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7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0" r:id="rId1"/>
    <p:sldMasterId id="2147483762" r:id="rId2"/>
    <p:sldMasterId id="2147483797" r:id="rId3"/>
    <p:sldMasterId id="2147483821" r:id="rId4"/>
    <p:sldMasterId id="2147483839" r:id="rId5"/>
  </p:sldMasterIdLst>
  <p:notesMasterIdLst>
    <p:notesMasterId r:id="rId45"/>
  </p:notesMasterIdLst>
  <p:sldIdLst>
    <p:sldId id="256" r:id="rId6"/>
    <p:sldId id="257" r:id="rId7"/>
    <p:sldId id="279" r:id="rId8"/>
    <p:sldId id="282" r:id="rId9"/>
    <p:sldId id="283" r:id="rId10"/>
    <p:sldId id="284" r:id="rId11"/>
    <p:sldId id="258" r:id="rId12"/>
    <p:sldId id="285" r:id="rId13"/>
    <p:sldId id="290" r:id="rId14"/>
    <p:sldId id="291" r:id="rId15"/>
    <p:sldId id="286" r:id="rId16"/>
    <p:sldId id="295" r:id="rId17"/>
    <p:sldId id="296" r:id="rId18"/>
    <p:sldId id="263" r:id="rId19"/>
    <p:sldId id="305" r:id="rId20"/>
    <p:sldId id="306" r:id="rId21"/>
    <p:sldId id="309" r:id="rId22"/>
    <p:sldId id="307" r:id="rId23"/>
    <p:sldId id="308" r:id="rId24"/>
    <p:sldId id="310" r:id="rId25"/>
    <p:sldId id="337" r:id="rId26"/>
    <p:sldId id="313" r:id="rId27"/>
    <p:sldId id="314" r:id="rId28"/>
    <p:sldId id="338" r:id="rId29"/>
    <p:sldId id="312" r:id="rId30"/>
    <p:sldId id="311" r:id="rId31"/>
    <p:sldId id="332" r:id="rId32"/>
    <p:sldId id="335" r:id="rId33"/>
    <p:sldId id="301" r:id="rId34"/>
    <p:sldId id="302" r:id="rId35"/>
    <p:sldId id="331" r:id="rId36"/>
    <p:sldId id="329" r:id="rId37"/>
    <p:sldId id="336" r:id="rId38"/>
    <p:sldId id="320" r:id="rId39"/>
    <p:sldId id="330" r:id="rId40"/>
    <p:sldId id="327" r:id="rId41"/>
    <p:sldId id="325" r:id="rId42"/>
    <p:sldId id="328" r:id="rId43"/>
    <p:sldId id="326" r:id="rId44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J.江" initials="W用" lastIdx="1" clrIdx="0"/>
  <p:cmAuthor id="299209568" name="耿艳胜" initials="耿" lastIdx="5" clrIdx="1"/>
  <p:cmAuthor id="1" name="子锋 林" initials="子锋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87989" autoAdjust="0"/>
  </p:normalViewPr>
  <p:slideViewPr>
    <p:cSldViewPr snapToGrid="0" showGuides="1">
      <p:cViewPr>
        <p:scale>
          <a:sx n="75" d="100"/>
          <a:sy n="75" d="100"/>
        </p:scale>
        <p:origin x="204" y="36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07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7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022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25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54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689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572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08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474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34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151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70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37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18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85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308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772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274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319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994A22-7990-4147-B722-23103CA33D18}" type="slidenum">
              <a:rPr lang="zh-CN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zh-CN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87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8610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937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34D98-EBEC-4697-B1DB-BE94152DB12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467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668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107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5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47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75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200"/>
              </a:spcBef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53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53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518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284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658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9" y="174365"/>
            <a:ext cx="1280143" cy="57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5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90" y="663898"/>
            <a:ext cx="267095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9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51867" y="1213867"/>
            <a:ext cx="11520679" cy="5106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350006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1880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4141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408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4622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863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2331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5226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421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5942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30839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0407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3509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9" y="174365"/>
            <a:ext cx="1280143" cy="57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5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90" y="663898"/>
            <a:ext cx="267095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9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51867" y="1213867"/>
            <a:ext cx="11520679" cy="5106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3486851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9" y="174365"/>
            <a:ext cx="1280143" cy="57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5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90" y="663898"/>
            <a:ext cx="267095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9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51867" y="1213867"/>
            <a:ext cx="11520679" cy="5106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1880155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001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51866" y="1213866"/>
            <a:ext cx="11520678" cy="5106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13654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945-95FD-4340-AC95-868156AD12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7487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pic>
        <p:nvPicPr>
          <p:cNvPr id="11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9357" y="174366"/>
            <a:ext cx="1280143" cy="57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09600" y="174366"/>
            <a:ext cx="9175768" cy="575937"/>
          </a:xfrm>
        </p:spPr>
        <p:txBody>
          <a:bodyPr/>
          <a:lstStyle>
            <a:lvl1pPr algn="l">
              <a:defRPr sz="3733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矩形 6"/>
          <p:cNvSpPr/>
          <p:nvPr userDrawn="1"/>
        </p:nvSpPr>
        <p:spPr>
          <a:xfrm>
            <a:off x="527383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hangingPunct="0">
              <a:defRPr/>
            </a:pP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4" name="圆角矩形 7"/>
          <p:cNvSpPr/>
          <p:nvPr userDrawn="1"/>
        </p:nvSpPr>
        <p:spPr>
          <a:xfrm>
            <a:off x="260288" y="663894"/>
            <a:ext cx="267093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hangingPunct="0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52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447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7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7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3962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2031949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539937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3047924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555911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4063898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CFD9-E225-4027-8A39-47BB1E8B30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6288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113"/>
            </a:lvl1pPr>
            <a:lvl2pPr>
              <a:defRPr sz="2667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113"/>
            </a:lvl1pPr>
            <a:lvl2pPr>
              <a:defRPr sz="2667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8E55-4005-43B9-AF5B-63A4A6F5E9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067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87" indent="0">
              <a:buNone/>
              <a:defRPr sz="2220" b="1"/>
            </a:lvl2pPr>
            <a:lvl3pPr marL="1015975" indent="0">
              <a:buNone/>
              <a:defRPr sz="2000" b="1"/>
            </a:lvl3pPr>
            <a:lvl4pPr marL="1523962" indent="0">
              <a:buNone/>
              <a:defRPr sz="1780" b="1"/>
            </a:lvl4pPr>
            <a:lvl5pPr marL="2031949" indent="0">
              <a:buNone/>
              <a:defRPr sz="1780" b="1"/>
            </a:lvl5pPr>
            <a:lvl6pPr marL="2539937" indent="0">
              <a:buNone/>
              <a:defRPr sz="1780" b="1"/>
            </a:lvl6pPr>
            <a:lvl7pPr marL="3047924" indent="0">
              <a:buNone/>
              <a:defRPr sz="1780" b="1"/>
            </a:lvl7pPr>
            <a:lvl8pPr marL="3555911" indent="0">
              <a:buNone/>
              <a:defRPr sz="1780" b="1"/>
            </a:lvl8pPr>
            <a:lvl9pPr marL="4063898" indent="0">
              <a:buNone/>
              <a:defRPr sz="17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87" indent="0">
              <a:buNone/>
              <a:defRPr sz="2220" b="1"/>
            </a:lvl2pPr>
            <a:lvl3pPr marL="1015975" indent="0">
              <a:buNone/>
              <a:defRPr sz="2000" b="1"/>
            </a:lvl3pPr>
            <a:lvl4pPr marL="1523962" indent="0">
              <a:buNone/>
              <a:defRPr sz="1780" b="1"/>
            </a:lvl4pPr>
            <a:lvl5pPr marL="2031949" indent="0">
              <a:buNone/>
              <a:defRPr sz="1780" b="1"/>
            </a:lvl5pPr>
            <a:lvl6pPr marL="2539937" indent="0">
              <a:buNone/>
              <a:defRPr sz="1780" b="1"/>
            </a:lvl6pPr>
            <a:lvl7pPr marL="3047924" indent="0">
              <a:buNone/>
              <a:defRPr sz="1780" b="1"/>
            </a:lvl7pPr>
            <a:lvl8pPr marL="3555911" indent="0">
              <a:buNone/>
              <a:defRPr sz="1780" b="1"/>
            </a:lvl8pPr>
            <a:lvl9pPr marL="4063898" indent="0">
              <a:buNone/>
              <a:defRPr sz="17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667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7009-F018-417B-A00B-621B4BA5E7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2137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4057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64A89ED-2AB0-4A45-9A5F-8F7C8E84949C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587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551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2"/>
            <a:ext cx="4011084" cy="1162051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553"/>
            </a:lvl1pPr>
            <a:lvl2pPr>
              <a:defRPr sz="3113"/>
            </a:lvl2pPr>
            <a:lvl3pPr>
              <a:defRPr sz="2667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553"/>
            </a:lvl1pPr>
            <a:lvl2pPr marL="507987" indent="0">
              <a:buNone/>
              <a:defRPr sz="1333"/>
            </a:lvl2pPr>
            <a:lvl3pPr marL="1015975" indent="0">
              <a:buNone/>
              <a:defRPr sz="1113"/>
            </a:lvl3pPr>
            <a:lvl4pPr marL="1523962" indent="0">
              <a:buNone/>
              <a:defRPr sz="1000"/>
            </a:lvl4pPr>
            <a:lvl5pPr marL="2031949" indent="0">
              <a:buNone/>
              <a:defRPr sz="1000"/>
            </a:lvl5pPr>
            <a:lvl6pPr marL="2539937" indent="0">
              <a:buNone/>
              <a:defRPr sz="1000"/>
            </a:lvl6pPr>
            <a:lvl7pPr marL="3047924" indent="0">
              <a:buNone/>
              <a:defRPr sz="1000"/>
            </a:lvl7pPr>
            <a:lvl8pPr marL="3555911" indent="0">
              <a:buNone/>
              <a:defRPr sz="1000"/>
            </a:lvl8pPr>
            <a:lvl9pPr marL="406389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F39D-253D-47DE-8C96-79F70A04D7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0798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3"/>
            </a:lvl1pPr>
            <a:lvl2pPr marL="507987" indent="0">
              <a:buNone/>
              <a:defRPr sz="3113"/>
            </a:lvl2pPr>
            <a:lvl3pPr marL="1015975" indent="0">
              <a:buNone/>
              <a:defRPr sz="2667"/>
            </a:lvl3pPr>
            <a:lvl4pPr marL="1523962" indent="0">
              <a:buNone/>
              <a:defRPr sz="2220"/>
            </a:lvl4pPr>
            <a:lvl5pPr marL="2031949" indent="0">
              <a:buNone/>
              <a:defRPr sz="2220"/>
            </a:lvl5pPr>
            <a:lvl6pPr marL="2539937" indent="0">
              <a:buNone/>
              <a:defRPr sz="2220"/>
            </a:lvl6pPr>
            <a:lvl7pPr marL="3047924" indent="0">
              <a:buNone/>
              <a:defRPr sz="2220"/>
            </a:lvl7pPr>
            <a:lvl8pPr marL="3555911" indent="0">
              <a:buNone/>
              <a:defRPr sz="2220"/>
            </a:lvl8pPr>
            <a:lvl9pPr marL="4063898" indent="0">
              <a:buNone/>
              <a:defRPr sz="222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553"/>
            </a:lvl1pPr>
            <a:lvl2pPr marL="507987" indent="0">
              <a:buNone/>
              <a:defRPr sz="1333"/>
            </a:lvl2pPr>
            <a:lvl3pPr marL="1015975" indent="0">
              <a:buNone/>
              <a:defRPr sz="1113"/>
            </a:lvl3pPr>
            <a:lvl4pPr marL="1523962" indent="0">
              <a:buNone/>
              <a:defRPr sz="1000"/>
            </a:lvl4pPr>
            <a:lvl5pPr marL="2031949" indent="0">
              <a:buNone/>
              <a:defRPr sz="1000"/>
            </a:lvl5pPr>
            <a:lvl6pPr marL="2539937" indent="0">
              <a:buNone/>
              <a:defRPr sz="1000"/>
            </a:lvl6pPr>
            <a:lvl7pPr marL="3047924" indent="0">
              <a:buNone/>
              <a:defRPr sz="1000"/>
            </a:lvl7pPr>
            <a:lvl8pPr marL="3555911" indent="0">
              <a:buNone/>
              <a:defRPr sz="1000"/>
            </a:lvl8pPr>
            <a:lvl9pPr marL="406389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90104-07A5-48B5-BEDE-05F658D4D2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8745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598D-9B25-41F2-B008-9EA8DB91FF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1170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E28F-C52D-4A97-95D4-C0569AAA1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5263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2160" dirty="0">
              <a:solidFill>
                <a:srgbClr val="FFFFCC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2160">
              <a:solidFill>
                <a:srgbClr val="FFFFCC"/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51866" y="1213866"/>
            <a:ext cx="11520678" cy="5106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3679399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 flipV="1">
            <a:off x="0" y="1069979"/>
            <a:ext cx="12192000" cy="4571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2160">
              <a:solidFill>
                <a:srgbClr val="FFFFCC"/>
              </a:solidFill>
            </a:endParaRPr>
          </a:p>
        </p:txBody>
      </p:sp>
      <p:sp>
        <p:nvSpPr>
          <p:cNvPr id="42" name="圆角矩形 41"/>
          <p:cNvSpPr/>
          <p:nvPr userDrawn="1"/>
        </p:nvSpPr>
        <p:spPr>
          <a:xfrm>
            <a:off x="786560" y="342241"/>
            <a:ext cx="477755" cy="636588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2160">
              <a:solidFill>
                <a:srgbClr val="FFFFCC"/>
              </a:solidFill>
            </a:endParaRPr>
          </a:p>
        </p:txBody>
      </p:sp>
      <p:sp>
        <p:nvSpPr>
          <p:cNvPr id="96" name="圆角矩形 95"/>
          <p:cNvSpPr/>
          <p:nvPr userDrawn="1"/>
        </p:nvSpPr>
        <p:spPr>
          <a:xfrm>
            <a:off x="664344" y="250169"/>
            <a:ext cx="361888" cy="48101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2160">
              <a:solidFill>
                <a:srgbClr val="FFFFCC"/>
              </a:solidFill>
            </a:endParaRPr>
          </a:p>
        </p:txBody>
      </p:sp>
      <p:pic>
        <p:nvPicPr>
          <p:cNvPr id="39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2654" y="223076"/>
            <a:ext cx="1327200" cy="66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占位符 9"/>
          <p:cNvSpPr>
            <a:spLocks noGrp="1"/>
          </p:cNvSpPr>
          <p:nvPr>
            <p:ph type="body" idx="13" hasCustomPrompt="1"/>
          </p:nvPr>
        </p:nvSpPr>
        <p:spPr>
          <a:xfrm>
            <a:off x="1658112" y="177546"/>
            <a:ext cx="7071360" cy="782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40">
                <a:latin typeface="+mj-lt"/>
                <a:ea typeface="方正仿宋_GB2312" panose="02000000000000000000" charset="-122"/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en-US" altLang="zh-CN" dirty="0"/>
              <a:t>ABC</a:t>
            </a:r>
            <a:endParaRPr lang="zh-CN" altLang="en-US" dirty="0"/>
          </a:p>
          <a:p>
            <a:pPr lvl="1"/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</p:nvPr>
        </p:nvSpPr>
        <p:spPr>
          <a:xfrm>
            <a:off x="541020" y="1356360"/>
            <a:ext cx="11205972" cy="5049774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1pPr>
            <a:lvl2pPr marL="911860" indent="-480060">
              <a:buFont typeface="+mj-lt"/>
              <a:buAutoNum type="romanUcPeriod"/>
              <a:defRPr>
                <a:latin typeface="+mn-ea"/>
                <a:ea typeface="+mn-ea"/>
              </a:defRPr>
            </a:lvl2pPr>
            <a:lvl3pPr marL="1394460" indent="-480060">
              <a:buFont typeface="+mj-lt"/>
              <a:buAutoNum type="romanUcPeriod"/>
              <a:defRPr>
                <a:latin typeface="+mn-ea"/>
                <a:ea typeface="+mn-ea"/>
              </a:defRPr>
            </a:lvl3pPr>
            <a:lvl4pPr marL="1851660" indent="-480060">
              <a:buFont typeface="+mj-lt"/>
              <a:buAutoNum type="romanUcPeriod"/>
              <a:defRPr>
                <a:latin typeface="+mn-ea"/>
                <a:ea typeface="+mn-ea"/>
              </a:defRPr>
            </a:lvl4pPr>
            <a:lvl5pPr marL="2308860" indent="-480060">
              <a:buFont typeface="+mj-lt"/>
              <a:buAutoNum type="romanUcPeriod"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altLang="zh-CN" dirty="0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1728499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98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14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603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945-95FD-4340-AC95-868156AD12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842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758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pic>
        <p:nvPicPr>
          <p:cNvPr id="11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9357" y="174366"/>
            <a:ext cx="1280143" cy="57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09600" y="174366"/>
            <a:ext cx="9175768" cy="575937"/>
          </a:xfrm>
        </p:spPr>
        <p:txBody>
          <a:bodyPr/>
          <a:lstStyle>
            <a:lvl1pPr algn="l">
              <a:defRPr sz="3733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矩形 6"/>
          <p:cNvSpPr/>
          <p:nvPr userDrawn="1"/>
        </p:nvSpPr>
        <p:spPr>
          <a:xfrm>
            <a:off x="527383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4" name="圆角矩形 7"/>
          <p:cNvSpPr/>
          <p:nvPr userDrawn="1"/>
        </p:nvSpPr>
        <p:spPr>
          <a:xfrm>
            <a:off x="260288" y="663894"/>
            <a:ext cx="267093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9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447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7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7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3962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2031949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539937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3047924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555911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4063898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CFD9-E225-4027-8A39-47BB1E8B30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8345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113"/>
            </a:lvl1pPr>
            <a:lvl2pPr>
              <a:defRPr sz="2667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113"/>
            </a:lvl1pPr>
            <a:lvl2pPr>
              <a:defRPr sz="2667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8E55-4005-43B9-AF5B-63A4A6F5E9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416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87" indent="0">
              <a:buNone/>
              <a:defRPr sz="2220" b="1"/>
            </a:lvl2pPr>
            <a:lvl3pPr marL="1015975" indent="0">
              <a:buNone/>
              <a:defRPr sz="2000" b="1"/>
            </a:lvl3pPr>
            <a:lvl4pPr marL="1523962" indent="0">
              <a:buNone/>
              <a:defRPr sz="1780" b="1"/>
            </a:lvl4pPr>
            <a:lvl5pPr marL="2031949" indent="0">
              <a:buNone/>
              <a:defRPr sz="1780" b="1"/>
            </a:lvl5pPr>
            <a:lvl6pPr marL="2539937" indent="0">
              <a:buNone/>
              <a:defRPr sz="1780" b="1"/>
            </a:lvl6pPr>
            <a:lvl7pPr marL="3047924" indent="0">
              <a:buNone/>
              <a:defRPr sz="1780" b="1"/>
            </a:lvl7pPr>
            <a:lvl8pPr marL="3555911" indent="0">
              <a:buNone/>
              <a:defRPr sz="1780" b="1"/>
            </a:lvl8pPr>
            <a:lvl9pPr marL="4063898" indent="0">
              <a:buNone/>
              <a:defRPr sz="17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87" indent="0">
              <a:buNone/>
              <a:defRPr sz="2220" b="1"/>
            </a:lvl2pPr>
            <a:lvl3pPr marL="1015975" indent="0">
              <a:buNone/>
              <a:defRPr sz="2000" b="1"/>
            </a:lvl3pPr>
            <a:lvl4pPr marL="1523962" indent="0">
              <a:buNone/>
              <a:defRPr sz="1780" b="1"/>
            </a:lvl4pPr>
            <a:lvl5pPr marL="2031949" indent="0">
              <a:buNone/>
              <a:defRPr sz="1780" b="1"/>
            </a:lvl5pPr>
            <a:lvl6pPr marL="2539937" indent="0">
              <a:buNone/>
              <a:defRPr sz="1780" b="1"/>
            </a:lvl6pPr>
            <a:lvl7pPr marL="3047924" indent="0">
              <a:buNone/>
              <a:defRPr sz="1780" b="1"/>
            </a:lvl7pPr>
            <a:lvl8pPr marL="3555911" indent="0">
              <a:buNone/>
              <a:defRPr sz="1780" b="1"/>
            </a:lvl8pPr>
            <a:lvl9pPr marL="4063898" indent="0">
              <a:buNone/>
              <a:defRPr sz="17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667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7009-F018-417B-A00B-621B4BA5E7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2992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3207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3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64A89ED-2AB0-4A45-9A5F-8F7C8E84949C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9104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2"/>
            <a:ext cx="4011084" cy="1162051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553"/>
            </a:lvl1pPr>
            <a:lvl2pPr>
              <a:defRPr sz="3113"/>
            </a:lvl2pPr>
            <a:lvl3pPr>
              <a:defRPr sz="2667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553"/>
            </a:lvl1pPr>
            <a:lvl2pPr marL="507987" indent="0">
              <a:buNone/>
              <a:defRPr sz="1333"/>
            </a:lvl2pPr>
            <a:lvl3pPr marL="1015975" indent="0">
              <a:buNone/>
              <a:defRPr sz="1113"/>
            </a:lvl3pPr>
            <a:lvl4pPr marL="1523962" indent="0">
              <a:buNone/>
              <a:defRPr sz="1000"/>
            </a:lvl4pPr>
            <a:lvl5pPr marL="2031949" indent="0">
              <a:buNone/>
              <a:defRPr sz="1000"/>
            </a:lvl5pPr>
            <a:lvl6pPr marL="2539937" indent="0">
              <a:buNone/>
              <a:defRPr sz="1000"/>
            </a:lvl6pPr>
            <a:lvl7pPr marL="3047924" indent="0">
              <a:buNone/>
              <a:defRPr sz="1000"/>
            </a:lvl7pPr>
            <a:lvl8pPr marL="3555911" indent="0">
              <a:buNone/>
              <a:defRPr sz="1000"/>
            </a:lvl8pPr>
            <a:lvl9pPr marL="406389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F39D-253D-47DE-8C96-79F70A04D7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76027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3"/>
            </a:lvl1pPr>
            <a:lvl2pPr marL="507987" indent="0">
              <a:buNone/>
              <a:defRPr sz="3113"/>
            </a:lvl2pPr>
            <a:lvl3pPr marL="1015975" indent="0">
              <a:buNone/>
              <a:defRPr sz="2667"/>
            </a:lvl3pPr>
            <a:lvl4pPr marL="1523962" indent="0">
              <a:buNone/>
              <a:defRPr sz="2220"/>
            </a:lvl4pPr>
            <a:lvl5pPr marL="2031949" indent="0">
              <a:buNone/>
              <a:defRPr sz="2220"/>
            </a:lvl5pPr>
            <a:lvl6pPr marL="2539937" indent="0">
              <a:buNone/>
              <a:defRPr sz="2220"/>
            </a:lvl6pPr>
            <a:lvl7pPr marL="3047924" indent="0">
              <a:buNone/>
              <a:defRPr sz="2220"/>
            </a:lvl7pPr>
            <a:lvl8pPr marL="3555911" indent="0">
              <a:buNone/>
              <a:defRPr sz="2220"/>
            </a:lvl8pPr>
            <a:lvl9pPr marL="4063898" indent="0">
              <a:buNone/>
              <a:defRPr sz="222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553"/>
            </a:lvl1pPr>
            <a:lvl2pPr marL="507987" indent="0">
              <a:buNone/>
              <a:defRPr sz="1333"/>
            </a:lvl2pPr>
            <a:lvl3pPr marL="1015975" indent="0">
              <a:buNone/>
              <a:defRPr sz="1113"/>
            </a:lvl3pPr>
            <a:lvl4pPr marL="1523962" indent="0">
              <a:buNone/>
              <a:defRPr sz="1000"/>
            </a:lvl4pPr>
            <a:lvl5pPr marL="2031949" indent="0">
              <a:buNone/>
              <a:defRPr sz="1000"/>
            </a:lvl5pPr>
            <a:lvl6pPr marL="2539937" indent="0">
              <a:buNone/>
              <a:defRPr sz="1000"/>
            </a:lvl6pPr>
            <a:lvl7pPr marL="3047924" indent="0">
              <a:buNone/>
              <a:defRPr sz="1000"/>
            </a:lvl7pPr>
            <a:lvl8pPr marL="3555911" indent="0">
              <a:buNone/>
              <a:defRPr sz="1000"/>
            </a:lvl8pPr>
            <a:lvl9pPr marL="406389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90104-07A5-48B5-BEDE-05F658D4D2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7524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598D-9B25-41F2-B008-9EA8DB91FF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567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E28F-C52D-4A97-95D4-C0569AAA1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439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66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2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87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2024/10/31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88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tags" Target="../tags/tag1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449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656" r:id="rId12"/>
    <p:sldLayoutId id="2147483658" r:id="rId13"/>
    <p:sldLayoutId id="2147483659" r:id="rId14"/>
    <p:sldLayoutId id="214748379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663" r:id="rId14"/>
    <p:sldLayoutId id="2147483664" r:id="rId15"/>
    <p:sldLayoutId id="2147483665" r:id="rId16"/>
    <p:sldLayoutId id="214748379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3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3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33" smtClean="0">
                <a:solidFill>
                  <a:srgbClr val="898989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4C4A90C-E326-4071-A758-2EBBA93615FA}" type="slidenum">
              <a:rPr lang="en-US" altLang="zh-CN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4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8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507987" algn="ctr" rtl="0" fontAlgn="base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015975" algn="ctr" rtl="0" fontAlgn="base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523962" algn="ctr" rtl="0" fontAlgn="base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031949" algn="ctr" rtl="0" fontAlgn="base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80990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1pPr>
      <a:lvl2pPr marL="825479" indent="-317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13" kern="1200">
          <a:solidFill>
            <a:schemeClr val="tx1"/>
          </a:solidFill>
          <a:latin typeface="+mn-lt"/>
          <a:ea typeface="+mn-ea"/>
          <a:cs typeface="+mn-cs"/>
        </a:defRPr>
      </a:lvl2pPr>
      <a:lvl3pPr marL="1269968" indent="-2539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56" indent="-2539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2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43" indent="-2539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2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30" indent="-253994" algn="l" defTabSz="10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17" indent="-253994" algn="l" defTabSz="10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05" indent="-253994" algn="l" defTabSz="10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7892" indent="-253994" algn="l" defTabSz="10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87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75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62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49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37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24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11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898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16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1pPr>
      <a:lvl2pPr marL="7747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tabLst>
          <a:tab pos="1609090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defRPr sz="1600" u="none" strike="noStrike" kern="1200" cap="none" spc="125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defRPr sz="1600" u="none" strike="noStrike" kern="1200" cap="none" spc="125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defRPr sz="1600" u="none" strike="noStrike" kern="1200" cap="none" spc="125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3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4400"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3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4400"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33" smtClean="0">
                <a:solidFill>
                  <a:srgbClr val="898989"/>
                </a:solidFill>
              </a:defRPr>
            </a:lvl1pPr>
          </a:lstStyle>
          <a:p>
            <a:pPr defTabSz="914400">
              <a:defRPr/>
            </a:pPr>
            <a:fld id="{54C4A90C-E326-4071-A758-2EBBA93615FA}" type="slidenum">
              <a:rPr lang="en-US" altLang="zh-CN"/>
              <a:pPr defTabSz="914400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01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8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507987" algn="ctr" rtl="0" fontAlgn="base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015975" algn="ctr" rtl="0" fontAlgn="base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523962" algn="ctr" rtl="0" fontAlgn="base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031949" algn="ctr" rtl="0" fontAlgn="base">
        <a:spcBef>
          <a:spcPct val="0"/>
        </a:spcBef>
        <a:spcAft>
          <a:spcPct val="0"/>
        </a:spcAft>
        <a:defRPr sz="4887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80990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1pPr>
      <a:lvl2pPr marL="825479" indent="-317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13" kern="1200">
          <a:solidFill>
            <a:schemeClr val="tx1"/>
          </a:solidFill>
          <a:latin typeface="+mn-lt"/>
          <a:ea typeface="+mn-ea"/>
          <a:cs typeface="+mn-cs"/>
        </a:defRPr>
      </a:lvl2pPr>
      <a:lvl3pPr marL="1269968" indent="-2539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56" indent="-2539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2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43" indent="-2539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2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30" indent="-253994" algn="l" defTabSz="10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17" indent="-253994" algn="l" defTabSz="10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05" indent="-253994" algn="l" defTabSz="10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7892" indent="-253994" algn="l" defTabSz="10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87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75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62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49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37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24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11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898" algn="l" defTabSz="10159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png"/><Relationship Id="rId5" Type="http://schemas.openxmlformats.org/officeDocument/2006/relationships/image" Target="../media/image51.jpe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6.tiff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338195"/>
            <a:ext cx="12219305" cy="3519805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62"/>
            <a:endParaRPr lang="zh-CN" altLang="en-US" sz="3000" dirty="0">
              <a:solidFill>
                <a:srgbClr val="F6D265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86793" y="3573147"/>
            <a:ext cx="10219055" cy="272923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62"/>
            <a:endParaRPr lang="zh-CN" altLang="en-US" sz="1500">
              <a:solidFill>
                <a:srgbClr val="FFFFCC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2167" y="4927925"/>
            <a:ext cx="10528300" cy="1616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761962">
              <a:lnSpc>
                <a:spcPct val="125000"/>
              </a:lnSpc>
            </a:pP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Zhiduo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Li</a:t>
            </a:r>
          </a:p>
          <a:p>
            <a:pPr algn="ctr" defTabSz="761962">
              <a:lnSpc>
                <a:spcPct val="125000"/>
              </a:lnSpc>
            </a:pP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CSNS-II 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RH system/CSNS RH&amp;SH group</a:t>
            </a:r>
            <a:endParaRPr lang="en-US" altLang="zh-CN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defTabSz="761962">
              <a:lnSpc>
                <a:spcPct val="1250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Institute of High Energy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Physics, Chinese 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Academy of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Sciences, China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defTabSz="761962">
              <a:lnSpc>
                <a:spcPct val="125000"/>
              </a:lnSpc>
            </a:pP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标题 3"/>
          <p:cNvSpPr txBox="1"/>
          <p:nvPr/>
        </p:nvSpPr>
        <p:spPr>
          <a:xfrm>
            <a:off x="977267" y="1644016"/>
            <a:ext cx="9956165" cy="984885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 dirty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 defTabSz="761962"/>
            <a:r>
              <a:rPr lang="en-US" altLang="zh-CN" sz="3335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3335" dirty="0">
                <a:solidFill>
                  <a:srgbClr val="FFFFFF"/>
                </a:solidFill>
                <a:cs typeface="Arial" panose="020B0604020202020204" pitchFamily="34" charset="0"/>
              </a:rPr>
              <a:t>Report of Dongguan Branch		</a:t>
            </a:r>
            <a:endParaRPr lang="en-US" altLang="en-US" sz="3335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" y="1"/>
            <a:ext cx="12218671" cy="3353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4723" y="3567432"/>
            <a:ext cx="10576560" cy="701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Upgrading Progress </a:t>
            </a:r>
            <a:r>
              <a:rPr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CSNS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Handling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and PIE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2"/>
            <a:ext cx="11287760" cy="33191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56000">
                <a:schemeClr val="bg2">
                  <a:alpha val="0"/>
                </a:schemeClr>
              </a:gs>
              <a:gs pos="100000">
                <a:schemeClr val="bg2">
                  <a:lumMod val="9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6" name="Picture 1" descr="C:\Users\thinkpad\Desktop\赵晶石\微信图片_201910091434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45" y="158752"/>
            <a:ext cx="711835" cy="72199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7" name="图片 36" descr="所logoP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6792" y="213995"/>
            <a:ext cx="989965" cy="59182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0" name="图片 18" descr="图片1副本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0385" y="261620"/>
            <a:ext cx="919480" cy="48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文本框 10"/>
          <p:cNvSpPr txBox="1"/>
          <p:nvPr/>
        </p:nvSpPr>
        <p:spPr>
          <a:xfrm>
            <a:off x="1755467" y="6460947"/>
            <a:ext cx="8858988" cy="4051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defTabSz="266687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1" dirty="0">
                <a:solidFill>
                  <a:schemeClr val="bg2">
                    <a:lumMod val="85000"/>
                  </a:schemeClr>
                </a:solidFill>
                <a:latin typeface="Times New Roman" panose="02020603050405020304"/>
                <a:ea typeface="Times New Roman" panose="02020603050405020304"/>
              </a:rPr>
              <a:t>16th International Workshop on Spallation Materials </a:t>
            </a:r>
            <a:r>
              <a:rPr lang="en-US" altLang="zh-CN" sz="1600" b="1" i="1" dirty="0" smtClean="0">
                <a:solidFill>
                  <a:schemeClr val="bg2">
                    <a:lumMod val="8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Technology</a:t>
            </a:r>
            <a:r>
              <a:rPr lang="en-US" altLang="zh-CN" sz="1600" b="1" i="1" dirty="0" smtClean="0">
                <a:solidFill>
                  <a:schemeClr val="bg2">
                    <a:lumMod val="85000"/>
                  </a:schemeClr>
                </a:solidFill>
                <a:latin typeface="Times New Roman" panose="02020603050405020304"/>
                <a:ea typeface="Times New Roman" panose="02020603050405020304"/>
                <a:sym typeface="Wingdings" panose="05000000000000000000" pitchFamily="2" charset="2"/>
              </a:rPr>
              <a:t>10.28-11.02/2024</a:t>
            </a:r>
            <a:r>
              <a:rPr lang="en-US" altLang="zh-CN" sz="1600" b="1" i="1" dirty="0">
                <a:solidFill>
                  <a:schemeClr val="bg2">
                    <a:lumMod val="85000"/>
                  </a:schemeClr>
                </a:solidFill>
                <a:latin typeface="Times New Roman" panose="02020603050405020304"/>
                <a:ea typeface="Times New Roman" panose="02020603050405020304"/>
                <a:sym typeface="Wingdings" panose="05000000000000000000" pitchFamily="2" charset="2"/>
              </a:rPr>
              <a:t> </a:t>
            </a:r>
            <a:r>
              <a:rPr lang="en-US" altLang="zh-CN" sz="1600" b="1" i="1" dirty="0" smtClean="0">
                <a:solidFill>
                  <a:schemeClr val="bg2">
                    <a:lumMod val="85000"/>
                  </a:schemeClr>
                </a:solidFill>
                <a:latin typeface="Times New Roman" panose="02020603050405020304"/>
                <a:ea typeface="Times New Roman" panose="02020603050405020304"/>
                <a:sym typeface="Wingdings" panose="05000000000000000000" pitchFamily="2" charset="2"/>
              </a:rPr>
              <a:t>Abingdon, UK</a:t>
            </a:r>
            <a:r>
              <a:rPr lang="en-US" altLang="zh-CN" sz="1600" b="1" i="1" dirty="0" smtClean="0">
                <a:solidFill>
                  <a:schemeClr val="bg2">
                    <a:lumMod val="8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altLang="zh-CN" sz="1600" b="1" i="1" dirty="0">
              <a:solidFill>
                <a:schemeClr val="bg2">
                  <a:lumMod val="85000"/>
                </a:scheme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>
            <a:normAutofit/>
          </a:bodyPr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Shutter Insert Replacement </a:t>
            </a:r>
            <a:endParaRPr lang="zh-CN" altLang="en-US" sz="2800" dirty="0"/>
          </a:p>
        </p:txBody>
      </p:sp>
      <p:sp>
        <p:nvSpPr>
          <p:cNvPr id="14" name="矩形 13"/>
          <p:cNvSpPr/>
          <p:nvPr/>
        </p:nvSpPr>
        <p:spPr>
          <a:xfrm>
            <a:off x="233848" y="937528"/>
            <a:ext cx="110882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þ"/>
            </a:pP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Smoothly completed the replacement of 11 sets of Shutter Inserts in total with safety and high efficiency</a:t>
            </a:r>
          </a:p>
        </p:txBody>
      </p:sp>
      <p:sp>
        <p:nvSpPr>
          <p:cNvPr id="15" name="矩形 14"/>
          <p:cNvSpPr/>
          <p:nvPr/>
        </p:nvSpPr>
        <p:spPr>
          <a:xfrm>
            <a:off x="196028" y="6192619"/>
            <a:ext cx="622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þ"/>
            </a:pP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CSNS-II will replace 8 sets in total in the summer of 2025 and 2026, left one(Beam line 07#) set as reserve </a:t>
            </a:r>
            <a:endParaRPr lang="en-US" altLang="zh-CN" b="1" dirty="0">
              <a:solidFill>
                <a:srgbClr val="0070C0"/>
              </a:solidFill>
              <a:latin typeface="Arial Narrow" panose="020B0606020202030204" pitchFamily="34" charset="0"/>
              <a:ea typeface="ヒラギノ角ゴ Pro W3" charset="-128"/>
              <a:cs typeface="Arial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2056283"/>
            <a:ext cx="6052944" cy="409686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 rot="20109053">
            <a:off x="10014448" y="5050873"/>
            <a:ext cx="2156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Surface dose rate Max. </a:t>
            </a:r>
            <a:r>
              <a:rPr lang="en-US" altLang="zh-CN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2.5</a:t>
            </a:r>
            <a:r>
              <a:rPr lang="en-US" altLang="zh-CN" sz="12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μSv/h 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335" y="1818167"/>
            <a:ext cx="5501630" cy="5090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92292" y="1353231"/>
            <a:ext cx="11029758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latin typeface="Arial Narrow" panose="020B0606020202030204" pitchFamily="34" charset="0"/>
              </a:rPr>
              <a:t>Gained valuable experience 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through the replacement of 8 radioactive Shutter Inserts from 2018 to 2022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smtClean="0">
                <a:latin typeface="Arial Narrow" panose="020B0606020202030204" pitchFamily="34" charset="0"/>
              </a:rPr>
              <a:t>Maintenance </a:t>
            </a:r>
            <a:r>
              <a:rPr lang="en-US" altLang="zh-CN" sz="1600" b="1" dirty="0">
                <a:latin typeface="Arial Narrow" panose="020B0606020202030204" pitchFamily="34" charset="0"/>
              </a:rPr>
              <a:t>processes for SI have also gradually been standardized</a:t>
            </a:r>
          </a:p>
        </p:txBody>
      </p:sp>
    </p:spTree>
    <p:extLst>
      <p:ext uri="{BB962C8B-B14F-4D97-AF65-F5344CB8AC3E}">
        <p14:creationId xmlns:p14="http://schemas.microsoft.com/office/powerpoint/2010/main" val="38429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Target Replacement </a:t>
            </a:r>
            <a:endParaRPr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176765" y="918036"/>
            <a:ext cx="8616360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þ"/>
            </a:pPr>
            <a:r>
              <a:rPr lang="en-US" altLang="zh-CN" b="1" dirty="0" smtClean="0">
                <a:latin typeface="Arial Narrow" panose="020B0606020202030204" pitchFamily="34" charset="0"/>
              </a:rPr>
              <a:t>Successful replacement </a:t>
            </a:r>
            <a:r>
              <a:rPr lang="en-US" altLang="zh-CN" b="1" dirty="0">
                <a:latin typeface="Arial Narrow" panose="020B0606020202030204" pitchFamily="34" charset="0"/>
              </a:rPr>
              <a:t>of the target modules is accomplished using only remote handling tooling and </a:t>
            </a:r>
            <a:r>
              <a:rPr lang="en-US" altLang="zh-CN" b="1" dirty="0" smtClean="0">
                <a:latin typeface="Arial Narrow" panose="020B0606020202030204" pitchFamily="34" charset="0"/>
              </a:rPr>
              <a:t>procedures in Hot cell </a:t>
            </a:r>
            <a:endParaRPr lang="en-US" altLang="zh-CN" b="1" dirty="0">
              <a:latin typeface="Arial Narrow" panose="020B060602020203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þ"/>
            </a:pPr>
            <a:r>
              <a:rPr lang="en-US" altLang="zh-CN" b="1" dirty="0">
                <a:latin typeface="Arial Narrow" panose="020B0606020202030204" pitchFamily="34" charset="0"/>
              </a:rPr>
              <a:t>So far, CSNS has completed the remote replacement of 3 targets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400" i="1" dirty="0" smtClean="0">
                <a:latin typeface="Arial Narrow" panose="020B0606020202030204" pitchFamily="34" charset="0"/>
              </a:rPr>
              <a:t>Replaced the first Target #1 </a:t>
            </a:r>
            <a:r>
              <a:rPr lang="en-US" altLang="zh-CN" sz="1400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(No thermocouple)</a:t>
            </a:r>
            <a:r>
              <a:rPr lang="en-US" altLang="zh-CN" sz="1400" i="1" dirty="0" smtClean="0">
                <a:latin typeface="Arial Narrow" panose="020B0606020202030204" pitchFamily="34" charset="0"/>
              </a:rPr>
              <a:t> as maintenance panning in 2020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400" i="1" dirty="0" smtClean="0">
                <a:latin typeface="Arial Narrow" panose="020B0606020202030204" pitchFamily="34" charset="0"/>
              </a:rPr>
              <a:t>Urgently replaced the 2</a:t>
            </a:r>
            <a:r>
              <a:rPr lang="en-US" altLang="zh-CN" sz="1400" i="1" baseline="30000" dirty="0" smtClean="0">
                <a:latin typeface="Arial Narrow" panose="020B0606020202030204" pitchFamily="34" charset="0"/>
              </a:rPr>
              <a:t>nd</a:t>
            </a:r>
            <a:r>
              <a:rPr lang="en-US" altLang="zh-CN" sz="1400" i="1" dirty="0">
                <a:latin typeface="Arial Narrow" panose="020B0606020202030204" pitchFamily="34" charset="0"/>
              </a:rPr>
              <a:t> </a:t>
            </a:r>
            <a:r>
              <a:rPr lang="en-US" altLang="zh-CN" sz="1400" i="1" dirty="0" smtClean="0">
                <a:latin typeface="Arial Narrow" panose="020B0606020202030204" pitchFamily="34" charset="0"/>
              </a:rPr>
              <a:t>Target #</a:t>
            </a:r>
            <a:r>
              <a:rPr lang="en-US" altLang="zh-CN" sz="1400" i="1" dirty="0">
                <a:latin typeface="Arial Narrow" panose="020B0606020202030204" pitchFamily="34" charset="0"/>
              </a:rPr>
              <a:t>2 for </a:t>
            </a:r>
            <a:r>
              <a:rPr lang="en-US" altLang="zh-CN" sz="1400" i="1" dirty="0" smtClean="0">
                <a:latin typeface="Arial Narrow" panose="020B0606020202030204" pitchFamily="34" charset="0"/>
              </a:rPr>
              <a:t>the seal leakage of target module in May 2022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400" i="1" dirty="0">
                <a:solidFill>
                  <a:srgbClr val="0070C0"/>
                </a:solidFill>
                <a:latin typeface="Arial Narrow" panose="020B0606020202030204" pitchFamily="34" charset="0"/>
              </a:rPr>
              <a:t>Urgently replaced the </a:t>
            </a:r>
            <a:r>
              <a:rPr lang="en-US" altLang="zh-CN" sz="14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3</a:t>
            </a:r>
            <a:r>
              <a:rPr lang="en-US" altLang="zh-CN" sz="1400" i="1" baseline="30000" dirty="0">
                <a:solidFill>
                  <a:srgbClr val="0070C0"/>
                </a:solidFill>
                <a:latin typeface="Arial Narrow" panose="020B0606020202030204" pitchFamily="34" charset="0"/>
              </a:rPr>
              <a:t>r</a:t>
            </a:r>
            <a:r>
              <a:rPr lang="en-US" altLang="zh-CN" sz="1400" i="1" baseline="30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</a:t>
            </a:r>
            <a:r>
              <a:rPr lang="en-US" altLang="zh-CN" sz="14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1400" i="1" dirty="0">
                <a:solidFill>
                  <a:srgbClr val="0070C0"/>
                </a:solidFill>
                <a:latin typeface="Arial Narrow" panose="020B0606020202030204" pitchFamily="34" charset="0"/>
              </a:rPr>
              <a:t>Target </a:t>
            </a:r>
            <a:r>
              <a:rPr lang="en-US" altLang="zh-CN" sz="14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#3 </a:t>
            </a:r>
            <a:r>
              <a:rPr lang="en-US" altLang="zh-CN" sz="1400" i="1" dirty="0">
                <a:solidFill>
                  <a:srgbClr val="0070C0"/>
                </a:solidFill>
                <a:latin typeface="Arial Narrow" panose="020B0606020202030204" pitchFamily="34" charset="0"/>
              </a:rPr>
              <a:t>for the seal leakage of target module in </a:t>
            </a:r>
            <a:r>
              <a:rPr lang="en-US" altLang="zh-CN" sz="14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Dec. 2023</a:t>
            </a:r>
            <a:endParaRPr lang="en-US" altLang="zh-CN" sz="1400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endParaRPr lang="en-US" altLang="zh-CN" sz="1400" b="1" i="1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0990" y="6484720"/>
            <a:ext cx="2751805" cy="3351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usedTarget#3 removal and lifting </a:t>
            </a:r>
            <a:endParaRPr lang="zh-CN" altLang="en-US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06606" y="4848721"/>
            <a:ext cx="2296160" cy="3351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Used target cask storage </a:t>
            </a:r>
            <a:endParaRPr lang="zh-CN" altLang="en-US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F8D77ED-924C-490A-BDDA-58FC097B7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7" y="2812311"/>
            <a:ext cx="3964173" cy="36489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FB2A1A6-6D7E-4CB3-B49F-8C6CB9486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38" y="2812310"/>
            <a:ext cx="3928175" cy="364894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350395" y="5490898"/>
            <a:ext cx="3697773" cy="984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Arial Narrow" panose="020B0606020202030204" pitchFamily="34" charset="0"/>
              </a:rPr>
              <a:t>Target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activity: 2E+14Bq</a:t>
            </a:r>
            <a:r>
              <a:rPr lang="en-US" altLang="zh-CN" sz="1600" b="1" dirty="0">
                <a:latin typeface="Arial Narrow" panose="020B0606020202030204" pitchFamily="34" charset="0"/>
              </a:rPr>
              <a:t>, surface gamma dose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rate: 2000Sv/h</a:t>
            </a:r>
            <a:endParaRPr lang="en-US" altLang="zh-CN" sz="1600" b="1" dirty="0">
              <a:latin typeface="Arial Narrow" panose="020B0606020202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600" b="1" dirty="0" smtClean="0">
                <a:latin typeface="Arial Narrow" panose="020B0606020202030204" pitchFamily="34" charset="0"/>
              </a:rPr>
              <a:t>Typical </a:t>
            </a:r>
            <a:r>
              <a:rPr lang="en-US" altLang="zh-CN" sz="1600" b="1" dirty="0">
                <a:latin typeface="Arial Narrow" panose="020B0606020202030204" pitchFamily="34" charset="0"/>
              </a:rPr>
              <a:t>target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change requires: 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~5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days</a:t>
            </a:r>
          </a:p>
        </p:txBody>
      </p:sp>
      <p:sp>
        <p:nvSpPr>
          <p:cNvPr id="11" name="矩形 10"/>
          <p:cNvSpPr/>
          <p:nvPr/>
        </p:nvSpPr>
        <p:spPr>
          <a:xfrm>
            <a:off x="5312286" y="6508180"/>
            <a:ext cx="2219439" cy="3351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New Target#4 installation</a:t>
            </a:r>
            <a:endParaRPr lang="zh-CN" altLang="en-US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373141" y="1149127"/>
            <a:ext cx="3652282" cy="3666535"/>
            <a:chOff x="8554047" y="1036151"/>
            <a:chExt cx="3447453" cy="34278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4047" y="1036151"/>
              <a:ext cx="3447453" cy="342789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0867052" y="3406173"/>
              <a:ext cx="819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solidFill>
                    <a:srgbClr val="C00000"/>
                  </a:solidFill>
                </a:rPr>
                <a:t>UT#1</a:t>
              </a:r>
              <a:endParaRPr lang="zh-CN" altLang="en-US" i="1" dirty="0">
                <a:solidFill>
                  <a:srgbClr val="C0000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029547" y="3036841"/>
              <a:ext cx="819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solidFill>
                    <a:srgbClr val="C00000"/>
                  </a:solidFill>
                </a:rPr>
                <a:t>UT#2</a:t>
              </a:r>
              <a:endParaRPr lang="zh-CN" altLang="en-US" i="1" dirty="0">
                <a:solidFill>
                  <a:srgbClr val="C00000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128547" y="2127832"/>
              <a:ext cx="819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solidFill>
                    <a:srgbClr val="C00000"/>
                  </a:solidFill>
                </a:rPr>
                <a:t>UT#3</a:t>
              </a:r>
              <a:endParaRPr lang="zh-CN" altLang="en-US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5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Target Replacement </a:t>
            </a:r>
            <a:endParaRPr lang="zh-CN" altLang="en-US" sz="2800" dirty="0"/>
          </a:p>
        </p:txBody>
      </p:sp>
      <p:sp>
        <p:nvSpPr>
          <p:cNvPr id="15" name="矩形 14"/>
          <p:cNvSpPr/>
          <p:nvPr/>
        </p:nvSpPr>
        <p:spPr>
          <a:xfrm>
            <a:off x="216733" y="916885"/>
            <a:ext cx="11733968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prstClr val="black"/>
              </a:buClr>
              <a:buFont typeface="Wingdings" panose="05000000000000000000" pitchFamily="2" charset="2"/>
              <a:buChar char="þ"/>
            </a:pPr>
            <a:r>
              <a:rPr lang="en-US" altLang="zh-CN" b="1" dirty="0">
                <a:latin typeface="Arial Narrow" panose="020B0606020202030204" pitchFamily="34" charset="0"/>
              </a:rPr>
              <a:t>A</a:t>
            </a:r>
            <a:r>
              <a:rPr lang="en-US" altLang="zh-CN" b="1" dirty="0" smtClean="0">
                <a:latin typeface="Arial Narrow" panose="020B0606020202030204" pitchFamily="34" charset="0"/>
              </a:rPr>
              <a:t>ccumulated </a:t>
            </a:r>
            <a:r>
              <a:rPr lang="en-US" altLang="zh-CN" b="1" dirty="0">
                <a:latin typeface="Arial Narrow" panose="020B0606020202030204" pitchFamily="34" charset="0"/>
              </a:rPr>
              <a:t>valuable experience in the remote operation of target </a:t>
            </a:r>
            <a:r>
              <a:rPr lang="en-US" altLang="zh-CN" b="1" dirty="0" smtClean="0">
                <a:latin typeface="Arial Narrow" panose="020B0606020202030204" pitchFamily="34" charset="0"/>
              </a:rPr>
              <a:t>module through </a:t>
            </a:r>
            <a:r>
              <a:rPr lang="en-US" altLang="zh-CN" b="1" dirty="0">
                <a:latin typeface="Arial Narrow" panose="020B0606020202030204" pitchFamily="34" charset="0"/>
              </a:rPr>
              <a:t>3 </a:t>
            </a:r>
            <a:r>
              <a:rPr lang="en-US" altLang="zh-CN" b="1" dirty="0" smtClean="0">
                <a:latin typeface="Arial Narrow" panose="020B0606020202030204" pitchFamily="34" charset="0"/>
              </a:rPr>
              <a:t>targets replacement </a:t>
            </a:r>
            <a:endParaRPr lang="en-US" altLang="zh-CN" b="1" dirty="0">
              <a:latin typeface="Arial Narrow" panose="020B060602020203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prstClr val="black"/>
              </a:buClr>
              <a:buFont typeface="Wingdings" panose="05000000000000000000" pitchFamily="2" charset="2"/>
              <a:buChar char="þ"/>
            </a:pP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Remote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operation replacement processes for target module have also gradually been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standardized</a:t>
            </a:r>
          </a:p>
          <a:p>
            <a:pPr marL="285750" indent="-285750">
              <a:lnSpc>
                <a:spcPct val="90000"/>
              </a:lnSpc>
              <a:buClr>
                <a:prstClr val="black"/>
              </a:buClr>
              <a:buFont typeface="Wingdings" panose="05000000000000000000" pitchFamily="2" charset="2"/>
              <a:buChar char="ü"/>
            </a:pPr>
            <a:endParaRPr lang="en-US" altLang="zh-CN" b="1" dirty="0">
              <a:solidFill>
                <a:srgbClr val="0070C0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2" y="1606550"/>
            <a:ext cx="11936008" cy="516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 b="0" dirty="0">
                <a:solidFill>
                  <a:srgbClr val="C00000"/>
                </a:solidFill>
                <a:latin typeface="Arial Black" pitchFamily="34" charset="0"/>
              </a:rPr>
              <a:t>Target Replacement 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C84FB5A-F105-3507-EE8E-912AD17F1588}"/>
              </a:ext>
            </a:extLst>
          </p:cNvPr>
          <p:cNvSpPr txBox="1"/>
          <p:nvPr/>
        </p:nvSpPr>
        <p:spPr>
          <a:xfrm>
            <a:off x="173824" y="1676065"/>
            <a:ext cx="11967376" cy="115416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</a:defRPr>
            </a:lvl1pPr>
          </a:lstStyle>
          <a:p>
            <a:pPr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zh-CN" sz="1600" b="1" i="1" dirty="0" smtClean="0"/>
              <a:t>Target #</a:t>
            </a:r>
            <a:r>
              <a:rPr lang="en-US" altLang="zh-CN" sz="1600" b="1" i="1" dirty="0"/>
              <a:t>2 sealing performance test in Summer maintenance </a:t>
            </a:r>
            <a:r>
              <a:rPr lang="en-US" altLang="zh-CN" sz="1600" b="1" i="1" dirty="0" smtClean="0"/>
              <a:t>period of 2022</a:t>
            </a:r>
            <a:endParaRPr lang="en-US" altLang="zh-CN" sz="1600" b="1" i="1" dirty="0"/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zh-CN" sz="1600" b="1" i="1" dirty="0"/>
              <a:t>Removal and observation of metal sealing ring in Summer maintenance period of </a:t>
            </a:r>
            <a:r>
              <a:rPr lang="en-US" altLang="zh-CN" sz="1600" b="1" i="1" dirty="0" smtClean="0"/>
              <a:t>2022 &amp; 2023</a:t>
            </a:r>
            <a:endParaRPr lang="en-US" altLang="zh-CN" sz="1600" b="1" i="1" dirty="0"/>
          </a:p>
          <a:p>
            <a:pPr marL="0" indent="0" algn="just">
              <a:spcBef>
                <a:spcPts val="200"/>
              </a:spcBef>
              <a:buNone/>
            </a:pPr>
            <a:r>
              <a:rPr lang="en-US" altLang="zh-CN" sz="1600" i="1" dirty="0" smtClean="0">
                <a:sym typeface="Wingdings" panose="05000000000000000000" pitchFamily="2" charset="2"/>
              </a:rPr>
              <a:t>     </a:t>
            </a:r>
            <a:r>
              <a:rPr lang="en-US" altLang="zh-CN" sz="1600" i="1" dirty="0" smtClean="0"/>
              <a:t>The </a:t>
            </a:r>
            <a:r>
              <a:rPr lang="en-US" altLang="zh-CN" sz="1600" i="1" dirty="0"/>
              <a:t>test results show that the sealing performance of the target container is good </a:t>
            </a:r>
            <a:r>
              <a:rPr lang="en-US" altLang="zh-CN" sz="1600" i="1" dirty="0" smtClean="0"/>
              <a:t>(no leakage)</a:t>
            </a:r>
          </a:p>
          <a:p>
            <a:pPr marL="0" indent="0" algn="just">
              <a:spcBef>
                <a:spcPts val="200"/>
              </a:spcBef>
              <a:buNone/>
            </a:pPr>
            <a:r>
              <a:rPr lang="en-US" altLang="zh-CN" sz="1600" b="1" i="1" dirty="0" smtClean="0">
                <a:solidFill>
                  <a:srgbClr val="0070C0"/>
                </a:solidFill>
              </a:rPr>
              <a:t>     </a:t>
            </a:r>
            <a:r>
              <a:rPr lang="en-US" altLang="zh-CN" sz="1600" i="1" dirty="0" smtClean="0">
                <a:sym typeface="Wingdings" panose="05000000000000000000" pitchFamily="2" charset="2"/>
              </a:rPr>
              <a:t></a:t>
            </a:r>
            <a:r>
              <a:rPr lang="en-US" altLang="zh-CN" sz="1600" b="1" i="1" dirty="0" smtClean="0">
                <a:solidFill>
                  <a:srgbClr val="0070C0"/>
                </a:solidFill>
              </a:rPr>
              <a:t> </a:t>
            </a:r>
            <a:r>
              <a:rPr lang="en-US" altLang="zh-CN" sz="1600" b="1" i="1" dirty="0">
                <a:solidFill>
                  <a:srgbClr val="0070C0"/>
                </a:solidFill>
              </a:rPr>
              <a:t>T</a:t>
            </a:r>
            <a:r>
              <a:rPr lang="en-US" altLang="zh-CN" sz="1600" b="1" i="1" dirty="0" smtClean="0">
                <a:solidFill>
                  <a:srgbClr val="0070C0"/>
                </a:solidFill>
              </a:rPr>
              <a:t>he </a:t>
            </a:r>
            <a:r>
              <a:rPr lang="en-US" altLang="zh-CN" sz="1600" b="1" i="1" dirty="0">
                <a:solidFill>
                  <a:srgbClr val="0070C0"/>
                </a:solidFill>
              </a:rPr>
              <a:t>leakage is </a:t>
            </a:r>
            <a:r>
              <a:rPr lang="en-US" altLang="zh-CN" sz="1600" b="1" i="1" dirty="0" smtClean="0">
                <a:solidFill>
                  <a:srgbClr val="0070C0"/>
                </a:solidFill>
              </a:rPr>
              <a:t>caused by </a:t>
            </a:r>
            <a:r>
              <a:rPr lang="en-US" altLang="zh-CN" sz="1600" b="1" i="1" dirty="0">
                <a:solidFill>
                  <a:srgbClr val="0070C0"/>
                </a:solidFill>
              </a:rPr>
              <a:t>the </a:t>
            </a:r>
            <a:r>
              <a:rPr lang="en-US" altLang="zh-CN" sz="1600" b="1" i="1" dirty="0" smtClean="0">
                <a:solidFill>
                  <a:srgbClr val="0070C0"/>
                </a:solidFill>
              </a:rPr>
              <a:t>damage from </a:t>
            </a:r>
            <a:r>
              <a:rPr lang="en-US" altLang="zh-CN" sz="1600" b="1" i="1" dirty="0">
                <a:solidFill>
                  <a:srgbClr val="0070C0"/>
                </a:solidFill>
              </a:rPr>
              <a:t> </a:t>
            </a:r>
            <a:r>
              <a:rPr lang="en-US" altLang="zh-CN" sz="1600" b="1" i="1" dirty="0" smtClean="0">
                <a:solidFill>
                  <a:srgbClr val="0070C0"/>
                </a:solidFill>
              </a:rPr>
              <a:t>the silver metal </a:t>
            </a:r>
            <a:r>
              <a:rPr lang="en-US" altLang="zh-CN" sz="1600" b="1" i="1" dirty="0">
                <a:solidFill>
                  <a:srgbClr val="0070C0"/>
                </a:solidFill>
              </a:rPr>
              <a:t>sealing O-ring at </a:t>
            </a:r>
            <a:r>
              <a:rPr lang="en-US" altLang="zh-CN" sz="1600" b="1" i="1" dirty="0" smtClean="0">
                <a:solidFill>
                  <a:srgbClr val="0070C0"/>
                </a:solidFill>
              </a:rPr>
              <a:t>the bottom </a:t>
            </a:r>
            <a:r>
              <a:rPr lang="en-US" altLang="zh-CN" sz="1600" b="1" i="1" dirty="0">
                <a:solidFill>
                  <a:srgbClr val="0070C0"/>
                </a:solidFill>
              </a:rPr>
              <a:t>of the target </a:t>
            </a:r>
            <a:r>
              <a:rPr lang="en-US" altLang="zh-CN" sz="1600" b="1" i="1" dirty="0" smtClean="0">
                <a:solidFill>
                  <a:srgbClr val="0070C0"/>
                </a:solidFill>
              </a:rPr>
              <a:t>module</a:t>
            </a:r>
            <a:endParaRPr lang="en-US" altLang="zh-CN" sz="1600" i="1" dirty="0"/>
          </a:p>
        </p:txBody>
      </p:sp>
      <p:sp>
        <p:nvSpPr>
          <p:cNvPr id="7" name="矩形 6"/>
          <p:cNvSpPr/>
          <p:nvPr/>
        </p:nvSpPr>
        <p:spPr>
          <a:xfrm>
            <a:off x="173824" y="1343987"/>
            <a:ext cx="12180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 Narrow" panose="020B0606020202030204" pitchFamily="34" charset="0"/>
              </a:rPr>
              <a:t>Carried </a:t>
            </a:r>
            <a:r>
              <a:rPr lang="en-US" altLang="zh-CN" dirty="0">
                <a:latin typeface="Arial Narrow" panose="020B0606020202030204" pitchFamily="34" charset="0"/>
              </a:rPr>
              <a:t>out target fault detection through remote </a:t>
            </a:r>
            <a:r>
              <a:rPr lang="en-US" altLang="zh-CN" dirty="0" smtClean="0">
                <a:latin typeface="Arial Narrow" panose="020B0606020202030204" pitchFamily="34" charset="0"/>
              </a:rPr>
              <a:t>operation </a:t>
            </a:r>
            <a:r>
              <a:rPr lang="en-US" altLang="zh-CN" dirty="0">
                <a:latin typeface="Arial Narrow" panose="020B0606020202030204" pitchFamily="34" charset="0"/>
              </a:rPr>
              <a:t>and respectively </a:t>
            </a:r>
            <a:r>
              <a:rPr lang="en-US" altLang="zh-CN" dirty="0" smtClean="0">
                <a:latin typeface="Arial Narrow" panose="020B0606020202030204" pitchFamily="34" charset="0"/>
              </a:rPr>
              <a:t>completed </a:t>
            </a:r>
            <a:r>
              <a:rPr lang="en-US" altLang="zh-CN" dirty="0">
                <a:latin typeface="Arial Narrow" panose="020B0606020202030204" pitchFamily="34" charset="0"/>
              </a:rPr>
              <a:t>the following in the </a:t>
            </a:r>
            <a:r>
              <a:rPr lang="en-US" altLang="zh-CN" dirty="0" smtClean="0">
                <a:latin typeface="Arial Narrow" panose="020B0606020202030204" pitchFamily="34" charset="0"/>
              </a:rPr>
              <a:t>high radioactive </a:t>
            </a:r>
            <a:r>
              <a:rPr lang="en-US" altLang="zh-CN" dirty="0">
                <a:latin typeface="Arial Narrow" panose="020B0606020202030204" pitchFamily="34" charset="0"/>
              </a:rPr>
              <a:t>environment:</a:t>
            </a:r>
            <a:endParaRPr lang="zh-CN" altLang="en-US" dirty="0">
              <a:latin typeface="Arial Narrow" panose="020B0606020202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910" y="6519446"/>
            <a:ext cx="3220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Used target #2/#3 </a:t>
            </a:r>
            <a:r>
              <a:rPr lang="en-US" altLang="zh-CN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sealing </a:t>
            </a:r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vacuum </a:t>
            </a:r>
            <a:r>
              <a:rPr lang="en-US" altLang="zh-CN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test</a:t>
            </a:r>
          </a:p>
        </p:txBody>
      </p:sp>
      <p:sp>
        <p:nvSpPr>
          <p:cNvPr id="9" name="矩形 8"/>
          <p:cNvSpPr/>
          <p:nvPr/>
        </p:nvSpPr>
        <p:spPr>
          <a:xfrm>
            <a:off x="3568728" y="6528550"/>
            <a:ext cx="4182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Removal </a:t>
            </a:r>
            <a:r>
              <a:rPr lang="en-US" altLang="zh-CN" sz="1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&amp; observation of sealing O-ring of target #2</a:t>
            </a:r>
            <a:endParaRPr lang="zh-CN" altLang="en-US" sz="1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576457" y="5609771"/>
            <a:ext cx="667657" cy="391886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168" y="2911571"/>
            <a:ext cx="3627062" cy="35284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10" y="2896540"/>
            <a:ext cx="3497450" cy="34598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576457" y="6519446"/>
            <a:ext cx="4771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Removal &amp; observation  of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sealing 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O-ring of target #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3</a:t>
            </a:r>
            <a:endParaRPr lang="en-US" altLang="zh-CN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E24137C-FF69-4D0A-85FB-DF2287FF9AF6}"/>
              </a:ext>
            </a:extLst>
          </p:cNvPr>
          <p:cNvSpPr txBox="1"/>
          <p:nvPr/>
        </p:nvSpPr>
        <p:spPr>
          <a:xfrm>
            <a:off x="173824" y="847872"/>
            <a:ext cx="10392576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Target #2/#3 failure analysis and examination for remote operations in Hot cell</a:t>
            </a:r>
            <a:endParaRPr lang="en-US" altLang="zh-CN" sz="2000" b="1" dirty="0">
              <a:solidFill>
                <a:srgbClr val="C00000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E777852-AD67-4AAF-A5E3-7C1F9879BC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/>
          <a:stretch/>
        </p:blipFill>
        <p:spPr>
          <a:xfrm>
            <a:off x="9637470" y="2784377"/>
            <a:ext cx="2503730" cy="15762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E6494BA0-718F-497C-A09A-ACA1444D820B}"/>
              </a:ext>
            </a:extLst>
          </p:cNvPr>
          <p:cNvSpPr/>
          <p:nvPr/>
        </p:nvSpPr>
        <p:spPr>
          <a:xfrm>
            <a:off x="9585251" y="3585101"/>
            <a:ext cx="609245" cy="540332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5B7A91A2-C4F7-4F08-B386-EF154B4BD1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3"/>
          <a:stretch/>
        </p:blipFill>
        <p:spPr>
          <a:xfrm>
            <a:off x="7480767" y="2938114"/>
            <a:ext cx="1925049" cy="1405521"/>
          </a:xfrm>
          <a:prstGeom prst="rect">
            <a:avLst/>
          </a:prstGeom>
          <a:ln w="25400">
            <a:solidFill>
              <a:schemeClr val="accent2">
                <a:shade val="95000"/>
                <a:satMod val="105000"/>
              </a:schemeClr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55432E3-0503-4BDF-8F54-21A6C85925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26" y="4451522"/>
            <a:ext cx="2791571" cy="19624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C40D596-1AD6-4955-90FD-D485099AA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64" y="4497572"/>
            <a:ext cx="1840649" cy="1942428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9445389" y="2911571"/>
            <a:ext cx="135964" cy="6563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9453661" y="4120863"/>
            <a:ext cx="159886" cy="2397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Proton Beam Window(PBW) Replacement </a:t>
            </a:r>
            <a:endParaRPr lang="en-US" altLang="zh-CN" sz="28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765"/>
          <a:stretch/>
        </p:blipFill>
        <p:spPr>
          <a:xfrm>
            <a:off x="3229899" y="3182827"/>
            <a:ext cx="3541821" cy="36113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3414" y="971242"/>
            <a:ext cx="119651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300"/>
              </a:spcBef>
              <a:spcAft>
                <a:spcPts val="300"/>
              </a:spcAft>
              <a:buClr>
                <a:srgbClr val="1E764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 Narrow" panose="020B0606020202030204" pitchFamily="34" charset="0"/>
              </a:rPr>
              <a:t>Located </a:t>
            </a:r>
            <a:r>
              <a:rPr lang="en-US" altLang="zh-CN" dirty="0">
                <a:latin typeface="Arial Narrow" panose="020B0606020202030204" pitchFamily="34" charset="0"/>
              </a:rPr>
              <a:t>at the interface between the RTBT transport line and the target station, which plays the role of isolating the high vacuum of the accelerator </a:t>
            </a:r>
            <a:r>
              <a:rPr lang="en-US" altLang="zh-CN" dirty="0" smtClean="0">
                <a:latin typeface="Arial Narrow" panose="020B0606020202030204" pitchFamily="34" charset="0"/>
              </a:rPr>
              <a:t>and </a:t>
            </a:r>
            <a:r>
              <a:rPr lang="en-US" altLang="zh-CN" dirty="0">
                <a:latin typeface="Arial Narrow" panose="020B0606020202030204" pitchFamily="34" charset="0"/>
              </a:rPr>
              <a:t>the helium environment of the target </a:t>
            </a:r>
            <a:r>
              <a:rPr lang="en-US" altLang="zh-CN" dirty="0" smtClean="0">
                <a:latin typeface="Arial Narrow" panose="020B0606020202030204" pitchFamily="34" charset="0"/>
              </a:rPr>
              <a:t>station</a:t>
            </a:r>
            <a:endParaRPr lang="en-US" altLang="zh-CN" dirty="0">
              <a:latin typeface="Arial Narrow" panose="020B0606020202030204" pitchFamily="34" charset="0"/>
            </a:endParaRPr>
          </a:p>
          <a:p>
            <a:pPr marL="285750" lvl="0" indent="-285750">
              <a:spcBef>
                <a:spcPts val="300"/>
              </a:spcBef>
              <a:spcAft>
                <a:spcPts val="300"/>
              </a:spcAft>
              <a:buClr>
                <a:srgbClr val="1E764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latin typeface="Arial Narrow" panose="020B0606020202030204" pitchFamily="34" charset="0"/>
              </a:rPr>
              <a:t>PBW </a:t>
            </a:r>
            <a:r>
              <a:rPr lang="en-US" altLang="zh-CN" dirty="0" smtClean="0">
                <a:latin typeface="Arial Narrow" panose="020B0606020202030204" pitchFamily="34" charset="0"/>
              </a:rPr>
              <a:t>component is </a:t>
            </a:r>
            <a:r>
              <a:rPr lang="en-US" altLang="zh-CN" dirty="0">
                <a:latin typeface="Arial Narrow" panose="020B0606020202030204" pitchFamily="34" charset="0"/>
              </a:rPr>
              <a:t>designed for vertical </a:t>
            </a:r>
            <a:r>
              <a:rPr lang="en-US" altLang="zh-CN" dirty="0" smtClean="0">
                <a:latin typeface="Arial Narrow" panose="020B0606020202030204" pitchFamily="34" charset="0"/>
              </a:rPr>
              <a:t>maintenance, including PBW module, inflatable bellows sealing, </a:t>
            </a:r>
            <a:r>
              <a:rPr lang="en-US" altLang="zh-CN" dirty="0">
                <a:latin typeface="Arial Narrow" panose="020B0606020202030204" pitchFamily="34" charset="0"/>
              </a:rPr>
              <a:t>wire target &amp;</a:t>
            </a:r>
            <a:r>
              <a:rPr lang="en-US" altLang="zh-CN" dirty="0" smtClean="0">
                <a:latin typeface="Arial Narrow" panose="020B0606020202030204" pitchFamily="34" charset="0"/>
              </a:rPr>
              <a:t> </a:t>
            </a:r>
            <a:r>
              <a:rPr lang="en-US" altLang="zh-CN" dirty="0">
                <a:latin typeface="Arial Narrow" panose="020B0606020202030204" pitchFamily="34" charset="0"/>
              </a:rPr>
              <a:t>cable, main frame, cooling water pipeline, vacuum </a:t>
            </a:r>
            <a:r>
              <a:rPr lang="en-US" altLang="zh-CN" dirty="0" smtClean="0">
                <a:latin typeface="Arial Narrow" panose="020B0606020202030204" pitchFamily="34" charset="0"/>
              </a:rPr>
              <a:t>pipeline</a:t>
            </a:r>
            <a:r>
              <a:rPr lang="en-US" altLang="zh-CN" dirty="0">
                <a:latin typeface="Arial Narrow" panose="020B0606020202030204" pitchFamily="34" charset="0"/>
              </a:rPr>
              <a:t>, shielding iron and quick sealing </a:t>
            </a:r>
            <a:r>
              <a:rPr lang="en-US" altLang="zh-CN" dirty="0" smtClean="0">
                <a:latin typeface="Arial Narrow" panose="020B0606020202030204" pitchFamily="34" charset="0"/>
              </a:rPr>
              <a:t>structure</a:t>
            </a:r>
          </a:p>
          <a:p>
            <a:pPr marL="285750" lvl="0" indent="-285750">
              <a:spcBef>
                <a:spcPts val="200"/>
              </a:spcBef>
              <a:spcAft>
                <a:spcPts val="20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600" i="1" dirty="0">
                <a:latin typeface="Arial Narrow" panose="020B0606020202030204" pitchFamily="34" charset="0"/>
              </a:rPr>
              <a:t>Propose the replacement task and confirm the interface at the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target station in 2022</a:t>
            </a:r>
          </a:p>
          <a:p>
            <a:pPr marL="285750" lvl="0" indent="-285750">
              <a:spcBef>
                <a:spcPts val="200"/>
              </a:spcBef>
              <a:spcAft>
                <a:spcPts val="20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600" i="1" dirty="0" smtClean="0">
                <a:latin typeface="Arial Narrow" panose="020B0606020202030204" pitchFamily="34" charset="0"/>
              </a:rPr>
              <a:t>Completed </a:t>
            </a:r>
            <a:r>
              <a:rPr lang="en-US" altLang="zh-CN" sz="1600" i="1" dirty="0">
                <a:latin typeface="Arial Narrow" panose="020B0606020202030204" pitchFamily="34" charset="0"/>
              </a:rPr>
              <a:t>maintenance related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tooling / mock-up tests </a:t>
            </a:r>
            <a:r>
              <a:rPr lang="en-US" altLang="zh-CN" sz="1600" i="1" dirty="0">
                <a:latin typeface="Arial Narrow" panose="020B0606020202030204" pitchFamily="34" charset="0"/>
              </a:rPr>
              <a:t>and operational exercise in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2023</a:t>
            </a:r>
            <a:endParaRPr lang="en-US" altLang="zh-CN" sz="1600" i="1" dirty="0">
              <a:latin typeface="Arial Narrow" panose="020B060602020203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600" b="1" i="1" dirty="0" smtClean="0">
                <a:solidFill>
                  <a:srgbClr val="C00000"/>
                </a:solidFill>
                <a:latin typeface="Arial Narrow"/>
                <a:ea typeface="ＭＳ Ｐゴシック" charset="0"/>
                <a:cs typeface="ＭＳ Ｐゴシック" charset="0"/>
              </a:rPr>
              <a:t>Successfully completed the </a:t>
            </a:r>
            <a:r>
              <a:rPr lang="en-US" altLang="zh-CN" sz="1600" b="1" i="1" dirty="0">
                <a:solidFill>
                  <a:srgbClr val="C00000"/>
                </a:solidFill>
                <a:latin typeface="Arial Narrow"/>
                <a:ea typeface="ＭＳ Ｐゴシック" charset="0"/>
                <a:cs typeface="ＭＳ Ｐゴシック" charset="0"/>
              </a:rPr>
              <a:t>first PBW replacement during summer maintenance of 2024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r="6511"/>
          <a:stretch/>
        </p:blipFill>
        <p:spPr>
          <a:xfrm>
            <a:off x="184561" y="3280100"/>
            <a:ext cx="3028873" cy="345201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13629" y="3965945"/>
            <a:ext cx="424543" cy="161184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5E54734-EA5B-4881-8427-C654723E2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033" y="3097630"/>
            <a:ext cx="2196442" cy="363448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79417" y="4213425"/>
            <a:ext cx="3370522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 smtClean="0">
                <a:latin typeface="Arial Narrow" panose="020B0606020202030204" pitchFamily="34" charset="0"/>
              </a:rPr>
              <a:t>Old PBW </a:t>
            </a:r>
            <a:r>
              <a:rPr lang="en-US" altLang="zh-CN" sz="1400" b="1" dirty="0">
                <a:latin typeface="Arial Narrow" panose="020B0606020202030204" pitchFamily="34" charset="0"/>
              </a:rPr>
              <a:t>1# @</a:t>
            </a:r>
            <a:r>
              <a:rPr lang="en-US" altLang="zh-CN" sz="1400" b="1" dirty="0" smtClean="0">
                <a:latin typeface="Arial Narrow" panose="020B0606020202030204" pitchFamily="34" charset="0"/>
              </a:rPr>
              <a:t>A5083-O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400" dirty="0">
                <a:latin typeface="Arial Narrow" panose="020B0606020202030204" pitchFamily="34" charset="0"/>
              </a:rPr>
              <a:t>D</a:t>
            </a:r>
            <a:r>
              <a:rPr lang="en-US" altLang="zh-CN" sz="1400" dirty="0" smtClean="0">
                <a:latin typeface="Arial Narrow" panose="020B0606020202030204" pitchFamily="34" charset="0"/>
              </a:rPr>
              <a:t>esigned </a:t>
            </a:r>
            <a:r>
              <a:rPr lang="en-US" altLang="zh-CN" sz="1400" dirty="0">
                <a:latin typeface="Arial Narrow" panose="020B0606020202030204" pitchFamily="34" charset="0"/>
              </a:rPr>
              <a:t>by </a:t>
            </a:r>
            <a:r>
              <a:rPr lang="en-US" altLang="zh-CN" sz="1400" dirty="0" smtClean="0">
                <a:latin typeface="Arial Narrow" panose="020B0606020202030204" pitchFamily="34" charset="0"/>
              </a:rPr>
              <a:t>100kW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400" dirty="0" smtClean="0">
                <a:latin typeface="Arial Narrow" panose="020B0606020202030204" pitchFamily="34" charset="0"/>
              </a:rPr>
              <a:t>Single </a:t>
            </a:r>
            <a:r>
              <a:rPr lang="en-US" altLang="zh-CN" sz="1400" dirty="0">
                <a:latin typeface="Arial Narrow" panose="020B0606020202030204" pitchFamily="34" charset="0"/>
              </a:rPr>
              <a:t>layer window </a:t>
            </a:r>
            <a:r>
              <a:rPr lang="en-US" altLang="zh-CN" sz="1400" dirty="0" smtClean="0">
                <a:latin typeface="Arial Narrow" panose="020B0606020202030204" pitchFamily="34" charset="0"/>
              </a:rPr>
              <a:t>&amp; edge </a:t>
            </a:r>
            <a:r>
              <a:rPr lang="en-US" altLang="zh-CN" sz="1400" dirty="0">
                <a:latin typeface="Arial Narrow" panose="020B0606020202030204" pitchFamily="34" charset="0"/>
              </a:rPr>
              <a:t>water-cooled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1400" b="1" dirty="0" smtClean="0">
                <a:latin typeface="Arial Narrow" panose="020B0606020202030204" pitchFamily="34" charset="0"/>
              </a:rPr>
              <a:t>New PBW </a:t>
            </a:r>
            <a:r>
              <a:rPr lang="en-US" altLang="zh-CN" sz="1400" b="1" dirty="0">
                <a:latin typeface="Arial Narrow" panose="020B0606020202030204" pitchFamily="34" charset="0"/>
              </a:rPr>
              <a:t>2# @A5083-O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400" dirty="0">
                <a:latin typeface="Arial Narrow" panose="020B0606020202030204" pitchFamily="34" charset="0"/>
              </a:rPr>
              <a:t>D</a:t>
            </a:r>
            <a:r>
              <a:rPr lang="en-US" altLang="zh-CN" sz="1400" dirty="0" smtClean="0">
                <a:latin typeface="Arial Narrow" panose="020B0606020202030204" pitchFamily="34" charset="0"/>
              </a:rPr>
              <a:t>esigned </a:t>
            </a:r>
            <a:r>
              <a:rPr lang="en-US" altLang="zh-CN" sz="1400" dirty="0">
                <a:latin typeface="Arial Narrow" panose="020B0606020202030204" pitchFamily="34" charset="0"/>
              </a:rPr>
              <a:t>by </a:t>
            </a:r>
            <a:r>
              <a:rPr lang="en-US" altLang="zh-CN" sz="1400" dirty="0" smtClean="0">
                <a:latin typeface="Arial Narrow" panose="020B0606020202030204" pitchFamily="34" charset="0"/>
              </a:rPr>
              <a:t>500kW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400" dirty="0" smtClean="0">
                <a:latin typeface="Arial Narrow" panose="020B0606020202030204" pitchFamily="34" charset="0"/>
              </a:rPr>
              <a:t>Double-layer </a:t>
            </a:r>
            <a:r>
              <a:rPr lang="en-US" altLang="zh-CN" sz="1400" dirty="0">
                <a:latin typeface="Arial Narrow" panose="020B0606020202030204" pitchFamily="34" charset="0"/>
              </a:rPr>
              <a:t>window </a:t>
            </a:r>
            <a:r>
              <a:rPr lang="en-US" altLang="zh-CN" sz="1400" dirty="0" smtClean="0">
                <a:latin typeface="Arial Narrow" panose="020B0606020202030204" pitchFamily="34" charset="0"/>
              </a:rPr>
              <a:t>&amp; </a:t>
            </a:r>
            <a:r>
              <a:rPr lang="en-US" altLang="zh-CN" sz="1400" dirty="0">
                <a:latin typeface="Arial Narrow" panose="020B0606020202030204" pitchFamily="34" charset="0"/>
              </a:rPr>
              <a:t>center water-cooled</a:t>
            </a:r>
          </a:p>
        </p:txBody>
      </p:sp>
      <p:sp>
        <p:nvSpPr>
          <p:cNvPr id="3" name="圆角矩形标注 2"/>
          <p:cNvSpPr/>
          <p:nvPr/>
        </p:nvSpPr>
        <p:spPr>
          <a:xfrm>
            <a:off x="8879417" y="4109357"/>
            <a:ext cx="3209169" cy="2106386"/>
          </a:xfrm>
          <a:prstGeom prst="wedgeRoundRectCallout">
            <a:avLst>
              <a:gd name="adj1" fmla="val -87578"/>
              <a:gd name="adj2" fmla="val 40257"/>
              <a:gd name="adj3" fmla="val 16667"/>
            </a:avLst>
          </a:prstGeom>
          <a:solidFill>
            <a:schemeClr val="accent1">
              <a:alpha val="17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214674" y="6573471"/>
            <a:ext cx="1695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PBW module</a:t>
            </a:r>
            <a:endParaRPr lang="zh-CN" altLang="en-US" sz="1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71FD86B-0B18-48D8-A77B-659873C1807C}"/>
              </a:ext>
            </a:extLst>
          </p:cNvPr>
          <p:cNvSpPr txBox="1"/>
          <p:nvPr/>
        </p:nvSpPr>
        <p:spPr>
          <a:xfrm rot="21129963">
            <a:off x="7589739" y="2272077"/>
            <a:ext cx="4488901" cy="4532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en-US" altLang="zh-CN" sz="2000" b="1" i="1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See </a:t>
            </a:r>
            <a:r>
              <a:rPr lang="en-US" altLang="zh-CN" sz="2000" b="1" i="1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Yuanguang</a:t>
            </a:r>
            <a:r>
              <a:rPr lang="en-US" altLang="zh-CN" sz="2000" b="1" i="1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Xia’s report for details!</a:t>
            </a:r>
            <a:endParaRPr lang="zh-CN" altLang="en-US" sz="2000" b="1" i="1" dirty="0">
              <a:solidFill>
                <a:srgbClr val="0070C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Proton Beam Window(PBW) Replacement 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569" y="922005"/>
            <a:ext cx="4024423" cy="28419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35" y="871945"/>
            <a:ext cx="2745765" cy="284192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471117" y="3680207"/>
            <a:ext cx="4337334" cy="317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ts val="300"/>
              </a:spcBef>
              <a:spcAft>
                <a:spcPts val="300"/>
              </a:spcAft>
              <a:buClr>
                <a:srgbClr val="1E7640"/>
              </a:buClr>
              <a:defRPr/>
            </a:pPr>
            <a:r>
              <a:rPr lang="en-US" altLang="zh-CN" sz="16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           </a:t>
            </a:r>
            <a:r>
              <a:rPr lang="en-US" altLang="zh-CN" sz="1600" b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Main </a:t>
            </a:r>
            <a:r>
              <a:rPr lang="en-US" altLang="zh-CN" sz="16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operations </a:t>
            </a:r>
            <a:r>
              <a:rPr lang="en-US" altLang="zh-CN" sz="1600" b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for replacement </a:t>
            </a:r>
            <a:r>
              <a:rPr lang="en-US" altLang="zh-CN" sz="16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of a </a:t>
            </a:r>
            <a:r>
              <a:rPr lang="en-US" altLang="zh-CN" sz="1600" b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PBW:</a:t>
            </a:r>
            <a:endParaRPr lang="en-US" altLang="zh-CN" sz="1600" b="1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Build </a:t>
            </a:r>
            <a:r>
              <a:rPr lang="en-US" altLang="zh-CN" sz="1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a negative pressure air chamber to collect </a:t>
            </a:r>
            <a:endParaRPr lang="en-US" altLang="zh-CN" sz="1400" b="1" i="1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buClr>
                <a:srgbClr val="1E7640"/>
              </a:buClr>
              <a:defRPr/>
            </a:pPr>
            <a:r>
              <a:rPr lang="en-US" altLang="zh-CN" sz="1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 activated </a:t>
            </a:r>
            <a:r>
              <a:rPr lang="en-US" altLang="zh-CN" sz="1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gas and monitor tritium content</a:t>
            </a: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Removal of </a:t>
            </a: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shield </a:t>
            </a: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blocks (reuse)</a:t>
            </a: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Water </a:t>
            </a: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pipe d</a:t>
            </a: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rying &amp; removal of </a:t>
            </a: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PBW module</a:t>
            </a: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>
                <a:solidFill>
                  <a:srgbClr val="0070C0"/>
                </a:solidFill>
                <a:latin typeface="Arial Narrow" panose="020B0606020202030204" pitchFamily="34" charset="0"/>
              </a:rPr>
              <a:t>Cutting </a:t>
            </a:r>
            <a:r>
              <a:rPr lang="en-US" altLang="zh-CN" sz="14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&amp; removal </a:t>
            </a:r>
            <a:r>
              <a:rPr lang="en-US" altLang="zh-CN" sz="1400" i="1" dirty="0">
                <a:solidFill>
                  <a:srgbClr val="0070C0"/>
                </a:solidFill>
                <a:latin typeface="Arial Narrow" panose="020B0606020202030204" pitchFamily="34" charset="0"/>
              </a:rPr>
              <a:t>of activated </a:t>
            </a:r>
            <a:r>
              <a:rPr lang="en-US" altLang="zh-CN" sz="14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water &amp; vacuum piping</a:t>
            </a: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Remote installation of quick </a:t>
            </a: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connector for vacuum pipe</a:t>
            </a:r>
            <a:endParaRPr lang="en-US" altLang="zh-CN" sz="1400" i="1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Remote </a:t>
            </a: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removal, transportation, observation and </a:t>
            </a:r>
            <a:endParaRPr lang="en-US" altLang="zh-CN" sz="1400" i="1" dirty="0" smtClean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defRPr/>
            </a:pP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 storage </a:t>
            </a: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of old beam window </a:t>
            </a: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>
                <a:solidFill>
                  <a:srgbClr val="0070C0"/>
                </a:solidFill>
                <a:latin typeface="Arial Narrow" panose="020B0606020202030204" pitchFamily="34" charset="0"/>
              </a:rPr>
              <a:t>Mirror </a:t>
            </a:r>
            <a:r>
              <a:rPr lang="en-US" altLang="zh-CN" sz="14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surface observation </a:t>
            </a:r>
            <a:endParaRPr lang="en-US" altLang="zh-CN" sz="1400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Installation </a:t>
            </a: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of new PBW module</a:t>
            </a: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Connection of utility piping</a:t>
            </a: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Leak testing of inflatable seals and piping connections</a:t>
            </a:r>
          </a:p>
          <a:p>
            <a:pPr lvl="1" defTabSz="914400" fontAlgn="base">
              <a:spcAft>
                <a:spcPct val="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Re-installation of </a:t>
            </a: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shielding </a:t>
            </a:r>
            <a:r>
              <a:rPr lang="en-US" altLang="zh-CN" sz="1400" i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and </a:t>
            </a:r>
            <a:r>
              <a:rPr lang="en-US" altLang="zh-CN" sz="1400" i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system recovery</a:t>
            </a:r>
            <a:endParaRPr lang="en-US" altLang="zh-CN" sz="1400" i="1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65586BE6-BFB8-41BC-9837-27C7A777530A}"/>
              </a:ext>
            </a:extLst>
          </p:cNvPr>
          <p:cNvSpPr txBox="1"/>
          <p:nvPr/>
        </p:nvSpPr>
        <p:spPr>
          <a:xfrm>
            <a:off x="63794" y="1196150"/>
            <a:ext cx="5443871" cy="2041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AutoNum type="arabicPeriod"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indent="-34290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Remote replacement of PBW module</a:t>
            </a:r>
          </a:p>
          <a:p>
            <a:pPr marL="342900" indent="-34290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Handling difficulties: </a:t>
            </a:r>
            <a:r>
              <a:rPr lang="en-US" altLang="zh-CN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Shearing/cut </a:t>
            </a:r>
            <a:r>
              <a:rPr lang="en-US" altLang="zh-CN" sz="2000" dirty="0">
                <a:latin typeface="Arial Narrow" panose="020B0606020202030204" pitchFamily="34" charset="0"/>
                <a:cs typeface="Times New Roman" panose="02020603050405020304" pitchFamily="18" charset="0"/>
              </a:rPr>
              <a:t>of </a:t>
            </a:r>
            <a:r>
              <a:rPr lang="en-US" altLang="zh-CN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utility </a:t>
            </a:r>
            <a:r>
              <a:rPr lang="en-US" altLang="zh-CN" sz="2000" dirty="0">
                <a:latin typeface="Arial Narrow" panose="020B0606020202030204" pitchFamily="34" charset="0"/>
                <a:cs typeface="Times New Roman" panose="02020603050405020304" pitchFamily="18" charset="0"/>
              </a:rPr>
              <a:t>pipes and </a:t>
            </a:r>
            <a:r>
              <a:rPr lang="en-US" altLang="zh-CN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cables</a:t>
            </a:r>
            <a:endParaRPr lang="en-US" altLang="zh-CN" sz="2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Key </a:t>
            </a:r>
            <a:r>
              <a:rPr lang="en-US" altLang="zh-CN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Points</a:t>
            </a:r>
            <a:r>
              <a:rPr lang="en-US" altLang="zh-CN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latin typeface="Arial Narrow" panose="020B0606020202030204" pitchFamily="34" charset="0"/>
                <a:cs typeface="Times New Roman" panose="02020603050405020304" pitchFamily="18" charset="0"/>
              </a:rPr>
              <a:t>E</a:t>
            </a:r>
            <a:r>
              <a:rPr lang="en-US" altLang="zh-CN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nsure </a:t>
            </a:r>
            <a:r>
              <a:rPr lang="en-US" altLang="zh-CN" sz="2000" dirty="0">
                <a:latin typeface="Arial Narrow" panose="020B0606020202030204" pitchFamily="34" charset="0"/>
                <a:cs typeface="Times New Roman" panose="02020603050405020304" pitchFamily="18" charset="0"/>
              </a:rPr>
              <a:t>the sealing </a:t>
            </a:r>
            <a:r>
              <a:rPr lang="en-US" altLang="zh-CN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surfaces of PBW </a:t>
            </a:r>
            <a:r>
              <a:rPr lang="en-US" altLang="zh-CN" sz="2000" dirty="0">
                <a:latin typeface="Arial Narrow" panose="020B0606020202030204" pitchFamily="34" charset="0"/>
                <a:cs typeface="Times New Roman" panose="02020603050405020304" pitchFamily="18" charset="0"/>
              </a:rPr>
              <a:t>is intact, and the vacuum degree at the accelerator side is below </a:t>
            </a:r>
            <a:r>
              <a:rPr lang="en-US" altLang="zh-CN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10</a:t>
            </a:r>
            <a:r>
              <a:rPr lang="en-US" altLang="zh-CN" sz="2000" baseline="30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-4</a:t>
            </a:r>
            <a:r>
              <a:rPr lang="en-US" altLang="zh-CN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Pa</a:t>
            </a:r>
            <a:endParaRPr lang="en-US" altLang="zh-CN" sz="2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823" y="3747526"/>
            <a:ext cx="4781340" cy="30431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163" y="3763926"/>
            <a:ext cx="3549829" cy="30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Proton Beam Window(PBW) Replacement </a:t>
            </a:r>
            <a:endParaRPr lang="zh-CN" altLang="en-US" sz="2800" dirty="0"/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244AD710-8967-4735-8E5F-B31100FDC467}"/>
              </a:ext>
            </a:extLst>
          </p:cNvPr>
          <p:cNvSpPr txBox="1"/>
          <p:nvPr/>
        </p:nvSpPr>
        <p:spPr>
          <a:xfrm>
            <a:off x="174078" y="978099"/>
            <a:ext cx="11715645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AutoNum type="arabicPeriod"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Maintenance summary for the first time PBW replacement 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zh-CN" dirty="0">
                <a:latin typeface="Arial Narrow" panose="020B0606020202030204" pitchFamily="34" charset="0"/>
                <a:cs typeface="Times New Roman" panose="02020603050405020304" pitchFamily="18" charset="0"/>
              </a:rPr>
              <a:t>maintenance of </a:t>
            </a: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PBW was smoothly </a:t>
            </a:r>
            <a:r>
              <a:rPr lang="en-US" altLang="zh-CN" dirty="0">
                <a:latin typeface="Arial Narrow" panose="020B0606020202030204" pitchFamily="34" charset="0"/>
                <a:cs typeface="Times New Roman" panose="02020603050405020304" pitchFamily="18" charset="0"/>
              </a:rPr>
              <a:t>completed, and the remote operation of maintenance tools and </a:t>
            </a: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devices </a:t>
            </a:r>
            <a:r>
              <a:rPr lang="en-US" altLang="zh-CN" dirty="0">
                <a:latin typeface="Arial Narrow" panose="020B0606020202030204" pitchFamily="34" charset="0"/>
                <a:cs typeface="Times New Roman" panose="02020603050405020304" pitchFamily="18" charset="0"/>
              </a:rPr>
              <a:t>was </a:t>
            </a: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normal</a:t>
            </a:r>
            <a:endParaRPr lang="en-US" altLang="zh-CN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 Narrow" panose="020B0606020202030204" pitchFamily="34" charset="0"/>
                <a:cs typeface="Times New Roman" panose="02020603050405020304" pitchFamily="18" charset="0"/>
              </a:rPr>
              <a:t>The radiation dose monitoring means </a:t>
            </a: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is </a:t>
            </a:r>
            <a:r>
              <a:rPr lang="en-US" altLang="zh-CN" dirty="0">
                <a:latin typeface="Arial Narrow" panose="020B0606020202030204" pitchFamily="34" charset="0"/>
                <a:cs typeface="Times New Roman" panose="02020603050405020304" pitchFamily="18" charset="0"/>
              </a:rPr>
              <a:t>perfect, and the radiation dose level is equivalent to the theoretical </a:t>
            </a: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calculation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The protection and monitoring of gas tritium is very </a:t>
            </a:r>
            <a:r>
              <a:rPr lang="en-US" altLang="zh-CN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important @ Gas </a:t>
            </a:r>
            <a:r>
              <a:rPr lang="en-US" altLang="zh-CN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tritium in </a:t>
            </a:r>
            <a:r>
              <a:rPr lang="en-US" altLang="zh-CN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inflatable </a:t>
            </a:r>
            <a:r>
              <a:rPr lang="en-US" altLang="zh-CN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seal </a:t>
            </a:r>
            <a:r>
              <a:rPr lang="en-US" altLang="zh-CN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bellows: Max.3520Bq/L</a:t>
            </a:r>
            <a:endParaRPr lang="en-US" altLang="zh-CN" dirty="0">
              <a:solidFill>
                <a:srgbClr val="C0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 Narrow" panose="020B0606020202030204" pitchFamily="34" charset="0"/>
                <a:cs typeface="Times New Roman" panose="02020603050405020304" pitchFamily="18" charset="0"/>
              </a:rPr>
              <a:t>After the installation of the new window, the vacuum index meets the expected </a:t>
            </a: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requirements</a:t>
            </a:r>
            <a:endParaRPr lang="en-US" altLang="zh-CN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 Narrow" panose="020B0606020202030204" pitchFamily="34" charset="0"/>
                <a:cs typeface="Times New Roman" panose="02020603050405020304" pitchFamily="18" charset="0"/>
              </a:rPr>
              <a:t>Personnel </a:t>
            </a: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protection</a:t>
            </a:r>
            <a:r>
              <a:rPr lang="en-US" altLang="zh-CN" dirty="0">
                <a:latin typeface="Arial Narrow" panose="020B0606020202030204" pitchFamily="34" charset="0"/>
                <a:cs typeface="Times New Roman" panose="02020603050405020304" pitchFamily="18" charset="0"/>
              </a:rPr>
              <a:t>, equipment safety and other measures are considered </a:t>
            </a:r>
            <a:r>
              <a:rPr lang="en-US" altLang="zh-CN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comprehensively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After further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improvement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of the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maintenance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process, standardized remote replacement process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will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be achieved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0" y="3330596"/>
            <a:ext cx="6095622" cy="34110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99" y="3330596"/>
            <a:ext cx="5407725" cy="34110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045160" y="4602278"/>
            <a:ext cx="526840" cy="43383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47460" y="4602278"/>
            <a:ext cx="502617" cy="43383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114542" y="6255465"/>
            <a:ext cx="526840" cy="43383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61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 smtClean="0">
                <a:solidFill>
                  <a:srgbClr val="C00000"/>
                </a:solidFill>
                <a:latin typeface="Arial Black" pitchFamily="34" charset="0"/>
              </a:rPr>
              <a:t>Ion Exchanger Replacement</a:t>
            </a:r>
            <a:endParaRPr lang="zh-CN" altLang="en-US" sz="2800" dirty="0"/>
          </a:p>
        </p:txBody>
      </p:sp>
      <p:pic>
        <p:nvPicPr>
          <p:cNvPr id="5" name="图片 4" descr="D:\文档\WeChat Files\wxid_c2v4j0vgpwwl41\FileStorage\Temp\ae304d2fde25259f784d60b30dcb9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9" y="3079555"/>
            <a:ext cx="3021288" cy="367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5201" r="3538" b="1000"/>
          <a:stretch/>
        </p:blipFill>
        <p:spPr>
          <a:xfrm>
            <a:off x="7067652" y="4196551"/>
            <a:ext cx="4880104" cy="25900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93" y="3048805"/>
            <a:ext cx="3181933" cy="3737782"/>
          </a:xfrm>
          <a:prstGeom prst="rect">
            <a:avLst/>
          </a:prstGeom>
        </p:spPr>
      </p:pic>
      <p:pic>
        <p:nvPicPr>
          <p:cNvPr id="8" name="图片 7" descr="D:\文档\WeChat Files\wxid_c2v4j0vgpwwl41\FileStorage\Temp\1869b5cc7c6ccb6080331bb4d3eefab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03" y="1069156"/>
            <a:ext cx="4790002" cy="29396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90951" y="915180"/>
            <a:ext cx="6921752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</a:rPr>
              <a:t>Main maintenance experience 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latin typeface="Arial Narrow" panose="020B0606020202030204" pitchFamily="34" charset="0"/>
              </a:rPr>
              <a:t>Completed 6 sets of ion exchangers </a:t>
            </a:r>
            <a:r>
              <a:rPr lang="en-US" altLang="zh-CN" sz="2000" dirty="0">
                <a:latin typeface="Arial Narrow" panose="020B0606020202030204" pitchFamily="34" charset="0"/>
              </a:rPr>
              <a:t>replacement </a:t>
            </a:r>
            <a:r>
              <a:rPr lang="en-US" altLang="zh-CN" sz="2000" dirty="0" smtClean="0">
                <a:latin typeface="Arial Narrow" panose="020B0606020202030204" pitchFamily="34" charset="0"/>
              </a:rPr>
              <a:t> ( </a:t>
            </a:r>
            <a:r>
              <a:rPr lang="en-US" altLang="zh-CN" sz="2000" dirty="0">
                <a:latin typeface="Arial Narrow" panose="020B0606020202030204" pitchFamily="34" charset="0"/>
              </a:rPr>
              <a:t>2020 and 2024</a:t>
            </a:r>
            <a:r>
              <a:rPr lang="en-US" altLang="zh-CN" sz="2000" dirty="0" smtClean="0">
                <a:latin typeface="Arial Narrow" panose="020B0606020202030204" pitchFamily="34" charset="0"/>
              </a:rPr>
              <a:t>)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 smtClean="0">
                <a:latin typeface="Arial Narrow" panose="020B0606020202030204" pitchFamily="34" charset="0"/>
              </a:rPr>
              <a:t>Strengthen </a:t>
            </a:r>
            <a:r>
              <a:rPr lang="en-US" altLang="zh-CN" sz="2000" b="1" dirty="0">
                <a:latin typeface="Arial Narrow" panose="020B0606020202030204" pitchFamily="34" charset="0"/>
              </a:rPr>
              <a:t>gas tritium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protection and monitoring</a:t>
            </a:r>
            <a:r>
              <a:rPr lang="en-US" altLang="zh-CN" sz="2000" dirty="0" smtClean="0">
                <a:latin typeface="Arial Narrow" panose="020B0606020202030204" pitchFamily="34" charset="0"/>
              </a:rPr>
              <a:t>. When </a:t>
            </a:r>
            <a:r>
              <a:rPr lang="en-US" altLang="zh-CN" sz="2000" dirty="0">
                <a:latin typeface="Arial Narrow" panose="020B0606020202030204" pitchFamily="34" charset="0"/>
              </a:rPr>
              <a:t>the metal hose is disassembled, a short time (about 10s) of gas tritium produces </a:t>
            </a:r>
            <a:r>
              <a:rPr lang="en-US" altLang="zh-CN" sz="2000" dirty="0" smtClean="0">
                <a:latin typeface="Arial Narrow" panose="020B0606020202030204" pitchFamily="34" charset="0"/>
              </a:rPr>
              <a:t>400-500Bq/L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 Narrow" panose="020B0606020202030204" pitchFamily="34" charset="0"/>
              </a:rPr>
              <a:t>Transfer trolley needs to be further improved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endParaRPr lang="zh-CN" alt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>
            <a:normAutofit/>
          </a:bodyPr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Progress of CSNS-II Remote </a:t>
            </a:r>
            <a:r>
              <a:rPr lang="en-US" altLang="zh-CN" sz="2800" b="0" dirty="0" smtClean="0">
                <a:solidFill>
                  <a:srgbClr val="C00000"/>
                </a:solidFill>
                <a:latin typeface="Arial Black" pitchFamily="34" charset="0"/>
              </a:rPr>
              <a:t>Handling System</a:t>
            </a:r>
            <a:endParaRPr lang="en-US" altLang="zh-CN" sz="2800" b="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2192" y="6428112"/>
            <a:ext cx="11588396" cy="3847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9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CSNS-II </a:t>
            </a:r>
            <a:r>
              <a:rPr lang="en-US" altLang="zh-CN" sz="1900" b="1" dirty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RH overall </a:t>
            </a:r>
            <a:r>
              <a:rPr lang="en-US" altLang="zh-CN" sz="19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goal: Comprehensively </a:t>
            </a:r>
            <a:r>
              <a:rPr lang="en-US" altLang="zh-CN" sz="1900" b="1" dirty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strengthen the </a:t>
            </a:r>
            <a:r>
              <a:rPr lang="en-US" altLang="zh-CN" sz="19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building </a:t>
            </a:r>
            <a:r>
              <a:rPr lang="en-US" altLang="zh-CN" sz="1900" b="1" dirty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and improvement of remote </a:t>
            </a:r>
            <a:r>
              <a:rPr lang="en-US" altLang="zh-CN" sz="19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handling capabilities!</a:t>
            </a:r>
            <a:endParaRPr lang="zh-CN" altLang="en-US" sz="1900" b="1" dirty="0">
              <a:solidFill>
                <a:srgbClr val="C00000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内容占位符 5"/>
          <p:cNvSpPr txBox="1">
            <a:spLocks/>
          </p:cNvSpPr>
          <p:nvPr/>
        </p:nvSpPr>
        <p:spPr bwMode="auto">
          <a:xfrm>
            <a:off x="179362" y="981645"/>
            <a:ext cx="6336494" cy="54464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25" indent="-2381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3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500" indent="-190500" algn="l" defTabSz="7620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500" indent="-190500" algn="l" defTabSz="7620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500" indent="-190500" algn="l" defTabSz="7620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500" indent="-190500" algn="l" defTabSz="7620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  <a:ea typeface="微软雅黑" panose="020B0503020204020204" pitchFamily="34" charset="-122"/>
              </a:rPr>
              <a:t>Completed preliminary </a:t>
            </a:r>
            <a:r>
              <a:rPr lang="en-US" altLang="zh-CN" sz="2000" b="1" dirty="0">
                <a:latin typeface="Arial Narrow" panose="020B0606020202030204" pitchFamily="34" charset="0"/>
                <a:ea typeface="微软雅黑" panose="020B0503020204020204" pitchFamily="34" charset="-122"/>
              </a:rPr>
              <a:t>design of </a:t>
            </a:r>
            <a:r>
              <a:rPr lang="en-US" altLang="zh-CN" sz="2000" b="1" dirty="0" smtClean="0">
                <a:latin typeface="Arial Narrow" panose="020B0606020202030204" pitchFamily="34" charset="0"/>
                <a:ea typeface="微软雅黑" panose="020B0503020204020204" pitchFamily="34" charset="-122"/>
              </a:rPr>
              <a:t>upgrade proposal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  <a:ea typeface="微软雅黑" panose="020B0503020204020204" pitchFamily="34" charset="-122"/>
              </a:rPr>
              <a:t>Carrying out detail design, R&amp;D </a:t>
            </a:r>
            <a:r>
              <a:rPr lang="en-US" altLang="zh-CN" sz="2000" b="1" dirty="0">
                <a:latin typeface="Arial Narrow" panose="020B0606020202030204" pitchFamily="34" charset="0"/>
                <a:ea typeface="微软雅黑" panose="020B0503020204020204" pitchFamily="34" charset="-122"/>
              </a:rPr>
              <a:t>on key </a:t>
            </a:r>
            <a:r>
              <a:rPr lang="en-US" altLang="zh-CN" sz="2000" b="1" dirty="0" smtClean="0">
                <a:latin typeface="Arial Narrow" panose="020B0606020202030204" pitchFamily="34" charset="0"/>
                <a:ea typeface="微软雅黑" panose="020B0503020204020204" pitchFamily="34" charset="-122"/>
              </a:rPr>
              <a:t>equipment</a:t>
            </a:r>
            <a:r>
              <a:rPr lang="en-US" altLang="zh-CN" sz="2000" b="1" dirty="0">
                <a:latin typeface="Arial Narrow" panose="020B0606020202030204" pitchFamily="34" charset="0"/>
                <a:ea typeface="微软雅黑" panose="020B0503020204020204" pitchFamily="34" charset="-122"/>
              </a:rPr>
              <a:t>, and mockup test. The system upgrade mainly </a:t>
            </a:r>
            <a:r>
              <a:rPr lang="en-US" altLang="zh-CN" sz="2000" b="1" dirty="0" smtClean="0">
                <a:latin typeface="Arial Narrow" panose="020B0606020202030204" pitchFamily="34" charset="0"/>
                <a:ea typeface="微软雅黑" panose="020B0503020204020204" pitchFamily="34" charset="-122"/>
              </a:rPr>
              <a:t>includes: </a:t>
            </a:r>
            <a:endParaRPr lang="en-US" altLang="zh-CN" sz="2000" b="1" dirty="0"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Hot cell upgrade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RH design and upgrade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of key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comp. in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target station</a:t>
            </a:r>
          </a:p>
          <a:p>
            <a:pPr marL="671983" lvl="1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800" dirty="0" smtClean="0">
                <a:latin typeface="Arial Narrow" panose="020B0606020202030204" pitchFamily="34" charset="0"/>
                <a:ea typeface="微软雅黑" panose="020B0503020204020204" pitchFamily="34" charset="-122"/>
              </a:rPr>
              <a:t>TMR/PBW</a:t>
            </a:r>
            <a:r>
              <a:rPr lang="en-US" altLang="zh-CN" sz="1800" dirty="0">
                <a:latin typeface="Arial Narrow" panose="020B0606020202030204" pitchFamily="34" charset="0"/>
                <a:ea typeface="微软雅黑" panose="020B0503020204020204" pitchFamily="34" charset="-122"/>
              </a:rPr>
              <a:t>/</a:t>
            </a:r>
            <a:r>
              <a:rPr lang="en-US" altLang="zh-CN" sz="1800" dirty="0" smtClean="0">
                <a:latin typeface="Arial Narrow" panose="020B0606020202030204" pitchFamily="34" charset="0"/>
                <a:ea typeface="微软雅黑" panose="020B0503020204020204" pitchFamily="34" charset="-122"/>
              </a:rPr>
              <a:t>NBW +muon target station RH construction</a:t>
            </a:r>
            <a:endParaRPr lang="en-US" altLang="zh-CN" sz="1800" dirty="0"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pPr marL="671983" lvl="1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Arial Narrow" panose="020B0606020202030204" pitchFamily="34" charset="0"/>
                <a:ea typeface="微软雅黑" panose="020B0503020204020204" pitchFamily="34" charset="-122"/>
              </a:rPr>
              <a:t>Shutter system, water cooling system purification </a:t>
            </a:r>
            <a:r>
              <a:rPr lang="en-US" altLang="zh-CN" sz="1800" dirty="0" smtClean="0">
                <a:latin typeface="Arial Narrow" panose="020B0606020202030204" pitchFamily="34" charset="0"/>
                <a:ea typeface="微软雅黑" panose="020B0503020204020204" pitchFamily="34" charset="-122"/>
              </a:rPr>
              <a:t>equipment, </a:t>
            </a:r>
            <a:r>
              <a:rPr lang="en-US" altLang="zh-CN" sz="1800" dirty="0">
                <a:latin typeface="Arial Narrow" panose="020B0606020202030204" pitchFamily="34" charset="0"/>
                <a:ea typeface="微软雅黑" panose="020B0503020204020204" pitchFamily="34" charset="-122"/>
              </a:rPr>
              <a:t>etc.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W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aste storage/basement space plan &amp; construction</a:t>
            </a:r>
            <a:endParaRPr lang="en-US" altLang="zh-CN" sz="2000" b="1" dirty="0">
              <a:solidFill>
                <a:srgbClr val="0070C0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pPr marL="671983" lvl="1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Arial Narrow" panose="020B0606020202030204" pitchFamily="34" charset="0"/>
                <a:ea typeface="微软雅黑" panose="020B0503020204020204" pitchFamily="34" charset="-122"/>
              </a:rPr>
              <a:t>Storage of retired components such as TMR and PBWs</a:t>
            </a:r>
          </a:p>
          <a:p>
            <a:pPr marL="671983" lvl="1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Arial Narrow" panose="020B0606020202030204" pitchFamily="34" charset="0"/>
                <a:ea typeface="微软雅黑" panose="020B0503020204020204" pitchFamily="34" charset="-122"/>
              </a:rPr>
              <a:t>Decommissioned ion exchanger reduce volume, storage, etc.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Upgrade and improve the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handling capabilities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under abnormal &amp;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emergency working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conditions for target station maintenance objects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R&amp;D on Key technology and equipment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PIE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capacity building for retired core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components</a:t>
            </a:r>
          </a:p>
          <a:p>
            <a:pPr algn="just">
              <a:spcBef>
                <a:spcPts val="133"/>
              </a:spcBef>
              <a:spcAft>
                <a:spcPts val="133"/>
              </a:spcAft>
            </a:pPr>
            <a:endParaRPr lang="en-US" altLang="zh-CN" sz="2000" b="1" dirty="0">
              <a:solidFill>
                <a:srgbClr val="0070C0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36" y="3737598"/>
            <a:ext cx="5304732" cy="2746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637" y="898580"/>
            <a:ext cx="5110951" cy="283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Hot </a:t>
            </a:r>
            <a:r>
              <a:rPr lang="en-US" altLang="zh-CN" sz="2800" b="0" dirty="0" smtClean="0">
                <a:solidFill>
                  <a:srgbClr val="C00000"/>
                </a:solidFill>
                <a:latin typeface="Arial Black" pitchFamily="34" charset="0"/>
              </a:rPr>
              <a:t>cell &amp; maintenance </a:t>
            </a:r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equipment upgrade</a:t>
            </a:r>
            <a:endParaRPr lang="zh-CN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181429" y="1214345"/>
            <a:ext cx="638447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</a:rPr>
              <a:t>Hot cell upgrade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Upgrade </a:t>
            </a:r>
            <a:r>
              <a:rPr lang="en-US" altLang="zh-CN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construction of the remaining stainless steel </a:t>
            </a:r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liner </a:t>
            </a:r>
            <a:r>
              <a:rPr lang="en-US" altLang="zh-CN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on the inner wall of </a:t>
            </a:r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hot cell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Arial Narrow" panose="020B0606020202030204" pitchFamily="34" charset="0"/>
              </a:rPr>
              <a:t>Add </a:t>
            </a:r>
            <a:r>
              <a:rPr lang="en-US" altLang="zh-CN" sz="1600" dirty="0">
                <a:latin typeface="Arial Narrow" panose="020B0606020202030204" pitchFamily="34" charset="0"/>
              </a:rPr>
              <a:t>equipment transfer channels in the hot room/transition </a:t>
            </a:r>
            <a:r>
              <a:rPr lang="en-US" altLang="zh-CN" sz="1600" dirty="0" smtClean="0">
                <a:latin typeface="Arial Narrow" panose="020B0606020202030204" pitchFamily="34" charset="0"/>
              </a:rPr>
              <a:t>room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</a:rPr>
              <a:t>Maintenance </a:t>
            </a:r>
            <a:r>
              <a:rPr lang="en-US" altLang="zh-CN" sz="2000" b="1" dirty="0">
                <a:latin typeface="Arial Narrow" panose="020B0606020202030204" pitchFamily="34" charset="0"/>
              </a:rPr>
              <a:t>equipment upgrade</a:t>
            </a:r>
            <a:endParaRPr lang="en-US" altLang="zh-CN" sz="2000" b="1" dirty="0" smtClean="0">
              <a:latin typeface="Arial Narrow" panose="020B0606020202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Arial Narrow" panose="020B0606020202030204" pitchFamily="34" charset="0"/>
              </a:rPr>
              <a:t>Equipped </a:t>
            </a:r>
            <a:r>
              <a:rPr lang="en-US" altLang="zh-CN" sz="1600" dirty="0">
                <a:latin typeface="Arial Narrow" panose="020B0606020202030204" pitchFamily="34" charset="0"/>
              </a:rPr>
              <a:t>with special cleaning, volume reduction, transfer and other devices </a:t>
            </a:r>
            <a:endParaRPr lang="en-US" altLang="zh-CN" sz="1600" dirty="0" smtClean="0">
              <a:latin typeface="Arial Narrow" panose="020B0606020202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Power </a:t>
            </a:r>
            <a:r>
              <a:rPr lang="en-US" altLang="zh-CN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manipulator </a:t>
            </a:r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driving upgrade (</a:t>
            </a:r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add the drive </a:t>
            </a:r>
            <a:r>
              <a:rPr lang="en-US" altLang="zh-CN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redundancy system, emergency drive system, etc</a:t>
            </a:r>
            <a:r>
              <a:rPr lang="en-US" altLang="zh-CN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.)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Arial Narrow" panose="020B0606020202030204" pitchFamily="34" charset="0"/>
              </a:rPr>
              <a:t>Add </a:t>
            </a:r>
            <a:r>
              <a:rPr lang="en-US" altLang="zh-CN" sz="1600" dirty="0" smtClean="0">
                <a:latin typeface="Arial Narrow" panose="020B0606020202030204" pitchFamily="34" charset="0"/>
              </a:rPr>
              <a:t>one </a:t>
            </a:r>
            <a:r>
              <a:rPr lang="en-US" altLang="zh-CN" sz="1600" dirty="0">
                <a:latin typeface="Arial Narrow" panose="020B0606020202030204" pitchFamily="34" charset="0"/>
              </a:rPr>
              <a:t>pair of master-slave manipulator spare </a:t>
            </a:r>
            <a:r>
              <a:rPr lang="en-US" altLang="zh-CN" sz="1600" dirty="0" smtClean="0">
                <a:latin typeface="Arial Narrow" panose="020B0606020202030204" pitchFamily="34" charset="0"/>
              </a:rPr>
              <a:t>parts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Arial Narrow" panose="020B0606020202030204" pitchFamily="34" charset="0"/>
              </a:rPr>
              <a:t>Upgrading </a:t>
            </a:r>
            <a:r>
              <a:rPr lang="en-US" altLang="zh-CN" sz="1600" dirty="0">
                <a:latin typeface="Arial Narrow" panose="020B0606020202030204" pitchFamily="34" charset="0"/>
              </a:rPr>
              <a:t>part of the original industrial camera system inside the hot cell to a radiation-resistant camera </a:t>
            </a:r>
            <a:r>
              <a:rPr lang="en-US" altLang="zh-CN" sz="1600" dirty="0" smtClean="0">
                <a:latin typeface="Arial Narrow" panose="020B0606020202030204" pitchFamily="34" charset="0"/>
              </a:rPr>
              <a:t>system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Arial Narrow" panose="020B0606020202030204" pitchFamily="34" charset="0"/>
              </a:rPr>
              <a:t>Add </a:t>
            </a:r>
            <a:r>
              <a:rPr lang="en-US" altLang="zh-CN" sz="1600" dirty="0">
                <a:latin typeface="Arial Narrow" panose="020B0606020202030204" pitchFamily="34" charset="0"/>
              </a:rPr>
              <a:t>a common interface platform for water and </a:t>
            </a:r>
            <a:r>
              <a:rPr lang="en-US" altLang="zh-CN" sz="1600" dirty="0" smtClean="0">
                <a:latin typeface="Arial Narrow" panose="020B0606020202030204" pitchFamily="34" charset="0"/>
              </a:rPr>
              <a:t>electricity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Arial Narrow" panose="020B0606020202030204" pitchFamily="34" charset="0"/>
              </a:rPr>
              <a:t>Add </a:t>
            </a:r>
            <a:r>
              <a:rPr lang="en-US" altLang="zh-CN" sz="1600" dirty="0">
                <a:latin typeface="Arial Narrow" panose="020B0606020202030204" pitchFamily="34" charset="0"/>
              </a:rPr>
              <a:t>aerosol detection instruments, movable real-time dose detection devices and other radiation protection </a:t>
            </a:r>
            <a:r>
              <a:rPr lang="en-US" altLang="zh-CN" sz="1600" dirty="0" smtClean="0">
                <a:latin typeface="Arial Narrow" panose="020B0606020202030204" pitchFamily="34" charset="0"/>
              </a:rPr>
              <a:t>equipment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Arial Narrow" panose="020B0606020202030204" pitchFamily="34" charset="0"/>
              </a:rPr>
              <a:t>Develop </a:t>
            </a:r>
            <a:r>
              <a:rPr lang="en-US" altLang="zh-CN" sz="1600" dirty="0">
                <a:latin typeface="Arial Narrow" panose="020B0606020202030204" pitchFamily="34" charset="0"/>
              </a:rPr>
              <a:t>special equipment for remote operation of target fastening bolt disassembly and </a:t>
            </a:r>
            <a:r>
              <a:rPr lang="en-US" altLang="zh-CN" sz="1600" dirty="0" smtClean="0">
                <a:latin typeface="Arial Narrow" panose="020B0606020202030204" pitchFamily="34" charset="0"/>
              </a:rPr>
              <a:t>assembly</a:t>
            </a:r>
            <a:endParaRPr lang="en-US" altLang="zh-CN" sz="1600" dirty="0" smtClean="0">
              <a:latin typeface="Arial Narrow" panose="020B0606020202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488" y="1046844"/>
            <a:ext cx="5050533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0" y="891649"/>
            <a:ext cx="12193200" cy="3809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1"/>
          </a:p>
        </p:txBody>
      </p:sp>
      <p:sp>
        <p:nvSpPr>
          <p:cNvPr id="42" name="圆角矩形 41"/>
          <p:cNvSpPr/>
          <p:nvPr/>
        </p:nvSpPr>
        <p:spPr>
          <a:xfrm>
            <a:off x="655470" y="285201"/>
            <a:ext cx="398129" cy="53049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1"/>
          </a:p>
        </p:txBody>
      </p:sp>
      <p:sp>
        <p:nvSpPr>
          <p:cNvPr id="96" name="圆角矩形 95"/>
          <p:cNvSpPr/>
          <p:nvPr/>
        </p:nvSpPr>
        <p:spPr>
          <a:xfrm>
            <a:off x="553620" y="208475"/>
            <a:ext cx="301573" cy="400844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1"/>
          </a:p>
        </p:txBody>
      </p:sp>
      <p:sp>
        <p:nvSpPr>
          <p:cNvPr id="5" name="文本框 4"/>
          <p:cNvSpPr txBox="1"/>
          <p:nvPr/>
        </p:nvSpPr>
        <p:spPr>
          <a:xfrm>
            <a:off x="1335584" y="222646"/>
            <a:ext cx="2880816" cy="5909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761962">
              <a:lnSpc>
                <a:spcPct val="90000"/>
              </a:lnSpc>
              <a:defRPr/>
            </a:pPr>
            <a:r>
              <a:rPr kumimoji="1" lang="en-US" altLang="zh-CN" sz="3600" b="1" dirty="0">
                <a:solidFill>
                  <a:srgbClr val="005DA2"/>
                </a:solidFill>
                <a:latin typeface="Arial Black" panose="020B0A04020102020204" pitchFamily="34" charset="0"/>
                <a:ea typeface="微软雅黑" panose="020B0503020204020204" charset="-122"/>
                <a:cs typeface="Times New Roman" panose="02020603050405020304" pitchFamily="18" charset="0"/>
              </a:rPr>
              <a:t>Outline</a:t>
            </a:r>
          </a:p>
        </p:txBody>
      </p:sp>
      <p:pic>
        <p:nvPicPr>
          <p:cNvPr id="39" name="图片 18" descr="图片1副本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9700" y="185899"/>
            <a:ext cx="1106000" cy="55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4634867" y="511812"/>
            <a:ext cx="338645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351"/>
          </a:p>
        </p:txBody>
      </p:sp>
      <p:sp>
        <p:nvSpPr>
          <p:cNvPr id="2" name="矩形 1"/>
          <p:cNvSpPr/>
          <p:nvPr/>
        </p:nvSpPr>
        <p:spPr>
          <a:xfrm>
            <a:off x="448277" y="1397042"/>
            <a:ext cx="1158875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72" indent="-571472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UcPeriod"/>
              <a:defRPr/>
            </a:pPr>
            <a:r>
              <a:rPr lang="en-US" altLang="zh-CN" sz="3200" kern="0" dirty="0">
                <a:latin typeface="Arial Black" panose="020B0A04020102020204" pitchFamily="34" charset="0"/>
                <a:ea typeface="微软雅黑" panose="020B0503020204020204" pitchFamily="34" charset="-122"/>
              </a:rPr>
              <a:t> CSNS Remote Handling(RH) Overview</a:t>
            </a:r>
            <a:endParaRPr lang="zh-CN" altLang="zh-CN" sz="3200" kern="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  <a:p>
            <a:pPr marL="571472" indent="-571472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UcPeriod"/>
              <a:defRPr/>
            </a:pPr>
            <a:r>
              <a:rPr lang="en-US" altLang="zh-CN" sz="3200" kern="0" dirty="0">
                <a:latin typeface="Arial Black" panose="020B0A04020102020204" pitchFamily="34" charset="0"/>
                <a:ea typeface="微软雅黑" panose="020B0503020204020204" pitchFamily="34" charset="-122"/>
              </a:rPr>
              <a:t> Current Status </a:t>
            </a:r>
            <a:r>
              <a:rPr lang="en-US" altLang="zh-CN" sz="3200" kern="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of </a:t>
            </a:r>
            <a:r>
              <a:rPr lang="en-US" altLang="zh-CN" sz="3200" kern="0" dirty="0">
                <a:latin typeface="Arial Black" panose="020B0A04020102020204" pitchFamily="34" charset="0"/>
                <a:ea typeface="微软雅黑" panose="020B0503020204020204" pitchFamily="34" charset="-122"/>
              </a:rPr>
              <a:t>CSNS RH</a:t>
            </a:r>
          </a:p>
          <a:p>
            <a:pPr marL="571472" indent="-571472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UcPeriod"/>
              <a:defRPr/>
            </a:pPr>
            <a:r>
              <a:rPr lang="en-US" altLang="zh-CN" sz="3200" kern="0" dirty="0">
                <a:latin typeface="Arial Black" panose="020B0A04020102020204" pitchFamily="34" charset="0"/>
                <a:ea typeface="微软雅黑" panose="020B0503020204020204" pitchFamily="34" charset="-122"/>
              </a:rPr>
              <a:t> Progress of CSNS-II </a:t>
            </a:r>
            <a:r>
              <a:rPr lang="en-US" altLang="zh-CN" sz="3200" kern="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RH upgrade</a:t>
            </a:r>
            <a:endParaRPr lang="en-US" altLang="zh-CN" sz="3200" kern="0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  <a:p>
            <a:pPr marL="571472" indent="-571472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UcPeriod"/>
              <a:defRPr/>
            </a:pPr>
            <a:r>
              <a:rPr lang="en-US" altLang="zh-CN" sz="3200" kern="0" dirty="0">
                <a:latin typeface="Arial Black" panose="020B0A04020102020204" pitchFamily="34" charset="0"/>
                <a:ea typeface="微软雅黑" panose="020B0503020204020204" pitchFamily="34" charset="-122"/>
              </a:rPr>
              <a:t> R&amp;D on key technology/equipment </a:t>
            </a:r>
          </a:p>
          <a:p>
            <a:pPr marL="571472" indent="-571472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UcPeriod"/>
              <a:defRPr/>
            </a:pPr>
            <a:r>
              <a:rPr lang="en-US" altLang="zh-CN" sz="3200" kern="0" dirty="0">
                <a:latin typeface="Arial Black" panose="020B0A04020102020204" pitchFamily="34" charset="0"/>
                <a:ea typeface="微软雅黑" panose="020B0503020204020204" pitchFamily="34" charset="-122"/>
              </a:rPr>
              <a:t> PIE progress &amp; plan </a:t>
            </a:r>
          </a:p>
          <a:p>
            <a:pPr marL="571472" indent="-571472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romanUcPeriod"/>
              <a:defRPr/>
            </a:pPr>
            <a:r>
              <a:rPr lang="en-US" altLang="zh-CN" sz="3200" kern="0" dirty="0">
                <a:latin typeface="Arial Black" panose="020B0A04020102020204" pitchFamily="34" charset="0"/>
                <a:ea typeface="微软雅黑" panose="020B0503020204020204" pitchFamily="34" charset="-122"/>
              </a:rPr>
              <a:t> Summary &amp; </a:t>
            </a:r>
            <a:r>
              <a:rPr lang="en-US" altLang="zh-CN" sz="3200" kern="0" dirty="0">
                <a:latin typeface="Arial Black" panose="020B0A04020102020204" pitchFamily="34" charset="0"/>
                <a:ea typeface="微软雅黑" panose="020B0503020204020204" pitchFamily="34" charset="-122"/>
              </a:rPr>
              <a:t>O</a:t>
            </a:r>
            <a:r>
              <a:rPr lang="en-US" altLang="zh-CN" sz="3200" kern="0" dirty="0" smtClean="0">
                <a:latin typeface="Arial Black" panose="020B0A04020102020204" pitchFamily="34" charset="0"/>
                <a:ea typeface="微软雅黑" panose="020B0503020204020204" pitchFamily="34" charset="-122"/>
              </a:rPr>
              <a:t>utlook </a:t>
            </a:r>
            <a:endParaRPr lang="en-US" altLang="zh-CN" sz="2000" kern="0" dirty="0">
              <a:latin typeface="Arial Black" panose="020B0A04020102020204" pitchFamily="34" charset="0"/>
              <a:ea typeface="微软雅黑" panose="020B0503020204020204" pitchFamily="34" charset="-122"/>
              <a:cs typeface="Arial Unicode MS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MR replacement process development</a:t>
            </a:r>
            <a:endParaRPr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021" y="2633939"/>
            <a:ext cx="5653147" cy="42240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35" y="2703790"/>
            <a:ext cx="2749074" cy="391628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63035" y="6564411"/>
            <a:ext cx="3758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MR plug@~33tons and 5.4m</a:t>
            </a:r>
            <a:r>
              <a:rPr lang="zh-CN" altLang="en-US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14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height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500" y="2794000"/>
            <a:ext cx="2992924" cy="39243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63035" y="946785"/>
            <a:ext cx="115183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572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MR plug is large, complex and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limited-lifetime(10y@CSNS-I, 5y@CSNS-II)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key component of the target station</a:t>
            </a:r>
          </a:p>
          <a:p>
            <a:pPr marL="285750" indent="-285750" algn="just" defTabSz="4572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MR </a:t>
            </a:r>
            <a:r>
              <a:rPr lang="en-US" altLang="zh-CN" b="1" dirty="0">
                <a:solidFill>
                  <a:prstClr val="black"/>
                </a:solidFill>
                <a:latin typeface="Arial Narrow" panose="020B0606020202030204" pitchFamily="34" charset="0"/>
              </a:rPr>
              <a:t>plug split into four segments and its pipeline split into three segments, each segment will be disposed separately </a:t>
            </a:r>
            <a:endParaRPr lang="en-US" altLang="zh-CN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 algn="just" defTabSz="4572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Use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lifting and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transport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containers to transport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plugin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and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pipe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line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to storage containers in the hot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cell,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and then lift them into the basement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to store</a:t>
            </a:r>
          </a:p>
          <a:p>
            <a:pPr marL="285750" indent="-285750" algn="just" defTabSz="4572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High radioactive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MR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replacement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is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challenging. Replacement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time: January to April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2028</a:t>
            </a:r>
            <a:endParaRPr lang="zh-CN" altLang="en-U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4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MR replacement process development</a:t>
            </a:r>
            <a:endParaRPr lang="zh-CN" altLang="en-US" sz="2800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60" y="1898043"/>
            <a:ext cx="1039523" cy="21330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429" y="2061727"/>
            <a:ext cx="1486624" cy="193618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623" y="1780018"/>
            <a:ext cx="1288246" cy="227514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437" y="1744646"/>
            <a:ext cx="935021" cy="235122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6932" y="1997880"/>
            <a:ext cx="831334" cy="193333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968118" y="4567150"/>
            <a:ext cx="573557" cy="171033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7775" y="4511758"/>
            <a:ext cx="560343" cy="176404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5688" y="4409830"/>
            <a:ext cx="644672" cy="188691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4914" y="4506677"/>
            <a:ext cx="766655" cy="179655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094" y="4684825"/>
            <a:ext cx="837053" cy="1427283"/>
          </a:xfrm>
          <a:prstGeom prst="rect">
            <a:avLst/>
          </a:prstGeom>
        </p:spPr>
      </p:pic>
      <p:sp>
        <p:nvSpPr>
          <p:cNvPr id="41" name="右箭头 40"/>
          <p:cNvSpPr/>
          <p:nvPr/>
        </p:nvSpPr>
        <p:spPr>
          <a:xfrm>
            <a:off x="2172567" y="2777563"/>
            <a:ext cx="519737" cy="36959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/>
        </p:nvSpPr>
        <p:spPr>
          <a:xfrm>
            <a:off x="4978913" y="2777564"/>
            <a:ext cx="519737" cy="36959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右箭头 42"/>
          <p:cNvSpPr/>
          <p:nvPr/>
        </p:nvSpPr>
        <p:spPr>
          <a:xfrm>
            <a:off x="7083636" y="2777562"/>
            <a:ext cx="519737" cy="36959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右箭头 43"/>
          <p:cNvSpPr/>
          <p:nvPr/>
        </p:nvSpPr>
        <p:spPr>
          <a:xfrm>
            <a:off x="9016326" y="2777562"/>
            <a:ext cx="519737" cy="36959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左箭头 48"/>
          <p:cNvSpPr/>
          <p:nvPr/>
        </p:nvSpPr>
        <p:spPr>
          <a:xfrm>
            <a:off x="2284039" y="5060091"/>
            <a:ext cx="556107" cy="383393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503719" y="4035497"/>
            <a:ext cx="228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Arial Narrow" panose="020B0606020202030204" pitchFamily="34" charset="0"/>
              </a:rPr>
              <a:t>1. Disconnecting </a:t>
            </a:r>
            <a:r>
              <a:rPr lang="en-US" altLang="zh-CN" sz="1400" b="1" dirty="0">
                <a:latin typeface="Arial Narrow" panose="020B0606020202030204" pitchFamily="34" charset="0"/>
              </a:rPr>
              <a:t>from external connecting pipelines</a:t>
            </a:r>
            <a:endParaRPr lang="zh-CN" alt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040863" y="4052909"/>
            <a:ext cx="190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2. Loosening of the first plug-in connection bolt</a:t>
            </a:r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5326689" y="4088026"/>
            <a:ext cx="213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3.Lifting of the first plug-in</a:t>
            </a:r>
            <a:endParaRPr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7564335" y="4067127"/>
            <a:ext cx="147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4.Cutting of the first layer pipeline</a:t>
            </a:r>
            <a:endParaRPr lang="zh-CN" altLang="en-US" dirty="0"/>
          </a:p>
        </p:txBody>
      </p:sp>
      <p:sp>
        <p:nvSpPr>
          <p:cNvPr id="54" name="文本框 53"/>
          <p:cNvSpPr txBox="1"/>
          <p:nvPr/>
        </p:nvSpPr>
        <p:spPr>
          <a:xfrm>
            <a:off x="9349650" y="4035497"/>
            <a:ext cx="2081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5. Loosening of the second plug-in connection bolt</a:t>
            </a:r>
            <a:endParaRPr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9417263" y="6277536"/>
            <a:ext cx="1810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6.Lifting of the second section of the plug-in</a:t>
            </a:r>
            <a:endParaRPr lang="zh-CN" altLang="en-US" dirty="0"/>
          </a:p>
        </p:txBody>
      </p:sp>
      <p:sp>
        <p:nvSpPr>
          <p:cNvPr id="56" name="文本框 55"/>
          <p:cNvSpPr txBox="1"/>
          <p:nvPr/>
        </p:nvSpPr>
        <p:spPr>
          <a:xfrm>
            <a:off x="7463242" y="6277536"/>
            <a:ext cx="169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7.Cutting of the second layer pipeline</a:t>
            </a:r>
            <a:endParaRPr lang="zh-CN" altLang="en-US" dirty="0"/>
          </a:p>
        </p:txBody>
      </p:sp>
      <p:sp>
        <p:nvSpPr>
          <p:cNvPr id="57" name="文本框 56"/>
          <p:cNvSpPr txBox="1"/>
          <p:nvPr/>
        </p:nvSpPr>
        <p:spPr>
          <a:xfrm>
            <a:off x="5368517" y="6296747"/>
            <a:ext cx="181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8.Lifting of the third section of the plug-in</a:t>
            </a:r>
            <a:endParaRPr lang="zh-CN" altLang="en-US" dirty="0"/>
          </a:p>
        </p:txBody>
      </p:sp>
      <p:sp>
        <p:nvSpPr>
          <p:cNvPr id="58" name="文本框 57"/>
          <p:cNvSpPr txBox="1"/>
          <p:nvPr/>
        </p:nvSpPr>
        <p:spPr>
          <a:xfrm>
            <a:off x="3146575" y="6275801"/>
            <a:ext cx="170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9.Cutting of the third layer pipeline</a:t>
            </a:r>
            <a:endParaRPr lang="zh-CN" altLang="en-US" dirty="0"/>
          </a:p>
        </p:txBody>
      </p:sp>
      <p:sp>
        <p:nvSpPr>
          <p:cNvPr id="59" name="文本框 58"/>
          <p:cNvSpPr txBox="1"/>
          <p:nvPr/>
        </p:nvSpPr>
        <p:spPr>
          <a:xfrm>
            <a:off x="688174" y="6310928"/>
            <a:ext cx="176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10.Lifting of the fourth section of the plug-in</a:t>
            </a:r>
            <a:endParaRPr lang="zh-CN" altLang="en-US" dirty="0"/>
          </a:p>
        </p:txBody>
      </p:sp>
      <p:sp>
        <p:nvSpPr>
          <p:cNvPr id="60" name="左箭头 59"/>
          <p:cNvSpPr/>
          <p:nvPr/>
        </p:nvSpPr>
        <p:spPr>
          <a:xfrm>
            <a:off x="4920515" y="5060092"/>
            <a:ext cx="556107" cy="383393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左箭头 60"/>
          <p:cNvSpPr/>
          <p:nvPr/>
        </p:nvSpPr>
        <p:spPr>
          <a:xfrm>
            <a:off x="6762687" y="5060092"/>
            <a:ext cx="556107" cy="383393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左箭头 61"/>
          <p:cNvSpPr/>
          <p:nvPr/>
        </p:nvSpPr>
        <p:spPr>
          <a:xfrm>
            <a:off x="8987084" y="5060092"/>
            <a:ext cx="556107" cy="383393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右弧形箭头 1"/>
          <p:cNvSpPr/>
          <p:nvPr/>
        </p:nvSpPr>
        <p:spPr>
          <a:xfrm>
            <a:off x="10929135" y="3147158"/>
            <a:ext cx="800605" cy="2169560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0305" y="1000488"/>
            <a:ext cx="10071988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MR replacement process mainly consists of ten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steps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prstClr val="black"/>
                </a:solidFill>
                <a:latin typeface="Arial Narrow" panose="020B0606020202030204" pitchFamily="34" charset="0"/>
              </a:rPr>
              <a:t>Except for the lifting and transportation of </a:t>
            </a:r>
            <a:r>
              <a:rPr lang="en-US" altLang="zh-CN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plugins</a:t>
            </a:r>
            <a:r>
              <a:rPr lang="en-US" altLang="zh-CN" b="1" dirty="0">
                <a:solidFill>
                  <a:prstClr val="black"/>
                </a:solidFill>
                <a:latin typeface="Arial Narrow" panose="020B0606020202030204" pitchFamily="34" charset="0"/>
              </a:rPr>
              <a:t>, all other steps have been tested on the testing platform</a:t>
            </a:r>
            <a:endParaRPr lang="zh-CN" altLang="en-US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MR replacement process development</a:t>
            </a:r>
            <a:endParaRPr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132" y="1700320"/>
            <a:ext cx="2118482" cy="25081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9" y="4466025"/>
            <a:ext cx="2507662" cy="19762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725" y="4466025"/>
            <a:ext cx="1909119" cy="198489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151" y="1703970"/>
            <a:ext cx="1556447" cy="239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491" y="4487741"/>
            <a:ext cx="1708016" cy="19873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278" y="1700320"/>
            <a:ext cx="3643175" cy="255418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18073" y="1595449"/>
            <a:ext cx="3388791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Bolt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loosening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test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Pipe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line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cutting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test</a:t>
            </a:r>
            <a:endParaRPr lang="en-US" altLang="zh-CN" dirty="0">
              <a:solidFill>
                <a:prstClr val="black"/>
              </a:solidFill>
              <a:latin typeface="Arial Narrow" panose="020B0606020202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Pipeline lifting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test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Pipe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line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clamp out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test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</a:rPr>
              <a:t>Pipeline shrinkage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test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dirty="0" err="1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Ziplift</a:t>
            </a: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lifting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test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Remote camera system </a:t>
            </a:r>
            <a:r>
              <a:rPr lang="en-US" altLang="zh-CN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test</a:t>
            </a:r>
            <a:endParaRPr lang="en-US" altLang="zh-CN" dirty="0">
              <a:solidFill>
                <a:prstClr val="black"/>
              </a:solidFill>
              <a:latin typeface="Arial Narrow" panose="020B0606020202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10364" y="1060603"/>
            <a:ext cx="7815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A 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significant </a:t>
            </a: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amount of 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testing on </a:t>
            </a: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testing 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platform </a:t>
            </a: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and target 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station</a:t>
            </a:r>
            <a:endParaRPr lang="zh-CN" altLang="en-U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8154" y="4474206"/>
            <a:ext cx="1574539" cy="198539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8026" y="4487741"/>
            <a:ext cx="2660201" cy="19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MR replacement process development</a:t>
            </a:r>
            <a:endParaRPr lang="zh-CN" altLang="en-US" sz="28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05" y="2081417"/>
            <a:ext cx="5732880" cy="449787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16405" y="1070607"/>
            <a:ext cx="61999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Lifting and </a:t>
            </a:r>
            <a:r>
              <a:rPr lang="zh-CN" alt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transport </a:t>
            </a:r>
            <a:r>
              <a:rPr lang="zh-CN" altLang="en-US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container </a:t>
            </a:r>
            <a:r>
              <a:rPr lang="zh-CN" alt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testing </a:t>
            </a:r>
            <a:r>
              <a:rPr lang="zh-CN" altLang="en-US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on </a:t>
            </a:r>
            <a:r>
              <a:rPr lang="zh-CN" alt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testing platform</a:t>
            </a:r>
            <a:endParaRPr lang="en-US" altLang="zh-CN" sz="20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Preliminary design of storage 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container</a:t>
            </a:r>
            <a:endParaRPr lang="zh-CN" altLang="en-U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122" y="4321155"/>
            <a:ext cx="1825697" cy="176038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189" y="2068835"/>
            <a:ext cx="1811008" cy="43078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564" y="2183633"/>
            <a:ext cx="1784035" cy="179278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1717" y="4210109"/>
            <a:ext cx="1533611" cy="1982473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311564" y="3869195"/>
            <a:ext cx="2287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600" u="sng">
                <a:latin typeface="微软雅黑" panose="020B0503020204020204" pitchFamily="34" charset="-122"/>
                <a:ea typeface="宋体" panose="02010600030101010101" pitchFamily="2" charset="-122"/>
              </a:defRPr>
            </a:lvl1pPr>
            <a:lvl2pPr marL="742950" indent="-285750">
              <a:defRPr>
                <a:latin typeface="Verdana" panose="020B060403050404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9pPr>
          </a:lstStyle>
          <a:p>
            <a:r>
              <a:rPr lang="en-US" altLang="zh-CN" sz="1400" dirty="0">
                <a:solidFill>
                  <a:prstClr val="black"/>
                </a:solidFill>
              </a:rPr>
              <a:t>Upper </a:t>
            </a:r>
            <a:r>
              <a:rPr lang="en-US" altLang="zh-CN" sz="1400" dirty="0" smtClean="0">
                <a:solidFill>
                  <a:prstClr val="black"/>
                </a:solidFill>
              </a:rPr>
              <a:t>shield </a:t>
            </a:r>
            <a:r>
              <a:rPr lang="en-US" altLang="zh-CN" sz="1400" dirty="0">
                <a:solidFill>
                  <a:prstClr val="black"/>
                </a:solidFill>
              </a:rPr>
              <a:t>block in the middle section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332483" y="5980645"/>
            <a:ext cx="2268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600" u="sng">
                <a:latin typeface="微软雅黑" panose="020B0503020204020204" pitchFamily="34" charset="-122"/>
                <a:ea typeface="宋体" panose="02010600030101010101" pitchFamily="2" charset="-122"/>
              </a:defRPr>
            </a:lvl1pPr>
            <a:lvl2pPr marL="742950" indent="-285750">
              <a:defRPr>
                <a:latin typeface="Verdana" panose="020B060403050404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9pPr>
          </a:lstStyle>
          <a:p>
            <a:r>
              <a:rPr lang="en-US" altLang="zh-CN" sz="1400" dirty="0">
                <a:solidFill>
                  <a:prstClr val="black"/>
                </a:solidFill>
              </a:rPr>
              <a:t>Lower shield block in the middle section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 flipV="1">
            <a:off x="7089117" y="4826395"/>
            <a:ext cx="1690591" cy="5653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H="1">
            <a:off x="9480802" y="5339432"/>
            <a:ext cx="1201894" cy="104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2354" y="2179168"/>
            <a:ext cx="1639308" cy="1698602"/>
          </a:xfrm>
          <a:prstGeom prst="rect">
            <a:avLst/>
          </a:prstGeom>
        </p:spPr>
      </p:pic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6986240" y="3059528"/>
            <a:ext cx="1587805" cy="9127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flipH="1">
            <a:off x="9376539" y="2969261"/>
            <a:ext cx="1306157" cy="3324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216122" y="2068835"/>
            <a:ext cx="5542105" cy="451045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9935775" y="3913161"/>
            <a:ext cx="20930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867" u="sng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Verdana" panose="020B060403050404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9pPr>
          </a:lstStyle>
          <a:p>
            <a:r>
              <a:rPr lang="en-US" altLang="zh-CN" sz="1400" dirty="0">
                <a:solidFill>
                  <a:prstClr val="black"/>
                </a:solidFill>
                <a:ea typeface="宋体" panose="02010600030101010101" pitchFamily="2" charset="-122"/>
              </a:rPr>
              <a:t>Upper </a:t>
            </a:r>
            <a:r>
              <a:rPr lang="en-US" altLang="zh-CN" sz="1400" dirty="0" smtClean="0">
                <a:solidFill>
                  <a:prstClr val="black"/>
                </a:solidFill>
                <a:ea typeface="宋体" panose="02010600030101010101" pitchFamily="2" charset="-122"/>
              </a:rPr>
              <a:t>Shield Block</a:t>
            </a:r>
            <a:endParaRPr lang="en-US" altLang="zh-CN" sz="14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9744770" y="6211764"/>
            <a:ext cx="22687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1600" u="sng">
                <a:latin typeface="微软雅黑" panose="020B0503020204020204" pitchFamily="34" charset="-122"/>
                <a:ea typeface="宋体" panose="02010600030101010101" pitchFamily="2" charset="-122"/>
              </a:defRPr>
            </a:lvl1pPr>
            <a:lvl2pPr marL="742950" indent="-285750">
              <a:defRPr>
                <a:latin typeface="Verdana" panose="020B0604030504040204" pitchFamily="34" charset="0"/>
              </a:defRPr>
            </a:lvl2pPr>
            <a:lvl3pPr marL="1143000" indent="-228600">
              <a:defRPr>
                <a:latin typeface="Verdana" panose="020B0604030504040204" pitchFamily="34" charset="0"/>
              </a:defRPr>
            </a:lvl3pPr>
            <a:lvl4pPr marL="1600200" indent="-228600">
              <a:defRPr>
                <a:latin typeface="Verdana" panose="020B0604030504040204" pitchFamily="34" charset="0"/>
              </a:defRPr>
            </a:lvl4pPr>
            <a:lvl5pPr marL="2057400" indent="-228600">
              <a:defRPr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</a:defRPr>
            </a:lvl9pPr>
          </a:lstStyle>
          <a:p>
            <a:r>
              <a:rPr lang="en-US" altLang="zh-CN" sz="1400" dirty="0">
                <a:solidFill>
                  <a:prstClr val="black"/>
                </a:solidFill>
              </a:rPr>
              <a:t>Lower reflector block</a:t>
            </a:r>
          </a:p>
        </p:txBody>
      </p:sp>
    </p:spTree>
    <p:extLst>
      <p:ext uri="{BB962C8B-B14F-4D97-AF65-F5344CB8AC3E}">
        <p14:creationId xmlns:p14="http://schemas.microsoft.com/office/powerpoint/2010/main" val="24126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MR replacement process development</a:t>
            </a:r>
            <a:endParaRPr lang="zh-CN" alt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182778" y="962817"/>
            <a:ext cx="75705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Arial Narrow" panose="020B0606020202030204" pitchFamily="34" charset="0"/>
              </a:rPr>
              <a:t>The </a:t>
            </a:r>
            <a:r>
              <a:rPr lang="en-US" altLang="zh-CN" sz="2000" dirty="0">
                <a:latin typeface="Arial Narrow" panose="020B0606020202030204" pitchFamily="34" charset="0"/>
              </a:rPr>
              <a:t>dose of the MR plugin at the bottom is very high, close to </a:t>
            </a:r>
            <a:r>
              <a:rPr lang="en-US" altLang="zh-CN" sz="2000" dirty="0" smtClean="0">
                <a:latin typeface="Arial Narrow" panose="020B0606020202030204" pitchFamily="34" charset="0"/>
              </a:rPr>
              <a:t>100Sv/h</a:t>
            </a: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@</a:t>
            </a: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</a:rPr>
              <a:t>CSNS-II</a:t>
            </a:r>
            <a:r>
              <a:rPr lang="en-US" altLang="zh-CN" sz="2000" dirty="0" smtClean="0">
                <a:latin typeface="Arial Narrow" panose="020B0606020202030204" pitchFamily="34" charset="0"/>
              </a:rPr>
              <a:t>, </a:t>
            </a:r>
            <a:r>
              <a:rPr lang="en-US" altLang="zh-CN" sz="2000" dirty="0">
                <a:latin typeface="Arial Narrow" panose="020B0606020202030204" pitchFamily="34" charset="0"/>
              </a:rPr>
              <a:t>and requires sufficiently thick </a:t>
            </a:r>
            <a:r>
              <a:rPr lang="en-US" altLang="zh-CN" sz="2000" dirty="0" smtClean="0">
                <a:latin typeface="Arial Narrow" panose="020B0606020202030204" pitchFamily="34" charset="0"/>
              </a:rPr>
              <a:t>shielding</a:t>
            </a:r>
          </a:p>
          <a:p>
            <a:pPr marL="342900" indent="-342900" algn="just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Main maintenance difficulties: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The total weight of the plugin and shielding container is 42t(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the </a:t>
            </a: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surface dose of the shielding container is designed 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at 2mSv/h)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, but the overhead crane in the basement only 20t</a:t>
            </a:r>
          </a:p>
          <a:p>
            <a:pPr marL="342900" indent="-342900" algn="just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Preliminary plan to use air cushion handling device for transportation</a:t>
            </a:r>
            <a:endParaRPr lang="zh-CN" altLang="en-U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255" y="3363474"/>
            <a:ext cx="8378838" cy="33389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55" y="1047788"/>
            <a:ext cx="2085686" cy="218699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749" y="1053076"/>
            <a:ext cx="1978344" cy="20660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78" y="3363474"/>
            <a:ext cx="3419958" cy="32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6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272530"/>
            <a:ext cx="9175768" cy="5759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 b="0" dirty="0" smtClean="0">
                <a:solidFill>
                  <a:srgbClr val="C00000"/>
                </a:solidFill>
                <a:latin typeface="Arial Black" pitchFamily="34" charset="0"/>
                <a:ea typeface="+mn-ea"/>
                <a:cs typeface="Times New Roman" panose="02020603050405020304" pitchFamily="18" charset="0"/>
              </a:rPr>
              <a:t>Upgrade </a:t>
            </a:r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  <a:ea typeface="+mn-ea"/>
                <a:cs typeface="Times New Roman" panose="02020603050405020304" pitchFamily="18" charset="0"/>
              </a:rPr>
              <a:t>of </a:t>
            </a:r>
            <a:r>
              <a:rPr lang="en-US" altLang="zh-CN" sz="2800" b="0" dirty="0" smtClean="0">
                <a:solidFill>
                  <a:srgbClr val="C00000"/>
                </a:solidFill>
                <a:latin typeface="Arial Black" pitchFamily="34" charset="0"/>
                <a:ea typeface="+mn-ea"/>
                <a:cs typeface="Times New Roman" panose="02020603050405020304" pitchFamily="18" charset="0"/>
              </a:rPr>
              <a:t>PBW </a:t>
            </a:r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  <a:cs typeface="Times New Roman" panose="02020603050405020304" pitchFamily="18" charset="0"/>
              </a:rPr>
              <a:t>Maintenance </a:t>
            </a:r>
            <a:endParaRPr lang="en-US" altLang="zh-CN" sz="2800" b="0" dirty="0">
              <a:solidFill>
                <a:srgbClr val="C00000"/>
              </a:solidFill>
              <a:latin typeface="Arial Black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244AD710-8967-4735-8E5F-B31100FDC467}"/>
              </a:ext>
            </a:extLst>
          </p:cNvPr>
          <p:cNvSpPr txBox="1"/>
          <p:nvPr/>
        </p:nvSpPr>
        <p:spPr>
          <a:xfrm>
            <a:off x="152654" y="848467"/>
            <a:ext cx="5561346" cy="17851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AutoNum type="arabicPeriod"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indent="-342900" algn="just" defTabSz="121917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Proton Beam </a:t>
            </a: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indow upgrade</a:t>
            </a:r>
            <a:endParaRPr lang="en-US" altLang="zh-CN" sz="2000" b="1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80990" indent="-380990" algn="just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The flanges on both sides are designed with independent vacuum pumping pipes respectively</a:t>
            </a:r>
          </a:p>
          <a:p>
            <a:pPr marL="380990" indent="-380990" algn="just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Optimize the interface flange and transition hose of cooling water pipeline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0108D1FD-AB4C-41E8-AB0F-3D5681797E1F}"/>
              </a:ext>
            </a:extLst>
          </p:cNvPr>
          <p:cNvSpPr txBox="1"/>
          <p:nvPr/>
        </p:nvSpPr>
        <p:spPr>
          <a:xfrm>
            <a:off x="6170946" y="805937"/>
            <a:ext cx="5923589" cy="17851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AutoNum type="arabicPeriod"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indent="-342900" algn="just" defTabSz="121917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Mirror </a:t>
            </a:r>
            <a:r>
              <a:rPr lang="en-US" altLang="zh-CN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surface cleaning &amp; polishing device upgrade</a:t>
            </a:r>
            <a:endParaRPr lang="en-US" altLang="zh-CN" sz="2000" b="1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80990" indent="-380990" algn="just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Complete the development of the </a:t>
            </a: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device &amp; cleaning test</a:t>
            </a:r>
          </a:p>
          <a:p>
            <a:pPr marL="380990" indent="-380990" algn="just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Carry out selection </a:t>
            </a:r>
            <a:r>
              <a:rPr lang="en-US" altLang="zh-CN" sz="20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of </a:t>
            </a:r>
            <a:r>
              <a:rPr lang="en-US" altLang="zh-CN" sz="200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mirror surface </a:t>
            </a:r>
            <a:r>
              <a:rPr lang="en-US" altLang="zh-CN" sz="20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polishing materials, </a:t>
            </a:r>
            <a:r>
              <a:rPr lang="en-US" altLang="zh-CN" sz="200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development </a:t>
            </a:r>
            <a:r>
              <a:rPr lang="en-US" altLang="zh-CN" sz="20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of process parameters and experimental verification a</a:t>
            </a:r>
            <a:r>
              <a:rPr lang="en-US" altLang="zh-CN" sz="200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 </a:t>
            </a:r>
            <a:r>
              <a:rPr lang="en-US" altLang="zh-CN" sz="20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technical reserves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56" y="2737884"/>
            <a:ext cx="3952312" cy="40390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10" y="2737884"/>
            <a:ext cx="5012018" cy="41244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54" y="2990850"/>
            <a:ext cx="1968064" cy="3429000"/>
          </a:xfrm>
          <a:prstGeom prst="rect">
            <a:avLst/>
          </a:prstGeom>
          <a:noFill/>
          <a:ln w="9525">
            <a:solidFill>
              <a:srgbClr val="2BCEF8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3655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NBW replacement process development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FB6F313-D45F-456A-BD67-7EEB2E951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" y="2858400"/>
            <a:ext cx="4356538" cy="38061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73AB5B8-F204-41A3-A444-1B069E386CB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58593" y="2395942"/>
            <a:ext cx="4412538" cy="398909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0951" y="941188"/>
            <a:ext cx="1185687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</a:rPr>
              <a:t>Completed </a:t>
            </a:r>
            <a:r>
              <a:rPr lang="en-US" altLang="zh-CN" sz="2000" b="1" dirty="0">
                <a:latin typeface="Arial Narrow" panose="020B0606020202030204" pitchFamily="34" charset="0"/>
              </a:rPr>
              <a:t>the development of a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functional prototype </a:t>
            </a:r>
            <a:r>
              <a:rPr lang="en-US" altLang="zh-CN" sz="2000" b="1" dirty="0">
                <a:latin typeface="Arial Narrow" panose="020B0606020202030204" pitchFamily="34" charset="0"/>
              </a:rPr>
              <a:t>of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NBW replacement device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i="1" dirty="0" smtClean="0">
                <a:latin typeface="Arial Narrow" panose="020B0606020202030204" pitchFamily="34" charset="0"/>
              </a:rPr>
              <a:t>Material: Aluminum </a:t>
            </a:r>
            <a:r>
              <a:rPr lang="en-US" altLang="zh-CN" i="1" dirty="0">
                <a:latin typeface="Arial Narrow" panose="020B0606020202030204" pitchFamily="34" charset="0"/>
              </a:rPr>
              <a:t>alloy </a:t>
            </a:r>
            <a:r>
              <a:rPr lang="en-US" altLang="zh-CN" i="1" dirty="0" smtClean="0">
                <a:latin typeface="Arial Narrow" panose="020B0606020202030204" pitchFamily="34" charset="0"/>
              </a:rPr>
              <a:t>6061, and </a:t>
            </a:r>
            <a:r>
              <a:rPr lang="en-US" altLang="zh-CN" i="1" dirty="0">
                <a:latin typeface="Arial Narrow" panose="020B0606020202030204" pitchFamily="34" charset="0"/>
              </a:rPr>
              <a:t>NBW </a:t>
            </a:r>
            <a:r>
              <a:rPr lang="en-US" altLang="zh-CN" i="1" dirty="0" smtClean="0">
                <a:latin typeface="Arial Narrow" panose="020B0606020202030204" pitchFamily="34" charset="0"/>
              </a:rPr>
              <a:t>has a long </a:t>
            </a:r>
            <a:r>
              <a:rPr lang="en-US" altLang="zh-CN" i="1" dirty="0">
                <a:latin typeface="Arial Narrow" panose="020B0606020202030204" pitchFamily="34" charset="0"/>
              </a:rPr>
              <a:t>expected lifetime, </a:t>
            </a:r>
            <a:r>
              <a:rPr lang="en-US" altLang="zh-CN" i="1" dirty="0" smtClean="0">
                <a:latin typeface="Arial Narrow" panose="020B0606020202030204" pitchFamily="34" charset="0"/>
              </a:rPr>
              <a:t>then once </a:t>
            </a:r>
            <a:r>
              <a:rPr lang="en-US" altLang="zh-CN" i="1" dirty="0">
                <a:latin typeface="Arial Narrow" panose="020B0606020202030204" pitchFamily="34" charset="0"/>
              </a:rPr>
              <a:t>broken, </a:t>
            </a:r>
            <a:r>
              <a:rPr lang="en-US" altLang="zh-CN" i="1" dirty="0" smtClean="0">
                <a:latin typeface="Arial Narrow" panose="020B0606020202030204" pitchFamily="34" charset="0"/>
              </a:rPr>
              <a:t>it must </a:t>
            </a:r>
            <a:r>
              <a:rPr lang="en-US" altLang="zh-CN" i="1" dirty="0">
                <a:latin typeface="Arial Narrow" panose="020B0606020202030204" pitchFamily="34" charset="0"/>
              </a:rPr>
              <a:t>be able to be replaced quickly</a:t>
            </a:r>
            <a:endParaRPr lang="en-US" altLang="zh-CN" i="1" dirty="0" smtClean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i="1" dirty="0" smtClean="0">
                <a:latin typeface="Arial Narrow" panose="020B0606020202030204" pitchFamily="34" charset="0"/>
              </a:rPr>
              <a:t>20 NBWs in total and located at neutron beamline channels of Helium vessel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 smtClean="0">
                <a:latin typeface="Arial Narrow" panose="020B0606020202030204" pitchFamily="34" charset="0"/>
              </a:rPr>
              <a:t>Next step </a:t>
            </a:r>
            <a:r>
              <a:rPr lang="en-US" altLang="zh-CN" sz="2000" b="1" dirty="0">
                <a:latin typeface="Arial Narrow" panose="020B0606020202030204" pitchFamily="34" charset="0"/>
              </a:rPr>
              <a:t>will be to carry out testing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and improvement work in the large component Mock up</a:t>
            </a:r>
            <a:endParaRPr lang="zh-CN" alt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44455" y="6440433"/>
            <a:ext cx="273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NBW replacement process</a:t>
            </a:r>
            <a:endParaRPr lang="zh-CN" altLang="en-US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xmlns="" id="{C28BBA3A-4AD4-9F3F-28D0-130A152B8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229" y="3056511"/>
            <a:ext cx="756033" cy="480131"/>
          </a:xfrm>
          <a:prstGeom prst="rect">
            <a:avLst/>
          </a:prstGeom>
          <a:solidFill>
            <a:srgbClr val="FFFFFF"/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1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Lifting device</a:t>
            </a:r>
            <a:endParaRPr lang="zh-CN" altLang="en-US" sz="12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xmlns="" id="{C28BBA3A-4AD4-9F3F-28D0-130A152B8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229" y="5215511"/>
            <a:ext cx="756034" cy="480131"/>
          </a:xfrm>
          <a:prstGeom prst="rect">
            <a:avLst/>
          </a:prstGeom>
          <a:solidFill>
            <a:srgbClr val="FFFFFF"/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1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Replace device</a:t>
            </a:r>
            <a:endParaRPr lang="zh-CN" altLang="en-US" sz="12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xmlns="" id="{C28BBA3A-4AD4-9F3F-28D0-130A152B8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581" y="6144968"/>
            <a:ext cx="756034" cy="480131"/>
          </a:xfrm>
          <a:prstGeom prst="rect">
            <a:avLst/>
          </a:prstGeom>
          <a:solidFill>
            <a:srgbClr val="FFFFFF"/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1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Cleaning device</a:t>
            </a:r>
            <a:endParaRPr lang="zh-CN" altLang="en-US" sz="12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xmlns="" id="{C28BBA3A-4AD4-9F3F-28D0-130A152B8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681" y="3876659"/>
            <a:ext cx="724581" cy="480131"/>
          </a:xfrm>
          <a:prstGeom prst="rect">
            <a:avLst/>
          </a:prstGeom>
          <a:solidFill>
            <a:srgbClr val="FFFFFF"/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1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14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Grab device</a:t>
            </a:r>
            <a:endParaRPr lang="zh-CN" altLang="en-US" sz="12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r="7924"/>
          <a:stretch/>
        </p:blipFill>
        <p:spPr>
          <a:xfrm>
            <a:off x="4471608" y="2489201"/>
            <a:ext cx="3034286" cy="4320564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44176" y="5914571"/>
            <a:ext cx="2521982" cy="749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i="1" dirty="0" smtClean="0"/>
              <a:t>NBW</a:t>
            </a:r>
            <a:r>
              <a:rPr lang="zh-CN" altLang="en-US" sz="2000" i="1" dirty="0" smtClean="0"/>
              <a:t>：</a:t>
            </a:r>
            <a:r>
              <a:rPr lang="en-US" altLang="zh-CN" sz="2000" i="1" dirty="0" smtClean="0"/>
              <a:t>Double </a:t>
            </a:r>
            <a:r>
              <a:rPr lang="en-US" altLang="zh-CN" sz="2000" i="1" dirty="0"/>
              <a:t>metal HELICOFLEX® seal</a:t>
            </a:r>
            <a:endParaRPr lang="zh-CN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910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>
            <a:normAutofit/>
          </a:bodyPr>
          <a:lstStyle/>
          <a:p>
            <a:r>
              <a:rPr lang="en-US" altLang="zh-CN" sz="2800" b="0" dirty="0" smtClean="0">
                <a:solidFill>
                  <a:srgbClr val="C00000"/>
                </a:solidFill>
                <a:latin typeface="Arial Black" pitchFamily="34" charset="0"/>
              </a:rPr>
              <a:t>Basement </a:t>
            </a:r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waste room upgrade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C261F2B-28F2-4132-9F7B-C0D7F2682DB3}"/>
              </a:ext>
            </a:extLst>
          </p:cNvPr>
          <p:cNvSpPr txBox="1"/>
          <p:nvPr/>
        </p:nvSpPr>
        <p:spPr>
          <a:xfrm>
            <a:off x="209195" y="1393339"/>
            <a:ext cx="12002476" cy="12794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just" defTabSz="45720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Classify and store high-level radioactive </a:t>
            </a: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components (target, bottom segment of MR plug, PBW) at Solid Waste Room </a:t>
            </a:r>
          </a:p>
          <a:p>
            <a:pPr marL="342900" indent="-342900" algn="just" defTabSz="457200"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ion exchanger and filter are stored separately to improve the utilization of storage </a:t>
            </a: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space</a:t>
            </a:r>
            <a:endParaRPr lang="en-US" altLang="zh-CN" sz="2000" dirty="0">
              <a:solidFill>
                <a:prstClr val="black"/>
              </a:solidFill>
              <a:latin typeface="Arial Narrow" panose="020B0606020202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 defTabSz="45720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Develop a dedicated lifting system to increase lifting load and </a:t>
            </a: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accuracy</a:t>
            </a:r>
            <a:endParaRPr lang="en-US" altLang="zh-CN" sz="2000" dirty="0">
              <a:solidFill>
                <a:prstClr val="black"/>
              </a:solidFill>
              <a:latin typeface="Arial Narrow" panose="020B0606020202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6D3A6B7-7439-4350-858D-85AB9C29B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0" b="6985"/>
          <a:stretch/>
        </p:blipFill>
        <p:spPr>
          <a:xfrm>
            <a:off x="2996596" y="3328991"/>
            <a:ext cx="1748573" cy="26268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E5D8E17-6DBE-4E04-ABAD-BCB7CDADD7A4}"/>
              </a:ext>
            </a:extLst>
          </p:cNvPr>
          <p:cNvSpPr txBox="1"/>
          <p:nvPr/>
        </p:nvSpPr>
        <p:spPr>
          <a:xfrm>
            <a:off x="2680568" y="6402611"/>
            <a:ext cx="3805557" cy="31899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lifting </a:t>
            </a:r>
            <a:r>
              <a:rPr lang="en-US" altLang="zh-CN" sz="2000" b="1" dirty="0" smtClean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system </a:t>
            </a: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design</a:t>
            </a:r>
            <a:endParaRPr lang="zh-CN" altLang="en-US" sz="2000" b="1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691" y="2481944"/>
            <a:ext cx="5974571" cy="4265562"/>
          </a:xfrm>
          <a:prstGeom prst="rect">
            <a:avLst/>
          </a:prstGeom>
        </p:spPr>
      </p:pic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182992" y="977678"/>
            <a:ext cx="109440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sz="2200" b="1" dirty="0">
                <a:solidFill>
                  <a:srgbClr val="0070C0"/>
                </a:solidFill>
                <a:latin typeface="Arial Narrow" panose="020B0606020202030204" pitchFamily="34" charset="0"/>
                <a:cs typeface="Arial" charset="0"/>
              </a:rPr>
              <a:t>Upgrade </a:t>
            </a:r>
            <a:r>
              <a:rPr lang="en-US" sz="22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charset="0"/>
              </a:rPr>
              <a:t>content: </a:t>
            </a:r>
            <a:r>
              <a:rPr lang="en-US" sz="2200" b="1" dirty="0">
                <a:solidFill>
                  <a:srgbClr val="0070C0"/>
                </a:solidFill>
                <a:latin typeface="Arial Narrow" panose="020B0606020202030204" pitchFamily="34" charset="0"/>
                <a:cs typeface="Arial" charset="0"/>
              </a:rPr>
              <a:t>Improvement of waste maintenance </a:t>
            </a:r>
            <a:r>
              <a:rPr lang="en-US" sz="22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charset="0"/>
              </a:rPr>
              <a:t>and  </a:t>
            </a:r>
            <a:r>
              <a:rPr lang="en-US" sz="2200" b="1" dirty="0">
                <a:solidFill>
                  <a:srgbClr val="0070C0"/>
                </a:solidFill>
                <a:latin typeface="Arial Narrow" panose="020B0606020202030204" pitchFamily="34" charset="0"/>
                <a:cs typeface="Arial" charset="0"/>
              </a:rPr>
              <a:t>storage capabilities in </a:t>
            </a:r>
            <a:r>
              <a:rPr lang="en-US" sz="22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charset="0"/>
              </a:rPr>
              <a:t>TS basement</a:t>
            </a:r>
            <a:endParaRPr lang="en-US" sz="2200" b="1" dirty="0">
              <a:solidFill>
                <a:srgbClr val="0070C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8" y="3068290"/>
            <a:ext cx="2795397" cy="328372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E5D8E17-6DBE-4E04-ABAD-BCB7CDADD7A4}"/>
              </a:ext>
            </a:extLst>
          </p:cNvPr>
          <p:cNvSpPr txBox="1"/>
          <p:nvPr/>
        </p:nvSpPr>
        <p:spPr>
          <a:xfrm>
            <a:off x="5257419" y="6415561"/>
            <a:ext cx="3805557" cy="31899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altLang="zh-CN" sz="2000" b="1" dirty="0" smtClean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Volume </a:t>
            </a: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reduction</a:t>
            </a:r>
            <a:endParaRPr lang="zh-CN" altLang="en-US" sz="2000" b="1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7E5D8E17-6DBE-4E04-ABAD-BCB7CDADD7A4}"/>
              </a:ext>
            </a:extLst>
          </p:cNvPr>
          <p:cNvSpPr txBox="1"/>
          <p:nvPr/>
        </p:nvSpPr>
        <p:spPr>
          <a:xfrm>
            <a:off x="-403957" y="6428511"/>
            <a:ext cx="3805557" cy="31899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altLang="zh-CN" sz="2000" b="1" dirty="0" smtClean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IE/Filter replacement</a:t>
            </a:r>
            <a:endParaRPr lang="zh-CN" altLang="en-US" sz="2000" b="1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67F3442-C124-4704-9CD9-1F3E525A59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4503248" y="3966727"/>
            <a:ext cx="1508342" cy="19890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381" y="2137186"/>
            <a:ext cx="3106720" cy="9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0512775-9F77-4665-B24B-2475C7476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" t="29146" r="4329"/>
          <a:stretch/>
        </p:blipFill>
        <p:spPr>
          <a:xfrm>
            <a:off x="8079673" y="4455347"/>
            <a:ext cx="4007080" cy="232769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445254"/>
            <a:ext cx="2844800" cy="365125"/>
          </a:xfrm>
        </p:spPr>
        <p:txBody>
          <a:bodyPr/>
          <a:lstStyle/>
          <a:p>
            <a:pPr>
              <a:defRPr/>
            </a:pPr>
            <a:fld id="{F22E5DDF-294A-47C7-9938-98EB7AF5D866}" type="slidenum">
              <a:rPr lang="en-US" altLang="zh-CN" smtClean="0"/>
              <a:pPr>
                <a:defRPr/>
              </a:pPr>
              <a:t>28</a:t>
            </a:fld>
            <a:endParaRPr lang="en-US" altLang="zh-CN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11063" y="156110"/>
            <a:ext cx="9793088" cy="5759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  <a:ea typeface="+mn-ea"/>
                <a:cs typeface="Times New Roman" panose="02020603050405020304" pitchFamily="18" charset="0"/>
              </a:rPr>
              <a:t>Muon equipment remote handling</a:t>
            </a:r>
            <a:endParaRPr lang="zh-CN" altLang="en-US" sz="2800" b="0" dirty="0">
              <a:solidFill>
                <a:srgbClr val="C00000"/>
              </a:solidFill>
              <a:latin typeface="Arial Black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文本框 4"/>
          <p:cNvSpPr txBox="1">
            <a:spLocks noChangeArrowheads="1"/>
          </p:cNvSpPr>
          <p:nvPr/>
        </p:nvSpPr>
        <p:spPr bwMode="auto">
          <a:xfrm>
            <a:off x="163826" y="1003188"/>
            <a:ext cx="6180154" cy="327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-380990" algn="just" defTabSz="1219170" eaLnBrk="0" hangingPunct="0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133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charset="-122"/>
              </a:rPr>
              <a:t>Solution design</a:t>
            </a:r>
            <a:endParaRPr lang="en-US" altLang="zh-CN" sz="2133" dirty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charset="-122"/>
            </a:endParaRPr>
          </a:p>
          <a:p>
            <a:pPr marL="380990" indent="-380990" algn="just" defTabSz="1219170" eaLnBrk="0" hangingPunct="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133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Remote lifting Muon target to transfer tank then storage in the </a:t>
            </a:r>
            <a:r>
              <a:rPr lang="en-US" altLang="zh-CN" sz="2133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pit</a:t>
            </a:r>
            <a:endParaRPr lang="en-US" altLang="zh-CN" sz="2133" dirty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80990" indent="-380990" algn="just" defTabSz="1219170" eaLnBrk="0" hangingPunct="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133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Solenoid and beam stop directly lift into the storage tank then transport out the muon </a:t>
            </a:r>
            <a:r>
              <a:rPr lang="en-US" altLang="zh-CN" sz="2133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hall</a:t>
            </a:r>
            <a:endParaRPr lang="en-US" altLang="zh-CN" sz="2133" dirty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80990" indent="-380990" algn="just" defTabSz="1219170" eaLnBrk="0" hangingPunct="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133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preliminary design has been completed ,most of the maintenance tooling are akin to </a:t>
            </a:r>
            <a:r>
              <a:rPr lang="en-US" altLang="zh-CN" sz="2133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PBW</a:t>
            </a:r>
            <a:endParaRPr lang="en-US" altLang="zh-CN" sz="2133" dirty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xmlns="" id="{68064951-F680-44B3-9B79-DD69B8858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553" y="4455347"/>
            <a:ext cx="6686983" cy="204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-380990" algn="just" defTabSz="1219170" eaLnBrk="0" hangingPunct="0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133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charset="-122"/>
              </a:rPr>
              <a:t>Schedule</a:t>
            </a:r>
          </a:p>
          <a:p>
            <a:pPr marL="380990" indent="-380990" algn="just" defTabSz="1219170" eaLnBrk="0" hangingPunct="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133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detailed design by the end of </a:t>
            </a:r>
            <a:r>
              <a:rPr lang="en-US" altLang="zh-CN" sz="2133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2026</a:t>
            </a:r>
            <a:endParaRPr lang="en-US" altLang="zh-CN" sz="2133" dirty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80990" indent="-380990" algn="just" defTabSz="1219170" eaLnBrk="0" hangingPunct="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133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Manufacturing will be completed in the end of </a:t>
            </a:r>
            <a:r>
              <a:rPr lang="en-US" altLang="zh-CN" sz="2133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2027</a:t>
            </a:r>
            <a:endParaRPr lang="en-US" altLang="zh-CN" sz="2133" dirty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380990" indent="-380990" algn="just" defTabSz="1219170" eaLnBrk="0" hangingPunct="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133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After manufacturing we will do the simulation </a:t>
            </a:r>
            <a:r>
              <a:rPr lang="en-US" altLang="zh-CN" sz="2133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test</a:t>
            </a:r>
            <a:endParaRPr lang="en-US" altLang="zh-CN" sz="2133" dirty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9202A8C-8E88-4A22-BECC-549B04FD4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5" b="10488"/>
          <a:stretch/>
        </p:blipFill>
        <p:spPr>
          <a:xfrm>
            <a:off x="6473123" y="948100"/>
            <a:ext cx="5607280" cy="31052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473" y="4490812"/>
            <a:ext cx="1635286" cy="2292234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  <p:sp>
        <p:nvSpPr>
          <p:cNvPr id="5" name="箭头: 手杖形 4">
            <a:extLst>
              <a:ext uri="{FF2B5EF4-FFF2-40B4-BE49-F238E27FC236}">
                <a16:creationId xmlns:a16="http://schemas.microsoft.com/office/drawing/2014/main" xmlns="" id="{9703C743-41AA-4F52-8C4B-CFDBC69B1F79}"/>
              </a:ext>
            </a:extLst>
          </p:cNvPr>
          <p:cNvSpPr/>
          <p:nvPr/>
        </p:nvSpPr>
        <p:spPr>
          <a:xfrm flipV="1">
            <a:off x="7321550" y="1416050"/>
            <a:ext cx="2230834" cy="67000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50000"/>
              <a:gd name="adj5" fmla="val 75000"/>
            </a:avLst>
          </a:prstGeom>
          <a:solidFill>
            <a:srgbClr val="C00000">
              <a:alpha val="3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72263" y="4036567"/>
            <a:ext cx="5092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</a:rPr>
              <a:t>Muon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 </a:t>
            </a:r>
            <a:r>
              <a:rPr lang="zh-CN" altLang="en-US" sz="2000" b="1" dirty="0">
                <a:solidFill>
                  <a:srgbClr val="0070C0"/>
                </a:solidFill>
              </a:rPr>
              <a:t>maintenance method is similar to 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PBW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!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>
            <a:normAutofit/>
          </a:bodyPr>
          <a:lstStyle/>
          <a:p>
            <a:r>
              <a:rPr lang="en-US" altLang="zh-CN" sz="2800" kern="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on key technology/equipment</a:t>
            </a:r>
            <a:endParaRPr lang="en-US" altLang="zh-CN" sz="28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128" y="4130316"/>
            <a:ext cx="54723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CASE#2</a:t>
            </a:r>
            <a:r>
              <a:rPr lang="en-US" altLang="zh-CN" sz="1400" b="1" i="1" dirty="0" smtClean="0">
                <a:latin typeface="Arial Narrow" panose="020B0606020202030204" pitchFamily="34" charset="0"/>
              </a:rPr>
              <a:t>: </a:t>
            </a: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if the </a:t>
            </a:r>
            <a:r>
              <a:rPr lang="en-US" altLang="zh-CN" sz="1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sealing bolt of the target is </a:t>
            </a: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seized/broken or screw </a:t>
            </a:r>
            <a:r>
              <a:rPr lang="en-US" altLang="zh-CN" sz="1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hole is damaged</a:t>
            </a:r>
            <a:r>
              <a:rPr lang="en-US" altLang="zh-CN" sz="1400" b="1" i="1" dirty="0">
                <a:latin typeface="Arial Narrow" panose="020B0606020202030204" pitchFamily="34" charset="0"/>
              </a:rPr>
              <a:t> during the process for removing or installing bolts</a:t>
            </a:r>
          </a:p>
        </p:txBody>
      </p:sp>
      <p:sp>
        <p:nvSpPr>
          <p:cNvPr id="13" name="矩形 12"/>
          <p:cNvSpPr/>
          <p:nvPr/>
        </p:nvSpPr>
        <p:spPr>
          <a:xfrm>
            <a:off x="75618" y="952666"/>
            <a:ext cx="5472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CASE#1</a:t>
            </a:r>
            <a:r>
              <a:rPr lang="en-US" altLang="zh-CN" sz="16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: </a:t>
            </a:r>
            <a:r>
              <a:rPr lang="en-US" altLang="zh-CN" sz="1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If the sealing surface of the target base is damaged </a:t>
            </a:r>
            <a:r>
              <a:rPr lang="en-US" altLang="zh-CN" sz="1600" b="1" i="1" dirty="0">
                <a:latin typeface="Arial Narrow" panose="020B0606020202030204" pitchFamily="34" charset="0"/>
              </a:rPr>
              <a:t>and affects the sealing </a:t>
            </a:r>
            <a:r>
              <a:rPr lang="en-US" altLang="zh-CN" sz="1600" b="1" i="1" dirty="0" smtClean="0">
                <a:latin typeface="Arial Narrow" panose="020B0606020202030204" pitchFamily="34" charset="0"/>
              </a:rPr>
              <a:t>performance of cooling water</a:t>
            </a:r>
            <a:endParaRPr lang="en-US" altLang="zh-CN" sz="1600" b="1" i="1" dirty="0">
              <a:latin typeface="Arial Narrow" panose="020B0606020202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61524" y="5437288"/>
            <a:ext cx="6014706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 Narrow" panose="020B0606020202030204" pitchFamily="34" charset="0"/>
              </a:rPr>
              <a:t>Designed an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set </a:t>
            </a:r>
            <a:r>
              <a:rPr lang="en-US" altLang="zh-CN" sz="1600" b="1" dirty="0">
                <a:latin typeface="Arial Narrow" panose="020B0606020202030204" pitchFamily="34" charset="0"/>
              </a:rPr>
              <a:t>of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integrated special </a:t>
            </a:r>
            <a:r>
              <a:rPr lang="en-US" altLang="zh-CN" sz="1600" b="1" dirty="0">
                <a:latin typeface="Arial Narrow" panose="020B0606020202030204" pitchFamily="34" charset="0"/>
              </a:rPr>
              <a:t>machine tools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to solve </a:t>
            </a:r>
            <a:r>
              <a:rPr lang="en-US" altLang="zh-CN" sz="1600" b="1" dirty="0">
                <a:latin typeface="Arial Narrow" panose="020B0606020202030204" pitchFamily="34" charset="0"/>
              </a:rPr>
              <a:t>the above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abnormal working condition problems </a:t>
            </a:r>
            <a:r>
              <a:rPr lang="en-US" altLang="zh-CN" sz="1600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as a key technical reserve to develop</a:t>
            </a:r>
            <a:endParaRPr lang="zh-CN" altLang="en-US" sz="1600" b="1" dirty="0">
              <a:solidFill>
                <a:srgbClr val="0070C0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zh-CN" sz="1600" b="1" i="1" dirty="0" smtClean="0">
                <a:latin typeface="Arial Narrow" panose="020B0606020202030204" pitchFamily="34" charset="0"/>
              </a:rPr>
              <a:t>Repair the defect damage of the </a:t>
            </a:r>
            <a:r>
              <a:rPr lang="en-US" altLang="zh-CN" sz="1600" b="1" i="1" dirty="0">
                <a:latin typeface="Arial Narrow" panose="020B0606020202030204" pitchFamily="34" charset="0"/>
              </a:rPr>
              <a:t>sealing </a:t>
            </a:r>
            <a:r>
              <a:rPr lang="en-US" altLang="zh-CN" sz="1600" b="1" i="1" dirty="0" smtClean="0">
                <a:latin typeface="Arial Narrow" panose="020B0606020202030204" pitchFamily="34" charset="0"/>
              </a:rPr>
              <a:t>surface of target base</a:t>
            </a: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altLang="zh-CN" sz="1600" b="1" i="1" dirty="0" smtClean="0">
                <a:latin typeface="Arial Narrow" panose="020B0606020202030204" pitchFamily="34" charset="0"/>
              </a:rPr>
              <a:t>Remove the broken bolts </a:t>
            </a:r>
            <a:r>
              <a:rPr lang="en-US" altLang="zh-CN" sz="1600" b="1" i="1" dirty="0">
                <a:latin typeface="Arial Narrow" panose="020B0606020202030204" pitchFamily="34" charset="0"/>
              </a:rPr>
              <a:t>and repair threads</a:t>
            </a:r>
          </a:p>
          <a:p>
            <a:pPr algn="just"/>
            <a:endParaRPr lang="zh-CN" altLang="en-US" sz="1600" b="1" dirty="0"/>
          </a:p>
        </p:txBody>
      </p:sp>
      <p:sp>
        <p:nvSpPr>
          <p:cNvPr id="16" name="右大括号 15"/>
          <p:cNvSpPr/>
          <p:nvPr/>
        </p:nvSpPr>
        <p:spPr>
          <a:xfrm>
            <a:off x="5531202" y="1084592"/>
            <a:ext cx="336550" cy="5697208"/>
          </a:xfrm>
          <a:prstGeom prst="rightBrace">
            <a:avLst>
              <a:gd name="adj1" fmla="val 8333"/>
              <a:gd name="adj2" fmla="val 49296"/>
            </a:avLst>
          </a:prstGeom>
          <a:ln w="412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759" y="890181"/>
            <a:ext cx="6140236" cy="44207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39" y="1537441"/>
            <a:ext cx="5486876" cy="26428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86" y="4684314"/>
            <a:ext cx="535884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CSNS overview</a:t>
            </a:r>
            <a:endParaRPr lang="zh-CN" altLang="en-US" sz="2800" dirty="0"/>
          </a:p>
        </p:txBody>
      </p:sp>
      <p:pic>
        <p:nvPicPr>
          <p:cNvPr id="31" name="Picture 2" descr="中国散裂中子源航拍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t="10279" r="11453" b="3185"/>
          <a:stretch/>
        </p:blipFill>
        <p:spPr bwMode="auto">
          <a:xfrm>
            <a:off x="6824275" y="3838404"/>
            <a:ext cx="5183575" cy="289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标注 31"/>
          <p:cNvSpPr/>
          <p:nvPr/>
        </p:nvSpPr>
        <p:spPr>
          <a:xfrm>
            <a:off x="311149" y="2903402"/>
            <a:ext cx="5289550" cy="3875313"/>
          </a:xfrm>
          <a:prstGeom prst="wedgeRectCallout">
            <a:avLst>
              <a:gd name="adj1" fmla="val 106899"/>
              <a:gd name="adj2" fmla="val -604"/>
            </a:avLst>
          </a:prstGeom>
          <a:solidFill>
            <a:schemeClr val="accent1">
              <a:alpha val="0"/>
            </a:schemeClr>
          </a:solidFill>
          <a:ln w="317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Rectangle 37"/>
          <p:cNvSpPr txBox="1">
            <a:spLocks/>
          </p:cNvSpPr>
          <p:nvPr/>
        </p:nvSpPr>
        <p:spPr bwMode="auto">
          <a:xfrm>
            <a:off x="181184" y="1002633"/>
            <a:ext cx="6617691" cy="230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lvl1pPr marL="230188" indent="-230188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25475" indent="-2794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-23018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144588" indent="-17303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827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399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971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43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15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just">
              <a:spcBef>
                <a:spcPts val="400"/>
              </a:spcBef>
              <a:buClr>
                <a:schemeClr val="tx1"/>
              </a:buClr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0"/>
                <a:cs typeface="Arial" panose="020B0604020202020204" pitchFamily="34" charset="0"/>
              </a:rPr>
              <a:t>The CSNS facility in Dongguan, Guangdong, is an accelerator driven neutron scattering facility for materials research</a:t>
            </a:r>
          </a:p>
          <a:p>
            <a:pPr algn="just">
              <a:spcBef>
                <a:spcPts val="400"/>
              </a:spcBef>
              <a:buClr>
                <a:schemeClr val="tx1"/>
              </a:buClr>
              <a:defRPr/>
            </a:pPr>
            <a:r>
              <a:rPr lang="en-US" sz="1800" dirty="0" smtClean="0">
                <a:solidFill>
                  <a:srgbClr val="0070C0"/>
                </a:solidFill>
                <a:latin typeface="Arial Narrow" panose="020B0606020202030204" pitchFamily="34" charset="0"/>
                <a:ea typeface="ＭＳ Ｐゴシック" charset="0"/>
                <a:cs typeface="Arial" panose="020B0604020202020204" pitchFamily="34" charset="0"/>
              </a:rPr>
              <a:t>CSNS operates presently at 170 kW@25Hz </a:t>
            </a:r>
            <a:r>
              <a:rPr lang="en-US" sz="1800" dirty="0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0"/>
                <a:cs typeface="Arial" panose="020B0604020202020204" pitchFamily="34" charset="0"/>
              </a:rPr>
              <a:t>proton beam power incident on a </a:t>
            </a:r>
            <a:r>
              <a:rPr lang="en-US" sz="18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charset="0"/>
                <a:cs typeface="Arial" panose="020B0604020202020204" pitchFamily="34" charset="0"/>
              </a:rPr>
              <a:t>solid tungsten target </a:t>
            </a:r>
            <a:endParaRPr lang="en-US" sz="1800" dirty="0" smtClean="0">
              <a:solidFill>
                <a:srgbClr val="000000"/>
              </a:solidFill>
              <a:latin typeface="Arial Narrow" panose="020B0606020202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Bef>
                <a:spcPts val="400"/>
              </a:spcBef>
              <a:buClr>
                <a:schemeClr val="tx1"/>
              </a:buClr>
              <a:defRPr/>
            </a:pPr>
            <a:r>
              <a:rPr lang="en-US" altLang="zh-CN" sz="1800" dirty="0" smtClean="0">
                <a:latin typeface="Arial Narrow" panose="020B0606020202030204" pitchFamily="34" charset="0"/>
                <a:ea typeface="ＭＳ Ｐゴシック" charset="0"/>
                <a:cs typeface="Arial" panose="020B0604020202020204" pitchFamily="34" charset="0"/>
              </a:rPr>
              <a:t>E</a:t>
            </a:r>
            <a:r>
              <a:rPr lang="en-US" sz="1800" dirty="0" smtClean="0">
                <a:latin typeface="Arial Narrow" panose="020B0606020202030204" pitchFamily="34" charset="0"/>
                <a:ea typeface="ＭＳ Ｐゴシック" charset="0"/>
                <a:cs typeface="Arial" panose="020B0604020202020204" pitchFamily="34" charset="0"/>
              </a:rPr>
              <a:t>quipped with 20 neutron beamline shutters in the target station </a:t>
            </a:r>
          </a:p>
          <a:p>
            <a:pPr>
              <a:spcBef>
                <a:spcPts val="400"/>
              </a:spcBef>
              <a:buClr>
                <a:schemeClr val="tx1"/>
              </a:buClr>
              <a:defRPr/>
            </a:pPr>
            <a:r>
              <a:rPr lang="en-US" sz="1800" dirty="0" smtClean="0">
                <a:solidFill>
                  <a:srgbClr val="0070C0"/>
                </a:solidFill>
                <a:latin typeface="Arial Narrow" panose="020B0606020202030204" pitchFamily="34" charset="0"/>
                <a:ea typeface="ＭＳ Ｐゴシック" charset="0"/>
                <a:cs typeface="Arial" panose="020B0604020202020204" pitchFamily="34" charset="0"/>
              </a:rPr>
              <a:t>Presently 6 neutron instruments are open for operation</a:t>
            </a:r>
          </a:p>
          <a:p>
            <a:pPr algn="just">
              <a:buFont typeface="Arial" charset="0"/>
              <a:buNone/>
              <a:defRPr/>
            </a:pPr>
            <a:endParaRPr lang="en-US" b="0" dirty="0">
              <a:solidFill>
                <a:srgbClr val="000000"/>
              </a:solidFill>
              <a:latin typeface="Arial Narrow" panose="020B0606020202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" y="2982178"/>
            <a:ext cx="5213349" cy="3796537"/>
          </a:xfrm>
          <a:prstGeom prst="rect">
            <a:avLst/>
          </a:prstGeom>
        </p:spPr>
      </p:pic>
      <p:pic>
        <p:nvPicPr>
          <p:cNvPr id="35" name="Picture 2" descr="D:\文件\宣传\海报和展板\展板-控制室20170822for出束\last\加速器\1.8X5.jpg"/>
          <p:cNvPicPr>
            <a:picLocks noChangeAspect="1" noChangeArrowheads="1"/>
          </p:cNvPicPr>
          <p:nvPr/>
        </p:nvPicPr>
        <p:blipFill rotWithShape="1">
          <a:blip r:embed="rId4" cstate="screen"/>
          <a:srcRect l="1951" t="3097" r="1731"/>
          <a:stretch/>
        </p:blipFill>
        <p:spPr bwMode="auto">
          <a:xfrm>
            <a:off x="6824275" y="993259"/>
            <a:ext cx="5183575" cy="276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文本框 35"/>
          <p:cNvSpPr txBox="1"/>
          <p:nvPr/>
        </p:nvSpPr>
        <p:spPr>
          <a:xfrm>
            <a:off x="1821791" y="6165850"/>
            <a:ext cx="371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Target </a:t>
            </a:r>
            <a:r>
              <a:rPr lang="en-US" altLang="zh-CN" b="1" i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</a:t>
            </a:r>
            <a:r>
              <a:rPr lang="en-US" altLang="zh-CN" b="1" i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Instrument building layout</a:t>
            </a:r>
            <a:endParaRPr lang="zh-CN" altLang="en-US" b="1" i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 rot="2163143">
            <a:off x="2670543" y="3264723"/>
            <a:ext cx="630166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altLang="zh-CN" sz="1400" dirty="0"/>
              <a:t>BL#01</a:t>
            </a:r>
            <a:endParaRPr lang="zh-CN" altLang="en-US" sz="1400" dirty="0"/>
          </a:p>
        </p:txBody>
      </p:sp>
      <p:sp>
        <p:nvSpPr>
          <p:cNvPr id="38" name="文本框 37"/>
          <p:cNvSpPr txBox="1"/>
          <p:nvPr/>
        </p:nvSpPr>
        <p:spPr>
          <a:xfrm rot="1938714">
            <a:off x="1951153" y="3125641"/>
            <a:ext cx="636798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BL#02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 rot="227763">
            <a:off x="4787989" y="3766023"/>
            <a:ext cx="628561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 smtClean="0"/>
              <a:t>BL#16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 rot="20263391">
            <a:off x="4593022" y="3143518"/>
            <a:ext cx="633237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/>
              <a:t>BL#18</a:t>
            </a:r>
            <a:endParaRPr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 rot="5400000">
            <a:off x="2839976" y="4008488"/>
            <a:ext cx="1518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Target building </a:t>
            </a:r>
            <a:endParaRPr lang="zh-CN" altLang="en-US" sz="1600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 rot="412791">
            <a:off x="4788015" y="4083852"/>
            <a:ext cx="628506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 smtClean="0"/>
              <a:t>BL#14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 rot="1139795">
            <a:off x="4872020" y="4471170"/>
            <a:ext cx="628506" cy="30777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zh-CN" dirty="0" smtClean="0"/>
              <a:t>BL#13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57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" y="2178768"/>
            <a:ext cx="5278120" cy="413575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153759"/>
            <a:ext cx="9175768" cy="575938"/>
          </a:xfrm>
        </p:spPr>
        <p:txBody>
          <a:bodyPr>
            <a:normAutofit/>
          </a:bodyPr>
          <a:lstStyle/>
          <a:p>
            <a:r>
              <a:rPr lang="en-US" altLang="zh-CN" sz="3200" kern="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on key technology/equipment</a:t>
            </a:r>
            <a:endParaRPr lang="en-US" altLang="zh-CN" sz="3200" dirty="0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3651250" y="1938738"/>
            <a:ext cx="1473200" cy="229743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930775" y="1567898"/>
            <a:ext cx="14065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lcohol bottle</a:t>
            </a:r>
          </a:p>
        </p:txBody>
      </p:sp>
      <p:cxnSp>
        <p:nvCxnSpPr>
          <p:cNvPr id="10" name="直接箭头连接符 9"/>
          <p:cNvCxnSpPr>
            <a:endCxn id="11" idx="1"/>
          </p:cNvCxnSpPr>
          <p:nvPr/>
        </p:nvCxnSpPr>
        <p:spPr>
          <a:xfrm flipV="1">
            <a:off x="3651250" y="4313003"/>
            <a:ext cx="1386840" cy="106108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038090" y="4159333"/>
            <a:ext cx="12992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olenoid valve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3975100" y="5588718"/>
            <a:ext cx="391795" cy="9156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77385" y="6562173"/>
            <a:ext cx="13138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Polishing sheet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402070" y="1463127"/>
            <a:ext cx="5491480" cy="3592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Project Objective:</a:t>
            </a:r>
            <a:r>
              <a:rPr lang="zh-CN" alt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en-US" altLang="zh-CN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zh-CN" altLang="en-US" sz="16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The </a:t>
            </a: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goal is to </a:t>
            </a:r>
            <a:r>
              <a:rPr lang="zh-CN" altLang="en-US" sz="16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improve the surface finish</a:t>
            </a: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 of the transition </a:t>
            </a:r>
            <a:r>
              <a:rPr lang="zh-CN" altLang="en-US" sz="16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plate's sealing </a:t>
            </a: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surface using </a:t>
            </a:r>
            <a:r>
              <a:rPr lang="zh-CN" altLang="en-US" sz="16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polishing and cleaning technologies</a:t>
            </a: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,</a:t>
            </a:r>
            <a:r>
              <a:rPr lang="en-US" altLang="zh-CN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enhancing its sealing performance against cooling media.</a:t>
            </a:r>
            <a:r>
              <a:rPr lang="zh-CN" alt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zh-CN" altLang="en-US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zh-CN" alt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Key Design Features:</a:t>
            </a:r>
          </a:p>
          <a:p>
            <a:pPr marL="628650" indent="-285750" fontAlgn="auto"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Automation and remote operation</a:t>
            </a:r>
          </a:p>
          <a:p>
            <a:pPr marL="628650" indent="-285750" fontAlgn="auto"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Simple structure</a:t>
            </a:r>
          </a:p>
          <a:p>
            <a:pPr marL="628650" indent="-285750" fontAlgn="auto"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Modular design</a:t>
            </a: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Current Progress: </a:t>
            </a:r>
            <a:r>
              <a:rPr lang="zh-CN" altLang="en-US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The design work is in the final stages.</a:t>
            </a:r>
          </a:p>
          <a:p>
            <a:pPr indent="0">
              <a:buFont typeface="Wingdings" panose="05000000000000000000" charset="0"/>
              <a:buNone/>
            </a:pPr>
            <a:endParaRPr lang="zh-CN" alt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Timeline:</a:t>
            </a:r>
          </a:p>
          <a:p>
            <a:pPr indent="0">
              <a:buFont typeface="Wingdings" panose="05000000000000000000" charset="0"/>
              <a:buNone/>
            </a:pPr>
            <a:endParaRPr lang="zh-CN" altLang="en-US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1000760" y="2399748"/>
            <a:ext cx="1224915" cy="127571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0" y="2103203"/>
            <a:ext cx="1541780" cy="415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sz="1400">
                <a:latin typeface="Times New Roman" panose="02020603050405020304" pitchFamily="18" charset="0"/>
                <a:cs typeface="Times New Roman" panose="02020603050405020304" pitchFamily="18" charset="0"/>
              </a:rPr>
              <a:t>Pneumatic grinder</a:t>
            </a: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2693035" y="1856823"/>
            <a:ext cx="315595" cy="9410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468880" y="1567898"/>
            <a:ext cx="1365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Stepper 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otor</a:t>
            </a: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2276475" y="4913078"/>
            <a:ext cx="233680" cy="159131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023110" y="6562173"/>
            <a:ext cx="21755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Industrial vacuum cleaners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6361383"/>
              </p:ext>
            </p:extLst>
          </p:nvPr>
        </p:nvGraphicFramePr>
        <p:xfrm>
          <a:off x="6593840" y="5055322"/>
          <a:ext cx="5204460" cy="1678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910"/>
                <a:gridCol w="2622550"/>
              </a:tblGrid>
              <a:tr h="3752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Design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2024/08/01 -2024/10/31</a:t>
                      </a:r>
                    </a:p>
                  </a:txBody>
                  <a:tcPr/>
                </a:tc>
              </a:tr>
              <a:tr h="41021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Production Preparation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2024/11/01 -2024/11/21</a:t>
                      </a:r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b="1" dirty="0">
                          <a:latin typeface="Arial Narrow" panose="020B0606020202030204" pitchFamily="34" charset="0"/>
                        </a:rPr>
                        <a:t>Production and Process Experimentation (in parallel)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2024/11/21 -2025/01/31</a:t>
                      </a:r>
                    </a:p>
                  </a:txBody>
                  <a:tcPr anchor="ctr"/>
                </a:tc>
              </a:tr>
              <a:tr h="3752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Project Completion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2025/02/01 -2025/02/18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31215" y="1518368"/>
            <a:ext cx="1809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latin typeface="Times New Roman" panose="02020603050405020304" pitchFamily="18" charset="0"/>
                <a:cs typeface="Times New Roman" panose="02020603050405020304" pitchFamily="18" charset="0"/>
              </a:rPr>
              <a:t>Motor quick change device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1733550" y="1818723"/>
            <a:ext cx="883920" cy="125031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2737485" y="1932388"/>
            <a:ext cx="1243965" cy="18186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672205" y="1567898"/>
            <a:ext cx="1365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>
                <a:latin typeface="Times New Roman" panose="02020603050405020304" pitchFamily="18" charset="0"/>
                <a:cs typeface="Times New Roman" panose="02020603050405020304" pitchFamily="18" charset="0"/>
              </a:rPr>
              <a:t>Sliding table</a:t>
            </a:r>
          </a:p>
        </p:txBody>
      </p:sp>
      <p:sp>
        <p:nvSpPr>
          <p:cNvPr id="16" name="矩形 15"/>
          <p:cNvSpPr/>
          <p:nvPr/>
        </p:nvSpPr>
        <p:spPr>
          <a:xfrm>
            <a:off x="254401" y="992846"/>
            <a:ext cx="102466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Development of cleaning and polishing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device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 sealing surface of target base</a:t>
            </a:r>
            <a:endParaRPr lang="zh-CN" altLang="en-US" sz="20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34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>
            <a:normAutofit fontScale="90000"/>
          </a:bodyPr>
          <a:lstStyle/>
          <a:p>
            <a:r>
              <a:rPr lang="en-US" altLang="zh-CN" sz="2800" kern="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on key </a:t>
            </a:r>
            <a:r>
              <a:rPr lang="en-US" altLang="zh-CN" sz="2800" kern="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equipment-New Power Manipulator</a:t>
            </a:r>
            <a:endParaRPr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4" y="2053252"/>
            <a:ext cx="3356096" cy="43734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02722" y="6450815"/>
            <a:ext cx="4753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Mobile </a:t>
            </a:r>
            <a:r>
              <a:rPr lang="en-US" altLang="zh-CN" b="1" dirty="0" smtClean="0">
                <a:solidFill>
                  <a:srgbClr val="C00000"/>
                </a:solidFill>
              </a:rPr>
              <a:t>water hydraulic </a:t>
            </a:r>
            <a:r>
              <a:rPr lang="en-US" altLang="zh-CN" b="1" dirty="0">
                <a:solidFill>
                  <a:srgbClr val="C00000"/>
                </a:solidFill>
              </a:rPr>
              <a:t>heavy-duty manipulator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5EE2691-CB29-4B7B-938A-11D5E2B4F63E}"/>
              </a:ext>
            </a:extLst>
          </p:cNvPr>
          <p:cNvSpPr txBox="1"/>
          <p:nvPr/>
        </p:nvSpPr>
        <p:spPr>
          <a:xfrm>
            <a:off x="112101" y="6447792"/>
            <a:ext cx="3393099" cy="3723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ea typeface="微软雅黑" panose="020B0503020204020204" pitchFamily="34" charset="-122"/>
                <a:cs typeface="Times New Roman" panose="02020603050405020304" pitchFamily="18" charset="0"/>
              </a:rPr>
              <a:t>Current power manipulator</a:t>
            </a:r>
            <a:endParaRPr lang="zh-CN" altLang="en-US" sz="2000" b="1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339" y="2185050"/>
            <a:ext cx="2314022" cy="284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" name="组合 29"/>
          <p:cNvGrpSpPr/>
          <p:nvPr/>
        </p:nvGrpSpPr>
        <p:grpSpPr>
          <a:xfrm>
            <a:off x="3689350" y="1719064"/>
            <a:ext cx="5939192" cy="3441413"/>
            <a:chOff x="3568700" y="1719064"/>
            <a:chExt cx="5939192" cy="344141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8700" y="1719064"/>
              <a:ext cx="5105496" cy="3441413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/>
          </p:nvCxnSpPr>
          <p:spPr>
            <a:xfrm flipV="1">
              <a:off x="7469112" y="3342459"/>
              <a:ext cx="2038780" cy="41829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椭圆 1"/>
            <p:cNvSpPr/>
            <p:nvPr/>
          </p:nvSpPr>
          <p:spPr>
            <a:xfrm>
              <a:off x="4449268" y="2898732"/>
              <a:ext cx="789482" cy="3683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4968023" y="3439770"/>
              <a:ext cx="0" cy="1021150"/>
            </a:xfrm>
            <a:prstGeom prst="straightConnector1">
              <a:avLst/>
            </a:prstGeom>
            <a:ln w="412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5346700" y="3930650"/>
              <a:ext cx="1689100" cy="590550"/>
            </a:xfrm>
            <a:prstGeom prst="straightConnector1">
              <a:avLst/>
            </a:prstGeom>
            <a:ln w="412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4323481" y="2505237"/>
              <a:ext cx="12314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Lifting hole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7703746" y="5263066"/>
            <a:ext cx="4488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Radiation dose </a:t>
            </a:r>
            <a:r>
              <a:rPr lang="en-US" altLang="zh-CN" dirty="0" smtClean="0"/>
              <a:t>resistance: ≥</a:t>
            </a:r>
            <a:r>
              <a:rPr lang="en-US" altLang="zh-CN" dirty="0"/>
              <a:t>1.0E6Gy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L</a:t>
            </a:r>
            <a:r>
              <a:rPr lang="en-US" altLang="zh-CN" dirty="0" smtClean="0"/>
              <a:t>oad</a:t>
            </a:r>
            <a:r>
              <a:rPr lang="en-US" altLang="zh-CN" dirty="0"/>
              <a:t>: </a:t>
            </a:r>
            <a:r>
              <a:rPr lang="en-US" altLang="zh-CN" dirty="0" smtClean="0"/>
              <a:t>300-700Kg@water hydraulic driven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 smtClean="0"/>
              <a:t>Overall size </a:t>
            </a:r>
            <a:r>
              <a:rPr lang="en-US" altLang="zh-CN" dirty="0"/>
              <a:t>after retraction &lt;Φ1380mm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54" y="4521200"/>
            <a:ext cx="1734892" cy="181215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C261F2B-28F2-4132-9F7B-C0D7F2682DB3}"/>
              </a:ext>
            </a:extLst>
          </p:cNvPr>
          <p:cNvSpPr txBox="1"/>
          <p:nvPr/>
        </p:nvSpPr>
        <p:spPr>
          <a:xfrm>
            <a:off x="149104" y="919718"/>
            <a:ext cx="12002476" cy="12794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 err="1" smtClean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Developping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new pure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water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hydraulic driven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manipulator for emergency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rescue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use and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improve RH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capabilities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b="1" dirty="0" smtClean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Used in Hot cell, </a:t>
            </a:r>
            <a:r>
              <a:rPr lang="en-US" altLang="zh-CN" b="1" dirty="0" err="1" smtClean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Highbay</a:t>
            </a:r>
            <a:r>
              <a:rPr lang="en-US" altLang="zh-CN" b="1" dirty="0" smtClean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and Basement </a:t>
            </a:r>
            <a:r>
              <a:rPr lang="en-US" altLang="zh-CN" b="1" dirty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Waste Room , </a:t>
            </a:r>
            <a:r>
              <a:rPr lang="en-US" altLang="zh-CN" b="1" dirty="0" err="1" smtClean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etc</a:t>
            </a:r>
            <a:endParaRPr lang="en-US" altLang="zh-CN" b="1" dirty="0" smtClean="0">
              <a:latin typeface="Arial Narrow" panose="020B0606020202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Complete </a:t>
            </a:r>
            <a:r>
              <a:rPr lang="en-US" altLang="zh-CN" b="1" dirty="0" smtClean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development by the end of 2026</a:t>
            </a:r>
            <a:endParaRPr lang="en-US" altLang="zh-CN" b="1" dirty="0">
              <a:latin typeface="Arial Narrow" panose="020B0606020202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2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kern="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on key </a:t>
            </a:r>
            <a:r>
              <a:rPr lang="en-US" altLang="zh-CN" sz="2800" kern="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technology</a:t>
            </a:r>
            <a:endParaRPr lang="zh-CN" altLang="en-US" sz="2800" dirty="0"/>
          </a:p>
        </p:txBody>
      </p:sp>
      <p:sp>
        <p:nvSpPr>
          <p:cNvPr id="33" name="矩形 32"/>
          <p:cNvSpPr/>
          <p:nvPr/>
        </p:nvSpPr>
        <p:spPr>
          <a:xfrm>
            <a:off x="85066" y="1012191"/>
            <a:ext cx="11941833" cy="187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Arial Narrow" panose="020B0606020202030204" pitchFamily="34" charset="0"/>
              </a:rPr>
              <a:t>Traditional </a:t>
            </a:r>
            <a:r>
              <a:rPr lang="en-US" altLang="zh-CN" b="1" dirty="0" smtClean="0">
                <a:latin typeface="Arial Narrow" panose="020B0606020202030204" pitchFamily="34" charset="0"/>
              </a:rPr>
              <a:t>remote operations in the Hot cell </a:t>
            </a:r>
            <a:r>
              <a:rPr lang="en-US" altLang="zh-CN" b="1" dirty="0">
                <a:latin typeface="Arial Narrow" panose="020B0606020202030204" pitchFamily="34" charset="0"/>
              </a:rPr>
              <a:t>only relies on cameras and lead glass windows for </a:t>
            </a:r>
            <a:r>
              <a:rPr lang="en-US" altLang="zh-CN" b="1" dirty="0" smtClean="0">
                <a:latin typeface="Arial Narrow" panose="020B0606020202030204" pitchFamily="34" charset="0"/>
              </a:rPr>
              <a:t>observation</a:t>
            </a:r>
            <a:r>
              <a:rPr lang="en-US" altLang="zh-CN" b="1" dirty="0">
                <a:latin typeface="Arial Narrow" panose="020B0606020202030204" pitchFamily="34" charset="0"/>
              </a:rPr>
              <a:t>, which can easily cause certain </a:t>
            </a:r>
            <a:r>
              <a:rPr lang="en-US" altLang="zh-CN" b="1" dirty="0" smtClean="0">
                <a:latin typeface="Arial Narrow" panose="020B0606020202030204" pitchFamily="34" charset="0"/>
              </a:rPr>
              <a:t>limitations, and also requires a </a:t>
            </a:r>
            <a:r>
              <a:rPr lang="en-US" altLang="zh-CN" b="1" dirty="0">
                <a:latin typeface="Arial Narrow" panose="020B0606020202030204" pitchFamily="34" charset="0"/>
              </a:rPr>
              <a:t>higher level of </a:t>
            </a:r>
            <a:r>
              <a:rPr lang="en-US" altLang="zh-CN" b="1" dirty="0" smtClean="0">
                <a:latin typeface="Arial Narrow" panose="020B0606020202030204" pitchFamily="34" charset="0"/>
              </a:rPr>
              <a:t>operation for the operator </a:t>
            </a:r>
          </a:p>
          <a:p>
            <a:pPr marL="285750" indent="-285750" algn="just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Developed a prototype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system that is </a:t>
            </a:r>
            <a:r>
              <a:rPr lang="en-US" altLang="zh-CN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 vision system for remote handling based-on posture tracking and digital twin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technology in Hot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cell, and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initially realized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the basic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expected functions</a:t>
            </a: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zh-CN" sz="1600" i="1" dirty="0" smtClean="0">
                <a:latin typeface="Arial Narrow" panose="020B0606020202030204" pitchFamily="34" charset="0"/>
              </a:rPr>
              <a:t>Providing 3D distance/position measurement and </a:t>
            </a:r>
            <a:r>
              <a:rPr lang="en-US" altLang="zh-CN" sz="1600" i="1" dirty="0">
                <a:latin typeface="Arial Narrow" panose="020B0606020202030204" pitchFamily="34" charset="0"/>
              </a:rPr>
              <a:t>motion collision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detection/alarm </a:t>
            </a: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zh-CN" sz="1600" i="1" dirty="0">
                <a:latin typeface="Arial Narrow" panose="020B0606020202030204" pitchFamily="34" charset="0"/>
              </a:rPr>
              <a:t>Multi-angle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observation(rotation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, scaling &amp; alarm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prompt)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in </a:t>
            </a:r>
            <a:r>
              <a:rPr lang="en-US" altLang="zh-CN" sz="1600" i="1" dirty="0">
                <a:latin typeface="Arial Narrow" panose="020B0606020202030204" pitchFamily="34" charset="0"/>
              </a:rPr>
              <a:t>virtual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&amp;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reality mapping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system for assisted guiding the operation is </a:t>
            </a:r>
            <a:r>
              <a:rPr lang="en-US" altLang="zh-CN" sz="1600" i="1" dirty="0">
                <a:latin typeface="Arial Narrow" panose="020B0606020202030204" pitchFamily="34" charset="0"/>
              </a:rPr>
              <a:t>more </a:t>
            </a:r>
            <a:r>
              <a:rPr lang="en-US" altLang="zh-CN" sz="1600" i="1" dirty="0" smtClean="0">
                <a:latin typeface="Arial Narrow" panose="020B0606020202030204" pitchFamily="34" charset="0"/>
              </a:rPr>
              <a:t>reliably and easier</a:t>
            </a:r>
            <a:endParaRPr lang="zh-CN" altLang="en-US" sz="1600" i="1" dirty="0">
              <a:latin typeface="Arial Narrow" panose="020B060602020203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9432" y="6550223"/>
            <a:ext cx="435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Developed </a:t>
            </a: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the V</a:t>
            </a:r>
            <a:r>
              <a:rPr lang="zh-CN" altLang="en-US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irtual </a:t>
            </a: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</a:t>
            </a:r>
            <a:r>
              <a:rPr lang="zh-CN" altLang="en-US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eality </a:t>
            </a: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</a:t>
            </a:r>
            <a:r>
              <a:rPr lang="zh-CN" altLang="en-US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imulation </a:t>
            </a: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</a:t>
            </a:r>
            <a:r>
              <a:rPr lang="zh-CN" altLang="en-US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ystem </a:t>
            </a:r>
            <a:r>
              <a:rPr lang="en-US" altLang="zh-CN" sz="1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of Hot Cell</a:t>
            </a:r>
            <a:endParaRPr lang="zh-CN" altLang="en-US" sz="14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" y="3081849"/>
            <a:ext cx="4717687" cy="3454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199" y="3057257"/>
            <a:ext cx="7200901" cy="350361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947839" y="6536284"/>
            <a:ext cx="449392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Developing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the A</a:t>
            </a:r>
            <a:r>
              <a:rPr lang="zh-CN" altLang="en-US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ssisted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O</a:t>
            </a:r>
            <a:r>
              <a:rPr lang="zh-CN" altLang="en-US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perating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</a:t>
            </a:r>
            <a:r>
              <a:rPr lang="zh-CN" altLang="en-US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ystem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of Hot Cell</a:t>
            </a:r>
            <a:endParaRPr lang="zh-CN" altLang="en-US" sz="16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0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kern="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on key technology/equipment</a:t>
            </a:r>
            <a:endParaRPr lang="zh-CN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46974" y="837886"/>
            <a:ext cx="12145026" cy="454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Remote Operation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Observation, Helium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Leak Detection and Repair Welding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System for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Outer Reflector close to the hot cell side </a:t>
            </a:r>
            <a:endParaRPr lang="zh-CN" altLang="en-US" b="1" dirty="0">
              <a:solidFill>
                <a:srgbClr val="0070C0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85F05782-5BEF-418E-AFEF-11DC2913894E}"/>
              </a:ext>
            </a:extLst>
          </p:cNvPr>
          <p:cNvGrpSpPr/>
          <p:nvPr/>
        </p:nvGrpSpPr>
        <p:grpSpPr>
          <a:xfrm>
            <a:off x="1809751" y="5113820"/>
            <a:ext cx="9193872" cy="1669893"/>
            <a:chOff x="13537" y="3549912"/>
            <a:chExt cx="13130963" cy="3193518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ED66892-1CF9-4C33-9A3B-EA1AA0B3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1" y="3549912"/>
              <a:ext cx="4259691" cy="3193517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DA834FCE-815D-4BFF-A61B-AA58B3B3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7" y="3549913"/>
              <a:ext cx="4258023" cy="319351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58EEA63E-2C6E-4798-9C87-07876DA8EEC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85113" y="3549912"/>
              <a:ext cx="4559387" cy="31694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E5281E8-A1A2-4690-A3FA-7D9C9F006205}"/>
              </a:ext>
            </a:extLst>
          </p:cNvPr>
          <p:cNvPicPr/>
          <p:nvPr/>
        </p:nvPicPr>
        <p:blipFill rotWithShape="1">
          <a:blip r:embed="rId5"/>
          <a:srcRect r="8465"/>
          <a:stretch/>
        </p:blipFill>
        <p:spPr>
          <a:xfrm>
            <a:off x="3897690" y="1856579"/>
            <a:ext cx="4104744" cy="25118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AE5D60E-21DE-4EF7-87EA-BFBBBC393F5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064501" y="1856579"/>
            <a:ext cx="4057017" cy="251182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2871" y="4417945"/>
            <a:ext cx="11775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 Narrow" panose="020B0606020202030204" pitchFamily="34" charset="0"/>
              </a:rPr>
              <a:t>The development of remote operation repair welding system </a:t>
            </a:r>
            <a:r>
              <a:rPr lang="en-US" altLang="zh-CN" dirty="0">
                <a:latin typeface="Arial Narrow" panose="020B0606020202030204" pitchFamily="34" charset="0"/>
              </a:rPr>
              <a:t>is being carried out, </a:t>
            </a:r>
            <a:r>
              <a:rPr lang="en-US" altLang="zh-CN" dirty="0" smtClean="0">
                <a:latin typeface="Arial Narrow" panose="020B0606020202030204" pitchFamily="34" charset="0"/>
              </a:rPr>
              <a:t>and relevant </a:t>
            </a:r>
            <a:r>
              <a:rPr lang="en-US" altLang="zh-CN" dirty="0">
                <a:latin typeface="Arial Narrow" panose="020B0606020202030204" pitchFamily="34" charset="0"/>
              </a:rPr>
              <a:t>key technology and process verification experiments are </a:t>
            </a:r>
            <a:r>
              <a:rPr lang="en-US" altLang="zh-CN" dirty="0" smtClean="0">
                <a:latin typeface="Arial Narrow" panose="020B0606020202030204" pitchFamily="34" charset="0"/>
              </a:rPr>
              <a:t>ongoing</a:t>
            </a:r>
            <a:r>
              <a:rPr lang="en-US" altLang="zh-CN" dirty="0">
                <a:latin typeface="Arial Narrow" panose="020B0606020202030204" pitchFamily="34" charset="0"/>
              </a:rPr>
              <a:t>. </a:t>
            </a:r>
            <a:r>
              <a:rPr lang="en-US" altLang="zh-CN" b="1" i="1" dirty="0" smtClean="0">
                <a:latin typeface="Arial Narrow" panose="020B0606020202030204" pitchFamily="34" charset="0"/>
              </a:rPr>
              <a:t>This is a huge </a:t>
            </a:r>
            <a:r>
              <a:rPr lang="en-US" altLang="zh-CN" b="1" i="1" dirty="0">
                <a:latin typeface="Arial Narrow" panose="020B0606020202030204" pitchFamily="34" charset="0"/>
              </a:rPr>
              <a:t>challenge work </a:t>
            </a:r>
            <a:r>
              <a:rPr lang="en-US" altLang="zh-CN" b="1" i="1" dirty="0" smtClean="0">
                <a:latin typeface="Arial Narrow" panose="020B0606020202030204" pitchFamily="34" charset="0"/>
              </a:rPr>
              <a:t>and is </a:t>
            </a:r>
            <a:r>
              <a:rPr lang="en-US" altLang="zh-CN" b="1" i="1" dirty="0">
                <a:latin typeface="Arial Narrow" panose="020B0606020202030204" pitchFamily="34" charset="0"/>
              </a:rPr>
              <a:t>currently being developed as a technical reserve</a:t>
            </a:r>
            <a:endParaRPr lang="zh-CN" altLang="en-US" b="1" i="1" dirty="0">
              <a:latin typeface="Arial Narrow" panose="020B0606020202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5672" y="1244380"/>
            <a:ext cx="11825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 Narrow" panose="020B0606020202030204" pitchFamily="34" charset="0"/>
              </a:rPr>
              <a:t>C</a:t>
            </a:r>
            <a:r>
              <a:rPr lang="en-US" altLang="zh-CN" dirty="0" smtClean="0">
                <a:latin typeface="Arial Narrow" panose="020B0606020202030204" pitchFamily="34" charset="0"/>
              </a:rPr>
              <a:t>ompleted </a:t>
            </a:r>
            <a:r>
              <a:rPr lang="en-US" altLang="zh-CN" dirty="0">
                <a:latin typeface="Arial Narrow" panose="020B0606020202030204" pitchFamily="34" charset="0"/>
              </a:rPr>
              <a:t>the development of the five-axis </a:t>
            </a:r>
            <a:r>
              <a:rPr lang="en-US" altLang="zh-CN" dirty="0" smtClean="0">
                <a:latin typeface="Arial Narrow" panose="020B0606020202030204" pitchFamily="34" charset="0"/>
              </a:rPr>
              <a:t>leak </a:t>
            </a:r>
            <a:r>
              <a:rPr lang="en-US" altLang="zh-CN" dirty="0">
                <a:latin typeface="Arial Narrow" panose="020B0606020202030204" pitchFamily="34" charset="0"/>
              </a:rPr>
              <a:t>detection </a:t>
            </a:r>
            <a:r>
              <a:rPr lang="en-US" altLang="zh-CN" dirty="0" smtClean="0">
                <a:latin typeface="Arial Narrow" panose="020B0606020202030204" pitchFamily="34" charset="0"/>
              </a:rPr>
              <a:t>trolley prototype</a:t>
            </a:r>
            <a:r>
              <a:rPr lang="en-US" altLang="zh-CN" dirty="0">
                <a:latin typeface="Arial Narrow" panose="020B0606020202030204" pitchFamily="34" charset="0"/>
              </a:rPr>
              <a:t>, and </a:t>
            </a:r>
            <a:r>
              <a:rPr lang="en-US" altLang="zh-CN" dirty="0" smtClean="0">
                <a:latin typeface="Arial Narrow" panose="020B0606020202030204" pitchFamily="34" charset="0"/>
              </a:rPr>
              <a:t>carried </a:t>
            </a:r>
            <a:r>
              <a:rPr lang="en-US" altLang="zh-CN" dirty="0">
                <a:latin typeface="Arial Narrow" panose="020B0606020202030204" pitchFamily="34" charset="0"/>
              </a:rPr>
              <a:t>out the </a:t>
            </a:r>
            <a:r>
              <a:rPr lang="en-US" altLang="zh-CN" dirty="0" smtClean="0">
                <a:latin typeface="Arial Narrow" panose="020B0606020202030204" pitchFamily="34" charset="0"/>
              </a:rPr>
              <a:t>tests (</a:t>
            </a:r>
            <a:r>
              <a:rPr lang="en-US" altLang="zh-CN" dirty="0">
                <a:latin typeface="Arial Narrow" panose="020B0606020202030204" pitchFamily="34" charset="0"/>
              </a:rPr>
              <a:t>remote operation hoisting, </a:t>
            </a:r>
            <a:r>
              <a:rPr lang="en-US" altLang="zh-CN" dirty="0" smtClean="0">
                <a:latin typeface="Arial Narrow" panose="020B0606020202030204" pitchFamily="34" charset="0"/>
              </a:rPr>
              <a:t>rail motion, </a:t>
            </a:r>
            <a:r>
              <a:rPr lang="en-US" altLang="zh-CN" dirty="0">
                <a:latin typeface="Arial Narrow" panose="020B0606020202030204" pitchFamily="34" charset="0"/>
              </a:rPr>
              <a:t>leak detection </a:t>
            </a:r>
            <a:r>
              <a:rPr lang="en-US" altLang="zh-CN" dirty="0" smtClean="0">
                <a:latin typeface="Arial Narrow" panose="020B0606020202030204" pitchFamily="34" charset="0"/>
              </a:rPr>
              <a:t>test). </a:t>
            </a:r>
            <a:r>
              <a:rPr lang="en-US" altLang="zh-CN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However</a:t>
            </a:r>
            <a:r>
              <a:rPr lang="en-US" altLang="zh-CN" dirty="0">
                <a:solidFill>
                  <a:srgbClr val="0070C0"/>
                </a:solidFill>
                <a:latin typeface="Arial Narrow" panose="020B0606020202030204" pitchFamily="34" charset="0"/>
              </a:rPr>
              <a:t>, durability testing still needs to be continued to ensure the reliability of actual operation</a:t>
            </a:r>
            <a:endParaRPr lang="zh-CN" alt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0" y="1906123"/>
            <a:ext cx="3410748" cy="24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圆角矩形 13"/>
          <p:cNvSpPr/>
          <p:nvPr/>
        </p:nvSpPr>
        <p:spPr>
          <a:xfrm>
            <a:off x="374651" y="2082800"/>
            <a:ext cx="3270250" cy="22856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033637" y="6463924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 Narrow" panose="020B0606020202030204" pitchFamily="34" charset="0"/>
              </a:rPr>
              <a:t>Mock up</a:t>
            </a:r>
            <a:endParaRPr lang="zh-CN" altLang="en-US" dirty="0">
              <a:latin typeface="Arial Narrow" panose="020B0606020202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7957" y="3720948"/>
            <a:ext cx="33069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16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Outer reflector </a:t>
            </a:r>
          </a:p>
          <a:p>
            <a:pPr algn="ctr">
              <a:lnSpc>
                <a:spcPct val="90000"/>
              </a:lnSpc>
            </a:pPr>
            <a:r>
              <a:rPr lang="en-US" altLang="zh-CN" sz="16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welding seam area</a:t>
            </a:r>
            <a:endParaRPr lang="zh-CN" altLang="en-US" sz="16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26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03942" y="281305"/>
            <a:ext cx="9175768" cy="5759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PIE Progress based-on Hot Cell Renovation Project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899" y="1339381"/>
            <a:ext cx="5471901" cy="42513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74" y="1010572"/>
            <a:ext cx="6383625" cy="478788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3027" y="5685371"/>
            <a:ext cx="1150983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Project officially accepted in September 2024 and awaiting approval of the environmental impact assessment.</a:t>
            </a:r>
          </a:p>
          <a:p>
            <a:pPr marL="342900" indent="-342900" algn="just" defTabSz="4572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Through the full-process test for the full-scale mockup target, the feasibility of milling and wire EDM sample preparation was verified well and a lot of remote operation experience was accumulated.</a:t>
            </a:r>
          </a:p>
        </p:txBody>
      </p:sp>
    </p:spTree>
    <p:extLst>
      <p:ext uri="{BB962C8B-B14F-4D97-AF65-F5344CB8AC3E}">
        <p14:creationId xmlns:p14="http://schemas.microsoft.com/office/powerpoint/2010/main" val="311805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4">
            <a:extLst>
              <a:ext uri="{FF2B5EF4-FFF2-40B4-BE49-F238E27FC236}">
                <a16:creationId xmlns:a16="http://schemas.microsoft.com/office/drawing/2014/main" xmlns="" id="{0C7C6F09-32FF-406F-9864-1F68D948BB7C}"/>
              </a:ext>
            </a:extLst>
          </p:cNvPr>
          <p:cNvSpPr txBox="1">
            <a:spLocks/>
          </p:cNvSpPr>
          <p:nvPr/>
        </p:nvSpPr>
        <p:spPr>
          <a:xfrm>
            <a:off x="294367" y="948514"/>
            <a:ext cx="11520678" cy="5759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Sample preparation - </a:t>
            </a: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Transport </a:t>
            </a: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- Mechanical properties </a:t>
            </a: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test@50kN </a:t>
            </a: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Universal Testing Machine with DIC</a:t>
            </a:r>
          </a:p>
          <a:p>
            <a:endParaRPr lang="en-US" altLang="zh-CN" sz="2000" dirty="0" smtClean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Mechanical </a:t>
            </a: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properties </a:t>
            </a:r>
            <a:r>
              <a:rPr lang="en-US" altLang="zh-CN" sz="2000" dirty="0" smtClean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test at test </a:t>
            </a:r>
            <a:r>
              <a:rPr lang="en-US" altLang="zh-CN" sz="2000" dirty="0">
                <a:solidFill>
                  <a:prstClr val="black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room , </a:t>
            </a:r>
            <a:endParaRPr sz="2000" dirty="0">
              <a:solidFill>
                <a:prstClr val="black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13900"/>
          <a:stretch/>
        </p:blipFill>
        <p:spPr>
          <a:xfrm>
            <a:off x="294367" y="1477496"/>
            <a:ext cx="6816726" cy="4898328"/>
          </a:xfrm>
          <a:prstGeom prst="rect">
            <a:avLst/>
          </a:prstGeom>
        </p:spPr>
      </p:pic>
      <p:sp>
        <p:nvSpPr>
          <p:cNvPr id="9" name="标题 3"/>
          <p:cNvSpPr>
            <a:spLocks noGrp="1"/>
          </p:cNvSpPr>
          <p:nvPr>
            <p:ph type="title"/>
          </p:nvPr>
        </p:nvSpPr>
        <p:spPr>
          <a:xfrm>
            <a:off x="603250" y="263265"/>
            <a:ext cx="9175768" cy="575938"/>
          </a:xfrm>
        </p:spPr>
        <p:txBody>
          <a:bodyPr/>
          <a:lstStyle/>
          <a:p>
            <a:r>
              <a:rPr lang="en-US" altLang="zh-CN" sz="240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PIE Progress based-on Hot Cell Renovation Project </a:t>
            </a:r>
            <a:endParaRPr lang="en-US" altLang="zh-CN" sz="2400" dirty="0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430265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altLang="zh-CN" dirty="0" smtClean="0"/>
              <a:t>35</a:t>
            </a:r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43441" t="7839"/>
          <a:stretch/>
        </p:blipFill>
        <p:spPr>
          <a:xfrm>
            <a:off x="7409561" y="1524452"/>
            <a:ext cx="4738914" cy="497497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71FD86B-0B18-48D8-A77B-659873C1807C}"/>
              </a:ext>
            </a:extLst>
          </p:cNvPr>
          <p:cNvSpPr txBox="1"/>
          <p:nvPr/>
        </p:nvSpPr>
        <p:spPr>
          <a:xfrm>
            <a:off x="3152187" y="6486874"/>
            <a:ext cx="4756390" cy="3133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en-US" altLang="zh-CN" sz="2000" b="1" i="1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See </a:t>
            </a:r>
            <a:r>
              <a:rPr lang="en-US" altLang="zh-CN" sz="2000" b="1" i="1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Chongguang</a:t>
            </a:r>
            <a:r>
              <a:rPr lang="en-US" altLang="zh-CN" sz="2000" b="1" i="1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Zhao’s report for details!</a:t>
            </a:r>
            <a:endParaRPr lang="zh-CN" altLang="en-US" sz="2000" b="1" i="1" dirty="0">
              <a:solidFill>
                <a:srgbClr val="0070C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888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E5DDF-294A-47C7-9938-98EB7AF5D866}" type="slidenum">
              <a:rPr lang="en-US" altLang="zh-CN" smtClean="0"/>
              <a:pPr>
                <a:defRPr/>
              </a:pPr>
              <a:t>36</a:t>
            </a:fld>
            <a:endParaRPr lang="en-US" altLang="zh-CN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</a:rPr>
              <a:t>PIE Progress-</a:t>
            </a:r>
            <a:r>
              <a:rPr lang="en-US" altLang="zh-CN" sz="2800" dirty="0">
                <a:solidFill>
                  <a:srgbClr val="0070C0"/>
                </a:solidFill>
                <a:latin typeface="Arial Black" panose="020B0A04020102020204" pitchFamily="34" charset="0"/>
              </a:rPr>
              <a:t>Material</a:t>
            </a:r>
            <a:r>
              <a:rPr lang="en-US" altLang="zh-CN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2800" dirty="0">
                <a:solidFill>
                  <a:srgbClr val="0070C0"/>
                </a:solidFill>
                <a:latin typeface="Arial Black" panose="020B0A04020102020204" pitchFamily="34" charset="0"/>
              </a:rPr>
              <a:t>irradiation experiment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F8A2240-3657-4B6D-BE91-66459DBD7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22" y="1155699"/>
            <a:ext cx="4149428" cy="53275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A2697C5-6CEC-4622-AAA4-7DFA75628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68" y="4888679"/>
            <a:ext cx="2726167" cy="1832800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xmlns="" id="{F3266CD3-0EDE-4836-8529-205FF9BC64EE}"/>
              </a:ext>
            </a:extLst>
          </p:cNvPr>
          <p:cNvCxnSpPr>
            <a:cxnSpLocks/>
          </p:cNvCxnSpPr>
          <p:nvPr/>
        </p:nvCxnSpPr>
        <p:spPr>
          <a:xfrm flipH="1" flipV="1">
            <a:off x="8639442" y="4413374"/>
            <a:ext cx="428467" cy="1801527"/>
          </a:xfrm>
          <a:prstGeom prst="straightConnector1">
            <a:avLst/>
          </a:prstGeom>
          <a:ln w="63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844254F-1F12-4319-A09D-1E8D5EA1121C}"/>
              </a:ext>
            </a:extLst>
          </p:cNvPr>
          <p:cNvSpPr txBox="1"/>
          <p:nvPr/>
        </p:nvSpPr>
        <p:spPr>
          <a:xfrm>
            <a:off x="246772" y="636202"/>
            <a:ext cx="7548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endParaRPr lang="en-US" altLang="zh-CN" b="1" dirty="0">
              <a:solidFill>
                <a:srgbClr val="000000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Using the operating target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plug as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strong neutron/gamma radiation source</a:t>
            </a: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material irradiation experiments are being carried </a:t>
            </a:r>
            <a:r>
              <a:rPr lang="en-US" altLang="zh-CN" b="1" dirty="0" smtClean="0">
                <a:solidFill>
                  <a:srgbClr val="0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 </a:t>
            </a: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</a:t>
            </a:r>
            <a:r>
              <a:rPr lang="en-US" altLang="zh-CN" b="1" dirty="0" smtClean="0">
                <a:solidFill>
                  <a:srgbClr val="0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</a:t>
            </a: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samples, including metal and non-metal materials.</a:t>
            </a:r>
            <a:endParaRPr lang="en-US" altLang="zh-CN" b="1" dirty="0">
              <a:solidFill>
                <a:srgbClr val="000000"/>
              </a:solidFill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44" y="2287936"/>
            <a:ext cx="6703006" cy="239081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25" y="4869757"/>
            <a:ext cx="3329922" cy="1870643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cxnSp>
        <p:nvCxnSpPr>
          <p:cNvPr id="21" name="直接箭头连接符 20"/>
          <p:cNvCxnSpPr/>
          <p:nvPr/>
        </p:nvCxnSpPr>
        <p:spPr>
          <a:xfrm flipH="1" flipV="1">
            <a:off x="5848350" y="3695700"/>
            <a:ext cx="476250" cy="11551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3568700" y="3648156"/>
            <a:ext cx="1116983" cy="12026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828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0" dirty="0">
                <a:solidFill>
                  <a:srgbClr val="C00000"/>
                </a:solidFill>
                <a:latin typeface="Arial Black" pitchFamily="34" charset="0"/>
              </a:rPr>
              <a:t>PIE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b="0" dirty="0" smtClean="0">
                <a:solidFill>
                  <a:srgbClr val="C00000"/>
                </a:solidFill>
                <a:latin typeface="Arial Black" pitchFamily="34" charset="0"/>
              </a:rPr>
              <a:t>plan</a:t>
            </a:r>
            <a:endParaRPr lang="zh-CN" altLang="en-US" sz="3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723" y="1030402"/>
            <a:ext cx="7385049" cy="264504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3372" y="1193902"/>
            <a:ext cx="439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Arial Narrow" panose="020B0606020202030204" pitchFamily="34" charset="0"/>
              </a:rPr>
              <a:t>The preparation of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PBW(A5083-O) </a:t>
            </a:r>
            <a:r>
              <a:rPr lang="en-US" altLang="zh-CN" sz="2000" b="1" dirty="0">
                <a:latin typeface="Arial Narrow" panose="020B0606020202030204" pitchFamily="34" charset="0"/>
              </a:rPr>
              <a:t>samples in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hot cell will </a:t>
            </a:r>
            <a:r>
              <a:rPr lang="en-US" altLang="zh-CN" sz="2000" b="1" dirty="0">
                <a:latin typeface="Arial Narrow" panose="020B0606020202030204" pitchFamily="34" charset="0"/>
              </a:rPr>
              <a:t>also be considered to carry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out at CSNS-II </a:t>
            </a:r>
          </a:p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Arial Narrow" panose="020B0606020202030204" pitchFamily="34" charset="0"/>
              </a:rPr>
              <a:t>PIE for other key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components </a:t>
            </a:r>
            <a:r>
              <a:rPr lang="en-US" altLang="zh-CN" sz="2000" b="1" dirty="0">
                <a:latin typeface="Arial Narrow" panose="020B0606020202030204" pitchFamily="34" charset="0"/>
              </a:rPr>
              <a:t>will also be </a:t>
            </a:r>
            <a:r>
              <a:rPr lang="en-US" altLang="zh-CN" sz="2000" b="1" dirty="0" smtClean="0">
                <a:latin typeface="Arial Narrow" panose="020B0606020202030204" pitchFamily="34" charset="0"/>
              </a:rPr>
              <a:t>planned, such as Neutron Beam Window(A6061) and other key nuclear material, etc.</a:t>
            </a:r>
            <a:endParaRPr lang="zh-CN" altLang="en-US" sz="2000" b="1" dirty="0">
              <a:latin typeface="Arial Narrow" panose="020B060602020203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3736514C-3634-4C60-811F-13C2A7A3A5E2}"/>
              </a:ext>
            </a:extLst>
          </p:cNvPr>
          <p:cNvGrpSpPr/>
          <p:nvPr/>
        </p:nvGrpSpPr>
        <p:grpSpPr>
          <a:xfrm>
            <a:off x="4682958" y="3955550"/>
            <a:ext cx="7464592" cy="2502400"/>
            <a:chOff x="142197" y="2787445"/>
            <a:chExt cx="10515369" cy="3521915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5FF6253-6488-4FA8-8421-0E9E3F65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197" y="2787445"/>
              <a:ext cx="5256421" cy="35018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6CDE4ABE-1144-487D-AA5E-0E8B801BB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1145" y="2787445"/>
              <a:ext cx="5256421" cy="3521915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97291" y="4013640"/>
            <a:ext cx="4418461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Upgrade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plan based-on National Update &amp; Renovation </a:t>
            </a:r>
            <a:r>
              <a:rPr lang="en-US" altLang="zh-CN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Project(by </a:t>
            </a:r>
            <a:r>
              <a:rPr lang="en-US" altLang="zh-CN" b="1" dirty="0">
                <a:solidFill>
                  <a:srgbClr val="0070C0"/>
                </a:solidFill>
                <a:latin typeface="Arial Narrow" panose="020B0606020202030204" pitchFamily="34" charset="0"/>
              </a:rPr>
              <a:t>the end of 2026)</a:t>
            </a:r>
            <a:endParaRPr lang="en-US" altLang="zh-CN" b="1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Add 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special testing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instruments(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eg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 SEM-FIB) 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and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fine 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sample preparation equipment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, upgrade RH capabilities, and enhance PIE research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&amp; 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support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capabilities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Expand the ability of CSNS neutron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instruments </a:t>
            </a:r>
            <a:r>
              <a:rPr lang="en-US" altLang="zh-C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to characterize irradiated samples</a:t>
            </a:r>
            <a:endParaRPr lang="en-US" altLang="zh-CN" sz="16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p"/>
            </a:pPr>
            <a:endParaRPr lang="zh-CN" alt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469896"/>
          </a:xfrm>
        </p:spPr>
        <p:txBody>
          <a:bodyPr/>
          <a:lstStyle/>
          <a:p>
            <a:pPr>
              <a:defRPr/>
            </a:pPr>
            <a:fld id="{F22E5DDF-294A-47C7-9938-98EB7AF5D866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  <p:sp>
        <p:nvSpPr>
          <p:cNvPr id="2" name="矩形 1"/>
          <p:cNvSpPr/>
          <p:nvPr/>
        </p:nvSpPr>
        <p:spPr>
          <a:xfrm>
            <a:off x="4530888" y="6474196"/>
            <a:ext cx="3303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</a:rPr>
              <a:t>Sample </a:t>
            </a:r>
            <a:r>
              <a:rPr lang="en-US" altLang="zh-CN" sz="1600" b="1" dirty="0" smtClean="0">
                <a:solidFill>
                  <a:srgbClr val="0070C0"/>
                </a:solidFill>
              </a:rPr>
              <a:t>preparation hot-cell upgrade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38257" y="6487696"/>
            <a:ext cx="2192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0070C0"/>
                </a:solidFill>
              </a:rPr>
              <a:t>New PIE test lab. layout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E5DDF-294A-47C7-9938-98EB7AF5D866}" type="slidenum">
              <a:rPr lang="en-US" altLang="zh-CN" smtClean="0"/>
              <a:pPr>
                <a:defRPr/>
              </a:pPr>
              <a:t>38</a:t>
            </a:fld>
            <a:endParaRPr lang="en-US" altLang="zh-CN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Summary &amp; Outlook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7315" y="1241210"/>
            <a:ext cx="1173989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RH system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maintained efficient and stable operation, successfully completed the maintenance and replacement of </a:t>
            </a: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key radioactive </a:t>
            </a: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components, and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accumulated valuable remote </a:t>
            </a: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handling experience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Currently, the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preliminary design of </a:t>
            </a: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CSNS-II RH system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has been completed, </a:t>
            </a: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R&amp;D on key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technologies/equipment have been carried out, and the engineering </a:t>
            </a: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&amp; construction are being accelerated progress,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 as to complete the upgrading task of </a:t>
            </a:r>
            <a:r>
              <a:rPr lang="en-US" altLang="zh-C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CSNS-II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project on time and in good quality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(before April 2028).</a:t>
            </a:r>
            <a:endParaRPr lang="zh-CN" alt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7315" y="3900453"/>
            <a:ext cx="11739895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1E764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perspective of long-term stable operation of the target station, remote handling still faces some new challenges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(M&amp;R separate replacement, handling 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working conditions and potential risk/weak points)that need to be overcome. Keep improving, keep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moving…</a:t>
            </a:r>
            <a:endParaRPr lang="en-US" altLang="zh-CN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Clr>
                <a:srgbClr val="1E764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the enhancing of RH&amp;PIE 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capabilities,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promoting 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disciplinary development,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on the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way. 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Cooperation 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Exchanges 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also very important for </a:t>
            </a:r>
            <a:r>
              <a:rPr lang="en-US" altLang="zh-CN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and faster development of RH&amp;PIE! </a:t>
            </a:r>
            <a:endParaRPr lang="en-US" altLang="zh-CN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98240" y="6206230"/>
            <a:ext cx="776332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REMOTE HANDLING: NO BEST, JUST BETTER!</a:t>
            </a:r>
            <a:endParaRPr lang="zh-CN" altLang="en-US" sz="2400" b="1" dirty="0">
              <a:solidFill>
                <a:srgbClr val="C00000"/>
              </a:solidFill>
              <a:latin typeface="Arial Rounded MT Bold" panose="020F07040305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19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19101" y="6027003"/>
            <a:ext cx="11715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文行楷" panose="02010800040101010101" pitchFamily="2" charset="-122"/>
              </a:rPr>
              <a:t>Thank </a:t>
            </a:r>
            <a:r>
              <a:rPr lang="en-US" altLang="zh-CN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文行楷" panose="02010800040101010101" pitchFamily="2" charset="-122"/>
              </a:rPr>
              <a:t>you for your attention!</a:t>
            </a:r>
            <a:endParaRPr lang="en-US" altLang="zh-CN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华文行楷" panose="020108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13194"/>
          <a:stretch/>
        </p:blipFill>
        <p:spPr>
          <a:xfrm>
            <a:off x="0" y="1"/>
            <a:ext cx="12192000" cy="6066664"/>
          </a:xfrm>
          <a:prstGeom prst="rect">
            <a:avLst/>
          </a:prstGeom>
        </p:spPr>
      </p:pic>
      <p:pic>
        <p:nvPicPr>
          <p:cNvPr id="6" name="Picture 5" descr="I:\工作\照片\效果图 logo等\CSNSlogo.png">
            <a:extLst>
              <a:ext uri="{FF2B5EF4-FFF2-40B4-BE49-F238E27FC236}">
                <a16:creationId xmlns:a16="http://schemas.microsoft.com/office/drawing/2014/main" xmlns="" id="{E3AB4D5F-4C09-4470-B2F1-010F6476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01121" y="5293425"/>
            <a:ext cx="1365251" cy="773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6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"/>
    </mc:Choice>
    <mc:Fallback xmlns="">
      <p:transition spd="slow" advTm="452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Remote </a:t>
            </a:r>
            <a:r>
              <a:rPr lang="en-US" altLang="zh-CN" sz="2800" b="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Handling(RH) overview</a:t>
            </a:r>
            <a:endParaRPr lang="zh-CN" altLang="en-US" sz="28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351" y="1109436"/>
            <a:ext cx="716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The main task of remote handling system at CSNS: 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Operation and maintenance of </a:t>
            </a:r>
            <a:r>
              <a:rPr lang="en-US" sz="1700" b="1" dirty="0">
                <a:solidFill>
                  <a:srgbClr val="0070C0"/>
                </a:solidFill>
                <a:latin typeface="Arial Narrow" panose="020B0606020202030204" pitchFamily="34" charset="0"/>
              </a:rPr>
              <a:t>shielding (</a:t>
            </a:r>
            <a:r>
              <a:rPr lang="en-US" altLang="zh-CN" sz="1700" b="1" dirty="0">
                <a:solidFill>
                  <a:srgbClr val="0070C0"/>
                </a:solidFill>
                <a:latin typeface="Arial Narrow" panose="020B0606020202030204" pitchFamily="34" charset="0"/>
              </a:rPr>
              <a:t>shutter </a:t>
            </a:r>
            <a:r>
              <a:rPr lang="en-US" sz="1700" b="1" dirty="0">
                <a:solidFill>
                  <a:srgbClr val="0070C0"/>
                </a:solidFill>
                <a:latin typeface="Arial Narrow" panose="020B0606020202030204" pitchFamily="34" charset="0"/>
              </a:rPr>
              <a:t>) system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Remote handling for maintenance objects at </a:t>
            </a:r>
            <a:r>
              <a:rPr lang="en-US" altLang="zh-CN" sz="17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Neutron &amp; </a:t>
            </a:r>
            <a:r>
              <a:rPr lang="en-US" altLang="zh-CN" sz="17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Muon</a:t>
            </a:r>
            <a:r>
              <a:rPr lang="en-US" sz="17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Target</a:t>
            </a:r>
            <a:r>
              <a:rPr lang="en-US" sz="17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700" b="1" dirty="0">
                <a:solidFill>
                  <a:srgbClr val="0070C0"/>
                </a:solidFill>
                <a:latin typeface="Arial Narrow" panose="020B0606020202030204" pitchFamily="34" charset="0"/>
              </a:rPr>
              <a:t>Station</a:t>
            </a:r>
          </a:p>
          <a:p>
            <a:pPr marL="230188" marR="0" lvl="0" indent="-230188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CSNS Remote handling mainly 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includ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es:</a:t>
            </a:r>
          </a:p>
          <a:p>
            <a:pPr lvl="1" defTabSz="914400"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Major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key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comp</a:t>
            </a:r>
            <a:r>
              <a:rPr lang="en-US" sz="2000" b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replacement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(</a:t>
            </a:r>
            <a:r>
              <a:rPr lang="en-US" sz="20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e.g.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Target, PBW, MR, </a:t>
            </a:r>
            <a:r>
              <a:rPr lang="en-US" altLang="zh-CN" sz="20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Shutter </a:t>
            </a:r>
            <a:r>
              <a:rPr lang="en-US" altLang="zh-CN" sz="20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Insert</a:t>
            </a:r>
            <a:r>
              <a:rPr lang="en-US" altLang="zh-CN" sz="20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,</a:t>
            </a:r>
            <a:r>
              <a:rPr lang="en-US" altLang="zh-CN" sz="20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NBW,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Ion exchange</a:t>
            </a:r>
            <a:r>
              <a:rPr kumimoji="0" lang="en-US" altLang="zh-CN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r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and filter,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etc.) &amp;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lang="en-US" altLang="zh-CN" sz="2000" b="1" dirty="0">
                <a:latin typeface="Arial Narrow" panose="020B0606020202030204" pitchFamily="34" charset="0"/>
              </a:rPr>
              <a:t>process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development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R="0" lvl="1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Waste handling operations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(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Cask loading, shipment</a:t>
            </a:r>
            <a:r>
              <a:rPr lang="en-US" sz="18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, waste volume </a:t>
            </a:r>
            <a:r>
              <a:rPr lang="en-US" sz="18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reduction, waste </a:t>
            </a:r>
            <a:r>
              <a:rPr lang="en-US" sz="18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storage and </a:t>
            </a:r>
            <a:r>
              <a:rPr lang="en-US" altLang="zh-CN" sz="18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d</a:t>
            </a:r>
            <a:r>
              <a:rPr lang="en-US" sz="18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ecommissioning at CSNS campus)</a:t>
            </a:r>
            <a:endParaRPr kumimoji="0" lang="en-US" sz="18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Font typeface="Wingdings" panose="05000000000000000000" pitchFamily="2" charset="2"/>
              <a:buChar char="ü"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R&amp;D on key technology</a:t>
            </a:r>
            <a:r>
              <a:rPr lang="en-US" sz="2000" b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/equipment </a:t>
            </a:r>
            <a:r>
              <a:rPr lang="en-US" sz="20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and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remote handling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for potential weak spot maintenance needs of the facility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Emergency handling safeguard </a:t>
            </a:r>
            <a:r>
              <a:rPr lang="en-US" altLang="zh-CN" sz="20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for abnormal working conditions(e.g. sudden key component failures, etc.)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Font typeface="Wingdings" panose="05000000000000000000" pitchFamily="2" charset="2"/>
              <a:buChar char="ü"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PIE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application and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operations development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Clr>
                <a:srgbClr val="1E7640"/>
              </a:buClr>
              <a:buFont typeface="Wingdings" panose="05000000000000000000" pitchFamily="2" charset="2"/>
              <a:buChar char="ü"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Advanced shielding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materials and comp. development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251" y="3797543"/>
            <a:ext cx="4792500" cy="3060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725" y="965200"/>
            <a:ext cx="4787025" cy="281870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91182" y="6297611"/>
            <a:ext cx="1562100" cy="492126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zh-CN" sz="20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upporting</a:t>
            </a:r>
            <a:endParaRPr lang="zh-CN" alt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加号 4"/>
          <p:cNvSpPr/>
          <p:nvPr/>
        </p:nvSpPr>
        <p:spPr>
          <a:xfrm>
            <a:off x="3163038" y="6388100"/>
            <a:ext cx="279400" cy="30479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3515655" y="6297611"/>
            <a:ext cx="1562100" cy="492126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zh-CN" sz="20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afeguard</a:t>
            </a:r>
            <a:endParaRPr lang="zh-CN" alt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48039" y="6286240"/>
            <a:ext cx="1524000" cy="492126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zh-CN" sz="20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ervice</a:t>
            </a:r>
            <a:endParaRPr lang="zh-CN" alt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加号 23"/>
          <p:cNvSpPr/>
          <p:nvPr/>
        </p:nvSpPr>
        <p:spPr>
          <a:xfrm>
            <a:off x="5174811" y="6379904"/>
            <a:ext cx="279400" cy="30479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09094" y="6286240"/>
            <a:ext cx="494068" cy="492126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3S</a:t>
            </a:r>
            <a:endParaRPr lang="zh-CN" alt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等于号 5"/>
          <p:cNvSpPr/>
          <p:nvPr/>
        </p:nvSpPr>
        <p:spPr>
          <a:xfrm>
            <a:off x="1078294" y="6460201"/>
            <a:ext cx="330200" cy="16059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RH goals &amp; general principle</a:t>
            </a: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2384" r="4232" b="6396"/>
          <a:stretch/>
        </p:blipFill>
        <p:spPr>
          <a:xfrm>
            <a:off x="2646749" y="1815799"/>
            <a:ext cx="5379651" cy="501045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9550" y="886119"/>
            <a:ext cx="1176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Arial Narrow" panose="020B0606020202030204" pitchFamily="34" charset="0"/>
              </a:rPr>
              <a:t>Refer </a:t>
            </a:r>
            <a:r>
              <a:rPr lang="en-US" altLang="zh-CN" b="1" dirty="0">
                <a:latin typeface="Arial Narrow" panose="020B0606020202030204" pitchFamily="34" charset="0"/>
              </a:rPr>
              <a:t>to ALARA /time-distance-shielding </a:t>
            </a:r>
            <a:r>
              <a:rPr lang="en-US" altLang="zh-CN" b="1" dirty="0" smtClean="0">
                <a:latin typeface="Arial Narrow" panose="020B0606020202030204" pitchFamily="34" charset="0"/>
              </a:rPr>
              <a:t>principle and </a:t>
            </a:r>
            <a:r>
              <a:rPr lang="en-US" altLang="zh-CN" b="1" dirty="0">
                <a:latin typeface="Arial Narrow" panose="020B0606020202030204" pitchFamily="34" charset="0"/>
              </a:rPr>
              <a:t>CSNS Safety Management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Arial Narrow" panose="020B0606020202030204" pitchFamily="34" charset="0"/>
              </a:rPr>
              <a:t>Safe</a:t>
            </a:r>
            <a:r>
              <a:rPr lang="en-US" altLang="zh-CN" b="1" dirty="0">
                <a:latin typeface="Arial Narrow" panose="020B0606020202030204" pitchFamily="34" charset="0"/>
              </a:rPr>
              <a:t>, reliable, reasonable and </a:t>
            </a:r>
            <a:r>
              <a:rPr lang="en-US" altLang="zh-CN" b="1" dirty="0" smtClean="0">
                <a:latin typeface="Arial Narrow" panose="020B0606020202030204" pitchFamily="34" charset="0"/>
              </a:rPr>
              <a:t>effective completion </a:t>
            </a:r>
            <a:r>
              <a:rPr lang="en-US" altLang="zh-CN" b="1" dirty="0">
                <a:latin typeface="Arial Narrow" panose="020B0606020202030204" pitchFamily="34" charset="0"/>
              </a:rPr>
              <a:t>of </a:t>
            </a:r>
            <a:r>
              <a:rPr lang="en-US" altLang="zh-CN" b="1" dirty="0" smtClean="0">
                <a:latin typeface="Arial Narrow" panose="020B0606020202030204" pitchFamily="34" charset="0"/>
              </a:rPr>
              <a:t>replacement/disassembly, volume reduction, </a:t>
            </a:r>
            <a:r>
              <a:rPr lang="en-US" altLang="zh-CN" b="1" dirty="0">
                <a:latin typeface="Arial Narrow" panose="020B0606020202030204" pitchFamily="34" charset="0"/>
              </a:rPr>
              <a:t>transfer, storage and decommissioning of radioactive </a:t>
            </a:r>
            <a:r>
              <a:rPr lang="en-US" altLang="zh-CN" b="1" dirty="0" smtClean="0">
                <a:latin typeface="Arial Narrow" panose="020B0606020202030204" pitchFamily="34" charset="0"/>
              </a:rPr>
              <a:t>maintenance objects</a:t>
            </a:r>
            <a:endParaRPr lang="zh-CN" altLang="en-US" b="1" dirty="0">
              <a:latin typeface="Arial Narrow" panose="020B0606020202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550" y="5956300"/>
            <a:ext cx="3282950" cy="461665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zh-CN" sz="1200" i="1" dirty="0" smtClean="0">
                <a:latin typeface="Arial Narrow" panose="020B0606020202030204" pitchFamily="34" charset="0"/>
              </a:rPr>
              <a:t>Target &amp; trolley system: </a:t>
            </a:r>
            <a:r>
              <a:rPr lang="en-US" altLang="zh-CN" sz="1200" b="1" i="1" dirty="0" smtClean="0">
                <a:latin typeface="Arial Narrow" panose="020B0606020202030204" pitchFamily="34" charset="0"/>
              </a:rPr>
              <a:t>Horizontal handling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zh-CN" sz="1200" i="1" dirty="0" smtClean="0">
                <a:latin typeface="Arial Narrow" panose="020B0606020202030204" pitchFamily="34" charset="0"/>
              </a:rPr>
              <a:t>MR/PBW/NBW/Shutter insert: </a:t>
            </a:r>
            <a:r>
              <a:rPr lang="en-US" altLang="zh-CN" sz="1200" b="1" i="1" dirty="0" smtClean="0">
                <a:latin typeface="Arial Narrow" panose="020B0606020202030204" pitchFamily="34" charset="0"/>
              </a:rPr>
              <a:t>Vertical handling</a:t>
            </a:r>
            <a:endParaRPr lang="zh-CN" altLang="en-US" sz="1200" b="1" i="1" dirty="0">
              <a:latin typeface="Arial Narrow" panose="020B0606020202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739901"/>
            <a:ext cx="4121150" cy="50863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5100" y="1839913"/>
            <a:ext cx="3844999" cy="3913901"/>
            <a:chOff x="50801" y="1864599"/>
            <a:chExt cx="3715248" cy="319000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/>
            <a:srcRect r="6511"/>
            <a:stretch/>
          </p:blipFill>
          <p:spPr>
            <a:xfrm>
              <a:off x="50801" y="1864599"/>
              <a:ext cx="3715248" cy="3190001"/>
            </a:xfrm>
            <a:prstGeom prst="rect">
              <a:avLst/>
            </a:prstGeom>
          </p:spPr>
        </p:pic>
        <p:sp>
          <p:nvSpPr>
            <p:cNvPr id="11" name="矩形标注 10"/>
            <p:cNvSpPr/>
            <p:nvPr/>
          </p:nvSpPr>
          <p:spPr>
            <a:xfrm>
              <a:off x="50801" y="1864599"/>
              <a:ext cx="3715248" cy="3190001"/>
            </a:xfrm>
            <a:prstGeom prst="wedgeRectCallout">
              <a:avLst>
                <a:gd name="adj1" fmla="val 98206"/>
                <a:gd name="adj2" fmla="val 35723"/>
              </a:avLst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273000" y="5408596"/>
            <a:ext cx="175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Target station</a:t>
            </a:r>
            <a:endParaRPr lang="zh-CN" altLang="en-US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8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68a506cb139527606ff001233804383">
            <a:extLst>
              <a:ext uri="{FF2B5EF4-FFF2-40B4-BE49-F238E27FC236}">
                <a16:creationId xmlns:a16="http://schemas.microsoft.com/office/drawing/2014/main" xmlns="" id="{6619CAE5-9CB3-41F8-8261-A5C381005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1" y="3893874"/>
            <a:ext cx="3805366" cy="293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RH equipment </a:t>
            </a:r>
            <a:r>
              <a:rPr lang="en-US" altLang="zh-CN" sz="2800" b="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&amp; test platforms </a:t>
            </a:r>
            <a:endParaRPr lang="zh-CN" altLang="en-US" sz="28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700022" y="4021483"/>
            <a:ext cx="177862" cy="33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B67C3D-DD1C-3CC0-10C4-BE18F306E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7" y="3925722"/>
            <a:ext cx="3663992" cy="288924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109778" y="6328214"/>
            <a:ext cx="1815783" cy="514847"/>
          </a:xfrm>
          <a:prstGeom prst="rect">
            <a:avLst/>
          </a:prstGeom>
          <a:solidFill>
            <a:sysClr val="window" lastClr="FFFFFF">
              <a:alpha val="81000"/>
            </a:sys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 sz="1600" dirty="0"/>
              <a:t>PIE test </a:t>
            </a:r>
            <a:r>
              <a:rPr lang="en-US" altLang="zh-CN" sz="1600" dirty="0" smtClean="0"/>
              <a:t>room </a:t>
            </a:r>
          </a:p>
          <a:p>
            <a:r>
              <a:rPr lang="en-US" altLang="zh-CN" sz="1600" dirty="0" smtClean="0"/>
              <a:t>adjacent </a:t>
            </a:r>
            <a:r>
              <a:rPr lang="en-US" altLang="zh-CN" sz="1600" dirty="0"/>
              <a:t>to </a:t>
            </a:r>
            <a:r>
              <a:rPr lang="en-US" altLang="zh-CN" sz="1600" dirty="0" smtClean="0"/>
              <a:t>Hot-cell</a:t>
            </a:r>
            <a:endParaRPr lang="zh-CN" altLang="en-US" sz="16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837" y="1060450"/>
            <a:ext cx="3663992" cy="279713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861675" y="3405314"/>
            <a:ext cx="2233399" cy="502702"/>
          </a:xfrm>
          <a:prstGeom prst="rect">
            <a:avLst/>
          </a:prstGeom>
          <a:solidFill>
            <a:sysClr val="window" lastClr="FFFFFF">
              <a:alpha val="81000"/>
            </a:sys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 sz="1600" dirty="0"/>
              <a:t>Hot cell </a:t>
            </a:r>
            <a:r>
              <a:rPr lang="en-US" altLang="zh-CN" sz="1600" dirty="0" smtClean="0"/>
              <a:t>mockup</a:t>
            </a:r>
          </a:p>
          <a:p>
            <a:r>
              <a:rPr lang="en-US" altLang="zh-CN" sz="1600" dirty="0" smtClean="0"/>
              <a:t>at maintenance building</a:t>
            </a:r>
            <a:endParaRPr lang="zh-CN" altLang="en-US" sz="16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3639" r="1085" b="17716"/>
          <a:stretch/>
        </p:blipFill>
        <p:spPr>
          <a:xfrm>
            <a:off x="4036250" y="3899266"/>
            <a:ext cx="4110800" cy="291570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667693" y="6329408"/>
            <a:ext cx="2970952" cy="514847"/>
          </a:xfrm>
          <a:prstGeom prst="rect">
            <a:avLst/>
          </a:prstGeom>
          <a:solidFill>
            <a:sysClr val="window" lastClr="FFFFFF">
              <a:alpha val="81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rPr>
              <a:t>Large comp. handling mockup </a:t>
            </a:r>
          </a:p>
          <a:p>
            <a:pPr marL="0" marR="0" lvl="0" indent="0" algn="ctr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 smtClean="0">
                <a:solidFill>
                  <a:prstClr val="black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at 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rPr>
              <a:t> target</a:t>
            </a:r>
            <a:r>
              <a:rPr kumimoji="0" lang="en-US" altLang="zh-CN" sz="1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rPr>
              <a:t> 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rPr>
              <a:t>building </a:t>
            </a:r>
            <a:r>
              <a:rPr lang="en-US" altLang="zh-CN" sz="1600" b="1" kern="0" dirty="0" smtClean="0">
                <a:solidFill>
                  <a:prstClr val="black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(MR,PBW,NBW)</a:t>
            </a:r>
            <a:endParaRPr kumimoji="0" lang="zh-CN" alt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/>
          <a:srcRect l="51331" r="1883"/>
          <a:stretch/>
        </p:blipFill>
        <p:spPr>
          <a:xfrm>
            <a:off x="4036250" y="1071032"/>
            <a:ext cx="4110800" cy="28531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/>
          <a:srcRect l="8848" r="50123"/>
          <a:stretch/>
        </p:blipFill>
        <p:spPr>
          <a:xfrm>
            <a:off x="184991" y="1060450"/>
            <a:ext cx="3769927" cy="285317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43841" y="6312266"/>
            <a:ext cx="3246584" cy="502702"/>
          </a:xfrm>
          <a:prstGeom prst="rect">
            <a:avLst/>
          </a:prstGeom>
          <a:solidFill>
            <a:sysClr val="window" lastClr="FFFFFF">
              <a:alpha val="81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rPr>
              <a:t>Shutter</a:t>
            </a:r>
            <a:r>
              <a:rPr kumimoji="0" lang="en-US" altLang="zh-CN" sz="1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600" b="1" kern="0" dirty="0" smtClean="0">
                <a:solidFill>
                  <a:prstClr val="black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I</a:t>
            </a:r>
            <a:r>
              <a:rPr kumimoji="0" lang="en-US" altLang="zh-CN" sz="16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rPr>
              <a:t>nsert</a:t>
            </a:r>
            <a:r>
              <a:rPr kumimoji="0" lang="en-US" altLang="zh-CN" sz="16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宋体" panose="02010600030101010101" pitchFamily="2" charset="-122"/>
              </a:rPr>
              <a:t>/MR/PBW replace device</a:t>
            </a:r>
            <a:endParaRPr kumimoji="0" lang="en-US" altLang="zh-CN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 smtClean="0">
                <a:solidFill>
                  <a:prstClr val="black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at </a:t>
            </a:r>
            <a:r>
              <a:rPr lang="en-US" altLang="zh-CN" sz="1600" b="1" kern="0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Highbay</a:t>
            </a:r>
            <a:endParaRPr kumimoji="0" lang="zh-CN" alt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dirty="0">
                <a:latin typeface="Arial Black" panose="020B0A04020102020204" pitchFamily="34" charset="0"/>
                <a:cs typeface="Arial" panose="020B0604020202020204" pitchFamily="34" charset="0"/>
              </a:rPr>
              <a:t>Beam power-Key comp. replacement history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97595" y="1473200"/>
            <a:ext cx="11570555" cy="4864103"/>
            <a:chOff x="323670" y="930996"/>
            <a:chExt cx="8592358" cy="384937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670" y="1203598"/>
              <a:ext cx="8592358" cy="3576768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 flipV="1">
              <a:off x="2699792" y="3363839"/>
              <a:ext cx="6454" cy="1115523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TextBox 27"/>
            <p:cNvSpPr txBox="1">
              <a:spLocks noChangeArrowheads="1"/>
            </p:cNvSpPr>
            <p:nvPr/>
          </p:nvSpPr>
          <p:spPr bwMode="auto">
            <a:xfrm>
              <a:off x="1881195" y="3141626"/>
              <a:ext cx="1096437" cy="190565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900" b="1">
                  <a:ea typeface="ヒラギノ角ゴ Pro W3" charset="-128"/>
                </a:defRPr>
              </a:lvl1pPr>
              <a:lvl2pPr marL="742950" indent="-285750">
                <a:defRPr sz="2400">
                  <a:ea typeface="ヒラギノ角ゴ Pro W3" charset="-128"/>
                </a:defRPr>
              </a:lvl2pPr>
              <a:lvl3pPr marL="1143000" indent="-228600">
                <a:defRPr sz="2400">
                  <a:ea typeface="ヒラギノ角ゴ Pro W3" charset="-128"/>
                </a:defRPr>
              </a:lvl3pPr>
              <a:lvl4pPr marL="1600200" indent="-228600">
                <a:defRPr sz="2400">
                  <a:ea typeface="ヒラギノ角ゴ Pro W3" charset="-128"/>
                </a:defRPr>
              </a:lvl4pPr>
              <a:lvl5pPr marL="2057400" indent="-228600">
                <a:defRPr sz="2400"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BL #5/#11/1#6 </a:t>
              </a:r>
              <a:r>
                <a:rPr lang="en-US" altLang="zh-CN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SI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H="1" flipV="1">
              <a:off x="3752194" y="2545515"/>
              <a:ext cx="37386" cy="1933847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3528525" y="2285471"/>
              <a:ext cx="411340" cy="203270"/>
            </a:xfrm>
            <a:prstGeom prst="rect">
              <a:avLst/>
            </a:prstGeom>
            <a:solidFill>
              <a:srgbClr val="C00000">
                <a:alpha val="51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T #1</a:t>
              </a: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3976449" y="2245612"/>
              <a:ext cx="0" cy="2233750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" name="TextBox 27"/>
            <p:cNvSpPr txBox="1">
              <a:spLocks noChangeArrowheads="1"/>
            </p:cNvSpPr>
            <p:nvPr/>
          </p:nvSpPr>
          <p:spPr bwMode="auto">
            <a:xfrm>
              <a:off x="3198059" y="1999232"/>
              <a:ext cx="1423145" cy="190565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900" b="1">
                  <a:ea typeface="ヒラギノ角ゴ Pro W3" charset="-128"/>
                </a:defRPr>
              </a:lvl1pPr>
              <a:lvl2pPr marL="742950" indent="-285750">
                <a:defRPr sz="2400">
                  <a:ea typeface="ヒラギノ角ゴ Pro W3" charset="-128"/>
                </a:defRPr>
              </a:lvl2pPr>
              <a:lvl3pPr marL="1143000" indent="-228600">
                <a:defRPr sz="2400">
                  <a:ea typeface="ヒラギノ角ゴ Pro W3" charset="-128"/>
                </a:defRPr>
              </a:lvl3pPr>
              <a:lvl4pPr marL="1600200" indent="-228600">
                <a:defRPr sz="2400">
                  <a:ea typeface="ヒラギノ角ゴ Pro W3" charset="-128"/>
                </a:defRPr>
              </a:lvl4pPr>
              <a:lvl5pPr marL="2057400" indent="-228600">
                <a:defRPr sz="2400"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BL #8/#13/1#4/#15 </a:t>
              </a:r>
              <a:r>
                <a:rPr lang="en-US" altLang="zh-CN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SI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Box 27"/>
            <p:cNvSpPr txBox="1">
              <a:spLocks noChangeArrowheads="1"/>
            </p:cNvSpPr>
            <p:nvPr/>
          </p:nvSpPr>
          <p:spPr bwMode="auto">
            <a:xfrm>
              <a:off x="4620755" y="1999232"/>
              <a:ext cx="361806" cy="190565"/>
            </a:xfrm>
            <a:prstGeom prst="rect">
              <a:avLst/>
            </a:prstGeom>
            <a:solidFill>
              <a:srgbClr val="F79646">
                <a:lumMod val="75000"/>
                <a:alpha val="51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900" b="1">
                  <a:ea typeface="ヒラギノ角ゴ Pro W3" charset="-128"/>
                </a:defRPr>
              </a:lvl1pPr>
              <a:lvl2pPr marL="742950" indent="-285750">
                <a:defRPr sz="2400">
                  <a:ea typeface="ヒラギノ角ゴ Pro W3" charset="-128"/>
                </a:defRPr>
              </a:lvl2pPr>
              <a:lvl3pPr marL="1143000" indent="-228600">
                <a:defRPr sz="2400">
                  <a:ea typeface="ヒラギノ角ゴ Pro W3" charset="-128"/>
                </a:defRPr>
              </a:lvl3pPr>
              <a:lvl4pPr marL="1600200" indent="-228600">
                <a:defRPr sz="2400">
                  <a:ea typeface="ヒラギノ角ゴ Pro W3" charset="-128"/>
                </a:defRPr>
              </a:lvl4pPr>
              <a:lvl5pPr marL="2057400" indent="-228600">
                <a:defRPr sz="2400"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3*IE</a:t>
              </a:r>
              <a:endParaRPr lang="en-US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V="1">
              <a:off x="5925188" y="2139702"/>
              <a:ext cx="0" cy="2253733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lg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直接连接符 15"/>
            <p:cNvCxnSpPr/>
            <p:nvPr/>
          </p:nvCxnSpPr>
          <p:spPr>
            <a:xfrm flipV="1">
              <a:off x="7566248" y="1851670"/>
              <a:ext cx="0" cy="2628290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直接连接符 16"/>
            <p:cNvCxnSpPr/>
            <p:nvPr/>
          </p:nvCxnSpPr>
          <p:spPr>
            <a:xfrm flipV="1">
              <a:off x="6150659" y="1811547"/>
              <a:ext cx="0" cy="2590407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5806107" y="1566435"/>
              <a:ext cx="686676" cy="190565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900" b="1">
                  <a:ea typeface="ヒラギノ角ゴ Pro W3" charset="-128"/>
                </a:defRPr>
              </a:lvl1pPr>
              <a:lvl2pPr marL="742950" indent="-285750">
                <a:defRPr sz="2400">
                  <a:ea typeface="ヒラギノ角ゴ Pro W3" charset="-128"/>
                </a:defRPr>
              </a:lvl2pPr>
              <a:lvl3pPr marL="1143000" indent="-228600">
                <a:defRPr sz="2400">
                  <a:ea typeface="ヒラギノ角ゴ Pro W3" charset="-128"/>
                </a:defRPr>
              </a:lvl3pPr>
              <a:lvl4pPr marL="1600200" indent="-228600">
                <a:defRPr sz="2400">
                  <a:ea typeface="ヒラギノ角ゴ Pro W3" charset="-128"/>
                </a:defRPr>
              </a:lvl4pPr>
              <a:lvl5pPr marL="2057400" indent="-228600">
                <a:defRPr sz="2400"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BL #9 SI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 flipV="1">
              <a:off x="8111271" y="1517196"/>
              <a:ext cx="0" cy="2962166"/>
            </a:xfrm>
            <a:prstGeom prst="line">
              <a:avLst/>
            </a:prstGeom>
            <a:noFill/>
            <a:ln w="25400" cap="flat" cmpd="sng" algn="ctr">
              <a:solidFill>
                <a:srgbClr val="C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" name="TextBox 27"/>
            <p:cNvSpPr txBox="1">
              <a:spLocks noChangeArrowheads="1"/>
            </p:cNvSpPr>
            <p:nvPr/>
          </p:nvSpPr>
          <p:spPr bwMode="auto">
            <a:xfrm>
              <a:off x="7752595" y="1286364"/>
              <a:ext cx="484076" cy="190565"/>
            </a:xfrm>
            <a:prstGeom prst="rect">
              <a:avLst/>
            </a:prstGeom>
            <a:solidFill>
              <a:srgbClr val="FFC000">
                <a:alpha val="51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900" b="1">
                  <a:ea typeface="ヒラギノ角ゴ Pro W3" charset="-128"/>
                </a:defRPr>
              </a:lvl1pPr>
              <a:lvl2pPr marL="742950" indent="-285750">
                <a:defRPr sz="2400">
                  <a:ea typeface="ヒラギノ角ゴ Pro W3" charset="-128"/>
                </a:defRPr>
              </a:lvl2pPr>
              <a:lvl3pPr marL="1143000" indent="-228600">
                <a:defRPr sz="2400">
                  <a:ea typeface="ヒラギノ角ゴ Pro W3" charset="-128"/>
                </a:defRPr>
              </a:lvl3pPr>
              <a:lvl4pPr marL="1600200" indent="-228600">
                <a:defRPr sz="2400">
                  <a:ea typeface="ヒラギノ角ゴ Pro W3" charset="-128"/>
                </a:defRPr>
              </a:lvl4pPr>
              <a:lvl5pPr marL="2057400" indent="-228600">
                <a:defRPr sz="2400"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PBW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TextBox 27"/>
            <p:cNvSpPr txBox="1">
              <a:spLocks noChangeArrowheads="1"/>
            </p:cNvSpPr>
            <p:nvPr/>
          </p:nvSpPr>
          <p:spPr bwMode="auto">
            <a:xfrm>
              <a:off x="7378655" y="1297291"/>
              <a:ext cx="373939" cy="190565"/>
            </a:xfrm>
            <a:prstGeom prst="rect">
              <a:avLst/>
            </a:prstGeom>
            <a:solidFill>
              <a:srgbClr val="F79646">
                <a:lumMod val="75000"/>
                <a:alpha val="51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900" b="1">
                  <a:ea typeface="ヒラギノ角ゴ Pro W3" charset="-128"/>
                </a:defRPr>
              </a:lvl1pPr>
              <a:lvl2pPr marL="742950" indent="-285750">
                <a:defRPr sz="2400">
                  <a:ea typeface="ヒラギノ角ゴ Pro W3" charset="-128"/>
                </a:defRPr>
              </a:lvl2pPr>
              <a:lvl3pPr marL="1143000" indent="-228600">
                <a:defRPr sz="2400">
                  <a:ea typeface="ヒラギノ角ゴ Pro W3" charset="-128"/>
                </a:defRPr>
              </a:lvl3pPr>
              <a:lvl4pPr marL="1600200" indent="-228600">
                <a:defRPr sz="2400">
                  <a:ea typeface="ヒラギノ角ゴ Pro W3" charset="-128"/>
                </a:defRPr>
              </a:lvl4pPr>
              <a:lvl5pPr marL="2057400" indent="-228600">
                <a:defRPr sz="2400"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3*IE</a:t>
              </a:r>
              <a:endParaRPr lang="en-US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" name="TextBox 27"/>
            <p:cNvSpPr txBox="1">
              <a:spLocks noChangeArrowheads="1"/>
            </p:cNvSpPr>
            <p:nvPr/>
          </p:nvSpPr>
          <p:spPr bwMode="auto">
            <a:xfrm>
              <a:off x="5685124" y="1881879"/>
              <a:ext cx="411340" cy="203270"/>
            </a:xfrm>
            <a:prstGeom prst="rect">
              <a:avLst/>
            </a:prstGeom>
            <a:solidFill>
              <a:srgbClr val="C00000">
                <a:alpha val="51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T #2</a:t>
              </a:r>
            </a:p>
          </p:txBody>
        </p:sp>
        <p:sp>
          <p:nvSpPr>
            <p:cNvPr id="23" name="TextBox 27"/>
            <p:cNvSpPr txBox="1">
              <a:spLocks noChangeArrowheads="1"/>
            </p:cNvSpPr>
            <p:nvPr/>
          </p:nvSpPr>
          <p:spPr bwMode="auto">
            <a:xfrm>
              <a:off x="7318277" y="1627695"/>
              <a:ext cx="411340" cy="203270"/>
            </a:xfrm>
            <a:prstGeom prst="rect">
              <a:avLst/>
            </a:prstGeom>
            <a:solidFill>
              <a:srgbClr val="C00000">
                <a:alpha val="51000"/>
              </a:srgbClr>
            </a:solidFill>
            <a:ln w="9525">
              <a:solidFill>
                <a:srgbClr val="4F81BD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T #3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028" y="946867"/>
              <a:ext cx="6863848" cy="309990"/>
            </a:xfrm>
            <a:prstGeom prst="rect">
              <a:avLst/>
            </a:prstGeom>
          </p:spPr>
        </p:pic>
        <p:sp>
          <p:nvSpPr>
            <p:cNvPr id="25" name="TextBox 5"/>
            <p:cNvSpPr txBox="1">
              <a:spLocks noChangeArrowheads="1"/>
            </p:cNvSpPr>
            <p:nvPr/>
          </p:nvSpPr>
          <p:spPr bwMode="auto">
            <a:xfrm>
              <a:off x="7694115" y="930996"/>
              <a:ext cx="1018847" cy="36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900" b="1">
                  <a:ea typeface="ヒラギノ角ゴ Pro W3" charset="-128"/>
                </a:defRPr>
              </a:lvl1pPr>
              <a:lvl2pPr marL="742950" indent="-285750">
                <a:defRPr sz="2400">
                  <a:ea typeface="ヒラギノ角ゴ Pro W3" charset="-128"/>
                </a:defRPr>
              </a:lvl2pPr>
              <a:lvl3pPr marL="1143000" indent="-228600">
                <a:defRPr sz="2400">
                  <a:ea typeface="ヒラギノ角ゴ Pro W3" charset="-128"/>
                </a:defRPr>
              </a:lvl3pPr>
              <a:lvl4pPr marL="1600200" indent="-228600">
                <a:defRPr sz="2400">
                  <a:ea typeface="ヒラギノ角ゴ Pro W3" charset="-128"/>
                </a:defRPr>
              </a:lvl4pPr>
              <a:lvl5pPr marL="2057400" indent="-228600">
                <a:defRPr sz="2400"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B050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rPr>
                <a:t>170</a:t>
              </a:r>
              <a:r>
                <a:rPr lang="en-US" altLang="zh-CN" sz="1200" kern="0" dirty="0">
                  <a:solidFill>
                    <a:srgbClr val="00B050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rPr>
                <a:t>kW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B050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rPr>
                <a:t>2024.10.11</a:t>
              </a:r>
            </a:p>
          </p:txBody>
        </p:sp>
      </p:grp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390437" y="6400429"/>
            <a:ext cx="1164039" cy="400110"/>
          </a:xfrm>
          <a:prstGeom prst="rect">
            <a:avLst/>
          </a:prstGeom>
          <a:solidFill>
            <a:srgbClr val="C00000">
              <a:alpha val="51000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1200" b="1"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2400">
                <a:ea typeface="ヒラギノ角ゴ Pro W3" charset="-128"/>
              </a:defRPr>
            </a:lvl2pPr>
            <a:lvl3pPr marL="1143000" indent="-228600">
              <a:defRPr sz="2400">
                <a:ea typeface="ヒラギノ角ゴ Pro W3" charset="-128"/>
              </a:defRPr>
            </a:lvl3pPr>
            <a:lvl4pPr marL="1600200" indent="-228600">
              <a:defRPr sz="2400">
                <a:ea typeface="ヒラギノ角ゴ Pro W3" charset="-128"/>
              </a:defRPr>
            </a:lvl4pPr>
            <a:lvl5pPr marL="2057400" indent="-228600">
              <a:defRPr sz="2400"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prstClr val="black"/>
                </a:solidFill>
              </a:rPr>
              <a:t>Targets:3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892009" y="6400429"/>
            <a:ext cx="2829095" cy="400110"/>
          </a:xfrm>
          <a:prstGeom prst="rect">
            <a:avLst/>
          </a:prstGeom>
          <a:solidFill>
            <a:srgbClr val="00B0F0">
              <a:alpha val="20000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900" b="1">
                <a:ea typeface="ヒラギノ角ゴ Pro W3" charset="-128"/>
              </a:defRPr>
            </a:lvl1pPr>
            <a:lvl2pPr marL="742950" indent="-285750">
              <a:defRPr sz="2400">
                <a:ea typeface="ヒラギノ角ゴ Pro W3" charset="-128"/>
              </a:defRPr>
            </a:lvl2pPr>
            <a:lvl3pPr marL="1143000" indent="-228600">
              <a:defRPr sz="2400">
                <a:ea typeface="ヒラギノ角ゴ Pro W3" charset="-128"/>
              </a:defRPr>
            </a:lvl3pPr>
            <a:lvl4pPr marL="1600200" indent="-228600">
              <a:defRPr sz="2400">
                <a:ea typeface="ヒラギノ角ゴ Pro W3" charset="-128"/>
              </a:defRPr>
            </a:lvl4pPr>
            <a:lvl5pPr marL="2057400" indent="-228600">
              <a:defRPr sz="2400"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</a:rPr>
              <a:t>Shutter Inserts:3</a:t>
            </a:r>
            <a:r>
              <a:rPr lang="en-US" altLang="zh-CN" sz="2000" kern="0" dirty="0">
                <a:solidFill>
                  <a:prstClr val="black"/>
                </a:solidFill>
                <a:latin typeface="Arial" panose="020B0604020202020204" pitchFamily="34" charset="0"/>
              </a:rPr>
              <a:t>+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6442807" y="6419793"/>
            <a:ext cx="2276479" cy="400110"/>
          </a:xfrm>
          <a:prstGeom prst="rect">
            <a:avLst/>
          </a:prstGeom>
          <a:solidFill>
            <a:srgbClr val="F79646">
              <a:lumMod val="75000"/>
              <a:alpha val="51000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900" b="1">
                <a:latin typeface="Arial Narrow" panose="020B0606020202030204" pitchFamily="34" charset="0"/>
                <a:ea typeface="ヒラギノ角ゴ Pro W3" charset="-128"/>
              </a:defRPr>
            </a:lvl1pPr>
            <a:lvl2pPr marL="742950" indent="-285750">
              <a:defRPr sz="2400">
                <a:ea typeface="ヒラギノ角ゴ Pro W3" charset="-128"/>
              </a:defRPr>
            </a:lvl2pPr>
            <a:lvl3pPr marL="1143000" indent="-228600">
              <a:defRPr sz="2400">
                <a:ea typeface="ヒラギノ角ゴ Pro W3" charset="-128"/>
              </a:defRPr>
            </a:lvl3pPr>
            <a:lvl4pPr marL="1600200" indent="-228600">
              <a:defRPr sz="2400">
                <a:ea typeface="ヒラギノ角ゴ Pro W3" charset="-128"/>
              </a:defRPr>
            </a:lvl4pPr>
            <a:lvl5pPr marL="2057400" indent="-228600">
              <a:defRPr sz="2400"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prstClr val="black"/>
                </a:solidFill>
              </a:rPr>
              <a:t>Ion Exchanger</a:t>
            </a:r>
            <a:r>
              <a:rPr lang="en-US" altLang="zh-CN" sz="2000" kern="0" dirty="0">
                <a:solidFill>
                  <a:prstClr val="black"/>
                </a:solidFill>
              </a:rPr>
              <a:t>s</a:t>
            </a:r>
            <a:r>
              <a:rPr lang="en-US" sz="2000" kern="0" dirty="0">
                <a:solidFill>
                  <a:prstClr val="black"/>
                </a:solidFill>
              </a:rPr>
              <a:t>:3+3</a:t>
            </a: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9867759" y="6424856"/>
            <a:ext cx="1183428" cy="400110"/>
          </a:xfrm>
          <a:prstGeom prst="rect">
            <a:avLst/>
          </a:prstGeom>
          <a:solidFill>
            <a:srgbClr val="FFC000">
              <a:alpha val="51000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900" b="1">
                <a:ea typeface="ヒラギノ角ゴ Pro W3" charset="-128"/>
              </a:defRPr>
            </a:lvl1pPr>
            <a:lvl2pPr marL="742950" indent="-285750">
              <a:defRPr sz="2400">
                <a:ea typeface="ヒラギノ角ゴ Pro W3" charset="-128"/>
              </a:defRPr>
            </a:lvl2pPr>
            <a:lvl3pPr marL="1143000" indent="-228600">
              <a:defRPr sz="2400">
                <a:ea typeface="ヒラギノ角ゴ Pro W3" charset="-128"/>
              </a:defRPr>
            </a:lvl3pPr>
            <a:lvl4pPr marL="1600200" indent="-228600">
              <a:defRPr sz="2400">
                <a:ea typeface="ヒラギノ角ゴ Pro W3" charset="-128"/>
              </a:defRPr>
            </a:lvl4pPr>
            <a:lvl5pPr marL="2057400" indent="-228600">
              <a:defRPr sz="2400"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ヒラギノ角ゴ Pro W3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</a:rPr>
              <a:t>PBW:1</a:t>
            </a:r>
          </a:p>
        </p:txBody>
      </p:sp>
      <p:sp>
        <p:nvSpPr>
          <p:cNvPr id="30" name="矩形 29"/>
          <p:cNvSpPr/>
          <p:nvPr/>
        </p:nvSpPr>
        <p:spPr>
          <a:xfrm>
            <a:off x="204480" y="1014874"/>
            <a:ext cx="12348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 Narrow" panose="020B0606020202030204" pitchFamily="34" charset="0"/>
              </a:rPr>
              <a:t>Since CSNS formal operation began in 2018, a significant amount of remote operations have been successfully completed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/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Shutter system operation status</a:t>
            </a:r>
            <a:endParaRPr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249357" y="6114419"/>
            <a:ext cx="11850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Maintain high-efficiency and </a:t>
            </a:r>
            <a:r>
              <a:rPr lang="en-US" altLang="zh-CN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stable </a:t>
            </a:r>
            <a:r>
              <a:rPr lang="en-US" altLang="zh-CN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operation! Running time &gt; 6000h/y, &gt; 6 </a:t>
            </a:r>
            <a:r>
              <a:rPr lang="en-US" altLang="zh-CN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years </a:t>
            </a:r>
            <a:r>
              <a:rPr lang="en-US" altLang="zh-CN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basically trouble-free!</a:t>
            </a:r>
            <a:endParaRPr lang="zh-CN" altLang="en-US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" r="379" b="1018"/>
          <a:stretch/>
        </p:blipFill>
        <p:spPr>
          <a:xfrm>
            <a:off x="158750" y="1104846"/>
            <a:ext cx="5168900" cy="44142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50" y="999106"/>
            <a:ext cx="673735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0685" y="245057"/>
            <a:ext cx="9175768" cy="575939"/>
          </a:xfrm>
        </p:spPr>
        <p:txBody>
          <a:bodyPr>
            <a:normAutofit/>
          </a:bodyPr>
          <a:lstStyle/>
          <a:p>
            <a:r>
              <a:rPr lang="en-US" altLang="zh-CN" sz="2800" b="0" dirty="0">
                <a:solidFill>
                  <a:srgbClr val="C00000"/>
                </a:solidFill>
                <a:latin typeface="Arial Black" pitchFamily="34" charset="0"/>
              </a:rPr>
              <a:t>Shutter </a:t>
            </a:r>
            <a:r>
              <a:rPr lang="en-US" altLang="zh-CN" sz="2800" b="0" dirty="0" smtClean="0">
                <a:solidFill>
                  <a:srgbClr val="C00000"/>
                </a:solidFill>
                <a:latin typeface="Arial Black" pitchFamily="34" charset="0"/>
              </a:rPr>
              <a:t>system maintenance</a:t>
            </a:r>
            <a:endParaRPr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146236" y="1010377"/>
            <a:ext cx="64679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þ"/>
            </a:pP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Replaced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4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water Hydraulic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Pumps and gained the actual operation lifetime from the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pump for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wear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failure:</a:t>
            </a:r>
            <a:endParaRPr lang="en-US" altLang="zh-CN" sz="2000" b="1" dirty="0" smtClean="0">
              <a:solidFill>
                <a:srgbClr val="0070C0"/>
              </a:solidFill>
              <a:latin typeface="Arial Narrow" panose="020B0606020202030204" pitchFamily="34" charset="0"/>
              <a:ea typeface="ヒラギノ角ゴ Pro W3" charset="-128"/>
              <a:cs typeface="Arial" charset="0"/>
            </a:endParaRPr>
          </a:p>
          <a:p>
            <a:pPr marL="800100" lvl="1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Water hydraulic pump 01</a:t>
            </a:r>
            <a:r>
              <a:rPr lang="en-US" altLang="zh-CN" sz="1600" i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# </a:t>
            </a: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(PAH63) replaced in 2020 @~16000h</a:t>
            </a:r>
          </a:p>
          <a:p>
            <a:pPr marL="800100" lvl="1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i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Water hydraulic </a:t>
            </a: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pump 02# (</a:t>
            </a:r>
            <a:r>
              <a:rPr lang="en-US" altLang="zh-CN" sz="1600" i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PAH63) </a:t>
            </a: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replaced </a:t>
            </a:r>
            <a:r>
              <a:rPr lang="en-US" altLang="zh-CN" sz="1600" i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in </a:t>
            </a: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2022 @~12000h</a:t>
            </a:r>
            <a:endParaRPr lang="en-US" altLang="zh-CN" sz="1600" i="1" dirty="0">
              <a:latin typeface="Arial Narrow" panose="020B0606020202030204" pitchFamily="34" charset="0"/>
              <a:ea typeface="ヒラギノ角ゴ Pro W3" charset="-128"/>
              <a:cs typeface="Arial" charset="0"/>
            </a:endParaRPr>
          </a:p>
          <a:p>
            <a:pPr marL="800100" lvl="1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Water Circulate pump </a:t>
            </a:r>
            <a:r>
              <a:rPr lang="en-US" altLang="zh-CN" sz="1600" i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01# (</a:t>
            </a: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PAH25) replaced in 2023</a:t>
            </a:r>
          </a:p>
          <a:p>
            <a:pPr marL="800100" lvl="1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i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Water hydraulic pump </a:t>
            </a: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04# </a:t>
            </a:r>
            <a:r>
              <a:rPr lang="en-US" altLang="zh-CN" sz="1600" i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(PAH63) replaced in </a:t>
            </a:r>
            <a:r>
              <a:rPr lang="en-US" altLang="zh-CN" sz="1600" i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2024</a:t>
            </a:r>
            <a:endParaRPr lang="en-US" altLang="zh-CN" sz="1600" i="1" dirty="0">
              <a:latin typeface="Arial Narrow" panose="020B0606020202030204" pitchFamily="34" charset="0"/>
              <a:ea typeface="ヒラギノ角ゴ Pro W3" charset="-128"/>
              <a:cs typeface="Arial" charset="0"/>
            </a:endParaRPr>
          </a:p>
          <a:p>
            <a:pPr marL="457200" lvl="1"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b="1" i="1" dirty="0">
              <a:solidFill>
                <a:srgbClr val="0070C0"/>
              </a:solidFill>
              <a:latin typeface="Arial Narrow" panose="020B0606020202030204" pitchFamily="34" charset="0"/>
              <a:ea typeface="ヒラギノ角ゴ Pro W3" charset="-128"/>
              <a:cs typeface="Arial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39806" y="1056741"/>
            <a:ext cx="53378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þ"/>
            </a:pP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Self-developed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pure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Water Hydraulic Cylinder </a:t>
            </a:r>
            <a:r>
              <a:rPr lang="en-US" altLang="zh-CN" sz="2000" b="1" dirty="0">
                <a:solidFill>
                  <a:srgbClr val="0070C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with radiation resistant </a:t>
            </a:r>
            <a:r>
              <a:rPr lang="en-US" altLang="zh-CN" sz="2000" b="1" dirty="0">
                <a:solidFill>
                  <a:srgbClr val="C00000"/>
                </a:solidFill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works very well and has not been replaced yet </a:t>
            </a:r>
            <a:endParaRPr lang="zh-CN" altLang="en-US" sz="2000" b="1" dirty="0">
              <a:solidFill>
                <a:srgbClr val="C00000"/>
              </a:solidFill>
              <a:latin typeface="Arial Narrow" panose="020B0606020202030204" pitchFamily="34" charset="0"/>
              <a:ea typeface="ヒラギノ角ゴ Pro W3" charset="-128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82515" t="61150" r="921" b="917"/>
          <a:stretch/>
        </p:blipFill>
        <p:spPr>
          <a:xfrm>
            <a:off x="11077575" y="2317898"/>
            <a:ext cx="1015527" cy="1913187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3633" b="15975"/>
          <a:stretch/>
        </p:blipFill>
        <p:spPr>
          <a:xfrm>
            <a:off x="721360" y="2730500"/>
            <a:ext cx="5345960" cy="3308154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268293" y="6038654"/>
            <a:ext cx="6436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þ"/>
            </a:pPr>
            <a:r>
              <a:rPr lang="en-US" altLang="zh-CN" sz="2000" b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Replaced </a:t>
            </a:r>
            <a:r>
              <a:rPr lang="en-US" altLang="zh-CN" sz="2000" b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2 rotation motors(AC 3 phase/380V@200W) from </a:t>
            </a:r>
            <a:r>
              <a:rPr lang="en-US" altLang="zh-CN" sz="2000" b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R</a:t>
            </a:r>
            <a:r>
              <a:rPr lang="en-US" altLang="zh-CN" sz="2000" b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otating </a:t>
            </a:r>
            <a:r>
              <a:rPr lang="en-US" altLang="zh-CN" sz="2000" b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S</a:t>
            </a:r>
            <a:r>
              <a:rPr lang="en-US" altLang="zh-CN" sz="2000" b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upport for </a:t>
            </a:r>
            <a:r>
              <a:rPr lang="en-US" altLang="zh-CN" sz="2000" b="1" dirty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aging and short </a:t>
            </a:r>
            <a:r>
              <a:rPr lang="en-US" altLang="zh-CN" sz="2000" b="1" dirty="0" smtClean="0">
                <a:latin typeface="Arial Narrow" panose="020B0606020202030204" pitchFamily="34" charset="0"/>
                <a:ea typeface="ヒラギノ角ゴ Pro W3" charset="-128"/>
                <a:cs typeface="Arial" charset="0"/>
              </a:rPr>
              <a:t>circuit in Dec. 2023</a:t>
            </a:r>
            <a:endParaRPr lang="en-US" altLang="zh-CN" sz="2000" b="1" dirty="0">
              <a:latin typeface="Arial Narrow" panose="020B0606020202030204" pitchFamily="34" charset="0"/>
              <a:ea typeface="ヒラギノ角ゴ Pro W3" charset="-128"/>
              <a:cs typeface="Arial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id="http://schemas.microsoft.com/office/word/2016/wordml/cid" xmlns:w16se="http://schemas.microsoft.com/office/word/2015/wordml/symex" xmlns:a16="http://schemas.microsoft.com/office/drawing/2014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9F3EDBE1-B858-4E91-B474-BBBEBCF50FE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6809573" y="2273301"/>
            <a:ext cx="4152954" cy="425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接箭头连接符 11"/>
          <p:cNvCxnSpPr>
            <a:endCxn id="6" idx="1"/>
          </p:cNvCxnSpPr>
          <p:nvPr/>
        </p:nvCxnSpPr>
        <p:spPr>
          <a:xfrm flipV="1">
            <a:off x="10044535" y="3274492"/>
            <a:ext cx="1033040" cy="347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endCxn id="9" idx="0"/>
          </p:cNvCxnSpPr>
          <p:nvPr/>
        </p:nvCxnSpPr>
        <p:spPr>
          <a:xfrm>
            <a:off x="9839299" y="3886200"/>
            <a:ext cx="1590701" cy="774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500" y="4660352"/>
            <a:ext cx="1397000" cy="187160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515226" y="4303408"/>
            <a:ext cx="942975" cy="206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 smtClean="0">
                <a:solidFill>
                  <a:srgbClr val="C00000"/>
                </a:solidFill>
              </a:rPr>
              <a:t>Shutter Open</a:t>
            </a:r>
            <a:endParaRPr lang="zh-CN" altLang="en-US" sz="1050" b="1" dirty="0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448801" y="4299288"/>
            <a:ext cx="1052512" cy="210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 smtClean="0">
                <a:solidFill>
                  <a:srgbClr val="C00000"/>
                </a:solidFill>
              </a:rPr>
              <a:t>Shutter Closed</a:t>
            </a:r>
            <a:endParaRPr lang="zh-CN" altLang="en-US" sz="1050" b="1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347450" y="4279177"/>
            <a:ext cx="605677" cy="2221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 smtClean="0">
                <a:solidFill>
                  <a:srgbClr val="C00000"/>
                </a:solidFill>
              </a:rPr>
              <a:t>WHC</a:t>
            </a:r>
            <a:endParaRPr lang="zh-CN" altLang="en-US" sz="1050" b="1" dirty="0">
              <a:solidFill>
                <a:srgbClr val="C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61676" y="5832615"/>
            <a:ext cx="1152524" cy="2370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 smtClean="0">
                <a:solidFill>
                  <a:srgbClr val="C00000"/>
                </a:solidFill>
              </a:rPr>
              <a:t>Rotation Motor</a:t>
            </a:r>
            <a:endParaRPr lang="zh-CN" altLang="en-US" sz="1050" b="1" dirty="0">
              <a:solidFill>
                <a:srgbClr val="C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224713" y="6325276"/>
            <a:ext cx="1523999" cy="25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 smtClean="0">
                <a:solidFill>
                  <a:srgbClr val="C00000"/>
                </a:solidFill>
              </a:rPr>
              <a:t> Open-Rotating Support </a:t>
            </a:r>
            <a:endParaRPr lang="zh-CN" altLang="en-US" sz="1050" b="1" dirty="0">
              <a:solidFill>
                <a:srgbClr val="C0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115425" y="6308152"/>
            <a:ext cx="1574749" cy="25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 smtClean="0">
                <a:solidFill>
                  <a:srgbClr val="C00000"/>
                </a:solidFill>
              </a:rPr>
              <a:t> Closed-Rotating Support </a:t>
            </a:r>
            <a:endParaRPr lang="zh-CN" altLang="en-US" sz="10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IxYTRhYzI3YWY1ZmViNmQ2MTMwMmE1OTYxY2VlNW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23*156"/>
  <p:tag name="TABLE_ENDDRAG_RECT" val="514*383*423*1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012D86"/>
            </a:gs>
            <a:gs pos="100000">
              <a:srgbClr val="0E2557"/>
            </a:gs>
          </a:gsLst>
          <a:lin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10800000"/>
          </a:camera>
          <a:lightRig rig="threePt" dir="t"/>
        </a:scene3d>
      </a:spPr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</a:ln>
      </a:spPr>
      <a:bodyPr/>
      <a:lstStyle>
        <a:defPPr marL="342900" indent="-342900" algn="ctr" eaLnBrk="0" hangingPunct="0">
          <a:spcBef>
            <a:spcPts val="600"/>
          </a:spcBef>
          <a:buClr>
            <a:schemeClr val="tx1"/>
          </a:buClr>
          <a:defRPr sz="2800" b="1" dirty="0" smtClean="0">
            <a:ln>
              <a:solidFill>
                <a:srgbClr val="FFFF00"/>
              </a:solidFill>
            </a:ln>
            <a:solidFill>
              <a:srgbClr val="2433F8"/>
            </a:solidFill>
            <a:latin typeface="Times New Roman" panose="02020603050405020304" pitchFamily="18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国标仿宋中        新罗马英">
      <a:majorFont>
        <a:latin typeface="Times New Roman"/>
        <a:ea typeface="方正仿宋_GB2312"/>
        <a:cs typeface=""/>
      </a:majorFont>
      <a:minorFont>
        <a:latin typeface="Times New Roman"/>
        <a:ea typeface="方正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012D86"/>
            </a:gs>
            <a:gs pos="100000">
              <a:srgbClr val="0E2557"/>
            </a:gs>
          </a:gsLst>
          <a:lin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10800000"/>
          </a:camera>
          <a:lightRig rig="threePt" dir="t"/>
        </a:scene3d>
      </a:spPr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 algn="just">
          <a:lnSpc>
            <a:spcPct val="130000"/>
          </a:lnSpc>
          <a:defRPr sz="1600" dirty="0">
            <a:latin typeface="Times New Roman" panose="02020603050405020304" pitchFamily="18" charset="0"/>
            <a:ea typeface="黑体" panose="02010609060101010101" pitchFamily="49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3211</Words>
  <Application>Microsoft Office PowerPoint</Application>
  <PresentationFormat>宽屏</PresentationFormat>
  <Paragraphs>387</Paragraphs>
  <Slides>39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39</vt:i4>
      </vt:variant>
    </vt:vector>
  </HeadingPairs>
  <TitlesOfParts>
    <vt:vector size="62" baseType="lpstr">
      <vt:lpstr>Arial Unicode MS</vt:lpstr>
      <vt:lpstr>MS PGothic</vt:lpstr>
      <vt:lpstr>ヒラギノ角ゴ Pro W3</vt:lpstr>
      <vt:lpstr>方正仿宋_GB2312</vt:lpstr>
      <vt:lpstr>黑体</vt:lpstr>
      <vt:lpstr>华文行楷</vt:lpstr>
      <vt:lpstr>隶书</vt:lpstr>
      <vt:lpstr>宋体</vt:lpstr>
      <vt:lpstr>微软雅黑</vt:lpstr>
      <vt:lpstr>Arial</vt:lpstr>
      <vt:lpstr>Arial Black</vt:lpstr>
      <vt:lpstr>Arial Narrow</vt:lpstr>
      <vt:lpstr>Arial Rounded MT Bold</vt:lpstr>
      <vt:lpstr>Calibri</vt:lpstr>
      <vt:lpstr>Calibri Light</vt:lpstr>
      <vt:lpstr>Cambria</vt:lpstr>
      <vt:lpstr>Times New Roman</vt:lpstr>
      <vt:lpstr>Wingdings</vt:lpstr>
      <vt:lpstr>WPS</vt:lpstr>
      <vt:lpstr>6_Office 主题​​</vt:lpstr>
      <vt:lpstr>Office 主题</vt:lpstr>
      <vt:lpstr>7_Office 主题​​</vt:lpstr>
      <vt:lpstr>3_Office 主题</vt:lpstr>
      <vt:lpstr>PowerPoint 演示文稿</vt:lpstr>
      <vt:lpstr>PowerPoint 演示文稿</vt:lpstr>
      <vt:lpstr>CSNS overview</vt:lpstr>
      <vt:lpstr>Remote Handling(RH) overview</vt:lpstr>
      <vt:lpstr>RH goals &amp; general principle</vt:lpstr>
      <vt:lpstr>RH equipment &amp; test platforms </vt:lpstr>
      <vt:lpstr>Beam power-Key comp. replacement history</vt:lpstr>
      <vt:lpstr>Shutter system operation status</vt:lpstr>
      <vt:lpstr>Shutter system maintenance</vt:lpstr>
      <vt:lpstr>Shutter Insert Replacement </vt:lpstr>
      <vt:lpstr>Target Replacement </vt:lpstr>
      <vt:lpstr>Target Replacement </vt:lpstr>
      <vt:lpstr>Target Replacement </vt:lpstr>
      <vt:lpstr>Proton Beam Window(PBW) Replacement </vt:lpstr>
      <vt:lpstr>Proton Beam Window(PBW) Replacement </vt:lpstr>
      <vt:lpstr>Proton Beam Window(PBW) Replacement </vt:lpstr>
      <vt:lpstr>Ion Exchanger Replacement</vt:lpstr>
      <vt:lpstr>Progress of CSNS-II Remote Handling System</vt:lpstr>
      <vt:lpstr>Hot cell &amp; maintenance equipment upgrade</vt:lpstr>
      <vt:lpstr>MR replacement process development</vt:lpstr>
      <vt:lpstr>MR replacement process development</vt:lpstr>
      <vt:lpstr>MR replacement process development</vt:lpstr>
      <vt:lpstr>MR replacement process development</vt:lpstr>
      <vt:lpstr>MR replacement process development</vt:lpstr>
      <vt:lpstr>Upgrade of PBW Maintenance </vt:lpstr>
      <vt:lpstr>NBW replacement process development</vt:lpstr>
      <vt:lpstr>Basement waste room upgrade</vt:lpstr>
      <vt:lpstr>Muon equipment remote handling</vt:lpstr>
      <vt:lpstr>R&amp;D on key technology/equipment</vt:lpstr>
      <vt:lpstr>R&amp;D on key technology/equipment</vt:lpstr>
      <vt:lpstr>R&amp;D on key equipment-New Power Manipulator</vt:lpstr>
      <vt:lpstr>R&amp;D on key technology</vt:lpstr>
      <vt:lpstr>R&amp;D on key technology/equipment</vt:lpstr>
      <vt:lpstr>PIE Progress based-on Hot Cell Renovation Project </vt:lpstr>
      <vt:lpstr>PIE Progress based-on Hot Cell Renovation Project </vt:lpstr>
      <vt:lpstr>PIE Progress-Material irradiation experiment</vt:lpstr>
      <vt:lpstr>PIE plan</vt:lpstr>
      <vt:lpstr>Summary &amp; Outlook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LEEROY</dc:creator>
  <cp:lastModifiedBy>LEEROY</cp:lastModifiedBy>
  <cp:revision>350</cp:revision>
  <dcterms:created xsi:type="dcterms:W3CDTF">2019-06-19T02:08:00Z</dcterms:created>
  <dcterms:modified xsi:type="dcterms:W3CDTF">2024-11-01T03:59:07Z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9E1FD029723E4460BCB98331083DDAED_11</vt:lpwstr>
  </property>
</Properties>
</file>