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1757" r:id="rId3"/>
    <p:sldId id="1680" r:id="rId4"/>
    <p:sldId id="1778" r:id="rId5"/>
    <p:sldId id="1701" r:id="rId6"/>
    <p:sldId id="1795" r:id="rId7"/>
    <p:sldId id="1794" r:id="rId8"/>
    <p:sldId id="1706" r:id="rId9"/>
    <p:sldId id="1780" r:id="rId10"/>
    <p:sldId id="1726" r:id="rId11"/>
    <p:sldId id="1796" r:id="rId12"/>
    <p:sldId id="1754" r:id="rId13"/>
    <p:sldId id="1806" r:id="rId14"/>
    <p:sldId id="1800" r:id="rId15"/>
    <p:sldId id="490" r:id="rId16"/>
    <p:sldId id="666" r:id="rId17"/>
    <p:sldId id="1807" r:id="rId18"/>
    <p:sldId id="1802" r:id="rId19"/>
    <p:sldId id="1808" r:id="rId20"/>
    <p:sldId id="1809" r:id="rId21"/>
    <p:sldId id="1803" r:id="rId22"/>
    <p:sldId id="1804" r:id="rId23"/>
    <p:sldId id="1805" r:id="rId24"/>
    <p:sldId id="1810" r:id="rId25"/>
    <p:sldId id="1797" r:id="rId26"/>
    <p:sldId id="647" r:id="rId27"/>
    <p:sldId id="645" r:id="rId28"/>
    <p:sldId id="1781" r:id="rId29"/>
    <p:sldId id="1798" r:id="rId30"/>
    <p:sldId id="1767" r:id="rId31"/>
    <p:sldId id="1756" r:id="rId32"/>
    <p:sldId id="1762" r:id="rId33"/>
    <p:sldId id="485" r:id="rId34"/>
    <p:sldId id="486" r:id="rId35"/>
    <p:sldId id="436" r:id="rId36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AB5765-20D8-5C83-FF8D-A77A007A5DAF}" name="Guest nlv" initials="Gn" userId="Guest nlv" providerId="None"/>
  <p188:author id="{E390BA67-DF0C-4909-800F-29992AFBE5B5}" name="Rui Franqueira Ximenes" initials="RF" userId="S::rui.franqueira.ximenes@cern.ch::63126649-e8d5-4908-b159-ebe51a892c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FAD"/>
    <a:srgbClr val="EBF6DE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7A9CE3-E077-45E0-966A-ED2F0B3B9322}" v="12" dt="2024-09-19T09:39:40.841"/>
    <p1510:client id="{9CE613B8-1EE4-4185-A4D4-F1C910EAF710}" v="5" dt="2024-09-19T09:42:47.482"/>
  </p1510:revLst>
</p1510:revInfo>
</file>

<file path=ppt/tableStyles.xml><?xml version="1.0" encoding="utf-8"?>
<a:tblStyleLst xmlns:a="http://schemas.openxmlformats.org/drawingml/2006/main" def="{88D326A9-A81B-9881-C969-13F38E75D658}">
  <a:tblStyle styleId="{88D326A9-A81B-9881-C969-13F38E75D658}" styleName="Medium Style 3">
    <a:wholeTbl>
      <a:tcTxStyle>
        <a:fontRef idx="minor"/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25400">
              <a:solidFill>
                <a:schemeClr val="dk1"/>
              </a:solidFill>
            </a:ln>
          </a:top>
          <a:bottom>
            <a:ln w="25400">
              <a:solidFill>
                <a:schemeClr val="dk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  <a:fill>
          <a:solidFill>
            <a:schemeClr val="dk1">
              <a:tint val="20000"/>
            </a:schemeClr>
          </a:solidFill>
        </a:fill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7505"/>
  </p:normalViewPr>
  <p:slideViewPr>
    <p:cSldViewPr>
      <p:cViewPr varScale="1">
        <p:scale>
          <a:sx n="107" d="100"/>
          <a:sy n="107" d="100"/>
        </p:scale>
        <p:origin x="744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euo" providerId="None" clId="Web-{9CE613B8-1EE4-4185-A4D4-F1C910EAF710}"/>
    <pc:docChg chg="modSld">
      <pc:chgData name="Guest euo" userId="" providerId="None" clId="Web-{9CE613B8-1EE4-4185-A4D4-F1C910EAF710}" dt="2024-09-19T09:41:17.948" v="2" actId="20577"/>
      <pc:docMkLst>
        <pc:docMk/>
      </pc:docMkLst>
      <pc:sldChg chg="modSp">
        <pc:chgData name="Guest euo" userId="" providerId="None" clId="Web-{9CE613B8-1EE4-4185-A4D4-F1C910EAF710}" dt="2024-09-19T09:41:17.948" v="2" actId="20577"/>
        <pc:sldMkLst>
          <pc:docMk/>
          <pc:sldMk cId="0" sldId="256"/>
        </pc:sldMkLst>
        <pc:spChg chg="mod">
          <ac:chgData name="Guest euo" userId="" providerId="None" clId="Web-{9CE613B8-1EE4-4185-A4D4-F1C910EAF710}" dt="2024-09-19T09:41:17.948" v="2" actId="20577"/>
          <ac:spMkLst>
            <pc:docMk/>
            <pc:sldMk cId="0" sldId="256"/>
            <ac:spMk id="5" creationId="{00000000-0000-0000-0000-000000000000}"/>
          </ac:spMkLst>
        </pc:spChg>
      </pc:sldChg>
    </pc:docChg>
  </pc:docChgLst>
  <pc:docChgLst>
    <pc:chgData name="Guest nlv" providerId="None" clId="Web-{777A9CE3-E077-45E0-966A-ED2F0B3B9322}"/>
    <pc:docChg chg="mod">
      <pc:chgData name="Guest nlv" userId="" providerId="None" clId="Web-{777A9CE3-E077-45E0-966A-ED2F0B3B9322}" dt="2024-09-19T09:16:23.031" v="0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3AC6-E0BD-BE48-A614-F0E7C08BAB7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38DB-CAFA-D341-B4D5-64BB6062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C52B3-112A-5AC9-5B80-7E3752D0B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B7DBC-F124-4697-F403-3332FE117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FBD09-A135-F78F-856E-95EDC93ACD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71D94-95EE-4D64-4CA8-A4E7B6DB2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608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mass gain for Ta2.5W at 400C with inert argon (with some impurities)  </a:t>
            </a:r>
          </a:p>
          <a:p>
            <a:r>
              <a:rPr lang="en-US" dirty="0"/>
              <a:t>Clear oxide layer at 500 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0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A60E3-21F8-20DE-25AE-D2AEE9A6E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C15B5-964C-4FFA-9F56-9EFCCCBB4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9D5F8-4DEF-E087-A554-CAB760A95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0CF92-6CA3-FBCD-0841-D0C474D6F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398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A60E3-21F8-20DE-25AE-D2AEE9A6E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C15B5-964C-4FFA-9F56-9EFCCCBB4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9D5F8-4DEF-E087-A554-CAB760A95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0CF92-6CA3-FBCD-0841-D0C474D6F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347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5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b="0" dirty="0"/>
              <a:t>Instrumentation (temperature and strain) of 4 most critical blocks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b="0" dirty="0"/>
              <a:t>Total 14 hours of beam in 3 days → 2.4 × 10</a:t>
            </a:r>
            <a:r>
              <a:rPr lang="en-GB" sz="1200" b="0" baseline="30000" dirty="0"/>
              <a:t>16</a:t>
            </a:r>
            <a:r>
              <a:rPr lang="en-GB" sz="1200" b="0" dirty="0"/>
              <a:t> </a:t>
            </a:r>
            <a:r>
              <a:rPr lang="en-GB" sz="1200" b="0" dirty="0" err="1"/>
              <a:t>PoT</a:t>
            </a:r>
            <a:endParaRPr lang="en-GB" sz="1200" b="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47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b="0" dirty="0"/>
              <a:t>Instrumentation (temperature and strain) of 4 most critical blocks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b="0" dirty="0"/>
              <a:t>Total 14 hours of beam in 3 days → 2.4 × 10</a:t>
            </a:r>
            <a:r>
              <a:rPr lang="en-GB" sz="1200" b="0" baseline="30000" dirty="0"/>
              <a:t>16</a:t>
            </a:r>
            <a:r>
              <a:rPr lang="en-GB" sz="1200" b="0" dirty="0"/>
              <a:t> </a:t>
            </a:r>
            <a:r>
              <a:rPr lang="en-GB" sz="1200" b="0" dirty="0" err="1"/>
              <a:t>PoT</a:t>
            </a:r>
            <a:endParaRPr lang="en-GB" sz="1200" b="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10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F38DB-CAFA-D341-B4D5-64BB60628ED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760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F38DB-CAFA-D341-B4D5-64BB60628ED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443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1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  <a:p>
            <a:pPr lvl="3">
              <a:defRPr/>
            </a:pPr>
            <a:r>
              <a:rPr lang="en-US" dirty="0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0"/>
            <a:ext cx="6024562" cy="631798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2 Picture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  <a:p>
            <a:pPr lvl="3">
              <a:defRPr/>
            </a:pPr>
            <a:r>
              <a:rPr lang="en-US" dirty="0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159226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167438" y="396970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  <a:p>
            <a:pPr lvl="3">
              <a:defRPr/>
            </a:pPr>
            <a:r>
              <a:rPr lang="en-US" dirty="0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124681" y="396970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s and 2 Pictures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6172200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3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9" y="2420938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075613" y="2416175"/>
            <a:ext cx="3713187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b="1"/>
            </a:lvl1pPr>
          </a:lstStyle>
          <a:p>
            <a:pPr>
              <a:defRPr/>
            </a:pPr>
            <a:r>
              <a:rPr lang="en-US"/>
              <a:t>Drag and Drop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253848" y="2429902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12776" y="1592263"/>
            <a:ext cx="11376024" cy="256390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</p:spPr>
        <p:txBody>
          <a:bodyPr/>
          <a:lstStyle>
            <a:lvl1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</p:spPr>
        <p:txBody>
          <a:bodyPr/>
          <a:lstStyle>
            <a:lvl1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</p:spPr>
        <p:txBody>
          <a:bodyPr/>
          <a:lstStyle>
            <a:lvl1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AdjustHandles="1"/>
          </p:cNvSpPr>
          <p:nvPr userDrawn="1"/>
        </p:nvSpPr>
        <p:spPr bwMode="auto"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/>
              <a:t>home.cern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231904" y="2244864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16" name="Date Placeholder 1">
            <a:extLst>
              <a:ext uri="{FF2B5EF4-FFF2-40B4-BE49-F238E27FC236}">
                <a16:creationId xmlns:a16="http://schemas.microsoft.com/office/drawing/2014/main" id="{61BC280C-A56C-4550-8149-A75E0A8BC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59113" y="6624509"/>
            <a:ext cx="2844800" cy="243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D0885F77-3423-46B2-B531-859D18A4F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341" y="6625439"/>
            <a:ext cx="3860800" cy="2423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Outcome of the PIE of the baseline design prototype target &amp; Nb-cladding R&amp;D for the BDF at CERN | IWSMT16</a:t>
            </a:r>
            <a:endParaRPr lang="en-US" dirty="0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CBE66B76-9E50-4D38-8747-8EFAA1A91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835" y="6624507"/>
            <a:ext cx="668565" cy="245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92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47728" y="757891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C586C67-E5AB-2148-8000-3D5AD3404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32" y="216024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2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  <a:p>
            <a:pPr lvl="3">
              <a:defRPr/>
            </a:pPr>
            <a:r>
              <a:rPr lang="en-US" dirty="0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2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2" y="6408000"/>
            <a:ext cx="681254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342900" indent="-342900"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eaLnBrk="1" hangingPunct="1"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eaLnBrk="1" hangingPunct="1"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0">
              <a:defRPr/>
            </a:pPr>
            <a:endParaRPr lang="en-US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1439863"/>
            <a:ext cx="11376025" cy="4760912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page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-29980"/>
            <a:ext cx="12192000" cy="6351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075612" y="-52466"/>
            <a:ext cx="4116387" cy="63708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2264"/>
            <a:ext cx="5616575" cy="4608512"/>
          </a:xfrm>
        </p:spPr>
        <p:txBody>
          <a:bodyPr/>
          <a:lstStyle>
            <a:lvl1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  <a:p>
            <a:pPr lvl="3">
              <a:defRPr/>
            </a:pPr>
            <a:r>
              <a:rPr lang="en-US" dirty="0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1592264"/>
            <a:ext cx="5611813" cy="4608511"/>
          </a:xfrm>
        </p:spPr>
        <p:txBody>
          <a:bodyPr/>
          <a:lstStyle>
            <a:lvl1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  <a:p>
            <a:pPr lvl="3">
              <a:defRPr/>
            </a:pPr>
            <a:r>
              <a:rPr lang="en-US" dirty="0"/>
              <a:t>Fourth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07987" y="2427287"/>
            <a:ext cx="5616575" cy="3762376"/>
          </a:xfrm>
        </p:spPr>
        <p:txBody>
          <a:bodyPr/>
          <a:lstStyle>
            <a:lvl1pPr marL="324000" indent="-324000"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  <a:p>
            <a:pPr lvl="3">
              <a:defRPr/>
            </a:pPr>
            <a:r>
              <a:rPr lang="en-US" dirty="0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427287"/>
            <a:ext cx="5611813" cy="3762376"/>
          </a:xfrm>
        </p:spPr>
        <p:txBody>
          <a:bodyPr/>
          <a:lstStyle>
            <a:lvl1pPr marL="324000" indent="-324000"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>
              <a:spcBef>
                <a:spcPts val="400"/>
              </a:spcBef>
              <a:spcAft>
                <a:spcPts val="200"/>
              </a:spcAft>
              <a:buFont typeface="Arial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0">
              <a:defRPr/>
            </a:pPr>
            <a:r>
              <a:rPr lang="en-US" dirty="0"/>
              <a:t>Click to 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  <a:p>
            <a:pPr lvl="3">
              <a:defRPr/>
            </a:pPr>
            <a:r>
              <a:rPr lang="en-US" dirty="0"/>
              <a:t>Fourth level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E4AD-84F6-3A4A-90B6-0E4AEED05A6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248526" y="6408000"/>
            <a:ext cx="8678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064552" y="640800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5EA5A-BC32-A742-B11B-8E7414D5B5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F5DECC8-1817-1C40-A787-5BBEA9EC14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biLevel thresh="2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258472"/>
            <a:ext cx="681255" cy="6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68" r:id="rId17"/>
    <p:sldLayoutId id="2147483669" r:id="rId18"/>
    <p:sldLayoutId id="2147483671" r:id="rId19"/>
  </p:sldLayoutIdLst>
  <p:hf hd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6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eaLnBrk="1" hangingPunct="1">
        <a:lnSpc>
          <a:spcPct val="90000"/>
        </a:lnSpc>
        <a:spcBef>
          <a:spcPts val="400"/>
        </a:spcBef>
        <a:spcAft>
          <a:spcPts val="200"/>
        </a:spcAft>
        <a:buFont typeface="Arial"/>
        <a:buNone/>
        <a:defRPr sz="2800" b="1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eaLnBrk="1" hangingPunct="1">
        <a:lnSpc>
          <a:spcPct val="100000"/>
        </a:lnSpc>
        <a:spcBef>
          <a:spcPts val="400"/>
        </a:spcBef>
        <a:spcAft>
          <a:spcPts val="200"/>
        </a:spcAft>
        <a:buFont typeface="Arial"/>
        <a:buChar char="•"/>
        <a:defRPr sz="28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eaLnBrk="1" hangingPunct="1">
        <a:lnSpc>
          <a:spcPct val="100000"/>
        </a:lnSpc>
        <a:spcBef>
          <a:spcPts val="400"/>
        </a:spcBef>
        <a:spcAft>
          <a:spcPts val="200"/>
        </a:spcAft>
        <a:buFont typeface="Arial"/>
        <a:buChar char="•"/>
        <a:defRPr sz="28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eaLnBrk="1" hangingPunct="1">
        <a:lnSpc>
          <a:spcPct val="100000"/>
        </a:lnSpc>
        <a:spcBef>
          <a:spcPts val="400"/>
        </a:spcBef>
        <a:spcAft>
          <a:spcPts val="200"/>
        </a:spcAft>
        <a:buFont typeface="Arial"/>
        <a:buChar char="•"/>
        <a:defRPr sz="28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gif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34.png"/><Relationship Id="rId4" Type="http://schemas.openxmlformats.org/officeDocument/2006/relationships/hyperlink" Target="https://doi.org/10.1103/PhysRevAccelBeams.22.113001" TargetMode="Externa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48550/arXiv.2410.01964" TargetMode="Externa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hyperlink" Target="https://doi.org/10.1103/PhysRevAccelBeams.22.123001" TargetMode="Externa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stfc.ac.uk/event/961/contributions/6863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48550/arXiv.2410.01988" TargetMode="Externa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88.png"/><Relationship Id="rId10" Type="http://schemas.openxmlformats.org/officeDocument/2006/relationships/image" Target="../media/image24.png"/><Relationship Id="rId4" Type="http://schemas.openxmlformats.org/officeDocument/2006/relationships/image" Target="../media/image760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731/CYRM-2020-00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hyperlink" Target="https://cds.cern.ch/record/270414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AccelBeams.22.113001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407987" y="3212976"/>
            <a:ext cx="11376025" cy="2369289"/>
          </a:xfrm>
        </p:spPr>
        <p:txBody>
          <a:bodyPr/>
          <a:lstStyle/>
          <a:p>
            <a:pPr>
              <a:defRPr/>
            </a:pPr>
            <a:r>
              <a:rPr lang="en-GB" sz="2800" dirty="0"/>
              <a:t>Outcome of the Post-Irradiation Examination of the baseline design prototype target and Nb-cladding R&amp;D for the Beam Dump Facility (BDF) at CERN</a:t>
            </a:r>
            <a:br>
              <a:rPr lang="en-GB" sz="2800" dirty="0"/>
            </a:br>
            <a:r>
              <a:rPr lang="en-GB" sz="2400" dirty="0">
                <a:solidFill>
                  <a:schemeClr val="accent3"/>
                </a:solidFill>
              </a:rPr>
              <a:t>16th International Workshop on Spallation Materials Technology (IWSMT16)</a:t>
            </a:r>
            <a:br>
              <a:rPr lang="en-GB" sz="1800" dirty="0">
                <a:solidFill>
                  <a:schemeClr val="accent3"/>
                </a:solidFill>
              </a:rPr>
            </a:br>
            <a:r>
              <a:rPr lang="en-GB" sz="1800" dirty="0">
                <a:solidFill>
                  <a:schemeClr val="accent3"/>
                </a:solidFill>
              </a:rPr>
              <a:t>Oxfordshire, UK, 28th October – 1st November 2024</a:t>
            </a:r>
            <a:br>
              <a:rPr lang="en-GB" sz="1400" dirty="0">
                <a:solidFill>
                  <a:schemeClr val="accent3"/>
                </a:solidFill>
              </a:rPr>
            </a:br>
            <a:br>
              <a:rPr lang="en-GB" sz="2800" dirty="0"/>
            </a:br>
            <a:endParaRPr sz="28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9432428" cy="803787"/>
          </a:xfrm>
        </p:spPr>
        <p:txBody>
          <a:bodyPr vert="horz" lIns="0" tIns="0" rIns="0" bIns="0" rtlCol="0" anchor="t">
            <a:noAutofit/>
          </a:bodyPr>
          <a:lstStyle/>
          <a:p>
            <a:pPr>
              <a:defRPr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Tina Griesemer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Rui Franqueira Ximenes</a:t>
            </a:r>
            <a:r>
              <a:rPr lang="en-GB" sz="1400" u="sng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Marco Calviani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Ana Fontenla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Stefano Sgobba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Gonzalo Izquierdo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Oscar Sacristan De Frutos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Stefan Hoell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Adria Terricabras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Ignacio Aviles Santillana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Giuseppe Mazzola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Luigi Salvatore Esposito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Matthew Alexander Fraser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Richard Jacobsson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Alexey Rempel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Marco Kaiser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Thomas Brehm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Roman Kuchar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William Kyffin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3,4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Thomas Dutilleul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Jack Callaghan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Abdullah Mamun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1200" dirty="0"/>
          </a:p>
          <a:p>
            <a:pPr algn="l">
              <a:defRPr/>
            </a:pPr>
            <a:r>
              <a:rPr lang="en-US" sz="1200" dirty="0"/>
              <a:t>2024/10/31</a:t>
            </a:r>
            <a:endParaRPr sz="1400" dirty="0"/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CD43C69C-4F3B-CFE6-9CE3-22D1F3074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2" y="1340768"/>
            <a:ext cx="4122797" cy="1304893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16A1DE6-3328-5EEE-E108-BC183ACB357F}"/>
              </a:ext>
            </a:extLst>
          </p:cNvPr>
          <p:cNvSpPr txBox="1">
            <a:spLocks/>
          </p:cNvSpPr>
          <p:nvPr/>
        </p:nvSpPr>
        <p:spPr bwMode="auto">
          <a:xfrm>
            <a:off x="10056440" y="5714896"/>
            <a:ext cx="2160240" cy="803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Font typeface="Arial"/>
              <a:buNone/>
              <a:defRPr sz="2000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/>
              <a:buNone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/>
              <a:buNone/>
              <a:defRPr sz="18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/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0"/>
              </a:spcBef>
              <a:buFont typeface="+mj-lt"/>
              <a:buAutoNum type="arabicPeriod"/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CERN, Geneva, Switzerland</a:t>
            </a:r>
          </a:p>
          <a:p>
            <a:pPr marL="342900" lvl="0" indent="-342900">
              <a:spcBef>
                <a:spcPts val="0"/>
              </a:spcBef>
              <a:buFont typeface="+mj-lt"/>
              <a:buAutoNum type="arabicPeriod"/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Framatome, Erlangen, Germany</a:t>
            </a:r>
          </a:p>
          <a:p>
            <a:pPr marL="342900" lvl="0" indent="-342900">
              <a:spcBef>
                <a:spcPts val="0"/>
              </a:spcBef>
              <a:buFont typeface="+mj-lt"/>
              <a:buAutoNum type="arabicPeriod"/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Nuclear AMRC, Sheffield, UK</a:t>
            </a:r>
          </a:p>
          <a:p>
            <a:pPr marL="342900" lvl="0" indent="-342900">
              <a:spcBef>
                <a:spcPts val="0"/>
              </a:spcBef>
              <a:buFont typeface="+mj-lt"/>
              <a:buAutoNum type="arabicPeriod"/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Sheffield, Sheffield, UK</a:t>
            </a:r>
          </a:p>
          <a:p>
            <a:pPr marL="342900" lvl="0" indent="-342900">
              <a:spcBef>
                <a:spcPts val="0"/>
              </a:spcBef>
              <a:buFont typeface="+mj-lt"/>
              <a:buAutoNum type="arabicPeriod"/>
            </a:pP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Bangor University, Bangor, UK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E540392-3201-5EDB-B920-51277C09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913"/>
          <a:stretch/>
        </p:blipFill>
        <p:spPr>
          <a:xfrm>
            <a:off x="7290241" y="1571352"/>
            <a:ext cx="2640356" cy="1796296"/>
          </a:xfrm>
          <a:prstGeom prst="rect">
            <a:avLst/>
          </a:prstGeom>
        </p:spPr>
      </p:pic>
      <p:pic>
        <p:nvPicPr>
          <p:cNvPr id="29" name="Picture 28" descr="A blue circle with green and yellow circles&#10;&#10;Description automatically generated">
            <a:extLst>
              <a:ext uri="{FF2B5EF4-FFF2-40B4-BE49-F238E27FC236}">
                <a16:creationId xmlns:a16="http://schemas.microsoft.com/office/drawing/2014/main" id="{BE1E1EE1-B295-A97E-470E-A9F2DBC4A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366" y="3065312"/>
            <a:ext cx="1395231" cy="128311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D6602-8E53-0884-AF0C-C942DFF8D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74549"/>
            <a:ext cx="6605939" cy="4608512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GB" sz="1800" dirty="0">
                <a:solidFill>
                  <a:schemeClr val="tx1"/>
                </a:solidFill>
              </a:rPr>
              <a:t>Water-cooled, Ta-cladded TZM + W Core</a:t>
            </a:r>
          </a:p>
          <a:p>
            <a:pPr marL="666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TZM: </a:t>
            </a:r>
            <a:r>
              <a:rPr lang="en-GB" sz="1800" dirty="0">
                <a:solidFill>
                  <a:schemeClr val="tx2"/>
                </a:solidFill>
              </a:rPr>
              <a:t>Absorbs most of the power. Higher strength, better creep resistance, higher recrystallisation temp </a:t>
            </a:r>
            <a:r>
              <a:rPr lang="en-GB" sz="1800" dirty="0" err="1">
                <a:solidFill>
                  <a:schemeClr val="tx2"/>
                </a:solidFill>
              </a:rPr>
              <a:t>wrt</a:t>
            </a:r>
            <a:r>
              <a:rPr lang="en-GB" sz="1800" dirty="0">
                <a:solidFill>
                  <a:schemeClr val="tx2"/>
                </a:solidFill>
              </a:rPr>
              <a:t> Mo.</a:t>
            </a:r>
          </a:p>
          <a:p>
            <a:pPr marL="666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W: </a:t>
            </a:r>
            <a:r>
              <a:rPr lang="en-GB" sz="1800" b="0" dirty="0">
                <a:solidFill>
                  <a:schemeClr val="tx2"/>
                </a:solidFill>
              </a:rPr>
              <a:t>Good radiation damage resistance. Best for physics.</a:t>
            </a:r>
          </a:p>
          <a:p>
            <a:pPr marL="666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Ta2.5W: </a:t>
            </a:r>
            <a:r>
              <a:rPr lang="en-GB" sz="1800" b="0" dirty="0">
                <a:solidFill>
                  <a:schemeClr val="tx2"/>
                </a:solidFill>
              </a:rPr>
              <a:t>To avoid corrosion-erosion of the core materials</a:t>
            </a:r>
          </a:p>
          <a:p>
            <a:pPr marL="666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Cooling: </a:t>
            </a:r>
            <a:r>
              <a:rPr lang="en-GB" sz="1800" dirty="0">
                <a:solidFill>
                  <a:schemeClr val="tx2"/>
                </a:solidFill>
              </a:rPr>
              <a:t>22 bar, 5 m/s, ~660l/min, ~305kW of heat.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1800" dirty="0">
                <a:solidFill>
                  <a:schemeClr val="tx1"/>
                </a:solidFill>
              </a:rPr>
              <a:t>Manufacturing</a:t>
            </a:r>
            <a:endParaRPr lang="en-GB" sz="1800" dirty="0">
              <a:solidFill>
                <a:schemeClr val="tx2"/>
              </a:solidFill>
            </a:endParaRPr>
          </a:p>
          <a:p>
            <a:pPr marL="666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</a:rPr>
              <a:t>Forged TZM and sintered W (single blocks)</a:t>
            </a:r>
          </a:p>
          <a:p>
            <a:pPr marL="666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</a:rPr>
              <a:t>Diffusion bonding with cladding via Hot Isostatic Pressing</a:t>
            </a:r>
          </a:p>
          <a:p>
            <a:pPr marL="666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2"/>
              </a:solidFill>
            </a:endParaRPr>
          </a:p>
          <a:p>
            <a:pPr marL="666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b="0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469171-4908-551F-B241-C614DB83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BDF Target baseline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92B86-9BB8-BA67-20DC-99F471AA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7FD87-911C-BBBC-5A3F-592E8F2F27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01D290-44C7-FBD0-A1C9-FA85CF30FFCD}"/>
              </a:ext>
            </a:extLst>
          </p:cNvPr>
          <p:cNvSpPr txBox="1"/>
          <p:nvPr/>
        </p:nvSpPr>
        <p:spPr bwMode="auto">
          <a:xfrm>
            <a:off x="7608168" y="28984"/>
            <a:ext cx="4741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0" i="0" dirty="0">
                <a:solidFill>
                  <a:srgbClr val="222222"/>
                </a:solidFill>
                <a:effectLst/>
                <a:latin typeface="Helvetica Neue"/>
                <a:hlinkClick r:id="rId4"/>
              </a:rPr>
              <a:t>https://doi.org/10.1103/PhysRevAccelBeams.22.113001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Helvetica Neue"/>
              </a:rPr>
              <a:t> </a:t>
            </a:r>
            <a:endParaRPr lang="en-GB" sz="1400" b="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7516DF-2D29-03D8-98F7-BF0B74A361BB}"/>
              </a:ext>
            </a:extLst>
          </p:cNvPr>
          <p:cNvSpPr txBox="1"/>
          <p:nvPr/>
        </p:nvSpPr>
        <p:spPr bwMode="auto">
          <a:xfrm>
            <a:off x="7483404" y="633460"/>
            <a:ext cx="44401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800" b="1" dirty="0">
                <a:solidFill>
                  <a:schemeClr val="accent2"/>
                </a:solidFill>
                <a:sym typeface="Wingdings" panose="05000000000000000000" pitchFamily="2" charset="2"/>
              </a:rPr>
              <a:t>Target </a:t>
            </a:r>
            <a:r>
              <a:rPr lang="en-GB" sz="1800" b="1" dirty="0">
                <a:solidFill>
                  <a:schemeClr val="accent2"/>
                </a:solidFill>
              </a:rPr>
              <a:t>Core with reasonable physics performance &amp; that allows diluting (longitudinally) the energy deposition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accent2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tx2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816F26-D7BD-126C-5F47-1D03E7B574B3}"/>
              </a:ext>
            </a:extLst>
          </p:cNvPr>
          <p:cNvGrpSpPr/>
          <p:nvPr/>
        </p:nvGrpSpPr>
        <p:grpSpPr>
          <a:xfrm>
            <a:off x="6395750" y="3554482"/>
            <a:ext cx="5828753" cy="2590251"/>
            <a:chOff x="6163344" y="966374"/>
            <a:chExt cx="5828753" cy="259025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69DEE3-BD51-2505-9C0E-F0F34F6AF57A}"/>
                </a:ext>
              </a:extLst>
            </p:cNvPr>
            <p:cNvGrpSpPr/>
            <p:nvPr/>
          </p:nvGrpSpPr>
          <p:grpSpPr>
            <a:xfrm>
              <a:off x="6163344" y="966374"/>
              <a:ext cx="5828753" cy="2590251"/>
              <a:chOff x="2645530" y="4067051"/>
              <a:chExt cx="4406211" cy="195808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EFFEFBA-2F54-7C13-4195-C6A487880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45692" y="4067051"/>
                <a:ext cx="3150698" cy="1749984"/>
              </a:xfrm>
              <a:prstGeom prst="rect">
                <a:avLst/>
              </a:prstGeom>
              <a:ln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5AB395-2AB9-54FF-FFA8-DCC7AC7BFF19}"/>
                  </a:ext>
                </a:extLst>
              </p:cNvPr>
              <p:cNvSpPr txBox="1"/>
              <p:nvPr/>
            </p:nvSpPr>
            <p:spPr bwMode="auto">
              <a:xfrm>
                <a:off x="3347312" y="5699410"/>
                <a:ext cx="1911748" cy="32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13 x TZM blocks </a:t>
                </a:r>
                <a:r>
                  <a:rPr lang="en-GB" sz="1100" dirty="0">
                    <a:solidFill>
                      <a:schemeClr val="tx2"/>
                    </a:solidFill>
                  </a:rPr>
                  <a:t>(Z=42, </a:t>
                </a:r>
                <a:r>
                  <a:rPr lang="el-GR" sz="1100" dirty="0">
                    <a:solidFill>
                      <a:schemeClr val="tx2"/>
                    </a:solidFill>
                  </a:rPr>
                  <a:t>ρ</a:t>
                </a:r>
                <a:r>
                  <a:rPr lang="en-US" sz="1100" dirty="0">
                    <a:solidFill>
                      <a:schemeClr val="tx2"/>
                    </a:solidFill>
                  </a:rPr>
                  <a:t>=10.2g/cm</a:t>
                </a:r>
                <a:r>
                  <a:rPr lang="en-US" sz="11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en-US" sz="1100" dirty="0">
                    <a:solidFill>
                      <a:schemeClr val="tx2"/>
                    </a:solidFill>
                  </a:rPr>
                  <a:t>)</a:t>
                </a:r>
                <a:endParaRPr lang="en-US" sz="1100" dirty="0"/>
              </a:p>
              <a:p>
                <a:pPr algn="ctr"/>
                <a:r>
                  <a:rPr lang="en-US" sz="1100" dirty="0"/>
                  <a:t>(580 mm)</a:t>
                </a:r>
                <a:endParaRPr lang="en-GB" sz="11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DE2276-467F-5A7B-5F8C-A2C264FD9AFB}"/>
                  </a:ext>
                </a:extLst>
              </p:cNvPr>
              <p:cNvSpPr txBox="1"/>
              <p:nvPr/>
            </p:nvSpPr>
            <p:spPr bwMode="auto">
              <a:xfrm>
                <a:off x="5259057" y="5699410"/>
                <a:ext cx="1792684" cy="32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5x W blocks </a:t>
                </a:r>
                <a:r>
                  <a:rPr lang="en-GB" sz="1100" b="0" dirty="0">
                    <a:solidFill>
                      <a:schemeClr val="tx2"/>
                    </a:solidFill>
                  </a:rPr>
                  <a:t>(Z=74, </a:t>
                </a:r>
                <a:r>
                  <a:rPr lang="el-GR" sz="1100" dirty="0">
                    <a:solidFill>
                      <a:schemeClr val="tx2"/>
                    </a:solidFill>
                  </a:rPr>
                  <a:t>ρ</a:t>
                </a:r>
                <a:r>
                  <a:rPr lang="en-US" sz="1100" dirty="0">
                    <a:solidFill>
                      <a:schemeClr val="tx2"/>
                    </a:solidFill>
                  </a:rPr>
                  <a:t>=19.3g/cm</a:t>
                </a:r>
                <a:r>
                  <a:rPr lang="en-US" sz="11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en-GB" sz="1100" dirty="0">
                    <a:solidFill>
                      <a:schemeClr val="tx2"/>
                    </a:solidFill>
                  </a:rPr>
                  <a:t>)</a:t>
                </a:r>
                <a:endParaRPr lang="en-US" sz="1100" dirty="0"/>
              </a:p>
              <a:p>
                <a:pPr algn="ctr"/>
                <a:r>
                  <a:rPr lang="en-US" sz="1100" dirty="0"/>
                  <a:t>(780 mm)</a:t>
                </a:r>
                <a:endParaRPr lang="en-GB" sz="1100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9263891-7F63-1CDB-191D-E27DF78A8F3D}"/>
                  </a:ext>
                </a:extLst>
              </p:cNvPr>
              <p:cNvGrpSpPr/>
              <p:nvPr/>
            </p:nvGrpSpPr>
            <p:grpSpPr>
              <a:xfrm>
                <a:off x="4102820" y="4816615"/>
                <a:ext cx="2381308" cy="882795"/>
                <a:chOff x="7233229" y="4839999"/>
                <a:chExt cx="2381308" cy="882795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4" name="Left Brace 13">
                  <a:extLst>
                    <a:ext uri="{FF2B5EF4-FFF2-40B4-BE49-F238E27FC236}">
                      <a16:creationId xmlns:a16="http://schemas.microsoft.com/office/drawing/2014/main" id="{18C4C151-013A-F27D-E2CF-55A3AFB40854}"/>
                    </a:ext>
                  </a:extLst>
                </p:cNvPr>
                <p:cNvSpPr/>
                <p:nvPr/>
              </p:nvSpPr>
              <p:spPr>
                <a:xfrm rot="15442837">
                  <a:off x="7609822" y="4724113"/>
                  <a:ext cx="347609" cy="1100795"/>
                </a:xfrm>
                <a:prstGeom prst="leftBrace">
                  <a:avLst/>
                </a:prstGeom>
                <a:ln w="3810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Left Brace 20">
                  <a:extLst>
                    <a:ext uri="{FF2B5EF4-FFF2-40B4-BE49-F238E27FC236}">
                      <a16:creationId xmlns:a16="http://schemas.microsoft.com/office/drawing/2014/main" id="{8E5CE4D3-4F04-4CB9-8733-DED38497B41C}"/>
                    </a:ext>
                  </a:extLst>
                </p:cNvPr>
                <p:cNvSpPr/>
                <p:nvPr/>
              </p:nvSpPr>
              <p:spPr>
                <a:xfrm rot="4655090" flipH="1">
                  <a:off x="8824468" y="4321419"/>
                  <a:ext cx="271489" cy="1308649"/>
                </a:xfrm>
                <a:prstGeom prst="leftBrace">
                  <a:avLst/>
                </a:prstGeom>
                <a:ln w="3810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AF0DFDD-A872-E136-147C-0605EA2B0E9D}"/>
                    </a:ext>
                  </a:extLst>
                </p:cNvPr>
                <p:cNvCxnSpPr>
                  <a:cxnSpLocks/>
                  <a:stCxn id="11" idx="0"/>
                  <a:endCxn id="21" idx="1"/>
                </p:cNvCxnSpPr>
                <p:nvPr/>
              </p:nvCxnSpPr>
              <p:spPr>
                <a:xfrm flipH="1" flipV="1">
                  <a:off x="8989397" y="5108314"/>
                  <a:ext cx="296411" cy="614480"/>
                </a:xfrm>
                <a:prstGeom prst="line">
                  <a:avLst/>
                </a:prstGeom>
                <a:ln w="381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34AE42F-1756-73ED-F7C3-0460BC1F1B85}"/>
                    </a:ext>
                  </a:extLst>
                </p:cNvPr>
                <p:cNvCxnSpPr>
                  <a:cxnSpLocks/>
                  <a:stCxn id="10" idx="0"/>
                  <a:endCxn id="14" idx="1"/>
                </p:cNvCxnSpPr>
                <p:nvPr/>
              </p:nvCxnSpPr>
              <p:spPr>
                <a:xfrm flipV="1">
                  <a:off x="7433595" y="5444117"/>
                  <a:ext cx="388003" cy="278677"/>
                </a:xfrm>
                <a:prstGeom prst="line">
                  <a:avLst/>
                </a:prstGeom>
                <a:ln w="381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9AA960-F106-E727-1822-60F3D159EB61}"/>
                  </a:ext>
                </a:extLst>
              </p:cNvPr>
              <p:cNvSpPr txBox="1"/>
              <p:nvPr/>
            </p:nvSpPr>
            <p:spPr bwMode="auto">
              <a:xfrm>
                <a:off x="2645530" y="4835547"/>
                <a:ext cx="1800323" cy="23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D250 mm</a:t>
                </a:r>
                <a:endParaRPr lang="en-GB" sz="1400" dirty="0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517F510-180C-580B-E267-22FB378DD182}"/>
                </a:ext>
              </a:extLst>
            </p:cNvPr>
            <p:cNvCxnSpPr/>
            <p:nvPr/>
          </p:nvCxnSpPr>
          <p:spPr>
            <a:xfrm flipH="1">
              <a:off x="7780028" y="1885235"/>
              <a:ext cx="16022" cy="545277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8BF7F1-E0D7-ED6C-0FE9-50B32AF42D75}"/>
              </a:ext>
            </a:extLst>
          </p:cNvPr>
          <p:cNvGrpSpPr/>
          <p:nvPr/>
        </p:nvGrpSpPr>
        <p:grpSpPr>
          <a:xfrm>
            <a:off x="10114966" y="1674436"/>
            <a:ext cx="1847624" cy="1677658"/>
            <a:chOff x="8142787" y="3512883"/>
            <a:chExt cx="2736304" cy="24845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504748-07B0-7E12-96D8-DFB9BE851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565" r="6629" b="17480"/>
            <a:stretch/>
          </p:blipFill>
          <p:spPr>
            <a:xfrm>
              <a:off x="8142787" y="3512883"/>
              <a:ext cx="2736304" cy="12216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90049C-9706-0063-4E11-1484CEDB8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29872" y="4629427"/>
              <a:ext cx="2371452" cy="136804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489AA8-69AD-445C-228B-696B2175DFFF}"/>
                </a:ext>
              </a:extLst>
            </p:cNvPr>
            <p:cNvSpPr/>
            <p:nvPr/>
          </p:nvSpPr>
          <p:spPr>
            <a:xfrm>
              <a:off x="8142787" y="4293096"/>
              <a:ext cx="209318" cy="441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FD36C7C-CD31-B7D0-E725-E65C5B4658C8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8247446" y="4734580"/>
              <a:ext cx="182426" cy="2785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8133CD1-208F-8CFA-0F1D-F0F22F1D79FE}"/>
              </a:ext>
            </a:extLst>
          </p:cNvPr>
          <p:cNvSpPr/>
          <p:nvPr/>
        </p:nvSpPr>
        <p:spPr>
          <a:xfrm>
            <a:off x="407986" y="278708"/>
            <a:ext cx="6480101" cy="6265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 dirty="0">
                <a:solidFill>
                  <a:schemeClr val="tx1"/>
                </a:solidFill>
              </a:rPr>
              <a:t>BDF Baseline Target Design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85945F5-A5F6-F6B4-3FCB-15CEA558D2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470" y="4993781"/>
            <a:ext cx="3290599" cy="12081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ABBD0C-646C-B8D8-8C44-2D84D0F21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1745" y="4994349"/>
            <a:ext cx="1005860" cy="1280588"/>
          </a:xfrm>
          <a:prstGeom prst="rect">
            <a:avLst/>
          </a:prstGeom>
        </p:spPr>
      </p:pic>
      <p:sp>
        <p:nvSpPr>
          <p:cNvPr id="28" name="Right Brace 27">
            <a:extLst>
              <a:ext uri="{FF2B5EF4-FFF2-40B4-BE49-F238E27FC236}">
                <a16:creationId xmlns:a16="http://schemas.microsoft.com/office/drawing/2014/main" id="{50A7B902-025D-80E4-CE3F-ECB09369D0D7}"/>
              </a:ext>
            </a:extLst>
          </p:cNvPr>
          <p:cNvSpPr/>
          <p:nvPr/>
        </p:nvSpPr>
        <p:spPr>
          <a:xfrm>
            <a:off x="6672064" y="1282053"/>
            <a:ext cx="720080" cy="4811243"/>
          </a:xfrm>
          <a:prstGeom prst="rightBrace">
            <a:avLst>
              <a:gd name="adj1" fmla="val 8333"/>
              <a:gd name="adj2" fmla="val 3051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7D26F1-2A16-DD15-DC65-34918131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Post-Irradiation Examination of a prototype target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7F1053-B746-4176-48A0-6FE9AC82F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2DB32-ABEB-ADAD-5034-9DC6F135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3FBEE-11CE-0FDF-28DB-C49869D4B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11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B6F0D6-C929-087E-7C64-D8F14CF8FD4E}"/>
              </a:ext>
            </a:extLst>
          </p:cNvPr>
          <p:cNvSpPr txBox="1"/>
          <p:nvPr/>
        </p:nvSpPr>
        <p:spPr bwMode="auto">
          <a:xfrm>
            <a:off x="6779850" y="5565981"/>
            <a:ext cx="505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Post-irradiation examination of a prototype tantalum-clad target for the Beam Dump Facility at CERN, </a:t>
            </a:r>
            <a:r>
              <a:rPr lang="en-GB" sz="1200" dirty="0"/>
              <a:t>T. Griesemer, </a:t>
            </a:r>
            <a:r>
              <a:rPr lang="en-GB" sz="1200" dirty="0" err="1"/>
              <a:t>R.F.Ximenes</a:t>
            </a:r>
            <a:r>
              <a:rPr lang="en-GB" sz="1200" dirty="0"/>
              <a:t> et al, </a:t>
            </a:r>
            <a:r>
              <a:rPr lang="en-GB" sz="1200" dirty="0">
                <a:hlinkClick r:id="rId2"/>
              </a:rPr>
              <a:t>https://doi.org/10.48550/arXiv.2410.01964</a:t>
            </a:r>
            <a:r>
              <a:rPr lang="en-GB" sz="1200" dirty="0"/>
              <a:t> (submission to PRAB)</a:t>
            </a:r>
          </a:p>
        </p:txBody>
      </p:sp>
    </p:spTree>
    <p:extLst>
      <p:ext uri="{BB962C8B-B14F-4D97-AF65-F5344CB8AC3E}">
        <p14:creationId xmlns:p14="http://schemas.microsoft.com/office/powerpoint/2010/main" val="396689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0FA98B-036A-44DE-821C-E413E8D3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C7A7937-8101-FA19-C352-B9F015E4A8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50571-69C6-D1C5-0498-FB0A395A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3ADCEC-2753-7BBA-95C0-0D4090ECF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6" r="5840"/>
          <a:stretch/>
        </p:blipFill>
        <p:spPr bwMode="auto">
          <a:xfrm>
            <a:off x="4367807" y="-11034"/>
            <a:ext cx="78267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close-up of a machine&#10;&#10;Description automatically generated">
            <a:extLst>
              <a:ext uri="{FF2B5EF4-FFF2-40B4-BE49-F238E27FC236}">
                <a16:creationId xmlns:a16="http://schemas.microsoft.com/office/drawing/2014/main" id="{B77623AA-F1DC-45C8-5A6D-10FF37483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88" y="-11034"/>
            <a:ext cx="4271349" cy="32035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946C919-585A-4D49-6F11-FE90C70243B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r="1411"/>
          <a:stretch/>
        </p:blipFill>
        <p:spPr bwMode="auto">
          <a:xfrm>
            <a:off x="-12088" y="2894381"/>
            <a:ext cx="5384213" cy="3963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5161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B0230C-6395-42E9-8EA7-09B82D3FE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40474"/>
            <a:ext cx="5327971" cy="4960301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Prototype Beam tests</a:t>
            </a:r>
          </a:p>
          <a:p>
            <a:pPr>
              <a:spcBef>
                <a:spcPts val="600"/>
              </a:spcBef>
            </a:pPr>
            <a:r>
              <a:rPr lang="en-US" sz="1800" b="0" dirty="0"/>
              <a:t>Validate manufacturing and test operation at identical temperatures &amp; mechanical stresses.</a:t>
            </a:r>
          </a:p>
          <a:p>
            <a:pPr>
              <a:spcBef>
                <a:spcPts val="600"/>
              </a:spcBef>
            </a:pPr>
            <a:r>
              <a:rPr lang="en-US" sz="1800" b="0" dirty="0"/>
              <a:t>Reduced diameter (80 mm) prototype. </a:t>
            </a:r>
          </a:p>
          <a:p>
            <a:pPr>
              <a:spcBef>
                <a:spcPts val="600"/>
              </a:spcBef>
            </a:pPr>
            <a:r>
              <a:rPr lang="en-US" sz="1800" b="0" dirty="0"/>
              <a:t>Tested in 2018 on a </a:t>
            </a:r>
            <a:r>
              <a:rPr lang="en-US" sz="1800" dirty="0">
                <a:solidFill>
                  <a:schemeClr val="tx1"/>
                </a:solidFill>
              </a:rPr>
              <a:t>dedicated slow extraction (SX) testbench </a:t>
            </a:r>
            <a:r>
              <a:rPr lang="en-US" sz="1800" b="0" dirty="0"/>
              <a:t>in the T6 primary beam line in TCC2 at CERN. Total of 2.4 × 10</a:t>
            </a:r>
            <a:r>
              <a:rPr lang="en-US" sz="1800" b="0" baseline="30000" dirty="0"/>
              <a:t>16</a:t>
            </a:r>
            <a:r>
              <a:rPr lang="en-US" sz="1800" b="0" dirty="0"/>
              <a:t> p</a:t>
            </a:r>
            <a:r>
              <a:rPr lang="en-US" sz="1800" b="0" baseline="30000" dirty="0"/>
              <a:t>+</a:t>
            </a:r>
            <a:endParaRPr lang="en-GB" sz="1800" b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0FA98B-036A-44DE-821C-E413E8D3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B4ECF-F422-42C7-BA5C-10570237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3672451"/>
            <a:ext cx="2894068" cy="232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DDC89-63D4-4BCA-9F3B-DC21A04ED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00"/>
          <a:stretch/>
        </p:blipFill>
        <p:spPr>
          <a:xfrm>
            <a:off x="3431704" y="3841303"/>
            <a:ext cx="2229186" cy="1795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27C818-0745-4B39-8C2A-D229FBA56DE3}"/>
              </a:ext>
            </a:extLst>
          </p:cNvPr>
          <p:cNvSpPr txBox="1"/>
          <p:nvPr/>
        </p:nvSpPr>
        <p:spPr bwMode="auto">
          <a:xfrm>
            <a:off x="913939" y="6020983"/>
            <a:ext cx="4699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dirty="0">
                <a:hlinkClick r:id="rId5"/>
              </a:rPr>
              <a:t>https://doi.org/10.1103/PhysRevAccelBeams.22.123001</a:t>
            </a:r>
            <a:r>
              <a:rPr lang="en-US" sz="1400" i="1" dirty="0"/>
              <a:t> </a:t>
            </a:r>
            <a:endParaRPr lang="en-GB" sz="1400" i="1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C7A7937-8101-FA19-C352-B9F015E4A8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50571-69C6-D1C5-0498-FB0A395A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13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C78AA6-AA1E-B756-8787-9D93C2028B70}"/>
              </a:ext>
            </a:extLst>
          </p:cNvPr>
          <p:cNvSpPr/>
          <p:nvPr/>
        </p:nvSpPr>
        <p:spPr>
          <a:xfrm>
            <a:off x="407986" y="278708"/>
            <a:ext cx="8424318" cy="6265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 dirty="0">
                <a:solidFill>
                  <a:schemeClr val="tx1"/>
                </a:solidFill>
              </a:rPr>
              <a:t>BDF Baseline Target Prototype + PIE</a:t>
            </a:r>
            <a:endParaRPr lang="en-GB" sz="360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1E8FA5-3695-5526-14C9-CBA733FA96D0}"/>
              </a:ext>
            </a:extLst>
          </p:cNvPr>
          <p:cNvGrpSpPr/>
          <p:nvPr/>
        </p:nvGrpSpPr>
        <p:grpSpPr>
          <a:xfrm>
            <a:off x="5866489" y="1296339"/>
            <a:ext cx="360040" cy="4752223"/>
            <a:chOff x="5866489" y="1296339"/>
            <a:chExt cx="360040" cy="475222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887F270-0036-EC84-C91F-8643E4ED9E20}"/>
                </a:ext>
              </a:extLst>
            </p:cNvPr>
            <p:cNvCxnSpPr/>
            <p:nvPr/>
          </p:nvCxnSpPr>
          <p:spPr>
            <a:xfrm>
              <a:off x="5866489" y="1296339"/>
              <a:ext cx="0" cy="4752223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A4097CDD-2E0A-02D4-CD94-DE25DAF8CD22}"/>
                </a:ext>
              </a:extLst>
            </p:cNvPr>
            <p:cNvSpPr/>
            <p:nvPr/>
          </p:nvSpPr>
          <p:spPr>
            <a:xfrm>
              <a:off x="5866489" y="4866281"/>
              <a:ext cx="360040" cy="93610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1E367D-530A-6508-02EC-E79AA0BFB218}"/>
              </a:ext>
            </a:extLst>
          </p:cNvPr>
          <p:cNvGrpSpPr/>
          <p:nvPr/>
        </p:nvGrpSpPr>
        <p:grpSpPr>
          <a:xfrm>
            <a:off x="6744072" y="899319"/>
            <a:ext cx="4625248" cy="3393777"/>
            <a:chOff x="6744072" y="899319"/>
            <a:chExt cx="4625248" cy="339377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993E0B-023C-1BED-4B69-AF37E9DE710D}"/>
                </a:ext>
              </a:extLst>
            </p:cNvPr>
            <p:cNvGrpSpPr/>
            <p:nvPr/>
          </p:nvGrpSpPr>
          <p:grpSpPr>
            <a:xfrm>
              <a:off x="6744072" y="1172208"/>
              <a:ext cx="4625248" cy="3120888"/>
              <a:chOff x="6744072" y="1139778"/>
              <a:chExt cx="4625248" cy="312088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38E0873-3AD2-E13F-FB82-A5F871CBE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44072" y="1139778"/>
                <a:ext cx="4625248" cy="3120888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68D38EB-EFD8-B389-BD1D-C1E158757D85}"/>
                  </a:ext>
                </a:extLst>
              </p:cNvPr>
              <p:cNvSpPr/>
              <p:nvPr/>
            </p:nvSpPr>
            <p:spPr>
              <a:xfrm>
                <a:off x="9425562" y="1145168"/>
                <a:ext cx="918910" cy="3115498"/>
              </a:xfrm>
              <a:prstGeom prst="rect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856EC9B-6E0D-2188-5B72-99E3389149A7}"/>
                  </a:ext>
                </a:extLst>
              </p:cNvPr>
              <p:cNvSpPr/>
              <p:nvPr/>
            </p:nvSpPr>
            <p:spPr>
              <a:xfrm>
                <a:off x="10407345" y="1139778"/>
                <a:ext cx="961975" cy="3115498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41D8BB-BD71-44C9-2F5F-8CA1527BF77D}"/>
                </a:ext>
              </a:extLst>
            </p:cNvPr>
            <p:cNvSpPr txBox="1"/>
            <p:nvPr/>
          </p:nvSpPr>
          <p:spPr bwMode="auto">
            <a:xfrm>
              <a:off x="8256240" y="899319"/>
              <a:ext cx="19062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Beam parameters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D76B86-6656-97CE-777F-0F70D8CA9E61}"/>
              </a:ext>
            </a:extLst>
          </p:cNvPr>
          <p:cNvGrpSpPr/>
          <p:nvPr/>
        </p:nvGrpSpPr>
        <p:grpSpPr>
          <a:xfrm>
            <a:off x="6977290" y="4385880"/>
            <a:ext cx="4320479" cy="1923440"/>
            <a:chOff x="6977290" y="4385880"/>
            <a:chExt cx="4320479" cy="19234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D13415A-FD83-0394-3B72-F7737AF39314}"/>
                </a:ext>
              </a:extLst>
            </p:cNvPr>
            <p:cNvGrpSpPr/>
            <p:nvPr/>
          </p:nvGrpSpPr>
          <p:grpSpPr>
            <a:xfrm>
              <a:off x="6977290" y="4678840"/>
              <a:ext cx="4320479" cy="1630480"/>
              <a:chOff x="6977290" y="4597801"/>
              <a:chExt cx="4320479" cy="163048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294C7FB-09B7-6410-B023-EF57E1DB7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77290" y="4597801"/>
                <a:ext cx="4320479" cy="163048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A1A4E59-C5F7-7E72-9183-1A277E71E01F}"/>
                  </a:ext>
                </a:extLst>
              </p:cNvPr>
              <p:cNvSpPr/>
              <p:nvPr/>
            </p:nvSpPr>
            <p:spPr>
              <a:xfrm>
                <a:off x="7752184" y="5085184"/>
                <a:ext cx="432048" cy="1115591"/>
              </a:xfrm>
              <a:prstGeom prst="rect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BD32AC-3B14-961A-A6EE-CA34862FAF4D}"/>
                  </a:ext>
                </a:extLst>
              </p:cNvPr>
              <p:cNvSpPr/>
              <p:nvPr/>
            </p:nvSpPr>
            <p:spPr>
              <a:xfrm>
                <a:off x="8256240" y="5085184"/>
                <a:ext cx="1169322" cy="1115591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771287F-7157-3583-5F62-0E768C6D365D}"/>
                  </a:ext>
                </a:extLst>
              </p:cNvPr>
              <p:cNvSpPr/>
              <p:nvPr/>
            </p:nvSpPr>
            <p:spPr>
              <a:xfrm>
                <a:off x="9569441" y="5085184"/>
                <a:ext cx="432048" cy="1115591"/>
              </a:xfrm>
              <a:prstGeom prst="rect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F73902A-82C0-5345-FDCF-D815465E4111}"/>
                  </a:ext>
                </a:extLst>
              </p:cNvPr>
              <p:cNvSpPr/>
              <p:nvPr/>
            </p:nvSpPr>
            <p:spPr>
              <a:xfrm>
                <a:off x="10073497" y="5085184"/>
                <a:ext cx="1169322" cy="1115591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811652-5675-5DC3-BB4E-2F4D1F07A3DC}"/>
                </a:ext>
              </a:extLst>
            </p:cNvPr>
            <p:cNvSpPr txBox="1"/>
            <p:nvPr/>
          </p:nvSpPr>
          <p:spPr bwMode="auto">
            <a:xfrm>
              <a:off x="7998957" y="4385880"/>
              <a:ext cx="2420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Operational conditions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209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96F66B-AA33-1AD8-72B1-279C23835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016860-882A-CB36-8882-EED82E532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activities &amp; samples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87218-2D10-EC04-4DAD-6E7115D0B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46133-1C91-5E6A-D058-2775572D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14</a:t>
            </a:fld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8CBF1D7-091C-A3A7-F0D3-93DAEE5246DD}"/>
              </a:ext>
            </a:extLst>
          </p:cNvPr>
          <p:cNvGrpSpPr/>
          <p:nvPr/>
        </p:nvGrpSpPr>
        <p:grpSpPr>
          <a:xfrm>
            <a:off x="6456040" y="1743917"/>
            <a:ext cx="5632758" cy="4133355"/>
            <a:chOff x="6456040" y="1354703"/>
            <a:chExt cx="5632758" cy="41333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39903E-D39D-3897-DD98-F1994AAB4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6040" y="1904408"/>
              <a:ext cx="4563112" cy="358190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08C7321-27DE-190B-3688-00A56BA5733C}"/>
                </a:ext>
              </a:extLst>
            </p:cNvPr>
            <p:cNvCxnSpPr>
              <a:cxnSpLocks/>
            </p:cNvCxnSpPr>
            <p:nvPr/>
          </p:nvCxnSpPr>
          <p:spPr>
            <a:xfrm>
              <a:off x="9269592" y="3112480"/>
              <a:ext cx="1547600" cy="799440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oval"/>
              <a:tailEnd type="non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921BED3-E138-8FE7-7B99-6EFE42737007}"/>
                </a:ext>
              </a:extLst>
            </p:cNvPr>
            <p:cNvCxnSpPr>
              <a:cxnSpLocks/>
            </p:cNvCxnSpPr>
            <p:nvPr/>
          </p:nvCxnSpPr>
          <p:spPr>
            <a:xfrm>
              <a:off x="9160367" y="3899387"/>
              <a:ext cx="1505147" cy="924504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oval"/>
              <a:tailEnd type="non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CB3CF5F-C76C-C38F-A774-893FFFA96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0466" y="2719012"/>
              <a:ext cx="1981678" cy="225369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oval"/>
              <a:tailEnd type="non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EF7DC33-68C2-7393-4259-62CD71CADFA1}"/>
                </a:ext>
              </a:extLst>
            </p:cNvPr>
            <p:cNvCxnSpPr>
              <a:cxnSpLocks/>
            </p:cNvCxnSpPr>
            <p:nvPr/>
          </p:nvCxnSpPr>
          <p:spPr>
            <a:xfrm>
              <a:off x="8085703" y="3915007"/>
              <a:ext cx="1859729" cy="1558040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oval"/>
              <a:tailEnd type="non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B86E6C9-7E25-41D5-D646-77F8540D1D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0466" y="1991955"/>
              <a:ext cx="1929912" cy="258634"/>
            </a:xfrm>
            <a:prstGeom prst="straightConnector1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headEnd type="oval"/>
              <a:tailEnd type="non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19E84E2-B65B-8164-0B78-1160550FF76F}"/>
                </a:ext>
              </a:extLst>
            </p:cNvPr>
            <p:cNvSpPr txBox="1"/>
            <p:nvPr/>
          </p:nvSpPr>
          <p:spPr bwMode="auto">
            <a:xfrm>
              <a:off x="10665514" y="2060626"/>
              <a:ext cx="1423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Thermal diffusivity</a:t>
              </a:r>
              <a:endParaRPr lang="en-GB" sz="1600" b="1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6B445EB-69E0-B206-5B69-DF2B22E3346F}"/>
                </a:ext>
              </a:extLst>
            </p:cNvPr>
            <p:cNvSpPr txBox="1"/>
            <p:nvPr/>
          </p:nvSpPr>
          <p:spPr bwMode="auto">
            <a:xfrm>
              <a:off x="10817192" y="3296307"/>
              <a:ext cx="1196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Interface Shear</a:t>
              </a:r>
              <a:endParaRPr lang="en-GB" sz="1600" b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93F7A4C-96BA-5097-EF36-6D4C5F1B5DCA}"/>
                </a:ext>
              </a:extLst>
            </p:cNvPr>
            <p:cNvSpPr txBox="1"/>
            <p:nvPr/>
          </p:nvSpPr>
          <p:spPr bwMode="auto">
            <a:xfrm>
              <a:off x="10850630" y="4154947"/>
              <a:ext cx="12081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Bulk Tensile</a:t>
              </a:r>
              <a:endParaRPr lang="en-GB" sz="1600" b="1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7C28CAF-C2C2-BA3A-EF7D-E4CBE700FCF8}"/>
                </a:ext>
              </a:extLst>
            </p:cNvPr>
            <p:cNvSpPr txBox="1"/>
            <p:nvPr/>
          </p:nvSpPr>
          <p:spPr bwMode="auto">
            <a:xfrm>
              <a:off x="10043392" y="5129064"/>
              <a:ext cx="1769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Microstructural</a:t>
              </a:r>
              <a:endParaRPr lang="en-GB" sz="16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46D6AC1-04AE-4658-451B-F53BF2CDCEF5}"/>
                </a:ext>
              </a:extLst>
            </p:cNvPr>
            <p:cNvSpPr txBox="1"/>
            <p:nvPr/>
          </p:nvSpPr>
          <p:spPr bwMode="auto">
            <a:xfrm>
              <a:off x="10590057" y="1354703"/>
              <a:ext cx="1423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Non-destructive</a:t>
              </a:r>
              <a:endParaRPr lang="en-GB" sz="1600" b="1" dirty="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5BFF915-8FA2-240B-B899-313FE627E274}"/>
                </a:ext>
              </a:extLst>
            </p:cNvPr>
            <p:cNvCxnSpPr>
              <a:cxnSpLocks/>
            </p:cNvCxnSpPr>
            <p:nvPr/>
          </p:nvCxnSpPr>
          <p:spPr>
            <a:xfrm>
              <a:off x="9936646" y="5473047"/>
              <a:ext cx="1847365" cy="15011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none"/>
              <a:tailEnd type="non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9E79E61-7C3E-0353-6255-28258E647771}"/>
                </a:ext>
              </a:extLst>
            </p:cNvPr>
            <p:cNvCxnSpPr>
              <a:cxnSpLocks/>
            </p:cNvCxnSpPr>
            <p:nvPr/>
          </p:nvCxnSpPr>
          <p:spPr>
            <a:xfrm>
              <a:off x="10665514" y="4809999"/>
              <a:ext cx="1118497" cy="0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none"/>
              <a:tailEnd type="non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9A40239-3A36-D7AA-6CE8-B6C1E9514204}"/>
                </a:ext>
              </a:extLst>
            </p:cNvPr>
            <p:cNvCxnSpPr>
              <a:cxnSpLocks/>
            </p:cNvCxnSpPr>
            <p:nvPr/>
          </p:nvCxnSpPr>
          <p:spPr>
            <a:xfrm>
              <a:off x="10817192" y="3915007"/>
              <a:ext cx="978136" cy="0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none"/>
              <a:tailEnd type="non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C411224-318D-9E53-D4E1-EAB3B0E34392}"/>
                </a:ext>
              </a:extLst>
            </p:cNvPr>
            <p:cNvCxnSpPr>
              <a:cxnSpLocks/>
            </p:cNvCxnSpPr>
            <p:nvPr/>
          </p:nvCxnSpPr>
          <p:spPr>
            <a:xfrm>
              <a:off x="10665514" y="2722741"/>
              <a:ext cx="1144362" cy="9299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none"/>
              <a:tailEnd type="non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B2DEF9-08F5-18AD-0ECA-D6FA42181D34}"/>
                </a:ext>
              </a:extLst>
            </p:cNvPr>
            <p:cNvCxnSpPr>
              <a:cxnSpLocks/>
            </p:cNvCxnSpPr>
            <p:nvPr/>
          </p:nvCxnSpPr>
          <p:spPr>
            <a:xfrm>
              <a:off x="10620378" y="1996388"/>
              <a:ext cx="1189498" cy="9666"/>
            </a:xfrm>
            <a:prstGeom prst="straightConnector1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headEnd type="none"/>
              <a:tailEnd type="non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7AA08E3-2FFB-49F8-CB4C-FCDCFB33D0CB}"/>
              </a:ext>
            </a:extLst>
          </p:cNvPr>
          <p:cNvGrpSpPr/>
          <p:nvPr/>
        </p:nvGrpSpPr>
        <p:grpSpPr>
          <a:xfrm>
            <a:off x="544857" y="1117741"/>
            <a:ext cx="4956639" cy="3142788"/>
            <a:chOff x="544857" y="1117741"/>
            <a:chExt cx="4956639" cy="31427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C15593-4107-C43C-A5F9-1433E77E609F}"/>
                </a:ext>
              </a:extLst>
            </p:cNvPr>
            <p:cNvSpPr/>
            <p:nvPr/>
          </p:nvSpPr>
          <p:spPr>
            <a:xfrm>
              <a:off x="659922" y="1581404"/>
              <a:ext cx="4841574" cy="2679125"/>
            </a:xfrm>
            <a:custGeom>
              <a:avLst/>
              <a:gdLst>
                <a:gd name="connsiteX0" fmla="*/ 0 w 3401680"/>
                <a:gd name="connsiteY0" fmla="*/ 0 h 493454"/>
                <a:gd name="connsiteX1" fmla="*/ 3401680 w 3401680"/>
                <a:gd name="connsiteY1" fmla="*/ 0 h 493454"/>
                <a:gd name="connsiteX2" fmla="*/ 3401680 w 3401680"/>
                <a:gd name="connsiteY2" fmla="*/ 493454 h 493454"/>
                <a:gd name="connsiteX3" fmla="*/ 0 w 3401680"/>
                <a:gd name="connsiteY3" fmla="*/ 493454 h 493454"/>
                <a:gd name="connsiteX4" fmla="*/ 0 w 3401680"/>
                <a:gd name="connsiteY4" fmla="*/ 0 h 493454"/>
                <a:gd name="connsiteX0" fmla="*/ 0 w 3401680"/>
                <a:gd name="connsiteY0" fmla="*/ 26894 h 520348"/>
                <a:gd name="connsiteX1" fmla="*/ 3159632 w 3401680"/>
                <a:gd name="connsiteY1" fmla="*/ 0 h 520348"/>
                <a:gd name="connsiteX2" fmla="*/ 3401680 w 3401680"/>
                <a:gd name="connsiteY2" fmla="*/ 520348 h 520348"/>
                <a:gd name="connsiteX3" fmla="*/ 0 w 3401680"/>
                <a:gd name="connsiteY3" fmla="*/ 520348 h 520348"/>
                <a:gd name="connsiteX4" fmla="*/ 0 w 3401680"/>
                <a:gd name="connsiteY4" fmla="*/ 26894 h 520348"/>
                <a:gd name="connsiteX0" fmla="*/ 0 w 3401680"/>
                <a:gd name="connsiteY0" fmla="*/ 26894 h 1336136"/>
                <a:gd name="connsiteX1" fmla="*/ 3159632 w 3401680"/>
                <a:gd name="connsiteY1" fmla="*/ 0 h 1336136"/>
                <a:gd name="connsiteX2" fmla="*/ 3401680 w 3401680"/>
                <a:gd name="connsiteY2" fmla="*/ 520348 h 1336136"/>
                <a:gd name="connsiteX3" fmla="*/ 251011 w 3401680"/>
                <a:gd name="connsiteY3" fmla="*/ 1336136 h 1336136"/>
                <a:gd name="connsiteX4" fmla="*/ 0 w 3401680"/>
                <a:gd name="connsiteY4" fmla="*/ 26894 h 1336136"/>
                <a:gd name="connsiteX0" fmla="*/ 0 w 3338927"/>
                <a:gd name="connsiteY0" fmla="*/ 26894 h 1336136"/>
                <a:gd name="connsiteX1" fmla="*/ 3159632 w 3338927"/>
                <a:gd name="connsiteY1" fmla="*/ 0 h 1336136"/>
                <a:gd name="connsiteX2" fmla="*/ 3338927 w 3338927"/>
                <a:gd name="connsiteY2" fmla="*/ 448631 h 1336136"/>
                <a:gd name="connsiteX3" fmla="*/ 251011 w 3338927"/>
                <a:gd name="connsiteY3" fmla="*/ 1336136 h 1336136"/>
                <a:gd name="connsiteX4" fmla="*/ 0 w 3338927"/>
                <a:gd name="connsiteY4" fmla="*/ 26894 h 1336136"/>
                <a:gd name="connsiteX0" fmla="*/ 0 w 3338927"/>
                <a:gd name="connsiteY0" fmla="*/ 26894 h 1327194"/>
                <a:gd name="connsiteX1" fmla="*/ 3159632 w 3338927"/>
                <a:gd name="connsiteY1" fmla="*/ 0 h 1327194"/>
                <a:gd name="connsiteX2" fmla="*/ 3338927 w 3338927"/>
                <a:gd name="connsiteY2" fmla="*/ 448631 h 1327194"/>
                <a:gd name="connsiteX3" fmla="*/ 599429 w 3338927"/>
                <a:gd name="connsiteY3" fmla="*/ 1327194 h 1327194"/>
                <a:gd name="connsiteX4" fmla="*/ 0 w 3338927"/>
                <a:gd name="connsiteY4" fmla="*/ 26894 h 1327194"/>
                <a:gd name="connsiteX0" fmla="*/ 0 w 3338927"/>
                <a:gd name="connsiteY0" fmla="*/ 26894 h 1514971"/>
                <a:gd name="connsiteX1" fmla="*/ 3159632 w 3338927"/>
                <a:gd name="connsiteY1" fmla="*/ 0 h 1514971"/>
                <a:gd name="connsiteX2" fmla="*/ 3338927 w 3338927"/>
                <a:gd name="connsiteY2" fmla="*/ 448631 h 1514971"/>
                <a:gd name="connsiteX3" fmla="*/ 586760 w 3338927"/>
                <a:gd name="connsiteY3" fmla="*/ 1514971 h 1514971"/>
                <a:gd name="connsiteX4" fmla="*/ 0 w 3338927"/>
                <a:gd name="connsiteY4" fmla="*/ 26894 h 1514971"/>
                <a:gd name="connsiteX0" fmla="*/ 0 w 3338927"/>
                <a:gd name="connsiteY0" fmla="*/ 26894 h 1425553"/>
                <a:gd name="connsiteX1" fmla="*/ 3159632 w 3338927"/>
                <a:gd name="connsiteY1" fmla="*/ 0 h 1425553"/>
                <a:gd name="connsiteX2" fmla="*/ 3338927 w 3338927"/>
                <a:gd name="connsiteY2" fmla="*/ 448631 h 1425553"/>
                <a:gd name="connsiteX3" fmla="*/ 555086 w 3338927"/>
                <a:gd name="connsiteY3" fmla="*/ 1425553 h 1425553"/>
                <a:gd name="connsiteX4" fmla="*/ 0 w 3338927"/>
                <a:gd name="connsiteY4" fmla="*/ 26894 h 1425553"/>
                <a:gd name="connsiteX0" fmla="*/ 0 w 3288248"/>
                <a:gd name="connsiteY0" fmla="*/ 26894 h 1425553"/>
                <a:gd name="connsiteX1" fmla="*/ 3159632 w 3288248"/>
                <a:gd name="connsiteY1" fmla="*/ 0 h 1425553"/>
                <a:gd name="connsiteX2" fmla="*/ 3288248 w 3288248"/>
                <a:gd name="connsiteY2" fmla="*/ 399451 h 1425553"/>
                <a:gd name="connsiteX3" fmla="*/ 555086 w 3288248"/>
                <a:gd name="connsiteY3" fmla="*/ 1425553 h 1425553"/>
                <a:gd name="connsiteX4" fmla="*/ 0 w 3288248"/>
                <a:gd name="connsiteY4" fmla="*/ 26894 h 1425553"/>
                <a:gd name="connsiteX0" fmla="*/ 0 w 3313588"/>
                <a:gd name="connsiteY0" fmla="*/ 26894 h 1425553"/>
                <a:gd name="connsiteX1" fmla="*/ 3159632 w 3313588"/>
                <a:gd name="connsiteY1" fmla="*/ 0 h 1425553"/>
                <a:gd name="connsiteX2" fmla="*/ 3313588 w 3313588"/>
                <a:gd name="connsiteY2" fmla="*/ 341330 h 1425553"/>
                <a:gd name="connsiteX3" fmla="*/ 555086 w 3313588"/>
                <a:gd name="connsiteY3" fmla="*/ 1425553 h 1425553"/>
                <a:gd name="connsiteX4" fmla="*/ 0 w 3313588"/>
                <a:gd name="connsiteY4" fmla="*/ 26894 h 1425553"/>
                <a:gd name="connsiteX0" fmla="*/ 0 w 3262909"/>
                <a:gd name="connsiteY0" fmla="*/ 26894 h 1425553"/>
                <a:gd name="connsiteX1" fmla="*/ 3159632 w 3262909"/>
                <a:gd name="connsiteY1" fmla="*/ 0 h 1425553"/>
                <a:gd name="connsiteX2" fmla="*/ 3262909 w 3262909"/>
                <a:gd name="connsiteY2" fmla="*/ 238499 h 1425553"/>
                <a:gd name="connsiteX3" fmla="*/ 555086 w 3262909"/>
                <a:gd name="connsiteY3" fmla="*/ 1425553 h 1425553"/>
                <a:gd name="connsiteX4" fmla="*/ 0 w 3262909"/>
                <a:gd name="connsiteY4" fmla="*/ 26894 h 1425553"/>
                <a:gd name="connsiteX0" fmla="*/ 0 w 3421281"/>
                <a:gd name="connsiteY0" fmla="*/ 26894 h 1425553"/>
                <a:gd name="connsiteX1" fmla="*/ 3159632 w 3421281"/>
                <a:gd name="connsiteY1" fmla="*/ 0 h 1425553"/>
                <a:gd name="connsiteX2" fmla="*/ 3421281 w 3421281"/>
                <a:gd name="connsiteY2" fmla="*/ 502281 h 1425553"/>
                <a:gd name="connsiteX3" fmla="*/ 555086 w 3421281"/>
                <a:gd name="connsiteY3" fmla="*/ 1425553 h 1425553"/>
                <a:gd name="connsiteX4" fmla="*/ 0 w 3421281"/>
                <a:gd name="connsiteY4" fmla="*/ 26894 h 14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1281" h="1425553">
                  <a:moveTo>
                    <a:pt x="0" y="26894"/>
                  </a:moveTo>
                  <a:lnTo>
                    <a:pt x="3159632" y="0"/>
                  </a:lnTo>
                  <a:lnTo>
                    <a:pt x="3421281" y="502281"/>
                  </a:lnTo>
                  <a:lnTo>
                    <a:pt x="555086" y="1425553"/>
                  </a:lnTo>
                  <a:lnTo>
                    <a:pt x="0" y="26894"/>
                  </a:lnTo>
                  <a:close/>
                </a:path>
              </a:pathLst>
            </a:custGeom>
            <a:gradFill flip="none" rotWithShape="1">
              <a:gsLst>
                <a:gs pos="46000">
                  <a:schemeClr val="bg1"/>
                </a:gs>
                <a:gs pos="96000">
                  <a:schemeClr val="tx1">
                    <a:lumMod val="40000"/>
                    <a:lumOff val="60000"/>
                  </a:schemeClr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FA741A9-2FE1-A2F9-CE40-7F637E35F3BD}"/>
                </a:ext>
              </a:extLst>
            </p:cNvPr>
            <p:cNvSpPr/>
            <p:nvPr/>
          </p:nvSpPr>
          <p:spPr>
            <a:xfrm>
              <a:off x="544857" y="1117741"/>
              <a:ext cx="1259174" cy="565066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I. Film Dosimetry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C0A8381-D4C9-7F0C-CE29-1950888145DF}"/>
                </a:ext>
              </a:extLst>
            </p:cNvPr>
            <p:cNvSpPr/>
            <p:nvPr/>
          </p:nvSpPr>
          <p:spPr>
            <a:xfrm>
              <a:off x="2061635" y="1117741"/>
              <a:ext cx="1536809" cy="565066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II. Metrology &amp; Microscopy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60819CD-E53A-2988-4B7B-AFF37A18FAEB}"/>
                </a:ext>
              </a:extLst>
            </p:cNvPr>
            <p:cNvSpPr/>
            <p:nvPr/>
          </p:nvSpPr>
          <p:spPr>
            <a:xfrm>
              <a:off x="3805236" y="1117741"/>
              <a:ext cx="1536809" cy="565066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III. Ultrasonic Testing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E64A7C-7F2F-D412-51D5-6480DBF061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924" y="1906318"/>
            <a:ext cx="5948124" cy="3163092"/>
          </a:xfrm>
          <a:prstGeom prst="rect">
            <a:avLst/>
          </a:prstGeom>
          <a:noFill/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CE6E1F01-1FE8-80C5-B475-03933F1814E8}"/>
              </a:ext>
            </a:extLst>
          </p:cNvPr>
          <p:cNvGrpSpPr/>
          <p:nvPr/>
        </p:nvGrpSpPr>
        <p:grpSpPr>
          <a:xfrm>
            <a:off x="257727" y="3218813"/>
            <a:ext cx="6714165" cy="2678843"/>
            <a:chOff x="257727" y="3218813"/>
            <a:chExt cx="6714165" cy="2678843"/>
          </a:xfrm>
        </p:grpSpPr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AE98E94B-5D54-1E50-5128-2CF9E5A7414E}"/>
                </a:ext>
              </a:extLst>
            </p:cNvPr>
            <p:cNvSpPr/>
            <p:nvPr/>
          </p:nvSpPr>
          <p:spPr>
            <a:xfrm>
              <a:off x="393922" y="3218813"/>
              <a:ext cx="6412307" cy="2321435"/>
            </a:xfrm>
            <a:custGeom>
              <a:avLst/>
              <a:gdLst>
                <a:gd name="connsiteX0" fmla="*/ 0 w 3401680"/>
                <a:gd name="connsiteY0" fmla="*/ 0 h 493454"/>
                <a:gd name="connsiteX1" fmla="*/ 3401680 w 3401680"/>
                <a:gd name="connsiteY1" fmla="*/ 0 h 493454"/>
                <a:gd name="connsiteX2" fmla="*/ 3401680 w 3401680"/>
                <a:gd name="connsiteY2" fmla="*/ 493454 h 493454"/>
                <a:gd name="connsiteX3" fmla="*/ 0 w 3401680"/>
                <a:gd name="connsiteY3" fmla="*/ 493454 h 493454"/>
                <a:gd name="connsiteX4" fmla="*/ 0 w 3401680"/>
                <a:gd name="connsiteY4" fmla="*/ 0 h 493454"/>
                <a:gd name="connsiteX0" fmla="*/ 0 w 3401680"/>
                <a:gd name="connsiteY0" fmla="*/ 26894 h 520348"/>
                <a:gd name="connsiteX1" fmla="*/ 3159632 w 3401680"/>
                <a:gd name="connsiteY1" fmla="*/ 0 h 520348"/>
                <a:gd name="connsiteX2" fmla="*/ 3401680 w 3401680"/>
                <a:gd name="connsiteY2" fmla="*/ 520348 h 520348"/>
                <a:gd name="connsiteX3" fmla="*/ 0 w 3401680"/>
                <a:gd name="connsiteY3" fmla="*/ 520348 h 520348"/>
                <a:gd name="connsiteX4" fmla="*/ 0 w 3401680"/>
                <a:gd name="connsiteY4" fmla="*/ 26894 h 520348"/>
                <a:gd name="connsiteX0" fmla="*/ 0 w 3401680"/>
                <a:gd name="connsiteY0" fmla="*/ 26894 h 1336136"/>
                <a:gd name="connsiteX1" fmla="*/ 3159632 w 3401680"/>
                <a:gd name="connsiteY1" fmla="*/ 0 h 1336136"/>
                <a:gd name="connsiteX2" fmla="*/ 3401680 w 3401680"/>
                <a:gd name="connsiteY2" fmla="*/ 520348 h 1336136"/>
                <a:gd name="connsiteX3" fmla="*/ 251011 w 3401680"/>
                <a:gd name="connsiteY3" fmla="*/ 1336136 h 1336136"/>
                <a:gd name="connsiteX4" fmla="*/ 0 w 3401680"/>
                <a:gd name="connsiteY4" fmla="*/ 26894 h 1336136"/>
                <a:gd name="connsiteX0" fmla="*/ 0 w 3338927"/>
                <a:gd name="connsiteY0" fmla="*/ 26894 h 1336136"/>
                <a:gd name="connsiteX1" fmla="*/ 3159632 w 3338927"/>
                <a:gd name="connsiteY1" fmla="*/ 0 h 1336136"/>
                <a:gd name="connsiteX2" fmla="*/ 3338927 w 3338927"/>
                <a:gd name="connsiteY2" fmla="*/ 448631 h 1336136"/>
                <a:gd name="connsiteX3" fmla="*/ 251011 w 3338927"/>
                <a:gd name="connsiteY3" fmla="*/ 1336136 h 1336136"/>
                <a:gd name="connsiteX4" fmla="*/ 0 w 3338927"/>
                <a:gd name="connsiteY4" fmla="*/ 26894 h 1336136"/>
                <a:gd name="connsiteX0" fmla="*/ 0 w 4782245"/>
                <a:gd name="connsiteY0" fmla="*/ 26894 h 1336136"/>
                <a:gd name="connsiteX1" fmla="*/ 3159632 w 4782245"/>
                <a:gd name="connsiteY1" fmla="*/ 0 h 1336136"/>
                <a:gd name="connsiteX2" fmla="*/ 4782245 w 4782245"/>
                <a:gd name="connsiteY2" fmla="*/ 1300278 h 1336136"/>
                <a:gd name="connsiteX3" fmla="*/ 251011 w 4782245"/>
                <a:gd name="connsiteY3" fmla="*/ 1336136 h 1336136"/>
                <a:gd name="connsiteX4" fmla="*/ 0 w 4782245"/>
                <a:gd name="connsiteY4" fmla="*/ 26894 h 1336136"/>
                <a:gd name="connsiteX0" fmla="*/ 0 w 4782245"/>
                <a:gd name="connsiteY0" fmla="*/ 71718 h 1380960"/>
                <a:gd name="connsiteX1" fmla="*/ 3742338 w 4782245"/>
                <a:gd name="connsiteY1" fmla="*/ 0 h 1380960"/>
                <a:gd name="connsiteX2" fmla="*/ 4782245 w 4782245"/>
                <a:gd name="connsiteY2" fmla="*/ 1345102 h 1380960"/>
                <a:gd name="connsiteX3" fmla="*/ 251011 w 4782245"/>
                <a:gd name="connsiteY3" fmla="*/ 1380960 h 1380960"/>
                <a:gd name="connsiteX4" fmla="*/ 0 w 4782245"/>
                <a:gd name="connsiteY4" fmla="*/ 71718 h 1380960"/>
                <a:gd name="connsiteX0" fmla="*/ 3083859 w 4531234"/>
                <a:gd name="connsiteY0" fmla="*/ 134471 h 1380960"/>
                <a:gd name="connsiteX1" fmla="*/ 3491327 w 4531234"/>
                <a:gd name="connsiteY1" fmla="*/ 0 h 1380960"/>
                <a:gd name="connsiteX2" fmla="*/ 4531234 w 4531234"/>
                <a:gd name="connsiteY2" fmla="*/ 1345102 h 1380960"/>
                <a:gd name="connsiteX3" fmla="*/ 0 w 4531234"/>
                <a:gd name="connsiteY3" fmla="*/ 1380960 h 1380960"/>
                <a:gd name="connsiteX4" fmla="*/ 3083859 w 4531234"/>
                <a:gd name="connsiteY4" fmla="*/ 134471 h 1380960"/>
                <a:gd name="connsiteX0" fmla="*/ 3083859 w 4531234"/>
                <a:gd name="connsiteY0" fmla="*/ 134471 h 1380960"/>
                <a:gd name="connsiteX1" fmla="*/ 3491327 w 4531234"/>
                <a:gd name="connsiteY1" fmla="*/ 0 h 1380960"/>
                <a:gd name="connsiteX2" fmla="*/ 4531234 w 4531234"/>
                <a:gd name="connsiteY2" fmla="*/ 1345102 h 1380960"/>
                <a:gd name="connsiteX3" fmla="*/ 0 w 4531234"/>
                <a:gd name="connsiteY3" fmla="*/ 1380960 h 1380960"/>
                <a:gd name="connsiteX4" fmla="*/ 1293559 w 4531234"/>
                <a:gd name="connsiteY4" fmla="*/ 873994 h 1380960"/>
                <a:gd name="connsiteX5" fmla="*/ 3083859 w 4531234"/>
                <a:gd name="connsiteY5" fmla="*/ 134471 h 1380960"/>
                <a:gd name="connsiteX0" fmla="*/ 3083859 w 4531234"/>
                <a:gd name="connsiteY0" fmla="*/ 134471 h 1380960"/>
                <a:gd name="connsiteX1" fmla="*/ 3491327 w 4531234"/>
                <a:gd name="connsiteY1" fmla="*/ 0 h 1380960"/>
                <a:gd name="connsiteX2" fmla="*/ 4531234 w 4531234"/>
                <a:gd name="connsiteY2" fmla="*/ 1345102 h 1380960"/>
                <a:gd name="connsiteX3" fmla="*/ 0 w 4531234"/>
                <a:gd name="connsiteY3" fmla="*/ 1380960 h 1380960"/>
                <a:gd name="connsiteX4" fmla="*/ 1320453 w 4531234"/>
                <a:gd name="connsiteY4" fmla="*/ 658841 h 1380960"/>
                <a:gd name="connsiteX5" fmla="*/ 3083859 w 4531234"/>
                <a:gd name="connsiteY5" fmla="*/ 134471 h 1380960"/>
                <a:gd name="connsiteX0" fmla="*/ 3083859 w 4531234"/>
                <a:gd name="connsiteY0" fmla="*/ 134471 h 1380960"/>
                <a:gd name="connsiteX1" fmla="*/ 3491327 w 4531234"/>
                <a:gd name="connsiteY1" fmla="*/ 0 h 1380960"/>
                <a:gd name="connsiteX2" fmla="*/ 4531234 w 4531234"/>
                <a:gd name="connsiteY2" fmla="*/ 1345102 h 1380960"/>
                <a:gd name="connsiteX3" fmla="*/ 0 w 4531234"/>
                <a:gd name="connsiteY3" fmla="*/ 1380960 h 1380960"/>
                <a:gd name="connsiteX4" fmla="*/ 1320453 w 4531234"/>
                <a:gd name="connsiteY4" fmla="*/ 658841 h 1380960"/>
                <a:gd name="connsiteX5" fmla="*/ 2190030 w 4531234"/>
                <a:gd name="connsiteY5" fmla="*/ 416794 h 1380960"/>
                <a:gd name="connsiteX6" fmla="*/ 3083859 w 4531234"/>
                <a:gd name="connsiteY6" fmla="*/ 134471 h 1380960"/>
                <a:gd name="connsiteX0" fmla="*/ 3083859 w 4531234"/>
                <a:gd name="connsiteY0" fmla="*/ 134471 h 1380960"/>
                <a:gd name="connsiteX1" fmla="*/ 3491327 w 4531234"/>
                <a:gd name="connsiteY1" fmla="*/ 0 h 1380960"/>
                <a:gd name="connsiteX2" fmla="*/ 4531234 w 4531234"/>
                <a:gd name="connsiteY2" fmla="*/ 1345102 h 1380960"/>
                <a:gd name="connsiteX3" fmla="*/ 0 w 4531234"/>
                <a:gd name="connsiteY3" fmla="*/ 1380960 h 1380960"/>
                <a:gd name="connsiteX4" fmla="*/ 1320453 w 4531234"/>
                <a:gd name="connsiteY4" fmla="*/ 658841 h 1380960"/>
                <a:gd name="connsiteX5" fmla="*/ 1732830 w 4531234"/>
                <a:gd name="connsiteY5" fmla="*/ 533335 h 1380960"/>
                <a:gd name="connsiteX6" fmla="*/ 3083859 w 4531234"/>
                <a:gd name="connsiteY6" fmla="*/ 134471 h 1380960"/>
                <a:gd name="connsiteX0" fmla="*/ 3083859 w 4531234"/>
                <a:gd name="connsiteY0" fmla="*/ 134471 h 1380960"/>
                <a:gd name="connsiteX1" fmla="*/ 3491327 w 4531234"/>
                <a:gd name="connsiteY1" fmla="*/ 0 h 1380960"/>
                <a:gd name="connsiteX2" fmla="*/ 4531234 w 4531234"/>
                <a:gd name="connsiteY2" fmla="*/ 1345102 h 1380960"/>
                <a:gd name="connsiteX3" fmla="*/ 0 w 4531234"/>
                <a:gd name="connsiteY3" fmla="*/ 1380960 h 1380960"/>
                <a:gd name="connsiteX4" fmla="*/ 1320453 w 4531234"/>
                <a:gd name="connsiteY4" fmla="*/ 658841 h 1380960"/>
                <a:gd name="connsiteX5" fmla="*/ 1732830 w 4531234"/>
                <a:gd name="connsiteY5" fmla="*/ 533335 h 1380960"/>
                <a:gd name="connsiteX6" fmla="*/ 2450006 w 4531234"/>
                <a:gd name="connsiteY6" fmla="*/ 327147 h 1380960"/>
                <a:gd name="connsiteX7" fmla="*/ 3083859 w 4531234"/>
                <a:gd name="connsiteY7" fmla="*/ 134471 h 1380960"/>
                <a:gd name="connsiteX0" fmla="*/ 3083859 w 4531234"/>
                <a:gd name="connsiteY0" fmla="*/ 134471 h 1380960"/>
                <a:gd name="connsiteX1" fmla="*/ 3491327 w 4531234"/>
                <a:gd name="connsiteY1" fmla="*/ 0 h 1380960"/>
                <a:gd name="connsiteX2" fmla="*/ 4531234 w 4531234"/>
                <a:gd name="connsiteY2" fmla="*/ 1345102 h 1380960"/>
                <a:gd name="connsiteX3" fmla="*/ 0 w 4531234"/>
                <a:gd name="connsiteY3" fmla="*/ 1380960 h 1380960"/>
                <a:gd name="connsiteX4" fmla="*/ 1320453 w 4531234"/>
                <a:gd name="connsiteY4" fmla="*/ 658841 h 1380960"/>
                <a:gd name="connsiteX5" fmla="*/ 1732830 w 4531234"/>
                <a:gd name="connsiteY5" fmla="*/ 533335 h 1380960"/>
                <a:gd name="connsiteX6" fmla="*/ 2665159 w 4531234"/>
                <a:gd name="connsiteY6" fmla="*/ 1062253 h 1380960"/>
                <a:gd name="connsiteX7" fmla="*/ 3083859 w 4531234"/>
                <a:gd name="connsiteY7" fmla="*/ 134471 h 1380960"/>
                <a:gd name="connsiteX0" fmla="*/ 3083859 w 4531234"/>
                <a:gd name="connsiteY0" fmla="*/ 134471 h 1380960"/>
                <a:gd name="connsiteX1" fmla="*/ 3491327 w 4531234"/>
                <a:gd name="connsiteY1" fmla="*/ 0 h 1380960"/>
                <a:gd name="connsiteX2" fmla="*/ 4531234 w 4531234"/>
                <a:gd name="connsiteY2" fmla="*/ 1345102 h 1380960"/>
                <a:gd name="connsiteX3" fmla="*/ 0 w 4531234"/>
                <a:gd name="connsiteY3" fmla="*/ 1380960 h 1380960"/>
                <a:gd name="connsiteX4" fmla="*/ 1320453 w 4531234"/>
                <a:gd name="connsiteY4" fmla="*/ 658841 h 1380960"/>
                <a:gd name="connsiteX5" fmla="*/ 1535607 w 4531234"/>
                <a:gd name="connsiteY5" fmla="*/ 497477 h 1380960"/>
                <a:gd name="connsiteX6" fmla="*/ 2665159 w 4531234"/>
                <a:gd name="connsiteY6" fmla="*/ 1062253 h 1380960"/>
                <a:gd name="connsiteX7" fmla="*/ 3083859 w 4531234"/>
                <a:gd name="connsiteY7" fmla="*/ 134471 h 1380960"/>
                <a:gd name="connsiteX0" fmla="*/ 2665159 w 4531234"/>
                <a:gd name="connsiteY0" fmla="*/ 1062253 h 1380960"/>
                <a:gd name="connsiteX1" fmla="*/ 3491327 w 4531234"/>
                <a:gd name="connsiteY1" fmla="*/ 0 h 1380960"/>
                <a:gd name="connsiteX2" fmla="*/ 4531234 w 4531234"/>
                <a:gd name="connsiteY2" fmla="*/ 1345102 h 1380960"/>
                <a:gd name="connsiteX3" fmla="*/ 0 w 4531234"/>
                <a:gd name="connsiteY3" fmla="*/ 1380960 h 1380960"/>
                <a:gd name="connsiteX4" fmla="*/ 1320453 w 4531234"/>
                <a:gd name="connsiteY4" fmla="*/ 658841 h 1380960"/>
                <a:gd name="connsiteX5" fmla="*/ 1535607 w 4531234"/>
                <a:gd name="connsiteY5" fmla="*/ 497477 h 1380960"/>
                <a:gd name="connsiteX6" fmla="*/ 2665159 w 4531234"/>
                <a:gd name="connsiteY6" fmla="*/ 1062253 h 1380960"/>
                <a:gd name="connsiteX0" fmla="*/ 2665159 w 4531234"/>
                <a:gd name="connsiteY0" fmla="*/ 1053289 h 1371996"/>
                <a:gd name="connsiteX1" fmla="*/ 3329963 w 4531234"/>
                <a:gd name="connsiteY1" fmla="*/ 0 h 1371996"/>
                <a:gd name="connsiteX2" fmla="*/ 4531234 w 4531234"/>
                <a:gd name="connsiteY2" fmla="*/ 1336138 h 1371996"/>
                <a:gd name="connsiteX3" fmla="*/ 0 w 4531234"/>
                <a:gd name="connsiteY3" fmla="*/ 1371996 h 1371996"/>
                <a:gd name="connsiteX4" fmla="*/ 1320453 w 4531234"/>
                <a:gd name="connsiteY4" fmla="*/ 649877 h 1371996"/>
                <a:gd name="connsiteX5" fmla="*/ 1535607 w 4531234"/>
                <a:gd name="connsiteY5" fmla="*/ 488513 h 1371996"/>
                <a:gd name="connsiteX6" fmla="*/ 2665159 w 4531234"/>
                <a:gd name="connsiteY6" fmla="*/ 1053289 h 1371996"/>
                <a:gd name="connsiteX0" fmla="*/ 2665159 w 4531234"/>
                <a:gd name="connsiteY0" fmla="*/ 1053289 h 1371996"/>
                <a:gd name="connsiteX1" fmla="*/ 3329963 w 4531234"/>
                <a:gd name="connsiteY1" fmla="*/ 0 h 1371996"/>
                <a:gd name="connsiteX2" fmla="*/ 4531234 w 4531234"/>
                <a:gd name="connsiteY2" fmla="*/ 1336138 h 1371996"/>
                <a:gd name="connsiteX3" fmla="*/ 0 w 4531234"/>
                <a:gd name="connsiteY3" fmla="*/ 1371996 h 1371996"/>
                <a:gd name="connsiteX4" fmla="*/ 1535607 w 4531234"/>
                <a:gd name="connsiteY4" fmla="*/ 488513 h 1371996"/>
                <a:gd name="connsiteX5" fmla="*/ 2665159 w 4531234"/>
                <a:gd name="connsiteY5" fmla="*/ 1053289 h 1371996"/>
                <a:gd name="connsiteX0" fmla="*/ 2665159 w 4531234"/>
                <a:gd name="connsiteY0" fmla="*/ 1262011 h 1580718"/>
                <a:gd name="connsiteX1" fmla="*/ 3280267 w 4531234"/>
                <a:gd name="connsiteY1" fmla="*/ 0 h 1580718"/>
                <a:gd name="connsiteX2" fmla="*/ 4531234 w 4531234"/>
                <a:gd name="connsiteY2" fmla="*/ 1544860 h 1580718"/>
                <a:gd name="connsiteX3" fmla="*/ 0 w 4531234"/>
                <a:gd name="connsiteY3" fmla="*/ 1580718 h 1580718"/>
                <a:gd name="connsiteX4" fmla="*/ 1535607 w 4531234"/>
                <a:gd name="connsiteY4" fmla="*/ 697235 h 1580718"/>
                <a:gd name="connsiteX5" fmla="*/ 2665159 w 4531234"/>
                <a:gd name="connsiteY5" fmla="*/ 1262011 h 1580718"/>
                <a:gd name="connsiteX0" fmla="*/ 2665159 w 4531234"/>
                <a:gd name="connsiteY0" fmla="*/ 1262011 h 1580718"/>
                <a:gd name="connsiteX1" fmla="*/ 3280267 w 4531234"/>
                <a:gd name="connsiteY1" fmla="*/ 0 h 1580718"/>
                <a:gd name="connsiteX2" fmla="*/ 4531234 w 4531234"/>
                <a:gd name="connsiteY2" fmla="*/ 1544860 h 1580718"/>
                <a:gd name="connsiteX3" fmla="*/ 0 w 4531234"/>
                <a:gd name="connsiteY3" fmla="*/ 1580718 h 1580718"/>
                <a:gd name="connsiteX4" fmla="*/ 1535607 w 4531234"/>
                <a:gd name="connsiteY4" fmla="*/ 697235 h 1580718"/>
                <a:gd name="connsiteX5" fmla="*/ 2665159 w 4531234"/>
                <a:gd name="connsiteY5" fmla="*/ 1262011 h 1580718"/>
                <a:gd name="connsiteX0" fmla="*/ 2665159 w 4531234"/>
                <a:gd name="connsiteY0" fmla="*/ 1262011 h 1580718"/>
                <a:gd name="connsiteX1" fmla="*/ 3280267 w 4531234"/>
                <a:gd name="connsiteY1" fmla="*/ 0 h 1580718"/>
                <a:gd name="connsiteX2" fmla="*/ 4531234 w 4531234"/>
                <a:gd name="connsiteY2" fmla="*/ 1544860 h 1580718"/>
                <a:gd name="connsiteX3" fmla="*/ 0 w 4531234"/>
                <a:gd name="connsiteY3" fmla="*/ 1580718 h 1580718"/>
                <a:gd name="connsiteX4" fmla="*/ 1535607 w 4531234"/>
                <a:gd name="connsiteY4" fmla="*/ 697235 h 1580718"/>
                <a:gd name="connsiteX5" fmla="*/ 2665159 w 4531234"/>
                <a:gd name="connsiteY5" fmla="*/ 1262011 h 1580718"/>
                <a:gd name="connsiteX0" fmla="*/ 2665159 w 4531234"/>
                <a:gd name="connsiteY0" fmla="*/ 1262011 h 1580718"/>
                <a:gd name="connsiteX1" fmla="*/ 3280267 w 4531234"/>
                <a:gd name="connsiteY1" fmla="*/ 0 h 1580718"/>
                <a:gd name="connsiteX2" fmla="*/ 4531234 w 4531234"/>
                <a:gd name="connsiteY2" fmla="*/ 1544860 h 1580718"/>
                <a:gd name="connsiteX3" fmla="*/ 0 w 4531234"/>
                <a:gd name="connsiteY3" fmla="*/ 1580718 h 1580718"/>
                <a:gd name="connsiteX4" fmla="*/ 1535607 w 4531234"/>
                <a:gd name="connsiteY4" fmla="*/ 697235 h 1580718"/>
                <a:gd name="connsiteX5" fmla="*/ 2665159 w 4531234"/>
                <a:gd name="connsiteY5" fmla="*/ 1262011 h 1580718"/>
                <a:gd name="connsiteX0" fmla="*/ 2665159 w 4531234"/>
                <a:gd name="connsiteY0" fmla="*/ 1262011 h 1580718"/>
                <a:gd name="connsiteX1" fmla="*/ 3280267 w 4531234"/>
                <a:gd name="connsiteY1" fmla="*/ 0 h 1580718"/>
                <a:gd name="connsiteX2" fmla="*/ 4531234 w 4531234"/>
                <a:gd name="connsiteY2" fmla="*/ 1544860 h 1580718"/>
                <a:gd name="connsiteX3" fmla="*/ 0 w 4531234"/>
                <a:gd name="connsiteY3" fmla="*/ 1580718 h 1580718"/>
                <a:gd name="connsiteX4" fmla="*/ 1535607 w 4531234"/>
                <a:gd name="connsiteY4" fmla="*/ 697235 h 1580718"/>
                <a:gd name="connsiteX5" fmla="*/ 2665159 w 4531234"/>
                <a:gd name="connsiteY5" fmla="*/ 1262011 h 1580718"/>
                <a:gd name="connsiteX0" fmla="*/ 2665159 w 4531234"/>
                <a:gd name="connsiteY0" fmla="*/ 1262011 h 1580718"/>
                <a:gd name="connsiteX1" fmla="*/ 3280267 w 4531234"/>
                <a:gd name="connsiteY1" fmla="*/ 0 h 1580718"/>
                <a:gd name="connsiteX2" fmla="*/ 4531234 w 4531234"/>
                <a:gd name="connsiteY2" fmla="*/ 1544860 h 1580718"/>
                <a:gd name="connsiteX3" fmla="*/ 0 w 4531234"/>
                <a:gd name="connsiteY3" fmla="*/ 1580718 h 1580718"/>
                <a:gd name="connsiteX4" fmla="*/ 1535607 w 4531234"/>
                <a:gd name="connsiteY4" fmla="*/ 697235 h 1580718"/>
                <a:gd name="connsiteX5" fmla="*/ 2665159 w 4531234"/>
                <a:gd name="connsiteY5" fmla="*/ 1262011 h 1580718"/>
                <a:gd name="connsiteX0" fmla="*/ 2665159 w 4531234"/>
                <a:gd name="connsiteY0" fmla="*/ 1262011 h 1580718"/>
                <a:gd name="connsiteX1" fmla="*/ 3280267 w 4531234"/>
                <a:gd name="connsiteY1" fmla="*/ 0 h 1580718"/>
                <a:gd name="connsiteX2" fmla="*/ 4531234 w 4531234"/>
                <a:gd name="connsiteY2" fmla="*/ 1544860 h 1580718"/>
                <a:gd name="connsiteX3" fmla="*/ 0 w 4531234"/>
                <a:gd name="connsiteY3" fmla="*/ 1580718 h 1580718"/>
                <a:gd name="connsiteX4" fmla="*/ 1456094 w 4531234"/>
                <a:gd name="connsiteY4" fmla="*/ 687295 h 1580718"/>
                <a:gd name="connsiteX5" fmla="*/ 2665159 w 4531234"/>
                <a:gd name="connsiteY5" fmla="*/ 1262011 h 1580718"/>
                <a:gd name="connsiteX0" fmla="*/ 2665159 w 4531234"/>
                <a:gd name="connsiteY0" fmla="*/ 1262011 h 1580718"/>
                <a:gd name="connsiteX1" fmla="*/ 3280267 w 4531234"/>
                <a:gd name="connsiteY1" fmla="*/ 0 h 1580718"/>
                <a:gd name="connsiteX2" fmla="*/ 4531234 w 4531234"/>
                <a:gd name="connsiteY2" fmla="*/ 1544860 h 1580718"/>
                <a:gd name="connsiteX3" fmla="*/ 0 w 4531234"/>
                <a:gd name="connsiteY3" fmla="*/ 1580718 h 1580718"/>
                <a:gd name="connsiteX4" fmla="*/ 1456094 w 4531234"/>
                <a:gd name="connsiteY4" fmla="*/ 687295 h 1580718"/>
                <a:gd name="connsiteX5" fmla="*/ 2665159 w 4531234"/>
                <a:gd name="connsiteY5" fmla="*/ 1262011 h 158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1234" h="1580718">
                  <a:moveTo>
                    <a:pt x="2665159" y="1262011"/>
                  </a:moveTo>
                  <a:cubicBezTo>
                    <a:pt x="2840377" y="1238907"/>
                    <a:pt x="3254135" y="619453"/>
                    <a:pt x="3280267" y="0"/>
                  </a:cubicBezTo>
                  <a:cubicBezTo>
                    <a:pt x="3488534" y="624284"/>
                    <a:pt x="4114245" y="1029907"/>
                    <a:pt x="4531234" y="1544860"/>
                  </a:cubicBezTo>
                  <a:lnTo>
                    <a:pt x="0" y="1580718"/>
                  </a:lnTo>
                  <a:cubicBezTo>
                    <a:pt x="511869" y="1286224"/>
                    <a:pt x="1351729" y="1409172"/>
                    <a:pt x="1456094" y="687295"/>
                  </a:cubicBezTo>
                  <a:cubicBezTo>
                    <a:pt x="1703402" y="965007"/>
                    <a:pt x="2159433" y="1252657"/>
                    <a:pt x="2665159" y="1262011"/>
                  </a:cubicBezTo>
                  <a:close/>
                </a:path>
              </a:pathLst>
            </a:custGeom>
            <a:gradFill>
              <a:gsLst>
                <a:gs pos="23000">
                  <a:schemeClr val="bg1">
                    <a:alpha val="0"/>
                  </a:schemeClr>
                </a:gs>
                <a:gs pos="77000">
                  <a:schemeClr val="accent3">
                    <a:lumMod val="40000"/>
                    <a:lumOff val="6000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31E7B47-660E-C31C-CD6A-FBFCD306AFA5}"/>
                </a:ext>
              </a:extLst>
            </p:cNvPr>
            <p:cNvSpPr/>
            <p:nvPr/>
          </p:nvSpPr>
          <p:spPr>
            <a:xfrm>
              <a:off x="1881717" y="5332590"/>
              <a:ext cx="1629848" cy="565066"/>
            </a:xfrm>
            <a:prstGeom prst="round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V. Microstructural Characterization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D8C4E2-3D8E-C7FB-3A1B-20A3F3A9917E}"/>
                </a:ext>
              </a:extLst>
            </p:cNvPr>
            <p:cNvSpPr/>
            <p:nvPr/>
          </p:nvSpPr>
          <p:spPr>
            <a:xfrm>
              <a:off x="257727" y="5332590"/>
              <a:ext cx="1536809" cy="565066"/>
            </a:xfrm>
            <a:prstGeom prst="roundRect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IV. Specimen Extraction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A01BD8-4A87-8241-44B8-94B1AE10D0CB}"/>
                </a:ext>
              </a:extLst>
            </p:cNvPr>
            <p:cNvSpPr/>
            <p:nvPr/>
          </p:nvSpPr>
          <p:spPr>
            <a:xfrm>
              <a:off x="3633986" y="5332590"/>
              <a:ext cx="1629848" cy="565066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VI. Mechanical Characterization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03FC3C7-D712-48E8-EF0B-1CE911BA148A}"/>
                </a:ext>
              </a:extLst>
            </p:cNvPr>
            <p:cNvSpPr/>
            <p:nvPr/>
          </p:nvSpPr>
          <p:spPr>
            <a:xfrm>
              <a:off x="5342044" y="5332590"/>
              <a:ext cx="1629848" cy="565065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VII. Thermal Characterization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A1D4AC-C733-7395-295D-29437C32417D}"/>
              </a:ext>
            </a:extLst>
          </p:cNvPr>
          <p:cNvGrpSpPr/>
          <p:nvPr/>
        </p:nvGrpSpPr>
        <p:grpSpPr>
          <a:xfrm>
            <a:off x="6349405" y="373593"/>
            <a:ext cx="4045426" cy="1852649"/>
            <a:chOff x="6689727" y="403080"/>
            <a:chExt cx="3640715" cy="1667307"/>
          </a:xfrm>
        </p:grpSpPr>
        <p:pic>
          <p:nvPicPr>
            <p:cNvPr id="69" name="Picture 68" descr="A picture containing ground, dirty, gear&#10;&#10;Description automatically generated">
              <a:extLst>
                <a:ext uri="{FF2B5EF4-FFF2-40B4-BE49-F238E27FC236}">
                  <a16:creationId xmlns:a16="http://schemas.microsoft.com/office/drawing/2014/main" id="{2E686EAB-D42F-7A53-7837-34BBFE69EF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806" r="12772"/>
            <a:stretch/>
          </p:blipFill>
          <p:spPr>
            <a:xfrm>
              <a:off x="6689727" y="403920"/>
              <a:ext cx="1619653" cy="1654447"/>
            </a:xfrm>
            <a:prstGeom prst="rect">
              <a:avLst/>
            </a:prstGeom>
          </p:spPr>
        </p:pic>
        <p:pic>
          <p:nvPicPr>
            <p:cNvPr id="70" name="Picture 69" descr="A picture containing indoor, dirty, gear&#10;&#10;Description automatically generated">
              <a:extLst>
                <a:ext uri="{FF2B5EF4-FFF2-40B4-BE49-F238E27FC236}">
                  <a16:creationId xmlns:a16="http://schemas.microsoft.com/office/drawing/2014/main" id="{F2F11D5F-FA82-FDC6-B004-ED6145BDF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954"/>
            <a:stretch/>
          </p:blipFill>
          <p:spPr>
            <a:xfrm>
              <a:off x="8373120" y="403080"/>
              <a:ext cx="1957322" cy="1667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54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321666-0CA8-982E-2F1B-6D8C22652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– Nondestructive testing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E0AC28-C031-9B4C-93D6-7B45BFD26A99}"/>
              </a:ext>
            </a:extLst>
          </p:cNvPr>
          <p:cNvGrpSpPr/>
          <p:nvPr/>
        </p:nvGrpSpPr>
        <p:grpSpPr>
          <a:xfrm>
            <a:off x="4310705" y="2060848"/>
            <a:ext cx="3600400" cy="4176464"/>
            <a:chOff x="4310705" y="2060848"/>
            <a:chExt cx="3600400" cy="41764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0EE95E-56AE-F004-D65A-24A26AC735A2}"/>
                </a:ext>
              </a:extLst>
            </p:cNvPr>
            <p:cNvGrpSpPr/>
            <p:nvPr/>
          </p:nvGrpSpPr>
          <p:grpSpPr>
            <a:xfrm>
              <a:off x="4310705" y="2060848"/>
              <a:ext cx="3600400" cy="4176464"/>
              <a:chOff x="4310705" y="2060848"/>
              <a:chExt cx="3600400" cy="4176464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EDF5AB5-7484-9BA3-1B42-E47ED5B4BC30}"/>
                  </a:ext>
                </a:extLst>
              </p:cNvPr>
              <p:cNvSpPr/>
              <p:nvPr/>
            </p:nvSpPr>
            <p:spPr bwMode="auto">
              <a:xfrm>
                <a:off x="4310705" y="2060848"/>
                <a:ext cx="3600400" cy="4176464"/>
              </a:xfrm>
              <a:prstGeom prst="roundRect">
                <a:avLst>
                  <a:gd name="adj" fmla="val 8331"/>
                </a:avLst>
              </a:prstGeom>
              <a:solidFill>
                <a:srgbClr val="EEEEE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B72C514-A95F-6213-9364-7EA2B238B0C8}"/>
                  </a:ext>
                </a:extLst>
              </p:cNvPr>
              <p:cNvSpPr txBox="1"/>
              <p:nvPr/>
            </p:nvSpPr>
            <p:spPr bwMode="auto">
              <a:xfrm>
                <a:off x="4431084" y="2082334"/>
                <a:ext cx="31309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II. Metrology and Microscopy </a:t>
                </a:r>
              </a:p>
            </p:txBody>
          </p:sp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2D8FC570-F934-891B-3566-636AD02421B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58331" y="3444154"/>
                <a:ext cx="1461935" cy="88562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eaLnBrk="1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defRPr sz="2800" b="1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eaLnBrk="1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/>
                  <a:buChar char="•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eaLnBrk="1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/>
                  <a:buChar char="•"/>
                  <a:defRPr sz="2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eaLnBrk="1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/>
                  <a:buChar char="•"/>
                  <a:defRPr sz="2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eaLnBrk="1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/>
                  <a:buChar char="•"/>
                  <a:defRPr sz="16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eaLnBrk="1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eaLnBrk="1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eaLnBrk="1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eaLnBrk="1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400" b="0" dirty="0">
                    <a:solidFill>
                      <a:schemeClr val="tx1"/>
                    </a:solidFill>
                  </a:rPr>
                  <a:t>Better cleaning </a:t>
                </a:r>
                <a:r>
                  <a:rPr lang="en-GB" sz="1400" b="0" dirty="0"/>
                  <a:t>of lubricant necessary</a:t>
                </a:r>
              </a:p>
              <a:p>
                <a:pPr marL="285750" indent="-28575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400" b="0" dirty="0"/>
                  <a:t>Strong </a:t>
                </a:r>
                <a:r>
                  <a:rPr lang="en-GB" sz="1400" b="0" dirty="0">
                    <a:solidFill>
                      <a:schemeClr val="tx1"/>
                    </a:solidFill>
                  </a:rPr>
                  <a:t>turning grooves</a:t>
                </a:r>
                <a:br>
                  <a:rPr lang="en-GB" sz="1400" dirty="0"/>
                </a:br>
                <a:r>
                  <a:rPr lang="en-GB" sz="1400" dirty="0"/>
                  <a:t> </a:t>
                </a:r>
                <a:r>
                  <a:rPr lang="en-GB" sz="1400" b="0" dirty="0"/>
                  <a:t>in the centre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C928B3FC-F436-7DAA-85A6-FF16B5932279}"/>
                  </a:ext>
                </a:extLst>
              </p:cNvPr>
              <p:cNvSpPr/>
              <p:nvPr/>
            </p:nvSpPr>
            <p:spPr>
              <a:xfrm>
                <a:off x="4431084" y="2492896"/>
                <a:ext cx="3401854" cy="79208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1C4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b="0" dirty="0">
                    <a:solidFill>
                      <a:schemeClr val="tx2"/>
                    </a:solidFill>
                  </a:rPr>
                  <a:t>→ No relevant geometrical changes nor swelling </a:t>
                </a:r>
                <a:r>
                  <a:rPr lang="en-GB" sz="1400" dirty="0">
                    <a:solidFill>
                      <a:schemeClr val="tx2"/>
                    </a:solidFill>
                  </a:rPr>
                  <a:t>a</a:t>
                </a:r>
                <a:r>
                  <a:rPr lang="en-GB" sz="1400" b="0" dirty="0">
                    <a:solidFill>
                      <a:schemeClr val="tx2"/>
                    </a:solidFill>
                  </a:rPr>
                  <a:t>nd </a:t>
                </a:r>
                <a:r>
                  <a:rPr lang="en-GB" sz="1400" b="1" dirty="0">
                    <a:solidFill>
                      <a:schemeClr val="tx1"/>
                    </a:solidFill>
                  </a:rPr>
                  <a:t>no corrosion, cracks, or melting </a:t>
                </a:r>
                <a:r>
                  <a:rPr lang="en-GB" sz="1400" b="0" dirty="0">
                    <a:solidFill>
                      <a:schemeClr val="tx2"/>
                    </a:solidFill>
                  </a:rPr>
                  <a:t>visible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8DE32DA-F6E6-E126-E4AD-67F2F5BA06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221892" y="4979462"/>
                <a:ext cx="1455078" cy="897365"/>
                <a:chOff x="8449800" y="4221088"/>
                <a:chExt cx="2970000" cy="1831636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0A9E1D89-46B9-BE7D-34C4-CEE9212B7D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0602" t="3414" b="11428"/>
                <a:stretch/>
              </p:blipFill>
              <p:spPr>
                <a:xfrm>
                  <a:off x="8461253" y="4232422"/>
                  <a:ext cx="2931260" cy="1820302"/>
                </a:xfrm>
                <a:prstGeom prst="rect">
                  <a:avLst/>
                </a:prstGeom>
              </p:spPr>
            </p:pic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6B2981FB-25E4-A6CD-255B-C082BC932472}"/>
                    </a:ext>
                  </a:extLst>
                </p:cNvPr>
                <p:cNvGrpSpPr/>
                <p:nvPr/>
              </p:nvGrpSpPr>
              <p:grpSpPr>
                <a:xfrm>
                  <a:off x="10661059" y="5805264"/>
                  <a:ext cx="720002" cy="233492"/>
                  <a:chOff x="6686468" y="1"/>
                  <a:chExt cx="720002" cy="233492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5D5C6A87-E37F-7EBB-0E1C-A7C2488BF7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86468" y="1"/>
                    <a:ext cx="720001" cy="2334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500" dirty="0">
                        <a:solidFill>
                          <a:schemeClr val="tx1"/>
                        </a:solidFill>
                      </a:rPr>
                      <a:t>1 mm</a:t>
                    </a:r>
                  </a:p>
                  <a:p>
                    <a:pPr algn="ctr"/>
                    <a:endParaRPr lang="en-US" sz="3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5293896E-59D5-AF1D-A526-FBEF45217A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6686470" y="188640"/>
                    <a:ext cx="720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1263B0C-214B-1815-76A4-2E8397AEC527}"/>
                    </a:ext>
                  </a:extLst>
                </p:cNvPr>
                <p:cNvSpPr/>
                <p:nvPr/>
              </p:nvSpPr>
              <p:spPr bwMode="auto">
                <a:xfrm>
                  <a:off x="8449800" y="4221088"/>
                  <a:ext cx="2970000" cy="1818000"/>
                </a:xfrm>
                <a:prstGeom prst="rect">
                  <a:avLst/>
                </a:prstGeom>
                <a:noFill/>
                <a:ln w="571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ECF66CB-D307-38DF-8A0A-6DAB24F7DAF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25333" y="4969241"/>
                <a:ext cx="1461936" cy="890015"/>
                <a:chOff x="8364801" y="1852664"/>
                <a:chExt cx="2988544" cy="1819402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6115E165-77EB-F60B-6687-DAE67BE7FA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23750" r="6675" b="11589"/>
                <a:stretch/>
              </p:blipFill>
              <p:spPr>
                <a:xfrm>
                  <a:off x="8364801" y="1852664"/>
                  <a:ext cx="2988542" cy="1808069"/>
                </a:xfrm>
                <a:prstGeom prst="rect">
                  <a:avLst/>
                </a:prstGeom>
              </p:spPr>
            </p:pic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7E17A4CC-5258-FFCB-B614-EC6A916F14D3}"/>
                    </a:ext>
                  </a:extLst>
                </p:cNvPr>
                <p:cNvGrpSpPr/>
                <p:nvPr/>
              </p:nvGrpSpPr>
              <p:grpSpPr>
                <a:xfrm>
                  <a:off x="10613573" y="3429000"/>
                  <a:ext cx="720002" cy="233492"/>
                  <a:chOff x="6686468" y="1"/>
                  <a:chExt cx="720002" cy="233492"/>
                </a:xfrm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92304B0D-A3B1-998D-DA35-F1F4046CBDD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86468" y="1"/>
                    <a:ext cx="720001" cy="2334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500" dirty="0">
                        <a:solidFill>
                          <a:schemeClr val="tx1"/>
                        </a:solidFill>
                      </a:rPr>
                      <a:t>1 mm</a:t>
                    </a:r>
                  </a:p>
                  <a:p>
                    <a:pPr algn="ctr"/>
                    <a:endParaRPr lang="en-US" sz="3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5F122E64-FD94-38B4-A08A-97C0692390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6686470" y="188640"/>
                    <a:ext cx="720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BA6EE20-D5E6-1912-C9E2-B4E273DFE631}"/>
                    </a:ext>
                  </a:extLst>
                </p:cNvPr>
                <p:cNvSpPr/>
                <p:nvPr/>
              </p:nvSpPr>
              <p:spPr bwMode="auto">
                <a:xfrm>
                  <a:off x="8388953" y="1863998"/>
                  <a:ext cx="2964392" cy="1808068"/>
                </a:xfrm>
                <a:prstGeom prst="rect">
                  <a:avLst/>
                </a:prstGeom>
                <a:noFill/>
                <a:ln w="571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C67774B-106E-6633-D4B1-03A43282E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85" t="1555"/>
            <a:stretch/>
          </p:blipFill>
          <p:spPr>
            <a:xfrm>
              <a:off x="6240016" y="3326366"/>
              <a:ext cx="1553349" cy="150889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9F7CC93-85F7-FFF9-82C7-F36FD89D8CC0}"/>
              </a:ext>
            </a:extLst>
          </p:cNvPr>
          <p:cNvGrpSpPr/>
          <p:nvPr/>
        </p:nvGrpSpPr>
        <p:grpSpPr>
          <a:xfrm>
            <a:off x="408563" y="1081668"/>
            <a:ext cx="4883237" cy="720080"/>
            <a:chOff x="2891946" y="1052736"/>
            <a:chExt cx="2848641" cy="43204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F97809D-832C-953A-C8D2-9D05CAC8D01E}"/>
                </a:ext>
              </a:extLst>
            </p:cNvPr>
            <p:cNvSpPr/>
            <p:nvPr/>
          </p:nvSpPr>
          <p:spPr>
            <a:xfrm>
              <a:off x="2891946" y="1052736"/>
              <a:ext cx="912172" cy="432048"/>
            </a:xfrm>
            <a:prstGeom prst="roundRect">
              <a:avLst/>
            </a:prstGeom>
            <a:solidFill>
              <a:schemeClr val="accent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I. Film Dosimetry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55CAB54-BD2D-BF93-562E-B84128E6101E}"/>
                </a:ext>
              </a:extLst>
            </p:cNvPr>
            <p:cNvSpPr/>
            <p:nvPr/>
          </p:nvSpPr>
          <p:spPr>
            <a:xfrm>
              <a:off x="3861020" y="1052736"/>
              <a:ext cx="912172" cy="432048"/>
            </a:xfrm>
            <a:prstGeom prst="roundRect">
              <a:avLst/>
            </a:prstGeom>
            <a:solidFill>
              <a:schemeClr val="accent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II. Metrology and Microscopy 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00D5FA0-A3EF-FD38-AF82-4751A635D295}"/>
                </a:ext>
              </a:extLst>
            </p:cNvPr>
            <p:cNvSpPr/>
            <p:nvPr/>
          </p:nvSpPr>
          <p:spPr>
            <a:xfrm>
              <a:off x="4828415" y="1052736"/>
              <a:ext cx="912172" cy="432048"/>
            </a:xfrm>
            <a:prstGeom prst="roundRect">
              <a:avLst/>
            </a:prstGeom>
            <a:solidFill>
              <a:schemeClr val="accent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III. Ultrasonic Tests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1304BC-7C47-CF79-6AC5-9F4192396D43}"/>
              </a:ext>
            </a:extLst>
          </p:cNvPr>
          <p:cNvGrpSpPr/>
          <p:nvPr/>
        </p:nvGrpSpPr>
        <p:grpSpPr>
          <a:xfrm>
            <a:off x="8237537" y="2060848"/>
            <a:ext cx="3600400" cy="4176464"/>
            <a:chOff x="8237537" y="2060848"/>
            <a:chExt cx="3600400" cy="4176464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676022C4-8CB2-98CF-140C-FEC544B13F50}"/>
                </a:ext>
              </a:extLst>
            </p:cNvPr>
            <p:cNvSpPr/>
            <p:nvPr/>
          </p:nvSpPr>
          <p:spPr bwMode="auto">
            <a:xfrm>
              <a:off x="8237537" y="2060848"/>
              <a:ext cx="3600400" cy="4176464"/>
            </a:xfrm>
            <a:prstGeom prst="roundRect">
              <a:avLst>
                <a:gd name="adj" fmla="val 8331"/>
              </a:avLst>
            </a:prstGeom>
            <a:solidFill>
              <a:srgbClr val="EEEEE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C57B153-49D8-7670-15BA-72815B85C9AB}"/>
                </a:ext>
              </a:extLst>
            </p:cNvPr>
            <p:cNvSpPr txBox="1"/>
            <p:nvPr/>
          </p:nvSpPr>
          <p:spPr bwMode="auto">
            <a:xfrm>
              <a:off x="8381553" y="2082334"/>
              <a:ext cx="20697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III. Ultrasonic Tests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98565A4-CEF7-2CAC-D930-164419269577}"/>
                </a:ext>
              </a:extLst>
            </p:cNvPr>
            <p:cNvSpPr/>
            <p:nvPr/>
          </p:nvSpPr>
          <p:spPr>
            <a:xfrm>
              <a:off x="8651728" y="2526823"/>
              <a:ext cx="2658455" cy="7200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1C4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0" dirty="0">
                  <a:solidFill>
                    <a:schemeClr val="tx2"/>
                  </a:solidFill>
                </a:rPr>
                <a:t>→ </a:t>
              </a:r>
              <a:r>
                <a:rPr lang="en-GB" sz="1400" b="1" dirty="0">
                  <a:solidFill>
                    <a:schemeClr val="tx1"/>
                  </a:solidFill>
                </a:rPr>
                <a:t>No</a:t>
              </a:r>
              <a:r>
                <a:rPr lang="en-GB" sz="1400" b="0" dirty="0">
                  <a:solidFill>
                    <a:schemeClr val="tx1"/>
                  </a:solidFill>
                </a:rPr>
                <a:t> </a:t>
              </a:r>
              <a:r>
                <a:rPr lang="en-GB" sz="1400" b="1" dirty="0">
                  <a:solidFill>
                    <a:schemeClr val="tx1"/>
                  </a:solidFill>
                </a:rPr>
                <a:t>signs of damages</a:t>
              </a:r>
              <a:r>
                <a:rPr lang="en-GB" sz="1400" b="0" dirty="0">
                  <a:solidFill>
                    <a:schemeClr val="tx1"/>
                  </a:solidFill>
                </a:rPr>
                <a:t> </a:t>
              </a:r>
              <a:r>
                <a:rPr lang="en-GB" sz="1400" b="0" dirty="0">
                  <a:solidFill>
                    <a:schemeClr val="tx2"/>
                  </a:solidFill>
                </a:rPr>
                <a:t>in the bonding interface!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73FE87C-3C9A-0E56-14C9-1275DA79C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5048" y="3327496"/>
              <a:ext cx="2581709" cy="282922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D41F3B-A837-6077-6239-69685DC6EF28}"/>
              </a:ext>
            </a:extLst>
          </p:cNvPr>
          <p:cNvGrpSpPr/>
          <p:nvPr/>
        </p:nvGrpSpPr>
        <p:grpSpPr>
          <a:xfrm>
            <a:off x="470644" y="2060848"/>
            <a:ext cx="3600400" cy="4176464"/>
            <a:chOff x="470644" y="2060848"/>
            <a:chExt cx="3600400" cy="417646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14C2733-8FB6-F394-79C0-EDC50DDE7E93}"/>
                </a:ext>
              </a:extLst>
            </p:cNvPr>
            <p:cNvSpPr/>
            <p:nvPr/>
          </p:nvSpPr>
          <p:spPr bwMode="auto">
            <a:xfrm>
              <a:off x="470644" y="2060848"/>
              <a:ext cx="3600400" cy="4176464"/>
            </a:xfrm>
            <a:prstGeom prst="roundRect">
              <a:avLst>
                <a:gd name="adj" fmla="val 8331"/>
              </a:avLst>
            </a:prstGeom>
            <a:solidFill>
              <a:srgbClr val="EEEEE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AFE904-E882-5821-DE0C-94A0FB53F4BF}"/>
                </a:ext>
              </a:extLst>
            </p:cNvPr>
            <p:cNvSpPr txBox="1"/>
            <p:nvPr/>
          </p:nvSpPr>
          <p:spPr bwMode="auto">
            <a:xfrm>
              <a:off x="614660" y="2082334"/>
              <a:ext cx="18998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I. Film Dosimetry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87677B3-8BE4-0823-A340-451E9F1AA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415" y="3428607"/>
              <a:ext cx="3166040" cy="263836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B3C874F-4029-CA18-2125-F3D96E8563B8}"/>
                </a:ext>
              </a:extLst>
            </p:cNvPr>
            <p:cNvSpPr/>
            <p:nvPr/>
          </p:nvSpPr>
          <p:spPr>
            <a:xfrm>
              <a:off x="551384" y="2485824"/>
              <a:ext cx="3432889" cy="7920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1C4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08000" rIns="36000" bIns="36000" rtlCol="0" anchor="ctr"/>
            <a:lstStyle/>
            <a:p>
              <a:pPr algn="ctr"/>
              <a:r>
                <a:rPr lang="en-GB" sz="1400" b="0" dirty="0">
                  <a:solidFill>
                    <a:schemeClr val="tx2"/>
                  </a:solidFill>
                </a:rPr>
                <a:t>→ BTV and </a:t>
              </a:r>
              <a:r>
                <a:rPr lang="en-GB" sz="1400" b="0" dirty="0" err="1">
                  <a:solidFill>
                    <a:schemeClr val="tx2"/>
                  </a:solidFill>
                </a:rPr>
                <a:t>gafchromic</a:t>
              </a:r>
              <a:r>
                <a:rPr lang="en-GB" sz="1400" b="0" dirty="0">
                  <a:solidFill>
                    <a:schemeClr val="tx2"/>
                  </a:solidFill>
                </a:rPr>
                <a:t> imaging consistent (&lt; 1mm)</a:t>
              </a:r>
            </a:p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→ Blow up of the beam downstream. </a:t>
              </a:r>
              <a:endParaRPr lang="en-GB" sz="1400" b="0" dirty="0">
                <a:solidFill>
                  <a:schemeClr val="tx2"/>
                </a:solidFill>
              </a:endParaRPr>
            </a:p>
            <a:p>
              <a:pPr algn="ctr"/>
              <a:endParaRPr lang="en-GB" sz="1400" b="0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75689B5-54E1-5AA2-4105-B7B127AE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3AE0FA-3741-CED8-BA7B-2FF8346A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0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321666-0CA8-982E-2F1B-6D8C22652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– Microstructure analysis</a:t>
            </a:r>
            <a:br>
              <a:rPr lang="en-US" dirty="0"/>
            </a:b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72C514-A95F-6213-9364-7EA2B238B0C8}"/>
              </a:ext>
            </a:extLst>
          </p:cNvPr>
          <p:cNvSpPr txBox="1"/>
          <p:nvPr/>
        </p:nvSpPr>
        <p:spPr bwMode="auto">
          <a:xfrm>
            <a:off x="375082" y="1007349"/>
            <a:ext cx="2969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Cracks in irradiated W Block</a:t>
            </a:r>
          </a:p>
        </p:txBody>
      </p:sp>
      <p:pic>
        <p:nvPicPr>
          <p:cNvPr id="78" name="Picture 77" descr="A close-up of a white square&#10;&#10;Description automatically generated">
            <a:extLst>
              <a:ext uri="{FF2B5EF4-FFF2-40B4-BE49-F238E27FC236}">
                <a16:creationId xmlns:a16="http://schemas.microsoft.com/office/drawing/2014/main" id="{C37F9906-0E75-0FAE-C0D8-C7C0E6973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730" y="1417639"/>
            <a:ext cx="3215723" cy="22283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AFE904-E882-5821-DE0C-94A0FB53F4BF}"/>
              </a:ext>
            </a:extLst>
          </p:cNvPr>
          <p:cNvSpPr txBox="1"/>
          <p:nvPr/>
        </p:nvSpPr>
        <p:spPr bwMode="auto">
          <a:xfrm>
            <a:off x="8868453" y="754032"/>
            <a:ext cx="3276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Testing of unirradiated W Block</a:t>
            </a:r>
          </a:p>
        </p:txBody>
      </p:sp>
      <p:pic>
        <p:nvPicPr>
          <p:cNvPr id="80" name="Picture 79" descr="A close-up of a block&#10;&#10;Description automatically generated">
            <a:extLst>
              <a:ext uri="{FF2B5EF4-FFF2-40B4-BE49-F238E27FC236}">
                <a16:creationId xmlns:a16="http://schemas.microsoft.com/office/drawing/2014/main" id="{8F538EBB-5E93-D193-85B6-39ED007CCF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3264"/>
          <a:stretch/>
        </p:blipFill>
        <p:spPr>
          <a:xfrm>
            <a:off x="9323426" y="1146953"/>
            <a:ext cx="2493492" cy="2769693"/>
          </a:xfrm>
          <a:prstGeom prst="rect">
            <a:avLst/>
          </a:prstGeom>
        </p:spPr>
      </p:pic>
      <p:pic>
        <p:nvPicPr>
          <p:cNvPr id="82" name="Picture 81" descr="A close-up of a stone surface&#10;&#10;Description automatically generated">
            <a:extLst>
              <a:ext uri="{FF2B5EF4-FFF2-40B4-BE49-F238E27FC236}">
                <a16:creationId xmlns:a16="http://schemas.microsoft.com/office/drawing/2014/main" id="{12D20F62-96B1-6DE9-C00D-654E28E19A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036"/>
          <a:stretch/>
        </p:blipFill>
        <p:spPr>
          <a:xfrm>
            <a:off x="6816080" y="4280160"/>
            <a:ext cx="5331769" cy="19679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FE0B57-0D44-5DA8-7942-987AF8B2F02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CF3B5D96-0819-59B8-9877-766669101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 dirty="0"/>
          </a:p>
        </p:txBody>
      </p:sp>
      <p:pic>
        <p:nvPicPr>
          <p:cNvPr id="75" name="Picture 74" descr="A collage of different colored shapes&#10;&#10;Description automatically generated">
            <a:extLst>
              <a:ext uri="{FF2B5EF4-FFF2-40B4-BE49-F238E27FC236}">
                <a16:creationId xmlns:a16="http://schemas.microsoft.com/office/drawing/2014/main" id="{6E429E66-5BF3-EF78-73BA-A12E163BFF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773" b="6871"/>
          <a:stretch/>
        </p:blipFill>
        <p:spPr>
          <a:xfrm>
            <a:off x="44151" y="1366637"/>
            <a:ext cx="3279397" cy="4862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7D0C2-34A2-490B-0C90-A3F6DBC9FD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867" t="-213" r="-1147" b="213"/>
          <a:stretch/>
        </p:blipFill>
        <p:spPr>
          <a:xfrm>
            <a:off x="3287688" y="830719"/>
            <a:ext cx="2365043" cy="2814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F8C138-9E4C-0107-2EE2-6130EF48DA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0859" y="3717032"/>
            <a:ext cx="2985181" cy="2555314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53F249-6E38-6051-2783-512D260CAB9A}"/>
              </a:ext>
            </a:extLst>
          </p:cNvPr>
          <p:cNvSpPr/>
          <p:nvPr/>
        </p:nvSpPr>
        <p:spPr>
          <a:xfrm>
            <a:off x="6986432" y="264858"/>
            <a:ext cx="1629848" cy="565066"/>
          </a:xfrm>
          <a:prstGeom prst="round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V. Microstructural Characterization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CC2407-E7C7-A1CF-E8D1-85132466B4CA}"/>
              </a:ext>
            </a:extLst>
          </p:cNvPr>
          <p:cNvCxnSpPr/>
          <p:nvPr/>
        </p:nvCxnSpPr>
        <p:spPr>
          <a:xfrm>
            <a:off x="6600056" y="3698083"/>
            <a:ext cx="0" cy="26343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F90F95-E26C-A56B-645B-4B865FFEF51A}"/>
              </a:ext>
            </a:extLst>
          </p:cNvPr>
          <p:cNvCxnSpPr>
            <a:cxnSpLocks/>
          </p:cNvCxnSpPr>
          <p:nvPr/>
        </p:nvCxnSpPr>
        <p:spPr>
          <a:xfrm>
            <a:off x="6816080" y="3916646"/>
            <a:ext cx="20523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1A7055-868F-7669-B00E-A6062F1131A4}"/>
              </a:ext>
            </a:extLst>
          </p:cNvPr>
          <p:cNvCxnSpPr/>
          <p:nvPr/>
        </p:nvCxnSpPr>
        <p:spPr>
          <a:xfrm>
            <a:off x="9120336" y="1195886"/>
            <a:ext cx="0" cy="26343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B7864C-9A6F-DEB2-3077-2D063599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0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321666-0CA8-982E-2F1B-6D8C22652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– Microstructure analysis</a:t>
            </a:r>
            <a:br>
              <a:rPr lang="en-US" dirty="0"/>
            </a:br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EDF5AB5-7484-9BA3-1B42-E47ED5B4BC30}"/>
              </a:ext>
            </a:extLst>
          </p:cNvPr>
          <p:cNvSpPr/>
          <p:nvPr/>
        </p:nvSpPr>
        <p:spPr bwMode="auto">
          <a:xfrm>
            <a:off x="245907" y="908720"/>
            <a:ext cx="7680968" cy="3335298"/>
          </a:xfrm>
          <a:prstGeom prst="roundRect">
            <a:avLst>
              <a:gd name="adj" fmla="val 8331"/>
            </a:avLst>
          </a:prstGeom>
          <a:solidFill>
            <a:srgbClr val="EEEE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72C514-A95F-6213-9364-7EA2B238B0C8}"/>
              </a:ext>
            </a:extLst>
          </p:cNvPr>
          <p:cNvSpPr txBox="1"/>
          <p:nvPr/>
        </p:nvSpPr>
        <p:spPr bwMode="auto">
          <a:xfrm>
            <a:off x="375082" y="1007349"/>
            <a:ext cx="2969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Cracks in irradiated W Block</a:t>
            </a:r>
          </a:p>
        </p:txBody>
      </p:sp>
      <p:pic>
        <p:nvPicPr>
          <p:cNvPr id="78" name="Picture 77" descr="A close-up of a white square&#10;&#10;Description automatically generated">
            <a:extLst>
              <a:ext uri="{FF2B5EF4-FFF2-40B4-BE49-F238E27FC236}">
                <a16:creationId xmlns:a16="http://schemas.microsoft.com/office/drawing/2014/main" id="{C37F9906-0E75-0FAE-C0D8-C7C0E6973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590" y="1205178"/>
            <a:ext cx="2902622" cy="2011361"/>
          </a:xfrm>
          <a:prstGeom prst="rect">
            <a:avLst/>
          </a:prstGeom>
        </p:spPr>
      </p:pic>
      <p:sp>
        <p:nvSpPr>
          <p:cNvPr id="85" name="Content Placeholder 5">
            <a:extLst>
              <a:ext uri="{FF2B5EF4-FFF2-40B4-BE49-F238E27FC236}">
                <a16:creationId xmlns:a16="http://schemas.microsoft.com/office/drawing/2014/main" id="{97E1C818-6311-84DA-A7C1-AFC7D1A79309}"/>
              </a:ext>
            </a:extLst>
          </p:cNvPr>
          <p:cNvSpPr txBox="1">
            <a:spLocks/>
          </p:cNvSpPr>
          <p:nvPr/>
        </p:nvSpPr>
        <p:spPr bwMode="auto">
          <a:xfrm>
            <a:off x="4689138" y="3291620"/>
            <a:ext cx="3179806" cy="4497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1200" b="0" dirty="0"/>
              <a:t>Dye penetrant testing (PT) show </a:t>
            </a:r>
            <a:r>
              <a:rPr lang="en-GB" sz="1200" b="0" dirty="0">
                <a:solidFill>
                  <a:schemeClr val="tx1"/>
                </a:solidFill>
              </a:rPr>
              <a:t>superficial cracks (1&amp;3)</a:t>
            </a:r>
            <a:r>
              <a:rPr lang="en-GB" sz="1200" b="0" dirty="0"/>
              <a:t> and Crack 2 was </a:t>
            </a:r>
            <a:r>
              <a:rPr lang="en-GB" sz="1200" b="0" dirty="0">
                <a:solidFill>
                  <a:schemeClr val="tx1"/>
                </a:solidFill>
              </a:rPr>
              <a:t>not detected</a:t>
            </a:r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403A1BD4-F921-5C4B-BBDB-60E756FBE6B4}"/>
              </a:ext>
            </a:extLst>
          </p:cNvPr>
          <p:cNvSpPr/>
          <p:nvPr/>
        </p:nvSpPr>
        <p:spPr>
          <a:xfrm rot="7969708" flipH="1">
            <a:off x="9197727" y="1685072"/>
            <a:ext cx="432048" cy="38052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99883B0F-5F54-78B3-C744-B688F05E1E98}"/>
              </a:ext>
            </a:extLst>
          </p:cNvPr>
          <p:cNvSpPr/>
          <p:nvPr/>
        </p:nvSpPr>
        <p:spPr>
          <a:xfrm rot="17484080" flipH="1">
            <a:off x="10878642" y="1255650"/>
            <a:ext cx="432048" cy="38052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90CE4301-6231-CC46-9BB0-2F4A0CC44AAB}"/>
              </a:ext>
            </a:extLst>
          </p:cNvPr>
          <p:cNvSpPr/>
          <p:nvPr/>
        </p:nvSpPr>
        <p:spPr>
          <a:xfrm rot="17484080" flipH="1">
            <a:off x="10959761" y="2522704"/>
            <a:ext cx="432048" cy="38052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D4CB4C-3161-FDA3-2258-1E1CE2B4EDE3}"/>
              </a:ext>
            </a:extLst>
          </p:cNvPr>
          <p:cNvGrpSpPr/>
          <p:nvPr/>
        </p:nvGrpSpPr>
        <p:grpSpPr>
          <a:xfrm>
            <a:off x="8022771" y="908720"/>
            <a:ext cx="3977885" cy="5348152"/>
            <a:chOff x="8022771" y="908720"/>
            <a:chExt cx="3977885" cy="534815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14C2733-8FB6-F394-79C0-EDC50DDE7E93}"/>
                </a:ext>
              </a:extLst>
            </p:cNvPr>
            <p:cNvSpPr/>
            <p:nvPr/>
          </p:nvSpPr>
          <p:spPr bwMode="auto">
            <a:xfrm>
              <a:off x="8022771" y="908720"/>
              <a:ext cx="3977885" cy="5348152"/>
            </a:xfrm>
            <a:prstGeom prst="roundRect">
              <a:avLst>
                <a:gd name="adj" fmla="val 8331"/>
              </a:avLst>
            </a:prstGeom>
            <a:solidFill>
              <a:srgbClr val="EEEEE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AFE904-E882-5821-DE0C-94A0FB53F4BF}"/>
                </a:ext>
              </a:extLst>
            </p:cNvPr>
            <p:cNvSpPr txBox="1"/>
            <p:nvPr/>
          </p:nvSpPr>
          <p:spPr bwMode="auto">
            <a:xfrm>
              <a:off x="8097290" y="1028143"/>
              <a:ext cx="3276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</a:rPr>
                <a:t>Testing of unirradiated W Block</a:t>
              </a:r>
            </a:p>
          </p:txBody>
        </p:sp>
        <p:pic>
          <p:nvPicPr>
            <p:cNvPr id="80" name="Picture 79" descr="A close-up of a block&#10;&#10;Description automatically generated">
              <a:extLst>
                <a:ext uri="{FF2B5EF4-FFF2-40B4-BE49-F238E27FC236}">
                  <a16:creationId xmlns:a16="http://schemas.microsoft.com/office/drawing/2014/main" id="{8F538EBB-5E93-D193-85B6-39ED007CC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1593" y="1366636"/>
              <a:ext cx="3563459" cy="1849903"/>
            </a:xfrm>
            <a:prstGeom prst="rect">
              <a:avLst/>
            </a:prstGeom>
          </p:spPr>
        </p:pic>
        <p:pic>
          <p:nvPicPr>
            <p:cNvPr id="82" name="Picture 81" descr="A close-up of a stone surface&#10;&#10;Description automatically generated">
              <a:extLst>
                <a:ext uri="{FF2B5EF4-FFF2-40B4-BE49-F238E27FC236}">
                  <a16:creationId xmlns:a16="http://schemas.microsoft.com/office/drawing/2014/main" id="{12D20F62-96B1-6DE9-C00D-654E28E19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3036"/>
            <a:stretch/>
          </p:blipFill>
          <p:spPr>
            <a:xfrm>
              <a:off x="8180312" y="3575695"/>
              <a:ext cx="3530913" cy="1303244"/>
            </a:xfrm>
            <a:prstGeom prst="rect">
              <a:avLst/>
            </a:prstGeom>
          </p:spPr>
        </p:pic>
        <p:sp>
          <p:nvSpPr>
            <p:cNvPr id="91" name="Content Placeholder 5">
              <a:extLst>
                <a:ext uri="{FF2B5EF4-FFF2-40B4-BE49-F238E27FC236}">
                  <a16:creationId xmlns:a16="http://schemas.microsoft.com/office/drawing/2014/main" id="{ED17713A-7DF5-513D-35F0-103EB68166B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89712" y="3291620"/>
              <a:ext cx="3575340" cy="38052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eaLnBrk="1" hangingPunct="1">
                <a:lnSpc>
                  <a:spcPct val="90000"/>
                </a:lnSpc>
                <a:spcBef>
                  <a:spcPts val="1800"/>
                </a:spcBef>
                <a:spcAft>
                  <a:spcPts val="400"/>
                </a:spcAft>
                <a:buFont typeface="Arial"/>
                <a:buNone/>
                <a:defRPr sz="2800" b="1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24000" indent="-324000" algn="l" defTabSz="914400" eaLnBrk="1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Font typeface="Arial"/>
                <a:buChar char="•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48000" indent="-324000" algn="l" defTabSz="914400" eaLnBrk="1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SzPct val="100000"/>
                <a:buFont typeface="Arial"/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72000" indent="-324000" algn="l" defTabSz="914400" eaLnBrk="1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SzPct val="100000"/>
                <a:buFont typeface="Arial"/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SzPct val="100000"/>
                <a:buFont typeface="Arial"/>
                <a:buChar char="•"/>
                <a:defRPr sz="16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0" dirty="0"/>
                <a:t>PT Testing </a:t>
              </a:r>
              <a:r>
                <a:rPr lang="en-GB" sz="1200" b="0" dirty="0">
                  <a:solidFill>
                    <a:schemeClr val="tx1"/>
                  </a:solidFill>
                </a:rPr>
                <a:t>indicated cracks </a:t>
              </a:r>
              <a:r>
                <a:rPr lang="en-GB" sz="1200" b="0" dirty="0"/>
                <a:t>in unirradiated W</a:t>
              </a:r>
              <a:endParaRPr lang="en-GB" sz="1200" b="0" dirty="0">
                <a:solidFill>
                  <a:schemeClr val="tx1"/>
                </a:solidFill>
              </a:endParaRPr>
            </a:p>
          </p:txBody>
        </p:sp>
        <p:sp>
          <p:nvSpPr>
            <p:cNvPr id="95" name="Arrow: Right 94">
              <a:extLst>
                <a:ext uri="{FF2B5EF4-FFF2-40B4-BE49-F238E27FC236}">
                  <a16:creationId xmlns:a16="http://schemas.microsoft.com/office/drawing/2014/main" id="{D341B1DE-231A-3228-1114-729CBD46F79D}"/>
                </a:ext>
              </a:extLst>
            </p:cNvPr>
            <p:cNvSpPr/>
            <p:nvPr/>
          </p:nvSpPr>
          <p:spPr>
            <a:xfrm rot="17484080" flipH="1">
              <a:off x="8865390" y="3695610"/>
              <a:ext cx="432048" cy="380529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Content Placeholder 5">
              <a:extLst>
                <a:ext uri="{FF2B5EF4-FFF2-40B4-BE49-F238E27FC236}">
                  <a16:creationId xmlns:a16="http://schemas.microsoft.com/office/drawing/2014/main" id="{059ED757-F7E7-C537-E9D5-184FF51A38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36082" y="4938126"/>
              <a:ext cx="3575340" cy="29107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eaLnBrk="1" hangingPunct="1">
                <a:lnSpc>
                  <a:spcPct val="90000"/>
                </a:lnSpc>
                <a:spcBef>
                  <a:spcPts val="1800"/>
                </a:spcBef>
                <a:spcAft>
                  <a:spcPts val="400"/>
                </a:spcAft>
                <a:buFont typeface="Arial"/>
                <a:buNone/>
                <a:defRPr sz="2800" b="1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24000" indent="-324000" algn="l" defTabSz="914400" eaLnBrk="1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Font typeface="Arial"/>
                <a:buChar char="•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48000" indent="-324000" algn="l" defTabSz="914400" eaLnBrk="1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SzPct val="100000"/>
                <a:buFont typeface="Arial"/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72000" indent="-324000" algn="l" defTabSz="914400" eaLnBrk="1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SzPct val="100000"/>
                <a:buFont typeface="Arial"/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SzPct val="100000"/>
                <a:buFont typeface="Arial"/>
                <a:buChar char="•"/>
                <a:defRPr sz="16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0" dirty="0"/>
                <a:t>SEM shows </a:t>
              </a:r>
              <a:r>
                <a:rPr lang="en-GB" sz="1200" b="0" dirty="0">
                  <a:solidFill>
                    <a:schemeClr val="tx1"/>
                  </a:solidFill>
                </a:rPr>
                <a:t>similar cracks as in irradiated sample</a:t>
              </a:r>
            </a:p>
          </p:txBody>
        </p: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7F9641E-B33A-7103-4B2D-E7C151837E2D}"/>
              </a:ext>
            </a:extLst>
          </p:cNvPr>
          <p:cNvCxnSpPr>
            <a:cxnSpLocks/>
          </p:cNvCxnSpPr>
          <p:nvPr/>
        </p:nvCxnSpPr>
        <p:spPr>
          <a:xfrm>
            <a:off x="8756239" y="1583652"/>
            <a:ext cx="1220009" cy="64638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EB609E7-E626-ADE7-9423-1BFFCDCB0398}"/>
              </a:ext>
            </a:extLst>
          </p:cNvPr>
          <p:cNvCxnSpPr>
            <a:cxnSpLocks/>
          </p:cNvCxnSpPr>
          <p:nvPr/>
        </p:nvCxnSpPr>
        <p:spPr>
          <a:xfrm>
            <a:off x="10260685" y="1723473"/>
            <a:ext cx="1220009" cy="64638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567C1C94-86F3-D1C2-4308-4DB9EDAF6201}"/>
              </a:ext>
            </a:extLst>
          </p:cNvPr>
          <p:cNvSpPr/>
          <p:nvPr/>
        </p:nvSpPr>
        <p:spPr>
          <a:xfrm>
            <a:off x="375082" y="4339105"/>
            <a:ext cx="7458455" cy="1898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1C4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GB" sz="1400" b="1" u="sng" dirty="0">
                <a:solidFill>
                  <a:schemeClr val="tx2"/>
                </a:solidFill>
              </a:rPr>
              <a:t>TZM</a:t>
            </a:r>
            <a:r>
              <a:rPr lang="en-GB" sz="1400" dirty="0">
                <a:solidFill>
                  <a:schemeClr val="tx2"/>
                </a:solidFill>
              </a:rPr>
              <a:t>: → Tantalum &amp; TZM → No damages)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400" b="1" u="sng" dirty="0">
                <a:solidFill>
                  <a:schemeClr val="tx2"/>
                </a:solidFill>
              </a:rPr>
              <a:t>W</a:t>
            </a:r>
            <a:r>
              <a:rPr lang="en-GB" sz="1400" dirty="0">
                <a:solidFill>
                  <a:schemeClr val="tx2"/>
                </a:solidFill>
              </a:rPr>
              <a:t>: → Cracks → Beam-induced?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Cracks did </a:t>
            </a:r>
            <a:r>
              <a:rPr lang="en-GB" sz="1400" dirty="0">
                <a:solidFill>
                  <a:schemeClr val="tx1"/>
                </a:solidFill>
              </a:rPr>
              <a:t>not exist before EDM cutting </a:t>
            </a:r>
            <a:r>
              <a:rPr lang="en-GB" sz="1400" dirty="0">
                <a:solidFill>
                  <a:schemeClr val="tx2"/>
                </a:solidFill>
              </a:rPr>
              <a:t>(UT Testing)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</a:rPr>
              <a:t>No differences </a:t>
            </a:r>
            <a:r>
              <a:rPr lang="en-GB" sz="1400" dirty="0">
                <a:solidFill>
                  <a:schemeClr val="tx1"/>
                </a:solidFill>
              </a:rPr>
              <a:t>between unirradiated and irradiated microstructure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Reason: Cracks </a:t>
            </a:r>
            <a:r>
              <a:rPr lang="en-GB" sz="1400" dirty="0">
                <a:solidFill>
                  <a:schemeClr val="tx1"/>
                </a:solidFill>
              </a:rPr>
              <a:t>superficial</a:t>
            </a:r>
            <a:r>
              <a:rPr lang="en-GB" sz="1400" dirty="0">
                <a:solidFill>
                  <a:schemeClr val="tx2"/>
                </a:solidFill>
              </a:rPr>
              <a:t>, release of high </a:t>
            </a:r>
            <a:r>
              <a:rPr lang="en-GB" sz="1400" dirty="0">
                <a:solidFill>
                  <a:schemeClr val="tx1"/>
                </a:solidFill>
              </a:rPr>
              <a:t>residual stresses</a:t>
            </a:r>
            <a:r>
              <a:rPr lang="en-GB" sz="1400" dirty="0">
                <a:solidFill>
                  <a:schemeClr val="tx2"/>
                </a:solidFill>
              </a:rPr>
              <a:t> during EDM cutting, brittle W (</a:t>
            </a:r>
            <a:r>
              <a:rPr lang="en-GB" sz="1400" dirty="0">
                <a:solidFill>
                  <a:schemeClr val="tx1"/>
                </a:solidFill>
              </a:rPr>
              <a:t>porosity &amp; fully recrystallized</a:t>
            </a:r>
            <a:r>
              <a:rPr lang="en-GB" sz="1400" dirty="0">
                <a:solidFill>
                  <a:schemeClr val="tx2"/>
                </a:solidFill>
              </a:rPr>
              <a:t>). Attributed to </a:t>
            </a:r>
            <a:r>
              <a:rPr lang="en-GB" sz="1400" b="1" dirty="0">
                <a:solidFill>
                  <a:schemeClr val="tx1"/>
                </a:solidFill>
              </a:rPr>
              <a:t>quality of sintered 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E0B57-0D44-5DA8-7942-987AF8B2F02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CF3B5D96-0819-59B8-9877-766669101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3FED0C-0954-4A2F-1E92-52F3F3244D16}"/>
              </a:ext>
            </a:extLst>
          </p:cNvPr>
          <p:cNvGrpSpPr/>
          <p:nvPr/>
        </p:nvGrpSpPr>
        <p:grpSpPr>
          <a:xfrm>
            <a:off x="294141" y="1366636"/>
            <a:ext cx="4795699" cy="2802807"/>
            <a:chOff x="294141" y="1366636"/>
            <a:chExt cx="4795699" cy="2802807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48E8A67-3E89-B88F-D9EC-D667FAA481E4}"/>
                </a:ext>
              </a:extLst>
            </p:cNvPr>
            <p:cNvGrpSpPr/>
            <p:nvPr/>
          </p:nvGrpSpPr>
          <p:grpSpPr>
            <a:xfrm>
              <a:off x="294141" y="1366636"/>
              <a:ext cx="4795699" cy="2744352"/>
              <a:chOff x="3671518" y="2145731"/>
              <a:chExt cx="4795699" cy="2744352"/>
            </a:xfrm>
          </p:grpSpPr>
          <p:sp>
            <p:nvSpPr>
              <p:cNvPr id="32" name="Content Placeholder 5">
                <a:extLst>
                  <a:ext uri="{FF2B5EF4-FFF2-40B4-BE49-F238E27FC236}">
                    <a16:creationId xmlns:a16="http://schemas.microsoft.com/office/drawing/2014/main" id="{5D7A22C1-503C-3703-F5E1-5EFC1FE913C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640284" y="2234170"/>
                <a:ext cx="2826933" cy="38052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eaLnBrk="1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defRPr sz="2800" b="1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eaLnBrk="1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/>
                  <a:buChar char="•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eaLnBrk="1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/>
                  <a:buChar char="•"/>
                  <a:defRPr sz="2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eaLnBrk="1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/>
                  <a:buChar char="•"/>
                  <a:defRPr sz="2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eaLnBrk="1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/>
                  <a:buChar char="•"/>
                  <a:defRPr sz="16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eaLnBrk="1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eaLnBrk="1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eaLnBrk="1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eaLnBrk="1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00" b="0" dirty="0"/>
                  <a:t>EBSD and SEM images show </a:t>
                </a:r>
                <a:r>
                  <a:rPr lang="en-GB" sz="1200" dirty="0">
                    <a:solidFill>
                      <a:schemeClr val="tx1"/>
                    </a:solidFill>
                  </a:rPr>
                  <a:t>cracks inside W </a:t>
                </a:r>
                <a:br>
                  <a:rPr lang="en-GB" sz="1200" b="0" dirty="0"/>
                </a:br>
                <a:r>
                  <a:rPr lang="en-GB" sz="1200" b="0" dirty="0"/>
                  <a:t>→ </a:t>
                </a:r>
                <a:r>
                  <a:rPr lang="en-GB" sz="1200" b="0" dirty="0">
                    <a:solidFill>
                      <a:schemeClr val="accent1"/>
                    </a:solidFill>
                  </a:rPr>
                  <a:t>No delamination </a:t>
                </a:r>
                <a:r>
                  <a:rPr lang="en-GB" sz="1200" b="0" dirty="0"/>
                  <a:t>of the interface</a:t>
                </a:r>
              </a:p>
            </p:txBody>
          </p:sp>
          <p:pic>
            <p:nvPicPr>
              <p:cNvPr id="75" name="Picture 74" descr="A collage of different colored shapes&#10;&#10;Description automatically generated">
                <a:extLst>
                  <a:ext uri="{FF2B5EF4-FFF2-40B4-BE49-F238E27FC236}">
                    <a16:creationId xmlns:a16="http://schemas.microsoft.com/office/drawing/2014/main" id="{6E429E66-5BF3-EF78-73BA-A12E163BFF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9773" b="6871"/>
              <a:stretch/>
            </p:blipFill>
            <p:spPr>
              <a:xfrm>
                <a:off x="3671518" y="2145731"/>
                <a:ext cx="1850977" cy="2744352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F7D0C2-34A2-490B-0C90-A3F6DBC9F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867" t="-213" r="-1147" b="213"/>
            <a:stretch/>
          </p:blipFill>
          <p:spPr>
            <a:xfrm>
              <a:off x="2217548" y="2210858"/>
              <a:ext cx="1423120" cy="1693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F8C138-9E4C-0107-2EE2-6130EF48D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88351" y="2475988"/>
              <a:ext cx="1978335" cy="1693455"/>
            </a:xfrm>
            <a:prstGeom prst="rect">
              <a:avLst/>
            </a:prstGeom>
            <a:ln w="381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53F249-6E38-6051-2783-512D260CAB9A}"/>
              </a:ext>
            </a:extLst>
          </p:cNvPr>
          <p:cNvSpPr/>
          <p:nvPr/>
        </p:nvSpPr>
        <p:spPr>
          <a:xfrm>
            <a:off x="6986432" y="264858"/>
            <a:ext cx="1629848" cy="565066"/>
          </a:xfrm>
          <a:prstGeom prst="round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V. Microstructural Characterization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5AE9C9-8772-FF60-A088-D4171B56D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ement, stone&#10;&#10;Description automatically generated">
            <a:extLst>
              <a:ext uri="{FF2B5EF4-FFF2-40B4-BE49-F238E27FC236}">
                <a16:creationId xmlns:a16="http://schemas.microsoft.com/office/drawing/2014/main" id="{BB10EB6F-31A7-5990-9E39-9011A7FBC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9"/>
          <a:stretch/>
        </p:blipFill>
        <p:spPr>
          <a:xfrm>
            <a:off x="598777" y="968387"/>
            <a:ext cx="11378894" cy="1444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688E04-1725-505B-04A8-F6779344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- Shear testing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64530-93E7-6042-A87E-732C6614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CD9B5-BB1F-F3CA-C7FB-28BA5D91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18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1C5126-AB85-63CA-7ECE-46E043917EBC}"/>
              </a:ext>
            </a:extLst>
          </p:cNvPr>
          <p:cNvGrpSpPr/>
          <p:nvPr/>
        </p:nvGrpSpPr>
        <p:grpSpPr>
          <a:xfrm>
            <a:off x="7193776" y="299719"/>
            <a:ext cx="3437362" cy="565066"/>
            <a:chOff x="7193776" y="299719"/>
            <a:chExt cx="3437362" cy="56506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7081D95-409A-9453-5924-538324531170}"/>
                </a:ext>
              </a:extLst>
            </p:cNvPr>
            <p:cNvSpPr/>
            <p:nvPr/>
          </p:nvSpPr>
          <p:spPr>
            <a:xfrm>
              <a:off x="7193776" y="299719"/>
              <a:ext cx="1629848" cy="565066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VI. Mechanical Characterization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5859D1-0C51-F827-6423-4752B93F8675}"/>
                </a:ext>
              </a:extLst>
            </p:cNvPr>
            <p:cNvCxnSpPr>
              <a:cxnSpLocks/>
            </p:cNvCxnSpPr>
            <p:nvPr/>
          </p:nvCxnSpPr>
          <p:spPr>
            <a:xfrm>
              <a:off x="8823624" y="764704"/>
              <a:ext cx="15208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89C8AE-0845-6DEB-2167-92B92931AA4A}"/>
                </a:ext>
              </a:extLst>
            </p:cNvPr>
            <p:cNvSpPr txBox="1"/>
            <p:nvPr/>
          </p:nvSpPr>
          <p:spPr bwMode="auto">
            <a:xfrm>
              <a:off x="8888706" y="414846"/>
              <a:ext cx="1742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Shear testing</a:t>
              </a:r>
              <a:endParaRPr lang="en-GB" sz="16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EC9919-12DD-61D1-26AC-109D34A7E0BB}"/>
              </a:ext>
            </a:extLst>
          </p:cNvPr>
          <p:cNvGrpSpPr/>
          <p:nvPr/>
        </p:nvGrpSpPr>
        <p:grpSpPr>
          <a:xfrm>
            <a:off x="191344" y="2564504"/>
            <a:ext cx="5760639" cy="3675156"/>
            <a:chOff x="8425124" y="2142328"/>
            <a:chExt cx="3346779" cy="2135169"/>
          </a:xfrm>
        </p:grpSpPr>
        <p:pic>
          <p:nvPicPr>
            <p:cNvPr id="14" name="Content Placeholder 6">
              <a:extLst>
                <a:ext uri="{FF2B5EF4-FFF2-40B4-BE49-F238E27FC236}">
                  <a16:creationId xmlns:a16="http://schemas.microsoft.com/office/drawing/2014/main" id="{CF880F76-6319-B15E-94D4-1DDDB7235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7148"/>
            <a:stretch/>
          </p:blipFill>
          <p:spPr bwMode="auto">
            <a:xfrm>
              <a:off x="8425124" y="2142328"/>
              <a:ext cx="1715037" cy="213516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DF633E-53A5-402F-0B45-0E7641F8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7155"/>
            <a:stretch/>
          </p:blipFill>
          <p:spPr>
            <a:xfrm>
              <a:off x="10113369" y="2180376"/>
              <a:ext cx="1658534" cy="206021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766C44-CE24-6C89-0697-AF4170EF15EB}"/>
              </a:ext>
            </a:extLst>
          </p:cNvPr>
          <p:cNvSpPr txBox="1"/>
          <p:nvPr/>
        </p:nvSpPr>
        <p:spPr bwMode="auto">
          <a:xfrm>
            <a:off x="1767383" y="236956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Irradiated TZM-Ta2.5W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73F71A02-7232-221F-A35F-1261E50AC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r="33514"/>
          <a:stretch/>
        </p:blipFill>
        <p:spPr>
          <a:xfrm>
            <a:off x="6239072" y="2616668"/>
            <a:ext cx="5864589" cy="3607689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C15FBD-092F-896D-904D-FCE1E8E5782F}"/>
              </a:ext>
            </a:extLst>
          </p:cNvPr>
          <p:cNvSpPr txBox="1"/>
          <p:nvPr/>
        </p:nvSpPr>
        <p:spPr bwMode="auto">
          <a:xfrm>
            <a:off x="8032686" y="2392880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Un-irradiated TZM-Ta</a:t>
            </a:r>
          </a:p>
        </p:txBody>
      </p:sp>
    </p:spTree>
    <p:extLst>
      <p:ext uri="{BB962C8B-B14F-4D97-AF65-F5344CB8AC3E}">
        <p14:creationId xmlns:p14="http://schemas.microsoft.com/office/powerpoint/2010/main" val="11723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688E04-1725-505B-04A8-F6779344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- Shear testing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64530-93E7-6042-A87E-732C6614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CD9B5-BB1F-F3CA-C7FB-28BA5D91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19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1C5126-AB85-63CA-7ECE-46E043917EBC}"/>
              </a:ext>
            </a:extLst>
          </p:cNvPr>
          <p:cNvGrpSpPr/>
          <p:nvPr/>
        </p:nvGrpSpPr>
        <p:grpSpPr>
          <a:xfrm>
            <a:off x="7193776" y="299719"/>
            <a:ext cx="3437362" cy="565066"/>
            <a:chOff x="7193776" y="299719"/>
            <a:chExt cx="3437362" cy="56506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7081D95-409A-9453-5924-538324531170}"/>
                </a:ext>
              </a:extLst>
            </p:cNvPr>
            <p:cNvSpPr/>
            <p:nvPr/>
          </p:nvSpPr>
          <p:spPr>
            <a:xfrm>
              <a:off x="7193776" y="299719"/>
              <a:ext cx="1629848" cy="565066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VI. Mechanical Characterization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5859D1-0C51-F827-6423-4752B93F8675}"/>
                </a:ext>
              </a:extLst>
            </p:cNvPr>
            <p:cNvCxnSpPr>
              <a:cxnSpLocks/>
            </p:cNvCxnSpPr>
            <p:nvPr/>
          </p:nvCxnSpPr>
          <p:spPr>
            <a:xfrm>
              <a:off x="8823624" y="764704"/>
              <a:ext cx="15208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89C8AE-0845-6DEB-2167-92B92931AA4A}"/>
                </a:ext>
              </a:extLst>
            </p:cNvPr>
            <p:cNvSpPr txBox="1"/>
            <p:nvPr/>
          </p:nvSpPr>
          <p:spPr bwMode="auto">
            <a:xfrm>
              <a:off x="8888706" y="414846"/>
              <a:ext cx="1742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Shear testing</a:t>
              </a:r>
              <a:endParaRPr lang="en-GB" sz="16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0D7D593-A471-9A92-6DDE-ACF4DAE9944A}"/>
              </a:ext>
            </a:extLst>
          </p:cNvPr>
          <p:cNvGrpSpPr/>
          <p:nvPr/>
        </p:nvGrpSpPr>
        <p:grpSpPr>
          <a:xfrm>
            <a:off x="-26768" y="1484784"/>
            <a:ext cx="6050760" cy="4819604"/>
            <a:chOff x="6006160" y="1484784"/>
            <a:chExt cx="6050760" cy="481960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83C53D5-AD10-C7FC-543C-D5ECB48D8C99}"/>
                </a:ext>
              </a:extLst>
            </p:cNvPr>
            <p:cNvSpPr/>
            <p:nvPr/>
          </p:nvSpPr>
          <p:spPr bwMode="auto">
            <a:xfrm>
              <a:off x="6234935" y="1484784"/>
              <a:ext cx="5821985" cy="4819604"/>
            </a:xfrm>
            <a:prstGeom prst="roundRect">
              <a:avLst>
                <a:gd name="adj" fmla="val 8331"/>
              </a:avLst>
            </a:prstGeom>
            <a:solidFill>
              <a:srgbClr val="EEEEE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CEC9919-12DD-61D1-26AC-109D34A7E0BB}"/>
                </a:ext>
              </a:extLst>
            </p:cNvPr>
            <p:cNvGrpSpPr/>
            <p:nvPr/>
          </p:nvGrpSpPr>
          <p:grpSpPr>
            <a:xfrm>
              <a:off x="6623391" y="3117766"/>
              <a:ext cx="4893425" cy="3121893"/>
              <a:chOff x="8425124" y="2142328"/>
              <a:chExt cx="3346779" cy="2135169"/>
            </a:xfrm>
          </p:grpSpPr>
          <p:pic>
            <p:nvPicPr>
              <p:cNvPr id="14" name="Content Placeholder 6">
                <a:extLst>
                  <a:ext uri="{FF2B5EF4-FFF2-40B4-BE49-F238E27FC236}">
                    <a16:creationId xmlns:a16="http://schemas.microsoft.com/office/drawing/2014/main" id="{CF880F76-6319-B15E-94D4-1DDDB7235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7148"/>
              <a:stretch/>
            </p:blipFill>
            <p:spPr bwMode="auto">
              <a:xfrm>
                <a:off x="8425124" y="2142328"/>
                <a:ext cx="1715037" cy="213516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9DF633E-53A5-402F-0B45-0E7641F89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67155"/>
              <a:stretch/>
            </p:blipFill>
            <p:spPr>
              <a:xfrm>
                <a:off x="10113369" y="2180376"/>
                <a:ext cx="1658534" cy="2060218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B766C44-CE24-6C89-0697-AF4170EF15EB}"/>
                </a:ext>
              </a:extLst>
            </p:cNvPr>
            <p:cNvSpPr txBox="1"/>
            <p:nvPr/>
          </p:nvSpPr>
          <p:spPr bwMode="auto">
            <a:xfrm>
              <a:off x="6415726" y="1598477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Irradiated TZM-Ta2.5W</a:t>
              </a:r>
            </a:p>
          </p:txBody>
        </p:sp>
        <p:sp>
          <p:nvSpPr>
            <p:cNvPr id="2" name="Content Placeholder 1">
              <a:extLst>
                <a:ext uri="{FF2B5EF4-FFF2-40B4-BE49-F238E27FC236}">
                  <a16:creationId xmlns:a16="http://schemas.microsoft.com/office/drawing/2014/main" id="{6DC14CF9-2E59-FBF7-6212-F5C454DFE6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06160" y="1988840"/>
              <a:ext cx="5733006" cy="103930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400" eaLnBrk="1" hangingPunct="1">
                <a:lnSpc>
                  <a:spcPct val="90000"/>
                </a:lnSpc>
                <a:spcBef>
                  <a:spcPts val="400"/>
                </a:spcBef>
                <a:spcAft>
                  <a:spcPts val="200"/>
                </a:spcAft>
                <a:buFont typeface="Arial"/>
                <a:buChar char="•"/>
                <a:defRPr sz="2800" b="1" dirty="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28650" indent="-261938" algn="l" defTabSz="914400" eaLnBrk="1" hangingPunct="1">
                <a:lnSpc>
                  <a:spcPct val="100000"/>
                </a:lnSpc>
                <a:spcBef>
                  <a:spcPts val="400"/>
                </a:spcBef>
                <a:spcAft>
                  <a:spcPts val="200"/>
                </a:spcAft>
                <a:buFont typeface="Arial"/>
                <a:buChar char="•"/>
                <a:defRPr sz="2800" b="0" dirty="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89000" indent="-260350" algn="l" defTabSz="914400" eaLnBrk="1" hangingPunct="1">
                <a:lnSpc>
                  <a:spcPct val="100000"/>
                </a:lnSpc>
                <a:spcBef>
                  <a:spcPts val="400"/>
                </a:spcBef>
                <a:spcAft>
                  <a:spcPts val="200"/>
                </a:spcAft>
                <a:buSzPct val="100000"/>
                <a:buFont typeface="Arial"/>
                <a:buChar char="•"/>
                <a:defRPr sz="2800" b="0" dirty="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09675" indent="-269875" algn="l" defTabSz="914400" eaLnBrk="1" hangingPunct="1">
                <a:lnSpc>
                  <a:spcPct val="100000"/>
                </a:lnSpc>
                <a:spcBef>
                  <a:spcPts val="400"/>
                </a:spcBef>
                <a:spcAft>
                  <a:spcPts val="200"/>
                </a:spcAft>
                <a:buSzPct val="100000"/>
                <a:buFont typeface="Arial"/>
                <a:buChar char="•"/>
                <a:defRPr sz="2800" b="0" dirty="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SzPct val="100000"/>
                <a:buFont typeface="Arial"/>
                <a:buChar char="•"/>
                <a:defRPr sz="16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eaLnBrk="1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US" sz="1600" dirty="0"/>
                <a:t>Ta clad: Higher shear breaking strength than bulk Ta (150 MPa) (un-irradiated block)</a:t>
              </a:r>
            </a:p>
            <a:p>
              <a:pPr lvl="1"/>
              <a:r>
                <a:rPr lang="en-US" sz="1600" b="0" dirty="0"/>
                <a:t>Ta2.</a:t>
              </a:r>
              <a:r>
                <a:rPr lang="en-US" sz="1600" dirty="0"/>
                <a:t>5W clad: Close to shear breaking strength of  bulk Ta2.5W (215 MPa) (irradiated, w/ and wo Ta foil)</a:t>
              </a:r>
              <a:r>
                <a:rPr lang="en-US" sz="1600" b="0" dirty="0"/>
                <a:t>	</a:t>
              </a:r>
              <a:endParaRPr lang="en-GB" sz="1600" b="0" dirty="0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910521-0E63-6102-3E89-607855738326}"/>
              </a:ext>
            </a:extLst>
          </p:cNvPr>
          <p:cNvSpPr/>
          <p:nvPr/>
        </p:nvSpPr>
        <p:spPr bwMode="auto">
          <a:xfrm>
            <a:off x="6178671" y="1484784"/>
            <a:ext cx="5821985" cy="4819604"/>
          </a:xfrm>
          <a:prstGeom prst="roundRect">
            <a:avLst>
              <a:gd name="adj" fmla="val 8331"/>
            </a:avLst>
          </a:prstGeom>
          <a:solidFill>
            <a:srgbClr val="EEEE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73F71A02-7232-221F-A35F-1261E50AC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33514"/>
          <a:stretch/>
        </p:blipFill>
        <p:spPr>
          <a:xfrm>
            <a:off x="6735365" y="3133069"/>
            <a:ext cx="5025138" cy="3091288"/>
          </a:xfr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65389C6D-B082-BF60-7BEA-4CAB1CA08F18}"/>
              </a:ext>
            </a:extLst>
          </p:cNvPr>
          <p:cNvSpPr txBox="1">
            <a:spLocks/>
          </p:cNvSpPr>
          <p:nvPr/>
        </p:nvSpPr>
        <p:spPr bwMode="auto">
          <a:xfrm>
            <a:off x="6395316" y="1988840"/>
            <a:ext cx="5111947" cy="10393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eaLnBrk="1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Fracture in shear neck region</a:t>
            </a:r>
          </a:p>
          <a:p>
            <a:pPr lvl="1"/>
            <a:r>
              <a:rPr lang="en-US" sz="1600" dirty="0"/>
              <a:t>1 at the interface, </a:t>
            </a:r>
            <a:r>
              <a:rPr lang="en-US" sz="1600" b="0" dirty="0"/>
              <a:t>3 in the Tantalum</a:t>
            </a:r>
          </a:p>
          <a:p>
            <a:pPr lvl="1"/>
            <a:r>
              <a:rPr lang="en-US" sz="1600" b="0" dirty="0"/>
              <a:t>80-750um extension (slightly higher in un-irradiated)</a:t>
            </a:r>
            <a:endParaRPr lang="en-GB" sz="1600" b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C15FBD-092F-896D-904D-FCE1E8E5782F}"/>
              </a:ext>
            </a:extLst>
          </p:cNvPr>
          <p:cNvSpPr txBox="1"/>
          <p:nvPr/>
        </p:nvSpPr>
        <p:spPr bwMode="auto">
          <a:xfrm>
            <a:off x="6583849" y="1592263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Un-irradiated TZM-Ta</a:t>
            </a:r>
          </a:p>
        </p:txBody>
      </p:sp>
    </p:spTree>
    <p:extLst>
      <p:ext uri="{BB962C8B-B14F-4D97-AF65-F5344CB8AC3E}">
        <p14:creationId xmlns:p14="http://schemas.microsoft.com/office/powerpoint/2010/main" val="4087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A7A247-58A8-648C-C838-E721EE203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543992" cy="2412801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b="0" dirty="0"/>
              <a:t>The HI-ECN3 project and BDF/</a:t>
            </a:r>
            <a:r>
              <a:rPr lang="en-US" b="0" dirty="0" err="1"/>
              <a:t>SHiP</a:t>
            </a:r>
            <a:endParaRPr lang="en-US" b="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b="0" dirty="0"/>
              <a:t>Target requirements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b="0" dirty="0"/>
              <a:t>Baseline design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b="0" dirty="0"/>
              <a:t>Post-Irradiation Examination of a prototype target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b="0" dirty="0"/>
              <a:t>Nb-cladding R&amp;D studies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b="0" dirty="0"/>
              <a:t>Conclusions &amp; outlook (1)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238B28-D116-0B65-741F-8598AE610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3FD1F-5728-32F1-8BE7-F8C87E30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43F61-C1B6-7514-32DB-8BD611C0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CB21A8-0329-8247-F230-8696F8C2EB58}"/>
              </a:ext>
            </a:extLst>
          </p:cNvPr>
          <p:cNvCxnSpPr>
            <a:cxnSpLocks/>
          </p:cNvCxnSpPr>
          <p:nvPr/>
        </p:nvCxnSpPr>
        <p:spPr>
          <a:xfrm>
            <a:off x="6096000" y="1268760"/>
            <a:ext cx="0" cy="46085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F6AFE18-54D7-746C-43D1-EE2C36B24C41}"/>
              </a:ext>
            </a:extLst>
          </p:cNvPr>
          <p:cNvSpPr txBox="1">
            <a:spLocks/>
          </p:cNvSpPr>
          <p:nvPr/>
        </p:nvSpPr>
        <p:spPr bwMode="auto">
          <a:xfrm>
            <a:off x="6528047" y="1268760"/>
            <a:ext cx="5255963" cy="46824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Font typeface="Arial"/>
              <a:buNone/>
              <a:defRPr lang="en-US"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lang="en-US"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dirty="0">
                <a:solidFill>
                  <a:schemeClr val="tx1"/>
                </a:solidFill>
              </a:rPr>
              <a:t>Follow-up of IWSMT15 talk</a:t>
            </a:r>
          </a:p>
          <a:p>
            <a:pPr algn="ctr"/>
            <a:r>
              <a:rPr lang="en-GB" sz="1600" b="0" dirty="0">
                <a:solidFill>
                  <a:schemeClr val="tx1"/>
                </a:solidFill>
              </a:rPr>
              <a:t>Rui F. Ximenes - </a:t>
            </a:r>
            <a:r>
              <a:rPr lang="en-GB" sz="1600" b="0" i="1" dirty="0">
                <a:solidFill>
                  <a:schemeClr val="tx1"/>
                </a:solidFill>
              </a:rPr>
              <a:t>Post-Irradiation Examination of the prototype production target materials of the Beam Dump Facility (BDF) </a:t>
            </a:r>
          </a:p>
          <a:p>
            <a:pPr algn="ctr"/>
            <a:r>
              <a:rPr lang="en-GB" sz="1600" b="0" dirty="0">
                <a:solidFill>
                  <a:schemeClr val="tx1"/>
                </a:solidFill>
              </a:rPr>
              <a:t>&amp; </a:t>
            </a:r>
            <a:r>
              <a:rPr lang="en-GB" sz="1600" b="0" i="1" dirty="0">
                <a:solidFill>
                  <a:schemeClr val="tx1"/>
                </a:solidFill>
              </a:rPr>
              <a:t>Beam Dump Facility  production target at CERN and advanced cladding technological R&amp;D</a:t>
            </a:r>
          </a:p>
          <a:p>
            <a:pPr algn="ctr"/>
            <a:endParaRPr lang="en-GB" sz="1800" dirty="0">
              <a:solidFill>
                <a:schemeClr val="tx1"/>
              </a:solidFill>
            </a:endParaRPr>
          </a:p>
          <a:p>
            <a:pPr algn="ctr"/>
            <a:r>
              <a:rPr lang="en-GB" sz="1800" dirty="0">
                <a:solidFill>
                  <a:schemeClr val="tx1"/>
                </a:solidFill>
              </a:rPr>
              <a:t>@ IWSMT16, is complementary to</a:t>
            </a:r>
          </a:p>
          <a:p>
            <a:pPr algn="ctr"/>
            <a:r>
              <a:rPr lang="en-GB" sz="1600" b="0" dirty="0">
                <a:solidFill>
                  <a:schemeClr val="tx1"/>
                </a:solidFill>
                <a:hlinkClick r:id="rId2"/>
              </a:rPr>
              <a:t>Michael William Parkin  - </a:t>
            </a:r>
            <a:r>
              <a:rPr lang="en-GB" sz="1600" b="0" i="1" dirty="0">
                <a:solidFill>
                  <a:schemeClr val="tx1"/>
                </a:solidFill>
                <a:hlinkClick r:id="rId2"/>
              </a:rPr>
              <a:t>Alternative designs for the Beam Dump Facility (BDF) production target and in-beam test plans at CERN   </a:t>
            </a:r>
            <a:endParaRPr lang="en-GB" sz="1600" b="0" i="1" dirty="0">
              <a:solidFill>
                <a:schemeClr val="tx1"/>
              </a:solidFill>
            </a:endParaRPr>
          </a:p>
          <a:p>
            <a:pPr algn="ctr"/>
            <a:r>
              <a:rPr lang="en-GB" sz="1200" i="1" dirty="0">
                <a:solidFill>
                  <a:schemeClr val="accent3"/>
                </a:solidFill>
              </a:rPr>
              <a:t>.</a:t>
            </a:r>
          </a:p>
          <a:p>
            <a:pPr algn="ctr"/>
            <a:r>
              <a:rPr lang="en-GB" sz="1200" i="1" dirty="0">
                <a:solidFill>
                  <a:schemeClr val="accent3"/>
                </a:solidFill>
              </a:rPr>
              <a:t>.</a:t>
            </a:r>
          </a:p>
          <a:p>
            <a:pPr algn="ctr"/>
            <a:r>
              <a:rPr lang="en-GB" sz="1200" i="1" dirty="0">
                <a:solidFill>
                  <a:schemeClr val="accent3"/>
                </a:solidFill>
              </a:rPr>
              <a:t>.</a:t>
            </a:r>
          </a:p>
          <a:p>
            <a:pPr algn="ctr"/>
            <a:r>
              <a:rPr lang="en-GB" sz="1800" i="1" dirty="0">
                <a:solidFill>
                  <a:schemeClr val="accent3"/>
                </a:solidFill>
              </a:rPr>
              <a:t>Main difference from last year: BDF/</a:t>
            </a:r>
            <a:r>
              <a:rPr lang="en-GB" sz="1800" i="1" dirty="0" err="1">
                <a:solidFill>
                  <a:schemeClr val="accent3"/>
                </a:solidFill>
              </a:rPr>
              <a:t>SHiP</a:t>
            </a:r>
            <a:r>
              <a:rPr lang="en-GB" sz="1800" i="1" dirty="0">
                <a:solidFill>
                  <a:schemeClr val="accent3"/>
                </a:solidFill>
              </a:rPr>
              <a:t> is </a:t>
            </a:r>
            <a:r>
              <a:rPr lang="en-US" sz="1800" i="1" dirty="0">
                <a:solidFill>
                  <a:schemeClr val="accent3"/>
                </a:solidFill>
              </a:rPr>
              <a:t>presently </a:t>
            </a:r>
            <a:r>
              <a:rPr lang="en-GB" sz="1800" i="1" dirty="0">
                <a:solidFill>
                  <a:schemeClr val="accent3"/>
                </a:solidFill>
              </a:rPr>
              <a:t>an approved experiment posed for beam commissioning in 2031 </a:t>
            </a:r>
            <a:r>
              <a:rPr lang="en-GB" sz="2000" i="1" dirty="0">
                <a:solidFill>
                  <a:schemeClr val="bg2">
                    <a:lumMod val="50000"/>
                  </a:schemeClr>
                </a:solidFill>
              </a:rPr>
              <a:t>&amp;</a:t>
            </a:r>
            <a:r>
              <a:rPr lang="en-GB" sz="1800" i="1" dirty="0">
                <a:solidFill>
                  <a:schemeClr val="tx2"/>
                </a:solidFill>
              </a:rPr>
              <a:t> </a:t>
            </a:r>
            <a:r>
              <a:rPr lang="en-GB" sz="1800" i="1" dirty="0">
                <a:solidFill>
                  <a:schemeClr val="accent3"/>
                </a:solidFill>
              </a:rPr>
              <a:t>an alternative target design is being explored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GB" sz="1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1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688E04-1725-505B-04A8-F6779344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- Shear testing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64530-93E7-6042-A87E-732C6614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CD9B5-BB1F-F3CA-C7FB-28BA5D91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888D3C-A012-0D81-4AAF-D5BDCDC6E7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38"/>
          <a:stretch/>
        </p:blipFill>
        <p:spPr>
          <a:xfrm>
            <a:off x="6317975" y="2331498"/>
            <a:ext cx="5826697" cy="3598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3AEF24-667C-221C-8BE6-C1CBB604B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1497"/>
            <a:ext cx="6314179" cy="35985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432724-3AB1-26AB-9A34-6F36D18C885F}"/>
              </a:ext>
            </a:extLst>
          </p:cNvPr>
          <p:cNvSpPr txBox="1"/>
          <p:nvPr/>
        </p:nvSpPr>
        <p:spPr bwMode="auto">
          <a:xfrm>
            <a:off x="6510962" y="154797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Un-irradiated W-Ta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07D544-D068-25AE-2C1D-0EB73F72A43D}"/>
              </a:ext>
            </a:extLst>
          </p:cNvPr>
          <p:cNvSpPr txBox="1"/>
          <p:nvPr/>
        </p:nvSpPr>
        <p:spPr bwMode="auto">
          <a:xfrm>
            <a:off x="441127" y="155025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Irradiated W-Ta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9C2A35-149A-10CB-F08D-59E22432F52E}"/>
              </a:ext>
            </a:extLst>
          </p:cNvPr>
          <p:cNvGrpSpPr/>
          <p:nvPr/>
        </p:nvGrpSpPr>
        <p:grpSpPr>
          <a:xfrm>
            <a:off x="7193776" y="299719"/>
            <a:ext cx="3437362" cy="565066"/>
            <a:chOff x="7193776" y="299719"/>
            <a:chExt cx="3437362" cy="56506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B910BD1-8B3E-C1D1-689F-2D4FDEDDB54B}"/>
                </a:ext>
              </a:extLst>
            </p:cNvPr>
            <p:cNvSpPr/>
            <p:nvPr/>
          </p:nvSpPr>
          <p:spPr>
            <a:xfrm>
              <a:off x="7193776" y="299719"/>
              <a:ext cx="1629848" cy="565066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VI. Mechanical Characterization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DF8405F-62E7-C86D-6409-AC698A952495}"/>
                </a:ext>
              </a:extLst>
            </p:cNvPr>
            <p:cNvCxnSpPr>
              <a:cxnSpLocks/>
            </p:cNvCxnSpPr>
            <p:nvPr/>
          </p:nvCxnSpPr>
          <p:spPr>
            <a:xfrm>
              <a:off x="8823624" y="764704"/>
              <a:ext cx="15208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ECAA3B-9211-C61A-0217-B3C8955AC03E}"/>
                </a:ext>
              </a:extLst>
            </p:cNvPr>
            <p:cNvSpPr txBox="1"/>
            <p:nvPr/>
          </p:nvSpPr>
          <p:spPr bwMode="auto">
            <a:xfrm>
              <a:off x="8888706" y="414846"/>
              <a:ext cx="1742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Shear testing</a:t>
              </a:r>
              <a:endParaRPr lang="en-GB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8187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311731-9BA9-62E5-056B-AFE61EE79099}"/>
              </a:ext>
            </a:extLst>
          </p:cNvPr>
          <p:cNvSpPr/>
          <p:nvPr/>
        </p:nvSpPr>
        <p:spPr bwMode="auto">
          <a:xfrm>
            <a:off x="6096000" y="1484784"/>
            <a:ext cx="5933300" cy="4819604"/>
          </a:xfrm>
          <a:prstGeom prst="roundRect">
            <a:avLst>
              <a:gd name="adj" fmla="val 8331"/>
            </a:avLst>
          </a:prstGeom>
          <a:solidFill>
            <a:srgbClr val="EEEE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7AAF22-E228-5E68-C4F3-04776DE64B04}"/>
              </a:ext>
            </a:extLst>
          </p:cNvPr>
          <p:cNvSpPr/>
          <p:nvPr/>
        </p:nvSpPr>
        <p:spPr bwMode="auto">
          <a:xfrm>
            <a:off x="191344" y="1484784"/>
            <a:ext cx="5904656" cy="4819604"/>
          </a:xfrm>
          <a:prstGeom prst="roundRect">
            <a:avLst>
              <a:gd name="adj" fmla="val 8331"/>
            </a:avLst>
          </a:prstGeom>
          <a:solidFill>
            <a:srgbClr val="EEEE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88E04-1725-505B-04A8-F6779344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- Shear testing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64530-93E7-6042-A87E-732C6614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CD9B5-BB1F-F3CA-C7FB-28BA5D91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888D3C-A012-0D81-4AAF-D5BDCDC6E7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38"/>
          <a:stretch/>
        </p:blipFill>
        <p:spPr>
          <a:xfrm>
            <a:off x="6746222" y="3100564"/>
            <a:ext cx="4944098" cy="3053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3AEF24-667C-221C-8BE6-C1CBB604B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57" y="3100564"/>
            <a:ext cx="5500630" cy="3134883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29B9CB3-2F55-0659-9BD4-0307895455C4}"/>
              </a:ext>
            </a:extLst>
          </p:cNvPr>
          <p:cNvSpPr txBox="1">
            <a:spLocks/>
          </p:cNvSpPr>
          <p:nvPr/>
        </p:nvSpPr>
        <p:spPr bwMode="auto">
          <a:xfrm>
            <a:off x="407988" y="1901751"/>
            <a:ext cx="10656563" cy="10952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eaLnBrk="1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/>
              <a:t>Fracture outside necking indicating very brittle W (both irradiated and un-irradiated) – weaker than interface itself</a:t>
            </a:r>
          </a:p>
          <a:p>
            <a:r>
              <a:rPr lang="en-US" sz="1800" b="0" dirty="0"/>
              <a:t>Small extension before fracture</a:t>
            </a:r>
          </a:p>
          <a:p>
            <a:r>
              <a:rPr lang="en-US" sz="1800" b="0" dirty="0"/>
              <a:t>14S2 fracture before test</a:t>
            </a:r>
          </a:p>
          <a:p>
            <a:endParaRPr lang="en-US" sz="1800" b="0" dirty="0"/>
          </a:p>
          <a:p>
            <a:endParaRPr lang="en-GB" sz="1800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432724-3AB1-26AB-9A34-6F36D18C885F}"/>
              </a:ext>
            </a:extLst>
          </p:cNvPr>
          <p:cNvSpPr txBox="1"/>
          <p:nvPr/>
        </p:nvSpPr>
        <p:spPr bwMode="auto">
          <a:xfrm>
            <a:off x="6510962" y="154797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Un-irradiated W-Ta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07D544-D068-25AE-2C1D-0EB73F72A43D}"/>
              </a:ext>
            </a:extLst>
          </p:cNvPr>
          <p:cNvSpPr txBox="1"/>
          <p:nvPr/>
        </p:nvSpPr>
        <p:spPr bwMode="auto">
          <a:xfrm>
            <a:off x="441127" y="155025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Irradiated W-Ta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9C2A35-149A-10CB-F08D-59E22432F52E}"/>
              </a:ext>
            </a:extLst>
          </p:cNvPr>
          <p:cNvGrpSpPr/>
          <p:nvPr/>
        </p:nvGrpSpPr>
        <p:grpSpPr>
          <a:xfrm>
            <a:off x="7193776" y="299719"/>
            <a:ext cx="3437362" cy="565066"/>
            <a:chOff x="7193776" y="299719"/>
            <a:chExt cx="3437362" cy="56506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B910BD1-8B3E-C1D1-689F-2D4FDEDDB54B}"/>
                </a:ext>
              </a:extLst>
            </p:cNvPr>
            <p:cNvSpPr/>
            <p:nvPr/>
          </p:nvSpPr>
          <p:spPr>
            <a:xfrm>
              <a:off x="7193776" y="299719"/>
              <a:ext cx="1629848" cy="565066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VI. Mechanical Characterization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DF8405F-62E7-C86D-6409-AC698A952495}"/>
                </a:ext>
              </a:extLst>
            </p:cNvPr>
            <p:cNvCxnSpPr>
              <a:cxnSpLocks/>
            </p:cNvCxnSpPr>
            <p:nvPr/>
          </p:nvCxnSpPr>
          <p:spPr>
            <a:xfrm>
              <a:off x="8823624" y="764704"/>
              <a:ext cx="15208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ECAA3B-9211-C61A-0217-B3C8955AC03E}"/>
                </a:ext>
              </a:extLst>
            </p:cNvPr>
            <p:cNvSpPr txBox="1"/>
            <p:nvPr/>
          </p:nvSpPr>
          <p:spPr bwMode="auto">
            <a:xfrm>
              <a:off x="8888706" y="414846"/>
              <a:ext cx="1742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Shear testing</a:t>
              </a:r>
              <a:endParaRPr lang="en-GB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3694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60AE32-C98A-43A7-7483-2CA898BBA6D4}"/>
              </a:ext>
            </a:extLst>
          </p:cNvPr>
          <p:cNvSpPr/>
          <p:nvPr/>
        </p:nvSpPr>
        <p:spPr bwMode="auto">
          <a:xfrm>
            <a:off x="4871864" y="906038"/>
            <a:ext cx="7139111" cy="5394154"/>
          </a:xfrm>
          <a:prstGeom prst="roundRect">
            <a:avLst>
              <a:gd name="adj" fmla="val 8331"/>
            </a:avLst>
          </a:prstGeom>
          <a:solidFill>
            <a:srgbClr val="EEEE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7AAF22-E228-5E68-C4F3-04776DE64B04}"/>
              </a:ext>
            </a:extLst>
          </p:cNvPr>
          <p:cNvSpPr/>
          <p:nvPr/>
        </p:nvSpPr>
        <p:spPr bwMode="auto">
          <a:xfrm>
            <a:off x="191345" y="931146"/>
            <a:ext cx="4392488" cy="5373242"/>
          </a:xfrm>
          <a:prstGeom prst="roundRect">
            <a:avLst>
              <a:gd name="adj" fmla="val 8331"/>
            </a:avLst>
          </a:prstGeom>
          <a:solidFill>
            <a:srgbClr val="EEEE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88E04-1725-505B-04A8-F6779344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- Shear testing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64530-93E7-6042-A87E-732C6614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CD9B5-BB1F-F3CA-C7FB-28BA5D91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22</a:t>
            </a:fld>
            <a:endParaRPr lang="en-US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29B9CB3-2F55-0659-9BD4-0307895455C4}"/>
              </a:ext>
            </a:extLst>
          </p:cNvPr>
          <p:cNvSpPr txBox="1">
            <a:spLocks/>
          </p:cNvSpPr>
          <p:nvPr/>
        </p:nvSpPr>
        <p:spPr bwMode="auto">
          <a:xfrm>
            <a:off x="5330300" y="1496511"/>
            <a:ext cx="2999628" cy="10952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eaLnBrk="1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/>
              <a:t>Both Intragranular fracture</a:t>
            </a:r>
            <a:r>
              <a:rPr lang="en-GB" sz="1800" b="0" dirty="0"/>
              <a:t> &amp; no distinct fracture on both irradiated and un-irradiated</a:t>
            </a:r>
            <a:endParaRPr lang="en-US" sz="1800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432724-3AB1-26AB-9A34-6F36D18C885F}"/>
              </a:ext>
            </a:extLst>
          </p:cNvPr>
          <p:cNvSpPr txBox="1"/>
          <p:nvPr/>
        </p:nvSpPr>
        <p:spPr bwMode="auto">
          <a:xfrm>
            <a:off x="437026" y="103134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TZM block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FC4855-8491-C475-EE50-FCD633A09CD7}"/>
              </a:ext>
            </a:extLst>
          </p:cNvPr>
          <p:cNvCxnSpPr>
            <a:cxnSpLocks/>
          </p:cNvCxnSpPr>
          <p:nvPr/>
        </p:nvCxnSpPr>
        <p:spPr>
          <a:xfrm flipV="1">
            <a:off x="4727848" y="1216014"/>
            <a:ext cx="0" cy="48772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307D544-D068-25AE-2C1D-0EB73F72A43D}"/>
              </a:ext>
            </a:extLst>
          </p:cNvPr>
          <p:cNvSpPr txBox="1"/>
          <p:nvPr/>
        </p:nvSpPr>
        <p:spPr bwMode="auto">
          <a:xfrm>
            <a:off x="5034463" y="101215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 block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9C2A35-149A-10CB-F08D-59E22432F52E}"/>
              </a:ext>
            </a:extLst>
          </p:cNvPr>
          <p:cNvGrpSpPr/>
          <p:nvPr/>
        </p:nvGrpSpPr>
        <p:grpSpPr>
          <a:xfrm>
            <a:off x="7193776" y="299719"/>
            <a:ext cx="3437362" cy="565066"/>
            <a:chOff x="7193776" y="299719"/>
            <a:chExt cx="3437362" cy="56506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B910BD1-8B3E-C1D1-689F-2D4FDEDDB54B}"/>
                </a:ext>
              </a:extLst>
            </p:cNvPr>
            <p:cNvSpPr/>
            <p:nvPr/>
          </p:nvSpPr>
          <p:spPr>
            <a:xfrm>
              <a:off x="7193776" y="299719"/>
              <a:ext cx="1629848" cy="565066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VI. Mechanical Characterization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DF8405F-62E7-C86D-6409-AC698A952495}"/>
                </a:ext>
              </a:extLst>
            </p:cNvPr>
            <p:cNvCxnSpPr>
              <a:cxnSpLocks/>
            </p:cNvCxnSpPr>
            <p:nvPr/>
          </p:nvCxnSpPr>
          <p:spPr>
            <a:xfrm>
              <a:off x="8823624" y="764704"/>
              <a:ext cx="15208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ECAA3B-9211-C61A-0217-B3C8955AC03E}"/>
                </a:ext>
              </a:extLst>
            </p:cNvPr>
            <p:cNvSpPr txBox="1"/>
            <p:nvPr/>
          </p:nvSpPr>
          <p:spPr bwMode="auto">
            <a:xfrm>
              <a:off x="8888706" y="414846"/>
              <a:ext cx="1742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Shear testing</a:t>
              </a:r>
              <a:endParaRPr lang="en-GB" sz="1600" b="1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005296F-10E6-CB68-32C2-514D08CE0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029" y="2749064"/>
            <a:ext cx="6303803" cy="3367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4796FE-22BC-0F62-FB79-7B715F0573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1588" b="67599"/>
          <a:stretch/>
        </p:blipFill>
        <p:spPr>
          <a:xfrm>
            <a:off x="479614" y="3617767"/>
            <a:ext cx="1889141" cy="2429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3A4189-52CF-CDBA-2CEA-13CE7F6DBB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662" r="80870"/>
          <a:stretch/>
        </p:blipFill>
        <p:spPr>
          <a:xfrm>
            <a:off x="8382520" y="942180"/>
            <a:ext cx="665189" cy="17362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A2F169-0005-2131-34FF-72AEE08A8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88"/>
          <a:stretch/>
        </p:blipFill>
        <p:spPr>
          <a:xfrm rot="5400000">
            <a:off x="9657256" y="553626"/>
            <a:ext cx="1742432" cy="25406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3C06EF-27E4-36DC-B681-EE0403E3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79" r="50525"/>
          <a:stretch/>
        </p:blipFill>
        <p:spPr>
          <a:xfrm>
            <a:off x="2537287" y="1433992"/>
            <a:ext cx="1910403" cy="4716490"/>
          </a:xfrm>
          <a:prstGeom prst="rect">
            <a:avLst/>
          </a:prstGeom>
        </p:spPr>
      </p:pic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1A8B6B22-8183-43AA-8243-D25D8B51410C}"/>
              </a:ext>
            </a:extLst>
          </p:cNvPr>
          <p:cNvSpPr txBox="1">
            <a:spLocks/>
          </p:cNvSpPr>
          <p:nvPr/>
        </p:nvSpPr>
        <p:spPr bwMode="auto">
          <a:xfrm>
            <a:off x="393209" y="1653863"/>
            <a:ext cx="1889141" cy="10952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eaLnBrk="1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sz="2800" b="1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eaLnBrk="1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SzPct val="100000"/>
              <a:buFont typeface="Arial"/>
              <a:buChar char="•"/>
              <a:defRPr sz="2800" b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/>
              <a:t>Uniform fracture, always on Ta and Ta2.5W (with and without Ta foil) </a:t>
            </a:r>
          </a:p>
        </p:txBody>
      </p:sp>
    </p:spTree>
    <p:extLst>
      <p:ext uri="{BB962C8B-B14F-4D97-AF65-F5344CB8AC3E}">
        <p14:creationId xmlns:p14="http://schemas.microsoft.com/office/powerpoint/2010/main" val="1125770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0E0531-9002-324C-FE29-5870A757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PIE: Mechanical testing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79ACB-D391-3190-256C-B436387C7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9AFD5-668E-1D36-6CFD-B8843EB5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B8BB0-885F-5BAF-CBDE-AAF85C6C2AAB}"/>
              </a:ext>
            </a:extLst>
          </p:cNvPr>
          <p:cNvGrpSpPr/>
          <p:nvPr/>
        </p:nvGrpSpPr>
        <p:grpSpPr>
          <a:xfrm>
            <a:off x="7176120" y="295949"/>
            <a:ext cx="3851274" cy="610515"/>
            <a:chOff x="7193776" y="299719"/>
            <a:chExt cx="3851274" cy="61051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BA4669-E5AF-D97D-4072-CAF813F800F7}"/>
                </a:ext>
              </a:extLst>
            </p:cNvPr>
            <p:cNvSpPr/>
            <p:nvPr/>
          </p:nvSpPr>
          <p:spPr>
            <a:xfrm>
              <a:off x="7193776" y="299719"/>
              <a:ext cx="1629848" cy="565066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VI. Mechanical Characterization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D4DED0E-E7CB-8372-2155-4DFA3D38E4A5}"/>
                </a:ext>
              </a:extLst>
            </p:cNvPr>
            <p:cNvCxnSpPr>
              <a:cxnSpLocks/>
            </p:cNvCxnSpPr>
            <p:nvPr/>
          </p:nvCxnSpPr>
          <p:spPr>
            <a:xfrm>
              <a:off x="8823624" y="622202"/>
              <a:ext cx="15208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51DAB-E48A-F582-EA25-695EE41833D6}"/>
                </a:ext>
              </a:extLst>
            </p:cNvPr>
            <p:cNvSpPr txBox="1"/>
            <p:nvPr/>
          </p:nvSpPr>
          <p:spPr bwMode="auto">
            <a:xfrm>
              <a:off x="8888705" y="325459"/>
              <a:ext cx="2156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Tensile testing</a:t>
              </a:r>
            </a:p>
            <a:p>
              <a:r>
                <a:rPr lang="en-US" sz="1600" b="1" dirty="0"/>
                <a:t>Hardness testing</a:t>
              </a:r>
              <a:endParaRPr lang="en-GB" sz="16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FA63DE3-ED39-59F8-8087-2E228978A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006" y="2254471"/>
            <a:ext cx="4014559" cy="2398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976467-0F7A-FF42-CDC9-A0ACD6BD0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2232917"/>
            <a:ext cx="3346010" cy="24202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67A349E-4871-CD6C-BBC8-165DC195E8F4}"/>
              </a:ext>
            </a:extLst>
          </p:cNvPr>
          <p:cNvSpPr/>
          <p:nvPr/>
        </p:nvSpPr>
        <p:spPr>
          <a:xfrm rot="408411">
            <a:off x="6033712" y="2111444"/>
            <a:ext cx="1597217" cy="354370"/>
          </a:xfrm>
          <a:prstGeom prst="rect">
            <a:avLst/>
          </a:prstGeom>
          <a:solidFill>
            <a:srgbClr val="AEC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Unirradiated</a:t>
            </a:r>
            <a:endParaRPr lang="en-GB" sz="10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54F650-1E72-5DFB-E619-EECD4CD094FA}"/>
              </a:ext>
            </a:extLst>
          </p:cNvPr>
          <p:cNvSpPr/>
          <p:nvPr/>
        </p:nvSpPr>
        <p:spPr>
          <a:xfrm rot="273492">
            <a:off x="4311765" y="3016511"/>
            <a:ext cx="1597217" cy="354370"/>
          </a:xfrm>
          <a:prstGeom prst="rect">
            <a:avLst/>
          </a:prstGeom>
          <a:solidFill>
            <a:srgbClr val="FFB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Irradiated</a:t>
            </a:r>
            <a:endParaRPr lang="en-GB" sz="10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04DC41-2743-2956-7B3D-E28A074AFD9A}"/>
              </a:ext>
            </a:extLst>
          </p:cNvPr>
          <p:cNvSpPr/>
          <p:nvPr/>
        </p:nvSpPr>
        <p:spPr>
          <a:xfrm>
            <a:off x="1107054" y="2246843"/>
            <a:ext cx="1597217" cy="354370"/>
          </a:xfrm>
          <a:prstGeom prst="rect">
            <a:avLst/>
          </a:prstGeom>
          <a:solidFill>
            <a:srgbClr val="AEC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Unirradiated</a:t>
            </a:r>
            <a:endParaRPr lang="en-GB" sz="10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1E3622-D974-C178-ED2D-B482533602C4}"/>
              </a:ext>
            </a:extLst>
          </p:cNvPr>
          <p:cNvSpPr/>
          <p:nvPr/>
        </p:nvSpPr>
        <p:spPr>
          <a:xfrm rot="21465081">
            <a:off x="1113391" y="3034540"/>
            <a:ext cx="1597217" cy="354370"/>
          </a:xfrm>
          <a:prstGeom prst="rect">
            <a:avLst/>
          </a:prstGeom>
          <a:solidFill>
            <a:srgbClr val="FFB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Irradiated</a:t>
            </a:r>
            <a:endParaRPr lang="en-GB" sz="10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245F08-8E91-089F-3F16-154E95F9D1FF}"/>
              </a:ext>
            </a:extLst>
          </p:cNvPr>
          <p:cNvSpPr/>
          <p:nvPr/>
        </p:nvSpPr>
        <p:spPr>
          <a:xfrm>
            <a:off x="2704271" y="3816762"/>
            <a:ext cx="636160" cy="4712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RT</a:t>
            </a:r>
            <a:endParaRPr lang="en-GB" sz="12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FCC55F-FC7C-2A9C-2D17-D33AAE9F5821}"/>
              </a:ext>
            </a:extLst>
          </p:cNvPr>
          <p:cNvSpPr/>
          <p:nvPr/>
        </p:nvSpPr>
        <p:spPr>
          <a:xfrm>
            <a:off x="4671078" y="3806391"/>
            <a:ext cx="1061615" cy="3817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200 °C</a:t>
            </a:r>
            <a:endParaRPr lang="en-GB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ED3163-60E5-AC32-2DF8-A325B3FEC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21" y="4959811"/>
            <a:ext cx="4058834" cy="105556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E5C2308-1ECE-7BE0-42BD-0E9506510F66}"/>
              </a:ext>
            </a:extLst>
          </p:cNvPr>
          <p:cNvSpPr txBox="1"/>
          <p:nvPr/>
        </p:nvSpPr>
        <p:spPr bwMode="auto">
          <a:xfrm>
            <a:off x="3043922" y="1598574"/>
            <a:ext cx="2157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Tensile Testing TZM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841FC31-A774-980C-8ACE-999C489AB678}"/>
              </a:ext>
            </a:extLst>
          </p:cNvPr>
          <p:cNvGrpSpPr/>
          <p:nvPr/>
        </p:nvGrpSpPr>
        <p:grpSpPr>
          <a:xfrm>
            <a:off x="7931943" y="1563570"/>
            <a:ext cx="4095750" cy="3427530"/>
            <a:chOff x="7931943" y="1563570"/>
            <a:chExt cx="4095750" cy="342753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008BBD2-E102-6683-3366-3A202B7A1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1943" y="1866900"/>
              <a:ext cx="4095750" cy="3124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699260-A8FE-5CD0-29A3-75A3D5AA3705}"/>
                </a:ext>
              </a:extLst>
            </p:cNvPr>
            <p:cNvSpPr txBox="1"/>
            <p:nvPr/>
          </p:nvSpPr>
          <p:spPr bwMode="auto">
            <a:xfrm>
              <a:off x="9336360" y="1563570"/>
              <a:ext cx="1930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Tensile Testing W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428638-A7A0-7CB5-7EA8-DE8C73C93ED0}"/>
                </a:ext>
              </a:extLst>
            </p:cNvPr>
            <p:cNvSpPr/>
            <p:nvPr/>
          </p:nvSpPr>
          <p:spPr>
            <a:xfrm>
              <a:off x="9774768" y="2158462"/>
              <a:ext cx="766210" cy="2067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200 °C</a:t>
              </a:r>
              <a:endParaRPr lang="en-GB" sz="1200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9FAD607-8DFE-FE55-9A7D-A08C406BC049}"/>
                </a:ext>
              </a:extLst>
            </p:cNvPr>
            <p:cNvSpPr/>
            <p:nvPr/>
          </p:nvSpPr>
          <p:spPr>
            <a:xfrm>
              <a:off x="8956801" y="2158462"/>
              <a:ext cx="817963" cy="206731"/>
            </a:xfrm>
            <a:prstGeom prst="rect">
              <a:avLst/>
            </a:prstGeom>
            <a:solidFill>
              <a:srgbClr val="FFBB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Irradiated</a:t>
              </a:r>
              <a:endParaRPr lang="en-GB" sz="1050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A9B5D8-0EF5-A536-1CBF-6406370E2B03}"/>
                </a:ext>
              </a:extLst>
            </p:cNvPr>
            <p:cNvSpPr/>
            <p:nvPr/>
          </p:nvSpPr>
          <p:spPr>
            <a:xfrm>
              <a:off x="8919686" y="3738426"/>
              <a:ext cx="992740" cy="206731"/>
            </a:xfrm>
            <a:prstGeom prst="rect">
              <a:avLst/>
            </a:prstGeom>
            <a:solidFill>
              <a:srgbClr val="AEC7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Unirradiated</a:t>
              </a:r>
              <a:endParaRPr lang="en-GB" sz="105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100C36E-8213-4F6C-9BA6-1B9CF927C6EA}"/>
                </a:ext>
              </a:extLst>
            </p:cNvPr>
            <p:cNvSpPr/>
            <p:nvPr/>
          </p:nvSpPr>
          <p:spPr>
            <a:xfrm>
              <a:off x="9912426" y="3738426"/>
              <a:ext cx="471431" cy="2067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RT</a:t>
              </a:r>
              <a:endParaRPr lang="en-GB" sz="1200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F6A8B24-53E3-B4C3-002A-9177E57E3CF7}"/>
                </a:ext>
              </a:extLst>
            </p:cNvPr>
            <p:cNvSpPr/>
            <p:nvPr/>
          </p:nvSpPr>
          <p:spPr>
            <a:xfrm>
              <a:off x="9150916" y="4380154"/>
              <a:ext cx="471431" cy="2067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RT</a:t>
              </a:r>
              <a:endParaRPr lang="en-GB" sz="1200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850FACF-B314-E29B-D900-BEF4A6D1C999}"/>
                </a:ext>
              </a:extLst>
            </p:cNvPr>
            <p:cNvSpPr/>
            <p:nvPr/>
          </p:nvSpPr>
          <p:spPr>
            <a:xfrm>
              <a:off x="9403845" y="4020451"/>
              <a:ext cx="766210" cy="2067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200 °C</a:t>
              </a:r>
              <a:endParaRPr lang="en-GB" sz="120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57E12E4-9DB6-8CD6-2F85-E7E5B8670CDD}"/>
                </a:ext>
              </a:extLst>
            </p:cNvPr>
            <p:cNvSpPr/>
            <p:nvPr/>
          </p:nvSpPr>
          <p:spPr>
            <a:xfrm>
              <a:off x="8419962" y="4020451"/>
              <a:ext cx="992740" cy="206731"/>
            </a:xfrm>
            <a:prstGeom prst="rect">
              <a:avLst/>
            </a:prstGeom>
            <a:solidFill>
              <a:srgbClr val="AEC7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Unirradiated</a:t>
              </a:r>
              <a:endParaRPr lang="en-GB" sz="1050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D605F24-F9F8-34FB-93A3-08F5A5B54B51}"/>
                </a:ext>
              </a:extLst>
            </p:cNvPr>
            <p:cNvSpPr/>
            <p:nvPr/>
          </p:nvSpPr>
          <p:spPr>
            <a:xfrm>
              <a:off x="8337723" y="4380154"/>
              <a:ext cx="817963" cy="206731"/>
            </a:xfrm>
            <a:prstGeom prst="rect">
              <a:avLst/>
            </a:prstGeom>
            <a:solidFill>
              <a:srgbClr val="FFBB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Irradiated</a:t>
              </a:r>
              <a:endParaRPr lang="en-GB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134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568FB07-59F8-A929-6B91-2DFA66D00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960" y="4175316"/>
            <a:ext cx="4793188" cy="164749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0E0531-9002-324C-FE29-5870A757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PIE: Mechanical testing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79ACB-D391-3190-256C-B436387C7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9AFD5-668E-1D36-6CFD-B8843EB5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24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DE7CC0-5134-7495-470F-CF2E86B24537}"/>
              </a:ext>
            </a:extLst>
          </p:cNvPr>
          <p:cNvSpPr/>
          <p:nvPr/>
        </p:nvSpPr>
        <p:spPr bwMode="auto">
          <a:xfrm>
            <a:off x="245906" y="1124744"/>
            <a:ext cx="7728247" cy="5040560"/>
          </a:xfrm>
          <a:prstGeom prst="roundRect">
            <a:avLst>
              <a:gd name="adj" fmla="val 8331"/>
            </a:avLst>
          </a:prstGeom>
          <a:solidFill>
            <a:srgbClr val="EEEE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99260-A8FE-5CD0-29A3-75A3D5AA3705}"/>
              </a:ext>
            </a:extLst>
          </p:cNvPr>
          <p:cNvSpPr txBox="1"/>
          <p:nvPr/>
        </p:nvSpPr>
        <p:spPr bwMode="auto">
          <a:xfrm>
            <a:off x="451326" y="1210569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Tensile Testing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81FB65F-271B-C201-5E8A-6E0B0E053CA1}"/>
              </a:ext>
            </a:extLst>
          </p:cNvPr>
          <p:cNvSpPr txBox="1">
            <a:spLocks/>
          </p:cNvSpPr>
          <p:nvPr/>
        </p:nvSpPr>
        <p:spPr bwMode="auto">
          <a:xfrm>
            <a:off x="334391" y="4307906"/>
            <a:ext cx="4657258" cy="76503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 dirty="0"/>
              <a:t>W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 b="0" dirty="0"/>
              <a:t>Tensile specimens very </a:t>
            </a:r>
            <a:r>
              <a:rPr lang="en-GB" sz="1400" b="0" dirty="0">
                <a:solidFill>
                  <a:schemeClr val="tx1"/>
                </a:solidFill>
              </a:rPr>
              <a:t>error prone </a:t>
            </a:r>
            <a:r>
              <a:rPr lang="en-GB" sz="1400" b="0" dirty="0"/>
              <a:t>for brittle material such as W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 b="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GB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4-pending test </a:t>
            </a:r>
            <a:r>
              <a:rPr lang="en-GB" sz="1400" b="0" dirty="0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endParaRPr lang="en-GB" sz="1400" b="0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80289F9-215F-AD3D-9F6A-A60F40894272}"/>
              </a:ext>
            </a:extLst>
          </p:cNvPr>
          <p:cNvSpPr txBox="1">
            <a:spLocks/>
          </p:cNvSpPr>
          <p:nvPr/>
        </p:nvSpPr>
        <p:spPr bwMode="auto">
          <a:xfrm>
            <a:off x="334391" y="3491709"/>
            <a:ext cx="4760911" cy="6949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 dirty="0"/>
              <a:t>TZM : </a:t>
            </a:r>
            <a:r>
              <a:rPr lang="en-GB" sz="1400" b="0" dirty="0">
                <a:solidFill>
                  <a:schemeClr val="tx1"/>
                </a:solidFill>
              </a:rPr>
              <a:t>Lower </a:t>
            </a:r>
            <a:r>
              <a:rPr lang="en-GB" sz="1400" b="0" dirty="0"/>
              <a:t>mechanical properties of </a:t>
            </a:r>
            <a:r>
              <a:rPr lang="en-GB" sz="1400" b="0" dirty="0">
                <a:solidFill>
                  <a:schemeClr val="tx1"/>
                </a:solidFill>
              </a:rPr>
              <a:t>irradiated</a:t>
            </a:r>
            <a:r>
              <a:rPr lang="en-GB" sz="1400" b="0" dirty="0"/>
              <a:t> samples </a:t>
            </a:r>
            <a:br>
              <a:rPr lang="en-GB" sz="1400" b="0" dirty="0"/>
            </a:br>
            <a:r>
              <a:rPr lang="en-GB" sz="1400" b="0" dirty="0">
                <a:latin typeface="Arial" panose="020B0604020202020204" pitchFamily="34" charset="0"/>
                <a:cs typeface="Arial" panose="020B0604020202020204" pitchFamily="34" charset="0"/>
              </a:rPr>
              <a:t>→ low PoT → no irradiation damage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 b="0" dirty="0">
                <a:latin typeface="Arial" panose="020B0604020202020204" pitchFamily="34" charset="0"/>
                <a:cs typeface="Arial" panose="020B0604020202020204" pitchFamily="34" charset="0"/>
              </a:rPr>
              <a:t>→ No differences in microstructure detected </a:t>
            </a:r>
            <a:br>
              <a:rPr lang="en-GB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0" dirty="0">
                <a:latin typeface="Arial" panose="020B0604020202020204" pitchFamily="34" charset="0"/>
                <a:cs typeface="Arial" panose="020B0604020202020204" pitchFamily="34" charset="0"/>
              </a:rPr>
              <a:t>→ No faults in testing set up found</a:t>
            </a:r>
            <a:endParaRPr lang="en-GB" sz="1400" b="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833872-2420-5712-7078-A522A59196CF}"/>
              </a:ext>
            </a:extLst>
          </p:cNvPr>
          <p:cNvGrpSpPr/>
          <p:nvPr/>
        </p:nvGrpSpPr>
        <p:grpSpPr>
          <a:xfrm>
            <a:off x="319447" y="1632140"/>
            <a:ext cx="4559450" cy="1548205"/>
            <a:chOff x="453522" y="2266405"/>
            <a:chExt cx="4559450" cy="15482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A63DE3-ED39-59F8-8087-2E228978A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7608" y="2353526"/>
              <a:ext cx="2445364" cy="14610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7976467-0F7A-FF42-CDC9-A0ACD6BD0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522" y="2340397"/>
              <a:ext cx="2038135" cy="147421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7A349E-4871-CD6C-BBC8-165DC195E8F4}"/>
                </a:ext>
              </a:extLst>
            </p:cNvPr>
            <p:cNvSpPr/>
            <p:nvPr/>
          </p:nvSpPr>
          <p:spPr>
            <a:xfrm rot="408411">
              <a:off x="4028717" y="2266405"/>
              <a:ext cx="972903" cy="215855"/>
            </a:xfrm>
            <a:prstGeom prst="rect">
              <a:avLst/>
            </a:prstGeom>
            <a:solidFill>
              <a:srgbClr val="AEC7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Unirradiated</a:t>
              </a:r>
              <a:endParaRPr lang="en-GB" sz="105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54F650-1E72-5DFB-E619-EECD4CD094FA}"/>
                </a:ext>
              </a:extLst>
            </p:cNvPr>
            <p:cNvSpPr/>
            <p:nvPr/>
          </p:nvSpPr>
          <p:spPr>
            <a:xfrm rot="273492">
              <a:off x="2979838" y="2817703"/>
              <a:ext cx="972903" cy="215855"/>
            </a:xfrm>
            <a:prstGeom prst="rect">
              <a:avLst/>
            </a:prstGeom>
            <a:solidFill>
              <a:srgbClr val="FFBB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Irradiated</a:t>
              </a:r>
              <a:endParaRPr lang="en-GB" sz="105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04DC41-2743-2956-7B3D-E28A074AFD9A}"/>
                </a:ext>
              </a:extLst>
            </p:cNvPr>
            <p:cNvSpPr/>
            <p:nvPr/>
          </p:nvSpPr>
          <p:spPr>
            <a:xfrm>
              <a:off x="1027772" y="2348880"/>
              <a:ext cx="972903" cy="215855"/>
            </a:xfrm>
            <a:prstGeom prst="rect">
              <a:avLst/>
            </a:prstGeom>
            <a:solidFill>
              <a:srgbClr val="AEC7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Unirradiated</a:t>
              </a:r>
              <a:endParaRPr lang="en-GB" sz="105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41E3622-D974-C178-ED2D-B482533602C4}"/>
                </a:ext>
              </a:extLst>
            </p:cNvPr>
            <p:cNvSpPr/>
            <p:nvPr/>
          </p:nvSpPr>
          <p:spPr>
            <a:xfrm rot="21465081">
              <a:off x="1031632" y="2828685"/>
              <a:ext cx="972903" cy="215855"/>
            </a:xfrm>
            <a:prstGeom prst="rect">
              <a:avLst/>
            </a:prstGeom>
            <a:solidFill>
              <a:srgbClr val="FFBB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Irradiated</a:t>
              </a:r>
              <a:endParaRPr lang="en-GB" sz="105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245F08-8E91-089F-3F16-154E95F9D1FF}"/>
                </a:ext>
              </a:extLst>
            </p:cNvPr>
            <p:cNvSpPr/>
            <p:nvPr/>
          </p:nvSpPr>
          <p:spPr>
            <a:xfrm>
              <a:off x="2000675" y="3305155"/>
              <a:ext cx="387500" cy="2870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RT</a:t>
              </a:r>
              <a:endParaRPr lang="en-GB" sz="12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428638-A7A0-7CB5-7EA8-DE8C73C93ED0}"/>
                </a:ext>
              </a:extLst>
            </p:cNvPr>
            <p:cNvSpPr/>
            <p:nvPr/>
          </p:nvSpPr>
          <p:spPr>
            <a:xfrm>
              <a:off x="2973657" y="3305127"/>
              <a:ext cx="743171" cy="2870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200 °C</a:t>
              </a:r>
              <a:endParaRPr lang="en-GB" sz="1200" dirty="0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1F8C294-D55B-AB3F-FB1E-8507FB1E75C4}"/>
              </a:ext>
            </a:extLst>
          </p:cNvPr>
          <p:cNvSpPr/>
          <p:nvPr/>
        </p:nvSpPr>
        <p:spPr bwMode="auto">
          <a:xfrm>
            <a:off x="8067128" y="1556792"/>
            <a:ext cx="3878965" cy="4680520"/>
          </a:xfrm>
          <a:prstGeom prst="roundRect">
            <a:avLst>
              <a:gd name="adj" fmla="val 8331"/>
            </a:avLst>
          </a:prstGeom>
          <a:solidFill>
            <a:srgbClr val="EEEE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E8F072-88C6-2D61-68EA-983595797F64}"/>
              </a:ext>
            </a:extLst>
          </p:cNvPr>
          <p:cNvSpPr txBox="1"/>
          <p:nvPr/>
        </p:nvSpPr>
        <p:spPr bwMode="auto">
          <a:xfrm>
            <a:off x="8156581" y="1630098"/>
            <a:ext cx="2727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Vickers Hardness [HV 0.5]</a:t>
            </a:r>
          </a:p>
        </p:txBody>
      </p:sp>
      <p:pic>
        <p:nvPicPr>
          <p:cNvPr id="27" name="Picture 26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EFAF1F98-7456-79A4-74C5-043A3B03C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256" y="2966066"/>
            <a:ext cx="3275744" cy="2047110"/>
          </a:xfrm>
          <a:prstGeom prst="rect">
            <a:avLst/>
          </a:prstGeom>
        </p:spPr>
      </p:pic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B1EB5D6C-D6C3-4717-24A5-F0DA4956F781}"/>
              </a:ext>
            </a:extLst>
          </p:cNvPr>
          <p:cNvSpPr txBox="1">
            <a:spLocks/>
          </p:cNvSpPr>
          <p:nvPr/>
        </p:nvSpPr>
        <p:spPr bwMode="auto">
          <a:xfrm>
            <a:off x="8156581" y="2079797"/>
            <a:ext cx="3700059" cy="9171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400" dirty="0"/>
              <a:t>TZM, Ta, Ta2.5W</a:t>
            </a:r>
            <a:r>
              <a:rPr lang="en-GB" sz="1400" b="0" dirty="0"/>
              <a:t>: as </a:t>
            </a:r>
            <a:r>
              <a:rPr lang="en-GB" sz="1400" b="0" dirty="0">
                <a:solidFill>
                  <a:schemeClr val="tx1"/>
                </a:solidFill>
              </a:rPr>
              <a:t>annealed materials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400" dirty="0"/>
              <a:t>W</a:t>
            </a:r>
            <a:r>
              <a:rPr lang="en-GB" sz="1400" b="0" dirty="0"/>
              <a:t> as </a:t>
            </a:r>
            <a:r>
              <a:rPr lang="en-GB" sz="1400" b="0" dirty="0">
                <a:solidFill>
                  <a:schemeClr val="tx1"/>
                </a:solidFill>
              </a:rPr>
              <a:t>fully recrystallized</a:t>
            </a:r>
            <a:endParaRPr lang="en-GB" sz="1400" b="0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1"/>
                </a:solidFill>
              </a:rPr>
              <a:t>No differences </a:t>
            </a:r>
            <a:r>
              <a:rPr lang="en-GB" sz="1400" b="0" dirty="0">
                <a:solidFill>
                  <a:schemeClr val="tx1"/>
                </a:solidFill>
              </a:rPr>
              <a:t>unirradiated and irradiated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+mj-lt"/>
              <a:buAutoNum type="alphaUcPeriod"/>
            </a:pPr>
            <a:endParaRPr lang="en-GB" sz="1400" b="0" dirty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GB" sz="14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238D7-D3B6-155C-3E8F-A3DCC2F68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88" y="5098964"/>
            <a:ext cx="2799741" cy="1091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ED3163-60E5-AC32-2DF8-A325B3FEC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400" y="5105012"/>
            <a:ext cx="4058834" cy="105556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7A8812E-37DB-ECEE-8391-993FB1754AAD}"/>
              </a:ext>
            </a:extLst>
          </p:cNvPr>
          <p:cNvSpPr/>
          <p:nvPr/>
        </p:nvSpPr>
        <p:spPr bwMode="auto">
          <a:xfrm>
            <a:off x="5117218" y="3068984"/>
            <a:ext cx="2874288" cy="3168328"/>
          </a:xfrm>
          <a:prstGeom prst="roundRect">
            <a:avLst>
              <a:gd name="adj" fmla="val 8331"/>
            </a:avLst>
          </a:prstGeom>
          <a:solidFill>
            <a:srgbClr val="EEEEEE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EAEBBB-9BC8-51EA-BE83-E761D5C83A04}"/>
              </a:ext>
            </a:extLst>
          </p:cNvPr>
          <p:cNvSpPr txBox="1"/>
          <p:nvPr/>
        </p:nvSpPr>
        <p:spPr bwMode="auto">
          <a:xfrm>
            <a:off x="5775336" y="3049009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Thermal Testing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79F7BAA-E771-2613-DC90-6B8EA9440984}"/>
              </a:ext>
            </a:extLst>
          </p:cNvPr>
          <p:cNvSpPr txBox="1">
            <a:spLocks/>
          </p:cNvSpPr>
          <p:nvPr/>
        </p:nvSpPr>
        <p:spPr bwMode="auto">
          <a:xfrm>
            <a:off x="5220872" y="3387563"/>
            <a:ext cx="2685240" cy="20289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b="0" dirty="0"/>
              <a:t>Two-layered specimens of core and cladding material from irradiated</a:t>
            </a:r>
            <a:br>
              <a:rPr lang="en-US" sz="1400" b="0" dirty="0"/>
            </a:br>
            <a:r>
              <a:rPr lang="en-US" sz="1400" b="0" dirty="0"/>
              <a:t>Block #4 and #14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b="0" dirty="0">
                <a:solidFill>
                  <a:schemeClr val="tx1"/>
                </a:solidFill>
              </a:rPr>
              <a:t>Negligible thermal contact resistance </a:t>
            </a:r>
            <a:r>
              <a:rPr lang="en-US" sz="1400" b="0" dirty="0"/>
              <a:t>of </a:t>
            </a:r>
            <a:br>
              <a:rPr lang="en-US" sz="1400" b="0" dirty="0"/>
            </a:br>
            <a:r>
              <a:rPr lang="en-US" sz="1400" b="0" dirty="0"/>
              <a:t>all interfaces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b="0" dirty="0">
                <a:solidFill>
                  <a:schemeClr val="tx1"/>
                </a:solidFill>
              </a:rPr>
              <a:t>No dependencies </a:t>
            </a:r>
            <a:r>
              <a:rPr lang="en-US" sz="1400" b="0" dirty="0"/>
              <a:t>of proximity to beam impact axis or usage of Ta interlayer detected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b="0" dirty="0">
                <a:solidFill>
                  <a:schemeClr val="tx1"/>
                </a:solidFill>
              </a:rPr>
              <a:t>No irradiation effects </a:t>
            </a:r>
            <a:r>
              <a:rPr lang="en-US" sz="1400" b="0" dirty="0"/>
              <a:t>detected ( compared to prior studies)</a:t>
            </a:r>
            <a:endParaRPr lang="en-GB" sz="1400" b="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A2E3673-7296-3E0D-9369-167A82D5F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3243" y="1323595"/>
            <a:ext cx="1982724" cy="151240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75B49F7-D2B0-6021-45AB-7628B5FE8FD9}"/>
              </a:ext>
            </a:extLst>
          </p:cNvPr>
          <p:cNvGrpSpPr/>
          <p:nvPr/>
        </p:nvGrpSpPr>
        <p:grpSpPr>
          <a:xfrm>
            <a:off x="7176120" y="295949"/>
            <a:ext cx="3851274" cy="610515"/>
            <a:chOff x="7193776" y="299719"/>
            <a:chExt cx="3851274" cy="61051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1A4FCAB-D1EF-1853-5B99-B8120993A848}"/>
                </a:ext>
              </a:extLst>
            </p:cNvPr>
            <p:cNvSpPr/>
            <p:nvPr/>
          </p:nvSpPr>
          <p:spPr>
            <a:xfrm>
              <a:off x="7193776" y="299719"/>
              <a:ext cx="1629848" cy="565066"/>
            </a:xfrm>
            <a:prstGeom prst="round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VI. Mechanical Characterization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69F652D-D4D6-CE16-981A-E179830E8E9A}"/>
                </a:ext>
              </a:extLst>
            </p:cNvPr>
            <p:cNvCxnSpPr>
              <a:cxnSpLocks/>
            </p:cNvCxnSpPr>
            <p:nvPr/>
          </p:nvCxnSpPr>
          <p:spPr>
            <a:xfrm>
              <a:off x="8823624" y="622202"/>
              <a:ext cx="15208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799C50-EA22-5C8E-DA26-4D56ABCB6AFD}"/>
                </a:ext>
              </a:extLst>
            </p:cNvPr>
            <p:cNvSpPr txBox="1"/>
            <p:nvPr/>
          </p:nvSpPr>
          <p:spPr bwMode="auto">
            <a:xfrm>
              <a:off x="8888705" y="325459"/>
              <a:ext cx="2156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Tensile testing</a:t>
              </a:r>
            </a:p>
            <a:p>
              <a:r>
                <a:rPr lang="en-US" sz="1600" b="1" dirty="0"/>
                <a:t>Hardness testing</a:t>
              </a:r>
              <a:endParaRPr lang="en-GB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257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8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7D26F1-2A16-DD15-DC65-34918131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Nb-cladding R&amp;D studies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7F1053-B746-4176-48A0-6FE9AC82F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2DB32-ABEB-ADAD-5034-9DC6F135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3FBEE-11CE-0FDF-28DB-C49869D4B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5BA18E-948F-EDB6-F884-C34C40598A47}"/>
              </a:ext>
            </a:extLst>
          </p:cNvPr>
          <p:cNvSpPr txBox="1"/>
          <p:nvPr/>
        </p:nvSpPr>
        <p:spPr bwMode="auto">
          <a:xfrm>
            <a:off x="6744072" y="5369735"/>
            <a:ext cx="5299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Exploring diffusion bonding of niobium and its alloys with tungsten and a molybdenum alloy for high-energy particle target applications, </a:t>
            </a:r>
            <a:r>
              <a:rPr lang="en-GB" sz="1200" dirty="0"/>
              <a:t>T. Griesemer, </a:t>
            </a:r>
            <a:r>
              <a:rPr lang="en-GB" sz="1200" dirty="0" err="1"/>
              <a:t>R.F.Ximenes</a:t>
            </a:r>
            <a:r>
              <a:rPr lang="en-GB" sz="1200" dirty="0"/>
              <a:t> et al, </a:t>
            </a:r>
            <a:r>
              <a:rPr lang="en-GB" sz="1200" dirty="0">
                <a:hlinkClick r:id="rId2"/>
              </a:rPr>
              <a:t>https://doi.org/10.48550/arXiv.2410.01988</a:t>
            </a:r>
            <a:r>
              <a:rPr lang="en-GB" sz="1200" dirty="0"/>
              <a:t> ,</a:t>
            </a:r>
          </a:p>
          <a:p>
            <a:r>
              <a:rPr lang="en-GB" sz="1200" dirty="0"/>
              <a:t>(submission to JMR&amp;T)</a:t>
            </a:r>
          </a:p>
        </p:txBody>
      </p:sp>
    </p:spTree>
    <p:extLst>
      <p:ext uri="{BB962C8B-B14F-4D97-AF65-F5344CB8AC3E}">
        <p14:creationId xmlns:p14="http://schemas.microsoft.com/office/powerpoint/2010/main" val="3875437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F233C21-8B83-78A5-7F8E-24F977206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90" y="1484784"/>
            <a:ext cx="6104107" cy="489654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000" b="1" dirty="0">
                <a:solidFill>
                  <a:schemeClr val="tx1"/>
                </a:solidFill>
              </a:rPr>
              <a:t>Selection of Nb-alloys: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</a:rPr>
              <a:t>Promising LOCA improvement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Compliant with Thermo-mechanical conditions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Likely HIP “bondable”</a:t>
            </a:r>
          </a:p>
          <a:p>
            <a:pPr marL="666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1" dirty="0"/>
              <a:t>Phase diagrams: </a:t>
            </a:r>
            <a:r>
              <a:rPr lang="en-GB" sz="1800" b="0" dirty="0"/>
              <a:t>Good solubility no critical intermetallic phases</a:t>
            </a:r>
          </a:p>
          <a:p>
            <a:pPr marL="666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1" dirty="0"/>
              <a:t>Diffusivity</a:t>
            </a:r>
            <a:r>
              <a:rPr lang="en-GB" sz="1800" dirty="0"/>
              <a:t>: </a:t>
            </a:r>
            <a:r>
              <a:rPr lang="en-GB" sz="1800" b="0" dirty="0"/>
              <a:t>as much diffusivity into W and Mo as Ta. </a:t>
            </a:r>
          </a:p>
          <a:p>
            <a:pPr marL="666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1" dirty="0"/>
              <a:t>Ductility</a:t>
            </a:r>
            <a:r>
              <a:rPr lang="en-GB" sz="1800" dirty="0"/>
              <a:t>: </a:t>
            </a:r>
            <a:r>
              <a:rPr lang="en-GB" sz="1800" b="0" dirty="0"/>
              <a:t>Nb identical to Ta</a:t>
            </a:r>
          </a:p>
          <a:p>
            <a:pPr marL="666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u="sng" dirty="0">
              <a:solidFill>
                <a:schemeClr val="tx1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2BCB36A-7900-9F66-524C-AF6491FA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9936483" cy="685969"/>
          </a:xfrm>
        </p:spPr>
        <p:txBody>
          <a:bodyPr/>
          <a:lstStyle/>
          <a:p>
            <a:r>
              <a:rPr lang="en-GB" dirty="0"/>
              <a:t>Nb-cladding R&amp;D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12878A-5C43-F302-15DB-DC2127FA140D}"/>
              </a:ext>
            </a:extLst>
          </p:cNvPr>
          <p:cNvSpPr txBox="1"/>
          <p:nvPr/>
        </p:nvSpPr>
        <p:spPr bwMode="auto">
          <a:xfrm>
            <a:off x="9210579" y="6298243"/>
            <a:ext cx="295232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*by courtesy of Bangor University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8A8190-6481-FC85-FC99-D08887C3733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318F324D-1221-E243-065C-E72A44053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95C2BD9E-2930-2997-2568-F640BC4A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26</a:t>
            </a:fld>
            <a:endParaRPr lang="en-US"/>
          </a:p>
        </p:txBody>
      </p:sp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671CEA07-F4D8-0100-49FE-318339C74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9" t="10075" r="7997" b="68933"/>
          <a:stretch/>
        </p:blipFill>
        <p:spPr>
          <a:xfrm>
            <a:off x="6385557" y="724974"/>
            <a:ext cx="5667572" cy="2480464"/>
          </a:xfrm>
          <a:prstGeom prst="rect">
            <a:avLst/>
          </a:prstGeom>
        </p:spPr>
      </p:pic>
      <p:pic>
        <p:nvPicPr>
          <p:cNvPr id="45" name="Picture 44" descr="Graphical user interface, chart, application, line chart&#10;&#10;Description automatically generated">
            <a:extLst>
              <a:ext uri="{FF2B5EF4-FFF2-40B4-BE49-F238E27FC236}">
                <a16:creationId xmlns:a16="http://schemas.microsoft.com/office/drawing/2014/main" id="{FBD1AB3D-3A40-CA9D-1A8D-CCE0CB675E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0" t="64234" r="9081" b="5038"/>
          <a:stretch/>
        </p:blipFill>
        <p:spPr>
          <a:xfrm>
            <a:off x="6441560" y="3802714"/>
            <a:ext cx="5538037" cy="245772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BAF8396-0BBA-3A09-B849-91D05496D7A1}"/>
              </a:ext>
            </a:extLst>
          </p:cNvPr>
          <p:cNvSpPr/>
          <p:nvPr/>
        </p:nvSpPr>
        <p:spPr>
          <a:xfrm>
            <a:off x="6913443" y="3359550"/>
            <a:ext cx="5084275" cy="810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Temperature after LOCA</a:t>
            </a:r>
          </a:p>
          <a:p>
            <a:r>
              <a:rPr lang="en-US" sz="1400" dirty="0">
                <a:solidFill>
                  <a:schemeClr val="tx1"/>
                </a:solidFill>
              </a:rPr>
              <a:t>Assuming </a:t>
            </a:r>
            <a:r>
              <a:rPr lang="en-US" sz="1400" dirty="0" err="1">
                <a:solidFill>
                  <a:schemeClr val="tx1"/>
                </a:solidFill>
              </a:rPr>
              <a:t>htc</a:t>
            </a:r>
            <a:r>
              <a:rPr lang="en-US" sz="1400" dirty="0">
                <a:solidFill>
                  <a:schemeClr val="tx1"/>
                </a:solidFill>
              </a:rPr>
              <a:t>=1W/m2.K</a:t>
            </a:r>
          </a:p>
          <a:p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FBCE24A-DC0B-08AA-4481-3AFAC908E232}"/>
              </a:ext>
            </a:extLst>
          </p:cNvPr>
          <p:cNvSpPr/>
          <p:nvPr/>
        </p:nvSpPr>
        <p:spPr>
          <a:xfrm>
            <a:off x="8606512" y="335793"/>
            <a:ext cx="1728192" cy="26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tx1"/>
                </a:solidFill>
              </a:rPr>
              <a:t>Decay heat power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DB62ECC-8DC3-38D1-3CF5-9607B96169A1}"/>
              </a:ext>
            </a:extLst>
          </p:cNvPr>
          <p:cNvSpPr/>
          <p:nvPr/>
        </p:nvSpPr>
        <p:spPr>
          <a:xfrm>
            <a:off x="407986" y="278708"/>
            <a:ext cx="6264078" cy="6265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 dirty="0">
                <a:solidFill>
                  <a:schemeClr val="tx1"/>
                </a:solidFill>
              </a:rPr>
              <a:t>Nb-cladded baseline target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12582-15B7-07A7-0DD2-4069EAA6E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960" y="2341621"/>
            <a:ext cx="3726129" cy="24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321666-0CA8-982E-2F1B-6D8C22652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 alloy cladding R&amp;D - Prototype capsules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043678-2F94-65CB-5149-3228B060752D}"/>
              </a:ext>
            </a:extLst>
          </p:cNvPr>
          <p:cNvSpPr/>
          <p:nvPr/>
        </p:nvSpPr>
        <p:spPr>
          <a:xfrm>
            <a:off x="335360" y="979200"/>
            <a:ext cx="1008112" cy="720080"/>
          </a:xfrm>
          <a:prstGeom prst="round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I. EBW of Capsules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9ADEA5-BBFA-F51F-C09B-E014A50474E1}"/>
              </a:ext>
            </a:extLst>
          </p:cNvPr>
          <p:cNvSpPr/>
          <p:nvPr/>
        </p:nvSpPr>
        <p:spPr>
          <a:xfrm>
            <a:off x="1433916" y="979200"/>
            <a:ext cx="1333304" cy="720080"/>
          </a:xfrm>
          <a:prstGeom prst="round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II. Helium 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Penetrant Test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E8CC62-5B92-B2AE-2316-FA3DA5B08B0C}"/>
              </a:ext>
            </a:extLst>
          </p:cNvPr>
          <p:cNvSpPr/>
          <p:nvPr/>
        </p:nvSpPr>
        <p:spPr>
          <a:xfrm>
            <a:off x="2861868" y="979200"/>
            <a:ext cx="1368152" cy="720080"/>
          </a:xfrm>
          <a:prstGeom prst="round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III. 1</a:t>
            </a:r>
            <a:r>
              <a:rPr lang="en-US" sz="1200" b="1" baseline="30000" dirty="0">
                <a:solidFill>
                  <a:schemeClr val="bg1"/>
                </a:solidFill>
              </a:rPr>
              <a:t>st</a:t>
            </a:r>
            <a:r>
              <a:rPr lang="en-US" sz="1200" b="1" dirty="0">
                <a:solidFill>
                  <a:schemeClr val="bg1"/>
                </a:solidFill>
              </a:rPr>
              <a:t> HIPing Cycle (1200 °C)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3688C44-8587-4E38-1314-07A626F45C42}"/>
              </a:ext>
            </a:extLst>
          </p:cNvPr>
          <p:cNvSpPr/>
          <p:nvPr/>
        </p:nvSpPr>
        <p:spPr>
          <a:xfrm>
            <a:off x="8714545" y="979200"/>
            <a:ext cx="1491278" cy="72008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VII. Thermal Characterization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E8623F-854E-98AE-1816-24342E4D24D4}"/>
              </a:ext>
            </a:extLst>
          </p:cNvPr>
          <p:cNvSpPr/>
          <p:nvPr/>
        </p:nvSpPr>
        <p:spPr>
          <a:xfrm>
            <a:off x="4324668" y="979200"/>
            <a:ext cx="1368152" cy="720080"/>
          </a:xfrm>
          <a:prstGeom prst="roundRect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IV. 2</a:t>
            </a:r>
            <a:r>
              <a:rPr lang="en-US" sz="1200" b="1" baseline="30000" dirty="0">
                <a:solidFill>
                  <a:schemeClr val="bg1"/>
                </a:solidFill>
              </a:rPr>
              <a:t>nd</a:t>
            </a:r>
            <a:r>
              <a:rPr lang="en-US" sz="1200" b="1" dirty="0">
                <a:solidFill>
                  <a:schemeClr val="bg1"/>
                </a:solidFill>
              </a:rPr>
              <a:t> HIPing Cycle (1400 °C)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BE4B2A5-4916-D0C0-5E98-FF6D00D0D342}"/>
              </a:ext>
            </a:extLst>
          </p:cNvPr>
          <p:cNvSpPr/>
          <p:nvPr/>
        </p:nvSpPr>
        <p:spPr>
          <a:xfrm>
            <a:off x="7128620" y="979200"/>
            <a:ext cx="1491278" cy="72008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VI. Cutting &amp; OM at interface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A59E89-9DD7-AF3D-ABC4-BE6B87EA7083}"/>
              </a:ext>
            </a:extLst>
          </p:cNvPr>
          <p:cNvSpPr/>
          <p:nvPr/>
        </p:nvSpPr>
        <p:spPr>
          <a:xfrm>
            <a:off x="10300471" y="979200"/>
            <a:ext cx="1491278" cy="72008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VIII. Mechanical Characterization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93575B-47DE-6DDB-A5CD-00372C6D821D}"/>
              </a:ext>
            </a:extLst>
          </p:cNvPr>
          <p:cNvGrpSpPr/>
          <p:nvPr/>
        </p:nvGrpSpPr>
        <p:grpSpPr>
          <a:xfrm>
            <a:off x="454272" y="4380165"/>
            <a:ext cx="5760022" cy="1872208"/>
            <a:chOff x="5925999" y="2720755"/>
            <a:chExt cx="5760022" cy="1872208"/>
          </a:xfrm>
        </p:grpSpPr>
        <p:pic>
          <p:nvPicPr>
            <p:cNvPr id="6" name="Picture Placeholder 6">
              <a:extLst>
                <a:ext uri="{FF2B5EF4-FFF2-40B4-BE49-F238E27FC236}">
                  <a16:creationId xmlns:a16="http://schemas.microsoft.com/office/drawing/2014/main" id="{40F8EAD8-30F0-1031-E39E-4880B6373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59" t="5232" r="2527" b="25830"/>
            <a:stretch/>
          </p:blipFill>
          <p:spPr>
            <a:xfrm>
              <a:off x="5925999" y="2720755"/>
              <a:ext cx="5472528" cy="1416490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3686066-38C0-2EFB-A2BF-31BD4D77104A}"/>
                </a:ext>
              </a:extLst>
            </p:cNvPr>
            <p:cNvSpPr/>
            <p:nvPr/>
          </p:nvSpPr>
          <p:spPr>
            <a:xfrm>
              <a:off x="6172532" y="4186383"/>
              <a:ext cx="978160" cy="4027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</a:rPr>
                <a:t>W  |  TZM</a:t>
              </a:r>
              <a:br>
                <a:rPr lang="en-US" sz="1100" dirty="0">
                  <a:solidFill>
                    <a:schemeClr val="tx2"/>
                  </a:solidFill>
                </a:rPr>
              </a:br>
              <a:r>
                <a:rPr lang="en-US" sz="1100" b="1" dirty="0">
                  <a:solidFill>
                    <a:schemeClr val="tx2"/>
                  </a:solidFill>
                </a:rPr>
                <a:t>Nb </a:t>
              </a:r>
              <a:br>
                <a:rPr lang="en-US" sz="1100" dirty="0">
                  <a:solidFill>
                    <a:schemeClr val="tx2"/>
                  </a:solidFill>
                </a:rPr>
              </a:br>
              <a:br>
                <a:rPr lang="en-US" sz="1100" dirty="0">
                  <a:solidFill>
                    <a:schemeClr val="tx2"/>
                  </a:solidFill>
                </a:rPr>
              </a:b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1A417DD-239C-499B-AD9B-5564D21B4173}"/>
                </a:ext>
              </a:extLst>
            </p:cNvPr>
            <p:cNvSpPr/>
            <p:nvPr/>
          </p:nvSpPr>
          <p:spPr>
            <a:xfrm>
              <a:off x="7653573" y="4188726"/>
              <a:ext cx="792088" cy="4027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</a:rPr>
                <a:t>W  |  TZM</a:t>
              </a:r>
              <a:br>
                <a:rPr lang="en-US" sz="1100" dirty="0">
                  <a:solidFill>
                    <a:schemeClr val="tx2"/>
                  </a:solidFill>
                </a:rPr>
              </a:br>
              <a:r>
                <a:rPr lang="en-US" sz="1100" b="1" dirty="0">
                  <a:solidFill>
                    <a:schemeClr val="tx2"/>
                  </a:solidFill>
                </a:rPr>
                <a:t>Nb1Zr </a:t>
              </a:r>
              <a:br>
                <a:rPr lang="en-US" sz="1100" dirty="0">
                  <a:solidFill>
                    <a:schemeClr val="tx2"/>
                  </a:solidFill>
                </a:rPr>
              </a:br>
              <a:br>
                <a:rPr lang="en-US" sz="1100" dirty="0">
                  <a:solidFill>
                    <a:schemeClr val="tx2"/>
                  </a:solidFill>
                </a:rPr>
              </a:b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D7BFA53-4850-C22A-78A5-226A6A006AC5}"/>
                </a:ext>
              </a:extLst>
            </p:cNvPr>
            <p:cNvSpPr/>
            <p:nvPr/>
          </p:nvSpPr>
          <p:spPr>
            <a:xfrm>
              <a:off x="8949717" y="4190235"/>
              <a:ext cx="1508077" cy="4027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</a:rPr>
                <a:t>W  |  TZM</a:t>
              </a:r>
              <a:br>
                <a:rPr lang="en-US" sz="1100" dirty="0">
                  <a:solidFill>
                    <a:schemeClr val="tx2"/>
                  </a:solidFill>
                </a:rPr>
              </a:br>
              <a:r>
                <a:rPr lang="en-US" sz="1100" b="1" dirty="0">
                  <a:solidFill>
                    <a:schemeClr val="tx2"/>
                  </a:solidFill>
                </a:rPr>
                <a:t>C103 (Nb10Hf1Ti) </a:t>
              </a:r>
              <a:br>
                <a:rPr lang="en-US" sz="1100" b="1" dirty="0">
                  <a:solidFill>
                    <a:schemeClr val="tx2"/>
                  </a:solidFill>
                </a:rPr>
              </a:br>
              <a:br>
                <a:rPr lang="en-US" sz="1100" dirty="0">
                  <a:solidFill>
                    <a:schemeClr val="tx2"/>
                  </a:solidFill>
                </a:rPr>
              </a:br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218519A-8AA8-510D-06B7-3DA0E3A3F6B1}"/>
                </a:ext>
              </a:extLst>
            </p:cNvPr>
            <p:cNvSpPr/>
            <p:nvPr/>
          </p:nvSpPr>
          <p:spPr>
            <a:xfrm>
              <a:off x="10893933" y="4189466"/>
              <a:ext cx="792088" cy="4027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>
                  <a:solidFill>
                    <a:schemeClr val="tx2"/>
                  </a:solidFill>
                </a:rPr>
                <a:t>W</a:t>
              </a:r>
              <a:br>
                <a:rPr lang="en-US" sz="1100" dirty="0">
                  <a:solidFill>
                    <a:schemeClr val="tx2"/>
                  </a:solidFill>
                </a:rPr>
              </a:br>
              <a:r>
                <a:rPr lang="en-US" sz="1100" b="1" dirty="0">
                  <a:solidFill>
                    <a:schemeClr val="tx2"/>
                  </a:solidFill>
                </a:rPr>
                <a:t>Ta </a:t>
              </a:r>
              <a:br>
                <a:rPr lang="en-US" sz="1100" dirty="0">
                  <a:solidFill>
                    <a:schemeClr val="tx2"/>
                  </a:solidFill>
                </a:rPr>
              </a:br>
              <a:br>
                <a:rPr lang="en-US" sz="1100" dirty="0">
                  <a:solidFill>
                    <a:schemeClr val="tx2"/>
                  </a:solidFill>
                </a:rPr>
              </a:br>
              <a:endParaRPr lang="en-US" sz="11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4DFA7CE-7AEE-FA2B-BBAB-DCC0909BD1AB}"/>
              </a:ext>
            </a:extLst>
          </p:cNvPr>
          <p:cNvGrpSpPr>
            <a:grpSpLocks noChangeAspect="1"/>
          </p:cNvGrpSpPr>
          <p:nvPr/>
        </p:nvGrpSpPr>
        <p:grpSpPr>
          <a:xfrm>
            <a:off x="1478409" y="2044942"/>
            <a:ext cx="1828158" cy="1537939"/>
            <a:chOff x="4943872" y="4241050"/>
            <a:chExt cx="2295701" cy="180764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D6A6A8-1E7D-FA6B-6521-604538B90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2409" y="4241050"/>
              <a:ext cx="2157164" cy="1707034"/>
            </a:xfrm>
            <a:prstGeom prst="rect">
              <a:avLst/>
            </a:prstGeom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910E86E-BDD9-AB92-B8AB-990B83965458}"/>
                </a:ext>
              </a:extLst>
            </p:cNvPr>
            <p:cNvCxnSpPr/>
            <p:nvPr/>
          </p:nvCxnSpPr>
          <p:spPr>
            <a:xfrm>
              <a:off x="5549725" y="4725144"/>
              <a:ext cx="2160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927857B-29C3-A4CF-B6DF-6E11338F7A56}"/>
                </a:ext>
              </a:extLst>
            </p:cNvPr>
            <p:cNvCxnSpPr/>
            <p:nvPr/>
          </p:nvCxnSpPr>
          <p:spPr>
            <a:xfrm>
              <a:off x="5081749" y="4471200"/>
              <a:ext cx="68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52FEDEE-E7C2-AD7F-6EE7-4407FDA67142}"/>
                </a:ext>
              </a:extLst>
            </p:cNvPr>
            <p:cNvCxnSpPr>
              <a:cxnSpLocks/>
            </p:cNvCxnSpPr>
            <p:nvPr/>
          </p:nvCxnSpPr>
          <p:spPr>
            <a:xfrm>
              <a:off x="5103349" y="4471200"/>
              <a:ext cx="0" cy="1288800"/>
            </a:xfrm>
            <a:prstGeom prst="line">
              <a:avLst/>
            </a:prstGeom>
            <a:ln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9B46314-1211-1DAB-1896-A26F5248BE95}"/>
                </a:ext>
              </a:extLst>
            </p:cNvPr>
            <p:cNvCxnSpPr/>
            <p:nvPr/>
          </p:nvCxnSpPr>
          <p:spPr>
            <a:xfrm>
              <a:off x="5549725" y="5508000"/>
              <a:ext cx="2160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2EE80D9-6AB1-6256-01BA-0B47918FA3FC}"/>
                </a:ext>
              </a:extLst>
            </p:cNvPr>
            <p:cNvCxnSpPr/>
            <p:nvPr/>
          </p:nvCxnSpPr>
          <p:spPr>
            <a:xfrm>
              <a:off x="5082409" y="5760000"/>
              <a:ext cx="68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B6F6634-8370-72C6-1D37-37A703905C5D}"/>
                </a:ext>
              </a:extLst>
            </p:cNvPr>
            <p:cNvCxnSpPr>
              <a:cxnSpLocks/>
            </p:cNvCxnSpPr>
            <p:nvPr/>
          </p:nvCxnSpPr>
          <p:spPr>
            <a:xfrm>
              <a:off x="5655397" y="4723561"/>
              <a:ext cx="0" cy="784439"/>
            </a:xfrm>
            <a:prstGeom prst="line">
              <a:avLst/>
            </a:prstGeom>
            <a:ln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2E66AF5-6429-D7E3-0CEA-F9596323F5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5266" y="4471200"/>
              <a:ext cx="131" cy="252361"/>
            </a:xfrm>
            <a:prstGeom prst="lin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D6DDC7C-9BE3-73B3-8518-77A6326C6FE6}"/>
                </a:ext>
              </a:extLst>
            </p:cNvPr>
            <p:cNvCxnSpPr>
              <a:cxnSpLocks/>
            </p:cNvCxnSpPr>
            <p:nvPr/>
          </p:nvCxnSpPr>
          <p:spPr>
            <a:xfrm>
              <a:off x="5655266" y="4293096"/>
              <a:ext cx="0" cy="178104"/>
            </a:xfrm>
            <a:prstGeom prst="line">
              <a:avLst/>
            </a:prstGeom>
            <a:ln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553190B-41CE-71BA-B159-0BFEE0B52C19}"/>
                </a:ext>
              </a:extLst>
            </p:cNvPr>
            <p:cNvCxnSpPr>
              <a:cxnSpLocks/>
            </p:cNvCxnSpPr>
            <p:nvPr/>
          </p:nvCxnSpPr>
          <p:spPr>
            <a:xfrm>
              <a:off x="5765749" y="5759999"/>
              <a:ext cx="0" cy="28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79D21FB-677F-EFB7-8F19-3E558F29B04E}"/>
                </a:ext>
              </a:extLst>
            </p:cNvPr>
            <p:cNvCxnSpPr>
              <a:cxnSpLocks/>
            </p:cNvCxnSpPr>
            <p:nvPr/>
          </p:nvCxnSpPr>
          <p:spPr>
            <a:xfrm>
              <a:off x="6434224" y="5754687"/>
              <a:ext cx="0" cy="28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A3E6BB8-ED1E-6A1A-0BD7-BFAE63D58594}"/>
                </a:ext>
              </a:extLst>
            </p:cNvPr>
            <p:cNvCxnSpPr>
              <a:cxnSpLocks/>
            </p:cNvCxnSpPr>
            <p:nvPr/>
          </p:nvCxnSpPr>
          <p:spPr>
            <a:xfrm>
              <a:off x="5765749" y="6012361"/>
              <a:ext cx="668475" cy="0"/>
            </a:xfrm>
            <a:prstGeom prst="line">
              <a:avLst/>
            </a:prstGeom>
            <a:ln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02E116C-9264-E3B6-F156-CC1D178A1529}"/>
                </a:ext>
              </a:extLst>
            </p:cNvPr>
            <p:cNvCxnSpPr>
              <a:cxnSpLocks/>
            </p:cNvCxnSpPr>
            <p:nvPr/>
          </p:nvCxnSpPr>
          <p:spPr>
            <a:xfrm>
              <a:off x="5799413" y="5754687"/>
              <a:ext cx="0" cy="1933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AEEC89A-E58F-E9B1-3EA7-CE21A655D1F4}"/>
                </a:ext>
              </a:extLst>
            </p:cNvPr>
            <p:cNvCxnSpPr>
              <a:cxnSpLocks/>
            </p:cNvCxnSpPr>
            <p:nvPr/>
          </p:nvCxnSpPr>
          <p:spPr>
            <a:xfrm>
              <a:off x="5765749" y="5898687"/>
              <a:ext cx="38173" cy="0"/>
            </a:xfrm>
            <a:prstGeom prst="lin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8528F04-3BC2-0FDF-A7DE-A77B08D246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3749" y="5898687"/>
              <a:ext cx="342000" cy="0"/>
            </a:xfrm>
            <a:prstGeom prst="line">
              <a:avLst/>
            </a:prstGeom>
            <a:ln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B3D0E30-5440-ABEE-C96D-B41AC74B5DE4}"/>
                </a:ext>
              </a:extLst>
            </p:cNvPr>
            <p:cNvSpPr txBox="1"/>
            <p:nvPr/>
          </p:nvSpPr>
          <p:spPr bwMode="auto">
            <a:xfrm>
              <a:off x="5889832" y="5864029"/>
              <a:ext cx="4203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26 mm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9ACA066-BAC5-45BF-FD67-FAB7684ADA92}"/>
                </a:ext>
              </a:extLst>
            </p:cNvPr>
            <p:cNvSpPr txBox="1"/>
            <p:nvPr/>
          </p:nvSpPr>
          <p:spPr bwMode="auto">
            <a:xfrm>
              <a:off x="5388393" y="5759052"/>
              <a:ext cx="37702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1 mm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CF55EEF-1863-F271-7402-99C67050CBE2}"/>
                </a:ext>
              </a:extLst>
            </p:cNvPr>
            <p:cNvSpPr txBox="1"/>
            <p:nvPr/>
          </p:nvSpPr>
          <p:spPr bwMode="auto">
            <a:xfrm rot="16200000">
              <a:off x="4826051" y="5040888"/>
              <a:ext cx="4203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50 mm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921B376-F70B-9B66-A72C-8C79EA16627D}"/>
                </a:ext>
              </a:extLst>
            </p:cNvPr>
            <p:cNvSpPr txBox="1"/>
            <p:nvPr/>
          </p:nvSpPr>
          <p:spPr bwMode="auto">
            <a:xfrm rot="16200000">
              <a:off x="5355250" y="5040824"/>
              <a:ext cx="4203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30 mm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E87D0EB-465A-1898-AD9B-44A4F8A9F792}"/>
                </a:ext>
              </a:extLst>
            </p:cNvPr>
            <p:cNvSpPr txBox="1"/>
            <p:nvPr/>
          </p:nvSpPr>
          <p:spPr bwMode="auto">
            <a:xfrm rot="16200000">
              <a:off x="5363137" y="4521214"/>
              <a:ext cx="4203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10 mm</a:t>
              </a: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5F3FB45-F8C0-8E47-5F1A-A7BA88AD8A7C}"/>
                </a:ext>
              </a:extLst>
            </p:cNvPr>
            <p:cNvSpPr/>
            <p:nvPr/>
          </p:nvSpPr>
          <p:spPr bwMode="auto">
            <a:xfrm>
              <a:off x="5732631" y="4398424"/>
              <a:ext cx="228299" cy="21275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3E50361-4569-AC75-4BB0-D6301142385D}"/>
              </a:ext>
            </a:extLst>
          </p:cNvPr>
          <p:cNvGrpSpPr/>
          <p:nvPr/>
        </p:nvGrpSpPr>
        <p:grpSpPr>
          <a:xfrm>
            <a:off x="445193" y="2085575"/>
            <a:ext cx="961724" cy="1186969"/>
            <a:chOff x="4955071" y="4201126"/>
            <a:chExt cx="961724" cy="118696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922D1D1-4DC6-404F-F596-8069DFBF2F2E}"/>
                </a:ext>
              </a:extLst>
            </p:cNvPr>
            <p:cNvSpPr txBox="1"/>
            <p:nvPr/>
          </p:nvSpPr>
          <p:spPr bwMode="auto">
            <a:xfrm>
              <a:off x="4955071" y="4201126"/>
              <a:ext cx="9424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solidFill>
                    <a:schemeClr val="tx2"/>
                  </a:solidFill>
                </a:rPr>
                <a:t>Welding lip</a:t>
              </a:r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6E2C1AE-9812-283E-90A5-C0FC3CABE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878" b="55890"/>
            <a:stretch/>
          </p:blipFill>
          <p:spPr>
            <a:xfrm>
              <a:off x="5020225" y="4631591"/>
              <a:ext cx="896570" cy="721102"/>
            </a:xfrm>
            <a:prstGeom prst="rect">
              <a:avLst/>
            </a:prstGeom>
          </p:spPr>
        </p:pic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3E6820B-F12D-6D55-8F86-C0049442F7C3}"/>
                </a:ext>
              </a:extLst>
            </p:cNvPr>
            <p:cNvSpPr/>
            <p:nvPr/>
          </p:nvSpPr>
          <p:spPr bwMode="auto">
            <a:xfrm>
              <a:off x="4988873" y="4509120"/>
              <a:ext cx="896570" cy="878975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8F47621-7AD2-329E-28CF-965470A516B5}"/>
              </a:ext>
            </a:extLst>
          </p:cNvPr>
          <p:cNvSpPr/>
          <p:nvPr/>
        </p:nvSpPr>
        <p:spPr>
          <a:xfrm>
            <a:off x="519720" y="3461510"/>
            <a:ext cx="1504186" cy="286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dirty="0">
                <a:solidFill>
                  <a:schemeClr val="tx2"/>
                </a:solidFill>
              </a:rPr>
              <a:t>Capsule Geometry</a:t>
            </a:r>
            <a:br>
              <a:rPr lang="en-US" sz="1100" dirty="0">
                <a:solidFill>
                  <a:schemeClr val="tx2"/>
                </a:solidFill>
              </a:rPr>
            </a:br>
            <a:br>
              <a:rPr lang="en-US" sz="1100" dirty="0">
                <a:solidFill>
                  <a:schemeClr val="tx2"/>
                </a:solidFill>
              </a:rPr>
            </a:br>
            <a:endParaRPr lang="en-US" sz="1100" dirty="0">
              <a:solidFill>
                <a:schemeClr val="tx2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B6F230-41B4-1738-C863-F74C031C511B}"/>
              </a:ext>
            </a:extLst>
          </p:cNvPr>
          <p:cNvGrpSpPr/>
          <p:nvPr/>
        </p:nvGrpSpPr>
        <p:grpSpPr>
          <a:xfrm>
            <a:off x="3056321" y="2526611"/>
            <a:ext cx="2307715" cy="1751814"/>
            <a:chOff x="5909234" y="2586855"/>
            <a:chExt cx="2307715" cy="1751814"/>
          </a:xfrm>
        </p:grpSpPr>
        <p:pic>
          <p:nvPicPr>
            <p:cNvPr id="18" name="Picture 17" descr="A picture containing ground, metal, gear&#10;&#10;Description automatically generated">
              <a:extLst>
                <a:ext uri="{FF2B5EF4-FFF2-40B4-BE49-F238E27FC236}">
                  <a16:creationId xmlns:a16="http://schemas.microsoft.com/office/drawing/2014/main" id="{AEB1F1F9-206A-C781-5E97-ADB169062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248" r="37584" b="26900"/>
            <a:stretch/>
          </p:blipFill>
          <p:spPr>
            <a:xfrm>
              <a:off x="6312024" y="2586855"/>
              <a:ext cx="1904925" cy="14795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3B6194-A10F-2DBF-C5E5-5DE7C8D5498E}"/>
                </a:ext>
              </a:extLst>
            </p:cNvPr>
            <p:cNvSpPr txBox="1"/>
            <p:nvPr/>
          </p:nvSpPr>
          <p:spPr bwMode="auto">
            <a:xfrm>
              <a:off x="5909234" y="4077059"/>
              <a:ext cx="21909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chemeClr val="tx2"/>
                  </a:solidFill>
                  <a:latin typeface="Arial"/>
                  <a:cs typeface="Arial"/>
                </a:rPr>
                <a:t>Capsules after EB welding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AF1F693-1F57-7CAC-F1FB-D560C226EEE1}"/>
              </a:ext>
            </a:extLst>
          </p:cNvPr>
          <p:cNvGrpSpPr/>
          <p:nvPr/>
        </p:nvGrpSpPr>
        <p:grpSpPr>
          <a:xfrm>
            <a:off x="5798882" y="2006093"/>
            <a:ext cx="2998128" cy="2233531"/>
            <a:chOff x="8653914" y="2470089"/>
            <a:chExt cx="2998128" cy="223353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7167A8F-731C-5AB6-5206-855518FE0AB2}"/>
                </a:ext>
              </a:extLst>
            </p:cNvPr>
            <p:cNvGrpSpPr/>
            <p:nvPr/>
          </p:nvGrpSpPr>
          <p:grpSpPr>
            <a:xfrm>
              <a:off x="9951904" y="2650123"/>
              <a:ext cx="1700138" cy="2053497"/>
              <a:chOff x="14553512" y="2650123"/>
              <a:chExt cx="1700138" cy="2053497"/>
            </a:xfrm>
          </p:grpSpPr>
          <p:pic>
            <p:nvPicPr>
              <p:cNvPr id="37" name="Picture 36" descr="A picture containing indoor, factory, warehouse, dirty&#10;&#10;Description automatically generated">
                <a:extLst>
                  <a:ext uri="{FF2B5EF4-FFF2-40B4-BE49-F238E27FC236}">
                    <a16:creationId xmlns:a16="http://schemas.microsoft.com/office/drawing/2014/main" id="{894229FB-A772-B764-2B80-02D5931DC2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4845"/>
              <a:stretch/>
            </p:blipFill>
            <p:spPr>
              <a:xfrm>
                <a:off x="14553512" y="2650123"/>
                <a:ext cx="1700138" cy="1698581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4FEDE6D-CF19-526B-5ACF-D8E74A5171C3}"/>
                  </a:ext>
                </a:extLst>
              </p:cNvPr>
              <p:cNvSpPr/>
              <p:nvPr/>
            </p:nvSpPr>
            <p:spPr>
              <a:xfrm>
                <a:off x="14880257" y="4348255"/>
                <a:ext cx="1373393" cy="3553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n-US" sz="1100" dirty="0">
                    <a:solidFill>
                      <a:schemeClr val="tx2"/>
                    </a:solidFill>
                  </a:rPr>
                  <a:t>HIPing Furnace at Nuclear AMRC</a:t>
                </a:r>
                <a:br>
                  <a:rPr lang="en-US" sz="1100" dirty="0">
                    <a:solidFill>
                      <a:schemeClr val="tx2"/>
                    </a:solidFill>
                  </a:rPr>
                </a:br>
                <a:endParaRPr lang="en-US" sz="1100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918C6A3-5E18-7807-42E5-685DBFAF1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00" t="14868" b="9323"/>
            <a:stretch/>
          </p:blipFill>
          <p:spPr>
            <a:xfrm>
              <a:off x="8698506" y="2507076"/>
              <a:ext cx="1442601" cy="1540800"/>
            </a:xfrm>
            <a:prstGeom prst="rect">
              <a:avLst/>
            </a:prstGeom>
            <a:ln w="38100">
              <a:solidFill>
                <a:schemeClr val="accent5"/>
              </a:solidFill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1BF9203-56CF-8059-147F-E76DAFC27835}"/>
                </a:ext>
              </a:extLst>
            </p:cNvPr>
            <p:cNvSpPr/>
            <p:nvPr/>
          </p:nvSpPr>
          <p:spPr>
            <a:xfrm>
              <a:off x="8653914" y="4104388"/>
              <a:ext cx="988595" cy="3296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100" dirty="0">
                  <a:solidFill>
                    <a:schemeClr val="tx2"/>
                  </a:solidFill>
                </a:rPr>
                <a:t>1</a:t>
              </a:r>
              <a:r>
                <a:rPr lang="en-US" sz="1100" baseline="30000" dirty="0">
                  <a:solidFill>
                    <a:schemeClr val="tx2"/>
                  </a:solidFill>
                </a:rPr>
                <a:t>st</a:t>
              </a:r>
              <a:r>
                <a:rPr lang="en-US" sz="1100" dirty="0">
                  <a:solidFill>
                    <a:schemeClr val="tx2"/>
                  </a:solidFill>
                </a:rPr>
                <a:t> batch after HIPing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4501011-67D7-E3A5-00D9-5E0B10CE0A4F}"/>
                </a:ext>
              </a:extLst>
            </p:cNvPr>
            <p:cNvCxnSpPr>
              <a:cxnSpLocks/>
            </p:cNvCxnSpPr>
            <p:nvPr/>
          </p:nvCxnSpPr>
          <p:spPr>
            <a:xfrm>
              <a:off x="10141107" y="2470089"/>
              <a:ext cx="453082" cy="91415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69CC354-0188-AE05-3D4F-3D4D4EC021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2152" y="3516129"/>
              <a:ext cx="405362" cy="531747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2F7C83-0422-B198-0196-FA2818965962}"/>
                </a:ext>
              </a:extLst>
            </p:cNvPr>
            <p:cNvSpPr/>
            <p:nvPr/>
          </p:nvSpPr>
          <p:spPr>
            <a:xfrm>
              <a:off x="10577514" y="3386409"/>
              <a:ext cx="162941" cy="129720"/>
            </a:xfrm>
            <a:prstGeom prst="rect">
              <a:avLst/>
            </a:prstGeom>
            <a:solidFill>
              <a:schemeClr val="accent5"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BB192B-6D55-53A0-234A-634BCA96A26C}"/>
              </a:ext>
            </a:extLst>
          </p:cNvPr>
          <p:cNvGrpSpPr/>
          <p:nvPr/>
        </p:nvGrpSpPr>
        <p:grpSpPr>
          <a:xfrm>
            <a:off x="6496525" y="1959350"/>
            <a:ext cx="5658459" cy="4272962"/>
            <a:chOff x="6496525" y="1959350"/>
            <a:chExt cx="5658459" cy="42729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D5AA0F5-3D8F-A5B6-49E5-5D10572D4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814" t="6756" r="7122" b="2308"/>
            <a:stretch/>
          </p:blipFill>
          <p:spPr>
            <a:xfrm>
              <a:off x="10856591" y="2000810"/>
              <a:ext cx="1111698" cy="193524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F5A4790-FA02-A5B6-4156-B1953E14F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96525" y="4557153"/>
              <a:ext cx="2046551" cy="15307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800E0A-29CC-EECB-582E-EE3201E4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1651"/>
            <a:stretch/>
          </p:blipFill>
          <p:spPr>
            <a:xfrm rot="16200000">
              <a:off x="9116046" y="3523283"/>
              <a:ext cx="1669377" cy="148081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A27ADA-0A74-DF61-60C5-81FF3FF9B88C}"/>
                </a:ext>
              </a:extLst>
            </p:cNvPr>
            <p:cNvSpPr/>
            <p:nvPr/>
          </p:nvSpPr>
          <p:spPr>
            <a:xfrm>
              <a:off x="10704959" y="4181456"/>
              <a:ext cx="1450025" cy="9268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1100" dirty="0">
                  <a:solidFill>
                    <a:schemeClr val="tx2"/>
                  </a:solidFill>
                </a:rPr>
                <a:t>Single failed UT capsule fell apart when cut open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829017-FCB5-47D8-97F9-DC12DC54F2BB}"/>
                </a:ext>
              </a:extLst>
            </p:cNvPr>
            <p:cNvSpPr/>
            <p:nvPr/>
          </p:nvSpPr>
          <p:spPr>
            <a:xfrm>
              <a:off x="9618457" y="1959350"/>
              <a:ext cx="1210499" cy="56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1100" dirty="0">
                  <a:solidFill>
                    <a:schemeClr val="tx2"/>
                  </a:solidFill>
                </a:rPr>
                <a:t>Successfully bonded capsule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AA5A8C1-0E3A-5077-A5F5-1649CF3947A0}"/>
                </a:ext>
              </a:extLst>
            </p:cNvPr>
            <p:cNvSpPr/>
            <p:nvPr/>
          </p:nvSpPr>
          <p:spPr>
            <a:xfrm>
              <a:off x="9618457" y="5385207"/>
              <a:ext cx="2173005" cy="8471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1C4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OM</a:t>
              </a:r>
              <a:r>
                <a:rPr lang="en-GB" sz="1200" dirty="0">
                  <a:solidFill>
                    <a:schemeClr val="tx2"/>
                  </a:solidFill>
                </a:rPr>
                <a:t> to visually check </a:t>
              </a:r>
              <a:br>
                <a:rPr lang="en-GB" sz="1200" dirty="0">
                  <a:solidFill>
                    <a:schemeClr val="tx2"/>
                  </a:solidFill>
                </a:rPr>
              </a:br>
              <a:r>
                <a:rPr lang="en-GB" sz="1200" dirty="0">
                  <a:solidFill>
                    <a:schemeClr val="tx2"/>
                  </a:solidFill>
                </a:rPr>
                <a:t>the bonding interface</a:t>
              </a:r>
            </a:p>
            <a:p>
              <a:pPr algn="ctr"/>
              <a:r>
                <a:rPr lang="en-GB" sz="1200" dirty="0">
                  <a:solidFill>
                    <a:schemeClr val="tx2"/>
                  </a:solidFill>
                </a:rPr>
                <a:t>→ </a:t>
              </a:r>
              <a:r>
                <a:rPr lang="en-GB" sz="1200" b="1" dirty="0">
                  <a:solidFill>
                    <a:schemeClr val="tx1"/>
                  </a:solidFill>
                </a:rPr>
                <a:t>Bonding visually ok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BE4C536-7C97-BBAC-7042-97AF1B4AE897}"/>
                </a:ext>
              </a:extLst>
            </p:cNvPr>
            <p:cNvSpPr/>
            <p:nvPr/>
          </p:nvSpPr>
          <p:spPr>
            <a:xfrm>
              <a:off x="8525912" y="5177761"/>
              <a:ext cx="696964" cy="9268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1100" dirty="0">
                  <a:solidFill>
                    <a:schemeClr val="tx2"/>
                  </a:solidFill>
                </a:rPr>
                <a:t>OM of Nb//W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AAD4DF2-8148-D379-80F6-6CD291C7A2D8}"/>
              </a:ext>
            </a:extLst>
          </p:cNvPr>
          <p:cNvSpPr/>
          <p:nvPr/>
        </p:nvSpPr>
        <p:spPr>
          <a:xfrm>
            <a:off x="8661391" y="908720"/>
            <a:ext cx="3213066" cy="862587"/>
          </a:xfrm>
          <a:prstGeom prst="roundRect">
            <a:avLst>
              <a:gd name="adj" fmla="val 7637"/>
            </a:avLst>
          </a:prstGeom>
          <a:noFill/>
          <a:ln w="571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8D37F96-992D-91A7-0821-8A1EE8FF1F7F}"/>
              </a:ext>
            </a:extLst>
          </p:cNvPr>
          <p:cNvSpPr/>
          <p:nvPr/>
        </p:nvSpPr>
        <p:spPr>
          <a:xfrm>
            <a:off x="5783264" y="979200"/>
            <a:ext cx="1250708" cy="720080"/>
          </a:xfrm>
          <a:prstGeom prst="roundRect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V. Ultrasonic Testing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75C1A1D-BCFC-F9DE-4CFD-33F5B6AB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2379C76-DD82-1FCB-D05A-CBBE43E5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4" grpId="0" animBg="1"/>
      <p:bldP spid="15" grpId="0" animBg="1"/>
      <p:bldP spid="47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07BF6AB-9FB1-2965-06F5-8CF1625E1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382" y="1947990"/>
            <a:ext cx="1044424" cy="1235320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F233C21-8B83-78A5-7F8E-24F977206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988840"/>
            <a:ext cx="7456583" cy="439248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/>
              <a:t>Thermal diffusivity specimens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Excellent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/>
                </a:solidFill>
              </a:rPr>
              <a:t>thermal contact </a:t>
            </a:r>
            <a:r>
              <a:rPr lang="en-US" sz="1400" dirty="0"/>
              <a:t>has been confirmed for </a:t>
            </a:r>
            <a:r>
              <a:rPr lang="en-US" sz="1400" dirty="0">
                <a:solidFill>
                  <a:schemeClr val="tx1"/>
                </a:solidFill>
              </a:rPr>
              <a:t>all Niobium alloys </a:t>
            </a:r>
            <a:r>
              <a:rPr lang="en-US" sz="1400" dirty="0"/>
              <a:t>(Nb, Nb1Zr, C103)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/>
              <a:t>Tensile specimens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Interface strength for Nb alloys higher for TZM than W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TZM core</a:t>
            </a:r>
            <a:r>
              <a:rPr lang="en-US" sz="1400" dirty="0"/>
              <a:t> :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Ta foil + HIP: High increased the strength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C103 did not bond without the foil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W core</a:t>
            </a:r>
            <a:endParaRPr lang="en-US" sz="1400" dirty="0"/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Higher variation, but it seems no foil increases interface strength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2BCB36A-7900-9F66-524C-AF6491FA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9936483" cy="685969"/>
          </a:xfrm>
        </p:spPr>
        <p:txBody>
          <a:bodyPr/>
          <a:lstStyle/>
          <a:p>
            <a:r>
              <a:rPr lang="en-GB" dirty="0"/>
              <a:t>Nb-cladding R&amp;D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8DEB5-59A4-075B-B87B-F5C2F80DE1A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52184" y="1916832"/>
            <a:ext cx="1251600" cy="53228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FD963B5-022C-1542-B602-841794BF84C7}"/>
              </a:ext>
            </a:extLst>
          </p:cNvPr>
          <p:cNvGrpSpPr/>
          <p:nvPr/>
        </p:nvGrpSpPr>
        <p:grpSpPr>
          <a:xfrm>
            <a:off x="42020" y="4653136"/>
            <a:ext cx="7166797" cy="1770902"/>
            <a:chOff x="7070954" y="1848622"/>
            <a:chExt cx="5163265" cy="12758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B133F1A-08A2-1FDA-5865-7B6FEF161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9276" y="1848622"/>
              <a:ext cx="4568598" cy="101871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C62DF4C-5B41-2E46-F42E-A64701CFB3C9}"/>
                </a:ext>
              </a:extLst>
            </p:cNvPr>
            <p:cNvSpPr txBox="1"/>
            <p:nvPr/>
          </p:nvSpPr>
          <p:spPr bwMode="auto">
            <a:xfrm>
              <a:off x="7120752" y="2862845"/>
              <a:ext cx="51134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chemeClr val="tx2"/>
                  </a:solidFill>
                  <a:latin typeface="Arial"/>
                  <a:cs typeface="Arial"/>
                </a:rPr>
                <a:t>SEM: Increase of successful diffusion bonding / maximum stresses</a:t>
              </a:r>
              <a:endParaRPr kumimoji="0" lang="en-GB" sz="11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A8FC48F-9590-A9BC-D3E9-357D8EAE6F05}"/>
                </a:ext>
              </a:extLst>
            </p:cNvPr>
            <p:cNvCxnSpPr>
              <a:cxnSpLocks/>
            </p:cNvCxnSpPr>
            <p:nvPr/>
          </p:nvCxnSpPr>
          <p:spPr>
            <a:xfrm>
              <a:off x="7070954" y="3124455"/>
              <a:ext cx="48737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0C10A8-8043-2ECC-689B-97D1826B1DC4}"/>
              </a:ext>
            </a:extLst>
          </p:cNvPr>
          <p:cNvSpPr/>
          <p:nvPr/>
        </p:nvSpPr>
        <p:spPr>
          <a:xfrm>
            <a:off x="335360" y="980728"/>
            <a:ext cx="1008112" cy="720080"/>
          </a:xfrm>
          <a:prstGeom prst="round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I. EBW of Capsules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3A2979-074A-B036-3313-7205E21C1726}"/>
              </a:ext>
            </a:extLst>
          </p:cNvPr>
          <p:cNvSpPr/>
          <p:nvPr/>
        </p:nvSpPr>
        <p:spPr>
          <a:xfrm>
            <a:off x="1433916" y="980728"/>
            <a:ext cx="1333304" cy="720080"/>
          </a:xfrm>
          <a:prstGeom prst="round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II. Helium 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Penetrant Test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9D9A4F-E0C4-1FA0-8460-F42E7CA89B2A}"/>
              </a:ext>
            </a:extLst>
          </p:cNvPr>
          <p:cNvSpPr/>
          <p:nvPr/>
        </p:nvSpPr>
        <p:spPr>
          <a:xfrm>
            <a:off x="2861868" y="980728"/>
            <a:ext cx="1368152" cy="720080"/>
          </a:xfrm>
          <a:prstGeom prst="round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III. 1</a:t>
            </a:r>
            <a:r>
              <a:rPr lang="en-US" sz="1200" b="1" baseline="30000" dirty="0">
                <a:solidFill>
                  <a:schemeClr val="bg1"/>
                </a:solidFill>
              </a:rPr>
              <a:t>st</a:t>
            </a:r>
            <a:r>
              <a:rPr lang="en-US" sz="1200" b="1" dirty="0">
                <a:solidFill>
                  <a:schemeClr val="bg1"/>
                </a:solidFill>
              </a:rPr>
              <a:t> HIPing Cycle (1200 °C)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7A2B3C-FD9A-EBF2-4C57-4797898924EB}"/>
              </a:ext>
            </a:extLst>
          </p:cNvPr>
          <p:cNvSpPr/>
          <p:nvPr/>
        </p:nvSpPr>
        <p:spPr>
          <a:xfrm>
            <a:off x="8714545" y="980728"/>
            <a:ext cx="1491278" cy="720080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VII. Thermal Characterization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50524A-17BC-911D-FC82-D9A489737AAF}"/>
              </a:ext>
            </a:extLst>
          </p:cNvPr>
          <p:cNvSpPr/>
          <p:nvPr/>
        </p:nvSpPr>
        <p:spPr>
          <a:xfrm>
            <a:off x="4324668" y="980728"/>
            <a:ext cx="1368152" cy="720080"/>
          </a:xfrm>
          <a:prstGeom prst="roundRect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IV. 2</a:t>
            </a:r>
            <a:r>
              <a:rPr lang="en-US" sz="1200" b="1" baseline="30000" dirty="0">
                <a:solidFill>
                  <a:schemeClr val="bg1"/>
                </a:solidFill>
              </a:rPr>
              <a:t>nd</a:t>
            </a:r>
            <a:r>
              <a:rPr lang="en-US" sz="1200" b="1" dirty="0">
                <a:solidFill>
                  <a:schemeClr val="bg1"/>
                </a:solidFill>
              </a:rPr>
              <a:t> HIPing Cycle (1400 °C)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7A0A38-AB96-A00B-6537-A5D277D1B5FF}"/>
              </a:ext>
            </a:extLst>
          </p:cNvPr>
          <p:cNvSpPr/>
          <p:nvPr/>
        </p:nvSpPr>
        <p:spPr>
          <a:xfrm>
            <a:off x="7128620" y="980728"/>
            <a:ext cx="1491278" cy="72008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VI. Cutting &amp; OM at interface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80D1F0-2396-2ECC-6992-441060070A20}"/>
              </a:ext>
            </a:extLst>
          </p:cNvPr>
          <p:cNvSpPr/>
          <p:nvPr/>
        </p:nvSpPr>
        <p:spPr>
          <a:xfrm>
            <a:off x="10300471" y="980728"/>
            <a:ext cx="1491278" cy="720080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VIII. Mechanical Characterization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4BCAE59-4A80-5518-1094-F6BA5CD3520A}"/>
              </a:ext>
            </a:extLst>
          </p:cNvPr>
          <p:cNvSpPr/>
          <p:nvPr/>
        </p:nvSpPr>
        <p:spPr>
          <a:xfrm>
            <a:off x="5783264" y="980728"/>
            <a:ext cx="1250708" cy="720080"/>
          </a:xfrm>
          <a:prstGeom prst="roundRect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V. Ultrasonic Testing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12878A-5C43-F302-15DB-DC2127FA140D}"/>
              </a:ext>
            </a:extLst>
          </p:cNvPr>
          <p:cNvSpPr txBox="1"/>
          <p:nvPr/>
        </p:nvSpPr>
        <p:spPr bwMode="auto">
          <a:xfrm>
            <a:off x="9210579" y="6298243"/>
            <a:ext cx="295232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*by courtesy of Bangor University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719A2A-5406-CD3E-F3EE-1FE3D3B8D233}"/>
              </a:ext>
            </a:extLst>
          </p:cNvPr>
          <p:cNvSpPr/>
          <p:nvPr/>
        </p:nvSpPr>
        <p:spPr>
          <a:xfrm>
            <a:off x="8676000" y="914850"/>
            <a:ext cx="3180640" cy="848675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8A8190-6481-FC85-FC99-D08887C3733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318F324D-1221-E243-065C-E72A44053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95C2BD9E-2930-2997-2568-F640BC4A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28</a:t>
            </a:fld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D94475D-D068-181B-6D3B-915F7A11428E}"/>
              </a:ext>
            </a:extLst>
          </p:cNvPr>
          <p:cNvSpPr txBox="1"/>
          <p:nvPr/>
        </p:nvSpPr>
        <p:spPr bwMode="auto">
          <a:xfrm>
            <a:off x="7072984" y="157068"/>
            <a:ext cx="485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accent3"/>
                </a:solidFill>
              </a:rPr>
              <a:t>However, long-lived Nb isotopes pose challenges for waste disposal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DE1EAA-C1A0-D89C-B7D1-99A47B4644BD}"/>
              </a:ext>
            </a:extLst>
          </p:cNvPr>
          <p:cNvSpPr/>
          <p:nvPr/>
        </p:nvSpPr>
        <p:spPr>
          <a:xfrm>
            <a:off x="407986" y="278708"/>
            <a:ext cx="6264078" cy="6265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 dirty="0">
                <a:solidFill>
                  <a:schemeClr val="tx1"/>
                </a:solidFill>
              </a:rPr>
              <a:t>Nb-cladded baseline target</a:t>
            </a:r>
            <a:endParaRPr lang="en-GB" sz="36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17A92F-08CB-7E04-7578-B39A9244035B}"/>
              </a:ext>
            </a:extLst>
          </p:cNvPr>
          <p:cNvGrpSpPr/>
          <p:nvPr/>
        </p:nvGrpSpPr>
        <p:grpSpPr>
          <a:xfrm>
            <a:off x="6806910" y="2636912"/>
            <a:ext cx="4636142" cy="3637686"/>
            <a:chOff x="6806910" y="2636912"/>
            <a:chExt cx="4636142" cy="363768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164B4A-18C6-B82B-5A53-C3A2F3761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06910" y="2636912"/>
              <a:ext cx="4636142" cy="363768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222AFD2-8B02-02F0-53E4-98D53CC18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33355" y="2780928"/>
              <a:ext cx="454933" cy="47377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50373D0-55F8-2BED-B79A-4A8B9319A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12399" y="4221088"/>
              <a:ext cx="716049" cy="401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70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7D26F1-2A16-DD15-DC65-34918131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&amp; outlook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7F1053-B746-4176-48A0-6FE9AC82F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2DB32-ABEB-ADAD-5034-9DC6F135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3FBEE-11CE-0FDF-28DB-C49869D4B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BC33D-1EB1-232F-5326-3867AB8DE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60DD9FF-2DA1-732E-52CA-142371CEA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605" y="1076562"/>
            <a:ext cx="7323378" cy="487513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5652D0AA-A926-48F4-57A6-55E65612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16" y="175163"/>
            <a:ext cx="11114568" cy="1012381"/>
          </a:xfrm>
        </p:spPr>
        <p:txBody>
          <a:bodyPr/>
          <a:lstStyle/>
          <a:p>
            <a:r>
              <a:rPr lang="en-GB" sz="4267" dirty="0"/>
              <a:t>TCC8</a:t>
            </a:r>
            <a:r>
              <a:rPr lang="en-GB" sz="4267" dirty="0">
                <a:solidFill>
                  <a:srgbClr val="1A63A0"/>
                </a:solidFill>
              </a:rPr>
              <a:t> </a:t>
            </a:r>
            <a:r>
              <a:rPr lang="en-GB" sz="4267" dirty="0"/>
              <a:t>&amp; ECN3</a:t>
            </a:r>
            <a:endParaRPr lang="en-US" sz="4267" dirty="0"/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7F275F63-C8F2-0930-1043-95995BC79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835" y="6624507"/>
            <a:ext cx="668565" cy="245532"/>
          </a:xfrm>
        </p:spPr>
        <p:txBody>
          <a:bodyPr/>
          <a:lstStyle/>
          <a:p>
            <a:fld id="{17918391-D411-FE40-AAD7-861AE5233E0E}" type="slidenum"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3</a:t>
            </a:fld>
            <a:endParaRPr lang="en-US" sz="1333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1497CA0E-3047-F28F-9E9B-FC6184A7BBEB}"/>
              </a:ext>
            </a:extLst>
          </p:cNvPr>
          <p:cNvSpPr txBox="1">
            <a:spLocks/>
          </p:cNvSpPr>
          <p:nvPr/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/>
              <a:t>Outcome of the PIE of the baseline design prototype target &amp; Nb-cladding R&amp;D for the BDF at CERN | IWSMT16</a:t>
            </a:r>
            <a:endParaRPr lang="en-GB" sz="1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4C1603F-017C-9292-C120-CA4981216B0F}"/>
              </a:ext>
            </a:extLst>
          </p:cNvPr>
          <p:cNvGrpSpPr/>
          <p:nvPr/>
        </p:nvGrpSpPr>
        <p:grpSpPr>
          <a:xfrm>
            <a:off x="2878312" y="467403"/>
            <a:ext cx="9281945" cy="5912838"/>
            <a:chOff x="2878312" y="467403"/>
            <a:chExt cx="9281945" cy="5912838"/>
          </a:xfrm>
        </p:grpSpPr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17D3614F-5A1C-542E-6FC9-3D6CC7CAB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8312" y="1120105"/>
              <a:ext cx="7543800" cy="472440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BED62B-94A6-7675-AFBF-EC88C15E0031}"/>
                </a:ext>
              </a:extLst>
            </p:cNvPr>
            <p:cNvGrpSpPr/>
            <p:nvPr/>
          </p:nvGrpSpPr>
          <p:grpSpPr>
            <a:xfrm>
              <a:off x="3366343" y="4902115"/>
              <a:ext cx="2658813" cy="438293"/>
              <a:chOff x="2081064" y="3935313"/>
              <a:chExt cx="1994110" cy="32872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F31F04B-65D0-92DA-3939-DE58C7A99217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 flipV="1">
                <a:off x="3709154" y="3935313"/>
                <a:ext cx="366020" cy="213304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45DB34-361B-BC3F-67CE-3EA55D623626}"/>
                  </a:ext>
                </a:extLst>
              </p:cNvPr>
              <p:cNvSpPr txBox="1"/>
              <p:nvPr/>
            </p:nvSpPr>
            <p:spPr>
              <a:xfrm>
                <a:off x="2081064" y="4033200"/>
                <a:ext cx="1628090" cy="2308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b="1" dirty="0"/>
                  <a:t>Transfer Tunnel (TT) 20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89BBFFD-8C7E-0DDC-E1D8-054BB942DB49}"/>
                </a:ext>
              </a:extLst>
            </p:cNvPr>
            <p:cNvGrpSpPr/>
            <p:nvPr/>
          </p:nvGrpSpPr>
          <p:grpSpPr>
            <a:xfrm>
              <a:off x="4267017" y="3816180"/>
              <a:ext cx="2523168" cy="627265"/>
              <a:chOff x="2729740" y="2902507"/>
              <a:chExt cx="1892376" cy="47044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F714F4E-1F07-0F60-BE22-C0A931C87F57}"/>
                  </a:ext>
                </a:extLst>
              </p:cNvPr>
              <p:cNvSpPr txBox="1"/>
              <p:nvPr/>
            </p:nvSpPr>
            <p:spPr>
              <a:xfrm>
                <a:off x="2729740" y="2902507"/>
                <a:ext cx="1376819" cy="2308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b="1" dirty="0"/>
                  <a:t>TDC2</a:t>
                </a:r>
                <a:r>
                  <a:rPr lang="en-CH" sz="1400" dirty="0"/>
                  <a:t>: TT20 splitters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BF004F6-5854-5EE9-2715-A5F0FFE3922D}"/>
                  </a:ext>
                </a:extLst>
              </p:cNvPr>
              <p:cNvSpPr/>
              <p:nvPr/>
            </p:nvSpPr>
            <p:spPr>
              <a:xfrm rot="18805098">
                <a:off x="4353667" y="3104508"/>
                <a:ext cx="399995" cy="13690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043CAE5-1DE4-1030-718D-771D997CA185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>
                <a:off x="4106559" y="3017924"/>
                <a:ext cx="372240" cy="11004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CC48E2-8E5C-A311-F4DC-4E8916D73FAC}"/>
                </a:ext>
              </a:extLst>
            </p:cNvPr>
            <p:cNvGrpSpPr/>
            <p:nvPr/>
          </p:nvGrpSpPr>
          <p:grpSpPr>
            <a:xfrm>
              <a:off x="4925170" y="2841107"/>
              <a:ext cx="2256656" cy="1187771"/>
              <a:chOff x="3223355" y="2171203"/>
              <a:chExt cx="1692492" cy="89082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E80E0BB-FAF2-ADBC-DA9E-ABF3C072ED2C}"/>
                  </a:ext>
                </a:extLst>
              </p:cNvPr>
              <p:cNvSpPr/>
              <p:nvPr/>
            </p:nvSpPr>
            <p:spPr>
              <a:xfrm rot="18805098">
                <a:off x="4647398" y="2793583"/>
                <a:ext cx="399995" cy="13690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62DB74-81A5-96CA-FC5D-7EF155063599}"/>
                  </a:ext>
                </a:extLst>
              </p:cNvPr>
              <p:cNvSpPr txBox="1"/>
              <p:nvPr/>
            </p:nvSpPr>
            <p:spPr>
              <a:xfrm>
                <a:off x="3223355" y="2171203"/>
                <a:ext cx="1204897" cy="3924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b="1" dirty="0"/>
                  <a:t>TCC2: </a:t>
                </a:r>
              </a:p>
              <a:p>
                <a:pPr algn="ctr"/>
                <a:r>
                  <a:rPr lang="en-CH" sz="1400" dirty="0"/>
                  <a:t>T2 / T4 / T6 / TAX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B334C32-50F0-DEB8-72E8-B43671F531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7253" y="2586701"/>
                <a:ext cx="333993" cy="204444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3B4E7E9-B566-303C-B258-A07C6E44BFEF}"/>
                </a:ext>
              </a:extLst>
            </p:cNvPr>
            <p:cNvGrpSpPr/>
            <p:nvPr/>
          </p:nvGrpSpPr>
          <p:grpSpPr>
            <a:xfrm>
              <a:off x="9421901" y="467403"/>
              <a:ext cx="663962" cy="827739"/>
              <a:chOff x="7521354" y="520744"/>
              <a:chExt cx="497972" cy="62080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F7E577B-B2D2-0F4D-2717-582DF540621E}"/>
                  </a:ext>
                </a:extLst>
              </p:cNvPr>
              <p:cNvSpPr txBox="1"/>
              <p:nvPr/>
            </p:nvSpPr>
            <p:spPr>
              <a:xfrm>
                <a:off x="7521354" y="520744"/>
                <a:ext cx="497972" cy="230833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b="1" dirty="0"/>
                  <a:t>ECN3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F5E2190-F057-D378-FC58-B22A9A75DD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354" y="763557"/>
                <a:ext cx="0" cy="377991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37E246A-2D82-1686-851E-E5B21CEDB2B8}"/>
                </a:ext>
              </a:extLst>
            </p:cNvPr>
            <p:cNvGrpSpPr/>
            <p:nvPr/>
          </p:nvGrpSpPr>
          <p:grpSpPr>
            <a:xfrm>
              <a:off x="8803142" y="1049087"/>
              <a:ext cx="3357115" cy="1455602"/>
              <a:chOff x="6131832" y="827187"/>
              <a:chExt cx="2517836" cy="109170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A5A4028-CB89-7CA4-AE0B-A8BE4B1631A0}"/>
                  </a:ext>
                </a:extLst>
              </p:cNvPr>
              <p:cNvSpPr/>
              <p:nvPr/>
            </p:nvSpPr>
            <p:spPr>
              <a:xfrm rot="18805098">
                <a:off x="5982847" y="976172"/>
                <a:ext cx="763048" cy="465078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3BA66C6-6B59-F5BD-A57F-9E99599A2D33}"/>
                  </a:ext>
                </a:extLst>
              </p:cNvPr>
              <p:cNvSpPr txBox="1"/>
              <p:nvPr/>
            </p:nvSpPr>
            <p:spPr>
              <a:xfrm>
                <a:off x="7436355" y="1526474"/>
                <a:ext cx="1213313" cy="3924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b="1" dirty="0"/>
                  <a:t>TCC8: </a:t>
                </a:r>
                <a:r>
                  <a:rPr lang="en-CH" sz="1400" dirty="0"/>
                  <a:t>T10 / TAX </a:t>
                </a:r>
              </a:p>
              <a:p>
                <a:pPr algn="ctr"/>
                <a:r>
                  <a:rPr lang="en-CH" sz="1400" dirty="0"/>
                  <a:t>→ K12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ABD6062-BA00-A8FA-7A71-A50E84D9D53D}"/>
                  </a:ext>
                </a:extLst>
              </p:cNvPr>
              <p:cNvCxnSpPr>
                <a:cxnSpLocks/>
                <a:stCxn id="34" idx="1"/>
              </p:cNvCxnSpPr>
              <p:nvPr/>
            </p:nvCxnSpPr>
            <p:spPr>
              <a:xfrm flipH="1" flipV="1">
                <a:off x="6307045" y="1386563"/>
                <a:ext cx="1129310" cy="336119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9AF1A55-F0C6-1780-C522-BD2C13A63EC7}"/>
                </a:ext>
              </a:extLst>
            </p:cNvPr>
            <p:cNvGrpSpPr/>
            <p:nvPr/>
          </p:nvGrpSpPr>
          <p:grpSpPr>
            <a:xfrm>
              <a:off x="3471470" y="5796390"/>
              <a:ext cx="2049952" cy="564007"/>
              <a:chOff x="2133079" y="4387664"/>
              <a:chExt cx="1537464" cy="42300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C0117B6-5D1F-0A9A-79C4-EB9E0559130F}"/>
                  </a:ext>
                </a:extLst>
              </p:cNvPr>
              <p:cNvSpPr/>
              <p:nvPr/>
            </p:nvSpPr>
            <p:spPr>
              <a:xfrm rot="18964012">
                <a:off x="3165757" y="4387664"/>
                <a:ext cx="504786" cy="218036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31DA81-AC28-5A32-94CE-749B112B2C93}"/>
                  </a:ext>
                </a:extLst>
              </p:cNvPr>
              <p:cNvSpPr txBox="1"/>
              <p:nvPr/>
            </p:nvSpPr>
            <p:spPr>
              <a:xfrm>
                <a:off x="2133079" y="4579836"/>
                <a:ext cx="782907" cy="2308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b="1" dirty="0"/>
                  <a:t>SPS LSS2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99BE19B2-F301-4A8F-F84E-EFCD79F839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30971" y="4539848"/>
                <a:ext cx="487179" cy="19775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7B11C-5134-6FA5-4017-5BB1702B3F44}"/>
                </a:ext>
              </a:extLst>
            </p:cNvPr>
            <p:cNvGrpSpPr/>
            <p:nvPr/>
          </p:nvGrpSpPr>
          <p:grpSpPr>
            <a:xfrm>
              <a:off x="7350829" y="4902116"/>
              <a:ext cx="686892" cy="1478125"/>
              <a:chOff x="5042600" y="3716959"/>
              <a:chExt cx="515169" cy="1108594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B39F3A3-E091-73B2-46E6-0B1987E3E8A6}"/>
                  </a:ext>
                </a:extLst>
              </p:cNvPr>
              <p:cNvSpPr txBox="1"/>
              <p:nvPr/>
            </p:nvSpPr>
            <p:spPr>
              <a:xfrm>
                <a:off x="5042600" y="4594720"/>
                <a:ext cx="430647" cy="2308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dirty="0"/>
                  <a:t>CCC</a:t>
                </a: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AF37276-8CE3-6E44-DE3D-168C8B4B8E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7924" y="3716959"/>
                <a:ext cx="299845" cy="88371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2962B81-C313-43E5-8BD1-D61ED98C5B00}"/>
                </a:ext>
              </a:extLst>
            </p:cNvPr>
            <p:cNvSpPr/>
            <p:nvPr/>
          </p:nvSpPr>
          <p:spPr>
            <a:xfrm rot="18809743">
              <a:off x="7606674" y="2442111"/>
              <a:ext cx="1167815" cy="167737"/>
            </a:xfrm>
            <a:prstGeom prst="rect">
              <a:avLst/>
            </a:prstGeom>
            <a:solidFill>
              <a:srgbClr val="73B2FF"/>
            </a:solidFill>
            <a:ln w="3175">
              <a:solidFill>
                <a:srgbClr val="385BC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5AA1F3-7C3B-EAA3-8AB6-4E77820577AA}"/>
                </a:ext>
              </a:extLst>
            </p:cNvPr>
            <p:cNvSpPr/>
            <p:nvPr/>
          </p:nvSpPr>
          <p:spPr>
            <a:xfrm rot="18861143">
              <a:off x="9494963" y="1237045"/>
              <a:ext cx="361328" cy="94279"/>
            </a:xfrm>
            <a:prstGeom prst="rect">
              <a:avLst/>
            </a:prstGeom>
            <a:solidFill>
              <a:srgbClr val="73B2FF"/>
            </a:solidFill>
            <a:ln w="3175">
              <a:solidFill>
                <a:srgbClr val="385BC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FC67E84-80E6-3000-DE46-C4E5B259FCD2}"/>
                </a:ext>
              </a:extLst>
            </p:cNvPr>
            <p:cNvGrpSpPr/>
            <p:nvPr/>
          </p:nvGrpSpPr>
          <p:grpSpPr>
            <a:xfrm>
              <a:off x="6464840" y="637265"/>
              <a:ext cx="5218522" cy="2100556"/>
              <a:chOff x="4216846" y="878050"/>
              <a:chExt cx="3913891" cy="1575417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3E7A5D0-089F-BE38-FA76-89A989AD7FA6}"/>
                  </a:ext>
                </a:extLst>
              </p:cNvPr>
              <p:cNvSpPr txBox="1"/>
              <p:nvPr/>
            </p:nvSpPr>
            <p:spPr>
              <a:xfrm>
                <a:off x="4216846" y="1783049"/>
                <a:ext cx="497972" cy="2308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b="1" dirty="0"/>
                  <a:t>EHN1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A96271D-CE70-2F74-57E9-11A91609E854}"/>
                  </a:ext>
                </a:extLst>
              </p:cNvPr>
              <p:cNvSpPr txBox="1"/>
              <p:nvPr/>
            </p:nvSpPr>
            <p:spPr>
              <a:xfrm>
                <a:off x="7632765" y="878050"/>
                <a:ext cx="497972" cy="2308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b="1" dirty="0"/>
                  <a:t>EHN2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014EE39-210A-CE3C-1C57-26DB619416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8118" y="2036093"/>
                <a:ext cx="571985" cy="417374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EB360C0-BF76-5ACB-F723-102C77AC8623}"/>
                  </a:ext>
                </a:extLst>
              </p:cNvPr>
              <p:cNvCxnSpPr>
                <a:cxnSpLocks/>
                <a:stCxn id="62" idx="1"/>
              </p:cNvCxnSpPr>
              <p:nvPr/>
            </p:nvCxnSpPr>
            <p:spPr>
              <a:xfrm flipH="1">
                <a:off x="6662921" y="993467"/>
                <a:ext cx="969844" cy="32582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E989066-E717-1C7F-3BE4-B786C5D7BF6B}"/>
                </a:ext>
              </a:extLst>
            </p:cNvPr>
            <p:cNvGrpSpPr/>
            <p:nvPr/>
          </p:nvGrpSpPr>
          <p:grpSpPr>
            <a:xfrm>
              <a:off x="8496576" y="2540375"/>
              <a:ext cx="2744025" cy="520265"/>
              <a:chOff x="5926433" y="1965504"/>
              <a:chExt cx="2058019" cy="39019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AF4ED05-FA9A-8A57-A703-EB680450D57B}"/>
                  </a:ext>
                </a:extLst>
              </p:cNvPr>
              <p:cNvSpPr txBox="1"/>
              <p:nvPr/>
            </p:nvSpPr>
            <p:spPr>
              <a:xfrm>
                <a:off x="7494895" y="2124870"/>
                <a:ext cx="489557" cy="2308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dirty="0"/>
                  <a:t>TDC8</a:t>
                </a: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2F83AB2-7987-E235-F4E2-EFE2C1F48810}"/>
                  </a:ext>
                </a:extLst>
              </p:cNvPr>
              <p:cNvCxnSpPr>
                <a:cxnSpLocks/>
                <a:stCxn id="27" idx="1"/>
              </p:cNvCxnSpPr>
              <p:nvPr/>
            </p:nvCxnSpPr>
            <p:spPr>
              <a:xfrm flipH="1" flipV="1">
                <a:off x="5926433" y="1965504"/>
                <a:ext cx="1568462" cy="27478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42FB7C8-2887-36F4-7EC6-21102A4A3AFA}"/>
                </a:ext>
              </a:extLst>
            </p:cNvPr>
            <p:cNvGrpSpPr/>
            <p:nvPr/>
          </p:nvGrpSpPr>
          <p:grpSpPr>
            <a:xfrm>
              <a:off x="5930234" y="1261150"/>
              <a:ext cx="2867638" cy="2270251"/>
              <a:chOff x="3977153" y="986235"/>
              <a:chExt cx="2150729" cy="170268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B827AA2-9D07-716F-5B16-9E1F8151BE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03714" y="1562795"/>
                <a:ext cx="724168" cy="77123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F51EC66-4C38-00D1-B03D-AF489031CFC4}"/>
                  </a:ext>
                </a:extLst>
              </p:cNvPr>
              <p:cNvGrpSpPr/>
              <p:nvPr/>
            </p:nvGrpSpPr>
            <p:grpSpPr>
              <a:xfrm>
                <a:off x="3977153" y="986235"/>
                <a:ext cx="1958603" cy="1702688"/>
                <a:chOff x="3977153" y="986235"/>
                <a:chExt cx="1958603" cy="1702688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968A4FF7-8FB1-97DA-509D-3305A9777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24331" y="2334028"/>
                  <a:ext cx="379383" cy="35489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817EB57-75B4-6D46-37B6-12B8265AF5CE}"/>
                    </a:ext>
                  </a:extLst>
                </p:cNvPr>
                <p:cNvSpPr txBox="1"/>
                <p:nvPr/>
              </p:nvSpPr>
              <p:spPr>
                <a:xfrm>
                  <a:off x="3977153" y="1842529"/>
                  <a:ext cx="742030" cy="23083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H" sz="1400" dirty="0"/>
                    <a:t>TT83 (P4)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C1D9B82-08CF-B24B-056A-93636CD9584B}"/>
                    </a:ext>
                  </a:extLst>
                </p:cNvPr>
                <p:cNvSpPr txBox="1"/>
                <p:nvPr/>
              </p:nvSpPr>
              <p:spPr>
                <a:xfrm>
                  <a:off x="4816266" y="986235"/>
                  <a:ext cx="816570" cy="23083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H" sz="1400" dirty="0"/>
                    <a:t>TT85 (P42)</a:t>
                  </a: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549DDCAD-C9BF-674D-E90D-39E9BCB0B9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40847" y="2094837"/>
                  <a:ext cx="467490" cy="40816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691C884B-D3F6-5741-C125-D4E9AFAB8D08}"/>
                    </a:ext>
                  </a:extLst>
                </p:cNvPr>
                <p:cNvCxnSpPr>
                  <a:cxnSpLocks/>
                  <a:stCxn id="29" idx="2"/>
                </p:cNvCxnSpPr>
                <p:nvPr/>
              </p:nvCxnSpPr>
              <p:spPr>
                <a:xfrm>
                  <a:off x="5224551" y="1217068"/>
                  <a:ext cx="711205" cy="53665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4C19016-AB96-C375-4085-68562877664C}"/>
                </a:ext>
              </a:extLst>
            </p:cNvPr>
            <p:cNvGrpSpPr/>
            <p:nvPr/>
          </p:nvGrpSpPr>
          <p:grpSpPr>
            <a:xfrm>
              <a:off x="7855997" y="830959"/>
              <a:ext cx="876667" cy="1210780"/>
              <a:chOff x="7295910" y="2315698"/>
              <a:chExt cx="657500" cy="908085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FF8329-67F2-4125-202D-35BE0EE5BE6C}"/>
                  </a:ext>
                </a:extLst>
              </p:cNvPr>
              <p:cNvSpPr txBox="1"/>
              <p:nvPr/>
            </p:nvSpPr>
            <p:spPr>
              <a:xfrm>
                <a:off x="7295910" y="2315698"/>
                <a:ext cx="564097" cy="23083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dirty="0"/>
                  <a:t>TDC85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B5758BF-CC92-4524-C115-0044901908DA}"/>
                  </a:ext>
                </a:extLst>
              </p:cNvPr>
              <p:cNvCxnSpPr>
                <a:cxnSpLocks/>
                <a:stCxn id="41" idx="2"/>
              </p:cNvCxnSpPr>
              <p:nvPr/>
            </p:nvCxnSpPr>
            <p:spPr>
              <a:xfrm>
                <a:off x="7577959" y="2546531"/>
                <a:ext cx="375451" cy="677252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D651311-71D7-039D-4E87-093B8DB07010}"/>
                </a:ext>
              </a:extLst>
            </p:cNvPr>
            <p:cNvSpPr txBox="1"/>
            <p:nvPr/>
          </p:nvSpPr>
          <p:spPr>
            <a:xfrm>
              <a:off x="9234946" y="4255774"/>
              <a:ext cx="2364750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400" dirty="0"/>
                <a:t>P42 Beam Dump (TIDVG4)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5F151-31DB-6AA1-E78E-1FDB06CB994F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 flipV="1">
              <a:off x="7488908" y="3395105"/>
              <a:ext cx="1746038" cy="1014558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CCBB8ED-020C-8003-F1E0-2ACF1CD25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81" y="796171"/>
            <a:ext cx="4130014" cy="274933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ADAE1D1-63F4-A97D-6734-855738C4DDB5}"/>
              </a:ext>
            </a:extLst>
          </p:cNvPr>
          <p:cNvGrpSpPr/>
          <p:nvPr/>
        </p:nvGrpSpPr>
        <p:grpSpPr>
          <a:xfrm>
            <a:off x="1769888" y="1415038"/>
            <a:ext cx="2917472" cy="927292"/>
            <a:chOff x="1769888" y="1415038"/>
            <a:chExt cx="2917472" cy="92729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B3A1EB9-8A21-7409-6630-5172EA09640B}"/>
                </a:ext>
              </a:extLst>
            </p:cNvPr>
            <p:cNvSpPr/>
            <p:nvPr/>
          </p:nvSpPr>
          <p:spPr>
            <a:xfrm>
              <a:off x="1769888" y="1415038"/>
              <a:ext cx="984971" cy="393514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965CC8E-D7AD-9E99-1FF7-3FE9763FF5FA}"/>
                </a:ext>
              </a:extLst>
            </p:cNvPr>
            <p:cNvCxnSpPr>
              <a:cxnSpLocks/>
            </p:cNvCxnSpPr>
            <p:nvPr/>
          </p:nvCxnSpPr>
          <p:spPr>
            <a:xfrm>
              <a:off x="2754859" y="1626794"/>
              <a:ext cx="1932501" cy="71553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981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34921 -0.19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99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6400" y="56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A4F302-D2CA-97B6-DBC6-4AA4ED575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0"/>
            <a:ext cx="11376024" cy="4932015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</a:rPr>
              <a:t>PIE of the BDF Ta-clad prototype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Manufacturing a prototype, testing it with beam and analysing it afterwards is a mandatory QA loop for high power targets like BDF.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BDF’s baseline design is sound, and the cladding technology is compliant with thermo-mechanical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The sintered tungsten is likely a bad choice. Baselining a better-quality W is mandatory.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dirty="0"/>
          </a:p>
          <a:p>
            <a:r>
              <a:rPr lang="en-GB" sz="1800" dirty="0">
                <a:solidFill>
                  <a:schemeClr val="tx1"/>
                </a:solidFill>
              </a:rPr>
              <a:t>Nb cladding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On paper, Nb is a great cladding candidate for 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HIP cladding Nb-alloys on W and TZM is possible.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For BDF, we still need to validate it with beam and address its waste disposal 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b="0" dirty="0"/>
          </a:p>
          <a:p>
            <a:r>
              <a:rPr lang="en-GB" sz="1800" dirty="0">
                <a:solidFill>
                  <a:schemeClr val="tx1"/>
                </a:solidFill>
              </a:rPr>
              <a:t>Following HI-ECN3 project approval and start of TDR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Sound baseline design, yet with potential for optimization and with some caveats to be addressed.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2"/>
                </a:solidFill>
              </a:rPr>
              <a:t>Multiple alternative designs explored in view of mitigating water radiolysis, decay heat and improve physics performance. He-cooled target most promising option. Being explored in detail.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4CDECB-0182-45AD-F144-D9E5C97D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Conclusions &amp; outlook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2FFB0-E61B-0130-20A2-D396A6FA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0A461-0A51-BDFF-3F25-A021546F8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2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13505-BF55-66D1-8C4F-783C95C2DFE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619750" y="6408738"/>
            <a:ext cx="6572250" cy="365125"/>
          </a:xfrm>
        </p:spPr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8B983-5BAC-7EB9-D51E-821DAF5AFC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0963" y="6408738"/>
            <a:ext cx="681037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93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schedule&#10;&#10;Description automatically generated">
            <a:extLst>
              <a:ext uri="{FF2B5EF4-FFF2-40B4-BE49-F238E27FC236}">
                <a16:creationId xmlns:a16="http://schemas.microsoft.com/office/drawing/2014/main" id="{10D35FB0-0E47-BF2E-DF3D-F58943A44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" y="960657"/>
            <a:ext cx="11839575" cy="18892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/>
                <a:latin typeface="Helvetica Neue"/>
              </a:rPr>
              <a:t>WP</a:t>
            </a:r>
            <a:r>
              <a:rPr lang="en-GB" dirty="0">
                <a:latin typeface="Helvetica Neue"/>
              </a:rPr>
              <a:t>3</a:t>
            </a:r>
            <a:r>
              <a:rPr lang="en-GB" b="1" dirty="0">
                <a:effectLst/>
                <a:latin typeface="Helvetica Neue"/>
              </a:rPr>
              <a:t> – Target &amp; BIDs: </a:t>
            </a:r>
            <a:r>
              <a:rPr lang="en-US" dirty="0">
                <a:solidFill>
                  <a:schemeClr val="accent2"/>
                </a:solidFill>
              </a:rPr>
              <a:t>Planning (key dates)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C4B7BE-3EB5-B3F0-75F2-DEA09A651378}"/>
              </a:ext>
            </a:extLst>
          </p:cNvPr>
          <p:cNvSpPr/>
          <p:nvPr/>
        </p:nvSpPr>
        <p:spPr>
          <a:xfrm>
            <a:off x="1127448" y="1628800"/>
            <a:ext cx="3888432" cy="12567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24CB1-2D74-7ED1-07EF-1B849EE15BD1}"/>
              </a:ext>
            </a:extLst>
          </p:cNvPr>
          <p:cNvSpPr txBox="1"/>
          <p:nvPr/>
        </p:nvSpPr>
        <p:spPr bwMode="auto">
          <a:xfrm>
            <a:off x="1199456" y="251623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TDR phase</a:t>
            </a:r>
            <a:endParaRPr lang="en-GB" b="1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25F6832-041A-AB6F-E74B-C82DB547F220}"/>
              </a:ext>
            </a:extLst>
          </p:cNvPr>
          <p:cNvSpPr txBox="1">
            <a:spLocks/>
          </p:cNvSpPr>
          <p:nvPr/>
        </p:nvSpPr>
        <p:spPr bwMode="auto">
          <a:xfrm>
            <a:off x="407989" y="3075031"/>
            <a:ext cx="11376024" cy="3125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spcAft>
                <a:spcPts val="200"/>
              </a:spcAft>
            </a:pPr>
            <a:r>
              <a:rPr lang="en-US" sz="2000" u="sng" dirty="0"/>
              <a:t>TDR phase (main activities)</a:t>
            </a:r>
            <a:r>
              <a:rPr lang="en-US" sz="2000" b="0" dirty="0"/>
              <a:t> – (2024-mid 2026)</a:t>
            </a:r>
          </a:p>
          <a:p>
            <a:pPr marL="514350" indent="-514350">
              <a:spcBef>
                <a:spcPts val="40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sz="2000" b="0" dirty="0"/>
              <a:t>Target (&amp; BIDs) conceptual design followed by detailed design</a:t>
            </a:r>
          </a:p>
          <a:p>
            <a:pPr marL="514350" indent="-514350">
              <a:spcBef>
                <a:spcPts val="40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GB" sz="2000" b="0" dirty="0"/>
              <a:t>Prototype(s) Target Design, construction and beam tests</a:t>
            </a:r>
          </a:p>
          <a:p>
            <a:pPr marL="514350" indent="-514350">
              <a:spcBef>
                <a:spcPts val="40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GB" sz="2000" b="0" dirty="0"/>
              <a:t>Material studies, R&amp;D and Procurement</a:t>
            </a:r>
          </a:p>
          <a:p>
            <a:pPr>
              <a:spcBef>
                <a:spcPts val="400"/>
              </a:spcBef>
              <a:spcAft>
                <a:spcPts val="200"/>
              </a:spcAft>
            </a:pPr>
            <a:r>
              <a:rPr lang="en-GB" sz="2000" u="sng" dirty="0"/>
              <a:t>Production phase</a:t>
            </a:r>
            <a:r>
              <a:rPr lang="en-GB" sz="2000" b="0" dirty="0"/>
              <a:t> – (2026 – 2030)</a:t>
            </a:r>
          </a:p>
          <a:p>
            <a:pPr marL="457200" indent="-457200">
              <a:spcBef>
                <a:spcPts val="40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GB" sz="2000" b="0" dirty="0"/>
              <a:t>Detailed Design phase</a:t>
            </a:r>
          </a:p>
          <a:p>
            <a:pPr marL="457200" indent="-457200">
              <a:spcBef>
                <a:spcPts val="40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GB" sz="2000" b="0" dirty="0"/>
              <a:t>Procurement &amp; production of components and systems</a:t>
            </a:r>
          </a:p>
          <a:p>
            <a:pPr marL="457200" indent="-457200">
              <a:spcBef>
                <a:spcPts val="40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GB" sz="2000" b="0" dirty="0"/>
              <a:t>Tests/dry-run, installation activities</a:t>
            </a:r>
          </a:p>
          <a:p>
            <a:pPr marL="457200" indent="-457200">
              <a:spcBef>
                <a:spcPts val="40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GB" sz="2000" b="0" dirty="0"/>
              <a:t>Material tests/PIEs</a:t>
            </a:r>
            <a:endParaRPr lang="en-GB" sz="2400" b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811F9B-63F7-B984-05EA-D8B6C31DE0E5}"/>
              </a:ext>
            </a:extLst>
          </p:cNvPr>
          <p:cNvSpPr/>
          <p:nvPr/>
        </p:nvSpPr>
        <p:spPr>
          <a:xfrm>
            <a:off x="5087888" y="1628800"/>
            <a:ext cx="5832648" cy="12567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D7E1BC-ACA1-DB89-F0DF-034F0941947A}"/>
              </a:ext>
            </a:extLst>
          </p:cNvPr>
          <p:cNvSpPr txBox="1"/>
          <p:nvPr/>
        </p:nvSpPr>
        <p:spPr bwMode="auto">
          <a:xfrm>
            <a:off x="6326056" y="254233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Production phase</a:t>
            </a:r>
            <a:endParaRPr lang="en-GB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79387-E318-270E-F949-B85A4333A1E6}"/>
              </a:ext>
            </a:extLst>
          </p:cNvPr>
          <p:cNvSpPr/>
          <p:nvPr/>
        </p:nvSpPr>
        <p:spPr>
          <a:xfrm>
            <a:off x="10992544" y="1628799"/>
            <a:ext cx="906526" cy="12567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039C9B-EF2B-A1BA-69F9-0424EAAC2152}"/>
              </a:ext>
            </a:extLst>
          </p:cNvPr>
          <p:cNvSpPr txBox="1"/>
          <p:nvPr/>
        </p:nvSpPr>
        <p:spPr bwMode="auto">
          <a:xfrm>
            <a:off x="9742336" y="2911670"/>
            <a:ext cx="227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Commissioning &amp; operation</a:t>
            </a:r>
            <a:endParaRPr lang="en-GB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FEC09-AD6A-C3A5-1F33-F7A30C901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3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 animBg="1"/>
      <p:bldP spid="9" grpId="0"/>
      <p:bldP spid="11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E2E4C4-9C65-B1CF-FBDA-CC3D9F738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96752"/>
            <a:ext cx="11376024" cy="5004023"/>
          </a:xfrm>
        </p:spPr>
        <p:txBody>
          <a:bodyPr/>
          <a:lstStyle/>
          <a:p>
            <a:pPr marL="0" indent="0">
              <a:buNone/>
            </a:pPr>
            <a:r>
              <a:rPr lang="en-US" sz="1600" b="0" dirty="0"/>
              <a:t>Unplug-in </a:t>
            </a:r>
            <a:r>
              <a:rPr lang="en-US" sz="1600" b="0" dirty="0">
                <a:solidFill>
                  <a:srgbClr val="5AA3D9"/>
                </a:solidFill>
                <a:sym typeface="Wingdings 3" panose="05040102010807070707" pitchFamily="18" charset="2"/>
              </a:rPr>
              <a:t></a:t>
            </a:r>
            <a:r>
              <a:rPr lang="en-US" sz="1600" b="0" dirty="0"/>
              <a:t> Transport to the bunker </a:t>
            </a:r>
            <a:r>
              <a:rPr lang="en-US" sz="1600" b="0" dirty="0">
                <a:solidFill>
                  <a:srgbClr val="5AA3D9"/>
                </a:solidFill>
                <a:sym typeface="Wingdings 3" panose="05040102010807070707" pitchFamily="18" charset="2"/>
              </a:rPr>
              <a:t></a:t>
            </a:r>
            <a:r>
              <a:rPr lang="en-US" sz="1600" b="0" dirty="0"/>
              <a:t> Unscrew downstream flange </a:t>
            </a:r>
            <a:r>
              <a:rPr lang="en-US" sz="1600" b="0" dirty="0">
                <a:solidFill>
                  <a:srgbClr val="5AA3D9"/>
                </a:solidFill>
                <a:sym typeface="Wingdings 3" panose="05040102010807070707" pitchFamily="18" charset="2"/>
              </a:rPr>
              <a:t></a:t>
            </a:r>
            <a:r>
              <a:rPr lang="en-US" sz="1600" b="0" dirty="0"/>
              <a:t> Instrumentation wire cut &amp; flange removal </a:t>
            </a:r>
            <a:r>
              <a:rPr lang="en-US" sz="1600" b="0" dirty="0">
                <a:solidFill>
                  <a:srgbClr val="5AA3D9"/>
                </a:solidFill>
                <a:sym typeface="Wingdings 3" panose="05040102010807070707" pitchFamily="18" charset="2"/>
              </a:rPr>
              <a:t></a:t>
            </a:r>
            <a:r>
              <a:rPr lang="en-US" sz="1600" b="0" dirty="0"/>
              <a:t> Extraction half-shells core assembly </a:t>
            </a:r>
            <a:r>
              <a:rPr lang="en-US" sz="1600" b="0" dirty="0">
                <a:solidFill>
                  <a:srgbClr val="5AA3D9"/>
                </a:solidFill>
                <a:sym typeface="Wingdings 3" panose="05040102010807070707" pitchFamily="18" charset="2"/>
              </a:rPr>
              <a:t></a:t>
            </a:r>
            <a:r>
              <a:rPr lang="en-US" sz="1600" b="0" dirty="0"/>
              <a:t> Unscrew half-shells </a:t>
            </a:r>
            <a:r>
              <a:rPr lang="en-US" sz="1600" b="0" dirty="0">
                <a:solidFill>
                  <a:srgbClr val="5AA3D9"/>
                </a:solidFill>
                <a:sym typeface="Wingdings 3" panose="05040102010807070707" pitchFamily="18" charset="2"/>
              </a:rPr>
              <a:t> </a:t>
            </a:r>
            <a:r>
              <a:rPr lang="en-US" sz="1600" b="0" dirty="0"/>
              <a:t>Removal top half-shell &amp; first glimpse of the target blocks</a:t>
            </a:r>
            <a:endParaRPr lang="en-GB" sz="1600" b="0" dirty="0"/>
          </a:p>
          <a:p>
            <a:endParaRPr lang="en-GB" sz="16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3BCE49-FEAD-AA53-50DD-22FCC08A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BDF Target Prototype removal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91D0C-AE71-C1C9-9BCB-8F456629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33</a:t>
            </a:fld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8B29CD9-4255-0DFA-24D8-FC28A2BEFC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7CF8DF-BFF7-B2C4-E29B-E53337B4834D}"/>
              </a:ext>
            </a:extLst>
          </p:cNvPr>
          <p:cNvGrpSpPr/>
          <p:nvPr/>
        </p:nvGrpSpPr>
        <p:grpSpPr>
          <a:xfrm>
            <a:off x="386817" y="1688475"/>
            <a:ext cx="11414134" cy="4620845"/>
            <a:chOff x="158682" y="1267168"/>
            <a:chExt cx="11859131" cy="4800996"/>
          </a:xfrm>
        </p:grpSpPr>
        <p:pic>
          <p:nvPicPr>
            <p:cNvPr id="6" name="Imagen 19">
              <a:extLst>
                <a:ext uri="{FF2B5EF4-FFF2-40B4-BE49-F238E27FC236}">
                  <a16:creationId xmlns:a16="http://schemas.microsoft.com/office/drawing/2014/main" id="{0A2451C7-8783-836C-0706-64E18C8F96DA}"/>
                </a:ext>
              </a:extLst>
            </p:cNvPr>
            <p:cNvPicPr/>
            <p:nvPr/>
          </p:nvPicPr>
          <p:blipFill rotWithShape="1">
            <a:blip r:embed="rId2"/>
            <a:srcRect l="16315" r="49209"/>
            <a:stretch/>
          </p:blipFill>
          <p:spPr>
            <a:xfrm>
              <a:off x="2306289" y="1277951"/>
              <a:ext cx="2201330" cy="2377857"/>
            </a:xfrm>
            <a:prstGeom prst="rect">
              <a:avLst/>
            </a:prstGeom>
          </p:spPr>
        </p:pic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67BE0A81-02D3-612D-50E1-A69F46B2D9A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9600" y="2020578"/>
              <a:ext cx="1436434" cy="454635"/>
            </a:xfrm>
            <a:prstGeom prst="rect">
              <a:avLst/>
            </a:prstGeom>
          </p:spPr>
          <p:txBody>
            <a:bodyPr lIns="108000"/>
            <a:lstStyle>
              <a:lvl1pPr marL="22542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5AA3D9"/>
                </a:buClr>
                <a:buSzPct val="100000"/>
                <a:buFont typeface="Arial"/>
                <a:buChar char="•"/>
                <a:tabLst/>
                <a:defRPr sz="2800" kern="1200">
                  <a:solidFill>
                    <a:schemeClr val="tx1"/>
                  </a:solidFill>
                  <a:latin typeface="Arial Nova Light" panose="020B0304020202020204"/>
                  <a:ea typeface="+mn-ea"/>
                  <a:cs typeface="Arial" panose="020B0604020202020204" pitchFamily="34" charset="0"/>
                </a:defRPr>
              </a:lvl1pPr>
              <a:lvl2pPr marL="460375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>
                    <a:lumMod val="75000"/>
                  </a:srgbClr>
                </a:buClr>
                <a:buSzPct val="100000"/>
                <a:buFont typeface="Arial"/>
                <a:buChar char="•"/>
                <a:tabLst/>
                <a:defRPr sz="2400" kern="1200" baseline="0">
                  <a:solidFill>
                    <a:schemeClr val="tx1"/>
                  </a:solidFill>
                  <a:latin typeface="Arial Nova Light" panose="020B0304020202020204"/>
                  <a:ea typeface="+mn-ea"/>
                  <a:cs typeface="Arial" panose="020B0604020202020204" pitchFamily="34" charset="0"/>
                </a:defRPr>
              </a:lvl2pPr>
              <a:lvl3pPr marL="685800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>
                    <a:lumMod val="75000"/>
                  </a:srgbClr>
                </a:buClr>
                <a:buSzPct val="100000"/>
                <a:buFont typeface="Arial"/>
                <a:buChar char="•"/>
                <a:tabLst/>
                <a:defRPr sz="2000" kern="1200">
                  <a:solidFill>
                    <a:schemeClr val="tx1"/>
                  </a:solidFill>
                  <a:latin typeface="Arial Nova Light" panose="020B0304020202020204"/>
                  <a:ea typeface="+mn-ea"/>
                  <a:cs typeface="Arial" panose="020B0604020202020204" pitchFamily="34" charset="0"/>
                </a:defRPr>
              </a:lvl3pPr>
              <a:lvl4pPr marL="936000" indent="-228600" algn="l" defTabSz="914400" rtl="0" eaLnBrk="1" latinLnBrk="0" hangingPunct="1">
                <a:lnSpc>
                  <a:spcPct val="90000"/>
                </a:lnSpc>
                <a:spcBef>
                  <a:spcPts val="900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 Nova Light" panose="020B0304020202020204"/>
                  <a:ea typeface="+mn-ea"/>
                  <a:cs typeface="Arial" panose="020B0604020202020204" pitchFamily="34" charset="0"/>
                </a:defRPr>
              </a:lvl4pPr>
              <a:lvl5pPr marL="959400" indent="0" algn="l" defTabSz="914400" rtl="0" eaLnBrk="1" latinLnBrk="0" hangingPunct="1">
                <a:lnSpc>
                  <a:spcPct val="90000"/>
                </a:lnSpc>
                <a:spcBef>
                  <a:spcPts val="900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i="1" dirty="0">
                  <a:solidFill>
                    <a:schemeClr val="bg1"/>
                  </a:solidFill>
                </a:rPr>
                <a:t>BDF target assembly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17271F-24BE-B1C0-0E76-A21C45F9E03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6" r="33468"/>
            <a:stretch/>
          </p:blipFill>
          <p:spPr bwMode="auto">
            <a:xfrm rot="5400000">
              <a:off x="32503" y="1404713"/>
              <a:ext cx="2377856" cy="21027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424A85-2084-412F-F004-874E4410B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476"/>
            <a:stretch/>
          </p:blipFill>
          <p:spPr>
            <a:xfrm>
              <a:off x="7938281" y="1307467"/>
              <a:ext cx="4079532" cy="2397222"/>
            </a:xfrm>
            <a:prstGeom prst="rect">
              <a:avLst/>
            </a:prstGeom>
          </p:spPr>
        </p:pic>
        <p:pic>
          <p:nvPicPr>
            <p:cNvPr id="11" name="Imagen 18">
              <a:extLst>
                <a:ext uri="{FF2B5EF4-FFF2-40B4-BE49-F238E27FC236}">
                  <a16:creationId xmlns:a16="http://schemas.microsoft.com/office/drawing/2014/main" id="{F93221D7-A0AC-866C-DBC8-D3EDE8DD6C71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51"/>
            <a:stretch/>
          </p:blipFill>
          <p:spPr bwMode="auto">
            <a:xfrm>
              <a:off x="4560422" y="1284409"/>
              <a:ext cx="3301432" cy="2407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29">
              <a:extLst>
                <a:ext uri="{FF2B5EF4-FFF2-40B4-BE49-F238E27FC236}">
                  <a16:creationId xmlns:a16="http://schemas.microsoft.com/office/drawing/2014/main" id="{399F75B7-6072-B8EE-0A9E-F2A24B8A5A61}"/>
                </a:ext>
              </a:extLst>
            </p:cNvPr>
            <p:cNvPicPr/>
            <p:nvPr/>
          </p:nvPicPr>
          <p:blipFill rotWithShape="1">
            <a:blip r:embed="rId6"/>
            <a:srcRect l="51284"/>
            <a:stretch/>
          </p:blipFill>
          <p:spPr>
            <a:xfrm>
              <a:off x="7451856" y="3782446"/>
              <a:ext cx="4565957" cy="2285718"/>
            </a:xfrm>
            <a:prstGeom prst="rect">
              <a:avLst/>
            </a:prstGeom>
          </p:spPr>
        </p:pic>
        <p:pic>
          <p:nvPicPr>
            <p:cNvPr id="13" name="Imagen 39">
              <a:extLst>
                <a:ext uri="{FF2B5EF4-FFF2-40B4-BE49-F238E27FC236}">
                  <a16:creationId xmlns:a16="http://schemas.microsoft.com/office/drawing/2014/main" id="{894C594A-FB30-9C51-19EB-076B43BEA066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0" r="3619"/>
            <a:stretch/>
          </p:blipFill>
          <p:spPr bwMode="auto">
            <a:xfrm>
              <a:off x="158682" y="3755164"/>
              <a:ext cx="3752209" cy="22857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n 39">
              <a:extLst>
                <a:ext uri="{FF2B5EF4-FFF2-40B4-BE49-F238E27FC236}">
                  <a16:creationId xmlns:a16="http://schemas.microsoft.com/office/drawing/2014/main" id="{33B6F576-F9E6-9079-A229-08803F59E3B2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" r="53797"/>
            <a:stretch/>
          </p:blipFill>
          <p:spPr bwMode="auto">
            <a:xfrm>
              <a:off x="3992879" y="3776239"/>
              <a:ext cx="3376988" cy="22857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Down Arrow 6">
              <a:extLst>
                <a:ext uri="{FF2B5EF4-FFF2-40B4-BE49-F238E27FC236}">
                  <a16:creationId xmlns:a16="http://schemas.microsoft.com/office/drawing/2014/main" id="{A33BC3F9-02F9-DB95-6056-A4DE5FA2E205}"/>
                </a:ext>
              </a:extLst>
            </p:cNvPr>
            <p:cNvSpPr/>
            <p:nvPr/>
          </p:nvSpPr>
          <p:spPr bwMode="auto">
            <a:xfrm rot="16200000">
              <a:off x="2147199" y="3204120"/>
              <a:ext cx="287993" cy="486538"/>
            </a:xfrm>
            <a:prstGeom prst="downArrow">
              <a:avLst>
                <a:gd name="adj1" fmla="val 30564"/>
                <a:gd name="adj2" fmla="val 41901"/>
              </a:avLst>
            </a:prstGeom>
            <a:solidFill>
              <a:srgbClr val="5AA3D9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Down Arrow 19">
              <a:extLst>
                <a:ext uri="{FF2B5EF4-FFF2-40B4-BE49-F238E27FC236}">
                  <a16:creationId xmlns:a16="http://schemas.microsoft.com/office/drawing/2014/main" id="{971EFA04-68FA-3F82-57ED-007A8159947E}"/>
                </a:ext>
              </a:extLst>
            </p:cNvPr>
            <p:cNvSpPr/>
            <p:nvPr/>
          </p:nvSpPr>
          <p:spPr bwMode="auto">
            <a:xfrm rot="16200000">
              <a:off x="4388651" y="3219728"/>
              <a:ext cx="287993" cy="486538"/>
            </a:xfrm>
            <a:prstGeom prst="downArrow">
              <a:avLst>
                <a:gd name="adj1" fmla="val 30564"/>
                <a:gd name="adj2" fmla="val 41901"/>
              </a:avLst>
            </a:prstGeom>
            <a:solidFill>
              <a:srgbClr val="5AA3D9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Down Arrow 20">
              <a:extLst>
                <a:ext uri="{FF2B5EF4-FFF2-40B4-BE49-F238E27FC236}">
                  <a16:creationId xmlns:a16="http://schemas.microsoft.com/office/drawing/2014/main" id="{C45FED64-FEB7-AAAA-8DD3-DE213556051D}"/>
                </a:ext>
              </a:extLst>
            </p:cNvPr>
            <p:cNvSpPr/>
            <p:nvPr/>
          </p:nvSpPr>
          <p:spPr bwMode="auto">
            <a:xfrm rot="16200000">
              <a:off x="7794285" y="3213536"/>
              <a:ext cx="287993" cy="486538"/>
            </a:xfrm>
            <a:prstGeom prst="downArrow">
              <a:avLst>
                <a:gd name="adj1" fmla="val 30564"/>
                <a:gd name="adj2" fmla="val 41901"/>
              </a:avLst>
            </a:prstGeom>
            <a:solidFill>
              <a:srgbClr val="5AA3D9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Down Arrow 21">
              <a:extLst>
                <a:ext uri="{FF2B5EF4-FFF2-40B4-BE49-F238E27FC236}">
                  <a16:creationId xmlns:a16="http://schemas.microsoft.com/office/drawing/2014/main" id="{BBF68896-CDB9-FE0B-758A-5B12EE12B6D7}"/>
                </a:ext>
              </a:extLst>
            </p:cNvPr>
            <p:cNvSpPr/>
            <p:nvPr/>
          </p:nvSpPr>
          <p:spPr bwMode="auto">
            <a:xfrm>
              <a:off x="9834050" y="3532970"/>
              <a:ext cx="287993" cy="486538"/>
            </a:xfrm>
            <a:prstGeom prst="downArrow">
              <a:avLst>
                <a:gd name="adj1" fmla="val 30564"/>
                <a:gd name="adj2" fmla="val 41901"/>
              </a:avLst>
            </a:prstGeom>
            <a:solidFill>
              <a:srgbClr val="5AA3D9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Down Arrow 22">
              <a:extLst>
                <a:ext uri="{FF2B5EF4-FFF2-40B4-BE49-F238E27FC236}">
                  <a16:creationId xmlns:a16="http://schemas.microsoft.com/office/drawing/2014/main" id="{B7A13A16-F74F-412F-0DE5-D6FF320680CE}"/>
                </a:ext>
              </a:extLst>
            </p:cNvPr>
            <p:cNvSpPr/>
            <p:nvPr/>
          </p:nvSpPr>
          <p:spPr bwMode="auto">
            <a:xfrm rot="5400000">
              <a:off x="7225870" y="3774662"/>
              <a:ext cx="287993" cy="486538"/>
            </a:xfrm>
            <a:prstGeom prst="downArrow">
              <a:avLst>
                <a:gd name="adj1" fmla="val 30564"/>
                <a:gd name="adj2" fmla="val 41901"/>
              </a:avLst>
            </a:prstGeom>
            <a:solidFill>
              <a:srgbClr val="5AA3D9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Down Arrow 23">
              <a:extLst>
                <a:ext uri="{FF2B5EF4-FFF2-40B4-BE49-F238E27FC236}">
                  <a16:creationId xmlns:a16="http://schemas.microsoft.com/office/drawing/2014/main" id="{C2AC6985-76E3-AF81-2AFF-4520784A196B}"/>
                </a:ext>
              </a:extLst>
            </p:cNvPr>
            <p:cNvSpPr/>
            <p:nvPr/>
          </p:nvSpPr>
          <p:spPr bwMode="auto">
            <a:xfrm rot="5400000">
              <a:off x="3780912" y="3741157"/>
              <a:ext cx="287993" cy="486538"/>
            </a:xfrm>
            <a:prstGeom prst="downArrow">
              <a:avLst>
                <a:gd name="adj1" fmla="val 30564"/>
                <a:gd name="adj2" fmla="val 41901"/>
              </a:avLst>
            </a:prstGeom>
            <a:solidFill>
              <a:srgbClr val="5AA3D9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229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E2E4C4-9C65-B1CF-FBDA-CC3D9F738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96752"/>
            <a:ext cx="11376024" cy="5004023"/>
          </a:xfrm>
        </p:spPr>
        <p:txBody>
          <a:bodyPr/>
          <a:lstStyle/>
          <a:p>
            <a:pPr marL="0" indent="0">
              <a:buNone/>
            </a:pPr>
            <a:r>
              <a:rPr lang="en-GB" sz="1600" b="0" dirty="0"/>
              <a:t>Identification of the blocks and angular orientation with respect to the beam with a marker </a:t>
            </a:r>
            <a:r>
              <a:rPr lang="en-US" sz="1600" b="0" dirty="0">
                <a:solidFill>
                  <a:srgbClr val="5AA3D9"/>
                </a:solidFill>
                <a:sym typeface="Wingdings 3" panose="05040102010807070707" pitchFamily="18" charset="2"/>
              </a:rPr>
              <a:t></a:t>
            </a:r>
            <a:r>
              <a:rPr lang="en-US" sz="1600" b="0" dirty="0"/>
              <a:t> Removal of the target blocks for the post irradiation examination (PIE) campaign </a:t>
            </a:r>
            <a:r>
              <a:rPr lang="en-US" sz="1600" b="0" dirty="0">
                <a:solidFill>
                  <a:srgbClr val="5AA3D9"/>
                </a:solidFill>
                <a:sym typeface="Wingdings 3" panose="05040102010807070707" pitchFamily="18" charset="2"/>
              </a:rPr>
              <a:t></a:t>
            </a:r>
            <a:r>
              <a:rPr lang="en-US" sz="1600" b="0" dirty="0"/>
              <a:t> Storage of the extracted blocks in a shielded container</a:t>
            </a:r>
            <a:endParaRPr lang="en-GB" sz="1600" b="0" dirty="0"/>
          </a:p>
          <a:p>
            <a:endParaRPr lang="en-GB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3BCE49-FEAD-AA53-50DD-22FCC08A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BDF Target Prototype removal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91D0C-AE71-C1C9-9BCB-8F456629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34</a:t>
            </a:fld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8B29CD9-4255-0DFA-24D8-FC28A2BEFC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2EAA8B-215B-C252-2B37-7EA9D911E335}"/>
              </a:ext>
            </a:extLst>
          </p:cNvPr>
          <p:cNvGrpSpPr/>
          <p:nvPr/>
        </p:nvGrpSpPr>
        <p:grpSpPr>
          <a:xfrm>
            <a:off x="924166" y="1672042"/>
            <a:ext cx="10432809" cy="4579707"/>
            <a:chOff x="397870" y="1454157"/>
            <a:chExt cx="10823562" cy="47512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7BC53F0-0DA6-D4F0-EEC3-71E0A08F6FD0}"/>
                </a:ext>
              </a:extLst>
            </p:cNvPr>
            <p:cNvPicPr/>
            <p:nvPr/>
          </p:nvPicPr>
          <p:blipFill rotWithShape="1">
            <a:blip r:embed="rId3"/>
            <a:srcRect r="57306"/>
            <a:stretch/>
          </p:blipFill>
          <p:spPr bwMode="auto">
            <a:xfrm>
              <a:off x="3372851" y="1478825"/>
              <a:ext cx="3434491" cy="256297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665997F-749D-BFF9-2E0B-1D2FF880B73B}"/>
                </a:ext>
              </a:extLst>
            </p:cNvPr>
            <p:cNvPicPr/>
            <p:nvPr/>
          </p:nvPicPr>
          <p:blipFill rotWithShape="1">
            <a:blip r:embed="rId4"/>
            <a:srcRect r="58845"/>
            <a:stretch/>
          </p:blipFill>
          <p:spPr bwMode="auto">
            <a:xfrm>
              <a:off x="397870" y="1499144"/>
              <a:ext cx="2889880" cy="254265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98C136E-49EF-1113-8B8E-9CE5676D0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5556"/>
            <a:stretch/>
          </p:blipFill>
          <p:spPr bwMode="auto">
            <a:xfrm>
              <a:off x="8174794" y="4098676"/>
              <a:ext cx="3046638" cy="210671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C974C36-5233-9E4A-EE39-11B87B9DE3DC}"/>
                </a:ext>
              </a:extLst>
            </p:cNvPr>
            <p:cNvPicPr/>
            <p:nvPr/>
          </p:nvPicPr>
          <p:blipFill rotWithShape="1">
            <a:blip r:embed="rId3"/>
            <a:srcRect l="44655" r="1992"/>
            <a:stretch/>
          </p:blipFill>
          <p:spPr bwMode="auto">
            <a:xfrm>
              <a:off x="6892443" y="1454157"/>
              <a:ext cx="4328989" cy="2585060"/>
            </a:xfrm>
            <a:prstGeom prst="rect">
              <a:avLst/>
            </a:prstGeom>
          </p:spPr>
        </p:pic>
        <p:sp>
          <p:nvSpPr>
            <p:cNvPr id="26" name="Down Arrow 21">
              <a:extLst>
                <a:ext uri="{FF2B5EF4-FFF2-40B4-BE49-F238E27FC236}">
                  <a16:creationId xmlns:a16="http://schemas.microsoft.com/office/drawing/2014/main" id="{D2C59785-79B9-677A-0BB1-F61AE1AB0F3D}"/>
                </a:ext>
              </a:extLst>
            </p:cNvPr>
            <p:cNvSpPr/>
            <p:nvPr/>
          </p:nvSpPr>
          <p:spPr bwMode="auto">
            <a:xfrm>
              <a:off x="9420927" y="3894289"/>
              <a:ext cx="277186" cy="468282"/>
            </a:xfrm>
            <a:prstGeom prst="downArrow">
              <a:avLst>
                <a:gd name="adj1" fmla="val 30564"/>
                <a:gd name="adj2" fmla="val 41901"/>
              </a:avLst>
            </a:prstGeom>
            <a:solidFill>
              <a:srgbClr val="5AA3D9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Down Arrow 32">
              <a:extLst>
                <a:ext uri="{FF2B5EF4-FFF2-40B4-BE49-F238E27FC236}">
                  <a16:creationId xmlns:a16="http://schemas.microsoft.com/office/drawing/2014/main" id="{EFAF0AF5-DB12-1FA8-48A8-85616737A843}"/>
                </a:ext>
              </a:extLst>
            </p:cNvPr>
            <p:cNvSpPr/>
            <p:nvPr/>
          </p:nvSpPr>
          <p:spPr bwMode="auto">
            <a:xfrm rot="16200000">
              <a:off x="6715321" y="3529998"/>
              <a:ext cx="277187" cy="468281"/>
            </a:xfrm>
            <a:prstGeom prst="downArrow">
              <a:avLst>
                <a:gd name="adj1" fmla="val 30564"/>
                <a:gd name="adj2" fmla="val 41901"/>
              </a:avLst>
            </a:prstGeom>
            <a:solidFill>
              <a:srgbClr val="5AA3D9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Down Arrow 33">
              <a:extLst>
                <a:ext uri="{FF2B5EF4-FFF2-40B4-BE49-F238E27FC236}">
                  <a16:creationId xmlns:a16="http://schemas.microsoft.com/office/drawing/2014/main" id="{5EA9938F-C1B3-AF6B-4D49-7810AFA3FCDF}"/>
                </a:ext>
              </a:extLst>
            </p:cNvPr>
            <p:cNvSpPr/>
            <p:nvPr/>
          </p:nvSpPr>
          <p:spPr bwMode="auto">
            <a:xfrm rot="16200000">
              <a:off x="3160644" y="3536383"/>
              <a:ext cx="277187" cy="468281"/>
            </a:xfrm>
            <a:prstGeom prst="downArrow">
              <a:avLst>
                <a:gd name="adj1" fmla="val 30564"/>
                <a:gd name="adj2" fmla="val 41901"/>
              </a:avLst>
            </a:prstGeom>
            <a:solidFill>
              <a:srgbClr val="5AA3D9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3E3FDA1-23C7-5E55-5675-91D22E9A8E1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7796" y="4275893"/>
            <a:ext cx="3456041" cy="1837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028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32C0FA-8E91-7865-74DC-7BDFC7573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39335"/>
            <a:ext cx="6264076" cy="476144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0" dirty="0"/>
              <a:t>Potentially degradation of the material through oxidation with LOCA.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→ </a:t>
            </a:r>
            <a:r>
              <a:rPr lang="en-GB" sz="1800" b="0" dirty="0">
                <a:solidFill>
                  <a:schemeClr val="tx1"/>
                </a:solidFill>
              </a:rPr>
              <a:t>Campaign to assess the onset for extensive oxidation and formation of volatile oxides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0" dirty="0"/>
              <a:t>Thermogravimetric analyses (TGA) performed for Ta2.5W, TZM and W in the range of 400-800 C under active and inert atmospheres. </a:t>
            </a:r>
          </a:p>
          <a:p>
            <a:pPr>
              <a:spcBef>
                <a:spcPts val="600"/>
              </a:spcBef>
            </a:pPr>
            <a:endParaRPr lang="en-GB" sz="18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AC857F-487B-2C50-02B7-E75B47DAB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Ta2.5W cladding – LOCA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AC92E-7D7E-3CC5-5BE3-CA6A3FB17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7815A-E4C4-AAF2-172E-7F2224DAAE1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2E6579-EFA0-92AB-ACB6-9B2BF2614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858397"/>
            <a:ext cx="544573" cy="47732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65C71ED-FEC5-B27E-05D4-40917877D8C8}"/>
              </a:ext>
            </a:extLst>
          </p:cNvPr>
          <p:cNvGrpSpPr/>
          <p:nvPr/>
        </p:nvGrpSpPr>
        <p:grpSpPr>
          <a:xfrm>
            <a:off x="6816080" y="469201"/>
            <a:ext cx="5422494" cy="5835186"/>
            <a:chOff x="6816080" y="469201"/>
            <a:chExt cx="5422494" cy="58351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B597755-4AB7-1A82-23FB-93E06875787C}"/>
                </a:ext>
              </a:extLst>
            </p:cNvPr>
            <p:cNvGrpSpPr/>
            <p:nvPr/>
          </p:nvGrpSpPr>
          <p:grpSpPr>
            <a:xfrm>
              <a:off x="6816080" y="469201"/>
              <a:ext cx="5422494" cy="5835186"/>
              <a:chOff x="5951984" y="-984744"/>
              <a:chExt cx="6155664" cy="662415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CA8187A-4857-1D0D-0E15-EBF500997A35}"/>
                  </a:ext>
                </a:extLst>
              </p:cNvPr>
              <p:cNvSpPr txBox="1"/>
              <p:nvPr/>
            </p:nvSpPr>
            <p:spPr bwMode="auto">
              <a:xfrm>
                <a:off x="8200665" y="-984744"/>
                <a:ext cx="3343897" cy="45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/>
                  <a:t>Visual inspection of the samples before and after oxidation for different temperatures.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80FD094-98F1-85C8-9E23-A3C4DFD6E7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110"/>
              <a:stretch/>
            </p:blipFill>
            <p:spPr bwMode="auto">
              <a:xfrm>
                <a:off x="6675432" y="2506103"/>
                <a:ext cx="4389120" cy="142445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C5E219E-B2EE-540C-338D-E91184155F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715"/>
              <a:stretch/>
            </p:blipFill>
            <p:spPr bwMode="auto">
              <a:xfrm>
                <a:off x="6674708" y="3901459"/>
                <a:ext cx="4389844" cy="143167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BBE9A8A-C87F-CD77-DDEA-B52E713123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65" r="3307" b="21386"/>
              <a:stretch/>
            </p:blipFill>
            <p:spPr bwMode="auto">
              <a:xfrm>
                <a:off x="6690146" y="-203922"/>
                <a:ext cx="4260673" cy="143766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B05B33-6AB8-4424-22B2-C6E610C4261F}"/>
                  </a:ext>
                </a:extLst>
              </p:cNvPr>
              <p:cNvSpPr txBox="1"/>
              <p:nvPr/>
            </p:nvSpPr>
            <p:spPr bwMode="auto">
              <a:xfrm>
                <a:off x="6032941" y="944626"/>
                <a:ext cx="7920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/>
                  <a:t>Ta2.5W</a:t>
                </a:r>
                <a:endParaRPr lang="en-GB" sz="10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0E96B0-49CF-8634-6201-CFE66010D9E5}"/>
                  </a:ext>
                </a:extLst>
              </p:cNvPr>
              <p:cNvSpPr txBox="1"/>
              <p:nvPr/>
            </p:nvSpPr>
            <p:spPr bwMode="auto">
              <a:xfrm>
                <a:off x="5990137" y="3133118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/>
                  <a:t>TZM</a:t>
                </a:r>
                <a:endParaRPr lang="en-GB" sz="10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FD89B7-DCA8-390D-4D42-E8ED628A93A7}"/>
                  </a:ext>
                </a:extLst>
              </p:cNvPr>
              <p:cNvSpPr txBox="1"/>
              <p:nvPr/>
            </p:nvSpPr>
            <p:spPr bwMode="auto">
              <a:xfrm>
                <a:off x="5951984" y="4501270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/>
                  <a:t>W</a:t>
                </a:r>
                <a:endParaRPr lang="en-GB" sz="10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BC126F-2AF0-D54A-2247-9DC74267C1EE}"/>
                  </a:ext>
                </a:extLst>
              </p:cNvPr>
              <p:cNvSpPr txBox="1"/>
              <p:nvPr/>
            </p:nvSpPr>
            <p:spPr bwMode="auto">
              <a:xfrm>
                <a:off x="6949280" y="-509077"/>
                <a:ext cx="10081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/>
                  <a:t>Raw sample</a:t>
                </a:r>
                <a:endParaRPr lang="en-GB" sz="10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3508DA-86B6-2DC1-C6A7-F4BB7FB11205}"/>
                  </a:ext>
                </a:extLst>
              </p:cNvPr>
              <p:cNvSpPr txBox="1"/>
              <p:nvPr/>
            </p:nvSpPr>
            <p:spPr bwMode="auto">
              <a:xfrm>
                <a:off x="8340024" y="-503964"/>
                <a:ext cx="125091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800 </a:t>
                </a:r>
                <a:r>
                  <a:rPr lang="en-GB" sz="1000" dirty="0">
                    <a:sym typeface="Symbol" panose="05050102010706020507" pitchFamily="18" charset="2"/>
                  </a:rPr>
                  <a:t></a:t>
                </a:r>
                <a:r>
                  <a:rPr lang="en-GB" sz="1000" dirty="0"/>
                  <a:t>C</a:t>
                </a:r>
                <a:r>
                  <a:rPr lang="en-US" sz="1000" dirty="0"/>
                  <a:t> at </a:t>
                </a:r>
                <a:r>
                  <a:rPr lang="en-GB" sz="1000" dirty="0"/>
                  <a:t>2 </a:t>
                </a:r>
                <a:r>
                  <a:rPr lang="en-GB" sz="1000" dirty="0">
                    <a:sym typeface="Symbol" panose="05050102010706020507" pitchFamily="18" charset="2"/>
                  </a:rPr>
                  <a:t></a:t>
                </a:r>
                <a:r>
                  <a:rPr lang="en-GB" sz="1000" dirty="0"/>
                  <a:t>C/min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4CBC9F-E7F9-BCA5-64E6-D71EBE0B813D}"/>
                  </a:ext>
                </a:extLst>
              </p:cNvPr>
              <p:cNvSpPr txBox="1"/>
              <p:nvPr/>
            </p:nvSpPr>
            <p:spPr bwMode="auto">
              <a:xfrm>
                <a:off x="9670853" y="-504974"/>
                <a:ext cx="13760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800 </a:t>
                </a:r>
                <a:r>
                  <a:rPr lang="en-GB" sz="1000" dirty="0">
                    <a:sym typeface="Symbol" panose="05050102010706020507" pitchFamily="18" charset="2"/>
                  </a:rPr>
                  <a:t></a:t>
                </a:r>
                <a:r>
                  <a:rPr lang="en-GB" sz="1000" dirty="0"/>
                  <a:t>C</a:t>
                </a:r>
                <a:r>
                  <a:rPr lang="en-US" sz="1000" dirty="0"/>
                  <a:t> at </a:t>
                </a:r>
                <a:r>
                  <a:rPr lang="en-GB" sz="1000" dirty="0"/>
                  <a:t>40 </a:t>
                </a:r>
                <a:r>
                  <a:rPr lang="en-GB" sz="1000" dirty="0">
                    <a:sym typeface="Symbol" panose="05050102010706020507" pitchFamily="18" charset="2"/>
                  </a:rPr>
                  <a:t></a:t>
                </a:r>
                <a:r>
                  <a:rPr lang="en-GB" sz="1000" dirty="0"/>
                  <a:t>C/min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E55CAC-93EF-B736-F677-1CF09050DD61}"/>
                  </a:ext>
                </a:extLst>
              </p:cNvPr>
              <p:cNvSpPr txBox="1"/>
              <p:nvPr/>
            </p:nvSpPr>
            <p:spPr bwMode="auto">
              <a:xfrm>
                <a:off x="7575384" y="5359899"/>
                <a:ext cx="2121015" cy="279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 400 </a:t>
                </a:r>
                <a:r>
                  <a:rPr lang="en-GB" sz="1000" dirty="0">
                    <a:sym typeface="Symbol" panose="05050102010706020507" pitchFamily="18" charset="2"/>
                  </a:rPr>
                  <a:t></a:t>
                </a:r>
                <a:r>
                  <a:rPr lang="en-GB" sz="1000" dirty="0"/>
                  <a:t>C</a:t>
                </a:r>
                <a:r>
                  <a:rPr lang="en-US" sz="1000" dirty="0"/>
                  <a:t> at 10</a:t>
                </a:r>
                <a:r>
                  <a:rPr lang="en-GB" sz="1000" dirty="0">
                    <a:sym typeface="Symbol" panose="05050102010706020507" pitchFamily="18" charset="2"/>
                  </a:rPr>
                  <a:t></a:t>
                </a:r>
                <a:r>
                  <a:rPr lang="en-GB" sz="1000" dirty="0"/>
                  <a:t>C/min x 7 days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D7DB73-1113-A5DC-62C2-35E24BCCB99A}"/>
                  </a:ext>
                </a:extLst>
              </p:cNvPr>
              <p:cNvSpPr txBox="1"/>
              <p:nvPr/>
            </p:nvSpPr>
            <p:spPr bwMode="auto">
              <a:xfrm>
                <a:off x="9306332" y="5359899"/>
                <a:ext cx="18766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 800 </a:t>
                </a:r>
                <a:r>
                  <a:rPr lang="en-GB" sz="1000" dirty="0">
                    <a:sym typeface="Symbol" panose="05050102010706020507" pitchFamily="18" charset="2"/>
                  </a:rPr>
                  <a:t></a:t>
                </a:r>
                <a:r>
                  <a:rPr lang="en-GB" sz="1000" dirty="0"/>
                  <a:t>C</a:t>
                </a:r>
                <a:r>
                  <a:rPr lang="en-US" sz="1000" dirty="0"/>
                  <a:t> at 2</a:t>
                </a:r>
                <a:r>
                  <a:rPr lang="en-GB" sz="1000" dirty="0">
                    <a:sym typeface="Symbol" panose="05050102010706020507" pitchFamily="18" charset="2"/>
                  </a:rPr>
                  <a:t></a:t>
                </a:r>
                <a:r>
                  <a:rPr lang="en-GB" sz="1000" dirty="0"/>
                  <a:t>C/min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04544C3-2D4F-6529-C699-7D19DC1AE318}"/>
                  </a:ext>
                </a:extLst>
              </p:cNvPr>
              <p:cNvSpPr/>
              <p:nvPr/>
            </p:nvSpPr>
            <p:spPr>
              <a:xfrm>
                <a:off x="8189358" y="2631109"/>
                <a:ext cx="2875194" cy="270201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6D6B66-F0E0-AC0D-95CF-21E67826F986}"/>
                  </a:ext>
                </a:extLst>
              </p:cNvPr>
              <p:cNvSpPr txBox="1"/>
              <p:nvPr/>
            </p:nvSpPr>
            <p:spPr bwMode="auto">
              <a:xfrm>
                <a:off x="10992544" y="208817"/>
                <a:ext cx="1062232" cy="628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92D050"/>
                    </a:solidFill>
                  </a:rPr>
                  <a:t>Inert</a:t>
                </a:r>
              </a:p>
              <a:p>
                <a:pPr algn="ctr"/>
                <a:r>
                  <a:rPr lang="en-US" sz="1000" b="1" dirty="0">
                    <a:solidFill>
                      <a:srgbClr val="92D050"/>
                    </a:solidFill>
                  </a:rPr>
                  <a:t>Atmosphere</a:t>
                </a:r>
              </a:p>
              <a:p>
                <a:pPr algn="ctr"/>
                <a:r>
                  <a:rPr lang="en-US" sz="1000" dirty="0"/>
                  <a:t>(argon 6.0)</a:t>
                </a:r>
                <a:endParaRPr lang="en-US" sz="1000" b="1" dirty="0">
                  <a:solidFill>
                    <a:srgbClr val="92D050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BA939AA-D361-206A-B02C-D66375919E0B}"/>
                  </a:ext>
                </a:extLst>
              </p:cNvPr>
              <p:cNvSpPr txBox="1"/>
              <p:nvPr/>
            </p:nvSpPr>
            <p:spPr bwMode="auto">
              <a:xfrm>
                <a:off x="10981475" y="3649167"/>
                <a:ext cx="1126173" cy="978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FF0000"/>
                    </a:solidFill>
                  </a:rPr>
                  <a:t>Active</a:t>
                </a:r>
              </a:p>
              <a:p>
                <a:pPr algn="ctr"/>
                <a:r>
                  <a:rPr lang="en-US" sz="1000" b="1" dirty="0">
                    <a:solidFill>
                      <a:srgbClr val="FF0000"/>
                    </a:solidFill>
                  </a:rPr>
                  <a:t>Atmosphere</a:t>
                </a:r>
              </a:p>
              <a:p>
                <a:pPr algn="ctr"/>
                <a:r>
                  <a:rPr lang="en-US" sz="1000" dirty="0"/>
                  <a:t>(50% argon: 50% air)</a:t>
                </a:r>
              </a:p>
              <a:p>
                <a:pPr algn="ctr"/>
                <a:endParaRPr lang="en-US" sz="1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ACE249A-1AD1-4251-2FB5-0B330D77F88C}"/>
                  </a:ext>
                </a:extLst>
              </p:cNvPr>
              <p:cNvSpPr/>
              <p:nvPr/>
            </p:nvSpPr>
            <p:spPr>
              <a:xfrm>
                <a:off x="8171714" y="-37225"/>
                <a:ext cx="2803186" cy="1209840"/>
              </a:xfrm>
              <a:prstGeom prst="rect">
                <a:avLst/>
              </a:prstGeom>
              <a:noFill/>
              <a:ln w="25400">
                <a:solidFill>
                  <a:srgbClr val="92D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1A114D7-8D24-0B85-9445-A1E8AD16D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2724" y="2553319"/>
              <a:ext cx="3909496" cy="1153887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D85AC34-DD02-4249-ED1F-568DB5635A85}"/>
                </a:ext>
              </a:extLst>
            </p:cNvPr>
            <p:cNvSpPr/>
            <p:nvPr/>
          </p:nvSpPr>
          <p:spPr>
            <a:xfrm>
              <a:off x="7466323" y="2414869"/>
              <a:ext cx="3853393" cy="1239519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8C69735-FA34-B498-38AD-AC2616CB4F0B}"/>
                </a:ext>
              </a:extLst>
            </p:cNvPr>
            <p:cNvSpPr txBox="1"/>
            <p:nvPr/>
          </p:nvSpPr>
          <p:spPr bwMode="auto">
            <a:xfrm>
              <a:off x="7760599" y="2379778"/>
              <a:ext cx="7926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400 </a:t>
              </a:r>
              <a:r>
                <a:rPr lang="en-GB" sz="1000" dirty="0">
                  <a:sym typeface="Symbol" panose="05050102010706020507" pitchFamily="18" charset="2"/>
                </a:rPr>
                <a:t></a:t>
              </a:r>
              <a:r>
                <a:rPr lang="en-GB" sz="1000" dirty="0"/>
                <a:t>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A20E4B7-588C-561F-75F1-0C14AD9750AC}"/>
                </a:ext>
              </a:extLst>
            </p:cNvPr>
            <p:cNvSpPr txBox="1"/>
            <p:nvPr/>
          </p:nvSpPr>
          <p:spPr bwMode="auto">
            <a:xfrm>
              <a:off x="8676793" y="2385668"/>
              <a:ext cx="7926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500 </a:t>
              </a:r>
              <a:r>
                <a:rPr lang="en-GB" sz="1000" dirty="0">
                  <a:sym typeface="Symbol" panose="05050102010706020507" pitchFamily="18" charset="2"/>
                </a:rPr>
                <a:t></a:t>
              </a:r>
              <a:r>
                <a:rPr lang="en-GB" sz="1000" dirty="0"/>
                <a:t>C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8FD573A-8257-BD9F-2E77-2C591506030B}"/>
                </a:ext>
              </a:extLst>
            </p:cNvPr>
            <p:cNvSpPr txBox="1"/>
            <p:nvPr/>
          </p:nvSpPr>
          <p:spPr bwMode="auto">
            <a:xfrm>
              <a:off x="9546172" y="2393417"/>
              <a:ext cx="7926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600 </a:t>
              </a:r>
              <a:r>
                <a:rPr lang="en-GB" sz="1000" dirty="0">
                  <a:sym typeface="Symbol" panose="05050102010706020507" pitchFamily="18" charset="2"/>
                </a:rPr>
                <a:t></a:t>
              </a:r>
              <a:r>
                <a:rPr lang="en-GB" sz="1000" dirty="0"/>
                <a:t>C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A136FE8-CC72-7A53-AA54-1FB8CD622381}"/>
                </a:ext>
              </a:extLst>
            </p:cNvPr>
            <p:cNvSpPr txBox="1"/>
            <p:nvPr/>
          </p:nvSpPr>
          <p:spPr bwMode="auto">
            <a:xfrm>
              <a:off x="10453469" y="2385668"/>
              <a:ext cx="7926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700 </a:t>
              </a:r>
              <a:r>
                <a:rPr lang="en-GB" sz="1000" dirty="0">
                  <a:sym typeface="Symbol" panose="05050102010706020507" pitchFamily="18" charset="2"/>
                </a:rPr>
                <a:t></a:t>
              </a:r>
              <a:r>
                <a:rPr lang="en-GB" sz="1000" dirty="0"/>
                <a:t>C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ECC72CF-D16F-E51B-8E53-6014218883C9}"/>
              </a:ext>
            </a:extLst>
          </p:cNvPr>
          <p:cNvSpPr txBox="1"/>
          <p:nvPr/>
        </p:nvSpPr>
        <p:spPr bwMode="auto">
          <a:xfrm>
            <a:off x="5712340" y="5313102"/>
            <a:ext cx="835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r1 = 10</a:t>
            </a:r>
          </a:p>
          <a:p>
            <a:r>
              <a:rPr lang="pt-BR" sz="1000" dirty="0"/>
              <a:t>r2 = 2</a:t>
            </a:r>
          </a:p>
          <a:p>
            <a:r>
              <a:rPr lang="pt-BR" sz="1000" dirty="0"/>
              <a:t>r3 = 40 </a:t>
            </a:r>
          </a:p>
          <a:p>
            <a:r>
              <a:rPr lang="pt-BR" sz="1000" dirty="0"/>
              <a:t>[</a:t>
            </a:r>
            <a:r>
              <a:rPr lang="en-GB" sz="1000" dirty="0">
                <a:sym typeface="Symbol" panose="05050102010706020507" pitchFamily="18" charset="2"/>
              </a:rPr>
              <a:t></a:t>
            </a:r>
            <a:r>
              <a:rPr lang="en-GB" sz="1000" dirty="0"/>
              <a:t>C/min]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DB6EAB-4B4C-F1F0-A4EE-51B4D0F7BF3D}"/>
              </a:ext>
            </a:extLst>
          </p:cNvPr>
          <p:cNvGrpSpPr/>
          <p:nvPr/>
        </p:nvGrpSpPr>
        <p:grpSpPr>
          <a:xfrm>
            <a:off x="1366799" y="3552971"/>
            <a:ext cx="5181053" cy="2760116"/>
            <a:chOff x="1491012" y="3538602"/>
            <a:chExt cx="5181053" cy="2760116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FD8C86F-AF91-DD44-C496-A4F6138FC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91012" y="3538602"/>
              <a:ext cx="4474138" cy="2760116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96EC6F5-7E2D-4412-CBD1-9C2C72E598AE}"/>
                </a:ext>
              </a:extLst>
            </p:cNvPr>
            <p:cNvSpPr txBox="1"/>
            <p:nvPr/>
          </p:nvSpPr>
          <p:spPr bwMode="auto">
            <a:xfrm>
              <a:off x="5836553" y="5298733"/>
              <a:ext cx="83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/>
                <a:t>r1 = 10</a:t>
              </a:r>
            </a:p>
            <a:p>
              <a:r>
                <a:rPr lang="pt-BR" sz="1000" dirty="0"/>
                <a:t>r2 = 2</a:t>
              </a:r>
            </a:p>
            <a:p>
              <a:r>
                <a:rPr lang="pt-BR" sz="1000" dirty="0"/>
                <a:t>r3 = 40 </a:t>
              </a:r>
            </a:p>
            <a:p>
              <a:r>
                <a:rPr lang="pt-BR" sz="1000" dirty="0"/>
                <a:t>[</a:t>
              </a:r>
              <a:r>
                <a:rPr lang="en-GB" sz="1000" dirty="0">
                  <a:sym typeface="Symbol" panose="05050102010706020507" pitchFamily="18" charset="2"/>
                </a:rPr>
                <a:t></a:t>
              </a:r>
              <a:r>
                <a:rPr lang="en-GB" sz="1000" dirty="0"/>
                <a:t>C/min]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298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C97-497B-ABC1-92F6-F159801B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6156127" cy="1065742"/>
          </a:xfrm>
        </p:spPr>
        <p:txBody>
          <a:bodyPr/>
          <a:lstStyle/>
          <a:p>
            <a:r>
              <a:rPr lang="en-US" dirty="0"/>
              <a:t>Beam Intercepting devices towards ECN3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0B1F0-0B37-06EC-28BF-DEA64BCC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5497F-5CCD-00D0-D015-3701CAAA5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43" b="2034"/>
          <a:stretch/>
        </p:blipFill>
        <p:spPr>
          <a:xfrm>
            <a:off x="321298" y="3144909"/>
            <a:ext cx="1800200" cy="1204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4F4456-E570-4951-CFFE-A7C1451F0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2" t="15989"/>
          <a:stretch/>
        </p:blipFill>
        <p:spPr>
          <a:xfrm>
            <a:off x="1177270" y="1912419"/>
            <a:ext cx="1800200" cy="1013321"/>
          </a:xfrm>
          <a:prstGeom prst="rect">
            <a:avLst/>
          </a:prstGeom>
        </p:spPr>
      </p:pic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A95374E3-BB8A-C12E-D90A-F547DADEF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2" t="9488" r="10326"/>
          <a:stretch/>
        </p:blipFill>
        <p:spPr>
          <a:xfrm>
            <a:off x="5086875" y="1484784"/>
            <a:ext cx="1238965" cy="868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7DE7E-C6DE-071D-A985-037165F019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96305" y="613594"/>
            <a:ext cx="2908935" cy="11420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650E8FA-8100-7898-DC6A-5A941948006A}"/>
              </a:ext>
            </a:extLst>
          </p:cNvPr>
          <p:cNvGrpSpPr/>
          <p:nvPr/>
        </p:nvGrpSpPr>
        <p:grpSpPr>
          <a:xfrm>
            <a:off x="9619935" y="2350881"/>
            <a:ext cx="2274366" cy="1168095"/>
            <a:chOff x="22926568" y="21109765"/>
            <a:chExt cx="7041952" cy="3616686"/>
          </a:xfrm>
        </p:grpSpPr>
        <p:pic>
          <p:nvPicPr>
            <p:cNvPr id="13" name="Picture 12" descr="A close-up of a machine&#10;&#10;Description automatically generated">
              <a:extLst>
                <a:ext uri="{FF2B5EF4-FFF2-40B4-BE49-F238E27FC236}">
                  <a16:creationId xmlns:a16="http://schemas.microsoft.com/office/drawing/2014/main" id="{4EF03BDB-30C6-E900-64B2-E6330180B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26568" y="21132197"/>
              <a:ext cx="2453177" cy="32709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0AFBE8-C7AB-9491-115E-47992B01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91256" y="22618539"/>
              <a:ext cx="4277264" cy="2107912"/>
            </a:xfrm>
            <a:prstGeom prst="rect">
              <a:avLst/>
            </a:prstGeom>
          </p:spPr>
        </p:pic>
        <p:pic>
          <p:nvPicPr>
            <p:cNvPr id="15" name="Content Placeholder 20">
              <a:extLst>
                <a:ext uri="{FF2B5EF4-FFF2-40B4-BE49-F238E27FC236}">
                  <a16:creationId xmlns:a16="http://schemas.microsoft.com/office/drawing/2014/main" id="{F6295AF9-85D5-B377-941E-949A150A5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68692" y="21109765"/>
              <a:ext cx="3142559" cy="183876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FF564E2-F2B5-BC4E-7DA6-59EB5CB69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1" b="95419" l="1700" r="96764">
                        <a14:foregroundMark x1="35601" y1="62570" x2="85244" y2="25251"/>
                        <a14:foregroundMark x1="85244" y1="25251" x2="91662" y2="39777"/>
                        <a14:foregroundMark x1="90620" y1="34525" x2="96818" y2="13073"/>
                        <a14:foregroundMark x1="96818" y1="13073" x2="84421" y2="12961"/>
                        <a14:foregroundMark x1="84421" y1="12961" x2="83379" y2="15307"/>
                        <a14:foregroundMark x1="94899" y1="14860" x2="83928" y2="13520"/>
                        <a14:foregroundMark x1="92704" y1="11397" x2="91827" y2="7933"/>
                        <a14:foregroundMark x1="94734" y1="11061" x2="90784" y2="4022"/>
                        <a14:foregroundMark x1="94569" y1="11732" x2="86341" y2="6480"/>
                        <a14:foregroundMark x1="93198" y1="14525" x2="88042" y2="5810"/>
                        <a14:foregroundMark x1="88371" y1="12067" x2="86835" y2="5140"/>
                        <a14:foregroundMark x1="24739" y1="80000" x2="18376" y2="82905"/>
                        <a14:foregroundMark x1="23368" y1="79665" x2="13659" y2="67151"/>
                        <a14:foregroundMark x1="13659" y1="67151" x2="8941" y2="66369"/>
                        <a14:foregroundMark x1="19419" y1="73408" x2="9984" y2="77654"/>
                        <a14:foregroundMark x1="9046" y1="87432" x2="6857" y2="90726"/>
                        <a14:foregroundMark x1="16511" y1="76201" x2="10118" y2="85819"/>
                        <a14:foregroundMark x1="6857" y1="90726" x2="2249" y2="93408"/>
                        <a14:foregroundMark x1="22874" y1="76872" x2="13549" y2="92961"/>
                        <a14:foregroundMark x1="9901" y1="94253" x2="8941" y2="95419"/>
                        <a14:foregroundMark x1="19254" y1="82905" x2="13010" y2="90481"/>
                        <a14:foregroundMark x1="12531" y1="91323" x2="14427" y2="89162"/>
                        <a14:foregroundMark x1="8941" y1="95419" x2="9920" y2="94302"/>
                        <a14:foregroundMark x1="3597" y1="66704" x2="2139" y2="65922"/>
                        <a14:foregroundMark x1="13385" y1="71955" x2="7841" y2="68980"/>
                        <a14:foregroundMark x1="13769" y1="67821" x2="8136" y2="66583"/>
                        <a14:foregroundMark x1="2578" y1="65363" x2="2578" y2="65363"/>
                        <a14:foregroundMark x1="19035" y1="68268" x2="14866" y2="65698"/>
                        <a14:foregroundMark x1="14152" y1="92849" x2="12781" y2="93520"/>
                        <a14:foregroundMark x1="12836" y1="93855" x2="9984" y2="95307"/>
                        <a14:foregroundMark x1="9764" y1="65475" x2="8941" y2="64022"/>
                        <a14:foregroundMark x1="9216" y1="64804" x2="8064" y2="62570"/>
                        <a14:foregroundMark x1="8886" y1="63575" x2="7351" y2="62458"/>
                        <a14:foregroundMark x1="7131" y1="62793" x2="3072" y2="65363"/>
                        <a14:foregroundMark x1="8612" y1="63464" x2="7515" y2="62458"/>
                        <a14:foregroundMark x1="8777" y1="62905" x2="7789" y2="62123"/>
                        <a14:foregroundMark x1="7076" y1="63128" x2="2798" y2="65698"/>
                        <a14:backgroundMark x1="10971" y1="90615" x2="10971" y2="90615"/>
                        <a14:backgroundMark x1="6034" y1="66369" x2="6034" y2="66369"/>
                        <a14:backgroundMark x1="6034" y1="67821" x2="6034" y2="67821"/>
                        <a14:backgroundMark x1="5321" y1="67151" x2="5815" y2="67151"/>
                        <a14:backgroundMark x1="6857" y1="70950" x2="7021" y2="65698"/>
                        <a14:backgroundMark x1="10642" y1="92961" x2="11629" y2="92067"/>
                        <a14:backgroundMark x1="9764" y1="88827" x2="9874" y2="86704"/>
                        <a14:backgroundMark x1="11958" y1="91285" x2="11960" y2="91285"/>
                        <a14:backgroundMark x1="1591" y1="68603" x2="1810" y2="66480"/>
                        <a14:backgroundMark x1="3566" y1="69944" x2="4772" y2="68380"/>
                        <a14:backgroundMark x1="6199" y1="68603" x2="7131" y2="66816"/>
                        <a14:backgroundMark x1="7570" y1="66704" x2="7570" y2="66704"/>
                        <a14:backgroundMark x1="7351" y1="67151" x2="7460" y2="68045"/>
                        <a14:backgroundMark x1="7625" y1="68603" x2="7625" y2="68603"/>
                        <a14:backgroundMark x1="6747" y1="65810" x2="6747" y2="65810"/>
                        <a14:backgroundMark x1="4279" y1="67374" x2="4279" y2="67374"/>
                        <a14:backgroundMark x1="4663" y1="66704" x2="4663" y2="66704"/>
                        <a14:backgroundMark x1="4827" y1="67374" x2="8338" y2="65698"/>
                        <a14:backgroundMark x1="7954" y1="67598" x2="8502" y2="69609"/>
                        <a14:backgroundMark x1="5595" y1="67933" x2="3197" y2="66744"/>
                        <a14:backgroundMark x1="7351" y1="69050" x2="7351" y2="69050"/>
                        <a14:backgroundMark x1="7405" y1="68827" x2="7405" y2="68827"/>
                        <a14:backgroundMark x1="7954" y1="69050" x2="7954" y2="69050"/>
                        <a14:backgroundMark x1="8064" y1="69050" x2="8064" y2="69050"/>
                        <a14:backgroundMark x1="7076" y1="68603" x2="7076" y2="68603"/>
                        <a14:backgroundMark x1="7186" y1="68156" x2="7735" y2="69162"/>
                        <a14:backgroundMark x1="7954" y1="67374" x2="8557" y2="66592"/>
                        <a14:backgroundMark x1="8393" y1="66927" x2="8173" y2="66816"/>
                        <a14:backgroundMark x1="8064" y1="66480" x2="8064" y2="66480"/>
                        <a14:backgroundMark x1="8173" y1="66257" x2="8173" y2="66257"/>
                        <a14:backgroundMark x1="8338" y1="66257" x2="8338" y2="66257"/>
                        <a14:backgroundMark x1="8173" y1="69385" x2="8173" y2="69385"/>
                        <a14:backgroundMark x1="7899" y1="69385" x2="7735" y2="69385"/>
                        <a14:backgroundMark x1="7899" y1="68715" x2="7899" y2="68715"/>
                        <a14:backgroundMark x1="8722" y1="66927" x2="8722" y2="66927"/>
                        <a14:backgroundMark x1="8832" y1="66369" x2="8832" y2="66369"/>
                        <a14:backgroundMark x1="10038" y1="85810" x2="10038" y2="85810"/>
                        <a14:backgroundMark x1="9764" y1="86145" x2="9764" y2="86145"/>
                        <a14:backgroundMark x1="9435" y1="86816" x2="9435" y2="86816"/>
                        <a14:backgroundMark x1="9874" y1="86369" x2="9874" y2="86369"/>
                        <a14:backgroundMark x1="10148" y1="87039" x2="9435" y2="88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4411" y="1527197"/>
            <a:ext cx="1884421" cy="92515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AF3AB97-9B75-2729-63F7-6EDF19922FC5}"/>
              </a:ext>
            </a:extLst>
          </p:cNvPr>
          <p:cNvGrpSpPr/>
          <p:nvPr/>
        </p:nvGrpSpPr>
        <p:grpSpPr>
          <a:xfrm>
            <a:off x="2322238" y="1701506"/>
            <a:ext cx="7805206" cy="3966798"/>
            <a:chOff x="-203086" y="6439359"/>
            <a:chExt cx="14799661" cy="752155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05E82DA-287B-4C1A-871D-7DE7641040F0}"/>
                </a:ext>
              </a:extLst>
            </p:cNvPr>
            <p:cNvGrpSpPr/>
            <p:nvPr/>
          </p:nvGrpSpPr>
          <p:grpSpPr>
            <a:xfrm>
              <a:off x="-132501" y="8578961"/>
              <a:ext cx="14729076" cy="5038059"/>
              <a:chOff x="8673745" y="20310516"/>
              <a:chExt cx="14729076" cy="503805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DCCFD19-2CCD-2696-09E5-86EE86AAA154}"/>
                  </a:ext>
                </a:extLst>
              </p:cNvPr>
              <p:cNvSpPr/>
              <p:nvPr/>
            </p:nvSpPr>
            <p:spPr>
              <a:xfrm>
                <a:off x="8673745" y="20310516"/>
                <a:ext cx="14729076" cy="5038059"/>
              </a:xfrm>
              <a:prstGeom prst="ellipse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6494DD4-52EA-C641-51D7-8EDAE6CA9075}"/>
                  </a:ext>
                </a:extLst>
              </p:cNvPr>
              <p:cNvGrpSpPr/>
              <p:nvPr/>
            </p:nvGrpSpPr>
            <p:grpSpPr>
              <a:xfrm>
                <a:off x="8895499" y="21301592"/>
                <a:ext cx="12423011" cy="3042629"/>
                <a:chOff x="1507381" y="14253028"/>
                <a:chExt cx="12423011" cy="3042629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E9688559-1CAB-6B5C-8501-D3228E8659AE}"/>
                    </a:ext>
                  </a:extLst>
                </p:cNvPr>
                <p:cNvGrpSpPr/>
                <p:nvPr/>
              </p:nvGrpSpPr>
              <p:grpSpPr>
                <a:xfrm>
                  <a:off x="1853267" y="14497733"/>
                  <a:ext cx="10839499" cy="2494751"/>
                  <a:chOff x="2970868" y="14470810"/>
                  <a:chExt cx="10839499" cy="2494751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D3C76589-533D-975A-259F-AB7C4D0A4EA0}"/>
                      </a:ext>
                    </a:extLst>
                  </p:cNvPr>
                  <p:cNvGrpSpPr/>
                  <p:nvPr/>
                </p:nvGrpSpPr>
                <p:grpSpPr>
                  <a:xfrm>
                    <a:off x="2970868" y="14470810"/>
                    <a:ext cx="10839499" cy="2494751"/>
                    <a:chOff x="2650123" y="15446811"/>
                    <a:chExt cx="10839499" cy="1876336"/>
                  </a:xfrm>
                </p:grpSpPr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id="{0817CBD4-7D65-05EE-C384-A01C4BF589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0123" y="16457268"/>
                      <a:ext cx="2889219" cy="631668"/>
                    </a:xfrm>
                    <a:custGeom>
                      <a:avLst/>
                      <a:gdLst>
                        <a:gd name="connsiteX0" fmla="*/ 0 w 2786743"/>
                        <a:gd name="connsiteY0" fmla="*/ 36582 h 631668"/>
                        <a:gd name="connsiteX1" fmla="*/ 2786743 w 2786743"/>
                        <a:gd name="connsiteY1" fmla="*/ 631668 h 631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786743" h="631668">
                          <a:moveTo>
                            <a:pt x="0" y="36582"/>
                          </a:moveTo>
                          <a:cubicBezTo>
                            <a:pt x="797076" y="-27523"/>
                            <a:pt x="1594153" y="-91627"/>
                            <a:pt x="2786743" y="631668"/>
                          </a:cubicBezTo>
                        </a:path>
                      </a:pathLst>
                    </a:custGeom>
                    <a:noFill/>
                    <a:ln w="762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/>
                      </a:endParaRPr>
                    </a:p>
                  </p:txBody>
                </p: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44681281-42C7-3028-33C6-BD1FEB8C35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5971" y="15982678"/>
                      <a:ext cx="9323649" cy="1340469"/>
                    </a:xfrm>
                    <a:custGeom>
                      <a:avLst/>
                      <a:gdLst>
                        <a:gd name="connsiteX0" fmla="*/ 0 w 8911771"/>
                        <a:gd name="connsiteY0" fmla="*/ 445997 h 1288464"/>
                        <a:gd name="connsiteX1" fmla="*/ 2467428 w 8911771"/>
                        <a:gd name="connsiteY1" fmla="*/ 25082 h 1288464"/>
                        <a:gd name="connsiteX2" fmla="*/ 4789714 w 8911771"/>
                        <a:gd name="connsiteY2" fmla="*/ 1099139 h 1288464"/>
                        <a:gd name="connsiteX3" fmla="*/ 8911771 w 8911771"/>
                        <a:gd name="connsiteY3" fmla="*/ 1287825 h 1288464"/>
                        <a:gd name="connsiteX0" fmla="*/ 0 w 7639231"/>
                        <a:gd name="connsiteY0" fmla="*/ 185137 h 1405857"/>
                        <a:gd name="connsiteX1" fmla="*/ 1194888 w 7639231"/>
                        <a:gd name="connsiteY1" fmla="*/ 142475 h 1405857"/>
                        <a:gd name="connsiteX2" fmla="*/ 3517174 w 7639231"/>
                        <a:gd name="connsiteY2" fmla="*/ 1216532 h 1405857"/>
                        <a:gd name="connsiteX3" fmla="*/ 7639231 w 7639231"/>
                        <a:gd name="connsiteY3" fmla="*/ 1405218 h 1405857"/>
                        <a:gd name="connsiteX0" fmla="*/ 0 w 7639231"/>
                        <a:gd name="connsiteY0" fmla="*/ 119750 h 1340470"/>
                        <a:gd name="connsiteX1" fmla="*/ 1194888 w 7639231"/>
                        <a:gd name="connsiteY1" fmla="*/ 77088 h 1340470"/>
                        <a:gd name="connsiteX2" fmla="*/ 3517174 w 7639231"/>
                        <a:gd name="connsiteY2" fmla="*/ 1151145 h 1340470"/>
                        <a:gd name="connsiteX3" fmla="*/ 7639231 w 7639231"/>
                        <a:gd name="connsiteY3" fmla="*/ 1339831 h 13404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39231" h="1340470">
                          <a:moveTo>
                            <a:pt x="0" y="119750"/>
                          </a:moveTo>
                          <a:cubicBezTo>
                            <a:pt x="240211" y="66915"/>
                            <a:pt x="608692" y="-94811"/>
                            <a:pt x="1194888" y="77088"/>
                          </a:cubicBezTo>
                          <a:cubicBezTo>
                            <a:pt x="1781084" y="248987"/>
                            <a:pt x="2443117" y="940688"/>
                            <a:pt x="3517174" y="1151145"/>
                          </a:cubicBezTo>
                          <a:cubicBezTo>
                            <a:pt x="4591231" y="1361602"/>
                            <a:pt x="7639231" y="1339831"/>
                            <a:pt x="7639231" y="1339831"/>
                          </a:cubicBezTo>
                        </a:path>
                      </a:pathLst>
                    </a:cu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triangl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/>
                      </a:endParaRPr>
                    </a:p>
                  </p:txBody>
                </p:sp>
                <p:sp>
                  <p:nvSpPr>
                    <p:cNvPr id="45" name="Freeform: Shape 44">
                      <a:extLst>
                        <a:ext uri="{FF2B5EF4-FFF2-40B4-BE49-F238E27FC236}">
                          <a16:creationId xmlns:a16="http://schemas.microsoft.com/office/drawing/2014/main" id="{8F4363B4-B09C-29E1-7715-CB7F70FCA3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80331" y="15446811"/>
                      <a:ext cx="7189289" cy="183133"/>
                    </a:xfrm>
                    <a:custGeom>
                      <a:avLst/>
                      <a:gdLst>
                        <a:gd name="connsiteX0" fmla="*/ 0 w 6633029"/>
                        <a:gd name="connsiteY0" fmla="*/ 183133 h 183133"/>
                        <a:gd name="connsiteX1" fmla="*/ 1828800 w 6633029"/>
                        <a:gd name="connsiteY1" fmla="*/ 8962 h 183133"/>
                        <a:gd name="connsiteX2" fmla="*/ 6633029 w 6633029"/>
                        <a:gd name="connsiteY2" fmla="*/ 23476 h 183133"/>
                        <a:gd name="connsiteX0" fmla="*/ 0 w 7189289"/>
                        <a:gd name="connsiteY0" fmla="*/ 183133 h 183133"/>
                        <a:gd name="connsiteX1" fmla="*/ 1828800 w 7189289"/>
                        <a:gd name="connsiteY1" fmla="*/ 8962 h 183133"/>
                        <a:gd name="connsiteX2" fmla="*/ 7189289 w 7189289"/>
                        <a:gd name="connsiteY2" fmla="*/ 23476 h 1831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189289" h="183133">
                          <a:moveTo>
                            <a:pt x="0" y="183133"/>
                          </a:moveTo>
                          <a:cubicBezTo>
                            <a:pt x="361647" y="109352"/>
                            <a:pt x="723295" y="35571"/>
                            <a:pt x="1828800" y="8962"/>
                          </a:cubicBezTo>
                          <a:cubicBezTo>
                            <a:pt x="2934305" y="-17648"/>
                            <a:pt x="7189289" y="23476"/>
                            <a:pt x="7189289" y="23476"/>
                          </a:cubicBezTo>
                        </a:path>
                      </a:pathLst>
                    </a:cu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triangl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/>
                      </a:endParaRPr>
                    </a:p>
                  </p:txBody>
                </p:sp>
                <p:sp>
                  <p:nvSpPr>
                    <p:cNvPr id="46" name="Freeform: Shape 45">
                      <a:extLst>
                        <a:ext uri="{FF2B5EF4-FFF2-40B4-BE49-F238E27FC236}">
                          <a16:creationId xmlns:a16="http://schemas.microsoft.com/office/drawing/2014/main" id="{7500A7F7-F7B8-7299-7922-97751F901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8662" y="15449430"/>
                      <a:ext cx="5140960" cy="361331"/>
                    </a:xfrm>
                    <a:custGeom>
                      <a:avLst/>
                      <a:gdLst>
                        <a:gd name="connsiteX0" fmla="*/ 0 w 5003800"/>
                        <a:gd name="connsiteY0" fmla="*/ 0 h 355600"/>
                        <a:gd name="connsiteX1" fmla="*/ 1206500 w 5003800"/>
                        <a:gd name="connsiteY1" fmla="*/ 266700 h 355600"/>
                        <a:gd name="connsiteX2" fmla="*/ 5003800 w 5003800"/>
                        <a:gd name="connsiteY2" fmla="*/ 355600 h 355600"/>
                        <a:gd name="connsiteX0" fmla="*/ 0 w 5140960"/>
                        <a:gd name="connsiteY0" fmla="*/ 0 h 361331"/>
                        <a:gd name="connsiteX1" fmla="*/ 1206500 w 5140960"/>
                        <a:gd name="connsiteY1" fmla="*/ 266700 h 361331"/>
                        <a:gd name="connsiteX2" fmla="*/ 5140960 w 5140960"/>
                        <a:gd name="connsiteY2" fmla="*/ 361331 h 361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140960" h="361331">
                          <a:moveTo>
                            <a:pt x="0" y="0"/>
                          </a:moveTo>
                          <a:cubicBezTo>
                            <a:pt x="186266" y="103716"/>
                            <a:pt x="372533" y="207433"/>
                            <a:pt x="1206500" y="266700"/>
                          </a:cubicBezTo>
                          <a:cubicBezTo>
                            <a:pt x="2040467" y="325967"/>
                            <a:pt x="5140960" y="361331"/>
                            <a:pt x="5140960" y="361331"/>
                          </a:cubicBezTo>
                        </a:path>
                      </a:pathLst>
                    </a:cu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triangl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/>
                      </a:endParaRPr>
                    </a:p>
                  </p:txBody>
                </p:sp>
                <p:sp>
                  <p:nvSpPr>
                    <p:cNvPr id="47" name="Freeform: Shape 46">
                      <a:extLst>
                        <a:ext uri="{FF2B5EF4-FFF2-40B4-BE49-F238E27FC236}">
                          <a16:creationId xmlns:a16="http://schemas.microsoft.com/office/drawing/2014/main" id="{40E598B2-90F3-17FC-829D-CB67961CCC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2172" y="16333924"/>
                      <a:ext cx="4177450" cy="63500"/>
                    </a:xfrm>
                    <a:custGeom>
                      <a:avLst/>
                      <a:gdLst>
                        <a:gd name="connsiteX0" fmla="*/ 0 w 4140200"/>
                        <a:gd name="connsiteY0" fmla="*/ 0 h 63500"/>
                        <a:gd name="connsiteX1" fmla="*/ 4140200 w 4140200"/>
                        <a:gd name="connsiteY1" fmla="*/ 63500 h 63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140200" h="63500">
                          <a:moveTo>
                            <a:pt x="0" y="0"/>
                          </a:moveTo>
                          <a:lnTo>
                            <a:pt x="4140200" y="63500"/>
                          </a:lnTo>
                        </a:path>
                      </a:pathLst>
                    </a:cu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triangl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/>
                      </a:endParaRPr>
                    </a:p>
                  </p:txBody>
                </p:sp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id="{6AE18532-21B3-7AE2-2BFA-E26977A8B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3384" y="16047840"/>
                      <a:ext cx="4196238" cy="297664"/>
                    </a:xfrm>
                    <a:custGeom>
                      <a:avLst/>
                      <a:gdLst>
                        <a:gd name="connsiteX0" fmla="*/ 0 w 4140200"/>
                        <a:gd name="connsiteY0" fmla="*/ 297664 h 297664"/>
                        <a:gd name="connsiteX1" fmla="*/ 1168400 w 4140200"/>
                        <a:gd name="connsiteY1" fmla="*/ 30964 h 297664"/>
                        <a:gd name="connsiteX2" fmla="*/ 4140200 w 4140200"/>
                        <a:gd name="connsiteY2" fmla="*/ 5564 h 297664"/>
                        <a:gd name="connsiteX0" fmla="*/ 0 w 4254500"/>
                        <a:gd name="connsiteY0" fmla="*/ 297664 h 297664"/>
                        <a:gd name="connsiteX1" fmla="*/ 1168400 w 4254500"/>
                        <a:gd name="connsiteY1" fmla="*/ 30964 h 297664"/>
                        <a:gd name="connsiteX2" fmla="*/ 4254500 w 4254500"/>
                        <a:gd name="connsiteY2" fmla="*/ 5564 h 2976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254500" h="297664">
                          <a:moveTo>
                            <a:pt x="0" y="297664"/>
                          </a:moveTo>
                          <a:cubicBezTo>
                            <a:pt x="239183" y="188655"/>
                            <a:pt x="478367" y="79647"/>
                            <a:pt x="1168400" y="30964"/>
                          </a:cubicBezTo>
                          <a:cubicBezTo>
                            <a:pt x="1858433" y="-17719"/>
                            <a:pt x="3536950" y="5564"/>
                            <a:pt x="4254500" y="5564"/>
                          </a:cubicBezTo>
                        </a:path>
                      </a:pathLst>
                    </a:cu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triangl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/>
                      </a:endParaRPr>
                    </a:p>
                  </p:txBody>
                </p:sp>
                <p:sp>
                  <p:nvSpPr>
                    <p:cNvPr id="49" name="Freeform: Shape 48">
                      <a:extLst>
                        <a:ext uri="{FF2B5EF4-FFF2-40B4-BE49-F238E27FC236}">
                          <a16:creationId xmlns:a16="http://schemas.microsoft.com/office/drawing/2014/main" id="{23811308-5E88-AE05-653F-B025B0083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88343" y="15607291"/>
                      <a:ext cx="10601279" cy="1371274"/>
                    </a:xfrm>
                    <a:custGeom>
                      <a:avLst/>
                      <a:gdLst>
                        <a:gd name="connsiteX0" fmla="*/ 0 w 9202057"/>
                        <a:gd name="connsiteY0" fmla="*/ 495699 h 1383393"/>
                        <a:gd name="connsiteX1" fmla="*/ 2380343 w 9202057"/>
                        <a:gd name="connsiteY1" fmla="*/ 2214 h 1383393"/>
                        <a:gd name="connsiteX2" fmla="*/ 3904343 w 9202057"/>
                        <a:gd name="connsiteY2" fmla="*/ 669871 h 1383393"/>
                        <a:gd name="connsiteX3" fmla="*/ 5268686 w 9202057"/>
                        <a:gd name="connsiteY3" fmla="*/ 771471 h 1383393"/>
                        <a:gd name="connsiteX4" fmla="*/ 6023429 w 9202057"/>
                        <a:gd name="connsiteY4" fmla="*/ 1090785 h 1383393"/>
                        <a:gd name="connsiteX5" fmla="*/ 7663543 w 9202057"/>
                        <a:gd name="connsiteY5" fmla="*/ 1119814 h 1383393"/>
                        <a:gd name="connsiteX6" fmla="*/ 8215086 w 9202057"/>
                        <a:gd name="connsiteY6" fmla="*/ 1352042 h 1383393"/>
                        <a:gd name="connsiteX7" fmla="*/ 9202057 w 9202057"/>
                        <a:gd name="connsiteY7" fmla="*/ 1381071 h 1383393"/>
                        <a:gd name="connsiteX0" fmla="*/ 0 w 9918337"/>
                        <a:gd name="connsiteY0" fmla="*/ 665419 h 1381180"/>
                        <a:gd name="connsiteX1" fmla="*/ 3096623 w 9918337"/>
                        <a:gd name="connsiteY1" fmla="*/ 1 h 1381180"/>
                        <a:gd name="connsiteX2" fmla="*/ 4620623 w 9918337"/>
                        <a:gd name="connsiteY2" fmla="*/ 667658 h 1381180"/>
                        <a:gd name="connsiteX3" fmla="*/ 5984966 w 9918337"/>
                        <a:gd name="connsiteY3" fmla="*/ 769258 h 1381180"/>
                        <a:gd name="connsiteX4" fmla="*/ 6739709 w 9918337"/>
                        <a:gd name="connsiteY4" fmla="*/ 1088572 h 1381180"/>
                        <a:gd name="connsiteX5" fmla="*/ 8379823 w 9918337"/>
                        <a:gd name="connsiteY5" fmla="*/ 1117601 h 1381180"/>
                        <a:gd name="connsiteX6" fmla="*/ 8931366 w 9918337"/>
                        <a:gd name="connsiteY6" fmla="*/ 1349829 h 1381180"/>
                        <a:gd name="connsiteX7" fmla="*/ 9918337 w 9918337"/>
                        <a:gd name="connsiteY7" fmla="*/ 1378858 h 1381180"/>
                        <a:gd name="connsiteX0" fmla="*/ 0 w 10687957"/>
                        <a:gd name="connsiteY0" fmla="*/ 878999 h 1382709"/>
                        <a:gd name="connsiteX1" fmla="*/ 3866243 w 10687957"/>
                        <a:gd name="connsiteY1" fmla="*/ 1530 h 1382709"/>
                        <a:gd name="connsiteX2" fmla="*/ 5390243 w 10687957"/>
                        <a:gd name="connsiteY2" fmla="*/ 669187 h 1382709"/>
                        <a:gd name="connsiteX3" fmla="*/ 6754586 w 10687957"/>
                        <a:gd name="connsiteY3" fmla="*/ 770787 h 1382709"/>
                        <a:gd name="connsiteX4" fmla="*/ 7509329 w 10687957"/>
                        <a:gd name="connsiteY4" fmla="*/ 1090101 h 1382709"/>
                        <a:gd name="connsiteX5" fmla="*/ 9149443 w 10687957"/>
                        <a:gd name="connsiteY5" fmla="*/ 1119130 h 1382709"/>
                        <a:gd name="connsiteX6" fmla="*/ 9700986 w 10687957"/>
                        <a:gd name="connsiteY6" fmla="*/ 1351358 h 1382709"/>
                        <a:gd name="connsiteX7" fmla="*/ 10687957 w 10687957"/>
                        <a:gd name="connsiteY7" fmla="*/ 1380387 h 1382709"/>
                        <a:gd name="connsiteX0" fmla="*/ 0 w 10687957"/>
                        <a:gd name="connsiteY0" fmla="*/ 867563 h 1371273"/>
                        <a:gd name="connsiteX1" fmla="*/ 3660503 w 10687957"/>
                        <a:gd name="connsiteY1" fmla="*/ 1556 h 1371273"/>
                        <a:gd name="connsiteX2" fmla="*/ 5390243 w 10687957"/>
                        <a:gd name="connsiteY2" fmla="*/ 657751 h 1371273"/>
                        <a:gd name="connsiteX3" fmla="*/ 6754586 w 10687957"/>
                        <a:gd name="connsiteY3" fmla="*/ 759351 h 1371273"/>
                        <a:gd name="connsiteX4" fmla="*/ 7509329 w 10687957"/>
                        <a:gd name="connsiteY4" fmla="*/ 1078665 h 1371273"/>
                        <a:gd name="connsiteX5" fmla="*/ 9149443 w 10687957"/>
                        <a:gd name="connsiteY5" fmla="*/ 1107694 h 1371273"/>
                        <a:gd name="connsiteX6" fmla="*/ 9700986 w 10687957"/>
                        <a:gd name="connsiteY6" fmla="*/ 1339922 h 1371273"/>
                        <a:gd name="connsiteX7" fmla="*/ 10687957 w 10687957"/>
                        <a:gd name="connsiteY7" fmla="*/ 1368951 h 13712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687957" h="1371273">
                          <a:moveTo>
                            <a:pt x="0" y="867563"/>
                          </a:moveTo>
                          <a:cubicBezTo>
                            <a:pt x="864809" y="606306"/>
                            <a:pt x="2762129" y="36525"/>
                            <a:pt x="3660503" y="1556"/>
                          </a:cubicBezTo>
                          <a:cubicBezTo>
                            <a:pt x="4558877" y="-33413"/>
                            <a:pt x="4874563" y="531452"/>
                            <a:pt x="5390243" y="657751"/>
                          </a:cubicBezTo>
                          <a:cubicBezTo>
                            <a:pt x="5905924" y="784050"/>
                            <a:pt x="6401405" y="689199"/>
                            <a:pt x="6754586" y="759351"/>
                          </a:cubicBezTo>
                          <a:cubicBezTo>
                            <a:pt x="7107767" y="829503"/>
                            <a:pt x="7110186" y="1020608"/>
                            <a:pt x="7509329" y="1078665"/>
                          </a:cubicBezTo>
                          <a:cubicBezTo>
                            <a:pt x="7908472" y="1136722"/>
                            <a:pt x="8784167" y="1064151"/>
                            <a:pt x="9149443" y="1107694"/>
                          </a:cubicBezTo>
                          <a:cubicBezTo>
                            <a:pt x="9514719" y="1151237"/>
                            <a:pt x="9444567" y="1296379"/>
                            <a:pt x="9700986" y="1339922"/>
                          </a:cubicBezTo>
                          <a:cubicBezTo>
                            <a:pt x="9957405" y="1383465"/>
                            <a:pt x="10687957" y="1368951"/>
                            <a:pt x="10687957" y="1368951"/>
                          </a:cubicBezTo>
                        </a:path>
                      </a:pathLst>
                    </a:custGeom>
                    <a:noFill/>
                    <a:ln w="76200" cap="flat" cmpd="sng" algn="ctr">
                      <a:solidFill>
                        <a:srgbClr val="FF0000"/>
                      </a:solidFill>
                      <a:prstDash val="solid"/>
                      <a:miter lim="800000"/>
                      <a:headEnd type="none" w="med" len="med"/>
                      <a:tailEnd type="triangl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/>
                      </a:endParaRPr>
                    </a:p>
                  </p:txBody>
                </p:sp>
              </p:grp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1D843C0E-D3D5-0085-66B5-2AEAE996547A}"/>
                      </a:ext>
                    </a:extLst>
                  </p:cNvPr>
                  <p:cNvSpPr/>
                  <p:nvPr/>
                </p:nvSpPr>
                <p:spPr>
                  <a:xfrm>
                    <a:off x="3576460" y="15498947"/>
                    <a:ext cx="252000" cy="252000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6D7DF0D9-0F29-A8D6-3518-FBBE9869C697}"/>
                      </a:ext>
                    </a:extLst>
                  </p:cNvPr>
                  <p:cNvSpPr/>
                  <p:nvPr/>
                </p:nvSpPr>
                <p:spPr>
                  <a:xfrm>
                    <a:off x="9364108" y="15538327"/>
                    <a:ext cx="252000" cy="252000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AC7A22C1-1ECC-BEBC-14F4-C089AEDE9D9C}"/>
                      </a:ext>
                    </a:extLst>
                  </p:cNvPr>
                  <p:cNvSpPr/>
                  <p:nvPr/>
                </p:nvSpPr>
                <p:spPr>
                  <a:xfrm>
                    <a:off x="9720966" y="15524303"/>
                    <a:ext cx="252000" cy="252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 w="381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49AD86EC-FFD2-6F5A-5BA3-E42EEF9201DF}"/>
                      </a:ext>
                    </a:extLst>
                  </p:cNvPr>
                  <p:cNvSpPr/>
                  <p:nvPr/>
                </p:nvSpPr>
                <p:spPr>
                  <a:xfrm>
                    <a:off x="13273262" y="16399409"/>
                    <a:ext cx="252000" cy="2520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81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71660E1E-4403-A514-BFE7-976888E278D8}"/>
                      </a:ext>
                    </a:extLst>
                  </p:cNvPr>
                  <p:cNvSpPr/>
                  <p:nvPr/>
                </p:nvSpPr>
                <p:spPr>
                  <a:xfrm>
                    <a:off x="12403468" y="16095723"/>
                    <a:ext cx="252000" cy="252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 w="381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3945BFFC-1BDB-4C98-3847-F2A864ACEC84}"/>
                      </a:ext>
                    </a:extLst>
                  </p:cNvPr>
                  <p:cNvSpPr/>
                  <p:nvPr/>
                </p:nvSpPr>
                <p:spPr>
                  <a:xfrm>
                    <a:off x="4087214" y="15310416"/>
                    <a:ext cx="252000" cy="252000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4618D441-0CD2-4EC6-D4D3-4C51652E0BAA}"/>
                      </a:ext>
                    </a:extLst>
                  </p:cNvPr>
                  <p:cNvSpPr/>
                  <p:nvPr/>
                </p:nvSpPr>
                <p:spPr>
                  <a:xfrm>
                    <a:off x="6419759" y="14595000"/>
                    <a:ext cx="252000" cy="252000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144E13A2-AE5C-C2F7-C622-3BE20CB7A601}"/>
                      </a:ext>
                    </a:extLst>
                  </p:cNvPr>
                  <p:cNvSpPr/>
                  <p:nvPr/>
                </p:nvSpPr>
                <p:spPr>
                  <a:xfrm>
                    <a:off x="4490444" y="15161051"/>
                    <a:ext cx="252000" cy="252000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</a:endParaRPr>
                  </a:p>
                </p:txBody>
              </p:sp>
            </p:grp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B7C31BE-8CFA-F9A1-CCA7-A460701B0431}"/>
                    </a:ext>
                  </a:extLst>
                </p:cNvPr>
                <p:cNvSpPr/>
                <p:nvPr/>
              </p:nvSpPr>
              <p:spPr>
                <a:xfrm>
                  <a:off x="12938046" y="14253028"/>
                  <a:ext cx="992346" cy="1706176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</a:rPr>
                    <a:t>EHN1</a:t>
                  </a:r>
                  <a:endParaRPr kumimoji="0" lang="en-GB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ABED502E-ADC1-2CEA-0521-F01B8D3AC8CC}"/>
                    </a:ext>
                  </a:extLst>
                </p:cNvPr>
                <p:cNvSpPr/>
                <p:nvPr/>
              </p:nvSpPr>
              <p:spPr>
                <a:xfrm>
                  <a:off x="12930986" y="16793028"/>
                  <a:ext cx="999406" cy="502629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</a:rPr>
                    <a:t>EHN2</a:t>
                  </a: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DCAC86A-CCC4-6884-B752-E3360116AAE0}"/>
                    </a:ext>
                  </a:extLst>
                </p:cNvPr>
                <p:cNvSpPr/>
                <p:nvPr/>
              </p:nvSpPr>
              <p:spPr>
                <a:xfrm>
                  <a:off x="12938046" y="16107605"/>
                  <a:ext cx="992346" cy="573475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</a:rPr>
                    <a:t>ECN3</a:t>
                  </a: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7D60CB1-E047-7FD4-947C-0760C91B4DF6}"/>
                    </a:ext>
                  </a:extLst>
                </p:cNvPr>
                <p:cNvSpPr txBox="1"/>
                <p:nvPr/>
              </p:nvSpPr>
              <p:spPr>
                <a:xfrm>
                  <a:off x="3372844" y="16120191"/>
                  <a:ext cx="840269" cy="466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cs typeface="Arial"/>
                    </a:rPr>
                    <a:t>SPS</a:t>
                  </a: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FC208D4-FA77-4D89-0255-03D4F9785A82}"/>
                    </a:ext>
                  </a:extLst>
                </p:cNvPr>
                <p:cNvSpPr txBox="1"/>
                <p:nvPr/>
              </p:nvSpPr>
              <p:spPr>
                <a:xfrm>
                  <a:off x="4151661" y="14493792"/>
                  <a:ext cx="840269" cy="466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cs typeface="Arial"/>
                    </a:rPr>
                    <a:t>TT22</a:t>
                  </a: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CAF2550-5C1C-6B25-B7F9-A495F8C0A4C1}"/>
                    </a:ext>
                  </a:extLst>
                </p:cNvPr>
                <p:cNvSpPr txBox="1"/>
                <p:nvPr/>
              </p:nvSpPr>
              <p:spPr>
                <a:xfrm>
                  <a:off x="3184587" y="15452040"/>
                  <a:ext cx="840269" cy="466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cs typeface="Arial"/>
                    </a:rPr>
                    <a:t>TT21</a:t>
                  </a: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1C94DF2-A707-20E8-092E-8DE2C54B24E4}"/>
                    </a:ext>
                  </a:extLst>
                </p:cNvPr>
                <p:cNvSpPr txBox="1"/>
                <p:nvPr/>
              </p:nvSpPr>
              <p:spPr>
                <a:xfrm>
                  <a:off x="1507381" y="15381096"/>
                  <a:ext cx="840269" cy="481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cs typeface="Arial"/>
                    </a:rPr>
                    <a:t>LSS2</a:t>
                  </a: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4ED6793-488E-3F6E-12FD-C9DF6A06B286}"/>
                    </a:ext>
                  </a:extLst>
                </p:cNvPr>
                <p:cNvSpPr txBox="1"/>
                <p:nvPr/>
              </p:nvSpPr>
              <p:spPr>
                <a:xfrm>
                  <a:off x="7276758" y="15205716"/>
                  <a:ext cx="840269" cy="466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cs typeface="Arial"/>
                    </a:rPr>
                    <a:t>TT24</a:t>
                  </a: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E5ED2F6-8822-A29E-C2A1-24A1ED63B3AC}"/>
                    </a:ext>
                  </a:extLst>
                </p:cNvPr>
                <p:cNvSpPr txBox="1"/>
                <p:nvPr/>
              </p:nvSpPr>
              <p:spPr>
                <a:xfrm>
                  <a:off x="9282018" y="15743668"/>
                  <a:ext cx="840269" cy="466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cs typeface="Arial"/>
                    </a:rPr>
                    <a:t>P4</a:t>
                  </a: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9BD1772-B2B1-E1F5-AF7F-F1977F78488D}"/>
                    </a:ext>
                  </a:extLst>
                </p:cNvPr>
                <p:cNvSpPr txBox="1"/>
                <p:nvPr/>
              </p:nvSpPr>
              <p:spPr>
                <a:xfrm>
                  <a:off x="11832496" y="16120191"/>
                  <a:ext cx="840269" cy="758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cs typeface="Arial"/>
                    </a:rPr>
                    <a:t>TCC8</a:t>
                  </a: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2653C8E-295C-145F-78BC-E6265DAF43F5}"/>
                    </a:ext>
                  </a:extLst>
                </p:cNvPr>
                <p:cNvSpPr txBox="1"/>
                <p:nvPr/>
              </p:nvSpPr>
              <p:spPr>
                <a:xfrm>
                  <a:off x="10191270" y="15791380"/>
                  <a:ext cx="840269" cy="466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cs typeface="Arial"/>
                    </a:rPr>
                    <a:t>P4:6</a:t>
                  </a: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E094354-48FA-FA6B-8747-AE392343FB90}"/>
                    </a:ext>
                  </a:extLst>
                </p:cNvPr>
                <p:cNvSpPr txBox="1"/>
                <p:nvPr/>
              </p:nvSpPr>
              <p:spPr>
                <a:xfrm>
                  <a:off x="10904985" y="15821106"/>
                  <a:ext cx="840269" cy="466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cs typeface="Arial"/>
                    </a:rPr>
                    <a:t>P42</a:t>
                  </a: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endParaRPr>
                </a:p>
              </p:txBody>
            </p:sp>
          </p:grpSp>
        </p:grpSp>
        <p:sp>
          <p:nvSpPr>
            <p:cNvPr id="50" name="Arrow: Right 1042">
              <a:extLst>
                <a:ext uri="{FF2B5EF4-FFF2-40B4-BE49-F238E27FC236}">
                  <a16:creationId xmlns:a16="http://schemas.microsoft.com/office/drawing/2014/main" id="{7C272C86-1953-F247-8773-4A0FDB66F3B2}"/>
                </a:ext>
              </a:extLst>
            </p:cNvPr>
            <p:cNvSpPr/>
            <p:nvPr/>
          </p:nvSpPr>
          <p:spPr>
            <a:xfrm rot="13424206">
              <a:off x="-203086" y="9887369"/>
              <a:ext cx="1514061" cy="735243"/>
            </a:xfrm>
            <a:custGeom>
              <a:avLst/>
              <a:gdLst>
                <a:gd name="connsiteX0" fmla="*/ 0 w 3617789"/>
                <a:gd name="connsiteY0" fmla="*/ 53931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53931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74886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989282 h 1700046"/>
                <a:gd name="connsiteX7" fmla="*/ 0 w 3617789"/>
                <a:gd name="connsiteY7" fmla="*/ 748864 h 170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7789" h="1700046">
                  <a:moveTo>
                    <a:pt x="0" y="748864"/>
                  </a:moveTo>
                  <a:lnTo>
                    <a:pt x="2767766" y="539314"/>
                  </a:lnTo>
                  <a:lnTo>
                    <a:pt x="2767766" y="0"/>
                  </a:lnTo>
                  <a:lnTo>
                    <a:pt x="3617789" y="850023"/>
                  </a:lnTo>
                  <a:lnTo>
                    <a:pt x="2767766" y="1700046"/>
                  </a:lnTo>
                  <a:lnTo>
                    <a:pt x="2767766" y="1160732"/>
                  </a:lnTo>
                  <a:lnTo>
                    <a:pt x="0" y="989282"/>
                  </a:lnTo>
                  <a:lnTo>
                    <a:pt x="0" y="748864"/>
                  </a:lnTo>
                  <a:close/>
                </a:path>
              </a:pathLst>
            </a:custGeom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100000">
                  <a:srgbClr val="00B050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51" name="Arrow: Right 1042">
              <a:extLst>
                <a:ext uri="{FF2B5EF4-FFF2-40B4-BE49-F238E27FC236}">
                  <a16:creationId xmlns:a16="http://schemas.microsoft.com/office/drawing/2014/main" id="{F86887B1-09D6-4628-3A3D-ABE92E4B217D}"/>
                </a:ext>
              </a:extLst>
            </p:cNvPr>
            <p:cNvSpPr/>
            <p:nvPr/>
          </p:nvSpPr>
          <p:spPr>
            <a:xfrm rot="14626077">
              <a:off x="438359" y="9501291"/>
              <a:ext cx="1692235" cy="735243"/>
            </a:xfrm>
            <a:custGeom>
              <a:avLst/>
              <a:gdLst>
                <a:gd name="connsiteX0" fmla="*/ 0 w 3617789"/>
                <a:gd name="connsiteY0" fmla="*/ 53931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53931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74886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989282 h 1700046"/>
                <a:gd name="connsiteX7" fmla="*/ 0 w 3617789"/>
                <a:gd name="connsiteY7" fmla="*/ 748864 h 170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7789" h="1700046">
                  <a:moveTo>
                    <a:pt x="0" y="748864"/>
                  </a:moveTo>
                  <a:lnTo>
                    <a:pt x="2767766" y="539314"/>
                  </a:lnTo>
                  <a:lnTo>
                    <a:pt x="2767766" y="0"/>
                  </a:lnTo>
                  <a:lnTo>
                    <a:pt x="3617789" y="850023"/>
                  </a:lnTo>
                  <a:lnTo>
                    <a:pt x="2767766" y="1700046"/>
                  </a:lnTo>
                  <a:lnTo>
                    <a:pt x="2767766" y="1160732"/>
                  </a:lnTo>
                  <a:lnTo>
                    <a:pt x="0" y="989282"/>
                  </a:lnTo>
                  <a:lnTo>
                    <a:pt x="0" y="748864"/>
                  </a:lnTo>
                  <a:close/>
                </a:path>
              </a:pathLst>
            </a:custGeom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100000">
                  <a:srgbClr val="00B050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52" name="Arrow: Right 1042">
              <a:extLst>
                <a:ext uri="{FF2B5EF4-FFF2-40B4-BE49-F238E27FC236}">
                  <a16:creationId xmlns:a16="http://schemas.microsoft.com/office/drawing/2014/main" id="{F47B4B59-3211-51E4-6336-9B5EC31306D3}"/>
                </a:ext>
              </a:extLst>
            </p:cNvPr>
            <p:cNvSpPr/>
            <p:nvPr/>
          </p:nvSpPr>
          <p:spPr>
            <a:xfrm rot="15270655">
              <a:off x="1015806" y="9314775"/>
              <a:ext cx="1704457" cy="735243"/>
            </a:xfrm>
            <a:custGeom>
              <a:avLst/>
              <a:gdLst>
                <a:gd name="connsiteX0" fmla="*/ 0 w 3617789"/>
                <a:gd name="connsiteY0" fmla="*/ 53931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53931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74886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989282 h 1700046"/>
                <a:gd name="connsiteX7" fmla="*/ 0 w 3617789"/>
                <a:gd name="connsiteY7" fmla="*/ 748864 h 170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7789" h="1700046">
                  <a:moveTo>
                    <a:pt x="0" y="748864"/>
                  </a:moveTo>
                  <a:lnTo>
                    <a:pt x="2767766" y="539314"/>
                  </a:lnTo>
                  <a:lnTo>
                    <a:pt x="2767766" y="0"/>
                  </a:lnTo>
                  <a:lnTo>
                    <a:pt x="3617789" y="850023"/>
                  </a:lnTo>
                  <a:lnTo>
                    <a:pt x="2767766" y="1700046"/>
                  </a:lnTo>
                  <a:lnTo>
                    <a:pt x="2767766" y="1160732"/>
                  </a:lnTo>
                  <a:lnTo>
                    <a:pt x="0" y="989282"/>
                  </a:lnTo>
                  <a:lnTo>
                    <a:pt x="0" y="748864"/>
                  </a:lnTo>
                  <a:close/>
                </a:path>
              </a:pathLst>
            </a:custGeom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100000">
                  <a:srgbClr val="00B050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53" name="Arrow: Right 1042">
              <a:extLst>
                <a:ext uri="{FF2B5EF4-FFF2-40B4-BE49-F238E27FC236}">
                  <a16:creationId xmlns:a16="http://schemas.microsoft.com/office/drawing/2014/main" id="{34069484-389A-BBF0-DBF3-DD121615D979}"/>
                </a:ext>
              </a:extLst>
            </p:cNvPr>
            <p:cNvSpPr/>
            <p:nvPr/>
          </p:nvSpPr>
          <p:spPr>
            <a:xfrm rot="14403755">
              <a:off x="2582718" y="8781315"/>
              <a:ext cx="1758240" cy="735243"/>
            </a:xfrm>
            <a:custGeom>
              <a:avLst/>
              <a:gdLst>
                <a:gd name="connsiteX0" fmla="*/ 0 w 3617789"/>
                <a:gd name="connsiteY0" fmla="*/ 53931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53931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74886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989282 h 1700046"/>
                <a:gd name="connsiteX7" fmla="*/ 0 w 3617789"/>
                <a:gd name="connsiteY7" fmla="*/ 748864 h 170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7789" h="1700046">
                  <a:moveTo>
                    <a:pt x="0" y="748864"/>
                  </a:moveTo>
                  <a:lnTo>
                    <a:pt x="2767766" y="539314"/>
                  </a:lnTo>
                  <a:lnTo>
                    <a:pt x="2767766" y="0"/>
                  </a:lnTo>
                  <a:lnTo>
                    <a:pt x="3617789" y="850023"/>
                  </a:lnTo>
                  <a:lnTo>
                    <a:pt x="2767766" y="1700046"/>
                  </a:lnTo>
                  <a:lnTo>
                    <a:pt x="2767766" y="1160732"/>
                  </a:lnTo>
                  <a:lnTo>
                    <a:pt x="0" y="989282"/>
                  </a:lnTo>
                  <a:lnTo>
                    <a:pt x="0" y="748864"/>
                  </a:lnTo>
                  <a:close/>
                </a:path>
              </a:pathLst>
            </a:custGeom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100000">
                  <a:srgbClr val="00B050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54" name="Arrow: Right 1042">
              <a:extLst>
                <a:ext uri="{FF2B5EF4-FFF2-40B4-BE49-F238E27FC236}">
                  <a16:creationId xmlns:a16="http://schemas.microsoft.com/office/drawing/2014/main" id="{20CFF842-8B5B-22A3-DD4D-CF01D384030D}"/>
                </a:ext>
              </a:extLst>
            </p:cNvPr>
            <p:cNvSpPr/>
            <p:nvPr/>
          </p:nvSpPr>
          <p:spPr>
            <a:xfrm rot="18121804">
              <a:off x="6350215" y="8411478"/>
              <a:ext cx="4679479" cy="735242"/>
            </a:xfrm>
            <a:custGeom>
              <a:avLst/>
              <a:gdLst>
                <a:gd name="connsiteX0" fmla="*/ 0 w 3617789"/>
                <a:gd name="connsiteY0" fmla="*/ 53931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53931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74886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989282 h 1700046"/>
                <a:gd name="connsiteX7" fmla="*/ 0 w 3617789"/>
                <a:gd name="connsiteY7" fmla="*/ 748864 h 170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7789" h="1700046">
                  <a:moveTo>
                    <a:pt x="0" y="748864"/>
                  </a:moveTo>
                  <a:lnTo>
                    <a:pt x="2767766" y="539314"/>
                  </a:lnTo>
                  <a:lnTo>
                    <a:pt x="2767766" y="0"/>
                  </a:lnTo>
                  <a:lnTo>
                    <a:pt x="3617789" y="850023"/>
                  </a:lnTo>
                  <a:lnTo>
                    <a:pt x="2767766" y="1700046"/>
                  </a:lnTo>
                  <a:lnTo>
                    <a:pt x="2767766" y="1160732"/>
                  </a:lnTo>
                  <a:lnTo>
                    <a:pt x="0" y="989282"/>
                  </a:lnTo>
                  <a:lnTo>
                    <a:pt x="0" y="748864"/>
                  </a:lnTo>
                  <a:close/>
                </a:path>
              </a:pathLst>
            </a:custGeom>
            <a:gradFill>
              <a:gsLst>
                <a:gs pos="0">
                  <a:srgbClr val="00B050"/>
                </a:gs>
                <a:gs pos="100000">
                  <a:schemeClr val="accent3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55" name="Arrow: Right 1042">
              <a:extLst>
                <a:ext uri="{FF2B5EF4-FFF2-40B4-BE49-F238E27FC236}">
                  <a16:creationId xmlns:a16="http://schemas.microsoft.com/office/drawing/2014/main" id="{DBAD2A96-46AC-A379-5448-92E9F69D1D78}"/>
                </a:ext>
              </a:extLst>
            </p:cNvPr>
            <p:cNvSpPr/>
            <p:nvPr/>
          </p:nvSpPr>
          <p:spPr>
            <a:xfrm rot="18572936">
              <a:off x="9506531" y="9567298"/>
              <a:ext cx="3615739" cy="735242"/>
            </a:xfrm>
            <a:custGeom>
              <a:avLst/>
              <a:gdLst>
                <a:gd name="connsiteX0" fmla="*/ 0 w 3617789"/>
                <a:gd name="connsiteY0" fmla="*/ 53931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53931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74886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989282 h 1700046"/>
                <a:gd name="connsiteX7" fmla="*/ 0 w 3617789"/>
                <a:gd name="connsiteY7" fmla="*/ 748864 h 170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7789" h="1700046">
                  <a:moveTo>
                    <a:pt x="0" y="748864"/>
                  </a:moveTo>
                  <a:lnTo>
                    <a:pt x="2767766" y="539314"/>
                  </a:lnTo>
                  <a:lnTo>
                    <a:pt x="2767766" y="0"/>
                  </a:lnTo>
                  <a:lnTo>
                    <a:pt x="3617789" y="850023"/>
                  </a:lnTo>
                  <a:lnTo>
                    <a:pt x="2767766" y="1700046"/>
                  </a:lnTo>
                  <a:lnTo>
                    <a:pt x="2767766" y="1160732"/>
                  </a:lnTo>
                  <a:lnTo>
                    <a:pt x="0" y="989282"/>
                  </a:lnTo>
                  <a:lnTo>
                    <a:pt x="0" y="748864"/>
                  </a:lnTo>
                  <a:close/>
                </a:path>
              </a:pathLst>
            </a:custGeom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100000">
                  <a:schemeClr val="accent3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56" name="Arrow: Right 1042">
              <a:extLst>
                <a:ext uri="{FF2B5EF4-FFF2-40B4-BE49-F238E27FC236}">
                  <a16:creationId xmlns:a16="http://schemas.microsoft.com/office/drawing/2014/main" id="{B86E0E95-D9E6-3B18-1FA1-915DAEB52A3D}"/>
                </a:ext>
              </a:extLst>
            </p:cNvPr>
            <p:cNvSpPr/>
            <p:nvPr/>
          </p:nvSpPr>
          <p:spPr>
            <a:xfrm rot="2334948">
              <a:off x="10677270" y="12267224"/>
              <a:ext cx="3047107" cy="1559848"/>
            </a:xfrm>
            <a:custGeom>
              <a:avLst/>
              <a:gdLst>
                <a:gd name="connsiteX0" fmla="*/ 0 w 3617789"/>
                <a:gd name="connsiteY0" fmla="*/ 53931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53931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74886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989282 h 1700046"/>
                <a:gd name="connsiteX7" fmla="*/ 0 w 3617789"/>
                <a:gd name="connsiteY7" fmla="*/ 748864 h 170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7789" h="1700046">
                  <a:moveTo>
                    <a:pt x="0" y="748864"/>
                  </a:moveTo>
                  <a:lnTo>
                    <a:pt x="2767766" y="539314"/>
                  </a:lnTo>
                  <a:lnTo>
                    <a:pt x="2767766" y="0"/>
                  </a:lnTo>
                  <a:lnTo>
                    <a:pt x="3617789" y="850023"/>
                  </a:lnTo>
                  <a:lnTo>
                    <a:pt x="2767766" y="1700046"/>
                  </a:lnTo>
                  <a:lnTo>
                    <a:pt x="2767766" y="1160732"/>
                  </a:lnTo>
                  <a:lnTo>
                    <a:pt x="0" y="989282"/>
                  </a:lnTo>
                  <a:lnTo>
                    <a:pt x="0" y="748864"/>
                  </a:lnTo>
                  <a:close/>
                </a:path>
              </a:pathLst>
            </a:custGeom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100000">
                  <a:srgbClr val="FF0000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57" name="Arrow: Right 1042">
              <a:extLst>
                <a:ext uri="{FF2B5EF4-FFF2-40B4-BE49-F238E27FC236}">
                  <a16:creationId xmlns:a16="http://schemas.microsoft.com/office/drawing/2014/main" id="{948D5FC6-AF87-3FB9-1882-9FC371733B3A}"/>
                </a:ext>
              </a:extLst>
            </p:cNvPr>
            <p:cNvSpPr/>
            <p:nvPr/>
          </p:nvSpPr>
          <p:spPr>
            <a:xfrm rot="15917488">
              <a:off x="5156219" y="8870270"/>
              <a:ext cx="3185840" cy="735243"/>
            </a:xfrm>
            <a:custGeom>
              <a:avLst/>
              <a:gdLst>
                <a:gd name="connsiteX0" fmla="*/ 0 w 3617789"/>
                <a:gd name="connsiteY0" fmla="*/ 53931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53931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74886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989282 h 1700046"/>
                <a:gd name="connsiteX7" fmla="*/ 0 w 3617789"/>
                <a:gd name="connsiteY7" fmla="*/ 748864 h 170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7789" h="1700046">
                  <a:moveTo>
                    <a:pt x="0" y="748864"/>
                  </a:moveTo>
                  <a:lnTo>
                    <a:pt x="2767766" y="539314"/>
                  </a:lnTo>
                  <a:lnTo>
                    <a:pt x="2767766" y="0"/>
                  </a:lnTo>
                  <a:lnTo>
                    <a:pt x="3617789" y="850023"/>
                  </a:lnTo>
                  <a:lnTo>
                    <a:pt x="2767766" y="1700046"/>
                  </a:lnTo>
                  <a:lnTo>
                    <a:pt x="2767766" y="1160732"/>
                  </a:lnTo>
                  <a:lnTo>
                    <a:pt x="0" y="989282"/>
                  </a:lnTo>
                  <a:lnTo>
                    <a:pt x="0" y="748864"/>
                  </a:lnTo>
                  <a:close/>
                </a:path>
              </a:pathLst>
            </a:custGeom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100000">
                  <a:srgbClr val="00B050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61" name="Arrow: Right 1042">
              <a:extLst>
                <a:ext uri="{FF2B5EF4-FFF2-40B4-BE49-F238E27FC236}">
                  <a16:creationId xmlns:a16="http://schemas.microsoft.com/office/drawing/2014/main" id="{061CFC6C-0B45-402A-665F-7F5ACF32A47A}"/>
                </a:ext>
              </a:extLst>
            </p:cNvPr>
            <p:cNvSpPr/>
            <p:nvPr/>
          </p:nvSpPr>
          <p:spPr>
            <a:xfrm rot="6272277">
              <a:off x="7157853" y="12443053"/>
              <a:ext cx="2300481" cy="735242"/>
            </a:xfrm>
            <a:custGeom>
              <a:avLst/>
              <a:gdLst>
                <a:gd name="connsiteX0" fmla="*/ 0 w 3617789"/>
                <a:gd name="connsiteY0" fmla="*/ 53931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53931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74886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989282 h 1700046"/>
                <a:gd name="connsiteX7" fmla="*/ 0 w 3617789"/>
                <a:gd name="connsiteY7" fmla="*/ 748864 h 170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7789" h="1700046">
                  <a:moveTo>
                    <a:pt x="0" y="748864"/>
                  </a:moveTo>
                  <a:lnTo>
                    <a:pt x="2767766" y="539314"/>
                  </a:lnTo>
                  <a:lnTo>
                    <a:pt x="2767766" y="0"/>
                  </a:lnTo>
                  <a:lnTo>
                    <a:pt x="3617789" y="850023"/>
                  </a:lnTo>
                  <a:lnTo>
                    <a:pt x="2767766" y="1700046"/>
                  </a:lnTo>
                  <a:lnTo>
                    <a:pt x="2767766" y="1160732"/>
                  </a:lnTo>
                  <a:lnTo>
                    <a:pt x="0" y="989282"/>
                  </a:lnTo>
                  <a:lnTo>
                    <a:pt x="0" y="748864"/>
                  </a:lnTo>
                  <a:close/>
                </a:path>
              </a:pathLst>
            </a:custGeom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100000">
                  <a:schemeClr val="accent3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62" name="Arrow: Right 1042">
              <a:extLst>
                <a:ext uri="{FF2B5EF4-FFF2-40B4-BE49-F238E27FC236}">
                  <a16:creationId xmlns:a16="http://schemas.microsoft.com/office/drawing/2014/main" id="{ED16C441-84DE-3843-6E52-570851767E4F}"/>
                </a:ext>
              </a:extLst>
            </p:cNvPr>
            <p:cNvSpPr/>
            <p:nvPr/>
          </p:nvSpPr>
          <p:spPr>
            <a:xfrm rot="6272277">
              <a:off x="9211662" y="12529207"/>
              <a:ext cx="1788661" cy="735242"/>
            </a:xfrm>
            <a:custGeom>
              <a:avLst/>
              <a:gdLst>
                <a:gd name="connsiteX0" fmla="*/ 0 w 3617789"/>
                <a:gd name="connsiteY0" fmla="*/ 53931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53931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1160732 h 1700046"/>
                <a:gd name="connsiteX7" fmla="*/ 0 w 3617789"/>
                <a:gd name="connsiteY7" fmla="*/ 748864 h 1700046"/>
                <a:gd name="connsiteX0" fmla="*/ 0 w 3617789"/>
                <a:gd name="connsiteY0" fmla="*/ 748864 h 1700046"/>
                <a:gd name="connsiteX1" fmla="*/ 2767766 w 3617789"/>
                <a:gd name="connsiteY1" fmla="*/ 539314 h 1700046"/>
                <a:gd name="connsiteX2" fmla="*/ 2767766 w 3617789"/>
                <a:gd name="connsiteY2" fmla="*/ 0 h 1700046"/>
                <a:gd name="connsiteX3" fmla="*/ 3617789 w 3617789"/>
                <a:gd name="connsiteY3" fmla="*/ 850023 h 1700046"/>
                <a:gd name="connsiteX4" fmla="*/ 2767766 w 3617789"/>
                <a:gd name="connsiteY4" fmla="*/ 1700046 h 1700046"/>
                <a:gd name="connsiteX5" fmla="*/ 2767766 w 3617789"/>
                <a:gd name="connsiteY5" fmla="*/ 1160732 h 1700046"/>
                <a:gd name="connsiteX6" fmla="*/ 0 w 3617789"/>
                <a:gd name="connsiteY6" fmla="*/ 989282 h 1700046"/>
                <a:gd name="connsiteX7" fmla="*/ 0 w 3617789"/>
                <a:gd name="connsiteY7" fmla="*/ 748864 h 170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7789" h="1700046">
                  <a:moveTo>
                    <a:pt x="0" y="748864"/>
                  </a:moveTo>
                  <a:lnTo>
                    <a:pt x="2767766" y="539314"/>
                  </a:lnTo>
                  <a:lnTo>
                    <a:pt x="2767766" y="0"/>
                  </a:lnTo>
                  <a:lnTo>
                    <a:pt x="3617789" y="850023"/>
                  </a:lnTo>
                  <a:lnTo>
                    <a:pt x="2767766" y="1700046"/>
                  </a:lnTo>
                  <a:lnTo>
                    <a:pt x="2767766" y="1160732"/>
                  </a:lnTo>
                  <a:lnTo>
                    <a:pt x="0" y="989282"/>
                  </a:lnTo>
                  <a:lnTo>
                    <a:pt x="0" y="748864"/>
                  </a:lnTo>
                  <a:close/>
                </a:path>
              </a:pathLst>
            </a:custGeom>
            <a:gradFill>
              <a:gsLst>
                <a:gs pos="0">
                  <a:srgbClr val="4472C4">
                    <a:lumMod val="5000"/>
                    <a:lumOff val="95000"/>
                  </a:srgbClr>
                </a:gs>
                <a:gs pos="100000">
                  <a:schemeClr val="accent3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CF43195-2ADA-3940-D8D5-C41FD2AAD5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7517" y="4782826"/>
            <a:ext cx="2171983" cy="1382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D11451E-B003-FBC8-4CDB-C661BC6D1239}"/>
              </a:ext>
            </a:extLst>
          </p:cNvPr>
          <p:cNvSpPr txBox="1"/>
          <p:nvPr/>
        </p:nvSpPr>
        <p:spPr>
          <a:xfrm>
            <a:off x="5758276" y="5588392"/>
            <a:ext cx="3021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15E32"/>
                </a:solidFill>
                <a:effectLst/>
                <a:uLnTx/>
                <a:uFillTx/>
                <a:latin typeface="Arial"/>
                <a:cs typeface="Arial"/>
              </a:rPr>
              <a:t>Other BIDS: Collimators, Masks,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E15E32"/>
                </a:solidFill>
                <a:effectLst/>
                <a:uLnTx/>
                <a:uFillTx/>
                <a:latin typeface="Arial"/>
                <a:cs typeface="Arial"/>
              </a:rPr>
              <a:t>etc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15E3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15E32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E15E32"/>
                </a:solidFill>
                <a:effectLst/>
                <a:uLnTx/>
                <a:uFillTx/>
                <a:latin typeface="Arial"/>
                <a:cs typeface="Arial"/>
              </a:rPr>
              <a:t>To be defined</a:t>
            </a:r>
            <a:endParaRPr kumimoji="0" lang="en-CH" sz="1400" b="0" i="0" u="sng" strike="noStrike" kern="0" cap="none" spc="0" normalizeH="0" baseline="30000" noProof="0" dirty="0">
              <a:ln>
                <a:noFill/>
              </a:ln>
              <a:solidFill>
                <a:srgbClr val="E15E3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B2C31C-ABA4-8AFC-2348-F21E1EB72E5D}"/>
              </a:ext>
            </a:extLst>
          </p:cNvPr>
          <p:cNvSpPr txBox="1"/>
          <p:nvPr/>
        </p:nvSpPr>
        <p:spPr>
          <a:xfrm>
            <a:off x="10239289" y="4252417"/>
            <a:ext cx="149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15E32"/>
                </a:solidFill>
                <a:effectLst/>
                <a:uLnTx/>
                <a:uFillTx/>
                <a:latin typeface="Arial"/>
                <a:cs typeface="Arial"/>
              </a:rPr>
              <a:t>Target + beam windows</a:t>
            </a:r>
            <a:endParaRPr kumimoji="0" lang="en-CH" sz="1400" b="0" i="0" u="none" strike="noStrike" kern="0" cap="none" spc="0" normalizeH="0" baseline="30000" noProof="0" dirty="0">
              <a:ln>
                <a:noFill/>
              </a:ln>
              <a:solidFill>
                <a:srgbClr val="E15E3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A2246DA-C1F4-555D-EC5B-28A5288BA73E}"/>
              </a:ext>
            </a:extLst>
          </p:cNvPr>
          <p:cNvSpPr txBox="1"/>
          <p:nvPr/>
        </p:nvSpPr>
        <p:spPr>
          <a:xfrm>
            <a:off x="10016091" y="1773642"/>
            <a:ext cx="192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15E32"/>
                </a:solidFill>
                <a:effectLst/>
                <a:uLnTx/>
                <a:uFillTx/>
                <a:latin typeface="Arial"/>
                <a:cs typeface="Arial"/>
              </a:rPr>
              <a:t>P42 commissioning Dump (TIDVG4)</a:t>
            </a:r>
            <a:endParaRPr kumimoji="0" lang="en-CH" sz="1400" b="0" i="0" u="none" strike="noStrike" kern="0" cap="none" spc="0" normalizeH="0" baseline="30000" noProof="0" dirty="0">
              <a:ln>
                <a:noFill/>
              </a:ln>
              <a:solidFill>
                <a:srgbClr val="E15E3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A2B79A-B88F-4F9F-A81E-0949CD7C7E92}"/>
              </a:ext>
            </a:extLst>
          </p:cNvPr>
          <p:cNvSpPr txBox="1"/>
          <p:nvPr/>
        </p:nvSpPr>
        <p:spPr>
          <a:xfrm>
            <a:off x="9842350" y="613979"/>
            <a:ext cx="1497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15E32"/>
                </a:solidFill>
                <a:effectLst/>
                <a:uLnTx/>
                <a:uFillTx/>
                <a:latin typeface="Arial"/>
                <a:cs typeface="Arial"/>
              </a:rPr>
              <a:t>T4 XTAX</a:t>
            </a:r>
            <a:endParaRPr kumimoji="0" lang="en-CH" sz="1400" b="0" i="0" u="none" strike="noStrike" kern="0" cap="none" spc="0" normalizeH="0" baseline="30000" noProof="0" dirty="0">
              <a:ln>
                <a:noFill/>
              </a:ln>
              <a:solidFill>
                <a:srgbClr val="E15E3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848524F-77F9-2E19-056F-09A7B33827EF}"/>
              </a:ext>
            </a:extLst>
          </p:cNvPr>
          <p:cNvSpPr txBox="1"/>
          <p:nvPr/>
        </p:nvSpPr>
        <p:spPr>
          <a:xfrm>
            <a:off x="166785" y="4439952"/>
            <a:ext cx="1497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TT20 TED</a:t>
            </a:r>
            <a:endParaRPr kumimoji="0" lang="en-CH" sz="1400" b="0" i="0" u="none" strike="noStrike" kern="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3F8CCBE-7D15-F07C-BDF8-7368DDC0B255}"/>
              </a:ext>
            </a:extLst>
          </p:cNvPr>
          <p:cNvSpPr txBox="1"/>
          <p:nvPr/>
        </p:nvSpPr>
        <p:spPr>
          <a:xfrm>
            <a:off x="1043120" y="1590250"/>
            <a:ext cx="1497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TBSE</a:t>
            </a:r>
            <a:endParaRPr kumimoji="0" lang="en-CH" sz="1400" b="0" i="0" u="none" strike="noStrike" kern="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9422DCB-DD74-971F-4808-5D02C144F57F}"/>
              </a:ext>
            </a:extLst>
          </p:cNvPr>
          <p:cNvSpPr txBox="1"/>
          <p:nvPr/>
        </p:nvSpPr>
        <p:spPr>
          <a:xfrm>
            <a:off x="3277157" y="1359911"/>
            <a:ext cx="1497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TCSC</a:t>
            </a:r>
            <a:endParaRPr kumimoji="0" lang="en-CH" sz="1400" b="0" i="0" u="none" strike="noStrike" kern="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8814BB-964B-483B-7D6E-01EE2387D195}"/>
              </a:ext>
            </a:extLst>
          </p:cNvPr>
          <p:cNvSpPr txBox="1"/>
          <p:nvPr/>
        </p:nvSpPr>
        <p:spPr>
          <a:xfrm>
            <a:off x="4957646" y="1167536"/>
            <a:ext cx="1497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T4 Target</a:t>
            </a:r>
            <a:endParaRPr kumimoji="0" lang="en-CH" sz="1400" b="0" i="0" u="none" strike="noStrike" kern="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A401325-2714-C10A-78CC-3CE020FBCBE3}"/>
              </a:ext>
            </a:extLst>
          </p:cNvPr>
          <p:cNvSpPr/>
          <p:nvPr/>
        </p:nvSpPr>
        <p:spPr>
          <a:xfrm>
            <a:off x="5437840" y="404664"/>
            <a:ext cx="6587375" cy="5853830"/>
          </a:xfrm>
          <a:custGeom>
            <a:avLst/>
            <a:gdLst>
              <a:gd name="connsiteX0" fmla="*/ 0 w 5373097"/>
              <a:gd name="connsiteY0" fmla="*/ 0 h 5853830"/>
              <a:gd name="connsiteX1" fmla="*/ 5373097 w 5373097"/>
              <a:gd name="connsiteY1" fmla="*/ 0 h 5853830"/>
              <a:gd name="connsiteX2" fmla="*/ 5373097 w 5373097"/>
              <a:gd name="connsiteY2" fmla="*/ 5853830 h 5853830"/>
              <a:gd name="connsiteX3" fmla="*/ 0 w 5373097"/>
              <a:gd name="connsiteY3" fmla="*/ 5853830 h 5853830"/>
              <a:gd name="connsiteX4" fmla="*/ 0 w 5373097"/>
              <a:gd name="connsiteY4" fmla="*/ 0 h 5853830"/>
              <a:gd name="connsiteX0" fmla="*/ 1598400 w 6971497"/>
              <a:gd name="connsiteY0" fmla="*/ 0 h 5853830"/>
              <a:gd name="connsiteX1" fmla="*/ 6971497 w 6971497"/>
              <a:gd name="connsiteY1" fmla="*/ 0 h 5853830"/>
              <a:gd name="connsiteX2" fmla="*/ 6971497 w 6971497"/>
              <a:gd name="connsiteY2" fmla="*/ 5853830 h 5853830"/>
              <a:gd name="connsiteX3" fmla="*/ 0 w 6971497"/>
              <a:gd name="connsiteY3" fmla="*/ 5832230 h 5853830"/>
              <a:gd name="connsiteX4" fmla="*/ 1598400 w 6971497"/>
              <a:gd name="connsiteY4" fmla="*/ 0 h 5853830"/>
              <a:gd name="connsiteX0" fmla="*/ 2901600 w 6971497"/>
              <a:gd name="connsiteY0" fmla="*/ 0 h 5853830"/>
              <a:gd name="connsiteX1" fmla="*/ 6971497 w 6971497"/>
              <a:gd name="connsiteY1" fmla="*/ 0 h 5853830"/>
              <a:gd name="connsiteX2" fmla="*/ 6971497 w 6971497"/>
              <a:gd name="connsiteY2" fmla="*/ 5853830 h 5853830"/>
              <a:gd name="connsiteX3" fmla="*/ 0 w 6971497"/>
              <a:gd name="connsiteY3" fmla="*/ 5832230 h 5853830"/>
              <a:gd name="connsiteX4" fmla="*/ 2901600 w 6971497"/>
              <a:gd name="connsiteY4" fmla="*/ 0 h 5853830"/>
              <a:gd name="connsiteX0" fmla="*/ 1879200 w 6971497"/>
              <a:gd name="connsiteY0" fmla="*/ 7200 h 5853830"/>
              <a:gd name="connsiteX1" fmla="*/ 6971497 w 6971497"/>
              <a:gd name="connsiteY1" fmla="*/ 0 h 5853830"/>
              <a:gd name="connsiteX2" fmla="*/ 6971497 w 6971497"/>
              <a:gd name="connsiteY2" fmla="*/ 5853830 h 5853830"/>
              <a:gd name="connsiteX3" fmla="*/ 0 w 6971497"/>
              <a:gd name="connsiteY3" fmla="*/ 5832230 h 5853830"/>
              <a:gd name="connsiteX4" fmla="*/ 1879200 w 6971497"/>
              <a:gd name="connsiteY4" fmla="*/ 7200 h 585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1497" h="5853830">
                <a:moveTo>
                  <a:pt x="1879200" y="7200"/>
                </a:moveTo>
                <a:lnTo>
                  <a:pt x="6971497" y="0"/>
                </a:lnTo>
                <a:lnTo>
                  <a:pt x="6971497" y="5853830"/>
                </a:lnTo>
                <a:lnTo>
                  <a:pt x="0" y="5832230"/>
                </a:lnTo>
                <a:lnTo>
                  <a:pt x="1879200" y="7200"/>
                </a:lnTo>
                <a:close/>
              </a:path>
            </a:pathLst>
          </a:custGeom>
          <a:noFill/>
          <a:ln w="28575">
            <a:solidFill>
              <a:srgbClr val="E15E32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03252DE-2C52-7743-2D35-BF7D4D8CD6EE}"/>
              </a:ext>
            </a:extLst>
          </p:cNvPr>
          <p:cNvSpPr/>
          <p:nvPr/>
        </p:nvSpPr>
        <p:spPr>
          <a:xfrm>
            <a:off x="119154" y="991880"/>
            <a:ext cx="6847022" cy="3887165"/>
          </a:xfrm>
          <a:custGeom>
            <a:avLst/>
            <a:gdLst>
              <a:gd name="connsiteX0" fmla="*/ 0 w 6789422"/>
              <a:gd name="connsiteY0" fmla="*/ 0 h 3699965"/>
              <a:gd name="connsiteX1" fmla="*/ 6789422 w 6789422"/>
              <a:gd name="connsiteY1" fmla="*/ 0 h 3699965"/>
              <a:gd name="connsiteX2" fmla="*/ 6789422 w 6789422"/>
              <a:gd name="connsiteY2" fmla="*/ 3699965 h 3699965"/>
              <a:gd name="connsiteX3" fmla="*/ 0 w 6789422"/>
              <a:gd name="connsiteY3" fmla="*/ 3699965 h 3699965"/>
              <a:gd name="connsiteX4" fmla="*/ 0 w 6789422"/>
              <a:gd name="connsiteY4" fmla="*/ 0 h 3699965"/>
              <a:gd name="connsiteX0" fmla="*/ 0 w 6789422"/>
              <a:gd name="connsiteY0" fmla="*/ 0 h 3699965"/>
              <a:gd name="connsiteX1" fmla="*/ 6789422 w 6789422"/>
              <a:gd name="connsiteY1" fmla="*/ 0 h 3699965"/>
              <a:gd name="connsiteX2" fmla="*/ 5680622 w 6789422"/>
              <a:gd name="connsiteY2" fmla="*/ 3685565 h 3699965"/>
              <a:gd name="connsiteX3" fmla="*/ 0 w 6789422"/>
              <a:gd name="connsiteY3" fmla="*/ 3699965 h 3699965"/>
              <a:gd name="connsiteX4" fmla="*/ 0 w 6789422"/>
              <a:gd name="connsiteY4" fmla="*/ 0 h 3699965"/>
              <a:gd name="connsiteX0" fmla="*/ 0 w 11332622"/>
              <a:gd name="connsiteY0" fmla="*/ 633600 h 4333565"/>
              <a:gd name="connsiteX1" fmla="*/ 11332622 w 11332622"/>
              <a:gd name="connsiteY1" fmla="*/ 0 h 4333565"/>
              <a:gd name="connsiteX2" fmla="*/ 5680622 w 11332622"/>
              <a:gd name="connsiteY2" fmla="*/ 4319165 h 4333565"/>
              <a:gd name="connsiteX3" fmla="*/ 0 w 11332622"/>
              <a:gd name="connsiteY3" fmla="*/ 4333565 h 4333565"/>
              <a:gd name="connsiteX4" fmla="*/ 0 w 11332622"/>
              <a:gd name="connsiteY4" fmla="*/ 633600 h 4333565"/>
              <a:gd name="connsiteX0" fmla="*/ 0 w 11332622"/>
              <a:gd name="connsiteY0" fmla="*/ 633600 h 4347965"/>
              <a:gd name="connsiteX1" fmla="*/ 11332622 w 11332622"/>
              <a:gd name="connsiteY1" fmla="*/ 0 h 4347965"/>
              <a:gd name="connsiteX2" fmla="*/ 5824622 w 11332622"/>
              <a:gd name="connsiteY2" fmla="*/ 4347965 h 4347965"/>
              <a:gd name="connsiteX3" fmla="*/ 0 w 11332622"/>
              <a:gd name="connsiteY3" fmla="*/ 4333565 h 4347965"/>
              <a:gd name="connsiteX4" fmla="*/ 0 w 11332622"/>
              <a:gd name="connsiteY4" fmla="*/ 633600 h 4347965"/>
              <a:gd name="connsiteX0" fmla="*/ 14400 w 11332622"/>
              <a:gd name="connsiteY0" fmla="*/ 1137600 h 4347965"/>
              <a:gd name="connsiteX1" fmla="*/ 11332622 w 11332622"/>
              <a:gd name="connsiteY1" fmla="*/ 0 h 4347965"/>
              <a:gd name="connsiteX2" fmla="*/ 5824622 w 11332622"/>
              <a:gd name="connsiteY2" fmla="*/ 4347965 h 4347965"/>
              <a:gd name="connsiteX3" fmla="*/ 0 w 11332622"/>
              <a:gd name="connsiteY3" fmla="*/ 4333565 h 4347965"/>
              <a:gd name="connsiteX4" fmla="*/ 14400 w 11332622"/>
              <a:gd name="connsiteY4" fmla="*/ 1137600 h 4347965"/>
              <a:gd name="connsiteX0" fmla="*/ 14400 w 6847022"/>
              <a:gd name="connsiteY0" fmla="*/ 676800 h 3887165"/>
              <a:gd name="connsiteX1" fmla="*/ 6847022 w 6847022"/>
              <a:gd name="connsiteY1" fmla="*/ 0 h 3887165"/>
              <a:gd name="connsiteX2" fmla="*/ 5824622 w 6847022"/>
              <a:gd name="connsiteY2" fmla="*/ 3887165 h 3887165"/>
              <a:gd name="connsiteX3" fmla="*/ 0 w 6847022"/>
              <a:gd name="connsiteY3" fmla="*/ 3872765 h 3887165"/>
              <a:gd name="connsiteX4" fmla="*/ 14400 w 6847022"/>
              <a:gd name="connsiteY4" fmla="*/ 676800 h 3887165"/>
              <a:gd name="connsiteX0" fmla="*/ 14400 w 6847022"/>
              <a:gd name="connsiteY0" fmla="*/ 676800 h 3887165"/>
              <a:gd name="connsiteX1" fmla="*/ 6847022 w 6847022"/>
              <a:gd name="connsiteY1" fmla="*/ 0 h 3887165"/>
              <a:gd name="connsiteX2" fmla="*/ 5695022 w 6847022"/>
              <a:gd name="connsiteY2" fmla="*/ 3887165 h 3887165"/>
              <a:gd name="connsiteX3" fmla="*/ 0 w 6847022"/>
              <a:gd name="connsiteY3" fmla="*/ 3872765 h 3887165"/>
              <a:gd name="connsiteX4" fmla="*/ 14400 w 6847022"/>
              <a:gd name="connsiteY4" fmla="*/ 676800 h 3887165"/>
              <a:gd name="connsiteX0" fmla="*/ 14400 w 6847022"/>
              <a:gd name="connsiteY0" fmla="*/ 676800 h 3887165"/>
              <a:gd name="connsiteX1" fmla="*/ 6847022 w 6847022"/>
              <a:gd name="connsiteY1" fmla="*/ 0 h 3887165"/>
              <a:gd name="connsiteX2" fmla="*/ 5666222 w 6847022"/>
              <a:gd name="connsiteY2" fmla="*/ 3887165 h 3887165"/>
              <a:gd name="connsiteX3" fmla="*/ 0 w 6847022"/>
              <a:gd name="connsiteY3" fmla="*/ 3872765 h 3887165"/>
              <a:gd name="connsiteX4" fmla="*/ 14400 w 6847022"/>
              <a:gd name="connsiteY4" fmla="*/ 676800 h 388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7022" h="3887165">
                <a:moveTo>
                  <a:pt x="14400" y="676800"/>
                </a:moveTo>
                <a:lnTo>
                  <a:pt x="6847022" y="0"/>
                </a:lnTo>
                <a:lnTo>
                  <a:pt x="5666222" y="3887165"/>
                </a:lnTo>
                <a:lnTo>
                  <a:pt x="0" y="3872765"/>
                </a:lnTo>
                <a:lnTo>
                  <a:pt x="14400" y="676800"/>
                </a:lnTo>
                <a:close/>
              </a:path>
            </a:pathLst>
          </a:custGeom>
          <a:noFill/>
          <a:ln w="19050">
            <a:solidFill>
              <a:srgbClr val="00B05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0405779-D81D-4D9A-7AC8-6C133AEAB632}"/>
              </a:ext>
            </a:extLst>
          </p:cNvPr>
          <p:cNvSpPr txBox="1"/>
          <p:nvPr/>
        </p:nvSpPr>
        <p:spPr>
          <a:xfrm>
            <a:off x="535691" y="4903011"/>
            <a:ext cx="1966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NA-CONS</a:t>
            </a:r>
            <a:endParaRPr kumimoji="0" lang="en-CH" sz="2400" i="0" u="none" strike="noStrike" kern="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859DBAF-74C2-E994-A8FB-F9EB57D59549}"/>
              </a:ext>
            </a:extLst>
          </p:cNvPr>
          <p:cNvSpPr txBox="1"/>
          <p:nvPr/>
        </p:nvSpPr>
        <p:spPr>
          <a:xfrm>
            <a:off x="3940418" y="5697549"/>
            <a:ext cx="1497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E15E32"/>
                </a:solidFill>
                <a:effectLst/>
                <a:uLnTx/>
                <a:uFillTx/>
                <a:latin typeface="Arial"/>
                <a:cs typeface="Arial"/>
              </a:rPr>
              <a:t>HI-ECN3</a:t>
            </a:r>
            <a:endParaRPr kumimoji="0" lang="en-CH" sz="2400" i="0" u="none" strike="noStrike" kern="0" cap="none" spc="0" normalizeH="0" baseline="30000" noProof="0" dirty="0">
              <a:ln>
                <a:noFill/>
              </a:ln>
              <a:solidFill>
                <a:srgbClr val="E15E3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D7D5FA-BBDF-73CD-AF14-89B05F20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1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3AC57-7E5E-A26C-2CCC-9823DC8F1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886B3-AC17-E09D-21A1-45CD6470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4BFDF-0959-A32C-2987-9DE3776F6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A2727-FF8F-287F-B528-A3EA2BC3B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2"/>
            <a:ext cx="12192000" cy="684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22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7D48F-A9A7-15C9-EE01-53DAF3E5B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4FDF15-59DA-2F36-868F-B34AB527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16" y="175163"/>
            <a:ext cx="11114568" cy="1012381"/>
          </a:xfrm>
        </p:spPr>
        <p:txBody>
          <a:bodyPr/>
          <a:lstStyle/>
          <a:p>
            <a:r>
              <a:rPr lang="en-US" sz="4267" dirty="0"/>
              <a:t>NA62 in ECN3 (</a:t>
            </a:r>
            <a:r>
              <a:rPr lang="en-US" sz="4267" dirty="0">
                <a:solidFill>
                  <a:srgbClr val="FF0000"/>
                </a:solidFill>
              </a:rPr>
              <a:t>Today</a:t>
            </a:r>
            <a:r>
              <a:rPr lang="en-US" sz="4267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A2ACC-0256-FC2E-CF3E-AC03C8E230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821" y="2923135"/>
            <a:ext cx="12087179" cy="294195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F54E65-66BA-A24C-1566-93E210193AF1}"/>
              </a:ext>
            </a:extLst>
          </p:cNvPr>
          <p:cNvCxnSpPr>
            <a:cxnSpLocks/>
          </p:cNvCxnSpPr>
          <p:nvPr/>
        </p:nvCxnSpPr>
        <p:spPr>
          <a:xfrm>
            <a:off x="325112" y="4311380"/>
            <a:ext cx="6687083" cy="1051800"/>
          </a:xfrm>
          <a:prstGeom prst="straightConnector1">
            <a:avLst/>
          </a:prstGeom>
          <a:ln>
            <a:solidFill>
              <a:schemeClr val="tx1">
                <a:alpha val="38194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A2497E-B8C4-9860-822F-AD860FB4228A}"/>
              </a:ext>
            </a:extLst>
          </p:cNvPr>
          <p:cNvCxnSpPr>
            <a:cxnSpLocks/>
          </p:cNvCxnSpPr>
          <p:nvPr/>
        </p:nvCxnSpPr>
        <p:spPr>
          <a:xfrm>
            <a:off x="7043003" y="5403255"/>
            <a:ext cx="3994248" cy="618033"/>
          </a:xfrm>
          <a:prstGeom prst="straightConnector1">
            <a:avLst/>
          </a:prstGeom>
          <a:ln>
            <a:solidFill>
              <a:schemeClr val="tx1">
                <a:alpha val="38194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FEC77D-7240-E287-AB43-4235321DDF6C}"/>
              </a:ext>
            </a:extLst>
          </p:cNvPr>
          <p:cNvSpPr txBox="1"/>
          <p:nvPr/>
        </p:nvSpPr>
        <p:spPr>
          <a:xfrm rot="541541">
            <a:off x="8486637" y="5527133"/>
            <a:ext cx="93133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ECN3</a:t>
            </a:r>
            <a:endParaRPr lang="en-CH" sz="1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F4DF8D-86F4-85F9-268C-144879069E7A}"/>
              </a:ext>
            </a:extLst>
          </p:cNvPr>
          <p:cNvSpPr txBox="1"/>
          <p:nvPr/>
        </p:nvSpPr>
        <p:spPr>
          <a:xfrm rot="524821">
            <a:off x="8537161" y="4191140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b="1" dirty="0"/>
              <a:t>B918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0AB40C-F30F-1B62-D6D0-0DD9909ED39F}"/>
              </a:ext>
            </a:extLst>
          </p:cNvPr>
          <p:cNvSpPr txBox="1"/>
          <p:nvPr/>
        </p:nvSpPr>
        <p:spPr>
          <a:xfrm rot="524821">
            <a:off x="7257081" y="3979175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b="1" dirty="0"/>
              <a:t>B911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EEC37C-476B-D71F-F05B-D2BC87E60EAC}"/>
              </a:ext>
            </a:extLst>
          </p:cNvPr>
          <p:cNvSpPr txBox="1"/>
          <p:nvPr/>
        </p:nvSpPr>
        <p:spPr>
          <a:xfrm rot="541541">
            <a:off x="3178685" y="4669850"/>
            <a:ext cx="71846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TCC8</a:t>
            </a:r>
            <a:endParaRPr lang="en-CH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A6294B-8915-8C4F-04BF-C8B2FE510BAD}"/>
                  </a:ext>
                </a:extLst>
              </p:cNvPr>
              <p:cNvSpPr txBox="1"/>
              <p:nvPr/>
            </p:nvSpPr>
            <p:spPr>
              <a:xfrm>
                <a:off x="9131559" y="2898526"/>
                <a:ext cx="1530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600" b="1" dirty="0"/>
                  <a:t>Existing </a:t>
                </a:r>
              </a:p>
              <a:p>
                <a:pPr algn="ctr"/>
                <a:r>
                  <a:rPr lang="en-CH" sz="1600" b="1" dirty="0"/>
                  <a:t>Access Shaft</a:t>
                </a:r>
              </a:p>
              <a:p>
                <a:pPr algn="ctr"/>
                <a:r>
                  <a:rPr lang="en-CH" sz="1600" dirty="0"/>
                  <a:t>4</a:t>
                </a:r>
                <a14:m>
                  <m:oMath xmlns:m="http://schemas.openxmlformats.org/officeDocument/2006/math">
                    <m:r>
                      <a:rPr lang="en-CH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H" sz="1600" dirty="0"/>
                  <a:t>8 m</a:t>
                </a:r>
                <a:r>
                  <a:rPr lang="en-CH" sz="1600" baseline="30000" dirty="0"/>
                  <a:t>2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A6294B-8915-8C4F-04BF-C8B2FE510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559" y="2898526"/>
                <a:ext cx="1530760" cy="830997"/>
              </a:xfrm>
              <a:prstGeom prst="rect">
                <a:avLst/>
              </a:prstGeom>
              <a:blipFill>
                <a:blip r:embed="rId4"/>
                <a:stretch>
                  <a:fillRect t="-2190" b="-80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6C2A735-2F25-B632-0F2D-4BEAD76762A0}"/>
              </a:ext>
            </a:extLst>
          </p:cNvPr>
          <p:cNvCxnSpPr>
            <a:cxnSpLocks/>
          </p:cNvCxnSpPr>
          <p:nvPr/>
        </p:nvCxnSpPr>
        <p:spPr>
          <a:xfrm flipH="1">
            <a:off x="8371115" y="3525330"/>
            <a:ext cx="1026205" cy="513789"/>
          </a:xfrm>
          <a:prstGeom prst="straightConnector1">
            <a:avLst/>
          </a:prstGeom>
          <a:ln>
            <a:solidFill>
              <a:schemeClr val="tx1">
                <a:alpha val="4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CC694D-4725-2A4E-9072-A61AD6B041FF}"/>
              </a:ext>
            </a:extLst>
          </p:cNvPr>
          <p:cNvSpPr txBox="1"/>
          <p:nvPr/>
        </p:nvSpPr>
        <p:spPr>
          <a:xfrm>
            <a:off x="407734" y="1299866"/>
            <a:ext cx="1159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CH" sz="2400" b="1" dirty="0"/>
              <a:t>T10 target, K12 beamline and NA62 experiment to be dismantled in LS3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50E9FC1-42D7-78D5-48A9-14B3B74E4F58}"/>
              </a:ext>
            </a:extLst>
          </p:cNvPr>
          <p:cNvCxnSpPr>
            <a:cxnSpLocks/>
          </p:cNvCxnSpPr>
          <p:nvPr/>
        </p:nvCxnSpPr>
        <p:spPr>
          <a:xfrm flipH="1">
            <a:off x="706968" y="3024328"/>
            <a:ext cx="994833" cy="825500"/>
          </a:xfrm>
          <a:prstGeom prst="straightConnector1">
            <a:avLst/>
          </a:prstGeom>
          <a:ln>
            <a:solidFill>
              <a:schemeClr val="tx1">
                <a:alpha val="4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D7CC879-E6F6-FAB1-52D3-AA8978A7FAA8}"/>
              </a:ext>
            </a:extLst>
          </p:cNvPr>
          <p:cNvSpPr txBox="1"/>
          <p:nvPr/>
        </p:nvSpPr>
        <p:spPr>
          <a:xfrm>
            <a:off x="1269909" y="2432074"/>
            <a:ext cx="81144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T10</a:t>
            </a:r>
          </a:p>
          <a:p>
            <a:pPr algn="ctr"/>
            <a:r>
              <a:rPr lang="en-US" sz="1600" b="1" dirty="0"/>
              <a:t>Target</a:t>
            </a:r>
            <a:endParaRPr lang="en-CH" sz="1600" b="1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A53A90D-0350-C795-A416-A8ACF6B8B716}"/>
              </a:ext>
            </a:extLst>
          </p:cNvPr>
          <p:cNvCxnSpPr>
            <a:cxnSpLocks/>
          </p:cNvCxnSpPr>
          <p:nvPr/>
        </p:nvCxnSpPr>
        <p:spPr>
          <a:xfrm flipH="1">
            <a:off x="1204384" y="3064484"/>
            <a:ext cx="1036625" cy="809952"/>
          </a:xfrm>
          <a:prstGeom prst="straightConnector1">
            <a:avLst/>
          </a:prstGeom>
          <a:ln>
            <a:solidFill>
              <a:schemeClr val="tx1">
                <a:alpha val="4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4D00053-E793-3314-4DAB-70C95F07AB16}"/>
              </a:ext>
            </a:extLst>
          </p:cNvPr>
          <p:cNvSpPr txBox="1"/>
          <p:nvPr/>
        </p:nvSpPr>
        <p:spPr>
          <a:xfrm>
            <a:off x="2579946" y="3274226"/>
            <a:ext cx="1780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/>
              <a:t>K12 beam line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A91D5AF4-1E89-3BCC-1170-96561470E507}"/>
              </a:ext>
            </a:extLst>
          </p:cNvPr>
          <p:cNvSpPr/>
          <p:nvPr/>
        </p:nvSpPr>
        <p:spPr>
          <a:xfrm rot="16740277" flipH="1">
            <a:off x="3187671" y="2223864"/>
            <a:ext cx="167900" cy="3154456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348633-55A6-60B4-54AB-B259BF913631}"/>
              </a:ext>
            </a:extLst>
          </p:cNvPr>
          <p:cNvSpPr txBox="1"/>
          <p:nvPr/>
        </p:nvSpPr>
        <p:spPr>
          <a:xfrm>
            <a:off x="2279447" y="2507793"/>
            <a:ext cx="72968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T10</a:t>
            </a:r>
          </a:p>
          <a:p>
            <a:pPr algn="ctr"/>
            <a:r>
              <a:rPr lang="en-US" sz="1600" b="1" dirty="0"/>
              <a:t>XTAX</a:t>
            </a:r>
            <a:endParaRPr lang="en-CH" sz="1600" b="1" dirty="0"/>
          </a:p>
        </p:txBody>
      </p:sp>
      <p:sp>
        <p:nvSpPr>
          <p:cNvPr id="51" name="Slide Number Placeholder 7">
            <a:extLst>
              <a:ext uri="{FF2B5EF4-FFF2-40B4-BE49-F238E27FC236}">
                <a16:creationId xmlns:a16="http://schemas.microsoft.com/office/drawing/2014/main" id="{D248F643-698A-EBEA-67F8-ED09E47B9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835" y="6624507"/>
            <a:ext cx="668565" cy="245532"/>
          </a:xfrm>
        </p:spPr>
        <p:txBody>
          <a:bodyPr/>
          <a:lstStyle/>
          <a:p>
            <a:fld id="{17918391-D411-FE40-AAD7-861AE5233E0E}" type="slidenum"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6</a:t>
            </a:fld>
            <a:endParaRPr lang="en-US" sz="1333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E080D0-1E48-8990-7E75-DC0ED2AEA012}"/>
              </a:ext>
            </a:extLst>
          </p:cNvPr>
          <p:cNvSpPr txBox="1"/>
          <p:nvPr/>
        </p:nvSpPr>
        <p:spPr>
          <a:xfrm>
            <a:off x="-580261" y="290782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sz="24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361B1C-B663-F077-9B0D-AFBBEDE289F0}"/>
              </a:ext>
            </a:extLst>
          </p:cNvPr>
          <p:cNvSpPr txBox="1">
            <a:spLocks/>
          </p:cNvSpPr>
          <p:nvPr/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/>
              <a:t>Outcome of the PIE of the baseline design prototype target &amp; Nb-cladding R&amp;D for the BDF at CERN | IWSMT16</a:t>
            </a:r>
          </a:p>
        </p:txBody>
      </p:sp>
    </p:spTree>
    <p:extLst>
      <p:ext uri="{BB962C8B-B14F-4D97-AF65-F5344CB8AC3E}">
        <p14:creationId xmlns:p14="http://schemas.microsoft.com/office/powerpoint/2010/main" val="284339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7D48F-A9A7-15C9-EE01-53DAF3E5B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4FDF15-59DA-2F36-868F-B34AB527A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BDF/</a:t>
            </a:r>
            <a:r>
              <a:rPr lang="en-US" sz="3200" dirty="0" err="1"/>
              <a:t>SHiP</a:t>
            </a:r>
            <a:r>
              <a:rPr lang="en-US" sz="3200" dirty="0"/>
              <a:t> Target &amp; Complex (</a:t>
            </a:r>
            <a:r>
              <a:rPr lang="en-US" sz="3200" dirty="0">
                <a:solidFill>
                  <a:srgbClr val="FF0000"/>
                </a:solidFill>
              </a:rPr>
              <a:t>Future ~ 2031</a:t>
            </a:r>
            <a:r>
              <a:rPr lang="en-US" sz="3200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E2B65-9026-400A-B9B5-EB41EEE6F0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>
          <a:xfrm rot="-60000">
            <a:off x="127672" y="2630737"/>
            <a:ext cx="11936655" cy="3476851"/>
          </a:xfrm>
          <a:prstGeom prst="rect">
            <a:avLst/>
          </a:prstGeom>
          <a:ln>
            <a:noFill/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C38DF1A-A755-A63B-1669-33E6F03D3573}"/>
              </a:ext>
            </a:extLst>
          </p:cNvPr>
          <p:cNvSpPr/>
          <p:nvPr/>
        </p:nvSpPr>
        <p:spPr>
          <a:xfrm>
            <a:off x="6643019" y="116632"/>
            <a:ext cx="5323287" cy="2847335"/>
          </a:xfrm>
          <a:prstGeom prst="rect">
            <a:avLst/>
          </a:prstGeom>
          <a:noFill/>
          <a:ln w="285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410389-975C-3FC1-BBA6-10B09F053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3" name="Slide Number Placeholder 7">
            <a:extLst>
              <a:ext uri="{FF2B5EF4-FFF2-40B4-BE49-F238E27FC236}">
                <a16:creationId xmlns:a16="http://schemas.microsoft.com/office/drawing/2014/main" id="{F10D1496-0A4D-18C0-D9A2-E0617DCE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/>
              <a:t>7</a:t>
            </a:fld>
            <a:endParaRPr lang="en-US" sz="1333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3ED583-5B98-AF4D-FF3C-0AD9ED880277}"/>
              </a:ext>
            </a:extLst>
          </p:cNvPr>
          <p:cNvSpPr txBox="1"/>
          <p:nvPr/>
        </p:nvSpPr>
        <p:spPr>
          <a:xfrm>
            <a:off x="7536678" y="2973047"/>
            <a:ext cx="15872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400" b="1" dirty="0"/>
              <a:t>New </a:t>
            </a:r>
          </a:p>
          <a:p>
            <a:pPr algn="ctr"/>
            <a:r>
              <a:rPr lang="en-CH" sz="1400" b="1" dirty="0"/>
              <a:t>Service Building</a:t>
            </a:r>
          </a:p>
          <a:p>
            <a:pPr algn="ctr"/>
            <a:r>
              <a:rPr lang="en-CH" sz="1400" dirty="0"/>
              <a:t>~ 500 – 700 m</a:t>
            </a:r>
            <a:r>
              <a:rPr lang="en-CH" sz="1400" baseline="30000" dirty="0"/>
              <a:t>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F54E65-66BA-A24C-1566-93E210193AF1}"/>
              </a:ext>
            </a:extLst>
          </p:cNvPr>
          <p:cNvCxnSpPr>
            <a:cxnSpLocks/>
          </p:cNvCxnSpPr>
          <p:nvPr/>
        </p:nvCxnSpPr>
        <p:spPr>
          <a:xfrm>
            <a:off x="365241" y="4387129"/>
            <a:ext cx="6768416" cy="1084240"/>
          </a:xfrm>
          <a:prstGeom prst="straightConnector1">
            <a:avLst/>
          </a:prstGeom>
          <a:ln>
            <a:solidFill>
              <a:schemeClr val="tx1">
                <a:alpha val="38194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A2497E-B8C4-9860-822F-AD860FB4228A}"/>
              </a:ext>
            </a:extLst>
          </p:cNvPr>
          <p:cNvCxnSpPr>
            <a:cxnSpLocks/>
          </p:cNvCxnSpPr>
          <p:nvPr/>
        </p:nvCxnSpPr>
        <p:spPr>
          <a:xfrm>
            <a:off x="7390687" y="5471369"/>
            <a:ext cx="4154589" cy="698241"/>
          </a:xfrm>
          <a:prstGeom prst="straightConnector1">
            <a:avLst/>
          </a:prstGeom>
          <a:ln>
            <a:solidFill>
              <a:schemeClr val="tx1">
                <a:alpha val="38194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FEC77D-7240-E287-AB43-4235321DDF6C}"/>
              </a:ext>
            </a:extLst>
          </p:cNvPr>
          <p:cNvSpPr txBox="1"/>
          <p:nvPr/>
        </p:nvSpPr>
        <p:spPr>
          <a:xfrm rot="541541">
            <a:off x="8798454" y="5649447"/>
            <a:ext cx="93133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ECN3</a:t>
            </a:r>
            <a:endParaRPr lang="en-CH" sz="1400" b="1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5C7866-AFB6-030A-951D-F0A3C0754854}"/>
              </a:ext>
            </a:extLst>
          </p:cNvPr>
          <p:cNvCxnSpPr>
            <a:cxnSpLocks/>
          </p:cNvCxnSpPr>
          <p:nvPr/>
        </p:nvCxnSpPr>
        <p:spPr>
          <a:xfrm flipV="1">
            <a:off x="5447235" y="5171729"/>
            <a:ext cx="720773" cy="460930"/>
          </a:xfrm>
          <a:prstGeom prst="straightConnector1">
            <a:avLst/>
          </a:prstGeom>
          <a:ln>
            <a:solidFill>
              <a:schemeClr val="tx1">
                <a:alpha val="4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Left Brace 34">
            <a:extLst>
              <a:ext uri="{FF2B5EF4-FFF2-40B4-BE49-F238E27FC236}">
                <a16:creationId xmlns:a16="http://schemas.microsoft.com/office/drawing/2014/main" id="{75913E46-2666-89A2-4843-ED6506C2C374}"/>
              </a:ext>
            </a:extLst>
          </p:cNvPr>
          <p:cNvSpPr/>
          <p:nvPr/>
        </p:nvSpPr>
        <p:spPr>
          <a:xfrm rot="16740277">
            <a:off x="6194318" y="4695374"/>
            <a:ext cx="60959" cy="837220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D33DE-51F2-07AB-CA8C-C35BABB5B2FE}"/>
              </a:ext>
            </a:extLst>
          </p:cNvPr>
          <p:cNvSpPr txBox="1"/>
          <p:nvPr/>
        </p:nvSpPr>
        <p:spPr>
          <a:xfrm>
            <a:off x="-43814" y="4744757"/>
            <a:ext cx="178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/>
              <a:t>Beam Dilution System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664D7C-8BB1-810C-B7DE-AD6536E352C4}"/>
              </a:ext>
            </a:extLst>
          </p:cNvPr>
          <p:cNvCxnSpPr>
            <a:cxnSpLocks/>
          </p:cNvCxnSpPr>
          <p:nvPr/>
        </p:nvCxnSpPr>
        <p:spPr>
          <a:xfrm flipV="1">
            <a:off x="712537" y="4498054"/>
            <a:ext cx="7257" cy="279884"/>
          </a:xfrm>
          <a:prstGeom prst="straightConnector1">
            <a:avLst/>
          </a:prstGeom>
          <a:ln>
            <a:solidFill>
              <a:schemeClr val="tx1">
                <a:alpha val="4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Left Brace 13">
            <a:extLst>
              <a:ext uri="{FF2B5EF4-FFF2-40B4-BE49-F238E27FC236}">
                <a16:creationId xmlns:a16="http://schemas.microsoft.com/office/drawing/2014/main" id="{5293C011-C654-DF2A-E768-85CFEE7EA1B2}"/>
              </a:ext>
            </a:extLst>
          </p:cNvPr>
          <p:cNvSpPr/>
          <p:nvPr/>
        </p:nvSpPr>
        <p:spPr>
          <a:xfrm rot="16740277">
            <a:off x="718194" y="4096381"/>
            <a:ext cx="60959" cy="429887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9B39F79-1ACC-7F91-0964-3B552ED835E3}"/>
              </a:ext>
            </a:extLst>
          </p:cNvPr>
          <p:cNvSpPr/>
          <p:nvPr/>
        </p:nvSpPr>
        <p:spPr>
          <a:xfrm rot="5955759">
            <a:off x="7006214" y="2745890"/>
            <a:ext cx="92219" cy="1467567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348B37E-A1DF-6C4C-4996-8F1656790538}"/>
                  </a:ext>
                </a:extLst>
              </p:cNvPr>
              <p:cNvSpPr txBox="1"/>
              <p:nvPr/>
            </p:nvSpPr>
            <p:spPr>
              <a:xfrm>
                <a:off x="10648316" y="3173170"/>
                <a:ext cx="1317990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400" b="1" dirty="0"/>
                  <a:t>New </a:t>
                </a:r>
              </a:p>
              <a:p>
                <a:pPr algn="ctr"/>
                <a:r>
                  <a:rPr lang="en-CH" sz="1400" b="1" dirty="0"/>
                  <a:t>Access Shaft</a:t>
                </a:r>
              </a:p>
              <a:p>
                <a:pPr algn="ctr"/>
                <a:r>
                  <a:rPr lang="en-CH" sz="1400" dirty="0"/>
                  <a:t>(material only)</a:t>
                </a:r>
              </a:p>
              <a:p>
                <a:pPr algn="ctr"/>
                <a:r>
                  <a:rPr lang="en-CH" sz="1400" dirty="0"/>
                  <a:t>8</a:t>
                </a:r>
                <a14:m>
                  <m:oMath xmlns:m="http://schemas.openxmlformats.org/officeDocument/2006/math">
                    <m:r>
                      <a:rPr lang="en-CH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H" sz="1400" dirty="0"/>
                  <a:t>8 m</a:t>
                </a:r>
                <a:r>
                  <a:rPr lang="en-CH" sz="1400" baseline="30000" dirty="0"/>
                  <a:t>2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348B37E-A1DF-6C4C-4996-8F1656790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316" y="3173170"/>
                <a:ext cx="1317990" cy="954107"/>
              </a:xfrm>
              <a:prstGeom prst="rect">
                <a:avLst/>
              </a:prstGeom>
              <a:blipFill>
                <a:blip r:embed="rId4"/>
                <a:stretch>
                  <a:fillRect l="-926" t="-1282" r="-463" b="-5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0C7986-2ADB-A2E4-175B-FDE755ED483C}"/>
              </a:ext>
            </a:extLst>
          </p:cNvPr>
          <p:cNvCxnSpPr>
            <a:cxnSpLocks/>
          </p:cNvCxnSpPr>
          <p:nvPr/>
        </p:nvCxnSpPr>
        <p:spPr>
          <a:xfrm>
            <a:off x="11712624" y="3883375"/>
            <a:ext cx="89641" cy="366756"/>
          </a:xfrm>
          <a:prstGeom prst="straightConnector1">
            <a:avLst/>
          </a:prstGeom>
          <a:ln>
            <a:solidFill>
              <a:schemeClr val="tx1">
                <a:alpha val="4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092EDF-B376-A31C-295F-C4D9E9F70E2E}"/>
              </a:ext>
            </a:extLst>
          </p:cNvPr>
          <p:cNvCxnSpPr>
            <a:cxnSpLocks/>
          </p:cNvCxnSpPr>
          <p:nvPr/>
        </p:nvCxnSpPr>
        <p:spPr>
          <a:xfrm flipH="1">
            <a:off x="7126775" y="3300791"/>
            <a:ext cx="394743" cy="69735"/>
          </a:xfrm>
          <a:prstGeom prst="straightConnector1">
            <a:avLst/>
          </a:prstGeom>
          <a:ln>
            <a:solidFill>
              <a:schemeClr val="tx1">
                <a:alpha val="4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6EEC37C-476B-D71F-F05B-D2BC87E60EAC}"/>
              </a:ext>
            </a:extLst>
          </p:cNvPr>
          <p:cNvSpPr txBox="1"/>
          <p:nvPr/>
        </p:nvSpPr>
        <p:spPr>
          <a:xfrm rot="541541">
            <a:off x="3251675" y="4760987"/>
            <a:ext cx="65274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TCC8</a:t>
            </a:r>
            <a:endParaRPr lang="en-CH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A6294B-8915-8C4F-04BF-C8B2FE510BAD}"/>
                  </a:ext>
                </a:extLst>
              </p:cNvPr>
              <p:cNvSpPr txBox="1"/>
              <p:nvPr/>
            </p:nvSpPr>
            <p:spPr>
              <a:xfrm>
                <a:off x="9055823" y="3327386"/>
                <a:ext cx="1530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400" b="1" dirty="0"/>
                  <a:t>Existing </a:t>
                </a:r>
              </a:p>
              <a:p>
                <a:pPr algn="ctr"/>
                <a:r>
                  <a:rPr lang="en-CH" sz="1400" b="1" dirty="0"/>
                  <a:t>Access Shaft</a:t>
                </a:r>
              </a:p>
              <a:p>
                <a:pPr algn="ctr"/>
                <a:r>
                  <a:rPr lang="en-CH" sz="1400" dirty="0"/>
                  <a:t>4</a:t>
                </a:r>
                <a14:m>
                  <m:oMath xmlns:m="http://schemas.openxmlformats.org/officeDocument/2006/math">
                    <m:r>
                      <a:rPr lang="en-CH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H" sz="1400" dirty="0"/>
                  <a:t>8 m</a:t>
                </a:r>
                <a:r>
                  <a:rPr lang="en-CH" sz="1400" baseline="30000" dirty="0"/>
                  <a:t>2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A6294B-8915-8C4F-04BF-C8B2FE510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5823" y="3327386"/>
                <a:ext cx="1530760" cy="738664"/>
              </a:xfrm>
              <a:prstGeom prst="rect">
                <a:avLst/>
              </a:prstGeom>
              <a:blipFill>
                <a:blip r:embed="rId5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BAFCA07-F9EB-67B7-CC64-310860C9B89F}"/>
              </a:ext>
            </a:extLst>
          </p:cNvPr>
          <p:cNvSpPr txBox="1"/>
          <p:nvPr/>
        </p:nvSpPr>
        <p:spPr>
          <a:xfrm rot="524821">
            <a:off x="9671723" y="4389748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b="1" dirty="0"/>
              <a:t>B918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7194B-E7F5-0AE0-6649-A95DBD4F31A3}"/>
              </a:ext>
            </a:extLst>
          </p:cNvPr>
          <p:cNvSpPr txBox="1"/>
          <p:nvPr/>
        </p:nvSpPr>
        <p:spPr>
          <a:xfrm rot="524821">
            <a:off x="7297210" y="4020337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b="1" dirty="0"/>
              <a:t>B911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4075FC7-CF3D-246B-24DA-608B369466EE}"/>
              </a:ext>
            </a:extLst>
          </p:cNvPr>
          <p:cNvCxnSpPr>
            <a:cxnSpLocks/>
          </p:cNvCxnSpPr>
          <p:nvPr/>
        </p:nvCxnSpPr>
        <p:spPr>
          <a:xfrm flipH="1">
            <a:off x="8411244" y="3826168"/>
            <a:ext cx="849307" cy="288700"/>
          </a:xfrm>
          <a:prstGeom prst="straightConnector1">
            <a:avLst/>
          </a:prstGeom>
          <a:ln>
            <a:solidFill>
              <a:schemeClr val="tx1">
                <a:alpha val="4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D6FD9C2-7AD7-5EF3-2231-AB21C0E0713F}"/>
              </a:ext>
            </a:extLst>
          </p:cNvPr>
          <p:cNvSpPr txBox="1"/>
          <p:nvPr/>
        </p:nvSpPr>
        <p:spPr>
          <a:xfrm>
            <a:off x="965739" y="5724967"/>
            <a:ext cx="538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H" sz="1400" b="1" dirty="0"/>
              <a:t>New Target Complex</a:t>
            </a:r>
          </a:p>
          <a:p>
            <a:pPr algn="r"/>
            <a:r>
              <a:rPr lang="en-US" sz="1400" dirty="0"/>
              <a:t>containing the Beam Dump Target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3C9849-7ADD-8CE7-EFF9-0E5B9A1F6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88" y="906980"/>
            <a:ext cx="5462552" cy="252667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EE792A-B1C6-43B1-AAA5-6BFD5F2EE4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68" t="1928" r="12022" b="11895"/>
          <a:stretch/>
        </p:blipFill>
        <p:spPr>
          <a:xfrm>
            <a:off x="7891101" y="626158"/>
            <a:ext cx="3384376" cy="216024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3B11EDB-E973-6167-304E-908B9B2970E1}"/>
              </a:ext>
            </a:extLst>
          </p:cNvPr>
          <p:cNvGrpSpPr/>
          <p:nvPr/>
        </p:nvGrpSpPr>
        <p:grpSpPr>
          <a:xfrm>
            <a:off x="7846460" y="986199"/>
            <a:ext cx="3869323" cy="1909359"/>
            <a:chOff x="3458735" y="4067051"/>
            <a:chExt cx="3869323" cy="19093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183402B-3223-412B-9973-6D7A08DAC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45692" y="4067051"/>
              <a:ext cx="3150698" cy="1749984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F31027-E5DA-60DD-9F2A-8F1F490E7EC3}"/>
                </a:ext>
              </a:extLst>
            </p:cNvPr>
            <p:cNvSpPr txBox="1"/>
            <p:nvPr/>
          </p:nvSpPr>
          <p:spPr bwMode="auto">
            <a:xfrm>
              <a:off x="3458735" y="5699411"/>
              <a:ext cx="20162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13 x TZM blocks (580 mm)</a:t>
              </a:r>
              <a:endParaRPr lang="en-GB" sz="12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275E69E-0C55-1BA6-7113-59759CB00587}"/>
                </a:ext>
              </a:extLst>
            </p:cNvPr>
            <p:cNvSpPr txBox="1"/>
            <p:nvPr/>
          </p:nvSpPr>
          <p:spPr bwMode="auto">
            <a:xfrm>
              <a:off x="5517275" y="5699410"/>
              <a:ext cx="18107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5x W blocks (780 mm)</a:t>
              </a:r>
              <a:endParaRPr lang="en-GB" sz="1200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8EFF519-E3CA-039A-5711-BBB9F4D0075C}"/>
                </a:ext>
              </a:extLst>
            </p:cNvPr>
            <p:cNvGrpSpPr/>
            <p:nvPr/>
          </p:nvGrpSpPr>
          <p:grpSpPr>
            <a:xfrm>
              <a:off x="4102820" y="4816615"/>
              <a:ext cx="2381308" cy="882796"/>
              <a:chOff x="7233229" y="4839999"/>
              <a:chExt cx="2381308" cy="882796"/>
            </a:xfr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42" name="Left Brace 41">
                <a:extLst>
                  <a:ext uri="{FF2B5EF4-FFF2-40B4-BE49-F238E27FC236}">
                    <a16:creationId xmlns:a16="http://schemas.microsoft.com/office/drawing/2014/main" id="{3DE63713-886A-6EC1-E9F6-68FCB25059EE}"/>
                  </a:ext>
                </a:extLst>
              </p:cNvPr>
              <p:cNvSpPr/>
              <p:nvPr/>
            </p:nvSpPr>
            <p:spPr>
              <a:xfrm rot="15442837">
                <a:off x="7609822" y="4724113"/>
                <a:ext cx="347609" cy="1100795"/>
              </a:xfrm>
              <a:prstGeom prst="leftBrace">
                <a:avLst/>
              </a:prstGeom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Left Brace 43">
                <a:extLst>
                  <a:ext uri="{FF2B5EF4-FFF2-40B4-BE49-F238E27FC236}">
                    <a16:creationId xmlns:a16="http://schemas.microsoft.com/office/drawing/2014/main" id="{79A56A97-CA87-4F86-3777-AC44FA8D4945}"/>
                  </a:ext>
                </a:extLst>
              </p:cNvPr>
              <p:cNvSpPr/>
              <p:nvPr/>
            </p:nvSpPr>
            <p:spPr>
              <a:xfrm rot="4655090" flipH="1">
                <a:off x="8824468" y="4321419"/>
                <a:ext cx="271489" cy="1308649"/>
              </a:xfrm>
              <a:prstGeom prst="leftBrace">
                <a:avLst/>
              </a:prstGeom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30F25DC-E11A-EAAE-FBFB-000F85BBE5D5}"/>
                  </a:ext>
                </a:extLst>
              </p:cNvPr>
              <p:cNvCxnSpPr>
                <a:cxnSpLocks/>
                <a:stCxn id="39" idx="0"/>
                <a:endCxn id="44" idx="1"/>
              </p:cNvCxnSpPr>
              <p:nvPr/>
            </p:nvCxnSpPr>
            <p:spPr>
              <a:xfrm flipH="1" flipV="1">
                <a:off x="8989396" y="5108314"/>
                <a:ext cx="563680" cy="614480"/>
              </a:xfrm>
              <a:prstGeom prst="line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0AFE628-C694-14C6-8AF6-FD84796F4827}"/>
                  </a:ext>
                </a:extLst>
              </p:cNvPr>
              <p:cNvCxnSpPr>
                <a:cxnSpLocks/>
                <a:stCxn id="38" idx="0"/>
                <a:endCxn id="42" idx="1"/>
              </p:cNvCxnSpPr>
              <p:nvPr/>
            </p:nvCxnSpPr>
            <p:spPr>
              <a:xfrm flipV="1">
                <a:off x="7597256" y="5444116"/>
                <a:ext cx="224343" cy="278679"/>
              </a:xfrm>
              <a:prstGeom prst="line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C1F5683-86AF-52C4-F56D-F003D1813DF2}"/>
              </a:ext>
            </a:extLst>
          </p:cNvPr>
          <p:cNvCxnSpPr>
            <a:cxnSpLocks/>
          </p:cNvCxnSpPr>
          <p:nvPr/>
        </p:nvCxnSpPr>
        <p:spPr>
          <a:xfrm flipV="1">
            <a:off x="4331283" y="2327447"/>
            <a:ext cx="3420914" cy="206905"/>
          </a:xfrm>
          <a:prstGeom prst="straightConnector1">
            <a:avLst/>
          </a:prstGeom>
          <a:ln>
            <a:solidFill>
              <a:schemeClr val="tx1">
                <a:alpha val="4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0038CD80-86E0-0438-60CA-151B1AF574CB}"/>
              </a:ext>
            </a:extLst>
          </p:cNvPr>
          <p:cNvSpPr/>
          <p:nvPr/>
        </p:nvSpPr>
        <p:spPr>
          <a:xfrm>
            <a:off x="3749449" y="2321356"/>
            <a:ext cx="546351" cy="315556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B10DCD9-AF1C-874F-081B-7DE7DF422F39}"/>
              </a:ext>
            </a:extLst>
          </p:cNvPr>
          <p:cNvSpPr txBox="1"/>
          <p:nvPr/>
        </p:nvSpPr>
        <p:spPr>
          <a:xfrm>
            <a:off x="6968447" y="221798"/>
            <a:ext cx="4785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Baseline Design </a:t>
            </a:r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To be improved during TDR</a:t>
            </a:r>
            <a:endParaRPr lang="en-CH" sz="1600" baseline="300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EC4CD74-80B1-2C2A-2B42-49F91E847A7C}"/>
              </a:ext>
            </a:extLst>
          </p:cNvPr>
          <p:cNvSpPr txBox="1"/>
          <p:nvPr/>
        </p:nvSpPr>
        <p:spPr>
          <a:xfrm rot="21014513">
            <a:off x="536121" y="870583"/>
            <a:ext cx="760802" cy="313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</a:rPr>
              <a:t>WP4</a:t>
            </a:r>
            <a:endParaRPr lang="en-CH" sz="1400" baseline="30000" dirty="0">
              <a:solidFill>
                <a:schemeClr val="accent3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07FF28-CF3B-3825-FFCF-B518DA08E32B}"/>
              </a:ext>
            </a:extLst>
          </p:cNvPr>
          <p:cNvSpPr txBox="1"/>
          <p:nvPr/>
        </p:nvSpPr>
        <p:spPr>
          <a:xfrm rot="21014513">
            <a:off x="6634340" y="2542940"/>
            <a:ext cx="760802" cy="313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</a:rPr>
              <a:t>WP3</a:t>
            </a:r>
            <a:endParaRPr lang="en-CH" sz="1400" baseline="30000" dirty="0">
              <a:solidFill>
                <a:schemeClr val="accent3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2C5137-E91B-E580-A78A-81D7851C7E49}"/>
              </a:ext>
            </a:extLst>
          </p:cNvPr>
          <p:cNvSpPr txBox="1"/>
          <p:nvPr/>
        </p:nvSpPr>
        <p:spPr>
          <a:xfrm rot="21014513">
            <a:off x="563147" y="5253958"/>
            <a:ext cx="760802" cy="313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</a:rPr>
              <a:t>WP2</a:t>
            </a:r>
            <a:endParaRPr lang="en-CH" sz="1400" baseline="30000" dirty="0">
              <a:solidFill>
                <a:schemeClr val="accent3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1E7E853-F47A-5B51-E89B-C7BBDF74CD16}"/>
              </a:ext>
            </a:extLst>
          </p:cNvPr>
          <p:cNvSpPr txBox="1"/>
          <p:nvPr/>
        </p:nvSpPr>
        <p:spPr>
          <a:xfrm rot="21014513">
            <a:off x="7686578" y="5768732"/>
            <a:ext cx="1344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</a:rPr>
              <a:t>WP5+SHiP </a:t>
            </a:r>
            <a:endParaRPr lang="en-CH" sz="1400" baseline="30000" dirty="0">
              <a:solidFill>
                <a:schemeClr val="accent3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1F9CEB-1E59-DB65-179E-DAB1B42C0ECC}"/>
              </a:ext>
            </a:extLst>
          </p:cNvPr>
          <p:cNvSpPr txBox="1"/>
          <p:nvPr/>
        </p:nvSpPr>
        <p:spPr>
          <a:xfrm rot="21014513">
            <a:off x="5503808" y="5533576"/>
            <a:ext cx="760802" cy="313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</a:rPr>
              <a:t>WP4</a:t>
            </a:r>
            <a:endParaRPr lang="en-CH" sz="1400" baseline="30000" dirty="0">
              <a:solidFill>
                <a:schemeClr val="accent3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08F9F03-A102-0A82-444D-AD84E1F6175B}"/>
              </a:ext>
            </a:extLst>
          </p:cNvPr>
          <p:cNvSpPr txBox="1"/>
          <p:nvPr/>
        </p:nvSpPr>
        <p:spPr>
          <a:xfrm>
            <a:off x="1640424" y="5718072"/>
            <a:ext cx="134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</a:rPr>
              <a:t>WP6,WP7 +al.</a:t>
            </a:r>
            <a:endParaRPr lang="en-CH" sz="1400" baseline="30000" dirty="0">
              <a:solidFill>
                <a:schemeClr val="accent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D3D110-3C15-92C7-505D-B45FC3250815}"/>
              </a:ext>
            </a:extLst>
          </p:cNvPr>
          <p:cNvSpPr txBox="1"/>
          <p:nvPr/>
        </p:nvSpPr>
        <p:spPr>
          <a:xfrm rot="21014513">
            <a:off x="6760893" y="734897"/>
            <a:ext cx="1303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highlight>
                  <a:srgbClr val="FFFF00"/>
                </a:highlight>
              </a:rPr>
              <a:t>350 kW-class Target</a:t>
            </a:r>
            <a:endParaRPr lang="en-CH" sz="1400" baseline="30000" dirty="0">
              <a:solidFill>
                <a:schemeClr val="accent3"/>
              </a:solidFill>
              <a:highlight>
                <a:srgbClr val="FFFF00"/>
              </a:highligh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B7826-C1BD-62B3-9A2A-FD88487F1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5F29D-AD55-FF95-CCF5-5C81B07EBC3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26" b="95487" l="20221" r="95470">
                        <a14:foregroundMark x1="23867" y1="74109" x2="21326" y2="73397"/>
                        <a14:foregroundMark x1="26077" y1="69121" x2="30055" y2="83373"/>
                        <a14:foregroundMark x1="89392" y1="39905" x2="90055" y2="30641"/>
                        <a14:foregroundMark x1="87293" y1="15914" x2="89834" y2="7126"/>
                        <a14:foregroundMark x1="90939" y1="36580" x2="95580" y2="29216"/>
                        <a14:foregroundMark x1="23646" y1="83848" x2="20331" y2="68884"/>
                        <a14:foregroundMark x1="23757" y1="93349" x2="25635" y2="95487"/>
                      </a14:backgroundRemoval>
                    </a14:imgEffect>
                  </a14:imgLayer>
                </a14:imgProps>
              </a:ext>
            </a:extLst>
          </a:blip>
          <a:srcRect l="15529"/>
          <a:stretch/>
        </p:blipFill>
        <p:spPr bwMode="auto">
          <a:xfrm rot="395342">
            <a:off x="8307106" y="962929"/>
            <a:ext cx="2650889" cy="13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4" grpId="0" animBg="1"/>
      <p:bldP spid="57" grpId="0"/>
      <p:bldP spid="60" grpId="0"/>
      <p:bldP spid="6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59332C1-5946-D49B-A8B2-032798CC1D34}"/>
              </a:ext>
            </a:extLst>
          </p:cNvPr>
          <p:cNvGrpSpPr/>
          <p:nvPr/>
        </p:nvGrpSpPr>
        <p:grpSpPr>
          <a:xfrm>
            <a:off x="3575720" y="2901814"/>
            <a:ext cx="8273964" cy="3049298"/>
            <a:chOff x="3639044" y="3603026"/>
            <a:chExt cx="8273964" cy="30492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D514AB-158D-68F8-B7BB-2299E23DA690}"/>
                </a:ext>
              </a:extLst>
            </p:cNvPr>
            <p:cNvSpPr txBox="1"/>
            <p:nvPr/>
          </p:nvSpPr>
          <p:spPr bwMode="auto">
            <a:xfrm>
              <a:off x="3639044" y="5882883"/>
              <a:ext cx="70567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SPS Beam Dump Facility: Comprehensive Design Study</a:t>
              </a:r>
              <a:r>
                <a:rPr lang="en-US" sz="1100" dirty="0"/>
                <a:t>, </a:t>
              </a:r>
              <a:r>
                <a:rPr lang="en-GB" sz="1100" dirty="0">
                  <a:hlinkClick r:id="rId3"/>
                </a:rPr>
                <a:t>https://doi.org/10.23731/CYRM-2020-002</a:t>
              </a:r>
              <a:r>
                <a:rPr lang="en-GB" sz="1100" dirty="0"/>
                <a:t> </a:t>
              </a:r>
            </a:p>
            <a:p>
              <a:r>
                <a:rPr lang="en-GB" sz="1100" dirty="0" err="1"/>
                <a:t>SHiP</a:t>
              </a:r>
              <a:r>
                <a:rPr lang="en-GB" sz="1100" dirty="0"/>
                <a:t> Experiment - Comprehensive Design Study report, </a:t>
              </a:r>
              <a:r>
                <a:rPr lang="en-GB" sz="1100" dirty="0">
                  <a:hlinkClick r:id="rId4"/>
                </a:rPr>
                <a:t>https://cds.cern.ch/record/2704147</a:t>
              </a:r>
              <a:r>
                <a:rPr lang="en-GB" sz="1100" dirty="0"/>
                <a:t> </a:t>
              </a:r>
            </a:p>
            <a:p>
              <a:endParaRPr lang="en-GB" sz="1100" dirty="0"/>
            </a:p>
            <a:p>
              <a:endParaRPr lang="en-GB" sz="1100" i="1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A8C180-2D24-EE10-901A-C9AFDCC9A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5760" y="3603026"/>
              <a:ext cx="7977248" cy="218016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5E287B-61DA-3499-7A59-616F6CAFDB34}"/>
                </a:ext>
              </a:extLst>
            </p:cNvPr>
            <p:cNvSpPr txBox="1"/>
            <p:nvPr/>
          </p:nvSpPr>
          <p:spPr bwMode="auto">
            <a:xfrm>
              <a:off x="10818498" y="5785749"/>
              <a:ext cx="10896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R. Jacobsson</a:t>
              </a:r>
              <a:endParaRPr lang="en-GB" sz="1100" i="1" dirty="0"/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D6602-8E53-0884-AF0C-C942DFF8D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15172"/>
            <a:ext cx="11376024" cy="1152128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spcBef>
                <a:spcPts val="600"/>
              </a:spcBef>
              <a:buFont typeface="Wingdings" panose="020B0604020202020204" pitchFamily="34" charset="0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Beam Dump Target</a:t>
            </a:r>
            <a:r>
              <a:rPr lang="en-GB" sz="2400" b="0" dirty="0"/>
              <a:t> </a:t>
            </a:r>
            <a:r>
              <a:rPr lang="en-GB" sz="2400" b="0" dirty="0">
                <a:solidFill>
                  <a:schemeClr val="tx1"/>
                </a:solidFill>
              </a:rPr>
              <a:t>/ </a:t>
            </a:r>
            <a:r>
              <a:rPr lang="en-GB" sz="2400" b="0" dirty="0" err="1">
                <a:solidFill>
                  <a:schemeClr val="tx1"/>
                </a:solidFill>
              </a:rPr>
              <a:t>SHiP</a:t>
            </a:r>
            <a:r>
              <a:rPr lang="en-GB" sz="2400" b="0" dirty="0">
                <a:solidFill>
                  <a:schemeClr val="tx1"/>
                </a:solidFill>
              </a:rPr>
              <a:t> Target </a:t>
            </a:r>
          </a:p>
          <a:p>
            <a:pPr marL="6669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2400" dirty="0"/>
              <a:t>Fully </a:t>
            </a:r>
            <a:r>
              <a:rPr lang="en-GB" sz="2400" dirty="0" err="1"/>
              <a:t>absorbe</a:t>
            </a:r>
            <a:r>
              <a:rPr lang="en-GB" sz="2400" dirty="0"/>
              <a:t> all p+, maximize production of charm and beauty hadrons &amp; re-absorption of </a:t>
            </a:r>
            <a:r>
              <a:rPr lang="en-GB" sz="2400" dirty="0" err="1"/>
              <a:t>pions</a:t>
            </a:r>
            <a:r>
              <a:rPr lang="en-GB" sz="2400" dirty="0"/>
              <a:t>, muons and kaons </a:t>
            </a:r>
          </a:p>
          <a:p>
            <a:pPr lvl="1" indent="0">
              <a:spcBef>
                <a:spcPts val="600"/>
              </a:spcBef>
              <a:buNone/>
            </a:pPr>
            <a:endParaRPr lang="en-GB" sz="2400" dirty="0"/>
          </a:p>
          <a:p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469171-4908-551F-B241-C614DB83B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701212"/>
          </a:xfrm>
        </p:spPr>
        <p:txBody>
          <a:bodyPr/>
          <a:lstStyle/>
          <a:p>
            <a:r>
              <a:rPr lang="en-US" sz="3600" dirty="0"/>
              <a:t>BDF/</a:t>
            </a:r>
            <a:r>
              <a:rPr lang="en-US" sz="3600" dirty="0" err="1"/>
              <a:t>SHiP</a:t>
            </a:r>
            <a:r>
              <a:rPr lang="en-US" sz="3600" dirty="0"/>
              <a:t> Target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92B86-9BB8-BA67-20DC-99F471AA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7FD87-911C-BBBC-5A3F-592E8F2F27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B1A7CE-1D06-B835-98F9-0D4B715B2944}"/>
              </a:ext>
            </a:extLst>
          </p:cNvPr>
          <p:cNvGrpSpPr/>
          <p:nvPr/>
        </p:nvGrpSpPr>
        <p:grpSpPr>
          <a:xfrm>
            <a:off x="99324" y="2800154"/>
            <a:ext cx="4781224" cy="2785378"/>
            <a:chOff x="162648" y="3501366"/>
            <a:chExt cx="4781224" cy="278537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838981C-B212-0584-1617-6848856439B2}"/>
                </a:ext>
              </a:extLst>
            </p:cNvPr>
            <p:cNvSpPr/>
            <p:nvPr/>
          </p:nvSpPr>
          <p:spPr>
            <a:xfrm>
              <a:off x="3791744" y="4197407"/>
              <a:ext cx="1152128" cy="1152128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C0FCC1C7-17CA-DF1C-B60A-4CA344CDF2C5}"/>
                </a:ext>
              </a:extLst>
            </p:cNvPr>
            <p:cNvSpPr/>
            <p:nvPr/>
          </p:nvSpPr>
          <p:spPr>
            <a:xfrm>
              <a:off x="3148575" y="3501366"/>
              <a:ext cx="663093" cy="2785378"/>
            </a:xfrm>
            <a:prstGeom prst="rightBrac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94BA72-AE35-E153-EBF4-C7C63C315C3E}"/>
                </a:ext>
              </a:extLst>
            </p:cNvPr>
            <p:cNvSpPr txBox="1"/>
            <p:nvPr/>
          </p:nvSpPr>
          <p:spPr bwMode="auto">
            <a:xfrm>
              <a:off x="162648" y="3501366"/>
              <a:ext cx="3413072" cy="278537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accent3"/>
                  </a:solidFill>
                </a:rPr>
                <a:t>High energy </a:t>
              </a:r>
              <a:r>
                <a:rPr lang="en-US" sz="1600" dirty="0"/>
                <a:t>→ production of charmed and beauty mesons</a:t>
              </a:r>
            </a:p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accent3"/>
                  </a:solidFill>
                </a:rPr>
                <a:t>High </a:t>
              </a:r>
              <a:r>
                <a:rPr lang="en-US" sz="1600" b="1" dirty="0" err="1">
                  <a:solidFill>
                    <a:schemeClr val="accent3"/>
                  </a:solidFill>
                </a:rPr>
                <a:t>ppp</a:t>
              </a:r>
              <a:r>
                <a:rPr lang="en-US" sz="1600" b="1" dirty="0">
                  <a:solidFill>
                    <a:schemeClr val="accent3"/>
                  </a:solidFill>
                </a:rPr>
                <a:t> &amp; POT </a:t>
              </a:r>
              <a:r>
                <a:rPr lang="en-US" sz="1600" dirty="0"/>
                <a:t>→ overcome small prod cross-section of extra rare events of hidden particles</a:t>
              </a:r>
            </a:p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accent3"/>
                  </a:solidFill>
                </a:rPr>
                <a:t>High </a:t>
              </a:r>
              <a:r>
                <a:rPr lang="el-GR" sz="1600" b="1" dirty="0">
                  <a:solidFill>
                    <a:schemeClr val="accent3"/>
                  </a:solidFill>
                </a:rPr>
                <a:t>ρ</a:t>
              </a:r>
              <a:r>
                <a:rPr lang="en-US" sz="1600" b="1" dirty="0">
                  <a:solidFill>
                    <a:schemeClr val="accent3"/>
                  </a:solidFill>
                </a:rPr>
                <a:t>, Z &amp; A </a:t>
              </a:r>
              <a:r>
                <a:rPr lang="en-US" sz="1600" dirty="0"/>
                <a:t>→ Maximize p+ interaction</a:t>
              </a:r>
            </a:p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accent3"/>
                  </a:solidFill>
                </a:rPr>
                <a:t>Short </a:t>
              </a:r>
              <a:r>
                <a:rPr lang="el-GR" sz="1600" b="1" dirty="0">
                  <a:solidFill>
                    <a:schemeClr val="accent3"/>
                  </a:solidFill>
                </a:rPr>
                <a:t>λ</a:t>
              </a:r>
              <a:r>
                <a:rPr lang="en-US" sz="1600" b="1" dirty="0">
                  <a:solidFill>
                    <a:schemeClr val="accent3"/>
                  </a:solidFill>
                </a:rPr>
                <a:t> </a:t>
              </a:r>
              <a:r>
                <a:rPr lang="en-US" sz="1600" dirty="0"/>
                <a:t>→ Force absorption of K &amp; </a:t>
              </a:r>
              <a:r>
                <a:rPr lang="el-GR" sz="1600" dirty="0"/>
                <a:t>π</a:t>
              </a:r>
              <a:r>
                <a:rPr lang="en-US" sz="1600" dirty="0"/>
                <a:t> to reduce muon &amp; neutrino background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688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469171-4908-551F-B241-C614DB83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BDF Target </a:t>
            </a:r>
            <a:r>
              <a:rPr lang="en-US" sz="3600" dirty="0"/>
              <a:t>Designs overview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92B86-9BB8-BA67-20DC-99F471AA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7FD87-911C-BBBC-5A3F-592E8F2F27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Outcome of the PIE of the baseline design prototype target &amp; Nb-cladding R&amp;D for the BDF at CERN | IWSMT16</a:t>
            </a:r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E61397-5949-86F7-03B0-4D9B942BC996}"/>
              </a:ext>
            </a:extLst>
          </p:cNvPr>
          <p:cNvSpPr/>
          <p:nvPr/>
        </p:nvSpPr>
        <p:spPr>
          <a:xfrm>
            <a:off x="354004" y="1281893"/>
            <a:ext cx="11502636" cy="19730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Baseline Design (CDR) – Water cooled, W + TZM  cladded w/ Ta2.5W                                      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Pursued during the conceptual design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Prototype + test with beam + Post irradiation examination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Still some safety aspects to be addressed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Could be further optimized for physics</a:t>
            </a:r>
          </a:p>
          <a:p>
            <a:pPr marL="285750" indent="-285750" algn="ctr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F1CDA40-D9D9-51A3-3D44-4E1CA5C04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516" y="1377730"/>
            <a:ext cx="3381496" cy="215507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E01D290-44C7-FBD0-A1C9-FA85CF30FFCD}"/>
              </a:ext>
            </a:extLst>
          </p:cNvPr>
          <p:cNvSpPr txBox="1"/>
          <p:nvPr/>
        </p:nvSpPr>
        <p:spPr bwMode="auto">
          <a:xfrm>
            <a:off x="1271464" y="1905936"/>
            <a:ext cx="4741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0" i="0" dirty="0">
                <a:solidFill>
                  <a:srgbClr val="222222"/>
                </a:solidFill>
                <a:effectLst/>
                <a:latin typeface="Helvetica Neue"/>
                <a:hlinkClick r:id="rId3"/>
              </a:rPr>
              <a:t>https://doi.org/10.1103/PhysRevAccelBeams.22.113001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Helvetica Neue"/>
              </a:rPr>
              <a:t> </a:t>
            </a:r>
            <a:endParaRPr lang="en-GB" sz="1400" b="0" i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2E8493-9C7C-DD57-3D10-17519F4F06D6}"/>
              </a:ext>
            </a:extLst>
          </p:cNvPr>
          <p:cNvSpPr/>
          <p:nvPr/>
        </p:nvSpPr>
        <p:spPr>
          <a:xfrm>
            <a:off x="354004" y="3321822"/>
            <a:ext cx="11430009" cy="298749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Alternative designs currently being studied in the TDR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9A15E0-ADFB-E934-493F-668B385B9811}"/>
              </a:ext>
            </a:extLst>
          </p:cNvPr>
          <p:cNvSpPr/>
          <p:nvPr/>
        </p:nvSpPr>
        <p:spPr>
          <a:xfrm>
            <a:off x="5839294" y="4301345"/>
            <a:ext cx="5906512" cy="193596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Enclosed compact 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Cu + W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Removes water from beam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Keeps physics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Reduces decay heat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Increases T and stress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8A0ECC-DE51-1084-1739-127C22C5651D}"/>
              </a:ext>
            </a:extLst>
          </p:cNvPr>
          <p:cNvSpPr/>
          <p:nvPr/>
        </p:nvSpPr>
        <p:spPr>
          <a:xfrm>
            <a:off x="407987" y="4301345"/>
            <a:ext cx="5393100" cy="193596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W Helium cooled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Removes water from beam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Better physics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Reduces decay heat &amp; residual stresses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Conceptually different system!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6BDB2B-6E67-FA44-D321-4E98EC1A86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64352" y="4374765"/>
            <a:ext cx="2265136" cy="17558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5040B6-70E1-5CED-1288-1C351E093D4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2200" y="4374765"/>
            <a:ext cx="1945480" cy="102840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77B338-4242-4011-59A0-898C49BE3242}"/>
              </a:ext>
            </a:extLst>
          </p:cNvPr>
          <p:cNvSpPr/>
          <p:nvPr/>
        </p:nvSpPr>
        <p:spPr>
          <a:xfrm>
            <a:off x="1271464" y="3861048"/>
            <a:ext cx="9865096" cy="3384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Baseline-based concepts: with W rolled material, Nb-cladded Target, thin Ta cladding…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94D409-15EB-A8AB-E7AF-CD8C75340C02}"/>
              </a:ext>
            </a:extLst>
          </p:cNvPr>
          <p:cNvSpPr/>
          <p:nvPr/>
        </p:nvSpPr>
        <p:spPr>
          <a:xfrm>
            <a:off x="407986" y="278708"/>
            <a:ext cx="6480101" cy="6265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 dirty="0">
                <a:solidFill>
                  <a:schemeClr val="tx1"/>
                </a:solidFill>
              </a:rPr>
              <a:t>BDF Baseline Target Design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4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 1">
      <a:dk1>
        <a:srgbClr val="0033A0"/>
      </a:dk1>
      <a:lt1>
        <a:srgbClr val="FFFFFF"/>
      </a:lt1>
      <a:dk2>
        <a:srgbClr val="2F2F2F"/>
      </a:dk2>
      <a:lt2>
        <a:srgbClr val="E7E6E6"/>
      </a:lt2>
      <a:accent1>
        <a:srgbClr val="0033A0"/>
      </a:accent1>
      <a:accent2>
        <a:srgbClr val="61C4D3"/>
      </a:accent2>
      <a:accent3>
        <a:srgbClr val="E15E32"/>
      </a:accent3>
      <a:accent4>
        <a:srgbClr val="BDBDCB"/>
      </a:accent4>
      <a:accent5>
        <a:srgbClr val="6E2466"/>
      </a:accent5>
      <a:accent6>
        <a:srgbClr val="1C4469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Presentation1" id="{4BAFF76A-A20B-4089-AB48-234926712CC8}" vid="{5EFE5F0C-CD44-4BF7-ACEE-B23D5F6DD0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PowerPoint template</Template>
  <TotalTime>7967</TotalTime>
  <Words>3460</Words>
  <Application>Microsoft Office PowerPoint</Application>
  <DocSecurity>0</DocSecurity>
  <PresentationFormat>Widescreen</PresentationFormat>
  <Paragraphs>523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Cambria Math</vt:lpstr>
      <vt:lpstr>Helvetica Neue</vt:lpstr>
      <vt:lpstr>Roboto</vt:lpstr>
      <vt:lpstr>Symbol</vt:lpstr>
      <vt:lpstr>Wingdings</vt:lpstr>
      <vt:lpstr>Wingdings 3</vt:lpstr>
      <vt:lpstr>Office Theme</vt:lpstr>
      <vt:lpstr>Outcome of the Post-Irradiation Examination of the baseline design prototype target and Nb-cladding R&amp;D for the Beam Dump Facility (BDF) at CERN 16th International Workshop on Spallation Materials Technology (IWSMT16) Oxfordshire, UK, 28th October – 1st November 2024  </vt:lpstr>
      <vt:lpstr>Content</vt:lpstr>
      <vt:lpstr>TCC8 &amp; ECN3</vt:lpstr>
      <vt:lpstr>Beam Intercepting devices towards ECN3</vt:lpstr>
      <vt:lpstr>PowerPoint Presentation</vt:lpstr>
      <vt:lpstr>NA62 in ECN3 (Today)</vt:lpstr>
      <vt:lpstr>BDF/SHiP Target &amp; Complex (Future ~ 2031)</vt:lpstr>
      <vt:lpstr>BDF/SHiP Target</vt:lpstr>
      <vt:lpstr>BDF Target Designs overview</vt:lpstr>
      <vt:lpstr>BDF Target baseline design</vt:lpstr>
      <vt:lpstr>Post-Irradiation Examination of a prototype target</vt:lpstr>
      <vt:lpstr> </vt:lpstr>
      <vt:lpstr> </vt:lpstr>
      <vt:lpstr>PIE activities &amp; samples</vt:lpstr>
      <vt:lpstr>PIE – Nondestructive testing</vt:lpstr>
      <vt:lpstr>PIE – Microstructure analysis </vt:lpstr>
      <vt:lpstr>PIE – Microstructure analysis </vt:lpstr>
      <vt:lpstr>PIE - Shear testing</vt:lpstr>
      <vt:lpstr>PIE - Shear testing</vt:lpstr>
      <vt:lpstr>PIE - Shear testing</vt:lpstr>
      <vt:lpstr>PIE - Shear testing</vt:lpstr>
      <vt:lpstr>PIE - Shear testing</vt:lpstr>
      <vt:lpstr>PIE: Mechanical testing</vt:lpstr>
      <vt:lpstr>PIE: Mechanical testing</vt:lpstr>
      <vt:lpstr>Nb-cladding R&amp;D studies</vt:lpstr>
      <vt:lpstr>Nb-cladding R&amp;D</vt:lpstr>
      <vt:lpstr>Nb alloy cladding R&amp;D - Prototype capsules</vt:lpstr>
      <vt:lpstr>Nb-cladding R&amp;D</vt:lpstr>
      <vt:lpstr>Conclusions &amp; outlook </vt:lpstr>
      <vt:lpstr>Conclusions &amp; outlook</vt:lpstr>
      <vt:lpstr>PowerPoint Presentation</vt:lpstr>
      <vt:lpstr>WP3 – Target &amp; BIDs: Planning (key dates)</vt:lpstr>
      <vt:lpstr>BDF Target Prototype removal (2020)</vt:lpstr>
      <vt:lpstr>BDF Target Prototype removal (2020)</vt:lpstr>
      <vt:lpstr>Ta2.5W cladding – LOCA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 discussion with ISIS/STFC</dc:title>
  <dc:subject/>
  <dc:creator>Rui Franqueira Ximenes</dc:creator>
  <cp:keywords/>
  <dc:description/>
  <cp:lastModifiedBy>Rui Franqueira Ximenes</cp:lastModifiedBy>
  <cp:revision>278</cp:revision>
  <dcterms:created xsi:type="dcterms:W3CDTF">2021-11-08T12:53:02Z</dcterms:created>
  <dcterms:modified xsi:type="dcterms:W3CDTF">2024-10-31T09:12:53Z</dcterms:modified>
  <cp:category/>
  <dc:identifier/>
  <cp:contentStatus/>
  <dc:language/>
  <cp:version/>
</cp:coreProperties>
</file>