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4"/>
  </p:notesMasterIdLst>
  <p:handoutMasterIdLst>
    <p:handoutMasterId r:id="rId35"/>
  </p:handoutMasterIdLst>
  <p:sldIdLst>
    <p:sldId id="390" r:id="rId3"/>
    <p:sldId id="1680" r:id="rId4"/>
    <p:sldId id="2118" r:id="rId5"/>
    <p:sldId id="2114" r:id="rId6"/>
    <p:sldId id="2120" r:id="rId7"/>
    <p:sldId id="2119" r:id="rId8"/>
    <p:sldId id="2100" r:id="rId9"/>
    <p:sldId id="2099" r:id="rId10"/>
    <p:sldId id="2078" r:id="rId11"/>
    <p:sldId id="2121" r:id="rId12"/>
    <p:sldId id="2102" r:id="rId13"/>
    <p:sldId id="2112" r:id="rId14"/>
    <p:sldId id="2103" r:id="rId15"/>
    <p:sldId id="2104" r:id="rId16"/>
    <p:sldId id="2128" r:id="rId17"/>
    <p:sldId id="2127" r:id="rId18"/>
    <p:sldId id="2106" r:id="rId19"/>
    <p:sldId id="2107" r:id="rId20"/>
    <p:sldId id="2126" r:id="rId21"/>
    <p:sldId id="2125" r:id="rId22"/>
    <p:sldId id="2113" r:id="rId23"/>
    <p:sldId id="2108" r:id="rId24"/>
    <p:sldId id="2109" r:id="rId25"/>
    <p:sldId id="2111" r:id="rId26"/>
    <p:sldId id="2117" r:id="rId27"/>
    <p:sldId id="2122" r:id="rId28"/>
    <p:sldId id="2101" r:id="rId29"/>
    <p:sldId id="2115" r:id="rId30"/>
    <p:sldId id="2123" r:id="rId31"/>
    <p:sldId id="2079" r:id="rId32"/>
    <p:sldId id="2063" r:id="rId33"/>
  </p:sldIdLst>
  <p:sldSz cx="9144000" cy="5143500" type="screen16x9"/>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C2A018D6-1A46-40C2-8762-07D2D335D1E6}">
          <p14:sldIdLst>
            <p14:sldId id="390"/>
            <p14:sldId id="1680"/>
            <p14:sldId id="2118"/>
            <p14:sldId id="2114"/>
            <p14:sldId id="2120"/>
            <p14:sldId id="2119"/>
            <p14:sldId id="2100"/>
            <p14:sldId id="2099"/>
            <p14:sldId id="2078"/>
            <p14:sldId id="2121"/>
            <p14:sldId id="2102"/>
            <p14:sldId id="2112"/>
            <p14:sldId id="2103"/>
            <p14:sldId id="2104"/>
            <p14:sldId id="2128"/>
            <p14:sldId id="2127"/>
            <p14:sldId id="2106"/>
            <p14:sldId id="2107"/>
            <p14:sldId id="2126"/>
            <p14:sldId id="2125"/>
            <p14:sldId id="2113"/>
            <p14:sldId id="2108"/>
            <p14:sldId id="2109"/>
            <p14:sldId id="2111"/>
            <p14:sldId id="2117"/>
            <p14:sldId id="2122"/>
            <p14:sldId id="2101"/>
            <p14:sldId id="2115"/>
            <p14:sldId id="2123"/>
            <p14:sldId id="2079"/>
          </p14:sldIdLst>
        </p14:section>
        <p14:section name="无标题节" id="{E9F3CA24-B938-4A79-9883-196E6595A38E}">
          <p14:sldIdLst>
            <p14:sldId id="2063"/>
          </p14:sldIdLst>
        </p14:section>
        <p14:section name="无标题节" id="{C876541D-BD12-4F22-BE5F-77D8727E72E7}">
          <p14:sldIdLst/>
        </p14:section>
      </p14:sectionLst>
    </p:ext>
    <p:ext uri="{EFAFB233-063F-42B5-8137-9DF3F51BA10A}">
      <p15:sldGuideLst xmlns:p15="http://schemas.microsoft.com/office/powerpoint/2012/main">
        <p15:guide id="1" orient="horz" pos="1828">
          <p15:clr>
            <a:srgbClr val="A4A3A4"/>
          </p15:clr>
        </p15:guide>
        <p15:guide id="2" pos="2930">
          <p15:clr>
            <a:srgbClr val="A4A3A4"/>
          </p15:clr>
        </p15:guide>
        <p15:guide id="3" orient="horz" pos="160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J.江" initials="W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33CC"/>
    <a:srgbClr val="E927DB"/>
    <a:srgbClr val="D0D8E8"/>
    <a:srgbClr val="1388FB"/>
    <a:srgbClr val="0819F6"/>
    <a:srgbClr val="2433F8"/>
    <a:srgbClr val="2BCEF8"/>
    <a:srgbClr val="EAEDF4"/>
    <a:srgbClr val="333399"/>
    <a:srgbClr val="F57E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03" autoAdjust="0"/>
    <p:restoredTop sz="93778" autoAdjust="0"/>
  </p:normalViewPr>
  <p:slideViewPr>
    <p:cSldViewPr>
      <p:cViewPr varScale="1">
        <p:scale>
          <a:sx n="124" d="100"/>
          <a:sy n="124" d="100"/>
        </p:scale>
        <p:origin x="51" y="321"/>
      </p:cViewPr>
      <p:guideLst>
        <p:guide orient="horz" pos="1828"/>
        <p:guide pos="2930"/>
        <p:guide orient="horz" pos="1608"/>
      </p:guideLst>
    </p:cSldViewPr>
  </p:slideViewPr>
  <p:outlineViewPr>
    <p:cViewPr>
      <p:scale>
        <a:sx n="33" d="100"/>
        <a:sy n="33" d="100"/>
      </p:scale>
      <p:origin x="0" y="570"/>
    </p:cViewPr>
  </p:outlineViewPr>
  <p:notesTextViewPr>
    <p:cViewPr>
      <p:scale>
        <a:sx n="100" d="100"/>
        <a:sy n="100" d="100"/>
      </p:scale>
      <p:origin x="0" y="0"/>
    </p:cViewPr>
  </p:notesTextViewPr>
  <p:sorterViewPr>
    <p:cViewPr>
      <p:scale>
        <a:sx n="1" d="1"/>
        <a:sy n="1" d="1"/>
      </p:scale>
      <p:origin x="0" y="1044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5CEF72-A1D4-4F7E-90BA-0F65930990C9}" type="doc">
      <dgm:prSet loTypeId="urn:microsoft.com/office/officeart/2005/8/layout/hProcess11" loCatId="process" qsTypeId="urn:microsoft.com/office/officeart/2005/8/quickstyle/simple1" qsCatId="simple" csTypeId="urn:microsoft.com/office/officeart/2005/8/colors/accent1_2" csCatId="accent1" phldr="1"/>
      <dgm:spPr/>
    </dgm:pt>
    <dgm:pt modelId="{617DF469-E088-42DD-ADE1-2D1802BC5BDC}">
      <dgm:prSet phldrT="[文本]" custT="1"/>
      <dgm:spPr/>
      <dgm:t>
        <a:bodyPr/>
        <a:lstStyle/>
        <a:p>
          <a:pPr algn="l"/>
          <a:r>
            <a:rPr lang="en-US" altLang="en-US" sz="1600" dirty="0">
              <a:latin typeface="Times New Roman" panose="02020603050405020304" pitchFamily="18" charset="0"/>
              <a:cs typeface="Times New Roman" panose="02020603050405020304" pitchFamily="18" charset="0"/>
            </a:rPr>
            <a:t>We want to replace the PBW in 2022, then start to prepare;</a:t>
          </a:r>
          <a:endParaRPr lang="zh-CN" altLang="en-US" sz="1600" dirty="0"/>
        </a:p>
      </dgm:t>
    </dgm:pt>
    <dgm:pt modelId="{254318F5-399C-451B-A66B-9C18C441F870}" type="parTrans" cxnId="{A7B75D7C-94BB-4C28-8771-68EE51ECD631}">
      <dgm:prSet/>
      <dgm:spPr/>
      <dgm:t>
        <a:bodyPr/>
        <a:lstStyle/>
        <a:p>
          <a:endParaRPr lang="zh-CN" altLang="en-US"/>
        </a:p>
      </dgm:t>
    </dgm:pt>
    <dgm:pt modelId="{0780FCA8-3F46-4157-B3B0-5BCD1BB91E66}" type="sibTrans" cxnId="{A7B75D7C-94BB-4C28-8771-68EE51ECD631}">
      <dgm:prSet/>
      <dgm:spPr/>
      <dgm:t>
        <a:bodyPr/>
        <a:lstStyle/>
        <a:p>
          <a:endParaRPr lang="zh-CN" altLang="en-US"/>
        </a:p>
      </dgm:t>
    </dgm:pt>
    <dgm:pt modelId="{6A869357-8E9A-499A-9F18-643AD1542CDA}">
      <dgm:prSet phldrT="[文本]" custT="1"/>
      <dgm:spPr/>
      <dgm:t>
        <a:bodyPr/>
        <a:lstStyle/>
        <a:p>
          <a:pPr algn="l"/>
          <a:r>
            <a:rPr lang="en-US" altLang="zh-CN" sz="1600" dirty="0">
              <a:latin typeface="Times New Roman" panose="02020603050405020304" pitchFamily="18" charset="0"/>
              <a:cs typeface="Times New Roman" panose="02020603050405020304" pitchFamily="18" charset="0"/>
            </a:rPr>
            <a:t>Formal decide  to replace the PBW in 2023,  design and manufacturing the tools,  process tested with mock up on the test platform.</a:t>
          </a:r>
          <a:endParaRPr lang="zh-CN" altLang="en-US" sz="1600" dirty="0"/>
        </a:p>
      </dgm:t>
    </dgm:pt>
    <dgm:pt modelId="{5E8F31BE-DF7C-4A8A-B787-6B9A5456BD24}" type="parTrans" cxnId="{6B6557BC-3A64-4DFC-8A51-C96DB5108C72}">
      <dgm:prSet/>
      <dgm:spPr/>
      <dgm:t>
        <a:bodyPr/>
        <a:lstStyle/>
        <a:p>
          <a:endParaRPr lang="zh-CN" altLang="en-US"/>
        </a:p>
      </dgm:t>
    </dgm:pt>
    <dgm:pt modelId="{A14F5229-31F8-4019-BD96-75F28A860B68}" type="sibTrans" cxnId="{6B6557BC-3A64-4DFC-8A51-C96DB5108C72}">
      <dgm:prSet/>
      <dgm:spPr/>
      <dgm:t>
        <a:bodyPr/>
        <a:lstStyle/>
        <a:p>
          <a:endParaRPr lang="zh-CN" altLang="en-US"/>
        </a:p>
      </dgm:t>
    </dgm:pt>
    <dgm:pt modelId="{7993B3C1-8666-4CDC-9081-E83A2F078F58}">
      <dgm:prSet phldrT="[文本]" custT="1"/>
      <dgm:spPr/>
      <dgm:t>
        <a:bodyPr/>
        <a:lstStyle/>
        <a:p>
          <a:pPr marL="0" lvl="0" indent="0" algn="l" defTabSz="711200">
            <a:lnSpc>
              <a:spcPct val="90000"/>
            </a:lnSpc>
            <a:spcBef>
              <a:spcPct val="0"/>
            </a:spcBef>
            <a:spcAft>
              <a:spcPct val="35000"/>
            </a:spcAft>
            <a:buNone/>
          </a:pPr>
          <a:r>
            <a:rPr lang="en-US" sz="1600" kern="1200" dirty="0">
              <a:solidFill>
                <a:prstClr val="black">
                  <a:hueOff val="0"/>
                  <a:satOff val="0"/>
                  <a:lumOff val="0"/>
                  <a:alphaOff val="0"/>
                </a:prstClr>
              </a:solidFill>
              <a:latin typeface="Times New Roman" panose="02020603050405020304" pitchFamily="18" charset="0"/>
              <a:ea typeface="宋体" panose="02010600030101010101" pitchFamily="2" charset="-122"/>
              <a:cs typeface="Times New Roman" panose="02020603050405020304" pitchFamily="18" charset="0"/>
            </a:rPr>
            <a:t>The replacement of PBW was completed during the period of CSNS shutdown in 2024.</a:t>
          </a:r>
          <a:endParaRPr lang="zh-CN" altLang="en-US" sz="1600" kern="1200" dirty="0">
            <a:solidFill>
              <a:prstClr val="black">
                <a:hueOff val="0"/>
                <a:satOff val="0"/>
                <a:lumOff val="0"/>
                <a:alphaOff val="0"/>
              </a:prstClr>
            </a:solidFill>
            <a:latin typeface="Times New Roman" panose="02020603050405020304" pitchFamily="18" charset="0"/>
            <a:ea typeface="宋体" panose="02010600030101010101" pitchFamily="2" charset="-122"/>
            <a:cs typeface="Times New Roman" panose="02020603050405020304" pitchFamily="18" charset="0"/>
          </a:endParaRPr>
        </a:p>
      </dgm:t>
    </dgm:pt>
    <dgm:pt modelId="{A7891FAB-4EB5-4D02-8860-4C04DAAB68A2}" type="parTrans" cxnId="{C700254C-B816-4083-AB07-23271B5398A0}">
      <dgm:prSet/>
      <dgm:spPr/>
      <dgm:t>
        <a:bodyPr/>
        <a:lstStyle/>
        <a:p>
          <a:endParaRPr lang="zh-CN" altLang="en-US"/>
        </a:p>
      </dgm:t>
    </dgm:pt>
    <dgm:pt modelId="{1B5E11AA-075B-4A4F-8330-6CAB05F11021}" type="sibTrans" cxnId="{C700254C-B816-4083-AB07-23271B5398A0}">
      <dgm:prSet/>
      <dgm:spPr/>
      <dgm:t>
        <a:bodyPr/>
        <a:lstStyle/>
        <a:p>
          <a:endParaRPr lang="zh-CN" altLang="en-US"/>
        </a:p>
      </dgm:t>
    </dgm:pt>
    <dgm:pt modelId="{612AE8D5-9A25-454D-8B4F-126A0C7060B8}" type="pres">
      <dgm:prSet presAssocID="{835CEF72-A1D4-4F7E-90BA-0F65930990C9}" presName="Name0" presStyleCnt="0">
        <dgm:presLayoutVars>
          <dgm:dir/>
          <dgm:resizeHandles val="exact"/>
        </dgm:presLayoutVars>
      </dgm:prSet>
      <dgm:spPr/>
    </dgm:pt>
    <dgm:pt modelId="{61E1E699-1B88-4C7C-BA6B-54E6ACBDE775}" type="pres">
      <dgm:prSet presAssocID="{835CEF72-A1D4-4F7E-90BA-0F65930990C9}" presName="arrow" presStyleLbl="bgShp" presStyleIdx="0" presStyleCnt="1" custScaleY="49116" custLinFactNeighborX="-13433" custLinFactNeighborY="25712"/>
      <dgm:spPr/>
    </dgm:pt>
    <dgm:pt modelId="{6B7C024F-27EE-4621-A551-876091564F4E}" type="pres">
      <dgm:prSet presAssocID="{835CEF72-A1D4-4F7E-90BA-0F65930990C9}" presName="points" presStyleCnt="0"/>
      <dgm:spPr/>
    </dgm:pt>
    <dgm:pt modelId="{6D4F92F9-E15F-4A00-AB52-D34289AB0DE7}" type="pres">
      <dgm:prSet presAssocID="{617DF469-E088-42DD-ADE1-2D1802BC5BDC}" presName="compositeA" presStyleCnt="0"/>
      <dgm:spPr/>
    </dgm:pt>
    <dgm:pt modelId="{13D4BC3E-402D-486E-AE3C-564734E1990F}" type="pres">
      <dgm:prSet presAssocID="{617DF469-E088-42DD-ADE1-2D1802BC5BDC}" presName="textA" presStyleLbl="revTx" presStyleIdx="0" presStyleCnt="3" custScaleX="395399" custLinFactNeighborX="-32117" custLinFactNeighborY="46625">
        <dgm:presLayoutVars>
          <dgm:bulletEnabled val="1"/>
        </dgm:presLayoutVars>
      </dgm:prSet>
      <dgm:spPr/>
    </dgm:pt>
    <dgm:pt modelId="{3D02A56C-382C-4E4D-951F-3F21E0F6C57A}" type="pres">
      <dgm:prSet presAssocID="{617DF469-E088-42DD-ADE1-2D1802BC5BDC}" presName="circleA" presStyleLbl="node1" presStyleIdx="0" presStyleCnt="3" custLinFactX="-100000" custLinFactY="2428" custLinFactNeighborX="-166245" custLinFactNeighborY="100000"/>
      <dgm:spPr/>
    </dgm:pt>
    <dgm:pt modelId="{19E38BD7-3702-4578-AB78-C16562F853DB}" type="pres">
      <dgm:prSet presAssocID="{617DF469-E088-42DD-ADE1-2D1802BC5BDC}" presName="spaceA" presStyleCnt="0"/>
      <dgm:spPr/>
    </dgm:pt>
    <dgm:pt modelId="{11C2D4E9-E9B6-485C-8F03-67E12B06360B}" type="pres">
      <dgm:prSet presAssocID="{0780FCA8-3F46-4157-B3B0-5BCD1BB91E66}" presName="space" presStyleCnt="0"/>
      <dgm:spPr/>
    </dgm:pt>
    <dgm:pt modelId="{8DA60E70-8F78-463E-AD98-A779964C4607}" type="pres">
      <dgm:prSet presAssocID="{6A869357-8E9A-499A-9F18-643AD1542CDA}" presName="compositeB" presStyleCnt="0"/>
      <dgm:spPr/>
    </dgm:pt>
    <dgm:pt modelId="{FE5FDBC4-D911-45F6-9BCF-E3597B554B74}" type="pres">
      <dgm:prSet presAssocID="{6A869357-8E9A-499A-9F18-643AD1542CDA}" presName="textB" presStyleLbl="revTx" presStyleIdx="1" presStyleCnt="3" custScaleX="598577" custLinFactY="-23802" custLinFactNeighborX="73488" custLinFactNeighborY="-100000">
        <dgm:presLayoutVars>
          <dgm:bulletEnabled val="1"/>
        </dgm:presLayoutVars>
      </dgm:prSet>
      <dgm:spPr/>
    </dgm:pt>
    <dgm:pt modelId="{F900CD53-D0A6-41EA-A4E8-1D0E1CA952C8}" type="pres">
      <dgm:prSet presAssocID="{6A869357-8E9A-499A-9F18-643AD1542CDA}" presName="circleB" presStyleLbl="node1" presStyleIdx="1" presStyleCnt="3" custLinFactX="48523" custLinFactNeighborX="100000" custLinFactNeighborY="97330"/>
      <dgm:spPr/>
    </dgm:pt>
    <dgm:pt modelId="{EE8AACDB-2401-479F-A8BE-30198604DCB9}" type="pres">
      <dgm:prSet presAssocID="{6A869357-8E9A-499A-9F18-643AD1542CDA}" presName="spaceB" presStyleCnt="0"/>
      <dgm:spPr/>
    </dgm:pt>
    <dgm:pt modelId="{52EC1364-0F94-4B5A-9850-E26FE7398AD9}" type="pres">
      <dgm:prSet presAssocID="{A14F5229-31F8-4019-BD96-75F28A860B68}" presName="space" presStyleCnt="0"/>
      <dgm:spPr/>
    </dgm:pt>
    <dgm:pt modelId="{29C90F98-D887-4B44-88D7-FE874ED44361}" type="pres">
      <dgm:prSet presAssocID="{7993B3C1-8666-4CDC-9081-E83A2F078F58}" presName="compositeA" presStyleCnt="0"/>
      <dgm:spPr/>
    </dgm:pt>
    <dgm:pt modelId="{C501EED7-82E9-46B1-958F-F57D9E45C7E2}" type="pres">
      <dgm:prSet presAssocID="{7993B3C1-8666-4CDC-9081-E83A2F078F58}" presName="textA" presStyleLbl="revTx" presStyleIdx="2" presStyleCnt="3" custScaleX="455365" custLinFactX="17981" custLinFactNeighborX="100000" custLinFactNeighborY="38754">
        <dgm:presLayoutVars>
          <dgm:bulletEnabled val="1"/>
        </dgm:presLayoutVars>
      </dgm:prSet>
      <dgm:spPr/>
    </dgm:pt>
    <dgm:pt modelId="{0739472E-C8BD-4AEE-ADBE-9F457FE3CD04}" type="pres">
      <dgm:prSet presAssocID="{7993B3C1-8666-4CDC-9081-E83A2F078F58}" presName="circleA" presStyleLbl="node1" presStyleIdx="2" presStyleCnt="3" custLinFactX="244791" custLinFactNeighborX="300000" custLinFactNeighborY="97330"/>
      <dgm:spPr/>
    </dgm:pt>
    <dgm:pt modelId="{8B3ED6B0-1205-4894-A60C-B099A01192A4}" type="pres">
      <dgm:prSet presAssocID="{7993B3C1-8666-4CDC-9081-E83A2F078F58}" presName="spaceA" presStyleCnt="0"/>
      <dgm:spPr/>
    </dgm:pt>
  </dgm:ptLst>
  <dgm:cxnLst>
    <dgm:cxn modelId="{ADC4F332-3FA0-44A2-9921-4E8743E92B18}" type="presOf" srcId="{6A869357-8E9A-499A-9F18-643AD1542CDA}" destId="{FE5FDBC4-D911-45F6-9BCF-E3597B554B74}" srcOrd="0" destOrd="0" presId="urn:microsoft.com/office/officeart/2005/8/layout/hProcess11"/>
    <dgm:cxn modelId="{C700254C-B816-4083-AB07-23271B5398A0}" srcId="{835CEF72-A1D4-4F7E-90BA-0F65930990C9}" destId="{7993B3C1-8666-4CDC-9081-E83A2F078F58}" srcOrd="2" destOrd="0" parTransId="{A7891FAB-4EB5-4D02-8860-4C04DAAB68A2}" sibTransId="{1B5E11AA-075B-4A4F-8330-6CAB05F11021}"/>
    <dgm:cxn modelId="{A7B75D7C-94BB-4C28-8771-68EE51ECD631}" srcId="{835CEF72-A1D4-4F7E-90BA-0F65930990C9}" destId="{617DF469-E088-42DD-ADE1-2D1802BC5BDC}" srcOrd="0" destOrd="0" parTransId="{254318F5-399C-451B-A66B-9C18C441F870}" sibTransId="{0780FCA8-3F46-4157-B3B0-5BCD1BB91E66}"/>
    <dgm:cxn modelId="{58069781-FB3E-4589-93AD-F18E777C58D2}" type="presOf" srcId="{7993B3C1-8666-4CDC-9081-E83A2F078F58}" destId="{C501EED7-82E9-46B1-958F-F57D9E45C7E2}" srcOrd="0" destOrd="0" presId="urn:microsoft.com/office/officeart/2005/8/layout/hProcess11"/>
    <dgm:cxn modelId="{3AF01BA9-2EBE-471F-BC61-974944A974C4}" type="presOf" srcId="{617DF469-E088-42DD-ADE1-2D1802BC5BDC}" destId="{13D4BC3E-402D-486E-AE3C-564734E1990F}" srcOrd="0" destOrd="0" presId="urn:microsoft.com/office/officeart/2005/8/layout/hProcess11"/>
    <dgm:cxn modelId="{6B6557BC-3A64-4DFC-8A51-C96DB5108C72}" srcId="{835CEF72-A1D4-4F7E-90BA-0F65930990C9}" destId="{6A869357-8E9A-499A-9F18-643AD1542CDA}" srcOrd="1" destOrd="0" parTransId="{5E8F31BE-DF7C-4A8A-B787-6B9A5456BD24}" sibTransId="{A14F5229-31F8-4019-BD96-75F28A860B68}"/>
    <dgm:cxn modelId="{0181C6D0-2F60-4A2C-9089-DB19BB825ECC}" type="presOf" srcId="{835CEF72-A1D4-4F7E-90BA-0F65930990C9}" destId="{612AE8D5-9A25-454D-8B4F-126A0C7060B8}" srcOrd="0" destOrd="0" presId="urn:microsoft.com/office/officeart/2005/8/layout/hProcess11"/>
    <dgm:cxn modelId="{27083C1F-5AF6-401B-8182-9CF13644D5A4}" type="presParOf" srcId="{612AE8D5-9A25-454D-8B4F-126A0C7060B8}" destId="{61E1E699-1B88-4C7C-BA6B-54E6ACBDE775}" srcOrd="0" destOrd="0" presId="urn:microsoft.com/office/officeart/2005/8/layout/hProcess11"/>
    <dgm:cxn modelId="{8866515C-B5E3-44D9-AED5-7EF4A38592AE}" type="presParOf" srcId="{612AE8D5-9A25-454D-8B4F-126A0C7060B8}" destId="{6B7C024F-27EE-4621-A551-876091564F4E}" srcOrd="1" destOrd="0" presId="urn:microsoft.com/office/officeart/2005/8/layout/hProcess11"/>
    <dgm:cxn modelId="{01B008EF-2470-45BD-9125-7F819FE01888}" type="presParOf" srcId="{6B7C024F-27EE-4621-A551-876091564F4E}" destId="{6D4F92F9-E15F-4A00-AB52-D34289AB0DE7}" srcOrd="0" destOrd="0" presId="urn:microsoft.com/office/officeart/2005/8/layout/hProcess11"/>
    <dgm:cxn modelId="{BB293CBC-696E-4CCC-95F2-109E39AF045D}" type="presParOf" srcId="{6D4F92F9-E15F-4A00-AB52-D34289AB0DE7}" destId="{13D4BC3E-402D-486E-AE3C-564734E1990F}" srcOrd="0" destOrd="0" presId="urn:microsoft.com/office/officeart/2005/8/layout/hProcess11"/>
    <dgm:cxn modelId="{9FD2A716-46B3-4F04-9689-88017817C378}" type="presParOf" srcId="{6D4F92F9-E15F-4A00-AB52-D34289AB0DE7}" destId="{3D02A56C-382C-4E4D-951F-3F21E0F6C57A}" srcOrd="1" destOrd="0" presId="urn:microsoft.com/office/officeart/2005/8/layout/hProcess11"/>
    <dgm:cxn modelId="{F43E1AE6-E892-4EB5-8CB9-D9CCE6EBCC7B}" type="presParOf" srcId="{6D4F92F9-E15F-4A00-AB52-D34289AB0DE7}" destId="{19E38BD7-3702-4578-AB78-C16562F853DB}" srcOrd="2" destOrd="0" presId="urn:microsoft.com/office/officeart/2005/8/layout/hProcess11"/>
    <dgm:cxn modelId="{274432BE-7684-4960-A487-1FBD70C26A0A}" type="presParOf" srcId="{6B7C024F-27EE-4621-A551-876091564F4E}" destId="{11C2D4E9-E9B6-485C-8F03-67E12B06360B}" srcOrd="1" destOrd="0" presId="urn:microsoft.com/office/officeart/2005/8/layout/hProcess11"/>
    <dgm:cxn modelId="{628FBF4A-3A0E-48F7-9D43-1D2D18A2A094}" type="presParOf" srcId="{6B7C024F-27EE-4621-A551-876091564F4E}" destId="{8DA60E70-8F78-463E-AD98-A779964C4607}" srcOrd="2" destOrd="0" presId="urn:microsoft.com/office/officeart/2005/8/layout/hProcess11"/>
    <dgm:cxn modelId="{E4547D0A-57A1-4CA2-ACF2-B0B5F932054F}" type="presParOf" srcId="{8DA60E70-8F78-463E-AD98-A779964C4607}" destId="{FE5FDBC4-D911-45F6-9BCF-E3597B554B74}" srcOrd="0" destOrd="0" presId="urn:microsoft.com/office/officeart/2005/8/layout/hProcess11"/>
    <dgm:cxn modelId="{79DDFF8A-0AAA-4471-9CF7-BFC5356A06D8}" type="presParOf" srcId="{8DA60E70-8F78-463E-AD98-A779964C4607}" destId="{F900CD53-D0A6-41EA-A4E8-1D0E1CA952C8}" srcOrd="1" destOrd="0" presId="urn:microsoft.com/office/officeart/2005/8/layout/hProcess11"/>
    <dgm:cxn modelId="{B528FA39-6B41-433B-8FB9-1468EAAF3D03}" type="presParOf" srcId="{8DA60E70-8F78-463E-AD98-A779964C4607}" destId="{EE8AACDB-2401-479F-A8BE-30198604DCB9}" srcOrd="2" destOrd="0" presId="urn:microsoft.com/office/officeart/2005/8/layout/hProcess11"/>
    <dgm:cxn modelId="{7378605D-060E-4DC9-BADC-479519DA0B5E}" type="presParOf" srcId="{6B7C024F-27EE-4621-A551-876091564F4E}" destId="{52EC1364-0F94-4B5A-9850-E26FE7398AD9}" srcOrd="3" destOrd="0" presId="urn:microsoft.com/office/officeart/2005/8/layout/hProcess11"/>
    <dgm:cxn modelId="{C7A8126C-FDA3-487F-B1F1-D42298EF475B}" type="presParOf" srcId="{6B7C024F-27EE-4621-A551-876091564F4E}" destId="{29C90F98-D887-4B44-88D7-FE874ED44361}" srcOrd="4" destOrd="0" presId="urn:microsoft.com/office/officeart/2005/8/layout/hProcess11"/>
    <dgm:cxn modelId="{3725D9C9-CD97-4652-966C-864CEB56A5AC}" type="presParOf" srcId="{29C90F98-D887-4B44-88D7-FE874ED44361}" destId="{C501EED7-82E9-46B1-958F-F57D9E45C7E2}" srcOrd="0" destOrd="0" presId="urn:microsoft.com/office/officeart/2005/8/layout/hProcess11"/>
    <dgm:cxn modelId="{A60F9AB1-7E2C-4488-B17D-311F01D3A41C}" type="presParOf" srcId="{29C90F98-D887-4B44-88D7-FE874ED44361}" destId="{0739472E-C8BD-4AEE-ADBE-9F457FE3CD04}" srcOrd="1" destOrd="0" presId="urn:microsoft.com/office/officeart/2005/8/layout/hProcess11"/>
    <dgm:cxn modelId="{22DBC88C-6421-47EA-AFA9-BCAB8644410F}" type="presParOf" srcId="{29C90F98-D887-4B44-88D7-FE874ED44361}" destId="{8B3ED6B0-1205-4894-A60C-B099A01192A4}"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1E699-1B88-4C7C-BA6B-54E6ACBDE775}">
      <dsp:nvSpPr>
        <dsp:cNvPr id="0" name=""/>
        <dsp:cNvSpPr/>
      </dsp:nvSpPr>
      <dsp:spPr>
        <a:xfrm>
          <a:off x="0" y="1098052"/>
          <a:ext cx="8640960" cy="42750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D4BC3E-402D-486E-AE3C-564734E1990F}">
      <dsp:nvSpPr>
        <dsp:cNvPr id="0" name=""/>
        <dsp:cNvSpPr/>
      </dsp:nvSpPr>
      <dsp:spPr>
        <a:xfrm>
          <a:off x="0" y="405826"/>
          <a:ext cx="2105779" cy="870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l" defTabSz="711200">
            <a:lnSpc>
              <a:spcPct val="90000"/>
            </a:lnSpc>
            <a:spcBef>
              <a:spcPct val="0"/>
            </a:spcBef>
            <a:spcAft>
              <a:spcPct val="35000"/>
            </a:spcAft>
            <a:buNone/>
          </a:pPr>
          <a:r>
            <a:rPr lang="en-US" altLang="en-US" sz="1600" kern="1200" dirty="0">
              <a:latin typeface="Times New Roman" panose="02020603050405020304" pitchFamily="18" charset="0"/>
              <a:cs typeface="Times New Roman" panose="02020603050405020304" pitchFamily="18" charset="0"/>
            </a:rPr>
            <a:t>We want to replace the PBW in 2022, then start to prepare;</a:t>
          </a:r>
          <a:endParaRPr lang="zh-CN" altLang="en-US" sz="1600" kern="1200" dirty="0"/>
        </a:p>
      </dsp:txBody>
      <dsp:txXfrm>
        <a:off x="0" y="405826"/>
        <a:ext cx="2105779" cy="870406"/>
      </dsp:txXfrm>
    </dsp:sp>
    <dsp:sp modelId="{3D02A56C-382C-4E4D-951F-3F21E0F6C57A}">
      <dsp:nvSpPr>
        <dsp:cNvPr id="0" name=""/>
        <dsp:cNvSpPr/>
      </dsp:nvSpPr>
      <dsp:spPr>
        <a:xfrm>
          <a:off x="367155" y="1202092"/>
          <a:ext cx="217601" cy="2176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5FDBC4-D911-45F6-9BCF-E3597B554B74}">
      <dsp:nvSpPr>
        <dsp:cNvPr id="0" name=""/>
        <dsp:cNvSpPr/>
      </dsp:nvSpPr>
      <dsp:spPr>
        <a:xfrm>
          <a:off x="2526203" y="228029"/>
          <a:ext cx="3187846" cy="870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US" altLang="zh-CN" sz="1600" kern="1200" dirty="0">
              <a:latin typeface="Times New Roman" panose="02020603050405020304" pitchFamily="18" charset="0"/>
              <a:cs typeface="Times New Roman" panose="02020603050405020304" pitchFamily="18" charset="0"/>
            </a:rPr>
            <a:t>Formal decide  to replace the PBW in 2023,  design and manufacturing the tools,  process tested with mock up on the test platform.</a:t>
          </a:r>
          <a:endParaRPr lang="zh-CN" altLang="en-US" sz="1600" kern="1200" dirty="0"/>
        </a:p>
      </dsp:txBody>
      <dsp:txXfrm>
        <a:off x="2526203" y="228029"/>
        <a:ext cx="3187846" cy="870406"/>
      </dsp:txXfrm>
    </dsp:sp>
    <dsp:sp modelId="{F900CD53-D0A6-41EA-A4E8-1D0E1CA952C8}">
      <dsp:nvSpPr>
        <dsp:cNvPr id="0" name=""/>
        <dsp:cNvSpPr/>
      </dsp:nvSpPr>
      <dsp:spPr>
        <a:xfrm>
          <a:off x="3943138" y="1190998"/>
          <a:ext cx="217601" cy="2176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01EED7-82E9-46B1-958F-F57D9E45C7E2}">
      <dsp:nvSpPr>
        <dsp:cNvPr id="0" name=""/>
        <dsp:cNvSpPr/>
      </dsp:nvSpPr>
      <dsp:spPr>
        <a:xfrm>
          <a:off x="5977635" y="337317"/>
          <a:ext cx="2425141" cy="870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l" defTabSz="711200">
            <a:lnSpc>
              <a:spcPct val="90000"/>
            </a:lnSpc>
            <a:spcBef>
              <a:spcPct val="0"/>
            </a:spcBef>
            <a:spcAft>
              <a:spcPct val="35000"/>
            </a:spcAft>
            <a:buNone/>
          </a:pPr>
          <a:r>
            <a:rPr lang="en-US" sz="1600" kern="1200" dirty="0">
              <a:solidFill>
                <a:prstClr val="black">
                  <a:hueOff val="0"/>
                  <a:satOff val="0"/>
                  <a:lumOff val="0"/>
                  <a:alphaOff val="0"/>
                </a:prstClr>
              </a:solidFill>
              <a:latin typeface="Times New Roman" panose="02020603050405020304" pitchFamily="18" charset="0"/>
              <a:ea typeface="宋体" panose="02010600030101010101" pitchFamily="2" charset="-122"/>
              <a:cs typeface="Times New Roman" panose="02020603050405020304" pitchFamily="18" charset="0"/>
            </a:rPr>
            <a:t>The replacement of PBW was completed during the period of CSNS shutdown in 2024.</a:t>
          </a:r>
          <a:endParaRPr lang="zh-CN" altLang="en-US" sz="1600" kern="1200" dirty="0">
            <a:solidFill>
              <a:prstClr val="black">
                <a:hueOff val="0"/>
                <a:satOff val="0"/>
                <a:lumOff val="0"/>
                <a:alphaOff val="0"/>
              </a:prstClr>
            </a:solidFill>
            <a:latin typeface="Times New Roman" panose="02020603050405020304" pitchFamily="18" charset="0"/>
            <a:ea typeface="宋体" panose="02010600030101010101" pitchFamily="2" charset="-122"/>
            <a:cs typeface="Times New Roman" panose="02020603050405020304" pitchFamily="18" charset="0"/>
          </a:endParaRPr>
        </a:p>
      </dsp:txBody>
      <dsp:txXfrm>
        <a:off x="5977635" y="337317"/>
        <a:ext cx="2425141" cy="870406"/>
      </dsp:txXfrm>
    </dsp:sp>
    <dsp:sp modelId="{0739472E-C8BD-4AEE-ADBE-9F457FE3CD04}">
      <dsp:nvSpPr>
        <dsp:cNvPr id="0" name=""/>
        <dsp:cNvSpPr/>
      </dsp:nvSpPr>
      <dsp:spPr>
        <a:xfrm>
          <a:off x="7638547" y="1190998"/>
          <a:ext cx="217601" cy="2176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6634D4-6826-4280-8DB9-19D143CADB2E}" type="datetimeFigureOut">
              <a:rPr lang="zh-CN" altLang="en-US" smtClean="0"/>
              <a:t>2024-10-28</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61C9F4-D0A3-417B-B817-AAD999A50B0B}"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ea typeface="宋体" panose="02010600030101010101" pitchFamily="2" charset="-122"/>
              </a:defRPr>
            </a:lvl1pPr>
          </a:lstStyle>
          <a:p>
            <a:pPr>
              <a:defRPr/>
            </a:pPr>
            <a:fld id="{2D2B385D-30C0-42A3-A406-FDA826925B69}" type="datetimeFigureOut">
              <a:rPr lang="zh-CN" altLang="en-US"/>
              <a:t>2024-10-28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smtClean="0"/>
            </a:lvl1pPr>
          </a:lstStyle>
          <a:p>
            <a:pPr>
              <a:defRPr/>
            </a:pPr>
            <a:fld id="{0C994A22-7990-4147-B722-23103CA33D18}" type="slidenum">
              <a:rPr lang="zh-CN" altLang="en-US"/>
              <a:t>‹#›</a:t>
            </a:fld>
            <a:endParaRPr lang="zh-CN" altLang="en-US"/>
          </a:p>
        </p:txBody>
      </p:sp>
    </p:spTree>
    <p:extLst>
      <p:ext uri="{BB962C8B-B14F-4D97-AF65-F5344CB8AC3E}">
        <p14:creationId xmlns:p14="http://schemas.microsoft.com/office/powerpoint/2010/main" val="16034371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7</a:t>
            </a:fld>
            <a:endParaRPr lang="zh-CN" altLang="en-US"/>
          </a:p>
        </p:txBody>
      </p:sp>
    </p:spTree>
    <p:extLst>
      <p:ext uri="{BB962C8B-B14F-4D97-AF65-F5344CB8AC3E}">
        <p14:creationId xmlns:p14="http://schemas.microsoft.com/office/powerpoint/2010/main" val="3226114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17</a:t>
            </a:fld>
            <a:endParaRPr lang="zh-CN" altLang="en-US"/>
          </a:p>
        </p:txBody>
      </p:sp>
    </p:spTree>
    <p:extLst>
      <p:ext uri="{BB962C8B-B14F-4D97-AF65-F5344CB8AC3E}">
        <p14:creationId xmlns:p14="http://schemas.microsoft.com/office/powerpoint/2010/main" val="1418557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18</a:t>
            </a:fld>
            <a:endParaRPr lang="zh-CN" altLang="en-US"/>
          </a:p>
        </p:txBody>
      </p:sp>
    </p:spTree>
    <p:extLst>
      <p:ext uri="{BB962C8B-B14F-4D97-AF65-F5344CB8AC3E}">
        <p14:creationId xmlns:p14="http://schemas.microsoft.com/office/powerpoint/2010/main" val="2228685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19</a:t>
            </a:fld>
            <a:endParaRPr lang="zh-CN" altLang="en-US"/>
          </a:p>
        </p:txBody>
      </p:sp>
    </p:spTree>
    <p:extLst>
      <p:ext uri="{BB962C8B-B14F-4D97-AF65-F5344CB8AC3E}">
        <p14:creationId xmlns:p14="http://schemas.microsoft.com/office/powerpoint/2010/main" val="787019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20</a:t>
            </a:fld>
            <a:endParaRPr lang="zh-CN" altLang="en-US"/>
          </a:p>
        </p:txBody>
      </p:sp>
    </p:spTree>
    <p:extLst>
      <p:ext uri="{BB962C8B-B14F-4D97-AF65-F5344CB8AC3E}">
        <p14:creationId xmlns:p14="http://schemas.microsoft.com/office/powerpoint/2010/main" val="3873912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21</a:t>
            </a:fld>
            <a:endParaRPr lang="zh-CN" altLang="en-US"/>
          </a:p>
        </p:txBody>
      </p:sp>
    </p:spTree>
    <p:extLst>
      <p:ext uri="{BB962C8B-B14F-4D97-AF65-F5344CB8AC3E}">
        <p14:creationId xmlns:p14="http://schemas.microsoft.com/office/powerpoint/2010/main" val="356142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22</a:t>
            </a:fld>
            <a:endParaRPr lang="zh-CN" altLang="en-US"/>
          </a:p>
        </p:txBody>
      </p:sp>
    </p:spTree>
    <p:extLst>
      <p:ext uri="{BB962C8B-B14F-4D97-AF65-F5344CB8AC3E}">
        <p14:creationId xmlns:p14="http://schemas.microsoft.com/office/powerpoint/2010/main" val="186420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23</a:t>
            </a:fld>
            <a:endParaRPr lang="zh-CN" altLang="en-US"/>
          </a:p>
        </p:txBody>
      </p:sp>
    </p:spTree>
    <p:extLst>
      <p:ext uri="{BB962C8B-B14F-4D97-AF65-F5344CB8AC3E}">
        <p14:creationId xmlns:p14="http://schemas.microsoft.com/office/powerpoint/2010/main" val="2485329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24</a:t>
            </a:fld>
            <a:endParaRPr lang="zh-CN" altLang="en-US"/>
          </a:p>
        </p:txBody>
      </p:sp>
    </p:spTree>
    <p:extLst>
      <p:ext uri="{BB962C8B-B14F-4D97-AF65-F5344CB8AC3E}">
        <p14:creationId xmlns:p14="http://schemas.microsoft.com/office/powerpoint/2010/main" val="23260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25</a:t>
            </a:fld>
            <a:endParaRPr lang="zh-CN" altLang="en-US"/>
          </a:p>
        </p:txBody>
      </p:sp>
    </p:spTree>
    <p:extLst>
      <p:ext uri="{BB962C8B-B14F-4D97-AF65-F5344CB8AC3E}">
        <p14:creationId xmlns:p14="http://schemas.microsoft.com/office/powerpoint/2010/main" val="3743108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31</a:t>
            </a:fld>
            <a:endParaRPr lang="zh-CN" altLang="en-US"/>
          </a:p>
        </p:txBody>
      </p:sp>
    </p:spTree>
    <p:extLst>
      <p:ext uri="{BB962C8B-B14F-4D97-AF65-F5344CB8AC3E}">
        <p14:creationId xmlns:p14="http://schemas.microsoft.com/office/powerpoint/2010/main" val="214432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8</a:t>
            </a:fld>
            <a:endParaRPr lang="zh-CN" altLang="en-US"/>
          </a:p>
        </p:txBody>
      </p:sp>
    </p:spTree>
    <p:extLst>
      <p:ext uri="{BB962C8B-B14F-4D97-AF65-F5344CB8AC3E}">
        <p14:creationId xmlns:p14="http://schemas.microsoft.com/office/powerpoint/2010/main" val="465992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9</a:t>
            </a:fld>
            <a:endParaRPr lang="zh-CN" altLang="en-US"/>
          </a:p>
        </p:txBody>
      </p:sp>
    </p:spTree>
    <p:extLst>
      <p:ext uri="{BB962C8B-B14F-4D97-AF65-F5344CB8AC3E}">
        <p14:creationId xmlns:p14="http://schemas.microsoft.com/office/powerpoint/2010/main" val="227857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11</a:t>
            </a:fld>
            <a:endParaRPr lang="zh-CN" altLang="en-US"/>
          </a:p>
        </p:txBody>
      </p:sp>
    </p:spTree>
    <p:extLst>
      <p:ext uri="{BB962C8B-B14F-4D97-AF65-F5344CB8AC3E}">
        <p14:creationId xmlns:p14="http://schemas.microsoft.com/office/powerpoint/2010/main" val="3877440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12</a:t>
            </a:fld>
            <a:endParaRPr lang="zh-CN" altLang="en-US"/>
          </a:p>
        </p:txBody>
      </p:sp>
    </p:spTree>
    <p:extLst>
      <p:ext uri="{BB962C8B-B14F-4D97-AF65-F5344CB8AC3E}">
        <p14:creationId xmlns:p14="http://schemas.microsoft.com/office/powerpoint/2010/main" val="3117118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13</a:t>
            </a:fld>
            <a:endParaRPr lang="zh-CN" altLang="en-US"/>
          </a:p>
        </p:txBody>
      </p:sp>
    </p:spTree>
    <p:extLst>
      <p:ext uri="{BB962C8B-B14F-4D97-AF65-F5344CB8AC3E}">
        <p14:creationId xmlns:p14="http://schemas.microsoft.com/office/powerpoint/2010/main" val="2588934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14</a:t>
            </a:fld>
            <a:endParaRPr lang="zh-CN" altLang="en-US"/>
          </a:p>
        </p:txBody>
      </p:sp>
    </p:spTree>
    <p:extLst>
      <p:ext uri="{BB962C8B-B14F-4D97-AF65-F5344CB8AC3E}">
        <p14:creationId xmlns:p14="http://schemas.microsoft.com/office/powerpoint/2010/main" val="2693354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15</a:t>
            </a:fld>
            <a:endParaRPr lang="zh-CN" altLang="en-US"/>
          </a:p>
        </p:txBody>
      </p:sp>
    </p:spTree>
    <p:extLst>
      <p:ext uri="{BB962C8B-B14F-4D97-AF65-F5344CB8AC3E}">
        <p14:creationId xmlns:p14="http://schemas.microsoft.com/office/powerpoint/2010/main" val="3062350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16</a:t>
            </a:fld>
            <a:endParaRPr lang="zh-CN" altLang="en-US"/>
          </a:p>
        </p:txBody>
      </p:sp>
    </p:spTree>
    <p:extLst>
      <p:ext uri="{BB962C8B-B14F-4D97-AF65-F5344CB8AC3E}">
        <p14:creationId xmlns:p14="http://schemas.microsoft.com/office/powerpoint/2010/main" val="2641023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2"/>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81000" indent="0" algn="ctr">
              <a:buNone/>
              <a:defRPr>
                <a:solidFill>
                  <a:schemeClr val="tx1">
                    <a:tint val="75000"/>
                  </a:schemeClr>
                </a:solidFill>
              </a:defRPr>
            </a:lvl2pPr>
            <a:lvl3pPr marL="762000" indent="0" algn="ctr">
              <a:buNone/>
              <a:defRPr>
                <a:solidFill>
                  <a:schemeClr val="tx1">
                    <a:tint val="75000"/>
                  </a:schemeClr>
                </a:solidFill>
              </a:defRPr>
            </a:lvl3pPr>
            <a:lvl4pPr marL="1143000" indent="0" algn="ctr">
              <a:buNone/>
              <a:defRPr>
                <a:solidFill>
                  <a:schemeClr val="tx1">
                    <a:tint val="75000"/>
                  </a:schemeClr>
                </a:solidFill>
              </a:defRPr>
            </a:lvl4pPr>
            <a:lvl5pPr marL="1524000" indent="0" algn="ctr">
              <a:buNone/>
              <a:defRPr>
                <a:solidFill>
                  <a:schemeClr val="tx1">
                    <a:tint val="75000"/>
                  </a:schemeClr>
                </a:solidFill>
              </a:defRPr>
            </a:lvl5pPr>
            <a:lvl6pPr marL="1905000" indent="0" algn="ctr">
              <a:buNone/>
              <a:defRPr>
                <a:solidFill>
                  <a:schemeClr val="tx1">
                    <a:tint val="75000"/>
                  </a:schemeClr>
                </a:solidFill>
              </a:defRPr>
            </a:lvl6pPr>
            <a:lvl7pPr marL="2286000" indent="0" algn="ctr">
              <a:buNone/>
              <a:defRPr>
                <a:solidFill>
                  <a:schemeClr val="tx1">
                    <a:tint val="75000"/>
                  </a:schemeClr>
                </a:solidFill>
              </a:defRPr>
            </a:lvl7pPr>
            <a:lvl8pPr marL="2667000" indent="0" algn="ctr">
              <a:buNone/>
              <a:defRPr>
                <a:solidFill>
                  <a:schemeClr val="tx1">
                    <a:tint val="75000"/>
                  </a:schemeClr>
                </a:solidFill>
              </a:defRPr>
            </a:lvl8pPr>
            <a:lvl9pPr marL="30480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6F4C598D-9B25-41F2-B008-9EA8DB91FF4C}" type="slidenum">
              <a:rPr lang="en-US" altLang="zh-CN"/>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1"/>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1"/>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E10E28F-C52D-4A97-95D4-C0569AAA1EFD}" type="slidenum">
              <a:rPr lang="en-US" altLang="zh-CN"/>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7698" b="7698"/>
          <a:stretch/>
        </p:blipFill>
        <p:spPr>
          <a:xfrm>
            <a:off x="-27466" y="420945"/>
            <a:ext cx="9171467" cy="3865880"/>
          </a:xfrm>
          <a:prstGeom prst="rect">
            <a:avLst/>
          </a:prstGeom>
          <a:noFill/>
          <a:ln w="0">
            <a:noFill/>
          </a:ln>
          <a:effectLst>
            <a:softEdge rad="660400"/>
          </a:effectLst>
        </p:spPr>
      </p:pic>
      <p:sp>
        <p:nvSpPr>
          <p:cNvPr id="2" name="Title 1"/>
          <p:cNvSpPr>
            <a:spLocks noGrp="1"/>
          </p:cNvSpPr>
          <p:nvPr>
            <p:ph type="ctrTitle"/>
          </p:nvPr>
        </p:nvSpPr>
        <p:spPr>
          <a:xfrm>
            <a:off x="685800" y="841772"/>
            <a:ext cx="77724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pic>
        <p:nvPicPr>
          <p:cNvPr id="9" name="图片 8"/>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281454" y="4214979"/>
            <a:ext cx="1839686" cy="928522"/>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29" y="77711"/>
            <a:ext cx="2676819" cy="542775"/>
          </a:xfrm>
          <a:prstGeom prst="rect">
            <a:avLst/>
          </a:prstGeom>
        </p:spPr>
      </p:pic>
      <p:sp>
        <p:nvSpPr>
          <p:cNvPr id="11" name="文本框 10"/>
          <p:cNvSpPr txBox="1"/>
          <p:nvPr/>
        </p:nvSpPr>
        <p:spPr>
          <a:xfrm>
            <a:off x="4355902" y="4679239"/>
            <a:ext cx="2339102" cy="415498"/>
          </a:xfrm>
          <a:prstGeom prst="rect">
            <a:avLst/>
          </a:prstGeom>
          <a:noFill/>
          <a:ln>
            <a:noFill/>
          </a:ln>
          <a:effectLst>
            <a:outerShdw blurRad="50800" dist="50800" dir="5400000" algn="ctr" rotWithShape="0">
              <a:srgbClr val="000000">
                <a:alpha val="38000"/>
              </a:srgbClr>
            </a:outerShdw>
          </a:effectLst>
        </p:spPr>
        <p:txBody>
          <a:bodyPr wrap="none" rtlCol="0">
            <a:spAutoFit/>
          </a:bodyPr>
          <a:lstStyle/>
          <a:p>
            <a:r>
              <a:rPr lang="zh-CN" altLang="en-US" sz="2100" dirty="0">
                <a:latin typeface="华文行楷" panose="02010800040101010101" pitchFamily="2" charset="-122"/>
                <a:ea typeface="华文行楷" panose="02010800040101010101" pitchFamily="2" charset="-122"/>
              </a:rPr>
              <a:t>中科院高能物理所</a:t>
            </a:r>
          </a:p>
        </p:txBody>
      </p:sp>
      <p:sp>
        <p:nvSpPr>
          <p:cNvPr id="12" name="文本框 11"/>
          <p:cNvSpPr txBox="1"/>
          <p:nvPr/>
        </p:nvSpPr>
        <p:spPr>
          <a:xfrm>
            <a:off x="1855592" y="113142"/>
            <a:ext cx="2069797" cy="415498"/>
          </a:xfrm>
          <a:prstGeom prst="rect">
            <a:avLst/>
          </a:prstGeom>
          <a:noFill/>
          <a:ln>
            <a:noFill/>
          </a:ln>
          <a:effectLst>
            <a:outerShdw blurRad="50800" dist="50800" dir="5400000" algn="ctr" rotWithShape="0">
              <a:srgbClr val="000000">
                <a:alpha val="38000"/>
              </a:srgbClr>
            </a:outerShdw>
          </a:effectLst>
        </p:spPr>
        <p:txBody>
          <a:bodyPr wrap="none" rtlCol="0">
            <a:spAutoFit/>
          </a:bodyPr>
          <a:lstStyle/>
          <a:p>
            <a:r>
              <a:rPr lang="zh-CN" altLang="en-US" sz="2100" dirty="0">
                <a:solidFill>
                  <a:srgbClr val="3F99C7"/>
                </a:solidFill>
                <a:latin typeface="华文行楷" panose="02010800040101010101" pitchFamily="2" charset="-122"/>
                <a:ea typeface="华文行楷" panose="02010800040101010101" pitchFamily="2" charset="-122"/>
              </a:rPr>
              <a:t>中国散裂中子源</a:t>
            </a:r>
          </a:p>
        </p:txBody>
      </p:sp>
    </p:spTree>
    <p:extLst>
      <p:ext uri="{BB962C8B-B14F-4D97-AF65-F5344CB8AC3E}">
        <p14:creationId xmlns:p14="http://schemas.microsoft.com/office/powerpoint/2010/main" val="4552923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8516" y="116205"/>
            <a:ext cx="1825485" cy="370151"/>
          </a:xfrm>
          <a:prstGeom prst="rect">
            <a:avLst/>
          </a:prstGeom>
        </p:spPr>
      </p:pic>
      <p:sp>
        <p:nvSpPr>
          <p:cNvPr id="2" name="Title 1"/>
          <p:cNvSpPr>
            <a:spLocks noGrp="1"/>
          </p:cNvSpPr>
          <p:nvPr>
            <p:ph type="title"/>
          </p:nvPr>
        </p:nvSpPr>
        <p:spPr>
          <a:xfrm>
            <a:off x="0" y="102393"/>
            <a:ext cx="7193280" cy="383147"/>
          </a:xfrm>
        </p:spPr>
        <p:txBody>
          <a:bodyPr>
            <a:noAutofit/>
          </a:bodyPr>
          <a:lstStyle>
            <a:lvl1pPr>
              <a:defRPr sz="2700" b="1"/>
            </a:lvl1pPr>
          </a:lstStyle>
          <a:p>
            <a:r>
              <a:rPr lang="zh-CN" altLang="en-US"/>
              <a:t>单击此处编辑母版标题样式</a:t>
            </a:r>
            <a:endParaRPr lang="en-US" dirty="0"/>
          </a:p>
        </p:txBody>
      </p:sp>
      <p:sp>
        <p:nvSpPr>
          <p:cNvPr id="3" name="Content Placeholder 2"/>
          <p:cNvSpPr>
            <a:spLocks noGrp="1"/>
          </p:cNvSpPr>
          <p:nvPr>
            <p:ph idx="1"/>
          </p:nvPr>
        </p:nvSpPr>
        <p:spPr>
          <a:xfrm>
            <a:off x="628650" y="881743"/>
            <a:ext cx="7886700" cy="375098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1" y="4767264"/>
            <a:ext cx="965019" cy="273844"/>
          </a:xfrm>
        </p:spPr>
        <p:txBody>
          <a:bodyPr/>
          <a:lstStyle/>
          <a:p>
            <a:fld id="{143963B6-0D7F-4B06-80EE-1B013E94D09A}" type="datetimeFigureOut">
              <a:rPr lang="zh-CN" altLang="en-US" smtClean="0"/>
              <a:t>2024-10-28</a:t>
            </a:fld>
            <a:endParaRPr lang="zh-CN" altLang="en-US"/>
          </a:p>
        </p:txBody>
      </p:sp>
      <p:sp>
        <p:nvSpPr>
          <p:cNvPr id="5" name="Footer Placeholder 4"/>
          <p:cNvSpPr>
            <a:spLocks noGrp="1"/>
          </p:cNvSpPr>
          <p:nvPr>
            <p:ph type="ftr" sz="quarter" idx="11"/>
          </p:nvPr>
        </p:nvSpPr>
        <p:spPr>
          <a:xfrm>
            <a:off x="7672250" y="4754268"/>
            <a:ext cx="843099" cy="273844"/>
          </a:xfrm>
        </p:spPr>
        <p:txBody>
          <a:bodyPr/>
          <a:lstStyle/>
          <a:p>
            <a:endParaRPr lang="zh-CN" altLang="en-US"/>
          </a:p>
        </p:txBody>
      </p:sp>
      <p:cxnSp>
        <p:nvCxnSpPr>
          <p:cNvPr id="8" name="直接连接符 7">
            <a:extLst>
              <a:ext uri="{FF2B5EF4-FFF2-40B4-BE49-F238E27FC236}">
                <a16:creationId xmlns:a16="http://schemas.microsoft.com/office/drawing/2014/main" id="{01CEFFD7-FC22-4C3A-A1E4-4FA0035022F6}"/>
              </a:ext>
            </a:extLst>
          </p:cNvPr>
          <p:cNvCxnSpPr/>
          <p:nvPr/>
        </p:nvCxnSpPr>
        <p:spPr>
          <a:xfrm>
            <a:off x="0" y="537526"/>
            <a:ext cx="9144000" cy="0"/>
          </a:xfrm>
          <a:prstGeom prst="line">
            <a:avLst/>
          </a:prstGeom>
          <a:ln w="28575">
            <a:solidFill>
              <a:srgbClr val="3E95C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13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43963B6-0D7F-4B06-80EE-1B013E94D09A}" type="datetimeFigureOut">
              <a:rPr lang="zh-CN" altLang="en-US" smtClean="0"/>
              <a:t>2024-10-28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FDB9D26-8CF0-4781-8933-3ACA9518D024}" type="slidenum">
              <a:rPr lang="zh-CN" altLang="en-US" smtClean="0"/>
              <a:t>‹#›</a:t>
            </a:fld>
            <a:endParaRPr lang="zh-CN" altLang="en-US"/>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8516" y="116205"/>
            <a:ext cx="1825485" cy="370151"/>
          </a:xfrm>
          <a:prstGeom prst="rect">
            <a:avLst/>
          </a:prstGeom>
        </p:spPr>
      </p:pic>
      <p:cxnSp>
        <p:nvCxnSpPr>
          <p:cNvPr id="9" name="直接连接符 8">
            <a:extLst>
              <a:ext uri="{FF2B5EF4-FFF2-40B4-BE49-F238E27FC236}">
                <a16:creationId xmlns:a16="http://schemas.microsoft.com/office/drawing/2014/main" id="{2541EBBD-90F1-4ACC-B734-968F6A00F62D}"/>
              </a:ext>
            </a:extLst>
          </p:cNvPr>
          <p:cNvCxnSpPr/>
          <p:nvPr/>
        </p:nvCxnSpPr>
        <p:spPr>
          <a:xfrm>
            <a:off x="0" y="519522"/>
            <a:ext cx="9144000" cy="0"/>
          </a:xfrm>
          <a:prstGeom prst="line">
            <a:avLst/>
          </a:prstGeom>
          <a:ln w="28575">
            <a:solidFill>
              <a:srgbClr val="3E95C3"/>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85846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143963B6-0D7F-4B06-80EE-1B013E94D09A}" type="datetimeFigureOut">
              <a:rPr lang="zh-CN" altLang="en-US" smtClean="0"/>
              <a:t>2024-10-28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FDB9D26-8CF0-4781-8933-3ACA9518D024}" type="slidenum">
              <a:rPr lang="zh-CN" altLang="en-US" smtClean="0"/>
              <a:t>‹#›</a:t>
            </a:fld>
            <a:endParaRPr lang="zh-CN" altLang="en-US"/>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8516" y="116205"/>
            <a:ext cx="1825485" cy="370151"/>
          </a:xfrm>
          <a:prstGeom prst="rect">
            <a:avLst/>
          </a:prstGeom>
        </p:spPr>
      </p:pic>
    </p:spTree>
    <p:extLst>
      <p:ext uri="{BB962C8B-B14F-4D97-AF65-F5344CB8AC3E}">
        <p14:creationId xmlns:p14="http://schemas.microsoft.com/office/powerpoint/2010/main" val="791418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8516" y="116205"/>
            <a:ext cx="1825485" cy="370151"/>
          </a:xfrm>
          <a:prstGeom prst="rect">
            <a:avLst/>
          </a:prstGeom>
        </p:spPr>
      </p:pic>
      <p:sp>
        <p:nvSpPr>
          <p:cNvPr id="2" name="Title 1"/>
          <p:cNvSpPr>
            <a:spLocks noGrp="1"/>
          </p:cNvSpPr>
          <p:nvPr>
            <p:ph type="title"/>
          </p:nvPr>
        </p:nvSpPr>
        <p:spPr>
          <a:xfrm>
            <a:off x="629841" y="273846"/>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143963B6-0D7F-4B06-80EE-1B013E94D09A}" type="datetimeFigureOut">
              <a:rPr lang="zh-CN" altLang="en-US" smtClean="0"/>
              <a:t>2024-10-28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FDB9D26-8CF0-4781-8933-3ACA9518D024}" type="slidenum">
              <a:rPr lang="zh-CN" altLang="en-US" smtClean="0"/>
              <a:t>‹#›</a:t>
            </a:fld>
            <a:endParaRPr lang="zh-CN" altLang="en-US"/>
          </a:p>
        </p:txBody>
      </p:sp>
    </p:spTree>
    <p:extLst>
      <p:ext uri="{BB962C8B-B14F-4D97-AF65-F5344CB8AC3E}">
        <p14:creationId xmlns:p14="http://schemas.microsoft.com/office/powerpoint/2010/main" val="2105809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8516" y="116205"/>
            <a:ext cx="1825485" cy="370151"/>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43963B6-0D7F-4B06-80EE-1B013E94D09A}" type="datetimeFigureOut">
              <a:rPr lang="zh-CN" altLang="en-US" smtClean="0"/>
              <a:t>2024-10-28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FDB9D26-8CF0-4781-8933-3ACA9518D024}" type="slidenum">
              <a:rPr lang="zh-CN" altLang="en-US" smtClean="0"/>
              <a:t>‹#›</a:t>
            </a:fld>
            <a:endParaRPr lang="zh-CN" altLang="en-US"/>
          </a:p>
        </p:txBody>
      </p:sp>
    </p:spTree>
    <p:extLst>
      <p:ext uri="{BB962C8B-B14F-4D97-AF65-F5344CB8AC3E}">
        <p14:creationId xmlns:p14="http://schemas.microsoft.com/office/powerpoint/2010/main" val="157202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3963B6-0D7F-4B06-80EE-1B013E94D09A}" type="datetimeFigureOut">
              <a:rPr lang="zh-CN" altLang="en-US" smtClean="0"/>
              <a:t>2024-10-28</a:t>
            </a:fld>
            <a:endParaRPr lang="zh-CN" altLang="en-US"/>
          </a:p>
        </p:txBody>
      </p:sp>
      <p:sp>
        <p:nvSpPr>
          <p:cNvPr id="3" name="Footer Placeholder 2"/>
          <p:cNvSpPr>
            <a:spLocks noGrp="1"/>
          </p:cNvSpPr>
          <p:nvPr>
            <p:ph type="ftr" sz="quarter" idx="11"/>
          </p:nvPr>
        </p:nvSpPr>
        <p:spPr/>
        <p:txBody>
          <a:bodyPr/>
          <a:lstStyle/>
          <a:p>
            <a:endParaRPr lang="zh-CN" altLang="en-US"/>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8516" y="116205"/>
            <a:ext cx="1825485" cy="370151"/>
          </a:xfrm>
          <a:prstGeom prst="rect">
            <a:avLst/>
          </a:prstGeom>
        </p:spPr>
      </p:pic>
      <p:cxnSp>
        <p:nvCxnSpPr>
          <p:cNvPr id="5" name="直接连接符 4">
            <a:extLst>
              <a:ext uri="{FF2B5EF4-FFF2-40B4-BE49-F238E27FC236}">
                <a16:creationId xmlns:a16="http://schemas.microsoft.com/office/drawing/2014/main" id="{B64466AA-0773-4E4D-956F-97DCCC107B84}"/>
              </a:ext>
            </a:extLst>
          </p:cNvPr>
          <p:cNvCxnSpPr/>
          <p:nvPr/>
        </p:nvCxnSpPr>
        <p:spPr>
          <a:xfrm>
            <a:off x="0" y="537526"/>
            <a:ext cx="9144000" cy="0"/>
          </a:xfrm>
          <a:prstGeom prst="line">
            <a:avLst/>
          </a:prstGeom>
          <a:ln w="28575">
            <a:solidFill>
              <a:srgbClr val="3E95C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467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43963B6-0D7F-4B06-80EE-1B013E94D09A}" type="datetimeFigureOut">
              <a:rPr lang="zh-CN" altLang="en-US" smtClean="0"/>
              <a:t>2024-10-28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FDB9D26-8CF0-4781-8933-3ACA9518D024}" type="slidenum">
              <a:rPr lang="zh-CN" altLang="en-US" smtClean="0"/>
              <a:t>‹#›</a:t>
            </a:fld>
            <a:endParaRPr lang="zh-CN" altLang="en-US"/>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8516" y="116205"/>
            <a:ext cx="1825485" cy="370151"/>
          </a:xfrm>
          <a:prstGeom prst="rect">
            <a:avLst/>
          </a:prstGeom>
        </p:spPr>
      </p:pic>
    </p:spTree>
    <p:extLst>
      <p:ext uri="{BB962C8B-B14F-4D97-AF65-F5344CB8AC3E}">
        <p14:creationId xmlns:p14="http://schemas.microsoft.com/office/powerpoint/2010/main" val="1141596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t>‹#›</a:t>
            </a:fld>
            <a:endParaRPr lang="en-US" altLang="zh-CN" dirty="0"/>
          </a:p>
        </p:txBody>
      </p:sp>
      <p:pic>
        <p:nvPicPr>
          <p:cNvPr id="11" name="图片 18" descr="图片1副本"/>
          <p:cNvPicPr>
            <a:picLocks noChangeAspect="1"/>
          </p:cNvPicPr>
          <p:nvPr userDrawn="1"/>
        </p:nvPicPr>
        <p:blipFill>
          <a:blip r:embed="rId2" cstate="print"/>
          <a:srcRect/>
          <a:stretch>
            <a:fillRect/>
          </a:stretch>
        </p:blipFill>
        <p:spPr bwMode="auto">
          <a:xfrm>
            <a:off x="7717017" y="130774"/>
            <a:ext cx="960107" cy="431953"/>
          </a:xfrm>
          <a:prstGeom prst="rect">
            <a:avLst/>
          </a:prstGeom>
          <a:noFill/>
          <a:ln w="9525">
            <a:noFill/>
            <a:miter lim="800000"/>
            <a:headEnd/>
            <a:tailEnd/>
          </a:ln>
        </p:spPr>
      </p:pic>
      <p:sp>
        <p:nvSpPr>
          <p:cNvPr id="12" name="标题 1"/>
          <p:cNvSpPr>
            <a:spLocks noGrp="1"/>
          </p:cNvSpPr>
          <p:nvPr>
            <p:ph type="title"/>
          </p:nvPr>
        </p:nvSpPr>
        <p:spPr>
          <a:xfrm>
            <a:off x="457200" y="130774"/>
            <a:ext cx="6881826" cy="431953"/>
          </a:xfrm>
        </p:spPr>
        <p:txBody>
          <a:bodyPr/>
          <a:lstStyle>
            <a:lvl1pPr algn="l">
              <a:defRPr sz="2800"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13" name="矩形 6"/>
          <p:cNvSpPr/>
          <p:nvPr userDrawn="1"/>
        </p:nvSpPr>
        <p:spPr>
          <a:xfrm>
            <a:off x="395537" y="586542"/>
            <a:ext cx="8496944" cy="81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4" name="圆角矩形 7"/>
          <p:cNvSpPr/>
          <p:nvPr userDrawn="1"/>
        </p:nvSpPr>
        <p:spPr>
          <a:xfrm>
            <a:off x="195216" y="497920"/>
            <a:ext cx="200320" cy="172675"/>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43963B6-0D7F-4B06-80EE-1B013E94D09A}" type="datetimeFigureOut">
              <a:rPr lang="zh-CN" altLang="en-US" smtClean="0"/>
              <a:t>2024-10-28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FDB9D26-8CF0-4781-8933-3ACA9518D024}" type="slidenum">
              <a:rPr lang="zh-CN" altLang="en-US" smtClean="0"/>
              <a:t>‹#›</a:t>
            </a:fld>
            <a:endParaRPr lang="zh-CN" altLang="en-US"/>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8516" y="116205"/>
            <a:ext cx="1825485" cy="370151"/>
          </a:xfrm>
          <a:prstGeom prst="rect">
            <a:avLst/>
          </a:prstGeom>
        </p:spPr>
      </p:pic>
    </p:spTree>
    <p:extLst>
      <p:ext uri="{BB962C8B-B14F-4D97-AF65-F5344CB8AC3E}">
        <p14:creationId xmlns:p14="http://schemas.microsoft.com/office/powerpoint/2010/main" val="1820801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8516" y="116205"/>
            <a:ext cx="1825485" cy="370151"/>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43963B6-0D7F-4B06-80EE-1B013E94D09A}" type="datetimeFigureOut">
              <a:rPr lang="zh-CN" altLang="en-US" smtClean="0"/>
              <a:t>2024-10-28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FDB9D26-8CF0-4781-8933-3ACA9518D024}" type="slidenum">
              <a:rPr lang="zh-CN" altLang="en-US" smtClean="0"/>
              <a:t>‹#›</a:t>
            </a:fld>
            <a:endParaRPr lang="zh-CN" altLang="en-US"/>
          </a:p>
        </p:txBody>
      </p:sp>
    </p:spTree>
    <p:extLst>
      <p:ext uri="{BB962C8B-B14F-4D97-AF65-F5344CB8AC3E}">
        <p14:creationId xmlns:p14="http://schemas.microsoft.com/office/powerpoint/2010/main" val="3754237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8516" y="116205"/>
            <a:ext cx="1825485" cy="370151"/>
          </a:xfrm>
          <a:prstGeom prst="rect">
            <a:avLst/>
          </a:prstGeom>
        </p:spPr>
      </p:pic>
      <p:sp>
        <p:nvSpPr>
          <p:cNvPr id="2" name="Vertical Title 1"/>
          <p:cNvSpPr>
            <a:spLocks noGrp="1"/>
          </p:cNvSpPr>
          <p:nvPr>
            <p:ph type="title" orient="vert"/>
          </p:nvPr>
        </p:nvSpPr>
        <p:spPr>
          <a:xfrm>
            <a:off x="6543676"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43963B6-0D7F-4B06-80EE-1B013E94D09A}" type="datetimeFigureOut">
              <a:rPr lang="zh-CN" altLang="en-US" smtClean="0"/>
              <a:t>2024-10-28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FDB9D26-8CF0-4781-8933-3ACA9518D024}" type="slidenum">
              <a:rPr lang="zh-CN" altLang="en-US" smtClean="0"/>
              <a:t>‹#›</a:t>
            </a:fld>
            <a:endParaRPr lang="zh-CN" altLang="en-US"/>
          </a:p>
        </p:txBody>
      </p:sp>
    </p:spTree>
    <p:extLst>
      <p:ext uri="{BB962C8B-B14F-4D97-AF65-F5344CB8AC3E}">
        <p14:creationId xmlns:p14="http://schemas.microsoft.com/office/powerpoint/2010/main" val="3079389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短领域-居中">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004955" y="4861832"/>
            <a:ext cx="2057400" cy="273844"/>
          </a:xfrm>
        </p:spPr>
        <p:txBody>
          <a:bodyPr/>
          <a:lstStyle/>
          <a:p>
            <a:fld id="{2FDB9D26-8CF0-4781-8933-3ACA9518D024}" type="slidenum">
              <a:rPr lang="zh-CN" altLang="en-US" smtClean="0"/>
              <a:t>‹#›</a:t>
            </a:fld>
            <a:endParaRPr lang="zh-CN" altLang="en-US"/>
          </a:p>
        </p:txBody>
      </p:sp>
      <p:sp>
        <p:nvSpPr>
          <p:cNvPr id="10" name="Content Placeholder 2"/>
          <p:cNvSpPr>
            <a:spLocks noGrp="1"/>
          </p:cNvSpPr>
          <p:nvPr>
            <p:ph idx="14"/>
          </p:nvPr>
        </p:nvSpPr>
        <p:spPr>
          <a:xfrm>
            <a:off x="120346" y="104253"/>
            <a:ext cx="7527284" cy="408577"/>
          </a:xfrm>
          <a:noFill/>
          <a:ln>
            <a:noFill/>
          </a:ln>
        </p:spPr>
        <p:style>
          <a:lnRef idx="2">
            <a:schemeClr val="accent1">
              <a:shade val="50000"/>
            </a:schemeClr>
          </a:lnRef>
          <a:fillRef idx="1">
            <a:schemeClr val="accent1"/>
          </a:fillRef>
          <a:effectRef idx="0">
            <a:schemeClr val="accent1"/>
          </a:effectRef>
          <a:fontRef idx="none"/>
        </p:style>
        <p:txBody>
          <a:bodyPr anchor="ctr">
            <a:normAutofit/>
          </a:bodyPr>
          <a:lstStyle>
            <a:lvl1pPr marL="0" indent="0" algn="l">
              <a:buNone/>
              <a:defRPr sz="1575" b="1">
                <a:solidFill>
                  <a:schemeClr val="tx1"/>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Tree>
    <p:extLst>
      <p:ext uri="{BB962C8B-B14F-4D97-AF65-F5344CB8AC3E}">
        <p14:creationId xmlns:p14="http://schemas.microsoft.com/office/powerpoint/2010/main" val="292804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7"/>
            <a:ext cx="7772400" cy="1021557"/>
          </a:xfrm>
        </p:spPr>
        <p:txBody>
          <a:bodyPr anchor="t"/>
          <a:lstStyle>
            <a:lvl1pPr algn="l">
              <a:defRPr sz="3335"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665">
                <a:solidFill>
                  <a:schemeClr val="tx1">
                    <a:tint val="75000"/>
                  </a:schemeClr>
                </a:solidFill>
              </a:defRPr>
            </a:lvl1pPr>
            <a:lvl2pPr marL="381000" indent="0">
              <a:buNone/>
              <a:defRPr sz="1500">
                <a:solidFill>
                  <a:schemeClr val="tx1">
                    <a:tint val="75000"/>
                  </a:schemeClr>
                </a:solidFill>
              </a:defRPr>
            </a:lvl2pPr>
            <a:lvl3pPr marL="762000" indent="0">
              <a:buNone/>
              <a:defRPr sz="1335">
                <a:solidFill>
                  <a:schemeClr val="tx1">
                    <a:tint val="75000"/>
                  </a:schemeClr>
                </a:solidFill>
              </a:defRPr>
            </a:lvl3pPr>
            <a:lvl4pPr marL="1143000" indent="0">
              <a:buNone/>
              <a:defRPr sz="1165">
                <a:solidFill>
                  <a:schemeClr val="tx1">
                    <a:tint val="75000"/>
                  </a:schemeClr>
                </a:solidFill>
              </a:defRPr>
            </a:lvl4pPr>
            <a:lvl5pPr marL="1524000" indent="0">
              <a:buNone/>
              <a:defRPr sz="1165">
                <a:solidFill>
                  <a:schemeClr val="tx1">
                    <a:tint val="75000"/>
                  </a:schemeClr>
                </a:solidFill>
              </a:defRPr>
            </a:lvl5pPr>
            <a:lvl6pPr marL="1905000" indent="0">
              <a:buNone/>
              <a:defRPr sz="1165">
                <a:solidFill>
                  <a:schemeClr val="tx1">
                    <a:tint val="75000"/>
                  </a:schemeClr>
                </a:solidFill>
              </a:defRPr>
            </a:lvl6pPr>
            <a:lvl7pPr marL="2286000" indent="0">
              <a:buNone/>
              <a:defRPr sz="1165">
                <a:solidFill>
                  <a:schemeClr val="tx1">
                    <a:tint val="75000"/>
                  </a:schemeClr>
                </a:solidFill>
              </a:defRPr>
            </a:lvl7pPr>
            <a:lvl8pPr marL="2667000" indent="0">
              <a:buNone/>
              <a:defRPr sz="1165">
                <a:solidFill>
                  <a:schemeClr val="tx1">
                    <a:tint val="75000"/>
                  </a:schemeClr>
                </a:solidFill>
              </a:defRPr>
            </a:lvl8pPr>
            <a:lvl9pPr marL="3048000" indent="0">
              <a:buNone/>
              <a:defRPr sz="11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64CCFD9-E225-4027-8A39-47BB1E8B305B}" type="slidenum">
              <a:rPr lang="en-US" altLang="zh-CN"/>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3"/>
            <a:ext cx="4038600" cy="3394472"/>
          </a:xfrm>
        </p:spPr>
        <p:txBody>
          <a:bodyPr/>
          <a:lstStyle>
            <a:lvl1pPr>
              <a:defRPr sz="2335"/>
            </a:lvl1pPr>
            <a:lvl2pPr>
              <a:defRPr sz="2000"/>
            </a:lvl2pPr>
            <a:lvl3pPr>
              <a:defRPr sz="1665"/>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3"/>
            <a:ext cx="4038600" cy="3394472"/>
          </a:xfrm>
        </p:spPr>
        <p:txBody>
          <a:bodyPr/>
          <a:lstStyle>
            <a:lvl1pPr>
              <a:defRPr sz="2335"/>
            </a:lvl1pPr>
            <a:lvl2pPr>
              <a:defRPr sz="2000"/>
            </a:lvl2pPr>
            <a:lvl3pPr>
              <a:defRPr sz="1665"/>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C04E8E55-4005-43B9-AF5B-63A4A6F5E9C4}" type="slidenum">
              <a:rPr lang="en-US" altLang="zh-CN"/>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6"/>
            <a:ext cx="4040188" cy="479822"/>
          </a:xfrm>
        </p:spPr>
        <p:txBody>
          <a:bodyPr anchor="b"/>
          <a:lstStyle>
            <a:lvl1pPr marL="0" indent="0">
              <a:buNone/>
              <a:defRPr sz="2000" b="1"/>
            </a:lvl1pPr>
            <a:lvl2pPr marL="381000" indent="0">
              <a:buNone/>
              <a:defRPr sz="1665" b="1"/>
            </a:lvl2pPr>
            <a:lvl3pPr marL="762000" indent="0">
              <a:buNone/>
              <a:defRPr sz="1500" b="1"/>
            </a:lvl3pPr>
            <a:lvl4pPr marL="1143000" indent="0">
              <a:buNone/>
              <a:defRPr sz="1335" b="1"/>
            </a:lvl4pPr>
            <a:lvl5pPr marL="1524000" indent="0">
              <a:buNone/>
              <a:defRPr sz="1335" b="1"/>
            </a:lvl5pPr>
            <a:lvl6pPr marL="1905000" indent="0">
              <a:buNone/>
              <a:defRPr sz="1335" b="1"/>
            </a:lvl6pPr>
            <a:lvl7pPr marL="2286000" indent="0">
              <a:buNone/>
              <a:defRPr sz="1335" b="1"/>
            </a:lvl7pPr>
            <a:lvl8pPr marL="2667000" indent="0">
              <a:buNone/>
              <a:defRPr sz="1335" b="1"/>
            </a:lvl8pPr>
            <a:lvl9pPr marL="3048000" indent="0">
              <a:buNone/>
              <a:defRPr sz="1335"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000"/>
            </a:lvl1pPr>
            <a:lvl2pPr>
              <a:defRPr sz="1665"/>
            </a:lvl2pPr>
            <a:lvl3pPr>
              <a:defRPr sz="1500"/>
            </a:lvl3pPr>
            <a:lvl4pPr>
              <a:defRPr sz="1335"/>
            </a:lvl4pPr>
            <a:lvl5pPr>
              <a:defRPr sz="1335"/>
            </a:lvl5pPr>
            <a:lvl6pPr>
              <a:defRPr sz="1335"/>
            </a:lvl6pPr>
            <a:lvl7pPr>
              <a:defRPr sz="1335"/>
            </a:lvl7pPr>
            <a:lvl8pPr>
              <a:defRPr sz="1335"/>
            </a:lvl8pPr>
            <a:lvl9pPr>
              <a:defRPr sz="13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0" y="1151336"/>
            <a:ext cx="4041775" cy="479822"/>
          </a:xfrm>
        </p:spPr>
        <p:txBody>
          <a:bodyPr anchor="b"/>
          <a:lstStyle>
            <a:lvl1pPr marL="0" indent="0">
              <a:buNone/>
              <a:defRPr sz="2000" b="1"/>
            </a:lvl1pPr>
            <a:lvl2pPr marL="381000" indent="0">
              <a:buNone/>
              <a:defRPr sz="1665" b="1"/>
            </a:lvl2pPr>
            <a:lvl3pPr marL="762000" indent="0">
              <a:buNone/>
              <a:defRPr sz="1500" b="1"/>
            </a:lvl3pPr>
            <a:lvl4pPr marL="1143000" indent="0">
              <a:buNone/>
              <a:defRPr sz="1335" b="1"/>
            </a:lvl4pPr>
            <a:lvl5pPr marL="1524000" indent="0">
              <a:buNone/>
              <a:defRPr sz="1335" b="1"/>
            </a:lvl5pPr>
            <a:lvl6pPr marL="1905000" indent="0">
              <a:buNone/>
              <a:defRPr sz="1335" b="1"/>
            </a:lvl6pPr>
            <a:lvl7pPr marL="2286000" indent="0">
              <a:buNone/>
              <a:defRPr sz="1335" b="1"/>
            </a:lvl7pPr>
            <a:lvl8pPr marL="2667000" indent="0">
              <a:buNone/>
              <a:defRPr sz="1335" b="1"/>
            </a:lvl8pPr>
            <a:lvl9pPr marL="3048000" indent="0">
              <a:buNone/>
              <a:defRPr sz="1335" b="1"/>
            </a:lvl9pPr>
          </a:lstStyle>
          <a:p>
            <a:pPr lvl="0"/>
            <a:r>
              <a:rPr lang="zh-CN" altLang="en-US"/>
              <a:t>单击此处编辑母版文本样式</a:t>
            </a:r>
          </a:p>
        </p:txBody>
      </p:sp>
      <p:sp>
        <p:nvSpPr>
          <p:cNvPr id="6" name="内容占位符 5"/>
          <p:cNvSpPr>
            <a:spLocks noGrp="1"/>
          </p:cNvSpPr>
          <p:nvPr>
            <p:ph sz="quarter" idx="4"/>
          </p:nvPr>
        </p:nvSpPr>
        <p:spPr>
          <a:xfrm>
            <a:off x="4645030" y="1631156"/>
            <a:ext cx="4041775" cy="2963466"/>
          </a:xfrm>
        </p:spPr>
        <p:txBody>
          <a:bodyPr/>
          <a:lstStyle>
            <a:lvl1pPr>
              <a:defRPr sz="2000"/>
            </a:lvl1pPr>
            <a:lvl2pPr>
              <a:defRPr sz="1665"/>
            </a:lvl2pPr>
            <a:lvl3pPr>
              <a:defRPr sz="1500"/>
            </a:lvl3pPr>
            <a:lvl4pPr>
              <a:defRPr sz="1335"/>
            </a:lvl4pPr>
            <a:lvl5pPr>
              <a:defRPr sz="1335"/>
            </a:lvl5pPr>
            <a:lvl6pPr>
              <a:defRPr sz="1335"/>
            </a:lvl6pPr>
            <a:lvl7pPr>
              <a:defRPr sz="1335"/>
            </a:lvl7pPr>
            <a:lvl8pPr>
              <a:defRPr sz="1335"/>
            </a:lvl8pPr>
            <a:lvl9pPr>
              <a:defRPr sz="13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endParaRPr lang="en-US" altLang="zh-CN"/>
          </a:p>
        </p:txBody>
      </p:sp>
      <p:sp>
        <p:nvSpPr>
          <p:cNvPr id="8" name="页脚占位符 4"/>
          <p:cNvSpPr>
            <a:spLocks noGrp="1"/>
          </p:cNvSpPr>
          <p:nvPr>
            <p:ph type="ftr" sz="quarter" idx="11"/>
          </p:nvPr>
        </p:nvSpPr>
        <p:spPr/>
        <p:txBody>
          <a:bodyPr/>
          <a:lstStyle>
            <a:lvl1pPr>
              <a:defRPr/>
            </a:lvl1pPr>
          </a:lstStyle>
          <a:p>
            <a:pPr>
              <a:defRPr/>
            </a:pPr>
            <a:endParaRPr lang="en-US" altLang="zh-CN"/>
          </a:p>
        </p:txBody>
      </p:sp>
      <p:sp>
        <p:nvSpPr>
          <p:cNvPr id="9" name="灯片编号占位符 5"/>
          <p:cNvSpPr>
            <a:spLocks noGrp="1"/>
          </p:cNvSpPr>
          <p:nvPr>
            <p:ph type="sldNum" sz="quarter" idx="12"/>
          </p:nvPr>
        </p:nvSpPr>
        <p:spPr/>
        <p:txBody>
          <a:bodyPr/>
          <a:lstStyle>
            <a:lvl1pPr>
              <a:defRPr/>
            </a:lvl1pPr>
          </a:lstStyle>
          <a:p>
            <a:pPr>
              <a:defRPr/>
            </a:pPr>
            <a:fld id="{BB7E7009-F018-417B-A00B-621B4BA5E7A7}" type="slidenum">
              <a:rPr lang="en-US" altLang="zh-CN"/>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en-US" altLang="zh-CN"/>
          </a:p>
        </p:txBody>
      </p:sp>
      <p:sp>
        <p:nvSpPr>
          <p:cNvPr id="4" name="页脚占位符 4"/>
          <p:cNvSpPr>
            <a:spLocks noGrp="1"/>
          </p:cNvSpPr>
          <p:nvPr>
            <p:ph type="ftr" sz="quarter" idx="11"/>
          </p:nvPr>
        </p:nvSpPr>
        <p:spPr/>
        <p:txBody>
          <a:bodyPr/>
          <a:lstStyle>
            <a:lvl1pPr>
              <a:defRPr/>
            </a:lvl1pPr>
          </a:lstStyle>
          <a:p>
            <a:pPr>
              <a:defRPr/>
            </a:pPr>
            <a:endParaRPr lang="en-US" altLang="zh-CN"/>
          </a:p>
        </p:txBody>
      </p:sp>
      <p:sp>
        <p:nvSpPr>
          <p:cNvPr id="5" name="灯片编号占位符 5"/>
          <p:cNvSpPr>
            <a:spLocks noGrp="1"/>
          </p:cNvSpPr>
          <p:nvPr>
            <p:ph type="sldNum" sz="quarter" idx="12"/>
          </p:nvPr>
        </p:nvSpPr>
        <p:spPr/>
        <p:txBody>
          <a:bodyPr/>
          <a:lstStyle>
            <a:lvl1pPr>
              <a:defRPr/>
            </a:lvl1pPr>
          </a:lstStyle>
          <a:p>
            <a:pPr>
              <a:defRPr/>
            </a:pPr>
            <a:fld id="{973742EE-A927-47F0-8C6F-13CEA9EFBA92}" type="slidenum">
              <a:rPr lang="en-US" altLang="zh-CN"/>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sz="1000" b="1">
                <a:latin typeface="Times New Roman" panose="02020603050405020304" pitchFamily="18" charset="0"/>
                <a:cs typeface="Times New Roman" panose="02020603050405020304" pitchFamily="18" charset="0"/>
              </a:defRPr>
            </a:lvl1pPr>
          </a:lstStyle>
          <a:p>
            <a:pPr>
              <a:defRPr/>
            </a:pPr>
            <a:fld id="{D64A89ED-2AB0-4A45-9A5F-8F7C8E84949C}" type="slidenum">
              <a:rPr lang="en-US" altLang="zh-CN" smtClean="0"/>
              <a:pPr>
                <a:defRPr/>
              </a:pPr>
              <a:t>‹#›</a:t>
            </a:fld>
            <a:endParaRPr lang="en-US" altLang="zh-C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5" y="204789"/>
            <a:ext cx="3008313" cy="871538"/>
          </a:xfrm>
        </p:spPr>
        <p:txBody>
          <a:bodyPr anchor="b"/>
          <a:lstStyle>
            <a:lvl1pPr algn="l">
              <a:defRPr sz="1665" b="1"/>
            </a:lvl1pPr>
          </a:lstStyle>
          <a:p>
            <a:r>
              <a:rPr lang="zh-CN" altLang="en-US"/>
              <a:t>单击此处编辑母版标题样式</a:t>
            </a:r>
          </a:p>
        </p:txBody>
      </p:sp>
      <p:sp>
        <p:nvSpPr>
          <p:cNvPr id="3" name="内容占位符 2"/>
          <p:cNvSpPr>
            <a:spLocks noGrp="1"/>
          </p:cNvSpPr>
          <p:nvPr>
            <p:ph idx="1"/>
          </p:nvPr>
        </p:nvSpPr>
        <p:spPr>
          <a:xfrm>
            <a:off x="3575050" y="204790"/>
            <a:ext cx="5111750" cy="4389835"/>
          </a:xfrm>
        </p:spPr>
        <p:txBody>
          <a:bodyPr/>
          <a:lstStyle>
            <a:lvl1pPr>
              <a:defRPr sz="2665"/>
            </a:lvl1pPr>
            <a:lvl2pPr>
              <a:defRPr sz="2335"/>
            </a:lvl2pPr>
            <a:lvl3pPr>
              <a:defRPr sz="2000"/>
            </a:lvl3pPr>
            <a:lvl4pPr>
              <a:defRPr sz="1665"/>
            </a:lvl4pPr>
            <a:lvl5pPr>
              <a:defRPr sz="1665"/>
            </a:lvl5pPr>
            <a:lvl6pPr>
              <a:defRPr sz="1665"/>
            </a:lvl6pPr>
            <a:lvl7pPr>
              <a:defRPr sz="1665"/>
            </a:lvl7pPr>
            <a:lvl8pPr>
              <a:defRPr sz="1665"/>
            </a:lvl8pPr>
            <a:lvl9pPr>
              <a:defRPr sz="1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5" y="1076328"/>
            <a:ext cx="3008313" cy="3518297"/>
          </a:xfrm>
        </p:spPr>
        <p:txBody>
          <a:bodyPr/>
          <a:lstStyle>
            <a:lvl1pPr marL="0" indent="0">
              <a:buNone/>
              <a:defRPr sz="1165"/>
            </a:lvl1pPr>
            <a:lvl2pPr marL="381000" indent="0">
              <a:buNone/>
              <a:defRPr sz="1000"/>
            </a:lvl2pPr>
            <a:lvl3pPr marL="762000" indent="0">
              <a:buNone/>
              <a:defRPr sz="835"/>
            </a:lvl3pPr>
            <a:lvl4pPr marL="1143000" indent="0">
              <a:buNone/>
              <a:defRPr sz="750"/>
            </a:lvl4pPr>
            <a:lvl5pPr marL="1524000" indent="0">
              <a:buNone/>
              <a:defRPr sz="750"/>
            </a:lvl5pPr>
            <a:lvl6pPr marL="1905000" indent="0">
              <a:buNone/>
              <a:defRPr sz="750"/>
            </a:lvl6pPr>
            <a:lvl7pPr marL="2286000" indent="0">
              <a:buNone/>
              <a:defRPr sz="750"/>
            </a:lvl7pPr>
            <a:lvl8pPr marL="2667000" indent="0">
              <a:buNone/>
              <a:defRPr sz="750"/>
            </a:lvl8pPr>
            <a:lvl9pPr marL="3048000" indent="0">
              <a:buNone/>
              <a:defRPr sz="75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AC42F39D-253D-47DE-8C96-79F70A04D70E}" type="slidenum">
              <a:rPr lang="en-US" altLang="zh-CN"/>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1665"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rtlCol="0">
            <a:normAutofit/>
          </a:bodyPr>
          <a:lstStyle>
            <a:lvl1pPr marL="0" indent="0">
              <a:buNone/>
              <a:defRPr sz="2665"/>
            </a:lvl1pPr>
            <a:lvl2pPr marL="381000" indent="0">
              <a:buNone/>
              <a:defRPr sz="2335"/>
            </a:lvl2pPr>
            <a:lvl3pPr marL="762000" indent="0">
              <a:buNone/>
              <a:defRPr sz="2000"/>
            </a:lvl3pPr>
            <a:lvl4pPr marL="1143000" indent="0">
              <a:buNone/>
              <a:defRPr sz="1665"/>
            </a:lvl4pPr>
            <a:lvl5pPr marL="1524000" indent="0">
              <a:buNone/>
              <a:defRPr sz="1665"/>
            </a:lvl5pPr>
            <a:lvl6pPr marL="1905000" indent="0">
              <a:buNone/>
              <a:defRPr sz="1665"/>
            </a:lvl6pPr>
            <a:lvl7pPr marL="2286000" indent="0">
              <a:buNone/>
              <a:defRPr sz="1665"/>
            </a:lvl7pPr>
            <a:lvl8pPr marL="2667000" indent="0">
              <a:buNone/>
              <a:defRPr sz="1665"/>
            </a:lvl8pPr>
            <a:lvl9pPr marL="3048000" indent="0">
              <a:buNone/>
              <a:defRPr sz="1665"/>
            </a:lvl9pPr>
          </a:lstStyle>
          <a:p>
            <a:pPr lvl="0"/>
            <a:endParaRPr lang="zh-CN" altLang="en-US" noProof="0"/>
          </a:p>
        </p:txBody>
      </p:sp>
      <p:sp>
        <p:nvSpPr>
          <p:cNvPr id="4" name="文本占位符 3"/>
          <p:cNvSpPr>
            <a:spLocks noGrp="1"/>
          </p:cNvSpPr>
          <p:nvPr>
            <p:ph type="body" sz="half" idx="2"/>
          </p:nvPr>
        </p:nvSpPr>
        <p:spPr>
          <a:xfrm>
            <a:off x="1792288" y="4025504"/>
            <a:ext cx="5486400" cy="603646"/>
          </a:xfrm>
        </p:spPr>
        <p:txBody>
          <a:bodyPr/>
          <a:lstStyle>
            <a:lvl1pPr marL="0" indent="0">
              <a:buNone/>
              <a:defRPr sz="1165"/>
            </a:lvl1pPr>
            <a:lvl2pPr marL="381000" indent="0">
              <a:buNone/>
              <a:defRPr sz="1000"/>
            </a:lvl2pPr>
            <a:lvl3pPr marL="762000" indent="0">
              <a:buNone/>
              <a:defRPr sz="835"/>
            </a:lvl3pPr>
            <a:lvl4pPr marL="1143000" indent="0">
              <a:buNone/>
              <a:defRPr sz="750"/>
            </a:lvl4pPr>
            <a:lvl5pPr marL="1524000" indent="0">
              <a:buNone/>
              <a:defRPr sz="750"/>
            </a:lvl5pPr>
            <a:lvl6pPr marL="1905000" indent="0">
              <a:buNone/>
              <a:defRPr sz="750"/>
            </a:lvl6pPr>
            <a:lvl7pPr marL="2286000" indent="0">
              <a:buNone/>
              <a:defRPr sz="750"/>
            </a:lvl7pPr>
            <a:lvl8pPr marL="2667000" indent="0">
              <a:buNone/>
              <a:defRPr sz="750"/>
            </a:lvl8pPr>
            <a:lvl9pPr marL="3048000" indent="0">
              <a:buNone/>
              <a:defRPr sz="75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7AE90104-07A5-48B5-BEDE-05F658D4D210}" type="slidenum">
              <a:rPr lang="en-US" altLang="zh-CN"/>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05978"/>
            <a:ext cx="8229600" cy="85725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457200" y="1200153"/>
            <a:ext cx="8229600" cy="3394472"/>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5"/>
            <a:ext cx="2133600" cy="273844"/>
          </a:xfrm>
          <a:prstGeom prst="rect">
            <a:avLst/>
          </a:prstGeom>
        </p:spPr>
        <p:txBody>
          <a:bodyPr vert="horz" lIns="91440" tIns="45720" rIns="91440" bIns="45720" rtlCol="0" anchor="ctr"/>
          <a:lstStyle>
            <a:lvl1pPr algn="l" eaLnBrk="1" hangingPunct="1">
              <a:defRPr sz="1000">
                <a:solidFill>
                  <a:schemeClr val="tx1">
                    <a:tint val="75000"/>
                  </a:schemeClr>
                </a:solidFill>
                <a:latin typeface="Arial" panose="020B0604020202020204" pitchFamily="34" charset="0"/>
                <a:ea typeface="宋体" panose="02010600030101010101" pitchFamily="2" charset="-122"/>
              </a:defRPr>
            </a:lvl1pPr>
          </a:lstStyle>
          <a:p>
            <a:pPr>
              <a:defRPr/>
            </a:pPr>
            <a:endParaRPr lang="en-US" altLang="zh-CN"/>
          </a:p>
        </p:txBody>
      </p:sp>
      <p:sp>
        <p:nvSpPr>
          <p:cNvPr id="5" name="页脚占位符 4"/>
          <p:cNvSpPr>
            <a:spLocks noGrp="1"/>
          </p:cNvSpPr>
          <p:nvPr>
            <p:ph type="ftr" sz="quarter" idx="3"/>
          </p:nvPr>
        </p:nvSpPr>
        <p:spPr>
          <a:xfrm>
            <a:off x="3124200" y="4767265"/>
            <a:ext cx="2895600" cy="273844"/>
          </a:xfrm>
          <a:prstGeom prst="rect">
            <a:avLst/>
          </a:prstGeom>
        </p:spPr>
        <p:txBody>
          <a:bodyPr vert="horz" lIns="91440" tIns="45720" rIns="91440" bIns="45720" rtlCol="0" anchor="ctr"/>
          <a:lstStyle>
            <a:lvl1pPr algn="ctr" eaLnBrk="1" hangingPunct="1">
              <a:defRPr sz="1000">
                <a:solidFill>
                  <a:schemeClr val="tx1">
                    <a:tint val="75000"/>
                  </a:schemeClr>
                </a:solidFill>
                <a:latin typeface="Arial" panose="020B0604020202020204" pitchFamily="34" charset="0"/>
                <a:ea typeface="宋体" panose="02010600030101010101" pitchFamily="2" charset="-122"/>
              </a:defRPr>
            </a:lvl1pPr>
          </a:lstStyle>
          <a:p>
            <a:pPr>
              <a:defRPr/>
            </a:pPr>
            <a:endParaRPr lang="en-US" altLang="zh-CN"/>
          </a:p>
        </p:txBody>
      </p:sp>
      <p:sp>
        <p:nvSpPr>
          <p:cNvPr id="6" name="灯片编号占位符 5"/>
          <p:cNvSpPr>
            <a:spLocks noGrp="1"/>
          </p:cNvSpPr>
          <p:nvPr>
            <p:ph type="sldNum" sz="quarter" idx="4"/>
          </p:nvPr>
        </p:nvSpPr>
        <p:spPr>
          <a:xfrm>
            <a:off x="6553200" y="4767265"/>
            <a:ext cx="2133600" cy="273844"/>
          </a:xfrm>
          <a:prstGeom prst="rect">
            <a:avLst/>
          </a:prstGeom>
        </p:spPr>
        <p:txBody>
          <a:bodyPr vert="horz" wrap="square" lIns="91440" tIns="45720" rIns="91440" bIns="45720" numCol="1" anchor="ctr" anchorCtr="0" compatLnSpc="1"/>
          <a:lstStyle>
            <a:lvl1pPr algn="r" eaLnBrk="1" hangingPunct="1">
              <a:defRPr sz="1000" smtClean="0">
                <a:solidFill>
                  <a:srgbClr val="898989"/>
                </a:solidFill>
              </a:defRPr>
            </a:lvl1pPr>
          </a:lstStyle>
          <a:p>
            <a:pPr>
              <a:defRPr/>
            </a:pPr>
            <a:fld id="{54C4A90C-E326-4071-A758-2EBBA93615FA}" type="slidenum">
              <a:rPr lang="en-US" altLang="zh-CN"/>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3665" kern="1200">
          <a:solidFill>
            <a:schemeClr val="tx1"/>
          </a:solidFill>
          <a:latin typeface="+mj-lt"/>
          <a:ea typeface="+mj-ea"/>
          <a:cs typeface="+mj-cs"/>
        </a:defRPr>
      </a:lvl1pPr>
      <a:lvl2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5pPr>
      <a:lvl6pPr marL="381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6pPr>
      <a:lvl7pPr marL="762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7pPr>
      <a:lvl8pPr marL="1143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8pPr>
      <a:lvl9pPr marL="1524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9pPr>
    </p:titleStyle>
    <p:bodyStyle>
      <a:lvl1pPr marL="285750" indent="-285750" algn="l" rtl="0" eaLnBrk="0" fontAlgn="base" hangingPunct="0">
        <a:spcBef>
          <a:spcPct val="20000"/>
        </a:spcBef>
        <a:spcAft>
          <a:spcPct val="0"/>
        </a:spcAft>
        <a:buFont typeface="Arial" panose="020B0604020202020204" pitchFamily="34" charset="0"/>
        <a:buChar char="•"/>
        <a:defRPr sz="2665" kern="1200">
          <a:solidFill>
            <a:schemeClr val="tx1"/>
          </a:solidFill>
          <a:latin typeface="+mn-lt"/>
          <a:ea typeface="+mn-ea"/>
          <a:cs typeface="+mn-cs"/>
        </a:defRPr>
      </a:lvl1pPr>
      <a:lvl2pPr marL="619125" indent="-238125" algn="l" rtl="0" eaLnBrk="0" fontAlgn="base" hangingPunct="0">
        <a:spcBef>
          <a:spcPct val="20000"/>
        </a:spcBef>
        <a:spcAft>
          <a:spcPct val="0"/>
        </a:spcAft>
        <a:buFont typeface="Arial" panose="020B0604020202020204" pitchFamily="34" charset="0"/>
        <a:buChar char="–"/>
        <a:defRPr sz="2335" kern="1200">
          <a:solidFill>
            <a:schemeClr val="tx1"/>
          </a:solidFill>
          <a:latin typeface="+mn-lt"/>
          <a:ea typeface="+mn-ea"/>
          <a:cs typeface="+mn-cs"/>
        </a:defRPr>
      </a:lvl2pPr>
      <a:lvl3pPr marL="952500" indent="-1905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333500" indent="-190500" algn="l" rtl="0" eaLnBrk="0" fontAlgn="base" hangingPunct="0">
        <a:spcBef>
          <a:spcPct val="20000"/>
        </a:spcBef>
        <a:spcAft>
          <a:spcPct val="0"/>
        </a:spcAft>
        <a:buFont typeface="Arial" panose="020B0604020202020204" pitchFamily="34" charset="0"/>
        <a:buChar char="–"/>
        <a:defRPr sz="1665" kern="1200">
          <a:solidFill>
            <a:schemeClr val="tx1"/>
          </a:solidFill>
          <a:latin typeface="+mn-lt"/>
          <a:ea typeface="+mn-ea"/>
          <a:cs typeface="+mn-cs"/>
        </a:defRPr>
      </a:lvl4pPr>
      <a:lvl5pPr marL="1714500" indent="-190500" algn="l" rtl="0" eaLnBrk="0" fontAlgn="base" hangingPunct="0">
        <a:spcBef>
          <a:spcPct val="20000"/>
        </a:spcBef>
        <a:spcAft>
          <a:spcPct val="0"/>
        </a:spcAft>
        <a:buFont typeface="Arial" panose="020B0604020202020204" pitchFamily="34" charset="0"/>
        <a:buChar char="»"/>
        <a:defRPr sz="1665" kern="1200">
          <a:solidFill>
            <a:schemeClr val="tx1"/>
          </a:solidFill>
          <a:latin typeface="+mn-lt"/>
          <a:ea typeface="+mn-ea"/>
          <a:cs typeface="+mn-cs"/>
        </a:defRPr>
      </a:lvl5pPr>
      <a:lvl6pPr marL="2095500" indent="-190500" algn="l" defTabSz="762000" rtl="0" eaLnBrk="1" latinLnBrk="0" hangingPunct="1">
        <a:spcBef>
          <a:spcPct val="20000"/>
        </a:spcBef>
        <a:buFont typeface="Arial" panose="020B0604020202020204" pitchFamily="34" charset="0"/>
        <a:buChar char="•"/>
        <a:defRPr sz="1665" kern="1200">
          <a:solidFill>
            <a:schemeClr val="tx1"/>
          </a:solidFill>
          <a:latin typeface="+mn-lt"/>
          <a:ea typeface="+mn-ea"/>
          <a:cs typeface="+mn-cs"/>
        </a:defRPr>
      </a:lvl6pPr>
      <a:lvl7pPr marL="2476500" indent="-190500" algn="l" defTabSz="762000" rtl="0" eaLnBrk="1" latinLnBrk="0" hangingPunct="1">
        <a:spcBef>
          <a:spcPct val="20000"/>
        </a:spcBef>
        <a:buFont typeface="Arial" panose="020B0604020202020204" pitchFamily="34" charset="0"/>
        <a:buChar char="•"/>
        <a:defRPr sz="1665" kern="1200">
          <a:solidFill>
            <a:schemeClr val="tx1"/>
          </a:solidFill>
          <a:latin typeface="+mn-lt"/>
          <a:ea typeface="+mn-ea"/>
          <a:cs typeface="+mn-cs"/>
        </a:defRPr>
      </a:lvl7pPr>
      <a:lvl8pPr marL="2857500" indent="-190500" algn="l" defTabSz="762000" rtl="0" eaLnBrk="1" latinLnBrk="0" hangingPunct="1">
        <a:spcBef>
          <a:spcPct val="20000"/>
        </a:spcBef>
        <a:buFont typeface="Arial" panose="020B0604020202020204" pitchFamily="34" charset="0"/>
        <a:buChar char="•"/>
        <a:defRPr sz="1665" kern="1200">
          <a:solidFill>
            <a:schemeClr val="tx1"/>
          </a:solidFill>
          <a:latin typeface="+mn-lt"/>
          <a:ea typeface="+mn-ea"/>
          <a:cs typeface="+mn-cs"/>
        </a:defRPr>
      </a:lvl8pPr>
      <a:lvl9pPr marL="3238500" indent="-190500" algn="l" defTabSz="762000" rtl="0" eaLnBrk="1" latinLnBrk="0" hangingPunct="1">
        <a:spcBef>
          <a:spcPct val="20000"/>
        </a:spcBef>
        <a:buFont typeface="Arial" panose="020B0604020202020204" pitchFamily="34" charset="0"/>
        <a:buChar char="•"/>
        <a:defRPr sz="1665" kern="1200">
          <a:solidFill>
            <a:schemeClr val="tx1"/>
          </a:solidFill>
          <a:latin typeface="+mn-lt"/>
          <a:ea typeface="+mn-ea"/>
          <a:cs typeface="+mn-cs"/>
        </a:defRPr>
      </a:lvl9pPr>
    </p:bodyStyle>
    <p:otherStyle>
      <a:defPPr>
        <a:defRPr lang="zh-CN"/>
      </a:defPPr>
      <a:lvl1pPr marL="0" algn="l" defTabSz="762000" rtl="0" eaLnBrk="1" latinLnBrk="0" hangingPunct="1">
        <a:defRPr sz="1500" kern="1200">
          <a:solidFill>
            <a:schemeClr val="tx1"/>
          </a:solidFill>
          <a:latin typeface="+mn-lt"/>
          <a:ea typeface="+mn-ea"/>
          <a:cs typeface="+mn-cs"/>
        </a:defRPr>
      </a:lvl1pPr>
      <a:lvl2pPr marL="381000" algn="l" defTabSz="762000" rtl="0" eaLnBrk="1" latinLnBrk="0" hangingPunct="1">
        <a:defRPr sz="1500" kern="1200">
          <a:solidFill>
            <a:schemeClr val="tx1"/>
          </a:solidFill>
          <a:latin typeface="+mn-lt"/>
          <a:ea typeface="+mn-ea"/>
          <a:cs typeface="+mn-cs"/>
        </a:defRPr>
      </a:lvl2pPr>
      <a:lvl3pPr marL="762000" algn="l" defTabSz="762000" rtl="0" eaLnBrk="1" latinLnBrk="0" hangingPunct="1">
        <a:defRPr sz="1500" kern="1200">
          <a:solidFill>
            <a:schemeClr val="tx1"/>
          </a:solidFill>
          <a:latin typeface="+mn-lt"/>
          <a:ea typeface="+mn-ea"/>
          <a:cs typeface="+mn-cs"/>
        </a:defRPr>
      </a:lvl3pPr>
      <a:lvl4pPr marL="1143000" algn="l" defTabSz="762000" rtl="0" eaLnBrk="1" latinLnBrk="0" hangingPunct="1">
        <a:defRPr sz="1500" kern="1200">
          <a:solidFill>
            <a:schemeClr val="tx1"/>
          </a:solidFill>
          <a:latin typeface="+mn-lt"/>
          <a:ea typeface="+mn-ea"/>
          <a:cs typeface="+mn-cs"/>
        </a:defRPr>
      </a:lvl4pPr>
      <a:lvl5pPr marL="1524000" algn="l" defTabSz="762000" rtl="0" eaLnBrk="1" latinLnBrk="0" hangingPunct="1">
        <a:defRPr sz="1500" kern="1200">
          <a:solidFill>
            <a:schemeClr val="tx1"/>
          </a:solidFill>
          <a:latin typeface="+mn-lt"/>
          <a:ea typeface="+mn-ea"/>
          <a:cs typeface="+mn-cs"/>
        </a:defRPr>
      </a:lvl5pPr>
      <a:lvl6pPr marL="1905000" algn="l" defTabSz="762000" rtl="0" eaLnBrk="1" latinLnBrk="0" hangingPunct="1">
        <a:defRPr sz="1500" kern="1200">
          <a:solidFill>
            <a:schemeClr val="tx1"/>
          </a:solidFill>
          <a:latin typeface="+mn-lt"/>
          <a:ea typeface="+mn-ea"/>
          <a:cs typeface="+mn-cs"/>
        </a:defRPr>
      </a:lvl6pPr>
      <a:lvl7pPr marL="2286000" algn="l" defTabSz="762000" rtl="0" eaLnBrk="1" latinLnBrk="0" hangingPunct="1">
        <a:defRPr sz="1500" kern="1200">
          <a:solidFill>
            <a:schemeClr val="tx1"/>
          </a:solidFill>
          <a:latin typeface="+mn-lt"/>
          <a:ea typeface="+mn-ea"/>
          <a:cs typeface="+mn-cs"/>
        </a:defRPr>
      </a:lvl7pPr>
      <a:lvl8pPr marL="2667000" algn="l" defTabSz="762000" rtl="0" eaLnBrk="1" latinLnBrk="0" hangingPunct="1">
        <a:defRPr sz="1500" kern="1200">
          <a:solidFill>
            <a:schemeClr val="tx1"/>
          </a:solidFill>
          <a:latin typeface="+mn-lt"/>
          <a:ea typeface="+mn-ea"/>
          <a:cs typeface="+mn-cs"/>
        </a:defRPr>
      </a:lvl8pPr>
      <a:lvl9pPr marL="3048000" algn="l" defTabSz="76200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43963B6-0D7F-4B06-80EE-1B013E94D09A}" type="datetimeFigureOut">
              <a:rPr lang="zh-CN" altLang="en-US" smtClean="0"/>
              <a:t>2024-10-28</a:t>
            </a:fld>
            <a:endParaRPr lang="zh-CN" alt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FDB9D26-8CF0-4781-8933-3ACA9518D024}" type="slidenum">
              <a:rPr lang="zh-CN" altLang="en-US" smtClean="0"/>
              <a:t>‹#›</a:t>
            </a:fld>
            <a:endParaRPr lang="zh-CN" altLang="en-US"/>
          </a:p>
        </p:txBody>
      </p:sp>
    </p:spTree>
    <p:extLst>
      <p:ext uri="{BB962C8B-B14F-4D97-AF65-F5344CB8AC3E}">
        <p14:creationId xmlns:p14="http://schemas.microsoft.com/office/powerpoint/2010/main" val="3878319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jpeg"/><Relationship Id="rId12"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4">
            <a:extLst>
              <a:ext uri="{FF2B5EF4-FFF2-40B4-BE49-F238E27FC236}">
                <a16:creationId xmlns:a16="http://schemas.microsoft.com/office/drawing/2014/main" id="{11256291-1C8F-45BD-B34E-3907BE13EB4D}"/>
              </a:ext>
            </a:extLst>
          </p:cNvPr>
          <p:cNvSpPr txBox="1"/>
          <p:nvPr/>
        </p:nvSpPr>
        <p:spPr>
          <a:xfrm>
            <a:off x="861390" y="2931790"/>
            <a:ext cx="7421219" cy="984885"/>
          </a:xfrm>
          <a:prstGeom prst="rect">
            <a:avLst/>
          </a:prstGeom>
        </p:spPr>
        <p:txBody>
          <a:bodyPr vert="horz" wrap="square" lIns="0" tIns="0" rIns="0" bIns="0" rtlCol="0">
            <a:spAutoFit/>
          </a:bodyPr>
          <a:lstStyle/>
          <a:p>
            <a:pPr algn="ctr">
              <a:spcBef>
                <a:spcPts val="0"/>
              </a:spcBef>
              <a:spcAft>
                <a:spcPts val="600"/>
              </a:spcAft>
            </a:pPr>
            <a:r>
              <a:rPr lang="en-US" altLang="zh-CN" b="1" dirty="0">
                <a:latin typeface="Times New Roman" panose="02020603050405020304" pitchFamily="18" charset="0"/>
                <a:ea typeface="微软雅黑" panose="020B0503020204020204" charset="-122"/>
                <a:cs typeface="Times New Roman" panose="02020603050405020304" pitchFamily="18" charset="0"/>
              </a:rPr>
              <a:t>YUANGUANG XIA</a:t>
            </a:r>
          </a:p>
          <a:p>
            <a:pPr algn="ctr">
              <a:spcBef>
                <a:spcPts val="0"/>
              </a:spcBef>
              <a:spcAft>
                <a:spcPts val="600"/>
              </a:spcAft>
            </a:pPr>
            <a:r>
              <a:rPr lang="en-US" altLang="zh-CN" i="1" dirty="0">
                <a:latin typeface="Times New Roman" panose="02020603050405020304" pitchFamily="18" charset="0"/>
                <a:cs typeface="Times New Roman" panose="02020603050405020304" pitchFamily="18" charset="0"/>
              </a:rPr>
              <a:t>Institute of High Energy Physics, Chinese Academy of Sciences (CAS)</a:t>
            </a:r>
          </a:p>
          <a:p>
            <a:pPr algn="ctr">
              <a:spcBef>
                <a:spcPts val="0"/>
              </a:spcBef>
              <a:spcAft>
                <a:spcPts val="600"/>
              </a:spcAft>
            </a:pPr>
            <a:r>
              <a:rPr lang="en-US" altLang="zh-CN" i="1" dirty="0">
                <a:latin typeface="Times New Roman" panose="02020603050405020304" pitchFamily="18" charset="0"/>
                <a:cs typeface="Times New Roman" panose="02020603050405020304" pitchFamily="18" charset="0"/>
              </a:rPr>
              <a:t>Spallation Neutron Source Science Center</a:t>
            </a:r>
            <a:endParaRPr lang="en-US" altLang="zh-CN"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9" name="object 2">
            <a:extLst>
              <a:ext uri="{FF2B5EF4-FFF2-40B4-BE49-F238E27FC236}">
                <a16:creationId xmlns:a16="http://schemas.microsoft.com/office/drawing/2014/main" id="{7556522F-0F5A-4781-B197-1AE1B565C02E}"/>
              </a:ext>
            </a:extLst>
          </p:cNvPr>
          <p:cNvSpPr txBox="1">
            <a:spLocks noGrp="1"/>
          </p:cNvSpPr>
          <p:nvPr/>
        </p:nvSpPr>
        <p:spPr>
          <a:xfrm>
            <a:off x="611559" y="1131590"/>
            <a:ext cx="7056784" cy="1174873"/>
          </a:xfrm>
          <a:prstGeom prst="rect">
            <a:avLst/>
          </a:prstGeom>
        </p:spPr>
        <p:txBody>
          <a:bodyPr vert="horz" wrap="square" lIns="0" tIns="0" rIns="0" bIns="0" rtlCol="0">
            <a:spAutoFit/>
          </a:bodyPr>
          <a:lstStyle>
            <a:lvl1pPr>
              <a:defRPr sz="2400" b="1" i="0">
                <a:solidFill>
                  <a:srgbClr val="FF0000"/>
                </a:solidFill>
                <a:latin typeface="微软雅黑" panose="020B0503020204020204" charset="-122"/>
                <a:ea typeface="+mj-ea"/>
                <a:cs typeface="微软雅黑" panose="020B0503020204020204" charset="-122"/>
              </a:defRPr>
            </a:lvl1pPr>
          </a:lstStyle>
          <a:p>
            <a:pPr marL="9525" algn="ctr">
              <a:lnSpc>
                <a:spcPct val="125000"/>
              </a:lnSpc>
              <a:spcBef>
                <a:spcPts val="0"/>
              </a:spcBef>
              <a:spcAft>
                <a:spcPts val="600"/>
              </a:spcAft>
            </a:pPr>
            <a:r>
              <a:rPr lang="en-US" altLang="zh-CN" sz="3200" spc="-8" dirty="0">
                <a:solidFill>
                  <a:srgbClr val="006FC0"/>
                </a:solidFill>
                <a:latin typeface="Times New Roman" panose="02020603050405020304" pitchFamily="18" charset="0"/>
                <a:ea typeface="微软雅黑" panose="020B0503020204020204" pitchFamily="34" charset="-122"/>
                <a:cs typeface="Times New Roman" panose="02020603050405020304" pitchFamily="18" charset="0"/>
              </a:rPr>
              <a:t>Proton beam window replacement in CSNS</a:t>
            </a:r>
            <a:endParaRPr sz="40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9664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kumimoji="1" lang="en-US" altLang="ja-JP" dirty="0"/>
              <a:t>Contents</a:t>
            </a:r>
            <a:endParaRPr lang="x-none" dirty="0"/>
          </a:p>
        </p:txBody>
      </p:sp>
      <p:sp>
        <p:nvSpPr>
          <p:cNvPr id="8" name="TextBox 11"/>
          <p:cNvSpPr txBox="1">
            <a:spLocks noChangeArrowheads="1"/>
          </p:cNvSpPr>
          <p:nvPr/>
        </p:nvSpPr>
        <p:spPr bwMode="auto">
          <a:xfrm>
            <a:off x="459457" y="1401696"/>
            <a:ext cx="6776839" cy="2703625"/>
          </a:xfrm>
          <a:prstGeom prst="rect">
            <a:avLst/>
          </a:prstGeom>
          <a:noFill/>
          <a:ln w="9525">
            <a:noFill/>
            <a:miter lim="800000"/>
          </a:ln>
        </p:spPr>
        <p:txBody>
          <a:bodyPr wrap="square" lIns="0" tIns="0" rIns="0" bIns="0" anchor="ctr">
            <a:spAutoFit/>
          </a:bodyPr>
          <a:lstStyle/>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Brief of the</a:t>
            </a:r>
            <a:r>
              <a:rPr lang="zh-CN" altLang="en-US"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proton beam window </a:t>
            </a:r>
          </a:p>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Replacement  plan and main tools</a:t>
            </a:r>
          </a:p>
          <a:p>
            <a:pPr marL="514350" indent="-514350" defTabSz="760730" eaLnBrk="1" hangingPunct="1">
              <a:lnSpc>
                <a:spcPct val="150000"/>
              </a:lnSpc>
              <a:buFont typeface="+mj-lt"/>
              <a:buAutoNum type="arabicPeriod"/>
            </a:pP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Replacement  process</a:t>
            </a:r>
          </a:p>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Improvement and upgrade</a:t>
            </a:r>
          </a:p>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Summary</a:t>
            </a:r>
          </a:p>
        </p:txBody>
      </p:sp>
    </p:spTree>
    <p:extLst>
      <p:ext uri="{BB962C8B-B14F-4D97-AF65-F5344CB8AC3E}">
        <p14:creationId xmlns:p14="http://schemas.microsoft.com/office/powerpoint/2010/main" val="2771371762"/>
      </p:ext>
    </p:extLst>
  </p:cSld>
  <p:clrMapOvr>
    <a:masterClrMapping/>
  </p:clrMapOvr>
  <mc:AlternateContent xmlns:mc="http://schemas.openxmlformats.org/markup-compatibility/2006" xmlns:p14="http://schemas.microsoft.com/office/powerpoint/2010/main">
    <mc:Choice Requires="p14">
      <p:transition spd="slow" p14:dur="2000" advTm="9688"/>
    </mc:Choice>
    <mc:Fallback xmlns="">
      <p:transition spd="slow" advTm="968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4543" y="729258"/>
            <a:ext cx="4795529" cy="2019142"/>
          </a:xfrm>
          <a:prstGeom prst="rect">
            <a:avLst/>
          </a:prstGeom>
          <a:noFill/>
        </p:spPr>
        <p:txBody>
          <a:bodyPr wrap="square" rtlCol="0">
            <a:spAutoFit/>
          </a:bodyPr>
          <a:lstStyle/>
          <a:p>
            <a:pPr defTabSz="342900">
              <a:lnSpc>
                <a:spcPct val="150000"/>
              </a:lnSpc>
              <a:spcAft>
                <a:spcPts val="225"/>
              </a:spcAft>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Preparation pre-action:</a:t>
            </a: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Planning the layout of maintenance area;</a:t>
            </a: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Transfer shielding containers, maintenance tools, and other equipment to the top hall;</a:t>
            </a: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Replaced the gas of helium vessel.</a:t>
            </a:r>
          </a:p>
        </p:txBody>
      </p:sp>
      <p:pic>
        <p:nvPicPr>
          <p:cNvPr id="1025" name="Picture 1">
            <a:extLst>
              <a:ext uri="{FF2B5EF4-FFF2-40B4-BE49-F238E27FC236}">
                <a16:creationId xmlns:a16="http://schemas.microsoft.com/office/drawing/2014/main" id="{850F6BF6-6844-479E-9D33-E14B2AAA7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46" y="2708257"/>
            <a:ext cx="7853708" cy="2377674"/>
          </a:xfrm>
          <a:prstGeom prst="rect">
            <a:avLst/>
          </a:prstGeom>
          <a:noFill/>
          <a:extLst>
            <a:ext uri="{909E8E84-426E-40DD-AFC4-6F175D3DCCD1}">
              <a14:hiddenFill xmlns:a14="http://schemas.microsoft.com/office/drawing/2010/main">
                <a:solidFill>
                  <a:srgbClr val="FFFFFF"/>
                </a:solidFill>
              </a14:hiddenFill>
            </a:ext>
          </a:extLst>
        </p:spPr>
      </p:pic>
      <p:sp>
        <p:nvSpPr>
          <p:cNvPr id="10" name="灯片编号占位符 2">
            <a:extLst>
              <a:ext uri="{FF2B5EF4-FFF2-40B4-BE49-F238E27FC236}">
                <a16:creationId xmlns:a16="http://schemas.microsoft.com/office/drawing/2014/main" id="{767A3614-2D51-485A-B99C-A796CAFBD3A9}"/>
              </a:ext>
            </a:extLst>
          </p:cNvPr>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11</a:t>
            </a:fld>
            <a:endParaRPr lang="en-US" altLang="zh-CN" dirty="0"/>
          </a:p>
        </p:txBody>
      </p:sp>
      <p:pic>
        <p:nvPicPr>
          <p:cNvPr id="1027" name="Picture 3" descr="68a506cb139527606ff001233804383">
            <a:extLst>
              <a:ext uri="{FF2B5EF4-FFF2-40B4-BE49-F238E27FC236}">
                <a16:creationId xmlns:a16="http://schemas.microsoft.com/office/drawing/2014/main" id="{E6CA6C53-4191-40AA-B348-B8F9F36830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0551" y="858709"/>
            <a:ext cx="3200673" cy="184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2">
            <a:extLst>
              <a:ext uri="{FF2B5EF4-FFF2-40B4-BE49-F238E27FC236}">
                <a16:creationId xmlns:a16="http://schemas.microsoft.com/office/drawing/2014/main" id="{8E595909-0CA3-4D29-88EC-317B488C9544}"/>
              </a:ext>
            </a:extLst>
          </p:cNvPr>
          <p:cNvSpPr>
            <a:spLocks noGrp="1"/>
          </p:cNvSpPr>
          <p:nvPr>
            <p:ph type="title"/>
          </p:nvPr>
        </p:nvSpPr>
        <p:spPr>
          <a:xfrm>
            <a:off x="380047" y="-5136"/>
            <a:ext cx="5161370" cy="660437"/>
          </a:xfrm>
        </p:spPr>
        <p:txBody>
          <a:bodyPr>
            <a:spAutoFit/>
          </a:bodyPr>
          <a:lstStyle/>
          <a:p>
            <a:pPr marL="514350" indent="-514350" defTabSz="760730" eaLnBrk="1" hangingPunct="1">
              <a:lnSpc>
                <a:spcPct val="150000"/>
              </a:lnSpc>
              <a:buFont typeface="+mj-lt"/>
              <a:buAutoNum type="arabicPeriod" startAt="3"/>
            </a:pPr>
            <a:r>
              <a:rPr lang="en-US" altLang="zh-CN" dirty="0">
                <a:latin typeface="Times New Roman" panose="02020603050405020304" pitchFamily="18" charset="0"/>
                <a:cs typeface="Times New Roman" panose="02020603050405020304" pitchFamily="18" charset="0"/>
              </a:rPr>
              <a:t>Replacement process</a:t>
            </a:r>
          </a:p>
        </p:txBody>
      </p:sp>
    </p:spTree>
    <p:extLst>
      <p:ext uri="{BB962C8B-B14F-4D97-AF65-F5344CB8AC3E}">
        <p14:creationId xmlns:p14="http://schemas.microsoft.com/office/powerpoint/2010/main" val="185906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4543" y="729258"/>
            <a:ext cx="8539945" cy="458074"/>
          </a:xfrm>
          <a:prstGeom prst="rect">
            <a:avLst/>
          </a:prstGeom>
          <a:noFill/>
        </p:spPr>
        <p:txBody>
          <a:bodyPr wrap="square" rtlCol="0">
            <a:spAutoFit/>
          </a:bodyPr>
          <a:lstStyle/>
          <a:p>
            <a:pPr defTabSz="342900">
              <a:lnSpc>
                <a:spcPct val="150000"/>
              </a:lnSpc>
              <a:spcAft>
                <a:spcPts val="225"/>
              </a:spcAft>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The pipes of transition part dismantle and reinstall:</a:t>
            </a:r>
          </a:p>
        </p:txBody>
      </p:sp>
      <p:sp>
        <p:nvSpPr>
          <p:cNvPr id="8" name="灯片编号占位符 2">
            <a:extLst>
              <a:ext uri="{FF2B5EF4-FFF2-40B4-BE49-F238E27FC236}">
                <a16:creationId xmlns:a16="http://schemas.microsoft.com/office/drawing/2014/main" id="{D1021E14-8A1B-4280-A1F7-649AF470F652}"/>
              </a:ext>
            </a:extLst>
          </p:cNvPr>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12</a:t>
            </a:fld>
            <a:endParaRPr lang="en-US" altLang="zh-CN" dirty="0"/>
          </a:p>
        </p:txBody>
      </p:sp>
      <p:pic>
        <p:nvPicPr>
          <p:cNvPr id="13" name="图片 12">
            <a:extLst>
              <a:ext uri="{FF2B5EF4-FFF2-40B4-BE49-F238E27FC236}">
                <a16:creationId xmlns:a16="http://schemas.microsoft.com/office/drawing/2014/main" id="{77A1D67B-1BDC-4234-A06E-C6D7A61E96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4944" y="3289357"/>
            <a:ext cx="2573517" cy="1820656"/>
          </a:xfrm>
          <a:prstGeom prst="rect">
            <a:avLst/>
          </a:prstGeom>
        </p:spPr>
      </p:pic>
      <p:pic>
        <p:nvPicPr>
          <p:cNvPr id="14" name="图片 13">
            <a:extLst>
              <a:ext uri="{FF2B5EF4-FFF2-40B4-BE49-F238E27FC236}">
                <a16:creationId xmlns:a16="http://schemas.microsoft.com/office/drawing/2014/main" id="{18ED877B-5536-477C-9960-8E275A20F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709" y="3291830"/>
            <a:ext cx="2493760" cy="1820656"/>
          </a:xfrm>
          <a:prstGeom prst="rect">
            <a:avLst/>
          </a:prstGeom>
        </p:spPr>
      </p:pic>
      <p:pic>
        <p:nvPicPr>
          <p:cNvPr id="17" name="图片 16">
            <a:extLst>
              <a:ext uri="{FF2B5EF4-FFF2-40B4-BE49-F238E27FC236}">
                <a16:creationId xmlns:a16="http://schemas.microsoft.com/office/drawing/2014/main" id="{4D090C15-B8E7-4DB6-A626-39FC8923266A}"/>
              </a:ext>
            </a:extLst>
          </p:cNvPr>
          <p:cNvPicPr>
            <a:picLocks noChangeAspect="1"/>
          </p:cNvPicPr>
          <p:nvPr/>
        </p:nvPicPr>
        <p:blipFill rotWithShape="1">
          <a:blip r:embed="rId5"/>
          <a:srcRect t="11633" r="6692"/>
          <a:stretch/>
        </p:blipFill>
        <p:spPr>
          <a:xfrm>
            <a:off x="6699546" y="3614110"/>
            <a:ext cx="1896016" cy="890953"/>
          </a:xfrm>
          <a:prstGeom prst="rect">
            <a:avLst/>
          </a:prstGeom>
        </p:spPr>
      </p:pic>
      <p:pic>
        <p:nvPicPr>
          <p:cNvPr id="18" name="图片 17">
            <a:extLst>
              <a:ext uri="{FF2B5EF4-FFF2-40B4-BE49-F238E27FC236}">
                <a16:creationId xmlns:a16="http://schemas.microsoft.com/office/drawing/2014/main" id="{8FB5E145-6A0E-451E-8753-40FF61AA5DCD}"/>
              </a:ext>
            </a:extLst>
          </p:cNvPr>
          <p:cNvPicPr>
            <a:picLocks noChangeAspect="1"/>
          </p:cNvPicPr>
          <p:nvPr/>
        </p:nvPicPr>
        <p:blipFill rotWithShape="1">
          <a:blip r:embed="rId6"/>
          <a:srcRect l="1898" t="22967" r="8237" b="12429"/>
          <a:stretch/>
        </p:blipFill>
        <p:spPr>
          <a:xfrm>
            <a:off x="6570624" y="2625389"/>
            <a:ext cx="2070246" cy="909252"/>
          </a:xfrm>
          <a:prstGeom prst="rect">
            <a:avLst/>
          </a:prstGeom>
        </p:spPr>
      </p:pic>
      <p:pic>
        <p:nvPicPr>
          <p:cNvPr id="20" name="图片 19">
            <a:extLst>
              <a:ext uri="{FF2B5EF4-FFF2-40B4-BE49-F238E27FC236}">
                <a16:creationId xmlns:a16="http://schemas.microsoft.com/office/drawing/2014/main" id="{E859587C-8777-4F0C-9A60-8621537BA5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253" b="46168"/>
          <a:stretch/>
        </p:blipFill>
        <p:spPr>
          <a:xfrm>
            <a:off x="6699546" y="4474060"/>
            <a:ext cx="2047305" cy="558482"/>
          </a:xfrm>
          <a:prstGeom prst="rect">
            <a:avLst/>
          </a:prstGeom>
        </p:spPr>
      </p:pic>
      <p:sp>
        <p:nvSpPr>
          <p:cNvPr id="15" name="Title 2">
            <a:extLst>
              <a:ext uri="{FF2B5EF4-FFF2-40B4-BE49-F238E27FC236}">
                <a16:creationId xmlns:a16="http://schemas.microsoft.com/office/drawing/2014/main" id="{697E9E96-EE14-4D56-8ECA-522D6637FBD4}"/>
              </a:ext>
            </a:extLst>
          </p:cNvPr>
          <p:cNvSpPr>
            <a:spLocks noGrp="1"/>
          </p:cNvSpPr>
          <p:nvPr>
            <p:ph type="title"/>
          </p:nvPr>
        </p:nvSpPr>
        <p:spPr>
          <a:xfrm>
            <a:off x="380047" y="-5136"/>
            <a:ext cx="5161370" cy="660437"/>
          </a:xfrm>
        </p:spPr>
        <p:txBody>
          <a:bodyPr>
            <a:spAutoFit/>
          </a:bodyPr>
          <a:lstStyle/>
          <a:p>
            <a:pPr marL="514350" indent="-514350" defTabSz="760730" eaLnBrk="1" hangingPunct="1">
              <a:lnSpc>
                <a:spcPct val="150000"/>
              </a:lnSpc>
              <a:buFont typeface="+mj-lt"/>
              <a:buAutoNum type="arabicPeriod" startAt="3"/>
            </a:pPr>
            <a:r>
              <a:rPr lang="en-US" altLang="zh-CN" dirty="0">
                <a:latin typeface="Times New Roman" panose="02020603050405020304" pitchFamily="18" charset="0"/>
                <a:cs typeface="Times New Roman" panose="02020603050405020304" pitchFamily="18" charset="0"/>
              </a:rPr>
              <a:t>Replacement process</a:t>
            </a:r>
          </a:p>
        </p:txBody>
      </p:sp>
      <p:sp>
        <p:nvSpPr>
          <p:cNvPr id="16" name="Rectangle 3">
            <a:extLst>
              <a:ext uri="{FF2B5EF4-FFF2-40B4-BE49-F238E27FC236}">
                <a16:creationId xmlns:a16="http://schemas.microsoft.com/office/drawing/2014/main" id="{F793F3B3-ADAC-468A-869D-B0862E0D2B92}"/>
              </a:ext>
            </a:extLst>
          </p:cNvPr>
          <p:cNvSpPr txBox="1"/>
          <p:nvPr/>
        </p:nvSpPr>
        <p:spPr>
          <a:xfrm>
            <a:off x="169609" y="1069020"/>
            <a:ext cx="6830888" cy="2264081"/>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marL="285750" lvl="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Separate drainage test of PBW;</a:t>
            </a:r>
          </a:p>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Purging the main pipe by nitrogen for 24 hours after draining;</a:t>
            </a:r>
          </a:p>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 Remove the transition part of the inlet and return water pipes ;</a:t>
            </a:r>
          </a:p>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Connect provisional pipes to purge the PBW;</a:t>
            </a:r>
          </a:p>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Final remove the drainage pipe;</a:t>
            </a:r>
          </a:p>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Leakage test the connect flanges by helium when the pipes reinstall.</a:t>
            </a:r>
          </a:p>
        </p:txBody>
      </p:sp>
      <p:sp>
        <p:nvSpPr>
          <p:cNvPr id="21" name="Rectangle 3">
            <a:extLst>
              <a:ext uri="{FF2B5EF4-FFF2-40B4-BE49-F238E27FC236}">
                <a16:creationId xmlns:a16="http://schemas.microsoft.com/office/drawing/2014/main" id="{A81EB10E-742D-4C7A-AEE1-D2DD4E8B98C8}"/>
              </a:ext>
            </a:extLst>
          </p:cNvPr>
          <p:cNvSpPr txBox="1"/>
          <p:nvPr/>
        </p:nvSpPr>
        <p:spPr>
          <a:xfrm>
            <a:off x="3472491" y="3531809"/>
            <a:ext cx="575470" cy="336118"/>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lvl="0">
              <a:buNone/>
            </a:pPr>
            <a:r>
              <a:rPr lang="en-US" altLang="zh-CN" sz="1200" dirty="0">
                <a:solidFill>
                  <a:srgbClr val="FF0000"/>
                </a:solidFill>
                <a:latin typeface="Times New Roman" panose="02020603050405020304" pitchFamily="18" charset="0"/>
                <a:cs typeface="Times New Roman" panose="02020603050405020304" pitchFamily="18" charset="0"/>
              </a:rPr>
              <a:t>return</a:t>
            </a:r>
          </a:p>
        </p:txBody>
      </p:sp>
      <p:sp>
        <p:nvSpPr>
          <p:cNvPr id="22" name="Rectangle 3">
            <a:extLst>
              <a:ext uri="{FF2B5EF4-FFF2-40B4-BE49-F238E27FC236}">
                <a16:creationId xmlns:a16="http://schemas.microsoft.com/office/drawing/2014/main" id="{44548AB0-A00E-48B6-BBED-BE64D52CF4A6}"/>
              </a:ext>
            </a:extLst>
          </p:cNvPr>
          <p:cNvSpPr txBox="1"/>
          <p:nvPr/>
        </p:nvSpPr>
        <p:spPr>
          <a:xfrm>
            <a:off x="5149682" y="3487697"/>
            <a:ext cx="496215" cy="336118"/>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lvl="0">
              <a:buNone/>
            </a:pPr>
            <a:r>
              <a:rPr lang="en-US" altLang="zh-CN" sz="1200" dirty="0">
                <a:solidFill>
                  <a:srgbClr val="FF0000"/>
                </a:solidFill>
                <a:latin typeface="Times New Roman" panose="02020603050405020304" pitchFamily="18" charset="0"/>
                <a:cs typeface="Times New Roman" panose="02020603050405020304" pitchFamily="18" charset="0"/>
              </a:rPr>
              <a:t>inlet</a:t>
            </a:r>
          </a:p>
        </p:txBody>
      </p:sp>
      <p:sp>
        <p:nvSpPr>
          <p:cNvPr id="23" name="Rectangle 3">
            <a:extLst>
              <a:ext uri="{FF2B5EF4-FFF2-40B4-BE49-F238E27FC236}">
                <a16:creationId xmlns:a16="http://schemas.microsoft.com/office/drawing/2014/main" id="{327B48A9-C190-4957-9435-A93B50FED640}"/>
              </a:ext>
            </a:extLst>
          </p:cNvPr>
          <p:cNvSpPr txBox="1"/>
          <p:nvPr/>
        </p:nvSpPr>
        <p:spPr>
          <a:xfrm>
            <a:off x="4599424" y="4676608"/>
            <a:ext cx="781398" cy="336118"/>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lvl="0">
              <a:buNone/>
            </a:pPr>
            <a:r>
              <a:rPr lang="en-US" altLang="zh-CN" sz="1200" dirty="0">
                <a:solidFill>
                  <a:srgbClr val="FF0000"/>
                </a:solidFill>
                <a:latin typeface="Times New Roman" panose="02020603050405020304" pitchFamily="18" charset="0"/>
                <a:cs typeface="Times New Roman" panose="02020603050405020304" pitchFamily="18" charset="0"/>
              </a:rPr>
              <a:t>drainage</a:t>
            </a:r>
          </a:p>
        </p:txBody>
      </p:sp>
      <p:cxnSp>
        <p:nvCxnSpPr>
          <p:cNvPr id="9" name="直接箭头连接符 8">
            <a:extLst>
              <a:ext uri="{FF2B5EF4-FFF2-40B4-BE49-F238E27FC236}">
                <a16:creationId xmlns:a16="http://schemas.microsoft.com/office/drawing/2014/main" id="{FA35B81F-B312-4B25-8FF1-2A785AB97DED}"/>
              </a:ext>
            </a:extLst>
          </p:cNvPr>
          <p:cNvCxnSpPr>
            <a:cxnSpLocks/>
          </p:cNvCxnSpPr>
          <p:nvPr/>
        </p:nvCxnSpPr>
        <p:spPr>
          <a:xfrm flipH="1" flipV="1">
            <a:off x="4716016" y="4122287"/>
            <a:ext cx="288033" cy="5151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8417774B-D32B-41D5-ACDA-DE07CD5AF5A8}"/>
              </a:ext>
            </a:extLst>
          </p:cNvPr>
          <p:cNvCxnSpPr/>
          <p:nvPr/>
        </p:nvCxnSpPr>
        <p:spPr>
          <a:xfrm>
            <a:off x="3722155" y="3823815"/>
            <a:ext cx="249214" cy="2800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76FF7D3F-9987-4F2E-8F7E-D1F2DF9597EB}"/>
              </a:ext>
            </a:extLst>
          </p:cNvPr>
          <p:cNvCxnSpPr/>
          <p:nvPr/>
        </p:nvCxnSpPr>
        <p:spPr>
          <a:xfrm flipH="1">
            <a:off x="5113308" y="3834265"/>
            <a:ext cx="284482" cy="2359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3">
            <a:extLst>
              <a:ext uri="{FF2B5EF4-FFF2-40B4-BE49-F238E27FC236}">
                <a16:creationId xmlns:a16="http://schemas.microsoft.com/office/drawing/2014/main" id="{C53AB5C4-6E6A-41BC-A288-EA8A8231C682}"/>
              </a:ext>
            </a:extLst>
          </p:cNvPr>
          <p:cNvSpPr txBox="1"/>
          <p:nvPr/>
        </p:nvSpPr>
        <p:spPr>
          <a:xfrm>
            <a:off x="6239317" y="1429569"/>
            <a:ext cx="2816473" cy="1156086"/>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marL="285750" lvl="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Quick-release flange;</a:t>
            </a:r>
          </a:p>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Two types of sealing rings;</a:t>
            </a:r>
          </a:p>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Many times to sealing .</a:t>
            </a:r>
          </a:p>
        </p:txBody>
      </p:sp>
      <p:sp>
        <p:nvSpPr>
          <p:cNvPr id="3" name="矩形 2">
            <a:extLst>
              <a:ext uri="{FF2B5EF4-FFF2-40B4-BE49-F238E27FC236}">
                <a16:creationId xmlns:a16="http://schemas.microsoft.com/office/drawing/2014/main" id="{6DAADBD1-D4BB-4C27-9397-B1008A0D34A9}"/>
              </a:ext>
            </a:extLst>
          </p:cNvPr>
          <p:cNvSpPr/>
          <p:nvPr/>
        </p:nvSpPr>
        <p:spPr>
          <a:xfrm>
            <a:off x="727562" y="4414242"/>
            <a:ext cx="2032000" cy="646331"/>
          </a:xfrm>
          <a:prstGeom prst="rect">
            <a:avLst/>
          </a:prstGeom>
        </p:spPr>
        <p:txBody>
          <a:bodyPr wrap="square">
            <a:spAutoFit/>
          </a:bodyPr>
          <a:lstStyle/>
          <a:p>
            <a:r>
              <a:rPr lang="en-US" altLang="zh-CN" sz="1200" dirty="0">
                <a:solidFill>
                  <a:srgbClr val="FF0000"/>
                </a:solidFill>
                <a:latin typeface="Times New Roman" panose="02020603050405020304" pitchFamily="18" charset="0"/>
                <a:cs typeface="Times New Roman" panose="02020603050405020304" pitchFamily="18" charset="0"/>
              </a:rPr>
              <a:t>Filled 10 liters then 9.8 liters come out by 0.3 MPa nitrogen purging 10 min.</a:t>
            </a:r>
            <a:endParaRPr lang="zh-CN" altLang="en-US" sz="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7351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4543" y="729258"/>
            <a:ext cx="8467937" cy="458715"/>
          </a:xfrm>
          <a:prstGeom prst="rect">
            <a:avLst/>
          </a:prstGeom>
          <a:noFill/>
        </p:spPr>
        <p:txBody>
          <a:bodyPr wrap="square" rtlCol="0">
            <a:spAutoFit/>
          </a:bodyPr>
          <a:lstStyle/>
          <a:p>
            <a:pPr defTabSz="342900">
              <a:lnSpc>
                <a:spcPct val="150000"/>
              </a:lnSpc>
              <a:spcAft>
                <a:spcPts val="225"/>
              </a:spcAft>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Remove the shield block 3 : remote operate</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provisional storage </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reusable</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10">
            <a:extLst>
              <a:ext uri="{FF2B5EF4-FFF2-40B4-BE49-F238E27FC236}">
                <a16:creationId xmlns:a16="http://schemas.microsoft.com/office/drawing/2014/main" id="{D1A06C29-CC0E-4AD5-932D-159236D7C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055" y="2811373"/>
            <a:ext cx="2494616" cy="2263798"/>
          </a:xfrm>
          <a:prstGeom prst="rect">
            <a:avLst/>
          </a:prstGeom>
        </p:spPr>
      </p:pic>
      <p:sp>
        <p:nvSpPr>
          <p:cNvPr id="8" name="灯片编号占位符 2">
            <a:extLst>
              <a:ext uri="{FF2B5EF4-FFF2-40B4-BE49-F238E27FC236}">
                <a16:creationId xmlns:a16="http://schemas.microsoft.com/office/drawing/2014/main" id="{BFE4B883-301B-4711-A018-D82D46D70EB5}"/>
              </a:ext>
            </a:extLst>
          </p:cNvPr>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13</a:t>
            </a:fld>
            <a:endParaRPr lang="en-US" altLang="zh-CN" dirty="0"/>
          </a:p>
        </p:txBody>
      </p:sp>
      <p:pic>
        <p:nvPicPr>
          <p:cNvPr id="3" name="图片 2">
            <a:extLst>
              <a:ext uri="{FF2B5EF4-FFF2-40B4-BE49-F238E27FC236}">
                <a16:creationId xmlns:a16="http://schemas.microsoft.com/office/drawing/2014/main" id="{21933400-AE1B-4CA4-8D81-FE9788E4CA0A}"/>
              </a:ext>
            </a:extLst>
          </p:cNvPr>
          <p:cNvPicPr>
            <a:picLocks noChangeAspect="1"/>
          </p:cNvPicPr>
          <p:nvPr/>
        </p:nvPicPr>
        <p:blipFill>
          <a:blip r:embed="rId4"/>
          <a:stretch>
            <a:fillRect/>
          </a:stretch>
        </p:blipFill>
        <p:spPr>
          <a:xfrm>
            <a:off x="367100" y="2807262"/>
            <a:ext cx="3401863" cy="2267909"/>
          </a:xfrm>
          <a:prstGeom prst="rect">
            <a:avLst/>
          </a:prstGeom>
        </p:spPr>
      </p:pic>
      <p:pic>
        <p:nvPicPr>
          <p:cNvPr id="10" name="图片 9">
            <a:extLst>
              <a:ext uri="{FF2B5EF4-FFF2-40B4-BE49-F238E27FC236}">
                <a16:creationId xmlns:a16="http://schemas.microsoft.com/office/drawing/2014/main" id="{66643EAB-E6A7-49F2-B6E0-694BB8A589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2338" y="2803011"/>
            <a:ext cx="2350158" cy="2272160"/>
          </a:xfrm>
          <a:prstGeom prst="rect">
            <a:avLst/>
          </a:prstGeom>
        </p:spPr>
      </p:pic>
      <p:sp>
        <p:nvSpPr>
          <p:cNvPr id="13" name="Title 2">
            <a:extLst>
              <a:ext uri="{FF2B5EF4-FFF2-40B4-BE49-F238E27FC236}">
                <a16:creationId xmlns:a16="http://schemas.microsoft.com/office/drawing/2014/main" id="{1EE51848-0FEC-4B08-AB15-91F3FFD1EE05}"/>
              </a:ext>
            </a:extLst>
          </p:cNvPr>
          <p:cNvSpPr txBox="1">
            <a:spLocks/>
          </p:cNvSpPr>
          <p:nvPr/>
        </p:nvSpPr>
        <p:spPr bwMode="auto">
          <a:xfrm>
            <a:off x="380047" y="-5136"/>
            <a:ext cx="5161370" cy="660437"/>
          </a:xfrm>
          <a:prstGeom prst="rect">
            <a:avLst/>
          </a:prstGeom>
          <a:noFill/>
          <a:ln w="9525">
            <a:noFill/>
            <a:miter lim="800000"/>
          </a:ln>
        </p:spPr>
        <p:txBody>
          <a:bodyPr vert="horz" wrap="square" lIns="91440" tIns="45720" rIns="91440" bIns="45720" numCol="1" anchor="ctr" anchorCtr="0" compatLnSpc="1">
            <a:spAutoFit/>
          </a:bodyPr>
          <a:lstStyle>
            <a:lvl1pPr algn="l" rtl="0" eaLnBrk="0" fontAlgn="base" hangingPunct="0">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5pPr>
            <a:lvl6pPr marL="381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6pPr>
            <a:lvl7pPr marL="762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7pPr>
            <a:lvl8pPr marL="1143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8pPr>
            <a:lvl9pPr marL="1524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9pPr>
          </a:lstStyle>
          <a:p>
            <a:pPr marL="514350" indent="-514350" defTabSz="760730" eaLnBrk="1" hangingPunct="1">
              <a:lnSpc>
                <a:spcPct val="150000"/>
              </a:lnSpc>
              <a:buFont typeface="+mj-lt"/>
              <a:buAutoNum type="arabicPeriod" startAt="3"/>
            </a:pPr>
            <a:r>
              <a:rPr lang="en-US" altLang="zh-CN" dirty="0">
                <a:latin typeface="Times New Roman" panose="02020603050405020304" pitchFamily="18" charset="0"/>
                <a:cs typeface="Times New Roman" panose="02020603050405020304" pitchFamily="18" charset="0"/>
              </a:rPr>
              <a:t>Replacement process</a:t>
            </a:r>
          </a:p>
        </p:txBody>
      </p:sp>
      <p:sp>
        <p:nvSpPr>
          <p:cNvPr id="14" name="Rectangle 3">
            <a:extLst>
              <a:ext uri="{FF2B5EF4-FFF2-40B4-BE49-F238E27FC236}">
                <a16:creationId xmlns:a16="http://schemas.microsoft.com/office/drawing/2014/main" id="{8FA3FCDE-7309-45EC-B53E-BCFEC111AA70}"/>
              </a:ext>
            </a:extLst>
          </p:cNvPr>
          <p:cNvSpPr txBox="1"/>
          <p:nvPr/>
        </p:nvSpPr>
        <p:spPr>
          <a:xfrm>
            <a:off x="323526" y="1147321"/>
            <a:ext cx="3960442" cy="1525418"/>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marL="285750" lvl="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Installation the container on the location by the pin and limit block to positioning ;</a:t>
            </a:r>
          </a:p>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Observe the remote hook through the  camera system.</a:t>
            </a:r>
          </a:p>
        </p:txBody>
      </p:sp>
      <p:sp>
        <p:nvSpPr>
          <p:cNvPr id="15" name="Rectangle 3">
            <a:extLst>
              <a:ext uri="{FF2B5EF4-FFF2-40B4-BE49-F238E27FC236}">
                <a16:creationId xmlns:a16="http://schemas.microsoft.com/office/drawing/2014/main" id="{48FA6D80-1021-4C43-8A04-10E4E70AC8E8}"/>
              </a:ext>
            </a:extLst>
          </p:cNvPr>
          <p:cNvSpPr txBox="1"/>
          <p:nvPr/>
        </p:nvSpPr>
        <p:spPr>
          <a:xfrm>
            <a:off x="5004048" y="1147321"/>
            <a:ext cx="3672408" cy="1525418"/>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marL="285750" lvl="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Directly lift into the storage container by a long rod tool ;</a:t>
            </a:r>
          </a:p>
          <a:p>
            <a:pPr marL="285750" lvl="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We did the mockup lift test many times on the test platform at 2023.</a:t>
            </a:r>
          </a:p>
        </p:txBody>
      </p:sp>
    </p:spTree>
    <p:extLst>
      <p:ext uri="{BB962C8B-B14F-4D97-AF65-F5344CB8AC3E}">
        <p14:creationId xmlns:p14="http://schemas.microsoft.com/office/powerpoint/2010/main" val="3473286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4543" y="729258"/>
            <a:ext cx="7910876" cy="458715"/>
          </a:xfrm>
          <a:prstGeom prst="rect">
            <a:avLst/>
          </a:prstGeom>
          <a:noFill/>
        </p:spPr>
        <p:txBody>
          <a:bodyPr wrap="square" rtlCol="0">
            <a:spAutoFit/>
          </a:bodyPr>
          <a:lstStyle/>
          <a:p>
            <a:pPr defTabSz="342900">
              <a:lnSpc>
                <a:spcPct val="150000"/>
              </a:lnSpc>
              <a:spcAft>
                <a:spcPts val="225"/>
              </a:spcAft>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Helium pipe cut: keep</a:t>
            </a:r>
            <a:r>
              <a:rPr lang="en-US" altLang="zh-CN" b="1" dirty="0">
                <a:latin typeface="Times New Roman" panose="02020603050405020304" pitchFamily="18" charset="0"/>
                <a:cs typeface="Times New Roman" panose="02020603050405020304" pitchFamily="18" charset="0"/>
              </a:rPr>
              <a:t> the cylindrical shape after cutting</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104453">
            <a:extLst>
              <a:ext uri="{FF2B5EF4-FFF2-40B4-BE49-F238E27FC236}">
                <a16:creationId xmlns:a16="http://schemas.microsoft.com/office/drawing/2014/main" id="{2AD0867A-4FDB-4134-842A-D60CEEFA4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2715766"/>
            <a:ext cx="2667646" cy="2345690"/>
          </a:xfrm>
          <a:prstGeom prst="rect">
            <a:avLst/>
          </a:prstGeom>
          <a:noFill/>
          <a:ln w="9525">
            <a:noFill/>
          </a:ln>
        </p:spPr>
      </p:pic>
      <p:sp>
        <p:nvSpPr>
          <p:cNvPr id="8" name="灯片编号占位符 2">
            <a:extLst>
              <a:ext uri="{FF2B5EF4-FFF2-40B4-BE49-F238E27FC236}">
                <a16:creationId xmlns:a16="http://schemas.microsoft.com/office/drawing/2014/main" id="{F76A5A4F-5B02-49B0-9D11-D2498FDC0F9D}"/>
              </a:ext>
            </a:extLst>
          </p:cNvPr>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14</a:t>
            </a:fld>
            <a:endParaRPr lang="en-US" altLang="zh-CN" dirty="0"/>
          </a:p>
        </p:txBody>
      </p:sp>
      <p:pic>
        <p:nvPicPr>
          <p:cNvPr id="10" name="图片 9">
            <a:extLst>
              <a:ext uri="{FF2B5EF4-FFF2-40B4-BE49-F238E27FC236}">
                <a16:creationId xmlns:a16="http://schemas.microsoft.com/office/drawing/2014/main" id="{2B896B18-54DC-46AE-834C-6D854566D37B}"/>
              </a:ext>
            </a:extLst>
          </p:cNvPr>
          <p:cNvPicPr>
            <a:picLocks noChangeAspect="1"/>
          </p:cNvPicPr>
          <p:nvPr/>
        </p:nvPicPr>
        <p:blipFill>
          <a:blip r:embed="rId4"/>
          <a:stretch>
            <a:fillRect/>
          </a:stretch>
        </p:blipFill>
        <p:spPr>
          <a:xfrm>
            <a:off x="270522" y="2716025"/>
            <a:ext cx="2152681" cy="2345690"/>
          </a:xfrm>
          <a:prstGeom prst="rect">
            <a:avLst/>
          </a:prstGeom>
        </p:spPr>
      </p:pic>
      <p:pic>
        <p:nvPicPr>
          <p:cNvPr id="3" name="图片 2">
            <a:extLst>
              <a:ext uri="{FF2B5EF4-FFF2-40B4-BE49-F238E27FC236}">
                <a16:creationId xmlns:a16="http://schemas.microsoft.com/office/drawing/2014/main" id="{BABD6AC8-46F4-45D5-BC81-77D9E74EBBAF}"/>
              </a:ext>
            </a:extLst>
          </p:cNvPr>
          <p:cNvPicPr>
            <a:picLocks noChangeAspect="1"/>
          </p:cNvPicPr>
          <p:nvPr/>
        </p:nvPicPr>
        <p:blipFill>
          <a:blip r:embed="rId5"/>
          <a:stretch>
            <a:fillRect/>
          </a:stretch>
        </p:blipFill>
        <p:spPr>
          <a:xfrm>
            <a:off x="5750038" y="2715766"/>
            <a:ext cx="3096344" cy="2345690"/>
          </a:xfrm>
          <a:prstGeom prst="rect">
            <a:avLst/>
          </a:prstGeom>
        </p:spPr>
      </p:pic>
      <p:sp>
        <p:nvSpPr>
          <p:cNvPr id="13" name="Title 2">
            <a:extLst>
              <a:ext uri="{FF2B5EF4-FFF2-40B4-BE49-F238E27FC236}">
                <a16:creationId xmlns:a16="http://schemas.microsoft.com/office/drawing/2014/main" id="{3790DC5D-386A-4C72-B4E4-41EACB737260}"/>
              </a:ext>
            </a:extLst>
          </p:cNvPr>
          <p:cNvSpPr txBox="1">
            <a:spLocks/>
          </p:cNvSpPr>
          <p:nvPr/>
        </p:nvSpPr>
        <p:spPr bwMode="auto">
          <a:xfrm>
            <a:off x="380047" y="-5136"/>
            <a:ext cx="5161370" cy="660437"/>
          </a:xfrm>
          <a:prstGeom prst="rect">
            <a:avLst/>
          </a:prstGeom>
          <a:noFill/>
          <a:ln w="9525">
            <a:noFill/>
            <a:miter lim="800000"/>
          </a:ln>
        </p:spPr>
        <p:txBody>
          <a:bodyPr vert="horz" wrap="square" lIns="91440" tIns="45720" rIns="91440" bIns="45720" numCol="1" anchor="ctr" anchorCtr="0" compatLnSpc="1">
            <a:spAutoFit/>
          </a:bodyPr>
          <a:lstStyle>
            <a:lvl1pPr algn="l" rtl="0" eaLnBrk="0" fontAlgn="base" hangingPunct="0">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5pPr>
            <a:lvl6pPr marL="381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6pPr>
            <a:lvl7pPr marL="762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7pPr>
            <a:lvl8pPr marL="1143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8pPr>
            <a:lvl9pPr marL="1524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9pPr>
          </a:lstStyle>
          <a:p>
            <a:pPr marL="514350" indent="-514350" defTabSz="760730" eaLnBrk="1" hangingPunct="1">
              <a:lnSpc>
                <a:spcPct val="150000"/>
              </a:lnSpc>
              <a:buFont typeface="+mj-lt"/>
              <a:buAutoNum type="arabicPeriod" startAt="3"/>
            </a:pPr>
            <a:r>
              <a:rPr lang="en-US" altLang="zh-CN" dirty="0">
                <a:latin typeface="Times New Roman" panose="02020603050405020304" pitchFamily="18" charset="0"/>
                <a:cs typeface="Times New Roman" panose="02020603050405020304" pitchFamily="18" charset="0"/>
              </a:rPr>
              <a:t>Replacement process</a:t>
            </a:r>
          </a:p>
        </p:txBody>
      </p:sp>
      <p:sp>
        <p:nvSpPr>
          <p:cNvPr id="11" name="Rectangle 3">
            <a:extLst>
              <a:ext uri="{FF2B5EF4-FFF2-40B4-BE49-F238E27FC236}">
                <a16:creationId xmlns:a16="http://schemas.microsoft.com/office/drawing/2014/main" id="{8BD8CF5F-659E-4CC3-B577-227D0644CCEF}"/>
              </a:ext>
            </a:extLst>
          </p:cNvPr>
          <p:cNvSpPr txBox="1"/>
          <p:nvPr/>
        </p:nvSpPr>
        <p:spPr>
          <a:xfrm>
            <a:off x="323526" y="1147321"/>
            <a:ext cx="4176466" cy="1525418"/>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The shear tool is modified from a finished electric pipe cutter into a remote-controlled ;</a:t>
            </a:r>
          </a:p>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Exhaust helium of the  helium pipe, vacuum, and fill air before cut;</a:t>
            </a:r>
          </a:p>
        </p:txBody>
      </p:sp>
      <p:sp>
        <p:nvSpPr>
          <p:cNvPr id="5" name="矩形 4">
            <a:extLst>
              <a:ext uri="{FF2B5EF4-FFF2-40B4-BE49-F238E27FC236}">
                <a16:creationId xmlns:a16="http://schemas.microsoft.com/office/drawing/2014/main" id="{301C6725-9DCF-4DF4-8C05-A8F519685F4C}"/>
              </a:ext>
            </a:extLst>
          </p:cNvPr>
          <p:cNvSpPr/>
          <p:nvPr/>
        </p:nvSpPr>
        <p:spPr>
          <a:xfrm>
            <a:off x="4708513" y="1147321"/>
            <a:ext cx="4399991" cy="1600438"/>
          </a:xfrm>
          <a:prstGeom prst="rect">
            <a:avLst/>
          </a:prstGeom>
        </p:spPr>
        <p:txBody>
          <a:bodyPr wrap="square">
            <a:spAutoFit/>
          </a:bodyPr>
          <a:lstStyle/>
          <a:p>
            <a:pPr marL="285750" indent="-285750">
              <a:buFont typeface="Arial" panose="020B0604020202020204" pitchFamily="34" charset="0"/>
              <a:buChar cha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The overall cross-section is flat and the cylindrical shape was not changed after cut ; </a:t>
            </a:r>
          </a:p>
          <a:p>
            <a:pPr marL="285750" indent="-285750">
              <a:buFont typeface="Arial" panose="020B0604020202020204" pitchFamily="34" charset="0"/>
              <a:buChar cha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There are slight debris dropped on the top surface;</a:t>
            </a:r>
          </a:p>
          <a:p>
            <a:pPr marL="285750" indent="-285750">
              <a:buFont typeface="Arial" panose="020B0604020202020204" pitchFamily="34" charset="0"/>
              <a:buChar cha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Cleaning the radioactive pollutants of the tool then storage it</a:t>
            </a:r>
            <a:r>
              <a:rPr lang="en-US" altLang="zh-CN" dirty="0">
                <a:solidFill>
                  <a:srgbClr val="24292F"/>
                </a:solidFill>
                <a:latin typeface="Noto Sans SC"/>
              </a:rPr>
              <a:t>.</a:t>
            </a:r>
            <a:endParaRPr lang="zh-CN" altLang="en-US" dirty="0"/>
          </a:p>
        </p:txBody>
      </p:sp>
    </p:spTree>
    <p:extLst>
      <p:ext uri="{BB962C8B-B14F-4D97-AF65-F5344CB8AC3E}">
        <p14:creationId xmlns:p14="http://schemas.microsoft.com/office/powerpoint/2010/main" val="2737393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1521" y="727107"/>
            <a:ext cx="6120680" cy="873572"/>
          </a:xfrm>
          <a:prstGeom prst="rect">
            <a:avLst/>
          </a:prstGeom>
          <a:noFill/>
        </p:spPr>
        <p:txBody>
          <a:bodyPr wrap="square" rtlCol="0">
            <a:spAutoFit/>
          </a:bodyPr>
          <a:lstStyle/>
          <a:p>
            <a:pPr defTabSz="342900">
              <a:lnSpc>
                <a:spcPct val="150000"/>
              </a:lnSpc>
              <a:spcAft>
                <a:spcPts val="225"/>
              </a:spcAft>
              <a:defRPr/>
            </a:pPr>
            <a:r>
              <a:rPr lang="en-US" altLang="zh-CN" b="1" dirty="0">
                <a:latin typeface="Times New Roman" panose="02020603050405020304" pitchFamily="18" charset="0"/>
                <a:cs typeface="Times New Roman" panose="02020603050405020304" pitchFamily="18" charset="0"/>
              </a:rPr>
              <a:t>Cutting of the water pipes and cables: difficulty job cause the uncertain cable position </a:t>
            </a:r>
          </a:p>
        </p:txBody>
      </p:sp>
      <p:sp>
        <p:nvSpPr>
          <p:cNvPr id="8" name="灯片编号占位符 2">
            <a:extLst>
              <a:ext uri="{FF2B5EF4-FFF2-40B4-BE49-F238E27FC236}">
                <a16:creationId xmlns:a16="http://schemas.microsoft.com/office/drawing/2014/main" id="{0D9EF1BD-8422-4EB9-A210-BA19001170CF}"/>
              </a:ext>
            </a:extLst>
          </p:cNvPr>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15</a:t>
            </a:fld>
            <a:endParaRPr lang="en-US" altLang="zh-CN" dirty="0"/>
          </a:p>
        </p:txBody>
      </p:sp>
      <p:pic>
        <p:nvPicPr>
          <p:cNvPr id="16" name="图片 15">
            <a:extLst>
              <a:ext uri="{FF2B5EF4-FFF2-40B4-BE49-F238E27FC236}">
                <a16:creationId xmlns:a16="http://schemas.microsoft.com/office/drawing/2014/main" id="{4F3BB8B0-5EAA-47EF-86B4-D245F4C0FC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455"/>
          <a:stretch/>
        </p:blipFill>
        <p:spPr>
          <a:xfrm>
            <a:off x="6372200" y="760895"/>
            <a:ext cx="2476228" cy="1949592"/>
          </a:xfrm>
          <a:prstGeom prst="rect">
            <a:avLst/>
          </a:prstGeom>
        </p:spPr>
      </p:pic>
      <p:sp>
        <p:nvSpPr>
          <p:cNvPr id="19" name="Title 2">
            <a:extLst>
              <a:ext uri="{FF2B5EF4-FFF2-40B4-BE49-F238E27FC236}">
                <a16:creationId xmlns:a16="http://schemas.microsoft.com/office/drawing/2014/main" id="{6556D0E2-4AA9-471B-A98B-F5F6A8820B92}"/>
              </a:ext>
            </a:extLst>
          </p:cNvPr>
          <p:cNvSpPr txBox="1">
            <a:spLocks/>
          </p:cNvSpPr>
          <p:nvPr/>
        </p:nvSpPr>
        <p:spPr bwMode="auto">
          <a:xfrm>
            <a:off x="380047" y="-5136"/>
            <a:ext cx="5161370" cy="660437"/>
          </a:xfrm>
          <a:prstGeom prst="rect">
            <a:avLst/>
          </a:prstGeom>
          <a:noFill/>
          <a:ln w="9525">
            <a:noFill/>
            <a:miter lim="800000"/>
          </a:ln>
        </p:spPr>
        <p:txBody>
          <a:bodyPr vert="horz" wrap="square" lIns="91440" tIns="45720" rIns="91440" bIns="45720" numCol="1" anchor="ctr" anchorCtr="0" compatLnSpc="1">
            <a:spAutoFit/>
          </a:bodyPr>
          <a:lstStyle>
            <a:lvl1pPr algn="l" rtl="0" eaLnBrk="0" fontAlgn="base" hangingPunct="0">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5pPr>
            <a:lvl6pPr marL="381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6pPr>
            <a:lvl7pPr marL="762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7pPr>
            <a:lvl8pPr marL="1143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8pPr>
            <a:lvl9pPr marL="1524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9pPr>
          </a:lstStyle>
          <a:p>
            <a:pPr marL="514350" indent="-514350" defTabSz="760730" eaLnBrk="1" hangingPunct="1">
              <a:lnSpc>
                <a:spcPct val="150000"/>
              </a:lnSpc>
              <a:buFont typeface="+mj-lt"/>
              <a:buAutoNum type="arabicPeriod" startAt="3"/>
            </a:pPr>
            <a:r>
              <a:rPr lang="en-US" altLang="zh-CN" dirty="0">
                <a:latin typeface="Times New Roman" panose="02020603050405020304" pitchFamily="18" charset="0"/>
                <a:cs typeface="Times New Roman" panose="02020603050405020304" pitchFamily="18" charset="0"/>
              </a:rPr>
              <a:t>Replacement process</a:t>
            </a:r>
          </a:p>
        </p:txBody>
      </p:sp>
      <p:sp>
        <p:nvSpPr>
          <p:cNvPr id="12" name="Rectangle 3">
            <a:extLst>
              <a:ext uri="{FF2B5EF4-FFF2-40B4-BE49-F238E27FC236}">
                <a16:creationId xmlns:a16="http://schemas.microsoft.com/office/drawing/2014/main" id="{2D89BEC0-4880-4454-BC5B-EA7F2B9E2F45}"/>
              </a:ext>
            </a:extLst>
          </p:cNvPr>
          <p:cNvSpPr txBox="1"/>
          <p:nvPr/>
        </p:nvSpPr>
        <p:spPr>
          <a:xfrm>
            <a:off x="213897" y="1515729"/>
            <a:ext cx="5957544" cy="3741409"/>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The Hydraulic shear vertical cutting pipes and cables from above;</a:t>
            </a:r>
          </a:p>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From the installation photos, we can roughly determine the layout of the cables, they are under the pipes and close to the shield iron;</a:t>
            </a:r>
          </a:p>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In order to ensure the completion of the task, we did lots of test and considered the emergency measures;</a:t>
            </a:r>
          </a:p>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The crane operator aligns remotely by observing the camera and 1 person need control the direction by the long rod tool near the tunnel;</a:t>
            </a:r>
          </a:p>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It is very lucky to have completed the cutting job in just three attempts.</a:t>
            </a:r>
          </a:p>
        </p:txBody>
      </p:sp>
      <p:pic>
        <p:nvPicPr>
          <p:cNvPr id="20" name="内容占位符 6">
            <a:extLst>
              <a:ext uri="{FF2B5EF4-FFF2-40B4-BE49-F238E27FC236}">
                <a16:creationId xmlns:a16="http://schemas.microsoft.com/office/drawing/2014/main" id="{62DD360A-8050-4D89-BB88-F40C7958A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372200" y="2728477"/>
            <a:ext cx="2476228" cy="2373066"/>
          </a:xfrm>
          <a:prstGeom prst="rect">
            <a:avLst/>
          </a:prstGeom>
          <a:noFill/>
          <a:ln w="9525">
            <a:noFill/>
            <a:miter lim="800000"/>
          </a:ln>
        </p:spPr>
      </p:pic>
      <p:sp>
        <p:nvSpPr>
          <p:cNvPr id="21" name="椭圆 20">
            <a:extLst>
              <a:ext uri="{FF2B5EF4-FFF2-40B4-BE49-F238E27FC236}">
                <a16:creationId xmlns:a16="http://schemas.microsoft.com/office/drawing/2014/main" id="{35BB5C1E-8694-4F6A-A4D2-09096ED702A8}"/>
              </a:ext>
            </a:extLst>
          </p:cNvPr>
          <p:cNvSpPr/>
          <p:nvPr/>
        </p:nvSpPr>
        <p:spPr>
          <a:xfrm rot="20973663">
            <a:off x="6372200" y="2941303"/>
            <a:ext cx="366301" cy="720080"/>
          </a:xfrm>
          <a:prstGeom prst="ellipse">
            <a:avLst/>
          </a:prstGeom>
          <a:noFill/>
          <a:ln>
            <a:solidFill>
              <a:srgbClr val="FF0000"/>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E1215EAB-0DAB-48DC-8BFF-ABAB0F6AA3D6}"/>
              </a:ext>
            </a:extLst>
          </p:cNvPr>
          <p:cNvSpPr/>
          <p:nvPr/>
        </p:nvSpPr>
        <p:spPr>
          <a:xfrm rot="5400000">
            <a:off x="8262559" y="2522918"/>
            <a:ext cx="374229" cy="797508"/>
          </a:xfrm>
          <a:prstGeom prst="ellipse">
            <a:avLst/>
          </a:prstGeom>
          <a:noFill/>
          <a:ln>
            <a:solidFill>
              <a:srgbClr val="FF0000"/>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pic>
        <p:nvPicPr>
          <p:cNvPr id="23" name="图片 22">
            <a:extLst>
              <a:ext uri="{FF2B5EF4-FFF2-40B4-BE49-F238E27FC236}">
                <a16:creationId xmlns:a16="http://schemas.microsoft.com/office/drawing/2014/main" id="{91445D9F-B851-444E-83E1-88A24B8FAA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4095790"/>
            <a:ext cx="1373612" cy="1029806"/>
          </a:xfrm>
          <a:prstGeom prst="rect">
            <a:avLst/>
          </a:prstGeom>
        </p:spPr>
      </p:pic>
      <p:sp>
        <p:nvSpPr>
          <p:cNvPr id="25" name="矩形 24">
            <a:extLst>
              <a:ext uri="{FF2B5EF4-FFF2-40B4-BE49-F238E27FC236}">
                <a16:creationId xmlns:a16="http://schemas.microsoft.com/office/drawing/2014/main" id="{9878318F-E413-4018-9EB8-004F7C7B9290}"/>
              </a:ext>
            </a:extLst>
          </p:cNvPr>
          <p:cNvSpPr/>
          <p:nvPr/>
        </p:nvSpPr>
        <p:spPr>
          <a:xfrm>
            <a:off x="7884368" y="4137889"/>
            <a:ext cx="519694" cy="276999"/>
          </a:xfrm>
          <a:prstGeom prst="rect">
            <a:avLst/>
          </a:prstGeom>
          <a:noFill/>
        </p:spPr>
        <p:txBody>
          <a:bodyPr wrap="none">
            <a:spAutoFit/>
          </a:bodyPr>
          <a:lstStyle/>
          <a:p>
            <a:r>
              <a:rPr lang="en-US" altLang="zh-CN" sz="1200" dirty="0">
                <a:solidFill>
                  <a:srgbClr val="FF0000"/>
                </a:solidFill>
                <a:latin typeface="Times New Roman" panose="02020603050405020304" pitchFamily="18" charset="0"/>
                <a:cs typeface="Times New Roman" panose="02020603050405020304" pitchFamily="18" charset="0"/>
              </a:rPr>
              <a:t>blade</a:t>
            </a:r>
            <a:endParaRPr lang="zh-CN" altLang="en-US" sz="1200" dirty="0">
              <a:solidFill>
                <a:srgbClr val="FF0000"/>
              </a:solidFill>
              <a:latin typeface="Times New Roman" panose="02020603050405020304" pitchFamily="18" charset="0"/>
              <a:cs typeface="Times New Roman" panose="02020603050405020304" pitchFamily="18" charset="0"/>
            </a:endParaRPr>
          </a:p>
        </p:txBody>
      </p:sp>
      <p:cxnSp>
        <p:nvCxnSpPr>
          <p:cNvPr id="9" name="直接箭头连接符 8">
            <a:extLst>
              <a:ext uri="{FF2B5EF4-FFF2-40B4-BE49-F238E27FC236}">
                <a16:creationId xmlns:a16="http://schemas.microsoft.com/office/drawing/2014/main" id="{3DBF7E09-70ED-4108-9232-1AC27B4D314A}"/>
              </a:ext>
            </a:extLst>
          </p:cNvPr>
          <p:cNvCxnSpPr>
            <a:endCxn id="22" idx="6"/>
          </p:cNvCxnSpPr>
          <p:nvPr/>
        </p:nvCxnSpPr>
        <p:spPr>
          <a:xfrm flipV="1">
            <a:off x="8172400" y="3108787"/>
            <a:ext cx="277274" cy="9870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241A2DA7-C2D2-4F52-8CD7-AC3F3CEE770C}"/>
              </a:ext>
            </a:extLst>
          </p:cNvPr>
          <p:cNvCxnSpPr/>
          <p:nvPr/>
        </p:nvCxnSpPr>
        <p:spPr>
          <a:xfrm flipH="1" flipV="1">
            <a:off x="6731346" y="3498794"/>
            <a:ext cx="1427137" cy="6150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60216991-24D4-4855-A4C8-639019578919}"/>
              </a:ext>
            </a:extLst>
          </p:cNvPr>
          <p:cNvCxnSpPr/>
          <p:nvPr/>
        </p:nvCxnSpPr>
        <p:spPr>
          <a:xfrm>
            <a:off x="7380312" y="3435846"/>
            <a:ext cx="36550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83E031E1-F54F-4DAE-826C-633B69F9CE45}"/>
              </a:ext>
            </a:extLst>
          </p:cNvPr>
          <p:cNvCxnSpPr>
            <a:cxnSpLocks/>
          </p:cNvCxnSpPr>
          <p:nvPr/>
        </p:nvCxnSpPr>
        <p:spPr>
          <a:xfrm flipV="1">
            <a:off x="7745812" y="3579862"/>
            <a:ext cx="426588" cy="108748"/>
          </a:xfrm>
          <a:prstGeom prst="line">
            <a:avLst/>
          </a:prstGeom>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9268D71E-9005-4D71-BC69-C98BD3A7C2E2}"/>
              </a:ext>
            </a:extLst>
          </p:cNvPr>
          <p:cNvSpPr/>
          <p:nvPr/>
        </p:nvSpPr>
        <p:spPr>
          <a:xfrm>
            <a:off x="7714678" y="3393257"/>
            <a:ext cx="450764" cy="276999"/>
          </a:xfrm>
          <a:prstGeom prst="rect">
            <a:avLst/>
          </a:prstGeom>
          <a:noFill/>
        </p:spPr>
        <p:txBody>
          <a:bodyPr wrap="none">
            <a:spAutoFit/>
          </a:bodyPr>
          <a:lstStyle/>
          <a:p>
            <a:r>
              <a:rPr lang="en-US" altLang="zh-CN" sz="1200" dirty="0">
                <a:solidFill>
                  <a:srgbClr val="FF0000"/>
                </a:solidFill>
                <a:latin typeface="Times New Roman" panose="02020603050405020304" pitchFamily="18" charset="0"/>
                <a:cs typeface="Times New Roman" panose="02020603050405020304" pitchFamily="18" charset="0"/>
              </a:rPr>
              <a:t>cut2</a:t>
            </a:r>
            <a:endParaRPr lang="zh-CN" altLang="en-US" sz="1200" dirty="0">
              <a:solidFill>
                <a:srgbClr val="FF0000"/>
              </a:solidFill>
              <a:latin typeface="Times New Roman" panose="02020603050405020304" pitchFamily="18" charset="0"/>
              <a:cs typeface="Times New Roman" panose="02020603050405020304" pitchFamily="18" charset="0"/>
            </a:endParaRPr>
          </a:p>
        </p:txBody>
      </p:sp>
      <p:sp>
        <p:nvSpPr>
          <p:cNvPr id="32" name="矩形 31">
            <a:extLst>
              <a:ext uri="{FF2B5EF4-FFF2-40B4-BE49-F238E27FC236}">
                <a16:creationId xmlns:a16="http://schemas.microsoft.com/office/drawing/2014/main" id="{AAB8469D-D7FC-4D6F-A9FE-D1A2C0CEC88D}"/>
              </a:ext>
            </a:extLst>
          </p:cNvPr>
          <p:cNvSpPr/>
          <p:nvPr/>
        </p:nvSpPr>
        <p:spPr>
          <a:xfrm rot="2421014">
            <a:off x="7390533" y="3422865"/>
            <a:ext cx="450764" cy="276999"/>
          </a:xfrm>
          <a:prstGeom prst="rect">
            <a:avLst/>
          </a:prstGeom>
          <a:noFill/>
        </p:spPr>
        <p:txBody>
          <a:bodyPr wrap="none">
            <a:spAutoFit/>
          </a:bodyPr>
          <a:lstStyle/>
          <a:p>
            <a:r>
              <a:rPr lang="en-US" altLang="zh-CN" sz="1200" dirty="0">
                <a:solidFill>
                  <a:srgbClr val="FF0000"/>
                </a:solidFill>
                <a:latin typeface="Times New Roman" panose="02020603050405020304" pitchFamily="18" charset="0"/>
                <a:cs typeface="Times New Roman" panose="02020603050405020304" pitchFamily="18" charset="0"/>
              </a:rPr>
              <a:t>cut1</a:t>
            </a:r>
            <a:endParaRPr lang="zh-CN" altLang="en-US" sz="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2575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2">
            <a:extLst>
              <a:ext uri="{FF2B5EF4-FFF2-40B4-BE49-F238E27FC236}">
                <a16:creationId xmlns:a16="http://schemas.microsoft.com/office/drawing/2014/main" id="{0D9EF1BD-8422-4EB9-A210-BA19001170CF}"/>
              </a:ext>
            </a:extLst>
          </p:cNvPr>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16</a:t>
            </a:fld>
            <a:endParaRPr lang="en-US" altLang="zh-CN" dirty="0"/>
          </a:p>
        </p:txBody>
      </p:sp>
      <p:pic>
        <p:nvPicPr>
          <p:cNvPr id="14" name="图片 13">
            <a:extLst>
              <a:ext uri="{FF2B5EF4-FFF2-40B4-BE49-F238E27FC236}">
                <a16:creationId xmlns:a16="http://schemas.microsoft.com/office/drawing/2014/main" id="{BCEF90F8-39A8-47FE-9D52-DE41718051BF}"/>
              </a:ext>
            </a:extLst>
          </p:cNvPr>
          <p:cNvPicPr>
            <a:picLocks noChangeAspect="1"/>
          </p:cNvPicPr>
          <p:nvPr/>
        </p:nvPicPr>
        <p:blipFill>
          <a:blip r:embed="rId3"/>
          <a:stretch>
            <a:fillRect/>
          </a:stretch>
        </p:blipFill>
        <p:spPr>
          <a:xfrm>
            <a:off x="2784749" y="2410772"/>
            <a:ext cx="2736304" cy="2640746"/>
          </a:xfrm>
          <a:prstGeom prst="rect">
            <a:avLst/>
          </a:prstGeom>
        </p:spPr>
      </p:pic>
      <p:pic>
        <p:nvPicPr>
          <p:cNvPr id="5" name="图片 4">
            <a:extLst>
              <a:ext uri="{FF2B5EF4-FFF2-40B4-BE49-F238E27FC236}">
                <a16:creationId xmlns:a16="http://schemas.microsoft.com/office/drawing/2014/main" id="{8604577E-ED8A-4D0B-8372-79B9E87A34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350"/>
          <a:stretch/>
        </p:blipFill>
        <p:spPr>
          <a:xfrm>
            <a:off x="5951856" y="2404789"/>
            <a:ext cx="2808312" cy="2640746"/>
          </a:xfrm>
          <a:prstGeom prst="rect">
            <a:avLst/>
          </a:prstGeom>
        </p:spPr>
      </p:pic>
      <p:pic>
        <p:nvPicPr>
          <p:cNvPr id="16" name="图片 15">
            <a:extLst>
              <a:ext uri="{FF2B5EF4-FFF2-40B4-BE49-F238E27FC236}">
                <a16:creationId xmlns:a16="http://schemas.microsoft.com/office/drawing/2014/main" id="{4F3BB8B0-5EAA-47EF-86B4-D245F4C0FCBC}"/>
              </a:ext>
            </a:extLst>
          </p:cNvPr>
          <p:cNvPicPr>
            <a:picLocks noChangeAspect="1"/>
          </p:cNvPicPr>
          <p:nvPr/>
        </p:nvPicPr>
        <p:blipFill>
          <a:blip r:embed="rId5"/>
          <a:stretch>
            <a:fillRect/>
          </a:stretch>
        </p:blipFill>
        <p:spPr>
          <a:xfrm>
            <a:off x="383832" y="2427734"/>
            <a:ext cx="1970114" cy="2666309"/>
          </a:xfrm>
          <a:prstGeom prst="rect">
            <a:avLst/>
          </a:prstGeom>
        </p:spPr>
      </p:pic>
      <p:sp>
        <p:nvSpPr>
          <p:cNvPr id="19" name="Title 2">
            <a:extLst>
              <a:ext uri="{FF2B5EF4-FFF2-40B4-BE49-F238E27FC236}">
                <a16:creationId xmlns:a16="http://schemas.microsoft.com/office/drawing/2014/main" id="{6556D0E2-4AA9-471B-A98B-F5F6A8820B92}"/>
              </a:ext>
            </a:extLst>
          </p:cNvPr>
          <p:cNvSpPr txBox="1">
            <a:spLocks/>
          </p:cNvSpPr>
          <p:nvPr/>
        </p:nvSpPr>
        <p:spPr bwMode="auto">
          <a:xfrm>
            <a:off x="380047" y="-5136"/>
            <a:ext cx="5161370" cy="660437"/>
          </a:xfrm>
          <a:prstGeom prst="rect">
            <a:avLst/>
          </a:prstGeom>
          <a:noFill/>
          <a:ln w="9525">
            <a:noFill/>
            <a:miter lim="800000"/>
          </a:ln>
        </p:spPr>
        <p:txBody>
          <a:bodyPr vert="horz" wrap="square" lIns="91440" tIns="45720" rIns="91440" bIns="45720" numCol="1" anchor="ctr" anchorCtr="0" compatLnSpc="1">
            <a:spAutoFit/>
          </a:bodyPr>
          <a:lstStyle>
            <a:lvl1pPr algn="l" rtl="0" eaLnBrk="0" fontAlgn="base" hangingPunct="0">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5pPr>
            <a:lvl6pPr marL="381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6pPr>
            <a:lvl7pPr marL="762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7pPr>
            <a:lvl8pPr marL="1143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8pPr>
            <a:lvl9pPr marL="1524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9pPr>
          </a:lstStyle>
          <a:p>
            <a:pPr marL="514350" indent="-514350" defTabSz="760730" eaLnBrk="1" hangingPunct="1">
              <a:lnSpc>
                <a:spcPct val="150000"/>
              </a:lnSpc>
              <a:buFont typeface="+mj-lt"/>
              <a:buAutoNum type="arabicPeriod" startAt="3"/>
            </a:pPr>
            <a:r>
              <a:rPr lang="en-US" altLang="zh-CN" dirty="0">
                <a:latin typeface="Times New Roman" panose="02020603050405020304" pitchFamily="18" charset="0"/>
                <a:cs typeface="Times New Roman" panose="02020603050405020304" pitchFamily="18" charset="0"/>
              </a:rPr>
              <a:t>Replacement process</a:t>
            </a:r>
          </a:p>
        </p:txBody>
      </p:sp>
      <p:sp>
        <p:nvSpPr>
          <p:cNvPr id="12" name="Rectangle 3">
            <a:extLst>
              <a:ext uri="{FF2B5EF4-FFF2-40B4-BE49-F238E27FC236}">
                <a16:creationId xmlns:a16="http://schemas.microsoft.com/office/drawing/2014/main" id="{2D89BEC0-4880-4454-BC5B-EA7F2B9E2F45}"/>
              </a:ext>
            </a:extLst>
          </p:cNvPr>
          <p:cNvSpPr txBox="1"/>
          <p:nvPr/>
        </p:nvSpPr>
        <p:spPr>
          <a:xfrm>
            <a:off x="179512" y="796213"/>
            <a:ext cx="4608512" cy="1525418"/>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The pipes are remotely hoisted to the storage area for second cutting and shrinking ;</a:t>
            </a:r>
          </a:p>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Use the pneumatic clamps to take out the short   left cable due to the second cutting;</a:t>
            </a:r>
          </a:p>
        </p:txBody>
      </p:sp>
      <p:sp>
        <p:nvSpPr>
          <p:cNvPr id="18" name="Rectangle 3">
            <a:extLst>
              <a:ext uri="{FF2B5EF4-FFF2-40B4-BE49-F238E27FC236}">
                <a16:creationId xmlns:a16="http://schemas.microsoft.com/office/drawing/2014/main" id="{ACE05DF8-4717-4F3E-B7C2-F3047159F619}"/>
              </a:ext>
            </a:extLst>
          </p:cNvPr>
          <p:cNvSpPr txBox="1"/>
          <p:nvPr/>
        </p:nvSpPr>
        <p:spPr>
          <a:xfrm>
            <a:off x="5220072" y="775258"/>
            <a:ext cx="3960440" cy="1525418"/>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Clean up the debris generated from the cutting by a sticky roller;</a:t>
            </a:r>
          </a:p>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The cables of PBW2#  are arranged in accordance with an easy-cutting plan.</a:t>
            </a:r>
          </a:p>
        </p:txBody>
      </p:sp>
    </p:spTree>
    <p:extLst>
      <p:ext uri="{BB962C8B-B14F-4D97-AF65-F5344CB8AC3E}">
        <p14:creationId xmlns:p14="http://schemas.microsoft.com/office/powerpoint/2010/main" val="3452432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9512" y="655301"/>
            <a:ext cx="8899985" cy="1648528"/>
          </a:xfrm>
          <a:prstGeom prst="rect">
            <a:avLst/>
          </a:prstGeom>
          <a:noFill/>
        </p:spPr>
        <p:txBody>
          <a:bodyPr wrap="square" rtlCol="0">
            <a:spAutoFit/>
          </a:bodyPr>
          <a:lstStyle/>
          <a:p>
            <a:pPr defTabSz="342900">
              <a:lnSpc>
                <a:spcPct val="150000"/>
              </a:lnSpc>
              <a:spcAft>
                <a:spcPts val="225"/>
              </a:spcAft>
              <a:defRPr/>
            </a:pPr>
            <a:r>
              <a:rPr lang="en-US" altLang="zh-CN" b="1" dirty="0">
                <a:latin typeface="Times New Roman" panose="02020603050405020304" pitchFamily="18" charset="0"/>
                <a:cs typeface="Times New Roman" panose="02020603050405020304" pitchFamily="18" charset="0"/>
              </a:rPr>
              <a:t>The Fastest connector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a:t>
            </a: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The Fastest connector is held in place by a long rod tool and pneumatic clamp;</a:t>
            </a: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Remote operation of the connection, pressurizing with 1MPa of nitrogen gas to tighten  the pipe.</a:t>
            </a: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Vacuum pumping to below the pressure of atmospheric ,the inflatable bellows will instantly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contract</a:t>
            </a:r>
            <a:r>
              <a:rPr lang="en-US" altLang="zh-CN" sz="1600" dirty="0">
                <a:latin typeface="Times New Roman" panose="02020603050405020304" pitchFamily="18" charset="0"/>
                <a:cs typeface="Times New Roman" panose="02020603050405020304" pitchFamily="18" charset="0"/>
              </a:rPr>
              <a:t>. </a:t>
            </a:r>
          </a:p>
        </p:txBody>
      </p:sp>
      <p:pic>
        <p:nvPicPr>
          <p:cNvPr id="9" name="图片 104453">
            <a:extLst>
              <a:ext uri="{FF2B5EF4-FFF2-40B4-BE49-F238E27FC236}">
                <a16:creationId xmlns:a16="http://schemas.microsoft.com/office/drawing/2014/main" id="{2AD0867A-4FDB-4134-842A-D60CEEFA4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2393257"/>
            <a:ext cx="2649249" cy="2345690"/>
          </a:xfrm>
          <a:prstGeom prst="rect">
            <a:avLst/>
          </a:prstGeom>
          <a:noFill/>
          <a:ln w="9525">
            <a:noFill/>
          </a:ln>
        </p:spPr>
      </p:pic>
      <p:sp>
        <p:nvSpPr>
          <p:cNvPr id="8" name="灯片编号占位符 2">
            <a:extLst>
              <a:ext uri="{FF2B5EF4-FFF2-40B4-BE49-F238E27FC236}">
                <a16:creationId xmlns:a16="http://schemas.microsoft.com/office/drawing/2014/main" id="{14A8CAD8-56F6-443A-AD58-E457E1E0FB68}"/>
              </a:ext>
            </a:extLst>
          </p:cNvPr>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17</a:t>
            </a:fld>
            <a:endParaRPr lang="en-US" altLang="zh-CN" dirty="0"/>
          </a:p>
        </p:txBody>
      </p:sp>
      <p:pic>
        <p:nvPicPr>
          <p:cNvPr id="3" name="图片 2">
            <a:extLst>
              <a:ext uri="{FF2B5EF4-FFF2-40B4-BE49-F238E27FC236}">
                <a16:creationId xmlns:a16="http://schemas.microsoft.com/office/drawing/2014/main" id="{3A6EE7A1-A745-4AD0-AEB4-01E3A9514C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8495" y="2396946"/>
            <a:ext cx="1758579" cy="2345690"/>
          </a:xfrm>
          <a:prstGeom prst="rect">
            <a:avLst/>
          </a:prstGeom>
        </p:spPr>
      </p:pic>
      <p:pic>
        <p:nvPicPr>
          <p:cNvPr id="5" name="图片 4">
            <a:extLst>
              <a:ext uri="{FF2B5EF4-FFF2-40B4-BE49-F238E27FC236}">
                <a16:creationId xmlns:a16="http://schemas.microsoft.com/office/drawing/2014/main" id="{7D47CE8D-70DF-4F1E-9021-7A38B65DA83B}"/>
              </a:ext>
            </a:extLst>
          </p:cNvPr>
          <p:cNvPicPr>
            <a:picLocks noChangeAspect="1"/>
          </p:cNvPicPr>
          <p:nvPr/>
        </p:nvPicPr>
        <p:blipFill rotWithShape="1">
          <a:blip r:embed="rId5"/>
          <a:srcRect l="17043"/>
          <a:stretch/>
        </p:blipFill>
        <p:spPr>
          <a:xfrm>
            <a:off x="6444208" y="2400559"/>
            <a:ext cx="2453457" cy="2338388"/>
          </a:xfrm>
          <a:prstGeom prst="rect">
            <a:avLst/>
          </a:prstGeom>
        </p:spPr>
      </p:pic>
      <p:pic>
        <p:nvPicPr>
          <p:cNvPr id="6" name="图片 5">
            <a:extLst>
              <a:ext uri="{FF2B5EF4-FFF2-40B4-BE49-F238E27FC236}">
                <a16:creationId xmlns:a16="http://schemas.microsoft.com/office/drawing/2014/main" id="{3EF8F6DE-6061-4DC6-AA4C-50E46006CB04}"/>
              </a:ext>
            </a:extLst>
          </p:cNvPr>
          <p:cNvPicPr>
            <a:picLocks noChangeAspect="1"/>
          </p:cNvPicPr>
          <p:nvPr/>
        </p:nvPicPr>
        <p:blipFill>
          <a:blip r:embed="rId6"/>
          <a:stretch>
            <a:fillRect/>
          </a:stretch>
        </p:blipFill>
        <p:spPr>
          <a:xfrm>
            <a:off x="288626" y="2393257"/>
            <a:ext cx="1368207" cy="2406947"/>
          </a:xfrm>
          <a:prstGeom prst="rect">
            <a:avLst/>
          </a:prstGeom>
        </p:spPr>
      </p:pic>
      <p:sp>
        <p:nvSpPr>
          <p:cNvPr id="14" name="Title 2">
            <a:extLst>
              <a:ext uri="{FF2B5EF4-FFF2-40B4-BE49-F238E27FC236}">
                <a16:creationId xmlns:a16="http://schemas.microsoft.com/office/drawing/2014/main" id="{0330EBDE-51FA-40A0-B12B-3FEF3AACC1DB}"/>
              </a:ext>
            </a:extLst>
          </p:cNvPr>
          <p:cNvSpPr txBox="1">
            <a:spLocks/>
          </p:cNvSpPr>
          <p:nvPr/>
        </p:nvSpPr>
        <p:spPr bwMode="auto">
          <a:xfrm>
            <a:off x="380047" y="-5136"/>
            <a:ext cx="5161370" cy="660437"/>
          </a:xfrm>
          <a:prstGeom prst="rect">
            <a:avLst/>
          </a:prstGeom>
          <a:noFill/>
          <a:ln w="9525">
            <a:noFill/>
            <a:miter lim="800000"/>
          </a:ln>
        </p:spPr>
        <p:txBody>
          <a:bodyPr vert="horz" wrap="square" lIns="91440" tIns="45720" rIns="91440" bIns="45720" numCol="1" anchor="ctr" anchorCtr="0" compatLnSpc="1">
            <a:spAutoFit/>
          </a:bodyPr>
          <a:lstStyle>
            <a:lvl1pPr algn="l" rtl="0" eaLnBrk="0" fontAlgn="base" hangingPunct="0">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5pPr>
            <a:lvl6pPr marL="381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6pPr>
            <a:lvl7pPr marL="762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7pPr>
            <a:lvl8pPr marL="1143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8pPr>
            <a:lvl9pPr marL="1524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9pPr>
          </a:lstStyle>
          <a:p>
            <a:pPr marL="514350" indent="-514350" defTabSz="760730" eaLnBrk="1" hangingPunct="1">
              <a:lnSpc>
                <a:spcPct val="150000"/>
              </a:lnSpc>
              <a:buFont typeface="+mj-lt"/>
              <a:buAutoNum type="arabicPeriod" startAt="3"/>
            </a:pPr>
            <a:r>
              <a:rPr lang="en-US" altLang="zh-CN" dirty="0">
                <a:latin typeface="Times New Roman" panose="02020603050405020304" pitchFamily="18" charset="0"/>
                <a:cs typeface="Times New Roman" panose="02020603050405020304" pitchFamily="18" charset="0"/>
              </a:rPr>
              <a:t>Replacement process</a:t>
            </a:r>
          </a:p>
        </p:txBody>
      </p:sp>
    </p:spTree>
    <p:extLst>
      <p:ext uri="{BB962C8B-B14F-4D97-AF65-F5344CB8AC3E}">
        <p14:creationId xmlns:p14="http://schemas.microsoft.com/office/powerpoint/2010/main" val="1109756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1520" y="689184"/>
            <a:ext cx="4715741" cy="2361544"/>
          </a:xfrm>
          <a:prstGeom prst="rect">
            <a:avLst/>
          </a:prstGeom>
          <a:noFill/>
        </p:spPr>
        <p:txBody>
          <a:bodyPr wrap="square" rtlCol="0">
            <a:spAutoFit/>
          </a:bodyPr>
          <a:lstStyle/>
          <a:p>
            <a:pPr defTabSz="342900">
              <a:lnSpc>
                <a:spcPct val="150000"/>
              </a:lnSpc>
              <a:spcAft>
                <a:spcPts val="225"/>
              </a:spcAft>
              <a:defRPr/>
            </a:pPr>
            <a:r>
              <a:rPr lang="en-US" altLang="zh-CN" b="1" dirty="0">
                <a:latin typeface="Times New Roman" panose="02020603050405020304" pitchFamily="18" charset="0"/>
                <a:cs typeface="Times New Roman" panose="02020603050405020304" pitchFamily="18" charset="0"/>
              </a:rPr>
              <a:t>Hoisting the PBW1#:</a:t>
            </a: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Lift the transfer container and two-dimensional move table to the local area and positioning it by the pin and limit plate;</a:t>
            </a:r>
            <a:r>
              <a:rPr lang="en-US" altLang="zh-CN" sz="1600" b="1" dirty="0">
                <a:solidFill>
                  <a:srgbClr val="0070C0"/>
                </a:solidFill>
                <a:latin typeface="Times New Roman" panose="02020603050405020304" pitchFamily="18" charset="0"/>
                <a:cs typeface="Times New Roman" panose="02020603050405020304" pitchFamily="18" charset="0"/>
                <a:sym typeface="宋体" panose="02010600030101010101" pitchFamily="2" charset="-122"/>
              </a:rPr>
              <a:t> </a:t>
            </a: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Remote operation to open the bottom shield door and lower the ZIPLIFT to grip the PBW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p>
        </p:txBody>
      </p:sp>
      <p:pic>
        <p:nvPicPr>
          <p:cNvPr id="9" name="图片 104453">
            <a:extLst>
              <a:ext uri="{FF2B5EF4-FFF2-40B4-BE49-F238E27FC236}">
                <a16:creationId xmlns:a16="http://schemas.microsoft.com/office/drawing/2014/main" id="{2AD0867A-4FDB-4134-842A-D60CEEFA4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64" y="3003798"/>
            <a:ext cx="2235130" cy="2074606"/>
          </a:xfrm>
          <a:prstGeom prst="rect">
            <a:avLst/>
          </a:prstGeom>
          <a:noFill/>
          <a:ln w="9525">
            <a:noFill/>
          </a:ln>
        </p:spPr>
      </p:pic>
      <p:sp>
        <p:nvSpPr>
          <p:cNvPr id="8" name="灯片编号占位符 2">
            <a:extLst>
              <a:ext uri="{FF2B5EF4-FFF2-40B4-BE49-F238E27FC236}">
                <a16:creationId xmlns:a16="http://schemas.microsoft.com/office/drawing/2014/main" id="{EBB07C92-7F8D-4398-A3F6-BDE793DFF400}"/>
              </a:ext>
            </a:extLst>
          </p:cNvPr>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18</a:t>
            </a:fld>
            <a:endParaRPr lang="en-US" altLang="zh-CN" dirty="0"/>
          </a:p>
        </p:txBody>
      </p:sp>
      <p:pic>
        <p:nvPicPr>
          <p:cNvPr id="3" name="图片 2">
            <a:extLst>
              <a:ext uri="{FF2B5EF4-FFF2-40B4-BE49-F238E27FC236}">
                <a16:creationId xmlns:a16="http://schemas.microsoft.com/office/drawing/2014/main" id="{832F8C66-909B-4962-940C-B40810E00A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9723" y="3003798"/>
            <a:ext cx="2199862" cy="2074606"/>
          </a:xfrm>
          <a:prstGeom prst="rect">
            <a:avLst/>
          </a:prstGeom>
        </p:spPr>
      </p:pic>
      <p:pic>
        <p:nvPicPr>
          <p:cNvPr id="5" name="图片 4">
            <a:extLst>
              <a:ext uri="{FF2B5EF4-FFF2-40B4-BE49-F238E27FC236}">
                <a16:creationId xmlns:a16="http://schemas.microsoft.com/office/drawing/2014/main" id="{17123DD1-46B9-40BF-8A61-1BE9142A4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9749" y="3003798"/>
            <a:ext cx="2106343" cy="2091508"/>
          </a:xfrm>
          <a:prstGeom prst="rect">
            <a:avLst/>
          </a:prstGeom>
        </p:spPr>
      </p:pic>
      <p:pic>
        <p:nvPicPr>
          <p:cNvPr id="7" name="图片 6">
            <a:extLst>
              <a:ext uri="{FF2B5EF4-FFF2-40B4-BE49-F238E27FC236}">
                <a16:creationId xmlns:a16="http://schemas.microsoft.com/office/drawing/2014/main" id="{A4268A8A-980C-4D7E-8743-169C246265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6256" y="3003798"/>
            <a:ext cx="2158949" cy="2074606"/>
          </a:xfrm>
          <a:prstGeom prst="rect">
            <a:avLst/>
          </a:prstGeom>
        </p:spPr>
      </p:pic>
      <p:sp>
        <p:nvSpPr>
          <p:cNvPr id="14" name="Title 2">
            <a:extLst>
              <a:ext uri="{FF2B5EF4-FFF2-40B4-BE49-F238E27FC236}">
                <a16:creationId xmlns:a16="http://schemas.microsoft.com/office/drawing/2014/main" id="{17FF7F72-345F-4B73-94FB-EB7733AABDFF}"/>
              </a:ext>
            </a:extLst>
          </p:cNvPr>
          <p:cNvSpPr txBox="1">
            <a:spLocks/>
          </p:cNvSpPr>
          <p:nvPr/>
        </p:nvSpPr>
        <p:spPr bwMode="auto">
          <a:xfrm>
            <a:off x="380047" y="-5136"/>
            <a:ext cx="5161370" cy="660437"/>
          </a:xfrm>
          <a:prstGeom prst="rect">
            <a:avLst/>
          </a:prstGeom>
          <a:noFill/>
          <a:ln w="9525">
            <a:noFill/>
            <a:miter lim="800000"/>
          </a:ln>
        </p:spPr>
        <p:txBody>
          <a:bodyPr vert="horz" wrap="square" lIns="91440" tIns="45720" rIns="91440" bIns="45720" numCol="1" anchor="ctr" anchorCtr="0" compatLnSpc="1">
            <a:spAutoFit/>
          </a:bodyPr>
          <a:lstStyle>
            <a:lvl1pPr algn="l" rtl="0" eaLnBrk="0" fontAlgn="base" hangingPunct="0">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5pPr>
            <a:lvl6pPr marL="381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6pPr>
            <a:lvl7pPr marL="762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7pPr>
            <a:lvl8pPr marL="1143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8pPr>
            <a:lvl9pPr marL="1524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9pPr>
          </a:lstStyle>
          <a:p>
            <a:pPr marL="514350" indent="-514350" defTabSz="760730" eaLnBrk="1" hangingPunct="1">
              <a:lnSpc>
                <a:spcPct val="150000"/>
              </a:lnSpc>
              <a:buFont typeface="+mj-lt"/>
              <a:buAutoNum type="arabicPeriod" startAt="3"/>
            </a:pPr>
            <a:r>
              <a:rPr lang="en-US" altLang="zh-CN" dirty="0">
                <a:latin typeface="Times New Roman" panose="02020603050405020304" pitchFamily="18" charset="0"/>
                <a:cs typeface="Times New Roman" panose="02020603050405020304" pitchFamily="18" charset="0"/>
              </a:rPr>
              <a:t>Replacement process</a:t>
            </a:r>
          </a:p>
        </p:txBody>
      </p:sp>
      <p:sp>
        <p:nvSpPr>
          <p:cNvPr id="10" name="文本框 9">
            <a:extLst>
              <a:ext uri="{FF2B5EF4-FFF2-40B4-BE49-F238E27FC236}">
                <a16:creationId xmlns:a16="http://schemas.microsoft.com/office/drawing/2014/main" id="{64F083AE-789C-41DD-8133-5DAAC98F290A}"/>
              </a:ext>
            </a:extLst>
          </p:cNvPr>
          <p:cNvSpPr txBox="1"/>
          <p:nvPr/>
        </p:nvSpPr>
        <p:spPr>
          <a:xfrm>
            <a:off x="4782943" y="1049744"/>
            <a:ext cx="4139952" cy="1921039"/>
          </a:xfrm>
          <a:prstGeom prst="rect">
            <a:avLst/>
          </a:prstGeom>
          <a:noFill/>
        </p:spPr>
        <p:txBody>
          <a:bodyPr wrap="square" rtlCol="0">
            <a:spAutoFit/>
          </a:bodyPr>
          <a:lstStyle/>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Vertically lift the PBW with speed of 1.8m</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/min </a:t>
            </a:r>
            <a:r>
              <a:rPr lang="en-US" altLang="zh-CN" sz="1600" dirty="0">
                <a:latin typeface="Times New Roman" panose="02020603050405020304" pitchFamily="18" charset="0"/>
                <a:cs typeface="Times New Roman" panose="02020603050405020304" pitchFamily="18" charset="0"/>
              </a:rPr>
              <a:t>, when reaching the bottom edge of the container should be slowly raised;</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Final closed the shield door and transport them to the top of the hot cell.</a:t>
            </a:r>
          </a:p>
        </p:txBody>
      </p:sp>
    </p:spTree>
    <p:extLst>
      <p:ext uri="{BB962C8B-B14F-4D97-AF65-F5344CB8AC3E}">
        <p14:creationId xmlns:p14="http://schemas.microsoft.com/office/powerpoint/2010/main" val="159662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4543" y="729258"/>
            <a:ext cx="4795529" cy="458715"/>
          </a:xfrm>
          <a:prstGeom prst="rect">
            <a:avLst/>
          </a:prstGeom>
          <a:noFill/>
        </p:spPr>
        <p:txBody>
          <a:bodyPr wrap="square" rtlCol="0">
            <a:spAutoFit/>
          </a:bodyPr>
          <a:lstStyle/>
          <a:p>
            <a:pPr defTabSz="342900">
              <a:lnSpc>
                <a:spcPct val="150000"/>
              </a:lnSpc>
              <a:spcAft>
                <a:spcPts val="225"/>
              </a:spcAft>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Observe the sealing surface in the tunnel:</a:t>
            </a:r>
          </a:p>
        </p:txBody>
      </p:sp>
      <p:sp>
        <p:nvSpPr>
          <p:cNvPr id="8" name="灯片编号占位符 2">
            <a:extLst>
              <a:ext uri="{FF2B5EF4-FFF2-40B4-BE49-F238E27FC236}">
                <a16:creationId xmlns:a16="http://schemas.microsoft.com/office/drawing/2014/main" id="{5FB03487-9631-40DF-8158-EA6B88883918}"/>
              </a:ext>
            </a:extLst>
          </p:cNvPr>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19</a:t>
            </a:fld>
            <a:endParaRPr lang="en-US" altLang="zh-CN" dirty="0"/>
          </a:p>
        </p:txBody>
      </p:sp>
      <p:pic>
        <p:nvPicPr>
          <p:cNvPr id="10" name="图片 9">
            <a:extLst>
              <a:ext uri="{FF2B5EF4-FFF2-40B4-BE49-F238E27FC236}">
                <a16:creationId xmlns:a16="http://schemas.microsoft.com/office/drawing/2014/main" id="{43F50DC9-EA25-4F20-AE86-B31E515C66DD}"/>
              </a:ext>
            </a:extLst>
          </p:cNvPr>
          <p:cNvPicPr>
            <a:picLocks noChangeAspect="1"/>
          </p:cNvPicPr>
          <p:nvPr/>
        </p:nvPicPr>
        <p:blipFill>
          <a:blip r:embed="rId3"/>
          <a:stretch>
            <a:fillRect/>
          </a:stretch>
        </p:blipFill>
        <p:spPr>
          <a:xfrm>
            <a:off x="2976100" y="2482512"/>
            <a:ext cx="2896078" cy="2632916"/>
          </a:xfrm>
          <a:prstGeom prst="rect">
            <a:avLst/>
          </a:prstGeom>
        </p:spPr>
      </p:pic>
      <p:sp>
        <p:nvSpPr>
          <p:cNvPr id="12" name="Title 2">
            <a:extLst>
              <a:ext uri="{FF2B5EF4-FFF2-40B4-BE49-F238E27FC236}">
                <a16:creationId xmlns:a16="http://schemas.microsoft.com/office/drawing/2014/main" id="{E0E4048B-BC74-4417-956D-0495F43BDE3D}"/>
              </a:ext>
            </a:extLst>
          </p:cNvPr>
          <p:cNvSpPr txBox="1">
            <a:spLocks/>
          </p:cNvSpPr>
          <p:nvPr/>
        </p:nvSpPr>
        <p:spPr bwMode="auto">
          <a:xfrm>
            <a:off x="380047" y="-5136"/>
            <a:ext cx="5161370" cy="660437"/>
          </a:xfrm>
          <a:prstGeom prst="rect">
            <a:avLst/>
          </a:prstGeom>
          <a:noFill/>
          <a:ln w="9525">
            <a:noFill/>
            <a:miter lim="800000"/>
          </a:ln>
        </p:spPr>
        <p:txBody>
          <a:bodyPr vert="horz" wrap="square" lIns="91440" tIns="45720" rIns="91440" bIns="45720" numCol="1" anchor="ctr" anchorCtr="0" compatLnSpc="1">
            <a:spAutoFit/>
          </a:bodyPr>
          <a:lstStyle>
            <a:lvl1pPr algn="l" rtl="0" eaLnBrk="0" fontAlgn="base" hangingPunct="0">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5pPr>
            <a:lvl6pPr marL="381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6pPr>
            <a:lvl7pPr marL="762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7pPr>
            <a:lvl8pPr marL="1143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8pPr>
            <a:lvl9pPr marL="1524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9pPr>
          </a:lstStyle>
          <a:p>
            <a:pPr marL="514350" indent="-514350" defTabSz="760730" eaLnBrk="1" hangingPunct="1">
              <a:lnSpc>
                <a:spcPct val="150000"/>
              </a:lnSpc>
              <a:buFont typeface="+mj-lt"/>
              <a:buAutoNum type="arabicPeriod" startAt="3"/>
            </a:pPr>
            <a:r>
              <a:rPr lang="en-US" altLang="zh-CN" dirty="0">
                <a:latin typeface="Times New Roman" panose="02020603050405020304" pitchFamily="18" charset="0"/>
                <a:cs typeface="Times New Roman" panose="02020603050405020304" pitchFamily="18" charset="0"/>
              </a:rPr>
              <a:t>Replacement process</a:t>
            </a:r>
          </a:p>
        </p:txBody>
      </p:sp>
      <p:pic>
        <p:nvPicPr>
          <p:cNvPr id="9" name="图片 8">
            <a:extLst>
              <a:ext uri="{FF2B5EF4-FFF2-40B4-BE49-F238E27FC236}">
                <a16:creationId xmlns:a16="http://schemas.microsoft.com/office/drawing/2014/main" id="{71445A74-FBDD-48EC-AD53-447B959A3AC8}"/>
              </a:ext>
            </a:extLst>
          </p:cNvPr>
          <p:cNvPicPr>
            <a:picLocks noChangeAspect="1"/>
          </p:cNvPicPr>
          <p:nvPr/>
        </p:nvPicPr>
        <p:blipFill>
          <a:blip r:embed="rId4"/>
          <a:stretch>
            <a:fillRect/>
          </a:stretch>
        </p:blipFill>
        <p:spPr>
          <a:xfrm>
            <a:off x="6175184" y="2452793"/>
            <a:ext cx="2686484" cy="2662635"/>
          </a:xfrm>
          <a:prstGeom prst="rect">
            <a:avLst/>
          </a:prstGeom>
        </p:spPr>
      </p:pic>
      <p:pic>
        <p:nvPicPr>
          <p:cNvPr id="4" name="图片 3">
            <a:extLst>
              <a:ext uri="{FF2B5EF4-FFF2-40B4-BE49-F238E27FC236}">
                <a16:creationId xmlns:a16="http://schemas.microsoft.com/office/drawing/2014/main" id="{D04691D6-BDC2-4F05-99DE-F5CA282293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047" y="2482512"/>
            <a:ext cx="2312055" cy="2632916"/>
          </a:xfrm>
          <a:prstGeom prst="rect">
            <a:avLst/>
          </a:prstGeom>
        </p:spPr>
      </p:pic>
      <p:sp>
        <p:nvSpPr>
          <p:cNvPr id="11" name="文本框 10">
            <a:extLst>
              <a:ext uri="{FF2B5EF4-FFF2-40B4-BE49-F238E27FC236}">
                <a16:creationId xmlns:a16="http://schemas.microsoft.com/office/drawing/2014/main" id="{4FAAC063-63AB-48E5-B673-57D912392E17}"/>
              </a:ext>
            </a:extLst>
          </p:cNvPr>
          <p:cNvSpPr txBox="1"/>
          <p:nvPr/>
        </p:nvSpPr>
        <p:spPr>
          <a:xfrm>
            <a:off x="2605233" y="1046332"/>
            <a:ext cx="3197418" cy="1156086"/>
          </a:xfrm>
          <a:prstGeom prst="rect">
            <a:avLst/>
          </a:prstGeom>
          <a:noFill/>
        </p:spPr>
        <p:txBody>
          <a:bodyPr wrap="square" rtlCol="0">
            <a:spAutoFit/>
          </a:bodyPr>
          <a:lstStyle/>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The accelerator side mirror surface is clean, bright, and free of obvious scratches and defects;</a:t>
            </a:r>
          </a:p>
        </p:txBody>
      </p:sp>
      <p:sp>
        <p:nvSpPr>
          <p:cNvPr id="13" name="文本框 12">
            <a:extLst>
              <a:ext uri="{FF2B5EF4-FFF2-40B4-BE49-F238E27FC236}">
                <a16:creationId xmlns:a16="http://schemas.microsoft.com/office/drawing/2014/main" id="{BBC61F7D-4146-452E-90E2-61CB80D87D7E}"/>
              </a:ext>
            </a:extLst>
          </p:cNvPr>
          <p:cNvSpPr txBox="1"/>
          <p:nvPr/>
        </p:nvSpPr>
        <p:spPr>
          <a:xfrm>
            <a:off x="251520" y="1046332"/>
            <a:ext cx="2520280" cy="1156086"/>
          </a:xfrm>
          <a:prstGeom prst="rect">
            <a:avLst/>
          </a:prstGeom>
          <a:noFill/>
        </p:spPr>
        <p:txBody>
          <a:bodyPr wrap="square" rtlCol="0">
            <a:spAutoFit/>
          </a:bodyPr>
          <a:lstStyle/>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Use a 4x zoom camera and 2 Fixed focus cameras for observation;</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D09E79AC-BDEE-4105-92E7-F9AA6FC92450}"/>
              </a:ext>
            </a:extLst>
          </p:cNvPr>
          <p:cNvSpPr txBox="1"/>
          <p:nvPr/>
        </p:nvSpPr>
        <p:spPr>
          <a:xfrm>
            <a:off x="5724128" y="655301"/>
            <a:ext cx="3450681" cy="1894749"/>
          </a:xfrm>
          <a:prstGeom prst="rect">
            <a:avLst/>
          </a:prstGeom>
          <a:noFill/>
        </p:spPr>
        <p:txBody>
          <a:bodyPr wrap="square" rtlCol="0">
            <a:spAutoFit/>
          </a:bodyPr>
          <a:lstStyle/>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The target side has obvious water stains, but no scratches, we consider  that it does not affect the use and does not need to be cleaned after discussion,.</a:t>
            </a:r>
          </a:p>
        </p:txBody>
      </p:sp>
      <p:sp>
        <p:nvSpPr>
          <p:cNvPr id="3" name="椭圆 2">
            <a:extLst>
              <a:ext uri="{FF2B5EF4-FFF2-40B4-BE49-F238E27FC236}">
                <a16:creationId xmlns:a16="http://schemas.microsoft.com/office/drawing/2014/main" id="{5B701B38-406D-4613-A7FC-25DFC6CD51F3}"/>
              </a:ext>
            </a:extLst>
          </p:cNvPr>
          <p:cNvSpPr/>
          <p:nvPr/>
        </p:nvSpPr>
        <p:spPr>
          <a:xfrm rot="20444526">
            <a:off x="8088427" y="2479523"/>
            <a:ext cx="663561" cy="1390401"/>
          </a:xfrm>
          <a:prstGeom prst="ellipse">
            <a:avLst/>
          </a:prstGeom>
          <a:noFill/>
          <a:ln>
            <a:solidFill>
              <a:srgbClr val="FF0000"/>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4EB440CB-04E0-494F-831E-16045695A6C3}"/>
              </a:ext>
            </a:extLst>
          </p:cNvPr>
          <p:cNvSpPr/>
          <p:nvPr/>
        </p:nvSpPr>
        <p:spPr>
          <a:xfrm>
            <a:off x="6876256" y="4587974"/>
            <a:ext cx="1001444" cy="527454"/>
          </a:xfrm>
          <a:prstGeom prst="ellipse">
            <a:avLst/>
          </a:prstGeom>
          <a:noFill/>
          <a:ln>
            <a:solidFill>
              <a:srgbClr val="FF0000"/>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71492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kumimoji="1" lang="en-US" altLang="ja-JP" dirty="0"/>
              <a:t>Contents</a:t>
            </a:r>
            <a:endParaRPr lang="x-none" dirty="0"/>
          </a:p>
        </p:txBody>
      </p:sp>
      <p:sp>
        <p:nvSpPr>
          <p:cNvPr id="8" name="TextBox 11"/>
          <p:cNvSpPr txBox="1">
            <a:spLocks noChangeArrowheads="1"/>
          </p:cNvSpPr>
          <p:nvPr/>
        </p:nvSpPr>
        <p:spPr bwMode="auto">
          <a:xfrm>
            <a:off x="459457" y="1401696"/>
            <a:ext cx="6776839" cy="2703625"/>
          </a:xfrm>
          <a:prstGeom prst="rect">
            <a:avLst/>
          </a:prstGeom>
          <a:noFill/>
          <a:ln w="9525">
            <a:noFill/>
            <a:miter lim="800000"/>
          </a:ln>
        </p:spPr>
        <p:txBody>
          <a:bodyPr wrap="square" lIns="0" tIns="0" rIns="0" bIns="0" anchor="ctr">
            <a:spAutoFit/>
          </a:bodyPr>
          <a:lstStyle/>
          <a:p>
            <a:pPr marL="514350" indent="-514350" defTabSz="760730" eaLnBrk="1" hangingPunct="1">
              <a:lnSpc>
                <a:spcPct val="150000"/>
              </a:lnSpc>
              <a:buFont typeface="+mj-lt"/>
              <a:buAutoNum type="arabicPeriod"/>
            </a:pP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Brief of the</a:t>
            </a: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proton</a:t>
            </a: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beam window</a:t>
            </a:r>
          </a:p>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Replacement  plan and main tools</a:t>
            </a:r>
          </a:p>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Replacement  process</a:t>
            </a:r>
          </a:p>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Improvement and upgrade</a:t>
            </a:r>
          </a:p>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Summary</a:t>
            </a:r>
          </a:p>
        </p:txBody>
      </p:sp>
    </p:spTree>
    <p:extLst>
      <p:ext uri="{BB962C8B-B14F-4D97-AF65-F5344CB8AC3E}">
        <p14:creationId xmlns:p14="http://schemas.microsoft.com/office/powerpoint/2010/main" val="1798249086"/>
      </p:ext>
    </p:extLst>
  </p:cSld>
  <p:clrMapOvr>
    <a:masterClrMapping/>
  </p:clrMapOvr>
  <mc:AlternateContent xmlns:mc="http://schemas.openxmlformats.org/markup-compatibility/2006" xmlns:p14="http://schemas.microsoft.com/office/powerpoint/2010/main">
    <mc:Choice Requires="p14">
      <p:transition spd="slow" p14:dur="2000" advTm="9688"/>
    </mc:Choice>
    <mc:Fallback xmlns="">
      <p:transition spd="slow" advTm="968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5140" y="735029"/>
            <a:ext cx="4579505" cy="1992212"/>
          </a:xfrm>
          <a:prstGeom prst="rect">
            <a:avLst/>
          </a:prstGeom>
          <a:noFill/>
        </p:spPr>
        <p:txBody>
          <a:bodyPr wrap="square" rtlCol="0">
            <a:spAutoFit/>
          </a:bodyPr>
          <a:lstStyle/>
          <a:p>
            <a:pPr defTabSz="342900">
              <a:lnSpc>
                <a:spcPct val="150000"/>
              </a:lnSpc>
              <a:spcAft>
                <a:spcPts val="225"/>
              </a:spcAft>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Installation of the PBW2#:</a:t>
            </a: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Finished the vacuum test , install the beam measure cables, vacuum pumping  the helium pipe to maintain the </a:t>
            </a:r>
            <a:r>
              <a:rPr lang="en-US" altLang="zh-CN" sz="1600" dirty="0">
                <a:latin typeface="Times New Roman" panose="02020603050405020304" pitchFamily="18" charset="0"/>
                <a:cs typeface="Times New Roman" panose="02020603050405020304" pitchFamily="18" charset="0"/>
              </a:rPr>
              <a:t>inflatable bellows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contracted;</a:t>
            </a: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Clean the film and install the guide sleeve;</a:t>
            </a:r>
          </a:p>
        </p:txBody>
      </p:sp>
      <p:sp>
        <p:nvSpPr>
          <p:cNvPr id="8" name="灯片编号占位符 2">
            <a:extLst>
              <a:ext uri="{FF2B5EF4-FFF2-40B4-BE49-F238E27FC236}">
                <a16:creationId xmlns:a16="http://schemas.microsoft.com/office/drawing/2014/main" id="{5FB03487-9631-40DF-8158-EA6B88883918}"/>
              </a:ext>
            </a:extLst>
          </p:cNvPr>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20</a:t>
            </a:fld>
            <a:endParaRPr lang="en-US" altLang="zh-CN" dirty="0"/>
          </a:p>
        </p:txBody>
      </p:sp>
      <p:pic>
        <p:nvPicPr>
          <p:cNvPr id="10" name="图片 9">
            <a:extLst>
              <a:ext uri="{FF2B5EF4-FFF2-40B4-BE49-F238E27FC236}">
                <a16:creationId xmlns:a16="http://schemas.microsoft.com/office/drawing/2014/main" id="{43F50DC9-EA25-4F20-AE86-B31E515C66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5487" y="2727241"/>
            <a:ext cx="2126513" cy="2277310"/>
          </a:xfrm>
          <a:prstGeom prst="rect">
            <a:avLst/>
          </a:prstGeom>
        </p:spPr>
      </p:pic>
      <p:pic>
        <p:nvPicPr>
          <p:cNvPr id="3" name="图片 2">
            <a:extLst>
              <a:ext uri="{FF2B5EF4-FFF2-40B4-BE49-F238E27FC236}">
                <a16:creationId xmlns:a16="http://schemas.microsoft.com/office/drawing/2014/main" id="{C5E0B587-5C67-44E1-9D72-EC9F975D7B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6664" y="2727241"/>
            <a:ext cx="1707315" cy="2277310"/>
          </a:xfrm>
          <a:prstGeom prst="rect">
            <a:avLst/>
          </a:prstGeom>
        </p:spPr>
      </p:pic>
      <p:pic>
        <p:nvPicPr>
          <p:cNvPr id="5" name="图片 4">
            <a:extLst>
              <a:ext uri="{FF2B5EF4-FFF2-40B4-BE49-F238E27FC236}">
                <a16:creationId xmlns:a16="http://schemas.microsoft.com/office/drawing/2014/main" id="{54DD8AD2-3FAB-4240-9552-C2A46C9B49AF}"/>
              </a:ext>
            </a:extLst>
          </p:cNvPr>
          <p:cNvPicPr>
            <a:picLocks noChangeAspect="1"/>
          </p:cNvPicPr>
          <p:nvPr/>
        </p:nvPicPr>
        <p:blipFill>
          <a:blip r:embed="rId5"/>
          <a:stretch>
            <a:fillRect/>
          </a:stretch>
        </p:blipFill>
        <p:spPr>
          <a:xfrm>
            <a:off x="6732240" y="2727241"/>
            <a:ext cx="2111055" cy="2277310"/>
          </a:xfrm>
          <a:prstGeom prst="rect">
            <a:avLst/>
          </a:prstGeom>
        </p:spPr>
      </p:pic>
      <p:pic>
        <p:nvPicPr>
          <p:cNvPr id="7" name="图片 6">
            <a:extLst>
              <a:ext uri="{FF2B5EF4-FFF2-40B4-BE49-F238E27FC236}">
                <a16:creationId xmlns:a16="http://schemas.microsoft.com/office/drawing/2014/main" id="{49EAE836-0D27-4AD1-A13E-C0C6A5B446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67" y="2732990"/>
            <a:ext cx="1928059" cy="2277310"/>
          </a:xfrm>
          <a:prstGeom prst="rect">
            <a:avLst/>
          </a:prstGeom>
        </p:spPr>
      </p:pic>
      <p:sp>
        <p:nvSpPr>
          <p:cNvPr id="14" name="Title 2">
            <a:extLst>
              <a:ext uri="{FF2B5EF4-FFF2-40B4-BE49-F238E27FC236}">
                <a16:creationId xmlns:a16="http://schemas.microsoft.com/office/drawing/2014/main" id="{2F030BFC-A65E-4A2B-9BC0-FF1C5D7AD753}"/>
              </a:ext>
            </a:extLst>
          </p:cNvPr>
          <p:cNvSpPr txBox="1">
            <a:spLocks/>
          </p:cNvSpPr>
          <p:nvPr/>
        </p:nvSpPr>
        <p:spPr bwMode="auto">
          <a:xfrm>
            <a:off x="380047" y="-5136"/>
            <a:ext cx="5161370" cy="660437"/>
          </a:xfrm>
          <a:prstGeom prst="rect">
            <a:avLst/>
          </a:prstGeom>
          <a:noFill/>
          <a:ln w="9525">
            <a:noFill/>
            <a:miter lim="800000"/>
          </a:ln>
        </p:spPr>
        <p:txBody>
          <a:bodyPr vert="horz" wrap="square" lIns="91440" tIns="45720" rIns="91440" bIns="45720" numCol="1" anchor="ctr" anchorCtr="0" compatLnSpc="1">
            <a:spAutoFit/>
          </a:bodyPr>
          <a:lstStyle>
            <a:lvl1pPr algn="l" rtl="0" eaLnBrk="0" fontAlgn="base" hangingPunct="0">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5pPr>
            <a:lvl6pPr marL="381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6pPr>
            <a:lvl7pPr marL="762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7pPr>
            <a:lvl8pPr marL="1143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8pPr>
            <a:lvl9pPr marL="1524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9pPr>
          </a:lstStyle>
          <a:p>
            <a:pPr marL="514350" indent="-514350" defTabSz="760730" eaLnBrk="1" hangingPunct="1">
              <a:lnSpc>
                <a:spcPct val="150000"/>
              </a:lnSpc>
              <a:buFont typeface="+mj-lt"/>
              <a:buAutoNum type="arabicPeriod" startAt="3"/>
            </a:pPr>
            <a:r>
              <a:rPr lang="en-US" altLang="zh-CN" dirty="0">
                <a:latin typeface="Times New Roman" panose="02020603050405020304" pitchFamily="18" charset="0"/>
                <a:cs typeface="Times New Roman" panose="02020603050405020304" pitchFamily="18" charset="0"/>
              </a:rPr>
              <a:t>Replacement process</a:t>
            </a:r>
          </a:p>
        </p:txBody>
      </p:sp>
      <p:sp>
        <p:nvSpPr>
          <p:cNvPr id="9" name="文本框 8">
            <a:extLst>
              <a:ext uri="{FF2B5EF4-FFF2-40B4-BE49-F238E27FC236}">
                <a16:creationId xmlns:a16="http://schemas.microsoft.com/office/drawing/2014/main" id="{19C63814-3DB7-4AF3-BFBA-BE16A295D6E1}"/>
              </a:ext>
            </a:extLst>
          </p:cNvPr>
          <p:cNvSpPr txBox="1"/>
          <p:nvPr/>
        </p:nvSpPr>
        <p:spPr>
          <a:xfrm>
            <a:off x="4722216" y="533583"/>
            <a:ext cx="4421784" cy="2315377"/>
          </a:xfrm>
          <a:prstGeom prst="rect">
            <a:avLst/>
          </a:prstGeom>
          <a:noFill/>
        </p:spPr>
        <p:txBody>
          <a:bodyPr wrap="square" rtlCol="0">
            <a:spAutoFit/>
          </a:bodyPr>
          <a:lstStyle/>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Hoisting with ZIPLIFT and long rod , adjust the overall level , transport to target station</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Four guide groove and two pin for the PBW positioning;</a:t>
            </a: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Inflate the bellows by helium to expand for sealing.</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84611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4541" y="729258"/>
            <a:ext cx="8468495" cy="1253548"/>
          </a:xfrm>
          <a:prstGeom prst="rect">
            <a:avLst/>
          </a:prstGeom>
          <a:noFill/>
        </p:spPr>
        <p:txBody>
          <a:bodyPr wrap="square" rtlCol="0">
            <a:spAutoFit/>
          </a:bodyPr>
          <a:lstStyle/>
          <a:p>
            <a:pPr defTabSz="342900">
              <a:lnSpc>
                <a:spcPct val="150000"/>
              </a:lnSpc>
              <a:spcAft>
                <a:spcPts val="225"/>
              </a:spcAft>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Vacuum :</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The condition of the ion pump start is the vacuum reach to E-05 Pa </a:t>
            </a: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We did the Vacuum test before PBW2# installation;</a:t>
            </a: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The vacuum level reached the operational requirements after pump on three days .</a:t>
            </a:r>
          </a:p>
        </p:txBody>
      </p:sp>
      <p:sp>
        <p:nvSpPr>
          <p:cNvPr id="8" name="灯片编号占位符 2">
            <a:extLst>
              <a:ext uri="{FF2B5EF4-FFF2-40B4-BE49-F238E27FC236}">
                <a16:creationId xmlns:a16="http://schemas.microsoft.com/office/drawing/2014/main" id="{2C398A23-D901-4D45-A929-47F9396D9EA0}"/>
              </a:ext>
            </a:extLst>
          </p:cNvPr>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21</a:t>
            </a:fld>
            <a:endParaRPr lang="en-US" altLang="zh-CN" dirty="0"/>
          </a:p>
        </p:txBody>
      </p:sp>
      <p:pic>
        <p:nvPicPr>
          <p:cNvPr id="10" name="图片 9">
            <a:extLst>
              <a:ext uri="{FF2B5EF4-FFF2-40B4-BE49-F238E27FC236}">
                <a16:creationId xmlns:a16="http://schemas.microsoft.com/office/drawing/2014/main" id="{E5FDF0A6-DB72-43B3-9756-0DBEC856B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443" y="2139703"/>
            <a:ext cx="4321594" cy="2880320"/>
          </a:xfrm>
          <a:prstGeom prst="rect">
            <a:avLst/>
          </a:prstGeom>
        </p:spPr>
      </p:pic>
      <p:pic>
        <p:nvPicPr>
          <p:cNvPr id="13" name="图片 12">
            <a:extLst>
              <a:ext uri="{FF2B5EF4-FFF2-40B4-BE49-F238E27FC236}">
                <a16:creationId xmlns:a16="http://schemas.microsoft.com/office/drawing/2014/main" id="{650A12AE-01C0-4FFE-AC4D-4BF9D02548E8}"/>
              </a:ext>
            </a:extLst>
          </p:cNvPr>
          <p:cNvPicPr>
            <a:picLocks noChangeAspect="1"/>
          </p:cNvPicPr>
          <p:nvPr/>
        </p:nvPicPr>
        <p:blipFill>
          <a:blip r:embed="rId4"/>
          <a:stretch>
            <a:fillRect/>
          </a:stretch>
        </p:blipFill>
        <p:spPr>
          <a:xfrm>
            <a:off x="250963" y="2034358"/>
            <a:ext cx="4069517" cy="1761528"/>
          </a:xfrm>
          <a:prstGeom prst="rect">
            <a:avLst/>
          </a:prstGeom>
        </p:spPr>
      </p:pic>
      <p:pic>
        <p:nvPicPr>
          <p:cNvPr id="3" name="图片 2">
            <a:extLst>
              <a:ext uri="{FF2B5EF4-FFF2-40B4-BE49-F238E27FC236}">
                <a16:creationId xmlns:a16="http://schemas.microsoft.com/office/drawing/2014/main" id="{8935A24D-258E-42D8-8BD9-FEBE0FE21E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310" y="3795886"/>
            <a:ext cx="4279674" cy="1203240"/>
          </a:xfrm>
          <a:prstGeom prst="rect">
            <a:avLst/>
          </a:prstGeom>
        </p:spPr>
      </p:pic>
      <p:sp>
        <p:nvSpPr>
          <p:cNvPr id="14" name="Title 2">
            <a:extLst>
              <a:ext uri="{FF2B5EF4-FFF2-40B4-BE49-F238E27FC236}">
                <a16:creationId xmlns:a16="http://schemas.microsoft.com/office/drawing/2014/main" id="{66A247D0-472E-4A27-A998-2C2C3456D1DA}"/>
              </a:ext>
            </a:extLst>
          </p:cNvPr>
          <p:cNvSpPr txBox="1">
            <a:spLocks/>
          </p:cNvSpPr>
          <p:nvPr/>
        </p:nvSpPr>
        <p:spPr bwMode="auto">
          <a:xfrm>
            <a:off x="380047" y="-5136"/>
            <a:ext cx="5161370" cy="660437"/>
          </a:xfrm>
          <a:prstGeom prst="rect">
            <a:avLst/>
          </a:prstGeom>
          <a:noFill/>
          <a:ln w="9525">
            <a:noFill/>
            <a:miter lim="800000"/>
          </a:ln>
        </p:spPr>
        <p:txBody>
          <a:bodyPr vert="horz" wrap="square" lIns="91440" tIns="45720" rIns="91440" bIns="45720" numCol="1" anchor="ctr" anchorCtr="0" compatLnSpc="1">
            <a:spAutoFit/>
          </a:bodyPr>
          <a:lstStyle>
            <a:lvl1pPr algn="l" rtl="0" eaLnBrk="0" fontAlgn="base" hangingPunct="0">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5pPr>
            <a:lvl6pPr marL="381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6pPr>
            <a:lvl7pPr marL="762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7pPr>
            <a:lvl8pPr marL="1143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8pPr>
            <a:lvl9pPr marL="1524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9pPr>
          </a:lstStyle>
          <a:p>
            <a:pPr marL="514350" indent="-514350" defTabSz="760730" eaLnBrk="1" hangingPunct="1">
              <a:lnSpc>
                <a:spcPct val="150000"/>
              </a:lnSpc>
              <a:buFont typeface="+mj-lt"/>
              <a:buAutoNum type="arabicPeriod" startAt="3"/>
            </a:pPr>
            <a:r>
              <a:rPr lang="en-US" altLang="zh-CN" dirty="0">
                <a:latin typeface="Times New Roman" panose="02020603050405020304" pitchFamily="18" charset="0"/>
                <a:cs typeface="Times New Roman" panose="02020603050405020304" pitchFamily="18" charset="0"/>
              </a:rPr>
              <a:t>Replacement process</a:t>
            </a:r>
          </a:p>
        </p:txBody>
      </p:sp>
      <p:sp>
        <p:nvSpPr>
          <p:cNvPr id="11" name="矩形 10">
            <a:extLst>
              <a:ext uri="{FF2B5EF4-FFF2-40B4-BE49-F238E27FC236}">
                <a16:creationId xmlns:a16="http://schemas.microsoft.com/office/drawing/2014/main" id="{20734644-C782-42FF-9CE2-E69317375B37}"/>
              </a:ext>
            </a:extLst>
          </p:cNvPr>
          <p:cNvSpPr/>
          <p:nvPr/>
        </p:nvSpPr>
        <p:spPr>
          <a:xfrm>
            <a:off x="1634728" y="3518887"/>
            <a:ext cx="1326004" cy="276999"/>
          </a:xfrm>
          <a:prstGeom prst="rect">
            <a:avLst/>
          </a:prstGeom>
          <a:solidFill>
            <a:schemeClr val="bg1"/>
          </a:solidFill>
        </p:spPr>
        <p:txBody>
          <a:bodyPr wrap="none">
            <a:spAutoFit/>
          </a:bodyPr>
          <a:lstStyle/>
          <a:p>
            <a:r>
              <a:rPr lang="en-US" altLang="zh-CN" sz="1200" dirty="0">
                <a:latin typeface="Times New Roman" panose="02020603050405020304" pitchFamily="18" charset="0"/>
                <a:cs typeface="Times New Roman" panose="02020603050405020304" pitchFamily="18" charset="0"/>
              </a:rPr>
              <a:t>inflatable bellows </a:t>
            </a:r>
            <a:endParaRPr lang="zh-CN" altLang="en-US" sz="1200" dirty="0"/>
          </a:p>
        </p:txBody>
      </p:sp>
      <p:sp>
        <p:nvSpPr>
          <p:cNvPr id="15" name="矩形 14">
            <a:extLst>
              <a:ext uri="{FF2B5EF4-FFF2-40B4-BE49-F238E27FC236}">
                <a16:creationId xmlns:a16="http://schemas.microsoft.com/office/drawing/2014/main" id="{274383D5-F928-4E90-8C4B-47F03EA600F8}"/>
              </a:ext>
            </a:extLst>
          </p:cNvPr>
          <p:cNvSpPr/>
          <p:nvPr/>
        </p:nvSpPr>
        <p:spPr>
          <a:xfrm>
            <a:off x="1547664" y="2518975"/>
            <a:ext cx="657777" cy="276999"/>
          </a:xfrm>
          <a:prstGeom prst="rect">
            <a:avLst/>
          </a:prstGeom>
          <a:solidFill>
            <a:schemeClr val="bg1"/>
          </a:solidFill>
        </p:spPr>
        <p:txBody>
          <a:bodyPr wrap="square">
            <a:spAutoFit/>
          </a:bodyPr>
          <a:lstStyle/>
          <a:p>
            <a:r>
              <a:rPr lang="en-US" altLang="zh-CN" sz="1200" dirty="0">
                <a:latin typeface="Times New Roman" panose="02020603050405020304" pitchFamily="18" charset="0"/>
                <a:cs typeface="Times New Roman" panose="02020603050405020304" pitchFamily="18" charset="0"/>
              </a:rPr>
              <a:t>Groove</a:t>
            </a:r>
            <a:endParaRPr lang="zh-CN" altLang="en-US" sz="1200" dirty="0"/>
          </a:p>
        </p:txBody>
      </p:sp>
      <p:sp>
        <p:nvSpPr>
          <p:cNvPr id="12" name="矩形 11">
            <a:extLst>
              <a:ext uri="{FF2B5EF4-FFF2-40B4-BE49-F238E27FC236}">
                <a16:creationId xmlns:a16="http://schemas.microsoft.com/office/drawing/2014/main" id="{66AADB7B-93A0-4EB5-9732-2A3212972C0E}"/>
              </a:ext>
            </a:extLst>
          </p:cNvPr>
          <p:cNvSpPr/>
          <p:nvPr/>
        </p:nvSpPr>
        <p:spPr>
          <a:xfrm>
            <a:off x="1398810" y="2847035"/>
            <a:ext cx="806631" cy="276999"/>
          </a:xfrm>
          <a:prstGeom prst="rect">
            <a:avLst/>
          </a:prstGeom>
          <a:solidFill>
            <a:schemeClr val="bg1"/>
          </a:solidFill>
        </p:spPr>
        <p:txBody>
          <a:bodyPr wrap="none">
            <a:spAutoFit/>
          </a:bodyPr>
          <a:lstStyle/>
          <a:p>
            <a:r>
              <a:rPr lang="zh-CN" altLang="en-US" sz="1200" dirty="0">
                <a:latin typeface="Times New Roman" panose="02020603050405020304" pitchFamily="18" charset="0"/>
                <a:cs typeface="Times New Roman" panose="02020603050405020304" pitchFamily="18" charset="0"/>
              </a:rPr>
              <a:t>Inner film</a:t>
            </a:r>
          </a:p>
        </p:txBody>
      </p:sp>
      <p:sp>
        <p:nvSpPr>
          <p:cNvPr id="16" name="矩形 15">
            <a:extLst>
              <a:ext uri="{FF2B5EF4-FFF2-40B4-BE49-F238E27FC236}">
                <a16:creationId xmlns:a16="http://schemas.microsoft.com/office/drawing/2014/main" id="{D66013A6-1BED-49BA-BC47-81D01676774A}"/>
              </a:ext>
            </a:extLst>
          </p:cNvPr>
          <p:cNvSpPr/>
          <p:nvPr/>
        </p:nvSpPr>
        <p:spPr>
          <a:xfrm>
            <a:off x="1331640" y="2014010"/>
            <a:ext cx="798617" cy="276999"/>
          </a:xfrm>
          <a:prstGeom prst="rect">
            <a:avLst/>
          </a:prstGeom>
          <a:solidFill>
            <a:schemeClr val="bg1"/>
          </a:solidFill>
        </p:spPr>
        <p:txBody>
          <a:bodyPr wrap="none">
            <a:spAutoFit/>
          </a:bodyPr>
          <a:lstStyle/>
          <a:p>
            <a:r>
              <a:rPr lang="en-US" altLang="zh-CN" sz="1200" dirty="0">
                <a:latin typeface="Times New Roman" panose="02020603050405020304" pitchFamily="18" charset="0"/>
                <a:cs typeface="Times New Roman" panose="02020603050405020304" pitchFamily="18" charset="0"/>
              </a:rPr>
              <a:t>out</a:t>
            </a:r>
            <a:r>
              <a:rPr lang="zh-CN" altLang="en-US" sz="1200" dirty="0">
                <a:latin typeface="Times New Roman" panose="02020603050405020304" pitchFamily="18" charset="0"/>
                <a:cs typeface="Times New Roman" panose="02020603050405020304" pitchFamily="18" charset="0"/>
              </a:rPr>
              <a:t>er film</a:t>
            </a:r>
          </a:p>
        </p:txBody>
      </p:sp>
    </p:spTree>
    <p:extLst>
      <p:ext uri="{BB962C8B-B14F-4D97-AF65-F5344CB8AC3E}">
        <p14:creationId xmlns:p14="http://schemas.microsoft.com/office/powerpoint/2010/main" val="1568396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4543" y="729258"/>
            <a:ext cx="2262158" cy="458074"/>
          </a:xfrm>
          <a:prstGeom prst="rect">
            <a:avLst/>
          </a:prstGeom>
          <a:noFill/>
        </p:spPr>
        <p:txBody>
          <a:bodyPr wrap="none" rtlCol="0">
            <a:spAutoFit/>
          </a:bodyPr>
          <a:lstStyle/>
          <a:p>
            <a:pPr defTabSz="342900">
              <a:lnSpc>
                <a:spcPct val="150000"/>
              </a:lnSpc>
              <a:spcAft>
                <a:spcPts val="225"/>
              </a:spcAft>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Observe the PBW1#:</a:t>
            </a:r>
          </a:p>
        </p:txBody>
      </p:sp>
      <p:sp>
        <p:nvSpPr>
          <p:cNvPr id="8" name="灯片编号占位符 2">
            <a:extLst>
              <a:ext uri="{FF2B5EF4-FFF2-40B4-BE49-F238E27FC236}">
                <a16:creationId xmlns:a16="http://schemas.microsoft.com/office/drawing/2014/main" id="{1BC6363C-B83E-4496-BBF6-0AD8A1E338C3}"/>
              </a:ext>
            </a:extLst>
          </p:cNvPr>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22</a:t>
            </a:fld>
            <a:endParaRPr lang="en-US" altLang="zh-CN" dirty="0"/>
          </a:p>
        </p:txBody>
      </p:sp>
      <p:pic>
        <p:nvPicPr>
          <p:cNvPr id="10" name="图片 9">
            <a:extLst>
              <a:ext uri="{FF2B5EF4-FFF2-40B4-BE49-F238E27FC236}">
                <a16:creationId xmlns:a16="http://schemas.microsoft.com/office/drawing/2014/main" id="{EB76678F-76C0-4736-B35D-471FD022E946}"/>
              </a:ext>
            </a:extLst>
          </p:cNvPr>
          <p:cNvPicPr>
            <a:picLocks noChangeAspect="1"/>
          </p:cNvPicPr>
          <p:nvPr/>
        </p:nvPicPr>
        <p:blipFill>
          <a:blip r:embed="rId3"/>
          <a:stretch>
            <a:fillRect/>
          </a:stretch>
        </p:blipFill>
        <p:spPr>
          <a:xfrm>
            <a:off x="2645118" y="3070064"/>
            <a:ext cx="1920067" cy="1922682"/>
          </a:xfrm>
          <a:prstGeom prst="rect">
            <a:avLst/>
          </a:prstGeom>
        </p:spPr>
      </p:pic>
      <p:pic>
        <p:nvPicPr>
          <p:cNvPr id="13" name="图片 12">
            <a:extLst>
              <a:ext uri="{FF2B5EF4-FFF2-40B4-BE49-F238E27FC236}">
                <a16:creationId xmlns:a16="http://schemas.microsoft.com/office/drawing/2014/main" id="{EBE5AA57-81C4-4A24-AEC3-3187D68C1196}"/>
              </a:ext>
            </a:extLst>
          </p:cNvPr>
          <p:cNvPicPr>
            <a:picLocks noChangeAspect="1"/>
          </p:cNvPicPr>
          <p:nvPr/>
        </p:nvPicPr>
        <p:blipFill>
          <a:blip r:embed="rId4"/>
          <a:stretch>
            <a:fillRect/>
          </a:stretch>
        </p:blipFill>
        <p:spPr>
          <a:xfrm>
            <a:off x="4662713" y="3075805"/>
            <a:ext cx="1944216" cy="1922683"/>
          </a:xfrm>
          <a:prstGeom prst="rect">
            <a:avLst/>
          </a:prstGeom>
        </p:spPr>
      </p:pic>
      <p:pic>
        <p:nvPicPr>
          <p:cNvPr id="3" name="图片 2">
            <a:extLst>
              <a:ext uri="{FF2B5EF4-FFF2-40B4-BE49-F238E27FC236}">
                <a16:creationId xmlns:a16="http://schemas.microsoft.com/office/drawing/2014/main" id="{5C0CD626-5829-476C-B861-E11AD017F5BE}"/>
              </a:ext>
            </a:extLst>
          </p:cNvPr>
          <p:cNvPicPr>
            <a:picLocks noChangeAspect="1"/>
          </p:cNvPicPr>
          <p:nvPr/>
        </p:nvPicPr>
        <p:blipFill rotWithShape="1">
          <a:blip r:embed="rId5"/>
          <a:srcRect l="14233" t="21309"/>
          <a:stretch/>
        </p:blipFill>
        <p:spPr>
          <a:xfrm>
            <a:off x="6704457" y="3071014"/>
            <a:ext cx="1849057" cy="1922683"/>
          </a:xfrm>
          <a:prstGeom prst="rect">
            <a:avLst/>
          </a:prstGeom>
        </p:spPr>
      </p:pic>
      <p:pic>
        <p:nvPicPr>
          <p:cNvPr id="5" name="图片 4">
            <a:extLst>
              <a:ext uri="{FF2B5EF4-FFF2-40B4-BE49-F238E27FC236}">
                <a16:creationId xmlns:a16="http://schemas.microsoft.com/office/drawing/2014/main" id="{06086BB3-BBA1-4E3A-984B-AEF58504FBC8}"/>
              </a:ext>
            </a:extLst>
          </p:cNvPr>
          <p:cNvPicPr>
            <a:picLocks noChangeAspect="1"/>
          </p:cNvPicPr>
          <p:nvPr/>
        </p:nvPicPr>
        <p:blipFill>
          <a:blip r:embed="rId6"/>
          <a:stretch>
            <a:fillRect/>
          </a:stretch>
        </p:blipFill>
        <p:spPr>
          <a:xfrm>
            <a:off x="426196" y="3075806"/>
            <a:ext cx="2085416" cy="1922682"/>
          </a:xfrm>
          <a:prstGeom prst="rect">
            <a:avLst/>
          </a:prstGeom>
        </p:spPr>
      </p:pic>
      <p:sp>
        <p:nvSpPr>
          <p:cNvPr id="14" name="Title 2">
            <a:extLst>
              <a:ext uri="{FF2B5EF4-FFF2-40B4-BE49-F238E27FC236}">
                <a16:creationId xmlns:a16="http://schemas.microsoft.com/office/drawing/2014/main" id="{AF042A9B-B94E-45EC-B5AC-3F12CA797EAD}"/>
              </a:ext>
            </a:extLst>
          </p:cNvPr>
          <p:cNvSpPr txBox="1">
            <a:spLocks/>
          </p:cNvSpPr>
          <p:nvPr/>
        </p:nvSpPr>
        <p:spPr bwMode="auto">
          <a:xfrm>
            <a:off x="380047" y="-5136"/>
            <a:ext cx="5161370" cy="660437"/>
          </a:xfrm>
          <a:prstGeom prst="rect">
            <a:avLst/>
          </a:prstGeom>
          <a:noFill/>
          <a:ln w="9525">
            <a:noFill/>
            <a:miter lim="800000"/>
          </a:ln>
        </p:spPr>
        <p:txBody>
          <a:bodyPr vert="horz" wrap="square" lIns="91440" tIns="45720" rIns="91440" bIns="45720" numCol="1" anchor="ctr" anchorCtr="0" compatLnSpc="1">
            <a:spAutoFit/>
          </a:bodyPr>
          <a:lstStyle>
            <a:lvl1pPr algn="l" rtl="0" eaLnBrk="0" fontAlgn="base" hangingPunct="0">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5pPr>
            <a:lvl6pPr marL="381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6pPr>
            <a:lvl7pPr marL="762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7pPr>
            <a:lvl8pPr marL="1143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8pPr>
            <a:lvl9pPr marL="1524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9pPr>
          </a:lstStyle>
          <a:p>
            <a:pPr marL="514350" indent="-514350" defTabSz="760730" eaLnBrk="1" hangingPunct="1">
              <a:lnSpc>
                <a:spcPct val="150000"/>
              </a:lnSpc>
              <a:buFont typeface="+mj-lt"/>
              <a:buAutoNum type="arabicPeriod" startAt="3"/>
            </a:pPr>
            <a:r>
              <a:rPr lang="en-US" altLang="zh-CN" dirty="0">
                <a:latin typeface="Times New Roman" panose="02020603050405020304" pitchFamily="18" charset="0"/>
                <a:cs typeface="Times New Roman" panose="02020603050405020304" pitchFamily="18" charset="0"/>
              </a:rPr>
              <a:t>Replacement process</a:t>
            </a:r>
          </a:p>
        </p:txBody>
      </p:sp>
      <p:sp>
        <p:nvSpPr>
          <p:cNvPr id="9" name="文本框 8">
            <a:extLst>
              <a:ext uri="{FF2B5EF4-FFF2-40B4-BE49-F238E27FC236}">
                <a16:creationId xmlns:a16="http://schemas.microsoft.com/office/drawing/2014/main" id="{9C142268-CB21-43DE-AC4B-B7B7738C89F8}"/>
              </a:ext>
            </a:extLst>
          </p:cNvPr>
          <p:cNvSpPr txBox="1"/>
          <p:nvPr/>
        </p:nvSpPr>
        <p:spPr>
          <a:xfrm>
            <a:off x="286538" y="1046332"/>
            <a:ext cx="4285461" cy="1920398"/>
          </a:xfrm>
          <a:prstGeom prst="rect">
            <a:avLst/>
          </a:prstGeom>
          <a:noFill/>
        </p:spPr>
        <p:txBody>
          <a:bodyPr wrap="square" rtlCol="0">
            <a:spAutoFit/>
          </a:bodyPr>
          <a:lstStyle/>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Lower the PBW1# into the hot cell by the top transfer hole from transfer container;</a:t>
            </a: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There are many particles in the side window of the helium vessel and has obvious water stains on the film of the inflatable bellow; </a:t>
            </a:r>
          </a:p>
        </p:txBody>
      </p:sp>
      <p:sp>
        <p:nvSpPr>
          <p:cNvPr id="11" name="文本框 10">
            <a:extLst>
              <a:ext uri="{FF2B5EF4-FFF2-40B4-BE49-F238E27FC236}">
                <a16:creationId xmlns:a16="http://schemas.microsoft.com/office/drawing/2014/main" id="{0E106E15-885C-4E8C-834F-95EB1C86BB36}"/>
              </a:ext>
            </a:extLst>
          </p:cNvPr>
          <p:cNvSpPr txBox="1"/>
          <p:nvPr/>
        </p:nvSpPr>
        <p:spPr>
          <a:xfrm>
            <a:off x="4543799" y="1027059"/>
            <a:ext cx="4313663" cy="1598515"/>
          </a:xfrm>
          <a:prstGeom prst="rect">
            <a:avLst/>
          </a:prstGeom>
          <a:noFill/>
        </p:spPr>
        <p:txBody>
          <a:bodyPr wrap="square" rtlCol="0">
            <a:spAutoFit/>
          </a:bodyPr>
          <a:lstStyle/>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The overall appearance is very well in the side of accelerator but the color of the window is changed;</a:t>
            </a: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The wire target also looks intact.</a:t>
            </a:r>
          </a:p>
        </p:txBody>
      </p:sp>
    </p:spTree>
    <p:extLst>
      <p:ext uri="{BB962C8B-B14F-4D97-AF65-F5344CB8AC3E}">
        <p14:creationId xmlns:p14="http://schemas.microsoft.com/office/powerpoint/2010/main" val="3169115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4543" y="729258"/>
            <a:ext cx="2448106" cy="458074"/>
          </a:xfrm>
          <a:prstGeom prst="rect">
            <a:avLst/>
          </a:prstGeom>
          <a:noFill/>
        </p:spPr>
        <p:txBody>
          <a:bodyPr wrap="none" rtlCol="0">
            <a:spAutoFit/>
          </a:bodyPr>
          <a:lstStyle/>
          <a:p>
            <a:pPr defTabSz="342900">
              <a:lnSpc>
                <a:spcPct val="150000"/>
              </a:lnSpc>
              <a:spcAft>
                <a:spcPts val="225"/>
              </a:spcAft>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Storage of the PBW1#:</a:t>
            </a:r>
          </a:p>
        </p:txBody>
      </p:sp>
      <p:sp>
        <p:nvSpPr>
          <p:cNvPr id="19" name="矩形">
            <a:extLst>
              <a:ext uri="{FF2B5EF4-FFF2-40B4-BE49-F238E27FC236}">
                <a16:creationId xmlns:a16="http://schemas.microsoft.com/office/drawing/2014/main" id="{2F2553ED-1BCB-4BF1-9E64-5905102C2FB5}"/>
              </a:ext>
            </a:extLst>
          </p:cNvPr>
          <p:cNvSpPr/>
          <p:nvPr/>
        </p:nvSpPr>
        <p:spPr>
          <a:xfrm>
            <a:off x="8888284" y="4953383"/>
            <a:ext cx="303356" cy="179262"/>
          </a:xfrm>
          <a:prstGeom prst="rect">
            <a:avLst/>
          </a:prstGeom>
          <a:noFill/>
          <a:ln w="9525" cap="flat" cmpd="sng">
            <a:noFill/>
            <a:prstDash val="solid"/>
            <a:miter/>
          </a:ln>
        </p:spPr>
        <p:txBody>
          <a:bodyPr vert="horz" wrap="square" lIns="91436" tIns="45717" rIns="91436" bIns="45717" anchor="t" anchorCtr="0"/>
          <a:lstStyle/>
          <a:p>
            <a:pPr algn="r"/>
            <a:fld id="{CAD2D6BD-DE1B-4B5F-8B41-2702339687B9}" type="slidenum">
              <a:rPr lang="en-US" altLang="zh-CN" sz="750" b="1">
                <a:solidFill>
                  <a:srgbClr val="4D5E68"/>
                </a:solidFill>
                <a:latin typeface="微软雅黑" panose="020B0503020204020204" pitchFamily="34" charset="-122"/>
                <a:ea typeface="微软雅黑" panose="020B0503020204020204" pitchFamily="34" charset="-122"/>
                <a:cs typeface="Calibri" panose="020F0502020204030204" pitchFamily="34" charset="0"/>
              </a:rPr>
              <a:t>23</a:t>
            </a:fld>
            <a:endParaRPr lang="zh-CN" altLang="en-US" sz="750" b="1" dirty="0">
              <a:solidFill>
                <a:srgbClr val="4D5E68"/>
              </a:solidFill>
              <a:latin typeface="微软雅黑" panose="020B0503020204020204" pitchFamily="34" charset="-122"/>
              <a:ea typeface="微软雅黑" panose="020B0503020204020204" pitchFamily="34" charset="-122"/>
              <a:cs typeface="Arial Unicode MS" panose="020B0604020202020204" pitchFamily="34" charset="-122"/>
            </a:endParaRPr>
          </a:p>
        </p:txBody>
      </p:sp>
      <p:pic>
        <p:nvPicPr>
          <p:cNvPr id="9" name="图片 104453">
            <a:extLst>
              <a:ext uri="{FF2B5EF4-FFF2-40B4-BE49-F238E27FC236}">
                <a16:creationId xmlns:a16="http://schemas.microsoft.com/office/drawing/2014/main" id="{2AD0867A-4FDB-4134-842A-D60CEEFA4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38" y="2421938"/>
            <a:ext cx="3357959" cy="2531445"/>
          </a:xfrm>
          <a:prstGeom prst="rect">
            <a:avLst/>
          </a:prstGeom>
          <a:noFill/>
          <a:ln w="9525">
            <a:noFill/>
          </a:ln>
        </p:spPr>
      </p:pic>
      <p:pic>
        <p:nvPicPr>
          <p:cNvPr id="11" name="图片 10">
            <a:extLst>
              <a:ext uri="{FF2B5EF4-FFF2-40B4-BE49-F238E27FC236}">
                <a16:creationId xmlns:a16="http://schemas.microsoft.com/office/drawing/2014/main" id="{D1A06C29-CC0E-4AD5-932D-159236D7CB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7208" y="2394436"/>
            <a:ext cx="2400976" cy="2531900"/>
          </a:xfrm>
          <a:prstGeom prst="rect">
            <a:avLst/>
          </a:prstGeom>
        </p:spPr>
      </p:pic>
      <p:pic>
        <p:nvPicPr>
          <p:cNvPr id="12" name="图片 11">
            <a:extLst>
              <a:ext uri="{FF2B5EF4-FFF2-40B4-BE49-F238E27FC236}">
                <a16:creationId xmlns:a16="http://schemas.microsoft.com/office/drawing/2014/main" id="{95085921-920E-4ABC-BE41-D050C7F289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2364111"/>
            <a:ext cx="2160240" cy="2562225"/>
          </a:xfrm>
          <a:prstGeom prst="rect">
            <a:avLst/>
          </a:prstGeom>
        </p:spPr>
      </p:pic>
      <p:sp>
        <p:nvSpPr>
          <p:cNvPr id="13" name="Title 2">
            <a:extLst>
              <a:ext uri="{FF2B5EF4-FFF2-40B4-BE49-F238E27FC236}">
                <a16:creationId xmlns:a16="http://schemas.microsoft.com/office/drawing/2014/main" id="{5EB35BAF-4665-4E60-B4EB-8E0D4A0C365C}"/>
              </a:ext>
            </a:extLst>
          </p:cNvPr>
          <p:cNvSpPr txBox="1">
            <a:spLocks/>
          </p:cNvSpPr>
          <p:nvPr/>
        </p:nvSpPr>
        <p:spPr bwMode="auto">
          <a:xfrm>
            <a:off x="380047" y="-5136"/>
            <a:ext cx="5161370" cy="660437"/>
          </a:xfrm>
          <a:prstGeom prst="rect">
            <a:avLst/>
          </a:prstGeom>
          <a:noFill/>
          <a:ln w="9525">
            <a:noFill/>
            <a:miter lim="800000"/>
          </a:ln>
        </p:spPr>
        <p:txBody>
          <a:bodyPr vert="horz" wrap="square" lIns="91440" tIns="45720" rIns="91440" bIns="45720" numCol="1" anchor="ctr" anchorCtr="0" compatLnSpc="1">
            <a:spAutoFit/>
          </a:bodyPr>
          <a:lstStyle>
            <a:lvl1pPr algn="l" rtl="0" eaLnBrk="0" fontAlgn="base" hangingPunct="0">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5pPr>
            <a:lvl6pPr marL="381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6pPr>
            <a:lvl7pPr marL="762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7pPr>
            <a:lvl8pPr marL="1143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8pPr>
            <a:lvl9pPr marL="1524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9pPr>
          </a:lstStyle>
          <a:p>
            <a:pPr marL="514350" indent="-514350" defTabSz="760730" eaLnBrk="1" hangingPunct="1">
              <a:lnSpc>
                <a:spcPct val="150000"/>
              </a:lnSpc>
              <a:buFont typeface="+mj-lt"/>
              <a:buAutoNum type="arabicPeriod" startAt="3"/>
            </a:pPr>
            <a:r>
              <a:rPr lang="en-US" altLang="zh-CN" dirty="0">
                <a:latin typeface="Times New Roman" panose="02020603050405020304" pitchFamily="18" charset="0"/>
                <a:cs typeface="Times New Roman" panose="02020603050405020304" pitchFamily="18" charset="0"/>
              </a:rPr>
              <a:t>Replacement process</a:t>
            </a:r>
          </a:p>
        </p:txBody>
      </p:sp>
      <p:sp>
        <p:nvSpPr>
          <p:cNvPr id="10" name="文本框 9">
            <a:extLst>
              <a:ext uri="{FF2B5EF4-FFF2-40B4-BE49-F238E27FC236}">
                <a16:creationId xmlns:a16="http://schemas.microsoft.com/office/drawing/2014/main" id="{5479E368-9A19-4890-847D-C8A33E506ABE}"/>
              </a:ext>
            </a:extLst>
          </p:cNvPr>
          <p:cNvSpPr txBox="1"/>
          <p:nvPr/>
        </p:nvSpPr>
        <p:spPr>
          <a:xfrm>
            <a:off x="286538" y="1046332"/>
            <a:ext cx="5254879" cy="1181477"/>
          </a:xfrm>
          <a:prstGeom prst="rect">
            <a:avLst/>
          </a:prstGeom>
          <a:noFill/>
        </p:spPr>
        <p:txBody>
          <a:bodyPr wrap="square" rtlCol="0">
            <a:spAutoFit/>
          </a:bodyPr>
          <a:lstStyle/>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Lift the PBW1# into the storage container and control the direction by mechanical hand in the hot cell;</a:t>
            </a: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The ZIPLIFT automatically release after power on;</a:t>
            </a:r>
          </a:p>
        </p:txBody>
      </p:sp>
      <p:sp>
        <p:nvSpPr>
          <p:cNvPr id="14" name="文本框 13">
            <a:extLst>
              <a:ext uri="{FF2B5EF4-FFF2-40B4-BE49-F238E27FC236}">
                <a16:creationId xmlns:a16="http://schemas.microsoft.com/office/drawing/2014/main" id="{4D85ECB9-EA70-4219-BA73-94D9DC5DA676}"/>
              </a:ext>
            </a:extLst>
          </p:cNvPr>
          <p:cNvSpPr txBox="1"/>
          <p:nvPr/>
        </p:nvSpPr>
        <p:spPr>
          <a:xfrm>
            <a:off x="5398905" y="1046332"/>
            <a:ext cx="3489380" cy="1156086"/>
          </a:xfrm>
          <a:prstGeom prst="rect">
            <a:avLst/>
          </a:prstGeom>
          <a:noFill/>
        </p:spPr>
        <p:txBody>
          <a:bodyPr wrap="square" rtlCol="0">
            <a:spAutoFit/>
          </a:bodyPr>
          <a:lstStyle/>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Cover the top cover and then transport it to the basement by the bottom transfer hole for storage.</a:t>
            </a:r>
          </a:p>
        </p:txBody>
      </p:sp>
    </p:spTree>
    <p:extLst>
      <p:ext uri="{BB962C8B-B14F-4D97-AF65-F5344CB8AC3E}">
        <p14:creationId xmlns:p14="http://schemas.microsoft.com/office/powerpoint/2010/main" val="4068119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8037" y="732776"/>
            <a:ext cx="8856451" cy="1227900"/>
          </a:xfrm>
          <a:prstGeom prst="rect">
            <a:avLst/>
          </a:prstGeom>
          <a:noFill/>
        </p:spPr>
        <p:txBody>
          <a:bodyPr wrap="square" rtlCol="0">
            <a:spAutoFit/>
          </a:bodyPr>
          <a:lstStyle/>
          <a:p>
            <a:pPr marL="342900" indent="-34290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Continue to measure the gamma ray in the operational area and equipment during maintenance; </a:t>
            </a:r>
          </a:p>
          <a:p>
            <a:pPr marL="342900" indent="-34290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The surface of the shearing equipment has very little radioactive contaminants, which is cleaned with alcohol and</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cleanroom cloth. </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灯片编号占位符 2">
            <a:extLst>
              <a:ext uri="{FF2B5EF4-FFF2-40B4-BE49-F238E27FC236}">
                <a16:creationId xmlns:a16="http://schemas.microsoft.com/office/drawing/2014/main" id="{97D99C22-87D2-4541-96D1-D1B128F266AF}"/>
              </a:ext>
            </a:extLst>
          </p:cNvPr>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24</a:t>
            </a:fld>
            <a:endParaRPr lang="en-US" altLang="zh-CN" dirty="0"/>
          </a:p>
        </p:txBody>
      </p:sp>
      <p:pic>
        <p:nvPicPr>
          <p:cNvPr id="10" name="图片 9">
            <a:extLst>
              <a:ext uri="{FF2B5EF4-FFF2-40B4-BE49-F238E27FC236}">
                <a16:creationId xmlns:a16="http://schemas.microsoft.com/office/drawing/2014/main" id="{64A9986C-092B-4EE5-A0A3-DB609391DC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3383723"/>
            <a:ext cx="5184575" cy="1723348"/>
          </a:xfrm>
          <a:prstGeom prst="rect">
            <a:avLst/>
          </a:prstGeom>
        </p:spPr>
      </p:pic>
      <p:pic>
        <p:nvPicPr>
          <p:cNvPr id="15" name="图片 14">
            <a:extLst>
              <a:ext uri="{FF2B5EF4-FFF2-40B4-BE49-F238E27FC236}">
                <a16:creationId xmlns:a16="http://schemas.microsoft.com/office/drawing/2014/main" id="{1B0EAAD5-DFD1-4035-B143-1F040AB26DB5}"/>
              </a:ext>
            </a:extLst>
          </p:cNvPr>
          <p:cNvPicPr/>
          <p:nvPr/>
        </p:nvPicPr>
        <p:blipFill>
          <a:blip r:embed="rId4"/>
          <a:stretch>
            <a:fillRect/>
          </a:stretch>
        </p:blipFill>
        <p:spPr>
          <a:xfrm>
            <a:off x="105212" y="2010600"/>
            <a:ext cx="1008112" cy="1377123"/>
          </a:xfrm>
          <a:prstGeom prst="rect">
            <a:avLst/>
          </a:prstGeom>
        </p:spPr>
      </p:pic>
      <p:pic>
        <p:nvPicPr>
          <p:cNvPr id="16" name="图片 15">
            <a:extLst>
              <a:ext uri="{FF2B5EF4-FFF2-40B4-BE49-F238E27FC236}">
                <a16:creationId xmlns:a16="http://schemas.microsoft.com/office/drawing/2014/main" id="{90067591-08D5-4DBF-9B88-029D84FB4DFB}"/>
              </a:ext>
            </a:extLst>
          </p:cNvPr>
          <p:cNvPicPr/>
          <p:nvPr/>
        </p:nvPicPr>
        <p:blipFill>
          <a:blip r:embed="rId5"/>
          <a:stretch>
            <a:fillRect/>
          </a:stretch>
        </p:blipFill>
        <p:spPr>
          <a:xfrm>
            <a:off x="1134808" y="2010600"/>
            <a:ext cx="901784" cy="1377123"/>
          </a:xfrm>
          <a:prstGeom prst="rect">
            <a:avLst/>
          </a:prstGeom>
        </p:spPr>
      </p:pic>
      <p:sp>
        <p:nvSpPr>
          <p:cNvPr id="3" name="矩形 2">
            <a:extLst>
              <a:ext uri="{FF2B5EF4-FFF2-40B4-BE49-F238E27FC236}">
                <a16:creationId xmlns:a16="http://schemas.microsoft.com/office/drawing/2014/main" id="{3E829467-6CA6-4EA0-A89C-88A3634F9513}"/>
              </a:ext>
            </a:extLst>
          </p:cNvPr>
          <p:cNvSpPr/>
          <p:nvPr/>
        </p:nvSpPr>
        <p:spPr>
          <a:xfrm>
            <a:off x="1134808" y="3110724"/>
            <a:ext cx="740908" cy="276999"/>
          </a:xfrm>
          <a:prstGeom prst="rect">
            <a:avLst/>
          </a:prstGeom>
        </p:spPr>
        <p:txBody>
          <a:bodyPr wrap="none">
            <a:spAutoFit/>
          </a:bodyPr>
          <a:lstStyle/>
          <a:p>
            <a:r>
              <a:rPr lang="en-US"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8.2</a:t>
            </a:r>
            <a:r>
              <a:rPr lang="zh-CN"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μ</a:t>
            </a:r>
            <a:r>
              <a:rPr lang="en-US" altLang="zh-CN" sz="1200"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Sv</a:t>
            </a:r>
            <a:r>
              <a:rPr lang="en-US"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a:t>
            </a:r>
            <a:endParaRPr lang="zh-CN" altLang="en-US"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6" descr="C:\Users\meng-pc\Documents\WeChat Files\wxid_4i91f2l57djh21\FileStorage\Temp\3627f989fca2af3aaa69d27535b291c.jpg">
            <a:extLst>
              <a:ext uri="{FF2B5EF4-FFF2-40B4-BE49-F238E27FC236}">
                <a16:creationId xmlns:a16="http://schemas.microsoft.com/office/drawing/2014/main" id="{59DE3A9F-7A33-47F5-BEDE-64DFEFB6FE9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8076" y="2010600"/>
            <a:ext cx="1071472" cy="1377123"/>
          </a:xfrm>
          <a:prstGeom prst="rect">
            <a:avLst/>
          </a:prstGeom>
          <a:noFill/>
          <a:ln>
            <a:noFill/>
          </a:ln>
        </p:spPr>
      </p:pic>
      <p:sp>
        <p:nvSpPr>
          <p:cNvPr id="20" name="矩形 19">
            <a:extLst>
              <a:ext uri="{FF2B5EF4-FFF2-40B4-BE49-F238E27FC236}">
                <a16:creationId xmlns:a16="http://schemas.microsoft.com/office/drawing/2014/main" id="{A5889AA3-3F50-4C85-ABD3-F30B5C346647}"/>
              </a:ext>
            </a:extLst>
          </p:cNvPr>
          <p:cNvSpPr/>
          <p:nvPr/>
        </p:nvSpPr>
        <p:spPr>
          <a:xfrm>
            <a:off x="2108527" y="3110723"/>
            <a:ext cx="779381" cy="276999"/>
          </a:xfrm>
          <a:prstGeom prst="rect">
            <a:avLst/>
          </a:prstGeom>
        </p:spPr>
        <p:txBody>
          <a:bodyPr wrap="none">
            <a:spAutoFit/>
          </a:bodyPr>
          <a:lstStyle/>
          <a:p>
            <a:r>
              <a:rPr lang="en-US"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620</a:t>
            </a:r>
            <a:r>
              <a:rPr lang="zh-CN"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μ</a:t>
            </a:r>
            <a:r>
              <a:rPr lang="en-US" altLang="zh-CN" sz="1200"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Sv</a:t>
            </a:r>
            <a:r>
              <a:rPr lang="en-US"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a:t>
            </a:r>
            <a:endParaRPr lang="zh-CN" altLang="en-US"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1" name="图片 20" descr="C:\Users\meng-pc\Documents\WeChat Files\wxid_4i91f2l57djh21\FileStorage\Temp\75244aeb203ad89879f146ed53ef8e1.jpg">
            <a:extLst>
              <a:ext uri="{FF2B5EF4-FFF2-40B4-BE49-F238E27FC236}">
                <a16:creationId xmlns:a16="http://schemas.microsoft.com/office/drawing/2014/main" id="{2C5183FA-C497-4C0E-8A57-0AAB37E69B3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9999" y="2010598"/>
            <a:ext cx="1792218" cy="1377123"/>
          </a:xfrm>
          <a:prstGeom prst="rect">
            <a:avLst/>
          </a:prstGeom>
          <a:noFill/>
          <a:ln>
            <a:noFill/>
          </a:ln>
        </p:spPr>
      </p:pic>
      <p:sp>
        <p:nvSpPr>
          <p:cNvPr id="22" name="矩形 21">
            <a:extLst>
              <a:ext uri="{FF2B5EF4-FFF2-40B4-BE49-F238E27FC236}">
                <a16:creationId xmlns:a16="http://schemas.microsoft.com/office/drawing/2014/main" id="{2202C9DB-EEEF-47E1-B6FD-8D6D180D0669}"/>
              </a:ext>
            </a:extLst>
          </p:cNvPr>
          <p:cNvSpPr/>
          <p:nvPr/>
        </p:nvSpPr>
        <p:spPr>
          <a:xfrm>
            <a:off x="3489588" y="3100165"/>
            <a:ext cx="663964" cy="276999"/>
          </a:xfrm>
          <a:prstGeom prst="rect">
            <a:avLst/>
          </a:prstGeom>
        </p:spPr>
        <p:txBody>
          <a:bodyPr wrap="none">
            <a:spAutoFit/>
          </a:bodyPr>
          <a:lstStyle/>
          <a:p>
            <a:r>
              <a:rPr lang="en-US"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6mSv/h</a:t>
            </a:r>
            <a:endParaRPr lang="zh-CN" altLang="en-US"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3" name="图片 22">
            <a:extLst>
              <a:ext uri="{FF2B5EF4-FFF2-40B4-BE49-F238E27FC236}">
                <a16:creationId xmlns:a16="http://schemas.microsoft.com/office/drawing/2014/main" id="{EBFFC7B9-30A5-4E68-A560-3EEDE57C2033}"/>
              </a:ext>
            </a:extLst>
          </p:cNvPr>
          <p:cNvPicPr/>
          <p:nvPr/>
        </p:nvPicPr>
        <p:blipFill>
          <a:blip r:embed="rId8"/>
          <a:stretch>
            <a:fillRect/>
          </a:stretch>
        </p:blipFill>
        <p:spPr>
          <a:xfrm>
            <a:off x="5022668" y="2010598"/>
            <a:ext cx="1275232" cy="1366566"/>
          </a:xfrm>
          <a:prstGeom prst="rect">
            <a:avLst/>
          </a:prstGeom>
        </p:spPr>
      </p:pic>
      <p:sp>
        <p:nvSpPr>
          <p:cNvPr id="24" name="矩形 23">
            <a:extLst>
              <a:ext uri="{FF2B5EF4-FFF2-40B4-BE49-F238E27FC236}">
                <a16:creationId xmlns:a16="http://schemas.microsoft.com/office/drawing/2014/main" id="{50E1343B-2208-4B77-A52D-282C056BEE5F}"/>
              </a:ext>
            </a:extLst>
          </p:cNvPr>
          <p:cNvSpPr/>
          <p:nvPr/>
        </p:nvSpPr>
        <p:spPr>
          <a:xfrm>
            <a:off x="5140211" y="3121287"/>
            <a:ext cx="938077" cy="276999"/>
          </a:xfrm>
          <a:prstGeom prst="rect">
            <a:avLst/>
          </a:prstGeom>
        </p:spPr>
        <p:txBody>
          <a:bodyPr wrap="none">
            <a:spAutoFit/>
          </a:bodyPr>
          <a:lstStyle/>
          <a:p>
            <a:r>
              <a:rPr lang="en-US"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out1.9</a:t>
            </a:r>
            <a:r>
              <a:rPr lang="zh-CN"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μ</a:t>
            </a:r>
            <a:r>
              <a:rPr lang="en-US" altLang="zh-CN" sz="1200"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Sv</a:t>
            </a:r>
            <a:r>
              <a:rPr lang="en-US"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a:t>
            </a:r>
            <a:endParaRPr lang="zh-CN" altLang="en-US"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矩形 24">
            <a:extLst>
              <a:ext uri="{FF2B5EF4-FFF2-40B4-BE49-F238E27FC236}">
                <a16:creationId xmlns:a16="http://schemas.microsoft.com/office/drawing/2014/main" id="{7F4A7E57-3CD3-4F5E-9337-D08B3488A57F}"/>
              </a:ext>
            </a:extLst>
          </p:cNvPr>
          <p:cNvSpPr/>
          <p:nvPr/>
        </p:nvSpPr>
        <p:spPr>
          <a:xfrm>
            <a:off x="5196223" y="2076780"/>
            <a:ext cx="951291" cy="461665"/>
          </a:xfrm>
          <a:prstGeom prst="rect">
            <a:avLst/>
          </a:prstGeom>
        </p:spPr>
        <p:txBody>
          <a:bodyPr wrap="square">
            <a:spAutoFit/>
          </a:bodyPr>
          <a:lstStyle/>
          <a:p>
            <a:r>
              <a:rPr lang="en-US"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Max. pipes</a:t>
            </a:r>
          </a:p>
          <a:p>
            <a:r>
              <a:rPr lang="en-US"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2.5mSV/h</a:t>
            </a:r>
            <a:endParaRPr lang="zh-CN" altLang="en-US"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6" name="图片 25">
            <a:extLst>
              <a:ext uri="{FF2B5EF4-FFF2-40B4-BE49-F238E27FC236}">
                <a16:creationId xmlns:a16="http://schemas.microsoft.com/office/drawing/2014/main" id="{D66AF555-E6AF-483D-8CEE-147F353352E8}"/>
              </a:ext>
            </a:extLst>
          </p:cNvPr>
          <p:cNvPicPr/>
          <p:nvPr/>
        </p:nvPicPr>
        <p:blipFill>
          <a:blip r:embed="rId9"/>
          <a:stretch>
            <a:fillRect/>
          </a:stretch>
        </p:blipFill>
        <p:spPr>
          <a:xfrm>
            <a:off x="6334569" y="2010598"/>
            <a:ext cx="1157689" cy="1369864"/>
          </a:xfrm>
          <a:prstGeom prst="rect">
            <a:avLst/>
          </a:prstGeom>
        </p:spPr>
      </p:pic>
      <p:sp>
        <p:nvSpPr>
          <p:cNvPr id="27" name="矩形 26">
            <a:extLst>
              <a:ext uri="{FF2B5EF4-FFF2-40B4-BE49-F238E27FC236}">
                <a16:creationId xmlns:a16="http://schemas.microsoft.com/office/drawing/2014/main" id="{87F58B78-4A6B-42FD-9421-2EB456F7EA00}"/>
              </a:ext>
            </a:extLst>
          </p:cNvPr>
          <p:cNvSpPr/>
          <p:nvPr/>
        </p:nvSpPr>
        <p:spPr>
          <a:xfrm>
            <a:off x="6459916" y="3107092"/>
            <a:ext cx="779381" cy="276999"/>
          </a:xfrm>
          <a:prstGeom prst="rect">
            <a:avLst/>
          </a:prstGeom>
        </p:spPr>
        <p:txBody>
          <a:bodyPr wrap="none">
            <a:spAutoFit/>
          </a:bodyPr>
          <a:lstStyle/>
          <a:p>
            <a:r>
              <a:rPr lang="en-US"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152</a:t>
            </a:r>
            <a:r>
              <a:rPr lang="zh-CN"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μ</a:t>
            </a:r>
            <a:r>
              <a:rPr lang="en-US" altLang="zh-CN" sz="1200"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Sv</a:t>
            </a:r>
            <a:r>
              <a:rPr lang="en-US"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a:t>
            </a:r>
            <a:endParaRPr lang="zh-CN" altLang="en-US"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8" name="图片 27">
            <a:extLst>
              <a:ext uri="{FF2B5EF4-FFF2-40B4-BE49-F238E27FC236}">
                <a16:creationId xmlns:a16="http://schemas.microsoft.com/office/drawing/2014/main" id="{D240930D-DF57-4CCE-A36E-02B7D4843B68}"/>
              </a:ext>
            </a:extLst>
          </p:cNvPr>
          <p:cNvPicPr/>
          <p:nvPr/>
        </p:nvPicPr>
        <p:blipFill>
          <a:blip r:embed="rId10"/>
          <a:stretch>
            <a:fillRect/>
          </a:stretch>
        </p:blipFill>
        <p:spPr>
          <a:xfrm>
            <a:off x="7560974" y="2010597"/>
            <a:ext cx="1185198" cy="1366565"/>
          </a:xfrm>
          <a:prstGeom prst="rect">
            <a:avLst/>
          </a:prstGeom>
        </p:spPr>
      </p:pic>
      <p:sp>
        <p:nvSpPr>
          <p:cNvPr id="29" name="矩形 28">
            <a:extLst>
              <a:ext uri="{FF2B5EF4-FFF2-40B4-BE49-F238E27FC236}">
                <a16:creationId xmlns:a16="http://schemas.microsoft.com/office/drawing/2014/main" id="{1A89212B-0D2A-4E2E-BBC3-68C7CEDFB2B3}"/>
              </a:ext>
            </a:extLst>
          </p:cNvPr>
          <p:cNvSpPr/>
          <p:nvPr/>
        </p:nvSpPr>
        <p:spPr>
          <a:xfrm>
            <a:off x="7784863" y="2010230"/>
            <a:ext cx="779381" cy="276999"/>
          </a:xfrm>
          <a:prstGeom prst="rect">
            <a:avLst/>
          </a:prstGeom>
        </p:spPr>
        <p:txBody>
          <a:bodyPr wrap="none">
            <a:spAutoFit/>
          </a:bodyPr>
          <a:lstStyle/>
          <a:p>
            <a:r>
              <a:rPr lang="en-US"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300</a:t>
            </a:r>
            <a:r>
              <a:rPr lang="zh-CN"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μ</a:t>
            </a:r>
            <a:r>
              <a:rPr lang="en-US" altLang="zh-CN" sz="1200"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Sv</a:t>
            </a:r>
            <a:r>
              <a:rPr lang="en-US"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a:t>
            </a:r>
            <a:endParaRPr lang="zh-CN" altLang="en-US"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矩形 29">
            <a:extLst>
              <a:ext uri="{FF2B5EF4-FFF2-40B4-BE49-F238E27FC236}">
                <a16:creationId xmlns:a16="http://schemas.microsoft.com/office/drawing/2014/main" id="{87F58B78-4A6B-42FD-9421-2EB456F7EA00}"/>
              </a:ext>
            </a:extLst>
          </p:cNvPr>
          <p:cNvSpPr/>
          <p:nvPr/>
        </p:nvSpPr>
        <p:spPr>
          <a:xfrm>
            <a:off x="7784863" y="3063221"/>
            <a:ext cx="702436" cy="276999"/>
          </a:xfrm>
          <a:prstGeom prst="rect">
            <a:avLst/>
          </a:prstGeom>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en-US"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10</a:t>
            </a:r>
            <a:r>
              <a:rPr lang="zh-CN"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μ</a:t>
            </a:r>
            <a:r>
              <a:rPr lang="en-US" altLang="zh-CN" sz="1200"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Sv</a:t>
            </a:r>
            <a:r>
              <a:rPr lang="en-US"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a:t>
            </a:r>
            <a:endParaRPr lang="zh-CN" altLang="en-US"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6" name="直接箭头连接符 5">
            <a:extLst>
              <a:ext uri="{FF2B5EF4-FFF2-40B4-BE49-F238E27FC236}">
                <a16:creationId xmlns:a16="http://schemas.microsoft.com/office/drawing/2014/main" id="{602078FD-0118-4A75-A4FA-05B50A903851}"/>
              </a:ext>
            </a:extLst>
          </p:cNvPr>
          <p:cNvCxnSpPr>
            <a:stCxn id="30" idx="0"/>
          </p:cNvCxnSpPr>
          <p:nvPr/>
        </p:nvCxnSpPr>
        <p:spPr>
          <a:xfrm flipH="1" flipV="1">
            <a:off x="7810069" y="2589569"/>
            <a:ext cx="326012" cy="4736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AB2E6EC3-E915-47BD-81C1-6D61A326A20A}"/>
              </a:ext>
            </a:extLst>
          </p:cNvPr>
          <p:cNvCxnSpPr/>
          <p:nvPr/>
        </p:nvCxnSpPr>
        <p:spPr>
          <a:xfrm flipV="1">
            <a:off x="8236268" y="2714205"/>
            <a:ext cx="348495" cy="3490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1411B0F3-598E-4973-80EE-27D7A2602CBC}"/>
              </a:ext>
            </a:extLst>
          </p:cNvPr>
          <p:cNvCxnSpPr>
            <a:stCxn id="29" idx="2"/>
          </p:cNvCxnSpPr>
          <p:nvPr/>
        </p:nvCxnSpPr>
        <p:spPr>
          <a:xfrm>
            <a:off x="8174554" y="2287229"/>
            <a:ext cx="16831" cy="3023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5" name="图片 34">
            <a:extLst>
              <a:ext uri="{FF2B5EF4-FFF2-40B4-BE49-F238E27FC236}">
                <a16:creationId xmlns:a16="http://schemas.microsoft.com/office/drawing/2014/main" id="{552149BF-5E40-4315-BF78-A2D097E30B72}"/>
              </a:ext>
            </a:extLst>
          </p:cNvPr>
          <p:cNvPicPr>
            <a:picLocks noChangeAspect="1"/>
          </p:cNvPicPr>
          <p:nvPr/>
        </p:nvPicPr>
        <p:blipFill rotWithShape="1">
          <a:blip r:embed="rId11"/>
          <a:srcRect l="24541" r="18232"/>
          <a:stretch/>
        </p:blipFill>
        <p:spPr>
          <a:xfrm>
            <a:off x="105211" y="3461683"/>
            <a:ext cx="1598549" cy="1645392"/>
          </a:xfrm>
          <a:prstGeom prst="rect">
            <a:avLst/>
          </a:prstGeom>
        </p:spPr>
      </p:pic>
      <p:sp>
        <p:nvSpPr>
          <p:cNvPr id="36" name="矩形 35">
            <a:extLst>
              <a:ext uri="{FF2B5EF4-FFF2-40B4-BE49-F238E27FC236}">
                <a16:creationId xmlns:a16="http://schemas.microsoft.com/office/drawing/2014/main" id="{7DA1C48B-07C5-4B7E-8668-4691BAA3D92B}"/>
              </a:ext>
            </a:extLst>
          </p:cNvPr>
          <p:cNvSpPr/>
          <p:nvPr/>
        </p:nvSpPr>
        <p:spPr>
          <a:xfrm>
            <a:off x="428473" y="4743022"/>
            <a:ext cx="817853" cy="276999"/>
          </a:xfrm>
          <a:prstGeom prst="rect">
            <a:avLst/>
          </a:prstGeom>
        </p:spPr>
        <p:txBody>
          <a:bodyPr wrap="none">
            <a:spAutoFit/>
          </a:bodyPr>
          <a:lstStyle/>
          <a:p>
            <a:r>
              <a:rPr lang="en-US"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910mSv/h</a:t>
            </a:r>
            <a:endParaRPr lang="zh-CN" altLang="en-US"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7" name="图片 36">
            <a:extLst>
              <a:ext uri="{FF2B5EF4-FFF2-40B4-BE49-F238E27FC236}">
                <a16:creationId xmlns:a16="http://schemas.microsoft.com/office/drawing/2014/main" id="{D1ABA204-07B1-433B-9101-3B1041C29F8B}"/>
              </a:ext>
            </a:extLst>
          </p:cNvPr>
          <p:cNvPicPr>
            <a:picLocks noChangeAspect="1"/>
          </p:cNvPicPr>
          <p:nvPr/>
        </p:nvPicPr>
        <p:blipFill>
          <a:blip r:embed="rId12"/>
          <a:stretch>
            <a:fillRect/>
          </a:stretch>
        </p:blipFill>
        <p:spPr>
          <a:xfrm>
            <a:off x="1769994" y="3461679"/>
            <a:ext cx="1719593" cy="1645392"/>
          </a:xfrm>
          <a:prstGeom prst="rect">
            <a:avLst/>
          </a:prstGeom>
        </p:spPr>
      </p:pic>
      <p:sp>
        <p:nvSpPr>
          <p:cNvPr id="38" name="矩形 37">
            <a:extLst>
              <a:ext uri="{FF2B5EF4-FFF2-40B4-BE49-F238E27FC236}">
                <a16:creationId xmlns:a16="http://schemas.microsoft.com/office/drawing/2014/main" id="{D93415BE-1DF0-40EC-A5BB-5186222507A5}"/>
              </a:ext>
            </a:extLst>
          </p:cNvPr>
          <p:cNvSpPr/>
          <p:nvPr/>
        </p:nvSpPr>
        <p:spPr>
          <a:xfrm>
            <a:off x="2142416" y="4743022"/>
            <a:ext cx="817853" cy="276999"/>
          </a:xfrm>
          <a:prstGeom prst="rect">
            <a:avLst/>
          </a:prstGeom>
        </p:spPr>
        <p:txBody>
          <a:bodyPr wrap="none">
            <a:spAutoFit/>
          </a:bodyPr>
          <a:lstStyle/>
          <a:p>
            <a:r>
              <a:rPr lang="en-US"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260mSv/h</a:t>
            </a:r>
            <a:endParaRPr lang="zh-CN" altLang="en-US"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Title 2">
            <a:extLst>
              <a:ext uri="{FF2B5EF4-FFF2-40B4-BE49-F238E27FC236}">
                <a16:creationId xmlns:a16="http://schemas.microsoft.com/office/drawing/2014/main" id="{0898D1AC-8D0E-4EC4-B524-5A0FEB6D6E45}"/>
              </a:ext>
            </a:extLst>
          </p:cNvPr>
          <p:cNvSpPr txBox="1">
            <a:spLocks/>
          </p:cNvSpPr>
          <p:nvPr/>
        </p:nvSpPr>
        <p:spPr bwMode="auto">
          <a:xfrm>
            <a:off x="380047" y="-5136"/>
            <a:ext cx="5161370" cy="660437"/>
          </a:xfrm>
          <a:prstGeom prst="rect">
            <a:avLst/>
          </a:prstGeom>
          <a:noFill/>
          <a:ln w="9525">
            <a:noFill/>
            <a:miter lim="800000"/>
          </a:ln>
        </p:spPr>
        <p:txBody>
          <a:bodyPr vert="horz" wrap="square" lIns="91440" tIns="45720" rIns="91440" bIns="45720" numCol="1" anchor="ctr" anchorCtr="0" compatLnSpc="1">
            <a:spAutoFit/>
          </a:bodyPr>
          <a:lstStyle>
            <a:lvl1pPr algn="l" rtl="0" eaLnBrk="0" fontAlgn="base" hangingPunct="0">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5pPr>
            <a:lvl6pPr marL="381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6pPr>
            <a:lvl7pPr marL="762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7pPr>
            <a:lvl8pPr marL="1143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8pPr>
            <a:lvl9pPr marL="1524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9pPr>
          </a:lstStyle>
          <a:p>
            <a:pPr marL="514350" indent="-514350" defTabSz="760730" eaLnBrk="1" hangingPunct="1">
              <a:lnSpc>
                <a:spcPct val="150000"/>
              </a:lnSpc>
              <a:buFont typeface="+mj-lt"/>
              <a:buAutoNum type="arabicPeriod" startAt="3"/>
            </a:pPr>
            <a:r>
              <a:rPr lang="en-US" altLang="zh-CN" dirty="0">
                <a:latin typeface="Times New Roman" panose="02020603050405020304" pitchFamily="18" charset="0"/>
                <a:cs typeface="Times New Roman" panose="02020603050405020304" pitchFamily="18" charset="0"/>
              </a:rPr>
              <a:t>Replacement process</a:t>
            </a:r>
          </a:p>
        </p:txBody>
      </p:sp>
    </p:spTree>
    <p:extLst>
      <p:ext uri="{BB962C8B-B14F-4D97-AF65-F5344CB8AC3E}">
        <p14:creationId xmlns:p14="http://schemas.microsoft.com/office/powerpoint/2010/main" val="2518490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31934" y="597446"/>
            <a:ext cx="3624278" cy="1597232"/>
          </a:xfrm>
          <a:prstGeom prst="rect">
            <a:avLst/>
          </a:prstGeom>
          <a:noFill/>
        </p:spPr>
        <p:txBody>
          <a:bodyPr wrap="square" rtlCol="0">
            <a:spAutoFit/>
          </a:bodyPr>
          <a:lstStyle/>
          <a:p>
            <a:pPr defTabSz="342900">
              <a:lnSpc>
                <a:spcPct val="150000"/>
              </a:lnSpc>
              <a:spcAft>
                <a:spcPts val="225"/>
              </a:spcAft>
              <a:defRPr/>
            </a:pPr>
            <a:r>
              <a:rPr lang="en-US" altLang="zh-CN" b="1" dirty="0">
                <a:latin typeface="Times New Roman" panose="02020603050405020304" pitchFamily="18" charset="0"/>
                <a:cs typeface="Times New Roman" panose="02020603050405020304" pitchFamily="18" charset="0"/>
              </a:rPr>
              <a:t>Measurement of the tritium : </a:t>
            </a:r>
          </a:p>
          <a:p>
            <a:pPr marL="285750" indent="-285750" defTabSz="342900">
              <a:lnSpc>
                <a:spcPct val="150000"/>
              </a:lnSpc>
              <a:spcAft>
                <a:spcPts val="225"/>
              </a:spcAft>
              <a:buFont typeface="Arial" panose="020B0604020202020204" pitchFamily="34" charset="0"/>
              <a:buChar char="•"/>
              <a:defRPr/>
            </a:pPr>
            <a:r>
              <a:rPr lang="en-US" altLang="zh-CN" sz="1600" dirty="0">
                <a:latin typeface="Times New Roman" panose="02020603050405020304" pitchFamily="18" charset="0"/>
                <a:cs typeface="Times New Roman" panose="02020603050405020304" pitchFamily="18" charset="0"/>
              </a:rPr>
              <a:t>Fixed at the</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Air tent</a:t>
            </a:r>
            <a:r>
              <a:rPr lang="en-US" altLang="zh-CN" sz="1600" dirty="0">
                <a:latin typeface="Times New Roman" panose="02020603050405020304" pitchFamily="18" charset="0"/>
                <a:cs typeface="Times New Roman" panose="02020603050405020304" pitchFamily="18" charset="0"/>
              </a:rPr>
              <a:t> bottom on the shielding iron and open from the top with a zipper.</a:t>
            </a:r>
          </a:p>
        </p:txBody>
      </p:sp>
      <p:sp>
        <p:nvSpPr>
          <p:cNvPr id="8" name="灯片编号占位符 2">
            <a:extLst>
              <a:ext uri="{FF2B5EF4-FFF2-40B4-BE49-F238E27FC236}">
                <a16:creationId xmlns:a16="http://schemas.microsoft.com/office/drawing/2014/main" id="{97D99C22-87D2-4541-96D1-D1B128F266AF}"/>
              </a:ext>
            </a:extLst>
          </p:cNvPr>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25</a:t>
            </a:fld>
            <a:endParaRPr lang="en-US" altLang="zh-CN" dirty="0"/>
          </a:p>
        </p:txBody>
      </p:sp>
      <p:pic>
        <p:nvPicPr>
          <p:cNvPr id="3" name="图片 2">
            <a:extLst>
              <a:ext uri="{FF2B5EF4-FFF2-40B4-BE49-F238E27FC236}">
                <a16:creationId xmlns:a16="http://schemas.microsoft.com/office/drawing/2014/main" id="{8E672329-1AB5-4243-850E-E062023F97AD}"/>
              </a:ext>
            </a:extLst>
          </p:cNvPr>
          <p:cNvPicPr>
            <a:picLocks noChangeAspect="1"/>
          </p:cNvPicPr>
          <p:nvPr/>
        </p:nvPicPr>
        <p:blipFill>
          <a:blip r:embed="rId3"/>
          <a:stretch>
            <a:fillRect/>
          </a:stretch>
        </p:blipFill>
        <p:spPr>
          <a:xfrm>
            <a:off x="3672968" y="1924456"/>
            <a:ext cx="5256584" cy="3215825"/>
          </a:xfrm>
          <a:prstGeom prst="rect">
            <a:avLst/>
          </a:prstGeom>
        </p:spPr>
      </p:pic>
      <p:pic>
        <p:nvPicPr>
          <p:cNvPr id="5" name="图片 4">
            <a:extLst>
              <a:ext uri="{FF2B5EF4-FFF2-40B4-BE49-F238E27FC236}">
                <a16:creationId xmlns:a16="http://schemas.microsoft.com/office/drawing/2014/main" id="{E0B43FB3-82F4-4154-BCCE-D5A3A8AC83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211710"/>
            <a:ext cx="3439194" cy="2864566"/>
          </a:xfrm>
          <a:prstGeom prst="rect">
            <a:avLst/>
          </a:prstGeom>
        </p:spPr>
      </p:pic>
      <p:sp>
        <p:nvSpPr>
          <p:cNvPr id="11" name="文本框 10">
            <a:extLst>
              <a:ext uri="{FF2B5EF4-FFF2-40B4-BE49-F238E27FC236}">
                <a16:creationId xmlns:a16="http://schemas.microsoft.com/office/drawing/2014/main" id="{DB023910-8A52-4389-9B8D-40334ED035B2}"/>
              </a:ext>
            </a:extLst>
          </p:cNvPr>
          <p:cNvSpPr txBox="1"/>
          <p:nvPr/>
        </p:nvSpPr>
        <p:spPr>
          <a:xfrm>
            <a:off x="4057781" y="730471"/>
            <a:ext cx="4631704" cy="1181734"/>
          </a:xfrm>
          <a:prstGeom prst="rect">
            <a:avLst/>
          </a:prstGeom>
          <a:noFill/>
        </p:spPr>
        <p:txBody>
          <a:bodyPr wrap="square" rtlCol="0">
            <a:spAutoFit/>
          </a:bodyPr>
          <a:lstStyle/>
          <a:p>
            <a:pPr marL="285750" indent="-285750" defTabSz="342900">
              <a:lnSpc>
                <a:spcPct val="150000"/>
              </a:lnSpc>
              <a:spcAft>
                <a:spcPts val="225"/>
              </a:spcAft>
              <a:buFont typeface="Wingdings" panose="05000000000000000000" pitchFamily="2" charset="2"/>
              <a:buChar char="u"/>
              <a:defRPr/>
            </a:pPr>
            <a:r>
              <a:rPr lang="en-US" altLang="zh-CN" sz="1600" dirty="0">
                <a:latin typeface="Times New Roman" panose="02020603050405020304" pitchFamily="18" charset="0"/>
                <a:cs typeface="Times New Roman" panose="02020603050405020304" pitchFamily="18" charset="0"/>
              </a:rPr>
              <a:t>The tritium is detected when the flange is disconnected between  helium vessel and PBW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p>
          <a:p>
            <a:pPr marL="285750" indent="-285750" defTabSz="342900">
              <a:lnSpc>
                <a:spcPct val="150000"/>
              </a:lnSpc>
              <a:spcAft>
                <a:spcPts val="225"/>
              </a:spcAft>
              <a:buFont typeface="Wingdings" panose="05000000000000000000" pitchFamily="2" charset="2"/>
              <a:buChar char="u"/>
              <a:defRPr/>
            </a:pPr>
            <a:r>
              <a:rPr lang="en-US" altLang="zh-CN" sz="1600" dirty="0">
                <a:latin typeface="Times New Roman" panose="02020603050405020304" pitchFamily="18" charset="0"/>
                <a:cs typeface="Times New Roman" panose="02020603050405020304" pitchFamily="18" charset="0"/>
              </a:rPr>
              <a:t>Vacuum pump exhaust port</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13" name="Title 2">
            <a:extLst>
              <a:ext uri="{FF2B5EF4-FFF2-40B4-BE49-F238E27FC236}">
                <a16:creationId xmlns:a16="http://schemas.microsoft.com/office/drawing/2014/main" id="{37534138-8E3B-40FA-A2E8-932CB320DA49}"/>
              </a:ext>
            </a:extLst>
          </p:cNvPr>
          <p:cNvSpPr txBox="1">
            <a:spLocks/>
          </p:cNvSpPr>
          <p:nvPr/>
        </p:nvSpPr>
        <p:spPr bwMode="auto">
          <a:xfrm>
            <a:off x="380047" y="-5136"/>
            <a:ext cx="5161370" cy="660437"/>
          </a:xfrm>
          <a:prstGeom prst="rect">
            <a:avLst/>
          </a:prstGeom>
          <a:noFill/>
          <a:ln w="9525">
            <a:noFill/>
            <a:miter lim="800000"/>
          </a:ln>
        </p:spPr>
        <p:txBody>
          <a:bodyPr vert="horz" wrap="square" lIns="91440" tIns="45720" rIns="91440" bIns="45720" numCol="1" anchor="ctr" anchorCtr="0" compatLnSpc="1">
            <a:spAutoFit/>
          </a:bodyPr>
          <a:lstStyle>
            <a:lvl1pPr algn="l" rtl="0" eaLnBrk="0" fontAlgn="base" hangingPunct="0">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5pPr>
            <a:lvl6pPr marL="381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6pPr>
            <a:lvl7pPr marL="762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7pPr>
            <a:lvl8pPr marL="1143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8pPr>
            <a:lvl9pPr marL="1524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9pPr>
          </a:lstStyle>
          <a:p>
            <a:pPr marL="514350" indent="-514350" defTabSz="760730" eaLnBrk="1" hangingPunct="1">
              <a:lnSpc>
                <a:spcPct val="150000"/>
              </a:lnSpc>
              <a:buFont typeface="+mj-lt"/>
              <a:buAutoNum type="arabicPeriod" startAt="3"/>
            </a:pPr>
            <a:r>
              <a:rPr lang="en-US" altLang="zh-CN" dirty="0">
                <a:latin typeface="Times New Roman" panose="02020603050405020304" pitchFamily="18" charset="0"/>
                <a:cs typeface="Times New Roman" panose="02020603050405020304" pitchFamily="18" charset="0"/>
              </a:rPr>
              <a:t>Replacement process</a:t>
            </a:r>
          </a:p>
        </p:txBody>
      </p:sp>
      <p:sp>
        <p:nvSpPr>
          <p:cNvPr id="9" name="文本框 8">
            <a:extLst>
              <a:ext uri="{FF2B5EF4-FFF2-40B4-BE49-F238E27FC236}">
                <a16:creationId xmlns:a16="http://schemas.microsoft.com/office/drawing/2014/main" id="{5C712EBA-C267-423E-B69A-BCCB346284A4}"/>
              </a:ext>
            </a:extLst>
          </p:cNvPr>
          <p:cNvSpPr txBox="1"/>
          <p:nvPr/>
        </p:nvSpPr>
        <p:spPr>
          <a:xfrm rot="20070160">
            <a:off x="2677066" y="3560491"/>
            <a:ext cx="1008112" cy="417422"/>
          </a:xfrm>
          <a:prstGeom prst="rect">
            <a:avLst/>
          </a:prstGeom>
          <a:noFill/>
        </p:spPr>
        <p:txBody>
          <a:bodyPr wrap="square" rtlCol="0">
            <a:spAutoFit/>
          </a:bodyPr>
          <a:lstStyle/>
          <a:p>
            <a:pPr defTabSz="342900">
              <a:lnSpc>
                <a:spcPct val="150000"/>
              </a:lnSpc>
              <a:spcAft>
                <a:spcPts val="225"/>
              </a:spcAft>
              <a:defRPr/>
            </a:pPr>
            <a:r>
              <a:rPr lang="en-US" altLang="zh-CN" sz="1600" dirty="0">
                <a:solidFill>
                  <a:srgbClr val="FF0000"/>
                </a:solidFill>
                <a:latin typeface="Times New Roman" panose="02020603050405020304" pitchFamily="18" charset="0"/>
                <a:cs typeface="Times New Roman" panose="02020603050405020304" pitchFamily="18" charset="0"/>
              </a:rPr>
              <a:t>Exhaust</a:t>
            </a:r>
            <a:r>
              <a:rPr lang="en-US" altLang="zh-CN" sz="1600" dirty="0">
                <a:latin typeface="Times New Roman" panose="02020603050405020304" pitchFamily="18" charset="0"/>
                <a:cs typeface="Times New Roman" panose="02020603050405020304" pitchFamily="18" charset="0"/>
              </a:rPr>
              <a:t> </a:t>
            </a:r>
          </a:p>
        </p:txBody>
      </p:sp>
      <p:cxnSp>
        <p:nvCxnSpPr>
          <p:cNvPr id="6" name="连接符: 曲线 5">
            <a:extLst>
              <a:ext uri="{FF2B5EF4-FFF2-40B4-BE49-F238E27FC236}">
                <a16:creationId xmlns:a16="http://schemas.microsoft.com/office/drawing/2014/main" id="{57CED3E4-C4D5-4ECD-829B-57A27493B442}"/>
              </a:ext>
            </a:extLst>
          </p:cNvPr>
          <p:cNvCxnSpPr>
            <a:cxnSpLocks/>
          </p:cNvCxnSpPr>
          <p:nvPr/>
        </p:nvCxnSpPr>
        <p:spPr>
          <a:xfrm rot="10800000" flipV="1">
            <a:off x="1691680" y="2355726"/>
            <a:ext cx="1584176" cy="1413476"/>
          </a:xfrm>
          <a:prstGeom prst="curvedConnector3">
            <a:avLst/>
          </a:prstGeom>
          <a:ln>
            <a:tailEnd type="triangle"/>
          </a:ln>
        </p:spPr>
        <p:style>
          <a:lnRef idx="1">
            <a:schemeClr val="accent2"/>
          </a:lnRef>
          <a:fillRef idx="0">
            <a:schemeClr val="accent2"/>
          </a:fillRef>
          <a:effectRef idx="0">
            <a:schemeClr val="accent2"/>
          </a:effectRef>
          <a:fontRef idx="minor">
            <a:schemeClr val="tx1"/>
          </a:fontRef>
        </p:style>
      </p:cxnSp>
      <p:sp>
        <p:nvSpPr>
          <p:cNvPr id="14" name="文本框 13">
            <a:extLst>
              <a:ext uri="{FF2B5EF4-FFF2-40B4-BE49-F238E27FC236}">
                <a16:creationId xmlns:a16="http://schemas.microsoft.com/office/drawing/2014/main" id="{623D48C7-B310-48AB-8CAD-D540C981DF11}"/>
              </a:ext>
            </a:extLst>
          </p:cNvPr>
          <p:cNvSpPr txBox="1"/>
          <p:nvPr/>
        </p:nvSpPr>
        <p:spPr>
          <a:xfrm>
            <a:off x="276706" y="2163785"/>
            <a:ext cx="2135054" cy="336118"/>
          </a:xfrm>
          <a:prstGeom prst="rect">
            <a:avLst/>
          </a:prstGeom>
          <a:noFill/>
        </p:spPr>
        <p:txBody>
          <a:bodyPr wrap="square" rtlCol="0">
            <a:spAutoFit/>
          </a:bodyPr>
          <a:lstStyle/>
          <a:p>
            <a:pPr defTabSz="342900">
              <a:lnSpc>
                <a:spcPct val="150000"/>
              </a:lnSpc>
              <a:spcAft>
                <a:spcPts val="225"/>
              </a:spcAft>
              <a:defRPr/>
            </a:pPr>
            <a:r>
              <a:rPr lang="en-US" altLang="zh-CN" sz="1200" dirty="0">
                <a:solidFill>
                  <a:srgbClr val="FF0000"/>
                </a:solidFill>
                <a:latin typeface="Times New Roman" panose="02020603050405020304" pitchFamily="18" charset="0"/>
                <a:cs typeface="Times New Roman" panose="02020603050405020304" pitchFamily="18" charset="0"/>
              </a:rPr>
              <a:t>Tritium concentration detector</a:t>
            </a:r>
            <a:endParaRPr lang="zh-CN" altLang="en-US" sz="1200" dirty="0">
              <a:solidFill>
                <a:srgbClr val="FF0000"/>
              </a:solidFill>
              <a:latin typeface="Times New Roman" panose="02020603050405020304" pitchFamily="18" charset="0"/>
              <a:cs typeface="Times New Roman" panose="02020603050405020304" pitchFamily="18" charset="0"/>
            </a:endParaRPr>
          </a:p>
        </p:txBody>
      </p:sp>
      <p:cxnSp>
        <p:nvCxnSpPr>
          <p:cNvPr id="15" name="直接箭头连接符 14">
            <a:extLst>
              <a:ext uri="{FF2B5EF4-FFF2-40B4-BE49-F238E27FC236}">
                <a16:creationId xmlns:a16="http://schemas.microsoft.com/office/drawing/2014/main" id="{4ABEDF2B-882D-43A1-B290-A4C8BC2BBB9D}"/>
              </a:ext>
            </a:extLst>
          </p:cNvPr>
          <p:cNvCxnSpPr>
            <a:cxnSpLocks/>
            <a:stCxn id="14" idx="3"/>
          </p:cNvCxnSpPr>
          <p:nvPr/>
        </p:nvCxnSpPr>
        <p:spPr>
          <a:xfrm flipV="1">
            <a:off x="2411760" y="2283718"/>
            <a:ext cx="864096" cy="481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376CD4E-0905-412C-A7BB-88B9AF16D876}"/>
              </a:ext>
            </a:extLst>
          </p:cNvPr>
          <p:cNvSpPr txBox="1"/>
          <p:nvPr/>
        </p:nvSpPr>
        <p:spPr>
          <a:xfrm rot="18447231">
            <a:off x="1523123" y="2831368"/>
            <a:ext cx="1299025" cy="612925"/>
          </a:xfrm>
          <a:prstGeom prst="rect">
            <a:avLst/>
          </a:prstGeom>
          <a:noFill/>
        </p:spPr>
        <p:txBody>
          <a:bodyPr wrap="square" rtlCol="0">
            <a:spAutoFit/>
          </a:bodyPr>
          <a:lstStyle/>
          <a:p>
            <a:pPr defTabSz="342900">
              <a:lnSpc>
                <a:spcPct val="150000"/>
              </a:lnSpc>
              <a:spcAft>
                <a:spcPts val="225"/>
              </a:spcAft>
              <a:defRPr/>
            </a:pPr>
            <a:r>
              <a:rPr lang="en-US" altLang="zh-CN" sz="1200" dirty="0">
                <a:solidFill>
                  <a:srgbClr val="FF0000"/>
                </a:solidFill>
                <a:latin typeface="等线" panose="02010600030101010101" pitchFamily="2" charset="-122"/>
                <a:ea typeface="等线" panose="02010600030101010101" pitchFamily="2" charset="-122"/>
                <a:cs typeface="Times New Roman" panose="02020603050405020304" pitchFamily="18" charset="0"/>
              </a:rPr>
              <a:t>Ø10 </a:t>
            </a:r>
            <a:r>
              <a:rPr lang="en-US" altLang="zh-CN" sz="1200" dirty="0">
                <a:solidFill>
                  <a:srgbClr val="FF0000"/>
                </a:solidFill>
                <a:latin typeface="Times New Roman" panose="02020603050405020304" pitchFamily="18" charset="0"/>
                <a:cs typeface="Times New Roman" panose="02020603050405020304" pitchFamily="18" charset="0"/>
              </a:rPr>
              <a:t>Plastic pipe for measure</a:t>
            </a:r>
          </a:p>
        </p:txBody>
      </p:sp>
      <p:sp>
        <p:nvSpPr>
          <p:cNvPr id="17" name="矩形 16">
            <a:extLst>
              <a:ext uri="{FF2B5EF4-FFF2-40B4-BE49-F238E27FC236}">
                <a16:creationId xmlns:a16="http://schemas.microsoft.com/office/drawing/2014/main" id="{E06C6AFC-22BC-4A39-9596-A81978844650}"/>
              </a:ext>
            </a:extLst>
          </p:cNvPr>
          <p:cNvSpPr/>
          <p:nvPr/>
        </p:nvSpPr>
        <p:spPr>
          <a:xfrm>
            <a:off x="3854782" y="3843785"/>
            <a:ext cx="1725329" cy="830997"/>
          </a:xfrm>
          <a:prstGeom prst="rect">
            <a:avLst/>
          </a:prstGeom>
        </p:spPr>
        <p:txBody>
          <a:bodyPr wrap="square">
            <a:spAutoFit/>
          </a:bodyPr>
          <a:lstStyle/>
          <a:p>
            <a:r>
              <a:rPr lang="en-US" altLang="zh-CN" sz="1200" dirty="0">
                <a:solidFill>
                  <a:srgbClr val="24292F"/>
                </a:solidFill>
                <a:latin typeface="Times New Roman" panose="02020603050405020304" pitchFamily="18" charset="0"/>
                <a:cs typeface="Times New Roman" panose="02020603050405020304" pitchFamily="18" charset="0"/>
              </a:rPr>
              <a:t>Replace the gas inside of the helium pipe and the helium flange t</a:t>
            </a:r>
            <a:r>
              <a:rPr lang="en-US" altLang="zh-CN" sz="1200" dirty="0">
                <a:latin typeface="Times New Roman" panose="02020603050405020304" pitchFamily="18" charset="0"/>
                <a:cs typeface="Times New Roman" panose="02020603050405020304" pitchFamily="18" charset="0"/>
              </a:rPr>
              <a:t>ransient open.</a:t>
            </a:r>
            <a:endParaRPr lang="zh-CN" altLang="en-US" sz="1200" dirty="0">
              <a:latin typeface="Times New Roman" panose="02020603050405020304" pitchFamily="18" charset="0"/>
              <a:cs typeface="Times New Roman" panose="02020603050405020304" pitchFamily="18" charset="0"/>
            </a:endParaRPr>
          </a:p>
        </p:txBody>
      </p:sp>
      <p:sp>
        <p:nvSpPr>
          <p:cNvPr id="19" name="对话气泡: 矩形 18">
            <a:extLst>
              <a:ext uri="{FF2B5EF4-FFF2-40B4-BE49-F238E27FC236}">
                <a16:creationId xmlns:a16="http://schemas.microsoft.com/office/drawing/2014/main" id="{ECFE463A-66D3-485A-AD89-5D79B8297981}"/>
              </a:ext>
            </a:extLst>
          </p:cNvPr>
          <p:cNvSpPr/>
          <p:nvPr/>
        </p:nvSpPr>
        <p:spPr>
          <a:xfrm rot="10800000">
            <a:off x="4285400" y="2706126"/>
            <a:ext cx="792088" cy="1080120"/>
          </a:xfrm>
          <a:prstGeom prst="wedgeRectCallout">
            <a:avLst/>
          </a:prstGeom>
          <a:noFill/>
          <a:ln>
            <a:solidFill>
              <a:srgbClr val="FF0000"/>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cxnSp>
        <p:nvCxnSpPr>
          <p:cNvPr id="24" name="直接箭头连接符 23">
            <a:extLst>
              <a:ext uri="{FF2B5EF4-FFF2-40B4-BE49-F238E27FC236}">
                <a16:creationId xmlns:a16="http://schemas.microsoft.com/office/drawing/2014/main" id="{EDBD645A-3C84-4A23-8A63-46E800561E9F}"/>
              </a:ext>
            </a:extLst>
          </p:cNvPr>
          <p:cNvCxnSpPr>
            <a:cxnSpLocks/>
          </p:cNvCxnSpPr>
          <p:nvPr/>
        </p:nvCxnSpPr>
        <p:spPr>
          <a:xfrm flipH="1">
            <a:off x="5436096" y="1850499"/>
            <a:ext cx="239175" cy="5052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对话气泡: 矩形 28">
            <a:extLst>
              <a:ext uri="{FF2B5EF4-FFF2-40B4-BE49-F238E27FC236}">
                <a16:creationId xmlns:a16="http://schemas.microsoft.com/office/drawing/2014/main" id="{68C27FAA-5BC3-46A3-A5E3-56E17C59A29B}"/>
              </a:ext>
            </a:extLst>
          </p:cNvPr>
          <p:cNvSpPr/>
          <p:nvPr/>
        </p:nvSpPr>
        <p:spPr>
          <a:xfrm rot="10800000">
            <a:off x="5292080" y="2283718"/>
            <a:ext cx="3575214" cy="1588020"/>
          </a:xfrm>
          <a:prstGeom prst="wedgeRectCallout">
            <a:avLst/>
          </a:prstGeom>
          <a:noFill/>
          <a:ln>
            <a:solidFill>
              <a:srgbClr val="00B050"/>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A5C410FE-C048-46D3-84E7-2801A9DC64D9}"/>
              </a:ext>
            </a:extLst>
          </p:cNvPr>
          <p:cNvSpPr/>
          <p:nvPr/>
        </p:nvSpPr>
        <p:spPr>
          <a:xfrm>
            <a:off x="6040470" y="3996260"/>
            <a:ext cx="1987914" cy="276999"/>
          </a:xfrm>
          <a:prstGeom prst="rect">
            <a:avLst/>
          </a:prstGeom>
        </p:spPr>
        <p:txBody>
          <a:bodyPr wrap="square">
            <a:spAutoFit/>
          </a:bodyPr>
          <a:lstStyle/>
          <a:p>
            <a:r>
              <a:rPr lang="en-US" altLang="zh-CN" sz="1200" dirty="0">
                <a:solidFill>
                  <a:srgbClr val="24292F"/>
                </a:solidFill>
                <a:latin typeface="Times New Roman" panose="02020603050405020304" pitchFamily="18" charset="0"/>
                <a:cs typeface="Times New Roman" panose="02020603050405020304" pitchFamily="18" charset="0"/>
              </a:rPr>
              <a:t>helium flange keep </a:t>
            </a:r>
            <a:r>
              <a:rPr lang="en-US" altLang="zh-CN" sz="1200" dirty="0">
                <a:latin typeface="Times New Roman" panose="02020603050405020304" pitchFamily="18" charset="0"/>
                <a:cs typeface="Times New Roman" panose="02020603050405020304" pitchFamily="18" charset="0"/>
              </a:rPr>
              <a:t>open.</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174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kumimoji="1" lang="en-US" altLang="ja-JP" dirty="0"/>
              <a:t>Contents</a:t>
            </a:r>
            <a:endParaRPr lang="x-none" dirty="0"/>
          </a:p>
        </p:txBody>
      </p:sp>
      <p:sp>
        <p:nvSpPr>
          <p:cNvPr id="8" name="TextBox 11"/>
          <p:cNvSpPr txBox="1">
            <a:spLocks noChangeArrowheads="1"/>
          </p:cNvSpPr>
          <p:nvPr/>
        </p:nvSpPr>
        <p:spPr bwMode="auto">
          <a:xfrm>
            <a:off x="459457" y="1401696"/>
            <a:ext cx="6776839" cy="2703625"/>
          </a:xfrm>
          <a:prstGeom prst="rect">
            <a:avLst/>
          </a:prstGeom>
          <a:noFill/>
          <a:ln w="9525">
            <a:noFill/>
            <a:miter lim="800000"/>
          </a:ln>
        </p:spPr>
        <p:txBody>
          <a:bodyPr wrap="square" lIns="0" tIns="0" rIns="0" bIns="0" anchor="ctr">
            <a:spAutoFit/>
          </a:bodyPr>
          <a:lstStyle/>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Brief of the</a:t>
            </a:r>
            <a:r>
              <a:rPr lang="zh-CN" altLang="en-US"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proton beam window </a:t>
            </a:r>
          </a:p>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Replacement  plan and main tools</a:t>
            </a:r>
          </a:p>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Replacement  process</a:t>
            </a:r>
          </a:p>
          <a:p>
            <a:pPr marL="514350" indent="-514350" defTabSz="760730" eaLnBrk="1" hangingPunct="1">
              <a:lnSpc>
                <a:spcPct val="150000"/>
              </a:lnSpc>
              <a:buFont typeface="+mj-lt"/>
              <a:buAutoNum type="arabicPeriod"/>
            </a:pP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Improvement and upgrade</a:t>
            </a:r>
          </a:p>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Summary</a:t>
            </a:r>
          </a:p>
        </p:txBody>
      </p:sp>
    </p:spTree>
    <p:extLst>
      <p:ext uri="{BB962C8B-B14F-4D97-AF65-F5344CB8AC3E}">
        <p14:creationId xmlns:p14="http://schemas.microsoft.com/office/powerpoint/2010/main" val="2032520853"/>
      </p:ext>
    </p:extLst>
  </p:cSld>
  <p:clrMapOvr>
    <a:masterClrMapping/>
  </p:clrMapOvr>
  <mc:AlternateContent xmlns:mc="http://schemas.openxmlformats.org/markup-compatibility/2006" xmlns:p14="http://schemas.microsoft.com/office/powerpoint/2010/main">
    <mc:Choice Requires="p14">
      <p:transition spd="slow" p14:dur="2000" advTm="9688"/>
    </mc:Choice>
    <mc:Fallback xmlns="">
      <p:transition spd="slow" advTm="968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57200" y="130774"/>
            <a:ext cx="4906888" cy="431953"/>
          </a:xfrm>
        </p:spPr>
        <p:txBody>
          <a:bodyPr/>
          <a:lstStyle/>
          <a:p>
            <a:pPr marL="514350" indent="-514350" defTabSz="760730" eaLnBrk="1" hangingPunct="1">
              <a:lnSpc>
                <a:spcPct val="150000"/>
              </a:lnSpc>
              <a:buFont typeface="+mj-lt"/>
              <a:buAutoNum type="arabicPeriod" startAt="4"/>
            </a:pPr>
            <a:r>
              <a:rPr lang="en-US" altLang="zh-CN" dirty="0">
                <a:latin typeface="Times New Roman" panose="02020603050405020304" pitchFamily="18" charset="0"/>
                <a:cs typeface="Times New Roman" panose="02020603050405020304" pitchFamily="18" charset="0"/>
              </a:rPr>
              <a:t>Improvement and upgrade</a:t>
            </a:r>
          </a:p>
        </p:txBody>
      </p:sp>
      <p:sp>
        <p:nvSpPr>
          <p:cNvPr id="5" name="灯片编号占位符 2">
            <a:extLst>
              <a:ext uri="{FF2B5EF4-FFF2-40B4-BE49-F238E27FC236}">
                <a16:creationId xmlns:a16="http://schemas.microsoft.com/office/drawing/2014/main" id="{357B69EC-6671-46C9-9F94-6DF573962767}"/>
              </a:ext>
            </a:extLst>
          </p:cNvPr>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27</a:t>
            </a:fld>
            <a:endParaRPr lang="en-US" altLang="zh-CN" dirty="0"/>
          </a:p>
        </p:txBody>
      </p:sp>
      <p:pic>
        <p:nvPicPr>
          <p:cNvPr id="2" name="图片 1">
            <a:extLst>
              <a:ext uri="{FF2B5EF4-FFF2-40B4-BE49-F238E27FC236}">
                <a16:creationId xmlns:a16="http://schemas.microsoft.com/office/drawing/2014/main" id="{ABE6BBE5-A081-4CA2-B568-CC6FDBCD650C}"/>
              </a:ext>
            </a:extLst>
          </p:cNvPr>
          <p:cNvPicPr>
            <a:picLocks noChangeAspect="1"/>
          </p:cNvPicPr>
          <p:nvPr/>
        </p:nvPicPr>
        <p:blipFill>
          <a:blip r:embed="rId2"/>
          <a:stretch>
            <a:fillRect/>
          </a:stretch>
        </p:blipFill>
        <p:spPr>
          <a:xfrm>
            <a:off x="3289424" y="2732896"/>
            <a:ext cx="2133600" cy="2312572"/>
          </a:xfrm>
          <a:prstGeom prst="rect">
            <a:avLst/>
          </a:prstGeom>
        </p:spPr>
      </p:pic>
      <p:pic>
        <p:nvPicPr>
          <p:cNvPr id="24" name="图片 23">
            <a:extLst>
              <a:ext uri="{FF2B5EF4-FFF2-40B4-BE49-F238E27FC236}">
                <a16:creationId xmlns:a16="http://schemas.microsoft.com/office/drawing/2014/main" id="{C7A3E3FC-F0DF-44C2-92E3-89057D6603AC}"/>
              </a:ext>
            </a:extLst>
          </p:cNvPr>
          <p:cNvPicPr>
            <a:picLocks noChangeAspect="1"/>
          </p:cNvPicPr>
          <p:nvPr/>
        </p:nvPicPr>
        <p:blipFill>
          <a:blip r:embed="rId3"/>
          <a:stretch>
            <a:fillRect/>
          </a:stretch>
        </p:blipFill>
        <p:spPr>
          <a:xfrm>
            <a:off x="6091123" y="2727241"/>
            <a:ext cx="2133600" cy="2243485"/>
          </a:xfrm>
          <a:prstGeom prst="rect">
            <a:avLst/>
          </a:prstGeom>
        </p:spPr>
      </p:pic>
      <p:sp>
        <p:nvSpPr>
          <p:cNvPr id="26" name="文本框 25">
            <a:extLst>
              <a:ext uri="{FF2B5EF4-FFF2-40B4-BE49-F238E27FC236}">
                <a16:creationId xmlns:a16="http://schemas.microsoft.com/office/drawing/2014/main" id="{89F1E2AD-E824-4F22-B957-8F43833A022C}"/>
              </a:ext>
            </a:extLst>
          </p:cNvPr>
          <p:cNvSpPr txBox="1"/>
          <p:nvPr/>
        </p:nvSpPr>
        <p:spPr>
          <a:xfrm>
            <a:off x="424543" y="729258"/>
            <a:ext cx="8924238" cy="2043508"/>
          </a:xfrm>
          <a:prstGeom prst="rect">
            <a:avLst/>
          </a:prstGeom>
          <a:noFill/>
        </p:spPr>
        <p:txBody>
          <a:bodyPr wrap="none" rtlCol="0">
            <a:spAutoFit/>
          </a:bodyPr>
          <a:lstStyle/>
          <a:p>
            <a:pPr defTabSz="342900">
              <a:lnSpc>
                <a:spcPct val="150000"/>
              </a:lnSpc>
              <a:spcAft>
                <a:spcPts val="225"/>
              </a:spcAft>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Upgrade of the PBW:</a:t>
            </a:r>
          </a:p>
          <a:p>
            <a:pPr marL="285750" indent="-285750" defTabSz="342900">
              <a:lnSpc>
                <a:spcPct val="150000"/>
              </a:lnSpc>
              <a:spcAft>
                <a:spcPts val="225"/>
              </a:spcAft>
              <a:buFont typeface="Wingdings" panose="05000000000000000000" pitchFamily="2" charset="2"/>
              <a:buChar char="p"/>
              <a:defRPr/>
            </a:pPr>
            <a:r>
              <a:rPr lang="en-US" altLang="zh-CN" sz="1600" dirty="0">
                <a:latin typeface="Times New Roman" panose="02020603050405020304" pitchFamily="18" charset="0"/>
                <a:cs typeface="Times New Roman" panose="02020603050405020304" pitchFamily="18" charset="0"/>
              </a:rPr>
              <a:t>Changed  the layout of the beam measurement cables to easy cut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PBW2#</a:t>
            </a:r>
            <a:r>
              <a:rPr lang="en-US" altLang="zh-CN"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p>
          <a:p>
            <a:pPr marL="285750" indent="-285750" defTabSz="342900">
              <a:lnSpc>
                <a:spcPct val="150000"/>
              </a:lnSpc>
              <a:spcAft>
                <a:spcPts val="225"/>
              </a:spcAft>
              <a:buFont typeface="Wingdings" panose="05000000000000000000" pitchFamily="2" charset="2"/>
              <a:buChar char="p"/>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Modified </a:t>
            </a:r>
            <a:r>
              <a:rPr lang="en-US" altLang="zh-CN" sz="1600" dirty="0">
                <a:latin typeface="Times New Roman" panose="02020603050405020304" pitchFamily="18" charset="0"/>
                <a:cs typeface="Times New Roman" panose="02020603050405020304" pitchFamily="18" charset="0"/>
              </a:rPr>
              <a:t>the cooling method of the beam window for the 500KW  at PBW2#</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p>
          <a:p>
            <a:pPr marL="285750" indent="-285750" defTabSz="342900">
              <a:lnSpc>
                <a:spcPct val="150000"/>
              </a:lnSpc>
              <a:spcAft>
                <a:spcPts val="225"/>
              </a:spcAft>
              <a:buFont typeface="Wingdings" panose="05000000000000000000" pitchFamily="2" charset="2"/>
              <a:buChar char="p"/>
              <a:defRPr/>
            </a:pPr>
            <a:r>
              <a:rPr lang="en-US" altLang="zh-CN" sz="1600" dirty="0">
                <a:latin typeface="Times New Roman" panose="02020603050405020304" pitchFamily="18" charset="0"/>
                <a:cs typeface="Times New Roman" panose="02020603050405020304" pitchFamily="18" charset="0"/>
              </a:rPr>
              <a:t>Consider to design a separate vacuum pipe for two flange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PBW3#</a:t>
            </a:r>
            <a:r>
              <a:rPr lang="en-US" altLang="zh-CN"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p>
          <a:p>
            <a:pPr marL="285750" indent="-285750" defTabSz="342900">
              <a:lnSpc>
                <a:spcPct val="150000"/>
              </a:lnSpc>
              <a:spcAft>
                <a:spcPts val="225"/>
              </a:spcAft>
              <a:buFont typeface="Wingdings" panose="05000000000000000000" pitchFamily="2" charset="2"/>
              <a:buChar char="p"/>
              <a:defRPr/>
            </a:pPr>
            <a:r>
              <a:rPr lang="en-US" altLang="zh-CN" sz="1600" dirty="0">
                <a:latin typeface="Times New Roman" panose="02020603050405020304" pitchFamily="18" charset="0"/>
                <a:cs typeface="Times New Roman" panose="02020603050405020304" pitchFamily="18" charset="0"/>
              </a:rPr>
              <a:t>Consider to add a limit switch to remotely determine the movement status of the inflatable bellows. </a:t>
            </a:r>
          </a:p>
        </p:txBody>
      </p:sp>
      <p:pic>
        <p:nvPicPr>
          <p:cNvPr id="25" name="图片 24">
            <a:extLst>
              <a:ext uri="{FF2B5EF4-FFF2-40B4-BE49-F238E27FC236}">
                <a16:creationId xmlns:a16="http://schemas.microsoft.com/office/drawing/2014/main" id="{0B569044-1CC3-42C6-A0F7-15A11B3C61A3}"/>
              </a:ext>
            </a:extLst>
          </p:cNvPr>
          <p:cNvPicPr>
            <a:picLocks noChangeAspect="1"/>
          </p:cNvPicPr>
          <p:nvPr/>
        </p:nvPicPr>
        <p:blipFill>
          <a:blip r:embed="rId4"/>
          <a:stretch>
            <a:fillRect/>
          </a:stretch>
        </p:blipFill>
        <p:spPr>
          <a:xfrm>
            <a:off x="487725" y="2796327"/>
            <a:ext cx="2133600" cy="2243485"/>
          </a:xfrm>
          <a:prstGeom prst="rect">
            <a:avLst/>
          </a:prstGeom>
        </p:spPr>
      </p:pic>
    </p:spTree>
    <p:extLst>
      <p:ext uri="{BB962C8B-B14F-4D97-AF65-F5344CB8AC3E}">
        <p14:creationId xmlns:p14="http://schemas.microsoft.com/office/powerpoint/2010/main" val="372166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2">
            <a:extLst>
              <a:ext uri="{FF2B5EF4-FFF2-40B4-BE49-F238E27FC236}">
                <a16:creationId xmlns:a16="http://schemas.microsoft.com/office/drawing/2014/main" id="{357B69EC-6671-46C9-9F94-6DF573962767}"/>
              </a:ext>
            </a:extLst>
          </p:cNvPr>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28</a:t>
            </a:fld>
            <a:endParaRPr lang="en-US" altLang="zh-CN" dirty="0"/>
          </a:p>
        </p:txBody>
      </p:sp>
      <p:sp>
        <p:nvSpPr>
          <p:cNvPr id="26" name="文本框 25">
            <a:extLst>
              <a:ext uri="{FF2B5EF4-FFF2-40B4-BE49-F238E27FC236}">
                <a16:creationId xmlns:a16="http://schemas.microsoft.com/office/drawing/2014/main" id="{89F1E2AD-E824-4F22-B957-8F43833A022C}"/>
              </a:ext>
            </a:extLst>
          </p:cNvPr>
          <p:cNvSpPr txBox="1"/>
          <p:nvPr/>
        </p:nvSpPr>
        <p:spPr>
          <a:xfrm>
            <a:off x="424543" y="729258"/>
            <a:ext cx="3715409" cy="2038379"/>
          </a:xfrm>
          <a:prstGeom prst="rect">
            <a:avLst/>
          </a:prstGeom>
          <a:noFill/>
        </p:spPr>
        <p:txBody>
          <a:bodyPr wrap="square" rtlCol="0">
            <a:spAutoFit/>
          </a:bodyPr>
          <a:lstStyle/>
          <a:p>
            <a:pPr defTabSz="342900">
              <a:lnSpc>
                <a:spcPct val="150000"/>
              </a:lnSpc>
              <a:spcAft>
                <a:spcPts val="225"/>
              </a:spcAft>
              <a:defRPr/>
            </a:pPr>
            <a:r>
              <a:rPr lang="en-US" altLang="zh-CN" b="1" dirty="0">
                <a:latin typeface="Times New Roman" panose="02020603050405020304" pitchFamily="18" charset="0"/>
                <a:cs typeface="Times New Roman" panose="02020603050405020304" pitchFamily="18" charset="0"/>
              </a:rPr>
              <a:t>Improvement of the sealing surface clean and polish tool:</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defTabSz="342900">
              <a:lnSpc>
                <a:spcPct val="150000"/>
              </a:lnSpc>
              <a:spcAft>
                <a:spcPts val="225"/>
              </a:spcAft>
              <a:buFont typeface="Wingdings" panose="05000000000000000000" pitchFamily="2" charset="2"/>
              <a:buChar char="p"/>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Modify the positioning  method</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p>
          <a:p>
            <a:pPr marL="285750" indent="-285750" defTabSz="342900">
              <a:lnSpc>
                <a:spcPct val="150000"/>
              </a:lnSpc>
              <a:spcAft>
                <a:spcPts val="225"/>
              </a:spcAft>
              <a:buFont typeface="Wingdings" panose="05000000000000000000" pitchFamily="2" charset="2"/>
              <a:buChar char="p"/>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Look for surface polishing materials and Explore the process.</a:t>
            </a:r>
          </a:p>
        </p:txBody>
      </p:sp>
      <p:pic>
        <p:nvPicPr>
          <p:cNvPr id="8" name="图片 7" descr="7b0a20202020227069636672616d65646573223a20222670666d38333230363936323335262673707432312d312626626474303026267764743235353026266f726773697a653030262670667431323226220a7d0a">
            <a:extLst>
              <a:ext uri="{FF2B5EF4-FFF2-40B4-BE49-F238E27FC236}">
                <a16:creationId xmlns:a16="http://schemas.microsoft.com/office/drawing/2014/main" id="{6703D0E8-4E8D-4C0A-89DA-939CFA9C77C2}"/>
              </a:ext>
            </a:extLst>
          </p:cNvPr>
          <p:cNvPicPr>
            <a:picLocks noChangeAspect="1"/>
          </p:cNvPicPr>
          <p:nvPr/>
        </p:nvPicPr>
        <p:blipFill>
          <a:blip r:embed="rId2">
            <a:extLst>
              <a:ext uri="{BEBA8EAE-BF5A-486C-A8C5-ECC9F3942E4B}">
                <a14:imgProps xmlns:a14="http://schemas.microsoft.com/office/drawing/2010/main">
                  <a14:imgLayer r:embed="rId3"/>
                </a14:imgProps>
              </a:ext>
            </a:extLst>
          </a:blip>
          <a:srcRect/>
          <a:stretch>
            <a:fillRect/>
          </a:stretch>
        </p:blipFill>
        <p:spPr>
          <a:xfrm>
            <a:off x="356022" y="2670815"/>
            <a:ext cx="1090537" cy="2440976"/>
          </a:xfrm>
          <a:prstGeom prst="rect">
            <a:avLst/>
          </a:prstGeom>
        </p:spPr>
      </p:pic>
      <p:pic>
        <p:nvPicPr>
          <p:cNvPr id="9" name="图片 8">
            <a:extLst>
              <a:ext uri="{FF2B5EF4-FFF2-40B4-BE49-F238E27FC236}">
                <a16:creationId xmlns:a16="http://schemas.microsoft.com/office/drawing/2014/main" id="{0109BF71-D026-45D0-8EDD-01F0254C9A33}"/>
              </a:ext>
            </a:extLst>
          </p:cNvPr>
          <p:cNvPicPr>
            <a:picLocks noChangeAspect="1"/>
          </p:cNvPicPr>
          <p:nvPr/>
        </p:nvPicPr>
        <p:blipFill>
          <a:blip r:embed="rId4"/>
          <a:stretch>
            <a:fillRect/>
          </a:stretch>
        </p:blipFill>
        <p:spPr>
          <a:xfrm>
            <a:off x="2203936" y="2719737"/>
            <a:ext cx="1583450" cy="2343135"/>
          </a:xfrm>
          <a:prstGeom prst="rect">
            <a:avLst/>
          </a:prstGeom>
        </p:spPr>
      </p:pic>
      <p:sp>
        <p:nvSpPr>
          <p:cNvPr id="10" name="对话气泡: 圆角矩形 9">
            <a:extLst>
              <a:ext uri="{FF2B5EF4-FFF2-40B4-BE49-F238E27FC236}">
                <a16:creationId xmlns:a16="http://schemas.microsoft.com/office/drawing/2014/main" id="{967ECE5A-38D7-413A-B981-A59B33C21A08}"/>
              </a:ext>
            </a:extLst>
          </p:cNvPr>
          <p:cNvSpPr/>
          <p:nvPr/>
        </p:nvSpPr>
        <p:spPr>
          <a:xfrm>
            <a:off x="2269411" y="2737880"/>
            <a:ext cx="1583451" cy="2343136"/>
          </a:xfrm>
          <a:prstGeom prst="wedgeRoundRectCallout">
            <a:avLst>
              <a:gd name="adj1" fmla="val -133932"/>
              <a:gd name="adj2" fmla="val 35207"/>
              <a:gd name="adj3"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191954E6-C094-4F77-AC45-B0C9411BD54C}"/>
              </a:ext>
            </a:extLst>
          </p:cNvPr>
          <p:cNvSpPr txBox="1"/>
          <p:nvPr/>
        </p:nvSpPr>
        <p:spPr>
          <a:xfrm>
            <a:off x="4609715" y="738330"/>
            <a:ext cx="4219465" cy="1992212"/>
          </a:xfrm>
          <a:prstGeom prst="rect">
            <a:avLst/>
          </a:prstGeom>
          <a:noFill/>
        </p:spPr>
        <p:txBody>
          <a:bodyPr wrap="square" rtlCol="0">
            <a:spAutoFit/>
          </a:bodyPr>
          <a:lstStyle/>
          <a:p>
            <a:pPr defTabSz="342900">
              <a:lnSpc>
                <a:spcPct val="150000"/>
              </a:lnSpc>
              <a:spcAft>
                <a:spcPts val="225"/>
              </a:spcAft>
              <a:defRPr/>
            </a:pPr>
            <a:r>
              <a:rPr lang="en-US" altLang="zh-CN" b="1" dirty="0">
                <a:latin typeface="Times New Roman" panose="02020603050405020304" pitchFamily="18" charset="0"/>
                <a:cs typeface="Times New Roman" panose="02020603050405020304" pitchFamily="18" charset="0"/>
              </a:rPr>
              <a:t>Improvement  others</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a:t>
            </a:r>
          </a:p>
          <a:p>
            <a:pPr marL="285750" indent="-285750" defTabSz="342900">
              <a:lnSpc>
                <a:spcPct val="150000"/>
              </a:lnSpc>
              <a:spcAft>
                <a:spcPts val="225"/>
              </a:spcAft>
              <a:buFont typeface="Wingdings" panose="05000000000000000000" pitchFamily="2" charset="2"/>
              <a:buChar char="p"/>
              <a:defRPr/>
            </a:pPr>
            <a:r>
              <a:rPr lang="en-US" altLang="zh-CN" sz="1600" dirty="0">
                <a:latin typeface="Times New Roman" panose="02020603050405020304" pitchFamily="18" charset="0"/>
                <a:cs typeface="Times New Roman" panose="02020603050405020304" pitchFamily="18" charset="0"/>
              </a:rPr>
              <a:t>Improve the transition flange of the cooling water </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defTabSz="342900">
              <a:lnSpc>
                <a:spcPct val="150000"/>
              </a:lnSpc>
              <a:spcAft>
                <a:spcPts val="225"/>
              </a:spcAft>
              <a:buFont typeface="Wingdings" panose="05000000000000000000" pitchFamily="2" charset="2"/>
              <a:buChar char="p"/>
              <a:defRPr/>
            </a:pPr>
            <a:r>
              <a:rPr lang="en-US" altLang="zh-CN" sz="1600" dirty="0">
                <a:latin typeface="Times New Roman" panose="02020603050405020304" pitchFamily="18" charset="0"/>
                <a:cs typeface="Times New Roman" panose="02020603050405020304" pitchFamily="18" charset="0"/>
              </a:rPr>
              <a:t>Add a flexible section on  the top of cooling water pipe of PBW.</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 name="图片 14">
            <a:extLst>
              <a:ext uri="{FF2B5EF4-FFF2-40B4-BE49-F238E27FC236}">
                <a16:creationId xmlns:a16="http://schemas.microsoft.com/office/drawing/2014/main" id="{DE11BF31-FFD3-42A2-8C20-F492D64A958E}"/>
              </a:ext>
            </a:extLst>
          </p:cNvPr>
          <p:cNvPicPr>
            <a:picLocks noChangeAspect="1"/>
          </p:cNvPicPr>
          <p:nvPr/>
        </p:nvPicPr>
        <p:blipFill>
          <a:blip r:embed="rId5"/>
          <a:stretch>
            <a:fillRect/>
          </a:stretch>
        </p:blipFill>
        <p:spPr>
          <a:xfrm rot="16200000">
            <a:off x="4330520" y="3014138"/>
            <a:ext cx="2343137" cy="1758491"/>
          </a:xfrm>
          <a:prstGeom prst="rect">
            <a:avLst/>
          </a:prstGeom>
        </p:spPr>
      </p:pic>
      <p:pic>
        <p:nvPicPr>
          <p:cNvPr id="16" name="图片 15">
            <a:extLst>
              <a:ext uri="{FF2B5EF4-FFF2-40B4-BE49-F238E27FC236}">
                <a16:creationId xmlns:a16="http://schemas.microsoft.com/office/drawing/2014/main" id="{3A5850C1-789F-4C6F-8540-02B59E508402}"/>
              </a:ext>
            </a:extLst>
          </p:cNvPr>
          <p:cNvPicPr>
            <a:picLocks noChangeAspect="1"/>
          </p:cNvPicPr>
          <p:nvPr/>
        </p:nvPicPr>
        <p:blipFill>
          <a:blip r:embed="rId6"/>
          <a:stretch>
            <a:fillRect/>
          </a:stretch>
        </p:blipFill>
        <p:spPr>
          <a:xfrm>
            <a:off x="6516433" y="2715983"/>
            <a:ext cx="2250517" cy="2343138"/>
          </a:xfrm>
          <a:prstGeom prst="rect">
            <a:avLst/>
          </a:prstGeom>
        </p:spPr>
      </p:pic>
      <p:sp>
        <p:nvSpPr>
          <p:cNvPr id="17" name="矩形 16">
            <a:extLst>
              <a:ext uri="{FF2B5EF4-FFF2-40B4-BE49-F238E27FC236}">
                <a16:creationId xmlns:a16="http://schemas.microsoft.com/office/drawing/2014/main" id="{38B311D4-9473-4D76-9671-F3A720B03C05}"/>
              </a:ext>
            </a:extLst>
          </p:cNvPr>
          <p:cNvSpPr/>
          <p:nvPr/>
        </p:nvSpPr>
        <p:spPr>
          <a:xfrm>
            <a:off x="7092280" y="2860127"/>
            <a:ext cx="1224136" cy="1374781"/>
          </a:xfrm>
          <a:prstGeom prst="rect">
            <a:avLst/>
          </a:prstGeom>
          <a:noFill/>
          <a:ln w="38100" cap="flat" cmpd="sng" algn="ctr">
            <a:solidFill>
              <a:srgbClr val="000099"/>
            </a:solidFill>
            <a:prstDash val="solid"/>
            <a:round/>
            <a:headEnd type="none" w="med" len="med"/>
            <a:tailEnd type="none" w="med" len="med"/>
          </a:ln>
          <a:extLst>
            <a:ext uri="{909E8E84-426E-40DD-AFC4-6F175D3DCCD1}">
              <a14:hiddenFill xmlns:a14="http://schemas.microsoft.com/office/drawing/2010/main">
                <a:solidFill>
                  <a:schemeClr val="accent2"/>
                </a:solidFill>
              </a14:hiddenFill>
            </a:ext>
          </a:extLst>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8" name="标题 3">
            <a:extLst>
              <a:ext uri="{FF2B5EF4-FFF2-40B4-BE49-F238E27FC236}">
                <a16:creationId xmlns:a16="http://schemas.microsoft.com/office/drawing/2014/main" id="{54CBFEB7-DFEB-4B52-A030-497E2766ADD4}"/>
              </a:ext>
            </a:extLst>
          </p:cNvPr>
          <p:cNvSpPr>
            <a:spLocks noGrp="1"/>
          </p:cNvSpPr>
          <p:nvPr>
            <p:ph type="title"/>
          </p:nvPr>
        </p:nvSpPr>
        <p:spPr>
          <a:xfrm>
            <a:off x="457200" y="130774"/>
            <a:ext cx="4906888" cy="431953"/>
          </a:xfrm>
        </p:spPr>
        <p:txBody>
          <a:bodyPr/>
          <a:lstStyle/>
          <a:p>
            <a:pPr marL="514350" indent="-514350" defTabSz="760730" eaLnBrk="1" hangingPunct="1">
              <a:lnSpc>
                <a:spcPct val="150000"/>
              </a:lnSpc>
              <a:buFont typeface="+mj-lt"/>
              <a:buAutoNum type="arabicPeriod" startAt="4"/>
            </a:pPr>
            <a:r>
              <a:rPr lang="en-US" altLang="zh-CN" dirty="0">
                <a:latin typeface="Times New Roman" panose="02020603050405020304" pitchFamily="18" charset="0"/>
                <a:cs typeface="Times New Roman" panose="02020603050405020304" pitchFamily="18" charset="0"/>
              </a:rPr>
              <a:t>Improvement and upgrade</a:t>
            </a:r>
          </a:p>
        </p:txBody>
      </p:sp>
    </p:spTree>
    <p:extLst>
      <p:ext uri="{BB962C8B-B14F-4D97-AF65-F5344CB8AC3E}">
        <p14:creationId xmlns:p14="http://schemas.microsoft.com/office/powerpoint/2010/main" val="1366497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kumimoji="1" lang="en-US" altLang="ja-JP" dirty="0"/>
              <a:t>Contents</a:t>
            </a:r>
            <a:endParaRPr lang="x-none" dirty="0"/>
          </a:p>
        </p:txBody>
      </p:sp>
      <p:sp>
        <p:nvSpPr>
          <p:cNvPr id="8" name="TextBox 11"/>
          <p:cNvSpPr txBox="1">
            <a:spLocks noChangeArrowheads="1"/>
          </p:cNvSpPr>
          <p:nvPr/>
        </p:nvSpPr>
        <p:spPr bwMode="auto">
          <a:xfrm>
            <a:off x="459457" y="1401696"/>
            <a:ext cx="6776839" cy="2703625"/>
          </a:xfrm>
          <a:prstGeom prst="rect">
            <a:avLst/>
          </a:prstGeom>
          <a:noFill/>
          <a:ln w="9525">
            <a:noFill/>
            <a:miter lim="800000"/>
          </a:ln>
        </p:spPr>
        <p:txBody>
          <a:bodyPr wrap="square" lIns="0" tIns="0" rIns="0" bIns="0" anchor="ctr">
            <a:spAutoFit/>
          </a:bodyPr>
          <a:lstStyle/>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Brief of the</a:t>
            </a:r>
            <a:r>
              <a:rPr lang="zh-CN" altLang="en-US"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proton beam window </a:t>
            </a:r>
          </a:p>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Replacement  plan and main tools</a:t>
            </a:r>
          </a:p>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Replacement  process</a:t>
            </a:r>
          </a:p>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Improvement and upgrade</a:t>
            </a:r>
          </a:p>
          <a:p>
            <a:pPr marL="514350" indent="-514350" defTabSz="760730" eaLnBrk="1" hangingPunct="1">
              <a:lnSpc>
                <a:spcPct val="150000"/>
              </a:lnSpc>
              <a:buFont typeface="+mj-lt"/>
              <a:buAutoNum type="arabicPeriod"/>
            </a:pP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Summary</a:t>
            </a:r>
          </a:p>
        </p:txBody>
      </p:sp>
    </p:spTree>
    <p:extLst>
      <p:ext uri="{BB962C8B-B14F-4D97-AF65-F5344CB8AC3E}">
        <p14:creationId xmlns:p14="http://schemas.microsoft.com/office/powerpoint/2010/main" val="4147557126"/>
      </p:ext>
    </p:extLst>
  </p:cSld>
  <p:clrMapOvr>
    <a:masterClrMapping/>
  </p:clrMapOvr>
  <mc:AlternateContent xmlns:mc="http://schemas.openxmlformats.org/markup-compatibility/2006" xmlns:p14="http://schemas.microsoft.com/office/powerpoint/2010/main">
    <mc:Choice Requires="p14">
      <p:transition spd="slow" p14:dur="2000" advTm="9688"/>
    </mc:Choice>
    <mc:Fallback xmlns="">
      <p:transition spd="slow" advTm="968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7010400" y="4869656"/>
            <a:ext cx="2133600" cy="273844"/>
          </a:xfrm>
        </p:spPr>
        <p:txBody>
          <a:bodyPr/>
          <a:lstStyle/>
          <a:p>
            <a:pPr>
              <a:defRPr/>
            </a:pPr>
            <a:fld id="{F22E5DDF-294A-47C7-9938-98EB7AF5D866}" type="slidenum">
              <a:rPr lang="en-US" altLang="zh-CN" smtClean="0"/>
              <a:t>3</a:t>
            </a:fld>
            <a:endParaRPr lang="en-US" altLang="zh-CN" dirty="0"/>
          </a:p>
        </p:txBody>
      </p:sp>
      <p:sp>
        <p:nvSpPr>
          <p:cNvPr id="4" name="标题 3"/>
          <p:cNvSpPr>
            <a:spLocks noGrp="1"/>
          </p:cNvSpPr>
          <p:nvPr>
            <p:ph type="title"/>
          </p:nvPr>
        </p:nvSpPr>
        <p:spPr>
          <a:xfrm>
            <a:off x="467544" y="0"/>
            <a:ext cx="6881826" cy="431953"/>
          </a:xfrm>
        </p:spPr>
        <p:txBody>
          <a:bodyPr/>
          <a:lstStyle/>
          <a:p>
            <a:pPr marL="514350" indent="-514350" defTabSz="760730" eaLnBrk="1" hangingPunct="1">
              <a:lnSpc>
                <a:spcPct val="150000"/>
              </a:lnSpc>
              <a:buFont typeface="+mj-lt"/>
              <a:buAutoNum type="arabicPeriod"/>
            </a:pPr>
            <a:r>
              <a:rPr lang="en-US" altLang="zh-CN" dirty="0">
                <a:latin typeface="Times New Roman" panose="02020603050405020304" pitchFamily="18" charset="0"/>
                <a:cs typeface="Times New Roman" panose="02020603050405020304" pitchFamily="18" charset="0"/>
              </a:rPr>
              <a:t>Brief of</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proton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beam window </a:t>
            </a:r>
          </a:p>
        </p:txBody>
      </p:sp>
      <p:sp>
        <p:nvSpPr>
          <p:cNvPr id="8" name="Rectangle 3">
            <a:extLst>
              <a:ext uri="{FF2B5EF4-FFF2-40B4-BE49-F238E27FC236}">
                <a16:creationId xmlns:a16="http://schemas.microsoft.com/office/drawing/2014/main" id="{244AD710-8967-4735-8E5F-B31100FDC467}"/>
              </a:ext>
            </a:extLst>
          </p:cNvPr>
          <p:cNvSpPr txBox="1"/>
          <p:nvPr/>
        </p:nvSpPr>
        <p:spPr>
          <a:xfrm>
            <a:off x="159444" y="699542"/>
            <a:ext cx="4268540" cy="3741409"/>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marL="285750" indent="-285750">
              <a:buFont typeface="Wingdings" panose="05000000000000000000" pitchFamily="2" charset="2"/>
              <a:buChar char="p"/>
            </a:pPr>
            <a:r>
              <a:rPr lang="en-US" altLang="zh-CN" sz="1600" dirty="0">
                <a:latin typeface="Times New Roman" panose="02020603050405020304" pitchFamily="18" charset="0"/>
                <a:cs typeface="Times New Roman" panose="02020603050405020304" pitchFamily="18" charset="0"/>
              </a:rPr>
              <a:t>The proton</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beam window (PBW) is located at the interface between the proton accelerator and the target station, which plays the role of isolating the high vacuum of the proton transport line chamber and the helium environment of the target station ;</a:t>
            </a:r>
          </a:p>
          <a:p>
            <a:pPr marL="285750" lvl="0" indent="-285750">
              <a:buFont typeface="Wingdings" panose="05000000000000000000" pitchFamily="2" charset="2"/>
              <a:buChar char="p"/>
            </a:pPr>
            <a:r>
              <a:rPr lang="en-US" altLang="zh-CN" sz="1600" dirty="0">
                <a:latin typeface="Times New Roman" panose="02020603050405020304" pitchFamily="18" charset="0"/>
                <a:cs typeface="Times New Roman" panose="02020603050405020304" pitchFamily="18" charset="0"/>
              </a:rPr>
              <a:t>The PBW1 design life greater than 3 years and it has been running stably since 2018;</a:t>
            </a:r>
          </a:p>
          <a:p>
            <a:pPr marL="285750" indent="-285750">
              <a:buFont typeface="Wingdings" panose="05000000000000000000" pitchFamily="2" charset="2"/>
              <a:buChar char="p"/>
            </a:pPr>
            <a:r>
              <a:rPr lang="en-US" altLang="zh-CN" sz="1600" dirty="0">
                <a:latin typeface="Times New Roman" panose="02020603050405020304" pitchFamily="18" charset="0"/>
                <a:cs typeface="Times New Roman" panose="02020603050405020304" pitchFamily="18" charset="0"/>
              </a:rPr>
              <a:t>We decided to replace the PBW in the 2024 is base on multifaceted considerations .</a:t>
            </a:r>
          </a:p>
        </p:txBody>
      </p:sp>
      <p:pic>
        <p:nvPicPr>
          <p:cNvPr id="11" name="图片 10">
            <a:extLst>
              <a:ext uri="{FF2B5EF4-FFF2-40B4-BE49-F238E27FC236}">
                <a16:creationId xmlns:a16="http://schemas.microsoft.com/office/drawing/2014/main" id="{52E650F1-DFF4-4BD8-9966-D6D33759C8C5}"/>
              </a:ext>
            </a:extLst>
          </p:cNvPr>
          <p:cNvPicPr>
            <a:picLocks noChangeAspect="1"/>
          </p:cNvPicPr>
          <p:nvPr/>
        </p:nvPicPr>
        <p:blipFill rotWithShape="1">
          <a:blip r:embed="rId2"/>
          <a:srcRect r="6511"/>
          <a:stretch/>
        </p:blipFill>
        <p:spPr>
          <a:xfrm>
            <a:off x="4378644" y="842540"/>
            <a:ext cx="4657851" cy="4164038"/>
          </a:xfrm>
          <a:prstGeom prst="rect">
            <a:avLst/>
          </a:prstGeom>
        </p:spPr>
      </p:pic>
    </p:spTree>
    <p:extLst>
      <p:ext uri="{BB962C8B-B14F-4D97-AF65-F5344CB8AC3E}">
        <p14:creationId xmlns:p14="http://schemas.microsoft.com/office/powerpoint/2010/main" val="223138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pPr marL="514350" indent="-514350" defTabSz="760730" eaLnBrk="1" hangingPunct="1">
              <a:lnSpc>
                <a:spcPct val="150000"/>
              </a:lnSpc>
              <a:buFont typeface="+mj-lt"/>
              <a:buAutoNum type="arabicPeriod" startAt="5"/>
            </a:pPr>
            <a:r>
              <a:rPr lang="en-US" altLang="zh-CN" dirty="0">
                <a:latin typeface="Times New Roman" panose="02020603050405020304" pitchFamily="18" charset="0"/>
                <a:cs typeface="Times New Roman" panose="02020603050405020304" pitchFamily="18" charset="0"/>
              </a:rPr>
              <a:t>Summary</a:t>
            </a:r>
          </a:p>
        </p:txBody>
      </p:sp>
      <p:sp>
        <p:nvSpPr>
          <p:cNvPr id="5" name="灯片编号占位符 2">
            <a:extLst>
              <a:ext uri="{FF2B5EF4-FFF2-40B4-BE49-F238E27FC236}">
                <a16:creationId xmlns:a16="http://schemas.microsoft.com/office/drawing/2014/main" id="{39767BCC-A992-415A-9FB6-511F47E82DCD}"/>
              </a:ext>
            </a:extLst>
          </p:cNvPr>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30</a:t>
            </a:fld>
            <a:endParaRPr lang="en-US" altLang="zh-CN" dirty="0"/>
          </a:p>
        </p:txBody>
      </p:sp>
      <p:sp>
        <p:nvSpPr>
          <p:cNvPr id="8" name="文本框 7">
            <a:extLst>
              <a:ext uri="{FF2B5EF4-FFF2-40B4-BE49-F238E27FC236}">
                <a16:creationId xmlns:a16="http://schemas.microsoft.com/office/drawing/2014/main" id="{BC0C24FF-6C5B-4339-A36B-99AA6E37FB7E}"/>
              </a:ext>
            </a:extLst>
          </p:cNvPr>
          <p:cNvSpPr txBox="1"/>
          <p:nvPr/>
        </p:nvSpPr>
        <p:spPr>
          <a:xfrm>
            <a:off x="312771" y="1143247"/>
            <a:ext cx="7152407" cy="2392322"/>
          </a:xfrm>
          <a:prstGeom prst="rect">
            <a:avLst/>
          </a:prstGeom>
          <a:noFill/>
        </p:spPr>
        <p:txBody>
          <a:bodyPr wrap="none" rtlCol="0">
            <a:spAutoFit/>
          </a:bodyPr>
          <a:lstStyle/>
          <a:p>
            <a:pPr marL="285750" indent="-285750" defTabSz="342900">
              <a:lnSpc>
                <a:spcPct val="150000"/>
              </a:lnSpc>
              <a:spcAft>
                <a:spcPts val="225"/>
              </a:spcAft>
              <a:buFont typeface="Wingdings" panose="05000000000000000000" pitchFamily="2" charset="2"/>
              <a:buChar char="p"/>
              <a:defRPr/>
            </a:pPr>
            <a:r>
              <a:rPr lang="en-US" altLang="zh-CN" sz="1600" dirty="0">
                <a:latin typeface="Times New Roman" panose="02020603050405020304" pitchFamily="18" charset="0"/>
                <a:cs typeface="Times New Roman" panose="02020603050405020304" pitchFamily="18" charset="0"/>
              </a:rPr>
              <a:t>The replacement start on 1</a:t>
            </a:r>
            <a:r>
              <a:rPr lang="en-US" altLang="zh-CN" sz="1600" baseline="30000" dirty="0">
                <a:latin typeface="Times New Roman" panose="02020603050405020304" pitchFamily="18" charset="0"/>
                <a:cs typeface="Times New Roman" panose="02020603050405020304" pitchFamily="18" charset="0"/>
              </a:rPr>
              <a:t>st</a:t>
            </a:r>
            <a:r>
              <a:rPr lang="en-US" altLang="zh-CN" sz="1600" dirty="0">
                <a:latin typeface="Times New Roman" panose="02020603050405020304" pitchFamily="18" charset="0"/>
                <a:cs typeface="Times New Roman" panose="02020603050405020304" pitchFamily="18" charset="0"/>
              </a:rPr>
              <a:t> sept and finished on 14</a:t>
            </a:r>
            <a:r>
              <a:rPr lang="en-US" altLang="zh-CN" sz="1600" baseline="30000" dirty="0">
                <a:latin typeface="Times New Roman" panose="02020603050405020304" pitchFamily="18" charset="0"/>
                <a:cs typeface="Times New Roman" panose="02020603050405020304" pitchFamily="18" charset="0"/>
              </a:rPr>
              <a:t>th</a:t>
            </a:r>
            <a:r>
              <a:rPr lang="en-US" altLang="zh-CN" sz="1600" dirty="0">
                <a:latin typeface="Times New Roman" panose="02020603050405020304" pitchFamily="18" charset="0"/>
                <a:cs typeface="Times New Roman" panose="02020603050405020304" pitchFamily="18" charset="0"/>
              </a:rPr>
              <a:t> sept (12 work days);</a:t>
            </a:r>
          </a:p>
          <a:p>
            <a:pPr marL="285750" indent="-285750" defTabSz="342900">
              <a:lnSpc>
                <a:spcPct val="150000"/>
              </a:lnSpc>
              <a:spcAft>
                <a:spcPts val="225"/>
              </a:spcAft>
              <a:buFont typeface="Wingdings" panose="05000000000000000000" pitchFamily="2" charset="2"/>
              <a:buChar char="p"/>
              <a:defRPr/>
            </a:pPr>
            <a:r>
              <a:rPr lang="en-US" altLang="zh-CN" sz="1600" dirty="0">
                <a:latin typeface="Times New Roman" panose="02020603050405020304" pitchFamily="18" charset="0"/>
                <a:cs typeface="Times New Roman" panose="02020603050405020304" pitchFamily="18" charset="0"/>
              </a:rPr>
              <a:t>The remote operation maintenance tools and equipment is functioning normally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p>
          <a:p>
            <a:pPr marL="285750" indent="-285750" defTabSz="342900">
              <a:lnSpc>
                <a:spcPct val="150000"/>
              </a:lnSpc>
              <a:spcAft>
                <a:spcPts val="225"/>
              </a:spcAft>
              <a:buFont typeface="Wingdings" panose="05000000000000000000" pitchFamily="2" charset="2"/>
              <a:buChar char="p"/>
              <a:defRPr/>
            </a:pPr>
            <a:r>
              <a:rPr lang="en-US" altLang="zh-CN" sz="1600" dirty="0">
                <a:latin typeface="Times New Roman" panose="02020603050405020304" pitchFamily="18" charset="0"/>
                <a:cs typeface="Times New Roman" panose="02020603050405020304" pitchFamily="18" charset="0"/>
              </a:rPr>
              <a:t>The radioactivity  level is consistent with theoretical calculations</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p>
          <a:p>
            <a:pPr marL="285750" indent="-285750" defTabSz="342900">
              <a:lnSpc>
                <a:spcPct val="150000"/>
              </a:lnSpc>
              <a:spcAft>
                <a:spcPts val="225"/>
              </a:spcAft>
              <a:buFont typeface="Wingdings" panose="05000000000000000000" pitchFamily="2" charset="2"/>
              <a:buChar char="p"/>
              <a:defRPr/>
            </a:pPr>
            <a:r>
              <a:rPr lang="en-US" altLang="zh-CN" sz="1600" dirty="0">
                <a:latin typeface="Times New Roman" panose="02020603050405020304" pitchFamily="18" charset="0"/>
                <a:cs typeface="Times New Roman" panose="02020603050405020304" pitchFamily="18" charset="0"/>
              </a:rPr>
              <a:t>The vacuum level meet the expected requirement after PBW2# installation;</a:t>
            </a:r>
          </a:p>
          <a:p>
            <a:pPr marL="285750" indent="-285750" defTabSz="342900">
              <a:lnSpc>
                <a:spcPct val="150000"/>
              </a:lnSpc>
              <a:spcAft>
                <a:spcPts val="225"/>
              </a:spcAft>
              <a:buFont typeface="Wingdings" panose="05000000000000000000" pitchFamily="2" charset="2"/>
              <a:buChar char="p"/>
              <a:defRPr/>
            </a:pPr>
            <a:r>
              <a:rPr lang="en-US" altLang="zh-CN" sz="1600" dirty="0">
                <a:latin typeface="Times New Roman" panose="02020603050405020304" pitchFamily="18" charset="0"/>
                <a:cs typeface="Times New Roman" panose="02020603050405020304" pitchFamily="18" charset="0"/>
              </a:rPr>
              <a:t>The facility started operating on schedule and running smoothly;</a:t>
            </a:r>
          </a:p>
          <a:p>
            <a:pPr marL="285750" indent="-285750" defTabSz="342900">
              <a:lnSpc>
                <a:spcPct val="150000"/>
              </a:lnSpc>
              <a:spcAft>
                <a:spcPts val="225"/>
              </a:spcAft>
              <a:buFont typeface="Wingdings" panose="05000000000000000000" pitchFamily="2" charset="2"/>
              <a:buChar char="p"/>
              <a:defRPr/>
            </a:pPr>
            <a:r>
              <a:rPr lang="en-US" altLang="zh-CN" sz="1600" dirty="0">
                <a:latin typeface="Times New Roman" panose="02020603050405020304" pitchFamily="18" charset="0"/>
                <a:cs typeface="Times New Roman" panose="02020603050405020304" pitchFamily="18" charset="0"/>
              </a:rPr>
              <a:t>In the future consider to research at the irradiation damage of aluminum window.</a:t>
            </a:r>
          </a:p>
        </p:txBody>
      </p:sp>
      <p:sp>
        <p:nvSpPr>
          <p:cNvPr id="11" name="文本框 10">
            <a:extLst>
              <a:ext uri="{FF2B5EF4-FFF2-40B4-BE49-F238E27FC236}">
                <a16:creationId xmlns:a16="http://schemas.microsoft.com/office/drawing/2014/main" id="{ADC294D2-167B-4D80-AFEA-B8B743890809}"/>
              </a:ext>
            </a:extLst>
          </p:cNvPr>
          <p:cNvSpPr txBox="1"/>
          <p:nvPr/>
        </p:nvSpPr>
        <p:spPr>
          <a:xfrm>
            <a:off x="828081" y="3913469"/>
            <a:ext cx="7128295" cy="960328"/>
          </a:xfrm>
          <a:prstGeom prst="rect">
            <a:avLst/>
          </a:prstGeom>
          <a:noFill/>
        </p:spPr>
        <p:txBody>
          <a:bodyPr wrap="square" rtlCol="0">
            <a:spAutoFit/>
          </a:bodyPr>
          <a:lstStyle/>
          <a:p>
            <a:pPr algn="ctr" defTabSz="342900">
              <a:lnSpc>
                <a:spcPct val="150000"/>
              </a:lnSpc>
              <a:spcAft>
                <a:spcPts val="225"/>
              </a:spcAft>
              <a:defRPr/>
            </a:pPr>
            <a:r>
              <a:rPr lang="en-US" altLang="zh-CN" sz="2000" b="1" dirty="0">
                <a:latin typeface="Times New Roman" panose="02020603050405020304" pitchFamily="18" charset="0"/>
                <a:cs typeface="Times New Roman" panose="02020603050405020304" pitchFamily="18" charset="0"/>
              </a:rPr>
              <a:t>This project is an important experience accumulation for us and we need to detailed summary and modify </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a:t>
            </a:r>
          </a:p>
        </p:txBody>
      </p:sp>
    </p:spTree>
    <p:extLst>
      <p:ext uri="{BB962C8B-B14F-4D97-AF65-F5344CB8AC3E}">
        <p14:creationId xmlns:p14="http://schemas.microsoft.com/office/powerpoint/2010/main" val="3760432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6553199" y="4767265"/>
            <a:ext cx="2183805" cy="273844"/>
          </a:xfrm>
        </p:spPr>
        <p:txBody>
          <a:bodyPr/>
          <a:lstStyle/>
          <a:p>
            <a:pPr>
              <a:defRPr/>
            </a:pPr>
            <a:fld id="{F22E5DDF-294A-47C7-9938-98EB7AF5D866}" type="slidenum">
              <a:rPr lang="en-US" altLang="zh-CN" smtClean="0">
                <a:latin typeface="微软雅黑" panose="020B0503020204020204" pitchFamily="34" charset="-122"/>
                <a:ea typeface="微软雅黑" panose="020B0503020204020204" pitchFamily="34" charset="-122"/>
              </a:rPr>
              <a:t>31</a:t>
            </a:fld>
            <a:endParaRPr lang="en-US" altLang="zh-CN"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16733"/>
          <a:stretch/>
        </p:blipFill>
        <p:spPr>
          <a:xfrm>
            <a:off x="0" y="0"/>
            <a:ext cx="9144000" cy="5143500"/>
          </a:xfrm>
          <a:prstGeom prst="rect">
            <a:avLst/>
          </a:prstGeom>
        </p:spPr>
      </p:pic>
      <p:sp>
        <p:nvSpPr>
          <p:cNvPr id="6" name="矩形 5"/>
          <p:cNvSpPr/>
          <p:nvPr/>
        </p:nvSpPr>
        <p:spPr>
          <a:xfrm>
            <a:off x="1947516" y="9985"/>
            <a:ext cx="5504804" cy="707886"/>
          </a:xfrm>
          <a:prstGeom prst="rect">
            <a:avLst/>
          </a:prstGeom>
          <a:solidFill>
            <a:schemeClr val="accent1">
              <a:alpha val="40000"/>
            </a:schemeClr>
          </a:solidFill>
        </p:spPr>
        <p:txBody>
          <a:bodyPr wrap="square">
            <a:spAutoFit/>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Successfully to completed the replacement of the proton beam window for the first time in </a:t>
            </a: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CSNS!</a:t>
            </a:r>
            <a:endPar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矩形 6"/>
          <p:cNvSpPr/>
          <p:nvPr/>
        </p:nvSpPr>
        <p:spPr>
          <a:xfrm>
            <a:off x="1043608" y="4348772"/>
            <a:ext cx="6732748" cy="707886"/>
          </a:xfrm>
          <a:prstGeom prst="rect">
            <a:avLst/>
          </a:prstGeom>
          <a:noFill/>
        </p:spPr>
        <p:txBody>
          <a:bodyPr wrap="square">
            <a:spAutoFit/>
          </a:bodyPr>
          <a:lstStyle/>
          <a:p>
            <a:pPr algn="ctr"/>
            <a:r>
              <a:rPr lang="en-US" altLang="zh-CN" sz="4000" b="1" dirty="0">
                <a:solidFill>
                  <a:srgbClr val="FF0000"/>
                </a:solidFill>
                <a:latin typeface="Times New Roman" panose="02020603050405020304" pitchFamily="18" charset="0"/>
                <a:cs typeface="Times New Roman" panose="02020603050405020304" pitchFamily="18" charset="0"/>
              </a:rPr>
              <a:t>Thanks for your attention </a:t>
            </a:r>
            <a:r>
              <a:rPr lang="zh-CN" altLang="en-US" sz="4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10" name="灯片编号占位符 2">
            <a:extLst>
              <a:ext uri="{FF2B5EF4-FFF2-40B4-BE49-F238E27FC236}">
                <a16:creationId xmlns:a16="http://schemas.microsoft.com/office/drawing/2014/main" id="{C40069B0-C60D-4A18-8E0A-1926D7B66B6D}"/>
              </a:ext>
            </a:extLst>
          </p:cNvPr>
          <p:cNvSpPr txBox="1">
            <a:spLocks/>
          </p:cNvSpPr>
          <p:nvPr/>
        </p:nvSpPr>
        <p:spPr>
          <a:xfrm>
            <a:off x="7010400" y="4875804"/>
            <a:ext cx="2133600" cy="273844"/>
          </a:xfrm>
          <a:prstGeom prst="rect">
            <a:avLst/>
          </a:prstGeom>
        </p:spPr>
        <p:txBody>
          <a:bodyPr vert="horz" wrap="square" lIns="91440" tIns="45720" rIns="91440" bIns="45720" numCol="1" anchor="ctr" anchorCtr="0" compatLnSpc="1"/>
          <a:lstStyle>
            <a:defPPr>
              <a:defRPr lang="zh-CN"/>
            </a:defPPr>
            <a:lvl1pPr algn="r" rtl="0" eaLnBrk="1" fontAlgn="base" hangingPunct="1">
              <a:spcBef>
                <a:spcPct val="0"/>
              </a:spcBef>
              <a:spcAft>
                <a:spcPct val="0"/>
              </a:spcAft>
              <a:defRPr sz="1000" kern="1200">
                <a:solidFill>
                  <a:srgbClr val="898989"/>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fld id="{F22E5DDF-294A-47C7-9938-98EB7AF5D866}" type="slidenum">
              <a:rPr lang="en-US" altLang="zh-CN" smtClean="0"/>
              <a:pPr>
                <a:defRPr/>
              </a:pPr>
              <a:t>31</a:t>
            </a:fld>
            <a:endParaRPr lang="en-US" altLang="zh-CN" dirty="0"/>
          </a:p>
        </p:txBody>
      </p:sp>
    </p:spTree>
    <p:extLst>
      <p:ext uri="{BB962C8B-B14F-4D97-AF65-F5344CB8AC3E}">
        <p14:creationId xmlns:p14="http://schemas.microsoft.com/office/powerpoint/2010/main" val="2460692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7010400" y="4869656"/>
            <a:ext cx="2133600" cy="273844"/>
          </a:xfrm>
        </p:spPr>
        <p:txBody>
          <a:bodyPr/>
          <a:lstStyle/>
          <a:p>
            <a:pPr>
              <a:defRPr/>
            </a:pPr>
            <a:fld id="{F22E5DDF-294A-47C7-9938-98EB7AF5D866}" type="slidenum">
              <a:rPr lang="en-US" altLang="zh-CN" smtClean="0"/>
              <a:t>4</a:t>
            </a:fld>
            <a:endParaRPr lang="en-US" altLang="zh-CN" dirty="0"/>
          </a:p>
        </p:txBody>
      </p:sp>
      <p:sp>
        <p:nvSpPr>
          <p:cNvPr id="4" name="标题 3"/>
          <p:cNvSpPr>
            <a:spLocks noGrp="1"/>
          </p:cNvSpPr>
          <p:nvPr>
            <p:ph type="title"/>
          </p:nvPr>
        </p:nvSpPr>
        <p:spPr>
          <a:xfrm>
            <a:off x="467544" y="8331"/>
            <a:ext cx="6881826" cy="431953"/>
          </a:xfrm>
        </p:spPr>
        <p:txBody>
          <a:bodyPr/>
          <a:lstStyle/>
          <a:p>
            <a:pPr marL="514350" indent="-514350" defTabSz="760730" eaLnBrk="1" hangingPunct="1">
              <a:lnSpc>
                <a:spcPct val="150000"/>
              </a:lnSpc>
              <a:buFont typeface="+mj-lt"/>
              <a:buAutoNum type="arabicPeriod"/>
            </a:pPr>
            <a:r>
              <a:rPr lang="en-US" altLang="zh-CN" dirty="0">
                <a:latin typeface="Times New Roman" panose="02020603050405020304" pitchFamily="18" charset="0"/>
                <a:cs typeface="Times New Roman" panose="02020603050405020304" pitchFamily="18" charset="0"/>
              </a:rPr>
              <a:t>Brief of</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proton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beam window </a:t>
            </a:r>
            <a:endParaRPr lang="en-US" altLang="zh-CN" dirty="0">
              <a:latin typeface="Impact" panose="020B0806030902050204" pitchFamily="34" charset="0"/>
            </a:endParaRPr>
          </a:p>
        </p:txBody>
      </p:sp>
      <p:pic>
        <p:nvPicPr>
          <p:cNvPr id="11" name="图片 10">
            <a:extLst>
              <a:ext uri="{FF2B5EF4-FFF2-40B4-BE49-F238E27FC236}">
                <a16:creationId xmlns:a16="http://schemas.microsoft.com/office/drawing/2014/main" id="{03DB0C79-B5D0-4AB7-9448-940E0D46F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788" y="864933"/>
            <a:ext cx="5365262" cy="3680391"/>
          </a:xfrm>
          <a:prstGeom prst="rect">
            <a:avLst/>
          </a:prstGeom>
        </p:spPr>
      </p:pic>
      <p:sp>
        <p:nvSpPr>
          <p:cNvPr id="30" name="Rectangle 3">
            <a:extLst>
              <a:ext uri="{FF2B5EF4-FFF2-40B4-BE49-F238E27FC236}">
                <a16:creationId xmlns:a16="http://schemas.microsoft.com/office/drawing/2014/main" id="{BF2701EE-2F6F-4969-A51A-338FF6CF5869}"/>
              </a:ext>
            </a:extLst>
          </p:cNvPr>
          <p:cNvSpPr txBox="1"/>
          <p:nvPr/>
        </p:nvSpPr>
        <p:spPr>
          <a:xfrm>
            <a:off x="161925" y="693936"/>
            <a:ext cx="3617987" cy="2634054"/>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marL="285750" lvl="0" indent="-285750">
              <a:buFont typeface="Wingdings" panose="05000000000000000000" pitchFamily="2" charset="2"/>
              <a:buChar char="p"/>
            </a:pPr>
            <a:r>
              <a:rPr lang="en-US" altLang="zh-CN" sz="1600" dirty="0">
                <a:latin typeface="Times New Roman" panose="02020603050405020304" pitchFamily="18" charset="0"/>
                <a:cs typeface="Times New Roman" panose="02020603050405020304" pitchFamily="18" charset="0"/>
              </a:rPr>
              <a:t>The PBW mechanical structure consists of A5083-O welded aluminum window</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inflatable bellows </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wire target and its cables </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cooling water pipes</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vacuum pipes</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shield block </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quick sealing structure and so on .</a:t>
            </a:r>
          </a:p>
        </p:txBody>
      </p:sp>
    </p:spTree>
    <p:extLst>
      <p:ext uri="{BB962C8B-B14F-4D97-AF65-F5344CB8AC3E}">
        <p14:creationId xmlns:p14="http://schemas.microsoft.com/office/powerpoint/2010/main" val="3593553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kumimoji="1" lang="en-US" altLang="ja-JP" dirty="0"/>
              <a:t>Contents</a:t>
            </a:r>
            <a:endParaRPr lang="x-none" dirty="0"/>
          </a:p>
        </p:txBody>
      </p:sp>
      <p:sp>
        <p:nvSpPr>
          <p:cNvPr id="8" name="TextBox 11"/>
          <p:cNvSpPr txBox="1">
            <a:spLocks noChangeArrowheads="1"/>
          </p:cNvSpPr>
          <p:nvPr/>
        </p:nvSpPr>
        <p:spPr bwMode="auto">
          <a:xfrm>
            <a:off x="459457" y="1401696"/>
            <a:ext cx="6776839" cy="2703625"/>
          </a:xfrm>
          <a:prstGeom prst="rect">
            <a:avLst/>
          </a:prstGeom>
          <a:noFill/>
          <a:ln w="9525">
            <a:noFill/>
            <a:miter lim="800000"/>
          </a:ln>
        </p:spPr>
        <p:txBody>
          <a:bodyPr wrap="square" lIns="0" tIns="0" rIns="0" bIns="0" anchor="ctr">
            <a:spAutoFit/>
          </a:bodyPr>
          <a:lstStyle/>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Brief of the</a:t>
            </a:r>
            <a:r>
              <a:rPr lang="zh-CN" altLang="en-US"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proton beam window </a:t>
            </a:r>
          </a:p>
          <a:p>
            <a:pPr marL="514350" indent="-514350" defTabSz="760730" eaLnBrk="1" hangingPunct="1">
              <a:lnSpc>
                <a:spcPct val="150000"/>
              </a:lnSpc>
              <a:buFont typeface="+mj-lt"/>
              <a:buAutoNum type="arabicPeriod"/>
            </a:pP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Replacement  plan and main tools</a:t>
            </a:r>
          </a:p>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Replacement  process</a:t>
            </a:r>
          </a:p>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Improvement and upgrade</a:t>
            </a:r>
          </a:p>
          <a:p>
            <a:pPr marL="514350" indent="-514350" defTabSz="760730" eaLnBrk="1" hangingPunct="1">
              <a:lnSpc>
                <a:spcPct val="150000"/>
              </a:lnSpc>
              <a:buFont typeface="+mj-lt"/>
              <a:buAutoNum type="arabicPeriod"/>
            </a:pPr>
            <a:r>
              <a:rPr lang="en-US" altLang="zh-CN" sz="24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Summary</a:t>
            </a:r>
          </a:p>
        </p:txBody>
      </p:sp>
    </p:spTree>
    <p:extLst>
      <p:ext uri="{BB962C8B-B14F-4D97-AF65-F5344CB8AC3E}">
        <p14:creationId xmlns:p14="http://schemas.microsoft.com/office/powerpoint/2010/main" val="3471180319"/>
      </p:ext>
    </p:extLst>
  </p:cSld>
  <p:clrMapOvr>
    <a:masterClrMapping/>
  </p:clrMapOvr>
  <mc:AlternateContent xmlns:mc="http://schemas.openxmlformats.org/markup-compatibility/2006" xmlns:p14="http://schemas.microsoft.com/office/powerpoint/2010/main">
    <mc:Choice Requires="p14">
      <p:transition spd="slow" p14:dur="2000" advTm="9688"/>
    </mc:Choice>
    <mc:Fallback xmlns="">
      <p:transition spd="slow" advTm="968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6</a:t>
            </a:fld>
            <a:endParaRPr lang="en-US" altLang="zh-CN" dirty="0"/>
          </a:p>
        </p:txBody>
      </p:sp>
      <p:sp>
        <p:nvSpPr>
          <p:cNvPr id="8" name="Rectangle 3">
            <a:extLst>
              <a:ext uri="{FF2B5EF4-FFF2-40B4-BE49-F238E27FC236}">
                <a16:creationId xmlns:a16="http://schemas.microsoft.com/office/drawing/2014/main" id="{244AD710-8967-4735-8E5F-B31100FDC467}"/>
              </a:ext>
            </a:extLst>
          </p:cNvPr>
          <p:cNvSpPr txBox="1"/>
          <p:nvPr/>
        </p:nvSpPr>
        <p:spPr>
          <a:xfrm>
            <a:off x="159443" y="699542"/>
            <a:ext cx="8719165" cy="1525418"/>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marL="285750" indent="-285750">
              <a:buFont typeface="Wingdings" panose="05000000000000000000" pitchFamily="2" charset="2"/>
              <a:buChar char="p"/>
            </a:pPr>
            <a:r>
              <a:rPr lang="en-US" altLang="zh-CN" sz="1600" dirty="0">
                <a:latin typeface="Times New Roman" panose="02020603050405020304" pitchFamily="18" charset="0"/>
                <a:cs typeface="Times New Roman" panose="02020603050405020304" pitchFamily="18" charset="0"/>
              </a:rPr>
              <a:t>The preliminary replacement plan has been considered during the PBW1# construction, and corresponding transport and storage containers have been prepared;</a:t>
            </a:r>
          </a:p>
          <a:p>
            <a:pPr marL="285750" indent="-285750">
              <a:buFont typeface="Wingdings" panose="05000000000000000000" pitchFamily="2" charset="2"/>
              <a:buChar char="p"/>
            </a:pPr>
            <a:r>
              <a:rPr lang="en-US" altLang="zh-CN" sz="1600" dirty="0">
                <a:latin typeface="Times New Roman" panose="02020603050405020304" pitchFamily="18" charset="0"/>
                <a:cs typeface="Times New Roman" panose="02020603050405020304" pitchFamily="18" charset="0"/>
              </a:rPr>
              <a:t>Based on the PBW design and the results of radiation calculations, the replacement plan has been determined.</a:t>
            </a:r>
          </a:p>
        </p:txBody>
      </p:sp>
      <p:pic>
        <p:nvPicPr>
          <p:cNvPr id="2" name="图片 1">
            <a:extLst>
              <a:ext uri="{FF2B5EF4-FFF2-40B4-BE49-F238E27FC236}">
                <a16:creationId xmlns:a16="http://schemas.microsoft.com/office/drawing/2014/main" id="{4B9AF6AC-A2BE-49AE-87E6-84F5B9E1C4D7}"/>
              </a:ext>
            </a:extLst>
          </p:cNvPr>
          <p:cNvPicPr>
            <a:picLocks noChangeAspect="1"/>
          </p:cNvPicPr>
          <p:nvPr/>
        </p:nvPicPr>
        <p:blipFill>
          <a:blip r:embed="rId2"/>
          <a:stretch>
            <a:fillRect/>
          </a:stretch>
        </p:blipFill>
        <p:spPr>
          <a:xfrm>
            <a:off x="265391" y="2381221"/>
            <a:ext cx="3600400" cy="2637747"/>
          </a:xfrm>
          <a:prstGeom prst="rect">
            <a:avLst/>
          </a:prstGeom>
        </p:spPr>
      </p:pic>
      <p:pic>
        <p:nvPicPr>
          <p:cNvPr id="6" name="图片 5">
            <a:extLst>
              <a:ext uri="{FF2B5EF4-FFF2-40B4-BE49-F238E27FC236}">
                <a16:creationId xmlns:a16="http://schemas.microsoft.com/office/drawing/2014/main" id="{28DF5153-E734-4061-B078-31BA791A3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678" y="3304042"/>
            <a:ext cx="3278641" cy="1806635"/>
          </a:xfrm>
          <a:prstGeom prst="rect">
            <a:avLst/>
          </a:prstGeom>
        </p:spPr>
      </p:pic>
      <p:pic>
        <p:nvPicPr>
          <p:cNvPr id="11" name="图片 10">
            <a:extLst>
              <a:ext uri="{FF2B5EF4-FFF2-40B4-BE49-F238E27FC236}">
                <a16:creationId xmlns:a16="http://schemas.microsoft.com/office/drawing/2014/main" id="{2447A585-683A-416F-80B1-C1D792A8DEE2}"/>
              </a:ext>
            </a:extLst>
          </p:cNvPr>
          <p:cNvPicPr>
            <a:picLocks noChangeAspect="1"/>
          </p:cNvPicPr>
          <p:nvPr/>
        </p:nvPicPr>
        <p:blipFill>
          <a:blip r:embed="rId4"/>
          <a:stretch>
            <a:fillRect/>
          </a:stretch>
        </p:blipFill>
        <p:spPr>
          <a:xfrm>
            <a:off x="4173678" y="1995687"/>
            <a:ext cx="3347614" cy="1282366"/>
          </a:xfrm>
          <a:prstGeom prst="rect">
            <a:avLst/>
          </a:prstGeom>
        </p:spPr>
      </p:pic>
      <p:pic>
        <p:nvPicPr>
          <p:cNvPr id="12" name="图片 11">
            <a:extLst>
              <a:ext uri="{FF2B5EF4-FFF2-40B4-BE49-F238E27FC236}">
                <a16:creationId xmlns:a16="http://schemas.microsoft.com/office/drawing/2014/main" id="{830ABE67-E720-409D-BB96-25748D6DEE5F}"/>
              </a:ext>
            </a:extLst>
          </p:cNvPr>
          <p:cNvPicPr>
            <a:picLocks noChangeAspect="1"/>
          </p:cNvPicPr>
          <p:nvPr/>
        </p:nvPicPr>
        <p:blipFill>
          <a:blip r:embed="rId5"/>
          <a:stretch>
            <a:fillRect/>
          </a:stretch>
        </p:blipFill>
        <p:spPr>
          <a:xfrm>
            <a:off x="7644859" y="1944619"/>
            <a:ext cx="1209339" cy="3075806"/>
          </a:xfrm>
          <a:prstGeom prst="rect">
            <a:avLst/>
          </a:prstGeom>
        </p:spPr>
      </p:pic>
      <p:sp>
        <p:nvSpPr>
          <p:cNvPr id="13" name="标题 3">
            <a:extLst>
              <a:ext uri="{FF2B5EF4-FFF2-40B4-BE49-F238E27FC236}">
                <a16:creationId xmlns:a16="http://schemas.microsoft.com/office/drawing/2014/main" id="{ACA763E1-23B3-4260-B9E4-E765A5EC61EA}"/>
              </a:ext>
            </a:extLst>
          </p:cNvPr>
          <p:cNvSpPr>
            <a:spLocks noGrp="1"/>
          </p:cNvSpPr>
          <p:nvPr>
            <p:ph type="title"/>
          </p:nvPr>
        </p:nvSpPr>
        <p:spPr>
          <a:xfrm>
            <a:off x="457200" y="15609"/>
            <a:ext cx="6881826" cy="431953"/>
          </a:xfrm>
        </p:spPr>
        <p:txBody>
          <a:bodyPr/>
          <a:lstStyle/>
          <a:p>
            <a:pPr marL="514350" indent="-514350" defTabSz="760730" eaLnBrk="1" hangingPunct="1">
              <a:lnSpc>
                <a:spcPct val="150000"/>
              </a:lnSpc>
              <a:buFont typeface="+mj-lt"/>
              <a:buAutoNum type="arabicPeriod" startAt="2"/>
            </a:pPr>
            <a:r>
              <a:rPr lang="en-US" altLang="zh-CN" dirty="0">
                <a:latin typeface="Times New Roman" panose="02020603050405020304" pitchFamily="18" charset="0"/>
                <a:cs typeface="Times New Roman" panose="02020603050405020304" pitchFamily="18" charset="0"/>
              </a:rPr>
              <a:t>Replacement plan</a:t>
            </a:r>
          </a:p>
        </p:txBody>
      </p:sp>
    </p:spTree>
    <p:extLst>
      <p:ext uri="{BB962C8B-B14F-4D97-AF65-F5344CB8AC3E}">
        <p14:creationId xmlns:p14="http://schemas.microsoft.com/office/powerpoint/2010/main" val="4072034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F22E5DDF-294A-47C7-9938-98EB7AF5D866}" type="slidenum">
              <a:rPr lang="en-US" altLang="zh-CN" smtClean="0"/>
              <a:t>7</a:t>
            </a:fld>
            <a:endParaRPr lang="en-US" altLang="zh-CN" dirty="0"/>
          </a:p>
        </p:txBody>
      </p:sp>
      <p:sp>
        <p:nvSpPr>
          <p:cNvPr id="8" name="Rectangle 3">
            <a:extLst>
              <a:ext uri="{FF2B5EF4-FFF2-40B4-BE49-F238E27FC236}">
                <a16:creationId xmlns:a16="http://schemas.microsoft.com/office/drawing/2014/main" id="{244AD710-8967-4735-8E5F-B31100FDC467}"/>
              </a:ext>
            </a:extLst>
          </p:cNvPr>
          <p:cNvSpPr txBox="1"/>
          <p:nvPr/>
        </p:nvSpPr>
        <p:spPr>
          <a:xfrm>
            <a:off x="159442" y="699542"/>
            <a:ext cx="4074779" cy="1156086"/>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marL="285750" indent="-285750" algn="just">
              <a:buFont typeface="Wingdings" panose="05000000000000000000" pitchFamily="2" charset="2"/>
              <a:buChar char="p"/>
            </a:pPr>
            <a:r>
              <a:rPr lang="en-US" altLang="zh-CN" sz="1600" dirty="0">
                <a:latin typeface="Times New Roman" panose="02020603050405020304" pitchFamily="18" charset="0"/>
                <a:cs typeface="Times New Roman" panose="02020603050405020304" pitchFamily="18" charset="0"/>
              </a:rPr>
              <a:t>Uninstall shield block;</a:t>
            </a:r>
          </a:p>
          <a:p>
            <a:pPr marL="285750" indent="-285750" algn="just">
              <a:buFont typeface="Wingdings" panose="05000000000000000000" pitchFamily="2" charset="2"/>
              <a:buChar char="p"/>
            </a:pPr>
            <a:r>
              <a:rPr lang="en-US" altLang="zh-CN" sz="1600" dirty="0">
                <a:latin typeface="Times New Roman" panose="02020603050405020304" pitchFamily="18" charset="0"/>
                <a:cs typeface="Times New Roman" panose="02020603050405020304" pitchFamily="18" charset="0"/>
              </a:rPr>
              <a:t>Water pipes</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vacuum pipe and cables cut;</a:t>
            </a:r>
          </a:p>
          <a:p>
            <a:pPr marL="285750" indent="-285750" algn="just">
              <a:buFont typeface="Wingdings" panose="05000000000000000000" pitchFamily="2" charset="2"/>
              <a:buChar char="p"/>
            </a:pPr>
            <a:r>
              <a:rPr lang="en-US" altLang="zh-CN" sz="1600" dirty="0">
                <a:latin typeface="Times New Roman" panose="02020603050405020304" pitchFamily="18" charset="0"/>
                <a:cs typeface="Times New Roman" panose="02020603050405020304" pitchFamily="18" charset="0"/>
              </a:rPr>
              <a:t>Fastest remote install;</a:t>
            </a:r>
          </a:p>
        </p:txBody>
      </p:sp>
      <p:pic>
        <p:nvPicPr>
          <p:cNvPr id="1026" name="图片 1">
            <a:extLst>
              <a:ext uri="{FF2B5EF4-FFF2-40B4-BE49-F238E27FC236}">
                <a16:creationId xmlns:a16="http://schemas.microsoft.com/office/drawing/2014/main" id="{0E6D48D7-1C6A-4730-AA41-6E7CFD648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051" y="1854136"/>
            <a:ext cx="4854341" cy="323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a:extLst>
              <a:ext uri="{FF2B5EF4-FFF2-40B4-BE49-F238E27FC236}">
                <a16:creationId xmlns:a16="http://schemas.microsoft.com/office/drawing/2014/main" id="{EC79FBFD-B1FB-4BF7-B295-833F7956D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992" y="1859335"/>
            <a:ext cx="1293232" cy="3298396"/>
          </a:xfrm>
          <a:prstGeom prst="rect">
            <a:avLst/>
          </a:prstGeom>
        </p:spPr>
      </p:pic>
      <p:sp>
        <p:nvSpPr>
          <p:cNvPr id="14" name="Rectangle 3">
            <a:extLst>
              <a:ext uri="{FF2B5EF4-FFF2-40B4-BE49-F238E27FC236}">
                <a16:creationId xmlns:a16="http://schemas.microsoft.com/office/drawing/2014/main" id="{0108D1FD-AB4C-41E8-AB0F-3D5681797E1F}"/>
              </a:ext>
            </a:extLst>
          </p:cNvPr>
          <p:cNvSpPr txBox="1"/>
          <p:nvPr/>
        </p:nvSpPr>
        <p:spPr>
          <a:xfrm>
            <a:off x="4234222" y="702446"/>
            <a:ext cx="4844604" cy="1156086"/>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marL="285750" indent="-285750" algn="just">
              <a:buFont typeface="Wingdings" panose="05000000000000000000" pitchFamily="2" charset="2"/>
              <a:buChar char="p"/>
            </a:pPr>
            <a:r>
              <a:rPr lang="en-US" altLang="zh-CN" sz="1600" dirty="0">
                <a:latin typeface="Times New Roman" panose="02020603050405020304" pitchFamily="18" charset="0"/>
                <a:cs typeface="Times New Roman" panose="02020603050405020304" pitchFamily="18" charset="0"/>
              </a:rPr>
              <a:t>PBW1# lifting</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transport </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observe and storage;</a:t>
            </a:r>
          </a:p>
          <a:p>
            <a:pPr marL="285750" indent="-285750" algn="just">
              <a:buFont typeface="Wingdings" panose="05000000000000000000" pitchFamily="2" charset="2"/>
              <a:buChar char="p"/>
            </a:pPr>
            <a:r>
              <a:rPr lang="en-US" altLang="zh-CN" sz="1600" dirty="0">
                <a:latin typeface="Times New Roman" panose="02020603050405020304" pitchFamily="18" charset="0"/>
                <a:cs typeface="Times New Roman" panose="02020603050405020304" pitchFamily="18" charset="0"/>
              </a:rPr>
              <a:t>Sealing</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surface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observe in tunnel;</a:t>
            </a:r>
          </a:p>
          <a:p>
            <a:pPr marL="285750" indent="-285750" algn="just">
              <a:buFont typeface="Wingdings" panose="05000000000000000000" pitchFamily="2" charset="2"/>
              <a:buChar char="p"/>
            </a:pPr>
            <a:r>
              <a:rPr lang="en-US" altLang="zh-CN" sz="1600" dirty="0">
                <a:latin typeface="Times New Roman" panose="02020603050405020304" pitchFamily="18" charset="0"/>
                <a:cs typeface="Times New Roman" panose="02020603050405020304" pitchFamily="18" charset="0"/>
              </a:rPr>
              <a:t>PBW2#</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installation.</a:t>
            </a:r>
          </a:p>
        </p:txBody>
      </p:sp>
      <p:sp>
        <p:nvSpPr>
          <p:cNvPr id="2" name="矩形: 圆角 1">
            <a:extLst>
              <a:ext uri="{FF2B5EF4-FFF2-40B4-BE49-F238E27FC236}">
                <a16:creationId xmlns:a16="http://schemas.microsoft.com/office/drawing/2014/main" id="{53A11463-A913-4169-8E3E-7388295128F0}"/>
              </a:ext>
            </a:extLst>
          </p:cNvPr>
          <p:cNvSpPr/>
          <p:nvPr/>
        </p:nvSpPr>
        <p:spPr>
          <a:xfrm>
            <a:off x="756812" y="1854136"/>
            <a:ext cx="1078883" cy="1797734"/>
          </a:xfrm>
          <a:prstGeom prst="roundRect">
            <a:avLst/>
          </a:prstGeom>
          <a:noFill/>
          <a:ln>
            <a:solidFill>
              <a:srgbClr val="00B050"/>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1812C368-3ADF-4680-87E7-87BBC202612A}"/>
              </a:ext>
            </a:extLst>
          </p:cNvPr>
          <p:cNvSpPr/>
          <p:nvPr/>
        </p:nvSpPr>
        <p:spPr>
          <a:xfrm>
            <a:off x="932751" y="3652191"/>
            <a:ext cx="686922" cy="575743"/>
          </a:xfrm>
          <a:prstGeom prst="roundRect">
            <a:avLst/>
          </a:prstGeom>
          <a:noFill/>
          <a:ln>
            <a:solidFill>
              <a:srgbClr val="FF0000"/>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16" name="矩形: 圆角 15">
            <a:extLst>
              <a:ext uri="{FF2B5EF4-FFF2-40B4-BE49-F238E27FC236}">
                <a16:creationId xmlns:a16="http://schemas.microsoft.com/office/drawing/2014/main" id="{D91C6D7B-2F47-4D8E-B83C-0D6A45A0DCA4}"/>
              </a:ext>
            </a:extLst>
          </p:cNvPr>
          <p:cNvSpPr/>
          <p:nvPr/>
        </p:nvSpPr>
        <p:spPr>
          <a:xfrm>
            <a:off x="899592" y="4227934"/>
            <a:ext cx="288032" cy="144016"/>
          </a:xfrm>
          <a:prstGeom prst="roundRect">
            <a:avLst/>
          </a:prstGeom>
          <a:noFill/>
          <a:ln>
            <a:solidFill>
              <a:srgbClr val="E927DB"/>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17" name="矩形: 圆角 16">
            <a:extLst>
              <a:ext uri="{FF2B5EF4-FFF2-40B4-BE49-F238E27FC236}">
                <a16:creationId xmlns:a16="http://schemas.microsoft.com/office/drawing/2014/main" id="{0A326DD2-40CD-4F12-9731-84D93D87394A}"/>
              </a:ext>
            </a:extLst>
          </p:cNvPr>
          <p:cNvSpPr/>
          <p:nvPr/>
        </p:nvSpPr>
        <p:spPr>
          <a:xfrm>
            <a:off x="952792" y="4371950"/>
            <a:ext cx="450856" cy="720080"/>
          </a:xfrm>
          <a:prstGeom prst="roundRect">
            <a:avLst/>
          </a:prstGeom>
          <a:noFill/>
          <a:ln>
            <a:solidFill>
              <a:srgbClr val="1388FB"/>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18" name="Rectangle 3">
            <a:extLst>
              <a:ext uri="{FF2B5EF4-FFF2-40B4-BE49-F238E27FC236}">
                <a16:creationId xmlns:a16="http://schemas.microsoft.com/office/drawing/2014/main" id="{0B1AF0A6-4245-4BEA-8A3B-2028E57242F4}"/>
              </a:ext>
            </a:extLst>
          </p:cNvPr>
          <p:cNvSpPr txBox="1"/>
          <p:nvPr/>
        </p:nvSpPr>
        <p:spPr>
          <a:xfrm>
            <a:off x="2076951" y="2427734"/>
            <a:ext cx="1781076" cy="417422"/>
          </a:xfrm>
          <a:prstGeom prst="rect">
            <a:avLst/>
          </a:prstGeom>
          <a:noFill/>
          <a:ln w="28575">
            <a:solidFill>
              <a:srgbClr val="00B050"/>
            </a:solid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algn="just">
              <a:buNone/>
            </a:pPr>
            <a:r>
              <a:rPr lang="en-US" altLang="zh-CN" sz="1600" dirty="0">
                <a:latin typeface="Times New Roman" panose="02020603050405020304" pitchFamily="18" charset="0"/>
                <a:cs typeface="Times New Roman" panose="02020603050405020304" pitchFamily="18" charset="0"/>
              </a:rPr>
              <a:t>Direct</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to</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uninstall</a:t>
            </a:r>
          </a:p>
        </p:txBody>
      </p:sp>
      <p:sp>
        <p:nvSpPr>
          <p:cNvPr id="19" name="Rectangle 3">
            <a:extLst>
              <a:ext uri="{FF2B5EF4-FFF2-40B4-BE49-F238E27FC236}">
                <a16:creationId xmlns:a16="http://schemas.microsoft.com/office/drawing/2014/main" id="{FC81491B-24FD-4495-BBCF-E5095E5FFE8E}"/>
              </a:ext>
            </a:extLst>
          </p:cNvPr>
          <p:cNvSpPr txBox="1"/>
          <p:nvPr/>
        </p:nvSpPr>
        <p:spPr>
          <a:xfrm>
            <a:off x="2076950" y="3311212"/>
            <a:ext cx="1781077" cy="418063"/>
          </a:xfrm>
          <a:prstGeom prst="rect">
            <a:avLst/>
          </a:prstGeom>
          <a:noFill/>
          <a:ln w="28575">
            <a:solidFill>
              <a:srgbClr val="FF0000"/>
            </a:solid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algn="just">
              <a:buNone/>
            </a:pPr>
            <a:r>
              <a:rPr lang="en-US" altLang="zh-CN" sz="1600" dirty="0">
                <a:latin typeface="Times New Roman" panose="02020603050405020304" pitchFamily="18" charset="0"/>
                <a:cs typeface="Times New Roman" panose="02020603050405020304" pitchFamily="18" charset="0"/>
              </a:rPr>
              <a:t>Remote uninstall</a:t>
            </a:r>
          </a:p>
        </p:txBody>
      </p:sp>
      <p:sp>
        <p:nvSpPr>
          <p:cNvPr id="20" name="Rectangle 3">
            <a:extLst>
              <a:ext uri="{FF2B5EF4-FFF2-40B4-BE49-F238E27FC236}">
                <a16:creationId xmlns:a16="http://schemas.microsoft.com/office/drawing/2014/main" id="{EBEA1723-38F5-4FD3-8603-57E16BE1A9AA}"/>
              </a:ext>
            </a:extLst>
          </p:cNvPr>
          <p:cNvSpPr txBox="1"/>
          <p:nvPr/>
        </p:nvSpPr>
        <p:spPr>
          <a:xfrm>
            <a:off x="2076951" y="3881879"/>
            <a:ext cx="1846666" cy="417422"/>
          </a:xfrm>
          <a:prstGeom prst="rect">
            <a:avLst/>
          </a:prstGeom>
          <a:noFill/>
          <a:ln w="28575">
            <a:solidFill>
              <a:srgbClr val="E927DB"/>
            </a:solid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algn="just">
              <a:buNone/>
            </a:pPr>
            <a:r>
              <a:rPr lang="en-US" altLang="zh-CN" sz="1600" dirty="0">
                <a:latin typeface="Times New Roman" panose="02020603050405020304" pitchFamily="18" charset="0"/>
                <a:cs typeface="Times New Roman" panose="02020603050405020304" pitchFamily="18" charset="0"/>
              </a:rPr>
              <a:t>Pipes and cables cut</a:t>
            </a:r>
          </a:p>
        </p:txBody>
      </p:sp>
      <p:sp>
        <p:nvSpPr>
          <p:cNvPr id="21" name="Rectangle 3">
            <a:extLst>
              <a:ext uri="{FF2B5EF4-FFF2-40B4-BE49-F238E27FC236}">
                <a16:creationId xmlns:a16="http://schemas.microsoft.com/office/drawing/2014/main" id="{0B1AF0A6-4245-4BEA-8A3B-2028E57242F4}"/>
              </a:ext>
            </a:extLst>
          </p:cNvPr>
          <p:cNvSpPr txBox="1"/>
          <p:nvPr/>
        </p:nvSpPr>
        <p:spPr>
          <a:xfrm>
            <a:off x="2076951" y="4623046"/>
            <a:ext cx="1781076" cy="338554"/>
          </a:xfrm>
          <a:prstGeom prst="rect">
            <a:avLst/>
          </a:prstGeom>
          <a:noFill/>
          <a:ln w="28575">
            <a:solidFill>
              <a:srgbClr val="1388FB"/>
            </a:solidFill>
            <a:miter lim="800000"/>
          </a:ln>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just">
              <a:buNone/>
            </a:pPr>
            <a:r>
              <a:rPr lang="en-US" altLang="zh-CN" sz="1600" dirty="0">
                <a:latin typeface="Times New Roman" panose="02020603050405020304" pitchFamily="18" charset="0"/>
                <a:cs typeface="Times New Roman" panose="02020603050405020304" pitchFamily="18" charset="0"/>
              </a:rPr>
              <a:t>PBW1# uninstall</a:t>
            </a:r>
          </a:p>
        </p:txBody>
      </p:sp>
      <p:cxnSp>
        <p:nvCxnSpPr>
          <p:cNvPr id="6" name="直接箭头连接符 5">
            <a:extLst>
              <a:ext uri="{FF2B5EF4-FFF2-40B4-BE49-F238E27FC236}">
                <a16:creationId xmlns:a16="http://schemas.microsoft.com/office/drawing/2014/main" id="{79EDF82B-0AEE-42F3-9B29-3B44EB853DA0}"/>
              </a:ext>
            </a:extLst>
          </p:cNvPr>
          <p:cNvCxnSpPr>
            <a:stCxn id="18" idx="1"/>
          </p:cNvCxnSpPr>
          <p:nvPr/>
        </p:nvCxnSpPr>
        <p:spPr>
          <a:xfrm flipH="1">
            <a:off x="1835695" y="2636445"/>
            <a:ext cx="241256" cy="7932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56C020E4-632A-4E7B-8F33-543AB45E5DC9}"/>
              </a:ext>
            </a:extLst>
          </p:cNvPr>
          <p:cNvCxnSpPr>
            <a:stCxn id="19" idx="1"/>
          </p:cNvCxnSpPr>
          <p:nvPr/>
        </p:nvCxnSpPr>
        <p:spPr>
          <a:xfrm flipH="1">
            <a:off x="1619673" y="3520244"/>
            <a:ext cx="457277" cy="4196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3F00A193-377D-4E2E-806A-AEAB002AFA09}"/>
              </a:ext>
            </a:extLst>
          </p:cNvPr>
          <p:cNvCxnSpPr>
            <a:cxnSpLocks/>
            <a:stCxn id="20" idx="1"/>
          </p:cNvCxnSpPr>
          <p:nvPr/>
        </p:nvCxnSpPr>
        <p:spPr>
          <a:xfrm flipH="1">
            <a:off x="1187625" y="4090590"/>
            <a:ext cx="889326" cy="209352"/>
          </a:xfrm>
          <a:prstGeom prst="straightConnector1">
            <a:avLst/>
          </a:prstGeom>
          <a:ln>
            <a:solidFill>
              <a:srgbClr val="E927DB"/>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97A89B1D-7740-4375-BA80-5E895512A863}"/>
              </a:ext>
            </a:extLst>
          </p:cNvPr>
          <p:cNvCxnSpPr>
            <a:stCxn id="21" idx="1"/>
            <a:endCxn id="17" idx="3"/>
          </p:cNvCxnSpPr>
          <p:nvPr/>
        </p:nvCxnSpPr>
        <p:spPr>
          <a:xfrm flipH="1" flipV="1">
            <a:off x="1403648" y="4731990"/>
            <a:ext cx="673303" cy="60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3">
            <a:extLst>
              <a:ext uri="{FF2B5EF4-FFF2-40B4-BE49-F238E27FC236}">
                <a16:creationId xmlns:a16="http://schemas.microsoft.com/office/drawing/2014/main" id="{19F402CF-7F74-46E8-8F8C-1253D6C44CAB}"/>
              </a:ext>
            </a:extLst>
          </p:cNvPr>
          <p:cNvSpPr txBox="1"/>
          <p:nvPr/>
        </p:nvSpPr>
        <p:spPr>
          <a:xfrm>
            <a:off x="4091331" y="4731990"/>
            <a:ext cx="2784925" cy="276999"/>
          </a:xfrm>
          <a:prstGeom prst="rect">
            <a:avLst/>
          </a:prstGeom>
          <a:noFill/>
          <a:ln w="28575">
            <a:solidFill>
              <a:srgbClr val="FF0000"/>
            </a:solidFill>
            <a:miter lim="800000"/>
          </a:ln>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just">
              <a:buNone/>
            </a:pPr>
            <a:r>
              <a:rPr lang="en-US" altLang="zh-CN" sz="1200" b="1" dirty="0">
                <a:solidFill>
                  <a:srgbClr val="FF0000"/>
                </a:solidFill>
                <a:latin typeface="Times New Roman" panose="02020603050405020304" pitchFamily="18" charset="0"/>
                <a:cs typeface="Times New Roman" panose="02020603050405020304" pitchFamily="18" charset="0"/>
              </a:rPr>
              <a:t>PBW1 transport</a:t>
            </a:r>
            <a:r>
              <a:rPr lang="zh-CN" altLang="en-US" sz="1200" b="1" dirty="0">
                <a:solidFill>
                  <a:srgbClr val="FF0000"/>
                </a:solidFill>
                <a:latin typeface="Times New Roman" panose="02020603050405020304" pitchFamily="18" charset="0"/>
                <a:cs typeface="Times New Roman" panose="02020603050405020304" pitchFamily="18" charset="0"/>
              </a:rPr>
              <a:t>、</a:t>
            </a:r>
            <a:r>
              <a:rPr lang="en-US" altLang="zh-CN" sz="1200" b="1" dirty="0">
                <a:solidFill>
                  <a:srgbClr val="FF0000"/>
                </a:solidFill>
                <a:latin typeface="Times New Roman" panose="02020603050405020304" pitchFamily="18" charset="0"/>
                <a:cs typeface="Times New Roman" panose="02020603050405020304" pitchFamily="18" charset="0"/>
              </a:rPr>
              <a:t>observe and</a:t>
            </a:r>
            <a:r>
              <a:rPr lang="zh-CN" altLang="en-US" sz="1200" b="1" dirty="0">
                <a:solidFill>
                  <a:srgbClr val="FF0000"/>
                </a:solidFill>
                <a:latin typeface="Times New Roman" panose="02020603050405020304" pitchFamily="18" charset="0"/>
                <a:cs typeface="Times New Roman" panose="02020603050405020304" pitchFamily="18" charset="0"/>
              </a:rPr>
              <a:t> </a:t>
            </a:r>
            <a:r>
              <a:rPr lang="en-US" altLang="zh-CN" sz="1200" b="1" dirty="0">
                <a:solidFill>
                  <a:srgbClr val="FF0000"/>
                </a:solidFill>
                <a:latin typeface="Times New Roman" panose="02020603050405020304" pitchFamily="18" charset="0"/>
                <a:cs typeface="Times New Roman" panose="02020603050405020304" pitchFamily="18" charset="0"/>
              </a:rPr>
              <a:t>storage</a:t>
            </a:r>
          </a:p>
        </p:txBody>
      </p:sp>
      <p:sp>
        <p:nvSpPr>
          <p:cNvPr id="25" name="Rectangle 3">
            <a:extLst>
              <a:ext uri="{FF2B5EF4-FFF2-40B4-BE49-F238E27FC236}">
                <a16:creationId xmlns:a16="http://schemas.microsoft.com/office/drawing/2014/main" id="{39212CA4-0E20-4F30-9375-EF633E6A3EA6}"/>
              </a:ext>
            </a:extLst>
          </p:cNvPr>
          <p:cNvSpPr txBox="1"/>
          <p:nvPr/>
        </p:nvSpPr>
        <p:spPr>
          <a:xfrm>
            <a:off x="4467158" y="3918427"/>
            <a:ext cx="1120373" cy="276999"/>
          </a:xfrm>
          <a:prstGeom prst="rect">
            <a:avLst/>
          </a:prstGeom>
          <a:noFill/>
          <a:ln w="28575">
            <a:solidFill>
              <a:srgbClr val="FF0000"/>
            </a:solidFill>
            <a:miter lim="800000"/>
          </a:ln>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just">
              <a:buNone/>
            </a:pPr>
            <a:r>
              <a:rPr lang="en-US" altLang="zh-CN" sz="1200" dirty="0">
                <a:solidFill>
                  <a:srgbClr val="FF0000"/>
                </a:solidFill>
                <a:latin typeface="Times New Roman" panose="02020603050405020304" pitchFamily="18" charset="0"/>
                <a:cs typeface="Times New Roman" panose="02020603050405020304" pitchFamily="18" charset="0"/>
              </a:rPr>
              <a:t>Target station</a:t>
            </a:r>
          </a:p>
        </p:txBody>
      </p:sp>
      <p:sp>
        <p:nvSpPr>
          <p:cNvPr id="27" name="Rectangle 3">
            <a:extLst>
              <a:ext uri="{FF2B5EF4-FFF2-40B4-BE49-F238E27FC236}">
                <a16:creationId xmlns:a16="http://schemas.microsoft.com/office/drawing/2014/main" id="{C6A1B263-5A4E-4A59-B427-5C1144A47EBD}"/>
              </a:ext>
            </a:extLst>
          </p:cNvPr>
          <p:cNvSpPr txBox="1"/>
          <p:nvPr/>
        </p:nvSpPr>
        <p:spPr>
          <a:xfrm>
            <a:off x="5756050" y="3512130"/>
            <a:ext cx="733116" cy="276999"/>
          </a:xfrm>
          <a:prstGeom prst="rect">
            <a:avLst/>
          </a:prstGeom>
          <a:noFill/>
          <a:ln w="28575">
            <a:solidFill>
              <a:srgbClr val="FF0000"/>
            </a:solidFill>
            <a:miter lim="800000"/>
          </a:ln>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just">
              <a:buNone/>
            </a:pPr>
            <a:r>
              <a:rPr lang="en-US" altLang="zh-CN" sz="1200" dirty="0">
                <a:solidFill>
                  <a:srgbClr val="FF0000"/>
                </a:solidFill>
                <a:latin typeface="Times New Roman" panose="02020603050405020304" pitchFamily="18" charset="0"/>
                <a:cs typeface="Times New Roman" panose="02020603050405020304" pitchFamily="18" charset="0"/>
              </a:rPr>
              <a:t>Hot cell</a:t>
            </a:r>
          </a:p>
        </p:txBody>
      </p:sp>
      <p:sp>
        <p:nvSpPr>
          <p:cNvPr id="28" name="Rectangle 3">
            <a:extLst>
              <a:ext uri="{FF2B5EF4-FFF2-40B4-BE49-F238E27FC236}">
                <a16:creationId xmlns:a16="http://schemas.microsoft.com/office/drawing/2014/main" id="{39212CA4-0E20-4F30-9375-EF633E6A3EA6}"/>
              </a:ext>
            </a:extLst>
          </p:cNvPr>
          <p:cNvSpPr txBox="1"/>
          <p:nvPr/>
        </p:nvSpPr>
        <p:spPr>
          <a:xfrm>
            <a:off x="7032249" y="4384448"/>
            <a:ext cx="1053578" cy="276999"/>
          </a:xfrm>
          <a:prstGeom prst="rect">
            <a:avLst/>
          </a:prstGeom>
          <a:noFill/>
          <a:ln w="28575">
            <a:solidFill>
              <a:srgbClr val="FF0000"/>
            </a:solidFill>
            <a:miter lim="800000"/>
          </a:ln>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just">
              <a:buNone/>
            </a:pPr>
            <a:r>
              <a:rPr lang="en-US" altLang="zh-CN" sz="1200" dirty="0">
                <a:solidFill>
                  <a:srgbClr val="FF0000"/>
                </a:solidFill>
                <a:latin typeface="Times New Roman" panose="02020603050405020304" pitchFamily="18" charset="0"/>
                <a:cs typeface="Times New Roman" panose="02020603050405020304" pitchFamily="18" charset="0"/>
              </a:rPr>
              <a:t>Underground</a:t>
            </a:r>
          </a:p>
        </p:txBody>
      </p:sp>
      <p:sp>
        <p:nvSpPr>
          <p:cNvPr id="29" name="灯片编号占位符 2">
            <a:extLst>
              <a:ext uri="{FF2B5EF4-FFF2-40B4-BE49-F238E27FC236}">
                <a16:creationId xmlns:a16="http://schemas.microsoft.com/office/drawing/2014/main" id="{1FDEC759-5486-47D2-AA25-2FE6BC93C489}"/>
              </a:ext>
            </a:extLst>
          </p:cNvPr>
          <p:cNvSpPr txBox="1">
            <a:spLocks/>
          </p:cNvSpPr>
          <p:nvPr/>
        </p:nvSpPr>
        <p:spPr>
          <a:xfrm>
            <a:off x="7010400" y="4875804"/>
            <a:ext cx="2133600" cy="273844"/>
          </a:xfrm>
          <a:prstGeom prst="rect">
            <a:avLst/>
          </a:prstGeom>
        </p:spPr>
        <p:txBody>
          <a:bodyPr vert="horz" wrap="square" lIns="91440" tIns="45720" rIns="91440" bIns="45720" numCol="1" anchor="ctr" anchorCtr="0" compatLnSpc="1"/>
          <a:lstStyle>
            <a:defPPr>
              <a:defRPr lang="zh-CN"/>
            </a:defPPr>
            <a:lvl1pPr algn="r" rtl="0" eaLnBrk="1" fontAlgn="base" hangingPunct="1">
              <a:spcBef>
                <a:spcPct val="0"/>
              </a:spcBef>
              <a:spcAft>
                <a:spcPct val="0"/>
              </a:spcAft>
              <a:defRPr sz="1000" kern="1200">
                <a:solidFill>
                  <a:srgbClr val="898989"/>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fld id="{F22E5DDF-294A-47C7-9938-98EB7AF5D866}" type="slidenum">
              <a:rPr lang="en-US" altLang="zh-CN" smtClean="0"/>
              <a:pPr>
                <a:defRPr/>
              </a:pPr>
              <a:t>7</a:t>
            </a:fld>
            <a:endParaRPr lang="en-US" altLang="zh-CN" dirty="0"/>
          </a:p>
        </p:txBody>
      </p:sp>
      <p:sp>
        <p:nvSpPr>
          <p:cNvPr id="30" name="Rectangle 3">
            <a:extLst>
              <a:ext uri="{FF2B5EF4-FFF2-40B4-BE49-F238E27FC236}">
                <a16:creationId xmlns:a16="http://schemas.microsoft.com/office/drawing/2014/main" id="{9D47ABAB-A673-4348-846E-6D00FBDAA3F3}"/>
              </a:ext>
            </a:extLst>
          </p:cNvPr>
          <p:cNvSpPr txBox="1"/>
          <p:nvPr/>
        </p:nvSpPr>
        <p:spPr>
          <a:xfrm>
            <a:off x="8211249" y="3719670"/>
            <a:ext cx="702031" cy="276999"/>
          </a:xfrm>
          <a:prstGeom prst="rect">
            <a:avLst/>
          </a:prstGeom>
          <a:noFill/>
          <a:ln w="28575">
            <a:solidFill>
              <a:srgbClr val="FF0000"/>
            </a:solidFill>
            <a:miter lim="800000"/>
          </a:ln>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just">
              <a:buNone/>
            </a:pPr>
            <a:r>
              <a:rPr lang="en-US" altLang="zh-CN" sz="1200" dirty="0">
                <a:solidFill>
                  <a:srgbClr val="FF0000"/>
                </a:solidFill>
                <a:latin typeface="Times New Roman" panose="02020603050405020304" pitchFamily="18" charset="0"/>
                <a:cs typeface="Times New Roman" panose="02020603050405020304" pitchFamily="18" charset="0"/>
              </a:rPr>
              <a:t>PBW2#</a:t>
            </a:r>
          </a:p>
        </p:txBody>
      </p:sp>
      <p:sp>
        <p:nvSpPr>
          <p:cNvPr id="31" name="标题 3">
            <a:extLst>
              <a:ext uri="{FF2B5EF4-FFF2-40B4-BE49-F238E27FC236}">
                <a16:creationId xmlns:a16="http://schemas.microsoft.com/office/drawing/2014/main" id="{1480DAAB-4AC1-417E-BF7B-76207C2AAFC6}"/>
              </a:ext>
            </a:extLst>
          </p:cNvPr>
          <p:cNvSpPr>
            <a:spLocks noGrp="1"/>
          </p:cNvSpPr>
          <p:nvPr>
            <p:ph type="title"/>
          </p:nvPr>
        </p:nvSpPr>
        <p:spPr>
          <a:xfrm>
            <a:off x="457200" y="15609"/>
            <a:ext cx="6881826" cy="431953"/>
          </a:xfrm>
        </p:spPr>
        <p:txBody>
          <a:bodyPr/>
          <a:lstStyle/>
          <a:p>
            <a:pPr marL="514350" indent="-514350" defTabSz="760730" eaLnBrk="1" hangingPunct="1">
              <a:lnSpc>
                <a:spcPct val="150000"/>
              </a:lnSpc>
              <a:buFont typeface="+mj-lt"/>
              <a:buAutoNum type="arabicPeriod" startAt="2"/>
            </a:pPr>
            <a:r>
              <a:rPr lang="en-US" altLang="zh-CN" dirty="0">
                <a:latin typeface="Times New Roman" panose="02020603050405020304" pitchFamily="18" charset="0"/>
                <a:cs typeface="Times New Roman" panose="02020603050405020304" pitchFamily="18" charset="0"/>
              </a:rPr>
              <a:t>Replacement plan</a:t>
            </a:r>
          </a:p>
        </p:txBody>
      </p:sp>
    </p:spTree>
    <p:extLst>
      <p:ext uri="{BB962C8B-B14F-4D97-AF65-F5344CB8AC3E}">
        <p14:creationId xmlns:p14="http://schemas.microsoft.com/office/powerpoint/2010/main" val="848738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7010400" y="4869656"/>
            <a:ext cx="2133600" cy="273844"/>
          </a:xfrm>
        </p:spPr>
        <p:txBody>
          <a:bodyPr/>
          <a:lstStyle/>
          <a:p>
            <a:pPr>
              <a:defRPr/>
            </a:pPr>
            <a:fld id="{F22E5DDF-294A-47C7-9938-98EB7AF5D866}" type="slidenum">
              <a:rPr lang="en-US" altLang="zh-CN" smtClean="0"/>
              <a:t>8</a:t>
            </a:fld>
            <a:endParaRPr lang="en-US" altLang="zh-CN" dirty="0"/>
          </a:p>
        </p:txBody>
      </p:sp>
      <p:sp>
        <p:nvSpPr>
          <p:cNvPr id="8" name="Rectangle 3">
            <a:extLst>
              <a:ext uri="{FF2B5EF4-FFF2-40B4-BE49-F238E27FC236}">
                <a16:creationId xmlns:a16="http://schemas.microsoft.com/office/drawing/2014/main" id="{244AD710-8967-4735-8E5F-B31100FDC467}"/>
              </a:ext>
            </a:extLst>
          </p:cNvPr>
          <p:cNvSpPr txBox="1"/>
          <p:nvPr/>
        </p:nvSpPr>
        <p:spPr>
          <a:xfrm>
            <a:off x="159444" y="699542"/>
            <a:ext cx="8984556" cy="4480073"/>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marL="285750" indent="-285750" eaLnBrk="1" hangingPunct="1">
              <a:buFont typeface="Wingdings" panose="05000000000000000000" pitchFamily="2" charset="2"/>
              <a:buChar char="p"/>
              <a:defRPr/>
            </a:pPr>
            <a:r>
              <a:rPr lang="en-US" altLang="zh-CN" sz="1600" b="1" dirty="0">
                <a:solidFill>
                  <a:srgbClr val="0070C0"/>
                </a:solidFill>
                <a:latin typeface="Times New Roman" panose="02020603050405020304" pitchFamily="18" charset="0"/>
                <a:cs typeface="Times New Roman" panose="02020603050405020304" pitchFamily="18" charset="0"/>
              </a:rPr>
              <a:t>Hydraulic shear </a:t>
            </a:r>
            <a:r>
              <a:rPr lang="en-US" altLang="zh-CN" sz="1600" b="1" dirty="0">
                <a:latin typeface="Times New Roman" panose="02020603050405020304" pitchFamily="18" charset="0"/>
                <a:cs typeface="Times New Roman" panose="02020603050405020304" pitchFamily="18" charset="0"/>
              </a:rPr>
              <a:t>for water</a:t>
            </a:r>
            <a:r>
              <a:rPr lang="zh-CN" altLang="en-US" sz="1600" b="1" dirty="0">
                <a:latin typeface="Times New Roman" panose="02020603050405020304" pitchFamily="18" charset="0"/>
                <a:cs typeface="Times New Roman" panose="02020603050405020304" pitchFamily="18" charset="0"/>
              </a:rPr>
              <a:t>、</a:t>
            </a:r>
            <a:r>
              <a:rPr lang="en-US" altLang="zh-CN" sz="1600" b="1" dirty="0">
                <a:latin typeface="Times New Roman" panose="02020603050405020304" pitchFamily="18" charset="0"/>
                <a:cs typeface="Times New Roman" panose="02020603050405020304" pitchFamily="18" charset="0"/>
              </a:rPr>
              <a:t>vacuum pipes and cables cut; </a:t>
            </a:r>
            <a:endParaRPr lang="zh-CN" altLang="en-US" sz="1600" b="1" dirty="0">
              <a:latin typeface="Times New Roman" panose="02020603050405020304" pitchFamily="18" charset="0"/>
              <a:cs typeface="Times New Roman" panose="02020603050405020304" pitchFamily="18" charset="0"/>
            </a:endParaRPr>
          </a:p>
          <a:p>
            <a:pPr marL="285750" indent="-285750" eaLnBrk="1" hangingPunct="1">
              <a:buFont typeface="Wingdings" panose="05000000000000000000" pitchFamily="2" charset="2"/>
              <a:buChar char="p"/>
              <a:defRPr/>
            </a:pPr>
            <a:r>
              <a:rPr lang="en-US" altLang="zh-CN" sz="1600" b="1" dirty="0">
                <a:solidFill>
                  <a:srgbClr val="0070C0"/>
                </a:solidFill>
                <a:latin typeface="Times New Roman" panose="02020603050405020304" pitchFamily="18" charset="0"/>
                <a:cs typeface="Times New Roman" panose="02020603050405020304" pitchFamily="18" charset="0"/>
              </a:rPr>
              <a:t>Electric shear TC-1 </a:t>
            </a:r>
            <a:r>
              <a:rPr lang="en-US" altLang="zh-CN" sz="1600" b="1" dirty="0">
                <a:latin typeface="Times New Roman" panose="02020603050405020304" pitchFamily="18" charset="0"/>
                <a:cs typeface="Times New Roman" panose="02020603050405020304" pitchFamily="18" charset="0"/>
              </a:rPr>
              <a:t>for the helium pipe cut;</a:t>
            </a:r>
          </a:p>
          <a:p>
            <a:pPr marL="285750" indent="-285750" eaLnBrk="1" hangingPunct="1">
              <a:buFont typeface="Wingdings" panose="05000000000000000000" pitchFamily="2" charset="2"/>
              <a:buChar char="p"/>
              <a:defRPr/>
            </a:pPr>
            <a:r>
              <a:rPr lang="en-US" altLang="zh-CN" sz="1600" b="1" dirty="0">
                <a:solidFill>
                  <a:srgbClr val="0070C0"/>
                </a:solidFill>
                <a:latin typeface="Times New Roman" panose="02020603050405020304" pitchFamily="18" charset="0"/>
                <a:cs typeface="Times New Roman" panose="02020603050405020304" pitchFamily="18" charset="0"/>
              </a:rPr>
              <a:t>Fastest FN01 </a:t>
            </a:r>
            <a:r>
              <a:rPr lang="en-US" altLang="zh-CN" sz="1600" b="1" dirty="0">
                <a:latin typeface="Times New Roman" panose="02020603050405020304" pitchFamily="18" charset="0"/>
                <a:cs typeface="Times New Roman" panose="02020603050405020304" pitchFamily="18" charset="0"/>
              </a:rPr>
              <a:t>for connect the provisional vacuum pipe;</a:t>
            </a:r>
          </a:p>
          <a:p>
            <a:pPr marL="285750" indent="-285750" eaLnBrk="1" hangingPunct="1">
              <a:buFont typeface="Wingdings" panose="05000000000000000000" pitchFamily="2" charset="2"/>
              <a:buChar char="p"/>
              <a:defRPr/>
            </a:pPr>
            <a:r>
              <a:rPr lang="en-US" altLang="zh-CN" sz="1600" b="1" dirty="0">
                <a:solidFill>
                  <a:srgbClr val="0070C0"/>
                </a:solidFill>
                <a:latin typeface="Times New Roman" panose="02020603050405020304" pitchFamily="18" charset="0"/>
                <a:cs typeface="Times New Roman" panose="02020603050405020304" pitchFamily="18" charset="0"/>
                <a:sym typeface="宋体" panose="02010600030101010101" pitchFamily="2" charset="-122"/>
              </a:rPr>
              <a:t> kinds of Long rod tool </a:t>
            </a:r>
            <a:r>
              <a:rPr lang="en-US" altLang="zh-CN" sz="1600" b="1" dirty="0">
                <a:latin typeface="Times New Roman" panose="02020603050405020304" pitchFamily="18" charset="0"/>
                <a:cs typeface="Times New Roman" panose="02020603050405020304" pitchFamily="18" charset="0"/>
                <a:sym typeface="宋体" panose="02010600030101010101" pitchFamily="2" charset="-122"/>
              </a:rPr>
              <a:t>for PBW lift </a:t>
            </a:r>
            <a:r>
              <a:rPr lang="zh-CN" altLang="en-US" sz="1600" b="1" dirty="0">
                <a:latin typeface="Times New Roman" panose="02020603050405020304" pitchFamily="18" charset="0"/>
                <a:cs typeface="Times New Roman" panose="02020603050405020304" pitchFamily="18" charset="0"/>
                <a:sym typeface="宋体" panose="02010600030101010101" pitchFamily="2" charset="-122"/>
              </a:rPr>
              <a:t>、</a:t>
            </a:r>
            <a:r>
              <a:rPr lang="en-US" altLang="zh-CN" sz="1600" b="1" dirty="0">
                <a:latin typeface="Times New Roman" panose="02020603050405020304" pitchFamily="18" charset="0"/>
                <a:cs typeface="Times New Roman" panose="02020603050405020304" pitchFamily="18" charset="0"/>
                <a:sym typeface="宋体" panose="02010600030101010101" pitchFamily="2" charset="-122"/>
              </a:rPr>
              <a:t>shield block lift </a:t>
            </a:r>
            <a:r>
              <a:rPr lang="zh-CN" altLang="en-US" sz="1600" b="1" dirty="0">
                <a:latin typeface="Times New Roman" panose="02020603050405020304" pitchFamily="18" charset="0"/>
                <a:cs typeface="Times New Roman" panose="02020603050405020304" pitchFamily="18" charset="0"/>
                <a:sym typeface="宋体" panose="02010600030101010101" pitchFamily="2" charset="-122"/>
              </a:rPr>
              <a:t>、</a:t>
            </a:r>
            <a:r>
              <a:rPr lang="en-US" altLang="zh-CN" sz="1600" b="1" dirty="0">
                <a:latin typeface="Times New Roman" panose="02020603050405020304" pitchFamily="18" charset="0"/>
                <a:cs typeface="Times New Roman" panose="02020603050405020304" pitchFamily="18" charset="0"/>
                <a:sym typeface="宋体" panose="02010600030101010101" pitchFamily="2" charset="-122"/>
              </a:rPr>
              <a:t>connect shear tool and so on ;</a:t>
            </a:r>
            <a:endParaRPr lang="zh-CN" altLang="en-US" sz="1600" b="1" dirty="0">
              <a:latin typeface="Times New Roman" panose="02020603050405020304" pitchFamily="18" charset="0"/>
              <a:cs typeface="Times New Roman" panose="02020603050405020304" pitchFamily="18" charset="0"/>
              <a:sym typeface="宋体" panose="02010600030101010101" pitchFamily="2" charset="-122"/>
            </a:endParaRPr>
          </a:p>
          <a:p>
            <a:pPr marL="285750" indent="-285750" eaLnBrk="1" hangingPunct="1">
              <a:buFont typeface="Wingdings" panose="05000000000000000000" pitchFamily="2" charset="2"/>
              <a:buChar char="p"/>
              <a:defRPr/>
            </a:pPr>
            <a:r>
              <a:rPr lang="en-US" altLang="zh-CN" sz="1600" b="1" dirty="0">
                <a:solidFill>
                  <a:srgbClr val="0070C0"/>
                </a:solidFill>
                <a:latin typeface="Times New Roman" panose="02020603050405020304" pitchFamily="18" charset="0"/>
                <a:cs typeface="Times New Roman" panose="02020603050405020304" pitchFamily="18" charset="0"/>
                <a:sym typeface="宋体" panose="02010600030101010101" pitchFamily="2" charset="-122"/>
              </a:rPr>
              <a:t>Two-dimensional move table </a:t>
            </a:r>
            <a:r>
              <a:rPr lang="en-US" altLang="zh-CN" sz="1600" b="1" dirty="0">
                <a:latin typeface="Times New Roman" panose="02020603050405020304" pitchFamily="18" charset="0"/>
                <a:cs typeface="Times New Roman" panose="02020603050405020304" pitchFamily="18" charset="0"/>
                <a:sym typeface="宋体" panose="02010600030101010101" pitchFamily="2" charset="-122"/>
              </a:rPr>
              <a:t>with 2 tons calabash for  PBW1# lift ;</a:t>
            </a:r>
          </a:p>
          <a:p>
            <a:pPr marL="285750" indent="-285750" eaLnBrk="1" hangingPunct="1">
              <a:buFont typeface="Wingdings" panose="05000000000000000000" pitchFamily="2" charset="2"/>
              <a:buChar char="p"/>
              <a:defRPr/>
            </a:pPr>
            <a:r>
              <a:rPr lang="en-US" altLang="zh-CN" sz="1600" b="1" dirty="0">
                <a:solidFill>
                  <a:srgbClr val="0070C0"/>
                </a:solidFill>
                <a:latin typeface="Times New Roman" panose="02020603050405020304" pitchFamily="18" charset="0"/>
                <a:cs typeface="Times New Roman" panose="02020603050405020304" pitchFamily="18" charset="0"/>
                <a:sym typeface="宋体" panose="02010600030101010101" pitchFamily="2" charset="-122"/>
              </a:rPr>
              <a:t>Bolt gripper – ZIPLIFT</a:t>
            </a:r>
            <a:r>
              <a:rPr lang="en-US" altLang="zh-CN" sz="1600" b="1" dirty="0">
                <a:latin typeface="Times New Roman" panose="02020603050405020304" pitchFamily="18" charset="0"/>
                <a:cs typeface="Times New Roman" panose="02020603050405020304" pitchFamily="18" charset="0"/>
                <a:sym typeface="宋体" panose="02010600030101010101" pitchFamily="2" charset="-122"/>
              </a:rPr>
              <a:t> for remote connect the </a:t>
            </a:r>
            <a:r>
              <a:rPr lang="en-US" altLang="zh-CN" sz="1600" b="1" dirty="0">
                <a:latin typeface="Times New Roman" panose="02020603050405020304" pitchFamily="18" charset="0"/>
                <a:cs typeface="Times New Roman" panose="02020603050405020304" pitchFamily="18" charset="0"/>
              </a:rPr>
              <a:t>PBW;</a:t>
            </a:r>
          </a:p>
          <a:p>
            <a:pPr marL="285750" indent="-285750" eaLnBrk="1" hangingPunct="1">
              <a:buFont typeface="Wingdings" panose="05000000000000000000" pitchFamily="2" charset="2"/>
              <a:buChar char="p"/>
              <a:defRPr/>
            </a:pPr>
            <a:r>
              <a:rPr lang="en-US" altLang="zh-CN" sz="1600" b="1" dirty="0">
                <a:solidFill>
                  <a:srgbClr val="0070C0"/>
                </a:solidFill>
                <a:latin typeface="Times New Roman" panose="02020603050405020304" pitchFamily="18" charset="0"/>
                <a:cs typeface="Times New Roman" panose="02020603050405020304" pitchFamily="18" charset="0"/>
                <a:sym typeface="宋体" panose="02010600030101010101" pitchFamily="2" charset="-122"/>
              </a:rPr>
              <a:t>Vacuum pump </a:t>
            </a:r>
            <a:r>
              <a:rPr lang="en-US" altLang="zh-CN" sz="1600" b="1" dirty="0">
                <a:latin typeface="Times New Roman" panose="02020603050405020304" pitchFamily="18" charset="0"/>
                <a:cs typeface="Times New Roman" panose="02020603050405020304" pitchFamily="18" charset="0"/>
                <a:sym typeface="宋体" panose="02010600030101010101" pitchFamily="2" charset="-122"/>
              </a:rPr>
              <a:t>for vacuuming the </a:t>
            </a:r>
            <a:r>
              <a:rPr lang="en-US" altLang="zh-CN" sz="1600" b="1" dirty="0">
                <a:latin typeface="Times New Roman" panose="02020603050405020304" pitchFamily="18" charset="0"/>
                <a:cs typeface="Times New Roman" panose="02020603050405020304" pitchFamily="18" charset="0"/>
              </a:rPr>
              <a:t>inflatable bellows and chamber;</a:t>
            </a:r>
          </a:p>
          <a:p>
            <a:pPr marL="285750" indent="-285750" eaLnBrk="1" hangingPunct="1">
              <a:buFont typeface="Wingdings" panose="05000000000000000000" pitchFamily="2" charset="2"/>
              <a:buChar char="p"/>
              <a:defRPr/>
            </a:pPr>
            <a:r>
              <a:rPr lang="en-US" altLang="zh-CN" sz="1600" b="1" dirty="0">
                <a:solidFill>
                  <a:srgbClr val="0070C0"/>
                </a:solidFill>
                <a:latin typeface="Times New Roman" panose="02020603050405020304" pitchFamily="18" charset="0"/>
                <a:cs typeface="Times New Roman" panose="02020603050405020304" pitchFamily="18" charset="0"/>
                <a:sym typeface="宋体" panose="02010600030101010101" pitchFamily="2" charset="-122"/>
              </a:rPr>
              <a:t>Video system </a:t>
            </a:r>
            <a:r>
              <a:rPr lang="en-US" altLang="zh-CN" sz="1600" b="1" dirty="0">
                <a:latin typeface="Times New Roman" panose="02020603050405020304" pitchFamily="18" charset="0"/>
                <a:cs typeface="Times New Roman" panose="02020603050405020304" pitchFamily="18" charset="0"/>
                <a:sym typeface="宋体" panose="02010600030101010101" pitchFamily="2" charset="-122"/>
              </a:rPr>
              <a:t>for remote operation observe include camera </a:t>
            </a:r>
            <a:r>
              <a:rPr lang="zh-CN" altLang="en-US" sz="1600" b="1" dirty="0">
                <a:latin typeface="Times New Roman" panose="02020603050405020304" pitchFamily="18" charset="0"/>
                <a:cs typeface="Times New Roman" panose="02020603050405020304" pitchFamily="18" charset="0"/>
                <a:sym typeface="宋体" panose="02010600030101010101" pitchFamily="2" charset="-122"/>
              </a:rPr>
              <a:t>、</a:t>
            </a:r>
            <a:r>
              <a:rPr lang="en-US" altLang="zh-CN" sz="1600" b="1" dirty="0">
                <a:latin typeface="Times New Roman" panose="02020603050405020304" pitchFamily="18" charset="0"/>
                <a:cs typeface="Times New Roman" panose="02020603050405020304" pitchFamily="18" charset="0"/>
                <a:sym typeface="宋体" panose="02010600030101010101" pitchFamily="2" charset="-122"/>
              </a:rPr>
              <a:t>cable</a:t>
            </a:r>
            <a:r>
              <a:rPr lang="zh-CN" altLang="en-US" sz="1600" b="1" dirty="0">
                <a:latin typeface="Times New Roman" panose="02020603050405020304" pitchFamily="18" charset="0"/>
                <a:cs typeface="Times New Roman" panose="02020603050405020304" pitchFamily="18" charset="0"/>
                <a:sym typeface="宋体" panose="02010600030101010101" pitchFamily="2" charset="-122"/>
              </a:rPr>
              <a:t>、</a:t>
            </a:r>
            <a:r>
              <a:rPr lang="en-US" altLang="zh-CN" sz="1600" b="1" dirty="0" err="1">
                <a:latin typeface="Times New Roman" panose="02020603050405020304" pitchFamily="18" charset="0"/>
                <a:cs typeface="Times New Roman" panose="02020603050405020304" pitchFamily="18" charset="0"/>
                <a:sym typeface="宋体" panose="02010600030101010101" pitchFamily="2" charset="-122"/>
              </a:rPr>
              <a:t>dispay</a:t>
            </a:r>
            <a:r>
              <a:rPr lang="en-US" altLang="zh-CN" sz="1600" b="1" dirty="0">
                <a:latin typeface="Times New Roman" panose="02020603050405020304" pitchFamily="18" charset="0"/>
                <a:cs typeface="Times New Roman" panose="02020603050405020304" pitchFamily="18" charset="0"/>
                <a:sym typeface="宋体" panose="02010600030101010101" pitchFamily="2" charset="-122"/>
              </a:rPr>
              <a:t>;</a:t>
            </a:r>
            <a:endParaRPr lang="zh-CN" altLang="en-US" sz="1600" b="1" dirty="0">
              <a:latin typeface="Times New Roman" panose="02020603050405020304" pitchFamily="18" charset="0"/>
              <a:cs typeface="Times New Roman" panose="02020603050405020304" pitchFamily="18" charset="0"/>
              <a:sym typeface="宋体" panose="02010600030101010101" pitchFamily="2" charset="-122"/>
            </a:endParaRPr>
          </a:p>
          <a:p>
            <a:pPr marL="285750" indent="-285750" eaLnBrk="1" hangingPunct="1">
              <a:buFont typeface="Wingdings" panose="05000000000000000000" pitchFamily="2" charset="2"/>
              <a:buChar char="p"/>
              <a:defRPr/>
            </a:pPr>
            <a:r>
              <a:rPr lang="en-US" altLang="zh-CN" sz="1600" b="1" dirty="0">
                <a:solidFill>
                  <a:srgbClr val="0070C0"/>
                </a:solidFill>
                <a:latin typeface="Times New Roman" panose="02020603050405020304" pitchFamily="18" charset="0"/>
                <a:cs typeface="Times New Roman" panose="02020603050405020304" pitchFamily="18" charset="0"/>
                <a:sym typeface="宋体" panose="02010600030101010101" pitchFamily="2" charset="-122"/>
              </a:rPr>
              <a:t>Air tent </a:t>
            </a:r>
            <a:r>
              <a:rPr lang="en-US" altLang="zh-CN" sz="1600" b="1" dirty="0">
                <a:latin typeface="Times New Roman" panose="02020603050405020304" pitchFamily="18" charset="0"/>
                <a:cs typeface="Times New Roman" panose="02020603050405020304" pitchFamily="18" charset="0"/>
                <a:sym typeface="宋体" panose="02010600030101010101" pitchFamily="2" charset="-122"/>
              </a:rPr>
              <a:t>for cover the top of tunnel with exhaust pipe</a:t>
            </a:r>
            <a:r>
              <a:rPr lang="zh-CN" altLang="en-US" sz="1600" b="1" dirty="0">
                <a:latin typeface="Times New Roman" panose="02020603050405020304" pitchFamily="18" charset="0"/>
                <a:cs typeface="Times New Roman" panose="02020603050405020304" pitchFamily="18" charset="0"/>
                <a:sym typeface="宋体" panose="02010600030101010101" pitchFamily="2" charset="-122"/>
              </a:rPr>
              <a:t>；</a:t>
            </a:r>
            <a:endParaRPr lang="en-US" altLang="zh-CN" sz="1600" b="1" dirty="0">
              <a:latin typeface="Times New Roman" panose="02020603050405020304" pitchFamily="18" charset="0"/>
              <a:cs typeface="Times New Roman" panose="02020603050405020304" pitchFamily="18" charset="0"/>
              <a:sym typeface="宋体" panose="02010600030101010101" pitchFamily="2" charset="-122"/>
            </a:endParaRPr>
          </a:p>
          <a:p>
            <a:pPr marL="285750" indent="-285750" eaLnBrk="1" hangingPunct="1">
              <a:buFont typeface="Wingdings" panose="05000000000000000000" pitchFamily="2" charset="2"/>
              <a:buChar char="p"/>
              <a:defRPr/>
            </a:pPr>
            <a:r>
              <a:rPr lang="en-US" altLang="zh-CN" sz="1600" b="1" dirty="0">
                <a:solidFill>
                  <a:srgbClr val="0070C0"/>
                </a:solidFill>
                <a:latin typeface="Times New Roman" panose="02020603050405020304" pitchFamily="18" charset="0"/>
                <a:cs typeface="Times New Roman" panose="02020603050405020304" pitchFamily="18" charset="0"/>
              </a:rPr>
              <a:t>Sealing surface clean and polish tool</a:t>
            </a:r>
            <a:r>
              <a:rPr lang="en-US" altLang="zh-CN" sz="1600" b="1" dirty="0">
                <a:latin typeface="Times New Roman" panose="02020603050405020304" pitchFamily="18" charset="0"/>
                <a:cs typeface="Times New Roman" panose="02020603050405020304" pitchFamily="18" charset="0"/>
              </a:rPr>
              <a:t> which can deal with the surface smudge and scratch in tunnel by remote operation;</a:t>
            </a:r>
          </a:p>
          <a:p>
            <a:pPr marL="285750" indent="-285750" eaLnBrk="1" hangingPunct="1">
              <a:buFont typeface="Wingdings" panose="05000000000000000000" pitchFamily="2" charset="2"/>
              <a:buChar char="p"/>
              <a:defRPr/>
            </a:pPr>
            <a:r>
              <a:rPr lang="en-US" altLang="zh-CN" sz="1600" b="1" dirty="0">
                <a:solidFill>
                  <a:srgbClr val="0070C0"/>
                </a:solidFill>
                <a:latin typeface="Times New Roman" panose="02020603050405020304" pitchFamily="18" charset="0"/>
                <a:cs typeface="Times New Roman" panose="02020603050405020304" pitchFamily="18" charset="0"/>
              </a:rPr>
              <a:t>Helium detector </a:t>
            </a:r>
            <a:r>
              <a:rPr lang="en-US" altLang="zh-CN" sz="1600" b="1" dirty="0">
                <a:latin typeface="Times New Roman" panose="02020603050405020304" pitchFamily="18" charset="0"/>
                <a:cs typeface="Times New Roman" panose="02020603050405020304" pitchFamily="18" charset="0"/>
              </a:rPr>
              <a:t>for the vacuum leak test . </a:t>
            </a:r>
          </a:p>
        </p:txBody>
      </p:sp>
      <p:sp>
        <p:nvSpPr>
          <p:cNvPr id="5" name="标题 3">
            <a:extLst>
              <a:ext uri="{FF2B5EF4-FFF2-40B4-BE49-F238E27FC236}">
                <a16:creationId xmlns:a16="http://schemas.microsoft.com/office/drawing/2014/main" id="{E59CC19C-8BAB-4AC8-A215-6225E6C3473A}"/>
              </a:ext>
            </a:extLst>
          </p:cNvPr>
          <p:cNvSpPr txBox="1">
            <a:spLocks/>
          </p:cNvSpPr>
          <p:nvPr/>
        </p:nvSpPr>
        <p:spPr bwMode="auto">
          <a:xfrm>
            <a:off x="457200" y="15609"/>
            <a:ext cx="6881826" cy="431953"/>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3665">
                <a:solidFill>
                  <a:schemeClr val="tx1"/>
                </a:solidFill>
                <a:latin typeface="Calibri" panose="020F0502020204030204" pitchFamily="34" charset="0"/>
                <a:ea typeface="宋体" panose="02010600030101010101" pitchFamily="2" charset="-122"/>
              </a:defRPr>
            </a:lvl5pPr>
            <a:lvl6pPr marL="381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6pPr>
            <a:lvl7pPr marL="762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7pPr>
            <a:lvl8pPr marL="1143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8pPr>
            <a:lvl9pPr marL="1524000" algn="ctr" rtl="0" fontAlgn="base">
              <a:spcBef>
                <a:spcPct val="0"/>
              </a:spcBef>
              <a:spcAft>
                <a:spcPct val="0"/>
              </a:spcAft>
              <a:defRPr sz="3665">
                <a:solidFill>
                  <a:schemeClr val="tx1"/>
                </a:solidFill>
                <a:latin typeface="Calibri" panose="020F0502020204030204" pitchFamily="34" charset="0"/>
                <a:ea typeface="宋体" panose="02010600030101010101" pitchFamily="2" charset="-122"/>
              </a:defRPr>
            </a:lvl9pPr>
          </a:lstStyle>
          <a:p>
            <a:pPr marL="514350" indent="-514350" defTabSz="760730" eaLnBrk="1" hangingPunct="1">
              <a:lnSpc>
                <a:spcPct val="150000"/>
              </a:lnSpc>
              <a:buFont typeface="+mj-lt"/>
              <a:buAutoNum type="arabicPeriod" startAt="2"/>
            </a:pPr>
            <a:r>
              <a:rPr lang="en-US" altLang="zh-CN" dirty="0">
                <a:latin typeface="Times New Roman" panose="02020603050405020304" pitchFamily="18" charset="0"/>
                <a:cs typeface="Times New Roman" panose="02020603050405020304" pitchFamily="18" charset="0"/>
              </a:rPr>
              <a:t>Main tools</a:t>
            </a:r>
          </a:p>
        </p:txBody>
      </p:sp>
    </p:spTree>
    <p:extLst>
      <p:ext uri="{BB962C8B-B14F-4D97-AF65-F5344CB8AC3E}">
        <p14:creationId xmlns:p14="http://schemas.microsoft.com/office/powerpoint/2010/main" val="1306092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04453">
            <a:extLst>
              <a:ext uri="{FF2B5EF4-FFF2-40B4-BE49-F238E27FC236}">
                <a16:creationId xmlns:a16="http://schemas.microsoft.com/office/drawing/2014/main" id="{2AD0867A-4FDB-4134-842A-D60CEEFA4ECE}"/>
              </a:ext>
            </a:extLst>
          </p:cNvPr>
          <p:cNvPicPr>
            <a:picLocks noChangeAspect="1"/>
          </p:cNvPicPr>
          <p:nvPr/>
        </p:nvPicPr>
        <p:blipFill>
          <a:blip r:embed="rId3"/>
          <a:srcRect t="16302"/>
          <a:stretch>
            <a:fillRect/>
          </a:stretch>
        </p:blipFill>
        <p:spPr>
          <a:xfrm>
            <a:off x="424543" y="2369970"/>
            <a:ext cx="2729007" cy="2345690"/>
          </a:xfrm>
          <a:prstGeom prst="rect">
            <a:avLst/>
          </a:prstGeom>
          <a:noFill/>
          <a:ln w="9525">
            <a:noFill/>
          </a:ln>
        </p:spPr>
      </p:pic>
      <p:sp>
        <p:nvSpPr>
          <p:cNvPr id="13" name="灯片编号占位符 2">
            <a:extLst>
              <a:ext uri="{FF2B5EF4-FFF2-40B4-BE49-F238E27FC236}">
                <a16:creationId xmlns:a16="http://schemas.microsoft.com/office/drawing/2014/main" id="{38CEA44A-BEEA-4BA8-AC3D-97AFF520BEC8}"/>
              </a:ext>
            </a:extLst>
          </p:cNvPr>
          <p:cNvSpPr>
            <a:spLocks noGrp="1"/>
          </p:cNvSpPr>
          <p:nvPr>
            <p:ph type="sldNum" sz="quarter" idx="12"/>
          </p:nvPr>
        </p:nvSpPr>
        <p:spPr>
          <a:xfrm>
            <a:off x="7010400" y="4875804"/>
            <a:ext cx="2133600" cy="273844"/>
          </a:xfrm>
        </p:spPr>
        <p:txBody>
          <a:bodyPr/>
          <a:lstStyle/>
          <a:p>
            <a:pPr>
              <a:defRPr/>
            </a:pPr>
            <a:fld id="{F22E5DDF-294A-47C7-9938-98EB7AF5D866}" type="slidenum">
              <a:rPr lang="en-US" altLang="zh-CN" smtClean="0"/>
              <a:t>9</a:t>
            </a:fld>
            <a:endParaRPr lang="en-US" altLang="zh-CN" dirty="0"/>
          </a:p>
        </p:txBody>
      </p:sp>
      <p:sp>
        <p:nvSpPr>
          <p:cNvPr id="10" name="文本框 9">
            <a:extLst>
              <a:ext uri="{FF2B5EF4-FFF2-40B4-BE49-F238E27FC236}">
                <a16:creationId xmlns:a16="http://schemas.microsoft.com/office/drawing/2014/main" id="{938F4E09-E4C0-4829-AF13-78161045D69B}"/>
              </a:ext>
            </a:extLst>
          </p:cNvPr>
          <p:cNvSpPr txBox="1"/>
          <p:nvPr/>
        </p:nvSpPr>
        <p:spPr>
          <a:xfrm>
            <a:off x="424543" y="729258"/>
            <a:ext cx="1597553" cy="458074"/>
          </a:xfrm>
          <a:prstGeom prst="rect">
            <a:avLst/>
          </a:prstGeom>
          <a:noFill/>
        </p:spPr>
        <p:txBody>
          <a:bodyPr wrap="none" rtlCol="0">
            <a:spAutoFit/>
          </a:bodyPr>
          <a:lstStyle/>
          <a:p>
            <a:pPr defTabSz="342900">
              <a:lnSpc>
                <a:spcPct val="150000"/>
              </a:lnSpc>
              <a:spcAft>
                <a:spcPts val="225"/>
              </a:spcAft>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Major event</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3" name="图示 2">
            <a:extLst>
              <a:ext uri="{FF2B5EF4-FFF2-40B4-BE49-F238E27FC236}">
                <a16:creationId xmlns:a16="http://schemas.microsoft.com/office/drawing/2014/main" id="{6B442A84-0917-4AB3-9970-4830DC0EFAB4}"/>
              </a:ext>
            </a:extLst>
          </p:cNvPr>
          <p:cNvGraphicFramePr/>
          <p:nvPr>
            <p:extLst>
              <p:ext uri="{D42A27DB-BD31-4B8C-83A1-F6EECF244321}">
                <p14:modId xmlns:p14="http://schemas.microsoft.com/office/powerpoint/2010/main" val="908640318"/>
              </p:ext>
            </p:extLst>
          </p:nvPr>
        </p:nvGraphicFramePr>
        <p:xfrm>
          <a:off x="251520" y="938289"/>
          <a:ext cx="8640960" cy="21760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Rectangle 3">
            <a:extLst>
              <a:ext uri="{FF2B5EF4-FFF2-40B4-BE49-F238E27FC236}">
                <a16:creationId xmlns:a16="http://schemas.microsoft.com/office/drawing/2014/main" id="{7EEE8A9C-A32D-40F6-931E-6C3FA366C263}"/>
              </a:ext>
            </a:extLst>
          </p:cNvPr>
          <p:cNvSpPr txBox="1"/>
          <p:nvPr/>
        </p:nvSpPr>
        <p:spPr>
          <a:xfrm>
            <a:off x="6156176" y="2379313"/>
            <a:ext cx="3024336" cy="2679580"/>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marL="285750" lvl="0" indent="-285750">
              <a:buFont typeface="Wingdings" panose="05000000000000000000" pitchFamily="2" charset="2"/>
              <a:buChar char="p"/>
            </a:pPr>
            <a:r>
              <a:rPr lang="en-US" altLang="zh-CN" sz="1600" dirty="0">
                <a:latin typeface="Times New Roman" panose="02020603050405020304" pitchFamily="18" charset="0"/>
                <a:cs typeface="Times New Roman" panose="02020603050405020304" pitchFamily="18" charset="0"/>
              </a:rPr>
              <a:t>Manpower</a:t>
            </a:r>
            <a:r>
              <a:rPr lang="en-US" altLang="zh-CN" dirty="0"/>
              <a:t> :</a:t>
            </a:r>
            <a:r>
              <a:rPr lang="en-US" altLang="zh-CN" sz="1600" dirty="0">
                <a:latin typeface="Times New Roman" panose="02020603050405020304" pitchFamily="18" charset="0"/>
                <a:cs typeface="Times New Roman" panose="02020603050405020304" pitchFamily="18" charset="0"/>
              </a:rPr>
              <a:t>14 key personnel</a:t>
            </a:r>
          </a:p>
          <a:p>
            <a:pPr lvl="0">
              <a:buNone/>
            </a:pPr>
            <a:r>
              <a:rPr lang="en-US" altLang="zh-CN" sz="1600" dirty="0">
                <a:latin typeface="Times New Roman" panose="02020603050405020304" pitchFamily="18" charset="0"/>
                <a:cs typeface="Times New Roman" panose="02020603050405020304" pitchFamily="18" charset="0"/>
              </a:rPr>
              <a:t>Project team : 7 persons;</a:t>
            </a:r>
          </a:p>
          <a:p>
            <a:pPr lvl="0">
              <a:buNone/>
            </a:pPr>
            <a:r>
              <a:rPr lang="en-US" altLang="zh-CN" sz="1600" dirty="0">
                <a:latin typeface="Times New Roman" panose="02020603050405020304" pitchFamily="18" charset="0"/>
                <a:cs typeface="Times New Roman" panose="02020603050405020304" pitchFamily="18" charset="0"/>
              </a:rPr>
              <a:t>Safety management: 2 persons; </a:t>
            </a:r>
          </a:p>
          <a:p>
            <a:pPr lvl="0">
              <a:buNone/>
            </a:pPr>
            <a:r>
              <a:rPr lang="en-US" altLang="zh-CN" sz="1600" dirty="0">
                <a:latin typeface="Times New Roman" panose="02020603050405020304" pitchFamily="18" charset="0"/>
                <a:cs typeface="Times New Roman" panose="02020603050405020304" pitchFamily="18" charset="0"/>
              </a:rPr>
              <a:t>Radioactivity measurement: 2 persons;</a:t>
            </a:r>
          </a:p>
          <a:p>
            <a:pPr lvl="0">
              <a:buNone/>
            </a:pPr>
            <a:r>
              <a:rPr lang="en-US" altLang="zh-CN" sz="1600" dirty="0">
                <a:latin typeface="Times New Roman" panose="02020603050405020304" pitchFamily="18" charset="0"/>
                <a:cs typeface="Times New Roman" panose="02020603050405020304" pitchFamily="18" charset="0"/>
              </a:rPr>
              <a:t>Radioactive operator: 2 persons;</a:t>
            </a:r>
          </a:p>
          <a:p>
            <a:pPr lvl="0">
              <a:buNone/>
            </a:pPr>
            <a:r>
              <a:rPr lang="en-US" altLang="zh-CN" sz="1600" dirty="0">
                <a:latin typeface="Times New Roman" panose="02020603050405020304" pitchFamily="18" charset="0"/>
                <a:cs typeface="Times New Roman" panose="02020603050405020304" pitchFamily="18" charset="0"/>
              </a:rPr>
              <a:t>Crane operator: 1 person .</a:t>
            </a:r>
          </a:p>
        </p:txBody>
      </p:sp>
      <p:sp>
        <p:nvSpPr>
          <p:cNvPr id="15" name="Rectangle 3">
            <a:extLst>
              <a:ext uri="{FF2B5EF4-FFF2-40B4-BE49-F238E27FC236}">
                <a16:creationId xmlns:a16="http://schemas.microsoft.com/office/drawing/2014/main" id="{2F0999BF-DED1-43AC-B8FB-AF49EC75EC7E}"/>
              </a:ext>
            </a:extLst>
          </p:cNvPr>
          <p:cNvSpPr txBox="1"/>
          <p:nvPr/>
        </p:nvSpPr>
        <p:spPr>
          <a:xfrm>
            <a:off x="251520" y="4569644"/>
            <a:ext cx="3024336" cy="417422"/>
          </a:xfrm>
          <a:prstGeom prst="rect">
            <a:avLst/>
          </a:prstGeom>
          <a:noFill/>
          <a:ln w="9525">
            <a:noFill/>
            <a:miter lim="800000"/>
          </a:ln>
        </p:spPr>
        <p:txBody>
          <a:bodyPr wrap="square">
            <a:spAutoFit/>
          </a:bodyPr>
          <a:lstStyle>
            <a:defPPr>
              <a:defRPr lang="zh-CN"/>
            </a:defPPr>
            <a:lvl1pPr>
              <a:lnSpc>
                <a:spcPct val="150000"/>
              </a:lnSpc>
              <a:buAutoNum type="arabicPeriod"/>
              <a:defRPr sz="1800">
                <a:latin typeface="微软雅黑" panose="020B0503020204020204" pitchFamily="34" charset="-122"/>
                <a:ea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stStyle>
          <a:p>
            <a:pPr lvl="0">
              <a:buNone/>
            </a:pPr>
            <a:r>
              <a:rPr lang="en-US" altLang="zh-CN" sz="1600" dirty="0">
                <a:latin typeface="Times New Roman" panose="02020603050405020304" pitchFamily="18" charset="0"/>
                <a:cs typeface="Times New Roman" panose="02020603050405020304" pitchFamily="18" charset="0"/>
              </a:rPr>
              <a:t>Almost tested the entire process.</a:t>
            </a:r>
          </a:p>
        </p:txBody>
      </p:sp>
      <p:pic>
        <p:nvPicPr>
          <p:cNvPr id="16" name="图片 15">
            <a:extLst>
              <a:ext uri="{FF2B5EF4-FFF2-40B4-BE49-F238E27FC236}">
                <a16:creationId xmlns:a16="http://schemas.microsoft.com/office/drawing/2014/main" id="{AA4233E2-7B39-4AD0-8996-67651F683A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90359" y="2536428"/>
            <a:ext cx="2729007" cy="2339376"/>
          </a:xfrm>
          <a:prstGeom prst="rect">
            <a:avLst/>
          </a:prstGeom>
        </p:spPr>
      </p:pic>
      <p:sp>
        <p:nvSpPr>
          <p:cNvPr id="12" name="标题 3">
            <a:extLst>
              <a:ext uri="{FF2B5EF4-FFF2-40B4-BE49-F238E27FC236}">
                <a16:creationId xmlns:a16="http://schemas.microsoft.com/office/drawing/2014/main" id="{FFE7A1FD-3778-4D6A-94E3-DD609482CE8C}"/>
              </a:ext>
            </a:extLst>
          </p:cNvPr>
          <p:cNvSpPr>
            <a:spLocks noGrp="1"/>
          </p:cNvSpPr>
          <p:nvPr>
            <p:ph type="title"/>
          </p:nvPr>
        </p:nvSpPr>
        <p:spPr>
          <a:xfrm>
            <a:off x="457200" y="15609"/>
            <a:ext cx="6881826" cy="431953"/>
          </a:xfrm>
        </p:spPr>
        <p:txBody>
          <a:bodyPr/>
          <a:lstStyle/>
          <a:p>
            <a:pPr marL="514350" indent="-514350" defTabSz="760730" eaLnBrk="1" hangingPunct="1">
              <a:lnSpc>
                <a:spcPct val="150000"/>
              </a:lnSpc>
              <a:buFont typeface="+mj-lt"/>
              <a:buAutoNum type="arabicPeriod" startAt="2"/>
            </a:pPr>
            <a:r>
              <a:rPr lang="en-US" altLang="zh-CN" dirty="0">
                <a:latin typeface="Times New Roman" panose="02020603050405020304" pitchFamily="18" charset="0"/>
                <a:cs typeface="Times New Roman" panose="02020603050405020304" pitchFamily="18" charset="0"/>
              </a:rPr>
              <a:t>Replacement plan</a:t>
            </a:r>
          </a:p>
        </p:txBody>
      </p:sp>
    </p:spTree>
    <p:extLst>
      <p:ext uri="{BB962C8B-B14F-4D97-AF65-F5344CB8AC3E}">
        <p14:creationId xmlns:p14="http://schemas.microsoft.com/office/powerpoint/2010/main" val="84953350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012D86"/>
            </a:gs>
            <a:gs pos="100000">
              <a:srgbClr val="0E2557"/>
            </a:gs>
          </a:gsLst>
          <a:lin scaled="0"/>
        </a:gradFill>
        <a:ln>
          <a:noFill/>
        </a:ln>
        <a:effectLst>
          <a:outerShdw blurRad="50800" dist="38100" dir="8100000" algn="tr" rotWithShape="0">
            <a:prstClr val="black">
              <a:alpha val="40000"/>
            </a:prstClr>
          </a:outerShdw>
        </a:effectLst>
        <a:scene3d>
          <a:camera prst="orthographicFront">
            <a:rot lat="0" lon="0" rev="10800000"/>
          </a:camera>
          <a:lightRig rig="threePt" dir="t"/>
        </a:scene3d>
      </a:spPr>
      <a:bodyPr rtlCol="0" anchor="ctr"/>
      <a:lstStyle>
        <a:defPPr algn="ctr">
          <a:defRPr/>
        </a:defPPr>
      </a:lstStyle>
      <a:style>
        <a:lnRef idx="2">
          <a:schemeClr val="accent5">
            <a:shade val="50000"/>
          </a:schemeClr>
        </a:lnRef>
        <a:fillRef idx="1">
          <a:schemeClr val="accent5"/>
        </a:fillRef>
        <a:effectRef idx="0">
          <a:schemeClr val="accent5"/>
        </a:effectRef>
        <a:fontRef idx="minor">
          <a:schemeClr val="lt1"/>
        </a:fontRef>
      </a:style>
    </a:spDef>
    <a:txDef>
      <a:spPr bwMode="auto">
        <a:noFill/>
        <a:ln w="9525">
          <a:noFill/>
          <a:miter lim="800000"/>
        </a:ln>
      </a:spPr>
      <a:bodyPr/>
      <a:lstStyle>
        <a:defPPr marL="342900" indent="-342900" algn="ctr" eaLnBrk="0" hangingPunct="0">
          <a:spcBef>
            <a:spcPts val="600"/>
          </a:spcBef>
          <a:buClr>
            <a:schemeClr val="tx1"/>
          </a:buClr>
          <a:defRPr sz="2800" b="1" dirty="0" smtClean="0">
            <a:ln>
              <a:solidFill>
                <a:srgbClr val="FFFF00"/>
              </a:solidFill>
            </a:ln>
            <a:solidFill>
              <a:srgbClr val="2433F8"/>
            </a:solidFill>
            <a:latin typeface="Times New Roman" panose="02020603050405020304" pitchFamily="18"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主题1">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Times New Roman"/>
        <a:ea typeface="楷体"/>
        <a:cs typeface=""/>
      </a:majorFont>
      <a:minorFont>
        <a:latin typeface="Times New Roman"/>
        <a:ea typeface="楷体"/>
        <a:cs typeface=""/>
      </a:minorFont>
    </a:fontScheme>
    <a:fmtScheme name="发光边缘">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1" id="{767C05A6-F291-4BD5-8322-018BB536AB76}" vid="{E9C5050C-E859-4BDD-9896-904E88ABDB8C}"/>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20323</TotalTime>
  <Words>1954</Words>
  <Application>Microsoft Office PowerPoint</Application>
  <PresentationFormat>全屏显示(16:9)</PresentationFormat>
  <Paragraphs>266</Paragraphs>
  <Slides>31</Slides>
  <Notes>19</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31</vt:i4>
      </vt:variant>
    </vt:vector>
  </HeadingPairs>
  <TitlesOfParts>
    <vt:vector size="45" baseType="lpstr">
      <vt:lpstr>Arial Unicode MS</vt:lpstr>
      <vt:lpstr>Noto Sans SC</vt:lpstr>
      <vt:lpstr>等线</vt:lpstr>
      <vt:lpstr>华文行楷</vt:lpstr>
      <vt:lpstr>楷体</vt:lpstr>
      <vt:lpstr>宋体</vt:lpstr>
      <vt:lpstr>微软雅黑</vt:lpstr>
      <vt:lpstr>Arial</vt:lpstr>
      <vt:lpstr>Calibri</vt:lpstr>
      <vt:lpstr>Impact</vt:lpstr>
      <vt:lpstr>Times New Roman</vt:lpstr>
      <vt:lpstr>Wingdings</vt:lpstr>
      <vt:lpstr>Office 主题</vt:lpstr>
      <vt:lpstr>主题1</vt:lpstr>
      <vt:lpstr>PowerPoint 演示文稿</vt:lpstr>
      <vt:lpstr>Contents</vt:lpstr>
      <vt:lpstr>Brief of the  proton beam window </vt:lpstr>
      <vt:lpstr>Brief of the proton beam window </vt:lpstr>
      <vt:lpstr>Contents</vt:lpstr>
      <vt:lpstr>Replacement plan</vt:lpstr>
      <vt:lpstr>Replacement plan</vt:lpstr>
      <vt:lpstr>PowerPoint 演示文稿</vt:lpstr>
      <vt:lpstr>Replacement plan</vt:lpstr>
      <vt:lpstr>Contents</vt:lpstr>
      <vt:lpstr>Replacement process</vt:lpstr>
      <vt:lpstr>Replacement process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Contents</vt:lpstr>
      <vt:lpstr>Improvement and upgrade</vt:lpstr>
      <vt:lpstr>Improvement and upgrade</vt:lpstr>
      <vt:lpstr>Contents</vt:lpstr>
      <vt:lpstr>Summary</vt:lpstr>
      <vt:lpstr>PowerPoint 演示文稿</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MC SYSTEM</dc:creator>
  <cp:lastModifiedBy>unknown</cp:lastModifiedBy>
  <cp:revision>8940</cp:revision>
  <dcterms:created xsi:type="dcterms:W3CDTF">2011-02-21T08:42:00Z</dcterms:created>
  <dcterms:modified xsi:type="dcterms:W3CDTF">2024-10-28T06:53:39Z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96C5BB5D705E494D84DA896F94E7C62A</vt:lpwstr>
  </property>
  <property fmtid="{D5CDD505-2E9C-101B-9397-08002B2CF9AE}" pid="3" name="KSOProductBuildVer">
    <vt:lpwstr>2052-11.1.0.11194</vt:lpwstr>
  </property>
</Properties>
</file>