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9" r:id="rId2"/>
    <p:sldId id="355" r:id="rId3"/>
    <p:sldId id="357" r:id="rId4"/>
    <p:sldId id="356" r:id="rId5"/>
    <p:sldId id="358" r:id="rId6"/>
    <p:sldId id="359" r:id="rId7"/>
    <p:sldId id="360" r:id="rId8"/>
    <p:sldId id="361" r:id="rId9"/>
    <p:sldId id="362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1" r:id="rId18"/>
    <p:sldId id="370" r:id="rId19"/>
    <p:sldId id="372" r:id="rId20"/>
    <p:sldId id="3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10"/>
    <p:restoredTop sz="93880"/>
  </p:normalViewPr>
  <p:slideViewPr>
    <p:cSldViewPr snapToObjects="1">
      <p:cViewPr varScale="1">
        <p:scale>
          <a:sx n="106" d="100"/>
          <a:sy n="106" d="100"/>
        </p:scale>
        <p:origin x="184" y="4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60" d="100"/>
          <a:sy n="160" d="100"/>
        </p:scale>
        <p:origin x="443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9AACBEE-1F5F-A242-9461-88BB695B0E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65D2D-4186-9C49-B34A-947803128A62}" type="datetimeFigureOut">
              <a:rPr lang="en-GB" smtClean="0"/>
              <a:t>29/10/2024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1D231E-767E-634F-9905-0246A339F3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7808" y="1484784"/>
            <a:ext cx="3470382" cy="347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DF3717-1751-F341-9C1D-CD804E5E64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67608" y="1569699"/>
            <a:ext cx="6901465" cy="288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613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97828F-1500-6F4F-934B-DE2EE637CD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5920" y="4330154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17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595CA1-AF45-FE43-AA7D-34E0D9581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416" y="621214"/>
            <a:ext cx="5004405" cy="20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8800" y="6378349"/>
            <a:ext cx="42850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6E632A-6ADE-CF4D-9038-D2B674A5B348}"/>
              </a:ext>
            </a:extLst>
          </p:cNvPr>
          <p:cNvSpPr txBox="1"/>
          <p:nvPr userDrawn="1"/>
        </p:nvSpPr>
        <p:spPr>
          <a:xfrm>
            <a:off x="6216502" y="663471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8000" y="6378349"/>
            <a:ext cx="4285010" cy="365125"/>
          </a:xfrm>
        </p:spPr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20336" y="6378349"/>
            <a:ext cx="1620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CH"/>
              <a:t>29 October 2024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78349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3" y="6378349"/>
            <a:ext cx="42850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7EBEC76-D86C-2743-8338-8B8D3B30455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07368" y="6309320"/>
            <a:ext cx="1152128" cy="48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8" r:id="rId2"/>
    <p:sldLayoutId id="2147483649" r:id="rId3"/>
    <p:sldLayoutId id="2147483662" r:id="rId4"/>
    <p:sldLayoutId id="2147483650" r:id="rId5"/>
    <p:sldLayoutId id="2147483665" r:id="rId6"/>
    <p:sldLayoutId id="2147483668" r:id="rId7"/>
    <p:sldLayoutId id="2147483677" r:id="rId8"/>
    <p:sldLayoutId id="2147483674" r:id="rId9"/>
    <p:sldLayoutId id="2147483652" r:id="rId10"/>
    <p:sldLayoutId id="2147483653" r:id="rId11"/>
    <p:sldLayoutId id="2147483661" r:id="rId12"/>
    <p:sldLayoutId id="2147483666" r:id="rId13"/>
    <p:sldLayoutId id="2147483667" r:id="rId14"/>
    <p:sldLayoutId id="2147483658" r:id="rId15"/>
    <p:sldLayoutId id="2147483659" r:id="rId16"/>
    <p:sldLayoutId id="2147483673" r:id="rId17"/>
    <p:sldLayoutId id="2147483660" r:id="rId18"/>
    <p:sldLayoutId id="2147483671" r:id="rId19"/>
    <p:sldLayoutId id="2147483651" r:id="rId20"/>
    <p:sldLayoutId id="2147483669" r:id="rId21"/>
    <p:sldLayoutId id="2147483655" r:id="rId22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3068961"/>
            <a:ext cx="11376025" cy="13798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Conceptual development of beamstrahlung photon absorber for </a:t>
            </a:r>
            <a:r>
              <a:rPr lang="en-US" sz="4000" dirty="0" err="1"/>
              <a:t>FCCee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4653136"/>
            <a:ext cx="11232628" cy="194421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2400" dirty="0"/>
              <a:t>R. Ximenes, R. Seidenbinder, S. Candido, A. Frasca, A. Lechner, G. Lerner, A. Perillo-Marcone, M. </a:t>
            </a:r>
            <a:r>
              <a:rPr lang="en-GB" sz="2400" dirty="0" err="1"/>
              <a:t>Widorski</a:t>
            </a:r>
            <a:r>
              <a:rPr lang="en-GB" sz="2400" dirty="0"/>
              <a:t>, </a:t>
            </a:r>
            <a:r>
              <a:rPr lang="en-GB" sz="2400" b="1" u="sng" dirty="0"/>
              <a:t>M. Calviani</a:t>
            </a:r>
            <a:r>
              <a:rPr lang="en-GB" sz="2400" b="1" dirty="0"/>
              <a:t> </a:t>
            </a:r>
            <a:r>
              <a:rPr lang="en-GB" sz="2400" dirty="0"/>
              <a:t>(CERN)</a:t>
            </a:r>
          </a:p>
          <a:p>
            <a:pPr>
              <a:lnSpc>
                <a:spcPct val="110000"/>
              </a:lnSpc>
            </a:pPr>
            <a:r>
              <a:rPr lang="en-GB" sz="2400" dirty="0"/>
              <a:t>C. Carrelli, M. Tarantino (ENEA)</a:t>
            </a:r>
          </a:p>
          <a:p>
            <a:pPr algn="l"/>
            <a:r>
              <a:rPr lang="en-US" sz="2400" dirty="0"/>
              <a:t>29</a:t>
            </a:r>
            <a:r>
              <a:rPr lang="en-US" sz="2400" baseline="30000" dirty="0"/>
              <a:t>th</a:t>
            </a:r>
            <a:r>
              <a:rPr lang="en-US" sz="2400" dirty="0"/>
              <a:t> October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375B6-A130-E377-CA79-F59285B12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692696"/>
            <a:ext cx="5182341" cy="202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1017FA-2244-2678-E990-4885A0D4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would a LHC dump solution would perform?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63F14-CD65-3929-BB21-FA926E705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97AB2-FEFC-89C2-9699-C6DA54490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C313C-82E9-38E4-8DA4-BD9FE6FE7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5EC505-C1F9-A0F3-E715-04B4B635A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56" y="889683"/>
            <a:ext cx="9947993" cy="5234074"/>
          </a:xfrm>
          <a:prstGeom prst="rect">
            <a:avLst/>
          </a:prstGeom>
          <a:ln w="34925"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0EBD4345-750C-82CA-3C2F-B51514711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39335"/>
            <a:ext cx="5904035" cy="4761440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GB" sz="2800" b="0" dirty="0"/>
              <a:t>Dump </a:t>
            </a:r>
            <a:r>
              <a:rPr lang="en-GB" sz="2800" dirty="0">
                <a:solidFill>
                  <a:schemeClr val="tx1"/>
                </a:solidFill>
              </a:rPr>
              <a:t>±700 mm ⌀, L~300/350 cm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GB" sz="2800" b="0" dirty="0"/>
              <a:t>Assuming a peripheral cooling, </a:t>
            </a:r>
            <a:r>
              <a:rPr lang="en-GB" sz="2800" dirty="0">
                <a:solidFill>
                  <a:schemeClr val="tx1"/>
                </a:solidFill>
              </a:rPr>
              <a:t>&gt;4000 °C for Z</a:t>
            </a:r>
            <a:r>
              <a:rPr lang="en-GB" sz="2800" baseline="-25000" dirty="0">
                <a:solidFill>
                  <a:schemeClr val="tx1"/>
                </a:solidFill>
              </a:rPr>
              <a:t>0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800" b="0" dirty="0"/>
              <a:t>operation at 500 kW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§"/>
            </a:pPr>
            <a:r>
              <a:rPr lang="en-GB" sz="2400" b="0" dirty="0"/>
              <a:t>Stresses appears </a:t>
            </a:r>
            <a:r>
              <a:rPr lang="en-GB" sz="2400" dirty="0">
                <a:solidFill>
                  <a:schemeClr val="tx1"/>
                </a:solidFill>
              </a:rPr>
              <a:t>beyond the limit for nominal operation 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§"/>
            </a:pPr>
            <a:r>
              <a:rPr lang="en-GB" sz="2400" b="0" dirty="0"/>
              <a:t>Conditions limited by the </a:t>
            </a:r>
            <a:r>
              <a:rPr lang="en-GB" sz="2400" b="1" dirty="0">
                <a:solidFill>
                  <a:schemeClr val="tx1"/>
                </a:solidFill>
              </a:rPr>
              <a:t>thermal conductivity of graphitic-material</a:t>
            </a:r>
            <a:r>
              <a:rPr lang="en-GB" sz="2400" b="0" dirty="0"/>
              <a:t>, rather than on external cooling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GB" sz="2800" b="0" dirty="0"/>
              <a:t>For the time being, </a:t>
            </a:r>
            <a:r>
              <a:rPr lang="en-GB" sz="2800" dirty="0">
                <a:solidFill>
                  <a:srgbClr val="FF0000"/>
                </a:solidFill>
              </a:rPr>
              <a:t>no-go for this option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endParaRPr lang="en-CH" sz="2800" b="0" dirty="0"/>
          </a:p>
        </p:txBody>
      </p:sp>
    </p:spTree>
    <p:extLst>
      <p:ext uri="{BB962C8B-B14F-4D97-AF65-F5344CB8AC3E}">
        <p14:creationId xmlns:p14="http://schemas.microsoft.com/office/powerpoint/2010/main" val="107327395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4686FE-9D75-5264-3176-4998FEF48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628799"/>
            <a:ext cx="11376024" cy="45719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GB" sz="2800" b="0" dirty="0"/>
              <a:t>We started investigating the option of using </a:t>
            </a:r>
            <a:r>
              <a:rPr lang="en-GB" sz="2800" dirty="0">
                <a:solidFill>
                  <a:schemeClr val="tx1"/>
                </a:solidFill>
              </a:rPr>
              <a:t>pure liquid Pb</a:t>
            </a:r>
          </a:p>
          <a:p>
            <a:pPr lvl="1">
              <a:buFont typeface="Wingdings" pitchFamily="2" charset="2"/>
              <a:buChar char="§"/>
            </a:pPr>
            <a:r>
              <a:rPr lang="en-GB" sz="2400" dirty="0"/>
              <a:t>Operational temperature </a:t>
            </a:r>
            <a:r>
              <a:rPr lang="en-GB" sz="2400" b="1" dirty="0">
                <a:solidFill>
                  <a:schemeClr val="tx1"/>
                </a:solidFill>
              </a:rPr>
              <a:t>between 400 °C and 480 °C</a:t>
            </a:r>
          </a:p>
          <a:p>
            <a:pPr lvl="1">
              <a:buFont typeface="Wingdings" pitchFamily="2" charset="2"/>
              <a:buChar char="§"/>
            </a:pPr>
            <a:r>
              <a:rPr lang="en-GB" sz="2400" dirty="0"/>
              <a:t>Rather </a:t>
            </a:r>
            <a:r>
              <a:rPr lang="en-GB" sz="2400" b="1" dirty="0">
                <a:solidFill>
                  <a:schemeClr val="tx1"/>
                </a:solidFill>
              </a:rPr>
              <a:t>insensitive to total power deposited</a:t>
            </a:r>
          </a:p>
          <a:p>
            <a:pPr lvl="1">
              <a:buFont typeface="Wingdings" pitchFamily="2" charset="2"/>
              <a:buChar char="§"/>
            </a:pPr>
            <a:r>
              <a:rPr lang="en-GB" sz="2400" b="1" dirty="0">
                <a:solidFill>
                  <a:schemeClr val="tx1"/>
                </a:solidFill>
              </a:rPr>
              <a:t>No Pb-Bi eutectic system </a:t>
            </a:r>
            <a:r>
              <a:rPr lang="en-GB" sz="2400" dirty="0"/>
              <a:t>to avoid complex chemistry, requirement to keep temperature under well precise control as well as due to Po production from Bi</a:t>
            </a:r>
          </a:p>
          <a:p>
            <a:pPr lvl="1">
              <a:buFont typeface="Wingdings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</a:rPr>
              <a:t>Synergetic with other initiatives at &amp; with CERN</a:t>
            </a:r>
          </a:p>
          <a:p>
            <a:pPr marL="366712" lvl="1" indent="0">
              <a:buNone/>
            </a:pPr>
            <a:endParaRPr lang="en-GB" sz="2800" dirty="0"/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GB" sz="2800" dirty="0">
                <a:solidFill>
                  <a:srgbClr val="FF0000"/>
                </a:solidFill>
              </a:rPr>
              <a:t>A flowing system of Pb in case of a quasi-CW energy deposition would be a good fit for the requirement of </a:t>
            </a:r>
            <a:r>
              <a:rPr lang="en-GB" sz="2800" dirty="0" err="1">
                <a:solidFill>
                  <a:srgbClr val="FF0000"/>
                </a:solidFill>
              </a:rPr>
              <a:t>FCCee</a:t>
            </a:r>
            <a:r>
              <a:rPr lang="en-GB" sz="2800" dirty="0">
                <a:solidFill>
                  <a:srgbClr val="FF0000"/>
                </a:solidFill>
              </a:rPr>
              <a:t> BS absorber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B8B74B-6F45-7442-AD92-FA7A79C17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What if we go liquid?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B9A3B-D099-B4DD-467D-B08D7A469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E4476-2304-27D8-32E2-8C21A539F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5CCA2-377B-E248-6EFF-1BBCFE06E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6160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D4B7DE-E51F-7677-A348-9445E8113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340768"/>
            <a:ext cx="11376024" cy="489654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800" b="0" dirty="0"/>
              <a:t>Pb is an </a:t>
            </a:r>
            <a:r>
              <a:rPr lang="en-US" sz="2800" dirty="0">
                <a:solidFill>
                  <a:schemeClr val="tx1"/>
                </a:solidFill>
              </a:rPr>
              <a:t>”ideal” photon absorber </a:t>
            </a:r>
            <a:r>
              <a:rPr lang="en-US" sz="2800" b="0" dirty="0"/>
              <a:t>material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800" b="0" dirty="0">
                <a:solidFill>
                  <a:schemeClr val="tx1"/>
                </a:solidFill>
              </a:rPr>
              <a:t>Absorption and dissipation of thermal p</a:t>
            </a:r>
            <a:r>
              <a:rPr lang="en-US" sz="2800" b="0" dirty="0"/>
              <a:t>ower from the beam is “trivial”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800" b="0" dirty="0"/>
              <a:t>Absence of beam-induced </a:t>
            </a:r>
            <a:r>
              <a:rPr lang="en-US" sz="2800" dirty="0">
                <a:solidFill>
                  <a:schemeClr val="tx1"/>
                </a:solidFill>
              </a:rPr>
              <a:t>thermo-mechanical stresses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No long-term degradation </a:t>
            </a:r>
            <a:r>
              <a:rPr lang="en-US" sz="2800" b="0" dirty="0"/>
              <a:t>of dump materials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800" b="0" dirty="0">
                <a:solidFill>
                  <a:schemeClr val="tx1"/>
                </a:solidFill>
              </a:rPr>
              <a:t>Dilution of radionuclide inventory </a:t>
            </a:r>
            <a:r>
              <a:rPr lang="en-US" sz="2800" b="0" dirty="0"/>
              <a:t>within total absorber volume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800" b="0" dirty="0">
                <a:solidFill>
                  <a:schemeClr val="tx1"/>
                </a:solidFill>
              </a:rPr>
              <a:t>Flexible waste disposal preparation</a:t>
            </a:r>
            <a:endParaRPr lang="en-US" sz="28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17BA74-E9E8-89EC-3885-6303E27F9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a liquid Pb absorber (I/II)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52A36-827A-65CA-928D-28EF6EF39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0B3F5-18A7-55EE-59B0-2CA3463C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1759C-589C-EF5A-705C-EB997115C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BA3084-C381-6A7F-F783-CAF97F0EA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835" y="4162754"/>
            <a:ext cx="4219306" cy="207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94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DD796-625A-45A7-CA32-43B9804B8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061E99-C5F9-AFCE-70DD-EA4F04C20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84784"/>
            <a:ext cx="11376024" cy="460851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Heat exchanger with coolant medium can be located away</a:t>
            </a:r>
            <a:r>
              <a:rPr lang="en-US" sz="2800" dirty="0"/>
              <a:t> </a:t>
            </a:r>
            <a:r>
              <a:rPr lang="en-US" sz="2800" b="0" dirty="0"/>
              <a:t>from absorber (and could be </a:t>
            </a:r>
            <a:r>
              <a:rPr lang="en-US" sz="2800" b="0" dirty="0">
                <a:solidFill>
                  <a:schemeClr val="tx1"/>
                </a:solidFill>
              </a:rPr>
              <a:t>air</a:t>
            </a:r>
            <a:r>
              <a:rPr lang="en-US" sz="2800" b="0" dirty="0"/>
              <a:t>)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Known liquid Pb thermo-hydraulics and experience building loops by collaborators</a:t>
            </a:r>
            <a:endParaRPr lang="en-US" sz="2800" dirty="0"/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800" b="0" dirty="0"/>
              <a:t>No need for vacuum vessel nor pressure vessel – </a:t>
            </a:r>
            <a:r>
              <a:rPr lang="en-US" sz="2800" dirty="0">
                <a:solidFill>
                  <a:schemeClr val="tx1"/>
                </a:solidFill>
              </a:rPr>
              <a:t>operation at atmospheric pressure with cover gas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800" b="0" dirty="0"/>
              <a:t>At foreseen operational temperatures, </a:t>
            </a:r>
            <a:r>
              <a:rPr lang="en-US" sz="2800" dirty="0">
                <a:solidFill>
                  <a:schemeClr val="tx1"/>
                </a:solidFill>
              </a:rPr>
              <a:t>no issue with chemical compatibility, corrosion &amp; erosion on conventional stainless steels </a:t>
            </a:r>
            <a:r>
              <a:rPr lang="en-US" sz="2800" b="0" dirty="0"/>
              <a:t>(AISI304/316)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CFA05B-8EF1-9DEA-443A-4FE1DB909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a liquid Pb absorber (II/II)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5F5A7-D1AD-FED2-5E3A-3AF606B5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0B7E7-643D-5629-673B-CDB4CA88F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95CD8-8218-DF6B-6251-72AA9A85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62955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1F1BDE-4751-B99D-1EDA-B53D23296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32656"/>
            <a:ext cx="11376025" cy="1065742"/>
          </a:xfrm>
        </p:spPr>
        <p:txBody>
          <a:bodyPr/>
          <a:lstStyle/>
          <a:p>
            <a:r>
              <a:rPr lang="en-CH" dirty="0"/>
              <a:t>Conceptual implementation of a liquid Pb beamstrahlung absorber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A4458-1588-6967-911A-7A444D3C1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DEDAE-2DFF-3960-7F4D-A349213C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D088D-BFDA-17F5-9937-B9D09FDE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Content Placeholder 9" descr="A diagram of a rainbow colored circle&#10;&#10;Description automatically generated">
            <a:extLst>
              <a:ext uri="{FF2B5EF4-FFF2-40B4-BE49-F238E27FC236}">
                <a16:creationId xmlns:a16="http://schemas.microsoft.com/office/drawing/2014/main" id="{A800188E-931A-1717-3AED-DAC527FF3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0102" y="1357830"/>
            <a:ext cx="7236894" cy="18792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B143EB-EF88-34EC-1593-230280CA2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20" y="1488388"/>
            <a:ext cx="4931082" cy="35247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EC2694-4154-AFC0-D61B-CA3320AED80E}"/>
              </a:ext>
            </a:extLst>
          </p:cNvPr>
          <p:cNvSpPr txBox="1"/>
          <p:nvPr/>
        </p:nvSpPr>
        <p:spPr bwMode="auto">
          <a:xfrm>
            <a:off x="2253503" y="1643609"/>
            <a:ext cx="96211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/>
              <a:t>700 mm diameter footprint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33A5FC-12DE-3331-366B-3614933225A3}"/>
              </a:ext>
            </a:extLst>
          </p:cNvPr>
          <p:cNvSpPr txBox="1"/>
          <p:nvPr/>
        </p:nvSpPr>
        <p:spPr bwMode="auto">
          <a:xfrm>
            <a:off x="2112346" y="4098449"/>
            <a:ext cx="96211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/>
              <a:t>Pb collection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E6F74F-6E19-8879-9732-E5F2000642C6}"/>
              </a:ext>
            </a:extLst>
          </p:cNvPr>
          <p:cNvSpPr txBox="1"/>
          <p:nvPr/>
        </p:nvSpPr>
        <p:spPr bwMode="auto">
          <a:xfrm>
            <a:off x="114534" y="1600462"/>
            <a:ext cx="9621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/>
              <a:t>Injection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8895C7-6423-EB93-A183-4426F06ABF43}"/>
              </a:ext>
            </a:extLst>
          </p:cNvPr>
          <p:cNvSpPr txBox="1"/>
          <p:nvPr/>
        </p:nvSpPr>
        <p:spPr bwMode="auto">
          <a:xfrm>
            <a:off x="423504" y="3454222"/>
            <a:ext cx="96211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Liquid Pb free surface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C7A32B-0871-5123-6E83-7BDE7FCAC0C8}"/>
              </a:ext>
            </a:extLst>
          </p:cNvPr>
          <p:cNvCxnSpPr/>
          <p:nvPr/>
        </p:nvCxnSpPr>
        <p:spPr>
          <a:xfrm>
            <a:off x="621562" y="2123682"/>
            <a:ext cx="530352" cy="52115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5030E4-980B-700B-79FF-93E69D3E0E76}"/>
              </a:ext>
            </a:extLst>
          </p:cNvPr>
          <p:cNvCxnSpPr>
            <a:cxnSpLocks/>
          </p:cNvCxnSpPr>
          <p:nvPr/>
        </p:nvCxnSpPr>
        <p:spPr>
          <a:xfrm flipH="1">
            <a:off x="2139466" y="2413290"/>
            <a:ext cx="545801" cy="655323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CA75E9-3815-1EA9-BB2E-59F24C3402D9}"/>
              </a:ext>
            </a:extLst>
          </p:cNvPr>
          <p:cNvCxnSpPr>
            <a:cxnSpLocks/>
          </p:cNvCxnSpPr>
          <p:nvPr/>
        </p:nvCxnSpPr>
        <p:spPr>
          <a:xfrm flipV="1">
            <a:off x="1306400" y="3015934"/>
            <a:ext cx="233704" cy="52660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A563E9A-4098-4046-62F6-AA56E5B4EBBC}"/>
              </a:ext>
            </a:extLst>
          </p:cNvPr>
          <p:cNvCxnSpPr>
            <a:cxnSpLocks/>
          </p:cNvCxnSpPr>
          <p:nvPr/>
        </p:nvCxnSpPr>
        <p:spPr>
          <a:xfrm>
            <a:off x="2684886" y="4171630"/>
            <a:ext cx="743884" cy="2125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1B8C56-CA02-6E19-A81A-278C333D2B93}"/>
              </a:ext>
            </a:extLst>
          </p:cNvPr>
          <p:cNvSpPr txBox="1"/>
          <p:nvPr/>
        </p:nvSpPr>
        <p:spPr bwMode="auto">
          <a:xfrm rot="1025326">
            <a:off x="3673099" y="193901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S. Sorlut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A434E5-11D2-13F2-7AAA-988F5A0484C5}"/>
              </a:ext>
            </a:extLst>
          </p:cNvPr>
          <p:cNvSpPr txBox="1"/>
          <p:nvPr/>
        </p:nvSpPr>
        <p:spPr>
          <a:xfrm>
            <a:off x="5349787" y="3491871"/>
            <a:ext cx="6722877" cy="2498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Slide flow oriented at </a:t>
            </a:r>
            <a:r>
              <a:rPr lang="en-US" sz="2400" b="1" dirty="0">
                <a:solidFill>
                  <a:schemeClr val="tx1"/>
                </a:solidFill>
              </a:rPr>
              <a:t>~8 degrees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400" b="0" dirty="0"/>
              <a:t>Effective free surface Pb thickness of about 30-40 mm, but </a:t>
            </a:r>
            <a:r>
              <a:rPr lang="en-US" sz="2400" dirty="0">
                <a:solidFill>
                  <a:schemeClr val="tx1"/>
                </a:solidFill>
              </a:rPr>
              <a:t>effective </a:t>
            </a:r>
            <a:r>
              <a:rPr lang="en-US" sz="2400" b="1" dirty="0">
                <a:solidFill>
                  <a:schemeClr val="tx1"/>
                </a:solidFill>
              </a:rPr>
              <a:t>depth seen by photons of &gt;200 mm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400" b="0" dirty="0"/>
              <a:t>Shielding around the dump </a:t>
            </a:r>
            <a:r>
              <a:rPr lang="en-US" sz="2400" b="0" dirty="0">
                <a:solidFill>
                  <a:schemeClr val="tx1"/>
                </a:solidFill>
              </a:rPr>
              <a:t>of </a:t>
            </a:r>
            <a:r>
              <a:rPr lang="en-US" sz="2400" b="1" dirty="0">
                <a:solidFill>
                  <a:schemeClr val="tx1"/>
                </a:solidFill>
              </a:rPr>
              <a:t>150 cm of Fe 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400" b="0" dirty="0"/>
              <a:t>Pb in purified </a:t>
            </a:r>
            <a:r>
              <a:rPr lang="en-US" sz="2400" dirty="0" err="1">
                <a:solidFill>
                  <a:schemeClr val="tx1"/>
                </a:solidFill>
              </a:rPr>
              <a:t>Ar</a:t>
            </a:r>
            <a:r>
              <a:rPr lang="en-US" sz="2400" dirty="0">
                <a:solidFill>
                  <a:schemeClr val="tx1"/>
                </a:solidFill>
              </a:rPr>
              <a:t> atmosphere at 1 bar(a)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417641029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52C2E-440A-02C1-3F73-65C06724E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ED972-0408-27EE-E2BD-26A571D50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466C9-88BF-E939-FB1B-B4B8D52C7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Immagine 9">
            <a:extLst>
              <a:ext uri="{FF2B5EF4-FFF2-40B4-BE49-F238E27FC236}">
                <a16:creationId xmlns:a16="http://schemas.microsoft.com/office/drawing/2014/main" id="{08535E52-2506-7127-B0A3-E536A6710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15"/>
          <a:stretch/>
        </p:blipFill>
        <p:spPr>
          <a:xfrm>
            <a:off x="3886200" y="606896"/>
            <a:ext cx="8118350" cy="54664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6A9E62-0B54-D0E6-F2FB-66168B6FBC76}"/>
              </a:ext>
            </a:extLst>
          </p:cNvPr>
          <p:cNvSpPr txBox="1"/>
          <p:nvPr/>
        </p:nvSpPr>
        <p:spPr bwMode="auto">
          <a:xfrm>
            <a:off x="9601200" y="5723964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bg1">
                    <a:lumMod val="50000"/>
                  </a:schemeClr>
                </a:solidFill>
              </a:rPr>
              <a:t>Conceptual P&amp;ID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B0D00-4C02-602C-99FA-8729FA478D5E}"/>
              </a:ext>
            </a:extLst>
          </p:cNvPr>
          <p:cNvSpPr txBox="1"/>
          <p:nvPr/>
        </p:nvSpPr>
        <p:spPr bwMode="auto">
          <a:xfrm>
            <a:off x="407987" y="677404"/>
            <a:ext cx="6097554" cy="52634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it-IT" dirty="0">
                <a:solidFill>
                  <a:schemeClr val="tx2"/>
                </a:solidFill>
              </a:rPr>
              <a:t>Flow rate: </a:t>
            </a:r>
            <a:r>
              <a:rPr lang="it-IT" b="1" dirty="0"/>
              <a:t>up to 350 kg/</a:t>
            </a:r>
            <a:r>
              <a:rPr lang="it-IT" b="1" dirty="0" err="1"/>
              <a:t>s</a:t>
            </a:r>
            <a:endParaRPr lang="it-IT" b="1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Deposited power: </a:t>
            </a:r>
            <a:r>
              <a:rPr lang="en-GB" b="1" dirty="0"/>
              <a:t>500 kW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Avg. vel. (dump) : </a:t>
            </a:r>
            <a:r>
              <a:rPr lang="en-GB" b="1" dirty="0"/>
              <a:t>&gt; 1 m/s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Avg. temp. : </a:t>
            </a:r>
            <a:r>
              <a:rPr lang="en-GB" b="1" dirty="0"/>
              <a:t>400-420 °C</a:t>
            </a:r>
            <a:r>
              <a:rPr lang="en-GB" dirty="0">
                <a:solidFill>
                  <a:schemeClr val="tx2"/>
                </a:solidFill>
              </a:rPr>
              <a:t> (no corrosion)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Piping: DN100/DN300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Material: AISI 304/316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Vertical, mixed axial flow pump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Pressure losses: </a:t>
            </a:r>
            <a:r>
              <a:rPr lang="en-GB" b="1" dirty="0"/>
              <a:t>&lt; 1.5 bar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Main systems: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600" dirty="0"/>
              <a:t>Coolant purification system (OCS)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600" dirty="0"/>
              <a:t>Cover gas system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600" dirty="0"/>
              <a:t>Air cooler 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600" dirty="0"/>
              <a:t>Filling &amp; drain system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AD1D57-E948-93AE-72F5-91D407102437}"/>
              </a:ext>
            </a:extLst>
          </p:cNvPr>
          <p:cNvSpPr/>
          <p:nvPr/>
        </p:nvSpPr>
        <p:spPr>
          <a:xfrm>
            <a:off x="10744200" y="3731096"/>
            <a:ext cx="1219200" cy="12192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BF33D-37A9-DDFF-5297-527BF1669A6B}"/>
              </a:ext>
            </a:extLst>
          </p:cNvPr>
          <p:cNvSpPr txBox="1"/>
          <p:nvPr/>
        </p:nvSpPr>
        <p:spPr bwMode="auto">
          <a:xfrm>
            <a:off x="10861966" y="3397624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BS dump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BD926CDA-1BF9-9B53-4798-131C097B033F}"/>
              </a:ext>
            </a:extLst>
          </p:cNvPr>
          <p:cNvSpPr/>
          <p:nvPr/>
        </p:nvSpPr>
        <p:spPr>
          <a:xfrm>
            <a:off x="8839199" y="3165369"/>
            <a:ext cx="988291" cy="10922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524A30FE-919B-2A3D-ABFC-B145A1326A25}"/>
              </a:ext>
            </a:extLst>
          </p:cNvPr>
          <p:cNvSpPr txBox="1"/>
          <p:nvPr/>
        </p:nvSpPr>
        <p:spPr bwMode="auto">
          <a:xfrm>
            <a:off x="9498634" y="2813719"/>
            <a:ext cx="2693366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Pump &amp; Oxygen control system</a:t>
            </a:r>
            <a:endParaRPr lang="it-IT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23BB876F-49BB-0C21-8804-84CE79C5DC64}"/>
              </a:ext>
            </a:extLst>
          </p:cNvPr>
          <p:cNvSpPr/>
          <p:nvPr/>
        </p:nvSpPr>
        <p:spPr>
          <a:xfrm>
            <a:off x="6507017" y="4042823"/>
            <a:ext cx="2235199" cy="190038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8B2966A4-4CFD-AA7E-F5F4-56F10C0581F7}"/>
              </a:ext>
            </a:extLst>
          </p:cNvPr>
          <p:cNvSpPr txBox="1"/>
          <p:nvPr/>
        </p:nvSpPr>
        <p:spPr bwMode="auto">
          <a:xfrm>
            <a:off x="5412510" y="4251987"/>
            <a:ext cx="1061509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Fill &amp; Drain</a:t>
            </a:r>
            <a:endParaRPr lang="it-IT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0F026056-5D3C-52B6-A5DD-FDA2453A4BEE}"/>
              </a:ext>
            </a:extLst>
          </p:cNvPr>
          <p:cNvSpPr/>
          <p:nvPr/>
        </p:nvSpPr>
        <p:spPr>
          <a:xfrm>
            <a:off x="4936834" y="798550"/>
            <a:ext cx="3713018" cy="30549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1A7010BC-34E6-8B69-DD83-CE2D801C613D}"/>
              </a:ext>
            </a:extLst>
          </p:cNvPr>
          <p:cNvSpPr/>
          <p:nvPr/>
        </p:nvSpPr>
        <p:spPr>
          <a:xfrm>
            <a:off x="9601199" y="4550822"/>
            <a:ext cx="988291" cy="44565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8989CBBB-96D2-1262-EF66-7F52046DEF3A}"/>
              </a:ext>
            </a:extLst>
          </p:cNvPr>
          <p:cNvSpPr txBox="1"/>
          <p:nvPr/>
        </p:nvSpPr>
        <p:spPr bwMode="auto">
          <a:xfrm>
            <a:off x="9649692" y="5267987"/>
            <a:ext cx="941283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Air cooler</a:t>
            </a:r>
            <a:endParaRPr lang="it-IT"/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8E9A97EC-08C1-205D-2304-6D4D3394A86B}"/>
              </a:ext>
            </a:extLst>
          </p:cNvPr>
          <p:cNvSpPr txBox="1"/>
          <p:nvPr/>
        </p:nvSpPr>
        <p:spPr bwMode="auto">
          <a:xfrm>
            <a:off x="5499925" y="486550"/>
            <a:ext cx="3111749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Cover gas &amp; Oxygen control system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816344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0CC52B-3E99-E95B-CF51-82D260E8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Integration in t</a:t>
            </a:r>
            <a:r>
              <a:rPr lang="en-GB" dirty="0"/>
              <a:t>he</a:t>
            </a:r>
            <a:r>
              <a:rPr lang="en-CH" dirty="0"/>
              <a:t> accelerator tunnel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5D78E-DFC4-D375-41AE-A45314BCE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1546E-F026-0B3E-DFE7-BA297E95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A66F6-D8D2-7A83-5484-9ED75DC7F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E60142C-B6D1-D92C-0416-55397FEBB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340768"/>
            <a:ext cx="11376024" cy="486000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Font typeface="Wingdings" pitchFamily="2" charset="2"/>
              <a:buChar char="§"/>
            </a:pPr>
            <a:r>
              <a:rPr lang="en-US" b="0" dirty="0"/>
              <a:t>We assume the dump to be located at 500 m from IP, to have </a:t>
            </a:r>
            <a:r>
              <a:rPr lang="en-US" dirty="0">
                <a:solidFill>
                  <a:schemeClr val="tx1"/>
                </a:solidFill>
              </a:rPr>
              <a:t>sufficient separation between the beamstrahlung line &amp; booster </a:t>
            </a:r>
            <a:r>
              <a:rPr lang="en-US" b="0" dirty="0"/>
              <a:t>line &amp; </a:t>
            </a:r>
            <a:r>
              <a:rPr lang="en-US" dirty="0">
                <a:solidFill>
                  <a:schemeClr val="tx1"/>
                </a:solidFill>
              </a:rPr>
              <a:t>as much diluted beam as possible</a:t>
            </a:r>
          </a:p>
        </p:txBody>
      </p:sp>
      <p:pic>
        <p:nvPicPr>
          <p:cNvPr id="8" name="Picture 7" descr="A long grey object with colorful dots&#10;&#10;Description automatically generated with medium confidence">
            <a:extLst>
              <a:ext uri="{FF2B5EF4-FFF2-40B4-BE49-F238E27FC236}">
                <a16:creationId xmlns:a16="http://schemas.microsoft.com/office/drawing/2014/main" id="{CCFFB0A0-82AE-06DF-E34E-101BB5790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t="53836" r="43369" b="25040"/>
          <a:stretch/>
        </p:blipFill>
        <p:spPr>
          <a:xfrm>
            <a:off x="479376" y="3611578"/>
            <a:ext cx="10361966" cy="2760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A1587D-F6DF-1FE9-F51A-1EC85F56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1624" y="2301388"/>
            <a:ext cx="6235327" cy="2976977"/>
          </a:xfrm>
          <a:prstGeom prst="rect">
            <a:avLst/>
          </a:prstGeom>
        </p:spPr>
      </p:pic>
      <p:pic>
        <p:nvPicPr>
          <p:cNvPr id="10" name="Image 7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2638824B-DFFE-65BC-DF34-5E1323D53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8771" y="2294627"/>
            <a:ext cx="3066789" cy="202509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30CCE-B49D-684C-3C98-2CA9546EF48B}"/>
              </a:ext>
            </a:extLst>
          </p:cNvPr>
          <p:cNvCxnSpPr>
            <a:cxnSpLocks/>
          </p:cNvCxnSpPr>
          <p:nvPr/>
        </p:nvCxnSpPr>
        <p:spPr>
          <a:xfrm>
            <a:off x="661644" y="3068960"/>
            <a:ext cx="0" cy="2252275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D7630AA-0E7C-2432-6296-BE2FF54E997F}"/>
              </a:ext>
            </a:extLst>
          </p:cNvPr>
          <p:cNvSpPr txBox="1"/>
          <p:nvPr/>
        </p:nvSpPr>
        <p:spPr>
          <a:xfrm>
            <a:off x="479376" y="2492896"/>
            <a:ext cx="402674" cy="500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1800" dirty="0"/>
              <a:t>IP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185ACE-F368-DD22-6A3A-DCEA79700FD1}"/>
              </a:ext>
            </a:extLst>
          </p:cNvPr>
          <p:cNvCxnSpPr>
            <a:cxnSpLocks/>
          </p:cNvCxnSpPr>
          <p:nvPr/>
        </p:nvCxnSpPr>
        <p:spPr>
          <a:xfrm>
            <a:off x="10272464" y="5013176"/>
            <a:ext cx="0" cy="443225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C1256C-289F-CEBF-1FC8-FE1BA3E032E7}"/>
              </a:ext>
            </a:extLst>
          </p:cNvPr>
          <p:cNvCxnSpPr/>
          <p:nvPr/>
        </p:nvCxnSpPr>
        <p:spPr>
          <a:xfrm flipV="1">
            <a:off x="9336360" y="4077072"/>
            <a:ext cx="2160240" cy="7200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25D7852-AA23-2270-FD89-73D62BF6FCCC}"/>
              </a:ext>
            </a:extLst>
          </p:cNvPr>
          <p:cNvSpPr txBox="1"/>
          <p:nvPr/>
        </p:nvSpPr>
        <p:spPr>
          <a:xfrm rot="21402001">
            <a:off x="10184003" y="3803575"/>
            <a:ext cx="51296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CH" dirty="0"/>
              <a:t>22 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DCDD40-8C95-818C-FB82-D1B649617D31}"/>
              </a:ext>
            </a:extLst>
          </p:cNvPr>
          <p:cNvSpPr txBox="1"/>
          <p:nvPr/>
        </p:nvSpPr>
        <p:spPr>
          <a:xfrm>
            <a:off x="9954256" y="4619207"/>
            <a:ext cx="750256" cy="3497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36000" tIns="36000" rIns="72000" bIns="36000" rtlCol="0">
            <a:spAutoFit/>
          </a:bodyPr>
          <a:lstStyle/>
          <a:p>
            <a:pPr algn="l"/>
            <a:r>
              <a:rPr lang="en-CH" dirty="0"/>
              <a:t>500 m</a:t>
            </a:r>
          </a:p>
        </p:txBody>
      </p:sp>
    </p:spTree>
    <p:extLst>
      <p:ext uri="{BB962C8B-B14F-4D97-AF65-F5344CB8AC3E}">
        <p14:creationId xmlns:p14="http://schemas.microsoft.com/office/powerpoint/2010/main" val="365569394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D773C6-00B1-A1CD-EAC6-B6236F8BA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776" y="3510863"/>
            <a:ext cx="7704237" cy="2484072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GB" sz="2400" b="0" dirty="0"/>
              <a:t>Very large diameter (e.g. LHC TDE) means large pressure-induced stresses </a:t>
            </a:r>
            <a:r>
              <a:rPr lang="en-GB" sz="2400" b="0" dirty="0">
                <a:sym typeface="Wingdings" pitchFamily="2" charset="2"/>
              </a:rPr>
              <a:t> </a:t>
            </a:r>
            <a:r>
              <a:rPr lang="en-GB" sz="2400" b="0" dirty="0"/>
              <a:t>tend to favour thick windows, which in turn means high (total) power deposition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GB" sz="2400" b="0" dirty="0"/>
              <a:t>Currently favoured with is </a:t>
            </a:r>
            <a:r>
              <a:rPr lang="en-GB" sz="2400" dirty="0">
                <a:solidFill>
                  <a:srgbClr val="FF0000"/>
                </a:solidFill>
              </a:rPr>
              <a:t>20 mm Be</a:t>
            </a:r>
            <a:r>
              <a:rPr lang="en-GB" sz="2400" b="0" dirty="0"/>
              <a:t> for the UHV/</a:t>
            </a:r>
            <a:r>
              <a:rPr lang="en-GB" sz="2400" b="0" dirty="0" err="1"/>
              <a:t>Ar</a:t>
            </a:r>
            <a:r>
              <a:rPr lang="en-GB" sz="2400" b="0" dirty="0"/>
              <a:t> window, graphite-based window could be an option for </a:t>
            </a:r>
            <a:r>
              <a:rPr lang="en-GB" sz="2400" b="0" dirty="0" err="1"/>
              <a:t>Ar</a:t>
            </a:r>
            <a:r>
              <a:rPr lang="en-GB" sz="2400" b="0" dirty="0"/>
              <a:t>/</a:t>
            </a:r>
            <a:r>
              <a:rPr lang="en-GB" sz="2400" b="0" dirty="0" err="1"/>
              <a:t>Ar</a:t>
            </a:r>
            <a:r>
              <a:rPr lang="en-GB" sz="2400" b="0" dirty="0"/>
              <a:t> interface</a:t>
            </a:r>
          </a:p>
          <a:p>
            <a:pPr>
              <a:lnSpc>
                <a:spcPct val="110000"/>
              </a:lnSpc>
            </a:pPr>
            <a:endParaRPr lang="en-CH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8F64D1-14A1-7BFF-CFA9-1863FA5D7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Considerations on beam windows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9783D-CEA9-4D2F-920E-AD6B4FC7D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D3EC7-07EF-D141-9A14-8CF77603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B4168-E31E-E3A2-7C10-09944C375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33270D8-463E-0BB4-A11C-5A698787E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07" y="892467"/>
            <a:ext cx="7772400" cy="23216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45E8F13-F3B4-CB33-F214-18C85F71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62" y="3244856"/>
            <a:ext cx="3341610" cy="268991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5CB524D-986C-F08F-9F4A-B86BD1CB35DF}"/>
              </a:ext>
            </a:extLst>
          </p:cNvPr>
          <p:cNvSpPr/>
          <p:nvPr/>
        </p:nvSpPr>
        <p:spPr>
          <a:xfrm>
            <a:off x="2135560" y="3277387"/>
            <a:ext cx="1581312" cy="3032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CE3F76-AF79-025F-7BDB-E5D6FD8B2F0A}"/>
              </a:ext>
            </a:extLst>
          </p:cNvPr>
          <p:cNvSpPr txBox="1"/>
          <p:nvPr/>
        </p:nvSpPr>
        <p:spPr>
          <a:xfrm>
            <a:off x="8832304" y="1439335"/>
            <a:ext cx="2951708" cy="1391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tx1"/>
                </a:solidFill>
              </a:rPr>
              <a:t>Windows required </a:t>
            </a:r>
            <a:r>
              <a:rPr lang="en-US" b="1" dirty="0"/>
              <a:t>to separate the dumps from the UHV environment of </a:t>
            </a:r>
            <a:r>
              <a:rPr lang="en-US" b="1" dirty="0" err="1"/>
              <a:t>FCCee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288064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EA2FDC-C3E4-A124-150D-1549498B5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82732"/>
            <a:ext cx="11376024" cy="20458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CH" sz="2800" b="0" dirty="0"/>
              <a:t>Current foreseen Pb mass flow is about 300 kg/s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CH" sz="2800" b="0" dirty="0"/>
              <a:t>Considering that only the central part is impacted by the beam, </a:t>
            </a:r>
            <a:r>
              <a:rPr lang="en-CH" sz="2800" dirty="0">
                <a:solidFill>
                  <a:schemeClr val="tx1"/>
                </a:solidFill>
              </a:rPr>
              <a:t>further optimisation would reduce the mass flow </a:t>
            </a:r>
            <a:r>
              <a:rPr lang="en-CH" sz="2800" b="0" dirty="0"/>
              <a:t>(hence costs &amp; total activated mass)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endParaRPr lang="en-CH" sz="28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0E160D-1E5C-B6DC-2314-831D3693B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of absorber shape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E89A5-11F5-6F40-147E-241FF23B2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E595C-C10D-DC5C-A047-42FF065F9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1053D-EA1F-3F56-BE5F-DD1FE7283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 descr="A long curved object with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A217D021-40BA-93D0-E9FA-4CAB4D0ECD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917"/>
          <a:stretch/>
        </p:blipFill>
        <p:spPr>
          <a:xfrm>
            <a:off x="6064898" y="3539252"/>
            <a:ext cx="6036264" cy="2045847"/>
          </a:xfrm>
          <a:prstGeom prst="rect">
            <a:avLst/>
          </a:prstGeom>
        </p:spPr>
      </p:pic>
      <p:pic>
        <p:nvPicPr>
          <p:cNvPr id="8" name="Picture 7" descr="A long grey object with a red and blue line&#10;&#10;Description automatically generated with medium confidence">
            <a:extLst>
              <a:ext uri="{FF2B5EF4-FFF2-40B4-BE49-F238E27FC236}">
                <a16:creationId xmlns:a16="http://schemas.microsoft.com/office/drawing/2014/main" id="{2C6F9917-2A28-28F6-0F16-2A6D3155D2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917"/>
          <a:stretch/>
        </p:blipFill>
        <p:spPr>
          <a:xfrm>
            <a:off x="263352" y="3637236"/>
            <a:ext cx="5971849" cy="20240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2904C7-D8FF-648A-1A30-D59C59BB2040}"/>
              </a:ext>
            </a:extLst>
          </p:cNvPr>
          <p:cNvSpPr txBox="1"/>
          <p:nvPr/>
        </p:nvSpPr>
        <p:spPr>
          <a:xfrm>
            <a:off x="2711624" y="3463103"/>
            <a:ext cx="1721159" cy="4420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tIns="36000" rIns="72000" bIns="36000" rtlCol="0">
            <a:spAutoFit/>
          </a:bodyPr>
          <a:lstStyle/>
          <a:p>
            <a:pPr algn="l"/>
            <a:r>
              <a:rPr lang="en-CH" sz="2400" dirty="0"/>
              <a:t>Basic slope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76B69E-678A-4548-A53E-5717B2248ED8}"/>
              </a:ext>
            </a:extLst>
          </p:cNvPr>
          <p:cNvSpPr txBox="1"/>
          <p:nvPr/>
        </p:nvSpPr>
        <p:spPr>
          <a:xfrm>
            <a:off x="9264352" y="3498736"/>
            <a:ext cx="1190564" cy="4420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tIns="36000" rIns="72000" bIns="36000" rtlCol="0">
            <a:spAutoFit/>
          </a:bodyPr>
          <a:lstStyle/>
          <a:p>
            <a:pPr algn="l"/>
            <a:r>
              <a:rPr lang="en-CH" sz="2400" dirty="0"/>
              <a:t>S-slope</a:t>
            </a:r>
          </a:p>
        </p:txBody>
      </p:sp>
    </p:spTree>
    <p:extLst>
      <p:ext uri="{BB962C8B-B14F-4D97-AF65-F5344CB8AC3E}">
        <p14:creationId xmlns:p14="http://schemas.microsoft.com/office/powerpoint/2010/main" val="77167723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239A3B-2CDF-EE37-0C64-C8F9084DE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9837" y="663963"/>
            <a:ext cx="5584176" cy="233299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CH" sz="2800" b="0" dirty="0"/>
              <a:t>Scattered photo electrons and soft photons from the surface of liquid Pb carries a signficant fraction of beam power</a:t>
            </a:r>
          </a:p>
          <a:p>
            <a:pPr>
              <a:buFont typeface="Wingdings" pitchFamily="2" charset="2"/>
              <a:buChar char="§"/>
            </a:pPr>
            <a:r>
              <a:rPr lang="en-CH" sz="2800" dirty="0">
                <a:solidFill>
                  <a:schemeClr val="tx1"/>
                </a:solidFill>
              </a:rPr>
              <a:t>Any way out?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847F9-A139-9F87-CBFF-DCFDEC8D3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7707C-6050-DA2D-75CB-1D8EEA1AC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8819C-75C0-A7E0-F5A9-F1EBCA72D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Google Shape;213;p26">
            <a:extLst>
              <a:ext uri="{FF2B5EF4-FFF2-40B4-BE49-F238E27FC236}">
                <a16:creationId xmlns:a16="http://schemas.microsoft.com/office/drawing/2014/main" id="{BF734CF2-F582-D0DB-7DE8-D3D9F86D62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459"/>
          <a:stretch/>
        </p:blipFill>
        <p:spPr>
          <a:xfrm>
            <a:off x="488511" y="198774"/>
            <a:ext cx="5304778" cy="2918943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7F64AE-11D1-7834-0B56-5489F89342FE}"/>
              </a:ext>
            </a:extLst>
          </p:cNvPr>
          <p:cNvSpPr txBox="1"/>
          <p:nvPr/>
        </p:nvSpPr>
        <p:spPr bwMode="auto">
          <a:xfrm>
            <a:off x="2732371" y="220486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O(100 kW) leaking</a:t>
            </a:r>
          </a:p>
        </p:txBody>
      </p:sp>
      <p:pic>
        <p:nvPicPr>
          <p:cNvPr id="15" name="Picture 14" descr="A graph of a bar&#10;&#10;Description automatically generated">
            <a:extLst>
              <a:ext uri="{FF2B5EF4-FFF2-40B4-BE49-F238E27FC236}">
                <a16:creationId xmlns:a16="http://schemas.microsoft.com/office/drawing/2014/main" id="{14919D91-E235-627F-BC3B-6AE9C30273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75" b="16401"/>
          <a:stretch/>
        </p:blipFill>
        <p:spPr>
          <a:xfrm>
            <a:off x="925570" y="3752780"/>
            <a:ext cx="5386454" cy="186974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921696-EA7B-21C2-A319-5FEAC38FA995}"/>
              </a:ext>
            </a:extLst>
          </p:cNvPr>
          <p:cNvCxnSpPr>
            <a:cxnSpLocks/>
          </p:cNvCxnSpPr>
          <p:nvPr/>
        </p:nvCxnSpPr>
        <p:spPr>
          <a:xfrm>
            <a:off x="326582" y="3874945"/>
            <a:ext cx="56198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136E41-7C56-D5A9-8CC8-F2043FB027BC}"/>
              </a:ext>
            </a:extLst>
          </p:cNvPr>
          <p:cNvCxnSpPr>
            <a:cxnSpLocks/>
          </p:cNvCxnSpPr>
          <p:nvPr/>
        </p:nvCxnSpPr>
        <p:spPr>
          <a:xfrm>
            <a:off x="1830983" y="4413119"/>
            <a:ext cx="50393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3C6F9D0-A729-9172-F340-77347CD3533F}"/>
              </a:ext>
            </a:extLst>
          </p:cNvPr>
          <p:cNvSpPr txBox="1"/>
          <p:nvPr/>
        </p:nvSpPr>
        <p:spPr bwMode="auto">
          <a:xfrm>
            <a:off x="20216" y="4075302"/>
            <a:ext cx="162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20% 300 kg/s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C9DB9F-96F5-BAB3-8FBA-2D50896419C6}"/>
              </a:ext>
            </a:extLst>
          </p:cNvPr>
          <p:cNvSpPr txBox="1"/>
          <p:nvPr/>
        </p:nvSpPr>
        <p:spPr bwMode="auto">
          <a:xfrm>
            <a:off x="1251869" y="4532841"/>
            <a:ext cx="162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80% 300 kg/s</a:t>
            </a:r>
            <a:endParaRPr lang="en-GB" dirty="0"/>
          </a:p>
        </p:txBody>
      </p:sp>
      <p:pic>
        <p:nvPicPr>
          <p:cNvPr id="20" name="Picture 19" descr="A blue and white graphic&#10;&#10;Description automatically generated with medium confidence">
            <a:extLst>
              <a:ext uri="{FF2B5EF4-FFF2-40B4-BE49-F238E27FC236}">
                <a16:creationId xmlns:a16="http://schemas.microsoft.com/office/drawing/2014/main" id="{C50C6330-8289-F590-7A1B-393FB8FAD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208" b="26730"/>
          <a:stretch/>
        </p:blipFill>
        <p:spPr>
          <a:xfrm flipH="1">
            <a:off x="6456040" y="3768843"/>
            <a:ext cx="5584176" cy="20009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B8869C4-37D9-A4D8-08EA-3CD8C65A6C7E}"/>
              </a:ext>
            </a:extLst>
          </p:cNvPr>
          <p:cNvSpPr txBox="1"/>
          <p:nvPr/>
        </p:nvSpPr>
        <p:spPr bwMode="auto">
          <a:xfrm>
            <a:off x="2161028" y="3379776"/>
            <a:ext cx="2541080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noProof="0" dirty="0"/>
              <a:t>a) Double injection</a:t>
            </a:r>
            <a:r>
              <a:rPr lang="en-US" b="1" noProof="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606A4-C474-653F-EC42-68588D30F446}"/>
              </a:ext>
            </a:extLst>
          </p:cNvPr>
          <p:cNvSpPr txBox="1"/>
          <p:nvPr/>
        </p:nvSpPr>
        <p:spPr bwMode="auto">
          <a:xfrm>
            <a:off x="7905730" y="3269198"/>
            <a:ext cx="2172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noProof="0" dirty="0"/>
              <a:t>b) Double slope</a:t>
            </a:r>
            <a:r>
              <a:rPr lang="en-US" b="1" noProof="0" dirty="0">
                <a:solidFill>
                  <a:srgbClr val="002060"/>
                </a:solidFill>
              </a:rPr>
              <a:t>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A340D5D-217B-1B18-B448-96CFE3E037BB}"/>
              </a:ext>
            </a:extLst>
          </p:cNvPr>
          <p:cNvCxnSpPr>
            <a:cxnSpLocks/>
          </p:cNvCxnSpPr>
          <p:nvPr/>
        </p:nvCxnSpPr>
        <p:spPr>
          <a:xfrm>
            <a:off x="5793289" y="4061988"/>
            <a:ext cx="56198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C119237-A471-4E03-3731-090E2A29E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193" y="5090935"/>
            <a:ext cx="2823854" cy="106317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C754472-F980-2210-FC83-95CED480A02B}"/>
              </a:ext>
            </a:extLst>
          </p:cNvPr>
          <p:cNvSpPr txBox="1"/>
          <p:nvPr/>
        </p:nvSpPr>
        <p:spPr>
          <a:xfrm>
            <a:off x="1218041" y="5805264"/>
            <a:ext cx="6070622" cy="93447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tIns="36000" rIns="72000" bIns="36000" rtlCol="0">
            <a:spAutoFit/>
          </a:bodyPr>
          <a:lstStyle/>
          <a:p>
            <a:pPr algn="ctr"/>
            <a:r>
              <a:rPr lang="en-GB" sz="2800" dirty="0"/>
              <a:t>O</a:t>
            </a:r>
            <a:r>
              <a:rPr lang="en-CH" sz="2800" dirty="0"/>
              <a:t>ptions under study to contain power while keeping mass flow ~300 kg/s</a:t>
            </a:r>
          </a:p>
        </p:txBody>
      </p:sp>
    </p:spTree>
    <p:extLst>
      <p:ext uri="{BB962C8B-B14F-4D97-AF65-F5344CB8AC3E}">
        <p14:creationId xmlns:p14="http://schemas.microsoft.com/office/powerpoint/2010/main" val="221522912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5E6DD-B91C-BBAE-8DCF-8ABB8C67B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26BB9-DB55-ABB6-F116-4D1840DF4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40C23-66A3-9F7D-CADC-8B376EC48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 descr="A picture containing text, diagram, screenshot, circle&#10;&#10;Description automatically generated">
            <a:extLst>
              <a:ext uri="{FF2B5EF4-FFF2-40B4-BE49-F238E27FC236}">
                <a16:creationId xmlns:a16="http://schemas.microsoft.com/office/drawing/2014/main" id="{4FF03136-E7E4-212E-72DA-F2375EA56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" y="332656"/>
            <a:ext cx="7367034" cy="5998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8BC3DB-1F1F-EB8E-77E6-66A00F173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18" y="117030"/>
            <a:ext cx="4928946" cy="30589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3BC767-87D3-E77A-6782-25235106F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220" y="3140968"/>
            <a:ext cx="4468600" cy="685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6D5D76-B2FB-3153-AAFC-AC19B2623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334" y="4053032"/>
            <a:ext cx="4477713" cy="209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0845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DCE32D-9653-C49C-2B7E-1E151019D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340768"/>
            <a:ext cx="11376024" cy="46085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CH" sz="3200" b="0" dirty="0"/>
              <a:t>We just started an ambitious program towards t</a:t>
            </a:r>
            <a:r>
              <a:rPr lang="en-GB" sz="3200" b="0" dirty="0"/>
              <a:t>he</a:t>
            </a:r>
            <a:r>
              <a:rPr lang="en-CH" sz="3200" b="0" dirty="0"/>
              <a:t> </a:t>
            </a:r>
            <a:r>
              <a:rPr lang="en-CH" sz="3200" dirty="0">
                <a:solidFill>
                  <a:schemeClr val="tx1"/>
                </a:solidFill>
              </a:rPr>
              <a:t>development of the FCCee machine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CH" sz="3200" b="0" dirty="0">
                <a:solidFill>
                  <a:schemeClr val="tx1"/>
                </a:solidFill>
              </a:rPr>
              <a:t>Beamstrahlung photons absorption </a:t>
            </a:r>
            <a:r>
              <a:rPr lang="en-CH" sz="3200" b="0" dirty="0"/>
              <a:t>is a challenging endeavour, quite new to CERN (and other similar institutions)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3200" b="0" dirty="0"/>
              <a:t>Work in progress for the optimization of such system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3200" b="0" dirty="0"/>
              <a:t>Liquid Pb is a serious candidate, and a technological development is being planned for the next 5-10 years, aimed at </a:t>
            </a:r>
            <a:r>
              <a:rPr lang="en-US" sz="3200" dirty="0">
                <a:solidFill>
                  <a:schemeClr val="tx1"/>
                </a:solidFill>
              </a:rPr>
              <a:t>realizing a reduced scale test loop by 2029</a:t>
            </a:r>
            <a:endParaRPr lang="en-CH" sz="32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98FEB0-E406-A1D7-1EEC-4B6D5DCEA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Conclusions and perspectives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E47DF-DE85-43F8-4E28-D6022C397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F8852-6E93-A79E-0C9F-113256A3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0F6C8-E856-4981-ACD7-60DA39F6F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67173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EEF02-4E22-A835-AC60-64D629B7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Content Placeholder 9" descr="Aerial view of a city&#10;&#10;Description automatically generated">
            <a:extLst>
              <a:ext uri="{FF2B5EF4-FFF2-40B4-BE49-F238E27FC236}">
                <a16:creationId xmlns:a16="http://schemas.microsoft.com/office/drawing/2014/main" id="{14A83146-5E97-E5FC-386C-F57A8201E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675456"/>
            <a:ext cx="12192001" cy="8270241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A2824-FEF9-12E2-004F-8632C64B7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54FB9D-B1C3-4905-C0EE-17D052154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97891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34F1DE-16ED-7523-C34E-4B6E3D6E0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123A9A-0483-E821-2295-CEFDD594F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88293-B3D0-E7E3-7FE6-B8191C676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115B0-3893-97B1-4F42-9ECD40CA5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AADEB-DC02-88C0-3152-0B3307211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A high angle view of a land&#10;&#10;Description automatically generated">
            <a:extLst>
              <a:ext uri="{FF2B5EF4-FFF2-40B4-BE49-F238E27FC236}">
                <a16:creationId xmlns:a16="http://schemas.microsoft.com/office/drawing/2014/main" id="{F6BAC871-C484-5194-4C1B-5F89B8D2A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7" y="-27874"/>
            <a:ext cx="12262237" cy="85835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5B3847-9482-82B6-6D7E-5182B6208616}"/>
              </a:ext>
            </a:extLst>
          </p:cNvPr>
          <p:cNvSpPr txBox="1"/>
          <p:nvPr/>
        </p:nvSpPr>
        <p:spPr>
          <a:xfrm>
            <a:off x="1346227" y="332656"/>
            <a:ext cx="9499545" cy="1723549"/>
          </a:xfrm>
          <a:prstGeom prst="rect">
            <a:avLst/>
          </a:prstGeom>
          <a:solidFill>
            <a:schemeClr val="bg1">
              <a:alpha val="4609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4800" b="1" dirty="0">
                <a:solidFill>
                  <a:schemeClr val="bg1"/>
                </a:solidFill>
              </a:rPr>
              <a:t>Future Circular Collider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e</a:t>
            </a:r>
            <a:r>
              <a:rPr lang="en-CH" sz="3200" baseline="30000" dirty="0">
                <a:solidFill>
                  <a:schemeClr val="bg1"/>
                </a:solidFill>
              </a:rPr>
              <a:t>-</a:t>
            </a:r>
            <a:r>
              <a:rPr lang="en-CH" sz="3200" dirty="0">
                <a:solidFill>
                  <a:schemeClr val="bg1"/>
                </a:solidFill>
              </a:rPr>
              <a:t>e</a:t>
            </a:r>
            <a:r>
              <a:rPr lang="en-CH" sz="3200" baseline="30000" dirty="0">
                <a:solidFill>
                  <a:schemeClr val="bg1"/>
                </a:solidFill>
              </a:rPr>
              <a:t>+</a:t>
            </a:r>
            <a:r>
              <a:rPr lang="en-CH" sz="3200" dirty="0">
                <a:solidFill>
                  <a:schemeClr val="bg1"/>
                </a:solidFill>
              </a:rPr>
              <a:t> machine 1</a:t>
            </a:r>
            <a:r>
              <a:rPr lang="en-CH" sz="3200" baseline="30000" dirty="0">
                <a:solidFill>
                  <a:schemeClr val="bg1"/>
                </a:solidFill>
              </a:rPr>
              <a:t>st</a:t>
            </a:r>
            <a:r>
              <a:rPr lang="en-CH" sz="3200" dirty="0">
                <a:solidFill>
                  <a:schemeClr val="bg1"/>
                </a:solidFill>
              </a:rPr>
              <a:t> stage</a:t>
            </a:r>
          </a:p>
          <a:p>
            <a:pPr algn="ctr"/>
            <a:r>
              <a:rPr lang="en-CH" sz="3200" b="1" dirty="0">
                <a:solidFill>
                  <a:srgbClr val="FF0000"/>
                </a:solidFill>
              </a:rPr>
              <a:t>45 GeV </a:t>
            </a:r>
            <a:r>
              <a:rPr lang="en-CH" sz="3200" b="1" dirty="0">
                <a:solidFill>
                  <a:srgbClr val="FF0000"/>
                </a:solidFill>
                <a:sym typeface="Wingdings" pitchFamily="2" charset="2"/>
              </a:rPr>
              <a:t> 182 GeV, up to 1.4 A current</a:t>
            </a:r>
            <a:endParaRPr lang="en-CH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23AE03-1F44-69B5-7BBC-7EC594DF1458}"/>
              </a:ext>
            </a:extLst>
          </p:cNvPr>
          <p:cNvSpPr txBox="1"/>
          <p:nvPr/>
        </p:nvSpPr>
        <p:spPr>
          <a:xfrm>
            <a:off x="1575724" y="5219245"/>
            <a:ext cx="8970312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2800" b="1" dirty="0">
                <a:solidFill>
                  <a:schemeClr val="bg1"/>
                </a:solidFill>
              </a:rPr>
              <a:t>Ceaveat: we are currently in the feasibility phase, technical choices may change</a:t>
            </a:r>
          </a:p>
          <a:p>
            <a:pPr algn="ctr"/>
            <a:r>
              <a:rPr lang="en-CH" sz="28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27490923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2C60DD-4295-A1B7-4CA8-02A9E8A84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99" y="2132855"/>
            <a:ext cx="10873209" cy="38884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CH" sz="2800" b="0" dirty="0"/>
              <a:t>Up to </a:t>
            </a:r>
            <a:r>
              <a:rPr lang="en-CH" sz="2800" dirty="0">
                <a:solidFill>
                  <a:schemeClr val="tx1"/>
                </a:solidFill>
              </a:rPr>
              <a:t>100+</a:t>
            </a:r>
            <a:r>
              <a:rPr lang="en-CH" sz="2800" b="0" dirty="0"/>
              <a:t> different system will be required (e</a:t>
            </a:r>
            <a:r>
              <a:rPr lang="en-CH" sz="2800" b="0" baseline="30000" dirty="0"/>
              <a:t>+</a:t>
            </a:r>
            <a:r>
              <a:rPr lang="en-CH" sz="2800" b="0" dirty="0"/>
              <a:t> source, collimators, lepton dumps, absorbers etc.)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CH" sz="2800" b="0" dirty="0"/>
              <a:t>… and will also include </a:t>
            </a:r>
            <a:r>
              <a:rPr lang="en-CH" sz="2800" dirty="0">
                <a:solidFill>
                  <a:schemeClr val="tx1"/>
                </a:solidFill>
              </a:rPr>
              <a:t>non-conventional 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E2FB1-7790-0FEE-9617-9E3BC39C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3D012-4162-84BF-9BFB-4D0963726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A83BD-2639-623B-79BB-343C4B410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EEE1C6-3472-4D16-0D71-029B221B7748}"/>
              </a:ext>
            </a:extLst>
          </p:cNvPr>
          <p:cNvSpPr txBox="1"/>
          <p:nvPr/>
        </p:nvSpPr>
        <p:spPr>
          <a:xfrm>
            <a:off x="1055440" y="383977"/>
            <a:ext cx="10233616" cy="1253402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tIns="72000" rIns="72000" bIns="72000" rtlCol="0">
            <a:spAutoFit/>
          </a:bodyPr>
          <a:lstStyle/>
          <a:p>
            <a:pPr algn="ctr"/>
            <a:r>
              <a:rPr lang="en-CH" sz="3600" b="1" dirty="0">
                <a:solidFill>
                  <a:schemeClr val="tx2"/>
                </a:solidFill>
              </a:rPr>
              <a:t>A real challenge for BIDs (and other systems) </a:t>
            </a:r>
          </a:p>
          <a:p>
            <a:pPr algn="ctr"/>
            <a:r>
              <a:rPr lang="en-CH" sz="3600" b="1" dirty="0">
                <a:solidFill>
                  <a:schemeClr val="tx2"/>
                </a:solidFill>
              </a:rPr>
              <a:t>e.g. </a:t>
            </a:r>
            <a:r>
              <a:rPr lang="en-CH" sz="3600" b="1" dirty="0">
                <a:solidFill>
                  <a:schemeClr val="tx1"/>
                </a:solidFill>
              </a:rPr>
              <a:t>20 MJ </a:t>
            </a:r>
            <a:r>
              <a:rPr lang="en-CH" sz="3600" b="1" dirty="0">
                <a:solidFill>
                  <a:schemeClr val="tx2"/>
                </a:solidFill>
              </a:rPr>
              <a:t>with V size of </a:t>
            </a:r>
            <a:r>
              <a:rPr lang="en-CH" sz="3600" b="1" dirty="0">
                <a:solidFill>
                  <a:schemeClr val="tx1"/>
                </a:solidFill>
              </a:rPr>
              <a:t>~20 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BA71B3-3373-A71C-9042-478237835F7E}"/>
              </a:ext>
            </a:extLst>
          </p:cNvPr>
          <p:cNvSpPr txBox="1"/>
          <p:nvPr/>
        </p:nvSpPr>
        <p:spPr>
          <a:xfrm>
            <a:off x="1029194" y="4221088"/>
            <a:ext cx="6192688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3200" b="1" dirty="0"/>
              <a:t>Beamstrahlung radiation</a:t>
            </a:r>
          </a:p>
          <a:p>
            <a:r>
              <a:rPr lang="en-GB" sz="2400" dirty="0"/>
              <a:t>emitted by an incoming electron in the opposite bunch's collective electromagnetic field at an interaction point</a:t>
            </a:r>
            <a:endParaRPr lang="en-CH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1528FF-CE46-4A09-8B0A-2EA7FB5D5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677" y="3944647"/>
            <a:ext cx="3672033" cy="225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03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CE0394-09FD-B575-5268-B1E85224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Beamstrahlung radiation source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9B1AC-C114-EBB5-6262-27F34DE76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A3005-D9E6-02F5-E358-1C2250C38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8347B-D1BD-F668-AA18-EE3DA381D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A graph of a graph with a line&#10;&#10;Description automatically generated">
            <a:extLst>
              <a:ext uri="{FF2B5EF4-FFF2-40B4-BE49-F238E27FC236}">
                <a16:creationId xmlns:a16="http://schemas.microsoft.com/office/drawing/2014/main" id="{5B071136-23C0-5A39-D7C3-493D1FE3F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896" y="3496566"/>
            <a:ext cx="4884088" cy="2596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91DA2-3F78-BD18-6756-A55F3B830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280" y="3453112"/>
            <a:ext cx="4462272" cy="2784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6A5E76-79E5-EF01-CAE6-540161167D9F}"/>
              </a:ext>
            </a:extLst>
          </p:cNvPr>
          <p:cNvSpPr txBox="1"/>
          <p:nvPr/>
        </p:nvSpPr>
        <p:spPr bwMode="auto">
          <a:xfrm>
            <a:off x="7320136" y="3646492"/>
            <a:ext cx="22519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en-US" sz="1050" i="1" dirty="0" err="1">
                <a:solidFill>
                  <a:schemeClr val="bg1">
                    <a:lumMod val="50000"/>
                  </a:schemeClr>
                </a:solidFill>
              </a:rPr>
              <a:t>Boscolo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, A. </a:t>
            </a:r>
            <a:r>
              <a:rPr lang="en-US" sz="1050" i="1" dirty="0" err="1">
                <a:solidFill>
                  <a:schemeClr val="bg1">
                    <a:lumMod val="50000"/>
                  </a:schemeClr>
                </a:solidFill>
              </a:rPr>
              <a:t>Ciarma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, Phys. Rev. Acc. Beams 26, 111002 (2023)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8484500-B59F-A587-1AA3-9163811E6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565514"/>
              </p:ext>
            </p:extLst>
          </p:nvPr>
        </p:nvGraphicFramePr>
        <p:xfrm>
          <a:off x="1127448" y="1258545"/>
          <a:ext cx="9721080" cy="14020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94364284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381008968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57727907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958433536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43330826"/>
                    </a:ext>
                  </a:extLst>
                </a:gridCol>
              </a:tblGrid>
              <a:tr h="325802">
                <a:tc>
                  <a:txBody>
                    <a:bodyPr/>
                    <a:lstStyle/>
                    <a:p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</a:t>
                      </a:r>
                      <a:r>
                        <a:rPr lang="en-CH" dirty="0"/>
                        <a:t>epton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</a:t>
                      </a:r>
                      <a:r>
                        <a:rPr lang="en-CH" dirty="0"/>
                        <a:t>eam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Avg. </a:t>
                      </a:r>
                      <a:r>
                        <a:rPr lang="en-CH" dirty="0">
                          <a:latin typeface="Symbol" pitchFamily="2" charset="2"/>
                        </a:rPr>
                        <a:t>g</a:t>
                      </a:r>
                      <a:r>
                        <a:rPr lang="en-CH" dirty="0"/>
                        <a:t>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Max </a:t>
                      </a:r>
                      <a:r>
                        <a:rPr lang="en-CH" dirty="0">
                          <a:latin typeface="Symbol" pitchFamily="2" charset="2"/>
                        </a:rPr>
                        <a:t>g </a:t>
                      </a:r>
                      <a:r>
                        <a:rPr lang="en-CH" dirty="0"/>
                        <a:t>energy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600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sz="2800" dirty="0"/>
                        <a:t>Z</a:t>
                      </a:r>
                      <a:r>
                        <a:rPr lang="en-CH" sz="3600" baseline="-25000" dirty="0"/>
                        <a:t>0</a:t>
                      </a:r>
                      <a:r>
                        <a:rPr lang="en-CH" sz="2800" dirty="0"/>
                        <a:t>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2800" dirty="0"/>
                        <a:t>45.6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2800" dirty="0"/>
                        <a:t>1.4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2800" dirty="0"/>
                        <a:t>370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2800" dirty="0"/>
                        <a:t>~100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751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t</a:t>
                      </a:r>
                      <a:r>
                        <a:rPr lang="en-CH" sz="2800" dirty="0"/>
                        <a:t>tbar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2800" dirty="0"/>
                        <a:t>182.5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2800" dirty="0"/>
                        <a:t>5.4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2800" dirty="0"/>
                        <a:t>80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F</a:t>
                      </a:r>
                      <a:r>
                        <a:rPr lang="en-CH" sz="2800" dirty="0"/>
                        <a:t>ew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7029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5738476-02E1-FEA8-0C1B-7B100D7C7C00}"/>
              </a:ext>
            </a:extLst>
          </p:cNvPr>
          <p:cNvSpPr txBox="1"/>
          <p:nvPr/>
        </p:nvSpPr>
        <p:spPr>
          <a:xfrm>
            <a:off x="839416" y="2894388"/>
            <a:ext cx="10564574" cy="467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0" dirty="0">
                <a:solidFill>
                  <a:schemeClr val="tx1"/>
                </a:solidFill>
              </a:rPr>
              <a:t>In case of vertical offsets between beams at the IP, power up to </a:t>
            </a:r>
            <a:r>
              <a:rPr lang="en-US" sz="2400" b="1" dirty="0">
                <a:solidFill>
                  <a:schemeClr val="tx1"/>
                </a:solidFill>
              </a:rPr>
              <a:t>500-600 kW</a:t>
            </a:r>
          </a:p>
        </p:txBody>
      </p:sp>
    </p:spTree>
    <p:extLst>
      <p:ext uri="{BB962C8B-B14F-4D97-AF65-F5344CB8AC3E}">
        <p14:creationId xmlns:p14="http://schemas.microsoft.com/office/powerpoint/2010/main" val="226115675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63234B-8B2C-1D3F-01DD-574BFD46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3961975"/>
            <a:ext cx="11376024" cy="22387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CH" sz="2800" b="0" dirty="0"/>
              <a:t>Instantaneous photon fluence exceeding </a:t>
            </a:r>
            <a:r>
              <a:rPr lang="en-CH" sz="2800" dirty="0">
                <a:solidFill>
                  <a:schemeClr val="tx1"/>
                </a:solidFill>
              </a:rPr>
              <a:t>~10</a:t>
            </a:r>
            <a:r>
              <a:rPr lang="en-CH" sz="2800" baseline="30000" dirty="0">
                <a:solidFill>
                  <a:schemeClr val="tx1"/>
                </a:solidFill>
              </a:rPr>
              <a:t>16</a:t>
            </a:r>
            <a:r>
              <a:rPr lang="en-CH" sz="2800" dirty="0">
                <a:solidFill>
                  <a:schemeClr val="tx1"/>
                </a:solidFill>
              </a:rPr>
              <a:t> </a:t>
            </a:r>
            <a:r>
              <a:rPr lang="en-CH" sz="2800" dirty="0">
                <a:solidFill>
                  <a:schemeClr val="tx1"/>
                </a:solidFill>
                <a:latin typeface="Symbol" pitchFamily="2" charset="2"/>
              </a:rPr>
              <a:t>g</a:t>
            </a:r>
            <a:r>
              <a:rPr lang="en-CH" sz="2800" dirty="0">
                <a:solidFill>
                  <a:schemeClr val="tx1"/>
                </a:solidFill>
              </a:rPr>
              <a:t>/cm</a:t>
            </a:r>
            <a:r>
              <a:rPr lang="en-CH" sz="2800" baseline="30000" dirty="0">
                <a:solidFill>
                  <a:schemeClr val="tx1"/>
                </a:solidFill>
              </a:rPr>
              <a:t>2</a:t>
            </a:r>
            <a:r>
              <a:rPr lang="en-CH" sz="2800" dirty="0">
                <a:solidFill>
                  <a:schemeClr val="tx1"/>
                </a:solidFill>
              </a:rPr>
              <a:t>/s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CH" sz="2800" b="0" dirty="0"/>
              <a:t>In order to have reaosnable distance between the machine and the absorber, the latter is placed at about </a:t>
            </a:r>
            <a:r>
              <a:rPr lang="en-CH" sz="2800" dirty="0">
                <a:solidFill>
                  <a:schemeClr val="tx1"/>
                </a:solidFill>
              </a:rPr>
              <a:t>500 m from the IP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CH" sz="2800" b="0" dirty="0">
                <a:solidFill>
                  <a:schemeClr val="tx1"/>
                </a:solidFill>
              </a:rPr>
              <a:t>Absorbers require to be relatively large in diameter (&gt;700 mm </a:t>
            </a:r>
            <a:r>
              <a:rPr lang="en-CH" sz="2800" b="0" dirty="0">
                <a:solidFill>
                  <a:schemeClr val="tx1"/>
                </a:solidFill>
                <a:latin typeface="Symbol" pitchFamily="2" charset="2"/>
              </a:rPr>
              <a:t>⌀</a:t>
            </a:r>
            <a:r>
              <a:rPr lang="en-CH" sz="2800" b="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B7C47-7D69-2C20-94FD-6E88420EB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D63A2-1542-42BB-9CA1-F9E0DAC1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44E58-F678-1A2E-A50B-7577B82FC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68493-EB4E-C255-1A18-F7242359E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4145"/>
            <a:ext cx="4434299" cy="3174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42D7F5-2162-7D73-B29F-E0B2F1D09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260648"/>
            <a:ext cx="9264274" cy="33718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D5802A-F56E-5165-0C3B-31BC3DC44713}"/>
              </a:ext>
            </a:extLst>
          </p:cNvPr>
          <p:cNvSpPr txBox="1"/>
          <p:nvPr/>
        </p:nvSpPr>
        <p:spPr bwMode="auto">
          <a:xfrm>
            <a:off x="5509942" y="836712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00" dirty="0">
                <a:latin typeface="Symbol" pitchFamily="2" charset="2"/>
              </a:rPr>
              <a:t>s</a:t>
            </a:r>
            <a:r>
              <a:rPr lang="en-CH" sz="1600" baseline="-25000" dirty="0"/>
              <a:t>x</a:t>
            </a:r>
            <a:r>
              <a:rPr lang="en-CH" sz="1600" dirty="0"/>
              <a:t> ~4.6 cm</a:t>
            </a:r>
            <a:endParaRPr lang="en-CH" sz="1600" baseline="-25000" dirty="0"/>
          </a:p>
          <a:p>
            <a:r>
              <a:rPr lang="en-CH" sz="1600" dirty="0">
                <a:latin typeface="Symbol" pitchFamily="2" charset="2"/>
              </a:rPr>
              <a:t>s</a:t>
            </a:r>
            <a:r>
              <a:rPr lang="en-CH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CH" sz="1600" dirty="0"/>
              <a:t> ~2.5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DF7AE7-934D-C436-93E5-C9CC203261BF}"/>
              </a:ext>
            </a:extLst>
          </p:cNvPr>
          <p:cNvSpPr txBox="1"/>
          <p:nvPr/>
        </p:nvSpPr>
        <p:spPr bwMode="auto">
          <a:xfrm>
            <a:off x="8889442" y="836711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00" dirty="0">
                <a:latin typeface="Symbol" pitchFamily="2" charset="2"/>
              </a:rPr>
              <a:t>s</a:t>
            </a:r>
            <a:r>
              <a:rPr lang="en-CH" sz="1600" baseline="-25000" dirty="0"/>
              <a:t>x</a:t>
            </a:r>
            <a:r>
              <a:rPr lang="en-CH" sz="1600" dirty="0"/>
              <a:t> ~2.2 cm</a:t>
            </a:r>
          </a:p>
          <a:p>
            <a:r>
              <a:rPr lang="en-CH" sz="1600" dirty="0">
                <a:latin typeface="Symbol" pitchFamily="2" charset="2"/>
              </a:rPr>
              <a:t>s</a:t>
            </a:r>
            <a:r>
              <a:rPr lang="en-CH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CH" sz="1600" dirty="0"/>
              <a:t> ~2.5 cm</a:t>
            </a:r>
          </a:p>
        </p:txBody>
      </p:sp>
    </p:spTree>
    <p:extLst>
      <p:ext uri="{BB962C8B-B14F-4D97-AF65-F5344CB8AC3E}">
        <p14:creationId xmlns:p14="http://schemas.microsoft.com/office/powerpoint/2010/main" val="426884364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4B9C2C-714D-FFED-2B0D-37CE3040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Considerations &amp; limits of solid absorbers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F0E13-3783-112F-969A-99B08ADEB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AC951-508A-795B-6974-B1F98301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49345-6525-41DA-8AC4-93B6924D1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C36003D-535B-C5A9-5213-97328D0BF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136124"/>
            <a:ext cx="11376024" cy="132337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b="0" dirty="0"/>
              <a:t>As a first assumption we considered the use of </a:t>
            </a:r>
            <a:r>
              <a:rPr lang="en-US" sz="3200" dirty="0">
                <a:solidFill>
                  <a:schemeClr val="tx1"/>
                </a:solidFill>
              </a:rPr>
              <a:t>graphite as absorbing material</a:t>
            </a:r>
            <a:r>
              <a:rPr lang="en-US" sz="3200" b="0" dirty="0"/>
              <a:t>, capitalizing from the existing CERN’s experience in these types of absorbers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48CFE4-099F-EE75-C042-4B0D6D35A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8" y="3061841"/>
            <a:ext cx="6324600" cy="26600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F7695A-082D-A278-EA82-EE4D0817D415}"/>
              </a:ext>
            </a:extLst>
          </p:cNvPr>
          <p:cNvSpPr txBox="1"/>
          <p:nvPr/>
        </p:nvSpPr>
        <p:spPr bwMode="auto">
          <a:xfrm>
            <a:off x="1145629" y="5750390"/>
            <a:ext cx="40254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J. Maestre et al. 2021 JINST 16 P11019</a:t>
            </a:r>
            <a:endParaRPr lang="en-US" sz="1600" dirty="0">
              <a:solidFill>
                <a:schemeClr val="bg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989B72-438F-CCA9-C3D5-47CB83F13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672" y="3040729"/>
            <a:ext cx="5366134" cy="29012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243278-368C-69A5-3B15-3B9E7DB6D5C9}"/>
              </a:ext>
            </a:extLst>
          </p:cNvPr>
          <p:cNvSpPr txBox="1"/>
          <p:nvPr/>
        </p:nvSpPr>
        <p:spPr bwMode="auto">
          <a:xfrm>
            <a:off x="6379672" y="5871466"/>
            <a:ext cx="56021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A. Francia et al, Phys. Rev. Acc. Beams 27, 043001 (2024)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6ABB56-3EB6-7D77-B4C2-67470DEDC39C}"/>
              </a:ext>
            </a:extLst>
          </p:cNvPr>
          <p:cNvSpPr txBox="1"/>
          <p:nvPr/>
        </p:nvSpPr>
        <p:spPr bwMode="auto">
          <a:xfrm>
            <a:off x="407987" y="3105834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LHC external beam dump</a:t>
            </a:r>
          </a:p>
          <a:p>
            <a:r>
              <a:rPr lang="en-US"/>
              <a:t>500-700 MJ, O(10) kW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9B40FF-518D-A83D-A4D3-EBB40142725B}"/>
              </a:ext>
            </a:extLst>
          </p:cNvPr>
          <p:cNvSpPr txBox="1"/>
          <p:nvPr/>
        </p:nvSpPr>
        <p:spPr bwMode="auto">
          <a:xfrm>
            <a:off x="7969139" y="2459503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SPS internal beam dump</a:t>
            </a:r>
          </a:p>
          <a:p>
            <a:r>
              <a:rPr lang="en-US"/>
              <a:t>±5 MJ, O(300) kW</a:t>
            </a:r>
          </a:p>
        </p:txBody>
      </p:sp>
    </p:spTree>
    <p:extLst>
      <p:ext uri="{BB962C8B-B14F-4D97-AF65-F5344CB8AC3E}">
        <p14:creationId xmlns:p14="http://schemas.microsoft.com/office/powerpoint/2010/main" val="426422761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8B4AA1-E632-0337-3C97-0904B272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39335"/>
            <a:ext cx="11376024" cy="476144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Graphite</a:t>
            </a:r>
            <a:r>
              <a:rPr lang="en-US" sz="2800" b="0" dirty="0"/>
              <a:t> (</a:t>
            </a:r>
            <a:r>
              <a:rPr lang="en-US" sz="2800" b="0" dirty="0">
                <a:latin typeface="Symbol" pitchFamily="2" charset="2"/>
              </a:rPr>
              <a:t>r=</a:t>
            </a:r>
            <a:r>
              <a:rPr lang="en-US" sz="2800" b="0" dirty="0"/>
              <a:t>1.2-1.8 g/cm</a:t>
            </a:r>
            <a:r>
              <a:rPr lang="en-US" sz="2800" b="0" baseline="30000" dirty="0"/>
              <a:t>3</a:t>
            </a:r>
            <a:r>
              <a:rPr lang="en-US" sz="2800" b="0" dirty="0"/>
              <a:t>) is an excellent material due to its </a:t>
            </a:r>
            <a:r>
              <a:rPr lang="en-US" sz="2800" b="0" dirty="0">
                <a:solidFill>
                  <a:schemeClr val="tx1"/>
                </a:solidFill>
              </a:rPr>
              <a:t>robustness</a:t>
            </a:r>
            <a:r>
              <a:rPr lang="en-US" sz="2800" b="0" dirty="0"/>
              <a:t> and capability for </a:t>
            </a:r>
            <a:r>
              <a:rPr lang="en-US" sz="2800" b="0" dirty="0">
                <a:solidFill>
                  <a:schemeClr val="tx1"/>
                </a:solidFill>
              </a:rPr>
              <a:t>high T operation </a:t>
            </a:r>
            <a:r>
              <a:rPr lang="en-US" sz="2800" b="0" dirty="0"/>
              <a:t>(&amp; rather good radiation hardness)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Operation in UHV limited to O(1200) °C </a:t>
            </a:r>
            <a:r>
              <a:rPr lang="en-US" sz="2800" b="0" dirty="0"/>
              <a:t>due to vapor pressure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800" b="0" dirty="0"/>
              <a:t>Higher temperatures only possible under </a:t>
            </a:r>
            <a:r>
              <a:rPr lang="en-US" sz="2800" dirty="0">
                <a:solidFill>
                  <a:schemeClr val="tx1"/>
                </a:solidFill>
              </a:rPr>
              <a:t>inert gas operation </a:t>
            </a:r>
            <a:r>
              <a:rPr lang="en-US" sz="2800" b="0" dirty="0"/>
              <a:t>(e.g. (HL)LHC beam dump)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800" b="0" dirty="0"/>
              <a:t>Unfortunately, </a:t>
            </a:r>
            <a:r>
              <a:rPr lang="en-US" sz="2800" dirty="0">
                <a:solidFill>
                  <a:schemeClr val="tx1"/>
                </a:solidFill>
              </a:rPr>
              <a:t>thermal conductivity is rather poor </a:t>
            </a:r>
            <a:r>
              <a:rPr lang="en-US" sz="2800" b="0" dirty="0">
                <a:solidFill>
                  <a:schemeClr val="tx1"/>
                </a:solidFill>
              </a:rPr>
              <a:t>(50-70 W/m*K)</a:t>
            </a:r>
            <a:r>
              <a:rPr lang="en-US" sz="2800" b="0" dirty="0"/>
              <a:t>, hence material not very adapted for high steady state power deposition for big volumes</a:t>
            </a: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8E14C5-6291-E93F-EB5D-5E28AC2F1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Considerations &amp; limits of solid absorbers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57C56-2E74-6273-C2B3-E4CBA839B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 October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1FBDB-8430-BFED-379D-A76ED7ACB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Calviani | Beamstrahlung absorber for FCCee | IWSMT16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F49F8-B2E0-3872-194A-ABF119D1A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22009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d0eafb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174190"/>
      </a:accent1>
      <a:accent2>
        <a:srgbClr val="04B9E3"/>
      </a:accent2>
      <a:accent3>
        <a:srgbClr val="D0EAFB"/>
      </a:accent3>
      <a:accent4>
        <a:srgbClr val="706F6F"/>
      </a:accent4>
      <a:accent5>
        <a:srgbClr val="B2D179"/>
      </a:accent5>
      <a:accent6>
        <a:srgbClr val="66A596"/>
      </a:accent6>
      <a:hlink>
        <a:srgbClr val="04B9E4"/>
      </a:hlink>
      <a:folHlink>
        <a:srgbClr val="706E6E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AFBFDFC5-CDE1-004A-96F2-B05E55780139}" vid="{0EDDEE9E-259F-0549-9FCC-61B6447954A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2426</TotalTime>
  <Words>1512</Words>
  <Application>Microsoft Macintosh PowerPoint</Application>
  <PresentationFormat>Widescreen</PresentationFormat>
  <Paragraphs>191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Helvetica</vt:lpstr>
      <vt:lpstr>Symbol</vt:lpstr>
      <vt:lpstr>Wingdings</vt:lpstr>
      <vt:lpstr>Office Theme</vt:lpstr>
      <vt:lpstr>Conceptual development of beamstrahlung photon absorber for FCCee</vt:lpstr>
      <vt:lpstr>PowerPoint Presentation</vt:lpstr>
      <vt:lpstr>PowerPoint Presentation</vt:lpstr>
      <vt:lpstr>PowerPoint Presentation</vt:lpstr>
      <vt:lpstr>PowerPoint Presentation</vt:lpstr>
      <vt:lpstr>Beamstrahlung radiation source</vt:lpstr>
      <vt:lpstr>PowerPoint Presentation</vt:lpstr>
      <vt:lpstr>Considerations &amp; limits of solid absorbers</vt:lpstr>
      <vt:lpstr>Considerations &amp; limits of solid absorbers</vt:lpstr>
      <vt:lpstr>How would a LHC dump solution would perform?</vt:lpstr>
      <vt:lpstr>What if we go liquid?</vt:lpstr>
      <vt:lpstr>Advantages of a liquid Pb absorber (I/II)</vt:lpstr>
      <vt:lpstr>Advantages of a liquid Pb absorber (II/II)</vt:lpstr>
      <vt:lpstr>Conceptual implementation of a liquid Pb beamstrahlung absorber</vt:lpstr>
      <vt:lpstr>PowerPoint Presentation</vt:lpstr>
      <vt:lpstr>Integration in the accelerator tunnel</vt:lpstr>
      <vt:lpstr>Considerations on beam windows</vt:lpstr>
      <vt:lpstr>Optimization of absorber shape</vt:lpstr>
      <vt:lpstr>PowerPoint Presentation</vt:lpstr>
      <vt:lpstr>Conclusions and perspectives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 Calviani</dc:creator>
  <cp:lastModifiedBy>Marco Calviani</cp:lastModifiedBy>
  <cp:revision>222</cp:revision>
  <cp:lastPrinted>2020-01-30T13:49:18Z</cp:lastPrinted>
  <dcterms:created xsi:type="dcterms:W3CDTF">2024-10-12T22:43:04Z</dcterms:created>
  <dcterms:modified xsi:type="dcterms:W3CDTF">2024-10-29T07:21:31Z</dcterms:modified>
</cp:coreProperties>
</file>