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7" r:id="rId2"/>
    <p:sldId id="425" r:id="rId3"/>
    <p:sldId id="377" r:id="rId4"/>
    <p:sldId id="391" r:id="rId5"/>
    <p:sldId id="424" r:id="rId6"/>
    <p:sldId id="352" r:id="rId7"/>
    <p:sldId id="393" r:id="rId8"/>
    <p:sldId id="392" r:id="rId9"/>
    <p:sldId id="388" r:id="rId10"/>
    <p:sldId id="354" r:id="rId11"/>
    <p:sldId id="353" r:id="rId12"/>
    <p:sldId id="356" r:id="rId13"/>
    <p:sldId id="426" r:id="rId14"/>
    <p:sldId id="359" r:id="rId15"/>
    <p:sldId id="360" r:id="rId16"/>
    <p:sldId id="361" r:id="rId17"/>
    <p:sldId id="362" r:id="rId18"/>
    <p:sldId id="369" r:id="rId19"/>
    <p:sldId id="367" r:id="rId20"/>
    <p:sldId id="368" r:id="rId21"/>
    <p:sldId id="370" r:id="rId22"/>
    <p:sldId id="423" r:id="rId23"/>
    <p:sldId id="378" r:id="rId24"/>
    <p:sldId id="379" r:id="rId25"/>
    <p:sldId id="380" r:id="rId26"/>
    <p:sldId id="381" r:id="rId27"/>
    <p:sldId id="373" r:id="rId28"/>
    <p:sldId id="382" r:id="rId29"/>
    <p:sldId id="383" r:id="rId30"/>
    <p:sldId id="384" r:id="rId31"/>
    <p:sldId id="374" r:id="rId32"/>
    <p:sldId id="385" r:id="rId33"/>
    <p:sldId id="386" r:id="rId34"/>
    <p:sldId id="387" r:id="rId35"/>
    <p:sldId id="376" r:id="rId36"/>
    <p:sldId id="389" r:id="rId37"/>
    <p:sldId id="404" r:id="rId38"/>
    <p:sldId id="390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5" r:id="rId50"/>
    <p:sldId id="410" r:id="rId51"/>
    <p:sldId id="411" r:id="rId52"/>
    <p:sldId id="412" r:id="rId53"/>
    <p:sldId id="422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20" r:id="rId62"/>
  </p:sldIdLst>
  <p:sldSz cx="9144000" cy="6858000" type="screen4x3"/>
  <p:notesSz cx="68119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EDEDED"/>
    <a:srgbClr val="C0C0C0"/>
    <a:srgbClr val="008C44"/>
    <a:srgbClr val="261CAA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2203" autoAdjust="0"/>
  </p:normalViewPr>
  <p:slideViewPr>
    <p:cSldViewPr snapToGrid="0" snapToObjects="1">
      <p:cViewPr varScale="1">
        <p:scale>
          <a:sx n="66" d="100"/>
          <a:sy n="66" d="100"/>
        </p:scale>
        <p:origin x="162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2412" y="-10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E84CC-2EA5-4247-995E-1B9EFB85BC87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D5580-B245-8D47-AC52-420044FA7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75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FEDAB-F49B-594E-8215-B7FC32306EBA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3E5CB-1877-964E-B19C-CEDE883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94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4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05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1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76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27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87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48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03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7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42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95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35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08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53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14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4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37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69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75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7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33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67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26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6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69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90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578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87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445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23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63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955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10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738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842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489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23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601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491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842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6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623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894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250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827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59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863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598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86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012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041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44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203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8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33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43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E5CB-1877-964E-B19C-CEDE88306D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4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7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66B5-9FB6-4EDE-A548-D8F7A997C92E}" type="datetime1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4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B84E-69CE-4AC5-95A1-B39DFFF0C220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0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9D9B-2C49-4C00-9464-2DB3DF0E05F6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F514-59D0-4DAE-B33B-93CCAEC28E5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65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5534-D2E0-44A7-89A3-D93348E1F597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6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720B2-C130-4B7B-838A-BD2A68C3DB62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8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CD6A-1751-4B1A-97A2-9B545E3AEDC4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0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52766-8777-40A1-B4F7-9F8A24E8130C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0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DEAA1-D0EE-4373-99E8-479D23B48459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7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44EE-10E4-4359-BDDB-3F33654CC537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248B-C662-4333-9CE2-E335D624E826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8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27FE-F443-4F4F-86E1-7B8817EEDB69}" type="datetime1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9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0DE4-0BD7-47B8-B12D-C8CAF0AA4241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3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F8D4B-EAA0-4C7C-9C2D-E725EA5B6D49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IPRD23 Conference Report - E. Giulio Villani RAL 13/12/2023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06C48-DC2C-384E-A4AD-210D95D72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4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6CDC88-B2BD-3357-4DED-F0DB613AC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10" y="167838"/>
            <a:ext cx="4559979" cy="6522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908477"/>
            <a:ext cx="7772400" cy="320421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Report on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IPRD23</a:t>
            </a:r>
            <a:br>
              <a:rPr lang="en-US" sz="4000" dirty="0"/>
            </a:br>
            <a:r>
              <a:rPr lang="en-US" sz="4000" dirty="0"/>
              <a:t>Siena, Italy 25-29 Sept. 2023</a:t>
            </a:r>
            <a:br>
              <a:rPr lang="en-US" sz="4000" dirty="0"/>
            </a:br>
            <a:br>
              <a:rPr lang="en-US" sz="4000" dirty="0"/>
            </a:br>
            <a:r>
              <a:rPr lang="en-US" sz="2700" dirty="0"/>
              <a:t>E. Giulio Villani</a:t>
            </a:r>
          </a:p>
        </p:txBody>
      </p:sp>
    </p:spTree>
    <p:extLst>
      <p:ext uri="{BB962C8B-B14F-4D97-AF65-F5344CB8AC3E}">
        <p14:creationId xmlns:p14="http://schemas.microsoft.com/office/powerpoint/2010/main" val="229769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Introduction: Timing for HL-LHC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AD685-C87A-8092-0759-C4E965F26ADD}"/>
              </a:ext>
            </a:extLst>
          </p:cNvPr>
          <p:cNvSpPr txBox="1"/>
          <p:nvPr/>
        </p:nvSpPr>
        <p:spPr>
          <a:xfrm>
            <a:off x="542310" y="4465633"/>
            <a:ext cx="86844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NimbusRomNo9L-Regu"/>
              </a:rPr>
              <a:t>At the nominal luminosity of the LHC the average number of pp interactions</a:t>
            </a:r>
          </a:p>
          <a:p>
            <a:pPr algn="l"/>
            <a:r>
              <a:rPr lang="en-GB" sz="1800" b="0" i="0" u="none" strike="noStrike" baseline="0" dirty="0">
                <a:latin typeface="NimbusRomNo9L-Regu"/>
              </a:rPr>
              <a:t>in a single bunch crossing (pileup) is approximately 23</a:t>
            </a:r>
            <a:br>
              <a:rPr lang="en-GB" sz="1800" b="0" i="0" u="none" strike="noStrike" baseline="0" dirty="0">
                <a:latin typeface="NimbusRomNo9L-Regu"/>
              </a:rPr>
            </a:br>
            <a:endParaRPr lang="en-GB" sz="1800" b="0" i="0" u="none" strike="noStrike" baseline="0" dirty="0">
              <a:latin typeface="NimbusRomNo9L-Regu"/>
            </a:endParaRPr>
          </a:p>
          <a:p>
            <a:pPr algn="l"/>
            <a:r>
              <a:rPr lang="en-GB" dirty="0">
                <a:latin typeface="NimbusRomNo9L-Regu"/>
              </a:rPr>
              <a:t>T</a:t>
            </a:r>
            <a:r>
              <a:rPr lang="en-GB" sz="1800" b="0" i="0" u="none" strike="noStrike" baseline="0" dirty="0">
                <a:latin typeface="NimbusRomNo9L-Regu"/>
              </a:rPr>
              <a:t>he planned luminosity upgrade to HL-LHC will increase this number to about 200</a:t>
            </a:r>
            <a:br>
              <a:rPr lang="en-GB" sz="1800" b="0" i="0" u="none" strike="noStrike" baseline="0" dirty="0">
                <a:latin typeface="NimbusRomNo9L-Regu"/>
              </a:rPr>
            </a:br>
            <a:endParaRPr lang="en-GB" sz="1800" b="0" i="0" u="none" strike="noStrike" baseline="0" dirty="0">
              <a:latin typeface="NimbusRomNo9L-Regu"/>
            </a:endParaRPr>
          </a:p>
          <a:p>
            <a:pPr algn="l"/>
            <a:r>
              <a:rPr lang="en-GB" sz="1800" b="0" i="0" u="none" strike="noStrike" baseline="0" dirty="0">
                <a:latin typeface="NimbusRomNo9L-Regu"/>
              </a:rPr>
              <a:t>The increased spatial pileup line density (number of collisions / unit length along the beam</a:t>
            </a:r>
            <a:br>
              <a:rPr lang="en-GB" sz="1800" b="0" i="0" u="none" strike="noStrike" baseline="0" dirty="0">
                <a:latin typeface="NimbusRomNo9L-Regu"/>
              </a:rPr>
            </a:br>
            <a:r>
              <a:rPr lang="en-GB" sz="1800" b="0" i="0" u="none" strike="noStrike" baseline="0" dirty="0">
                <a:latin typeface="NimbusRomNo9L-Regu"/>
              </a:rPr>
              <a:t> axis) will lead to misidentified tracks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E274E-E63E-FE47-1E57-9B6861CDC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545" y="1461536"/>
            <a:ext cx="2893894" cy="2173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4746F-F3C8-29C6-2FF7-858C87F1532E}"/>
              </a:ext>
            </a:extLst>
          </p:cNvPr>
          <p:cNvSpPr txBox="1"/>
          <p:nvPr/>
        </p:nvSpPr>
        <p:spPr>
          <a:xfrm>
            <a:off x="5193992" y="3709245"/>
            <a:ext cx="3393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ATLAS simulation of spatial events at HL-LHC with &lt; μ &gt;= 140 pileup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09D20E-26AD-78D5-3E72-638A6742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51" y="1450409"/>
            <a:ext cx="3613353" cy="2199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1484FB-F97F-97C8-F909-6AC2C736824C}"/>
              </a:ext>
            </a:extLst>
          </p:cNvPr>
          <p:cNvSpPr txBox="1"/>
          <p:nvPr/>
        </p:nvSpPr>
        <p:spPr>
          <a:xfrm>
            <a:off x="800727" y="3709245"/>
            <a:ext cx="3771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Interaction time of many pp vertexes happening in the same bunch crossing at LHC in the case of ≈50 overlapping events. The vertexes are spaced 10’s of ps apart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686F98-788B-FC9A-3286-35AD2BC6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56722A6-A90A-AD67-2AC5-F9615B2B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136455-7008-6A82-2E26-49E4A7B89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62EC85-6166-4EAE-466C-5255B9BDCDF9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379554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70AD685-C87A-8092-0759-C4E965F26ADD}"/>
              </a:ext>
            </a:extLst>
          </p:cNvPr>
          <p:cNvSpPr txBox="1"/>
          <p:nvPr/>
        </p:nvSpPr>
        <p:spPr>
          <a:xfrm>
            <a:off x="469369" y="4885785"/>
            <a:ext cx="8242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NimbusRomNo9L-Regu"/>
              </a:rPr>
              <a:t>Track reconstruction becomes particularly critical at high </a:t>
            </a:r>
            <a:r>
              <a:rPr lang="el-GR" dirty="0">
                <a:latin typeface="NimbusRomNo9L-Regu"/>
              </a:rPr>
              <a:t>η</a:t>
            </a:r>
            <a:r>
              <a:rPr lang="en-GB" dirty="0">
                <a:latin typeface="NimbusRomNo9L-Regu"/>
              </a:rPr>
              <a:t>, when resolution becomes </a:t>
            </a:r>
            <a:br>
              <a:rPr lang="en-GB" dirty="0">
                <a:latin typeface="NimbusRomNo9L-Regu"/>
              </a:rPr>
            </a:br>
            <a:r>
              <a:rPr lang="en-GB" dirty="0">
                <a:latin typeface="NimbusRomNo9L-Regu"/>
              </a:rPr>
              <a:t>larger than distance between vertices</a:t>
            </a:r>
          </a:p>
          <a:p>
            <a:pPr algn="l"/>
            <a:endParaRPr lang="en-GB" dirty="0">
              <a:latin typeface="NimbusRomNo9L-Regu"/>
            </a:endParaRPr>
          </a:p>
          <a:p>
            <a:pPr algn="l"/>
            <a:r>
              <a:rPr lang="en-GB" dirty="0">
                <a:latin typeface="NimbusRomNo9L-Regu"/>
              </a:rPr>
              <a:t>One solution to suppress the detrimental effect of pileup on reconstruction is</a:t>
            </a:r>
            <a:br>
              <a:rPr lang="en-GB" dirty="0">
                <a:latin typeface="NimbusRomNo9L-Regu"/>
              </a:rPr>
            </a:br>
            <a:r>
              <a:rPr lang="en-GB" dirty="0">
                <a:latin typeface="NimbusRomNo9L-Regu"/>
              </a:rPr>
              <a:t>to separate vertices in time rather than in space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D728E-6885-556F-4BE4-FDAE14B3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60" y="1504505"/>
            <a:ext cx="3411096" cy="2349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D78227-C6DF-FAE6-1290-C81E07A6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142" y="1504505"/>
            <a:ext cx="3411096" cy="2353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A6A2DE-4C16-36EC-E6D3-415A37A57594}"/>
              </a:ext>
            </a:extLst>
          </p:cNvPr>
          <p:cNvSpPr txBox="1"/>
          <p:nvPr/>
        </p:nvSpPr>
        <p:spPr>
          <a:xfrm>
            <a:off x="703706" y="3937472"/>
            <a:ext cx="3582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Simulation of HL-LHC local pileup vertex densities for two values of &lt; μ &gt;= 30 and &lt; </a:t>
            </a:r>
            <a:r>
              <a:rPr lang="el-GR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μ &gt;= 200</a:t>
            </a:r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</a:rPr>
              <a:t>≃</a:t>
            </a:r>
            <a:r>
              <a:rPr lang="en-GB" sz="1200" b="0" i="0" u="none" strike="noStrike" baseline="0" dirty="0">
                <a:latin typeface="NimbusRomNo9L-Regu"/>
              </a:rPr>
              <a:t> 1.44 vertices/mm MPV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6C8212-49C2-522C-E457-C440DF439D18}"/>
              </a:ext>
            </a:extLst>
          </p:cNvPr>
          <p:cNvSpPr txBox="1"/>
          <p:nvPr/>
        </p:nvSpPr>
        <p:spPr>
          <a:xfrm>
            <a:off x="4542183" y="39374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Resolution of the longitudinal track impact parameter, z0, as a function of η for muons of </a:t>
            </a:r>
            <a:r>
              <a:rPr lang="en-GB" sz="12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= 1 GeV and </a:t>
            </a:r>
            <a:r>
              <a:rPr lang="en-GB" sz="12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= 10 GeV using </a:t>
            </a:r>
            <a:r>
              <a:rPr lang="en-GB" sz="12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ITk</a:t>
            </a:r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alone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ACCA3-E16A-3EA9-A53C-258D16ED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Introduction: Timing for HL-LHC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C81EC-2B63-CB09-18A7-3B5541C8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F3748D1-33D0-EFE1-D4A1-D6054C2D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16F40-4A5F-D083-77E2-65484E0AC1AD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21A610-98DE-1555-83E4-4DA6CAE4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11006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9106FE-07CD-1DCB-BD13-9756BC192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08" y="1627069"/>
            <a:ext cx="5081717" cy="2680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0AD685-C87A-8092-0759-C4E965F26ADD}"/>
              </a:ext>
            </a:extLst>
          </p:cNvPr>
          <p:cNvSpPr txBox="1"/>
          <p:nvPr/>
        </p:nvSpPr>
        <p:spPr>
          <a:xfrm>
            <a:off x="323849" y="4832798"/>
            <a:ext cx="8531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HGTD</a:t>
            </a:r>
            <a:r>
              <a:rPr lang="en-GB" baseline="30000" dirty="0"/>
              <a:t>1</a:t>
            </a:r>
            <a:r>
              <a:rPr lang="en-GB" dirty="0"/>
              <a:t> in ATLAS will be placed the gap region between the barrel and the end-cap calorimeter. Two instrumented double-sided layers on two cooling/support disks on each end-cap. </a:t>
            </a:r>
            <a:br>
              <a:rPr lang="en-GB" dirty="0"/>
            </a:br>
            <a:r>
              <a:rPr lang="en-GB" dirty="0"/>
              <a:t>Timing sensors used are based on </a:t>
            </a:r>
            <a:r>
              <a:rPr lang="en-GB" b="1" dirty="0"/>
              <a:t>L</a:t>
            </a:r>
            <a:r>
              <a:rPr lang="en-GB" dirty="0"/>
              <a:t>ow </a:t>
            </a:r>
            <a:r>
              <a:rPr lang="en-GB" b="1" dirty="0"/>
              <a:t>G</a:t>
            </a:r>
            <a:r>
              <a:rPr lang="en-GB" dirty="0"/>
              <a:t>ain </a:t>
            </a:r>
            <a:r>
              <a:rPr lang="en-GB" b="1" dirty="0"/>
              <a:t>A</a:t>
            </a:r>
            <a:r>
              <a:rPr lang="en-GB" dirty="0"/>
              <a:t>valanche </a:t>
            </a:r>
            <a:r>
              <a:rPr lang="en-GB" b="1" dirty="0"/>
              <a:t>D</a:t>
            </a:r>
            <a:r>
              <a:rPr lang="en-GB" dirty="0"/>
              <a:t>etector (LGAD)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8C795-87C6-58BD-BE39-E123CB51696F}"/>
              </a:ext>
            </a:extLst>
          </p:cNvPr>
          <p:cNvSpPr txBox="1"/>
          <p:nvPr/>
        </p:nvSpPr>
        <p:spPr>
          <a:xfrm>
            <a:off x="323850" y="4350398"/>
            <a:ext cx="5329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Position of the HGTD within the ATLAS Detector. Positioned at  z = </a:t>
            </a:r>
            <a:r>
              <a:rPr lang="en-GB" sz="1200" b="0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∓ </a:t>
            </a:r>
            <a:r>
              <a:rPr lang="en-GB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3.5 m along the beamline, on both sides of the detector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65489-B485-90D7-FFA1-BDF1FDC9F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746" y="1356278"/>
            <a:ext cx="2602468" cy="34115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770F359-0D61-C1BB-76B6-7153968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Introduction: Timing for HL-LHC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F60DC-8053-240A-6629-266F00075CFA}"/>
              </a:ext>
            </a:extLst>
          </p:cNvPr>
          <p:cNvSpPr/>
          <p:nvPr/>
        </p:nvSpPr>
        <p:spPr>
          <a:xfrm>
            <a:off x="7830043" y="2883747"/>
            <a:ext cx="386080" cy="12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263A94-80CA-82B6-CFC0-0D9AFF7EA760}"/>
              </a:ext>
            </a:extLst>
          </p:cNvPr>
          <p:cNvSpPr/>
          <p:nvPr/>
        </p:nvSpPr>
        <p:spPr>
          <a:xfrm>
            <a:off x="7651506" y="2756747"/>
            <a:ext cx="683965" cy="12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E4D978-3977-38F1-C71B-13DF7D125F29}"/>
              </a:ext>
            </a:extLst>
          </p:cNvPr>
          <p:cNvSpPr/>
          <p:nvPr/>
        </p:nvSpPr>
        <p:spPr>
          <a:xfrm>
            <a:off x="7247837" y="4396925"/>
            <a:ext cx="1211686" cy="12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3E6F09-54FD-2D12-BB05-92065A54DE66}"/>
              </a:ext>
            </a:extLst>
          </p:cNvPr>
          <p:cNvSpPr txBox="1"/>
          <p:nvPr/>
        </p:nvSpPr>
        <p:spPr>
          <a:xfrm>
            <a:off x="59637" y="6056480"/>
            <a:ext cx="84293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900" baseline="30000" dirty="0"/>
              <a:t>1 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ATLAS Collaboration, Technical Design Report: A High-Granularity Timing Detector 2562 for the ATLAS Phase-II Upgrade, tech. rep. CERN-LHCC-2020-007, CERN, 2020, URL: 2563 https://cds.cern.ch/ record/2719855.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A439C-E6D4-8A10-CBAC-6887FD1F0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AA98B7-577E-64E4-FCC5-9951BDA2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8A1AF00-651B-7164-698F-815DEC5F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E2AEC-05AB-91E0-F438-17DB94271FCE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375072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70F359-0D61-C1BB-76B6-7153968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A0F4FC-0F16-F9C4-5835-6EFB67C33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8114-462D-BA65-E9BD-D90A1DB2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095C3A7-C62E-356D-CBDD-C9338A20A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F4D6A-DC01-A130-85D3-414A7F3F7BAF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D1AC50-BA48-9BCA-76B7-2DD6BC8AF861}"/>
              </a:ext>
            </a:extLst>
          </p:cNvPr>
          <p:cNvSpPr txBox="1"/>
          <p:nvPr/>
        </p:nvSpPr>
        <p:spPr>
          <a:xfrm>
            <a:off x="323849" y="5589845"/>
            <a:ext cx="8531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LGAD device an additional p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doped layer (gain layer or GL)  is implanted near 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junction. When depleted the GL creates an electric field high enough to start impact ionization, leading to charge multiplication by a factor 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C9127-9050-8841-B751-9C7DE96D1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982" y="1804657"/>
            <a:ext cx="2653418" cy="1677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61233-0B0D-E951-C09F-986352181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695" y="1700151"/>
            <a:ext cx="2737968" cy="1833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E03673-B0ED-A83D-328B-326DBD829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741" y="3516413"/>
            <a:ext cx="2491389" cy="10216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515D64-326E-1861-F0F1-72EC04C10461}"/>
              </a:ext>
            </a:extLst>
          </p:cNvPr>
          <p:cNvCxnSpPr/>
          <p:nvPr/>
        </p:nvCxnSpPr>
        <p:spPr>
          <a:xfrm>
            <a:off x="2443014" y="1871133"/>
            <a:ext cx="0" cy="166221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97E5AB-2AC5-B9F1-B65E-2F7E7607A469}"/>
              </a:ext>
            </a:extLst>
          </p:cNvPr>
          <p:cNvCxnSpPr/>
          <p:nvPr/>
        </p:nvCxnSpPr>
        <p:spPr>
          <a:xfrm>
            <a:off x="6871945" y="1886373"/>
            <a:ext cx="0" cy="1662214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0E941AB-176D-F21E-9430-6241F257C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520" y="3564261"/>
            <a:ext cx="2582849" cy="10746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36C07A-0322-F09E-2BD7-D615034A4E45}"/>
              </a:ext>
            </a:extLst>
          </p:cNvPr>
          <p:cNvSpPr txBox="1"/>
          <p:nvPr/>
        </p:nvSpPr>
        <p:spPr>
          <a:xfrm>
            <a:off x="323849" y="4884494"/>
            <a:ext cx="8600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standard PIN silicon sensor consists essentially of 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junction. At depletion it shows an ~ uniform electric field F</a:t>
            </a:r>
          </a:p>
        </p:txBody>
      </p:sp>
    </p:spTree>
    <p:extLst>
      <p:ext uri="{BB962C8B-B14F-4D97-AF65-F5344CB8AC3E}">
        <p14:creationId xmlns:p14="http://schemas.microsoft.com/office/powerpoint/2010/main" val="792601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70F359-0D61-C1BB-76B6-7153968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183FC8-55C5-35D3-22CF-ED516D696E84}"/>
              </a:ext>
            </a:extLst>
          </p:cNvPr>
          <p:cNvSpPr txBox="1"/>
          <p:nvPr/>
        </p:nvSpPr>
        <p:spPr>
          <a:xfrm>
            <a:off x="457200" y="5182038"/>
            <a:ext cx="45214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Two runs of LGAD fabrication with Teledyne 2ev (Te2v) :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Run I included 1,2, 4 and 2x2 of 1x1 mm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DBD7E-6752-132D-3E7E-3E5C87A21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7" y="3307476"/>
            <a:ext cx="4727179" cy="1286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28F69-30F9-DF16-8BFF-696BAF052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99" y="4418336"/>
            <a:ext cx="2354784" cy="1973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84275-89A6-3AEB-EAB1-B6C41B9BF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67" y="1793701"/>
            <a:ext cx="4265744" cy="1421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4B5F55-EA25-4B17-D22D-1E09858C7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858" y="1636966"/>
            <a:ext cx="2919005" cy="25813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F66F85-84D2-796C-9789-ABC1560E743C}"/>
              </a:ext>
            </a:extLst>
          </p:cNvPr>
          <p:cNvSpPr txBox="1"/>
          <p:nvPr/>
        </p:nvSpPr>
        <p:spPr>
          <a:xfrm>
            <a:off x="323850" y="4530883"/>
            <a:ext cx="315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Size of Run I cells [ um]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C7A46-E19C-0F19-851F-C0745DEAC995}"/>
              </a:ext>
            </a:extLst>
          </p:cNvPr>
          <p:cNvSpPr txBox="1"/>
          <p:nvPr/>
        </p:nvSpPr>
        <p:spPr>
          <a:xfrm>
            <a:off x="5529411" y="6358760"/>
            <a:ext cx="315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Normalized values of GL 11B doping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A0F4FC-0F16-F9C4-5835-6EFB67C33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8114-462D-BA65-E9BD-D90A1DB2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095C3A7-C62E-356D-CBDD-C9338A20A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F4D6A-DC01-A130-85D3-414A7F3F7BAF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290264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70F359-0D61-C1BB-76B6-7153968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183FC8-55C5-35D3-22CF-ED516D696E84}"/>
              </a:ext>
            </a:extLst>
          </p:cNvPr>
          <p:cNvSpPr txBox="1"/>
          <p:nvPr/>
        </p:nvSpPr>
        <p:spPr>
          <a:xfrm>
            <a:off x="365228" y="5333685"/>
            <a:ext cx="4939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Second fabrication (Run II) included array of 15 x 15 cells of 1.3 x 1.3 mm2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8A200A-D4CE-3E27-F91C-8EC9CDC4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" y="1967062"/>
            <a:ext cx="1854768" cy="1845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5F251F-BEAD-3E45-CC2F-480A823E6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985" y="1919588"/>
            <a:ext cx="1049238" cy="1039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117E3-B77D-5224-F309-A4F833847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158" y="1735060"/>
            <a:ext cx="2606242" cy="2638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009B0-3C4D-95D8-4E3F-9658279511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716"/>
          <a:stretch/>
        </p:blipFill>
        <p:spPr>
          <a:xfrm>
            <a:off x="4563645" y="1904445"/>
            <a:ext cx="1239924" cy="1202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B764D5-84FD-D489-FE92-2644C411E8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16"/>
          <a:stretch/>
        </p:blipFill>
        <p:spPr>
          <a:xfrm>
            <a:off x="28312" y="4130007"/>
            <a:ext cx="5427536" cy="64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3A69D5-7A1C-FE2E-339E-8C85D6BBD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9158" y="4538279"/>
            <a:ext cx="2254366" cy="1352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CCD39-A1FE-5AA7-09FD-1C390B2DF296}"/>
              </a:ext>
            </a:extLst>
          </p:cNvPr>
          <p:cNvSpPr txBox="1"/>
          <p:nvPr/>
        </p:nvSpPr>
        <p:spPr>
          <a:xfrm>
            <a:off x="457200" y="4754367"/>
            <a:ext cx="315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Size of Run II cells [ um]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DAB0EA-1D8C-880C-9B38-E5D72258178A}"/>
              </a:ext>
            </a:extLst>
          </p:cNvPr>
          <p:cNvSpPr txBox="1"/>
          <p:nvPr/>
        </p:nvSpPr>
        <p:spPr>
          <a:xfrm>
            <a:off x="5587698" y="6043948"/>
            <a:ext cx="315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Normalized values of GL 11B doping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AE2514-59AA-2DD2-C075-B82E76425870}"/>
              </a:ext>
            </a:extLst>
          </p:cNvPr>
          <p:cNvCxnSpPr>
            <a:cxnSpLocks/>
            <a:stCxn id="28" idx="0"/>
            <a:endCxn id="3" idx="0"/>
          </p:cNvCxnSpPr>
          <p:nvPr/>
        </p:nvCxnSpPr>
        <p:spPr>
          <a:xfrm flipV="1">
            <a:off x="2357248" y="1919588"/>
            <a:ext cx="838356" cy="53691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C5D2DE-2167-9CA0-DA78-00DEAF34C1B0}"/>
              </a:ext>
            </a:extLst>
          </p:cNvPr>
          <p:cNvCxnSpPr>
            <a:cxnSpLocks/>
            <a:stCxn id="28" idx="2"/>
            <a:endCxn id="3" idx="1"/>
          </p:cNvCxnSpPr>
          <p:nvPr/>
        </p:nvCxnSpPr>
        <p:spPr>
          <a:xfrm>
            <a:off x="2357248" y="2127528"/>
            <a:ext cx="313737" cy="311606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F31AF12-5758-6FC9-3CD6-8B21983BCA94}"/>
              </a:ext>
            </a:extLst>
          </p:cNvPr>
          <p:cNvSpPr/>
          <p:nvPr/>
        </p:nvSpPr>
        <p:spPr>
          <a:xfrm>
            <a:off x="2276336" y="1973279"/>
            <a:ext cx="161823" cy="154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ADC5D6-A6C5-391B-793C-CFF0BE4B3153}"/>
              </a:ext>
            </a:extLst>
          </p:cNvPr>
          <p:cNvCxnSpPr>
            <a:cxnSpLocks/>
            <a:stCxn id="10" idx="0"/>
            <a:endCxn id="35" idx="0"/>
          </p:cNvCxnSpPr>
          <p:nvPr/>
        </p:nvCxnSpPr>
        <p:spPr>
          <a:xfrm flipV="1">
            <a:off x="5183607" y="1771080"/>
            <a:ext cx="1270598" cy="13336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7F1A5B2-CEAF-D700-9F22-7CCEEB054CB6}"/>
              </a:ext>
            </a:extLst>
          </p:cNvPr>
          <p:cNvSpPr/>
          <p:nvPr/>
        </p:nvSpPr>
        <p:spPr>
          <a:xfrm>
            <a:off x="6348852" y="1771080"/>
            <a:ext cx="210705" cy="2086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29F0B55-48B8-F62A-E87A-2BA2737D899D}"/>
              </a:ext>
            </a:extLst>
          </p:cNvPr>
          <p:cNvCxnSpPr>
            <a:cxnSpLocks/>
            <a:stCxn id="10" idx="3"/>
            <a:endCxn id="35" idx="2"/>
          </p:cNvCxnSpPr>
          <p:nvPr/>
        </p:nvCxnSpPr>
        <p:spPr>
          <a:xfrm flipV="1">
            <a:off x="5803569" y="1979762"/>
            <a:ext cx="650636" cy="52582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4A459B2-6804-6D19-FACB-38BEE93D13A1}"/>
              </a:ext>
            </a:extLst>
          </p:cNvPr>
          <p:cNvCxnSpPr/>
          <p:nvPr/>
        </p:nvCxnSpPr>
        <p:spPr>
          <a:xfrm flipH="1">
            <a:off x="6307981" y="1635760"/>
            <a:ext cx="2595897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0F624B4-4DF6-0F87-32DF-0FEAF12A1BD3}"/>
              </a:ext>
            </a:extLst>
          </p:cNvPr>
          <p:cNvSpPr txBox="1"/>
          <p:nvPr/>
        </p:nvSpPr>
        <p:spPr>
          <a:xfrm>
            <a:off x="7272034" y="1427283"/>
            <a:ext cx="6543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21 mm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D90E2EA-94CA-B486-5FE4-1A4A4243F9B4}"/>
              </a:ext>
            </a:extLst>
          </p:cNvPr>
          <p:cNvCxnSpPr>
            <a:cxnSpLocks/>
          </p:cNvCxnSpPr>
          <p:nvPr/>
        </p:nvCxnSpPr>
        <p:spPr>
          <a:xfrm>
            <a:off x="6181414" y="1747395"/>
            <a:ext cx="0" cy="2631230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2C86A4C-9B2F-5B71-D7FE-BCA3B662C824}"/>
              </a:ext>
            </a:extLst>
          </p:cNvPr>
          <p:cNvSpPr txBox="1"/>
          <p:nvPr/>
        </p:nvSpPr>
        <p:spPr>
          <a:xfrm rot="16200000">
            <a:off x="5816354" y="2844356"/>
            <a:ext cx="6543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21 mm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78F78A-7BCE-06EB-29F1-F2EB25DE79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58CD3-DD4D-FA66-E5E1-8DB4338C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CBCD21D-45E1-70C7-94AC-C0A55BB4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86B65-77F4-76BC-78BB-71553BFC389C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2069059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70F359-0D61-C1BB-76B6-7153968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TCAD simulation</a:t>
            </a:r>
            <a:br>
              <a:rPr lang="en-GB" sz="3100" dirty="0"/>
            </a:br>
            <a:r>
              <a:rPr lang="en-GB" sz="3100" dirty="0"/>
              <a:t>fabrication process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183FC8-55C5-35D3-22CF-ED516D696E84}"/>
              </a:ext>
            </a:extLst>
          </p:cNvPr>
          <p:cNvSpPr txBox="1"/>
          <p:nvPr/>
        </p:nvSpPr>
        <p:spPr>
          <a:xfrm>
            <a:off x="161925" y="5943544"/>
            <a:ext cx="8782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Full process simulation using Synopsys TCAD to predict doping profiles compared with SIMS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16A5D-A4C0-8B27-4856-DF49D02AB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4" y="1736698"/>
            <a:ext cx="4692318" cy="2385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BE43F6-5A89-BE6A-6943-D21D6036E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64" y="1649800"/>
            <a:ext cx="2288293" cy="1088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49C0D2-5A35-B0F3-53B0-70206303B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137" y="2944181"/>
            <a:ext cx="2260809" cy="10889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B2E1BA-561A-CCA9-ACAC-7B58EE948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476" y="4102845"/>
            <a:ext cx="5161550" cy="1865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ECE002-48FD-7A6B-6900-638348CF98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37" t="6713" r="10298" b="6956"/>
          <a:stretch/>
        </p:blipFill>
        <p:spPr>
          <a:xfrm>
            <a:off x="2844800" y="4424145"/>
            <a:ext cx="2056112" cy="102286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82A9736-5550-A3F6-B8AA-1D32ED8D51DA}"/>
              </a:ext>
            </a:extLst>
          </p:cNvPr>
          <p:cNvSpPr/>
          <p:nvPr/>
        </p:nvSpPr>
        <p:spPr>
          <a:xfrm>
            <a:off x="2298700" y="4309845"/>
            <a:ext cx="463550" cy="124005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D794DB-8FDB-7E62-B341-B41C39287C1B}"/>
              </a:ext>
            </a:extLst>
          </p:cNvPr>
          <p:cNvCxnSpPr>
            <a:cxnSpLocks/>
            <a:stCxn id="22" idx="0"/>
            <a:endCxn id="25" idx="0"/>
          </p:cNvCxnSpPr>
          <p:nvPr/>
        </p:nvCxnSpPr>
        <p:spPr>
          <a:xfrm flipH="1" flipV="1">
            <a:off x="2530475" y="4309845"/>
            <a:ext cx="1342381" cy="11430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3E9243-1140-1CDA-0357-345AF3D94BE4}"/>
              </a:ext>
            </a:extLst>
          </p:cNvPr>
          <p:cNvCxnSpPr>
            <a:cxnSpLocks/>
            <a:stCxn id="22" idx="2"/>
            <a:endCxn id="25" idx="2"/>
          </p:cNvCxnSpPr>
          <p:nvPr/>
        </p:nvCxnSpPr>
        <p:spPr>
          <a:xfrm flipH="1">
            <a:off x="2530475" y="5447013"/>
            <a:ext cx="1342381" cy="102887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C00D084-1313-58D3-0933-5DB593E6B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113B-4FF5-4277-527A-71F63863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DE6C983-A246-E549-4485-94A1855D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74AF2-D739-9F85-3D09-0F149DE1E725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3696404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70F359-0D61-C1BB-76B6-7153968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TCAD simulation</a:t>
            </a:r>
            <a:br>
              <a:rPr lang="en-GB" sz="3100" dirty="0"/>
            </a:br>
            <a:r>
              <a:rPr lang="en-GB" sz="3100" dirty="0"/>
              <a:t>Charge collection and gain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0682F0-08FA-CC04-7550-B6E10F9F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79" y="3168582"/>
            <a:ext cx="5186077" cy="2109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EF39FC-64B1-CF41-E8DD-9562E803D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289" y="1651306"/>
            <a:ext cx="4358506" cy="1507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895FB4-46A0-B3DF-E310-B0C3028B5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012" y="1802659"/>
            <a:ext cx="2569988" cy="9719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DBEBF8-8BE3-EBE5-674F-5EA784F0B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7" y="1822405"/>
            <a:ext cx="2208548" cy="990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D98F4D2-1ACC-F8B9-28F6-A773EDC56159}"/>
                  </a:ext>
                </a:extLst>
              </p:cNvPr>
              <p:cNvSpPr txBox="1"/>
              <p:nvPr/>
            </p:nvSpPr>
            <p:spPr>
              <a:xfrm>
                <a:off x="91311" y="2896844"/>
                <a:ext cx="20932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1400" b="0" i="0" u="none" strike="noStrike" baseline="0" dirty="0">
                    <a:solidFill>
                      <a:srgbClr val="000000"/>
                    </a:solidFill>
                    <a:latin typeface="NimbusRomNo9L"/>
                  </a:rPr>
                  <a:t>during MIP injection 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D98F4D2-1ACC-F8B9-28F6-A773EDC56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1" y="2896844"/>
                <a:ext cx="2093213" cy="523220"/>
              </a:xfrm>
              <a:prstGeom prst="rect">
                <a:avLst/>
              </a:prstGeom>
              <a:blipFill>
                <a:blip r:embed="rId8"/>
                <a:stretch>
                  <a:fillRect l="-875" t="-2326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47F123-63FC-6639-8F1B-4EF35A6FA466}"/>
                  </a:ext>
                </a:extLst>
              </p:cNvPr>
              <p:cNvSpPr txBox="1"/>
              <p:nvPr/>
            </p:nvSpPr>
            <p:spPr>
              <a:xfrm>
                <a:off x="7004500" y="2773514"/>
                <a:ext cx="17585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1400" b="0" i="0" u="none" strike="noStrike" baseline="0" dirty="0">
                    <a:solidFill>
                      <a:srgbClr val="000000"/>
                    </a:solidFill>
                    <a:latin typeface="NimbusRomNo9L"/>
                  </a:rPr>
                  <a:t>during Laser</a:t>
                </a:r>
              </a:p>
              <a:p>
                <a:pPr algn="l"/>
                <a:r>
                  <a:rPr lang="en-GB" sz="1400" b="0" i="0" u="none" strike="noStrike" baseline="0" dirty="0">
                    <a:solidFill>
                      <a:srgbClr val="000000"/>
                    </a:solidFill>
                    <a:latin typeface="NimbusRomNo9L"/>
                  </a:rPr>
                  <a:t> injection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47F123-63FC-6639-8F1B-4EF35A6FA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500" y="2773514"/>
                <a:ext cx="1758527" cy="523220"/>
              </a:xfrm>
              <a:prstGeom prst="rect">
                <a:avLst/>
              </a:prstGeom>
              <a:blipFill>
                <a:blip r:embed="rId9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9599AE6E-E2D0-3360-DDCC-83E1EC7D5507}"/>
              </a:ext>
            </a:extLst>
          </p:cNvPr>
          <p:cNvSpPr txBox="1"/>
          <p:nvPr/>
        </p:nvSpPr>
        <p:spPr>
          <a:xfrm>
            <a:off x="239128" y="5250640"/>
            <a:ext cx="88053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Transient simulation to estimate charge collection and gain performed both using Laser  (1064 nm) and MIP injection</a:t>
            </a:r>
          </a:p>
          <a:p>
            <a:r>
              <a:rPr lang="en-GB" dirty="0"/>
              <a:t>Gain obtained from ratio of collected charge by LGAD vs. bias compared to charge collected by PIN diode under same biasing conditions</a:t>
            </a:r>
          </a:p>
          <a:p>
            <a:r>
              <a:rPr lang="en-GB" dirty="0"/>
              <a:t>Evidence of gain suppression is observed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EC393-75AD-69F5-4251-9D5C68B51E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FEE3B-A5B0-F71B-2814-AF41200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141BB8-EAE3-B620-9C4F-9C8F2765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9BBA0-9D28-706B-0B75-F7C91D118FFD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1260715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70F359-0D61-C1BB-76B6-7153968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Test setup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5A88C-3812-B253-9D08-EB363989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08" y="1596159"/>
            <a:ext cx="3520017" cy="2640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14E2F-1801-4B70-FEC7-27344C217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7" y="4338262"/>
            <a:ext cx="4337509" cy="1420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6A8093-7E1C-E200-F81F-9238BDD39681}"/>
              </a:ext>
            </a:extLst>
          </p:cNvPr>
          <p:cNvSpPr txBox="1"/>
          <p:nvPr/>
        </p:nvSpPr>
        <p:spPr>
          <a:xfrm>
            <a:off x="712771" y="2031923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 board + DUT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101B2-45C5-403A-D0CA-C6D60756BC89}"/>
              </a:ext>
            </a:extLst>
          </p:cNvPr>
          <p:cNvSpPr txBox="1"/>
          <p:nvPr/>
        </p:nvSpPr>
        <p:spPr>
          <a:xfrm>
            <a:off x="1640334" y="3485443"/>
            <a:ext cx="822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Laser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908B44-F0DB-0C52-8987-64B2B5996FEC}"/>
              </a:ext>
            </a:extLst>
          </p:cNvPr>
          <p:cNvSpPr txBox="1"/>
          <p:nvPr/>
        </p:nvSpPr>
        <p:spPr>
          <a:xfrm>
            <a:off x="2763738" y="2314390"/>
            <a:ext cx="1000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drive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7FCE8B-2C84-47C2-F5B4-536D6DAFCCC7}"/>
              </a:ext>
            </a:extLst>
          </p:cNvPr>
          <p:cNvSpPr txBox="1"/>
          <p:nvPr/>
        </p:nvSpPr>
        <p:spPr>
          <a:xfrm>
            <a:off x="1963638" y="1723766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Vortex cooler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E8C3CA-68A9-2FF9-C62B-3AF0356C5FE4}"/>
              </a:ext>
            </a:extLst>
          </p:cNvPr>
          <p:cNvCxnSpPr>
            <a:stCxn id="17" idx="2"/>
          </p:cNvCxnSpPr>
          <p:nvPr/>
        </p:nvCxnSpPr>
        <p:spPr>
          <a:xfrm flipH="1">
            <a:off x="3194050" y="2576000"/>
            <a:ext cx="69959" cy="218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643BBA-5099-5619-E275-C142DAD5B736}"/>
              </a:ext>
            </a:extLst>
          </p:cNvPr>
          <p:cNvCxnSpPr>
            <a:cxnSpLocks/>
          </p:cNvCxnSpPr>
          <p:nvPr/>
        </p:nvCxnSpPr>
        <p:spPr>
          <a:xfrm flipH="1">
            <a:off x="2051726" y="3155330"/>
            <a:ext cx="173490" cy="3301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20C966-3198-98FC-8BEC-B10CDA44EC85}"/>
              </a:ext>
            </a:extLst>
          </p:cNvPr>
          <p:cNvCxnSpPr>
            <a:cxnSpLocks/>
          </p:cNvCxnSpPr>
          <p:nvPr/>
        </p:nvCxnSpPr>
        <p:spPr>
          <a:xfrm flipH="1">
            <a:off x="1987238" y="2031923"/>
            <a:ext cx="650128" cy="4964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902B5DB-A6B7-349F-F6A8-4ABC72EB4A22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371600" y="2293533"/>
            <a:ext cx="141271" cy="4908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C0B8BDB-93EB-4BA5-347D-495863D727CF}"/>
              </a:ext>
            </a:extLst>
          </p:cNvPr>
          <p:cNvSpPr txBox="1"/>
          <p:nvPr/>
        </p:nvSpPr>
        <p:spPr>
          <a:xfrm>
            <a:off x="140970" y="5432313"/>
            <a:ext cx="8805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Infrared Laser (1064 nm -15 ps) charge injection </a:t>
            </a:r>
          </a:p>
          <a:p>
            <a:r>
              <a:rPr lang="en-GB" dirty="0"/>
              <a:t>Gain measured as ratio of collected charges LGAD/PIN</a:t>
            </a:r>
          </a:p>
          <a:p>
            <a:r>
              <a:rPr lang="en-GB" dirty="0"/>
              <a:t>Jitter measured using Split Recombine method at different CFD</a:t>
            </a:r>
          </a:p>
          <a:p>
            <a:r>
              <a:rPr lang="en-GB" dirty="0"/>
              <a:t>Coolers to test irradiated sensors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A4EAB-D717-393E-D967-143356ACA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323" y="4410157"/>
            <a:ext cx="1679829" cy="1139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EEEAA-DABE-C2B2-1D0E-0F39187AF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268" y="1589537"/>
            <a:ext cx="3438960" cy="2653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87277-0B8F-C920-F1AE-F3346E92C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19AF39-B1A1-46CE-124B-03873ADE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904F986-5B43-92B4-4BC6-396D37BB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9E24A-FA36-2A01-DE56-1D6D1F4142B3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103211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70F359-0D61-C1BB-76B6-7153968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test results – Charge collection and 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44A94-1C6A-68E7-7BC7-16027F50218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7671" y="1744479"/>
            <a:ext cx="4500000" cy="16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73FCE-27CE-2A7D-BFA7-C4AF026F190A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910" r="1153" b="5084"/>
          <a:stretch/>
        </p:blipFill>
        <p:spPr>
          <a:xfrm>
            <a:off x="51037" y="3554462"/>
            <a:ext cx="4462446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06C2B-EB87-E723-CD5B-9C208F11876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55093" y="1770078"/>
            <a:ext cx="4500000" cy="16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19E09C-DC96-8BF1-95AC-5161A0640420}"/>
              </a:ext>
            </a:extLst>
          </p:cNvPr>
          <p:cNvSpPr txBox="1"/>
          <p:nvPr/>
        </p:nvSpPr>
        <p:spPr>
          <a:xfrm>
            <a:off x="526883" y="1856793"/>
            <a:ext cx="1242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WF2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5F90A-E700-F7EC-C382-ABD51CC6F302}"/>
              </a:ext>
            </a:extLst>
          </p:cNvPr>
          <p:cNvSpPr txBox="1"/>
          <p:nvPr/>
        </p:nvSpPr>
        <p:spPr>
          <a:xfrm>
            <a:off x="526883" y="3794307"/>
            <a:ext cx="1242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WF8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B9DECD-303F-D92C-B7E4-FA93CCF06B75}"/>
              </a:ext>
            </a:extLst>
          </p:cNvPr>
          <p:cNvSpPr txBox="1"/>
          <p:nvPr/>
        </p:nvSpPr>
        <p:spPr>
          <a:xfrm>
            <a:off x="4936883" y="1856793"/>
            <a:ext cx="1242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WF9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93F72-377A-655B-6DA9-432CC2ED0372}"/>
              </a:ext>
            </a:extLst>
          </p:cNvPr>
          <p:cNvSpPr txBox="1"/>
          <p:nvPr/>
        </p:nvSpPr>
        <p:spPr>
          <a:xfrm>
            <a:off x="270932" y="5366404"/>
            <a:ext cx="8805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Gain plots using laser injection ~ 0.7 fC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Plot of gain vs. V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shows similar trend for all flavours tested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TCAD comparison shows good prediction up to ~ 80 %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bv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lower predicted gain above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49F0F4-AD2B-1848-8CEA-B8A83CFE4B76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356" r="2290"/>
          <a:stretch/>
        </p:blipFill>
        <p:spPr>
          <a:xfrm>
            <a:off x="4542559" y="3552013"/>
            <a:ext cx="4388377" cy="16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DD92B1-9CB9-5418-13D3-DE6501A38C0B}"/>
              </a:ext>
            </a:extLst>
          </p:cNvPr>
          <p:cNvSpPr txBox="1"/>
          <p:nvPr/>
        </p:nvSpPr>
        <p:spPr>
          <a:xfrm>
            <a:off x="7623171" y="4563087"/>
            <a:ext cx="1242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T = 21 </a:t>
            </a:r>
            <a:r>
              <a:rPr lang="en-GB" sz="1400" dirty="0">
                <a:latin typeface="Abadi" panose="020B0604020104020204" pitchFamily="34" charset="0"/>
              </a:rPr>
              <a:t>°</a:t>
            </a:r>
            <a:r>
              <a:rPr lang="en-GB" sz="1400" dirty="0"/>
              <a:t>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4D546C-2A23-2A6A-717E-2AA43F9A8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1DDD7-5BCE-AA54-86BA-129359BD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93759DB3-64E4-86BF-076D-58A0EDC70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9C640-524D-DA3E-FA36-D2606635690E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146906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973063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Outlook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809" y="2087339"/>
            <a:ext cx="791667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GB" sz="3100" dirty="0"/>
              <a:t>The IPRD conference</a:t>
            </a:r>
          </a:p>
          <a:p>
            <a:pPr marL="457200" indent="-457200">
              <a:buFont typeface="Arial" charset="0"/>
              <a:buChar char="•"/>
            </a:pPr>
            <a:endParaRPr lang="en-GB" sz="3100" dirty="0"/>
          </a:p>
          <a:p>
            <a:pPr marL="457200" indent="-457200">
              <a:buFont typeface="Arial" charset="0"/>
              <a:buChar char="•"/>
            </a:pPr>
            <a:r>
              <a:rPr lang="en-GB" sz="3100" dirty="0"/>
              <a:t>Selected presentations</a:t>
            </a:r>
          </a:p>
          <a:p>
            <a:pPr marL="457200" indent="-457200">
              <a:buFont typeface="Arial" charset="0"/>
              <a:buChar char="•"/>
            </a:pPr>
            <a:endParaRPr lang="en-GB" sz="3100" dirty="0"/>
          </a:p>
          <a:p>
            <a:pPr marL="457200" indent="-457200">
              <a:buFont typeface="Arial" charset="0"/>
              <a:buChar char="•"/>
            </a:pPr>
            <a:r>
              <a:rPr lang="en-GB" sz="3100" dirty="0"/>
              <a:t>Summary &amp; conclusions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59EAF-C4FB-796D-CDF0-E10CAD078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B5409-FF02-9D33-24FA-6DE36EE2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623A25A-EC87-7EEF-4D42-2AD9CD809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9308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816B59-F5A7-8E21-F78F-F0B24140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test results – timing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E3809-817A-587F-6880-DEA428269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7" y="1709094"/>
            <a:ext cx="4325147" cy="1458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121C-F21E-34D5-5695-AE5BE9559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6" y="3421049"/>
            <a:ext cx="4325148" cy="1462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047620-D13A-4F72-0724-52B6F91D1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534" y="1651354"/>
            <a:ext cx="4392613" cy="14976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84205B-F219-FCB3-5705-ED7F7246E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656" y="3398759"/>
            <a:ext cx="4338824" cy="15654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8FBB91-9F92-8616-D39A-7AB45B8DB911}"/>
              </a:ext>
            </a:extLst>
          </p:cNvPr>
          <p:cNvSpPr txBox="1"/>
          <p:nvPr/>
        </p:nvSpPr>
        <p:spPr>
          <a:xfrm>
            <a:off x="270932" y="5549284"/>
            <a:ext cx="8805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Jitter plots using laser injection ~ 0.7 fC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Minimum jitter ~ 10 ps @ 90-95% of BV using CFD = 25 %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6110BD-DA4A-BBA8-8D07-C53CE6DB447D}"/>
              </a:ext>
            </a:extLst>
          </p:cNvPr>
          <p:cNvSpPr txBox="1"/>
          <p:nvPr/>
        </p:nvSpPr>
        <p:spPr>
          <a:xfrm>
            <a:off x="7623171" y="3410146"/>
            <a:ext cx="1242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T = 21 </a:t>
            </a:r>
            <a:r>
              <a:rPr lang="en-GB" sz="1400" dirty="0">
                <a:latin typeface="Abadi" panose="020B0604020104020204" pitchFamily="34" charset="0"/>
              </a:rPr>
              <a:t>°</a:t>
            </a:r>
            <a:r>
              <a:rPr lang="en-GB" sz="1400" dirty="0"/>
              <a:t>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1B357-74F6-FEB8-DC73-FD23E08A9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CACF3-5DB1-5440-7F8F-4AB73C18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1625C7D-3102-0D70-58F4-2BA13094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2D185-45AA-754A-E1FF-05A96EF009FE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2936414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816B59-F5A7-8E21-F78F-F0B24140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060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Teledyne e2v LGAD test results – timing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FBB91-9F92-8616-D39A-7AB45B8DB911}"/>
              </a:ext>
            </a:extLst>
          </p:cNvPr>
          <p:cNvSpPr txBox="1"/>
          <p:nvPr/>
        </p:nvSpPr>
        <p:spPr>
          <a:xfrm>
            <a:off x="270932" y="5613816"/>
            <a:ext cx="8805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Timing plot using 90Sr setup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non-irradiated sensors time resolution of approximately 33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∓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4 ps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65596-CA64-3FFA-1053-3A97D6E00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69187"/>
            <a:ext cx="3148287" cy="3171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A7643-98DB-388F-A4C0-8E9FE327E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68" y="1711044"/>
            <a:ext cx="3105353" cy="3129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92E3F-ADE6-55CD-5332-B56364CA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02F844-8C33-43E6-B21A-60B2980A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39F7030-97B9-BD9E-03C7-C2987FC1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711E9-54EE-399F-5207-410976D36882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226574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85B3E-ED5B-DBA1-6420-4435A0919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"/>
          <a:stretch/>
        </p:blipFill>
        <p:spPr>
          <a:xfrm>
            <a:off x="813620" y="1009914"/>
            <a:ext cx="7516760" cy="5090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493E6D-2AFE-4336-C080-9FD6A5A41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42754-7547-8BE4-12B7-7AE9C928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7CA059A-50D1-2138-F632-10C3B76A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1DD247-D26C-7D1C-43D2-8504754AA7CE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57884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A543CD-A499-6154-9085-5B6A72B8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3207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74F2-8DA4-9E80-2AC2-DA32A6D6F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F19C01-B158-A665-2581-1BB1B722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2151D63-B3B8-61C8-862B-79EB6299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61AED-A9D6-7105-FEE3-A863349D24D7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4067368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4925" y="6508750"/>
            <a:ext cx="288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/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E6EA5-A46F-5449-4D53-12303B16B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395"/>
            <a:ext cx="9144000" cy="4043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ECC31-AFCE-6EA3-5354-263138BC3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25" y="5387733"/>
            <a:ext cx="9144000" cy="1506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CB0EEB-6154-9F45-B222-DA625E724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B8A74D-6C32-EFE7-0043-045C93F5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F7B5C3A-F907-3D38-FB90-F66134E4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9254C-D913-3AAB-6FE2-1F0A131E2123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466007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34C72D-16D4-D775-F5C7-327E123A3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176"/>
            <a:ext cx="9144000" cy="4325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216F4-1F94-5F03-080C-D4EC595CF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65C3E4F-95CA-3C03-D72C-28547FE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B62AE70-3448-0940-3BC5-60142B9A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825BC-6EE8-41EF-FC7C-C369C397F651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2496714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AB6F2E-9F0E-AEBC-379D-3DD81558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2" y="1363286"/>
            <a:ext cx="7963593" cy="4479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D0980-11BB-86A5-1BAA-1FB5E2036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981C58-894F-34AD-5D76-A3217D74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318D7FD-7671-FCC9-8D4C-601E9A7D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CA618-DD15-6C52-D721-1B290900F354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2129488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E71FA-DA3B-547D-E9E4-CECC0789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6262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3B6496-33C6-2CC2-C7D4-C86925ABB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778CBD2-0EE1-AAFC-3303-D607FE03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225AA306-C036-E200-3220-36697A72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877155-D049-BC93-0D31-B0660EADA8CC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4141387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816CA3-9239-ACA1-BF24-0D63319D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0E29-012C-2655-2C9F-A55DF0074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029E8E-DFB7-B010-866B-35DA826C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7739AEA-36BF-529D-56C8-8AD37C8B3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62F64-A6FD-3842-43E2-0751838B44CC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1915264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2599F8-EBA8-C181-B95F-D04132BF5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3576"/>
            <a:ext cx="9144000" cy="4884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4F631-6E39-0ED5-696D-423D2CEC5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25CC879-ABC0-C566-5D74-624C38CE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A80D9A8-EEC7-E4EA-DB8F-35C3C8944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93DA8-4028-C043-641B-49E8673E1DA8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382848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7">
            <a:extLst>
              <a:ext uri="{FF2B5EF4-FFF2-40B4-BE49-F238E27FC236}">
                <a16:creationId xmlns:a16="http://schemas.microsoft.com/office/drawing/2014/main" id="{0545EDE7-57C2-E846-AF80-31EB8624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0" y="1145470"/>
            <a:ext cx="3642591" cy="505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28">
            <a:extLst>
              <a:ext uri="{FF2B5EF4-FFF2-40B4-BE49-F238E27FC236}">
                <a16:creationId xmlns:a16="http://schemas.microsoft.com/office/drawing/2014/main" id="{BB9B837E-A605-661A-ECEA-1869A84B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528" y="1543255"/>
            <a:ext cx="3886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2000" b="0" u="none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SIENA</a:t>
            </a:r>
            <a:r>
              <a:rPr lang="en-GB" altLang="en-US" sz="2000" b="0" u="none" dirty="0">
                <a:effectLst/>
              </a:rPr>
              <a:t> is in Tuscany about 50km south of Florence</a:t>
            </a:r>
          </a:p>
        </p:txBody>
      </p:sp>
      <p:sp>
        <p:nvSpPr>
          <p:cNvPr id="8" name="Text Box 1029">
            <a:extLst>
              <a:ext uri="{FF2B5EF4-FFF2-40B4-BE49-F238E27FC236}">
                <a16:creationId xmlns:a16="http://schemas.microsoft.com/office/drawing/2014/main" id="{C3F4F79C-54BF-8B0A-ECC8-0B1CC4699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528" y="2338501"/>
            <a:ext cx="449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2000" b="0" u="none" dirty="0">
                <a:effectLst/>
              </a:rPr>
              <a:t>An ancient Etruscan settlement, it became Roman colony under the name of </a:t>
            </a:r>
            <a:r>
              <a:rPr lang="en-GB" altLang="en-US" sz="2000" b="0" i="1" u="none" dirty="0">
                <a:effectLst/>
              </a:rPr>
              <a:t>Sena Julia</a:t>
            </a:r>
          </a:p>
        </p:txBody>
      </p:sp>
      <p:sp>
        <p:nvSpPr>
          <p:cNvPr id="10" name="Text Box 1030">
            <a:extLst>
              <a:ext uri="{FF2B5EF4-FFF2-40B4-BE49-F238E27FC236}">
                <a16:creationId xmlns:a16="http://schemas.microsoft.com/office/drawing/2014/main" id="{20D3D132-5107-E741-099D-1282C93C8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528" y="3441525"/>
            <a:ext cx="44196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2000" b="0" u="none" dirty="0">
                <a:effectLst/>
              </a:rPr>
              <a:t>Its importance grew in Middle Ages until became a municipality in 12</a:t>
            </a:r>
            <a:r>
              <a:rPr lang="en-GB" altLang="en-US" sz="2000" b="0" u="none" baseline="30000" dirty="0">
                <a:effectLst/>
              </a:rPr>
              <a:t>th</a:t>
            </a:r>
            <a:r>
              <a:rPr lang="en-GB" altLang="en-US" sz="2000" b="0" u="none" dirty="0">
                <a:effectLst/>
              </a:rPr>
              <a:t> century: it flourished in XIV century</a:t>
            </a:r>
          </a:p>
          <a:p>
            <a:pPr algn="l">
              <a:spcBef>
                <a:spcPct val="50000"/>
              </a:spcBef>
            </a:pPr>
            <a:r>
              <a:rPr lang="en-GB" altLang="en-US" sz="2000" b="0" u="none" dirty="0">
                <a:effectLst/>
              </a:rPr>
              <a:t>Frequent confrontations with neighbouring towns, it was taken over by Florence in 16</a:t>
            </a:r>
            <a:r>
              <a:rPr lang="en-GB" altLang="en-US" sz="2000" b="0" u="none" baseline="30000" dirty="0">
                <a:effectLst/>
              </a:rPr>
              <a:t>th</a:t>
            </a:r>
            <a:r>
              <a:rPr lang="en-GB" altLang="en-US" sz="2000" b="0" u="none" dirty="0">
                <a:effectLst/>
              </a:rPr>
              <a:t> century</a:t>
            </a:r>
          </a:p>
        </p:txBody>
      </p:sp>
      <p:sp>
        <p:nvSpPr>
          <p:cNvPr id="14" name="Line 1032">
            <a:extLst>
              <a:ext uri="{FF2B5EF4-FFF2-40B4-BE49-F238E27FC236}">
                <a16:creationId xmlns:a16="http://schemas.microsoft.com/office/drawing/2014/main" id="{F3F77EB7-EA5D-C72F-6EAA-3C85179997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7826" y="1784031"/>
            <a:ext cx="2479702" cy="114204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64D17C-8BEA-2FAB-F94B-906EF8133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584CDA0-567B-1EA3-29AA-ABB38864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D66375CE-FEA1-EA77-AEED-ECE929E4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7299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A9D783-0D03-2171-5BA7-45CD73C77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568"/>
            <a:ext cx="9144000" cy="5148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CCD7FB-5B2C-16CB-0BC9-121842B4E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54166B2-0640-1699-34BC-B03170B1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D3AC9D8-C794-7C6A-8B53-B7C6C422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7B31F-18A9-E53F-FC60-C0DF793BCCA5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2801313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C9D9F4-985E-4877-673E-483E84FBD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382328-ABDD-FCB0-212E-BE6FF3E0E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07BC24-DC6A-F267-526E-00E435DC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EBF75201-BAE9-F9F4-D72C-48CF50E5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4CCC53-BFF6-A69D-8AD6-66144112D5A3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917229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C1EA1-16D0-EC87-E938-C584AE3B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8824B2-33BB-AB31-367B-69A7D65E9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052EB-528A-E6A5-5305-A84DE23E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27937A4-D276-F098-6127-B5869AA8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C700B-6BCF-F4F1-7EB0-F408FF47E54C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4226678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5BDB7-EDEE-2E6D-36B4-BB706A0EF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9961C-AFBA-80E3-2DFA-AC21DD2FC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EBD0A-8D61-1CCB-5193-BF7CB171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9C378D-5172-3C38-F334-2A6CC759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B0C4A-4952-22B7-6695-A58731CF8BE0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3361862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C65B9D-7A92-BDC7-EE04-8585254BC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4705FE-453A-90D7-10BC-6B4BEFE3A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E136FF-1200-2D55-CDEA-BBFFFE55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10FAF1B-D3D4-2916-B832-07FE0B34F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D5E15F-E515-660D-EC4F-C7D93B1E7C85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3756659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9799B0-691F-F2CD-19C6-6631DED1C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224"/>
            <a:ext cx="9144000" cy="5008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0E0FEC-CA57-FAA5-BAC4-BDF914D40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1974E6-442A-673C-D118-6D71494C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ADD8C07-236E-729F-3EB6-B52E43D4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9C5708-C04B-DA8B-7847-77BCE9A1F677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3854252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5A053-6B6C-F81D-9F67-8AD9447B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572"/>
            <a:ext cx="9009246" cy="5066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C02193-0394-F0C1-D032-CDB89D6CE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0F5C9-C98B-DD9F-8D7A-E3626933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BE533C0-F559-74BD-05C4-B4508146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DD23D-81DA-363B-9096-230953631EA9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3486134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BD07D-EE2A-A82A-6124-59DDE2EC6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32237" y="191446"/>
            <a:ext cx="3949861" cy="5585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ABE51-0BEF-E867-4CB1-0ABD5978F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19" r="13159" b="7916"/>
          <a:stretch/>
        </p:blipFill>
        <p:spPr>
          <a:xfrm>
            <a:off x="2656572" y="5287477"/>
            <a:ext cx="3676851" cy="1499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5A2A51-9CA2-25E8-C866-423510007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163" y="5035908"/>
            <a:ext cx="2471428" cy="6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B7C0-B3D0-2DE2-7B35-47759743C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8942D9-2026-2F8F-8952-310D661B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6F5C72B-441E-2022-1AFB-5E535EBB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8E021E-DF0F-3DFE-95EC-5BE0D32EB191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2588527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8EE8E-F99E-78EF-38FD-1CB650ED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790"/>
            <a:ext cx="9144000" cy="5142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226EA-4AD0-88DA-F766-8326AE826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516F-1DB8-4554-3AEB-D7602EAC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C3919CB-92CF-4214-B702-0753A739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63039-90F7-DB7F-4312-275B6A3547F9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3591994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FCA191-853E-DC32-3E48-D60E19A22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898"/>
            <a:ext cx="9144000" cy="5142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C9403-B133-2BE0-BF71-6A946994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F049DC-EE93-9C0E-9EFF-81ED994B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226D0EF-DDC8-CB09-84CE-1D91DCE1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4DB43-BFC6-2F69-27ED-B08A2D9D9C57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55919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123">
            <a:extLst>
              <a:ext uri="{FF2B5EF4-FFF2-40B4-BE49-F238E27FC236}">
                <a16:creationId xmlns:a16="http://schemas.microsoft.com/office/drawing/2014/main" id="{68FBA8E6-0E03-146D-EFA2-CD50CE45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47961"/>
            <a:ext cx="1293744" cy="103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124">
            <a:extLst>
              <a:ext uri="{FF2B5EF4-FFF2-40B4-BE49-F238E27FC236}">
                <a16:creationId xmlns:a16="http://schemas.microsoft.com/office/drawing/2014/main" id="{4136E30B-445F-FD46-B27E-E95AD25DD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02262"/>
            <a:ext cx="33528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dirty="0">
                <a:effectLst/>
              </a:rPr>
              <a:t>Piazza del Campo, that dates back to </a:t>
            </a:r>
            <a:r>
              <a:rPr lang="en-GB" altLang="en-US" b="0" u="none" dirty="0">
                <a:effectLst/>
              </a:rPr>
              <a:t> 14</a:t>
            </a:r>
            <a:r>
              <a:rPr lang="en-GB" altLang="en-US" b="0" u="none" baseline="30000" dirty="0">
                <a:effectLst/>
              </a:rPr>
              <a:t>th</a:t>
            </a:r>
            <a:r>
              <a:rPr lang="en-GB" altLang="en-US" b="0" u="none" dirty="0">
                <a:effectLst/>
              </a:rPr>
              <a:t> century, is the heart of the city. The location of the ancient roman forum</a:t>
            </a:r>
            <a:r>
              <a:rPr lang="en-GB" altLang="en-US" dirty="0"/>
              <a:t> it </a:t>
            </a:r>
            <a:r>
              <a:rPr lang="en-GB" altLang="en-US" b="0" u="none" dirty="0">
                <a:effectLst/>
              </a:rPr>
              <a:t>boasts 14</a:t>
            </a:r>
            <a:r>
              <a:rPr lang="en-GB" altLang="en-US" b="0" u="none" baseline="30000" dirty="0">
                <a:effectLst/>
              </a:rPr>
              <a:t>th</a:t>
            </a:r>
            <a:r>
              <a:rPr lang="en-GB" altLang="en-US" b="0" u="none" dirty="0">
                <a:effectLst/>
              </a:rPr>
              <a:t> century gothic buildings</a:t>
            </a:r>
          </a:p>
        </p:txBody>
      </p:sp>
      <p:sp>
        <p:nvSpPr>
          <p:cNvPr id="7" name="Text Box 5126">
            <a:extLst>
              <a:ext uri="{FF2B5EF4-FFF2-40B4-BE49-F238E27FC236}">
                <a16:creationId xmlns:a16="http://schemas.microsoft.com/office/drawing/2014/main" id="{CC0D6AD3-1FFD-F776-029D-218F86DE1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945" y="1818089"/>
            <a:ext cx="24400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b="0" u="none" dirty="0">
                <a:effectLst/>
              </a:rPr>
              <a:t>The horse race (</a:t>
            </a:r>
            <a:r>
              <a:rPr lang="en-GB" altLang="en-US" dirty="0" err="1">
                <a:effectLst/>
              </a:rPr>
              <a:t>Palio</a:t>
            </a:r>
            <a:r>
              <a:rPr lang="en-GB" altLang="en-US" b="0" u="none" dirty="0">
                <a:effectLst/>
              </a:rPr>
              <a:t>) is held here, 2</a:t>
            </a:r>
            <a:r>
              <a:rPr lang="en-GB" altLang="en-US" b="0" u="none" baseline="30000" dirty="0">
                <a:effectLst/>
              </a:rPr>
              <a:t>nd</a:t>
            </a:r>
            <a:r>
              <a:rPr lang="en-GB" altLang="en-US" b="0" u="none" dirty="0">
                <a:effectLst/>
              </a:rPr>
              <a:t> of July and 16</a:t>
            </a:r>
            <a:r>
              <a:rPr lang="en-GB" altLang="en-US" b="0" u="none" baseline="30000" dirty="0">
                <a:effectLst/>
              </a:rPr>
              <a:t>th</a:t>
            </a:r>
            <a:r>
              <a:rPr lang="en-GB" altLang="en-US" b="0" u="none" dirty="0">
                <a:effectLst/>
              </a:rPr>
              <a:t> of August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4959BC-F4A4-CB05-3317-925CA911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6A1B12-5ACE-1558-6DA8-27132CDD5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46" y="246061"/>
            <a:ext cx="4510035" cy="2536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D7093A-319C-CCAD-BD21-FDD35D4B0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569" y="2877134"/>
            <a:ext cx="3790121" cy="3790121"/>
          </a:xfrm>
          <a:prstGeom prst="rect">
            <a:avLst/>
          </a:prstGeom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57833FC8-011C-768B-F5C5-9870A0A33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902" y="2948925"/>
            <a:ext cx="412076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b="0" u="none" dirty="0">
                <a:effectLst/>
              </a:rPr>
              <a:t>The </a:t>
            </a:r>
            <a:r>
              <a:rPr lang="en-GB" altLang="en-US" dirty="0">
                <a:effectLst/>
              </a:rPr>
              <a:t>Duomo</a:t>
            </a:r>
            <a:r>
              <a:rPr lang="en-GB" altLang="en-US" b="0" u="none" dirty="0">
                <a:effectLst/>
              </a:rPr>
              <a:t>, 14</a:t>
            </a:r>
            <a:r>
              <a:rPr lang="en-GB" altLang="en-US" b="0" u="none" baseline="30000" dirty="0">
                <a:effectLst/>
              </a:rPr>
              <a:t>th</a:t>
            </a:r>
            <a:r>
              <a:rPr lang="en-GB" altLang="en-US" b="0" u="none" dirty="0">
                <a:effectLst/>
              </a:rPr>
              <a:t> century: one of the best roman-gothic architectural examples.</a:t>
            </a:r>
          </a:p>
          <a:p>
            <a:pPr algn="l">
              <a:spcBef>
                <a:spcPct val="50000"/>
              </a:spcBef>
            </a:pPr>
            <a:r>
              <a:rPr lang="en-GB" altLang="en-US" b="0" u="none" dirty="0">
                <a:effectLst/>
              </a:rPr>
              <a:t> It hosts works by Nicola Pisano, Donatello, P</a:t>
            </a:r>
            <a:r>
              <a:rPr lang="en-GB" altLang="en-US" dirty="0"/>
              <a:t>i</a:t>
            </a:r>
            <a:r>
              <a:rPr lang="en-GB" altLang="en-US" b="0" u="none" dirty="0">
                <a:effectLst/>
              </a:rPr>
              <a:t>nturicchio</a:t>
            </a:r>
          </a:p>
          <a:p>
            <a:pPr algn="l">
              <a:spcBef>
                <a:spcPct val="50000"/>
              </a:spcBef>
            </a:pPr>
            <a:endParaRPr lang="en-GB" altLang="en-US" b="0" u="none" dirty="0"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BF6D52-2CFC-EEAD-794C-1EA5B543A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820" y="4805807"/>
            <a:ext cx="2042555" cy="15278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50D81F-AA2D-3288-0FF6-6DE41A78E656}"/>
              </a:ext>
            </a:extLst>
          </p:cNvPr>
          <p:cNvSpPr txBox="1"/>
          <p:nvPr/>
        </p:nvSpPr>
        <p:spPr>
          <a:xfrm>
            <a:off x="143123" y="5069629"/>
            <a:ext cx="2997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IT" sz="1600" dirty="0"/>
              <a:t>An interesting innovative project in A.D. 1300 (floor panels of the Duomo)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5B90678-E2EB-BA7A-D41E-9CF6A528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36668E6A-AEB1-5315-5CDD-8477B68C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09418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27E37-6C00-442A-2358-2A5347B8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898"/>
            <a:ext cx="9144000" cy="5142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CC000-E933-4A7F-9657-E6E8CFC80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B01CB5-212F-BBCB-03CF-28179DE8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E3D38C2-05A6-E7AA-5DDA-85AC65B6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7FAE8-C693-0015-832A-4B1570FC4782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738250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067770-7CD2-9B0C-B02D-42EBF850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898"/>
            <a:ext cx="9144000" cy="5142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1672B-4D96-D994-DFE1-782D81503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F7CD6B-E9E8-9B46-D2EB-691DE6F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E57D3B1-0308-0412-6A4A-87020AA8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CADB3C-83B3-7643-B73B-DA1E0A186EF0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924191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FC513-7D3E-8B7C-AC7D-FACFADF8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898"/>
            <a:ext cx="9144000" cy="5142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73394-9742-F4D4-1DDB-07C5A360E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0AB3A6-C35B-570A-1784-4618136C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054E99E-0118-1A7E-A1B7-D91EE11E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EC769-29B4-70E6-8E58-671E1B42A735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3798287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395A0-0EA0-36F2-2F12-83507A59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898"/>
            <a:ext cx="9144000" cy="5142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50FF0-EEE3-64A2-2E2C-193541C26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95C7B3-9435-2A2D-4C92-C005856B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F600B33-E14E-AB33-A0E1-0A8A8305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13016-EB14-CEFC-5271-EFCF953D6C5C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1297181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6A299-BB77-D04C-8CDF-6A9D4790E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091635"/>
            <a:ext cx="8312727" cy="4674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4137C5-703E-DD7C-4CE8-6BF961CA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8F572B-4131-297E-2E8F-A0AF4722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809DEF5-B0D7-14E4-CC59-9AB28BCD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1E186-12A1-CC17-9432-23806BDF5451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315438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9C045-54BF-AF87-7394-19E6DDEB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848"/>
            <a:ext cx="9144000" cy="5136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0E9C03-1C32-4455-669A-5B9ED864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85A45-33AE-8EBC-F71F-7C09D948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005782D-DD0E-C9E2-6D93-25937689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1292B-ABFA-C1E1-884B-C6E436530AA2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1678983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D0833-05B7-000D-FF1F-799346AB0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848"/>
            <a:ext cx="9144000" cy="5136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173B44-C79E-FAA0-77EE-88B9FE134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F9AE2-29EB-D5FB-2D53-C8A9CE04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12F2BFC-D19C-9B6A-4A64-39577F64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96692-0A68-51B5-3DFF-43F519D7ECA9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2971185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5101A-A133-00E1-7429-428FE868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848"/>
            <a:ext cx="9144000" cy="5136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41EC-9C2E-5568-40CA-3CDE8774F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98F6D-7D6D-23E0-C32C-108A9A9A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9843B43-6F4D-F1D7-24DC-7A1663ED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FF25C-62AE-D639-665C-97D64FDC4A24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976831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84840-8FE6-CEB8-A9B5-6A4435C7C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94" y="1166860"/>
            <a:ext cx="6636012" cy="3727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A37BB-9BBF-3E70-5BBA-8E801B8C3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50" y="4804951"/>
            <a:ext cx="4489450" cy="1772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DD1B8-2BA2-F8E9-4ED8-3C489CFC0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0DD6F-E7A6-408C-1CD7-8D1C34AC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4D5846B-BE51-CA22-4BDB-A5D55D1F2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81E1A-F39E-9B1E-8909-8B558049C63C}"/>
              </a:ext>
            </a:extLst>
          </p:cNvPr>
          <p:cNvSpPr txBox="1"/>
          <p:nvPr/>
        </p:nvSpPr>
        <p:spPr>
          <a:xfrm>
            <a:off x="7982857" y="0"/>
            <a:ext cx="1158874" cy="261610"/>
          </a:xfrm>
          <a:prstGeom prst="rect">
            <a:avLst/>
          </a:prstGeom>
          <a:solidFill>
            <a:srgbClr val="EDEDED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Neutrino det</a:t>
            </a:r>
          </a:p>
        </p:txBody>
      </p:sp>
    </p:spTree>
    <p:extLst>
      <p:ext uri="{BB962C8B-B14F-4D97-AF65-F5344CB8AC3E}">
        <p14:creationId xmlns:p14="http://schemas.microsoft.com/office/powerpoint/2010/main" val="2601655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435AE2-0270-B15A-E4DF-69CF5CE39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6585"/>
            <a:ext cx="9144000" cy="4044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A87AF-513A-6A41-A1AF-28A5B3DB9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5A4C43-359C-B851-B264-F8A54075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2BF1DF7-0216-56E8-B1D5-961C5706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AEF19-0385-84D6-693B-43CDAA72DAB8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4180974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0ECD03-226C-BFB7-AF09-3BF5DC384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1C08A8-8B1E-0E51-C810-03963BAF1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95" y="117696"/>
            <a:ext cx="5375596" cy="30237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8DEFF7-7323-5BF1-BBDC-6512B20CC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468" y="3172570"/>
            <a:ext cx="5777065" cy="32495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79971D8-D1B7-C1B5-6696-41F13E8C11F8}"/>
              </a:ext>
            </a:extLst>
          </p:cNvPr>
          <p:cNvSpPr txBox="1"/>
          <p:nvPr/>
        </p:nvSpPr>
        <p:spPr>
          <a:xfrm>
            <a:off x="281965" y="4628092"/>
            <a:ext cx="29975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IT" sz="1600" dirty="0"/>
              <a:t>Orto de </a:t>
            </a:r>
            <a:r>
              <a:rPr lang="en-US" altLang="en-IT" sz="1600" dirty="0" err="1"/>
              <a:t>Pecci</a:t>
            </a:r>
            <a:r>
              <a:rPr lang="en-US" altLang="en-IT" sz="1600" dirty="0"/>
              <a:t> (medieval garden)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E73C23-593E-996B-6CDD-D66FEA3C2BAC}"/>
              </a:ext>
            </a:extLst>
          </p:cNvPr>
          <p:cNvSpPr txBox="1"/>
          <p:nvPr/>
        </p:nvSpPr>
        <p:spPr>
          <a:xfrm>
            <a:off x="6182140" y="479182"/>
            <a:ext cx="2548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From the Basilica di San Domenico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0F85432-AE3E-387A-1E87-C200FEF1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93E2F475-F823-8B0B-5FCE-02AC2C24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93229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CE88B-D852-8D2F-EE6E-40014EFE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098654"/>
            <a:ext cx="8312727" cy="4660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07132-C772-38AE-FCB9-3AB2615FCAA4}"/>
              </a:ext>
            </a:extLst>
          </p:cNvPr>
          <p:cNvSpPr txBox="1"/>
          <p:nvPr/>
        </p:nvSpPr>
        <p:spPr>
          <a:xfrm>
            <a:off x="523702" y="5923125"/>
            <a:ext cx="7664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First use of muon tomography: L.W. Alvarez et al., Search for Hidden Chambers in the Pyramids, Science 167 (1970) 832.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559FE-E175-8B61-0AD9-0C68424E3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7B77C-1AF0-B4DC-DE39-51F5CD67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F29C79-D430-D330-2D2D-476144B2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4A28A-9610-4830-20B7-87A51F6F8159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322187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7E769-2EA9-C240-7721-A0134EAF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7F1CE-A126-02B3-80C1-CCE85F06B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EEDA2-A27A-2B61-B93D-6DD19969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D0E1D3A-97ED-A2AB-C520-C11E2EE6B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8E153F-61E1-AC3B-A5F6-3A18ACDC70D9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2511963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3C3D1-2ABE-F943-A223-2DAEB4E3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8D98A-E9E4-CC6C-1D20-D845A6388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40997-5383-DB04-1BDB-209AD2D6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1BBD43-0477-9CBD-9245-F3B45149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B5F1D-3245-DE5D-5DB9-8BEAEC79CBCD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1659930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E9A5D1-1B79-1227-BA20-6A5DE82F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C44D3-BBF9-41D7-2D8C-DEF6F90E0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785F1-CFAD-DD1A-0B9A-AE5EC248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8AC1FE3-BEFE-FAB8-7E96-733F987ED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7935B-D3DB-0019-DD54-90EA488C6096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3222113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BBFAF-2916-9862-574D-01811526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701E8-F779-E037-C7F6-EEFAF9648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4246F4D-BBFC-3D31-DA66-0FE882CD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8EEBF176-2CB1-B023-DEF5-47CEDA89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3EA15-C57F-6F4F-E847-78A9C6241E9A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2380169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8B3CF9-A25F-9220-36A8-A84F85B35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BF979-EB1E-34F2-DE29-AAAACC8E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0E66B9-4067-83D3-BFA9-58ABFCD5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E300DB4-CB55-8A85-7F72-525A6E72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959372-88FF-C514-435D-D6D16A843ED8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33255595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A5A22-9CDB-5410-63B0-2B853E2A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F6B3BD-C2AF-7F2C-3E01-515A5879E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EB6C01-9407-D1B3-8957-82CC0C3C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99B0B70-A031-8E80-D548-19AC7ADB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31764-8AF9-58AD-D59B-DE9A46045901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2642450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C455E-DD0A-4AE0-22D0-CB270A70D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CBFBF-41ED-AD09-3F97-B33E35AFC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3124E5-5B0E-CA67-4B31-BA8B0C4A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B6554D7-21DD-356C-4BBD-3F92967F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14DE6-6171-8204-1E95-C47675B4C59C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493959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B6C62-5CEF-CB74-B981-EF884E4C4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4E240-0A26-E7B4-8109-CE83A1D7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27DBE8-71A9-AF80-CE5D-A6F837B5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B14F5F9-EEA6-B0F0-6B5A-D745AE7C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67664-82ED-F123-C6D4-2D4AB4227460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789195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D97CC7-DE22-44F0-9E6E-A541ED8C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7FCCF8-FB95-4EC3-6FE8-93D18E59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C85BB9-2E01-DCAF-680D-251ABB62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2FB0FC4-D516-07D0-36D9-33391F5B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8DC3C2-46DE-1E78-607A-CB6FED38851E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858687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59EAF-C4FB-796D-CDF0-E10CAD078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B857E3-319B-06FC-115B-4B92E062F7BF}"/>
              </a:ext>
            </a:extLst>
          </p:cNvPr>
          <p:cNvSpPr txBox="1"/>
          <p:nvPr/>
        </p:nvSpPr>
        <p:spPr>
          <a:xfrm>
            <a:off x="533399" y="1741438"/>
            <a:ext cx="78200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Seminar is the sixteenth in a series devoted, over a time span of 40 years, to detectors and experiments for high-energy particle physics and astrophysics. </a:t>
            </a:r>
          </a:p>
          <a:p>
            <a:endParaRPr lang="en-GB" dirty="0"/>
          </a:p>
          <a:p>
            <a:r>
              <a:rPr lang="en-GB" dirty="0"/>
              <a:t>The previous ones were held in San </a:t>
            </a:r>
            <a:r>
              <a:rPr lang="en-GB" dirty="0" err="1"/>
              <a:t>Miniato</a:t>
            </a:r>
            <a:r>
              <a:rPr lang="en-GB" baseline="30000" dirty="0"/>
              <a:t>*</a:t>
            </a:r>
            <a:r>
              <a:rPr lang="en-GB" dirty="0"/>
              <a:t> (1984, 1986, 1988, 1990, 1993, 1996, 1998) and in Siena (2002, 2004, 2006, 2008, 2010, 2013, 2016, 2019). </a:t>
            </a:r>
          </a:p>
          <a:p>
            <a:endParaRPr lang="en-GB" dirty="0"/>
          </a:p>
          <a:p>
            <a:r>
              <a:rPr lang="en-GB" dirty="0"/>
              <a:t>The Seminar is focused on advanced technologies in particle physics at collider experiments, and in cosmic ray and astrophysics experiments, including balloon-borne, space-based and ground-based experiments.</a:t>
            </a:r>
          </a:p>
          <a:p>
            <a:endParaRPr lang="en-GB" dirty="0"/>
          </a:p>
          <a:p>
            <a:r>
              <a:rPr lang="en-GB" dirty="0"/>
              <a:t>The participation of representatives from industry will make it possible to discuss future applications of basic research.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450FF-8D14-4F3A-C1F2-40FED55F0F8A}"/>
              </a:ext>
            </a:extLst>
          </p:cNvPr>
          <p:cNvSpPr txBox="1"/>
          <p:nvPr/>
        </p:nvSpPr>
        <p:spPr>
          <a:xfrm>
            <a:off x="1047750" y="637103"/>
            <a:ext cx="756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16</a:t>
            </a:r>
            <a:r>
              <a:rPr lang="en-GB" b="1" baseline="30000" dirty="0"/>
              <a:t>th</a:t>
            </a:r>
            <a:r>
              <a:rPr lang="en-GB" b="1" dirty="0"/>
              <a:t> Topical Seminar on Innovative Particle and Radiation Detectors (IPRD23)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889D42-169F-28D2-B218-828083FF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5046C2B-19FD-379A-9386-16BDAB95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66AC6-BEF1-02B5-180A-F4A800EB1905}"/>
              </a:ext>
            </a:extLst>
          </p:cNvPr>
          <p:cNvSpPr txBox="1"/>
          <p:nvPr/>
        </p:nvSpPr>
        <p:spPr>
          <a:xfrm>
            <a:off x="533399" y="559121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https://web.bo.infn.it/sminiato/siena23.html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815B04-00CD-275D-2026-3F3E913F4944}"/>
              </a:ext>
            </a:extLst>
          </p:cNvPr>
          <p:cNvSpPr txBox="1"/>
          <p:nvPr/>
        </p:nvSpPr>
        <p:spPr>
          <a:xfrm>
            <a:off x="6553200" y="5668159"/>
            <a:ext cx="18963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aseline="30000" dirty="0"/>
              <a:t>*</a:t>
            </a:r>
            <a:r>
              <a:rPr lang="en-GB" sz="1100" dirty="0"/>
              <a:t> Around 50 km NE of Siena</a:t>
            </a:r>
          </a:p>
        </p:txBody>
      </p:sp>
    </p:spTree>
    <p:extLst>
      <p:ext uri="{BB962C8B-B14F-4D97-AF65-F5344CB8AC3E}">
        <p14:creationId xmlns:p14="http://schemas.microsoft.com/office/powerpoint/2010/main" val="21724106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DECF6-8AE0-01F4-B006-BB2DB44B0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4857"/>
            <a:ext cx="8232458" cy="4627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39FA2-A83D-5EEB-FAFE-52ACB3215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99FE4A-D354-E84A-A5CD-008AD74B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4DA97D8-55A3-BDED-CC47-27C195F4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84250-9E72-A8D9-240A-EB494CEEA542}"/>
              </a:ext>
            </a:extLst>
          </p:cNvPr>
          <p:cNvSpPr txBox="1"/>
          <p:nvPr/>
        </p:nvSpPr>
        <p:spPr>
          <a:xfrm>
            <a:off x="7848600" y="0"/>
            <a:ext cx="1293131" cy="2616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Muon tomography</a:t>
            </a:r>
          </a:p>
        </p:txBody>
      </p:sp>
    </p:spTree>
    <p:extLst>
      <p:ext uri="{BB962C8B-B14F-4D97-AF65-F5344CB8AC3E}">
        <p14:creationId xmlns:p14="http://schemas.microsoft.com/office/powerpoint/2010/main" val="2862839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9735A-D6BD-82DE-9051-09A203AF3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C49E0C-BCAD-6E6B-CDA3-4462D98A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4875"/>
            <a:ext cx="8229600" cy="1143000"/>
          </a:xfrm>
        </p:spPr>
        <p:txBody>
          <a:bodyPr>
            <a:normAutofit/>
          </a:bodyPr>
          <a:lstStyle/>
          <a:p>
            <a:r>
              <a:rPr lang="en-GB" sz="3100" dirty="0"/>
              <a:t>Conclusions – IPRD23 Conference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DD5656-97A6-A26F-3E9D-F2584F511870}"/>
              </a:ext>
            </a:extLst>
          </p:cNvPr>
          <p:cNvSpPr txBox="1">
            <a:spLocks/>
          </p:cNvSpPr>
          <p:nvPr/>
        </p:nvSpPr>
        <p:spPr>
          <a:xfrm>
            <a:off x="607370" y="2116063"/>
            <a:ext cx="8229600" cy="2738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/>
              <a:t>Very good conference, with many interesting talks</a:t>
            </a:r>
          </a:p>
          <a:p>
            <a:pPr algn="l"/>
            <a:endParaRPr lang="en-GB" sz="1800" dirty="0"/>
          </a:p>
          <a:p>
            <a:pPr algn="l"/>
            <a:r>
              <a:rPr lang="en-GB" sz="1800" dirty="0"/>
              <a:t>Interdisciplinary approach, with detectors for different applications and useful discussions with attendants </a:t>
            </a:r>
          </a:p>
          <a:p>
            <a:pPr algn="l"/>
            <a:endParaRPr lang="en-GB" sz="1800" dirty="0"/>
          </a:p>
          <a:p>
            <a:pPr algn="l"/>
            <a:r>
              <a:rPr lang="en-GB" sz="1800" dirty="0"/>
              <a:t>Excellent location, with superb catering </a:t>
            </a:r>
          </a:p>
          <a:p>
            <a:pPr algn="l"/>
            <a:endParaRPr lang="en-GB" sz="1800" dirty="0"/>
          </a:p>
          <a:p>
            <a:pPr algn="l"/>
            <a:r>
              <a:rPr lang="en-GB" sz="1800" dirty="0"/>
              <a:t>Proceedings published in JINST</a:t>
            </a:r>
          </a:p>
          <a:p>
            <a:pPr algn="l"/>
            <a:endParaRPr lang="en-GB" sz="1800" dirty="0"/>
          </a:p>
          <a:p>
            <a:pPr algn="l"/>
            <a:r>
              <a:rPr lang="en-GB" sz="1800" dirty="0"/>
              <a:t>							    THANK YOU </a:t>
            </a:r>
          </a:p>
          <a:p>
            <a:pPr algn="l"/>
            <a:endParaRPr lang="en-GB" sz="1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C18DE2-F7FA-8DF2-C3A9-52B99813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9A145C4-33D0-9028-69ED-90CA5E6A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724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55747-DA51-AA20-9061-DF4686E5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302" y="3429000"/>
            <a:ext cx="3335234" cy="2330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E6B89C-D4DC-03B3-FF35-C356F6D22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02" y="452437"/>
            <a:ext cx="3335234" cy="2330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B3D1A1-3BB0-DCF5-C5EB-DF1C7D94076B}"/>
              </a:ext>
            </a:extLst>
          </p:cNvPr>
          <p:cNvSpPr txBox="1"/>
          <p:nvPr/>
        </p:nvSpPr>
        <p:spPr>
          <a:xfrm>
            <a:off x="5540302" y="5762833"/>
            <a:ext cx="2985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Registered participants: 112</a:t>
            </a:r>
          </a:p>
          <a:p>
            <a:r>
              <a:rPr lang="en-GB" sz="1500" dirty="0"/>
              <a:t>Talks: 111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9550F-0725-FF34-7F7C-AF03FC5CBB32}"/>
              </a:ext>
            </a:extLst>
          </p:cNvPr>
          <p:cNvSpPr txBox="1"/>
          <p:nvPr/>
        </p:nvSpPr>
        <p:spPr>
          <a:xfrm>
            <a:off x="5452837" y="2772413"/>
            <a:ext cx="2985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Registered participants: 129</a:t>
            </a:r>
          </a:p>
          <a:p>
            <a:r>
              <a:rPr lang="en-GB" sz="1500" dirty="0"/>
              <a:t>Talks: 98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7369E-C814-1F09-F828-D00D8DE49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1C038B-A242-4DF7-0B11-CA082F842C31}"/>
              </a:ext>
            </a:extLst>
          </p:cNvPr>
          <p:cNvSpPr txBox="1"/>
          <p:nvPr/>
        </p:nvSpPr>
        <p:spPr>
          <a:xfrm>
            <a:off x="607370" y="520950"/>
            <a:ext cx="473451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MAIN TOPICS</a:t>
            </a:r>
          </a:p>
          <a:p>
            <a:endParaRPr lang="en-GB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Tracking detectors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Calorimeters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Detectors for X and gamma ray astrophysics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Cosmic ray experiments in space, on the Earth's surface, and underground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Neutrino experiments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Radiation-hard detectors and electronics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Muon-tomography of archaeological and geophysical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Detectors for medicine and biology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Large X-ray and muon systems for homeland security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Simulations and new computing methods, including machine learning techniques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Detectors for environmental controls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Outreach</a:t>
            </a:r>
          </a:p>
          <a:p>
            <a:r>
              <a:rPr lang="en-GB" sz="1600" dirty="0"/>
              <a:t> </a:t>
            </a:r>
          </a:p>
          <a:p>
            <a:r>
              <a:rPr lang="en-GB" sz="1600" dirty="0"/>
              <a:t>​</a:t>
            </a:r>
            <a:r>
              <a:rPr lang="en-GB" sz="1600" b="1" i="1" dirty="0"/>
              <a:t>ATTENDANCE</a:t>
            </a:r>
            <a:br>
              <a:rPr lang="en-GB" sz="1600" dirty="0"/>
            </a:br>
            <a:r>
              <a:rPr lang="en-GB" sz="1600" dirty="0"/>
              <a:t>Attendance will be limited to approximately one hundred and fifty participants.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52844D0-26B7-29F5-60A2-51331BCB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7764C6E-2EBA-2BB0-8DED-138AD958D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110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8E06D-BF42-8E61-74DD-487DDB834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5EC1F-38B8-3E46-1609-7E4C774BD3CA}"/>
              </a:ext>
            </a:extLst>
          </p:cNvPr>
          <p:cNvSpPr txBox="1"/>
          <p:nvPr/>
        </p:nvSpPr>
        <p:spPr>
          <a:xfrm>
            <a:off x="839809" y="1522796"/>
            <a:ext cx="791667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GB" sz="3100" dirty="0"/>
              <a:t>Rather diversified range of topics, covering detectors for many applications</a:t>
            </a:r>
          </a:p>
          <a:p>
            <a:pPr marL="457200" indent="-457200">
              <a:buFont typeface="Arial" charset="0"/>
              <a:buChar char="•"/>
            </a:pPr>
            <a:endParaRPr lang="en-GB" sz="3100" dirty="0"/>
          </a:p>
          <a:p>
            <a:pPr marL="457200" indent="-457200">
              <a:buFont typeface="Arial" charset="0"/>
              <a:buChar char="•"/>
            </a:pPr>
            <a:r>
              <a:rPr lang="en-GB" sz="3100" dirty="0"/>
              <a:t>Very good technical level of talks and posters</a:t>
            </a:r>
          </a:p>
          <a:p>
            <a:pPr marL="457200" indent="-457200">
              <a:buFont typeface="Arial" charset="0"/>
              <a:buChar char="•"/>
            </a:pPr>
            <a:endParaRPr lang="en-GB" sz="3100" dirty="0"/>
          </a:p>
          <a:p>
            <a:pPr marL="457200" indent="-457200">
              <a:buFont typeface="Arial" charset="0"/>
              <a:buChar char="•"/>
            </a:pPr>
            <a:r>
              <a:rPr lang="en-GB" sz="3100" dirty="0"/>
              <a:t>Selected presentations: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GB" sz="3100" dirty="0"/>
              <a:t>Fast timing , including PPD contribution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GB" sz="3100" dirty="0"/>
              <a:t>Solar Neutrino</a:t>
            </a:r>
          </a:p>
          <a:p>
            <a:pPr marL="914400" lvl="1" indent="-457200">
              <a:buFont typeface="Arial" charset="0"/>
              <a:buChar char="•"/>
            </a:pPr>
            <a:r>
              <a:rPr lang="en-GB" sz="3100" dirty="0"/>
              <a:t>Muon tomography in archaeology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853D-E603-915B-3F27-7BB0729F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E7A88DD-9E15-8246-0C3C-E2FC470A9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9207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8C0E9-3CD3-C4AE-6631-37BEC143F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12" y="839798"/>
            <a:ext cx="6626576" cy="5007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BEC55-3200-E84F-D0AC-943947C89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" y="0"/>
            <a:ext cx="607537" cy="904875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3A8D-A1E2-468D-C90C-B271825A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06C48-DC2C-384E-A4AD-210D95D72DF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27F2263-82B3-1EB9-1CD6-2D5306BB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z="900" dirty="0"/>
              <a:t>IPRD23 Conference Report - E. Giulio Villani RAL PPD 13/12/2023</a:t>
            </a:r>
            <a:endParaRPr lang="en-US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45C48-6192-24AE-C34C-C6754C0F62D2}"/>
              </a:ext>
            </a:extLst>
          </p:cNvPr>
          <p:cNvSpPr txBox="1"/>
          <p:nvPr/>
        </p:nvSpPr>
        <p:spPr>
          <a:xfrm>
            <a:off x="8274789" y="0"/>
            <a:ext cx="866942" cy="2616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Fast timing </a:t>
            </a:r>
          </a:p>
        </p:txBody>
      </p:sp>
    </p:spTree>
    <p:extLst>
      <p:ext uri="{BB962C8B-B14F-4D97-AF65-F5344CB8AC3E}">
        <p14:creationId xmlns:p14="http://schemas.microsoft.com/office/powerpoint/2010/main" val="1447402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155982</TotalTime>
  <Words>2188</Words>
  <Application>Microsoft Office PowerPoint</Application>
  <PresentationFormat>On-screen Show (4:3)</PresentationFormat>
  <Paragraphs>365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Abadi</vt:lpstr>
      <vt:lpstr>Arial</vt:lpstr>
      <vt:lpstr>Calibri</vt:lpstr>
      <vt:lpstr>Cambria Math</vt:lpstr>
      <vt:lpstr>NimbusRomNo9L</vt:lpstr>
      <vt:lpstr>NimbusRomNo9L-Regu</vt:lpstr>
      <vt:lpstr>Office Theme</vt:lpstr>
      <vt:lpstr>Report on  IPRD23 Siena, Italy 25-29 Sept. 2023  E. Giulio Villani</vt:lpstr>
      <vt:lpstr>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Introduction: Timing for HL-LHC</vt:lpstr>
      <vt:lpstr>Introduction: Timing for HL-LHC</vt:lpstr>
      <vt:lpstr>Introduction: Timing for HL-LHC</vt:lpstr>
      <vt:lpstr>Teledyne e2v LGAD design</vt:lpstr>
      <vt:lpstr>Teledyne e2v LGAD design</vt:lpstr>
      <vt:lpstr>Teledyne e2v LGAD design</vt:lpstr>
      <vt:lpstr>Teledyne e2v LGAD TCAD simulation fabrication process</vt:lpstr>
      <vt:lpstr>Teledyne e2v LGAD TCAD simulation Charge collection and gain</vt:lpstr>
      <vt:lpstr>Teledyne e2v LGAD Test setup</vt:lpstr>
      <vt:lpstr>Teledyne e2v LGAD test results – Charge collection and Gain</vt:lpstr>
      <vt:lpstr>Teledyne e2v LGAD test results – timing results</vt:lpstr>
      <vt:lpstr>Teledyne e2v LGAD test results – timing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– IPRD23 Conference</vt:lpstr>
    </vt:vector>
  </TitlesOfParts>
  <Company>STFC RAL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 MUX ATLAS Upgrade</dc:title>
  <dc:creator>EGV</dc:creator>
  <cp:lastModifiedBy>Villani, Giulio (STFC,RAL,PPD)</cp:lastModifiedBy>
  <cp:revision>949</cp:revision>
  <cp:lastPrinted>2014-03-04T11:51:08Z</cp:lastPrinted>
  <dcterms:created xsi:type="dcterms:W3CDTF">2012-04-23T10:43:24Z</dcterms:created>
  <dcterms:modified xsi:type="dcterms:W3CDTF">2023-12-13T10:23:51Z</dcterms:modified>
</cp:coreProperties>
</file>