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420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lvl1pPr>
    <a:lvl2pPr marL="0" marR="0" indent="457200" algn="l" defTabSz="584200" rtl="0" fontAlgn="auto" latinLnBrk="0" hangingPunct="0">
      <a:lnSpc>
        <a:spcPct val="100000"/>
      </a:lnSpc>
      <a:spcBef>
        <a:spcPts val="420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lvl2pPr>
    <a:lvl3pPr marL="0" marR="0" indent="914400" algn="l" defTabSz="584200" rtl="0" fontAlgn="auto" latinLnBrk="0" hangingPunct="0">
      <a:lnSpc>
        <a:spcPct val="100000"/>
      </a:lnSpc>
      <a:spcBef>
        <a:spcPts val="420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lvl3pPr>
    <a:lvl4pPr marL="0" marR="0" indent="1371600" algn="l" defTabSz="584200" rtl="0" fontAlgn="auto" latinLnBrk="0" hangingPunct="0">
      <a:lnSpc>
        <a:spcPct val="100000"/>
      </a:lnSpc>
      <a:spcBef>
        <a:spcPts val="420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lvl4pPr>
    <a:lvl5pPr marL="0" marR="0" indent="1828800" algn="l" defTabSz="584200" rtl="0" fontAlgn="auto" latinLnBrk="0" hangingPunct="0">
      <a:lnSpc>
        <a:spcPct val="100000"/>
      </a:lnSpc>
      <a:spcBef>
        <a:spcPts val="420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lvl5pPr>
    <a:lvl6pPr marL="0" marR="0" indent="2286000" algn="l" defTabSz="584200" rtl="0" fontAlgn="auto" latinLnBrk="0" hangingPunct="0">
      <a:lnSpc>
        <a:spcPct val="100000"/>
      </a:lnSpc>
      <a:spcBef>
        <a:spcPts val="420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lvl6pPr>
    <a:lvl7pPr marL="0" marR="0" indent="2743200" algn="l" defTabSz="584200" rtl="0" fontAlgn="auto" latinLnBrk="0" hangingPunct="0">
      <a:lnSpc>
        <a:spcPct val="100000"/>
      </a:lnSpc>
      <a:spcBef>
        <a:spcPts val="420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lvl7pPr>
    <a:lvl8pPr marL="0" marR="0" indent="3200400" algn="l" defTabSz="584200" rtl="0" fontAlgn="auto" latinLnBrk="0" hangingPunct="0">
      <a:lnSpc>
        <a:spcPct val="100000"/>
      </a:lnSpc>
      <a:spcBef>
        <a:spcPts val="420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lvl8pPr>
    <a:lvl9pPr marL="0" marR="0" indent="3657600" algn="l" defTabSz="584200" rtl="0" fontAlgn="auto" latinLnBrk="0" hangingPunct="0">
      <a:lnSpc>
        <a:spcPct val="100000"/>
      </a:lnSpc>
      <a:spcBef>
        <a:spcPts val="420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9" name="Shape 169"/>
          <p:cNvSpPr/>
          <p:nvPr>
            <p:ph type="sldImg"/>
          </p:nvPr>
        </p:nvSpPr>
        <p:spPr>
          <a:xfrm>
            <a:off x="1143000" y="685800"/>
            <a:ext cx="4572000" cy="3429000"/>
          </a:xfrm>
          <a:prstGeom prst="rect">
            <a:avLst/>
          </a:prstGeom>
        </p:spPr>
        <p:txBody>
          <a:bodyPr/>
          <a:lstStyle/>
          <a:p>
            <a:pPr/>
          </a:p>
        </p:txBody>
      </p:sp>
      <p:sp>
        <p:nvSpPr>
          <p:cNvPr id="170" name="Shape 17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Sandy path between two hills leading to the ocean"/>
          <p:cNvSpPr/>
          <p:nvPr>
            <p:ph type="pic" sz="quarter" idx="21"/>
          </p:nvPr>
        </p:nvSpPr>
        <p:spPr>
          <a:xfrm>
            <a:off x="6556375" y="5092700"/>
            <a:ext cx="5657850" cy="3771900"/>
          </a:xfrm>
          <a:prstGeom prst="rect">
            <a:avLst/>
          </a:prstGeom>
        </p:spPr>
        <p:txBody>
          <a:bodyPr lIns="91439" tIns="45719" rIns="91439" bIns="45719" anchor="t">
            <a:noAutofit/>
          </a:bodyPr>
          <a:lstStyle/>
          <a:p>
            <a:pPr/>
          </a:p>
        </p:txBody>
      </p:sp>
      <p:sp>
        <p:nvSpPr>
          <p:cNvPr id="102" name="Heron flying low over a beach with a short fence in the foreground"/>
          <p:cNvSpPr/>
          <p:nvPr>
            <p:ph type="pic" sz="half" idx="22"/>
          </p:nvPr>
        </p:nvSpPr>
        <p:spPr>
          <a:xfrm>
            <a:off x="6718300" y="749300"/>
            <a:ext cx="5334000" cy="5334000"/>
          </a:xfrm>
          <a:prstGeom prst="rect">
            <a:avLst/>
          </a:prstGeom>
        </p:spPr>
        <p:txBody>
          <a:bodyPr lIns="91439" tIns="45719" rIns="91439" bIns="45719" anchor="t">
            <a:noAutofit/>
          </a:bodyPr>
          <a:lstStyle/>
          <a:p>
            <a:pPr/>
          </a:p>
        </p:txBody>
      </p:sp>
      <p:sp>
        <p:nvSpPr>
          <p:cNvPr id="103" name="View of beach and sea from a grassy sand dune"/>
          <p:cNvSpPr/>
          <p:nvPr>
            <p:ph type="pic" idx="23"/>
          </p:nvPr>
        </p:nvSpPr>
        <p:spPr>
          <a:xfrm>
            <a:off x="-2832100" y="889000"/>
            <a:ext cx="11963400" cy="7975600"/>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112" name="“Type a quote here.”"/>
          <p:cNvSpPr txBox="1"/>
          <p:nvPr>
            <p:ph type="body" sz="quarter" idx="22"/>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“Type a quote here.” </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View of beach and sea from a grassy sand dune"/>
          <p:cNvSpPr/>
          <p:nvPr>
            <p:ph type="pic" idx="21"/>
          </p:nvPr>
        </p:nvSpPr>
        <p:spPr>
          <a:xfrm>
            <a:off x="-1308100" y="-50800"/>
            <a:ext cx="14782800" cy="98552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Line"/>
          <p:cNvSpPr/>
          <p:nvPr/>
        </p:nvSpPr>
        <p:spPr>
          <a:xfrm>
            <a:off x="508000" y="2171700"/>
            <a:ext cx="11997292" cy="0"/>
          </a:xfrm>
          <a:prstGeom prst="line">
            <a:avLst/>
          </a:prstGeom>
          <a:ln w="12700">
            <a:solidFill>
              <a:srgbClr val="444444">
                <a:alpha val="30000"/>
              </a:srgbClr>
            </a:solidFill>
            <a:miter lim="400000"/>
          </a:ln>
        </p:spPr>
        <p:txBody>
          <a:bodyPr lIns="50800" tIns="50800" rIns="50800" bIns="50800" anchor="ctr"/>
          <a:lstStyle/>
          <a:p>
            <a:pPr defTabSz="457200">
              <a:spcBef>
                <a:spcPts val="0"/>
              </a:spcBef>
              <a:defRPr sz="1200">
                <a:latin typeface="Helvetica"/>
                <a:ea typeface="Helvetica"/>
                <a:cs typeface="Helvetica"/>
                <a:sym typeface="Helvetica"/>
              </a:defRPr>
            </a:pPr>
          </a:p>
        </p:txBody>
      </p:sp>
      <p:sp>
        <p:nvSpPr>
          <p:cNvPr id="136" name="Line"/>
          <p:cNvSpPr/>
          <p:nvPr/>
        </p:nvSpPr>
        <p:spPr>
          <a:xfrm>
            <a:off x="508000" y="635000"/>
            <a:ext cx="11997292" cy="0"/>
          </a:xfrm>
          <a:prstGeom prst="line">
            <a:avLst/>
          </a:prstGeom>
          <a:ln w="12700">
            <a:solidFill>
              <a:srgbClr val="444444">
                <a:alpha val="30000"/>
              </a:srgbClr>
            </a:solidFill>
            <a:miter lim="400000"/>
          </a:ln>
        </p:spPr>
        <p:txBody>
          <a:bodyPr lIns="50800" tIns="50800" rIns="50800" bIns="50800" anchor="ctr"/>
          <a:lstStyle/>
          <a:p>
            <a:pPr defTabSz="457200">
              <a:spcBef>
                <a:spcPts val="0"/>
              </a:spcBef>
              <a:defRPr sz="1200">
                <a:latin typeface="Helvetica"/>
                <a:ea typeface="Helvetica"/>
                <a:cs typeface="Helvetica"/>
                <a:sym typeface="Helvetica"/>
              </a:defRPr>
            </a:pPr>
          </a:p>
        </p:txBody>
      </p:sp>
      <p:sp>
        <p:nvSpPr>
          <p:cNvPr id="137" name="Title Text"/>
          <p:cNvSpPr txBox="1"/>
          <p:nvPr>
            <p:ph type="title"/>
          </p:nvPr>
        </p:nvSpPr>
        <p:spPr>
          <a:xfrm>
            <a:off x="508000" y="800100"/>
            <a:ext cx="11988800" cy="1219200"/>
          </a:xfrm>
          <a:prstGeom prst="rect">
            <a:avLst/>
          </a:prstGeom>
        </p:spPr>
        <p:txBody>
          <a:bodyPr/>
          <a:lstStyle>
            <a:lvl1pPr>
              <a:lnSpc>
                <a:spcPct val="90000"/>
              </a:lnSpc>
              <a:spcBef>
                <a:spcPts val="1600"/>
              </a:spcBef>
              <a:defRPr sz="7000">
                <a:solidFill>
                  <a:srgbClr val="D93E2B"/>
                </a:solidFill>
                <a:latin typeface="Bodoni SvtyTwo ITC TT-Book"/>
                <a:ea typeface="Bodoni SvtyTwo ITC TT-Book"/>
                <a:cs typeface="Bodoni SvtyTwo ITC TT-Book"/>
                <a:sym typeface="Bodoni SvtyTwo ITC TT-Book"/>
              </a:defRPr>
            </a:lvl1pPr>
          </a:lstStyle>
          <a:p>
            <a:pPr/>
            <a:r>
              <a:t>Title Text</a:t>
            </a:r>
          </a:p>
        </p:txBody>
      </p:sp>
      <p:sp>
        <p:nvSpPr>
          <p:cNvPr id="138" name="Body Level One…"/>
          <p:cNvSpPr txBox="1"/>
          <p:nvPr>
            <p:ph type="body" idx="1"/>
          </p:nvPr>
        </p:nvSpPr>
        <p:spPr>
          <a:xfrm>
            <a:off x="508000" y="2628900"/>
            <a:ext cx="11988800" cy="6096000"/>
          </a:xfrm>
          <a:prstGeom prst="rect">
            <a:avLst/>
          </a:prstGeom>
        </p:spPr>
        <p:txBody>
          <a:bodyPr/>
          <a:lstStyle>
            <a:lvl1pPr marL="469900" indent="-469900">
              <a:spcBef>
                <a:spcPts val="2400"/>
              </a:spcBef>
              <a:buClr>
                <a:srgbClr val="929292"/>
              </a:buClr>
              <a:buSzPct val="60000"/>
              <a:buFont typeface="Zapf Dingbats"/>
              <a:buChar char="❖"/>
              <a:defRPr sz="3600">
                <a:solidFill>
                  <a:srgbClr val="414141"/>
                </a:solidFill>
                <a:latin typeface="Palatino"/>
                <a:ea typeface="Palatino"/>
                <a:cs typeface="Palatino"/>
                <a:sym typeface="Palatino"/>
              </a:defRPr>
            </a:lvl1pPr>
            <a:lvl2pPr marL="939800" indent="-469900">
              <a:spcBef>
                <a:spcPts val="2400"/>
              </a:spcBef>
              <a:buClr>
                <a:srgbClr val="929292"/>
              </a:buClr>
              <a:buSzPct val="60000"/>
              <a:buFont typeface="Zapf Dingbats"/>
              <a:buChar char="❖"/>
              <a:defRPr sz="3600">
                <a:solidFill>
                  <a:srgbClr val="414141"/>
                </a:solidFill>
                <a:latin typeface="Palatino"/>
                <a:ea typeface="Palatino"/>
                <a:cs typeface="Palatino"/>
                <a:sym typeface="Palatino"/>
              </a:defRPr>
            </a:lvl2pPr>
            <a:lvl3pPr marL="1409700" indent="-469900">
              <a:spcBef>
                <a:spcPts val="2400"/>
              </a:spcBef>
              <a:buClr>
                <a:srgbClr val="929292"/>
              </a:buClr>
              <a:buSzPct val="60000"/>
              <a:buFont typeface="Zapf Dingbats"/>
              <a:buChar char="❖"/>
              <a:defRPr sz="3600">
                <a:solidFill>
                  <a:srgbClr val="414141"/>
                </a:solidFill>
                <a:latin typeface="Palatino"/>
                <a:ea typeface="Palatino"/>
                <a:cs typeface="Palatino"/>
                <a:sym typeface="Palatino"/>
              </a:defRPr>
            </a:lvl3pPr>
            <a:lvl4pPr marL="1879600" indent="-469900">
              <a:spcBef>
                <a:spcPts val="2400"/>
              </a:spcBef>
              <a:buClr>
                <a:srgbClr val="929292"/>
              </a:buClr>
              <a:buSzPct val="60000"/>
              <a:buFont typeface="Zapf Dingbats"/>
              <a:buChar char="❖"/>
              <a:defRPr sz="3600">
                <a:solidFill>
                  <a:srgbClr val="414141"/>
                </a:solidFill>
                <a:latin typeface="Palatino"/>
                <a:ea typeface="Palatino"/>
                <a:cs typeface="Palatino"/>
                <a:sym typeface="Palatino"/>
              </a:defRPr>
            </a:lvl4pPr>
            <a:lvl5pPr marL="2349500" indent="-469900">
              <a:spcBef>
                <a:spcPts val="2400"/>
              </a:spcBef>
              <a:buClr>
                <a:srgbClr val="929292"/>
              </a:buClr>
              <a:buSzPct val="60000"/>
              <a:buFont typeface="Zapf Dingbats"/>
              <a:buChar char="❖"/>
              <a:defRPr sz="3600">
                <a:solidFill>
                  <a:srgbClr val="414141"/>
                </a:solidFill>
                <a:latin typeface="Palatino"/>
                <a:ea typeface="Palatino"/>
                <a:cs typeface="Palatino"/>
                <a:sym typeface="Palatino"/>
              </a:defRPr>
            </a:lvl5pPr>
          </a:lstStyle>
          <a:p>
            <a:pPr/>
            <a:r>
              <a:t>Body Level One</a:t>
            </a:r>
          </a:p>
          <a:p>
            <a:pPr lvl="1"/>
            <a:r>
              <a:t>Body Level Two</a:t>
            </a:r>
          </a:p>
          <a:p>
            <a:pPr lvl="2"/>
            <a:r>
              <a:t>Body Level Three</a:t>
            </a:r>
          </a:p>
          <a:p>
            <a:pPr lvl="3"/>
            <a:r>
              <a:t>Body Level Four</a:t>
            </a:r>
          </a:p>
          <a:p>
            <a:pPr lvl="4"/>
            <a:r>
              <a:t>Body Level Five</a:t>
            </a:r>
          </a:p>
        </p:txBody>
      </p:sp>
      <p:sp>
        <p:nvSpPr>
          <p:cNvPr id="139" name="Slide Number"/>
          <p:cNvSpPr txBox="1"/>
          <p:nvPr>
            <p:ph type="sldNum" sz="quarter" idx="2"/>
          </p:nvPr>
        </p:nvSpPr>
        <p:spPr>
          <a:xfrm>
            <a:off x="6324600" y="9258300"/>
            <a:ext cx="342900" cy="406400"/>
          </a:xfrm>
          <a:prstGeom prst="rect">
            <a:avLst/>
          </a:prstGeom>
        </p:spPr>
        <p:txBody>
          <a:bodyPr/>
          <a:lstStyle>
            <a:lvl1pPr>
              <a:defRPr sz="1800">
                <a:solidFill>
                  <a:srgbClr val="4C4946"/>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6" name="Line"/>
          <p:cNvSpPr/>
          <p:nvPr/>
        </p:nvSpPr>
        <p:spPr>
          <a:xfrm>
            <a:off x="508000" y="2171700"/>
            <a:ext cx="11997292" cy="0"/>
          </a:xfrm>
          <a:prstGeom prst="line">
            <a:avLst/>
          </a:prstGeom>
          <a:ln w="12700">
            <a:solidFill>
              <a:srgbClr val="444444">
                <a:alpha val="30000"/>
              </a:srgbClr>
            </a:solidFill>
            <a:miter lim="400000"/>
          </a:ln>
        </p:spPr>
        <p:txBody>
          <a:bodyPr lIns="50800" tIns="50800" rIns="50800" bIns="50800" anchor="ctr"/>
          <a:lstStyle/>
          <a:p>
            <a:pPr defTabSz="457200">
              <a:spcBef>
                <a:spcPts val="0"/>
              </a:spcBef>
              <a:defRPr sz="1200">
                <a:latin typeface="Helvetica"/>
                <a:ea typeface="Helvetica"/>
                <a:cs typeface="Helvetica"/>
                <a:sym typeface="Helvetica"/>
              </a:defRPr>
            </a:pPr>
          </a:p>
        </p:txBody>
      </p:sp>
      <p:sp>
        <p:nvSpPr>
          <p:cNvPr id="147" name="Line"/>
          <p:cNvSpPr/>
          <p:nvPr/>
        </p:nvSpPr>
        <p:spPr>
          <a:xfrm>
            <a:off x="508000" y="635000"/>
            <a:ext cx="11997292" cy="0"/>
          </a:xfrm>
          <a:prstGeom prst="line">
            <a:avLst/>
          </a:prstGeom>
          <a:ln w="12700">
            <a:solidFill>
              <a:srgbClr val="444444">
                <a:alpha val="30000"/>
              </a:srgbClr>
            </a:solidFill>
            <a:miter lim="400000"/>
          </a:ln>
        </p:spPr>
        <p:txBody>
          <a:bodyPr lIns="50800" tIns="50800" rIns="50800" bIns="50800" anchor="ctr"/>
          <a:lstStyle/>
          <a:p>
            <a:pPr defTabSz="457200">
              <a:spcBef>
                <a:spcPts val="0"/>
              </a:spcBef>
              <a:defRPr sz="1200">
                <a:latin typeface="Helvetica"/>
                <a:ea typeface="Helvetica"/>
                <a:cs typeface="Helvetica"/>
                <a:sym typeface="Helvetica"/>
              </a:defRPr>
            </a:pPr>
          </a:p>
        </p:txBody>
      </p:sp>
      <p:sp>
        <p:nvSpPr>
          <p:cNvPr id="148" name="Image"/>
          <p:cNvSpPr/>
          <p:nvPr>
            <p:ph type="pic" sz="half" idx="21"/>
          </p:nvPr>
        </p:nvSpPr>
        <p:spPr>
          <a:xfrm>
            <a:off x="6819900" y="1739900"/>
            <a:ext cx="5575300" cy="8169655"/>
          </a:xfrm>
          <a:prstGeom prst="rect">
            <a:avLst/>
          </a:prstGeom>
          <a:ln w="9525">
            <a:round/>
          </a:ln>
        </p:spPr>
        <p:txBody>
          <a:bodyPr lIns="91439" tIns="45719" rIns="91439" bIns="45719" anchor="t">
            <a:noAutofit/>
          </a:bodyPr>
          <a:lstStyle/>
          <a:p>
            <a:pPr/>
          </a:p>
        </p:txBody>
      </p:sp>
      <p:sp>
        <p:nvSpPr>
          <p:cNvPr id="149" name="Title Text"/>
          <p:cNvSpPr txBox="1"/>
          <p:nvPr>
            <p:ph type="title"/>
          </p:nvPr>
        </p:nvSpPr>
        <p:spPr>
          <a:xfrm>
            <a:off x="508000" y="800100"/>
            <a:ext cx="11988800" cy="1219200"/>
          </a:xfrm>
          <a:prstGeom prst="rect">
            <a:avLst/>
          </a:prstGeom>
        </p:spPr>
        <p:txBody>
          <a:bodyPr/>
          <a:lstStyle>
            <a:lvl1pPr>
              <a:lnSpc>
                <a:spcPct val="90000"/>
              </a:lnSpc>
              <a:spcBef>
                <a:spcPts val="1600"/>
              </a:spcBef>
              <a:defRPr sz="7000">
                <a:solidFill>
                  <a:srgbClr val="D93E2B"/>
                </a:solidFill>
                <a:latin typeface="Bodoni SvtyTwo ITC TT-Book"/>
                <a:ea typeface="Bodoni SvtyTwo ITC TT-Book"/>
                <a:cs typeface="Bodoni SvtyTwo ITC TT-Book"/>
                <a:sym typeface="Bodoni SvtyTwo ITC TT-Book"/>
              </a:defRPr>
            </a:lvl1pPr>
          </a:lstStyle>
          <a:p>
            <a:pPr/>
            <a:r>
              <a:t>Title Text</a:t>
            </a:r>
          </a:p>
        </p:txBody>
      </p:sp>
      <p:sp>
        <p:nvSpPr>
          <p:cNvPr id="150" name="Body Level One…"/>
          <p:cNvSpPr txBox="1"/>
          <p:nvPr>
            <p:ph type="body" sz="half" idx="1"/>
          </p:nvPr>
        </p:nvSpPr>
        <p:spPr>
          <a:xfrm>
            <a:off x="508000" y="2730500"/>
            <a:ext cx="5816600" cy="6350000"/>
          </a:xfrm>
          <a:prstGeom prst="rect">
            <a:avLst/>
          </a:prstGeom>
        </p:spPr>
        <p:txBody>
          <a:bodyPr/>
          <a:lstStyle>
            <a:lvl1pPr marL="393700" indent="-393700">
              <a:spcBef>
                <a:spcPts val="1800"/>
              </a:spcBef>
              <a:buClr>
                <a:srgbClr val="929292"/>
              </a:buClr>
              <a:buSzPct val="65000"/>
              <a:buFont typeface="Zapf Dingbats"/>
              <a:buChar char="❖"/>
              <a:defRPr sz="3000">
                <a:solidFill>
                  <a:srgbClr val="414141"/>
                </a:solidFill>
                <a:latin typeface="Palatino"/>
                <a:ea typeface="Palatino"/>
                <a:cs typeface="Palatino"/>
                <a:sym typeface="Palatino"/>
              </a:defRPr>
            </a:lvl1pPr>
            <a:lvl2pPr marL="787400" indent="-393700">
              <a:spcBef>
                <a:spcPts val="1800"/>
              </a:spcBef>
              <a:buClr>
                <a:srgbClr val="929292"/>
              </a:buClr>
              <a:buSzPct val="65000"/>
              <a:buFont typeface="Zapf Dingbats"/>
              <a:buChar char="❖"/>
              <a:defRPr sz="3000">
                <a:solidFill>
                  <a:srgbClr val="414141"/>
                </a:solidFill>
                <a:latin typeface="Palatino"/>
                <a:ea typeface="Palatino"/>
                <a:cs typeface="Palatino"/>
                <a:sym typeface="Palatino"/>
              </a:defRPr>
            </a:lvl2pPr>
            <a:lvl3pPr marL="1181100" indent="-393700">
              <a:spcBef>
                <a:spcPts val="1800"/>
              </a:spcBef>
              <a:buClr>
                <a:srgbClr val="929292"/>
              </a:buClr>
              <a:buSzPct val="65000"/>
              <a:buFont typeface="Zapf Dingbats"/>
              <a:buChar char="❖"/>
              <a:defRPr sz="3000">
                <a:solidFill>
                  <a:srgbClr val="414141"/>
                </a:solidFill>
                <a:latin typeface="Palatino"/>
                <a:ea typeface="Palatino"/>
                <a:cs typeface="Palatino"/>
                <a:sym typeface="Palatino"/>
              </a:defRPr>
            </a:lvl3pPr>
            <a:lvl4pPr marL="1574800" indent="-393700">
              <a:spcBef>
                <a:spcPts val="1800"/>
              </a:spcBef>
              <a:buClr>
                <a:srgbClr val="929292"/>
              </a:buClr>
              <a:buSzPct val="65000"/>
              <a:buFont typeface="Zapf Dingbats"/>
              <a:buChar char="❖"/>
              <a:defRPr sz="3000">
                <a:solidFill>
                  <a:srgbClr val="414141"/>
                </a:solidFill>
                <a:latin typeface="Palatino"/>
                <a:ea typeface="Palatino"/>
                <a:cs typeface="Palatino"/>
                <a:sym typeface="Palatino"/>
              </a:defRPr>
            </a:lvl4pPr>
            <a:lvl5pPr marL="1968500" indent="-393700">
              <a:spcBef>
                <a:spcPts val="1800"/>
              </a:spcBef>
              <a:buClr>
                <a:srgbClr val="929292"/>
              </a:buClr>
              <a:buSzPct val="65000"/>
              <a:buFont typeface="Zapf Dingbats"/>
              <a:buChar char="❖"/>
              <a:defRPr sz="3000">
                <a:solidFill>
                  <a:srgbClr val="414141"/>
                </a:solidFill>
                <a:latin typeface="Palatino"/>
                <a:ea typeface="Palatino"/>
                <a:cs typeface="Palatino"/>
                <a:sym typeface="Palatino"/>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6324600" y="9258300"/>
            <a:ext cx="342900" cy="406400"/>
          </a:xfrm>
          <a:prstGeom prst="rect">
            <a:avLst/>
          </a:prstGeom>
        </p:spPr>
        <p:txBody>
          <a:bodyPr/>
          <a:lstStyle>
            <a:lvl1pPr>
              <a:defRPr sz="1800">
                <a:solidFill>
                  <a:srgbClr val="4C4946"/>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Line"/>
          <p:cNvSpPr/>
          <p:nvPr/>
        </p:nvSpPr>
        <p:spPr>
          <a:xfrm>
            <a:off x="508000" y="2171700"/>
            <a:ext cx="11997292" cy="0"/>
          </a:xfrm>
          <a:prstGeom prst="line">
            <a:avLst/>
          </a:prstGeom>
          <a:ln w="12700">
            <a:solidFill>
              <a:srgbClr val="444444">
                <a:alpha val="30000"/>
              </a:srgbClr>
            </a:solidFill>
            <a:miter lim="400000"/>
          </a:ln>
        </p:spPr>
        <p:txBody>
          <a:bodyPr lIns="50800" tIns="50800" rIns="50800" bIns="50800" anchor="ctr"/>
          <a:lstStyle/>
          <a:p>
            <a:pPr defTabSz="457200">
              <a:spcBef>
                <a:spcPts val="0"/>
              </a:spcBef>
              <a:defRPr sz="1200">
                <a:latin typeface="Helvetica"/>
                <a:ea typeface="Helvetica"/>
                <a:cs typeface="Helvetica"/>
                <a:sym typeface="Helvetica"/>
              </a:defRPr>
            </a:pPr>
          </a:p>
        </p:txBody>
      </p:sp>
      <p:sp>
        <p:nvSpPr>
          <p:cNvPr id="159" name="Line"/>
          <p:cNvSpPr/>
          <p:nvPr/>
        </p:nvSpPr>
        <p:spPr>
          <a:xfrm>
            <a:off x="508000" y="635000"/>
            <a:ext cx="11997292" cy="0"/>
          </a:xfrm>
          <a:prstGeom prst="line">
            <a:avLst/>
          </a:prstGeom>
          <a:ln w="12700">
            <a:solidFill>
              <a:srgbClr val="444444">
                <a:alpha val="30000"/>
              </a:srgbClr>
            </a:solidFill>
            <a:miter lim="400000"/>
          </a:ln>
        </p:spPr>
        <p:txBody>
          <a:bodyPr lIns="50800" tIns="50800" rIns="50800" bIns="50800" anchor="ctr"/>
          <a:lstStyle/>
          <a:p>
            <a:pPr defTabSz="457200">
              <a:spcBef>
                <a:spcPts val="0"/>
              </a:spcBef>
              <a:defRPr sz="1200">
                <a:latin typeface="Helvetica"/>
                <a:ea typeface="Helvetica"/>
                <a:cs typeface="Helvetica"/>
                <a:sym typeface="Helvetica"/>
              </a:defRPr>
            </a:pPr>
          </a:p>
        </p:txBody>
      </p:sp>
      <p:sp>
        <p:nvSpPr>
          <p:cNvPr id="160" name="Image"/>
          <p:cNvSpPr/>
          <p:nvPr>
            <p:ph type="pic" sz="half" idx="21"/>
          </p:nvPr>
        </p:nvSpPr>
        <p:spPr>
          <a:xfrm>
            <a:off x="6819900" y="1739900"/>
            <a:ext cx="5575300" cy="8169655"/>
          </a:xfrm>
          <a:prstGeom prst="rect">
            <a:avLst/>
          </a:prstGeom>
          <a:ln w="9525">
            <a:round/>
          </a:ln>
        </p:spPr>
        <p:txBody>
          <a:bodyPr lIns="91439" tIns="45719" rIns="91439" bIns="45719" anchor="t">
            <a:noAutofit/>
          </a:bodyPr>
          <a:lstStyle/>
          <a:p>
            <a:pPr/>
          </a:p>
        </p:txBody>
      </p:sp>
      <p:sp>
        <p:nvSpPr>
          <p:cNvPr id="161" name="Title Text"/>
          <p:cNvSpPr txBox="1"/>
          <p:nvPr>
            <p:ph type="title"/>
          </p:nvPr>
        </p:nvSpPr>
        <p:spPr>
          <a:xfrm>
            <a:off x="508000" y="800100"/>
            <a:ext cx="11988800" cy="1219200"/>
          </a:xfrm>
          <a:prstGeom prst="rect">
            <a:avLst/>
          </a:prstGeom>
        </p:spPr>
        <p:txBody>
          <a:bodyPr/>
          <a:lstStyle>
            <a:lvl1pPr>
              <a:lnSpc>
                <a:spcPct val="90000"/>
              </a:lnSpc>
              <a:spcBef>
                <a:spcPts val="1600"/>
              </a:spcBef>
              <a:defRPr sz="7000">
                <a:solidFill>
                  <a:srgbClr val="D93E2B"/>
                </a:solidFill>
                <a:latin typeface="Bodoni SvtyTwo ITC TT-Book"/>
                <a:ea typeface="Bodoni SvtyTwo ITC TT-Book"/>
                <a:cs typeface="Bodoni SvtyTwo ITC TT-Book"/>
                <a:sym typeface="Bodoni SvtyTwo ITC TT-Book"/>
              </a:defRPr>
            </a:lvl1pPr>
          </a:lstStyle>
          <a:p>
            <a:pPr/>
            <a:r>
              <a:t>Title Text</a:t>
            </a:r>
          </a:p>
        </p:txBody>
      </p:sp>
      <p:sp>
        <p:nvSpPr>
          <p:cNvPr id="162" name="Body Level One…"/>
          <p:cNvSpPr txBox="1"/>
          <p:nvPr>
            <p:ph type="body" sz="half" idx="1"/>
          </p:nvPr>
        </p:nvSpPr>
        <p:spPr>
          <a:xfrm>
            <a:off x="508000" y="2730500"/>
            <a:ext cx="5816600" cy="6350000"/>
          </a:xfrm>
          <a:prstGeom prst="rect">
            <a:avLst/>
          </a:prstGeom>
        </p:spPr>
        <p:txBody>
          <a:bodyPr/>
          <a:lstStyle>
            <a:lvl1pPr marL="393700" indent="-393700">
              <a:spcBef>
                <a:spcPts val="1800"/>
              </a:spcBef>
              <a:buClr>
                <a:srgbClr val="929292"/>
              </a:buClr>
              <a:buSzPct val="65000"/>
              <a:buFont typeface="Zapf Dingbats"/>
              <a:buChar char="❖"/>
              <a:defRPr sz="3000">
                <a:solidFill>
                  <a:srgbClr val="414141"/>
                </a:solidFill>
                <a:latin typeface="Palatino"/>
                <a:ea typeface="Palatino"/>
                <a:cs typeface="Palatino"/>
                <a:sym typeface="Palatino"/>
              </a:defRPr>
            </a:lvl1pPr>
            <a:lvl2pPr marL="787400" indent="-393700">
              <a:spcBef>
                <a:spcPts val="1800"/>
              </a:spcBef>
              <a:buClr>
                <a:srgbClr val="929292"/>
              </a:buClr>
              <a:buSzPct val="65000"/>
              <a:buFont typeface="Zapf Dingbats"/>
              <a:buChar char="❖"/>
              <a:defRPr sz="3000">
                <a:solidFill>
                  <a:srgbClr val="414141"/>
                </a:solidFill>
                <a:latin typeface="Palatino"/>
                <a:ea typeface="Palatino"/>
                <a:cs typeface="Palatino"/>
                <a:sym typeface="Palatino"/>
              </a:defRPr>
            </a:lvl2pPr>
            <a:lvl3pPr marL="1181100" indent="-393700">
              <a:spcBef>
                <a:spcPts val="1800"/>
              </a:spcBef>
              <a:buClr>
                <a:srgbClr val="929292"/>
              </a:buClr>
              <a:buSzPct val="65000"/>
              <a:buFont typeface="Zapf Dingbats"/>
              <a:buChar char="❖"/>
              <a:defRPr sz="3000">
                <a:solidFill>
                  <a:srgbClr val="414141"/>
                </a:solidFill>
                <a:latin typeface="Palatino"/>
                <a:ea typeface="Palatino"/>
                <a:cs typeface="Palatino"/>
                <a:sym typeface="Palatino"/>
              </a:defRPr>
            </a:lvl3pPr>
            <a:lvl4pPr marL="1574800" indent="-393700">
              <a:spcBef>
                <a:spcPts val="1800"/>
              </a:spcBef>
              <a:buClr>
                <a:srgbClr val="929292"/>
              </a:buClr>
              <a:buSzPct val="65000"/>
              <a:buFont typeface="Zapf Dingbats"/>
              <a:buChar char="❖"/>
              <a:defRPr sz="3000">
                <a:solidFill>
                  <a:srgbClr val="414141"/>
                </a:solidFill>
                <a:latin typeface="Palatino"/>
                <a:ea typeface="Palatino"/>
                <a:cs typeface="Palatino"/>
                <a:sym typeface="Palatino"/>
              </a:defRPr>
            </a:lvl4pPr>
            <a:lvl5pPr marL="1968500" indent="-393700">
              <a:spcBef>
                <a:spcPts val="1800"/>
              </a:spcBef>
              <a:buClr>
                <a:srgbClr val="929292"/>
              </a:buClr>
              <a:buSzPct val="65000"/>
              <a:buFont typeface="Zapf Dingbats"/>
              <a:buChar char="❖"/>
              <a:defRPr sz="3000">
                <a:solidFill>
                  <a:srgbClr val="414141"/>
                </a:solidFill>
                <a:latin typeface="Palatino"/>
                <a:ea typeface="Palatino"/>
                <a:cs typeface="Palatino"/>
                <a:sym typeface="Palatino"/>
              </a:defRPr>
            </a:lvl5pPr>
          </a:lstStyle>
          <a:p>
            <a:pPr/>
            <a:r>
              <a:t>Body Level One</a:t>
            </a:r>
          </a:p>
          <a:p>
            <a:pPr lvl="1"/>
            <a:r>
              <a:t>Body Level Two</a:t>
            </a:r>
          </a:p>
          <a:p>
            <a:pPr lvl="2"/>
            <a:r>
              <a:t>Body Level Three</a:t>
            </a:r>
          </a:p>
          <a:p>
            <a:pPr lvl="3"/>
            <a:r>
              <a:t>Body Level Four</a:t>
            </a:r>
          </a:p>
          <a:p>
            <a:pPr lvl="4"/>
            <a:r>
              <a:t>Body Level Five</a:t>
            </a:r>
          </a:p>
        </p:txBody>
      </p:sp>
      <p:sp>
        <p:nvSpPr>
          <p:cNvPr id="163" name="Slide Number"/>
          <p:cNvSpPr txBox="1"/>
          <p:nvPr>
            <p:ph type="sldNum" sz="quarter" idx="2"/>
          </p:nvPr>
        </p:nvSpPr>
        <p:spPr>
          <a:xfrm>
            <a:off x="6324600" y="9258300"/>
            <a:ext cx="342900" cy="406400"/>
          </a:xfrm>
          <a:prstGeom prst="rect">
            <a:avLst/>
          </a:prstGeom>
        </p:spPr>
        <p:txBody>
          <a:bodyPr/>
          <a:lstStyle>
            <a:lvl1pPr>
              <a:defRPr sz="1800">
                <a:solidFill>
                  <a:srgbClr val="4C4946"/>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View of beach and sea from a grassy sand dune"/>
          <p:cNvSpPr/>
          <p:nvPr>
            <p:ph type="pic" idx="21"/>
          </p:nvPr>
        </p:nvSpPr>
        <p:spPr>
          <a:xfrm>
            <a:off x="1625600" y="374650"/>
            <a:ext cx="9753600" cy="65024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re">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Heron flying low over a beach with a short fence in the foreground"/>
          <p:cNvSpPr/>
          <p:nvPr>
            <p:ph type="pic" idx="21"/>
          </p:nvPr>
        </p:nvSpPr>
        <p:spPr>
          <a:xfrm>
            <a:off x="6375400" y="635000"/>
            <a:ext cx="8216900" cy="82169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Sandy path between two hills leading to the ocean"/>
          <p:cNvSpPr/>
          <p:nvPr>
            <p:ph type="pic" idx="21"/>
          </p:nvPr>
        </p:nvSpPr>
        <p:spPr>
          <a:xfrm>
            <a:off x="3810000" y="2590800"/>
            <a:ext cx="942975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lgn="ctr">
              <a:spcBef>
                <a:spcPts val="0"/>
              </a:spcBef>
              <a:defRPr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1pPr>
      <a:lvl2pPr marL="0" marR="0" indent="457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2pPr>
      <a:lvl3pPr marL="0" marR="0" indent="9144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2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gif"/><Relationship Id="rId3" Type="http://schemas.openxmlformats.org/officeDocument/2006/relationships/image" Target="../media/image2.gif"/><Relationship Id="rId4" Type="http://schemas.openxmlformats.org/officeDocument/2006/relationships/image" Target="../media/image3.g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9.png"/><Relationship Id="rId3" Type="http://schemas.openxmlformats.org/officeDocument/2006/relationships/image" Target="../media/image3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2.jpeg"/><Relationship Id="rId7" Type="http://schemas.openxmlformats.org/officeDocument/2006/relationships/image" Target="../media/image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FETS-FFA diagnostics"/>
          <p:cNvSpPr txBox="1"/>
          <p:nvPr>
            <p:ph type="ctrTitle"/>
          </p:nvPr>
        </p:nvSpPr>
        <p:spPr>
          <a:prstGeom prst="rect">
            <a:avLst/>
          </a:prstGeom>
        </p:spPr>
        <p:txBody>
          <a:bodyPr/>
          <a:lstStyle/>
          <a:p>
            <a:pPr/>
            <a:r>
              <a:t>FETS-FFA diagnostics</a:t>
            </a:r>
          </a:p>
        </p:txBody>
      </p:sp>
      <p:sp>
        <p:nvSpPr>
          <p:cNvPr id="173" name="10. Jan. 2024…"/>
          <p:cNvSpPr txBox="1"/>
          <p:nvPr>
            <p:ph type="subTitle" sz="quarter" idx="1"/>
          </p:nvPr>
        </p:nvSpPr>
        <p:spPr>
          <a:xfrm>
            <a:off x="1270000" y="5041900"/>
            <a:ext cx="10464800" cy="2228349"/>
          </a:xfrm>
          <a:prstGeom prst="rect">
            <a:avLst/>
          </a:prstGeom>
        </p:spPr>
        <p:txBody>
          <a:bodyPr/>
          <a:lstStyle/>
          <a:p>
            <a:pPr defTabSz="438150">
              <a:defRPr sz="2775"/>
            </a:pPr>
            <a:r>
              <a:t>10. Jan. 2024</a:t>
            </a:r>
          </a:p>
          <a:p>
            <a:pPr defTabSz="438150">
              <a:defRPr sz="2775"/>
            </a:pPr>
            <a:r>
              <a:t>ISIS2/LhARA FFA Project Update</a:t>
            </a:r>
          </a:p>
          <a:p>
            <a:pPr defTabSz="438150">
              <a:defRPr sz="2775"/>
            </a:pPr>
          </a:p>
          <a:p>
            <a:pPr defTabSz="438150">
              <a:defRPr sz="2775"/>
            </a:pPr>
            <a:r>
              <a:t>E. Yamakawa*, D. PDB, T. Canfer, K. Fazlee</a:t>
            </a:r>
          </a:p>
          <a:p>
            <a:pPr defTabSz="438150">
              <a:defRPr sz="2775"/>
            </a:pPr>
            <a:r>
              <a:t>Diag. Dev. Sec. in Sync. Group (STFC)</a:t>
            </a:r>
          </a:p>
        </p:txBody>
      </p:sp>
      <p:sp>
        <p:nvSpPr>
          <p:cNvPr id="174" name="Slide Number"/>
          <p:cNvSpPr txBox="1"/>
          <p:nvPr>
            <p:ph type="sldNum" sz="quarter" idx="4294967295"/>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 name="YAP_thickness.png" descr="YAP_thickness.png"/>
          <p:cNvPicPr>
            <a:picLocks noChangeAspect="1"/>
          </p:cNvPicPr>
          <p:nvPr/>
        </p:nvPicPr>
        <p:blipFill>
          <a:blip r:embed="rId2">
            <a:extLst/>
          </a:blip>
          <a:stretch>
            <a:fillRect/>
          </a:stretch>
        </p:blipFill>
        <p:spPr>
          <a:xfrm>
            <a:off x="9413154" y="6155615"/>
            <a:ext cx="3787183" cy="2272310"/>
          </a:xfrm>
          <a:prstGeom prst="rect">
            <a:avLst/>
          </a:prstGeom>
          <a:ln w="12700">
            <a:miter lim="400000"/>
          </a:ln>
        </p:spPr>
      </p:pic>
      <p:sp>
        <p:nvSpPr>
          <p:cNvPr id="278" name="Scintillation Materials and Geometries"/>
          <p:cNvSpPr txBox="1"/>
          <p:nvPr>
            <p:ph type="title"/>
          </p:nvPr>
        </p:nvSpPr>
        <p:spPr>
          <a:xfrm>
            <a:off x="952500" y="254000"/>
            <a:ext cx="11099800" cy="1303173"/>
          </a:xfrm>
          <a:prstGeom prst="rect">
            <a:avLst/>
          </a:prstGeom>
        </p:spPr>
        <p:txBody>
          <a:bodyPr/>
          <a:lstStyle>
            <a:lvl1pPr defTabSz="356362">
              <a:defRPr sz="4880"/>
            </a:lvl1pPr>
          </a:lstStyle>
          <a:p>
            <a:pPr/>
            <a:r>
              <a:t>Scintillation Materials and Geometries</a:t>
            </a:r>
          </a:p>
        </p:txBody>
      </p:sp>
      <p:pic>
        <p:nvPicPr>
          <p:cNvPr id="279" name="Image" descr="Image"/>
          <p:cNvPicPr>
            <a:picLocks noChangeAspect="1"/>
          </p:cNvPicPr>
          <p:nvPr/>
        </p:nvPicPr>
        <p:blipFill>
          <a:blip r:embed="rId3">
            <a:extLst/>
          </a:blip>
          <a:stretch>
            <a:fillRect/>
          </a:stretch>
        </p:blipFill>
        <p:spPr>
          <a:xfrm>
            <a:off x="6171815" y="1602365"/>
            <a:ext cx="6606245" cy="2207718"/>
          </a:xfrm>
          <a:prstGeom prst="rect">
            <a:avLst/>
          </a:prstGeom>
          <a:ln w="12700">
            <a:miter lim="400000"/>
          </a:ln>
        </p:spPr>
      </p:pic>
      <p:pic>
        <p:nvPicPr>
          <p:cNvPr id="280" name="Image" descr="Image"/>
          <p:cNvPicPr>
            <a:picLocks noChangeAspect="1"/>
          </p:cNvPicPr>
          <p:nvPr/>
        </p:nvPicPr>
        <p:blipFill>
          <a:blip r:embed="rId4">
            <a:extLst/>
          </a:blip>
          <a:stretch>
            <a:fillRect/>
          </a:stretch>
        </p:blipFill>
        <p:spPr>
          <a:xfrm>
            <a:off x="-146303" y="1191984"/>
            <a:ext cx="6630513" cy="5444907"/>
          </a:xfrm>
          <a:prstGeom prst="rect">
            <a:avLst/>
          </a:prstGeom>
          <a:ln w="12700">
            <a:miter lim="400000"/>
          </a:ln>
        </p:spPr>
      </p:pic>
      <p:pic>
        <p:nvPicPr>
          <p:cNvPr id="281" name="Image" descr="Image"/>
          <p:cNvPicPr>
            <a:picLocks noChangeAspect="1"/>
          </p:cNvPicPr>
          <p:nvPr/>
        </p:nvPicPr>
        <p:blipFill>
          <a:blip r:embed="rId5">
            <a:extLst/>
          </a:blip>
          <a:stretch>
            <a:fillRect/>
          </a:stretch>
        </p:blipFill>
        <p:spPr>
          <a:xfrm>
            <a:off x="5833931" y="4226065"/>
            <a:ext cx="7102738" cy="1763140"/>
          </a:xfrm>
          <a:prstGeom prst="rect">
            <a:avLst/>
          </a:prstGeom>
          <a:ln w="12700">
            <a:miter lim="400000"/>
          </a:ln>
        </p:spPr>
      </p:pic>
      <p:pic>
        <p:nvPicPr>
          <p:cNvPr id="282" name="NaI_thickness.png" descr="NaI_thickness.png"/>
          <p:cNvPicPr>
            <a:picLocks noChangeAspect="1"/>
          </p:cNvPicPr>
          <p:nvPr/>
        </p:nvPicPr>
        <p:blipFill>
          <a:blip r:embed="rId6">
            <a:extLst/>
          </a:blip>
          <a:stretch>
            <a:fillRect/>
          </a:stretch>
        </p:blipFill>
        <p:spPr>
          <a:xfrm>
            <a:off x="5930865" y="6155615"/>
            <a:ext cx="3787183" cy="2272310"/>
          </a:xfrm>
          <a:prstGeom prst="rect">
            <a:avLst/>
          </a:prstGeom>
          <a:ln w="12700">
            <a:miter lim="400000"/>
          </a:ln>
        </p:spPr>
      </p:pic>
      <p:sp>
        <p:nvSpPr>
          <p:cNvPr id="283" name="Suitable materials and geometries have been studied for Scintillation BLMs in the test ring:…"/>
          <p:cNvSpPr txBox="1"/>
          <p:nvPr>
            <p:ph type="body" sz="quarter" idx="1"/>
          </p:nvPr>
        </p:nvSpPr>
        <p:spPr>
          <a:xfrm>
            <a:off x="267862" y="6668223"/>
            <a:ext cx="5520059" cy="2567265"/>
          </a:xfrm>
          <a:prstGeom prst="rect">
            <a:avLst/>
          </a:prstGeom>
          <a:ln w="25400">
            <a:solidFill>
              <a:srgbClr val="000000"/>
            </a:solidFill>
          </a:ln>
        </p:spPr>
        <p:txBody>
          <a:bodyPr/>
          <a:lstStyle/>
          <a:p>
            <a:pPr marL="223520" indent="-223520" defTabSz="402336">
              <a:spcBef>
                <a:spcPts val="1000"/>
              </a:spcBef>
              <a:defRPr sz="1760">
                <a:latin typeface="Helvetica"/>
                <a:ea typeface="Helvetica"/>
                <a:cs typeface="Helvetica"/>
                <a:sym typeface="Helvetica"/>
              </a:defRPr>
            </a:pPr>
            <a:r>
              <a:t>Suitable materials and geometries have been studied for Scintillation BLMs in the test ring:</a:t>
            </a:r>
          </a:p>
          <a:p>
            <a:pPr lvl="1" marL="614680" indent="-223520" defTabSz="402336">
              <a:spcBef>
                <a:spcPts val="1000"/>
              </a:spcBef>
              <a:defRPr sz="1760">
                <a:latin typeface="Helvetica"/>
                <a:ea typeface="Helvetica"/>
                <a:cs typeface="Helvetica"/>
                <a:sym typeface="Helvetica"/>
              </a:defRPr>
            </a:pPr>
            <a:r>
              <a:t>A few mm thick YAP,YSO will be tested on FETS with supports from Detector Group in ISIS.</a:t>
            </a:r>
          </a:p>
          <a:p>
            <a:pPr marL="223520" indent="-223520" defTabSz="402336">
              <a:spcBef>
                <a:spcPts val="1000"/>
              </a:spcBef>
              <a:defRPr sz="1760">
                <a:latin typeface="Helvetica"/>
                <a:ea typeface="Helvetica"/>
                <a:cs typeface="Helvetica"/>
                <a:sym typeface="Helvetica"/>
              </a:defRPr>
            </a:pPr>
            <a:r>
              <a:t>Selection of optical fibres and PMT as well as electronics treatments should be performed in 2024.</a:t>
            </a:r>
          </a:p>
        </p:txBody>
      </p:sp>
      <p:sp>
        <p:nvSpPr>
          <p:cNvPr id="284" name="Slide Number"/>
          <p:cNvSpPr txBox="1"/>
          <p:nvPr>
            <p:ph type="sldNum" sz="quarter" idx="4294967295"/>
          </p:nvPr>
        </p:nvSpPr>
        <p:spPr>
          <a:xfrm>
            <a:off x="6328884" y="9296400"/>
            <a:ext cx="340259" cy="342900"/>
          </a:xfrm>
          <a:prstGeom prst="rect">
            <a:avLst/>
          </a:prstGeom>
          <a:extLst>
            <a:ext uri="{C572A759-6A51-4108-AA02-DFA0A04FC94B}">
              <ma14:wrappingTextBoxFlag xmlns:ma14="http://schemas.microsoft.com/office/mac/drawingml/2011/main" val="1"/>
            </a:ext>
          </a:extLst>
        </p:spPr>
        <p:txBody>
          <a:bodyPr/>
          <a:lstStyle>
            <a:lvl1pPr>
              <a:defRPr>
                <a:latin typeface="Helvetica Light"/>
                <a:ea typeface="Helvetica Light"/>
                <a:cs typeface="Helvetica Light"/>
                <a:sym typeface="Helvetica Light"/>
              </a:defRPr>
            </a:lvl1pPr>
          </a:lstStyle>
          <a:p>
            <a:pPr/>
            <a:fld id="{86CB4B4D-7CA3-9044-876B-883B54F8677D}" type="slidenum"/>
          </a:p>
        </p:txBody>
      </p:sp>
      <p:sp>
        <p:nvSpPr>
          <p:cNvPr id="285" name="Fig. 3. Response function of NaI and YAP detectors with different thicknesses."/>
          <p:cNvSpPr txBox="1"/>
          <p:nvPr/>
        </p:nvSpPr>
        <p:spPr>
          <a:xfrm>
            <a:off x="6417354" y="8594336"/>
            <a:ext cx="6462103" cy="299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lvl1pPr>
          </a:lstStyle>
          <a:p>
            <a:pPr/>
            <a:r>
              <a:t>Fig. 3. Response function of NaI and YAP detectors with different thicknesses.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Ionisation Chamber BLM"/>
          <p:cNvSpPr txBox="1"/>
          <p:nvPr>
            <p:ph type="title"/>
          </p:nvPr>
        </p:nvSpPr>
        <p:spPr>
          <a:xfrm>
            <a:off x="-683271" y="254581"/>
            <a:ext cx="11099801" cy="931981"/>
          </a:xfrm>
          <a:prstGeom prst="rect">
            <a:avLst/>
          </a:prstGeom>
        </p:spPr>
        <p:txBody>
          <a:bodyPr/>
          <a:lstStyle>
            <a:lvl1pPr defTabSz="391414">
              <a:defRPr sz="5360"/>
            </a:lvl1pPr>
          </a:lstStyle>
          <a:p>
            <a:pPr/>
            <a:r>
              <a:t>Ionisation Chamber BLM</a:t>
            </a:r>
          </a:p>
        </p:txBody>
      </p:sp>
      <p:sp>
        <p:nvSpPr>
          <p:cNvPr id="288" name="ISIS-IC-BLMs are the model for FFA-IC-BLMs:…"/>
          <p:cNvSpPr txBox="1"/>
          <p:nvPr>
            <p:ph type="body" sz="half" idx="1"/>
          </p:nvPr>
        </p:nvSpPr>
        <p:spPr>
          <a:xfrm>
            <a:off x="103521" y="1436495"/>
            <a:ext cx="5836254" cy="7222805"/>
          </a:xfrm>
          <a:prstGeom prst="rect">
            <a:avLst/>
          </a:prstGeom>
        </p:spPr>
        <p:txBody>
          <a:bodyPr/>
          <a:lstStyle/>
          <a:p>
            <a:pPr/>
            <a:r>
              <a:t>ISIS-IC-BLMs are the model for FFA-IC-BLMs:</a:t>
            </a:r>
          </a:p>
          <a:p>
            <a:pPr lvl="1"/>
            <a:r>
              <a:t>Ar-gas filled in between two cylindrical tubes.</a:t>
            </a:r>
          </a:p>
          <a:p>
            <a:pPr lvl="1"/>
            <a:r>
              <a:t>Electron collection:</a:t>
            </a:r>
          </a:p>
          <a:p>
            <a:pPr lvl="2"/>
            <a:r>
              <a:t>Inner tube: grounded via downstream amplifier</a:t>
            </a:r>
          </a:p>
          <a:p>
            <a:pPr lvl="2"/>
            <a:r>
              <a:t>outer tube: negative voltages are applied.</a:t>
            </a:r>
          </a:p>
          <a:p>
            <a:pPr/>
            <a:r>
              <a:t>Ideal geometry, types of gas, bias voltages should finished in 2024. </a:t>
            </a:r>
          </a:p>
        </p:txBody>
      </p:sp>
      <p:sp>
        <p:nvSpPr>
          <p:cNvPr id="289" name="Slide Number"/>
          <p:cNvSpPr txBox="1"/>
          <p:nvPr>
            <p:ph type="sldNum" sz="quarter" idx="4294967295"/>
          </p:nvPr>
        </p:nvSpPr>
        <p:spPr>
          <a:xfrm>
            <a:off x="6328884" y="9296400"/>
            <a:ext cx="340259" cy="342900"/>
          </a:xfrm>
          <a:prstGeom prst="rect">
            <a:avLst/>
          </a:prstGeom>
          <a:extLst>
            <a:ext uri="{C572A759-6A51-4108-AA02-DFA0A04FC94B}">
              <ma14:wrappingTextBoxFlag xmlns:ma14="http://schemas.microsoft.com/office/mac/drawingml/2011/main" val="1"/>
            </a:ext>
          </a:extLst>
        </p:spPr>
        <p:txBody>
          <a:bodyPr/>
          <a:lstStyle>
            <a:lvl1pPr>
              <a:defRPr>
                <a:latin typeface="Helvetica Light"/>
                <a:ea typeface="Helvetica Light"/>
                <a:cs typeface="Helvetica Light"/>
                <a:sym typeface="Helvetica Light"/>
              </a:defRPr>
            </a:lvl1pPr>
          </a:lstStyle>
          <a:p>
            <a:pPr/>
            <a:fld id="{86CB4B4D-7CA3-9044-876B-883B54F8677D}" type="slidenum"/>
          </a:p>
        </p:txBody>
      </p:sp>
      <p:pic>
        <p:nvPicPr>
          <p:cNvPr id="290" name="FETS_BLM.jpeg" descr="FETS_BLM.jpeg"/>
          <p:cNvPicPr>
            <a:picLocks noChangeAspect="1"/>
          </p:cNvPicPr>
          <p:nvPr/>
        </p:nvPicPr>
        <p:blipFill>
          <a:blip r:embed="rId2">
            <a:extLst/>
          </a:blip>
          <a:stretch>
            <a:fillRect/>
          </a:stretch>
        </p:blipFill>
        <p:spPr>
          <a:xfrm>
            <a:off x="6862150" y="4143462"/>
            <a:ext cx="5046300" cy="3784726"/>
          </a:xfrm>
          <a:prstGeom prst="rect">
            <a:avLst/>
          </a:prstGeom>
          <a:ln w="12700">
            <a:miter lim="400000"/>
          </a:ln>
        </p:spPr>
      </p:pic>
      <p:pic>
        <p:nvPicPr>
          <p:cNvPr id="291" name="Image" descr="Image"/>
          <p:cNvPicPr>
            <a:picLocks noChangeAspect="1"/>
          </p:cNvPicPr>
          <p:nvPr/>
        </p:nvPicPr>
        <p:blipFill>
          <a:blip r:embed="rId3">
            <a:extLst/>
          </a:blip>
          <a:stretch>
            <a:fillRect/>
          </a:stretch>
        </p:blipFill>
        <p:spPr>
          <a:xfrm>
            <a:off x="5631879" y="2120132"/>
            <a:ext cx="6989122" cy="1466712"/>
          </a:xfrm>
          <a:prstGeom prst="rect">
            <a:avLst/>
          </a:prstGeom>
          <a:ln w="12700">
            <a:miter lim="400000"/>
          </a:ln>
        </p:spPr>
      </p:pic>
      <p:sp>
        <p:nvSpPr>
          <p:cNvPr id="292" name="Fig. 1. Sketch of Ring-BLM used in ISIS [1]."/>
          <p:cNvSpPr txBox="1"/>
          <p:nvPr/>
        </p:nvSpPr>
        <p:spPr>
          <a:xfrm>
            <a:off x="6016654" y="3578160"/>
            <a:ext cx="6462103" cy="299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lvl1pPr>
          </a:lstStyle>
          <a:p>
            <a:pPr/>
            <a:r>
              <a:t>Fig. 1. Sketch of Ring-BLM used in ISIS [1].</a:t>
            </a:r>
          </a:p>
        </p:txBody>
      </p:sp>
      <p:sp>
        <p:nvSpPr>
          <p:cNvPr id="293" name="Fig. 2. Test demo-BLMs on FETS beam dump."/>
          <p:cNvSpPr txBox="1"/>
          <p:nvPr/>
        </p:nvSpPr>
        <p:spPr>
          <a:xfrm>
            <a:off x="7574933" y="7964457"/>
            <a:ext cx="3883571" cy="299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lvl1pPr>
          </a:lstStyle>
          <a:p>
            <a:pPr/>
            <a:r>
              <a:t>Fig. 2. Test demo-BLMs on FETS beam dump.</a:t>
            </a:r>
          </a:p>
        </p:txBody>
      </p:sp>
      <p:sp>
        <p:nvSpPr>
          <p:cNvPr id="294" name="[1] M.A. Clarke-Gayther, “Global Beam Loss Monitoring using Long Ionisation Chambers at ISIS”, Proc.C 940627 (1994)"/>
          <p:cNvSpPr txBox="1"/>
          <p:nvPr/>
        </p:nvSpPr>
        <p:spPr>
          <a:xfrm>
            <a:off x="7172353" y="8939666"/>
            <a:ext cx="5362899" cy="5030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400"/>
            </a:pPr>
            <a:r>
              <a:t>[1] M.A. Clarke-Gayther, “Global Beam Loss Monitoring using Long Ionisation Chambers at ISIS”, </a:t>
            </a:r>
            <a:r>
              <a:rPr i="1"/>
              <a:t>Proc.C</a:t>
            </a:r>
            <a:r>
              <a:t> 940627 (1994)</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Beam Intensity Monitor…"/>
          <p:cNvSpPr txBox="1"/>
          <p:nvPr>
            <p:ph type="ctrTitle"/>
          </p:nvPr>
        </p:nvSpPr>
        <p:spPr>
          <a:prstGeom prst="rect">
            <a:avLst/>
          </a:prstGeom>
        </p:spPr>
        <p:txBody>
          <a:bodyPr/>
          <a:lstStyle/>
          <a:p>
            <a:pPr defTabSz="549148">
              <a:defRPr sz="7519"/>
            </a:pPr>
            <a:r>
              <a:t>Beam Intensity Monitor </a:t>
            </a:r>
          </a:p>
          <a:p>
            <a:pPr defTabSz="549148">
              <a:defRPr sz="7519"/>
            </a:pPr>
            <a:r>
              <a:t>Updates</a:t>
            </a:r>
          </a:p>
        </p:txBody>
      </p:sp>
      <p:sp>
        <p:nvSpPr>
          <p:cNvPr id="297"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Monitor Requirements"/>
          <p:cNvSpPr txBox="1"/>
          <p:nvPr>
            <p:ph type="title"/>
          </p:nvPr>
        </p:nvSpPr>
        <p:spPr>
          <a:xfrm>
            <a:off x="1043899" y="660231"/>
            <a:ext cx="11099801" cy="1036073"/>
          </a:xfrm>
          <a:prstGeom prst="rect">
            <a:avLst/>
          </a:prstGeom>
        </p:spPr>
        <p:txBody>
          <a:bodyPr/>
          <a:lstStyle>
            <a:lvl1pPr defTabSz="449833">
              <a:defRPr sz="6160"/>
            </a:lvl1pPr>
          </a:lstStyle>
          <a:p>
            <a:pPr/>
            <a:r>
              <a:t>Monitor Requirements</a:t>
            </a:r>
          </a:p>
        </p:txBody>
      </p:sp>
      <p:sp>
        <p:nvSpPr>
          <p:cNvPr id="300" name="Slide Number"/>
          <p:cNvSpPr txBox="1"/>
          <p:nvPr>
            <p:ph type="sldNum" sz="quarter" idx="4294967295"/>
          </p:nvPr>
        </p:nvSpPr>
        <p:spPr>
          <a:xfrm>
            <a:off x="6328884" y="9296400"/>
            <a:ext cx="340259" cy="342900"/>
          </a:xfrm>
          <a:prstGeom prst="rect">
            <a:avLst/>
          </a:prstGeom>
          <a:extLst>
            <a:ext uri="{C572A759-6A51-4108-AA02-DFA0A04FC94B}">
              <ma14:wrappingTextBoxFlag xmlns:ma14="http://schemas.microsoft.com/office/mac/drawingml/2011/main" val="1"/>
            </a:ext>
          </a:extLst>
        </p:spPr>
        <p:txBody>
          <a:bodyPr/>
          <a:lstStyle>
            <a:lvl1pPr>
              <a:defRPr>
                <a:latin typeface="Helvetica Light"/>
                <a:ea typeface="Helvetica Light"/>
                <a:cs typeface="Helvetica Light"/>
                <a:sym typeface="Helvetica Light"/>
              </a:defRPr>
            </a:lvl1pPr>
          </a:lstStyle>
          <a:p>
            <a:pPr/>
            <a:fld id="{86CB4B4D-7CA3-9044-876B-883B54F8677D}" type="slidenum"/>
          </a:p>
        </p:txBody>
      </p:sp>
      <p:sp>
        <p:nvSpPr>
          <p:cNvPr id="301" name="The intensity resolution of all Intensity Monitors is within 1% of injected beam (maximum intensity is 3E11).…"/>
          <p:cNvSpPr txBox="1"/>
          <p:nvPr>
            <p:ph type="body" idx="1"/>
          </p:nvPr>
        </p:nvSpPr>
        <p:spPr>
          <a:xfrm>
            <a:off x="833650" y="1929721"/>
            <a:ext cx="11099801" cy="7027471"/>
          </a:xfrm>
          <a:prstGeom prst="rect">
            <a:avLst/>
          </a:prstGeom>
        </p:spPr>
        <p:txBody>
          <a:bodyPr/>
          <a:lstStyle/>
          <a:p>
            <a:pPr marL="0" indent="0" defTabSz="333756">
              <a:spcBef>
                <a:spcPts val="800"/>
              </a:spcBef>
              <a:buSzTx/>
              <a:buNone/>
              <a:defRPr sz="2190">
                <a:latin typeface="Helvetica"/>
                <a:ea typeface="Helvetica"/>
                <a:cs typeface="Helvetica"/>
                <a:sym typeface="Helvetica"/>
              </a:defRPr>
            </a:pPr>
          </a:p>
          <a:p>
            <a:pPr marL="333756" indent="-231775" defTabSz="333756">
              <a:spcBef>
                <a:spcPts val="1000"/>
              </a:spcBef>
              <a:buClr>
                <a:srgbClr val="000000"/>
              </a:buClr>
              <a:buSzPct val="100000"/>
              <a:buFont typeface="Times Roman"/>
              <a:buAutoNum type="arabicPeriod" startAt="1"/>
              <a:defRPr sz="2190">
                <a:latin typeface="Helvetica"/>
                <a:ea typeface="Helvetica"/>
                <a:cs typeface="Helvetica"/>
                <a:sym typeface="Helvetica"/>
              </a:defRPr>
            </a:pPr>
            <a:r>
              <a:t>The intensity resolution of </a:t>
            </a:r>
            <a:r>
              <a:rPr b="1"/>
              <a:t>all Intensity Monitors</a:t>
            </a:r>
            <a:r>
              <a:t> is </a:t>
            </a:r>
            <a:r>
              <a:rPr b="1"/>
              <a:t>within 1% of injected beam</a:t>
            </a:r>
            <a:r>
              <a:t> (maximum intensity is 3E11). </a:t>
            </a:r>
          </a:p>
          <a:p>
            <a:pPr lvl="1" marL="435737" indent="-231775" defTabSz="333756">
              <a:spcBef>
                <a:spcPts val="1000"/>
              </a:spcBef>
              <a:buClr>
                <a:srgbClr val="000000"/>
              </a:buClr>
              <a:buSzPct val="100000"/>
              <a:buFont typeface="Times Roman"/>
              <a:buAutoNum type="arabicPeriod" startAt="1"/>
              <a:defRPr sz="2190">
                <a:latin typeface="Helvetica"/>
                <a:ea typeface="Helvetica"/>
                <a:cs typeface="Helvetica"/>
                <a:sym typeface="Helvetica"/>
              </a:defRPr>
            </a:pPr>
            <a:r>
              <a:t>Maximum peak current for WCM: 160mA (3E11 ppp for 300ns) </a:t>
            </a:r>
          </a:p>
          <a:p>
            <a:pPr lvl="1" marL="435737" indent="-231775" defTabSz="333756">
              <a:spcBef>
                <a:spcPts val="1000"/>
              </a:spcBef>
              <a:buClr>
                <a:srgbClr val="000000"/>
              </a:buClr>
              <a:buSzPct val="100000"/>
              <a:buFont typeface="Times Roman"/>
              <a:buAutoNum type="arabicPeriod" startAt="1"/>
              <a:defRPr sz="2190">
                <a:latin typeface="Helvetica"/>
                <a:ea typeface="Helvetica"/>
                <a:cs typeface="Helvetica"/>
                <a:sym typeface="Helvetica"/>
              </a:defRPr>
            </a:pPr>
            <a:r>
              <a:t>Minimum peak current for WCM: 1.6mA (3E9 ppp for 300ns)</a:t>
            </a:r>
          </a:p>
          <a:p>
            <a:pPr lvl="1" marL="435737" indent="-231775" defTabSz="333756">
              <a:spcBef>
                <a:spcPts val="1000"/>
              </a:spcBef>
              <a:buClr>
                <a:srgbClr val="000000"/>
              </a:buClr>
              <a:buSzPct val="100000"/>
              <a:buFont typeface="Times Roman"/>
              <a:buAutoNum type="arabicPeriod" startAt="1"/>
              <a:defRPr sz="2190">
                <a:latin typeface="Helvetica"/>
                <a:ea typeface="Helvetica"/>
                <a:cs typeface="Helvetica"/>
                <a:sym typeface="Helvetica"/>
              </a:defRPr>
            </a:pPr>
            <a:r>
              <a:t>Coasting beam intensity can be one order higher in ideal.</a:t>
            </a:r>
          </a:p>
          <a:p>
            <a:pPr marL="333756" indent="-231775" defTabSz="333756">
              <a:spcBef>
                <a:spcPts val="1000"/>
              </a:spcBef>
              <a:buClr>
                <a:srgbClr val="000000"/>
              </a:buClr>
              <a:buSzPct val="100000"/>
              <a:buFont typeface="Times Roman"/>
              <a:buAutoNum type="arabicPeriod" startAt="1"/>
              <a:defRPr sz="2190">
                <a:latin typeface="Helvetica"/>
                <a:ea typeface="Helvetica"/>
                <a:cs typeface="Helvetica"/>
                <a:sym typeface="Helvetica"/>
              </a:defRPr>
            </a:pPr>
            <a:r>
              <a:rPr b="1"/>
              <a:t>WCM</a:t>
            </a:r>
            <a:r>
              <a:t>: </a:t>
            </a:r>
          </a:p>
          <a:p>
            <a:pPr lvl="1" marL="435737" indent="-231775" defTabSz="333756">
              <a:spcBef>
                <a:spcPts val="1000"/>
              </a:spcBef>
              <a:buClr>
                <a:srgbClr val="000000"/>
              </a:buClr>
              <a:buSzPct val="100000"/>
              <a:buFont typeface="Times Roman"/>
              <a:buAutoNum type="arabicPeriod" startAt="1"/>
              <a:defRPr sz="2190">
                <a:latin typeface="Helvetica"/>
                <a:ea typeface="Helvetica"/>
                <a:cs typeface="Helvetica"/>
                <a:sym typeface="Helvetica"/>
              </a:defRPr>
            </a:pPr>
            <a:r>
              <a:t>The bunched structure with length of about 300-350 ns should be identified. </a:t>
            </a:r>
          </a:p>
          <a:p>
            <a:pPr lvl="1" marL="435737" indent="-231775" defTabSz="333756">
              <a:spcBef>
                <a:spcPts val="1000"/>
              </a:spcBef>
              <a:buClr>
                <a:srgbClr val="000000"/>
              </a:buClr>
              <a:buSzPct val="100000"/>
              <a:buFont typeface="Times Roman"/>
              <a:buAutoNum type="arabicPeriod" startAt="1"/>
              <a:defRPr sz="2190">
                <a:latin typeface="Helvetica"/>
                <a:ea typeface="Helvetica"/>
                <a:cs typeface="Helvetica"/>
                <a:sym typeface="Helvetica"/>
              </a:defRPr>
            </a:pPr>
            <a:r>
              <a:t>Reading at least 100 harmonics (400-500 MHz) of frequency component is required.</a:t>
            </a:r>
          </a:p>
          <a:p>
            <a:pPr marL="333756" indent="-231775" defTabSz="333756">
              <a:spcBef>
                <a:spcPts val="1000"/>
              </a:spcBef>
              <a:buClr>
                <a:srgbClr val="000000"/>
              </a:buClr>
              <a:buSzPct val="100000"/>
              <a:buFont typeface="Times Roman"/>
              <a:buAutoNum type="arabicPeriod" startAt="1"/>
              <a:defRPr sz="2190">
                <a:latin typeface="Helvetica"/>
                <a:ea typeface="Helvetica"/>
                <a:cs typeface="Helvetica"/>
                <a:sym typeface="Helvetica"/>
              </a:defRPr>
            </a:pPr>
            <a:r>
              <a:rPr b="1"/>
              <a:t>DCCT</a:t>
            </a:r>
            <a:r>
              <a:t>:</a:t>
            </a:r>
          </a:p>
          <a:p>
            <a:pPr lvl="1" marL="435737" indent="-231775" defTabSz="333756">
              <a:spcBef>
                <a:spcPts val="1000"/>
              </a:spcBef>
              <a:buClr>
                <a:srgbClr val="000000"/>
              </a:buClr>
              <a:buSzPct val="100000"/>
              <a:buFont typeface="Times Roman"/>
              <a:buAutoNum type="arabicPeriod" startAt="1"/>
              <a:defRPr sz="2190">
                <a:latin typeface="Helvetica"/>
                <a:ea typeface="Helvetica"/>
                <a:cs typeface="Helvetica"/>
                <a:sym typeface="Helvetica"/>
              </a:defRPr>
            </a:pPr>
            <a:r>
              <a:t>At least for 4 pulsed durations (80 -100 ms) should be identified. </a:t>
            </a:r>
          </a:p>
          <a:p>
            <a:pPr marL="333756" indent="-231775" defTabSz="333756">
              <a:spcBef>
                <a:spcPts val="800"/>
              </a:spcBef>
              <a:buClr>
                <a:srgbClr val="000000"/>
              </a:buClr>
              <a:buSzPct val="100000"/>
              <a:buFont typeface="Times Roman"/>
              <a:buAutoNum type="arabicPeriod" startAt="1"/>
              <a:defRPr sz="2190">
                <a:latin typeface="Helvetica"/>
                <a:ea typeface="Helvetica"/>
                <a:cs typeface="Helvetica"/>
                <a:sym typeface="Helvetica"/>
              </a:defRPr>
            </a:pPr>
            <a:r>
              <a:t>Physical placements:</a:t>
            </a:r>
          </a:p>
          <a:p>
            <a:pPr lvl="1" marL="567848" indent="-243363" defTabSz="333756">
              <a:spcBef>
                <a:spcPts val="800"/>
              </a:spcBef>
              <a:defRPr sz="2190">
                <a:latin typeface="Helvetica"/>
                <a:ea typeface="Helvetica"/>
                <a:cs typeface="Helvetica"/>
                <a:sym typeface="Helvetica"/>
              </a:defRPr>
            </a:pPr>
            <a:r>
              <a:t>One FC in the ring or on FETS beam line.</a:t>
            </a:r>
          </a:p>
          <a:p>
            <a:pPr lvl="1" marL="567848" indent="-243363" defTabSz="333756">
              <a:spcBef>
                <a:spcPts val="800"/>
              </a:spcBef>
              <a:defRPr sz="2190">
                <a:latin typeface="Helvetica"/>
                <a:ea typeface="Helvetica"/>
                <a:cs typeface="Helvetica"/>
                <a:sym typeface="Helvetica"/>
              </a:defRPr>
            </a:pPr>
            <a:r>
              <a:t>One WCM at a straight in the ring.</a:t>
            </a:r>
          </a:p>
          <a:p>
            <a:pPr lvl="1" marL="567848" indent="-243363" defTabSz="333756">
              <a:spcBef>
                <a:spcPts val="800"/>
              </a:spcBef>
              <a:defRPr sz="2190">
                <a:latin typeface="Helvetica"/>
                <a:ea typeface="Helvetica"/>
                <a:cs typeface="Helvetica"/>
                <a:sym typeface="Helvetica"/>
              </a:defRPr>
            </a:pPr>
            <a:r>
              <a:t>One DCCT at a straight in the ring.</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FFA-WCM model in CST"/>
          <p:cNvSpPr txBox="1"/>
          <p:nvPr>
            <p:ph type="title"/>
          </p:nvPr>
        </p:nvSpPr>
        <p:spPr>
          <a:xfrm>
            <a:off x="952500" y="-196216"/>
            <a:ext cx="11099800" cy="2159001"/>
          </a:xfrm>
          <a:prstGeom prst="rect">
            <a:avLst/>
          </a:prstGeom>
        </p:spPr>
        <p:txBody>
          <a:bodyPr/>
          <a:lstStyle>
            <a:lvl1pPr defTabSz="560831">
              <a:defRPr sz="7679"/>
            </a:lvl1pPr>
          </a:lstStyle>
          <a:p>
            <a:pPr/>
            <a:r>
              <a:t>FFA-WCM model in CST</a:t>
            </a:r>
          </a:p>
        </p:txBody>
      </p:sp>
      <p:pic>
        <p:nvPicPr>
          <p:cNvPr id="304" name="ceramic_v9.png" descr="ceramic_v9.png"/>
          <p:cNvPicPr>
            <a:picLocks noChangeAspect="1"/>
          </p:cNvPicPr>
          <p:nvPr/>
        </p:nvPicPr>
        <p:blipFill>
          <a:blip r:embed="rId2">
            <a:extLst/>
          </a:blip>
          <a:stretch>
            <a:fillRect/>
          </a:stretch>
        </p:blipFill>
        <p:spPr>
          <a:xfrm>
            <a:off x="4014874" y="1807386"/>
            <a:ext cx="13004801" cy="3845247"/>
          </a:xfrm>
          <a:prstGeom prst="rect">
            <a:avLst/>
          </a:prstGeom>
          <a:ln w="12700">
            <a:miter lim="400000"/>
          </a:ln>
        </p:spPr>
      </p:pic>
      <p:pic>
        <p:nvPicPr>
          <p:cNvPr id="305" name="core_v9.png" descr="core_v9.png"/>
          <p:cNvPicPr>
            <a:picLocks noChangeAspect="1"/>
          </p:cNvPicPr>
          <p:nvPr/>
        </p:nvPicPr>
        <p:blipFill>
          <a:blip r:embed="rId3">
            <a:extLst/>
          </a:blip>
          <a:stretch>
            <a:fillRect/>
          </a:stretch>
        </p:blipFill>
        <p:spPr>
          <a:xfrm>
            <a:off x="240011" y="5639872"/>
            <a:ext cx="13004801" cy="3845247"/>
          </a:xfrm>
          <a:prstGeom prst="rect">
            <a:avLst/>
          </a:prstGeom>
          <a:ln w="12700">
            <a:miter lim="400000"/>
          </a:ln>
        </p:spPr>
      </p:pic>
      <p:grpSp>
        <p:nvGrpSpPr>
          <p:cNvPr id="314" name="Group"/>
          <p:cNvGrpSpPr/>
          <p:nvPr/>
        </p:nvGrpSpPr>
        <p:grpSpPr>
          <a:xfrm>
            <a:off x="90739" y="1803761"/>
            <a:ext cx="6816347" cy="2410291"/>
            <a:chOff x="0" y="0"/>
            <a:chExt cx="6816345" cy="2410290"/>
          </a:xfrm>
        </p:grpSpPr>
        <p:pic>
          <p:nvPicPr>
            <p:cNvPr id="306" name="ceramic_resistor.png" descr="ceramic_resistor.png"/>
            <p:cNvPicPr>
              <a:picLocks noChangeAspect="1"/>
            </p:cNvPicPr>
            <p:nvPr/>
          </p:nvPicPr>
          <p:blipFill>
            <a:blip r:embed="rId4">
              <a:extLst/>
            </a:blip>
            <a:stretch>
              <a:fillRect/>
            </a:stretch>
          </p:blipFill>
          <p:spPr>
            <a:xfrm>
              <a:off x="0" y="0"/>
              <a:ext cx="6816346" cy="2409480"/>
            </a:xfrm>
            <a:prstGeom prst="rect">
              <a:avLst/>
            </a:prstGeom>
            <a:ln w="12700" cap="flat">
              <a:noFill/>
              <a:miter lim="400000"/>
            </a:ln>
            <a:effectLst/>
          </p:spPr>
        </p:pic>
        <p:sp>
          <p:nvSpPr>
            <p:cNvPr id="307" name="Vacuum box"/>
            <p:cNvSpPr txBox="1"/>
            <p:nvPr/>
          </p:nvSpPr>
          <p:spPr>
            <a:xfrm>
              <a:off x="4851370" y="455519"/>
              <a:ext cx="1764272" cy="45586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a:lvl1pPr>
            </a:lstStyle>
            <a:p>
              <a:pPr/>
              <a:r>
                <a:t>Vacuum box</a:t>
              </a:r>
            </a:p>
          </p:txBody>
        </p:sp>
        <p:sp>
          <p:nvSpPr>
            <p:cNvPr id="308" name="Core"/>
            <p:cNvSpPr txBox="1"/>
            <p:nvPr/>
          </p:nvSpPr>
          <p:spPr>
            <a:xfrm>
              <a:off x="4543" y="536383"/>
              <a:ext cx="836119" cy="5063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600"/>
              </a:lvl1pPr>
            </a:lstStyle>
            <a:p>
              <a:pPr/>
              <a:r>
                <a:t>Core</a:t>
              </a:r>
            </a:p>
          </p:txBody>
        </p:sp>
        <p:sp>
          <p:nvSpPr>
            <p:cNvPr id="309" name="Ceramic…"/>
            <p:cNvSpPr txBox="1"/>
            <p:nvPr/>
          </p:nvSpPr>
          <p:spPr>
            <a:xfrm>
              <a:off x="2092374" y="1577682"/>
              <a:ext cx="1177205" cy="791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spcBef>
                  <a:spcPts val="0"/>
                </a:spcBef>
                <a:defRPr sz="2200"/>
              </a:pPr>
              <a:r>
                <a:t>Ceramic</a:t>
              </a:r>
            </a:p>
            <a:p>
              <a:pPr>
                <a:spcBef>
                  <a:spcPts val="0"/>
                </a:spcBef>
                <a:defRPr sz="2200"/>
              </a:pPr>
              <a:r>
                <a:t>Spacer</a:t>
              </a:r>
            </a:p>
          </p:txBody>
        </p:sp>
        <p:sp>
          <p:nvSpPr>
            <p:cNvPr id="310" name="Line"/>
            <p:cNvSpPr/>
            <p:nvPr/>
          </p:nvSpPr>
          <p:spPr>
            <a:xfrm flipH="1">
              <a:off x="4431012" y="698989"/>
              <a:ext cx="420165" cy="186608"/>
            </a:xfrm>
            <a:prstGeom prst="line">
              <a:avLst/>
            </a:prstGeom>
            <a:noFill/>
            <a:ln w="25400" cap="flat">
              <a:solidFill>
                <a:srgbClr val="FFFFFF"/>
              </a:solidFill>
              <a:prstDash val="solid"/>
              <a:miter lim="400000"/>
              <a:tailEnd type="triangle" w="med" len="med"/>
            </a:ln>
            <a:effectLst/>
          </p:spPr>
          <p:txBody>
            <a:bodyPr wrap="square" lIns="50800" tIns="50800" rIns="50800" bIns="50800" numCol="1" anchor="ctr">
              <a:noAutofit/>
            </a:bodyPr>
            <a:lstStyle/>
            <a:p>
              <a:pPr/>
            </a:p>
          </p:txBody>
        </p:sp>
        <p:sp>
          <p:nvSpPr>
            <p:cNvPr id="311" name="Lumped Element (R)"/>
            <p:cNvSpPr txBox="1"/>
            <p:nvPr/>
          </p:nvSpPr>
          <p:spPr>
            <a:xfrm>
              <a:off x="3883323" y="1954427"/>
              <a:ext cx="2808131" cy="455864"/>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a:lvl1pPr>
            </a:lstStyle>
            <a:p>
              <a:pPr/>
              <a:r>
                <a:t>Lumped Element (R)</a:t>
              </a:r>
            </a:p>
          </p:txBody>
        </p:sp>
        <p:sp>
          <p:nvSpPr>
            <p:cNvPr id="312" name="Line"/>
            <p:cNvSpPr/>
            <p:nvPr/>
          </p:nvSpPr>
          <p:spPr>
            <a:xfrm flipH="1" flipV="1">
              <a:off x="3541321" y="1526813"/>
              <a:ext cx="446747" cy="446747"/>
            </a:xfrm>
            <a:prstGeom prst="line">
              <a:avLst/>
            </a:prstGeom>
            <a:noFill/>
            <a:ln w="25400" cap="flat">
              <a:solidFill>
                <a:srgbClr val="FFFFFF"/>
              </a:solidFill>
              <a:prstDash val="solid"/>
              <a:miter lim="400000"/>
              <a:tailEnd type="triangle" w="med" len="med"/>
            </a:ln>
            <a:effectLst/>
          </p:spPr>
          <p:txBody>
            <a:bodyPr wrap="square" lIns="50800" tIns="50800" rIns="50800" bIns="50800" numCol="1" anchor="ctr">
              <a:noAutofit/>
            </a:bodyPr>
            <a:lstStyle/>
            <a:p>
              <a:pPr/>
            </a:p>
          </p:txBody>
        </p:sp>
        <p:sp>
          <p:nvSpPr>
            <p:cNvPr id="313" name="Chamber"/>
            <p:cNvSpPr txBox="1"/>
            <p:nvPr/>
          </p:nvSpPr>
          <p:spPr>
            <a:xfrm>
              <a:off x="479538" y="1954427"/>
              <a:ext cx="1341094" cy="455864"/>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a:lvl1pPr>
            </a:lstStyle>
            <a:p>
              <a:pPr/>
              <a:r>
                <a:t>Chamber</a:t>
              </a:r>
            </a:p>
          </p:txBody>
        </p:sp>
      </p:grpSp>
      <p:sp>
        <p:nvSpPr>
          <p:cNvPr id="315" name="Slide Number"/>
          <p:cNvSpPr txBox="1"/>
          <p:nvPr>
            <p:ph type="sldNum" sz="quarter" idx="4294967295"/>
          </p:nvPr>
        </p:nvSpPr>
        <p:spPr>
          <a:xfrm>
            <a:off x="6328884" y="9296400"/>
            <a:ext cx="340259" cy="342900"/>
          </a:xfrm>
          <a:prstGeom prst="rect">
            <a:avLst/>
          </a:prstGeom>
          <a:extLst>
            <a:ext uri="{C572A759-6A51-4108-AA02-DFA0A04FC94B}">
              <ma14:wrappingTextBoxFlag xmlns:ma14="http://schemas.microsoft.com/office/mac/drawingml/2011/main" val="1"/>
            </a:ext>
          </a:extLst>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WCM_preliminary_v9_R1_x296mm[Animated GIF].gif" descr="WCM_preliminary_v9_R1_x296mm[Animated GIF].gif"/>
          <p:cNvPicPr>
            <a:picLocks noChangeAspect="0"/>
          </p:cNvPicPr>
          <p:nvPr/>
        </p:nvPicPr>
        <p:blipFill>
          <a:blip r:embed="rId2">
            <a:extLst/>
          </a:blip>
          <a:stretch>
            <a:fillRect/>
          </a:stretch>
        </p:blipFill>
        <p:spPr>
          <a:xfrm>
            <a:off x="5467138" y="4298410"/>
            <a:ext cx="8834065" cy="3128164"/>
          </a:xfrm>
          <a:prstGeom prst="rect">
            <a:avLst/>
          </a:prstGeom>
          <a:ln w="12700">
            <a:miter lim="400000"/>
          </a:ln>
        </p:spPr>
      </p:pic>
      <p:sp>
        <p:nvSpPr>
          <p:cNvPr id="318" name="E-fields in HF solver (time domain).…"/>
          <p:cNvSpPr txBox="1"/>
          <p:nvPr>
            <p:ph type="body" sz="quarter" idx="1"/>
          </p:nvPr>
        </p:nvSpPr>
        <p:spPr>
          <a:xfrm>
            <a:off x="210832" y="1454483"/>
            <a:ext cx="6493086" cy="1608383"/>
          </a:xfrm>
          <a:prstGeom prst="rect">
            <a:avLst/>
          </a:prstGeom>
        </p:spPr>
        <p:txBody>
          <a:bodyPr/>
          <a:lstStyle/>
          <a:p>
            <a:pPr marL="250317" indent="-250317" defTabSz="426466">
              <a:spcBef>
                <a:spcPts val="2300"/>
              </a:spcBef>
              <a:defRPr sz="2044"/>
            </a:pPr>
            <a:r>
              <a:t>E-fields in HF solver (time domain).</a:t>
            </a:r>
          </a:p>
          <a:p>
            <a:pPr marL="250317" indent="-250317" defTabSz="426466">
              <a:spcBef>
                <a:spcPts val="2300"/>
              </a:spcBef>
              <a:defRPr sz="2044"/>
            </a:pPr>
            <a:r>
              <a:t>R=1.56Ω x 1, 1.56x48Ω</a:t>
            </a:r>
          </a:p>
          <a:p>
            <a:pPr marL="250317" indent="-250317" defTabSz="426466">
              <a:spcBef>
                <a:spcPts val="2300"/>
              </a:spcBef>
              <a:defRPr sz="2044"/>
            </a:pPr>
            <a:r>
              <a:t>X=0mm, x=296.5mm</a:t>
            </a:r>
          </a:p>
        </p:txBody>
      </p:sp>
      <p:sp>
        <p:nvSpPr>
          <p:cNvPr id="319" name="WCM: wave propagation in CST"/>
          <p:cNvSpPr txBox="1"/>
          <p:nvPr>
            <p:ph type="title"/>
          </p:nvPr>
        </p:nvSpPr>
        <p:spPr>
          <a:xfrm>
            <a:off x="1058188" y="425017"/>
            <a:ext cx="11099801" cy="870673"/>
          </a:xfrm>
          <a:prstGeom prst="rect">
            <a:avLst/>
          </a:prstGeom>
        </p:spPr>
        <p:txBody>
          <a:bodyPr/>
          <a:lstStyle>
            <a:lvl1pPr defTabSz="373887">
              <a:defRPr sz="5119"/>
            </a:lvl1pPr>
          </a:lstStyle>
          <a:p>
            <a:pPr/>
            <a:r>
              <a:t>WCM: wave propagation in CST </a:t>
            </a:r>
          </a:p>
        </p:txBody>
      </p:sp>
      <p:sp>
        <p:nvSpPr>
          <p:cNvPr id="320" name="Text"/>
          <p:cNvSpPr txBox="1"/>
          <p:nvPr/>
        </p:nvSpPr>
        <p:spPr>
          <a:xfrm>
            <a:off x="297161" y="8938186"/>
            <a:ext cx="227280"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 </a:t>
            </a:r>
          </a:p>
        </p:txBody>
      </p:sp>
      <p:pic>
        <p:nvPicPr>
          <p:cNvPr id="321" name="WCM_preliminary_v9_R1_x0mm[Animated GIF].gif" descr="WCM_preliminary_v9_R1_x0mm[Animated GIF].gif"/>
          <p:cNvPicPr>
            <a:picLocks noChangeAspect="0"/>
          </p:cNvPicPr>
          <p:nvPr/>
        </p:nvPicPr>
        <p:blipFill>
          <a:blip r:embed="rId3">
            <a:extLst/>
          </a:blip>
          <a:stretch>
            <a:fillRect/>
          </a:stretch>
        </p:blipFill>
        <p:spPr>
          <a:xfrm>
            <a:off x="4925378" y="1521996"/>
            <a:ext cx="8554247" cy="3029080"/>
          </a:xfrm>
          <a:prstGeom prst="rect">
            <a:avLst/>
          </a:prstGeom>
          <a:ln w="12700">
            <a:miter lim="400000"/>
          </a:ln>
        </p:spPr>
      </p:pic>
      <p:pic>
        <p:nvPicPr>
          <p:cNvPr id="322" name="WCM_preliminary_v9_R48_x0mm[Animated GIF].gif" descr="WCM_preliminary_v9_R48_x0mm[Animated GIF].gif"/>
          <p:cNvPicPr>
            <a:picLocks noChangeAspect="0"/>
          </p:cNvPicPr>
          <p:nvPr/>
        </p:nvPicPr>
        <p:blipFill>
          <a:blip r:embed="rId4">
            <a:extLst/>
          </a:blip>
          <a:stretch>
            <a:fillRect/>
          </a:stretch>
        </p:blipFill>
        <p:spPr>
          <a:xfrm>
            <a:off x="-89879" y="3845540"/>
            <a:ext cx="6598340" cy="2336489"/>
          </a:xfrm>
          <a:prstGeom prst="rect">
            <a:avLst/>
          </a:prstGeom>
          <a:ln w="12700">
            <a:miter lim="400000"/>
          </a:ln>
        </p:spPr>
      </p:pic>
      <p:sp>
        <p:nvSpPr>
          <p:cNvPr id="323" name="Microwave propagates in x,y,z directions.…"/>
          <p:cNvSpPr txBox="1"/>
          <p:nvPr/>
        </p:nvSpPr>
        <p:spPr>
          <a:xfrm>
            <a:off x="393142" y="7501985"/>
            <a:ext cx="12429894" cy="20615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76250" indent="-476250">
              <a:spcBef>
                <a:spcPts val="500"/>
              </a:spcBef>
              <a:buSzPct val="100000"/>
              <a:buAutoNum type="arabicPeriod" startAt="1"/>
              <a:defRPr sz="2400"/>
            </a:pPr>
            <a:r>
              <a:t>Microwave propagates in x,y,z directions.</a:t>
            </a:r>
          </a:p>
          <a:p>
            <a:pPr marL="476250" indent="-476250">
              <a:spcBef>
                <a:spcPts val="500"/>
              </a:spcBef>
              <a:buSzPct val="100000"/>
              <a:buAutoNum type="arabicPeriod" startAt="1"/>
              <a:defRPr sz="2400"/>
            </a:pPr>
            <a:r>
              <a:t>Position of beam changes traveling time of wave in ceramic spacer and RF shield, causing a position dependency of pickup signals on resistor.</a:t>
            </a:r>
          </a:p>
          <a:p>
            <a:pPr marL="476250" indent="-476250">
              <a:spcBef>
                <a:spcPts val="500"/>
              </a:spcBef>
              <a:buSzPct val="100000"/>
              <a:buAutoNum type="arabicPeriod" startAt="1"/>
              <a:defRPr sz="2400"/>
            </a:pPr>
            <a:r>
              <a:t>Large quantity of resistors covering ceramic spacer help to terminate microwaves at resistors.</a:t>
            </a:r>
          </a:p>
        </p:txBody>
      </p:sp>
      <p:sp>
        <p:nvSpPr>
          <p:cNvPr id="324" name="Slide Number"/>
          <p:cNvSpPr txBox="1"/>
          <p:nvPr>
            <p:ph type="sldNum" sz="quarter" idx="4294967295"/>
          </p:nvPr>
        </p:nvSpPr>
        <p:spPr>
          <a:xfrm>
            <a:off x="6328884" y="9296400"/>
            <a:ext cx="340259" cy="342900"/>
          </a:xfrm>
          <a:prstGeom prst="rect">
            <a:avLst/>
          </a:prstGeom>
          <a:extLst>
            <a:ext uri="{C572A759-6A51-4108-AA02-DFA0A04FC94B}">
              <ma14:wrappingTextBoxFlag xmlns:ma14="http://schemas.microsoft.com/office/mac/drawingml/2011/main" val="1"/>
            </a:ext>
          </a:extLst>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WCM: CST HF simulations…"/>
          <p:cNvSpPr txBox="1"/>
          <p:nvPr>
            <p:ph type="title"/>
          </p:nvPr>
        </p:nvSpPr>
        <p:spPr>
          <a:xfrm>
            <a:off x="952500" y="129709"/>
            <a:ext cx="11099800" cy="1419900"/>
          </a:xfrm>
          <a:prstGeom prst="rect">
            <a:avLst/>
          </a:prstGeom>
        </p:spPr>
        <p:txBody>
          <a:bodyPr/>
          <a:lstStyle/>
          <a:p>
            <a:pPr defTabSz="315468">
              <a:defRPr sz="4320"/>
            </a:pPr>
            <a:r>
              <a:t>WCM: CST HF simulations</a:t>
            </a:r>
          </a:p>
          <a:p>
            <a:pPr defTabSz="315468">
              <a:defRPr sz="4320"/>
            </a:pPr>
            <a:r>
              <a:t>Sum signal of all Elements:FT3M</a:t>
            </a:r>
          </a:p>
        </p:txBody>
      </p:sp>
      <p:pic>
        <p:nvPicPr>
          <p:cNvPr id="327" name="SumSignal_comparisons.png" descr="SumSignal_comparisons.png"/>
          <p:cNvPicPr>
            <a:picLocks noChangeAspect="1"/>
          </p:cNvPicPr>
          <p:nvPr/>
        </p:nvPicPr>
        <p:blipFill>
          <a:blip r:embed="rId2">
            <a:extLst/>
          </a:blip>
          <a:stretch>
            <a:fillRect/>
          </a:stretch>
        </p:blipFill>
        <p:spPr>
          <a:xfrm>
            <a:off x="479831" y="1681042"/>
            <a:ext cx="12045138" cy="7227084"/>
          </a:xfrm>
          <a:prstGeom prst="rect">
            <a:avLst/>
          </a:prstGeom>
          <a:ln w="12700">
            <a:miter lim="400000"/>
          </a:ln>
        </p:spPr>
      </p:pic>
      <p:sp>
        <p:nvSpPr>
          <p:cNvPr id="328" name="τ is consistent to analytical estimation (L/R)."/>
          <p:cNvSpPr txBox="1"/>
          <p:nvPr/>
        </p:nvSpPr>
        <p:spPr>
          <a:xfrm>
            <a:off x="7336890" y="7340492"/>
            <a:ext cx="4819188" cy="3869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pPr/>
            <a:r>
              <a:t>τ is consistent to analytical estimation (L/R).</a:t>
            </a:r>
          </a:p>
        </p:txBody>
      </p:sp>
      <p:sp>
        <p:nvSpPr>
          <p:cNvPr id="329" name="Line"/>
          <p:cNvSpPr/>
          <p:nvPr/>
        </p:nvSpPr>
        <p:spPr>
          <a:xfrm flipV="1">
            <a:off x="8048494" y="7090097"/>
            <a:ext cx="1" cy="294104"/>
          </a:xfrm>
          <a:prstGeom prst="line">
            <a:avLst/>
          </a:prstGeom>
          <a:ln w="25400">
            <a:solidFill>
              <a:srgbClr val="000000"/>
            </a:solidFill>
            <a:miter lim="400000"/>
            <a:tailEnd type="triangle"/>
          </a:ln>
        </p:spPr>
        <p:txBody>
          <a:bodyPr lIns="50800" tIns="50800" rIns="50800" bIns="50800" anchor="ctr"/>
          <a:lstStyle/>
          <a:p>
            <a:pPr/>
          </a:p>
        </p:txBody>
      </p:sp>
      <p:sp>
        <p:nvSpPr>
          <p:cNvPr id="330" name="Slide Number"/>
          <p:cNvSpPr txBox="1"/>
          <p:nvPr>
            <p:ph type="sldNum" sz="quarter" idx="4294967295"/>
          </p:nvPr>
        </p:nvSpPr>
        <p:spPr>
          <a:xfrm>
            <a:off x="6328884" y="9296400"/>
            <a:ext cx="340259" cy="342900"/>
          </a:xfrm>
          <a:prstGeom prst="rect">
            <a:avLst/>
          </a:prstGeom>
          <a:extLst>
            <a:ext uri="{C572A759-6A51-4108-AA02-DFA0A04FC94B}">
              <ma14:wrappingTextBoxFlag xmlns:ma14="http://schemas.microsoft.com/office/mac/drawingml/2011/main" val="1"/>
            </a:ext>
          </a:extLst>
        </p:spPr>
        <p:txBody>
          <a:bodyPr/>
          <a:lstStyle>
            <a:lvl1pPr>
              <a:defRPr>
                <a:latin typeface="Helvetica Light"/>
                <a:ea typeface="Helvetica Light"/>
                <a:cs typeface="Helvetica Light"/>
                <a:sym typeface="Helvetica Light"/>
              </a:defRPr>
            </a:lvl1pPr>
          </a:lstStyle>
          <a:p>
            <a:pPr/>
            <a:fld id="{86CB4B4D-7CA3-9044-876B-883B54F8677D}" type="slidenum"/>
          </a:p>
        </p:txBody>
      </p:sp>
      <p:sp>
        <p:nvSpPr>
          <p:cNvPr id="331" name="Fig. 1. Time response of WCM with different numbers of resistors. Excitation frequency is DC-500MHz in this simulation."/>
          <p:cNvSpPr txBox="1"/>
          <p:nvPr/>
        </p:nvSpPr>
        <p:spPr>
          <a:xfrm>
            <a:off x="1410885" y="8690855"/>
            <a:ext cx="10839271" cy="7040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Fig. 1. Time response of WCM with different numbers of resistors. Excitation frequency is DC-500MHz in this simulation.</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Long-Time Constant CT Monitor by…"/>
          <p:cNvSpPr txBox="1"/>
          <p:nvPr>
            <p:ph type="title"/>
          </p:nvPr>
        </p:nvSpPr>
        <p:spPr>
          <a:xfrm>
            <a:off x="952500" y="112033"/>
            <a:ext cx="11099800" cy="1563070"/>
          </a:xfrm>
          <a:prstGeom prst="rect">
            <a:avLst/>
          </a:prstGeom>
        </p:spPr>
        <p:txBody>
          <a:bodyPr/>
          <a:lstStyle/>
          <a:p>
            <a:pPr defTabSz="350520">
              <a:defRPr sz="4800"/>
            </a:pPr>
            <a:r>
              <a:t>Long-Time Constant CT Monitor by</a:t>
            </a:r>
          </a:p>
          <a:p>
            <a:pPr defTabSz="350520">
              <a:defRPr sz="4800"/>
            </a:pPr>
            <a:r>
              <a:t>Negative Impedance Converter</a:t>
            </a:r>
          </a:p>
        </p:txBody>
      </p:sp>
      <p:sp>
        <p:nvSpPr>
          <p:cNvPr id="334" name="Input impedance (Z) becomes close to zero by adjusting the ratio of four resistors, resulting in a large decay constant of the droop (τ = L/Z).…"/>
          <p:cNvSpPr txBox="1"/>
          <p:nvPr>
            <p:ph type="body" sz="half" idx="1"/>
          </p:nvPr>
        </p:nvSpPr>
        <p:spPr>
          <a:xfrm>
            <a:off x="183910" y="1849665"/>
            <a:ext cx="5473699" cy="7436364"/>
          </a:xfrm>
          <a:prstGeom prst="rect">
            <a:avLst/>
          </a:prstGeom>
        </p:spPr>
        <p:txBody>
          <a:bodyPr/>
          <a:lstStyle/>
          <a:p>
            <a:pPr marL="377031" indent="-377031" defTabSz="434340">
              <a:spcBef>
                <a:spcPts val="1100"/>
              </a:spcBef>
              <a:buSzPct val="100000"/>
              <a:buAutoNum type="arabicPeriod" startAt="1"/>
              <a:defRPr sz="1900">
                <a:latin typeface="Helvetica"/>
                <a:ea typeface="Helvetica"/>
                <a:cs typeface="Helvetica"/>
                <a:sym typeface="Helvetica"/>
              </a:defRPr>
            </a:pPr>
            <a:r>
              <a:t>Input impedance (Z) becomes close to zero by adjusting the ratio of four resistors, resulting in a large decay constant of the droop (τ = L/Z). </a:t>
            </a:r>
            <a:endParaRPr sz="1140"/>
          </a:p>
          <a:p>
            <a:pPr marL="377031" indent="-377031" defTabSz="434340">
              <a:spcBef>
                <a:spcPts val="1100"/>
              </a:spcBef>
              <a:buSzPct val="100000"/>
              <a:buAutoNum type="arabicPeriod" startAt="1"/>
              <a:defRPr sz="1900">
                <a:latin typeface="Helvetica"/>
                <a:ea typeface="Helvetica"/>
                <a:cs typeface="Helvetica"/>
                <a:sym typeface="Helvetica"/>
              </a:defRPr>
            </a:pPr>
            <a:r>
              <a:t>Turn number of the coil wire (N) should be large enough to increase L, but wire resistance is increased.</a:t>
            </a:r>
          </a:p>
          <a:p>
            <a:pPr marL="377031" indent="-377031" defTabSz="434340">
              <a:spcBef>
                <a:spcPts val="1100"/>
              </a:spcBef>
              <a:buSzPct val="100000"/>
              <a:buAutoNum type="arabicPeriod" startAt="1"/>
              <a:defRPr sz="1900">
                <a:latin typeface="Helvetica"/>
                <a:ea typeface="Helvetica"/>
                <a:cs typeface="Helvetica"/>
                <a:sym typeface="Helvetica"/>
              </a:defRPr>
            </a:pPr>
            <a:r>
              <a:t>Trimmer should be placed in R1 to cancel the coil resistance and adjust the ratio between four resistors. </a:t>
            </a:r>
          </a:p>
          <a:p>
            <a:pPr marL="377031" indent="-377031" defTabSz="434340">
              <a:spcBef>
                <a:spcPts val="1100"/>
              </a:spcBef>
              <a:buSzPct val="100000"/>
              <a:buAutoNum type="arabicPeriod" startAt="1"/>
              <a:defRPr sz="1900">
                <a:latin typeface="Helvetica"/>
                <a:ea typeface="Helvetica"/>
                <a:cs typeface="Helvetica"/>
                <a:sym typeface="Helvetica"/>
              </a:defRPr>
            </a:pPr>
            <a:r>
              <a:t>Test was performed in the Lab with FT3M core.</a:t>
            </a:r>
          </a:p>
          <a:p>
            <a:pPr lvl="1" marL="980281" indent="-377031" defTabSz="434340">
              <a:spcBef>
                <a:spcPts val="1100"/>
              </a:spcBef>
              <a:buSzPct val="100000"/>
              <a:buAutoNum type="arabicPeriod" startAt="1"/>
              <a:defRPr sz="1900">
                <a:latin typeface="Helvetica"/>
                <a:ea typeface="Helvetica"/>
                <a:cs typeface="Helvetica"/>
                <a:sym typeface="Helvetica"/>
              </a:defRPr>
            </a:pPr>
            <a:r>
              <a:t>Time constant is185 with R1=5.140 Ω (Top in Fig.19).</a:t>
            </a:r>
          </a:p>
          <a:p>
            <a:pPr lvl="1" marL="980281" indent="-377031" defTabSz="434340">
              <a:spcBef>
                <a:spcPts val="1100"/>
              </a:spcBef>
              <a:buSzPct val="100000"/>
              <a:buAutoNum type="arabicPeriod" startAt="1"/>
              <a:defRPr sz="1900">
                <a:latin typeface="Helvetica"/>
                <a:ea typeface="Helvetica"/>
                <a:cs typeface="Helvetica"/>
                <a:sym typeface="Helvetica"/>
              </a:defRPr>
            </a:pPr>
            <a:r>
              <a:t>Droop time is 0.53% reduction over 1 s (Top in Fig.19).</a:t>
            </a:r>
          </a:p>
          <a:p>
            <a:pPr lvl="1" marL="980281" indent="-377031" defTabSz="434340">
              <a:spcBef>
                <a:spcPts val="1100"/>
              </a:spcBef>
              <a:buSzPct val="100000"/>
              <a:buAutoNum type="arabicPeriod" startAt="1"/>
              <a:defRPr sz="1900">
                <a:latin typeface="Helvetica"/>
                <a:ea typeface="Helvetica"/>
                <a:cs typeface="Helvetica"/>
                <a:sym typeface="Helvetica"/>
              </a:defRPr>
            </a:pPr>
            <a:r>
              <a:t>When the input current is 1 mA, the decay constant is not consistent as the base was not stable. </a:t>
            </a:r>
          </a:p>
          <a:p>
            <a:pPr lvl="1" marL="980281" indent="-377031" defTabSz="434340">
              <a:spcBef>
                <a:spcPts val="1100"/>
              </a:spcBef>
              <a:buSzPct val="100000"/>
              <a:buAutoNum type="arabicPeriod" startAt="1"/>
              <a:defRPr sz="1900">
                <a:latin typeface="Helvetica"/>
                <a:ea typeface="Helvetica"/>
                <a:cs typeface="Helvetica"/>
                <a:sym typeface="Helvetica"/>
              </a:defRPr>
            </a:pPr>
            <a:r>
              <a:t>Current sensitivity of NIC is sufficient to detect the required minimum intensity of 3E9 ppp (1.6 mA with 300 ns). </a:t>
            </a:r>
          </a:p>
        </p:txBody>
      </p:sp>
      <p:pic>
        <p:nvPicPr>
          <p:cNvPr id="335" name="Image" descr="Image"/>
          <p:cNvPicPr>
            <a:picLocks noChangeAspect="1"/>
          </p:cNvPicPr>
          <p:nvPr/>
        </p:nvPicPr>
        <p:blipFill>
          <a:blip r:embed="rId2">
            <a:extLst/>
          </a:blip>
          <a:stretch>
            <a:fillRect/>
          </a:stretch>
        </p:blipFill>
        <p:spPr>
          <a:xfrm>
            <a:off x="5793780" y="1838853"/>
            <a:ext cx="3441239" cy="1891830"/>
          </a:xfrm>
          <a:prstGeom prst="rect">
            <a:avLst/>
          </a:prstGeom>
          <a:ln w="12700">
            <a:miter lim="400000"/>
          </a:ln>
        </p:spPr>
      </p:pic>
      <p:pic>
        <p:nvPicPr>
          <p:cNvPr id="336" name="Image" descr="Image"/>
          <p:cNvPicPr>
            <a:picLocks noChangeAspect="1"/>
          </p:cNvPicPr>
          <p:nvPr/>
        </p:nvPicPr>
        <p:blipFill>
          <a:blip r:embed="rId3">
            <a:extLst/>
          </a:blip>
          <a:stretch>
            <a:fillRect/>
          </a:stretch>
        </p:blipFill>
        <p:spPr>
          <a:xfrm>
            <a:off x="9066217" y="1782616"/>
            <a:ext cx="4109452" cy="2004304"/>
          </a:xfrm>
          <a:prstGeom prst="rect">
            <a:avLst/>
          </a:prstGeom>
          <a:ln w="12700">
            <a:miter lim="400000"/>
          </a:ln>
        </p:spPr>
      </p:pic>
      <p:pic>
        <p:nvPicPr>
          <p:cNvPr id="337" name="Image" descr="Image"/>
          <p:cNvPicPr>
            <a:picLocks noChangeAspect="1"/>
          </p:cNvPicPr>
          <p:nvPr/>
        </p:nvPicPr>
        <p:blipFill>
          <a:blip r:embed="rId4">
            <a:extLst/>
          </a:blip>
          <a:stretch>
            <a:fillRect/>
          </a:stretch>
        </p:blipFill>
        <p:spPr>
          <a:xfrm>
            <a:off x="6022550" y="4057682"/>
            <a:ext cx="6725500" cy="5381757"/>
          </a:xfrm>
          <a:prstGeom prst="rect">
            <a:avLst/>
          </a:prstGeom>
          <a:ln w="12700">
            <a:miter lim="400000"/>
          </a:ln>
        </p:spPr>
      </p:pic>
      <p:sp>
        <p:nvSpPr>
          <p:cNvPr id="338" name="Slide Number"/>
          <p:cNvSpPr txBox="1"/>
          <p:nvPr>
            <p:ph type="sldNum" sz="quarter" idx="4294967295"/>
          </p:nvPr>
        </p:nvSpPr>
        <p:spPr>
          <a:xfrm>
            <a:off x="6328884" y="9296400"/>
            <a:ext cx="340259" cy="342900"/>
          </a:xfrm>
          <a:prstGeom prst="rect">
            <a:avLst/>
          </a:prstGeom>
          <a:extLst>
            <a:ext uri="{C572A759-6A51-4108-AA02-DFA0A04FC94B}">
              <ma14:wrappingTextBoxFlag xmlns:ma14="http://schemas.microsoft.com/office/mac/drawingml/2011/main" val="1"/>
            </a:ext>
          </a:extLst>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Beam Profile Monitor…"/>
          <p:cNvSpPr txBox="1"/>
          <p:nvPr>
            <p:ph type="ctrTitle"/>
          </p:nvPr>
        </p:nvSpPr>
        <p:spPr>
          <a:prstGeom prst="rect">
            <a:avLst/>
          </a:prstGeom>
        </p:spPr>
        <p:txBody>
          <a:bodyPr/>
          <a:lstStyle/>
          <a:p>
            <a:pPr/>
            <a:r>
              <a:t>Beam Profile Monitor </a:t>
            </a:r>
          </a:p>
          <a:p>
            <a:pPr/>
            <a:r>
              <a:t>Updates</a:t>
            </a:r>
          </a:p>
        </p:txBody>
      </p:sp>
      <p:sp>
        <p:nvSpPr>
          <p:cNvPr id="341"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Commissioning Plan"/>
          <p:cNvSpPr txBox="1"/>
          <p:nvPr>
            <p:ph type="title"/>
          </p:nvPr>
        </p:nvSpPr>
        <p:spPr>
          <a:prstGeom prst="rect">
            <a:avLst/>
          </a:prstGeom>
        </p:spPr>
        <p:txBody>
          <a:bodyPr/>
          <a:lstStyle/>
          <a:p>
            <a:pPr/>
            <a:r>
              <a:t>Commissioning Plan</a:t>
            </a:r>
          </a:p>
        </p:txBody>
      </p:sp>
      <p:sp>
        <p:nvSpPr>
          <p:cNvPr id="344" name="In the commissioning phase 1:…"/>
          <p:cNvSpPr txBox="1"/>
          <p:nvPr>
            <p:ph type="body" idx="1"/>
          </p:nvPr>
        </p:nvSpPr>
        <p:spPr>
          <a:xfrm>
            <a:off x="381877" y="2102987"/>
            <a:ext cx="11416679" cy="7014647"/>
          </a:xfrm>
          <a:prstGeom prst="rect">
            <a:avLst/>
          </a:prstGeom>
        </p:spPr>
        <p:txBody>
          <a:bodyPr/>
          <a:lstStyle/>
          <a:p>
            <a:pPr marL="423465" indent="-423465" defTabSz="443484">
              <a:spcBef>
                <a:spcPts val="1400"/>
              </a:spcBef>
              <a:buSzPct val="100000"/>
              <a:buAutoNum type="arabicPeriod" startAt="1"/>
              <a:defRPr sz="2522">
                <a:latin typeface="Helvetica"/>
                <a:ea typeface="Helvetica"/>
                <a:cs typeface="Helvetica"/>
                <a:sym typeface="Helvetica"/>
              </a:defRPr>
            </a:pPr>
            <a:r>
              <a:t>In the commissioning phase 1:</a:t>
            </a:r>
          </a:p>
          <a:p>
            <a:pPr lvl="1" marL="1039415" indent="-423465" defTabSz="443484">
              <a:spcBef>
                <a:spcPts val="1400"/>
              </a:spcBef>
              <a:buSzPct val="100000"/>
              <a:buAutoNum type="arabicPeriod" startAt="1"/>
              <a:defRPr sz="2522">
                <a:latin typeface="Helvetica"/>
                <a:ea typeface="Helvetica"/>
                <a:cs typeface="Helvetica"/>
                <a:sym typeface="Helvetica"/>
              </a:defRPr>
            </a:pPr>
            <a:r>
              <a:rPr b="1"/>
              <a:t>Single wire and scintillation screen</a:t>
            </a:r>
            <a:r>
              <a:t> are used to identify the </a:t>
            </a:r>
            <a:r>
              <a:rPr b="1"/>
              <a:t>beam position and beam profile at injection straight</a:t>
            </a:r>
            <a:r>
              <a:t> in the FFA ring. </a:t>
            </a:r>
          </a:p>
          <a:p>
            <a:pPr lvl="1" marL="1039415" indent="-423465" defTabSz="443484">
              <a:spcBef>
                <a:spcPts val="1400"/>
              </a:spcBef>
              <a:buSzPct val="100000"/>
              <a:buAutoNum type="arabicPeriod" startAt="1"/>
              <a:defRPr sz="2522">
                <a:latin typeface="Helvetica"/>
                <a:ea typeface="Helvetica"/>
                <a:cs typeface="Helvetica"/>
                <a:sym typeface="Helvetica"/>
              </a:defRPr>
            </a:pPr>
            <a:r>
              <a:rPr b="1"/>
              <a:t>Single wire or scintillation screen</a:t>
            </a:r>
            <a:r>
              <a:t> will be used to identify how far the beam goes around in the ring if the BPM does not work. This includes profile/position of intermediate and final energy of beam.</a:t>
            </a:r>
          </a:p>
          <a:p>
            <a:pPr lvl="1" marL="1039415" indent="-423465" defTabSz="443484">
              <a:spcBef>
                <a:spcPts val="1400"/>
              </a:spcBef>
              <a:buSzPct val="100000"/>
              <a:buAutoNum type="arabicPeriod" startAt="1"/>
              <a:defRPr sz="2522">
                <a:latin typeface="Helvetica"/>
                <a:ea typeface="Helvetica"/>
                <a:cs typeface="Helvetica"/>
                <a:sym typeface="Helvetica"/>
              </a:defRPr>
            </a:pPr>
            <a:r>
              <a:rPr b="1"/>
              <a:t>Multi-wire profile monitor</a:t>
            </a:r>
            <a:r>
              <a:t> will be used pulse-by-pulse measurement at injection in the ring.</a:t>
            </a:r>
            <a:br/>
          </a:p>
          <a:p>
            <a:pPr marL="423465" indent="-423465" defTabSz="443484">
              <a:spcBef>
                <a:spcPts val="1400"/>
              </a:spcBef>
              <a:buSzPct val="100000"/>
              <a:buAutoNum type="arabicPeriod" startAt="1"/>
              <a:defRPr sz="2522">
                <a:latin typeface="Helvetica"/>
                <a:ea typeface="Helvetica"/>
                <a:cs typeface="Helvetica"/>
                <a:sym typeface="Helvetica"/>
              </a:defRPr>
            </a:pPr>
            <a:r>
              <a:t>In the commissioning phase 2 and 3:</a:t>
            </a:r>
          </a:p>
          <a:p>
            <a:pPr lvl="1" marL="1039415" indent="-423465" defTabSz="443484">
              <a:spcBef>
                <a:spcPts val="1400"/>
              </a:spcBef>
              <a:buSzPct val="100000"/>
              <a:buAutoNum type="arabicPeriod" startAt="1"/>
              <a:defRPr sz="2522">
                <a:latin typeface="Helvetica"/>
                <a:ea typeface="Helvetica"/>
                <a:cs typeface="Helvetica"/>
                <a:sym typeface="Helvetica"/>
              </a:defRPr>
            </a:pPr>
            <a:r>
              <a:t>Single wire and scintillation screen are placed at </a:t>
            </a:r>
            <a:r>
              <a:rPr b="1"/>
              <a:t>extraction line (outside of ring)</a:t>
            </a:r>
            <a:r>
              <a:t> and measures beam position and beam profile. </a:t>
            </a:r>
          </a:p>
          <a:p>
            <a:pPr lvl="1" marL="1039415" indent="-423465" defTabSz="443484">
              <a:spcBef>
                <a:spcPts val="1400"/>
              </a:spcBef>
              <a:buSzPct val="100000"/>
              <a:buAutoNum type="arabicPeriod" startAt="1"/>
              <a:defRPr sz="2522">
                <a:latin typeface="Helvetica"/>
                <a:ea typeface="Helvetica"/>
                <a:cs typeface="Helvetica"/>
                <a:sym typeface="Helvetica"/>
              </a:defRPr>
            </a:pPr>
            <a:r>
              <a:rPr b="1"/>
              <a:t>Multi-wire profile monitor</a:t>
            </a:r>
            <a:r>
              <a:t> will be used pulse-by-pulse measurement at extraction line.</a:t>
            </a:r>
            <a:br/>
          </a:p>
        </p:txBody>
      </p:sp>
      <p:sp>
        <p:nvSpPr>
          <p:cNvPr id="345"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76" name="Table 1"/>
          <p:cNvGraphicFramePr/>
          <p:nvPr/>
        </p:nvGraphicFramePr>
        <p:xfrm>
          <a:off x="973476" y="2324100"/>
          <a:ext cx="10350131" cy="633101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150496"/>
                <a:gridCol w="4678670"/>
                <a:gridCol w="4678927"/>
              </a:tblGrid>
              <a:tr h="1147445">
                <a:tc>
                  <a:txBody>
                    <a:bodyPr/>
                    <a:lstStyle/>
                    <a:p>
                      <a:pPr defTabSz="914400">
                        <a:defRPr sz="1800"/>
                      </a:pPr>
                      <a:r>
                        <a:rPr sz="2200">
                          <a:sym typeface="Helvetica Neue"/>
                        </a:rPr>
                        <a:t>Commissioning phase</a:t>
                      </a:r>
                    </a:p>
                  </a:txBody>
                  <a:tcPr marL="50800" marR="50800" marT="50800" marB="50800" anchor="ctr" anchorCtr="0" horzOverflow="overflow"/>
                </a:tc>
                <a:tc>
                  <a:txBody>
                    <a:bodyPr/>
                    <a:lstStyle/>
                    <a:p>
                      <a:pPr defTabSz="914400">
                        <a:defRPr sz="1800"/>
                      </a:pPr>
                      <a:r>
                        <a:rPr sz="2200">
                          <a:sym typeface="Helvetica Neue"/>
                        </a:rPr>
                        <a:t>Required diagnostics</a:t>
                      </a:r>
                    </a:p>
                  </a:txBody>
                  <a:tcPr marL="50800" marR="50800" marT="50800" marB="50800" anchor="ctr" anchorCtr="0" horzOverflow="overflow"/>
                </a:tc>
                <a:tc>
                  <a:txBody>
                    <a:bodyPr/>
                    <a:lstStyle/>
                    <a:p>
                      <a:pPr defTabSz="914400">
                        <a:defRPr sz="1800"/>
                      </a:pPr>
                      <a:r>
                        <a:rPr sz="2200">
                          <a:sym typeface="Helvetica Neue"/>
                        </a:rPr>
                        <a:t>Required sensitivity</a:t>
                      </a:r>
                    </a:p>
                  </a:txBody>
                  <a:tcPr marL="50800" marR="50800" marT="50800" marB="50800" anchor="ctr" anchorCtr="0" horzOverflow="overflow"/>
                </a:tc>
              </a:tr>
              <a:tr h="2321878">
                <a:tc>
                  <a:txBody>
                    <a:bodyPr/>
                    <a:lstStyle/>
                    <a:p>
                      <a:pPr defTabSz="914400">
                        <a:defRPr sz="1800"/>
                      </a:pPr>
                      <a:r>
                        <a:rPr sz="2200">
                          <a:sym typeface="Helvetica Neue"/>
                        </a:rPr>
                        <a:t>phase1</a:t>
                      </a:r>
                    </a:p>
                  </a:txBody>
                  <a:tcPr marL="50800" marR="50800" marT="50800" marB="50800" anchor="ctr" anchorCtr="0" horzOverflow="overflow"/>
                </a:tc>
                <a:tc>
                  <a:txBody>
                    <a:bodyPr/>
                    <a:lstStyle/>
                    <a:p>
                      <a:pPr marL="287161" indent="-287161" algn="l" defTabSz="914400">
                        <a:buSzPct val="75000"/>
                        <a:buChar char="•"/>
                        <a:defRPr sz="2200">
                          <a:sym typeface="Helvetica Neue"/>
                        </a:defRPr>
                      </a:pPr>
                      <a:r>
                        <a:t>Faraday Cup (FC)</a:t>
                      </a:r>
                    </a:p>
                    <a:p>
                      <a:pPr marL="287161" indent="-287161" algn="l" defTabSz="914400">
                        <a:buSzPct val="75000"/>
                        <a:buChar char="•"/>
                        <a:defRPr sz="2200">
                          <a:sym typeface="Helvetica Neue"/>
                        </a:defRPr>
                      </a:pPr>
                      <a:r>
                        <a:t>Wire Scanner Monitor (WSM)</a:t>
                      </a:r>
                    </a:p>
                    <a:p>
                      <a:pPr marL="287161" indent="-287161" algn="l" defTabSz="914400">
                        <a:buSzPct val="75000"/>
                        <a:buChar char="•"/>
                        <a:defRPr sz="2200">
                          <a:sym typeface="Helvetica Neue"/>
                        </a:defRPr>
                      </a:pPr>
                      <a:r>
                        <a:t>Phosphor Screen (PS)</a:t>
                      </a:r>
                    </a:p>
                    <a:p>
                      <a:pPr marL="287161" indent="-287161" algn="l" defTabSz="914400">
                        <a:buSzPct val="75000"/>
                        <a:buChar char="•"/>
                        <a:defRPr sz="2200">
                          <a:sym typeface="Helvetica Neue"/>
                        </a:defRPr>
                      </a:pPr>
                      <a:r>
                        <a:t>Beam Loss Monitor (BLM)</a:t>
                      </a:r>
                    </a:p>
                    <a:p>
                      <a:pPr marL="287161" indent="-287161" algn="l" defTabSz="914400">
                        <a:buSzPct val="75000"/>
                        <a:buChar char="•"/>
                        <a:defRPr sz="2200">
                          <a:sym typeface="Helvetica Neue"/>
                        </a:defRPr>
                      </a:pPr>
                      <a:r>
                        <a:t>Beam Position Monitor (BPM)</a:t>
                      </a:r>
                    </a:p>
                  </a:txBody>
                  <a:tcPr marL="50800" marR="50800" marT="50800" marB="50800" anchor="ctr" anchorCtr="0" horzOverflow="overflow"/>
                </a:tc>
                <a:tc>
                  <a:txBody>
                    <a:bodyPr/>
                    <a:lstStyle/>
                    <a:p>
                      <a:pPr marL="261055" indent="-261055" algn="l" defTabSz="914400">
                        <a:buSzPct val="75000"/>
                        <a:buChar char="•"/>
                        <a:defRPr sz="2000">
                          <a:sym typeface="Helvetica Neue"/>
                        </a:defRPr>
                      </a:pPr>
                      <a:r>
                        <a:t>&lt; 1% of 3E11ppp</a:t>
                      </a:r>
                    </a:p>
                    <a:p>
                      <a:pPr marL="261055" indent="-261055" algn="l" defTabSz="914400">
                        <a:buSzPct val="75000"/>
                        <a:buChar char="•"/>
                        <a:defRPr sz="2000">
                          <a:sym typeface="Helvetica Neue"/>
                        </a:defRPr>
                      </a:pPr>
                      <a:r>
                        <a:t>&lt; 1mm:accuracy, &lt;0.1mm:resolution</a:t>
                      </a:r>
                    </a:p>
                    <a:p>
                      <a:pPr marL="261055" indent="-261055" algn="l" defTabSz="914400">
                        <a:buSzPct val="75000"/>
                        <a:buChar char="•"/>
                        <a:defRPr sz="2000">
                          <a:sym typeface="Helvetica Neue"/>
                        </a:defRPr>
                      </a:pPr>
                      <a:r>
                        <a:rPr i="1"/>
                        <a:t>&lt; </a:t>
                      </a:r>
                      <a:r>
                        <a:t>1mm:accuracy,</a:t>
                      </a:r>
                      <a:r>
                        <a:rPr i="1"/>
                        <a:t> </a:t>
                      </a:r>
                      <a:r>
                        <a:t>&lt;0.1mm:resolution</a:t>
                      </a:r>
                    </a:p>
                    <a:p>
                      <a:pPr marL="261055" indent="-261055" algn="l" defTabSz="914400">
                        <a:buSzPct val="75000"/>
                        <a:buChar char="•"/>
                        <a:defRPr sz="2000">
                          <a:sym typeface="Helvetica Neue"/>
                        </a:defRPr>
                      </a:pPr>
                      <a:r>
                        <a:rPr i="1"/>
                        <a:t>&lt; </a:t>
                      </a:r>
                      <a:r>
                        <a:t>1% of 3E11ppp, </a:t>
                      </a:r>
                      <a:r>
                        <a:rPr i="1"/>
                        <a:t>τ</a:t>
                      </a:r>
                      <a:r>
                        <a:t>&lt;1us</a:t>
                      </a:r>
                    </a:p>
                    <a:p>
                      <a:pPr marL="261055" indent="-261055" algn="l" defTabSz="914400">
                        <a:buSzPct val="75000"/>
                        <a:buChar char="•"/>
                        <a:defRPr sz="2000">
                          <a:sym typeface="Helvetica Neue"/>
                        </a:defRPr>
                      </a:pPr>
                      <a:r>
                        <a:t>&lt; 1mm in absolute/relative accuracy</a:t>
                      </a:r>
                    </a:p>
                  </a:txBody>
                  <a:tcPr marL="50800" marR="50800" marT="50800" marB="50800" anchor="ctr" anchorCtr="0" horzOverflow="overflow"/>
                </a:tc>
              </a:tr>
              <a:tr h="1337201">
                <a:tc>
                  <a:txBody>
                    <a:bodyPr/>
                    <a:lstStyle/>
                    <a:p>
                      <a:pPr defTabSz="914400">
                        <a:defRPr sz="1800"/>
                      </a:pPr>
                      <a:r>
                        <a:rPr sz="2200">
                          <a:sym typeface="Helvetica Neue"/>
                        </a:rPr>
                        <a:t>phase2</a:t>
                      </a:r>
                    </a:p>
                  </a:txBody>
                  <a:tcPr marL="50800" marR="50800" marT="50800" marB="50800" anchor="ctr" anchorCtr="0" horzOverflow="overflow"/>
                </a:tc>
                <a:tc>
                  <a:txBody>
                    <a:bodyPr/>
                    <a:lstStyle/>
                    <a:p>
                      <a:pPr marL="287161" indent="-287161" algn="l" defTabSz="914400">
                        <a:buSzPct val="75000"/>
                        <a:buChar char="•"/>
                        <a:defRPr sz="2200">
                          <a:sym typeface="Helvetica Neue"/>
                        </a:defRPr>
                      </a:pPr>
                      <a:r>
                        <a:t>DC Current Transformer (DCCT)</a:t>
                      </a:r>
                    </a:p>
                    <a:p>
                      <a:pPr marL="287161" indent="-287161" algn="l" defTabSz="914400">
                        <a:buSzPct val="75000"/>
                        <a:buChar char="•"/>
                        <a:defRPr sz="2200">
                          <a:sym typeface="Helvetica Neue"/>
                        </a:defRPr>
                      </a:pPr>
                      <a:r>
                        <a:t>Wall Current Monitor (WCM)</a:t>
                      </a:r>
                    </a:p>
                    <a:p>
                      <a:pPr marL="287161" indent="-287161" algn="l" defTabSz="914400">
                        <a:buSzPct val="75000"/>
                        <a:buChar char="•"/>
                        <a:defRPr sz="2200">
                          <a:sym typeface="Helvetica Neue"/>
                        </a:defRPr>
                      </a:pPr>
                      <a:r>
                        <a:t>Beam Size Monitor (Scraper)</a:t>
                      </a:r>
                    </a:p>
                  </a:txBody>
                  <a:tcPr marL="50800" marR="50800" marT="50800" marB="50800" anchor="ctr" anchorCtr="0" horzOverflow="overflow"/>
                </a:tc>
                <a:tc>
                  <a:txBody>
                    <a:bodyPr/>
                    <a:lstStyle/>
                    <a:p>
                      <a:pPr marL="248002" indent="-248002" algn="l" defTabSz="914400">
                        <a:buSzPct val="75000"/>
                        <a:buChar char="•"/>
                        <a:defRPr sz="1900">
                          <a:sym typeface="Helvetica Neue"/>
                        </a:defRPr>
                      </a:pPr>
                      <a:r>
                        <a:t>&lt; 1% of 3E11 [ppp], </a:t>
                      </a:r>
                      <a:r>
                        <a:rPr i="1"/>
                        <a:t>τ~</a:t>
                      </a:r>
                      <a:r>
                        <a:t>100[ms]</a:t>
                      </a:r>
                    </a:p>
                    <a:p>
                      <a:pPr marL="248002" indent="-248002" algn="l" defTabSz="914400">
                        <a:buSzPct val="75000"/>
                        <a:buChar char="•"/>
                        <a:defRPr sz="1900">
                          <a:sym typeface="Helvetica Neue"/>
                        </a:defRPr>
                      </a:pPr>
                      <a:r>
                        <a:t>&lt; 1% of 3E11 [ppp], BW~0.5-500 [MHz]</a:t>
                      </a:r>
                    </a:p>
                    <a:p>
                      <a:pPr marL="248002" indent="-248002" algn="l" defTabSz="914400">
                        <a:buSzPct val="75000"/>
                        <a:buChar char="•"/>
                        <a:defRPr sz="1900">
                          <a:sym typeface="Helvetica Neue"/>
                        </a:defRPr>
                      </a:pPr>
                      <a:r>
                        <a:t>&lt; 1mm</a:t>
                      </a:r>
                    </a:p>
                  </a:txBody>
                  <a:tcPr marL="50800" marR="50800" marT="50800" marB="50800" anchor="ctr" anchorCtr="0" horzOverflow="overflow"/>
                </a:tc>
              </a:tr>
              <a:tr h="1524483">
                <a:tc>
                  <a:txBody>
                    <a:bodyPr/>
                    <a:lstStyle/>
                    <a:p>
                      <a:pPr defTabSz="914400">
                        <a:defRPr sz="1800"/>
                      </a:pPr>
                      <a:r>
                        <a:rPr sz="2200">
                          <a:sym typeface="Helvetica Neue"/>
                        </a:rPr>
                        <a:t>phase3</a:t>
                      </a:r>
                    </a:p>
                  </a:txBody>
                  <a:tcPr marL="50800" marR="50800" marT="50800" marB="50800" anchor="ctr" anchorCtr="0" horzOverflow="overflow"/>
                </a:tc>
                <a:tc>
                  <a:txBody>
                    <a:bodyPr/>
                    <a:lstStyle/>
                    <a:p>
                      <a:pPr algn="l" defTabSz="914400">
                        <a:defRPr sz="2200">
                          <a:sym typeface="Helvetica Neue"/>
                        </a:defRPr>
                      </a:pPr>
                    </a:p>
                    <a:p>
                      <a:pPr marL="287161" indent="-287161" algn="l" defTabSz="914400">
                        <a:buSzPct val="75000"/>
                        <a:buChar char="•"/>
                        <a:defRPr sz="2200">
                          <a:sym typeface="Helvetica Neue"/>
                        </a:defRPr>
                      </a:pPr>
                      <a:r>
                        <a:t>Schottky analysis for coasting beam position</a:t>
                      </a:r>
                    </a:p>
                  </a:txBody>
                  <a:tcPr marL="50800" marR="50800" marT="50800" marB="50800" anchor="ctr" anchorCtr="0" horzOverflow="overflow"/>
                </a:tc>
                <a:tc>
                  <a:txBody>
                    <a:bodyPr/>
                    <a:lstStyle/>
                    <a:p>
                      <a:pPr marL="277812" indent="-277812" algn="l" defTabSz="914400">
                        <a:lnSpc>
                          <a:spcPct val="70000"/>
                        </a:lnSpc>
                        <a:buSzPct val="145000"/>
                        <a:buChar char="•"/>
                        <a:defRPr sz="2000">
                          <a:sym typeface="Helvetica Neue"/>
                        </a:defRPr>
                      </a:pPr>
                      <a:r>
                        <a:t>BW ~ 0.5 - 500MHz</a:t>
                      </a:r>
                    </a:p>
                  </a:txBody>
                  <a:tcPr marL="50800" marR="50800" marT="50800" marB="50800" anchor="ctr" anchorCtr="0" horzOverflow="overflow"/>
                </a:tc>
              </a:tr>
            </a:tbl>
          </a:graphicData>
        </a:graphic>
      </p:graphicFrame>
      <p:sp>
        <p:nvSpPr>
          <p:cNvPr id="177" name="FETS-FFA Ring Diagnostics"/>
          <p:cNvSpPr txBox="1"/>
          <p:nvPr>
            <p:ph type="title"/>
          </p:nvPr>
        </p:nvSpPr>
        <p:spPr>
          <a:prstGeom prst="rect">
            <a:avLst/>
          </a:prstGeom>
        </p:spPr>
        <p:txBody>
          <a:bodyPr/>
          <a:lstStyle/>
          <a:p>
            <a:pPr/>
            <a:r>
              <a:t>FETS-FFA Ring Diagnostics</a:t>
            </a:r>
          </a:p>
        </p:txBody>
      </p:sp>
      <p:grpSp>
        <p:nvGrpSpPr>
          <p:cNvPr id="182" name="Group"/>
          <p:cNvGrpSpPr/>
          <p:nvPr/>
        </p:nvGrpSpPr>
        <p:grpSpPr>
          <a:xfrm>
            <a:off x="-332242" y="2942006"/>
            <a:ext cx="2011611" cy="5898810"/>
            <a:chOff x="-528390" y="0"/>
            <a:chExt cx="2011609" cy="5898809"/>
          </a:xfrm>
        </p:grpSpPr>
        <p:sp>
          <p:nvSpPr>
            <p:cNvPr id="178" name="Arrow"/>
            <p:cNvSpPr/>
            <p:nvPr/>
          </p:nvSpPr>
          <p:spPr>
            <a:xfrm rot="5400000">
              <a:off x="-1993285" y="1993284"/>
              <a:ext cx="5469789" cy="1483220"/>
            </a:xfrm>
            <a:prstGeom prst="rightArrow">
              <a:avLst>
                <a:gd name="adj1" fmla="val 48883"/>
                <a:gd name="adj2" fmla="val 55024"/>
              </a:avLst>
            </a:prstGeom>
            <a:gradFill flip="none" rotWithShape="1">
              <a:gsLst>
                <a:gs pos="0">
                  <a:srgbClr val="76D6FF"/>
                </a:gs>
                <a:gs pos="100000">
                  <a:srgbClr val="011993"/>
                </a:gs>
              </a:gsLst>
              <a:lin ang="0" scaled="0"/>
            </a:gradFill>
            <a:ln w="12700" cap="flat">
              <a:noFill/>
              <a:miter lim="400000"/>
            </a:ln>
            <a:effectLst/>
          </p:spPr>
          <p:txBody>
            <a:bodyPr wrap="square" lIns="50800" tIns="50800" rIns="50800" bIns="50800" numCol="1" anchor="ctr">
              <a:noAutofit/>
            </a:bodyPr>
            <a:lstStyle/>
            <a:p>
              <a:pPr algn="ctr">
                <a:spcBef>
                  <a:spcPts val="0"/>
                </a:spcBef>
                <a:defRPr>
                  <a:solidFill>
                    <a:srgbClr val="FF2600"/>
                  </a:solidFill>
                  <a:effectLst>
                    <a:outerShdw sx="100000" sy="100000" kx="0" ky="0" algn="b" rotWithShape="0" blurRad="25400" dist="33948" dir="2700000">
                      <a:srgbClr val="3B3936"/>
                    </a:outerShdw>
                  </a:effectLst>
                  <a:latin typeface="Palatino"/>
                  <a:ea typeface="Palatino"/>
                  <a:cs typeface="Palatino"/>
                  <a:sym typeface="Palatino"/>
                </a:defRPr>
              </a:pPr>
            </a:p>
          </p:txBody>
        </p:sp>
        <p:sp>
          <p:nvSpPr>
            <p:cNvPr id="179" name="High"/>
            <p:cNvSpPr/>
            <p:nvPr/>
          </p:nvSpPr>
          <p:spPr>
            <a:xfrm flipH="1">
              <a:off x="-528391" y="611556"/>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spcBef>
                  <a:spcPts val="0"/>
                </a:spcBef>
                <a:defRPr sz="2400">
                  <a:solidFill>
                    <a:srgbClr val="414141"/>
                  </a:solidFill>
                  <a:latin typeface="Palatino"/>
                  <a:ea typeface="Palatino"/>
                  <a:cs typeface="Palatino"/>
                  <a:sym typeface="Palatino"/>
                </a:defRPr>
              </a:lvl1pPr>
            </a:lstStyle>
            <a:p>
              <a:pPr/>
              <a:r>
                <a:t>High</a:t>
              </a:r>
            </a:p>
          </p:txBody>
        </p:sp>
        <p:sp>
          <p:nvSpPr>
            <p:cNvPr id="180" name="Low"/>
            <p:cNvSpPr/>
            <p:nvPr/>
          </p:nvSpPr>
          <p:spPr>
            <a:xfrm flipH="1">
              <a:off x="-528391" y="462880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spcBef>
                  <a:spcPts val="0"/>
                </a:spcBef>
                <a:defRPr sz="2400">
                  <a:solidFill>
                    <a:srgbClr val="FFFFFF"/>
                  </a:solidFill>
                  <a:latin typeface="Palatino"/>
                  <a:ea typeface="Palatino"/>
                  <a:cs typeface="Palatino"/>
                  <a:sym typeface="Palatino"/>
                </a:defRPr>
              </a:lvl1pPr>
            </a:lstStyle>
            <a:p>
              <a:pPr/>
              <a:r>
                <a:t>Low</a:t>
              </a:r>
            </a:p>
          </p:txBody>
        </p:sp>
        <p:sp>
          <p:nvSpPr>
            <p:cNvPr id="181" name="Priority"/>
            <p:cNvSpPr/>
            <p:nvPr/>
          </p:nvSpPr>
          <p:spPr>
            <a:xfrm flipH="1">
              <a:off x="-528391" y="264079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spcBef>
                  <a:spcPts val="0"/>
                </a:spcBef>
                <a:defRPr sz="2400">
                  <a:latin typeface="Palatino"/>
                  <a:ea typeface="Palatino"/>
                  <a:cs typeface="Palatino"/>
                  <a:sym typeface="Palatino"/>
                </a:defRPr>
              </a:lvl1pPr>
            </a:lstStyle>
            <a:p>
              <a:pPr/>
              <a:r>
                <a:t>Priority</a:t>
              </a:r>
            </a:p>
          </p:txBody>
        </p:sp>
      </p:grpSp>
      <p:sp>
        <p:nvSpPr>
          <p:cNvPr id="183" name="Large structure of diagnostics for non-destructive turn-by-turn measurements, whilst still providing required measurement sensitivity and resolutions."/>
          <p:cNvSpPr txBox="1"/>
          <p:nvPr/>
        </p:nvSpPr>
        <p:spPr>
          <a:xfrm>
            <a:off x="507999" y="8582871"/>
            <a:ext cx="11988802" cy="939801"/>
          </a:xfrm>
          <a:prstGeom prst="rect">
            <a:avLst/>
          </a:prstGeom>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defRPr sz="2400">
                <a:solidFill>
                  <a:srgbClr val="414141"/>
                </a:solidFill>
                <a:latin typeface="Palatino"/>
                <a:ea typeface="Palatino"/>
                <a:cs typeface="Palatino"/>
                <a:sym typeface="Palatino"/>
              </a:defRPr>
            </a:lvl1pPr>
          </a:lstStyle>
          <a:p>
            <a:pPr/>
            <a:r>
              <a:t>Large structure of diagnostics for non-destructive turn-by-turn measurements, whilst still providing required measurement sensitivity and resolutions. </a:t>
            </a:r>
          </a:p>
        </p:txBody>
      </p:sp>
      <p:sp>
        <p:nvSpPr>
          <p:cNvPr id="184" name="Slide Number"/>
          <p:cNvSpPr txBox="1"/>
          <p:nvPr>
            <p:ph type="sldNum" sz="quarter" idx="4294967295"/>
          </p:nvPr>
        </p:nvSpPr>
        <p:spPr>
          <a:xfrm>
            <a:off x="12273143" y="247650"/>
            <a:ext cx="228601" cy="406400"/>
          </a:xfrm>
          <a:prstGeom prst="rect">
            <a:avLst/>
          </a:prstGeom>
          <a:extLst>
            <a:ext uri="{C572A759-6A51-4108-AA02-DFA0A04FC94B}">
              <ma14:wrappingTextBoxFlag xmlns:ma14="http://schemas.microsoft.com/office/mac/drawingml/2011/main" val="1"/>
            </a:ext>
          </a:extLst>
        </p:spPr>
        <p:txBody>
          <a:bodyPr/>
          <a:lstStyle>
            <a:lvl1pPr>
              <a:defRPr sz="1800">
                <a:solidFill>
                  <a:srgbClr val="4C4946"/>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creen Monitor: Thermal Analysis"/>
          <p:cNvSpPr txBox="1"/>
          <p:nvPr>
            <p:ph type="title"/>
          </p:nvPr>
        </p:nvSpPr>
        <p:spPr>
          <a:prstGeom prst="rect">
            <a:avLst/>
          </a:prstGeom>
        </p:spPr>
        <p:txBody>
          <a:bodyPr/>
          <a:lstStyle/>
          <a:p>
            <a:pPr/>
            <a:r>
              <a:t>Screen Monitor: Thermal Analysis</a:t>
            </a:r>
          </a:p>
        </p:txBody>
      </p:sp>
      <p:sp>
        <p:nvSpPr>
          <p:cNvPr id="348" name="P46 and YAG:Ce : 5um thickness…"/>
          <p:cNvSpPr txBox="1"/>
          <p:nvPr>
            <p:ph type="body" sz="quarter" idx="1"/>
          </p:nvPr>
        </p:nvSpPr>
        <p:spPr>
          <a:xfrm>
            <a:off x="439405" y="2202564"/>
            <a:ext cx="5953790" cy="2747407"/>
          </a:xfrm>
          <a:prstGeom prst="rect">
            <a:avLst/>
          </a:prstGeom>
        </p:spPr>
        <p:txBody>
          <a:bodyPr/>
          <a:lstStyle/>
          <a:p>
            <a:pPr marL="275589" indent="-275589" defTabSz="408940">
              <a:spcBef>
                <a:spcPts val="1200"/>
              </a:spcBef>
              <a:defRPr sz="2100"/>
            </a:pPr>
            <a:r>
              <a:t>P46 and YAG:Ce : 5um thickness </a:t>
            </a:r>
          </a:p>
          <a:p>
            <a:pPr lvl="1" marL="551179" indent="-275589" defTabSz="408940">
              <a:spcBef>
                <a:spcPts val="1200"/>
              </a:spcBef>
              <a:defRPr sz="2100"/>
            </a:pPr>
            <a:r>
              <a:t>Screen substrate is made by 2mm thickness of quartz. </a:t>
            </a:r>
          </a:p>
          <a:p>
            <a:pPr lvl="1" marL="551179" indent="-275589" defTabSz="408940">
              <a:spcBef>
                <a:spcPts val="1200"/>
              </a:spcBef>
              <a:defRPr sz="2100"/>
            </a:pPr>
            <a:r>
              <a:t>Screen holder is made by 3mm thickness of aluminium.  </a:t>
            </a:r>
          </a:p>
          <a:p>
            <a:pPr lvl="1" marL="551179" indent="-275589" defTabSz="408940">
              <a:spcBef>
                <a:spcPts val="1200"/>
              </a:spcBef>
              <a:defRPr sz="2100"/>
            </a:pPr>
            <a:r>
              <a:t>Cooling: Radiation and convection.</a:t>
            </a:r>
          </a:p>
        </p:txBody>
      </p:sp>
      <p:graphicFrame>
        <p:nvGraphicFramePr>
          <p:cNvPr id="349" name="Table 1"/>
          <p:cNvGraphicFramePr/>
          <p:nvPr/>
        </p:nvGraphicFramePr>
        <p:xfrm>
          <a:off x="148442" y="4974484"/>
          <a:ext cx="6535716" cy="186203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267857"/>
                <a:gridCol w="3267857"/>
              </a:tblGrid>
              <a:tr h="465507">
                <a:tc>
                  <a:txBody>
                    <a:bodyPr/>
                    <a:lstStyle/>
                    <a:p>
                      <a:pPr defTabSz="914400">
                        <a:defRPr sz="1800"/>
                      </a:pPr>
                      <a:r>
                        <a:rPr sz="2000">
                          <a:solidFill>
                            <a:srgbClr val="414141"/>
                          </a:solidFill>
                          <a:latin typeface="Palatino"/>
                          <a:ea typeface="Palatino"/>
                          <a:cs typeface="Palatino"/>
                          <a:sym typeface="Palatino"/>
                        </a:rPr>
                        <a:t>Heat power</a:t>
                      </a:r>
                    </a:p>
                  </a:txBody>
                  <a:tcPr marL="50800" marR="50800" marT="50800" marB="50800" anchor="ctr" anchorCtr="0" horzOverflow="overflow">
                    <a:noFill/>
                  </a:tcPr>
                </a:tc>
                <a:tc>
                  <a:txBody>
                    <a:bodyPr/>
                    <a:lstStyle/>
                    <a:p>
                      <a:pPr defTabSz="914400">
                        <a:defRPr sz="1800"/>
                      </a:pPr>
                      <a:r>
                        <a:rPr sz="2000">
                          <a:solidFill>
                            <a:srgbClr val="414141"/>
                          </a:solidFill>
                          <a:latin typeface="Palatino"/>
                          <a:ea typeface="Palatino"/>
                          <a:cs typeface="Palatino"/>
                          <a:sym typeface="Palatino"/>
                        </a:rPr>
                        <a:t>18 W</a:t>
                      </a:r>
                    </a:p>
                  </a:txBody>
                  <a:tcPr marL="50800" marR="50800" marT="50800" marB="50800" anchor="ctr" anchorCtr="0" horzOverflow="overflow">
                    <a:noFill/>
                  </a:tcPr>
                </a:tc>
              </a:tr>
              <a:tr h="465507">
                <a:tc>
                  <a:txBody>
                    <a:bodyPr/>
                    <a:lstStyle/>
                    <a:p>
                      <a:pPr defTabSz="914400">
                        <a:defRPr sz="1800"/>
                      </a:pPr>
                      <a:r>
                        <a:rPr sz="2000">
                          <a:solidFill>
                            <a:srgbClr val="414141"/>
                          </a:solidFill>
                          <a:latin typeface="Palatino"/>
                          <a:ea typeface="Palatino"/>
                          <a:cs typeface="Palatino"/>
                          <a:sym typeface="Palatino"/>
                        </a:rPr>
                        <a:t>Thermal conductivity of air</a:t>
                      </a:r>
                    </a:p>
                  </a:txBody>
                  <a:tcPr marL="50800" marR="50800" marT="50800" marB="50800" anchor="ctr" anchorCtr="0" horzOverflow="overflow">
                    <a:solidFill>
                      <a:srgbClr val="C9C3BA">
                        <a:alpha val="50000"/>
                      </a:srgbClr>
                    </a:solidFill>
                  </a:tcPr>
                </a:tc>
                <a:tc>
                  <a:txBody>
                    <a:bodyPr/>
                    <a:lstStyle/>
                    <a:p>
                      <a:pPr defTabSz="914400">
                        <a:defRPr sz="2000">
                          <a:solidFill>
                            <a:srgbClr val="414141"/>
                          </a:solidFill>
                          <a:latin typeface="Palatino"/>
                          <a:ea typeface="Palatino"/>
                          <a:cs typeface="Palatino"/>
                          <a:sym typeface="Palatino"/>
                        </a:defRPr>
                      </a:pPr>
                      <a:r>
                        <a:t>10 W/K/m</a:t>
                      </a:r>
                      <a:r>
                        <a:rPr baseline="31999"/>
                        <a:t>2</a:t>
                      </a:r>
                    </a:p>
                  </a:txBody>
                  <a:tcPr marL="50800" marR="50800" marT="50800" marB="50800" anchor="ctr" anchorCtr="0" horzOverflow="overflow">
                    <a:solidFill>
                      <a:srgbClr val="C9C3BA">
                        <a:alpha val="50000"/>
                      </a:srgbClr>
                    </a:solidFill>
                  </a:tcPr>
                </a:tc>
              </a:tr>
              <a:tr h="465507">
                <a:tc>
                  <a:txBody>
                    <a:bodyPr/>
                    <a:lstStyle/>
                    <a:p>
                      <a:pPr defTabSz="914400">
                        <a:defRPr sz="1800"/>
                      </a:pPr>
                      <a:r>
                        <a:rPr sz="2000">
                          <a:solidFill>
                            <a:srgbClr val="414141"/>
                          </a:solidFill>
                          <a:latin typeface="Palatino"/>
                          <a:ea typeface="Palatino"/>
                          <a:cs typeface="Palatino"/>
                          <a:sym typeface="Palatino"/>
                        </a:rPr>
                        <a:t>Emissivity in vacuum</a:t>
                      </a:r>
                    </a:p>
                  </a:txBody>
                  <a:tcPr marL="50800" marR="50800" marT="50800" marB="50800" anchor="ctr" anchorCtr="0" horzOverflow="overflow">
                    <a:noFill/>
                  </a:tcPr>
                </a:tc>
                <a:tc>
                  <a:txBody>
                    <a:bodyPr/>
                    <a:lstStyle/>
                    <a:p>
                      <a:pPr defTabSz="914400">
                        <a:defRPr sz="1800"/>
                      </a:pPr>
                      <a:r>
                        <a:rPr sz="2000">
                          <a:solidFill>
                            <a:srgbClr val="414141"/>
                          </a:solidFill>
                          <a:latin typeface="Palatino"/>
                          <a:ea typeface="Palatino"/>
                          <a:cs typeface="Palatino"/>
                          <a:sym typeface="Palatino"/>
                        </a:rPr>
                        <a:t>0.2</a:t>
                      </a:r>
                    </a:p>
                  </a:txBody>
                  <a:tcPr marL="50800" marR="50800" marT="50800" marB="50800" anchor="ctr" anchorCtr="0" horzOverflow="overflow">
                    <a:noFill/>
                  </a:tcPr>
                </a:tc>
              </a:tr>
              <a:tr h="465507">
                <a:tc>
                  <a:txBody>
                    <a:bodyPr/>
                    <a:lstStyle/>
                    <a:p>
                      <a:pPr defTabSz="914400">
                        <a:defRPr sz="1800"/>
                      </a:pPr>
                      <a:r>
                        <a:rPr sz="2000">
                          <a:solidFill>
                            <a:srgbClr val="414141"/>
                          </a:solidFill>
                          <a:latin typeface="Palatino"/>
                          <a:ea typeface="Palatino"/>
                          <a:cs typeface="Palatino"/>
                          <a:sym typeface="Palatino"/>
                        </a:rPr>
                        <a:t>Room temperature</a:t>
                      </a:r>
                    </a:p>
                  </a:txBody>
                  <a:tcPr marL="50800" marR="50800" marT="50800" marB="50800" anchor="ctr" anchorCtr="0" horzOverflow="overflow">
                    <a:solidFill>
                      <a:srgbClr val="C9C3BA">
                        <a:alpha val="50000"/>
                      </a:srgbClr>
                    </a:solidFill>
                  </a:tcPr>
                </a:tc>
                <a:tc>
                  <a:txBody>
                    <a:bodyPr/>
                    <a:lstStyle/>
                    <a:p>
                      <a:pPr defTabSz="914400">
                        <a:defRPr sz="1800"/>
                      </a:pPr>
                      <a:r>
                        <a:rPr sz="2000">
                          <a:solidFill>
                            <a:srgbClr val="414141"/>
                          </a:solidFill>
                          <a:latin typeface="Palatino"/>
                          <a:ea typeface="Palatino"/>
                          <a:cs typeface="Palatino"/>
                          <a:sym typeface="Palatino"/>
                        </a:rPr>
                        <a:t>300 K</a:t>
                      </a:r>
                    </a:p>
                  </a:txBody>
                  <a:tcPr marL="50800" marR="50800" marT="50800" marB="50800" anchor="ctr" anchorCtr="0" horzOverflow="overflow">
                    <a:solidFill>
                      <a:srgbClr val="C9C3BA">
                        <a:alpha val="50000"/>
                      </a:srgbClr>
                    </a:solidFill>
                  </a:tcPr>
                </a:tc>
              </a:tr>
            </a:tbl>
          </a:graphicData>
        </a:graphic>
      </p:graphicFrame>
      <p:pic>
        <p:nvPicPr>
          <p:cNvPr id="350" name="YAG_screen_front.png" descr="YAG_screen_front.png"/>
          <p:cNvPicPr>
            <a:picLocks noChangeAspect="1"/>
          </p:cNvPicPr>
          <p:nvPr/>
        </p:nvPicPr>
        <p:blipFill>
          <a:blip r:embed="rId2">
            <a:extLst/>
          </a:blip>
          <a:stretch>
            <a:fillRect/>
          </a:stretch>
        </p:blipFill>
        <p:spPr>
          <a:xfrm>
            <a:off x="6929401" y="2178050"/>
            <a:ext cx="5368998" cy="4322969"/>
          </a:xfrm>
          <a:prstGeom prst="rect">
            <a:avLst/>
          </a:prstGeom>
          <a:ln w="12700">
            <a:miter lim="400000"/>
          </a:ln>
        </p:spPr>
      </p:pic>
      <p:pic>
        <p:nvPicPr>
          <p:cNvPr id="351" name="Image" descr="Image"/>
          <p:cNvPicPr>
            <a:picLocks noChangeAspect="1"/>
          </p:cNvPicPr>
          <p:nvPr/>
        </p:nvPicPr>
        <p:blipFill>
          <a:blip r:embed="rId3">
            <a:extLst/>
          </a:blip>
          <a:stretch>
            <a:fillRect/>
          </a:stretch>
        </p:blipFill>
        <p:spPr>
          <a:xfrm>
            <a:off x="9105574" y="6432984"/>
            <a:ext cx="2896864" cy="3023831"/>
          </a:xfrm>
          <a:prstGeom prst="rect">
            <a:avLst/>
          </a:prstGeom>
          <a:ln w="12700">
            <a:miter lim="400000"/>
          </a:ln>
        </p:spPr>
      </p:pic>
      <p:sp>
        <p:nvSpPr>
          <p:cNvPr id="352" name="To benchmark simulations, beam tests on FETS are proposed.…"/>
          <p:cNvSpPr txBox="1"/>
          <p:nvPr/>
        </p:nvSpPr>
        <p:spPr>
          <a:xfrm>
            <a:off x="186913" y="7165829"/>
            <a:ext cx="7727524" cy="220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93699" indent="-393699">
              <a:spcBef>
                <a:spcPts val="1800"/>
              </a:spcBef>
              <a:buClr>
                <a:srgbClr val="929292"/>
              </a:buClr>
              <a:buSzPct val="65000"/>
              <a:buFont typeface="Zapf Dingbats"/>
              <a:buChar char="❖"/>
              <a:defRPr sz="2100">
                <a:solidFill>
                  <a:srgbClr val="414141"/>
                </a:solidFill>
                <a:latin typeface="Palatino"/>
                <a:ea typeface="Palatino"/>
                <a:cs typeface="Palatino"/>
                <a:sym typeface="Palatino"/>
              </a:defRPr>
            </a:pPr>
            <a:r>
              <a:t>To benchmark simulations, beam tests on FETS are proposed.</a:t>
            </a:r>
          </a:p>
          <a:p>
            <a:pPr lvl="1" marL="787399" indent="-393699">
              <a:spcBef>
                <a:spcPts val="1800"/>
              </a:spcBef>
              <a:buClr>
                <a:srgbClr val="929292"/>
              </a:buClr>
              <a:buSzPct val="65000"/>
              <a:buFont typeface="Zapf Dingbats"/>
              <a:buChar char="❖"/>
              <a:defRPr sz="2100">
                <a:solidFill>
                  <a:srgbClr val="414141"/>
                </a:solidFill>
                <a:latin typeface="Palatino"/>
                <a:ea typeface="Palatino"/>
                <a:cs typeface="Palatino"/>
                <a:sym typeface="Palatino"/>
              </a:defRPr>
            </a:pPr>
            <a:r>
              <a:t>YAG: crystal</a:t>
            </a:r>
          </a:p>
          <a:p>
            <a:pPr lvl="1" marL="787399" indent="-393699">
              <a:spcBef>
                <a:spcPts val="1800"/>
              </a:spcBef>
              <a:buClr>
                <a:srgbClr val="929292"/>
              </a:buClr>
              <a:buSzPct val="65000"/>
              <a:buFont typeface="Zapf Dingbats"/>
              <a:buChar char="❖"/>
              <a:defRPr sz="2100">
                <a:solidFill>
                  <a:srgbClr val="414141"/>
                </a:solidFill>
                <a:latin typeface="Palatino"/>
                <a:ea typeface="Palatino"/>
                <a:cs typeface="Palatino"/>
                <a:sym typeface="Palatino"/>
              </a:defRPr>
            </a:pPr>
            <a:r>
              <a:t>Ceramics (BeO)</a:t>
            </a:r>
          </a:p>
          <a:p>
            <a:pPr lvl="1" marL="787399" indent="-393699">
              <a:spcBef>
                <a:spcPts val="1800"/>
              </a:spcBef>
              <a:buClr>
                <a:srgbClr val="929292"/>
              </a:buClr>
              <a:buSzPct val="65000"/>
              <a:buFont typeface="Zapf Dingbats"/>
              <a:buChar char="❖"/>
              <a:defRPr sz="2100">
                <a:solidFill>
                  <a:srgbClr val="414141"/>
                </a:solidFill>
                <a:latin typeface="Palatino"/>
                <a:ea typeface="Palatino"/>
                <a:cs typeface="Palatino"/>
                <a:sym typeface="Palatino"/>
              </a:defRPr>
            </a:pPr>
            <a:r>
              <a:t>P46: Powder type </a:t>
            </a:r>
          </a:p>
        </p:txBody>
      </p:sp>
      <p:sp>
        <p:nvSpPr>
          <p:cNvPr id="353" name="Slide Number"/>
          <p:cNvSpPr txBox="1"/>
          <p:nvPr>
            <p:ph type="sldNum" sz="quarter" idx="4294967295"/>
          </p:nvPr>
        </p:nvSpPr>
        <p:spPr>
          <a:xfrm>
            <a:off x="6324600" y="9258300"/>
            <a:ext cx="342900" cy="406400"/>
          </a:xfrm>
          <a:prstGeom prst="rect">
            <a:avLst/>
          </a:prstGeom>
          <a:extLst>
            <a:ext uri="{C572A759-6A51-4108-AA02-DFA0A04FC94B}">
              <ma14:wrappingTextBoxFlag xmlns:ma14="http://schemas.microsoft.com/office/mac/drawingml/2011/main" val="1"/>
            </a:ext>
          </a:extLst>
        </p:spPr>
        <p:txBody>
          <a:bodyPr/>
          <a:lstStyle>
            <a:lvl1pPr>
              <a:defRPr sz="1800">
                <a:solidFill>
                  <a:srgbClr val="4C4946"/>
                </a:solidFill>
                <a:latin typeface="Palatino"/>
                <a:ea typeface="Palatino"/>
                <a:cs typeface="Palatino"/>
                <a:sym typeface="Palatino"/>
              </a:defRPr>
            </a:lvl1pPr>
          </a:lstStyle>
          <a:p>
            <a:pPr/>
            <a:fld id="{86CB4B4D-7CA3-9044-876B-883B54F8677D}" type="slidenum"/>
          </a:p>
        </p:txBody>
      </p:sp>
      <p:sp>
        <p:nvSpPr>
          <p:cNvPr id="354" name="Fig. 1. ANSYS steady-state thermal analysis."/>
          <p:cNvSpPr txBox="1"/>
          <p:nvPr/>
        </p:nvSpPr>
        <p:spPr>
          <a:xfrm>
            <a:off x="7320060" y="6227146"/>
            <a:ext cx="3689462" cy="299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lvl1pPr>
          </a:lstStyle>
          <a:p>
            <a:pPr/>
            <a:r>
              <a:t>Fig. 1. ANSYS steady-state thermal analysis.</a:t>
            </a:r>
          </a:p>
        </p:txBody>
      </p:sp>
      <p:sp>
        <p:nvSpPr>
          <p:cNvPr id="355" name="Fig. 2. YAG screen on the mounting frame."/>
          <p:cNvSpPr txBox="1"/>
          <p:nvPr/>
        </p:nvSpPr>
        <p:spPr>
          <a:xfrm>
            <a:off x="8709275" y="9084845"/>
            <a:ext cx="3689462" cy="299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lvl1pPr>
          </a:lstStyle>
          <a:p>
            <a:pPr/>
            <a:r>
              <a:t>Fig. 2. YAG screen on the mounting frame.</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WSM:Heat Damage Test on FETS"/>
          <p:cNvSpPr txBox="1"/>
          <p:nvPr>
            <p:ph type="title"/>
          </p:nvPr>
        </p:nvSpPr>
        <p:spPr>
          <a:xfrm>
            <a:off x="1204792" y="241644"/>
            <a:ext cx="11099801" cy="963537"/>
          </a:xfrm>
          <a:prstGeom prst="rect">
            <a:avLst/>
          </a:prstGeom>
        </p:spPr>
        <p:txBody>
          <a:bodyPr/>
          <a:lstStyle>
            <a:lvl1pPr defTabSz="408940">
              <a:defRPr sz="5600"/>
            </a:lvl1pPr>
          </a:lstStyle>
          <a:p>
            <a:pPr/>
            <a:r>
              <a:t>WSM:Heat Damage Test on FETS</a:t>
            </a:r>
          </a:p>
        </p:txBody>
      </p:sp>
      <p:sp>
        <p:nvSpPr>
          <p:cNvPr id="358" name="φ20,30,40 and 50um CNTs were installed on WSM frame.…"/>
          <p:cNvSpPr txBox="1"/>
          <p:nvPr>
            <p:ph type="body" sz="quarter" idx="1"/>
          </p:nvPr>
        </p:nvSpPr>
        <p:spPr>
          <a:xfrm>
            <a:off x="219291" y="1272229"/>
            <a:ext cx="6259892" cy="1780245"/>
          </a:xfrm>
          <a:prstGeom prst="rect">
            <a:avLst/>
          </a:prstGeom>
        </p:spPr>
        <p:txBody>
          <a:bodyPr/>
          <a:lstStyle/>
          <a:p>
            <a:pPr marL="346709" indent="-346709" defTabSz="455675">
              <a:spcBef>
                <a:spcPts val="3200"/>
              </a:spcBef>
              <a:defRPr sz="2027"/>
            </a:pPr>
            <a:r>
              <a:t>φ20,30,40 and 50um CNTs were installed on WSM frame.</a:t>
            </a:r>
          </a:p>
          <a:p>
            <a:pPr marL="346709" indent="-346709" defTabSz="455675">
              <a:spcBef>
                <a:spcPts val="3200"/>
              </a:spcBef>
              <a:defRPr sz="2027"/>
            </a:pPr>
            <a:r>
              <a:t>Light emission from the wires can be seen, but  all wires have not been broken within 10-20 min.</a:t>
            </a:r>
          </a:p>
        </p:txBody>
      </p:sp>
      <p:pic>
        <p:nvPicPr>
          <p:cNvPr id="359" name="Image" descr="Image"/>
          <p:cNvPicPr>
            <a:picLocks noChangeAspect="1"/>
          </p:cNvPicPr>
          <p:nvPr/>
        </p:nvPicPr>
        <p:blipFill>
          <a:blip r:embed="rId2">
            <a:extLst/>
          </a:blip>
          <a:stretch>
            <a:fillRect/>
          </a:stretch>
        </p:blipFill>
        <p:spPr>
          <a:xfrm>
            <a:off x="-64990" y="5772274"/>
            <a:ext cx="7140480" cy="2824353"/>
          </a:xfrm>
          <a:prstGeom prst="rect">
            <a:avLst/>
          </a:prstGeom>
          <a:ln w="12700">
            <a:miter lim="400000"/>
          </a:ln>
        </p:spPr>
      </p:pic>
      <p:pic>
        <p:nvPicPr>
          <p:cNvPr id="360" name="Image" descr="Image"/>
          <p:cNvPicPr>
            <a:picLocks noChangeAspect="1"/>
          </p:cNvPicPr>
          <p:nvPr/>
        </p:nvPicPr>
        <p:blipFill>
          <a:blip r:embed="rId3">
            <a:extLst/>
          </a:blip>
          <a:stretch>
            <a:fillRect/>
          </a:stretch>
        </p:blipFill>
        <p:spPr>
          <a:xfrm>
            <a:off x="4567383" y="1410830"/>
            <a:ext cx="8613597" cy="3317997"/>
          </a:xfrm>
          <a:prstGeom prst="rect">
            <a:avLst/>
          </a:prstGeom>
          <a:ln w="12700">
            <a:miter lim="400000"/>
          </a:ln>
        </p:spPr>
      </p:pic>
      <p:pic>
        <p:nvPicPr>
          <p:cNvPr id="361" name="Image" descr="Image"/>
          <p:cNvPicPr>
            <a:picLocks noChangeAspect="1"/>
          </p:cNvPicPr>
          <p:nvPr/>
        </p:nvPicPr>
        <p:blipFill>
          <a:blip r:embed="rId4">
            <a:extLst/>
          </a:blip>
          <a:stretch>
            <a:fillRect/>
          </a:stretch>
        </p:blipFill>
        <p:spPr>
          <a:xfrm>
            <a:off x="822653" y="3119522"/>
            <a:ext cx="3346083" cy="2585704"/>
          </a:xfrm>
          <a:prstGeom prst="rect">
            <a:avLst/>
          </a:prstGeom>
          <a:ln w="12700">
            <a:miter lim="400000"/>
          </a:ln>
        </p:spPr>
      </p:pic>
      <p:sp>
        <p:nvSpPr>
          <p:cNvPr id="362" name="As beam intensity in FETS-FFA (1E11) is 100 times smaller (1E13 in this measurement), therefore heat damage would be not a crucial issue in test ring."/>
          <p:cNvSpPr txBox="1"/>
          <p:nvPr/>
        </p:nvSpPr>
        <p:spPr>
          <a:xfrm>
            <a:off x="578448" y="8676375"/>
            <a:ext cx="11462005" cy="939801"/>
          </a:xfrm>
          <a:prstGeom prst="rect">
            <a:avLst/>
          </a:prstGeom>
          <a:solidFill>
            <a:srgbClr val="FFFFFF"/>
          </a:soli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defRPr sz="2400">
                <a:solidFill>
                  <a:srgbClr val="414141"/>
                </a:solidFill>
                <a:latin typeface="Palatino"/>
                <a:ea typeface="Palatino"/>
                <a:cs typeface="Palatino"/>
                <a:sym typeface="Palatino"/>
              </a:defRPr>
            </a:lvl1pPr>
          </a:lstStyle>
          <a:p>
            <a:pPr/>
            <a:r>
              <a:t>As beam intensity in FETS-FFA (1E11) is 100 times smaller (1E13 in this measurement), therefore heat damage would be not a crucial issue in test ring.</a:t>
            </a:r>
          </a:p>
        </p:txBody>
      </p:sp>
      <p:pic>
        <p:nvPicPr>
          <p:cNvPr id="363" name="Image" descr="Image"/>
          <p:cNvPicPr>
            <a:picLocks noChangeAspect="1"/>
          </p:cNvPicPr>
          <p:nvPr/>
        </p:nvPicPr>
        <p:blipFill>
          <a:blip r:embed="rId5">
            <a:extLst/>
          </a:blip>
          <a:stretch>
            <a:fillRect/>
          </a:stretch>
        </p:blipFill>
        <p:spPr>
          <a:xfrm>
            <a:off x="6487512" y="4763725"/>
            <a:ext cx="5684361" cy="3317997"/>
          </a:xfrm>
          <a:prstGeom prst="rect">
            <a:avLst/>
          </a:prstGeom>
          <a:ln w="12700">
            <a:miter lim="400000"/>
          </a:ln>
        </p:spPr>
      </p:pic>
      <p:sp>
        <p:nvSpPr>
          <p:cNvPr id="364" name="Slide Number"/>
          <p:cNvSpPr txBox="1"/>
          <p:nvPr>
            <p:ph type="sldNum" sz="quarter" idx="4294967295"/>
          </p:nvPr>
        </p:nvSpPr>
        <p:spPr>
          <a:xfrm>
            <a:off x="12428435" y="184175"/>
            <a:ext cx="340259" cy="32430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WSM:Demonstration at KURNS"/>
          <p:cNvSpPr txBox="1"/>
          <p:nvPr>
            <p:ph type="title" idx="4294967295"/>
          </p:nvPr>
        </p:nvSpPr>
        <p:spPr>
          <a:xfrm>
            <a:off x="952500" y="285948"/>
            <a:ext cx="11099800" cy="938617"/>
          </a:xfrm>
          <a:prstGeom prst="rect">
            <a:avLst/>
          </a:prstGeom>
        </p:spPr>
        <p:txBody>
          <a:bodyPr/>
          <a:lstStyle>
            <a:lvl1pPr defTabSz="397256">
              <a:defRPr sz="5440"/>
            </a:lvl1pPr>
          </a:lstStyle>
          <a:p>
            <a:pPr/>
            <a:r>
              <a:t>S-WSM:Demonstration at KURNS</a:t>
            </a:r>
          </a:p>
        </p:txBody>
      </p:sp>
      <p:sp>
        <p:nvSpPr>
          <p:cNvPr id="367" name="Simulation was performed with vFFA parameters (Fig.1).…"/>
          <p:cNvSpPr txBox="1"/>
          <p:nvPr>
            <p:ph type="body" sz="quarter" idx="4294967295"/>
          </p:nvPr>
        </p:nvSpPr>
        <p:spPr>
          <a:xfrm>
            <a:off x="421362" y="1445959"/>
            <a:ext cx="5847449" cy="4064086"/>
          </a:xfrm>
          <a:prstGeom prst="rect">
            <a:avLst/>
          </a:prstGeom>
        </p:spPr>
        <p:txBody>
          <a:bodyPr/>
          <a:lstStyle/>
          <a:p>
            <a:pPr marL="277812" indent="-277812" defTabSz="457200">
              <a:spcBef>
                <a:spcPts val="1200"/>
              </a:spcBef>
              <a:defRPr sz="2000">
                <a:latin typeface="Helvetica"/>
                <a:ea typeface="Helvetica"/>
                <a:cs typeface="Helvetica"/>
                <a:sym typeface="Helvetica"/>
              </a:defRPr>
            </a:pPr>
            <a:r>
              <a:t>Simulation was performed with vFFA parameters (Fig.1).</a:t>
            </a:r>
          </a:p>
          <a:p>
            <a:pPr marL="277812" indent="-277812" defTabSz="457200">
              <a:spcBef>
                <a:spcPts val="1200"/>
              </a:spcBef>
              <a:defRPr sz="2000">
                <a:latin typeface="Helvetica"/>
                <a:ea typeface="Helvetica"/>
                <a:cs typeface="Helvetica"/>
                <a:sym typeface="Helvetica"/>
              </a:defRPr>
            </a:pPr>
            <a:r>
              <a:t>To demonstrate monitor concepts, beam tests were performed at KRNS FFA ring.</a:t>
            </a:r>
          </a:p>
          <a:p>
            <a:pPr lvl="1" marL="722312" indent="-277812" defTabSz="457200">
              <a:spcBef>
                <a:spcPts val="1200"/>
              </a:spcBef>
              <a:defRPr sz="2000">
                <a:latin typeface="Helvetica"/>
                <a:ea typeface="Helvetica"/>
                <a:cs typeface="Helvetica"/>
                <a:sym typeface="Helvetica"/>
              </a:defRPr>
            </a:pPr>
            <a:r>
              <a:t>Test probe and wire frame were designed and manufactured.</a:t>
            </a:r>
          </a:p>
          <a:p>
            <a:pPr lvl="1" marL="722312" indent="-277812" defTabSz="457200">
              <a:spcBef>
                <a:spcPts val="1200"/>
              </a:spcBef>
              <a:defRPr sz="2000">
                <a:latin typeface="Helvetica"/>
                <a:ea typeface="Helvetica"/>
                <a:cs typeface="Helvetica"/>
                <a:sym typeface="Helvetica"/>
              </a:defRPr>
            </a:pPr>
            <a:r>
              <a:t>φ10um was tested at 13.5 MeV orbit, where turn separation of about 30umm.</a:t>
            </a:r>
          </a:p>
          <a:p>
            <a:pPr lvl="1" marL="722312" indent="-277812" defTabSz="457200">
              <a:spcBef>
                <a:spcPts val="1200"/>
              </a:spcBef>
              <a:defRPr sz="2000">
                <a:latin typeface="Helvetica"/>
                <a:ea typeface="Helvetica"/>
                <a:cs typeface="Helvetica"/>
                <a:sym typeface="Helvetica"/>
              </a:defRPr>
            </a:pPr>
            <a:r>
              <a:t>Pulse signal was measured by test monitor, which is within same order of the one measured by scraper. </a:t>
            </a:r>
          </a:p>
        </p:txBody>
      </p:sp>
      <p:pic>
        <p:nvPicPr>
          <p:cNvPr id="368" name="Image" descr="Image"/>
          <p:cNvPicPr>
            <a:picLocks noChangeAspect="1"/>
          </p:cNvPicPr>
          <p:nvPr/>
        </p:nvPicPr>
        <p:blipFill>
          <a:blip r:embed="rId2">
            <a:extLst/>
          </a:blip>
          <a:stretch>
            <a:fillRect/>
          </a:stretch>
        </p:blipFill>
        <p:spPr>
          <a:xfrm>
            <a:off x="5176255" y="5617639"/>
            <a:ext cx="7638784" cy="2527420"/>
          </a:xfrm>
          <a:prstGeom prst="rect">
            <a:avLst/>
          </a:prstGeom>
          <a:ln w="12700">
            <a:miter lim="400000"/>
          </a:ln>
        </p:spPr>
      </p:pic>
      <p:sp>
        <p:nvSpPr>
          <p:cNvPr id="369" name="When turn separations are smaller than wire thickness, the wire does not destroy whole beams and can estimate profile in the acceleration."/>
          <p:cNvSpPr txBox="1"/>
          <p:nvPr/>
        </p:nvSpPr>
        <p:spPr>
          <a:xfrm>
            <a:off x="373391" y="8551505"/>
            <a:ext cx="12258018" cy="939801"/>
          </a:xfrm>
          <a:prstGeom prst="rect">
            <a:avLst/>
          </a:prstGeom>
          <a:solidFill>
            <a:srgbClr val="FFFFFF"/>
          </a:solidFill>
          <a:ln w="25400">
            <a:solidFill>
              <a:srgbClr val="66635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defRPr sz="2400">
                <a:solidFill>
                  <a:srgbClr val="414141"/>
                </a:solidFill>
                <a:latin typeface="Palatino"/>
                <a:ea typeface="Palatino"/>
                <a:cs typeface="Palatino"/>
                <a:sym typeface="Palatino"/>
              </a:defRPr>
            </a:lvl1pPr>
          </a:lstStyle>
          <a:p>
            <a:pPr/>
            <a:r>
              <a:t>When turn separations are smaller than wire thickness, the wire does not destroy whole beams and can estimate profile in the acceleration.</a:t>
            </a:r>
          </a:p>
        </p:txBody>
      </p:sp>
      <p:pic>
        <p:nvPicPr>
          <p:cNvPr id="370" name="Image" descr="Image"/>
          <p:cNvPicPr>
            <a:picLocks noChangeAspect="1"/>
          </p:cNvPicPr>
          <p:nvPr/>
        </p:nvPicPr>
        <p:blipFill>
          <a:blip r:embed="rId3">
            <a:extLst/>
          </a:blip>
          <a:stretch>
            <a:fillRect/>
          </a:stretch>
        </p:blipFill>
        <p:spPr>
          <a:xfrm>
            <a:off x="1512752" y="5617639"/>
            <a:ext cx="3317504" cy="2813572"/>
          </a:xfrm>
          <a:prstGeom prst="rect">
            <a:avLst/>
          </a:prstGeom>
          <a:ln w="12700">
            <a:miter lim="400000"/>
          </a:ln>
        </p:spPr>
      </p:pic>
      <p:sp>
        <p:nvSpPr>
          <p:cNvPr id="371" name="Slide Number"/>
          <p:cNvSpPr txBox="1"/>
          <p:nvPr>
            <p:ph type="sldNum" sz="quarter" idx="4294967295"/>
          </p:nvPr>
        </p:nvSpPr>
        <p:spPr>
          <a:xfrm>
            <a:off x="12354231" y="243538"/>
            <a:ext cx="340259" cy="32430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2" name="Fig. 1. Estimated beam profile at around 3MeV (left) and 12MeV (right) with vFFA parameters. Average turn separations are 64um  for 3MeV and 25um for 12MeV. Scattering angle and energy loss of particle at wires are neglected."/>
          <p:cNvSpPr txBox="1"/>
          <p:nvPr/>
        </p:nvSpPr>
        <p:spPr>
          <a:xfrm>
            <a:off x="6913464" y="4569336"/>
            <a:ext cx="5562318" cy="9094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lvl1pPr>
          </a:lstStyle>
          <a:p>
            <a:pPr/>
            <a:r>
              <a:t>Fig. 1. Estimated beam profile at around 3MeV (left) and 12MeV (right) with vFFA parameters. Average turn separations are 64um  for 3MeV and 25um for 12MeV. Scattering angle and energy loss of particle at wires are neglected.</a:t>
            </a:r>
          </a:p>
        </p:txBody>
      </p:sp>
      <p:pic>
        <p:nvPicPr>
          <p:cNvPr id="373" name="Image" descr="Image"/>
          <p:cNvPicPr>
            <a:picLocks noChangeAspect="1"/>
          </p:cNvPicPr>
          <p:nvPr/>
        </p:nvPicPr>
        <p:blipFill>
          <a:blip r:embed="rId4">
            <a:extLst/>
          </a:blip>
          <a:stretch>
            <a:fillRect/>
          </a:stretch>
        </p:blipFill>
        <p:spPr>
          <a:xfrm>
            <a:off x="6561992" y="1354283"/>
            <a:ext cx="5965526" cy="3186935"/>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Summary and Future Plan"/>
          <p:cNvSpPr txBox="1"/>
          <p:nvPr>
            <p:ph type="title"/>
          </p:nvPr>
        </p:nvSpPr>
        <p:spPr>
          <a:xfrm>
            <a:off x="952500" y="138388"/>
            <a:ext cx="11099800" cy="1289193"/>
          </a:xfrm>
          <a:prstGeom prst="rect">
            <a:avLst/>
          </a:prstGeom>
        </p:spPr>
        <p:txBody>
          <a:bodyPr/>
          <a:lstStyle>
            <a:lvl1pPr defTabSz="525779">
              <a:defRPr sz="7200"/>
            </a:lvl1pPr>
          </a:lstStyle>
          <a:p>
            <a:pPr/>
            <a:r>
              <a:t>Summary and Future Plan </a:t>
            </a:r>
          </a:p>
        </p:txBody>
      </p:sp>
      <p:sp>
        <p:nvSpPr>
          <p:cNvPr id="376" name="Variety monitors are essential to be developed for the test ring.  FETS-FFA test ring is a TEST MACHINE to test diagnostics monitors as well.…"/>
          <p:cNvSpPr txBox="1"/>
          <p:nvPr>
            <p:ph type="body" idx="1"/>
          </p:nvPr>
        </p:nvSpPr>
        <p:spPr>
          <a:xfrm>
            <a:off x="952500" y="1373664"/>
            <a:ext cx="11099800" cy="7659006"/>
          </a:xfrm>
          <a:prstGeom prst="rect">
            <a:avLst/>
          </a:prstGeom>
        </p:spPr>
        <p:txBody>
          <a:bodyPr/>
          <a:lstStyle/>
          <a:p>
            <a:pPr marL="244475" indent="-244475" defTabSz="321310">
              <a:spcBef>
                <a:spcPts val="2300"/>
              </a:spcBef>
              <a:defRPr sz="1760"/>
            </a:pPr>
            <a:r>
              <a:t>Variety monitors are essential to be developed for the test ring.  FETS-FFA test ring is a </a:t>
            </a:r>
            <a:r>
              <a:rPr b="1"/>
              <a:t>TEST MACHINE</a:t>
            </a:r>
            <a:r>
              <a:t> to test diagnostics monitors as well.</a:t>
            </a:r>
          </a:p>
          <a:p>
            <a:pPr marL="244475" indent="-244475" defTabSz="321310">
              <a:spcBef>
                <a:spcPts val="2300"/>
              </a:spcBef>
              <a:defRPr sz="1760"/>
            </a:pPr>
            <a:r>
              <a:t>Collaborations with JPARC(consultants)/PSI(exchange knowledge)/Kyoto University(Electronics development for CT monitor) have been started.</a:t>
            </a:r>
          </a:p>
          <a:p>
            <a:pPr lvl="1" marL="488950" indent="-244475" defTabSz="321310">
              <a:spcBef>
                <a:spcPts val="2300"/>
              </a:spcBef>
              <a:defRPr sz="1760"/>
            </a:pPr>
            <a:r>
              <a:t>BPMs: 50% progress</a:t>
            </a:r>
          </a:p>
          <a:p>
            <a:pPr lvl="2" marL="733425" indent="-244475" defTabSz="321310">
              <a:spcBef>
                <a:spcPts val="2300"/>
              </a:spcBef>
              <a:defRPr sz="1760"/>
            </a:pPr>
            <a:r>
              <a:t>Focus on design works.</a:t>
            </a:r>
          </a:p>
          <a:p>
            <a:pPr lvl="1" marL="488950" indent="-244475" defTabSz="321310">
              <a:spcBef>
                <a:spcPts val="2300"/>
              </a:spcBef>
              <a:defRPr sz="1760"/>
            </a:pPr>
            <a:r>
              <a:t>BLMs: 50% progress</a:t>
            </a:r>
          </a:p>
          <a:p>
            <a:pPr lvl="2" marL="733425" indent="-244475" defTabSz="321310">
              <a:spcBef>
                <a:spcPts val="2300"/>
              </a:spcBef>
              <a:defRPr sz="1760"/>
            </a:pPr>
            <a:r>
              <a:t>Design study for both BLMs finished in 2024.</a:t>
            </a:r>
          </a:p>
          <a:p>
            <a:pPr lvl="2" marL="733425" indent="-244475" defTabSz="321310">
              <a:spcBef>
                <a:spcPts val="2300"/>
              </a:spcBef>
              <a:defRPr sz="1760"/>
            </a:pPr>
            <a:r>
              <a:t>Beam tests on FETS or JPARC to benchmark design studies.</a:t>
            </a:r>
          </a:p>
          <a:p>
            <a:pPr lvl="1" marL="488950" indent="-244475" defTabSz="321310">
              <a:spcBef>
                <a:spcPts val="2300"/>
              </a:spcBef>
              <a:defRPr sz="1760"/>
            </a:pPr>
            <a:r>
              <a:t>Intensity Monitors: 30-50% progress</a:t>
            </a:r>
          </a:p>
          <a:p>
            <a:pPr lvl="2" marL="733425" indent="-244475" defTabSz="321310">
              <a:spcBef>
                <a:spcPts val="2300"/>
              </a:spcBef>
              <a:defRPr sz="1760"/>
            </a:pPr>
            <a:r>
              <a:t>WCM, NIC-CT: Design study and build test monitors at ISIS in 2024.</a:t>
            </a:r>
          </a:p>
          <a:p>
            <a:pPr lvl="2" marL="733425" indent="-244475" defTabSz="321310">
              <a:spcBef>
                <a:spcPts val="2300"/>
              </a:spcBef>
              <a:defRPr sz="1760"/>
            </a:pPr>
            <a:r>
              <a:t>Faraday cup: Design study by students in Industrial Placement Scheme in 2024-2025.</a:t>
            </a:r>
          </a:p>
          <a:p>
            <a:pPr lvl="1" marL="488950" indent="-244475" defTabSz="321310">
              <a:spcBef>
                <a:spcPts val="2300"/>
              </a:spcBef>
              <a:defRPr sz="1760"/>
            </a:pPr>
            <a:r>
              <a:t>Profile monitors: 50-70% progress</a:t>
            </a:r>
          </a:p>
          <a:p>
            <a:pPr lvl="2" marL="733425" indent="-244475" defTabSz="321310">
              <a:spcBef>
                <a:spcPts val="2300"/>
              </a:spcBef>
              <a:defRPr sz="1760"/>
            </a:pPr>
            <a:r>
              <a:t>Update mechanical designs of S-WSM and M-WSM in 2024-2025.</a:t>
            </a:r>
          </a:p>
          <a:p>
            <a:pPr lvl="2" marL="733425" indent="-244475" defTabSz="321310">
              <a:spcBef>
                <a:spcPts val="2300"/>
              </a:spcBef>
              <a:defRPr sz="1760"/>
            </a:pPr>
            <a:r>
              <a:t>Screen tests on FETS or JPARC.</a:t>
            </a:r>
          </a:p>
        </p:txBody>
      </p:sp>
      <p:sp>
        <p:nvSpPr>
          <p:cNvPr id="377"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Fin."/>
          <p:cNvSpPr txBox="1"/>
          <p:nvPr>
            <p:ph type="body" idx="22"/>
          </p:nvPr>
        </p:nvSpPr>
        <p:spPr>
          <a:prstGeom prst="rect">
            <a:avLst/>
          </a:prstGeom>
        </p:spPr>
        <p:txBody>
          <a:bodyPr/>
          <a:lstStyle/>
          <a:p>
            <a:pPr/>
            <a:r>
              <a:t>Fin.</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Decay Constant"/>
          <p:cNvSpPr txBox="1"/>
          <p:nvPr>
            <p:ph type="title"/>
          </p:nvPr>
        </p:nvSpPr>
        <p:spPr>
          <a:xfrm>
            <a:off x="952500" y="86777"/>
            <a:ext cx="11099800" cy="1087953"/>
          </a:xfrm>
          <a:prstGeom prst="rect">
            <a:avLst/>
          </a:prstGeom>
        </p:spPr>
        <p:txBody>
          <a:bodyPr/>
          <a:lstStyle>
            <a:lvl1pPr defTabSz="473201">
              <a:defRPr sz="6480"/>
            </a:lvl1pPr>
          </a:lstStyle>
          <a:p>
            <a:pPr/>
            <a:r>
              <a:t>Decay Constant</a:t>
            </a:r>
          </a:p>
        </p:txBody>
      </p:sp>
      <p:sp>
        <p:nvSpPr>
          <p:cNvPr id="382" name="Expected (ideal) time constant (τ) : FT3M: 4us , FR68: 61ns (µr~3e4 for FT3M, µr~100 for FR68).…"/>
          <p:cNvSpPr txBox="1"/>
          <p:nvPr>
            <p:ph type="body" sz="quarter" idx="1"/>
          </p:nvPr>
        </p:nvSpPr>
        <p:spPr>
          <a:xfrm>
            <a:off x="475358" y="1103266"/>
            <a:ext cx="12054084" cy="1982867"/>
          </a:xfrm>
          <a:prstGeom prst="rect">
            <a:avLst/>
          </a:prstGeom>
        </p:spPr>
        <p:txBody>
          <a:bodyPr/>
          <a:lstStyle/>
          <a:p>
            <a:pPr marL="301752" indent="-301752" defTabSz="514095">
              <a:spcBef>
                <a:spcPts val="2800"/>
              </a:spcBef>
              <a:defRPr sz="2464"/>
            </a:pPr>
            <a:r>
              <a:t>Expected (ideal) time constant (</a:t>
            </a:r>
            <a:r>
              <a:rPr i="1"/>
              <a:t>τ)</a:t>
            </a:r>
            <a:r>
              <a:t> :</a:t>
            </a:r>
            <a:r>
              <a:rPr i="1"/>
              <a:t> </a:t>
            </a:r>
            <a:r>
              <a:t>FT3M: 4us , FR68: 61ns (µr~3e4 for FT3M, µr~100 for FR68).</a:t>
            </a:r>
          </a:p>
          <a:p>
            <a:pPr marL="301752" indent="-301752" defTabSz="514095">
              <a:spcBef>
                <a:spcPts val="2800"/>
              </a:spcBef>
              <a:defRPr sz="2464"/>
            </a:pPr>
            <a:r>
              <a:t>When the frequency of excitation signal is </a:t>
            </a:r>
            <a:r>
              <a:rPr b="1"/>
              <a:t>DC - 5MHz</a:t>
            </a:r>
            <a:r>
              <a:t>, measured time constants in CST are </a:t>
            </a:r>
            <a:r>
              <a:rPr b="1"/>
              <a:t>good agreement</a:t>
            </a:r>
            <a:r>
              <a:t> with expected time constants.</a:t>
            </a:r>
          </a:p>
        </p:txBody>
      </p:sp>
      <p:pic>
        <p:nvPicPr>
          <p:cNvPr id="383" name="SumSignal_comparisons_96_5MHz_timeConstant.png" descr="SumSignal_comparisons_96_5MHz_timeConstant.png"/>
          <p:cNvPicPr>
            <a:picLocks noChangeAspect="1"/>
          </p:cNvPicPr>
          <p:nvPr/>
        </p:nvPicPr>
        <p:blipFill>
          <a:blip r:embed="rId2">
            <a:extLst/>
          </a:blip>
          <a:stretch>
            <a:fillRect/>
          </a:stretch>
        </p:blipFill>
        <p:spPr>
          <a:xfrm>
            <a:off x="774079" y="3112454"/>
            <a:ext cx="11247730" cy="6748639"/>
          </a:xfrm>
          <a:prstGeom prst="rect">
            <a:avLst/>
          </a:prstGeom>
          <a:ln w="12700">
            <a:miter lim="400000"/>
          </a:ln>
        </p:spPr>
      </p:pic>
      <p:sp>
        <p:nvSpPr>
          <p:cNvPr id="384" name="CST HF solver: Exc. 0-5MHz."/>
          <p:cNvSpPr txBox="1"/>
          <p:nvPr/>
        </p:nvSpPr>
        <p:spPr>
          <a:xfrm>
            <a:off x="7114363" y="8045792"/>
            <a:ext cx="3439669" cy="399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CST HF solver: Exc. 0-5MHz.</a:t>
            </a:r>
          </a:p>
        </p:txBody>
      </p:sp>
      <p:pic>
        <p:nvPicPr>
          <p:cNvPr id="385" name="SumSignal_comparisons_96_5MHz_timeConstant_zoom.png" descr="SumSignal_comparisons_96_5MHz_timeConstant_zoom.png"/>
          <p:cNvPicPr>
            <a:picLocks noChangeAspect="1"/>
          </p:cNvPicPr>
          <p:nvPr/>
        </p:nvPicPr>
        <p:blipFill>
          <a:blip r:embed="rId3">
            <a:extLst/>
          </a:blip>
          <a:stretch>
            <a:fillRect/>
          </a:stretch>
        </p:blipFill>
        <p:spPr>
          <a:xfrm>
            <a:off x="4364042" y="3367488"/>
            <a:ext cx="4678762" cy="3509071"/>
          </a:xfrm>
          <a:prstGeom prst="rect">
            <a:avLst/>
          </a:prstGeom>
          <a:ln w="12700">
            <a:miter lim="400000"/>
          </a:ln>
        </p:spPr>
      </p:pic>
      <p:sp>
        <p:nvSpPr>
          <p:cNvPr id="386" name="Slide Number"/>
          <p:cNvSpPr txBox="1"/>
          <p:nvPr>
            <p:ph type="sldNum" sz="quarter" idx="4294967295"/>
          </p:nvPr>
        </p:nvSpPr>
        <p:spPr>
          <a:xfrm>
            <a:off x="12256775" y="459303"/>
            <a:ext cx="340259" cy="342901"/>
          </a:xfrm>
          <a:prstGeom prst="rect">
            <a:avLst/>
          </a:prstGeom>
          <a:extLst>
            <a:ext uri="{C572A759-6A51-4108-AA02-DFA0A04FC94B}">
              <ma14:wrappingTextBoxFlag xmlns:ma14="http://schemas.microsoft.com/office/mac/drawingml/2011/main" val="1"/>
            </a:ext>
          </a:extLst>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BPM Updates"/>
          <p:cNvSpPr txBox="1"/>
          <p:nvPr>
            <p:ph type="ctrTitle"/>
          </p:nvPr>
        </p:nvSpPr>
        <p:spPr>
          <a:prstGeom prst="rect">
            <a:avLst/>
          </a:prstGeom>
        </p:spPr>
        <p:txBody>
          <a:bodyPr/>
          <a:lstStyle/>
          <a:p>
            <a:pPr/>
            <a:r>
              <a:t>BPM Updates</a:t>
            </a:r>
          </a:p>
        </p:txBody>
      </p:sp>
      <p:sp>
        <p:nvSpPr>
          <p:cNvPr id="187" name="Slide Number"/>
          <p:cNvSpPr txBox="1"/>
          <p:nvPr>
            <p:ph type="sldNum" sz="quarter" idx="4294967295"/>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FETS-FFA BPM"/>
          <p:cNvSpPr txBox="1"/>
          <p:nvPr>
            <p:ph type="title"/>
          </p:nvPr>
        </p:nvSpPr>
        <p:spPr>
          <a:xfrm>
            <a:off x="-15919" y="497187"/>
            <a:ext cx="11988801" cy="1219201"/>
          </a:xfrm>
          <a:prstGeom prst="rect">
            <a:avLst/>
          </a:prstGeom>
        </p:spPr>
        <p:txBody>
          <a:bodyPr/>
          <a:lstStyle/>
          <a:p>
            <a:pPr/>
            <a:r>
              <a:t>FETS-FFA BPM</a:t>
            </a:r>
          </a:p>
        </p:txBody>
      </p:sp>
      <p:sp>
        <p:nvSpPr>
          <p:cNvPr id="190" name="A pair of electrodes (grey components in Fig.1), separated with a diagonal cut are placed along the beam direction.…"/>
          <p:cNvSpPr txBox="1"/>
          <p:nvPr>
            <p:ph type="body" sz="half" idx="1"/>
          </p:nvPr>
        </p:nvSpPr>
        <p:spPr>
          <a:xfrm>
            <a:off x="137714" y="2207911"/>
            <a:ext cx="7057780" cy="4569498"/>
          </a:xfrm>
          <a:prstGeom prst="rect">
            <a:avLst/>
          </a:prstGeom>
        </p:spPr>
        <p:txBody>
          <a:bodyPr/>
          <a:lstStyle/>
          <a:p>
            <a:pPr marL="208844" indent="-208844" defTabSz="731520">
              <a:spcBef>
                <a:spcPts val="600"/>
              </a:spcBef>
              <a:defRPr sz="2080">
                <a:solidFill>
                  <a:srgbClr val="000000"/>
                </a:solidFill>
              </a:defRPr>
            </a:pPr>
            <a:r>
              <a:t>A pair of electrodes (grey components in Fig.1), separated with a diagonal cut are placed along the beam direction.</a:t>
            </a:r>
          </a:p>
          <a:p>
            <a:pPr marL="208844" indent="-208844" defTabSz="731520">
              <a:spcBef>
                <a:spcPts val="600"/>
              </a:spcBef>
              <a:defRPr sz="2080">
                <a:solidFill>
                  <a:srgbClr val="000000"/>
                </a:solidFill>
              </a:defRPr>
            </a:pPr>
            <a:r>
              <a:t>Earthed rings (blue components in Fig.1) are placed between adjacent electrodes to prevent electrical coupling between electrodes, improving position sensitivity.</a:t>
            </a:r>
          </a:p>
          <a:p>
            <a:pPr marL="208844" indent="-208844" defTabSz="731520">
              <a:spcBef>
                <a:spcPts val="600"/>
              </a:spcBef>
              <a:defRPr sz="2080">
                <a:solidFill>
                  <a:srgbClr val="000000"/>
                </a:solidFill>
              </a:defRPr>
            </a:pPr>
            <a:r>
              <a:t>To demonstrate feasibility of preliminary design, half size prototype FETS-FFA BPM (Fig.2) has been manufactured and tested at ISIS Diag. Lab.</a:t>
            </a:r>
          </a:p>
          <a:p>
            <a:pPr marL="208844" indent="-208844" defTabSz="731520">
              <a:spcBef>
                <a:spcPts val="600"/>
              </a:spcBef>
              <a:defRPr sz="2080">
                <a:solidFill>
                  <a:srgbClr val="000000"/>
                </a:solidFill>
              </a:defRPr>
            </a:pPr>
            <a:r>
              <a:t> Signal amplifier has been also provided with gain of 30dB with 70MHz bandwidth (Fig.3).</a:t>
            </a:r>
          </a:p>
        </p:txBody>
      </p:sp>
      <p:sp>
        <p:nvSpPr>
          <p:cNvPr id="191" name="Fig.1. Preliminary design of FETS-FFA BPM."/>
          <p:cNvSpPr txBox="1"/>
          <p:nvPr/>
        </p:nvSpPr>
        <p:spPr>
          <a:xfrm>
            <a:off x="7620803" y="5121451"/>
            <a:ext cx="5054737" cy="503829"/>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lstStyle>
            <a:lvl1pPr defTabSz="914400">
              <a:spcBef>
                <a:spcPts val="700"/>
              </a:spcBef>
              <a:buClr>
                <a:srgbClr val="333399"/>
              </a:buClr>
              <a:buFont typeface="Wingdings 2"/>
              <a:defRPr i="1" sz="1600">
                <a:latin typeface="Palatino"/>
                <a:ea typeface="Palatino"/>
                <a:cs typeface="Palatino"/>
                <a:sym typeface="Palatino"/>
              </a:defRPr>
            </a:lvl1pPr>
          </a:lstStyle>
          <a:p>
            <a:pPr/>
            <a:r>
              <a:t>Fig.1. Preliminary design of FETS-FFA BPM. </a:t>
            </a:r>
          </a:p>
        </p:txBody>
      </p:sp>
      <p:grpSp>
        <p:nvGrpSpPr>
          <p:cNvPr id="197" name="Group"/>
          <p:cNvGrpSpPr/>
          <p:nvPr/>
        </p:nvGrpSpPr>
        <p:grpSpPr>
          <a:xfrm>
            <a:off x="7420929" y="1680556"/>
            <a:ext cx="5454487" cy="3544491"/>
            <a:chOff x="0" y="0"/>
            <a:chExt cx="5454486" cy="3544490"/>
          </a:xfrm>
        </p:grpSpPr>
        <p:pic>
          <p:nvPicPr>
            <p:cNvPr id="192" name="Image" descr="Image"/>
            <p:cNvPicPr>
              <a:picLocks noChangeAspect="1"/>
            </p:cNvPicPr>
            <p:nvPr/>
          </p:nvPicPr>
          <p:blipFill>
            <a:blip r:embed="rId2">
              <a:extLst/>
            </a:blip>
            <a:stretch>
              <a:fillRect/>
            </a:stretch>
          </p:blipFill>
          <p:spPr>
            <a:xfrm>
              <a:off x="0" y="136458"/>
              <a:ext cx="5029586" cy="3397933"/>
            </a:xfrm>
            <a:prstGeom prst="rect">
              <a:avLst/>
            </a:prstGeom>
            <a:ln w="12700" cap="flat">
              <a:noFill/>
              <a:miter lim="400000"/>
            </a:ln>
            <a:effectLst/>
          </p:spPr>
        </p:pic>
        <p:sp>
          <p:nvSpPr>
            <p:cNvPr id="193" name="Line"/>
            <p:cNvSpPr/>
            <p:nvPr/>
          </p:nvSpPr>
          <p:spPr>
            <a:xfrm>
              <a:off x="1298489" y="0"/>
              <a:ext cx="3681167" cy="1659014"/>
            </a:xfrm>
            <a:prstGeom prst="line">
              <a:avLst/>
            </a:prstGeom>
            <a:noFill/>
            <a:ln w="12700" cap="flat">
              <a:solidFill>
                <a:srgbClr val="FF40FF"/>
              </a:solidFill>
              <a:prstDash val="solid"/>
              <a:miter lim="400000"/>
              <a:headEnd type="triangle" w="med" len="med"/>
              <a:tailEnd type="triangle" w="med" len="med"/>
            </a:ln>
            <a:effectLst/>
          </p:spPr>
          <p:txBody>
            <a:bodyPr wrap="square" lIns="27093" tIns="27093" rIns="27093" bIns="27093" numCol="1" anchor="ctr">
              <a:noAutofit/>
            </a:bodyPr>
            <a:lstStyle/>
            <a:p>
              <a:pPr algn="ctr" defTabSz="587022">
                <a:spcBef>
                  <a:spcPts val="0"/>
                </a:spcBef>
                <a:defRPr sz="2800">
                  <a:solidFill>
                    <a:srgbClr val="202020"/>
                  </a:solidFill>
                  <a:latin typeface="Palatino"/>
                  <a:ea typeface="Palatino"/>
                  <a:cs typeface="Palatino"/>
                  <a:sym typeface="Palatino"/>
                </a:defRPr>
              </a:pPr>
            </a:p>
          </p:txBody>
        </p:sp>
        <p:sp>
          <p:nvSpPr>
            <p:cNvPr id="194" name="Line"/>
            <p:cNvSpPr/>
            <p:nvPr/>
          </p:nvSpPr>
          <p:spPr>
            <a:xfrm flipV="1">
              <a:off x="3907261" y="2463981"/>
              <a:ext cx="1080510" cy="1080510"/>
            </a:xfrm>
            <a:prstGeom prst="line">
              <a:avLst/>
            </a:prstGeom>
            <a:noFill/>
            <a:ln w="12700" cap="flat">
              <a:solidFill>
                <a:srgbClr val="FF40FF"/>
              </a:solidFill>
              <a:prstDash val="solid"/>
              <a:miter lim="400000"/>
              <a:headEnd type="triangle" w="med" len="med"/>
              <a:tailEnd type="triangle" w="med" len="med"/>
            </a:ln>
            <a:effectLst/>
          </p:spPr>
          <p:txBody>
            <a:bodyPr wrap="square" lIns="27093" tIns="27093" rIns="27093" bIns="27093" numCol="1" anchor="ctr">
              <a:noAutofit/>
            </a:bodyPr>
            <a:lstStyle/>
            <a:p>
              <a:pPr algn="ctr" defTabSz="587022">
                <a:spcBef>
                  <a:spcPts val="0"/>
                </a:spcBef>
                <a:defRPr sz="2800">
                  <a:solidFill>
                    <a:srgbClr val="202020"/>
                  </a:solidFill>
                  <a:latin typeface="Palatino"/>
                  <a:ea typeface="Palatino"/>
                  <a:cs typeface="Palatino"/>
                  <a:sym typeface="Palatino"/>
                </a:defRPr>
              </a:pPr>
            </a:p>
          </p:txBody>
        </p:sp>
        <p:sp>
          <p:nvSpPr>
            <p:cNvPr id="195" name="778mm"/>
            <p:cNvSpPr txBox="1"/>
            <p:nvPr/>
          </p:nvSpPr>
          <p:spPr>
            <a:xfrm>
              <a:off x="2966085" y="434620"/>
              <a:ext cx="1217587" cy="4440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algn="ctr" defTabSz="587022">
                <a:spcBef>
                  <a:spcPts val="0"/>
                </a:spcBef>
                <a:defRPr sz="2000">
                  <a:solidFill>
                    <a:srgbClr val="FF40FF"/>
                  </a:solidFill>
                  <a:latin typeface="Palatino"/>
                  <a:ea typeface="Palatino"/>
                  <a:cs typeface="Palatino"/>
                  <a:sym typeface="Palatino"/>
                </a:defRPr>
              </a:lvl1pPr>
            </a:lstStyle>
            <a:p>
              <a:pPr/>
              <a:r>
                <a:t>778mm</a:t>
              </a:r>
            </a:p>
          </p:txBody>
        </p:sp>
        <p:sp>
          <p:nvSpPr>
            <p:cNvPr id="196" name="317mm"/>
            <p:cNvSpPr txBox="1"/>
            <p:nvPr/>
          </p:nvSpPr>
          <p:spPr>
            <a:xfrm>
              <a:off x="4506663" y="2930786"/>
              <a:ext cx="947824" cy="5346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algn="ctr" defTabSz="587022">
                <a:spcBef>
                  <a:spcPts val="0"/>
                </a:spcBef>
                <a:defRPr sz="2000">
                  <a:solidFill>
                    <a:srgbClr val="FF40FF"/>
                  </a:solidFill>
                  <a:latin typeface="Palatino"/>
                  <a:ea typeface="Palatino"/>
                  <a:cs typeface="Palatino"/>
                  <a:sym typeface="Palatino"/>
                </a:defRPr>
              </a:lvl1pPr>
            </a:lstStyle>
            <a:p>
              <a:pPr/>
              <a:r>
                <a:t>317mm</a:t>
              </a:r>
            </a:p>
          </p:txBody>
        </p:sp>
      </p:grpSp>
      <p:pic>
        <p:nvPicPr>
          <p:cNvPr id="198" name="Image" descr="Image"/>
          <p:cNvPicPr>
            <a:picLocks noChangeAspect="1"/>
          </p:cNvPicPr>
          <p:nvPr/>
        </p:nvPicPr>
        <p:blipFill>
          <a:blip r:embed="rId3">
            <a:extLst/>
          </a:blip>
          <a:stretch>
            <a:fillRect/>
          </a:stretch>
        </p:blipFill>
        <p:spPr>
          <a:xfrm rot="16200000">
            <a:off x="955728" y="6335294"/>
            <a:ext cx="2454272" cy="3214405"/>
          </a:xfrm>
          <a:prstGeom prst="rect">
            <a:avLst/>
          </a:prstGeom>
          <a:ln w="12700">
            <a:miter lim="400000"/>
          </a:ln>
        </p:spPr>
      </p:pic>
      <p:sp>
        <p:nvSpPr>
          <p:cNvPr id="199" name="Fig.3. Signal amplifier assembly."/>
          <p:cNvSpPr txBox="1"/>
          <p:nvPr/>
        </p:nvSpPr>
        <p:spPr>
          <a:xfrm>
            <a:off x="265246" y="9106699"/>
            <a:ext cx="3474349" cy="412011"/>
          </a:xfrm>
          <a:prstGeom prst="rect">
            <a:avLst/>
          </a:prstGeom>
          <a:ln w="12700">
            <a:miter lim="400000"/>
          </a:ln>
          <a:extLst>
            <a:ext uri="{C572A759-6A51-4108-AA02-DFA0A04FC94B}">
              <ma14:wrappingTextBoxFlag xmlns:ma14="http://schemas.microsoft.com/office/mac/drawingml/2011/main" val="1"/>
            </a:ext>
          </a:extLst>
        </p:spPr>
        <p:txBody>
          <a:bodyPr lIns="27093" tIns="27093" rIns="27093" bIns="27093" anchor="ctr"/>
          <a:lstStyle>
            <a:lvl1pPr defTabSz="914400">
              <a:spcBef>
                <a:spcPts val="700"/>
              </a:spcBef>
              <a:buClr>
                <a:srgbClr val="333399"/>
              </a:buClr>
              <a:buFont typeface="Wingdings 2"/>
              <a:defRPr i="1" sz="1600">
                <a:latin typeface="Palatino"/>
                <a:ea typeface="Palatino"/>
                <a:cs typeface="Palatino"/>
                <a:sym typeface="Palatino"/>
              </a:defRPr>
            </a:lvl1pPr>
          </a:lstStyle>
          <a:p>
            <a:pPr/>
            <a:r>
              <a:t>Fig.3. Signal amplifier assembly.</a:t>
            </a:r>
          </a:p>
        </p:txBody>
      </p:sp>
      <p:grpSp>
        <p:nvGrpSpPr>
          <p:cNvPr id="218" name="Group"/>
          <p:cNvGrpSpPr/>
          <p:nvPr/>
        </p:nvGrpSpPr>
        <p:grpSpPr>
          <a:xfrm>
            <a:off x="5143411" y="5676052"/>
            <a:ext cx="7693314" cy="3690459"/>
            <a:chOff x="0" y="0"/>
            <a:chExt cx="7693313" cy="3690458"/>
          </a:xfrm>
        </p:grpSpPr>
        <p:sp>
          <p:nvSpPr>
            <p:cNvPr id="200" name="Fig.2. Half size prototype FETS-FFA BPM."/>
            <p:cNvSpPr txBox="1"/>
            <p:nvPr/>
          </p:nvSpPr>
          <p:spPr>
            <a:xfrm>
              <a:off x="349244" y="3278448"/>
              <a:ext cx="7344070" cy="4120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914400">
                <a:spcBef>
                  <a:spcPts val="700"/>
                </a:spcBef>
                <a:buClr>
                  <a:srgbClr val="333399"/>
                </a:buClr>
                <a:buFont typeface="Wingdings 2"/>
                <a:defRPr i="1" sz="1600">
                  <a:latin typeface="Palatino"/>
                  <a:ea typeface="Palatino"/>
                  <a:cs typeface="Palatino"/>
                  <a:sym typeface="Palatino"/>
                </a:defRPr>
              </a:lvl1pPr>
            </a:lstStyle>
            <a:p>
              <a:pPr/>
              <a:r>
                <a:t>Fig.2. Half size prototype FETS-FFA BPM. </a:t>
              </a:r>
            </a:p>
          </p:txBody>
        </p:sp>
        <p:grpSp>
          <p:nvGrpSpPr>
            <p:cNvPr id="212" name="Group"/>
            <p:cNvGrpSpPr/>
            <p:nvPr/>
          </p:nvGrpSpPr>
          <p:grpSpPr>
            <a:xfrm rot="16200000">
              <a:off x="3723942" y="-551015"/>
              <a:ext cx="3306084" cy="4408113"/>
              <a:chOff x="0" y="0"/>
              <a:chExt cx="3306083" cy="4408112"/>
            </a:xfrm>
          </p:grpSpPr>
          <p:pic>
            <p:nvPicPr>
              <p:cNvPr id="201" name="IMG_0129.jpg" descr="IMG_0129.jpg"/>
              <p:cNvPicPr>
                <a:picLocks noChangeAspect="1"/>
              </p:cNvPicPr>
              <p:nvPr/>
            </p:nvPicPr>
            <p:blipFill>
              <a:blip r:embed="rId4">
                <a:extLst/>
              </a:blip>
              <a:stretch>
                <a:fillRect/>
              </a:stretch>
            </p:blipFill>
            <p:spPr>
              <a:xfrm>
                <a:off x="0" y="0"/>
                <a:ext cx="3306084" cy="4408113"/>
              </a:xfrm>
              <a:prstGeom prst="rect">
                <a:avLst/>
              </a:prstGeom>
              <a:ln w="12700" cap="flat">
                <a:noFill/>
                <a:miter lim="400000"/>
              </a:ln>
              <a:effectLst/>
            </p:spPr>
          </p:pic>
          <p:sp>
            <p:nvSpPr>
              <p:cNvPr id="202" name="Line"/>
              <p:cNvSpPr/>
              <p:nvPr/>
            </p:nvSpPr>
            <p:spPr>
              <a:xfrm>
                <a:off x="47541" y="541748"/>
                <a:ext cx="3211000" cy="3"/>
              </a:xfrm>
              <a:prstGeom prst="line">
                <a:avLst/>
              </a:prstGeom>
              <a:noFill/>
              <a:ln w="25400" cap="flat">
                <a:solidFill>
                  <a:srgbClr val="FF2600"/>
                </a:solidFill>
                <a:prstDash val="solid"/>
                <a:round/>
                <a:headEnd type="triangle" w="med" len="med"/>
                <a:tailEnd type="triangle" w="med" len="med"/>
              </a:ln>
              <a:effectLst/>
            </p:spPr>
            <p:txBody>
              <a:bodyPr wrap="square" lIns="25716" tIns="25716" rIns="25716" bIns="25716" numCol="1" anchor="ctr">
                <a:noAutofit/>
              </a:bodyPr>
              <a:lstStyle/>
              <a:p>
                <a:pPr defTabSz="1300480">
                  <a:spcBef>
                    <a:spcPts val="0"/>
                  </a:spcBef>
                  <a:defRPr sz="1200">
                    <a:solidFill>
                      <a:srgbClr val="FFFFFF"/>
                    </a:solidFill>
                    <a:latin typeface="Bodoni SvtyTwo ITC TT-Book"/>
                    <a:ea typeface="Bodoni SvtyTwo ITC TT-Book"/>
                    <a:cs typeface="Bodoni SvtyTwo ITC TT-Book"/>
                    <a:sym typeface="Bodoni SvtyTwo ITC TT-Book"/>
                  </a:defRPr>
                </a:pPr>
              </a:p>
            </p:txBody>
          </p:sp>
          <p:sp>
            <p:nvSpPr>
              <p:cNvPr id="203" name="477mm"/>
              <p:cNvSpPr txBox="1"/>
              <p:nvPr/>
            </p:nvSpPr>
            <p:spPr>
              <a:xfrm>
                <a:off x="1104636" y="237736"/>
                <a:ext cx="833222" cy="357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575" tIns="36575" rIns="36575" bIns="36575" numCol="1" anchor="ctr">
                <a:noAutofit/>
              </a:bodyPr>
              <a:lstStyle>
                <a:lvl1pPr algn="ctr" defTabSz="1300480">
                  <a:spcBef>
                    <a:spcPts val="0"/>
                  </a:spcBef>
                  <a:defRPr sz="1600">
                    <a:solidFill>
                      <a:srgbClr val="FFFFFF"/>
                    </a:solidFill>
                    <a:latin typeface="Arial"/>
                    <a:ea typeface="Arial"/>
                    <a:cs typeface="Arial"/>
                    <a:sym typeface="Arial"/>
                  </a:defRPr>
                </a:lvl1pPr>
              </a:lstStyle>
              <a:p>
                <a:pPr/>
                <a:r>
                  <a:t>477mm</a:t>
                </a:r>
              </a:p>
            </p:txBody>
          </p:sp>
          <p:sp>
            <p:nvSpPr>
              <p:cNvPr id="204" name="Line"/>
              <p:cNvSpPr/>
              <p:nvPr/>
            </p:nvSpPr>
            <p:spPr>
              <a:xfrm>
                <a:off x="513878" y="3943156"/>
                <a:ext cx="2278622" cy="2"/>
              </a:xfrm>
              <a:prstGeom prst="line">
                <a:avLst/>
              </a:prstGeom>
              <a:noFill/>
              <a:ln w="25400" cap="flat">
                <a:solidFill>
                  <a:srgbClr val="FF2600"/>
                </a:solidFill>
                <a:prstDash val="solid"/>
                <a:round/>
                <a:headEnd type="triangle" w="med" len="med"/>
                <a:tailEnd type="triangle" w="med" len="med"/>
              </a:ln>
              <a:effectLst/>
            </p:spPr>
            <p:txBody>
              <a:bodyPr wrap="square" lIns="25716" tIns="25716" rIns="25716" bIns="25716" numCol="1" anchor="ctr">
                <a:noAutofit/>
              </a:bodyPr>
              <a:lstStyle/>
              <a:p>
                <a:pPr defTabSz="1300480">
                  <a:spcBef>
                    <a:spcPts val="0"/>
                  </a:spcBef>
                  <a:defRPr sz="1200">
                    <a:solidFill>
                      <a:srgbClr val="FFFFFF"/>
                    </a:solidFill>
                    <a:latin typeface="Bodoni SvtyTwo ITC TT-Book"/>
                    <a:ea typeface="Bodoni SvtyTwo ITC TT-Book"/>
                    <a:cs typeface="Bodoni SvtyTwo ITC TT-Book"/>
                    <a:sym typeface="Bodoni SvtyTwo ITC TT-Book"/>
                  </a:defRPr>
                </a:pPr>
              </a:p>
            </p:txBody>
          </p:sp>
          <p:sp>
            <p:nvSpPr>
              <p:cNvPr id="205" name="317mm"/>
              <p:cNvSpPr txBox="1"/>
              <p:nvPr/>
            </p:nvSpPr>
            <p:spPr>
              <a:xfrm>
                <a:off x="1236577" y="3925391"/>
                <a:ext cx="957775" cy="357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575" tIns="36575" rIns="36575" bIns="36575" numCol="1" anchor="ctr">
                <a:noAutofit/>
              </a:bodyPr>
              <a:lstStyle>
                <a:lvl1pPr algn="ctr" defTabSz="1300480">
                  <a:spcBef>
                    <a:spcPts val="0"/>
                  </a:spcBef>
                  <a:defRPr sz="1900">
                    <a:solidFill>
                      <a:srgbClr val="FFFFFF"/>
                    </a:solidFill>
                    <a:latin typeface="Arial"/>
                    <a:ea typeface="Arial"/>
                    <a:cs typeface="Arial"/>
                    <a:sym typeface="Arial"/>
                  </a:defRPr>
                </a:lvl1pPr>
              </a:lstStyle>
              <a:p>
                <a:pPr/>
                <a:r>
                  <a:t>317mm</a:t>
                </a:r>
              </a:p>
            </p:txBody>
          </p:sp>
          <p:sp>
            <p:nvSpPr>
              <p:cNvPr id="206" name="Line"/>
              <p:cNvSpPr/>
              <p:nvPr/>
            </p:nvSpPr>
            <p:spPr>
              <a:xfrm flipV="1">
                <a:off x="1154277" y="1176463"/>
                <a:ext cx="1" cy="2377312"/>
              </a:xfrm>
              <a:prstGeom prst="line">
                <a:avLst/>
              </a:prstGeom>
              <a:noFill/>
              <a:ln w="25400" cap="flat">
                <a:solidFill>
                  <a:srgbClr val="FFFFFF"/>
                </a:solidFill>
                <a:prstDash val="solid"/>
                <a:miter lim="400000"/>
                <a:headEnd type="triangle" w="med" len="med"/>
                <a:tailEnd type="triangle" w="med" len="med"/>
              </a:ln>
              <a:effectLst/>
            </p:spPr>
            <p:txBody>
              <a:bodyPr wrap="square" lIns="27093" tIns="27093" rIns="27093" bIns="27093" numCol="1" anchor="ctr">
                <a:noAutofit/>
              </a:bodyPr>
              <a:lstStyle/>
              <a:p>
                <a:pPr algn="ctr" defTabSz="587022">
                  <a:spcBef>
                    <a:spcPts val="0"/>
                  </a:spcBef>
                  <a:defRPr sz="2800">
                    <a:solidFill>
                      <a:srgbClr val="202020"/>
                    </a:solidFill>
                    <a:latin typeface="Palatino"/>
                    <a:ea typeface="Palatino"/>
                    <a:cs typeface="Palatino"/>
                    <a:sym typeface="Palatino"/>
                  </a:defRPr>
                </a:pPr>
              </a:p>
            </p:txBody>
          </p:sp>
          <p:sp>
            <p:nvSpPr>
              <p:cNvPr id="207" name="360mm"/>
              <p:cNvSpPr txBox="1"/>
              <p:nvPr/>
            </p:nvSpPr>
            <p:spPr>
              <a:xfrm>
                <a:off x="337640" y="2184445"/>
                <a:ext cx="833221" cy="261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algn="ctr" defTabSz="587022">
                  <a:spcBef>
                    <a:spcPts val="0"/>
                  </a:spcBef>
                  <a:defRPr sz="1200">
                    <a:solidFill>
                      <a:srgbClr val="FFFFFF"/>
                    </a:solidFill>
                    <a:latin typeface="Palatino"/>
                    <a:ea typeface="Palatino"/>
                    <a:cs typeface="Palatino"/>
                    <a:sym typeface="Palatino"/>
                  </a:defRPr>
                </a:lvl1pPr>
              </a:lstStyle>
              <a:p>
                <a:pPr/>
                <a:r>
                  <a:t>360mm</a:t>
                </a:r>
              </a:p>
            </p:txBody>
          </p:sp>
          <p:sp>
            <p:nvSpPr>
              <p:cNvPr id="208" name="Line"/>
              <p:cNvSpPr/>
              <p:nvPr/>
            </p:nvSpPr>
            <p:spPr>
              <a:xfrm>
                <a:off x="735143" y="1135573"/>
                <a:ext cx="743277" cy="1"/>
              </a:xfrm>
              <a:prstGeom prst="line">
                <a:avLst/>
              </a:prstGeom>
              <a:noFill/>
              <a:ln w="25400" cap="flat">
                <a:solidFill>
                  <a:srgbClr val="FFFFFF"/>
                </a:solidFill>
                <a:prstDash val="solid"/>
                <a:miter lim="400000"/>
                <a:headEnd type="triangle" w="med" len="med"/>
                <a:tailEnd type="triangle" w="med" len="med"/>
              </a:ln>
              <a:effectLst/>
            </p:spPr>
            <p:txBody>
              <a:bodyPr wrap="square" lIns="27093" tIns="27093" rIns="27093" bIns="27093" numCol="1" anchor="ctr">
                <a:noAutofit/>
              </a:bodyPr>
              <a:lstStyle/>
              <a:p>
                <a:pPr algn="ctr" defTabSz="587022">
                  <a:spcBef>
                    <a:spcPts val="0"/>
                  </a:spcBef>
                  <a:defRPr sz="2800">
                    <a:solidFill>
                      <a:srgbClr val="202020"/>
                    </a:solidFill>
                    <a:latin typeface="Palatino"/>
                    <a:ea typeface="Palatino"/>
                    <a:cs typeface="Palatino"/>
                    <a:sym typeface="Palatino"/>
                  </a:defRPr>
                </a:pPr>
              </a:p>
            </p:txBody>
          </p:sp>
          <p:sp>
            <p:nvSpPr>
              <p:cNvPr id="209" name="120mm"/>
              <p:cNvSpPr txBox="1"/>
              <p:nvPr/>
            </p:nvSpPr>
            <p:spPr>
              <a:xfrm>
                <a:off x="652202" y="776637"/>
                <a:ext cx="826218" cy="2614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algn="ctr" defTabSz="587022">
                  <a:spcBef>
                    <a:spcPts val="0"/>
                  </a:spcBef>
                  <a:defRPr sz="1300">
                    <a:solidFill>
                      <a:srgbClr val="FFFFFF"/>
                    </a:solidFill>
                    <a:latin typeface="Palatino"/>
                    <a:ea typeface="Palatino"/>
                    <a:cs typeface="Palatino"/>
                    <a:sym typeface="Palatino"/>
                  </a:defRPr>
                </a:lvl1pPr>
              </a:lstStyle>
              <a:p>
                <a:pPr/>
                <a:r>
                  <a:t>120mm</a:t>
                </a:r>
              </a:p>
            </p:txBody>
          </p:sp>
          <p:sp>
            <p:nvSpPr>
              <p:cNvPr id="210" name="98mm"/>
              <p:cNvSpPr txBox="1"/>
              <p:nvPr/>
            </p:nvSpPr>
            <p:spPr>
              <a:xfrm>
                <a:off x="1890559" y="769412"/>
                <a:ext cx="573454" cy="354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algn="ctr" defTabSz="587022">
                  <a:spcBef>
                    <a:spcPts val="0"/>
                  </a:spcBef>
                  <a:defRPr sz="1200">
                    <a:solidFill>
                      <a:srgbClr val="FFFFFF"/>
                    </a:solidFill>
                    <a:latin typeface="Palatino"/>
                    <a:ea typeface="Palatino"/>
                    <a:cs typeface="Palatino"/>
                    <a:sym typeface="Palatino"/>
                  </a:defRPr>
                </a:lvl1pPr>
              </a:lstStyle>
              <a:p>
                <a:pPr/>
                <a:r>
                  <a:t>98mm</a:t>
                </a:r>
              </a:p>
            </p:txBody>
          </p:sp>
          <p:sp>
            <p:nvSpPr>
              <p:cNvPr id="211" name="Line"/>
              <p:cNvSpPr/>
              <p:nvPr/>
            </p:nvSpPr>
            <p:spPr>
              <a:xfrm>
                <a:off x="1822221" y="1135573"/>
                <a:ext cx="632729" cy="1"/>
              </a:xfrm>
              <a:prstGeom prst="line">
                <a:avLst/>
              </a:prstGeom>
              <a:noFill/>
              <a:ln w="25400" cap="flat">
                <a:solidFill>
                  <a:srgbClr val="FFFFFF"/>
                </a:solidFill>
                <a:prstDash val="solid"/>
                <a:miter lim="400000"/>
                <a:headEnd type="triangle" w="med" len="med"/>
                <a:tailEnd type="triangle" w="med" len="med"/>
              </a:ln>
              <a:effectLst/>
            </p:spPr>
            <p:txBody>
              <a:bodyPr wrap="square" lIns="27093" tIns="27093" rIns="27093" bIns="27093" numCol="1" anchor="ctr">
                <a:noAutofit/>
              </a:bodyPr>
              <a:lstStyle/>
              <a:p>
                <a:pPr algn="ctr" defTabSz="587022">
                  <a:spcBef>
                    <a:spcPts val="0"/>
                  </a:spcBef>
                  <a:defRPr sz="2800">
                    <a:solidFill>
                      <a:srgbClr val="202020"/>
                    </a:solidFill>
                    <a:latin typeface="Palatino"/>
                    <a:ea typeface="Palatino"/>
                    <a:cs typeface="Palatino"/>
                    <a:sym typeface="Palatino"/>
                  </a:defRPr>
                </a:pPr>
              </a:p>
            </p:txBody>
          </p:sp>
        </p:grpSp>
        <p:pic>
          <p:nvPicPr>
            <p:cNvPr id="213" name="Image" descr="Image"/>
            <p:cNvPicPr>
              <a:picLocks noChangeAspect="1"/>
            </p:cNvPicPr>
            <p:nvPr/>
          </p:nvPicPr>
          <p:blipFill>
            <a:blip r:embed="rId5">
              <a:extLst/>
            </a:blip>
            <a:stretch>
              <a:fillRect/>
            </a:stretch>
          </p:blipFill>
          <p:spPr>
            <a:xfrm>
              <a:off x="0" y="859083"/>
              <a:ext cx="3299480" cy="2454272"/>
            </a:xfrm>
            <a:prstGeom prst="rect">
              <a:avLst/>
            </a:prstGeom>
            <a:ln w="12700" cap="flat">
              <a:noFill/>
              <a:miter lim="400000"/>
            </a:ln>
            <a:effectLst/>
          </p:spPr>
        </p:pic>
        <p:sp>
          <p:nvSpPr>
            <p:cNvPr id="214" name="Line"/>
            <p:cNvSpPr/>
            <p:nvPr/>
          </p:nvSpPr>
          <p:spPr>
            <a:xfrm flipH="1" flipV="1">
              <a:off x="2560938" y="1065499"/>
              <a:ext cx="335133" cy="1742609"/>
            </a:xfrm>
            <a:prstGeom prst="line">
              <a:avLst/>
            </a:prstGeom>
            <a:noFill/>
            <a:ln w="25400" cap="flat">
              <a:solidFill>
                <a:srgbClr val="FF2600"/>
              </a:solidFill>
              <a:prstDash val="solid"/>
              <a:round/>
              <a:headEnd type="triangle" w="med" len="med"/>
              <a:tailEnd type="triangle" w="med" len="med"/>
            </a:ln>
            <a:effectLst/>
          </p:spPr>
          <p:txBody>
            <a:bodyPr wrap="square" lIns="25716" tIns="25716" rIns="25716" bIns="25716" numCol="1" anchor="ctr">
              <a:noAutofit/>
            </a:bodyPr>
            <a:lstStyle/>
            <a:p>
              <a:pPr defTabSz="1300480">
                <a:spcBef>
                  <a:spcPts val="0"/>
                </a:spcBef>
                <a:defRPr sz="1200">
                  <a:solidFill>
                    <a:srgbClr val="FFFFFF"/>
                  </a:solidFill>
                  <a:latin typeface="Bodoni SvtyTwo ITC TT-Book"/>
                  <a:ea typeface="Bodoni SvtyTwo ITC TT-Book"/>
                  <a:cs typeface="Bodoni SvtyTwo ITC TT-Book"/>
                  <a:sym typeface="Bodoni SvtyTwo ITC TT-Book"/>
                </a:defRPr>
              </a:pPr>
            </a:p>
          </p:txBody>
        </p:sp>
        <p:sp>
          <p:nvSpPr>
            <p:cNvPr id="215" name="436mm"/>
            <p:cNvSpPr txBox="1"/>
            <p:nvPr/>
          </p:nvSpPr>
          <p:spPr>
            <a:xfrm>
              <a:off x="1720474" y="1494968"/>
              <a:ext cx="1021907" cy="3161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575" tIns="36575" rIns="36575" bIns="36575" numCol="1" anchor="ctr">
              <a:noAutofit/>
            </a:bodyPr>
            <a:lstStyle>
              <a:lvl1pPr algn="ctr" defTabSz="1300480">
                <a:spcBef>
                  <a:spcPts val="0"/>
                </a:spcBef>
                <a:defRPr sz="1600">
                  <a:solidFill>
                    <a:srgbClr val="FFFFFF"/>
                  </a:solidFill>
                  <a:latin typeface="Arial"/>
                  <a:ea typeface="Arial"/>
                  <a:cs typeface="Arial"/>
                  <a:sym typeface="Arial"/>
                </a:defRPr>
              </a:lvl1pPr>
            </a:lstStyle>
            <a:p>
              <a:pPr/>
              <a:r>
                <a:t>436mm</a:t>
              </a:r>
            </a:p>
          </p:txBody>
        </p:sp>
        <p:sp>
          <p:nvSpPr>
            <p:cNvPr id="216" name="Line"/>
            <p:cNvSpPr/>
            <p:nvPr/>
          </p:nvSpPr>
          <p:spPr>
            <a:xfrm flipH="1" flipV="1">
              <a:off x="37636" y="2790731"/>
              <a:ext cx="412011" cy="412011"/>
            </a:xfrm>
            <a:prstGeom prst="line">
              <a:avLst/>
            </a:prstGeom>
            <a:noFill/>
            <a:ln w="25400" cap="flat">
              <a:solidFill>
                <a:srgbClr val="FF2600"/>
              </a:solidFill>
              <a:prstDash val="solid"/>
              <a:round/>
              <a:headEnd type="triangle" w="med" len="med"/>
              <a:tailEnd type="triangle" w="med" len="med"/>
            </a:ln>
            <a:effectLst/>
          </p:spPr>
          <p:txBody>
            <a:bodyPr wrap="square" lIns="25716" tIns="25716" rIns="25716" bIns="25716" numCol="1" anchor="ctr">
              <a:noAutofit/>
            </a:bodyPr>
            <a:lstStyle/>
            <a:p>
              <a:pPr defTabSz="1300480">
                <a:spcBef>
                  <a:spcPts val="0"/>
                </a:spcBef>
                <a:defRPr sz="1200">
                  <a:solidFill>
                    <a:srgbClr val="FFFFFF"/>
                  </a:solidFill>
                  <a:latin typeface="Bodoni SvtyTwo ITC TT-Book"/>
                  <a:ea typeface="Bodoni SvtyTwo ITC TT-Book"/>
                  <a:cs typeface="Bodoni SvtyTwo ITC TT-Book"/>
                  <a:sym typeface="Bodoni SvtyTwo ITC TT-Book"/>
                </a:defRPr>
              </a:pPr>
            </a:p>
          </p:txBody>
        </p:sp>
        <p:sp>
          <p:nvSpPr>
            <p:cNvPr id="217" name="146mm"/>
            <p:cNvSpPr txBox="1"/>
            <p:nvPr/>
          </p:nvSpPr>
          <p:spPr>
            <a:xfrm>
              <a:off x="341889" y="2752796"/>
              <a:ext cx="840028" cy="4120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575" tIns="36575" rIns="36575" bIns="36575" numCol="1" anchor="ctr">
              <a:noAutofit/>
            </a:bodyPr>
            <a:lstStyle>
              <a:lvl1pPr algn="ctr" defTabSz="1300480">
                <a:spcBef>
                  <a:spcPts val="0"/>
                </a:spcBef>
                <a:defRPr sz="1700">
                  <a:solidFill>
                    <a:srgbClr val="FFFFFF"/>
                  </a:solidFill>
                  <a:latin typeface="Arial"/>
                  <a:ea typeface="Arial"/>
                  <a:cs typeface="Arial"/>
                  <a:sym typeface="Arial"/>
                </a:defRPr>
              </a:lvl1pPr>
            </a:lstStyle>
            <a:p>
              <a:pPr/>
              <a:r>
                <a:t>146mm</a:t>
              </a:r>
            </a:p>
          </p:txBody>
        </p:sp>
      </p:grpSp>
      <p:sp>
        <p:nvSpPr>
          <p:cNvPr id="219" name="Slide Number"/>
          <p:cNvSpPr txBox="1"/>
          <p:nvPr>
            <p:ph type="sldNum" sz="quarter" idx="4294967295"/>
          </p:nvPr>
        </p:nvSpPr>
        <p:spPr>
          <a:xfrm>
            <a:off x="12270469" y="222836"/>
            <a:ext cx="228601" cy="406401"/>
          </a:xfrm>
          <a:prstGeom prst="rect">
            <a:avLst/>
          </a:prstGeom>
          <a:extLst>
            <a:ext uri="{C572A759-6A51-4108-AA02-DFA0A04FC94B}">
              <ma14:wrappingTextBoxFlag xmlns:ma14="http://schemas.microsoft.com/office/mac/drawingml/2011/main" val="1"/>
            </a:ext>
          </a:extLst>
        </p:spPr>
        <p:txBody>
          <a:bodyPr/>
          <a:lstStyle>
            <a:lvl1pPr>
              <a:defRPr sz="1800">
                <a:solidFill>
                  <a:srgbClr val="4C4946"/>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Layout at KURNS"/>
          <p:cNvSpPr txBox="1"/>
          <p:nvPr>
            <p:ph type="title"/>
          </p:nvPr>
        </p:nvSpPr>
        <p:spPr>
          <a:prstGeom prst="rect">
            <a:avLst/>
          </a:prstGeom>
        </p:spPr>
        <p:txBody>
          <a:bodyPr/>
          <a:lstStyle/>
          <a:p>
            <a:pPr/>
            <a:r>
              <a:t>Layout at KURNS</a:t>
            </a:r>
          </a:p>
        </p:txBody>
      </p:sp>
      <p:pic>
        <p:nvPicPr>
          <p:cNvPr id="222" name="Image" descr="Image"/>
          <p:cNvPicPr>
            <a:picLocks noChangeAspect="1"/>
          </p:cNvPicPr>
          <p:nvPr/>
        </p:nvPicPr>
        <p:blipFill>
          <a:blip r:embed="rId2">
            <a:extLst/>
          </a:blip>
          <a:stretch>
            <a:fillRect/>
          </a:stretch>
        </p:blipFill>
        <p:spPr>
          <a:xfrm>
            <a:off x="4330078" y="2324100"/>
            <a:ext cx="4878044" cy="4712492"/>
          </a:xfrm>
          <a:prstGeom prst="rect">
            <a:avLst/>
          </a:prstGeom>
          <a:ln w="12700">
            <a:miter lim="400000"/>
          </a:ln>
        </p:spPr>
      </p:pic>
      <p:pic>
        <p:nvPicPr>
          <p:cNvPr id="223" name="Image" descr="Image"/>
          <p:cNvPicPr>
            <a:picLocks noChangeAspect="1"/>
          </p:cNvPicPr>
          <p:nvPr/>
        </p:nvPicPr>
        <p:blipFill>
          <a:blip r:embed="rId3">
            <a:extLst/>
          </a:blip>
          <a:stretch>
            <a:fillRect/>
          </a:stretch>
        </p:blipFill>
        <p:spPr>
          <a:xfrm>
            <a:off x="9326160" y="2070100"/>
            <a:ext cx="3623481" cy="2690417"/>
          </a:xfrm>
          <a:prstGeom prst="rect">
            <a:avLst/>
          </a:prstGeom>
          <a:ln w="12700">
            <a:miter lim="400000"/>
          </a:ln>
        </p:spPr>
      </p:pic>
      <p:pic>
        <p:nvPicPr>
          <p:cNvPr id="224" name="Image" descr="Image"/>
          <p:cNvPicPr>
            <a:picLocks noChangeAspect="1"/>
          </p:cNvPicPr>
          <p:nvPr/>
        </p:nvPicPr>
        <p:blipFill>
          <a:blip r:embed="rId4">
            <a:extLst/>
          </a:blip>
          <a:stretch>
            <a:fillRect/>
          </a:stretch>
        </p:blipFill>
        <p:spPr>
          <a:xfrm>
            <a:off x="10149458" y="3702050"/>
            <a:ext cx="2840485" cy="3514094"/>
          </a:xfrm>
          <a:prstGeom prst="rect">
            <a:avLst/>
          </a:prstGeom>
          <a:ln w="12700">
            <a:miter lim="400000"/>
          </a:ln>
        </p:spPr>
      </p:pic>
      <p:pic>
        <p:nvPicPr>
          <p:cNvPr id="225" name="Image" descr="Image"/>
          <p:cNvPicPr>
            <a:picLocks noChangeAspect="1"/>
          </p:cNvPicPr>
          <p:nvPr/>
        </p:nvPicPr>
        <p:blipFill>
          <a:blip r:embed="rId5">
            <a:extLst/>
          </a:blip>
          <a:stretch>
            <a:fillRect/>
          </a:stretch>
        </p:blipFill>
        <p:spPr>
          <a:xfrm>
            <a:off x="144011" y="2194231"/>
            <a:ext cx="4461779" cy="2950154"/>
          </a:xfrm>
          <a:prstGeom prst="rect">
            <a:avLst/>
          </a:prstGeom>
          <a:ln w="12700">
            <a:miter lim="400000"/>
          </a:ln>
        </p:spPr>
      </p:pic>
      <p:pic>
        <p:nvPicPr>
          <p:cNvPr id="226" name="IMG_5274.jpeg" descr="IMG_5274.jpeg"/>
          <p:cNvPicPr>
            <a:picLocks noChangeAspect="1"/>
          </p:cNvPicPr>
          <p:nvPr/>
        </p:nvPicPr>
        <p:blipFill>
          <a:blip r:embed="rId6">
            <a:extLst/>
          </a:blip>
          <a:stretch>
            <a:fillRect/>
          </a:stretch>
        </p:blipFill>
        <p:spPr>
          <a:xfrm>
            <a:off x="1576469" y="5439352"/>
            <a:ext cx="2635572" cy="3514095"/>
          </a:xfrm>
          <a:prstGeom prst="rect">
            <a:avLst/>
          </a:prstGeom>
          <a:ln w="12700">
            <a:miter lim="400000"/>
          </a:ln>
        </p:spPr>
      </p:pic>
      <p:pic>
        <p:nvPicPr>
          <p:cNvPr id="227" name="Image" descr="Image"/>
          <p:cNvPicPr>
            <a:picLocks noChangeAspect="1"/>
          </p:cNvPicPr>
          <p:nvPr/>
        </p:nvPicPr>
        <p:blipFill>
          <a:blip r:embed="rId7">
            <a:extLst/>
          </a:blip>
          <a:stretch>
            <a:fillRect/>
          </a:stretch>
        </p:blipFill>
        <p:spPr>
          <a:xfrm>
            <a:off x="4766654" y="7341391"/>
            <a:ext cx="6728180" cy="2306327"/>
          </a:xfrm>
          <a:prstGeom prst="rect">
            <a:avLst/>
          </a:prstGeom>
          <a:ln w="12700">
            <a:miter lim="400000"/>
          </a:ln>
        </p:spPr>
      </p:pic>
      <p:sp>
        <p:nvSpPr>
          <p:cNvPr id="228" name="FAB"/>
          <p:cNvSpPr txBox="1"/>
          <p:nvPr/>
        </p:nvSpPr>
        <p:spPr>
          <a:xfrm>
            <a:off x="1696243" y="7937500"/>
            <a:ext cx="900114" cy="660401"/>
          </a:xfrm>
          <a:prstGeom prst="rect">
            <a:avLst/>
          </a:prstGeom>
          <a:solidFill>
            <a:srgbClr val="FFFFFF"/>
          </a:solidFill>
          <a:ln w="25400">
            <a:solidFill>
              <a:srgbClr val="66635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0"/>
              </a:spcBef>
              <a:defRPr>
                <a:solidFill>
                  <a:srgbClr val="414141"/>
                </a:solidFill>
                <a:latin typeface="Palatino"/>
                <a:ea typeface="Palatino"/>
                <a:cs typeface="Palatino"/>
                <a:sym typeface="Palatino"/>
              </a:defRPr>
            </a:lvl1pPr>
          </a:lstStyle>
          <a:p>
            <a:pPr/>
            <a:r>
              <a:t>FAB</a:t>
            </a:r>
          </a:p>
        </p:txBody>
      </p:sp>
      <p:sp>
        <p:nvSpPr>
          <p:cNvPr id="229" name="WSM"/>
          <p:cNvSpPr txBox="1"/>
          <p:nvPr/>
        </p:nvSpPr>
        <p:spPr>
          <a:xfrm>
            <a:off x="736203" y="2184400"/>
            <a:ext cx="1143794" cy="660401"/>
          </a:xfrm>
          <a:prstGeom prst="rect">
            <a:avLst/>
          </a:prstGeom>
          <a:solidFill>
            <a:srgbClr val="FFFFFF"/>
          </a:solidFill>
          <a:ln w="25400">
            <a:solidFill>
              <a:srgbClr val="66635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0"/>
              </a:spcBef>
              <a:defRPr>
                <a:solidFill>
                  <a:srgbClr val="414141"/>
                </a:solidFill>
                <a:latin typeface="Palatino"/>
                <a:ea typeface="Palatino"/>
                <a:cs typeface="Palatino"/>
                <a:sym typeface="Palatino"/>
              </a:defRPr>
            </a:lvl1pPr>
          </a:lstStyle>
          <a:p>
            <a:pPr/>
            <a:r>
              <a:t>WSM</a:t>
            </a:r>
          </a:p>
        </p:txBody>
      </p:sp>
      <p:sp>
        <p:nvSpPr>
          <p:cNvPr id="230" name="BPM"/>
          <p:cNvSpPr txBox="1"/>
          <p:nvPr/>
        </p:nvSpPr>
        <p:spPr>
          <a:xfrm>
            <a:off x="11860907" y="2070100"/>
            <a:ext cx="1017786" cy="660401"/>
          </a:xfrm>
          <a:prstGeom prst="rect">
            <a:avLst/>
          </a:prstGeom>
          <a:solidFill>
            <a:srgbClr val="FFFFFF"/>
          </a:solidFill>
          <a:ln w="25400">
            <a:solidFill>
              <a:srgbClr val="66635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0"/>
              </a:spcBef>
              <a:defRPr>
                <a:solidFill>
                  <a:srgbClr val="414141"/>
                </a:solidFill>
                <a:latin typeface="Palatino"/>
                <a:ea typeface="Palatino"/>
                <a:cs typeface="Palatino"/>
                <a:sym typeface="Palatino"/>
              </a:defRPr>
            </a:lvl1pPr>
          </a:lstStyle>
          <a:p>
            <a:pPr/>
            <a:r>
              <a:t>BPM</a:t>
            </a:r>
          </a:p>
        </p:txBody>
      </p:sp>
      <p:sp>
        <p:nvSpPr>
          <p:cNvPr id="231" name="Beam exciter"/>
          <p:cNvSpPr txBox="1"/>
          <p:nvPr/>
        </p:nvSpPr>
        <p:spPr>
          <a:xfrm>
            <a:off x="10109894" y="7354091"/>
            <a:ext cx="2437012" cy="660401"/>
          </a:xfrm>
          <a:prstGeom prst="rect">
            <a:avLst/>
          </a:prstGeom>
          <a:solidFill>
            <a:srgbClr val="FFFFFF"/>
          </a:solidFill>
          <a:ln w="25400">
            <a:solidFill>
              <a:srgbClr val="66635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0"/>
              </a:spcBef>
              <a:defRPr>
                <a:solidFill>
                  <a:srgbClr val="414141"/>
                </a:solidFill>
                <a:latin typeface="Palatino"/>
                <a:ea typeface="Palatino"/>
                <a:cs typeface="Palatino"/>
                <a:sym typeface="Palatino"/>
              </a:defRPr>
            </a:lvl1pPr>
          </a:lstStyle>
          <a:p>
            <a:pPr/>
            <a:r>
              <a:t>Beam exciter</a:t>
            </a:r>
          </a:p>
        </p:txBody>
      </p:sp>
      <p:sp>
        <p:nvSpPr>
          <p:cNvPr id="232" name="Scraper"/>
          <p:cNvSpPr txBox="1"/>
          <p:nvPr/>
        </p:nvSpPr>
        <p:spPr>
          <a:xfrm>
            <a:off x="9338860" y="4546600"/>
            <a:ext cx="1496616" cy="660401"/>
          </a:xfrm>
          <a:prstGeom prst="rect">
            <a:avLst/>
          </a:prstGeom>
          <a:solidFill>
            <a:srgbClr val="FFFFFF"/>
          </a:solidFill>
          <a:ln w="25400">
            <a:solidFill>
              <a:srgbClr val="66635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0"/>
              </a:spcBef>
              <a:defRPr>
                <a:solidFill>
                  <a:srgbClr val="414141"/>
                </a:solidFill>
                <a:latin typeface="Palatino"/>
                <a:ea typeface="Palatino"/>
                <a:cs typeface="Palatino"/>
                <a:sym typeface="Palatino"/>
              </a:defRPr>
            </a:lvl1pPr>
          </a:lstStyle>
          <a:p>
            <a:pPr/>
            <a:r>
              <a:t>Scraper</a:t>
            </a:r>
          </a:p>
        </p:txBody>
      </p:sp>
      <p:sp>
        <p:nvSpPr>
          <p:cNvPr id="233" name="Slide Number"/>
          <p:cNvSpPr txBox="1"/>
          <p:nvPr>
            <p:ph type="sldNum" sz="quarter" idx="4294967295"/>
          </p:nvPr>
        </p:nvSpPr>
        <p:spPr>
          <a:xfrm>
            <a:off x="12255499" y="218768"/>
            <a:ext cx="228601" cy="406401"/>
          </a:xfrm>
          <a:prstGeom prst="rect">
            <a:avLst/>
          </a:prstGeom>
          <a:extLst>
            <a:ext uri="{C572A759-6A51-4108-AA02-DFA0A04FC94B}">
              <ma14:wrappingTextBoxFlag xmlns:ma14="http://schemas.microsoft.com/office/mac/drawingml/2011/main" val="1"/>
            </a:ext>
          </a:extLst>
        </p:spPr>
        <p:txBody>
          <a:bodyPr/>
          <a:lstStyle>
            <a:lvl1pPr>
              <a:defRPr sz="1800">
                <a:solidFill>
                  <a:srgbClr val="4C4946"/>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XY_3rd.png" descr="XY_3rd.png"/>
          <p:cNvPicPr>
            <a:picLocks noChangeAspect="1"/>
          </p:cNvPicPr>
          <p:nvPr/>
        </p:nvPicPr>
        <p:blipFill>
          <a:blip r:embed="rId2">
            <a:extLst/>
          </a:blip>
          <a:stretch>
            <a:fillRect/>
          </a:stretch>
        </p:blipFill>
        <p:spPr>
          <a:xfrm>
            <a:off x="5248686" y="1780103"/>
            <a:ext cx="3973845" cy="2980384"/>
          </a:xfrm>
          <a:prstGeom prst="rect">
            <a:avLst/>
          </a:prstGeom>
          <a:ln w="12700">
            <a:miter lim="400000"/>
          </a:ln>
        </p:spPr>
      </p:pic>
      <p:sp>
        <p:nvSpPr>
          <p:cNvPr id="236" name="Position Accuracy"/>
          <p:cNvSpPr txBox="1"/>
          <p:nvPr>
            <p:ph type="title"/>
          </p:nvPr>
        </p:nvSpPr>
        <p:spPr>
          <a:xfrm>
            <a:off x="952500" y="99640"/>
            <a:ext cx="11099800" cy="1162931"/>
          </a:xfrm>
          <a:prstGeom prst="rect">
            <a:avLst/>
          </a:prstGeom>
        </p:spPr>
        <p:txBody>
          <a:bodyPr/>
          <a:lstStyle>
            <a:lvl1pPr defTabSz="519937">
              <a:defRPr sz="7119"/>
            </a:lvl1pPr>
          </a:lstStyle>
          <a:p>
            <a:pPr/>
            <a:r>
              <a:t>Position Accuracy</a:t>
            </a:r>
          </a:p>
        </p:txBody>
      </p:sp>
      <p:sp>
        <p:nvSpPr>
          <p:cNvPr id="237" name="Beam positions are estimated by calibration coefficients measured at test bench at ISIS.…"/>
          <p:cNvSpPr txBox="1"/>
          <p:nvPr>
            <p:ph type="body" sz="half" idx="1"/>
          </p:nvPr>
        </p:nvSpPr>
        <p:spPr>
          <a:xfrm>
            <a:off x="142111" y="1613188"/>
            <a:ext cx="5334001" cy="7412279"/>
          </a:xfrm>
          <a:prstGeom prst="rect">
            <a:avLst/>
          </a:prstGeom>
        </p:spPr>
        <p:txBody>
          <a:bodyPr/>
          <a:lstStyle/>
          <a:p>
            <a:pPr marL="325754" indent="-325754" defTabSz="554990">
              <a:spcBef>
                <a:spcPts val="3000"/>
              </a:spcBef>
              <a:defRPr sz="2660"/>
            </a:pPr>
            <a:r>
              <a:t>Beam positions are estimated by calibration coefficients measured at test bench at ISIS.</a:t>
            </a:r>
          </a:p>
          <a:p>
            <a:pPr marL="325754" indent="-325754" defTabSz="554990">
              <a:spcBef>
                <a:spcPts val="3000"/>
              </a:spcBef>
              <a:defRPr sz="2660"/>
            </a:pPr>
            <a:r>
              <a:t>Within 5 mm differences in beam position measured by between BPM and scraper (destructive monitor, aluminium plate).</a:t>
            </a:r>
          </a:p>
          <a:p>
            <a:pPr marL="325754" indent="-325754" defTabSz="554990">
              <a:spcBef>
                <a:spcPts val="3000"/>
              </a:spcBef>
              <a:defRPr sz="2660"/>
            </a:pPr>
            <a:r>
              <a:t>Reasons to make these differences are under investigation.</a:t>
            </a:r>
          </a:p>
          <a:p>
            <a:pPr marL="325754" indent="-325754" defTabSz="554990">
              <a:spcBef>
                <a:spcPts val="3000"/>
              </a:spcBef>
              <a:defRPr sz="2660"/>
            </a:pPr>
            <a:r>
              <a:t>Different shapes of BPMs will be designed due to constraints of space availability in the test ring by 2025.</a:t>
            </a:r>
          </a:p>
        </p:txBody>
      </p:sp>
      <p:pic>
        <p:nvPicPr>
          <p:cNvPr id="238" name="summary_R_FT_Full.png" descr="summary_R_FT_Full.png"/>
          <p:cNvPicPr>
            <a:picLocks noChangeAspect="1"/>
          </p:cNvPicPr>
          <p:nvPr/>
        </p:nvPicPr>
        <p:blipFill>
          <a:blip r:embed="rId3">
            <a:extLst/>
          </a:blip>
          <a:stretch>
            <a:fillRect/>
          </a:stretch>
        </p:blipFill>
        <p:spPr>
          <a:xfrm>
            <a:off x="9176787" y="1576931"/>
            <a:ext cx="4098454" cy="3073841"/>
          </a:xfrm>
          <a:prstGeom prst="rect">
            <a:avLst/>
          </a:prstGeom>
          <a:ln w="12700">
            <a:miter lim="400000"/>
          </a:ln>
        </p:spPr>
      </p:pic>
      <p:sp>
        <p:nvSpPr>
          <p:cNvPr id="239" name="R [m]"/>
          <p:cNvSpPr txBox="1"/>
          <p:nvPr/>
        </p:nvSpPr>
        <p:spPr>
          <a:xfrm rot="16200000">
            <a:off x="8738420" y="3070650"/>
            <a:ext cx="981675" cy="39928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defRPr sz="2000"/>
            </a:lvl1pPr>
          </a:lstStyle>
          <a:p>
            <a:pPr/>
            <a:r>
              <a:t>R [m]</a:t>
            </a:r>
          </a:p>
        </p:txBody>
      </p:sp>
      <p:pic>
        <p:nvPicPr>
          <p:cNvPr id="240" name="Image" descr="Image"/>
          <p:cNvPicPr>
            <a:picLocks noChangeAspect="1"/>
          </p:cNvPicPr>
          <p:nvPr/>
        </p:nvPicPr>
        <p:blipFill>
          <a:blip r:embed="rId4">
            <a:extLst/>
          </a:blip>
          <a:stretch>
            <a:fillRect/>
          </a:stretch>
        </p:blipFill>
        <p:spPr>
          <a:xfrm>
            <a:off x="5700975" y="5748160"/>
            <a:ext cx="7368650" cy="3151134"/>
          </a:xfrm>
          <a:prstGeom prst="rect">
            <a:avLst/>
          </a:prstGeom>
          <a:ln w="12700">
            <a:miter lim="400000"/>
          </a:ln>
        </p:spPr>
      </p:pic>
      <p:sp>
        <p:nvSpPr>
          <p:cNvPr id="241" name="Slide Number"/>
          <p:cNvSpPr txBox="1"/>
          <p:nvPr>
            <p:ph type="sldNum" sz="quarter" idx="4294967295"/>
          </p:nvPr>
        </p:nvSpPr>
        <p:spPr>
          <a:xfrm>
            <a:off x="6385373" y="9296400"/>
            <a:ext cx="227280" cy="342900"/>
          </a:xfrm>
          <a:prstGeom prst="rect">
            <a:avLst/>
          </a:prstGeom>
          <a:extLst>
            <a:ext uri="{C572A759-6A51-4108-AA02-DFA0A04FC94B}">
              <ma14:wrappingTextBoxFlag xmlns:ma14="http://schemas.microsoft.com/office/mac/drawingml/2011/main" val="1"/>
            </a:ext>
          </a:extLst>
        </p:spPr>
        <p:txBody>
          <a:bodyPr/>
          <a:lstStyle>
            <a:lvl1pPr>
              <a:defRPr>
                <a:latin typeface="Helvetica Light"/>
                <a:ea typeface="Helvetica Light"/>
                <a:cs typeface="Helvetica Light"/>
                <a:sym typeface="Helvetica Light"/>
              </a:defRPr>
            </a:lvl1pPr>
          </a:lstStyle>
          <a:p>
            <a:pPr/>
            <a:fld id="{86CB4B4D-7CA3-9044-876B-883B54F8677D}" type="slidenum"/>
          </a:p>
        </p:txBody>
      </p:sp>
      <p:sp>
        <p:nvSpPr>
          <p:cNvPr id="242" name="Fig1. 2D plots of beam trajectories from 11 to 27MeV proton beams at KURNS."/>
          <p:cNvSpPr txBox="1"/>
          <p:nvPr/>
        </p:nvSpPr>
        <p:spPr>
          <a:xfrm>
            <a:off x="5534174" y="4625289"/>
            <a:ext cx="3402868" cy="5030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lvl1pPr>
          </a:lstStyle>
          <a:p>
            <a:pPr/>
            <a:r>
              <a:t>Fig1. 2D plots of beam trajectories from 11 to 27MeV proton beams at KURNS.</a:t>
            </a:r>
          </a:p>
        </p:txBody>
      </p:sp>
      <p:sp>
        <p:nvSpPr>
          <p:cNvPr id="243" name="Fig2. Orbits at different flat-top energies, compared by scraper measurements."/>
          <p:cNvSpPr txBox="1"/>
          <p:nvPr/>
        </p:nvSpPr>
        <p:spPr>
          <a:xfrm>
            <a:off x="9524580" y="4625289"/>
            <a:ext cx="3402868" cy="5030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lvl1pPr>
          </a:lstStyle>
          <a:p>
            <a:pPr/>
            <a:r>
              <a:t>Fig2. Orbits at different flat-top energies, compared by scraper measurements.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BLM Updates"/>
          <p:cNvSpPr txBox="1"/>
          <p:nvPr>
            <p:ph type="ctrTitle"/>
          </p:nvPr>
        </p:nvSpPr>
        <p:spPr>
          <a:prstGeom prst="rect">
            <a:avLst/>
          </a:prstGeom>
        </p:spPr>
        <p:txBody>
          <a:bodyPr/>
          <a:lstStyle/>
          <a:p>
            <a:pPr/>
            <a:r>
              <a:t>BLM Updates</a:t>
            </a:r>
          </a:p>
        </p:txBody>
      </p:sp>
      <p:sp>
        <p:nvSpPr>
          <p:cNvPr id="246" name="Slide Number"/>
          <p:cNvSpPr txBox="1"/>
          <p:nvPr>
            <p:ph type="sldNum" sz="quarter" idx="4294967295"/>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Monitor Requirements"/>
          <p:cNvSpPr txBox="1"/>
          <p:nvPr>
            <p:ph type="title"/>
          </p:nvPr>
        </p:nvSpPr>
        <p:spPr>
          <a:prstGeom prst="rect">
            <a:avLst/>
          </a:prstGeom>
        </p:spPr>
        <p:txBody>
          <a:bodyPr/>
          <a:lstStyle/>
          <a:p>
            <a:pPr/>
            <a:r>
              <a:t>Monitor Requirements</a:t>
            </a:r>
          </a:p>
        </p:txBody>
      </p:sp>
      <p:graphicFrame>
        <p:nvGraphicFramePr>
          <p:cNvPr id="249" name="Table 1"/>
          <p:cNvGraphicFramePr/>
          <p:nvPr/>
        </p:nvGraphicFramePr>
        <p:xfrm>
          <a:off x="327639" y="3992900"/>
          <a:ext cx="12188447" cy="5153313"/>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435112"/>
                <a:gridCol w="3983660"/>
                <a:gridCol w="5769673"/>
              </a:tblGrid>
              <a:tr h="736186">
                <a:tc>
                  <a:txBody>
                    <a:bodyPr/>
                    <a:lstStyle/>
                    <a:p>
                      <a:pPr defTabSz="914400">
                        <a:defRPr sz="2200">
                          <a:sym typeface="Helvetica Neue"/>
                        </a:defRPr>
                      </a:pPr>
                    </a:p>
                  </a:txBody>
                  <a:tcPr marL="50800" marR="50800" marT="50800" marB="50800" anchor="ctr" anchorCtr="0" horzOverflow="overflow"/>
                </a:tc>
                <a:tc>
                  <a:txBody>
                    <a:bodyPr/>
                    <a:lstStyle/>
                    <a:p>
                      <a:pPr defTabSz="914400">
                        <a:defRPr sz="1800"/>
                      </a:pPr>
                      <a:r>
                        <a:rPr sz="2200">
                          <a:sym typeface="Helvetica Neue"/>
                        </a:rPr>
                        <a:t>Time resolution</a:t>
                      </a:r>
                    </a:p>
                  </a:txBody>
                  <a:tcPr marL="50800" marR="50800" marT="50800" marB="50800" anchor="ctr" anchorCtr="0" horzOverflow="overflow"/>
                </a:tc>
                <a:tc>
                  <a:txBody>
                    <a:bodyPr/>
                    <a:lstStyle/>
                    <a:p>
                      <a:pPr defTabSz="914400">
                        <a:defRPr sz="1800"/>
                      </a:pPr>
                      <a:r>
                        <a:rPr sz="2200">
                          <a:sym typeface="Helvetica Neue"/>
                        </a:rPr>
                        <a:t>Constraints/Solutions</a:t>
                      </a:r>
                    </a:p>
                  </a:txBody>
                  <a:tcPr marL="50800" marR="50800" marT="50800" marB="50800" anchor="ctr" anchorCtr="0" horzOverflow="overflow"/>
                </a:tc>
              </a:tr>
              <a:tr h="1995346">
                <a:tc>
                  <a:txBody>
                    <a:bodyPr/>
                    <a:lstStyle/>
                    <a:p>
                      <a:pPr defTabSz="914400">
                        <a:defRPr sz="1800"/>
                      </a:pPr>
                      <a:r>
                        <a:rPr sz="2200">
                          <a:sym typeface="Helvetica Neue"/>
                        </a:rPr>
                        <a:t>Ionisation Chamber</a:t>
                      </a:r>
                    </a:p>
                  </a:txBody>
                  <a:tcPr marL="50800" marR="50800" marT="50800" marB="50800" anchor="ctr" anchorCtr="0" horzOverflow="overflow"/>
                </a:tc>
                <a:tc>
                  <a:txBody>
                    <a:bodyPr/>
                    <a:lstStyle/>
                    <a:p>
                      <a:pPr algn="l" defTabSz="457200">
                        <a:lnSpc>
                          <a:spcPts val="4500"/>
                        </a:lnSpc>
                        <a:defRPr sz="2000">
                          <a:latin typeface="Helvetica"/>
                          <a:ea typeface="Helvetica"/>
                          <a:cs typeface="Helvetica"/>
                          <a:sym typeface="Helvetica"/>
                        </a:defRPr>
                      </a:pPr>
                      <a:r>
                        <a:t>A slow integrated signal over a few ms (</a:t>
                      </a:r>
                      <a:r>
                        <a:rPr>
                          <a:solidFill>
                            <a:srgbClr val="FF2600"/>
                          </a:solidFill>
                        </a:rPr>
                        <a:t>not decided yet</a:t>
                      </a:r>
                      <a:r>
                        <a:t>) for MPS</a:t>
                      </a:r>
                      <a:r>
                        <a:rPr sz="1200">
                          <a:latin typeface="Times Roman"/>
                          <a:ea typeface="Times Roman"/>
                          <a:cs typeface="Times Roman"/>
                          <a:sym typeface="Times Roman"/>
                        </a:rPr>
                        <a:t>.</a:t>
                      </a:r>
                    </a:p>
                  </a:txBody>
                  <a:tcPr marL="50800" marR="50800" marT="50800" marB="50800" anchor="ctr" anchorCtr="0" horzOverflow="overflow"/>
                </a:tc>
                <a:tc>
                  <a:txBody>
                    <a:bodyPr/>
                    <a:lstStyle/>
                    <a:p>
                      <a:pPr marL="305593" indent="-305593" algn="l" defTabSz="914400">
                        <a:buSzPct val="145000"/>
                        <a:buChar char="•"/>
                        <a:defRPr sz="2200">
                          <a:sym typeface="Helvetica Neue"/>
                        </a:defRPr>
                      </a:pPr>
                      <a:r>
                        <a:t>Large structure, but easy to make.</a:t>
                      </a:r>
                    </a:p>
                    <a:p>
                      <a:pPr marL="305593" indent="-305593" algn="l" defTabSz="914400">
                        <a:buSzPct val="145000"/>
                        <a:buChar char="•"/>
                        <a:defRPr sz="2200">
                          <a:sym typeface="Helvetica Neue"/>
                        </a:defRPr>
                      </a:pPr>
                      <a:r>
                        <a:t>Sensitivity is unknown for low energy beam losses. To be proven by analysis and tests on FETS 3MeV H- beam.</a:t>
                      </a:r>
                    </a:p>
                  </a:txBody>
                  <a:tcPr marL="50800" marR="50800" marT="50800" marB="50800" anchor="ctr" anchorCtr="0" horzOverflow="overflow"/>
                </a:tc>
              </a:tr>
              <a:tr h="2421779">
                <a:tc>
                  <a:txBody>
                    <a:bodyPr/>
                    <a:lstStyle/>
                    <a:p>
                      <a:pPr defTabSz="914400">
                        <a:defRPr sz="1800"/>
                      </a:pPr>
                      <a:r>
                        <a:rPr sz="2200">
                          <a:sym typeface="Helvetica Neue"/>
                        </a:rPr>
                        <a:t>Scintillation Monitor</a:t>
                      </a:r>
                    </a:p>
                  </a:txBody>
                  <a:tcPr marL="50800" marR="50800" marT="50800" marB="50800" anchor="ctr" anchorCtr="0" horzOverflow="overflow"/>
                </a:tc>
                <a:tc>
                  <a:txBody>
                    <a:bodyPr/>
                    <a:lstStyle/>
                    <a:p>
                      <a:pPr algn="l" defTabSz="457200">
                        <a:lnSpc>
                          <a:spcPts val="4500"/>
                        </a:lnSpc>
                        <a:defRPr sz="1800"/>
                      </a:pPr>
                      <a:r>
                        <a:rPr sz="2000">
                          <a:latin typeface="Helvetica"/>
                          <a:ea typeface="Helvetica"/>
                          <a:cs typeface="Helvetica"/>
                          <a:sym typeface="Helvetica"/>
                        </a:rPr>
                        <a:t>To measure time structure of beam loss signals is required within 1 us.</a:t>
                      </a:r>
                    </a:p>
                  </a:txBody>
                  <a:tcPr marL="50800" marR="50800" marT="50800" marB="50800" anchor="ctr" anchorCtr="0" horzOverflow="overflow"/>
                </a:tc>
                <a:tc>
                  <a:txBody>
                    <a:bodyPr/>
                    <a:lstStyle/>
                    <a:p>
                      <a:pPr marL="305593" indent="-305593" algn="l" defTabSz="914400">
                        <a:buSzPct val="145000"/>
                        <a:buChar char="•"/>
                        <a:defRPr sz="2200">
                          <a:sym typeface="Helvetica Neue"/>
                        </a:defRPr>
                      </a:pPr>
                      <a:r>
                        <a:t>Space would be limited between chamber and Magnets. </a:t>
                      </a:r>
                    </a:p>
                    <a:p>
                      <a:pPr marL="305593" indent="-305593" algn="l" defTabSz="914400">
                        <a:buSzPct val="145000"/>
                        <a:buChar char="•"/>
                        <a:defRPr sz="2200">
                          <a:sym typeface="Helvetica Neue"/>
                        </a:defRPr>
                      </a:pPr>
                      <a:r>
                        <a:t>PMT is weak at the stray magnetic fields, so use an optical fibres to guide a signal from a scintillation plate. </a:t>
                      </a:r>
                    </a:p>
                  </a:txBody>
                  <a:tcPr marL="50800" marR="50800" marT="50800" marB="50800" anchor="ctr" anchorCtr="0" horzOverflow="overflow"/>
                </a:tc>
              </a:tr>
            </a:tbl>
          </a:graphicData>
        </a:graphic>
      </p:graphicFrame>
      <p:sp>
        <p:nvSpPr>
          <p:cNvPr id="250" name="100% machine circumference (23m) should be covered uniformly.…"/>
          <p:cNvSpPr txBox="1"/>
          <p:nvPr/>
        </p:nvSpPr>
        <p:spPr>
          <a:xfrm>
            <a:off x="905884" y="2613974"/>
            <a:ext cx="11193032" cy="1177952"/>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42900" indent="-342900">
              <a:lnSpc>
                <a:spcPct val="90000"/>
              </a:lnSpc>
              <a:spcBef>
                <a:spcPts val="800"/>
              </a:spcBef>
              <a:buSzPct val="100000"/>
              <a:buAutoNum type="arabicPeriod" startAt="1"/>
              <a:defRPr sz="2000"/>
            </a:pPr>
            <a:r>
              <a:t>100% machine circumference (23m) should be covered uniformly.</a:t>
            </a:r>
          </a:p>
          <a:p>
            <a:pPr marL="342900" indent="-342900">
              <a:lnSpc>
                <a:spcPct val="90000"/>
              </a:lnSpc>
              <a:spcBef>
                <a:spcPts val="800"/>
              </a:spcBef>
              <a:buSzPct val="100000"/>
              <a:buAutoNum type="arabicPeriod" startAt="1"/>
              <a:defRPr sz="2000"/>
            </a:pPr>
            <a:r>
              <a:t>At least a few par cell in beam direction.</a:t>
            </a:r>
          </a:p>
          <a:p>
            <a:pPr marL="342900" indent="-342900">
              <a:lnSpc>
                <a:spcPct val="90000"/>
              </a:lnSpc>
              <a:spcBef>
                <a:spcPts val="800"/>
              </a:spcBef>
              <a:buSzPct val="100000"/>
              <a:buAutoNum type="arabicPeriod" startAt="1"/>
              <a:defRPr sz="2000"/>
            </a:pPr>
            <a:r>
              <a:t>BLMs on both radial sides of vacuum chamber.</a:t>
            </a:r>
          </a:p>
        </p:txBody>
      </p:sp>
      <p:sp>
        <p:nvSpPr>
          <p:cNvPr id="251" name="Slide Number"/>
          <p:cNvSpPr txBox="1"/>
          <p:nvPr>
            <p:ph type="sldNum" sz="quarter" idx="4294967295"/>
          </p:nvPr>
        </p:nvSpPr>
        <p:spPr>
          <a:xfrm>
            <a:off x="6385373" y="9296400"/>
            <a:ext cx="227280" cy="342900"/>
          </a:xfrm>
          <a:prstGeom prst="rect">
            <a:avLst/>
          </a:prstGeom>
          <a:extLst>
            <a:ext uri="{C572A759-6A51-4108-AA02-DFA0A04FC94B}">
              <ma14:wrappingTextBoxFlag xmlns:ma14="http://schemas.microsoft.com/office/mac/drawingml/2011/main" val="1"/>
            </a:ext>
          </a:extLst>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econdary Particles"/>
          <p:cNvSpPr txBox="1"/>
          <p:nvPr>
            <p:ph type="title"/>
          </p:nvPr>
        </p:nvSpPr>
        <p:spPr>
          <a:xfrm>
            <a:off x="785277" y="138230"/>
            <a:ext cx="11099801" cy="1387283"/>
          </a:xfrm>
          <a:prstGeom prst="rect">
            <a:avLst/>
          </a:prstGeom>
        </p:spPr>
        <p:txBody>
          <a:bodyPr/>
          <a:lstStyle/>
          <a:p>
            <a:pPr/>
            <a:r>
              <a:t>Secondary Particles</a:t>
            </a:r>
          </a:p>
        </p:txBody>
      </p:sp>
      <p:sp>
        <p:nvSpPr>
          <p:cNvPr id="254" name="Motivation:…"/>
          <p:cNvSpPr txBox="1"/>
          <p:nvPr>
            <p:ph type="body" sz="half" idx="1"/>
          </p:nvPr>
        </p:nvSpPr>
        <p:spPr>
          <a:xfrm>
            <a:off x="280726" y="1895036"/>
            <a:ext cx="5520059" cy="7466429"/>
          </a:xfrm>
          <a:prstGeom prst="rect">
            <a:avLst/>
          </a:prstGeom>
        </p:spPr>
        <p:txBody>
          <a:bodyPr/>
          <a:lstStyle/>
          <a:p>
            <a:pPr marL="238759" indent="-238759" defTabSz="429768">
              <a:spcBef>
                <a:spcPts val="1100"/>
              </a:spcBef>
              <a:defRPr sz="1879">
                <a:latin typeface="Helvetica"/>
                <a:ea typeface="Helvetica"/>
                <a:cs typeface="Helvetica"/>
                <a:sym typeface="Helvetica"/>
              </a:defRPr>
            </a:pPr>
            <a:r>
              <a:t>Motivation:</a:t>
            </a:r>
          </a:p>
          <a:p>
            <a:pPr lvl="1" marL="678973" indent="-261143" defTabSz="429768">
              <a:spcBef>
                <a:spcPts val="1100"/>
              </a:spcBef>
              <a:defRPr sz="1879">
                <a:latin typeface="Helvetica"/>
                <a:ea typeface="Helvetica"/>
                <a:cs typeface="Helvetica"/>
                <a:sym typeface="Helvetica"/>
              </a:defRPr>
            </a:pPr>
            <a:r>
              <a:t>Investigate an ideal monitor size to detect beam-loss signals generated by 1% of full-beam intensity (1E11 ppp).</a:t>
            </a:r>
          </a:p>
          <a:p>
            <a:pPr marL="238759" indent="-238759" defTabSz="429768">
              <a:spcBef>
                <a:spcPts val="1100"/>
              </a:spcBef>
              <a:defRPr sz="1879">
                <a:latin typeface="Helvetica"/>
                <a:ea typeface="Helvetica"/>
                <a:cs typeface="Helvetica"/>
                <a:sym typeface="Helvetica"/>
              </a:defRPr>
            </a:pPr>
            <a:r>
              <a:t>Simulations by PHITS:</a:t>
            </a:r>
          </a:p>
          <a:p>
            <a:pPr lvl="1" marL="678973" indent="-261143" defTabSz="859536">
              <a:spcBef>
                <a:spcPts val="0"/>
              </a:spcBef>
              <a:defRPr sz="1879">
                <a:solidFill>
                  <a:srgbClr val="292934"/>
                </a:solidFill>
                <a:latin typeface="Helvetica"/>
                <a:ea typeface="Helvetica"/>
                <a:cs typeface="Helvetica"/>
                <a:sym typeface="Helvetica"/>
              </a:defRPr>
            </a:pPr>
            <a:r>
              <a:t>A tilted proton (pencil beam: 3MeV) beam hits the vacuum chamber in vertical.</a:t>
            </a:r>
          </a:p>
          <a:p>
            <a:pPr lvl="1" marL="678973" indent="-261143" defTabSz="859536">
              <a:spcBef>
                <a:spcPts val="0"/>
              </a:spcBef>
              <a:defRPr sz="1879">
                <a:solidFill>
                  <a:srgbClr val="292934"/>
                </a:solidFill>
                <a:latin typeface="Helvetica"/>
                <a:ea typeface="Helvetica"/>
                <a:cs typeface="Helvetica"/>
                <a:sym typeface="Helvetica"/>
              </a:defRPr>
            </a:pPr>
            <a:r>
              <a:t>SUS vacuum chamber is 10mm thick. </a:t>
            </a:r>
            <a:r>
              <a:rPr>
                <a:solidFill>
                  <a:srgbClr val="FF2600"/>
                </a:solidFill>
              </a:rPr>
              <a:t>(Not decided yet)</a:t>
            </a:r>
            <a:endParaRPr>
              <a:solidFill>
                <a:srgbClr val="FF2600"/>
              </a:solidFill>
            </a:endParaRPr>
          </a:p>
          <a:p>
            <a:pPr lvl="1" marL="678973" indent="-261143" defTabSz="859536">
              <a:spcBef>
                <a:spcPts val="1100"/>
              </a:spcBef>
              <a:defRPr sz="1879">
                <a:solidFill>
                  <a:srgbClr val="292934"/>
                </a:solidFill>
                <a:latin typeface="Helvetica"/>
                <a:ea typeface="Helvetica"/>
                <a:cs typeface="Helvetica"/>
                <a:sym typeface="Helvetica"/>
              </a:defRPr>
            </a:pPr>
            <a:r>
              <a:t>Counted secondary particles in the Scintillators (BLM: void box) which are placed outside and inside chamber.</a:t>
            </a:r>
          </a:p>
          <a:p>
            <a:pPr marL="238759" indent="-238759" defTabSz="859536">
              <a:spcBef>
                <a:spcPts val="1100"/>
              </a:spcBef>
              <a:defRPr sz="1879">
                <a:solidFill>
                  <a:srgbClr val="292934"/>
                </a:solidFill>
                <a:latin typeface="Helvetica"/>
                <a:ea typeface="Helvetica"/>
                <a:cs typeface="Helvetica"/>
                <a:sym typeface="Helvetica"/>
              </a:defRPr>
            </a:pPr>
            <a:r>
              <a:t>Conclusions:</a:t>
            </a:r>
          </a:p>
          <a:p>
            <a:pPr lvl="1" marL="678973" indent="-261143" defTabSz="859536">
              <a:spcBef>
                <a:spcPts val="0"/>
              </a:spcBef>
              <a:defRPr sz="1879">
                <a:solidFill>
                  <a:srgbClr val="292934"/>
                </a:solidFill>
                <a:latin typeface="Helvetica"/>
                <a:ea typeface="Helvetica"/>
                <a:cs typeface="Helvetica"/>
                <a:sym typeface="Helvetica"/>
              </a:defRPr>
            </a:pPr>
            <a:r>
              <a:rPr b="1" i="1"/>
              <a:t>Scintillation plates/fibres</a:t>
            </a:r>
            <a:r>
              <a:t> will detect secondary photons at outside vacuum chamber, </a:t>
            </a:r>
            <a:r>
              <a:rPr b="1" i="1"/>
              <a:t>between York and chamber</a:t>
            </a:r>
            <a:r>
              <a:t>.</a:t>
            </a:r>
          </a:p>
          <a:p>
            <a:pPr lvl="1" marL="678973" indent="-261143" defTabSz="859536">
              <a:spcBef>
                <a:spcPts val="0"/>
              </a:spcBef>
              <a:defRPr sz="1879">
                <a:solidFill>
                  <a:srgbClr val="292934"/>
                </a:solidFill>
                <a:latin typeface="Helvetica"/>
                <a:ea typeface="Helvetica"/>
                <a:cs typeface="Helvetica"/>
                <a:sym typeface="Helvetica"/>
              </a:defRPr>
            </a:pPr>
            <a:r>
              <a:t>Scintillation plates/fibres placed at inside(4)/outside(1) shows about 60% difference in counting rate (</a:t>
            </a:r>
            <a:r>
              <a:rPr i="1"/>
              <a:t>R</a:t>
            </a:r>
            <a:r>
              <a:t>) of photons (</a:t>
            </a:r>
            <a:r>
              <a:rPr i="1"/>
              <a:t>R</a:t>
            </a:r>
            <a:r>
              <a:rPr baseline="-5999" i="1"/>
              <a:t>4</a:t>
            </a:r>
            <a:r>
              <a:rPr i="1"/>
              <a:t>/R</a:t>
            </a:r>
            <a:r>
              <a:rPr baseline="-5999" i="1"/>
              <a:t>1</a:t>
            </a:r>
            <a:r>
              <a:rPr i="1"/>
              <a:t>=1.6</a:t>
            </a:r>
            <a:r>
              <a:t>). </a:t>
            </a:r>
          </a:p>
          <a:p>
            <a:pPr lvl="1" marL="678973" indent="-261143" defTabSz="859536">
              <a:spcBef>
                <a:spcPts val="0"/>
              </a:spcBef>
              <a:defRPr sz="1879">
                <a:solidFill>
                  <a:srgbClr val="292934"/>
                </a:solidFill>
                <a:latin typeface="Helvetica"/>
                <a:ea typeface="Helvetica"/>
                <a:cs typeface="Helvetica"/>
                <a:sym typeface="Helvetica"/>
              </a:defRPr>
            </a:pPr>
            <a:r>
              <a:t>Still 40% photons can be detected at outside of chamber, and the fibres/plates will </a:t>
            </a:r>
            <a:r>
              <a:rPr b="1" i="1"/>
              <a:t>not be necessary installed in chamber.</a:t>
            </a:r>
          </a:p>
        </p:txBody>
      </p:sp>
      <p:sp>
        <p:nvSpPr>
          <p:cNvPr id="255" name="Line"/>
          <p:cNvSpPr/>
          <p:nvPr/>
        </p:nvSpPr>
        <p:spPr>
          <a:xfrm>
            <a:off x="8347787" y="5303749"/>
            <a:ext cx="2152710" cy="248439"/>
          </a:xfrm>
          <a:prstGeom prst="line">
            <a:avLst/>
          </a:prstGeom>
          <a:ln w="25400">
            <a:solidFill>
              <a:srgbClr val="FFFFFF"/>
            </a:solidFill>
            <a:miter lim="400000"/>
            <a:headEnd type="triangle"/>
            <a:tailEnd type="triangle"/>
          </a:ln>
        </p:spPr>
        <p:txBody>
          <a:bodyPr lIns="50800" tIns="50800" rIns="50800" bIns="50800" anchor="ctr"/>
          <a:lstStyle/>
          <a:p>
            <a:pPr algn="ctr">
              <a:spcBef>
                <a:spcPts val="0"/>
              </a:spcBef>
              <a:defRPr>
                <a:solidFill>
                  <a:srgbClr val="414141"/>
                </a:solidFill>
                <a:latin typeface="Palatino"/>
                <a:ea typeface="Palatino"/>
                <a:cs typeface="Palatino"/>
                <a:sym typeface="Palatino"/>
              </a:defRPr>
            </a:pPr>
          </a:p>
        </p:txBody>
      </p:sp>
      <p:sp>
        <p:nvSpPr>
          <p:cNvPr id="256" name="Line"/>
          <p:cNvSpPr/>
          <p:nvPr/>
        </p:nvSpPr>
        <p:spPr>
          <a:xfrm>
            <a:off x="8301228" y="3568123"/>
            <a:ext cx="946415" cy="103154"/>
          </a:xfrm>
          <a:prstGeom prst="line">
            <a:avLst/>
          </a:prstGeom>
          <a:ln w="25400">
            <a:solidFill>
              <a:srgbClr val="FFFFFF"/>
            </a:solidFill>
            <a:miter lim="400000"/>
            <a:headEnd type="triangle"/>
            <a:tailEnd type="triangle"/>
          </a:ln>
        </p:spPr>
        <p:txBody>
          <a:bodyPr lIns="50800" tIns="50800" rIns="50800" bIns="50800" anchor="ctr"/>
          <a:lstStyle/>
          <a:p>
            <a:pPr algn="ctr">
              <a:spcBef>
                <a:spcPts val="0"/>
              </a:spcBef>
              <a:defRPr>
                <a:solidFill>
                  <a:srgbClr val="414141"/>
                </a:solidFill>
                <a:latin typeface="Palatino"/>
                <a:ea typeface="Palatino"/>
                <a:cs typeface="Palatino"/>
                <a:sym typeface="Palatino"/>
              </a:defRPr>
            </a:pPr>
          </a:p>
        </p:txBody>
      </p:sp>
      <p:sp>
        <p:nvSpPr>
          <p:cNvPr id="257" name="Line"/>
          <p:cNvSpPr/>
          <p:nvPr/>
        </p:nvSpPr>
        <p:spPr>
          <a:xfrm flipV="1">
            <a:off x="10512264" y="2299706"/>
            <a:ext cx="252995" cy="140603"/>
          </a:xfrm>
          <a:prstGeom prst="line">
            <a:avLst/>
          </a:prstGeom>
          <a:ln w="25400">
            <a:solidFill>
              <a:srgbClr val="FFFFFF"/>
            </a:solidFill>
            <a:miter lim="400000"/>
            <a:headEnd type="triangle"/>
            <a:tailEnd type="triangle"/>
          </a:ln>
        </p:spPr>
        <p:txBody>
          <a:bodyPr lIns="50800" tIns="50800" rIns="50800" bIns="50800" anchor="ctr"/>
          <a:lstStyle/>
          <a:p>
            <a:pPr algn="ctr">
              <a:spcBef>
                <a:spcPts val="0"/>
              </a:spcBef>
              <a:defRPr>
                <a:solidFill>
                  <a:srgbClr val="414141"/>
                </a:solidFill>
                <a:latin typeface="Palatino"/>
                <a:ea typeface="Palatino"/>
                <a:cs typeface="Palatino"/>
                <a:sym typeface="Palatino"/>
              </a:defRPr>
            </a:pPr>
          </a:p>
        </p:txBody>
      </p:sp>
      <p:sp>
        <p:nvSpPr>
          <p:cNvPr id="258" name="600"/>
          <p:cNvSpPr txBox="1"/>
          <p:nvPr/>
        </p:nvSpPr>
        <p:spPr>
          <a:xfrm>
            <a:off x="8279414" y="3036463"/>
            <a:ext cx="667518" cy="5983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spcBef>
                <a:spcPts val="0"/>
              </a:spcBef>
              <a:defRPr sz="2400">
                <a:solidFill>
                  <a:srgbClr val="FFFFFF"/>
                </a:solidFill>
                <a:latin typeface="Palatino"/>
                <a:ea typeface="Palatino"/>
                <a:cs typeface="Palatino"/>
                <a:sym typeface="Palatino"/>
              </a:defRPr>
            </a:lvl1pPr>
          </a:lstStyle>
          <a:p>
            <a:pPr/>
            <a:r>
              <a:t>600</a:t>
            </a:r>
          </a:p>
        </p:txBody>
      </p:sp>
      <p:sp>
        <p:nvSpPr>
          <p:cNvPr id="259" name="Line"/>
          <p:cNvSpPr/>
          <p:nvPr/>
        </p:nvSpPr>
        <p:spPr>
          <a:xfrm>
            <a:off x="9418410" y="3378125"/>
            <a:ext cx="1" cy="905051"/>
          </a:xfrm>
          <a:prstGeom prst="line">
            <a:avLst/>
          </a:prstGeom>
          <a:ln w="25400">
            <a:solidFill>
              <a:srgbClr val="FFFFFF"/>
            </a:solidFill>
            <a:miter lim="400000"/>
            <a:headEnd type="triangle"/>
            <a:tailEnd type="triangle"/>
          </a:ln>
        </p:spPr>
        <p:txBody>
          <a:bodyPr lIns="50800" tIns="50800" rIns="50800" bIns="50800" anchor="ctr"/>
          <a:lstStyle/>
          <a:p>
            <a:pPr algn="ctr">
              <a:spcBef>
                <a:spcPts val="0"/>
              </a:spcBef>
              <a:defRPr>
                <a:solidFill>
                  <a:srgbClr val="414141"/>
                </a:solidFill>
                <a:latin typeface="Palatino"/>
                <a:ea typeface="Palatino"/>
                <a:cs typeface="Palatino"/>
                <a:sym typeface="Palatino"/>
              </a:defRPr>
            </a:pPr>
          </a:p>
        </p:txBody>
      </p:sp>
      <p:sp>
        <p:nvSpPr>
          <p:cNvPr id="260" name="Line"/>
          <p:cNvSpPr/>
          <p:nvPr/>
        </p:nvSpPr>
        <p:spPr>
          <a:xfrm flipH="1">
            <a:off x="9254358" y="3316397"/>
            <a:ext cx="171882" cy="1"/>
          </a:xfrm>
          <a:prstGeom prst="line">
            <a:avLst/>
          </a:prstGeom>
          <a:ln w="25400">
            <a:solidFill>
              <a:srgbClr val="FFFFFF"/>
            </a:solidFill>
            <a:miter lim="400000"/>
            <a:headEnd type="triangle"/>
            <a:tailEnd type="triangle"/>
          </a:ln>
        </p:spPr>
        <p:txBody>
          <a:bodyPr lIns="50800" tIns="50800" rIns="50800" bIns="50800" anchor="ctr"/>
          <a:lstStyle/>
          <a:p>
            <a:pPr algn="ctr">
              <a:spcBef>
                <a:spcPts val="0"/>
              </a:spcBef>
              <a:defRPr>
                <a:solidFill>
                  <a:srgbClr val="414141"/>
                </a:solidFill>
                <a:latin typeface="Palatino"/>
                <a:ea typeface="Palatino"/>
                <a:cs typeface="Palatino"/>
                <a:sym typeface="Palatino"/>
              </a:defRPr>
            </a:pPr>
          </a:p>
        </p:txBody>
      </p:sp>
      <p:sp>
        <p:nvSpPr>
          <p:cNvPr id="261" name="80"/>
          <p:cNvSpPr txBox="1"/>
          <p:nvPr/>
        </p:nvSpPr>
        <p:spPr>
          <a:xfrm>
            <a:off x="8830402" y="2774720"/>
            <a:ext cx="929710" cy="542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spcBef>
                <a:spcPts val="0"/>
              </a:spcBef>
              <a:defRPr sz="2400">
                <a:solidFill>
                  <a:srgbClr val="FFFFFF"/>
                </a:solidFill>
                <a:latin typeface="Palatino"/>
                <a:ea typeface="Palatino"/>
                <a:cs typeface="Palatino"/>
                <a:sym typeface="Palatino"/>
              </a:defRPr>
            </a:lvl1pPr>
          </a:lstStyle>
          <a:p>
            <a:pPr/>
            <a:r>
              <a:t>80</a:t>
            </a:r>
          </a:p>
        </p:txBody>
      </p:sp>
      <p:sp>
        <p:nvSpPr>
          <p:cNvPr id="262" name="1"/>
          <p:cNvSpPr txBox="1"/>
          <p:nvPr/>
        </p:nvSpPr>
        <p:spPr>
          <a:xfrm>
            <a:off x="8034919" y="7487005"/>
            <a:ext cx="203201"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0"/>
              </a:spcBef>
              <a:defRPr sz="1400">
                <a:solidFill>
                  <a:srgbClr val="FFFFFF"/>
                </a:solidFill>
                <a:latin typeface="Palatino"/>
                <a:ea typeface="Palatino"/>
                <a:cs typeface="Palatino"/>
                <a:sym typeface="Palatino"/>
              </a:defRPr>
            </a:lvl1pPr>
          </a:lstStyle>
          <a:p>
            <a:pPr/>
            <a:r>
              <a:t>1</a:t>
            </a:r>
          </a:p>
        </p:txBody>
      </p:sp>
      <p:sp>
        <p:nvSpPr>
          <p:cNvPr id="263" name="2"/>
          <p:cNvSpPr txBox="1"/>
          <p:nvPr/>
        </p:nvSpPr>
        <p:spPr>
          <a:xfrm>
            <a:off x="6778152" y="7487005"/>
            <a:ext cx="203201"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0"/>
              </a:spcBef>
              <a:defRPr sz="1400">
                <a:solidFill>
                  <a:srgbClr val="FFFFFF"/>
                </a:solidFill>
                <a:latin typeface="Palatino"/>
                <a:ea typeface="Palatino"/>
                <a:cs typeface="Palatino"/>
                <a:sym typeface="Palatino"/>
              </a:defRPr>
            </a:lvl1pPr>
          </a:lstStyle>
          <a:p>
            <a:pPr/>
            <a:r>
              <a:t>2</a:t>
            </a:r>
          </a:p>
        </p:txBody>
      </p:sp>
      <p:sp>
        <p:nvSpPr>
          <p:cNvPr id="264" name="3"/>
          <p:cNvSpPr txBox="1"/>
          <p:nvPr/>
        </p:nvSpPr>
        <p:spPr>
          <a:xfrm>
            <a:off x="9565159" y="7487005"/>
            <a:ext cx="203201"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0"/>
              </a:spcBef>
              <a:defRPr sz="1400">
                <a:solidFill>
                  <a:srgbClr val="FFFFFF"/>
                </a:solidFill>
                <a:latin typeface="Palatino"/>
                <a:ea typeface="Palatino"/>
                <a:cs typeface="Palatino"/>
                <a:sym typeface="Palatino"/>
              </a:defRPr>
            </a:lvl1pPr>
          </a:lstStyle>
          <a:p>
            <a:pPr/>
            <a:r>
              <a:t>3</a:t>
            </a:r>
          </a:p>
        </p:txBody>
      </p:sp>
      <p:sp>
        <p:nvSpPr>
          <p:cNvPr id="265" name="4"/>
          <p:cNvSpPr txBox="1"/>
          <p:nvPr/>
        </p:nvSpPr>
        <p:spPr>
          <a:xfrm>
            <a:off x="7785679" y="7487005"/>
            <a:ext cx="203201"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0"/>
              </a:spcBef>
              <a:defRPr sz="1400">
                <a:solidFill>
                  <a:srgbClr val="FFFFFF"/>
                </a:solidFill>
                <a:latin typeface="Palatino"/>
                <a:ea typeface="Palatino"/>
                <a:cs typeface="Palatino"/>
                <a:sym typeface="Palatino"/>
              </a:defRPr>
            </a:lvl1pPr>
          </a:lstStyle>
          <a:p>
            <a:pPr/>
            <a:r>
              <a:t>4</a:t>
            </a:r>
          </a:p>
        </p:txBody>
      </p:sp>
      <p:sp>
        <p:nvSpPr>
          <p:cNvPr id="266" name="5"/>
          <p:cNvSpPr txBox="1"/>
          <p:nvPr/>
        </p:nvSpPr>
        <p:spPr>
          <a:xfrm>
            <a:off x="7104138" y="7487005"/>
            <a:ext cx="203201"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0"/>
              </a:spcBef>
              <a:defRPr sz="1400">
                <a:solidFill>
                  <a:srgbClr val="FFFFFF"/>
                </a:solidFill>
                <a:latin typeface="Palatino"/>
                <a:ea typeface="Palatino"/>
                <a:cs typeface="Palatino"/>
                <a:sym typeface="Palatino"/>
              </a:defRPr>
            </a:lvl1pPr>
          </a:lstStyle>
          <a:p>
            <a:pPr/>
            <a:r>
              <a:t>5</a:t>
            </a:r>
          </a:p>
        </p:txBody>
      </p:sp>
      <p:sp>
        <p:nvSpPr>
          <p:cNvPr id="267" name="6"/>
          <p:cNvSpPr txBox="1"/>
          <p:nvPr/>
        </p:nvSpPr>
        <p:spPr>
          <a:xfrm>
            <a:off x="7430124" y="7308916"/>
            <a:ext cx="203201"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0"/>
              </a:spcBef>
              <a:defRPr sz="1400">
                <a:solidFill>
                  <a:srgbClr val="FFFFFF"/>
                </a:solidFill>
                <a:latin typeface="Palatino"/>
                <a:ea typeface="Palatino"/>
                <a:cs typeface="Palatino"/>
                <a:sym typeface="Palatino"/>
              </a:defRPr>
            </a:lvl1pPr>
          </a:lstStyle>
          <a:p>
            <a:pPr/>
            <a:r>
              <a:t>6</a:t>
            </a:r>
          </a:p>
        </p:txBody>
      </p:sp>
      <p:sp>
        <p:nvSpPr>
          <p:cNvPr id="268" name="7"/>
          <p:cNvSpPr txBox="1"/>
          <p:nvPr/>
        </p:nvSpPr>
        <p:spPr>
          <a:xfrm>
            <a:off x="7406535" y="7706969"/>
            <a:ext cx="203201"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0"/>
              </a:spcBef>
              <a:defRPr sz="1400">
                <a:solidFill>
                  <a:srgbClr val="FFFFFF"/>
                </a:solidFill>
                <a:latin typeface="Palatino"/>
                <a:ea typeface="Palatino"/>
                <a:cs typeface="Palatino"/>
                <a:sym typeface="Palatino"/>
              </a:defRPr>
            </a:lvl1pPr>
          </a:lstStyle>
          <a:p>
            <a:pPr/>
            <a:r>
              <a:t>7</a:t>
            </a:r>
          </a:p>
        </p:txBody>
      </p:sp>
      <p:sp>
        <p:nvSpPr>
          <p:cNvPr id="269" name="1: Right side of vacuum chamber (outside)…"/>
          <p:cNvSpPr txBox="1"/>
          <p:nvPr/>
        </p:nvSpPr>
        <p:spPr>
          <a:xfrm>
            <a:off x="10472255" y="7539147"/>
            <a:ext cx="2329956" cy="158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0"/>
              </a:spcBef>
              <a:defRPr sz="1000">
                <a:solidFill>
                  <a:srgbClr val="414141"/>
                </a:solidFill>
                <a:latin typeface="Palatino"/>
                <a:ea typeface="Palatino"/>
                <a:cs typeface="Palatino"/>
                <a:sym typeface="Palatino"/>
              </a:defRPr>
            </a:pPr>
            <a:r>
              <a:t>1: Right side of vacuum chamber (outside)</a:t>
            </a:r>
          </a:p>
          <a:p>
            <a:pPr>
              <a:spcBef>
                <a:spcPts val="0"/>
              </a:spcBef>
              <a:defRPr sz="1000">
                <a:solidFill>
                  <a:srgbClr val="414141"/>
                </a:solidFill>
                <a:latin typeface="Palatino"/>
                <a:ea typeface="Palatino"/>
                <a:cs typeface="Palatino"/>
                <a:sym typeface="Palatino"/>
              </a:defRPr>
            </a:pPr>
            <a:r>
              <a:t>2: Left side of York</a:t>
            </a:r>
          </a:p>
          <a:p>
            <a:pPr>
              <a:spcBef>
                <a:spcPts val="0"/>
              </a:spcBef>
              <a:defRPr sz="1000">
                <a:solidFill>
                  <a:srgbClr val="414141"/>
                </a:solidFill>
                <a:latin typeface="Palatino"/>
                <a:ea typeface="Palatino"/>
                <a:cs typeface="Palatino"/>
                <a:sym typeface="Palatino"/>
              </a:defRPr>
            </a:pPr>
            <a:r>
              <a:t>3: Right side of York</a:t>
            </a:r>
          </a:p>
          <a:p>
            <a:pPr>
              <a:spcBef>
                <a:spcPts val="0"/>
              </a:spcBef>
              <a:defRPr sz="1000">
                <a:solidFill>
                  <a:srgbClr val="414141"/>
                </a:solidFill>
                <a:latin typeface="Palatino"/>
                <a:ea typeface="Palatino"/>
                <a:cs typeface="Palatino"/>
                <a:sym typeface="Palatino"/>
              </a:defRPr>
            </a:pPr>
            <a:r>
              <a:t>4: Right side of vacuum chamber (inside)</a:t>
            </a:r>
          </a:p>
          <a:p>
            <a:pPr>
              <a:spcBef>
                <a:spcPts val="0"/>
              </a:spcBef>
              <a:defRPr sz="1000">
                <a:solidFill>
                  <a:srgbClr val="414141"/>
                </a:solidFill>
                <a:latin typeface="Palatino"/>
                <a:ea typeface="Palatino"/>
                <a:cs typeface="Palatino"/>
                <a:sym typeface="Palatino"/>
              </a:defRPr>
            </a:pPr>
            <a:r>
              <a:t>5: Left side of vacuum chamber (inside)</a:t>
            </a:r>
          </a:p>
          <a:p>
            <a:pPr>
              <a:spcBef>
                <a:spcPts val="0"/>
              </a:spcBef>
              <a:defRPr sz="1000">
                <a:solidFill>
                  <a:srgbClr val="414141"/>
                </a:solidFill>
                <a:latin typeface="Palatino"/>
                <a:ea typeface="Palatino"/>
                <a:cs typeface="Palatino"/>
                <a:sym typeface="Palatino"/>
              </a:defRPr>
            </a:pPr>
            <a:r>
              <a:t>6: Top of vacuum chamber (outside)</a:t>
            </a:r>
          </a:p>
          <a:p>
            <a:pPr>
              <a:spcBef>
                <a:spcPts val="0"/>
              </a:spcBef>
              <a:defRPr sz="1000">
                <a:solidFill>
                  <a:srgbClr val="414141"/>
                </a:solidFill>
                <a:latin typeface="Palatino"/>
                <a:ea typeface="Palatino"/>
                <a:cs typeface="Palatino"/>
                <a:sym typeface="Palatino"/>
              </a:defRPr>
            </a:pPr>
            <a:r>
              <a:t>7: Bottom of vacuum chamber (outside)</a:t>
            </a:r>
          </a:p>
        </p:txBody>
      </p:sp>
      <p:pic>
        <p:nvPicPr>
          <p:cNvPr id="270" name="3dshow_FFaMagnets.png" descr="3dshow_FFaMagnets.png"/>
          <p:cNvPicPr>
            <a:picLocks noChangeAspect="1"/>
          </p:cNvPicPr>
          <p:nvPr/>
        </p:nvPicPr>
        <p:blipFill>
          <a:blip r:embed="rId2">
            <a:extLst/>
          </a:blip>
          <a:stretch>
            <a:fillRect/>
          </a:stretch>
        </p:blipFill>
        <p:spPr>
          <a:xfrm>
            <a:off x="5739951" y="1751085"/>
            <a:ext cx="3206981" cy="2589340"/>
          </a:xfrm>
          <a:prstGeom prst="rect">
            <a:avLst/>
          </a:prstGeom>
          <a:ln w="12700">
            <a:miter lim="400000"/>
          </a:ln>
        </p:spPr>
      </p:pic>
      <p:pic>
        <p:nvPicPr>
          <p:cNvPr id="271" name="Image" descr="Image"/>
          <p:cNvPicPr>
            <a:picLocks noChangeAspect="1"/>
          </p:cNvPicPr>
          <p:nvPr/>
        </p:nvPicPr>
        <p:blipFill>
          <a:blip r:embed="rId3">
            <a:extLst/>
          </a:blip>
          <a:stretch>
            <a:fillRect/>
          </a:stretch>
        </p:blipFill>
        <p:spPr>
          <a:xfrm>
            <a:off x="8881926" y="1619041"/>
            <a:ext cx="4080038" cy="2997200"/>
          </a:xfrm>
          <a:prstGeom prst="rect">
            <a:avLst/>
          </a:prstGeom>
          <a:ln w="12700">
            <a:miter lim="400000"/>
          </a:ln>
        </p:spPr>
      </p:pic>
      <p:pic>
        <p:nvPicPr>
          <p:cNvPr id="272" name="Image" descr="Image"/>
          <p:cNvPicPr>
            <a:picLocks noChangeAspect="1"/>
          </p:cNvPicPr>
          <p:nvPr/>
        </p:nvPicPr>
        <p:blipFill>
          <a:blip r:embed="rId4">
            <a:extLst/>
          </a:blip>
          <a:stretch>
            <a:fillRect/>
          </a:stretch>
        </p:blipFill>
        <p:spPr>
          <a:xfrm>
            <a:off x="5821410" y="5107281"/>
            <a:ext cx="5906051" cy="4183645"/>
          </a:xfrm>
          <a:prstGeom prst="rect">
            <a:avLst/>
          </a:prstGeom>
          <a:ln w="12700">
            <a:miter lim="400000"/>
          </a:ln>
        </p:spPr>
      </p:pic>
      <p:sp>
        <p:nvSpPr>
          <p:cNvPr id="273" name="Slide Number"/>
          <p:cNvSpPr txBox="1"/>
          <p:nvPr>
            <p:ph type="sldNum" sz="quarter" idx="4294967295"/>
          </p:nvPr>
        </p:nvSpPr>
        <p:spPr>
          <a:xfrm>
            <a:off x="6385373" y="9296400"/>
            <a:ext cx="227280" cy="342900"/>
          </a:xfrm>
          <a:prstGeom prst="rect">
            <a:avLst/>
          </a:prstGeom>
          <a:extLst>
            <a:ext uri="{C572A759-6A51-4108-AA02-DFA0A04FC94B}">
              <ma14:wrappingTextBoxFlag xmlns:ma14="http://schemas.microsoft.com/office/mac/drawingml/2011/main" val="1"/>
            </a:ext>
          </a:extLst>
        </p:spPr>
        <p:txBody>
          <a:bodyPr/>
          <a:lstStyle>
            <a:lvl1pPr>
              <a:defRPr>
                <a:latin typeface="Helvetica Light"/>
                <a:ea typeface="Helvetica Light"/>
                <a:cs typeface="Helvetica Light"/>
                <a:sym typeface="Helvetica Light"/>
              </a:defRPr>
            </a:lvl1pPr>
          </a:lstStyle>
          <a:p>
            <a:pPr/>
            <a:fld id="{86CB4B4D-7CA3-9044-876B-883B54F8677D}" type="slidenum"/>
          </a:p>
        </p:txBody>
      </p:sp>
      <p:sp>
        <p:nvSpPr>
          <p:cNvPr id="274" name="Fig1. Diagrams of simple FFA magnets and chamber with BLM (void) boxes in PHITS."/>
          <p:cNvSpPr txBox="1"/>
          <p:nvPr/>
        </p:nvSpPr>
        <p:spPr>
          <a:xfrm>
            <a:off x="5874813" y="4685194"/>
            <a:ext cx="6462103" cy="5030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lvl1pPr>
          </a:lstStyle>
          <a:p>
            <a:pPr/>
            <a:r>
              <a:t>Fig1. Diagrams of simple FFA magnets and chamber with BLM (void) boxes in PHITS.</a:t>
            </a:r>
          </a:p>
        </p:txBody>
      </p:sp>
      <p:sp>
        <p:nvSpPr>
          <p:cNvPr id="275" name="Fig2. Secondaries coming in each BLM boxes."/>
          <p:cNvSpPr txBox="1"/>
          <p:nvPr/>
        </p:nvSpPr>
        <p:spPr>
          <a:xfrm>
            <a:off x="6921940" y="9317939"/>
            <a:ext cx="6462103" cy="299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lvl1pPr>
          </a:lstStyle>
          <a:p>
            <a:pPr/>
            <a:r>
              <a:t>Fig2. Secondaries coming in each BLM boxes.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420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420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