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69" r:id="rId3"/>
    <p:sldId id="270" r:id="rId4"/>
    <p:sldId id="257" r:id="rId5"/>
    <p:sldId id="264" r:id="rId6"/>
    <p:sldId id="260" r:id="rId7"/>
    <p:sldId id="266" r:id="rId8"/>
    <p:sldId id="267" r:id="rId9"/>
    <p:sldId id="268"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94660"/>
  </p:normalViewPr>
  <p:slideViewPr>
    <p:cSldViewPr snapToGrid="0">
      <p:cViewPr varScale="1">
        <p:scale>
          <a:sx n="79" d="100"/>
          <a:sy n="79" d="100"/>
        </p:scale>
        <p:origin x="8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05946-009E-4346-A8FC-C9E1247E04A6}"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109F5-A28D-46F0-816E-526C8BE3771B}" type="slidenum">
              <a:rPr lang="en-GB" smtClean="0"/>
              <a:t>‹#›</a:t>
            </a:fld>
            <a:endParaRPr lang="en-GB"/>
          </a:p>
        </p:txBody>
      </p:sp>
    </p:spTree>
    <p:extLst>
      <p:ext uri="{BB962C8B-B14F-4D97-AF65-F5344CB8AC3E}">
        <p14:creationId xmlns:p14="http://schemas.microsoft.com/office/powerpoint/2010/main" val="173225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6E5F57-61EB-4F8C-B68D-28C3C3E11961}" type="datetime1">
              <a:rPr lang="en-GB" smtClean="0"/>
              <a:t>09/01/2024</a:t>
            </a:fld>
            <a:endParaRPr lang="en-GB"/>
          </a:p>
        </p:txBody>
      </p:sp>
      <p:sp>
        <p:nvSpPr>
          <p:cNvPr id="5" name="Footer Placeholder 4"/>
          <p:cNvSpPr>
            <a:spLocks noGrp="1"/>
          </p:cNvSpPr>
          <p:nvPr>
            <p:ph type="ftr" sz="quarter" idx="11"/>
          </p:nvPr>
        </p:nvSpPr>
        <p:spPr/>
        <p:txBody>
          <a:bodyPr/>
          <a:lstStyle/>
          <a:p>
            <a:r>
              <a:rPr lang="en-GB"/>
              <a:t>RFS-meng-1055-prs-0002-v1.0</a:t>
            </a:r>
          </a:p>
        </p:txBody>
      </p:sp>
      <p:sp>
        <p:nvSpPr>
          <p:cNvPr id="6" name="Slide Number Placeholder 5"/>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66452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1E20A8-D78F-42E3-B268-2D5A2F031CCB}" type="datetime1">
              <a:rPr lang="en-GB" smtClean="0"/>
              <a:t>09/01/2024</a:t>
            </a:fld>
            <a:endParaRPr lang="en-GB"/>
          </a:p>
        </p:txBody>
      </p:sp>
      <p:sp>
        <p:nvSpPr>
          <p:cNvPr id="5" name="Footer Placeholder 4"/>
          <p:cNvSpPr>
            <a:spLocks noGrp="1"/>
          </p:cNvSpPr>
          <p:nvPr>
            <p:ph type="ftr" sz="quarter" idx="11"/>
          </p:nvPr>
        </p:nvSpPr>
        <p:spPr/>
        <p:txBody>
          <a:bodyPr/>
          <a:lstStyle/>
          <a:p>
            <a:r>
              <a:rPr lang="en-GB"/>
              <a:t>RFS-meng-1055-prs-0002-v1.0</a:t>
            </a:r>
          </a:p>
        </p:txBody>
      </p:sp>
      <p:sp>
        <p:nvSpPr>
          <p:cNvPr id="6" name="Slide Number Placeholder 5"/>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0527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77AB7C-B3AD-4300-B8F7-A77FF2F04640}" type="datetime1">
              <a:rPr lang="en-GB" smtClean="0"/>
              <a:t>09/01/2024</a:t>
            </a:fld>
            <a:endParaRPr lang="en-GB"/>
          </a:p>
        </p:txBody>
      </p:sp>
      <p:sp>
        <p:nvSpPr>
          <p:cNvPr id="5" name="Footer Placeholder 4"/>
          <p:cNvSpPr>
            <a:spLocks noGrp="1"/>
          </p:cNvSpPr>
          <p:nvPr>
            <p:ph type="ftr" sz="quarter" idx="11"/>
          </p:nvPr>
        </p:nvSpPr>
        <p:spPr/>
        <p:txBody>
          <a:bodyPr/>
          <a:lstStyle/>
          <a:p>
            <a:r>
              <a:rPr lang="en-GB"/>
              <a:t>RFS-meng-1055-prs-0002-v1.0</a:t>
            </a:r>
          </a:p>
        </p:txBody>
      </p:sp>
      <p:sp>
        <p:nvSpPr>
          <p:cNvPr id="6" name="Slide Number Placeholder 5"/>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65794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CE1378-7C5A-48AC-AF16-024CC64F4BC2}" type="datetime1">
              <a:rPr lang="en-GB" smtClean="0"/>
              <a:t>09/01/2024</a:t>
            </a:fld>
            <a:endParaRPr lang="en-GB"/>
          </a:p>
        </p:txBody>
      </p:sp>
      <p:sp>
        <p:nvSpPr>
          <p:cNvPr id="5" name="Footer Placeholder 4"/>
          <p:cNvSpPr>
            <a:spLocks noGrp="1"/>
          </p:cNvSpPr>
          <p:nvPr>
            <p:ph type="ftr" sz="quarter" idx="11"/>
          </p:nvPr>
        </p:nvSpPr>
        <p:spPr/>
        <p:txBody>
          <a:bodyPr/>
          <a:lstStyle/>
          <a:p>
            <a:r>
              <a:rPr lang="en-GB"/>
              <a:t>RFS-meng-1055-prs-0002-v1.0</a:t>
            </a:r>
          </a:p>
        </p:txBody>
      </p:sp>
      <p:sp>
        <p:nvSpPr>
          <p:cNvPr id="6" name="Slide Number Placeholder 5"/>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63802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D6565B-1E00-45B7-8C59-C39858BC7B93}" type="datetime1">
              <a:rPr lang="en-GB" smtClean="0"/>
              <a:t>09/01/2024</a:t>
            </a:fld>
            <a:endParaRPr lang="en-GB"/>
          </a:p>
        </p:txBody>
      </p:sp>
      <p:sp>
        <p:nvSpPr>
          <p:cNvPr id="5" name="Footer Placeholder 4"/>
          <p:cNvSpPr>
            <a:spLocks noGrp="1"/>
          </p:cNvSpPr>
          <p:nvPr>
            <p:ph type="ftr" sz="quarter" idx="11"/>
          </p:nvPr>
        </p:nvSpPr>
        <p:spPr/>
        <p:txBody>
          <a:bodyPr/>
          <a:lstStyle/>
          <a:p>
            <a:r>
              <a:rPr lang="en-GB"/>
              <a:t>RFS-meng-1055-prs-0002-v1.0</a:t>
            </a:r>
          </a:p>
        </p:txBody>
      </p:sp>
      <p:sp>
        <p:nvSpPr>
          <p:cNvPr id="6" name="Slide Number Placeholder 5"/>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268304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A826D1-36AC-4980-9458-A9F4DC720D9E}" type="datetime1">
              <a:rPr lang="en-GB" smtClean="0"/>
              <a:t>09/01/2024</a:t>
            </a:fld>
            <a:endParaRPr lang="en-GB"/>
          </a:p>
        </p:txBody>
      </p:sp>
      <p:sp>
        <p:nvSpPr>
          <p:cNvPr id="6" name="Footer Placeholder 5"/>
          <p:cNvSpPr>
            <a:spLocks noGrp="1"/>
          </p:cNvSpPr>
          <p:nvPr>
            <p:ph type="ftr" sz="quarter" idx="11"/>
          </p:nvPr>
        </p:nvSpPr>
        <p:spPr/>
        <p:txBody>
          <a:bodyPr/>
          <a:lstStyle/>
          <a:p>
            <a:r>
              <a:rPr lang="en-GB"/>
              <a:t>RFS-meng-1055-prs-0002-v1.0</a:t>
            </a:r>
          </a:p>
        </p:txBody>
      </p:sp>
      <p:sp>
        <p:nvSpPr>
          <p:cNvPr id="7" name="Slide Number Placeholder 6"/>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27674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C36D22-1323-427D-B528-A2EA5FCB2459}" type="datetime1">
              <a:rPr lang="en-GB" smtClean="0"/>
              <a:t>09/01/2024</a:t>
            </a:fld>
            <a:endParaRPr lang="en-GB"/>
          </a:p>
        </p:txBody>
      </p:sp>
      <p:sp>
        <p:nvSpPr>
          <p:cNvPr id="8" name="Footer Placeholder 7"/>
          <p:cNvSpPr>
            <a:spLocks noGrp="1"/>
          </p:cNvSpPr>
          <p:nvPr>
            <p:ph type="ftr" sz="quarter" idx="11"/>
          </p:nvPr>
        </p:nvSpPr>
        <p:spPr/>
        <p:txBody>
          <a:bodyPr/>
          <a:lstStyle/>
          <a:p>
            <a:r>
              <a:rPr lang="en-GB"/>
              <a:t>RFS-meng-1055-prs-0002-v1.0</a:t>
            </a:r>
          </a:p>
        </p:txBody>
      </p:sp>
      <p:sp>
        <p:nvSpPr>
          <p:cNvPr id="9" name="Slide Number Placeholder 8"/>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42799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048109-DC89-4BC5-B4B9-D9D25E3B8EBB}" type="datetime1">
              <a:rPr lang="en-GB" smtClean="0"/>
              <a:t>09/01/2024</a:t>
            </a:fld>
            <a:endParaRPr lang="en-GB"/>
          </a:p>
        </p:txBody>
      </p:sp>
      <p:sp>
        <p:nvSpPr>
          <p:cNvPr id="4" name="Footer Placeholder 3"/>
          <p:cNvSpPr>
            <a:spLocks noGrp="1"/>
          </p:cNvSpPr>
          <p:nvPr>
            <p:ph type="ftr" sz="quarter" idx="11"/>
          </p:nvPr>
        </p:nvSpPr>
        <p:spPr/>
        <p:txBody>
          <a:bodyPr/>
          <a:lstStyle/>
          <a:p>
            <a:r>
              <a:rPr lang="en-GB"/>
              <a:t>RFS-meng-1055-prs-0002-v1.0</a:t>
            </a:r>
          </a:p>
        </p:txBody>
      </p:sp>
      <p:sp>
        <p:nvSpPr>
          <p:cNvPr id="5" name="Slide Number Placeholder 4"/>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50001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5693C-D269-43B9-8B2F-27291BC43C0E}" type="datetime1">
              <a:rPr lang="en-GB" smtClean="0"/>
              <a:t>09/01/2024</a:t>
            </a:fld>
            <a:endParaRPr lang="en-GB"/>
          </a:p>
        </p:txBody>
      </p:sp>
      <p:sp>
        <p:nvSpPr>
          <p:cNvPr id="3" name="Footer Placeholder 2"/>
          <p:cNvSpPr>
            <a:spLocks noGrp="1"/>
          </p:cNvSpPr>
          <p:nvPr>
            <p:ph type="ftr" sz="quarter" idx="11"/>
          </p:nvPr>
        </p:nvSpPr>
        <p:spPr/>
        <p:txBody>
          <a:bodyPr/>
          <a:lstStyle/>
          <a:p>
            <a:r>
              <a:rPr lang="en-GB"/>
              <a:t>RFS-meng-1055-prs-0002-v1.0</a:t>
            </a:r>
          </a:p>
        </p:txBody>
      </p:sp>
      <p:sp>
        <p:nvSpPr>
          <p:cNvPr id="4" name="Slide Number Placeholder 3"/>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108435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08C60B-E3C8-4F6E-BCEF-8BA042222DAC}" type="datetime1">
              <a:rPr lang="en-GB" smtClean="0"/>
              <a:t>09/01/2024</a:t>
            </a:fld>
            <a:endParaRPr lang="en-GB"/>
          </a:p>
        </p:txBody>
      </p:sp>
      <p:sp>
        <p:nvSpPr>
          <p:cNvPr id="6" name="Footer Placeholder 5"/>
          <p:cNvSpPr>
            <a:spLocks noGrp="1"/>
          </p:cNvSpPr>
          <p:nvPr>
            <p:ph type="ftr" sz="quarter" idx="11"/>
          </p:nvPr>
        </p:nvSpPr>
        <p:spPr/>
        <p:txBody>
          <a:bodyPr/>
          <a:lstStyle/>
          <a:p>
            <a:r>
              <a:rPr lang="en-GB"/>
              <a:t>RFS-meng-1055-prs-0002-v1.0</a:t>
            </a:r>
          </a:p>
        </p:txBody>
      </p:sp>
      <p:sp>
        <p:nvSpPr>
          <p:cNvPr id="7" name="Slide Number Placeholder 6"/>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144739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E767B-338D-4B12-910E-79ADD5C247C4}" type="datetime1">
              <a:rPr lang="en-GB" smtClean="0"/>
              <a:t>09/01/2024</a:t>
            </a:fld>
            <a:endParaRPr lang="en-GB"/>
          </a:p>
        </p:txBody>
      </p:sp>
      <p:sp>
        <p:nvSpPr>
          <p:cNvPr id="6" name="Footer Placeholder 5"/>
          <p:cNvSpPr>
            <a:spLocks noGrp="1"/>
          </p:cNvSpPr>
          <p:nvPr>
            <p:ph type="ftr" sz="quarter" idx="11"/>
          </p:nvPr>
        </p:nvSpPr>
        <p:spPr/>
        <p:txBody>
          <a:bodyPr/>
          <a:lstStyle/>
          <a:p>
            <a:r>
              <a:rPr lang="en-GB"/>
              <a:t>RFS-meng-1055-prs-0002-v1.0</a:t>
            </a:r>
          </a:p>
        </p:txBody>
      </p:sp>
      <p:sp>
        <p:nvSpPr>
          <p:cNvPr id="7" name="Slide Number Placeholder 6"/>
          <p:cNvSpPr>
            <a:spLocks noGrp="1"/>
          </p:cNvSpPr>
          <p:nvPr>
            <p:ph type="sldNum" sz="quarter" idx="12"/>
          </p:nvPr>
        </p:nvSpPr>
        <p:spPr/>
        <p:txBody>
          <a:bodyPr/>
          <a:lstStyle/>
          <a:p>
            <a:fld id="{33B25CAF-96AA-4AD8-8BA7-493430CC68ED}" type="slidenum">
              <a:rPr lang="en-GB" smtClean="0"/>
              <a:t>‹#›</a:t>
            </a:fld>
            <a:endParaRPr lang="en-GB"/>
          </a:p>
        </p:txBody>
      </p:sp>
    </p:spTree>
    <p:extLst>
      <p:ext uri="{BB962C8B-B14F-4D97-AF65-F5344CB8AC3E}">
        <p14:creationId xmlns:p14="http://schemas.microsoft.com/office/powerpoint/2010/main" val="372497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0553-98DB-4EE1-ADD0-2DDD4CF59EE0}" type="datetime1">
              <a:rPr lang="en-GB" smtClean="0"/>
              <a:t>09/01/2024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RFS-meng-1055-prs-0002-v1.0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25CAF-96AA-4AD8-8BA7-493430CC68ED}" type="slidenum">
              <a:rPr lang="en-GB" smtClean="0"/>
              <a:t>‹#›</a:t>
            </a:fld>
            <a:endParaRPr lang="en-GB"/>
          </a:p>
        </p:txBody>
      </p:sp>
    </p:spTree>
    <p:extLst>
      <p:ext uri="{BB962C8B-B14F-4D97-AF65-F5344CB8AC3E}">
        <p14:creationId xmlns:p14="http://schemas.microsoft.com/office/powerpoint/2010/main" val="116889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cid:image007.png@01D9A91F.1946A20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cid:image007.png@01D9A91F.1946A20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9327-5359-E3E0-4182-EDF6642A4D62}"/>
              </a:ext>
            </a:extLst>
          </p:cNvPr>
          <p:cNvSpPr>
            <a:spLocks noGrp="1"/>
          </p:cNvSpPr>
          <p:nvPr>
            <p:ph type="ctrTitle"/>
          </p:nvPr>
        </p:nvSpPr>
        <p:spPr>
          <a:xfrm>
            <a:off x="1136342" y="1046501"/>
            <a:ext cx="9771355" cy="2382499"/>
          </a:xfrm>
        </p:spPr>
        <p:txBody>
          <a:bodyPr/>
          <a:lstStyle/>
          <a:p>
            <a:r>
              <a:rPr lang="en-GB" dirty="0"/>
              <a:t>Joint LhARA FETS FFA Meeting</a:t>
            </a:r>
            <a:br>
              <a:rPr lang="en-GB" dirty="0"/>
            </a:br>
            <a:r>
              <a:rPr lang="en-GB" dirty="0"/>
              <a:t>Mechanical Design</a:t>
            </a:r>
          </a:p>
        </p:txBody>
      </p:sp>
      <p:sp>
        <p:nvSpPr>
          <p:cNvPr id="3" name="Subtitle 2">
            <a:extLst>
              <a:ext uri="{FF2B5EF4-FFF2-40B4-BE49-F238E27FC236}">
                <a16:creationId xmlns:a16="http://schemas.microsoft.com/office/drawing/2014/main" id="{C0B7CB02-18D4-A982-81C9-79797C61728A}"/>
              </a:ext>
            </a:extLst>
          </p:cNvPr>
          <p:cNvSpPr>
            <a:spLocks noGrp="1"/>
          </p:cNvSpPr>
          <p:nvPr>
            <p:ph type="subTitle" idx="1"/>
          </p:nvPr>
        </p:nvSpPr>
        <p:spPr/>
        <p:txBody>
          <a:bodyPr/>
          <a:lstStyle/>
          <a:p>
            <a:r>
              <a:rPr lang="en-GB" dirty="0"/>
              <a:t>Clive Hill with contributions from Neil Bliss and Mitchell Kane</a:t>
            </a:r>
          </a:p>
          <a:p>
            <a:r>
              <a:rPr lang="en-GB" dirty="0"/>
              <a:t>16/01/24</a:t>
            </a:r>
          </a:p>
        </p:txBody>
      </p:sp>
      <p:sp>
        <p:nvSpPr>
          <p:cNvPr id="4" name="Footer Placeholder 3">
            <a:extLst>
              <a:ext uri="{FF2B5EF4-FFF2-40B4-BE49-F238E27FC236}">
                <a16:creationId xmlns:a16="http://schemas.microsoft.com/office/drawing/2014/main" id="{641CFCBB-6BB1-14B2-6458-6D209983DF28}"/>
              </a:ext>
            </a:extLst>
          </p:cNvPr>
          <p:cNvSpPr>
            <a:spLocks noGrp="1"/>
          </p:cNvSpPr>
          <p:nvPr>
            <p:ph type="ftr" sz="quarter" idx="11"/>
          </p:nvPr>
        </p:nvSpPr>
        <p:spPr/>
        <p:txBody>
          <a:bodyPr/>
          <a:lstStyle/>
          <a:p>
            <a:r>
              <a:rPr lang="en-GB"/>
              <a:t>RFS-meng-1055-prs-0002-v1.0</a:t>
            </a:r>
          </a:p>
        </p:txBody>
      </p:sp>
      <p:sp>
        <p:nvSpPr>
          <p:cNvPr id="5" name="Slide Number Placeholder 4">
            <a:extLst>
              <a:ext uri="{FF2B5EF4-FFF2-40B4-BE49-F238E27FC236}">
                <a16:creationId xmlns:a16="http://schemas.microsoft.com/office/drawing/2014/main" id="{C2358097-F13A-4E5F-6BA8-5348AB42B71A}"/>
              </a:ext>
            </a:extLst>
          </p:cNvPr>
          <p:cNvSpPr>
            <a:spLocks noGrp="1"/>
          </p:cNvSpPr>
          <p:nvPr>
            <p:ph type="sldNum" sz="quarter" idx="12"/>
          </p:nvPr>
        </p:nvSpPr>
        <p:spPr/>
        <p:txBody>
          <a:bodyPr/>
          <a:lstStyle/>
          <a:p>
            <a:fld id="{33B25CAF-96AA-4AD8-8BA7-493430CC68ED}" type="slidenum">
              <a:rPr lang="en-GB" smtClean="0"/>
              <a:t>1</a:t>
            </a:fld>
            <a:endParaRPr lang="en-GB"/>
          </a:p>
        </p:txBody>
      </p:sp>
    </p:spTree>
    <p:extLst>
      <p:ext uri="{BB962C8B-B14F-4D97-AF65-F5344CB8AC3E}">
        <p14:creationId xmlns:p14="http://schemas.microsoft.com/office/powerpoint/2010/main" val="170039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268B86-8B00-FAF3-A04C-7EEC30D457A5}"/>
              </a:ext>
            </a:extLst>
          </p:cNvPr>
          <p:cNvSpPr>
            <a:spLocks noGrp="1"/>
          </p:cNvSpPr>
          <p:nvPr>
            <p:ph type="ftr" sz="quarter" idx="11"/>
          </p:nvPr>
        </p:nvSpPr>
        <p:spPr/>
        <p:txBody>
          <a:bodyPr/>
          <a:lstStyle/>
          <a:p>
            <a:r>
              <a:rPr lang="en-GB"/>
              <a:t>RFS-meng-1055-prs-0002-v1.0</a:t>
            </a:r>
          </a:p>
        </p:txBody>
      </p:sp>
      <p:sp>
        <p:nvSpPr>
          <p:cNvPr id="3" name="Slide Number Placeholder 2">
            <a:extLst>
              <a:ext uri="{FF2B5EF4-FFF2-40B4-BE49-F238E27FC236}">
                <a16:creationId xmlns:a16="http://schemas.microsoft.com/office/drawing/2014/main" id="{E0B2D7A4-FDC1-7327-91EB-A13B9A560210}"/>
              </a:ext>
            </a:extLst>
          </p:cNvPr>
          <p:cNvSpPr>
            <a:spLocks noGrp="1"/>
          </p:cNvSpPr>
          <p:nvPr>
            <p:ph type="sldNum" sz="quarter" idx="12"/>
          </p:nvPr>
        </p:nvSpPr>
        <p:spPr/>
        <p:txBody>
          <a:bodyPr/>
          <a:lstStyle/>
          <a:p>
            <a:fld id="{33B25CAF-96AA-4AD8-8BA7-493430CC68ED}" type="slidenum">
              <a:rPr lang="en-GB" smtClean="0"/>
              <a:t>10</a:t>
            </a:fld>
            <a:endParaRPr lang="en-GB"/>
          </a:p>
        </p:txBody>
      </p:sp>
      <p:sp>
        <p:nvSpPr>
          <p:cNvPr id="4" name="TextBox 3">
            <a:extLst>
              <a:ext uri="{FF2B5EF4-FFF2-40B4-BE49-F238E27FC236}">
                <a16:creationId xmlns:a16="http://schemas.microsoft.com/office/drawing/2014/main" id="{BDC4B7B3-4AD9-7E97-EF0A-493A0B5E9061}"/>
              </a:ext>
            </a:extLst>
          </p:cNvPr>
          <p:cNvSpPr txBox="1"/>
          <p:nvPr/>
        </p:nvSpPr>
        <p:spPr>
          <a:xfrm>
            <a:off x="776287" y="563207"/>
            <a:ext cx="9015783" cy="3539430"/>
          </a:xfrm>
          <a:prstGeom prst="rect">
            <a:avLst/>
          </a:prstGeom>
          <a:noFill/>
        </p:spPr>
        <p:txBody>
          <a:bodyPr wrap="square" rtlCol="0">
            <a:spAutoFit/>
          </a:bodyPr>
          <a:lstStyle/>
          <a:p>
            <a:r>
              <a:rPr lang="en-GB" sz="2800" dirty="0"/>
              <a:t>Questions</a:t>
            </a:r>
          </a:p>
          <a:p>
            <a:endParaRPr lang="en-GB" sz="2800" dirty="0"/>
          </a:p>
          <a:p>
            <a:pPr marL="285750" indent="-285750">
              <a:buFont typeface="Arial" panose="020B0604020202020204" pitchFamily="34" charset="0"/>
              <a:buChar char="•"/>
            </a:pPr>
            <a:r>
              <a:rPr lang="en-GB" sz="2800" dirty="0"/>
              <a:t>When will the magnet model with coils be ready?</a:t>
            </a:r>
          </a:p>
          <a:p>
            <a:pPr marL="285750" indent="-285750">
              <a:buFont typeface="Arial" panose="020B0604020202020204" pitchFamily="34" charset="0"/>
              <a:buChar char="•"/>
            </a:pPr>
            <a:r>
              <a:rPr lang="en-GB" sz="2800" dirty="0"/>
              <a:t>The procurement schedule will need to be revised</a:t>
            </a:r>
          </a:p>
          <a:p>
            <a:pPr marL="285750" indent="-285750">
              <a:buFont typeface="Arial" panose="020B0604020202020204" pitchFamily="34" charset="0"/>
              <a:buChar char="•"/>
            </a:pPr>
            <a:r>
              <a:rPr lang="en-GB" sz="2800" dirty="0"/>
              <a:t>Is the scope of work by TD@DL for the magnet only or will scope include the design of ring chambers?</a:t>
            </a:r>
          </a:p>
          <a:p>
            <a:pPr marL="285750" indent="-285750">
              <a:buFont typeface="Arial" panose="020B0604020202020204" pitchFamily="34" charset="0"/>
              <a:buChar char="•"/>
            </a:pPr>
            <a:r>
              <a:rPr lang="en-GB" sz="2800" dirty="0"/>
              <a:t>Mechanical design of septum and kicker magnets?</a:t>
            </a:r>
          </a:p>
          <a:p>
            <a:pPr marL="285750" indent="-285750">
              <a:buFont typeface="Arial" panose="020B0604020202020204" pitchFamily="34" charset="0"/>
              <a:buChar char="•"/>
            </a:pPr>
            <a:r>
              <a:rPr lang="en-GB" sz="2800" dirty="0"/>
              <a:t>Mechanical design of RF cavity?</a:t>
            </a:r>
          </a:p>
        </p:txBody>
      </p:sp>
    </p:spTree>
    <p:extLst>
      <p:ext uri="{BB962C8B-B14F-4D97-AF65-F5344CB8AC3E}">
        <p14:creationId xmlns:p14="http://schemas.microsoft.com/office/powerpoint/2010/main" val="41019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98DDDA-1A6A-C1D9-5C37-94E8FBFA93A1}"/>
              </a:ext>
            </a:extLst>
          </p:cNvPr>
          <p:cNvSpPr>
            <a:spLocks noGrp="1"/>
          </p:cNvSpPr>
          <p:nvPr>
            <p:ph type="ftr" sz="quarter" idx="11"/>
          </p:nvPr>
        </p:nvSpPr>
        <p:spPr/>
        <p:txBody>
          <a:bodyPr/>
          <a:lstStyle/>
          <a:p>
            <a:r>
              <a:rPr lang="en-GB"/>
              <a:t>RFS-meng-1055-prs-0002-v1.0</a:t>
            </a:r>
          </a:p>
        </p:txBody>
      </p:sp>
      <p:sp>
        <p:nvSpPr>
          <p:cNvPr id="3" name="Slide Number Placeholder 2">
            <a:extLst>
              <a:ext uri="{FF2B5EF4-FFF2-40B4-BE49-F238E27FC236}">
                <a16:creationId xmlns:a16="http://schemas.microsoft.com/office/drawing/2014/main" id="{B4A71DE9-C299-D685-51E6-13A97D41DCEE}"/>
              </a:ext>
            </a:extLst>
          </p:cNvPr>
          <p:cNvSpPr>
            <a:spLocks noGrp="1"/>
          </p:cNvSpPr>
          <p:nvPr>
            <p:ph type="sldNum" sz="quarter" idx="12"/>
          </p:nvPr>
        </p:nvSpPr>
        <p:spPr/>
        <p:txBody>
          <a:bodyPr/>
          <a:lstStyle/>
          <a:p>
            <a:fld id="{33B25CAF-96AA-4AD8-8BA7-493430CC68ED}" type="slidenum">
              <a:rPr lang="en-GB" smtClean="0"/>
              <a:t>2</a:t>
            </a:fld>
            <a:endParaRPr lang="en-GB"/>
          </a:p>
        </p:txBody>
      </p:sp>
      <p:pic>
        <p:nvPicPr>
          <p:cNvPr id="5" name="Picture 4" descr="A close-up of a magnet&#10;&#10;Description automatically generated">
            <a:extLst>
              <a:ext uri="{FF2B5EF4-FFF2-40B4-BE49-F238E27FC236}">
                <a16:creationId xmlns:a16="http://schemas.microsoft.com/office/drawing/2014/main" id="{80B150A0-0787-DC3B-C3B8-44E4D76D3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293" y="466725"/>
            <a:ext cx="10545778" cy="5889625"/>
          </a:xfrm>
          <a:prstGeom prst="rect">
            <a:avLst/>
          </a:prstGeom>
        </p:spPr>
      </p:pic>
      <p:sp>
        <p:nvSpPr>
          <p:cNvPr id="7" name="TextBox 6">
            <a:extLst>
              <a:ext uri="{FF2B5EF4-FFF2-40B4-BE49-F238E27FC236}">
                <a16:creationId xmlns:a16="http://schemas.microsoft.com/office/drawing/2014/main" id="{CE633233-4618-D792-D49A-E3AC7BAFA108}"/>
              </a:ext>
            </a:extLst>
          </p:cNvPr>
          <p:cNvSpPr txBox="1"/>
          <p:nvPr/>
        </p:nvSpPr>
        <p:spPr>
          <a:xfrm>
            <a:off x="600075" y="0"/>
            <a:ext cx="6096000" cy="369332"/>
          </a:xfrm>
          <a:prstGeom prst="rect">
            <a:avLst/>
          </a:prstGeom>
          <a:noFill/>
        </p:spPr>
        <p:txBody>
          <a:bodyPr wrap="square">
            <a:spAutoFit/>
          </a:bodyPr>
          <a:lstStyle/>
          <a:p>
            <a:r>
              <a:rPr lang="en-GB" dirty="0"/>
              <a:t>Taken from 230503_magnet_lagrange 07/02/2023</a:t>
            </a:r>
          </a:p>
        </p:txBody>
      </p:sp>
    </p:spTree>
    <p:extLst>
      <p:ext uri="{BB962C8B-B14F-4D97-AF65-F5344CB8AC3E}">
        <p14:creationId xmlns:p14="http://schemas.microsoft.com/office/powerpoint/2010/main" val="293667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9F4503-AF30-5C03-3170-E69836615AAC}"/>
              </a:ext>
            </a:extLst>
          </p:cNvPr>
          <p:cNvSpPr>
            <a:spLocks noGrp="1"/>
          </p:cNvSpPr>
          <p:nvPr>
            <p:ph type="ftr" sz="quarter" idx="11"/>
          </p:nvPr>
        </p:nvSpPr>
        <p:spPr/>
        <p:txBody>
          <a:bodyPr/>
          <a:lstStyle/>
          <a:p>
            <a:r>
              <a:rPr lang="en-GB"/>
              <a:t>RFS-meng-1055-prs-0002-v1.0</a:t>
            </a:r>
          </a:p>
        </p:txBody>
      </p:sp>
      <p:sp>
        <p:nvSpPr>
          <p:cNvPr id="3" name="Slide Number Placeholder 2">
            <a:extLst>
              <a:ext uri="{FF2B5EF4-FFF2-40B4-BE49-F238E27FC236}">
                <a16:creationId xmlns:a16="http://schemas.microsoft.com/office/drawing/2014/main" id="{8C130700-4B4F-CDDC-A449-AD3B82786F85}"/>
              </a:ext>
            </a:extLst>
          </p:cNvPr>
          <p:cNvSpPr>
            <a:spLocks noGrp="1"/>
          </p:cNvSpPr>
          <p:nvPr>
            <p:ph type="sldNum" sz="quarter" idx="12"/>
          </p:nvPr>
        </p:nvSpPr>
        <p:spPr/>
        <p:txBody>
          <a:bodyPr/>
          <a:lstStyle/>
          <a:p>
            <a:fld id="{33B25CAF-96AA-4AD8-8BA7-493430CC68ED}" type="slidenum">
              <a:rPr lang="en-GB" smtClean="0"/>
              <a:t>3</a:t>
            </a:fld>
            <a:endParaRPr lang="en-GB"/>
          </a:p>
        </p:txBody>
      </p:sp>
      <p:pic>
        <p:nvPicPr>
          <p:cNvPr id="5" name="Picture 4" descr="A screenshot of a computer program&#10;&#10;Description automatically generated">
            <a:extLst>
              <a:ext uri="{FF2B5EF4-FFF2-40B4-BE49-F238E27FC236}">
                <a16:creationId xmlns:a16="http://schemas.microsoft.com/office/drawing/2014/main" id="{975981B0-CDA8-76F4-28B4-ADCEAF12C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623483"/>
            <a:ext cx="10163175" cy="5732867"/>
          </a:xfrm>
          <a:prstGeom prst="rect">
            <a:avLst/>
          </a:prstGeom>
        </p:spPr>
      </p:pic>
      <p:sp>
        <p:nvSpPr>
          <p:cNvPr id="6" name="TextBox 5">
            <a:extLst>
              <a:ext uri="{FF2B5EF4-FFF2-40B4-BE49-F238E27FC236}">
                <a16:creationId xmlns:a16="http://schemas.microsoft.com/office/drawing/2014/main" id="{6848DA26-9D9B-6B47-A2B7-F248A851D890}"/>
              </a:ext>
            </a:extLst>
          </p:cNvPr>
          <p:cNvSpPr txBox="1"/>
          <p:nvPr/>
        </p:nvSpPr>
        <p:spPr>
          <a:xfrm>
            <a:off x="176212" y="136525"/>
            <a:ext cx="6096000" cy="369332"/>
          </a:xfrm>
          <a:prstGeom prst="rect">
            <a:avLst/>
          </a:prstGeom>
          <a:noFill/>
        </p:spPr>
        <p:txBody>
          <a:bodyPr wrap="square">
            <a:spAutoFit/>
          </a:bodyPr>
          <a:lstStyle/>
          <a:p>
            <a:r>
              <a:rPr lang="en-GB" dirty="0"/>
              <a:t>Taken from 230503_magnet_lagrange 07/02/2023</a:t>
            </a:r>
          </a:p>
        </p:txBody>
      </p:sp>
    </p:spTree>
    <p:extLst>
      <p:ext uri="{BB962C8B-B14F-4D97-AF65-F5344CB8AC3E}">
        <p14:creationId xmlns:p14="http://schemas.microsoft.com/office/powerpoint/2010/main" val="197639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7" descr="cid:image007.png@01D9A91F.1946A20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1650" y="380155"/>
            <a:ext cx="6338656" cy="61637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7219" y="397794"/>
            <a:ext cx="969496" cy="369332"/>
          </a:xfrm>
          <a:prstGeom prst="rect">
            <a:avLst/>
          </a:prstGeom>
          <a:noFill/>
        </p:spPr>
        <p:txBody>
          <a:bodyPr wrap="none" rtlCol="0">
            <a:spAutoFit/>
          </a:bodyPr>
          <a:lstStyle/>
          <a:p>
            <a:r>
              <a:rPr lang="en-GB" dirty="0">
                <a:solidFill>
                  <a:srgbClr val="002060"/>
                </a:solidFill>
              </a:rPr>
              <a:t>Bf1, Bd1</a:t>
            </a:r>
          </a:p>
        </p:txBody>
      </p:sp>
      <p:sp>
        <p:nvSpPr>
          <p:cNvPr id="5" name="TextBox 4"/>
          <p:cNvSpPr txBox="1"/>
          <p:nvPr/>
        </p:nvSpPr>
        <p:spPr>
          <a:xfrm>
            <a:off x="6686715" y="1082855"/>
            <a:ext cx="969496" cy="369332"/>
          </a:xfrm>
          <a:prstGeom prst="rect">
            <a:avLst/>
          </a:prstGeom>
          <a:noFill/>
        </p:spPr>
        <p:txBody>
          <a:bodyPr wrap="none" rtlCol="0">
            <a:spAutoFit/>
          </a:bodyPr>
          <a:lstStyle/>
          <a:p>
            <a:r>
              <a:rPr lang="en-GB" dirty="0">
                <a:solidFill>
                  <a:srgbClr val="002060"/>
                </a:solidFill>
              </a:rPr>
              <a:t>Bf2, Bd2</a:t>
            </a:r>
          </a:p>
        </p:txBody>
      </p:sp>
      <p:sp>
        <p:nvSpPr>
          <p:cNvPr id="6" name="TextBox 5"/>
          <p:cNvSpPr txBox="1"/>
          <p:nvPr/>
        </p:nvSpPr>
        <p:spPr>
          <a:xfrm>
            <a:off x="7185558" y="1743374"/>
            <a:ext cx="969496" cy="369332"/>
          </a:xfrm>
          <a:prstGeom prst="rect">
            <a:avLst/>
          </a:prstGeom>
          <a:noFill/>
        </p:spPr>
        <p:txBody>
          <a:bodyPr wrap="none" rtlCol="0">
            <a:spAutoFit/>
          </a:bodyPr>
          <a:lstStyle/>
          <a:p>
            <a:r>
              <a:rPr lang="en-GB" dirty="0">
                <a:solidFill>
                  <a:srgbClr val="002060"/>
                </a:solidFill>
              </a:rPr>
              <a:t>Bf3, Bd3</a:t>
            </a:r>
          </a:p>
        </p:txBody>
      </p:sp>
      <p:sp>
        <p:nvSpPr>
          <p:cNvPr id="7" name="TextBox 6"/>
          <p:cNvSpPr txBox="1"/>
          <p:nvPr/>
        </p:nvSpPr>
        <p:spPr>
          <a:xfrm>
            <a:off x="7577654" y="2898950"/>
            <a:ext cx="969496" cy="369332"/>
          </a:xfrm>
          <a:prstGeom prst="rect">
            <a:avLst/>
          </a:prstGeom>
          <a:noFill/>
        </p:spPr>
        <p:txBody>
          <a:bodyPr wrap="none" rtlCol="0">
            <a:spAutoFit/>
          </a:bodyPr>
          <a:lstStyle/>
          <a:p>
            <a:r>
              <a:rPr lang="en-GB" dirty="0">
                <a:solidFill>
                  <a:srgbClr val="002060"/>
                </a:solidFill>
              </a:rPr>
              <a:t>Bf4, Bd4</a:t>
            </a:r>
          </a:p>
        </p:txBody>
      </p:sp>
      <p:sp>
        <p:nvSpPr>
          <p:cNvPr id="8" name="TextBox 7"/>
          <p:cNvSpPr txBox="1"/>
          <p:nvPr/>
        </p:nvSpPr>
        <p:spPr>
          <a:xfrm>
            <a:off x="8547150" y="166961"/>
            <a:ext cx="3345211" cy="830997"/>
          </a:xfrm>
          <a:prstGeom prst="rect">
            <a:avLst/>
          </a:prstGeom>
          <a:noFill/>
        </p:spPr>
        <p:txBody>
          <a:bodyPr wrap="none" rtlCol="0">
            <a:spAutoFit/>
          </a:bodyPr>
          <a:lstStyle/>
          <a:p>
            <a:r>
              <a:rPr lang="en-GB" sz="2400" b="1" dirty="0">
                <a:solidFill>
                  <a:srgbClr val="002060"/>
                </a:solidFill>
              </a:rPr>
              <a:t>FETS </a:t>
            </a:r>
            <a:r>
              <a:rPr lang="en-GB" sz="2400" b="1" dirty="0" err="1">
                <a:solidFill>
                  <a:srgbClr val="002060"/>
                </a:solidFill>
              </a:rPr>
              <a:t>FFA</a:t>
            </a:r>
            <a:endParaRPr lang="en-GB" sz="2400" b="1" dirty="0">
              <a:solidFill>
                <a:srgbClr val="002060"/>
              </a:solidFill>
            </a:endParaRPr>
          </a:p>
          <a:p>
            <a:r>
              <a:rPr lang="en-GB" sz="2400" b="1" dirty="0">
                <a:solidFill>
                  <a:srgbClr val="002060"/>
                </a:solidFill>
              </a:rPr>
              <a:t>4 – fold symmetry lattice</a:t>
            </a:r>
          </a:p>
        </p:txBody>
      </p:sp>
      <p:sp>
        <p:nvSpPr>
          <p:cNvPr id="4" name="TextBox 3"/>
          <p:cNvSpPr txBox="1"/>
          <p:nvPr/>
        </p:nvSpPr>
        <p:spPr>
          <a:xfrm rot="1459160">
            <a:off x="6070221" y="3095837"/>
            <a:ext cx="751168" cy="276999"/>
          </a:xfrm>
          <a:prstGeom prst="rect">
            <a:avLst/>
          </a:prstGeom>
          <a:noFill/>
        </p:spPr>
        <p:txBody>
          <a:bodyPr wrap="none" rtlCol="0">
            <a:spAutoFit/>
          </a:bodyPr>
          <a:lstStyle/>
          <a:p>
            <a:r>
              <a:rPr lang="en-GB" sz="1200" dirty="0" err="1">
                <a:solidFill>
                  <a:srgbClr val="002060"/>
                </a:solidFill>
              </a:rPr>
              <a:t>RF</a:t>
            </a:r>
            <a:r>
              <a:rPr lang="en-GB" sz="1200" dirty="0">
                <a:solidFill>
                  <a:srgbClr val="002060"/>
                </a:solidFill>
              </a:rPr>
              <a:t> Cavity</a:t>
            </a:r>
          </a:p>
        </p:txBody>
      </p:sp>
      <p:sp>
        <p:nvSpPr>
          <p:cNvPr id="10" name="TextBox 9"/>
          <p:cNvSpPr txBox="1"/>
          <p:nvPr/>
        </p:nvSpPr>
        <p:spPr>
          <a:xfrm rot="17584818">
            <a:off x="3975408" y="1430321"/>
            <a:ext cx="731290" cy="276999"/>
          </a:xfrm>
          <a:prstGeom prst="rect">
            <a:avLst/>
          </a:prstGeom>
          <a:noFill/>
        </p:spPr>
        <p:txBody>
          <a:bodyPr wrap="none" rtlCol="0">
            <a:spAutoFit/>
          </a:bodyPr>
          <a:lstStyle/>
          <a:p>
            <a:r>
              <a:rPr lang="en-GB" sz="1200" dirty="0">
                <a:solidFill>
                  <a:srgbClr val="002060"/>
                </a:solidFill>
              </a:rPr>
              <a:t>Injection</a:t>
            </a:r>
          </a:p>
        </p:txBody>
      </p:sp>
      <p:sp>
        <p:nvSpPr>
          <p:cNvPr id="11" name="TextBox 10"/>
          <p:cNvSpPr txBox="1"/>
          <p:nvPr/>
        </p:nvSpPr>
        <p:spPr>
          <a:xfrm>
            <a:off x="5763905" y="2268392"/>
            <a:ext cx="894669" cy="276999"/>
          </a:xfrm>
          <a:prstGeom prst="rect">
            <a:avLst/>
          </a:prstGeom>
          <a:noFill/>
        </p:spPr>
        <p:txBody>
          <a:bodyPr wrap="none" rtlCol="0">
            <a:spAutoFit/>
          </a:bodyPr>
          <a:lstStyle/>
          <a:p>
            <a:r>
              <a:rPr lang="en-GB" sz="1200" dirty="0">
                <a:solidFill>
                  <a:srgbClr val="002060"/>
                </a:solidFill>
              </a:rPr>
              <a:t>Diagnostics</a:t>
            </a:r>
          </a:p>
        </p:txBody>
      </p:sp>
      <p:sp>
        <p:nvSpPr>
          <p:cNvPr id="12" name="TextBox 11"/>
          <p:cNvSpPr txBox="1"/>
          <p:nvPr/>
        </p:nvSpPr>
        <p:spPr>
          <a:xfrm rot="19009569">
            <a:off x="4687507" y="1547676"/>
            <a:ext cx="894669" cy="276999"/>
          </a:xfrm>
          <a:prstGeom prst="rect">
            <a:avLst/>
          </a:prstGeom>
          <a:noFill/>
        </p:spPr>
        <p:txBody>
          <a:bodyPr wrap="none" rtlCol="0">
            <a:spAutoFit/>
          </a:bodyPr>
          <a:lstStyle/>
          <a:p>
            <a:r>
              <a:rPr lang="en-GB" sz="1200" dirty="0">
                <a:solidFill>
                  <a:srgbClr val="002060"/>
                </a:solidFill>
              </a:rPr>
              <a:t>Diagnostics</a:t>
            </a:r>
          </a:p>
        </p:txBody>
      </p:sp>
      <p:sp>
        <p:nvSpPr>
          <p:cNvPr id="13" name="TextBox 12"/>
          <p:cNvSpPr txBox="1"/>
          <p:nvPr/>
        </p:nvSpPr>
        <p:spPr>
          <a:xfrm rot="20239074">
            <a:off x="5033643" y="1907145"/>
            <a:ext cx="894669" cy="276999"/>
          </a:xfrm>
          <a:prstGeom prst="rect">
            <a:avLst/>
          </a:prstGeom>
          <a:noFill/>
        </p:spPr>
        <p:txBody>
          <a:bodyPr wrap="none" rtlCol="0">
            <a:spAutoFit/>
          </a:bodyPr>
          <a:lstStyle/>
          <a:p>
            <a:r>
              <a:rPr lang="en-GB" sz="1200" dirty="0">
                <a:solidFill>
                  <a:srgbClr val="002060"/>
                </a:solidFill>
              </a:rPr>
              <a:t>Diagnostics</a:t>
            </a:r>
          </a:p>
        </p:txBody>
      </p:sp>
      <p:sp>
        <p:nvSpPr>
          <p:cNvPr id="2" name="Footer Placeholder 1">
            <a:extLst>
              <a:ext uri="{FF2B5EF4-FFF2-40B4-BE49-F238E27FC236}">
                <a16:creationId xmlns:a16="http://schemas.microsoft.com/office/drawing/2014/main" id="{82C667DF-2847-A276-56AA-E112B609B5EA}"/>
              </a:ext>
            </a:extLst>
          </p:cNvPr>
          <p:cNvSpPr>
            <a:spLocks noGrp="1"/>
          </p:cNvSpPr>
          <p:nvPr>
            <p:ph type="ftr" sz="quarter" idx="11"/>
          </p:nvPr>
        </p:nvSpPr>
        <p:spPr>
          <a:xfrm>
            <a:off x="3889723" y="6495539"/>
            <a:ext cx="4114800" cy="365125"/>
          </a:xfrm>
        </p:spPr>
        <p:txBody>
          <a:bodyPr/>
          <a:lstStyle/>
          <a:p>
            <a:r>
              <a:rPr lang="en-GB" dirty="0"/>
              <a:t>RFS-meng-1055-prs-0002-v1.0</a:t>
            </a:r>
          </a:p>
        </p:txBody>
      </p:sp>
      <p:sp>
        <p:nvSpPr>
          <p:cNvPr id="9" name="Slide Number Placeholder 8">
            <a:extLst>
              <a:ext uri="{FF2B5EF4-FFF2-40B4-BE49-F238E27FC236}">
                <a16:creationId xmlns:a16="http://schemas.microsoft.com/office/drawing/2014/main" id="{6A5F401D-FBE3-BB04-EE50-84251453AF1B}"/>
              </a:ext>
            </a:extLst>
          </p:cNvPr>
          <p:cNvSpPr>
            <a:spLocks noGrp="1"/>
          </p:cNvSpPr>
          <p:nvPr>
            <p:ph type="sldNum" sz="quarter" idx="12"/>
          </p:nvPr>
        </p:nvSpPr>
        <p:spPr/>
        <p:txBody>
          <a:bodyPr/>
          <a:lstStyle/>
          <a:p>
            <a:fld id="{33B25CAF-96AA-4AD8-8BA7-493430CC68ED}" type="slidenum">
              <a:rPr lang="en-GB" smtClean="0"/>
              <a:t>4</a:t>
            </a:fld>
            <a:endParaRPr lang="en-GB"/>
          </a:p>
        </p:txBody>
      </p:sp>
      <p:sp>
        <p:nvSpPr>
          <p:cNvPr id="14" name="TextBox 13">
            <a:extLst>
              <a:ext uri="{FF2B5EF4-FFF2-40B4-BE49-F238E27FC236}">
                <a16:creationId xmlns:a16="http://schemas.microsoft.com/office/drawing/2014/main" id="{8F21327D-26DF-D071-51EC-E0B4E910F040}"/>
              </a:ext>
            </a:extLst>
          </p:cNvPr>
          <p:cNvSpPr txBox="1"/>
          <p:nvPr/>
        </p:nvSpPr>
        <p:spPr>
          <a:xfrm>
            <a:off x="600075" y="0"/>
            <a:ext cx="6096000" cy="369332"/>
          </a:xfrm>
          <a:prstGeom prst="rect">
            <a:avLst/>
          </a:prstGeom>
          <a:noFill/>
        </p:spPr>
        <p:txBody>
          <a:bodyPr wrap="square">
            <a:spAutoFit/>
          </a:bodyPr>
          <a:lstStyle/>
          <a:p>
            <a:r>
              <a:rPr lang="en-GB" dirty="0"/>
              <a:t>Taken from Neil Bliss presentation 28/06/23</a:t>
            </a:r>
          </a:p>
        </p:txBody>
      </p:sp>
      <p:sp>
        <p:nvSpPr>
          <p:cNvPr id="16" name="TextBox 15">
            <a:extLst>
              <a:ext uri="{FF2B5EF4-FFF2-40B4-BE49-F238E27FC236}">
                <a16:creationId xmlns:a16="http://schemas.microsoft.com/office/drawing/2014/main" id="{A477C2A6-B6B2-8328-815B-624F0BF8D4D3}"/>
              </a:ext>
            </a:extLst>
          </p:cNvPr>
          <p:cNvSpPr txBox="1"/>
          <p:nvPr/>
        </p:nvSpPr>
        <p:spPr>
          <a:xfrm>
            <a:off x="8004523" y="3710866"/>
            <a:ext cx="3680130" cy="369332"/>
          </a:xfrm>
          <a:prstGeom prst="rect">
            <a:avLst/>
          </a:prstGeom>
          <a:noFill/>
        </p:spPr>
        <p:txBody>
          <a:bodyPr wrap="square" rtlCol="0">
            <a:spAutoFit/>
          </a:bodyPr>
          <a:lstStyle/>
          <a:p>
            <a:r>
              <a:rPr lang="en-GB" dirty="0"/>
              <a:t>Step file received from FETS FFA team</a:t>
            </a:r>
          </a:p>
        </p:txBody>
      </p:sp>
    </p:spTree>
    <p:extLst>
      <p:ext uri="{BB962C8B-B14F-4D97-AF65-F5344CB8AC3E}">
        <p14:creationId xmlns:p14="http://schemas.microsoft.com/office/powerpoint/2010/main" val="88245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7" descr="cid:image007.png@01D9A91F.1946A20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4058" b="50227"/>
          <a:stretch>
            <a:fillRect/>
          </a:stretch>
        </p:blipFill>
        <p:spPr bwMode="auto">
          <a:xfrm>
            <a:off x="-16848" y="136525"/>
            <a:ext cx="7229476" cy="6254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74629" y="382201"/>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Bf1, Bd1</a:t>
            </a:r>
          </a:p>
        </p:txBody>
      </p:sp>
      <p:sp>
        <p:nvSpPr>
          <p:cNvPr id="5" name="TextBox 4"/>
          <p:cNvSpPr txBox="1"/>
          <p:nvPr/>
        </p:nvSpPr>
        <p:spPr>
          <a:xfrm>
            <a:off x="5366288" y="1866281"/>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Bf2, Bd2</a:t>
            </a:r>
          </a:p>
        </p:txBody>
      </p:sp>
      <p:sp>
        <p:nvSpPr>
          <p:cNvPr id="6" name="TextBox 5"/>
          <p:cNvSpPr txBox="1"/>
          <p:nvPr/>
        </p:nvSpPr>
        <p:spPr>
          <a:xfrm>
            <a:off x="6335784" y="3262063"/>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Bf3, Bd3</a:t>
            </a:r>
          </a:p>
        </p:txBody>
      </p:sp>
      <p:sp>
        <p:nvSpPr>
          <p:cNvPr id="7" name="TextBox 6"/>
          <p:cNvSpPr txBox="1"/>
          <p:nvPr/>
        </p:nvSpPr>
        <p:spPr>
          <a:xfrm>
            <a:off x="7017882" y="5509752"/>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Bf4, Bd4</a:t>
            </a:r>
          </a:p>
        </p:txBody>
      </p:sp>
      <p:sp>
        <p:nvSpPr>
          <p:cNvPr id="4" name="TextBox 3"/>
          <p:cNvSpPr txBox="1"/>
          <p:nvPr/>
        </p:nvSpPr>
        <p:spPr>
          <a:xfrm rot="1459160">
            <a:off x="3847435" y="5824850"/>
            <a:ext cx="10368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alibri" panose="020F0502020204030204"/>
                <a:ea typeface="+mn-ea"/>
                <a:cs typeface="+mn-cs"/>
              </a:rPr>
              <a:t>RF</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Cavity</a:t>
            </a:r>
          </a:p>
        </p:txBody>
      </p:sp>
      <p:sp>
        <p:nvSpPr>
          <p:cNvPr id="10" name="TextBox 9"/>
          <p:cNvSpPr txBox="1"/>
          <p:nvPr/>
        </p:nvSpPr>
        <p:spPr>
          <a:xfrm rot="17584818">
            <a:off x="47707" y="2031806"/>
            <a:ext cx="10054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Injection</a:t>
            </a:r>
          </a:p>
        </p:txBody>
      </p:sp>
      <p:sp>
        <p:nvSpPr>
          <p:cNvPr id="11" name="TextBox 10"/>
          <p:cNvSpPr txBox="1"/>
          <p:nvPr/>
        </p:nvSpPr>
        <p:spPr>
          <a:xfrm>
            <a:off x="3335328" y="4075557"/>
            <a:ext cx="1248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Diagnostics</a:t>
            </a:r>
          </a:p>
        </p:txBody>
      </p:sp>
      <p:sp>
        <p:nvSpPr>
          <p:cNvPr id="12" name="TextBox 11"/>
          <p:cNvSpPr txBox="1"/>
          <p:nvPr/>
        </p:nvSpPr>
        <p:spPr>
          <a:xfrm rot="18829239">
            <a:off x="1259735" y="2707612"/>
            <a:ext cx="1248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Diagnostics</a:t>
            </a:r>
          </a:p>
        </p:txBody>
      </p:sp>
      <p:cxnSp>
        <p:nvCxnSpPr>
          <p:cNvPr id="14" name="Straight Connector 13"/>
          <p:cNvCxnSpPr/>
          <p:nvPr/>
        </p:nvCxnSpPr>
        <p:spPr>
          <a:xfrm>
            <a:off x="2304039" y="1018588"/>
            <a:ext cx="215978" cy="19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20017" y="1038223"/>
            <a:ext cx="569396" cy="330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89413" y="1369202"/>
            <a:ext cx="1494014" cy="617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83427" y="1986282"/>
            <a:ext cx="309542" cy="552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4892969" y="2538849"/>
            <a:ext cx="544152" cy="47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5448341" y="3029708"/>
            <a:ext cx="157134" cy="272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a:off x="5607882" y="3304588"/>
            <a:ext cx="28388" cy="218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33465" y="3520566"/>
            <a:ext cx="91350" cy="244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24815" y="3764593"/>
            <a:ext cx="610969" cy="1232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flipH="1">
            <a:off x="6317007" y="4997546"/>
            <a:ext cx="18777" cy="323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flipH="1">
            <a:off x="6208471" y="5596198"/>
            <a:ext cx="11220" cy="201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219691" y="5321317"/>
            <a:ext cx="97316" cy="274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450285" y="5321317"/>
            <a:ext cx="11220" cy="201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461505" y="4946078"/>
            <a:ext cx="30469" cy="375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66288" y="4637937"/>
            <a:ext cx="125686" cy="30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892969" y="3764593"/>
            <a:ext cx="473319" cy="873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00317" y="3446729"/>
            <a:ext cx="95338" cy="32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02778" y="3165834"/>
            <a:ext cx="195132" cy="280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62660" y="2796813"/>
            <a:ext cx="437711" cy="363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870062" y="2486108"/>
            <a:ext cx="297522" cy="31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66934" y="2314156"/>
            <a:ext cx="303128" cy="171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87153" y="1934348"/>
            <a:ext cx="1179781" cy="38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14372" y="1765501"/>
            <a:ext cx="287951" cy="174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955081" y="1696675"/>
            <a:ext cx="159291" cy="68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688128" y="1656194"/>
            <a:ext cx="266953" cy="40481"/>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809917" y="1244409"/>
            <a:ext cx="209880" cy="65724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11372317" y="1246286"/>
            <a:ext cx="209880" cy="65724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p:cNvSpPr/>
          <p:nvPr/>
        </p:nvSpPr>
        <p:spPr>
          <a:xfrm>
            <a:off x="8019112" y="1247192"/>
            <a:ext cx="3390654" cy="804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8019112" y="1823054"/>
            <a:ext cx="3390654" cy="804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cxnSpLocks/>
          </p:cNvCxnSpPr>
          <p:nvPr/>
        </p:nvCxnSpPr>
        <p:spPr>
          <a:xfrm flipH="1">
            <a:off x="8019112" y="725495"/>
            <a:ext cx="574859" cy="496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522603" y="413477"/>
            <a:ext cx="29352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Full penetration e-beam weld</a:t>
            </a:r>
          </a:p>
        </p:txBody>
      </p:sp>
      <p:sp>
        <p:nvSpPr>
          <p:cNvPr id="121" name="TextBox 120"/>
          <p:cNvSpPr txBox="1"/>
          <p:nvPr/>
        </p:nvSpPr>
        <p:spPr>
          <a:xfrm>
            <a:off x="8154116" y="1400122"/>
            <a:ext cx="310001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Vacuum chamber cross-section</a:t>
            </a:r>
          </a:p>
        </p:txBody>
      </p:sp>
      <p:sp>
        <p:nvSpPr>
          <p:cNvPr id="82" name="Freeform 81"/>
          <p:cNvSpPr/>
          <p:nvPr/>
        </p:nvSpPr>
        <p:spPr>
          <a:xfrm>
            <a:off x="1678331" y="1008782"/>
            <a:ext cx="4666706" cy="4801666"/>
          </a:xfrm>
          <a:custGeom>
            <a:avLst/>
            <a:gdLst>
              <a:gd name="connsiteX0" fmla="*/ 0 w 4659086"/>
              <a:gd name="connsiteY0" fmla="*/ 635726 h 4807131"/>
              <a:gd name="connsiteX1" fmla="*/ 609600 w 4659086"/>
              <a:gd name="connsiteY1" fmla="*/ 0 h 4807131"/>
              <a:gd name="connsiteX2" fmla="*/ 870857 w 4659086"/>
              <a:gd name="connsiteY2" fmla="*/ 26126 h 4807131"/>
              <a:gd name="connsiteX3" fmla="*/ 1419497 w 4659086"/>
              <a:gd name="connsiteY3" fmla="*/ 374468 h 4807131"/>
              <a:gd name="connsiteX4" fmla="*/ 2926080 w 4659086"/>
              <a:gd name="connsiteY4" fmla="*/ 975360 h 4807131"/>
              <a:gd name="connsiteX5" fmla="*/ 3222171 w 4659086"/>
              <a:gd name="connsiteY5" fmla="*/ 1550126 h 4807131"/>
              <a:gd name="connsiteX6" fmla="*/ 3753394 w 4659086"/>
              <a:gd name="connsiteY6" fmla="*/ 1994263 h 4807131"/>
              <a:gd name="connsiteX7" fmla="*/ 3936274 w 4659086"/>
              <a:gd name="connsiteY7" fmla="*/ 2307771 h 4807131"/>
              <a:gd name="connsiteX8" fmla="*/ 3971108 w 4659086"/>
              <a:gd name="connsiteY8" fmla="*/ 2586446 h 4807131"/>
              <a:gd name="connsiteX9" fmla="*/ 4659086 w 4659086"/>
              <a:gd name="connsiteY9" fmla="*/ 3979817 h 4807131"/>
              <a:gd name="connsiteX10" fmla="*/ 4641668 w 4659086"/>
              <a:gd name="connsiteY10" fmla="*/ 4293326 h 4807131"/>
              <a:gd name="connsiteX11" fmla="*/ 4563291 w 4659086"/>
              <a:gd name="connsiteY11" fmla="*/ 4528457 h 4807131"/>
              <a:gd name="connsiteX12" fmla="*/ 4519748 w 4659086"/>
              <a:gd name="connsiteY12" fmla="*/ 4807131 h 4807131"/>
              <a:gd name="connsiteX13" fmla="*/ 3762103 w 4659086"/>
              <a:gd name="connsiteY13" fmla="*/ 4511040 h 4807131"/>
              <a:gd name="connsiteX14" fmla="*/ 3814354 w 4659086"/>
              <a:gd name="connsiteY14" fmla="*/ 3927566 h 4807131"/>
              <a:gd name="connsiteX15" fmla="*/ 3230880 w 4659086"/>
              <a:gd name="connsiteY15" fmla="*/ 2760617 h 4807131"/>
              <a:gd name="connsiteX16" fmla="*/ 3135086 w 4659086"/>
              <a:gd name="connsiteY16" fmla="*/ 2429691 h 4807131"/>
              <a:gd name="connsiteX17" fmla="*/ 2891246 w 4659086"/>
              <a:gd name="connsiteY17" fmla="*/ 2124891 h 4807131"/>
              <a:gd name="connsiteX18" fmla="*/ 2481943 w 4659086"/>
              <a:gd name="connsiteY18" fmla="*/ 1767840 h 4807131"/>
              <a:gd name="connsiteX19" fmla="*/ 2211977 w 4659086"/>
              <a:gd name="connsiteY19" fmla="*/ 1489166 h 4807131"/>
              <a:gd name="connsiteX20" fmla="*/ 1907177 w 4659086"/>
              <a:gd name="connsiteY20" fmla="*/ 1297577 h 4807131"/>
              <a:gd name="connsiteX21" fmla="*/ 714103 w 4659086"/>
              <a:gd name="connsiteY21" fmla="*/ 923108 h 4807131"/>
              <a:gd name="connsiteX22" fmla="*/ 566057 w 4659086"/>
              <a:gd name="connsiteY22" fmla="*/ 818606 h 4807131"/>
              <a:gd name="connsiteX23" fmla="*/ 278674 w 4659086"/>
              <a:gd name="connsiteY23" fmla="*/ 679268 h 4807131"/>
              <a:gd name="connsiteX24" fmla="*/ 0 w 4659086"/>
              <a:gd name="connsiteY24" fmla="*/ 635726 h 4807131"/>
              <a:gd name="connsiteX0" fmla="*/ 0 w 4659086"/>
              <a:gd name="connsiteY0" fmla="*/ 635726 h 4807131"/>
              <a:gd name="connsiteX1" fmla="*/ 609600 w 4659086"/>
              <a:gd name="connsiteY1" fmla="*/ 0 h 4807131"/>
              <a:gd name="connsiteX2" fmla="*/ 870857 w 4659086"/>
              <a:gd name="connsiteY2" fmla="*/ 26126 h 4807131"/>
              <a:gd name="connsiteX3" fmla="*/ 1415521 w 4659086"/>
              <a:gd name="connsiteY3" fmla="*/ 358566 h 4807131"/>
              <a:gd name="connsiteX4" fmla="*/ 2926080 w 4659086"/>
              <a:gd name="connsiteY4" fmla="*/ 975360 h 4807131"/>
              <a:gd name="connsiteX5" fmla="*/ 3222171 w 4659086"/>
              <a:gd name="connsiteY5" fmla="*/ 1550126 h 4807131"/>
              <a:gd name="connsiteX6" fmla="*/ 3753394 w 4659086"/>
              <a:gd name="connsiteY6" fmla="*/ 1994263 h 4807131"/>
              <a:gd name="connsiteX7" fmla="*/ 3936274 w 4659086"/>
              <a:gd name="connsiteY7" fmla="*/ 2307771 h 4807131"/>
              <a:gd name="connsiteX8" fmla="*/ 3971108 w 4659086"/>
              <a:gd name="connsiteY8" fmla="*/ 2586446 h 4807131"/>
              <a:gd name="connsiteX9" fmla="*/ 4659086 w 4659086"/>
              <a:gd name="connsiteY9" fmla="*/ 3979817 h 4807131"/>
              <a:gd name="connsiteX10" fmla="*/ 4641668 w 4659086"/>
              <a:gd name="connsiteY10" fmla="*/ 4293326 h 4807131"/>
              <a:gd name="connsiteX11" fmla="*/ 4563291 w 4659086"/>
              <a:gd name="connsiteY11" fmla="*/ 4528457 h 4807131"/>
              <a:gd name="connsiteX12" fmla="*/ 4519748 w 4659086"/>
              <a:gd name="connsiteY12" fmla="*/ 4807131 h 4807131"/>
              <a:gd name="connsiteX13" fmla="*/ 3762103 w 4659086"/>
              <a:gd name="connsiteY13" fmla="*/ 4511040 h 4807131"/>
              <a:gd name="connsiteX14" fmla="*/ 3814354 w 4659086"/>
              <a:gd name="connsiteY14" fmla="*/ 3927566 h 4807131"/>
              <a:gd name="connsiteX15" fmla="*/ 3230880 w 4659086"/>
              <a:gd name="connsiteY15" fmla="*/ 2760617 h 4807131"/>
              <a:gd name="connsiteX16" fmla="*/ 3135086 w 4659086"/>
              <a:gd name="connsiteY16" fmla="*/ 2429691 h 4807131"/>
              <a:gd name="connsiteX17" fmla="*/ 2891246 w 4659086"/>
              <a:gd name="connsiteY17" fmla="*/ 2124891 h 4807131"/>
              <a:gd name="connsiteX18" fmla="*/ 2481943 w 4659086"/>
              <a:gd name="connsiteY18" fmla="*/ 1767840 h 4807131"/>
              <a:gd name="connsiteX19" fmla="*/ 2211977 w 4659086"/>
              <a:gd name="connsiteY19" fmla="*/ 1489166 h 4807131"/>
              <a:gd name="connsiteX20" fmla="*/ 1907177 w 4659086"/>
              <a:gd name="connsiteY20" fmla="*/ 1297577 h 4807131"/>
              <a:gd name="connsiteX21" fmla="*/ 714103 w 4659086"/>
              <a:gd name="connsiteY21" fmla="*/ 923108 h 4807131"/>
              <a:gd name="connsiteX22" fmla="*/ 566057 w 4659086"/>
              <a:gd name="connsiteY22" fmla="*/ 818606 h 4807131"/>
              <a:gd name="connsiteX23" fmla="*/ 278674 w 4659086"/>
              <a:gd name="connsiteY23" fmla="*/ 679268 h 4807131"/>
              <a:gd name="connsiteX24" fmla="*/ 0 w 4659086"/>
              <a:gd name="connsiteY24" fmla="*/ 635726 h 4807131"/>
              <a:gd name="connsiteX0" fmla="*/ 0 w 4659086"/>
              <a:gd name="connsiteY0" fmla="*/ 635726 h 4807131"/>
              <a:gd name="connsiteX1" fmla="*/ 609600 w 4659086"/>
              <a:gd name="connsiteY1" fmla="*/ 0 h 4807131"/>
              <a:gd name="connsiteX2" fmla="*/ 870857 w 4659086"/>
              <a:gd name="connsiteY2" fmla="*/ 26126 h 4807131"/>
              <a:gd name="connsiteX3" fmla="*/ 1415521 w 4659086"/>
              <a:gd name="connsiteY3" fmla="*/ 358566 h 4807131"/>
              <a:gd name="connsiteX4" fmla="*/ 2926080 w 4659086"/>
              <a:gd name="connsiteY4" fmla="*/ 975360 h 4807131"/>
              <a:gd name="connsiteX5" fmla="*/ 3222171 w 4659086"/>
              <a:gd name="connsiteY5" fmla="*/ 1550126 h 4807131"/>
              <a:gd name="connsiteX6" fmla="*/ 3753394 w 4659086"/>
              <a:gd name="connsiteY6" fmla="*/ 1994263 h 4807131"/>
              <a:gd name="connsiteX7" fmla="*/ 3936274 w 4659086"/>
              <a:gd name="connsiteY7" fmla="*/ 2307771 h 4807131"/>
              <a:gd name="connsiteX8" fmla="*/ 3971108 w 4659086"/>
              <a:gd name="connsiteY8" fmla="*/ 2586446 h 4807131"/>
              <a:gd name="connsiteX9" fmla="*/ 4659086 w 4659086"/>
              <a:gd name="connsiteY9" fmla="*/ 3979817 h 4807131"/>
              <a:gd name="connsiteX10" fmla="*/ 4641668 w 4659086"/>
              <a:gd name="connsiteY10" fmla="*/ 4293326 h 4807131"/>
              <a:gd name="connsiteX11" fmla="*/ 4563291 w 4659086"/>
              <a:gd name="connsiteY11" fmla="*/ 4528457 h 4807131"/>
              <a:gd name="connsiteX12" fmla="*/ 4519748 w 4659086"/>
              <a:gd name="connsiteY12" fmla="*/ 4807131 h 4807131"/>
              <a:gd name="connsiteX13" fmla="*/ 3762103 w 4659086"/>
              <a:gd name="connsiteY13" fmla="*/ 4511040 h 4807131"/>
              <a:gd name="connsiteX14" fmla="*/ 3814354 w 4659086"/>
              <a:gd name="connsiteY14" fmla="*/ 3927566 h 4807131"/>
              <a:gd name="connsiteX15" fmla="*/ 3230880 w 4659086"/>
              <a:gd name="connsiteY15" fmla="*/ 2760617 h 4807131"/>
              <a:gd name="connsiteX16" fmla="*/ 3135086 w 4659086"/>
              <a:gd name="connsiteY16" fmla="*/ 2453545 h 4807131"/>
              <a:gd name="connsiteX17" fmla="*/ 2891246 w 4659086"/>
              <a:gd name="connsiteY17" fmla="*/ 2124891 h 4807131"/>
              <a:gd name="connsiteX18" fmla="*/ 2481943 w 4659086"/>
              <a:gd name="connsiteY18" fmla="*/ 1767840 h 4807131"/>
              <a:gd name="connsiteX19" fmla="*/ 2211977 w 4659086"/>
              <a:gd name="connsiteY19" fmla="*/ 1489166 h 4807131"/>
              <a:gd name="connsiteX20" fmla="*/ 1907177 w 4659086"/>
              <a:gd name="connsiteY20" fmla="*/ 1297577 h 4807131"/>
              <a:gd name="connsiteX21" fmla="*/ 714103 w 4659086"/>
              <a:gd name="connsiteY21" fmla="*/ 923108 h 4807131"/>
              <a:gd name="connsiteX22" fmla="*/ 566057 w 4659086"/>
              <a:gd name="connsiteY22" fmla="*/ 818606 h 4807131"/>
              <a:gd name="connsiteX23" fmla="*/ 278674 w 4659086"/>
              <a:gd name="connsiteY23" fmla="*/ 679268 h 4807131"/>
              <a:gd name="connsiteX24" fmla="*/ 0 w 4659086"/>
              <a:gd name="connsiteY24" fmla="*/ 635726 h 4807131"/>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926080 w 4659086"/>
              <a:gd name="connsiteY4" fmla="*/ 975360 h 4794130"/>
              <a:gd name="connsiteX5" fmla="*/ 3222171 w 4659086"/>
              <a:gd name="connsiteY5" fmla="*/ 155012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278674 w 4659086"/>
              <a:gd name="connsiteY23" fmla="*/ 679268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913380 w 4659086"/>
              <a:gd name="connsiteY4" fmla="*/ 994410 h 4794130"/>
              <a:gd name="connsiteX5" fmla="*/ 3222171 w 4659086"/>
              <a:gd name="connsiteY5" fmla="*/ 155012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278674 w 4659086"/>
              <a:gd name="connsiteY23" fmla="*/ 679268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903855 w 4659086"/>
              <a:gd name="connsiteY4" fmla="*/ 972185 h 4794130"/>
              <a:gd name="connsiteX5" fmla="*/ 3222171 w 4659086"/>
              <a:gd name="connsiteY5" fmla="*/ 155012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278674 w 4659086"/>
              <a:gd name="connsiteY23" fmla="*/ 679268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903855 w 4659086"/>
              <a:gd name="connsiteY4" fmla="*/ 972185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278674 w 4659086"/>
              <a:gd name="connsiteY23" fmla="*/ 679268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903855 w 4659086"/>
              <a:gd name="connsiteY4" fmla="*/ 972185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24856 w 4659086"/>
              <a:gd name="connsiteY23" fmla="*/ 68542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891540 w 4659086"/>
              <a:gd name="connsiteY4" fmla="*/ 950633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24856 w 4659086"/>
              <a:gd name="connsiteY23" fmla="*/ 68542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882303 w 4659086"/>
              <a:gd name="connsiteY4" fmla="*/ 969106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24856 w 4659086"/>
              <a:gd name="connsiteY23" fmla="*/ 68542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15521 w 4659086"/>
              <a:gd name="connsiteY3" fmla="*/ 35856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24856 w 4659086"/>
              <a:gd name="connsiteY23" fmla="*/ 68542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24856 w 4659086"/>
              <a:gd name="connsiteY23" fmla="*/ 68542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66057 w 4659086"/>
              <a:gd name="connsiteY22" fmla="*/ 818606 h 4794130"/>
              <a:gd name="connsiteX23" fmla="*/ 317236 w 4659086"/>
              <a:gd name="connsiteY23" fmla="*/ 71209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7007 w 4659086"/>
              <a:gd name="connsiteY22" fmla="*/ 837656 h 4794130"/>
              <a:gd name="connsiteX23" fmla="*/ 317236 w 4659086"/>
              <a:gd name="connsiteY23" fmla="*/ 71209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7007 w 4659086"/>
              <a:gd name="connsiteY22" fmla="*/ 837656 h 4794130"/>
              <a:gd name="connsiteX23" fmla="*/ 305806 w 4659086"/>
              <a:gd name="connsiteY23" fmla="*/ 73495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7007 w 4659086"/>
              <a:gd name="connsiteY22" fmla="*/ 837656 h 4794130"/>
              <a:gd name="connsiteX23" fmla="*/ 305806 w 4659086"/>
              <a:gd name="connsiteY23" fmla="*/ 73876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3197 w 4659086"/>
              <a:gd name="connsiteY22" fmla="*/ 841466 h 4794130"/>
              <a:gd name="connsiteX23" fmla="*/ 305806 w 4659086"/>
              <a:gd name="connsiteY23" fmla="*/ 73876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3197 w 4659086"/>
              <a:gd name="connsiteY22" fmla="*/ 84146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907177 w 4659086"/>
              <a:gd name="connsiteY20" fmla="*/ 12975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211977 w 4659086"/>
              <a:gd name="connsiteY19" fmla="*/ 148916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35086 w 4659086"/>
              <a:gd name="connsiteY16" fmla="*/ 245354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16036 w 4659086"/>
              <a:gd name="connsiteY16" fmla="*/ 244973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104606 w 4659086"/>
              <a:gd name="connsiteY16" fmla="*/ 244973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25346 w 4659086"/>
              <a:gd name="connsiteY5" fmla="*/ 153107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293926 w 4659086"/>
              <a:gd name="connsiteY5" fmla="*/ 150821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309166 w 4659086"/>
              <a:gd name="connsiteY5" fmla="*/ 1508216 h 4794130"/>
              <a:gd name="connsiteX6" fmla="*/ 3753394 w 4659086"/>
              <a:gd name="connsiteY6" fmla="*/ 199426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309166 w 4659086"/>
              <a:gd name="connsiteY5" fmla="*/ 1508216 h 4794130"/>
              <a:gd name="connsiteX6" fmla="*/ 3841024 w 4659086"/>
              <a:gd name="connsiteY6" fmla="*/ 2055223 h 4794130"/>
              <a:gd name="connsiteX7" fmla="*/ 3936274 w 4659086"/>
              <a:gd name="connsiteY7" fmla="*/ 2307771 h 4794130"/>
              <a:gd name="connsiteX8" fmla="*/ 3971108 w 4659086"/>
              <a:gd name="connsiteY8" fmla="*/ 25864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309166 w 4659086"/>
              <a:gd name="connsiteY5" fmla="*/ 1508216 h 4794130"/>
              <a:gd name="connsiteX6" fmla="*/ 3841024 w 4659086"/>
              <a:gd name="connsiteY6" fmla="*/ 2055223 h 4794130"/>
              <a:gd name="connsiteX7" fmla="*/ 3936274 w 4659086"/>
              <a:gd name="connsiteY7" fmla="*/ 2307771 h 4794130"/>
              <a:gd name="connsiteX8" fmla="*/ 4020638 w 4659086"/>
              <a:gd name="connsiteY8" fmla="*/ 259025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309166 w 4659086"/>
              <a:gd name="connsiteY5" fmla="*/ 1508216 h 4794130"/>
              <a:gd name="connsiteX6" fmla="*/ 3841024 w 4659086"/>
              <a:gd name="connsiteY6" fmla="*/ 2055223 h 4794130"/>
              <a:gd name="connsiteX7" fmla="*/ 3936274 w 4659086"/>
              <a:gd name="connsiteY7" fmla="*/ 2307771 h 4794130"/>
              <a:gd name="connsiteX8" fmla="*/ 4073978 w 4659086"/>
              <a:gd name="connsiteY8" fmla="*/ 28150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882303 w 4659086"/>
              <a:gd name="connsiteY4" fmla="*/ 956791 h 4794130"/>
              <a:gd name="connsiteX5" fmla="*/ 3309166 w 4659086"/>
              <a:gd name="connsiteY5" fmla="*/ 1508216 h 4794130"/>
              <a:gd name="connsiteX6" fmla="*/ 3841024 w 4659086"/>
              <a:gd name="connsiteY6" fmla="*/ 2055223 h 4794130"/>
              <a:gd name="connsiteX7" fmla="*/ 3943894 w 4659086"/>
              <a:gd name="connsiteY7" fmla="*/ 2311581 h 4794130"/>
              <a:gd name="connsiteX8" fmla="*/ 4073978 w 4659086"/>
              <a:gd name="connsiteY8" fmla="*/ 28150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745143 w 4659086"/>
              <a:gd name="connsiteY4" fmla="*/ 880591 h 4794130"/>
              <a:gd name="connsiteX5" fmla="*/ 3309166 w 4659086"/>
              <a:gd name="connsiteY5" fmla="*/ 1508216 h 4794130"/>
              <a:gd name="connsiteX6" fmla="*/ 3841024 w 4659086"/>
              <a:gd name="connsiteY6" fmla="*/ 2055223 h 4794130"/>
              <a:gd name="connsiteX7" fmla="*/ 3943894 w 4659086"/>
              <a:gd name="connsiteY7" fmla="*/ 2311581 h 4794130"/>
              <a:gd name="connsiteX8" fmla="*/ 4073978 w 4659086"/>
              <a:gd name="connsiteY8" fmla="*/ 28150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665133 w 4659086"/>
              <a:gd name="connsiteY4" fmla="*/ 834871 h 4794130"/>
              <a:gd name="connsiteX5" fmla="*/ 3309166 w 4659086"/>
              <a:gd name="connsiteY5" fmla="*/ 1508216 h 4794130"/>
              <a:gd name="connsiteX6" fmla="*/ 3841024 w 4659086"/>
              <a:gd name="connsiteY6" fmla="*/ 2055223 h 4794130"/>
              <a:gd name="connsiteX7" fmla="*/ 3943894 w 4659086"/>
              <a:gd name="connsiteY7" fmla="*/ 2311581 h 4794130"/>
              <a:gd name="connsiteX8" fmla="*/ 4073978 w 4659086"/>
              <a:gd name="connsiteY8" fmla="*/ 28150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665133 w 4659086"/>
              <a:gd name="connsiteY4" fmla="*/ 834871 h 4794130"/>
              <a:gd name="connsiteX5" fmla="*/ 3309166 w 4659086"/>
              <a:gd name="connsiteY5" fmla="*/ 1508216 h 4794130"/>
              <a:gd name="connsiteX6" fmla="*/ 3860074 w 4659086"/>
              <a:gd name="connsiteY6" fmla="*/ 2051413 h 4794130"/>
              <a:gd name="connsiteX7" fmla="*/ 3943894 w 4659086"/>
              <a:gd name="connsiteY7" fmla="*/ 2311581 h 4794130"/>
              <a:gd name="connsiteX8" fmla="*/ 4073978 w 4659086"/>
              <a:gd name="connsiteY8" fmla="*/ 281504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665133 w 4659086"/>
              <a:gd name="connsiteY4" fmla="*/ 834871 h 4794130"/>
              <a:gd name="connsiteX5" fmla="*/ 3309166 w 4659086"/>
              <a:gd name="connsiteY5" fmla="*/ 1508216 h 4794130"/>
              <a:gd name="connsiteX6" fmla="*/ 3860074 w 4659086"/>
              <a:gd name="connsiteY6" fmla="*/ 2051413 h 4794130"/>
              <a:gd name="connsiteX7" fmla="*/ 3943894 w 4659086"/>
              <a:gd name="connsiteY7" fmla="*/ 2311581 h 4794130"/>
              <a:gd name="connsiteX8" fmla="*/ 4089218 w 4659086"/>
              <a:gd name="connsiteY8" fmla="*/ 2845526 h 4794130"/>
              <a:gd name="connsiteX9" fmla="*/ 4659086 w 4659086"/>
              <a:gd name="connsiteY9" fmla="*/ 3979817 h 4794130"/>
              <a:gd name="connsiteX10" fmla="*/ 4641668 w 4659086"/>
              <a:gd name="connsiteY10" fmla="*/ 4293326 h 4794130"/>
              <a:gd name="connsiteX11" fmla="*/ 4563291 w 4659086"/>
              <a:gd name="connsiteY11" fmla="*/ 452845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59086"/>
              <a:gd name="connsiteY0" fmla="*/ 635726 h 4794130"/>
              <a:gd name="connsiteX1" fmla="*/ 609600 w 4659086"/>
              <a:gd name="connsiteY1" fmla="*/ 0 h 4794130"/>
              <a:gd name="connsiteX2" fmla="*/ 870857 w 4659086"/>
              <a:gd name="connsiteY2" fmla="*/ 26126 h 4794130"/>
              <a:gd name="connsiteX3" fmla="*/ 1465051 w 4659086"/>
              <a:gd name="connsiteY3" fmla="*/ 312846 h 4794130"/>
              <a:gd name="connsiteX4" fmla="*/ 2665133 w 4659086"/>
              <a:gd name="connsiteY4" fmla="*/ 834871 h 4794130"/>
              <a:gd name="connsiteX5" fmla="*/ 3309166 w 4659086"/>
              <a:gd name="connsiteY5" fmla="*/ 1508216 h 4794130"/>
              <a:gd name="connsiteX6" fmla="*/ 3860074 w 4659086"/>
              <a:gd name="connsiteY6" fmla="*/ 2051413 h 4794130"/>
              <a:gd name="connsiteX7" fmla="*/ 3943894 w 4659086"/>
              <a:gd name="connsiteY7" fmla="*/ 2311581 h 4794130"/>
              <a:gd name="connsiteX8" fmla="*/ 4089218 w 4659086"/>
              <a:gd name="connsiteY8" fmla="*/ 2845526 h 4794130"/>
              <a:gd name="connsiteX9" fmla="*/ 4659086 w 4659086"/>
              <a:gd name="connsiteY9" fmla="*/ 3979817 h 4794130"/>
              <a:gd name="connsiteX10" fmla="*/ 4641668 w 4659086"/>
              <a:gd name="connsiteY10" fmla="*/ 4293326 h 4794130"/>
              <a:gd name="connsiteX11" fmla="*/ 4586151 w 4659086"/>
              <a:gd name="connsiteY11" fmla="*/ 4532267 h 4794130"/>
              <a:gd name="connsiteX12" fmla="*/ 4528415 w 4659086"/>
              <a:gd name="connsiteY12" fmla="*/ 4794130 h 4794130"/>
              <a:gd name="connsiteX13" fmla="*/ 3762103 w 4659086"/>
              <a:gd name="connsiteY13" fmla="*/ 4511040 h 4794130"/>
              <a:gd name="connsiteX14" fmla="*/ 3814354 w 4659086"/>
              <a:gd name="connsiteY14" fmla="*/ 3927566 h 4794130"/>
              <a:gd name="connsiteX15" fmla="*/ 3230880 w 4659086"/>
              <a:gd name="connsiteY15" fmla="*/ 2760617 h 4794130"/>
              <a:gd name="connsiteX16" fmla="*/ 3081746 w 4659086"/>
              <a:gd name="connsiteY16" fmla="*/ 2445925 h 4794130"/>
              <a:gd name="connsiteX17" fmla="*/ 2891246 w 4659086"/>
              <a:gd name="connsiteY17" fmla="*/ 2124891 h 4794130"/>
              <a:gd name="connsiteX18" fmla="*/ 2481943 w 4659086"/>
              <a:gd name="connsiteY18" fmla="*/ 1767840 h 4794130"/>
              <a:gd name="connsiteX19" fmla="*/ 2170067 w 4659086"/>
              <a:gd name="connsiteY19" fmla="*/ 1508216 h 4794130"/>
              <a:gd name="connsiteX20" fmla="*/ 1808117 w 4659086"/>
              <a:gd name="connsiteY20" fmla="*/ 1259477 h 4794130"/>
              <a:gd name="connsiteX21" fmla="*/ 714103 w 4659086"/>
              <a:gd name="connsiteY21" fmla="*/ 923108 h 4794130"/>
              <a:gd name="connsiteX22" fmla="*/ 543197 w 4659086"/>
              <a:gd name="connsiteY22" fmla="*/ 849086 h 4794130"/>
              <a:gd name="connsiteX23" fmla="*/ 298186 w 4659086"/>
              <a:gd name="connsiteY23" fmla="*/ 754006 h 4794130"/>
              <a:gd name="connsiteX24" fmla="*/ 0 w 465908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4166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14103 w 4666706"/>
              <a:gd name="connsiteY21" fmla="*/ 923108 h 4794130"/>
              <a:gd name="connsiteX22" fmla="*/ 543197 w 4666706"/>
              <a:gd name="connsiteY22" fmla="*/ 849086 h 4794130"/>
              <a:gd name="connsiteX23" fmla="*/ 298186 w 4666706"/>
              <a:gd name="connsiteY23" fmla="*/ 754006 h 4794130"/>
              <a:gd name="connsiteX24" fmla="*/ 0 w 466670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2642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14103 w 4666706"/>
              <a:gd name="connsiteY21" fmla="*/ 923108 h 4794130"/>
              <a:gd name="connsiteX22" fmla="*/ 543197 w 4666706"/>
              <a:gd name="connsiteY22" fmla="*/ 849086 h 4794130"/>
              <a:gd name="connsiteX23" fmla="*/ 298186 w 4666706"/>
              <a:gd name="connsiteY23" fmla="*/ 754006 h 4794130"/>
              <a:gd name="connsiteX24" fmla="*/ 0 w 466670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2642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26572 w 4666706"/>
              <a:gd name="connsiteY21" fmla="*/ 910639 h 4794130"/>
              <a:gd name="connsiteX22" fmla="*/ 543197 w 4666706"/>
              <a:gd name="connsiteY22" fmla="*/ 849086 h 4794130"/>
              <a:gd name="connsiteX23" fmla="*/ 298186 w 4666706"/>
              <a:gd name="connsiteY23" fmla="*/ 754006 h 4794130"/>
              <a:gd name="connsiteX24" fmla="*/ 0 w 466670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2642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26572 w 4666706"/>
              <a:gd name="connsiteY21" fmla="*/ 910639 h 4794130"/>
              <a:gd name="connsiteX22" fmla="*/ 563978 w 4666706"/>
              <a:gd name="connsiteY22" fmla="*/ 836617 h 4794130"/>
              <a:gd name="connsiteX23" fmla="*/ 298186 w 4666706"/>
              <a:gd name="connsiteY23" fmla="*/ 754006 h 4794130"/>
              <a:gd name="connsiteX24" fmla="*/ 0 w 466670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2642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26572 w 4666706"/>
              <a:gd name="connsiteY21" fmla="*/ 910639 h 4794130"/>
              <a:gd name="connsiteX22" fmla="*/ 534883 w 4666706"/>
              <a:gd name="connsiteY22" fmla="*/ 844930 h 4794130"/>
              <a:gd name="connsiteX23" fmla="*/ 298186 w 4666706"/>
              <a:gd name="connsiteY23" fmla="*/ 754006 h 4794130"/>
              <a:gd name="connsiteX24" fmla="*/ 0 w 4666706"/>
              <a:gd name="connsiteY24" fmla="*/ 635726 h 4794130"/>
              <a:gd name="connsiteX0" fmla="*/ 0 w 4666706"/>
              <a:gd name="connsiteY0" fmla="*/ 635726 h 4794130"/>
              <a:gd name="connsiteX1" fmla="*/ 609600 w 4666706"/>
              <a:gd name="connsiteY1" fmla="*/ 0 h 4794130"/>
              <a:gd name="connsiteX2" fmla="*/ 870857 w 4666706"/>
              <a:gd name="connsiteY2" fmla="*/ 26126 h 4794130"/>
              <a:gd name="connsiteX3" fmla="*/ 1465051 w 4666706"/>
              <a:gd name="connsiteY3" fmla="*/ 312846 h 4794130"/>
              <a:gd name="connsiteX4" fmla="*/ 2665133 w 4666706"/>
              <a:gd name="connsiteY4" fmla="*/ 834871 h 4794130"/>
              <a:gd name="connsiteX5" fmla="*/ 3309166 w 4666706"/>
              <a:gd name="connsiteY5" fmla="*/ 1508216 h 4794130"/>
              <a:gd name="connsiteX6" fmla="*/ 3860074 w 4666706"/>
              <a:gd name="connsiteY6" fmla="*/ 2051413 h 4794130"/>
              <a:gd name="connsiteX7" fmla="*/ 3943894 w 4666706"/>
              <a:gd name="connsiteY7" fmla="*/ 2311581 h 4794130"/>
              <a:gd name="connsiteX8" fmla="*/ 4089218 w 4666706"/>
              <a:gd name="connsiteY8" fmla="*/ 2845526 h 4794130"/>
              <a:gd name="connsiteX9" fmla="*/ 4666706 w 4666706"/>
              <a:gd name="connsiteY9" fmla="*/ 3991247 h 4794130"/>
              <a:gd name="connsiteX10" fmla="*/ 4626428 w 4666706"/>
              <a:gd name="connsiteY10" fmla="*/ 4293326 h 4794130"/>
              <a:gd name="connsiteX11" fmla="*/ 4586151 w 4666706"/>
              <a:gd name="connsiteY11" fmla="*/ 4532267 h 4794130"/>
              <a:gd name="connsiteX12" fmla="*/ 4528415 w 4666706"/>
              <a:gd name="connsiteY12" fmla="*/ 4794130 h 4794130"/>
              <a:gd name="connsiteX13" fmla="*/ 3762103 w 4666706"/>
              <a:gd name="connsiteY13" fmla="*/ 4511040 h 4794130"/>
              <a:gd name="connsiteX14" fmla="*/ 3814354 w 4666706"/>
              <a:gd name="connsiteY14" fmla="*/ 3927566 h 4794130"/>
              <a:gd name="connsiteX15" fmla="*/ 3230880 w 4666706"/>
              <a:gd name="connsiteY15" fmla="*/ 2760617 h 4794130"/>
              <a:gd name="connsiteX16" fmla="*/ 3081746 w 4666706"/>
              <a:gd name="connsiteY16" fmla="*/ 2445925 h 4794130"/>
              <a:gd name="connsiteX17" fmla="*/ 2891246 w 4666706"/>
              <a:gd name="connsiteY17" fmla="*/ 2124891 h 4794130"/>
              <a:gd name="connsiteX18" fmla="*/ 2481943 w 4666706"/>
              <a:gd name="connsiteY18" fmla="*/ 1767840 h 4794130"/>
              <a:gd name="connsiteX19" fmla="*/ 2170067 w 4666706"/>
              <a:gd name="connsiteY19" fmla="*/ 1508216 h 4794130"/>
              <a:gd name="connsiteX20" fmla="*/ 1808117 w 4666706"/>
              <a:gd name="connsiteY20" fmla="*/ 1259477 h 4794130"/>
              <a:gd name="connsiteX21" fmla="*/ 726572 w 4666706"/>
              <a:gd name="connsiteY21" fmla="*/ 910639 h 4794130"/>
              <a:gd name="connsiteX22" fmla="*/ 534883 w 4666706"/>
              <a:gd name="connsiteY22" fmla="*/ 844930 h 4794130"/>
              <a:gd name="connsiteX23" fmla="*/ 281560 w 4666706"/>
              <a:gd name="connsiteY23" fmla="*/ 745693 h 4794130"/>
              <a:gd name="connsiteX24" fmla="*/ 0 w 4666706"/>
              <a:gd name="connsiteY24" fmla="*/ 635726 h 4794130"/>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665133 w 4666706"/>
              <a:gd name="connsiteY4" fmla="*/ 842407 h 4801666"/>
              <a:gd name="connsiteX5" fmla="*/ 3309166 w 4666706"/>
              <a:gd name="connsiteY5" fmla="*/ 1515752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70067 w 4666706"/>
              <a:gd name="connsiteY19" fmla="*/ 1515752 h 4801666"/>
              <a:gd name="connsiteX20" fmla="*/ 1808117 w 4666706"/>
              <a:gd name="connsiteY20" fmla="*/ 1267013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665133 w 4666706"/>
              <a:gd name="connsiteY4" fmla="*/ 842407 h 4801666"/>
              <a:gd name="connsiteX5" fmla="*/ 3309166 w 4666706"/>
              <a:gd name="connsiteY5" fmla="*/ 1515752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70067 w 4666706"/>
              <a:gd name="connsiteY19" fmla="*/ 1515752 h 4801666"/>
              <a:gd name="connsiteX20" fmla="*/ 1721031 w 4666706"/>
              <a:gd name="connsiteY20" fmla="*/ 1242822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665133 w 4666706"/>
              <a:gd name="connsiteY4" fmla="*/ 842407 h 4801666"/>
              <a:gd name="connsiteX5" fmla="*/ 3309166 w 4666706"/>
              <a:gd name="connsiteY5" fmla="*/ 1515752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7971 w 4666706"/>
              <a:gd name="connsiteY19" fmla="*/ 1520591 h 4801666"/>
              <a:gd name="connsiteX20" fmla="*/ 1721031 w 4666706"/>
              <a:gd name="connsiteY20" fmla="*/ 1242822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665133 w 4666706"/>
              <a:gd name="connsiteY4" fmla="*/ 842407 h 4801666"/>
              <a:gd name="connsiteX5" fmla="*/ 3309166 w 4666706"/>
              <a:gd name="connsiteY5" fmla="*/ 1515752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09166 w 4666706"/>
              <a:gd name="connsiteY5" fmla="*/ 1515752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36995 w 4666706"/>
              <a:gd name="connsiteY5" fmla="*/ 1511777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26572 w 4666706"/>
              <a:gd name="connsiteY21" fmla="*/ 918175 h 4801666"/>
              <a:gd name="connsiteX22" fmla="*/ 534883 w 4666706"/>
              <a:gd name="connsiteY22" fmla="*/ 852466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36995 w 4666706"/>
              <a:gd name="connsiteY5" fmla="*/ 1511777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26572 w 4666706"/>
              <a:gd name="connsiteY21" fmla="*/ 918175 h 4801666"/>
              <a:gd name="connsiteX22" fmla="*/ 546810 w 4666706"/>
              <a:gd name="connsiteY22" fmla="*/ 844515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36995 w 4666706"/>
              <a:gd name="connsiteY5" fmla="*/ 1511777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34523 w 4666706"/>
              <a:gd name="connsiteY21" fmla="*/ 914199 h 4801666"/>
              <a:gd name="connsiteX22" fmla="*/ 546810 w 4666706"/>
              <a:gd name="connsiteY22" fmla="*/ 844515 h 4801666"/>
              <a:gd name="connsiteX23" fmla="*/ 281560 w 4666706"/>
              <a:gd name="connsiteY23" fmla="*/ 753229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36995 w 4666706"/>
              <a:gd name="connsiteY5" fmla="*/ 1511777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34523 w 4666706"/>
              <a:gd name="connsiteY21" fmla="*/ 914199 h 4801666"/>
              <a:gd name="connsiteX22" fmla="*/ 546810 w 4666706"/>
              <a:gd name="connsiteY22" fmla="*/ 844515 h 4801666"/>
              <a:gd name="connsiteX23" fmla="*/ 281560 w 4666706"/>
              <a:gd name="connsiteY23" fmla="*/ 737327 h 4801666"/>
              <a:gd name="connsiteX24" fmla="*/ 0 w 4666706"/>
              <a:gd name="connsiteY24" fmla="*/ 643262 h 4801666"/>
              <a:gd name="connsiteX0" fmla="*/ 0 w 4666706"/>
              <a:gd name="connsiteY0" fmla="*/ 643262 h 4801666"/>
              <a:gd name="connsiteX1" fmla="*/ 539261 w 4666706"/>
              <a:gd name="connsiteY1" fmla="*/ 0 h 4801666"/>
              <a:gd name="connsiteX2" fmla="*/ 870857 w 4666706"/>
              <a:gd name="connsiteY2" fmla="*/ 33662 h 4801666"/>
              <a:gd name="connsiteX3" fmla="*/ 1465051 w 4666706"/>
              <a:gd name="connsiteY3" fmla="*/ 320382 h 4801666"/>
              <a:gd name="connsiteX4" fmla="*/ 2756573 w 4666706"/>
              <a:gd name="connsiteY4" fmla="*/ 890115 h 4801666"/>
              <a:gd name="connsiteX5" fmla="*/ 3336995 w 4666706"/>
              <a:gd name="connsiteY5" fmla="*/ 1511777 h 4801666"/>
              <a:gd name="connsiteX6" fmla="*/ 3860074 w 4666706"/>
              <a:gd name="connsiteY6" fmla="*/ 2058949 h 4801666"/>
              <a:gd name="connsiteX7" fmla="*/ 3943894 w 4666706"/>
              <a:gd name="connsiteY7" fmla="*/ 2319117 h 4801666"/>
              <a:gd name="connsiteX8" fmla="*/ 4089218 w 4666706"/>
              <a:gd name="connsiteY8" fmla="*/ 2853062 h 4801666"/>
              <a:gd name="connsiteX9" fmla="*/ 4666706 w 4666706"/>
              <a:gd name="connsiteY9" fmla="*/ 3998783 h 4801666"/>
              <a:gd name="connsiteX10" fmla="*/ 4626428 w 4666706"/>
              <a:gd name="connsiteY10" fmla="*/ 4300862 h 4801666"/>
              <a:gd name="connsiteX11" fmla="*/ 4586151 w 4666706"/>
              <a:gd name="connsiteY11" fmla="*/ 4539803 h 4801666"/>
              <a:gd name="connsiteX12" fmla="*/ 4528415 w 4666706"/>
              <a:gd name="connsiteY12" fmla="*/ 4801666 h 4801666"/>
              <a:gd name="connsiteX13" fmla="*/ 3762103 w 4666706"/>
              <a:gd name="connsiteY13" fmla="*/ 4518576 h 4801666"/>
              <a:gd name="connsiteX14" fmla="*/ 3814354 w 4666706"/>
              <a:gd name="connsiteY14" fmla="*/ 3935102 h 4801666"/>
              <a:gd name="connsiteX15" fmla="*/ 3230880 w 4666706"/>
              <a:gd name="connsiteY15" fmla="*/ 2768153 h 4801666"/>
              <a:gd name="connsiteX16" fmla="*/ 3081746 w 4666706"/>
              <a:gd name="connsiteY16" fmla="*/ 2453461 h 4801666"/>
              <a:gd name="connsiteX17" fmla="*/ 2891246 w 4666706"/>
              <a:gd name="connsiteY17" fmla="*/ 2132427 h 4801666"/>
              <a:gd name="connsiteX18" fmla="*/ 2481943 w 4666706"/>
              <a:gd name="connsiteY18" fmla="*/ 1775376 h 4801666"/>
              <a:gd name="connsiteX19" fmla="*/ 2150713 w 4666706"/>
              <a:gd name="connsiteY19" fmla="*/ 1527848 h 4801666"/>
              <a:gd name="connsiteX20" fmla="*/ 1721031 w 4666706"/>
              <a:gd name="connsiteY20" fmla="*/ 1242822 h 4801666"/>
              <a:gd name="connsiteX21" fmla="*/ 734523 w 4666706"/>
              <a:gd name="connsiteY21" fmla="*/ 914199 h 4801666"/>
              <a:gd name="connsiteX22" fmla="*/ 546810 w 4666706"/>
              <a:gd name="connsiteY22" fmla="*/ 844515 h 4801666"/>
              <a:gd name="connsiteX23" fmla="*/ 265658 w 4666706"/>
              <a:gd name="connsiteY23" fmla="*/ 745278 h 4801666"/>
              <a:gd name="connsiteX24" fmla="*/ 0 w 4666706"/>
              <a:gd name="connsiteY24" fmla="*/ 643262 h 48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66706" h="4801666">
                <a:moveTo>
                  <a:pt x="0" y="643262"/>
                </a:moveTo>
                <a:lnTo>
                  <a:pt x="539261" y="0"/>
                </a:lnTo>
                <a:lnTo>
                  <a:pt x="870857" y="33662"/>
                </a:lnTo>
                <a:lnTo>
                  <a:pt x="1465051" y="320382"/>
                </a:lnTo>
                <a:lnTo>
                  <a:pt x="2756573" y="890115"/>
                </a:lnTo>
                <a:lnTo>
                  <a:pt x="3336995" y="1511777"/>
                </a:lnTo>
                <a:lnTo>
                  <a:pt x="3860074" y="2058949"/>
                </a:lnTo>
                <a:lnTo>
                  <a:pt x="3943894" y="2319117"/>
                </a:lnTo>
                <a:lnTo>
                  <a:pt x="4089218" y="2853062"/>
                </a:lnTo>
                <a:lnTo>
                  <a:pt x="4666706" y="3998783"/>
                </a:lnTo>
                <a:lnTo>
                  <a:pt x="4626428" y="4300862"/>
                </a:lnTo>
                <a:lnTo>
                  <a:pt x="4586151" y="4539803"/>
                </a:lnTo>
                <a:lnTo>
                  <a:pt x="4528415" y="4801666"/>
                </a:lnTo>
                <a:lnTo>
                  <a:pt x="3762103" y="4518576"/>
                </a:lnTo>
                <a:lnTo>
                  <a:pt x="3814354" y="3935102"/>
                </a:lnTo>
                <a:lnTo>
                  <a:pt x="3230880" y="2768153"/>
                </a:lnTo>
                <a:lnTo>
                  <a:pt x="3081746" y="2453461"/>
                </a:lnTo>
                <a:lnTo>
                  <a:pt x="2891246" y="2132427"/>
                </a:lnTo>
                <a:lnTo>
                  <a:pt x="2481943" y="1775376"/>
                </a:lnTo>
                <a:lnTo>
                  <a:pt x="2150713" y="1527848"/>
                </a:lnTo>
                <a:lnTo>
                  <a:pt x="1721031" y="1242822"/>
                </a:lnTo>
                <a:lnTo>
                  <a:pt x="734523" y="914199"/>
                </a:lnTo>
                <a:lnTo>
                  <a:pt x="546810" y="844515"/>
                </a:lnTo>
                <a:lnTo>
                  <a:pt x="265658" y="745278"/>
                </a:lnTo>
                <a:lnTo>
                  <a:pt x="0" y="643262"/>
                </a:lnTo>
                <a:close/>
              </a:path>
            </a:pathLst>
          </a:custGeom>
          <a:solidFill>
            <a:schemeClr val="bg1">
              <a:lumMod val="65000"/>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TextBox 130"/>
          <p:cNvSpPr txBox="1"/>
          <p:nvPr/>
        </p:nvSpPr>
        <p:spPr>
          <a:xfrm rot="20161278">
            <a:off x="2277848" y="3255921"/>
            <a:ext cx="1248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Diagnostics</a:t>
            </a:r>
          </a:p>
        </p:txBody>
      </p:sp>
      <p:sp>
        <p:nvSpPr>
          <p:cNvPr id="135" name="Rectangle 134"/>
          <p:cNvSpPr/>
          <p:nvPr/>
        </p:nvSpPr>
        <p:spPr>
          <a:xfrm>
            <a:off x="4848396" y="3914670"/>
            <a:ext cx="1054545" cy="4571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p:cNvSpPr/>
          <p:nvPr/>
        </p:nvSpPr>
        <p:spPr>
          <a:xfrm>
            <a:off x="4848396" y="3865357"/>
            <a:ext cx="1054545" cy="4571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rot="19161647">
            <a:off x="3168173" y="1959628"/>
            <a:ext cx="1039485" cy="4665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p:nvSpPr>
        <p:spPr>
          <a:xfrm rot="19161647">
            <a:off x="3136581" y="1924145"/>
            <a:ext cx="1039485" cy="4665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rot="1209372">
            <a:off x="5296384" y="5667893"/>
            <a:ext cx="1039485" cy="4665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rot="18598198">
            <a:off x="1393765" y="1317013"/>
            <a:ext cx="1039485" cy="4665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flipV="1">
            <a:off x="2071659" y="1057572"/>
            <a:ext cx="489071" cy="746257"/>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817387" y="1889200"/>
            <a:ext cx="619317" cy="66065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82" idx="6"/>
          </p:cNvCxnSpPr>
          <p:nvPr/>
        </p:nvCxnSpPr>
        <p:spPr>
          <a:xfrm flipV="1">
            <a:off x="4714608" y="3067731"/>
            <a:ext cx="823797" cy="3427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82" idx="9"/>
          </p:cNvCxnSpPr>
          <p:nvPr/>
        </p:nvCxnSpPr>
        <p:spPr>
          <a:xfrm>
            <a:off x="5493210" y="4948029"/>
            <a:ext cx="851827" cy="5953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439790" y="840116"/>
            <a:ext cx="4550712" cy="1465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p:nvPr/>
        </p:nvCxnSpPr>
        <p:spPr>
          <a:xfrm flipV="1">
            <a:off x="2564428" y="1111529"/>
            <a:ext cx="403746" cy="33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390000" y="2243531"/>
            <a:ext cx="520023" cy="1703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187000" y="3488567"/>
            <a:ext cx="583288" cy="281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16126" y="5295734"/>
            <a:ext cx="540131" cy="18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194398" y="4624006"/>
            <a:ext cx="1170148" cy="215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330582" y="2884822"/>
            <a:ext cx="1259336" cy="2009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412969" y="1319230"/>
            <a:ext cx="958093" cy="7184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7762619" y="2921831"/>
            <a:ext cx="209880" cy="65724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11325019" y="2923708"/>
            <a:ext cx="209880" cy="65724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p:cNvSpPr/>
          <p:nvPr/>
        </p:nvSpPr>
        <p:spPr>
          <a:xfrm>
            <a:off x="7971814" y="2924792"/>
            <a:ext cx="3390654" cy="804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7971814" y="3500476"/>
            <a:ext cx="3390654" cy="804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TextBox 109"/>
          <p:cNvSpPr txBox="1"/>
          <p:nvPr/>
        </p:nvSpPr>
        <p:spPr>
          <a:xfrm>
            <a:off x="8092325" y="3091929"/>
            <a:ext cx="310001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Vacuum chamber cross-section</a:t>
            </a:r>
          </a:p>
        </p:txBody>
      </p:sp>
      <p:sp>
        <p:nvSpPr>
          <p:cNvPr id="66" name="Freeform 65"/>
          <p:cNvSpPr/>
          <p:nvPr/>
        </p:nvSpPr>
        <p:spPr>
          <a:xfrm>
            <a:off x="9699478" y="2503727"/>
            <a:ext cx="2291024" cy="1482133"/>
          </a:xfrm>
          <a:custGeom>
            <a:avLst/>
            <a:gdLst>
              <a:gd name="connsiteX0" fmla="*/ 5024 w 2291024"/>
              <a:gd name="connsiteY0" fmla="*/ 1070150 h 1497205"/>
              <a:gd name="connsiteX1" fmla="*/ 0 w 2291024"/>
              <a:gd name="connsiteY1" fmla="*/ 1497205 h 1497205"/>
              <a:gd name="connsiteX2" fmla="*/ 2291024 w 2291024"/>
              <a:gd name="connsiteY2" fmla="*/ 1472084 h 1497205"/>
              <a:gd name="connsiteX3" fmla="*/ 2291024 w 2291024"/>
              <a:gd name="connsiteY3" fmla="*/ 0 h 1497205"/>
              <a:gd name="connsiteX4" fmla="*/ 10049 w 2291024"/>
              <a:gd name="connsiteY4" fmla="*/ 0 h 1497205"/>
              <a:gd name="connsiteX5" fmla="*/ 0 w 2291024"/>
              <a:gd name="connsiteY5" fmla="*/ 417007 h 1497205"/>
              <a:gd name="connsiteX0" fmla="*/ 5024 w 2291024"/>
              <a:gd name="connsiteY0" fmla="*/ 1070150 h 1482133"/>
              <a:gd name="connsiteX1" fmla="*/ 0 w 2291024"/>
              <a:gd name="connsiteY1" fmla="*/ 1482133 h 1482133"/>
              <a:gd name="connsiteX2" fmla="*/ 2291024 w 2291024"/>
              <a:gd name="connsiteY2" fmla="*/ 1472084 h 1482133"/>
              <a:gd name="connsiteX3" fmla="*/ 2291024 w 2291024"/>
              <a:gd name="connsiteY3" fmla="*/ 0 h 1482133"/>
              <a:gd name="connsiteX4" fmla="*/ 10049 w 2291024"/>
              <a:gd name="connsiteY4" fmla="*/ 0 h 1482133"/>
              <a:gd name="connsiteX5" fmla="*/ 0 w 2291024"/>
              <a:gd name="connsiteY5" fmla="*/ 417007 h 1482133"/>
              <a:gd name="connsiteX0" fmla="*/ 5024 w 2291024"/>
              <a:gd name="connsiteY0" fmla="*/ 1070150 h 1482133"/>
              <a:gd name="connsiteX1" fmla="*/ 0 w 2291024"/>
              <a:gd name="connsiteY1" fmla="*/ 1482133 h 1482133"/>
              <a:gd name="connsiteX2" fmla="*/ 2291024 w 2291024"/>
              <a:gd name="connsiteY2" fmla="*/ 1472084 h 1482133"/>
              <a:gd name="connsiteX3" fmla="*/ 2291024 w 2291024"/>
              <a:gd name="connsiteY3" fmla="*/ 0 h 1482133"/>
              <a:gd name="connsiteX4" fmla="*/ 1 w 2291024"/>
              <a:gd name="connsiteY4" fmla="*/ 0 h 1482133"/>
              <a:gd name="connsiteX5" fmla="*/ 0 w 2291024"/>
              <a:gd name="connsiteY5" fmla="*/ 417007 h 148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24" h="1482133">
                <a:moveTo>
                  <a:pt x="5024" y="1070150"/>
                </a:moveTo>
                <a:cubicBezTo>
                  <a:pt x="3349" y="1212502"/>
                  <a:pt x="1675" y="1339781"/>
                  <a:pt x="0" y="1482133"/>
                </a:cubicBezTo>
                <a:lnTo>
                  <a:pt x="2291024" y="1472084"/>
                </a:lnTo>
                <a:lnTo>
                  <a:pt x="2291024" y="0"/>
                </a:lnTo>
                <a:lnTo>
                  <a:pt x="1" y="0"/>
                </a:lnTo>
                <a:cubicBezTo>
                  <a:pt x="1" y="139002"/>
                  <a:pt x="0" y="278005"/>
                  <a:pt x="0" y="4170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11094407" y="2572057"/>
            <a:ext cx="718466" cy="307777"/>
          </a:xfrm>
          <a:prstGeom prst="rect">
            <a:avLst/>
          </a:prstGeom>
          <a:noFill/>
        </p:spPr>
        <p:txBody>
          <a:bodyPr wrap="none" rtlCol="0">
            <a:spAutoFit/>
          </a:bodyPr>
          <a:lstStyle/>
          <a:p>
            <a:r>
              <a:rPr lang="en-GB" sz="1400" dirty="0"/>
              <a:t>Half rib</a:t>
            </a:r>
          </a:p>
        </p:txBody>
      </p:sp>
      <p:sp>
        <p:nvSpPr>
          <p:cNvPr id="117" name="TextBox 116"/>
          <p:cNvSpPr txBox="1"/>
          <p:nvPr/>
        </p:nvSpPr>
        <p:spPr>
          <a:xfrm>
            <a:off x="11134362" y="895650"/>
            <a:ext cx="683200" cy="307777"/>
          </a:xfrm>
          <a:prstGeom prst="rect">
            <a:avLst/>
          </a:prstGeom>
          <a:noFill/>
        </p:spPr>
        <p:txBody>
          <a:bodyPr wrap="none" rtlCol="0">
            <a:spAutoFit/>
          </a:bodyPr>
          <a:lstStyle/>
          <a:p>
            <a:r>
              <a:rPr lang="en-GB" sz="1400" dirty="0"/>
              <a:t>Full rib</a:t>
            </a:r>
          </a:p>
        </p:txBody>
      </p:sp>
      <p:sp>
        <p:nvSpPr>
          <p:cNvPr id="80" name="TextBox 79"/>
          <p:cNvSpPr txBox="1"/>
          <p:nvPr/>
        </p:nvSpPr>
        <p:spPr>
          <a:xfrm rot="18857324">
            <a:off x="3572501" y="2043796"/>
            <a:ext cx="880369" cy="276999"/>
          </a:xfrm>
          <a:prstGeom prst="rect">
            <a:avLst/>
          </a:prstGeom>
          <a:noFill/>
        </p:spPr>
        <p:txBody>
          <a:bodyPr wrap="none" rtlCol="0">
            <a:spAutoFit/>
          </a:bodyPr>
          <a:lstStyle/>
          <a:p>
            <a:r>
              <a:rPr lang="en-GB" sz="1200" dirty="0">
                <a:solidFill>
                  <a:srgbClr val="FF0000"/>
                </a:solidFill>
              </a:rPr>
              <a:t>~= 4 places</a:t>
            </a:r>
          </a:p>
        </p:txBody>
      </p:sp>
      <p:sp>
        <p:nvSpPr>
          <p:cNvPr id="120" name="TextBox 119"/>
          <p:cNvSpPr txBox="1"/>
          <p:nvPr/>
        </p:nvSpPr>
        <p:spPr>
          <a:xfrm>
            <a:off x="3458844" y="1198514"/>
            <a:ext cx="9829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Calibri" panose="020F0502020204030204"/>
                <a:ea typeface="+mn-ea"/>
                <a:cs typeface="+mn-cs"/>
              </a:rPr>
              <a:t>Chamber 1</a:t>
            </a:r>
          </a:p>
        </p:txBody>
      </p:sp>
      <p:sp>
        <p:nvSpPr>
          <p:cNvPr id="122" name="TextBox 121"/>
          <p:cNvSpPr txBox="1"/>
          <p:nvPr/>
        </p:nvSpPr>
        <p:spPr>
          <a:xfrm>
            <a:off x="5230626" y="2476053"/>
            <a:ext cx="117051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Calibri" panose="020F0502020204030204"/>
                <a:ea typeface="+mn-ea"/>
                <a:cs typeface="+mn-cs"/>
              </a:rPr>
              <a:t>Chamber 2**</a:t>
            </a:r>
          </a:p>
        </p:txBody>
      </p:sp>
      <p:sp>
        <p:nvSpPr>
          <p:cNvPr id="123" name="TextBox 122"/>
          <p:cNvSpPr txBox="1"/>
          <p:nvPr/>
        </p:nvSpPr>
        <p:spPr>
          <a:xfrm>
            <a:off x="6094248" y="4269568"/>
            <a:ext cx="9909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Calibri" panose="020F0502020204030204"/>
                <a:ea typeface="+mn-ea"/>
                <a:cs typeface="+mn-cs"/>
              </a:rPr>
              <a:t>Chamber 3</a:t>
            </a:r>
          </a:p>
        </p:txBody>
      </p:sp>
      <p:sp>
        <p:nvSpPr>
          <p:cNvPr id="124" name="TextBox 123"/>
          <p:cNvSpPr txBox="1"/>
          <p:nvPr/>
        </p:nvSpPr>
        <p:spPr>
          <a:xfrm>
            <a:off x="7400689" y="0"/>
            <a:ext cx="4536142" cy="461665"/>
          </a:xfrm>
          <a:prstGeom prst="rect">
            <a:avLst/>
          </a:prstGeom>
          <a:noFill/>
        </p:spPr>
        <p:txBody>
          <a:bodyPr wrap="square" rtlCol="0">
            <a:spAutoFit/>
          </a:bodyPr>
          <a:lstStyle/>
          <a:p>
            <a:r>
              <a:rPr lang="en-GB" sz="2400" b="1" dirty="0">
                <a:solidFill>
                  <a:srgbClr val="002060"/>
                </a:solidFill>
              </a:rPr>
              <a:t>Simplified Vacuum Chamber</a:t>
            </a:r>
          </a:p>
        </p:txBody>
      </p:sp>
      <p:sp>
        <p:nvSpPr>
          <p:cNvPr id="125" name="TextBox 124"/>
          <p:cNvSpPr txBox="1"/>
          <p:nvPr/>
        </p:nvSpPr>
        <p:spPr>
          <a:xfrm>
            <a:off x="4051539" y="802095"/>
            <a:ext cx="4979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effectLst/>
                <a:uLnTx/>
                <a:uFillTx/>
                <a:latin typeface="Calibri" panose="020F0502020204030204"/>
                <a:ea typeface="+mn-ea"/>
                <a:cs typeface="+mn-cs"/>
              </a:rPr>
              <a:t>Ribs</a:t>
            </a:r>
          </a:p>
        </p:txBody>
      </p:sp>
      <p:cxnSp>
        <p:nvCxnSpPr>
          <p:cNvPr id="90" name="Straight Arrow Connector 89"/>
          <p:cNvCxnSpPr>
            <a:stCxn id="125" idx="1"/>
          </p:cNvCxnSpPr>
          <p:nvPr/>
        </p:nvCxnSpPr>
        <p:spPr>
          <a:xfrm flipH="1">
            <a:off x="3002952" y="955984"/>
            <a:ext cx="1048587" cy="160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5" idx="1"/>
          </p:cNvCxnSpPr>
          <p:nvPr/>
        </p:nvCxnSpPr>
        <p:spPr>
          <a:xfrm flipH="1">
            <a:off x="3407150" y="955984"/>
            <a:ext cx="644389" cy="3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088862" y="1607322"/>
            <a:ext cx="397085" cy="3930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B683DF51-30C9-3F97-C33F-AB243D9549F2}"/>
              </a:ext>
            </a:extLst>
          </p:cNvPr>
          <p:cNvSpPr>
            <a:spLocks noGrp="1"/>
          </p:cNvSpPr>
          <p:nvPr>
            <p:ph type="ftr" sz="quarter" idx="11"/>
          </p:nvPr>
        </p:nvSpPr>
        <p:spPr/>
        <p:txBody>
          <a:bodyPr/>
          <a:lstStyle/>
          <a:p>
            <a:r>
              <a:rPr lang="en-GB"/>
              <a:t>RFS-meng-1055-prs-0002-v1.0</a:t>
            </a:r>
          </a:p>
        </p:txBody>
      </p:sp>
      <p:sp>
        <p:nvSpPr>
          <p:cNvPr id="8" name="Slide Number Placeholder 7">
            <a:extLst>
              <a:ext uri="{FF2B5EF4-FFF2-40B4-BE49-F238E27FC236}">
                <a16:creationId xmlns:a16="http://schemas.microsoft.com/office/drawing/2014/main" id="{C0237B0A-3A06-D610-AADB-6536E1D64861}"/>
              </a:ext>
            </a:extLst>
          </p:cNvPr>
          <p:cNvSpPr>
            <a:spLocks noGrp="1"/>
          </p:cNvSpPr>
          <p:nvPr>
            <p:ph type="sldNum" sz="quarter" idx="12"/>
          </p:nvPr>
        </p:nvSpPr>
        <p:spPr>
          <a:xfrm>
            <a:off x="9193631" y="6356349"/>
            <a:ext cx="2743200" cy="365125"/>
          </a:xfrm>
        </p:spPr>
        <p:txBody>
          <a:bodyPr/>
          <a:lstStyle/>
          <a:p>
            <a:fld id="{33B25CAF-96AA-4AD8-8BA7-493430CC68ED}" type="slidenum">
              <a:rPr lang="en-GB" smtClean="0"/>
              <a:t>5</a:t>
            </a:fld>
            <a:endParaRPr lang="en-GB" dirty="0"/>
          </a:p>
        </p:txBody>
      </p:sp>
      <p:pic>
        <p:nvPicPr>
          <p:cNvPr id="9" name="Picture 2" descr="image002">
            <a:extLst>
              <a:ext uri="{FF2B5EF4-FFF2-40B4-BE49-F238E27FC236}">
                <a16:creationId xmlns:a16="http://schemas.microsoft.com/office/drawing/2014/main" id="{9AFDE37E-4924-51B6-FAF2-24B0B38B0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814" y="4160386"/>
            <a:ext cx="3675170" cy="215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B688FDD-8608-1E0F-3F5C-C359E9B9B419}"/>
              </a:ext>
            </a:extLst>
          </p:cNvPr>
          <p:cNvSpPr txBox="1"/>
          <p:nvPr/>
        </p:nvSpPr>
        <p:spPr>
          <a:xfrm>
            <a:off x="600075" y="0"/>
            <a:ext cx="6096000" cy="369332"/>
          </a:xfrm>
          <a:prstGeom prst="rect">
            <a:avLst/>
          </a:prstGeom>
          <a:noFill/>
        </p:spPr>
        <p:txBody>
          <a:bodyPr wrap="square">
            <a:spAutoFit/>
          </a:bodyPr>
          <a:lstStyle/>
          <a:p>
            <a:r>
              <a:rPr lang="en-GB" dirty="0"/>
              <a:t>Taken from Neil Bliss presentation 28/06/23</a:t>
            </a:r>
          </a:p>
        </p:txBody>
      </p:sp>
    </p:spTree>
    <p:extLst>
      <p:ext uri="{BB962C8B-B14F-4D97-AF65-F5344CB8AC3E}">
        <p14:creationId xmlns:p14="http://schemas.microsoft.com/office/powerpoint/2010/main" val="388233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9205" y="-509873"/>
            <a:ext cx="9257321" cy="7103181"/>
            <a:chOff x="849205" y="-509873"/>
            <a:chExt cx="9257321" cy="7103181"/>
          </a:xfrm>
        </p:grpSpPr>
        <p:pic>
          <p:nvPicPr>
            <p:cNvPr id="2" name="Picture 1"/>
            <p:cNvPicPr>
              <a:picLocks noChangeAspect="1"/>
            </p:cNvPicPr>
            <p:nvPr/>
          </p:nvPicPr>
          <p:blipFill rotWithShape="1">
            <a:blip r:embed="rId2"/>
            <a:srcRect l="2247" t="15626" r="50526" b="11678"/>
            <a:stretch/>
          </p:blipFill>
          <p:spPr>
            <a:xfrm>
              <a:off x="1203157" y="271388"/>
              <a:ext cx="8903369" cy="6321920"/>
            </a:xfrm>
            <a:prstGeom prst="rect">
              <a:avLst/>
            </a:prstGeom>
          </p:spPr>
        </p:pic>
        <p:sp>
          <p:nvSpPr>
            <p:cNvPr id="3" name="Rectangle 2"/>
            <p:cNvSpPr/>
            <p:nvPr/>
          </p:nvSpPr>
          <p:spPr>
            <a:xfrm rot="17880138">
              <a:off x="42835" y="296497"/>
              <a:ext cx="4125000" cy="251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p:cNvCxnSpPr/>
          <p:nvPr/>
        </p:nvCxnSpPr>
        <p:spPr>
          <a:xfrm flipV="1">
            <a:off x="6673820" y="1477774"/>
            <a:ext cx="1529778" cy="862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03710" y="4362450"/>
            <a:ext cx="1289135" cy="369332"/>
          </a:xfrm>
          <a:prstGeom prst="rect">
            <a:avLst/>
          </a:prstGeom>
          <a:noFill/>
        </p:spPr>
        <p:txBody>
          <a:bodyPr wrap="none" rtlCol="0">
            <a:spAutoFit/>
          </a:bodyPr>
          <a:lstStyle/>
          <a:p>
            <a:r>
              <a:rPr lang="en-GB" dirty="0">
                <a:solidFill>
                  <a:srgbClr val="FF0000"/>
                </a:solidFill>
              </a:rPr>
              <a:t>a = 200 mm</a:t>
            </a:r>
          </a:p>
        </p:txBody>
      </p:sp>
      <p:sp>
        <p:nvSpPr>
          <p:cNvPr id="11" name="TextBox 10"/>
          <p:cNvSpPr txBox="1"/>
          <p:nvPr/>
        </p:nvSpPr>
        <p:spPr>
          <a:xfrm>
            <a:off x="9917077" y="271388"/>
            <a:ext cx="2179673" cy="954107"/>
          </a:xfrm>
          <a:prstGeom prst="rect">
            <a:avLst/>
          </a:prstGeom>
          <a:solidFill>
            <a:schemeClr val="bg1"/>
          </a:solidFill>
        </p:spPr>
        <p:txBody>
          <a:bodyPr wrap="square" rtlCol="0">
            <a:spAutoFit/>
          </a:bodyPr>
          <a:lstStyle/>
          <a:p>
            <a:r>
              <a:rPr lang="en-GB" sz="1400" dirty="0">
                <a:solidFill>
                  <a:srgbClr val="FF0000"/>
                </a:solidFill>
              </a:rPr>
              <a:t>Vacuum chamber strengthening rib here between coils if practical ?</a:t>
            </a:r>
          </a:p>
          <a:p>
            <a:r>
              <a:rPr lang="en-GB" sz="1400" dirty="0">
                <a:solidFill>
                  <a:srgbClr val="FF0000"/>
                </a:solidFill>
              </a:rPr>
              <a:t>Maybe too small a gap !</a:t>
            </a:r>
          </a:p>
        </p:txBody>
      </p:sp>
      <p:cxnSp>
        <p:nvCxnSpPr>
          <p:cNvPr id="13" name="Straight Arrow Connector 12"/>
          <p:cNvCxnSpPr/>
          <p:nvPr/>
        </p:nvCxnSpPr>
        <p:spPr>
          <a:xfrm flipH="1">
            <a:off x="8534401" y="666750"/>
            <a:ext cx="1296951" cy="628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2009014-7A62-2226-5BE3-511D1710D201}"/>
              </a:ext>
            </a:extLst>
          </p:cNvPr>
          <p:cNvSpPr>
            <a:spLocks noGrp="1"/>
          </p:cNvSpPr>
          <p:nvPr>
            <p:ph type="ftr" sz="quarter" idx="11"/>
          </p:nvPr>
        </p:nvSpPr>
        <p:spPr/>
        <p:txBody>
          <a:bodyPr/>
          <a:lstStyle/>
          <a:p>
            <a:r>
              <a:rPr lang="en-GB"/>
              <a:t>RFS-meng-1055-prs-0002-v1.0</a:t>
            </a:r>
          </a:p>
        </p:txBody>
      </p:sp>
      <p:sp>
        <p:nvSpPr>
          <p:cNvPr id="7" name="Slide Number Placeholder 6">
            <a:extLst>
              <a:ext uri="{FF2B5EF4-FFF2-40B4-BE49-F238E27FC236}">
                <a16:creationId xmlns:a16="http://schemas.microsoft.com/office/drawing/2014/main" id="{CE066762-BF0D-7196-922E-10729318DA62}"/>
              </a:ext>
            </a:extLst>
          </p:cNvPr>
          <p:cNvSpPr>
            <a:spLocks noGrp="1"/>
          </p:cNvSpPr>
          <p:nvPr>
            <p:ph type="sldNum" sz="quarter" idx="12"/>
          </p:nvPr>
        </p:nvSpPr>
        <p:spPr/>
        <p:txBody>
          <a:bodyPr/>
          <a:lstStyle/>
          <a:p>
            <a:fld id="{33B25CAF-96AA-4AD8-8BA7-493430CC68ED}" type="slidenum">
              <a:rPr lang="en-GB" smtClean="0"/>
              <a:t>6</a:t>
            </a:fld>
            <a:endParaRPr lang="en-GB"/>
          </a:p>
        </p:txBody>
      </p:sp>
      <p:sp>
        <p:nvSpPr>
          <p:cNvPr id="8" name="TextBox 7">
            <a:extLst>
              <a:ext uri="{FF2B5EF4-FFF2-40B4-BE49-F238E27FC236}">
                <a16:creationId xmlns:a16="http://schemas.microsoft.com/office/drawing/2014/main" id="{DCDB4418-DCCE-46AF-B73F-2AFCF31D4007}"/>
              </a:ext>
            </a:extLst>
          </p:cNvPr>
          <p:cNvSpPr txBox="1"/>
          <p:nvPr/>
        </p:nvSpPr>
        <p:spPr>
          <a:xfrm>
            <a:off x="396845" y="136525"/>
            <a:ext cx="6096000" cy="369332"/>
          </a:xfrm>
          <a:prstGeom prst="rect">
            <a:avLst/>
          </a:prstGeom>
          <a:noFill/>
        </p:spPr>
        <p:txBody>
          <a:bodyPr wrap="square">
            <a:spAutoFit/>
          </a:bodyPr>
          <a:lstStyle/>
          <a:p>
            <a:r>
              <a:rPr lang="en-GB" dirty="0"/>
              <a:t>Taken from Neil Bliss presentation 28/06/23</a:t>
            </a:r>
          </a:p>
        </p:txBody>
      </p:sp>
    </p:spTree>
    <p:extLst>
      <p:ext uri="{BB962C8B-B14F-4D97-AF65-F5344CB8AC3E}">
        <p14:creationId xmlns:p14="http://schemas.microsoft.com/office/powerpoint/2010/main" val="229953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650FAA-798B-ABE6-4319-4D30BE095366}"/>
              </a:ext>
            </a:extLst>
          </p:cNvPr>
          <p:cNvSpPr>
            <a:spLocks noGrp="1"/>
          </p:cNvSpPr>
          <p:nvPr>
            <p:ph type="ftr" sz="quarter" idx="11"/>
          </p:nvPr>
        </p:nvSpPr>
        <p:spPr/>
        <p:txBody>
          <a:bodyPr/>
          <a:lstStyle/>
          <a:p>
            <a:r>
              <a:rPr lang="en-GB"/>
              <a:t>RFS-meng-1055-prs-0002-v1.0</a:t>
            </a:r>
          </a:p>
        </p:txBody>
      </p:sp>
      <p:sp>
        <p:nvSpPr>
          <p:cNvPr id="3" name="Slide Number Placeholder 2">
            <a:extLst>
              <a:ext uri="{FF2B5EF4-FFF2-40B4-BE49-F238E27FC236}">
                <a16:creationId xmlns:a16="http://schemas.microsoft.com/office/drawing/2014/main" id="{018301E9-8C06-1061-9235-72495F52F0CD}"/>
              </a:ext>
            </a:extLst>
          </p:cNvPr>
          <p:cNvSpPr>
            <a:spLocks noGrp="1"/>
          </p:cNvSpPr>
          <p:nvPr>
            <p:ph type="sldNum" sz="quarter" idx="12"/>
          </p:nvPr>
        </p:nvSpPr>
        <p:spPr/>
        <p:txBody>
          <a:bodyPr/>
          <a:lstStyle/>
          <a:p>
            <a:fld id="{33B25CAF-96AA-4AD8-8BA7-493430CC68ED}" type="slidenum">
              <a:rPr lang="en-GB" smtClean="0"/>
              <a:t>7</a:t>
            </a:fld>
            <a:endParaRPr lang="en-GB"/>
          </a:p>
        </p:txBody>
      </p:sp>
      <p:pic>
        <p:nvPicPr>
          <p:cNvPr id="14" name="Picture 13" descr="A drawing of a rectangular object&#10;&#10;Description automatically generated">
            <a:extLst>
              <a:ext uri="{FF2B5EF4-FFF2-40B4-BE49-F238E27FC236}">
                <a16:creationId xmlns:a16="http://schemas.microsoft.com/office/drawing/2014/main" id="{2DCADA87-2CA2-71F2-E1BE-6945DD41B507}"/>
              </a:ext>
            </a:extLst>
          </p:cNvPr>
          <p:cNvPicPr>
            <a:picLocks noChangeAspect="1"/>
          </p:cNvPicPr>
          <p:nvPr/>
        </p:nvPicPr>
        <p:blipFill>
          <a:blip r:embed="rId2"/>
          <a:stretch>
            <a:fillRect/>
          </a:stretch>
        </p:blipFill>
        <p:spPr>
          <a:xfrm>
            <a:off x="620799" y="544478"/>
            <a:ext cx="5833175" cy="3636525"/>
          </a:xfrm>
          <a:prstGeom prst="rect">
            <a:avLst/>
          </a:prstGeom>
        </p:spPr>
      </p:pic>
      <p:cxnSp>
        <p:nvCxnSpPr>
          <p:cNvPr id="15" name="Straight Arrow Connector 14">
            <a:extLst>
              <a:ext uri="{FF2B5EF4-FFF2-40B4-BE49-F238E27FC236}">
                <a16:creationId xmlns:a16="http://schemas.microsoft.com/office/drawing/2014/main" id="{138C3A06-1929-701E-5C23-43D9830A8C8D}"/>
              </a:ext>
            </a:extLst>
          </p:cNvPr>
          <p:cNvCxnSpPr>
            <a:cxnSpLocks/>
          </p:cNvCxnSpPr>
          <p:nvPr/>
        </p:nvCxnSpPr>
        <p:spPr>
          <a:xfrm>
            <a:off x="2377186" y="1223650"/>
            <a:ext cx="625074" cy="238563"/>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803A62-13B7-AE5D-813F-FC14AE8E1FC8}"/>
              </a:ext>
            </a:extLst>
          </p:cNvPr>
          <p:cNvCxnSpPr>
            <a:cxnSpLocks/>
          </p:cNvCxnSpPr>
          <p:nvPr/>
        </p:nvCxnSpPr>
        <p:spPr>
          <a:xfrm flipH="1" flipV="1">
            <a:off x="4459713" y="2807500"/>
            <a:ext cx="607587" cy="337684"/>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E64316-C156-8757-D871-73D1FA0DF744}"/>
              </a:ext>
            </a:extLst>
          </p:cNvPr>
          <p:cNvCxnSpPr>
            <a:cxnSpLocks/>
          </p:cNvCxnSpPr>
          <p:nvPr/>
        </p:nvCxnSpPr>
        <p:spPr>
          <a:xfrm>
            <a:off x="1873137" y="1233263"/>
            <a:ext cx="0" cy="1054246"/>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2">
            <a:extLst>
              <a:ext uri="{FF2B5EF4-FFF2-40B4-BE49-F238E27FC236}">
                <a16:creationId xmlns:a16="http://schemas.microsoft.com/office/drawing/2014/main" id="{E188B35B-88D2-D0EE-EFA5-6CA26EC78E9A}"/>
              </a:ext>
            </a:extLst>
          </p:cNvPr>
          <p:cNvSpPr txBox="1">
            <a:spLocks noChangeArrowheads="1"/>
          </p:cNvSpPr>
          <p:nvPr/>
        </p:nvSpPr>
        <p:spPr bwMode="auto">
          <a:xfrm>
            <a:off x="1463302" y="776574"/>
            <a:ext cx="1134746" cy="55732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Half ribs</a:t>
            </a:r>
          </a:p>
        </p:txBody>
      </p:sp>
      <p:sp>
        <p:nvSpPr>
          <p:cNvPr id="20" name="Text Box 2">
            <a:extLst>
              <a:ext uri="{FF2B5EF4-FFF2-40B4-BE49-F238E27FC236}">
                <a16:creationId xmlns:a16="http://schemas.microsoft.com/office/drawing/2014/main" id="{212A0CDE-7978-0D7D-AF64-B5AC8334848C}"/>
              </a:ext>
            </a:extLst>
          </p:cNvPr>
          <p:cNvSpPr txBox="1">
            <a:spLocks noChangeArrowheads="1"/>
          </p:cNvSpPr>
          <p:nvPr/>
        </p:nvSpPr>
        <p:spPr bwMode="auto">
          <a:xfrm>
            <a:off x="5067300" y="2965805"/>
            <a:ext cx="1170218" cy="451208"/>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Full rib</a:t>
            </a:r>
          </a:p>
        </p:txBody>
      </p:sp>
      <p:pic>
        <p:nvPicPr>
          <p:cNvPr id="26" name="Picture 25" descr="A table with numbers and symbols&#10;&#10;Description automatically generated">
            <a:extLst>
              <a:ext uri="{FF2B5EF4-FFF2-40B4-BE49-F238E27FC236}">
                <a16:creationId xmlns:a16="http://schemas.microsoft.com/office/drawing/2014/main" id="{380FFFC0-2DB0-D7F0-EBAF-BFF9A2340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29272"/>
            <a:ext cx="6290268" cy="1523769"/>
          </a:xfrm>
          <a:prstGeom prst="rect">
            <a:avLst/>
          </a:prstGeom>
        </p:spPr>
      </p:pic>
      <p:pic>
        <p:nvPicPr>
          <p:cNvPr id="27" name="Picture 26" descr="A blue and green rectangular object&#10;&#10;Description automatically generated">
            <a:extLst>
              <a:ext uri="{FF2B5EF4-FFF2-40B4-BE49-F238E27FC236}">
                <a16:creationId xmlns:a16="http://schemas.microsoft.com/office/drawing/2014/main" id="{B32B9314-D04F-41BF-8522-28BB38AC1035}"/>
              </a:ext>
            </a:extLst>
          </p:cNvPr>
          <p:cNvPicPr>
            <a:picLocks noChangeAspect="1"/>
          </p:cNvPicPr>
          <p:nvPr/>
        </p:nvPicPr>
        <p:blipFill>
          <a:blip r:embed="rId4"/>
          <a:stretch>
            <a:fillRect/>
          </a:stretch>
        </p:blipFill>
        <p:spPr>
          <a:xfrm>
            <a:off x="8049505" y="208167"/>
            <a:ext cx="3873358" cy="3173609"/>
          </a:xfrm>
          <a:prstGeom prst="rect">
            <a:avLst/>
          </a:prstGeom>
        </p:spPr>
      </p:pic>
      <p:pic>
        <p:nvPicPr>
          <p:cNvPr id="28" name="Picture 27" descr="A blue rectangular object with a number of colored circles&#10;&#10;Description automatically generated with medium confidence">
            <a:extLst>
              <a:ext uri="{FF2B5EF4-FFF2-40B4-BE49-F238E27FC236}">
                <a16:creationId xmlns:a16="http://schemas.microsoft.com/office/drawing/2014/main" id="{C1C14FA4-0B26-7EA4-173C-1576786F8CDD}"/>
              </a:ext>
            </a:extLst>
          </p:cNvPr>
          <p:cNvPicPr>
            <a:picLocks noChangeAspect="1"/>
          </p:cNvPicPr>
          <p:nvPr/>
        </p:nvPicPr>
        <p:blipFill>
          <a:blip r:embed="rId5"/>
          <a:stretch>
            <a:fillRect/>
          </a:stretch>
        </p:blipFill>
        <p:spPr>
          <a:xfrm>
            <a:off x="7885149" y="3275511"/>
            <a:ext cx="4194101" cy="3445964"/>
          </a:xfrm>
          <a:prstGeom prst="rect">
            <a:avLst/>
          </a:prstGeom>
        </p:spPr>
      </p:pic>
      <p:sp>
        <p:nvSpPr>
          <p:cNvPr id="33" name="TextBox 32">
            <a:extLst>
              <a:ext uri="{FF2B5EF4-FFF2-40B4-BE49-F238E27FC236}">
                <a16:creationId xmlns:a16="http://schemas.microsoft.com/office/drawing/2014/main" id="{91B4D7E1-04A3-9AB5-D0FD-7E974EF6A321}"/>
              </a:ext>
            </a:extLst>
          </p:cNvPr>
          <p:cNvSpPr txBox="1"/>
          <p:nvPr/>
        </p:nvSpPr>
        <p:spPr>
          <a:xfrm>
            <a:off x="146485" y="-18769"/>
            <a:ext cx="8464111" cy="369332"/>
          </a:xfrm>
          <a:prstGeom prst="rect">
            <a:avLst/>
          </a:prstGeom>
          <a:noFill/>
        </p:spPr>
        <p:txBody>
          <a:bodyPr wrap="square">
            <a:spAutoFit/>
          </a:bodyPr>
          <a:lstStyle/>
          <a:p>
            <a:r>
              <a:rPr lang="en-GB" dirty="0"/>
              <a:t>Taken from RFS-1055-meng-fea-0001-v2.0-FETS-FFA-Vacuum-Chamber-2023-09-08</a:t>
            </a:r>
          </a:p>
        </p:txBody>
      </p:sp>
      <p:cxnSp>
        <p:nvCxnSpPr>
          <p:cNvPr id="34" name="Straight Arrow Connector 33">
            <a:extLst>
              <a:ext uri="{FF2B5EF4-FFF2-40B4-BE49-F238E27FC236}">
                <a16:creationId xmlns:a16="http://schemas.microsoft.com/office/drawing/2014/main" id="{3C825EBC-3D3E-8784-FE03-52DEEEF73502}"/>
              </a:ext>
            </a:extLst>
          </p:cNvPr>
          <p:cNvCxnSpPr>
            <a:cxnSpLocks/>
          </p:cNvCxnSpPr>
          <p:nvPr/>
        </p:nvCxnSpPr>
        <p:spPr>
          <a:xfrm>
            <a:off x="2377186" y="1213113"/>
            <a:ext cx="625074" cy="238563"/>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9AAF160-4FCE-B0E1-3D5A-EEA7639807D4}"/>
              </a:ext>
            </a:extLst>
          </p:cNvPr>
          <p:cNvCxnSpPr>
            <a:cxnSpLocks/>
          </p:cNvCxnSpPr>
          <p:nvPr/>
        </p:nvCxnSpPr>
        <p:spPr>
          <a:xfrm flipH="1" flipV="1">
            <a:off x="4459713" y="2796963"/>
            <a:ext cx="607587" cy="337684"/>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B8A60FA-913D-190D-4D97-252AE416B3F9}"/>
              </a:ext>
            </a:extLst>
          </p:cNvPr>
          <p:cNvCxnSpPr>
            <a:cxnSpLocks/>
          </p:cNvCxnSpPr>
          <p:nvPr/>
        </p:nvCxnSpPr>
        <p:spPr>
          <a:xfrm>
            <a:off x="1873137" y="1222726"/>
            <a:ext cx="0" cy="1054246"/>
          </a:xfrm>
          <a:prstGeom prst="straightConnector1">
            <a:avLst/>
          </a:prstGeom>
          <a:ln w="57150">
            <a:solidFill>
              <a:srgbClr val="B9FF09"/>
            </a:solidFill>
            <a:tailEnd type="triangle"/>
          </a:ln>
        </p:spPr>
        <p:style>
          <a:lnRef idx="1">
            <a:schemeClr val="accent1"/>
          </a:lnRef>
          <a:fillRef idx="0">
            <a:schemeClr val="accent1"/>
          </a:fillRef>
          <a:effectRef idx="0">
            <a:schemeClr val="accent1"/>
          </a:effectRef>
          <a:fontRef idx="minor">
            <a:schemeClr val="tx1"/>
          </a:fontRef>
        </p:style>
      </p:cxnSp>
      <p:sp>
        <p:nvSpPr>
          <p:cNvPr id="37" name="Text Box 2">
            <a:extLst>
              <a:ext uri="{FF2B5EF4-FFF2-40B4-BE49-F238E27FC236}">
                <a16:creationId xmlns:a16="http://schemas.microsoft.com/office/drawing/2014/main" id="{F77D33EE-E6D1-A56D-9F57-A61D2D4FA6D7}"/>
              </a:ext>
            </a:extLst>
          </p:cNvPr>
          <p:cNvSpPr txBox="1">
            <a:spLocks noChangeArrowheads="1"/>
          </p:cNvSpPr>
          <p:nvPr/>
        </p:nvSpPr>
        <p:spPr bwMode="auto">
          <a:xfrm>
            <a:off x="1463302" y="766037"/>
            <a:ext cx="1134746" cy="55732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Half ribs</a:t>
            </a:r>
          </a:p>
        </p:txBody>
      </p:sp>
      <p:cxnSp>
        <p:nvCxnSpPr>
          <p:cNvPr id="5" name="Straight Arrow Connector 4">
            <a:extLst>
              <a:ext uri="{FF2B5EF4-FFF2-40B4-BE49-F238E27FC236}">
                <a16:creationId xmlns:a16="http://schemas.microsoft.com/office/drawing/2014/main" id="{3A150DE3-CE3C-917B-A5B8-BC352334048F}"/>
              </a:ext>
            </a:extLst>
          </p:cNvPr>
          <p:cNvCxnSpPr>
            <a:cxnSpLocks/>
          </p:cNvCxnSpPr>
          <p:nvPr/>
        </p:nvCxnSpPr>
        <p:spPr>
          <a:xfrm>
            <a:off x="1245140" y="2965805"/>
            <a:ext cx="1997386" cy="375793"/>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3998C8-A4A9-42B0-A6F8-DF61CAE3C49B}"/>
              </a:ext>
            </a:extLst>
          </p:cNvPr>
          <p:cNvCxnSpPr>
            <a:cxnSpLocks/>
          </p:cNvCxnSpPr>
          <p:nvPr/>
        </p:nvCxnSpPr>
        <p:spPr>
          <a:xfrm>
            <a:off x="3346315" y="1438562"/>
            <a:ext cx="1138136" cy="808527"/>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D26F42-80D3-D272-CDC1-B12BA5A5F4FC}"/>
              </a:ext>
            </a:extLst>
          </p:cNvPr>
          <p:cNvSpPr txBox="1"/>
          <p:nvPr/>
        </p:nvSpPr>
        <p:spPr>
          <a:xfrm>
            <a:off x="2054669" y="2850285"/>
            <a:ext cx="971175" cy="276999"/>
          </a:xfrm>
          <a:prstGeom prst="rect">
            <a:avLst/>
          </a:prstGeom>
          <a:noFill/>
        </p:spPr>
        <p:txBody>
          <a:bodyPr wrap="square" rtlCol="0">
            <a:spAutoFit/>
          </a:bodyPr>
          <a:lstStyle/>
          <a:p>
            <a:r>
              <a:rPr lang="en-GB" sz="1200" dirty="0"/>
              <a:t>700mm</a:t>
            </a:r>
          </a:p>
        </p:txBody>
      </p:sp>
      <p:sp>
        <p:nvSpPr>
          <p:cNvPr id="10" name="TextBox 9">
            <a:extLst>
              <a:ext uri="{FF2B5EF4-FFF2-40B4-BE49-F238E27FC236}">
                <a16:creationId xmlns:a16="http://schemas.microsoft.com/office/drawing/2014/main" id="{51237B57-320D-8D5B-C8A2-C332FCBE69B3}"/>
              </a:ext>
            </a:extLst>
          </p:cNvPr>
          <p:cNvSpPr txBox="1"/>
          <p:nvPr/>
        </p:nvSpPr>
        <p:spPr>
          <a:xfrm>
            <a:off x="3864013" y="1566234"/>
            <a:ext cx="971175" cy="276999"/>
          </a:xfrm>
          <a:prstGeom prst="rect">
            <a:avLst/>
          </a:prstGeom>
          <a:noFill/>
        </p:spPr>
        <p:txBody>
          <a:bodyPr wrap="square" rtlCol="0">
            <a:spAutoFit/>
          </a:bodyPr>
          <a:lstStyle/>
          <a:p>
            <a:r>
              <a:rPr lang="en-GB" sz="1200" dirty="0"/>
              <a:t>737mm</a:t>
            </a:r>
          </a:p>
        </p:txBody>
      </p:sp>
    </p:spTree>
    <p:extLst>
      <p:ext uri="{BB962C8B-B14F-4D97-AF65-F5344CB8AC3E}">
        <p14:creationId xmlns:p14="http://schemas.microsoft.com/office/powerpoint/2010/main" val="423759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96DDC2-B38F-CA40-9B60-6A9FDBF6EE6D}"/>
              </a:ext>
            </a:extLst>
          </p:cNvPr>
          <p:cNvSpPr>
            <a:spLocks noGrp="1"/>
          </p:cNvSpPr>
          <p:nvPr>
            <p:ph type="ftr" sz="quarter" idx="11"/>
          </p:nvPr>
        </p:nvSpPr>
        <p:spPr/>
        <p:txBody>
          <a:bodyPr/>
          <a:lstStyle/>
          <a:p>
            <a:r>
              <a:rPr lang="en-GB"/>
              <a:t>RFS-meng-1055-prs-0002-v1.0</a:t>
            </a:r>
          </a:p>
        </p:txBody>
      </p:sp>
      <p:sp>
        <p:nvSpPr>
          <p:cNvPr id="3" name="Slide Number Placeholder 2">
            <a:extLst>
              <a:ext uri="{FF2B5EF4-FFF2-40B4-BE49-F238E27FC236}">
                <a16:creationId xmlns:a16="http://schemas.microsoft.com/office/drawing/2014/main" id="{F9F2097F-AB25-C233-A395-3B2CB9FBEE5E}"/>
              </a:ext>
            </a:extLst>
          </p:cNvPr>
          <p:cNvSpPr>
            <a:spLocks noGrp="1"/>
          </p:cNvSpPr>
          <p:nvPr>
            <p:ph type="sldNum" sz="quarter" idx="12"/>
          </p:nvPr>
        </p:nvSpPr>
        <p:spPr/>
        <p:txBody>
          <a:bodyPr/>
          <a:lstStyle/>
          <a:p>
            <a:fld id="{33B25CAF-96AA-4AD8-8BA7-493430CC68ED}" type="slidenum">
              <a:rPr lang="en-GB" smtClean="0"/>
              <a:t>8</a:t>
            </a:fld>
            <a:endParaRPr lang="en-GB"/>
          </a:p>
        </p:txBody>
      </p:sp>
      <p:pic>
        <p:nvPicPr>
          <p:cNvPr id="4" name="Picture 3" descr="A green and black object with a black object in the middle&#10;&#10;Description automatically generated with medium confidence">
            <a:extLst>
              <a:ext uri="{FF2B5EF4-FFF2-40B4-BE49-F238E27FC236}">
                <a16:creationId xmlns:a16="http://schemas.microsoft.com/office/drawing/2014/main" id="{99B654E6-F416-801B-B399-1B0A5D9EE0C1}"/>
              </a:ext>
            </a:extLst>
          </p:cNvPr>
          <p:cNvPicPr>
            <a:picLocks noChangeAspect="1"/>
          </p:cNvPicPr>
          <p:nvPr/>
        </p:nvPicPr>
        <p:blipFill>
          <a:blip r:embed="rId2"/>
          <a:stretch>
            <a:fillRect/>
          </a:stretch>
        </p:blipFill>
        <p:spPr>
          <a:xfrm>
            <a:off x="765108" y="430136"/>
            <a:ext cx="2707005" cy="1882140"/>
          </a:xfrm>
          <a:prstGeom prst="rect">
            <a:avLst/>
          </a:prstGeom>
        </p:spPr>
      </p:pic>
      <p:pic>
        <p:nvPicPr>
          <p:cNvPr id="5" name="Picture 4" descr="A blue and green object with numbers&#10;&#10;Description automatically generated">
            <a:extLst>
              <a:ext uri="{FF2B5EF4-FFF2-40B4-BE49-F238E27FC236}">
                <a16:creationId xmlns:a16="http://schemas.microsoft.com/office/drawing/2014/main" id="{14AEB647-6987-0372-0FDF-43A646E08659}"/>
              </a:ext>
            </a:extLst>
          </p:cNvPr>
          <p:cNvPicPr>
            <a:picLocks noChangeAspect="1"/>
          </p:cNvPicPr>
          <p:nvPr/>
        </p:nvPicPr>
        <p:blipFill>
          <a:blip r:embed="rId3"/>
          <a:stretch>
            <a:fillRect/>
          </a:stretch>
        </p:blipFill>
        <p:spPr>
          <a:xfrm>
            <a:off x="6096000" y="481330"/>
            <a:ext cx="5731510" cy="4070985"/>
          </a:xfrm>
          <a:prstGeom prst="rect">
            <a:avLst/>
          </a:prstGeom>
        </p:spPr>
      </p:pic>
      <p:sp>
        <p:nvSpPr>
          <p:cNvPr id="7" name="TextBox 6">
            <a:extLst>
              <a:ext uri="{FF2B5EF4-FFF2-40B4-BE49-F238E27FC236}">
                <a16:creationId xmlns:a16="http://schemas.microsoft.com/office/drawing/2014/main" id="{D2F2ED1F-7C0E-AE50-0ABC-A9E2E2174F02}"/>
              </a:ext>
            </a:extLst>
          </p:cNvPr>
          <p:cNvSpPr txBox="1"/>
          <p:nvPr/>
        </p:nvSpPr>
        <p:spPr>
          <a:xfrm>
            <a:off x="456362" y="4793309"/>
            <a:ext cx="11545137" cy="1820242"/>
          </a:xfrm>
          <a:prstGeom prst="rect">
            <a:avLst/>
          </a:prstGeom>
          <a:noFill/>
        </p:spPr>
        <p:txBody>
          <a:bodyPr wrap="square">
            <a:spAutoFit/>
          </a:bodyPr>
          <a:lstStyle/>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Titanium and aluminium alloys are unsuitable due to their high deflections. 316LN is the only viable material of the three with the current geometry.</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original design is only suitable for the stress if made of Ti6Al4V.</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rPr>
              <a:t>Modifying the design to include rounds on the internal corners, and altering the shape of the ribs for stress relief, can achieve both the stress and deflection criteria</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cross section of a metal beam&#10;&#10;Description automatically generated">
            <a:extLst>
              <a:ext uri="{FF2B5EF4-FFF2-40B4-BE49-F238E27FC236}">
                <a16:creationId xmlns:a16="http://schemas.microsoft.com/office/drawing/2014/main" id="{3E799597-6CDA-9221-306A-F675672CC345}"/>
              </a:ext>
            </a:extLst>
          </p:cNvPr>
          <p:cNvPicPr>
            <a:picLocks noChangeAspect="1"/>
          </p:cNvPicPr>
          <p:nvPr/>
        </p:nvPicPr>
        <p:blipFill>
          <a:blip r:embed="rId4"/>
          <a:stretch>
            <a:fillRect/>
          </a:stretch>
        </p:blipFill>
        <p:spPr>
          <a:xfrm>
            <a:off x="3329231" y="2305685"/>
            <a:ext cx="2403475" cy="2246630"/>
          </a:xfrm>
          <a:prstGeom prst="rect">
            <a:avLst/>
          </a:prstGeom>
        </p:spPr>
      </p:pic>
      <p:sp>
        <p:nvSpPr>
          <p:cNvPr id="9" name="TextBox 8">
            <a:extLst>
              <a:ext uri="{FF2B5EF4-FFF2-40B4-BE49-F238E27FC236}">
                <a16:creationId xmlns:a16="http://schemas.microsoft.com/office/drawing/2014/main" id="{1707F35B-688F-5C86-4A5F-5CB3D13D9EE5}"/>
              </a:ext>
            </a:extLst>
          </p:cNvPr>
          <p:cNvSpPr txBox="1"/>
          <p:nvPr/>
        </p:nvSpPr>
        <p:spPr>
          <a:xfrm>
            <a:off x="146485" y="-18769"/>
            <a:ext cx="8464111" cy="369332"/>
          </a:xfrm>
          <a:prstGeom prst="rect">
            <a:avLst/>
          </a:prstGeom>
          <a:noFill/>
        </p:spPr>
        <p:txBody>
          <a:bodyPr wrap="square">
            <a:spAutoFit/>
          </a:bodyPr>
          <a:lstStyle/>
          <a:p>
            <a:r>
              <a:rPr lang="en-GB" dirty="0"/>
              <a:t>Taken from RFS-1055-meng-fea-0001-v2.0-FETS-FFA-Vacuum-Chamber-2023-09-08</a:t>
            </a:r>
          </a:p>
        </p:txBody>
      </p:sp>
    </p:spTree>
    <p:extLst>
      <p:ext uri="{BB962C8B-B14F-4D97-AF65-F5344CB8AC3E}">
        <p14:creationId xmlns:p14="http://schemas.microsoft.com/office/powerpoint/2010/main" val="95939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399FDA-E420-19ED-9037-AD96408994A4}"/>
              </a:ext>
            </a:extLst>
          </p:cNvPr>
          <p:cNvSpPr>
            <a:spLocks noGrp="1"/>
          </p:cNvSpPr>
          <p:nvPr>
            <p:ph type="ftr" sz="quarter" idx="11"/>
          </p:nvPr>
        </p:nvSpPr>
        <p:spPr>
          <a:xfrm>
            <a:off x="4038599" y="6356350"/>
            <a:ext cx="4114800" cy="365125"/>
          </a:xfrm>
        </p:spPr>
        <p:txBody>
          <a:bodyPr/>
          <a:lstStyle/>
          <a:p>
            <a:r>
              <a:rPr lang="en-GB"/>
              <a:t>RFS-meng-1055-prs-0002-v1.0</a:t>
            </a:r>
          </a:p>
        </p:txBody>
      </p:sp>
      <p:sp>
        <p:nvSpPr>
          <p:cNvPr id="3" name="Slide Number Placeholder 2">
            <a:extLst>
              <a:ext uri="{FF2B5EF4-FFF2-40B4-BE49-F238E27FC236}">
                <a16:creationId xmlns:a16="http://schemas.microsoft.com/office/drawing/2014/main" id="{431A264C-24BB-53EA-1D28-CBCAFFAB84A4}"/>
              </a:ext>
            </a:extLst>
          </p:cNvPr>
          <p:cNvSpPr>
            <a:spLocks noGrp="1"/>
          </p:cNvSpPr>
          <p:nvPr>
            <p:ph type="sldNum" sz="quarter" idx="12"/>
          </p:nvPr>
        </p:nvSpPr>
        <p:spPr/>
        <p:txBody>
          <a:bodyPr/>
          <a:lstStyle/>
          <a:p>
            <a:fld id="{33B25CAF-96AA-4AD8-8BA7-493430CC68ED}" type="slidenum">
              <a:rPr lang="en-GB" smtClean="0"/>
              <a:t>9</a:t>
            </a:fld>
            <a:endParaRPr lang="en-GB" dirty="0"/>
          </a:p>
        </p:txBody>
      </p:sp>
      <p:sp>
        <p:nvSpPr>
          <p:cNvPr id="5" name="TextBox 4">
            <a:extLst>
              <a:ext uri="{FF2B5EF4-FFF2-40B4-BE49-F238E27FC236}">
                <a16:creationId xmlns:a16="http://schemas.microsoft.com/office/drawing/2014/main" id="{7E7C7F0F-B042-9AC9-4F87-9F8D37C092E8}"/>
              </a:ext>
            </a:extLst>
          </p:cNvPr>
          <p:cNvSpPr txBox="1"/>
          <p:nvPr/>
        </p:nvSpPr>
        <p:spPr>
          <a:xfrm>
            <a:off x="80962" y="504825"/>
            <a:ext cx="12030075" cy="563231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Notes from the meeting with FETS group on 6</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September:</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magnet design has now included Field Clamp plates on 3 sides. Before and after the doublet and on the outside of the ring. The field clamp plate on the outside of the ring can be in 2 pieces to let the vacuum chamber half rib protrude.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magnet design will take ~ another 3 weeks.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vacuum chamber described shows the worst case. In the final design there will be large box shapes in between the combined function doublet magnets to house </a:t>
            </a:r>
            <a:r>
              <a:rPr lang="en-GB" sz="1800" dirty="0" err="1">
                <a:effectLst/>
                <a:latin typeface="Calibri" panose="020F0502020204030204" pitchFamily="34" charset="0"/>
                <a:ea typeface="Calibri" panose="020F0502020204030204" pitchFamily="34" charset="0"/>
              </a:rPr>
              <a:t>septums</a:t>
            </a:r>
            <a:r>
              <a:rPr lang="en-GB" sz="1800" dirty="0">
                <a:effectLst/>
                <a:latin typeface="Calibri" panose="020F0502020204030204" pitchFamily="34" charset="0"/>
                <a:ea typeface="Calibri" panose="020F0502020204030204" pitchFamily="34" charset="0"/>
              </a:rPr>
              <a:t>, kickers, cavities and diagnostics. The introduction of the boxes will provide extra stiffness to the chamber.</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With the amendments described in the FEA report the vacuum chamber wall thickness could be 8mm if designed carefully.</a:t>
            </a:r>
          </a:p>
          <a:p>
            <a:pPr marL="342900" lvl="0" indent="-342900">
              <a:buFont typeface="Symbol" panose="05050102010706020507" pitchFamily="18" charset="2"/>
              <a:buChar char=""/>
            </a:pPr>
            <a:r>
              <a:rPr lang="en-GB" sz="1800" dirty="0">
                <a:effectLst/>
                <a:highlight>
                  <a:srgbClr val="FFFF00"/>
                </a:highlight>
                <a:latin typeface="Calibri" panose="020F0502020204030204" pitchFamily="34" charset="0"/>
                <a:ea typeface="Calibri" panose="020F0502020204030204" pitchFamily="34" charset="0"/>
              </a:rPr>
              <a:t>Allowance for the vacuum chamber deflection is 2mm.</a:t>
            </a:r>
          </a:p>
          <a:p>
            <a:pPr marL="342900" lvl="0" indent="-342900">
              <a:buFont typeface="Symbol" panose="05050102010706020507" pitchFamily="18" charset="2"/>
              <a:buChar char=""/>
            </a:pPr>
            <a:r>
              <a:rPr lang="en-GB" sz="1800" dirty="0">
                <a:effectLst/>
                <a:highlight>
                  <a:srgbClr val="FFFF00"/>
                </a:highlight>
                <a:latin typeface="Calibri" panose="020F0502020204030204" pitchFamily="34" charset="0"/>
                <a:ea typeface="Calibri" panose="020F0502020204030204" pitchFamily="34" charset="0"/>
              </a:rPr>
              <a:t>Allowance for vacuum chamber tolerances and distortion is 2mm.</a:t>
            </a:r>
          </a:p>
          <a:p>
            <a:pPr marL="342900" lvl="0" indent="-342900">
              <a:buFont typeface="Symbol" panose="05050102010706020507" pitchFamily="18" charset="2"/>
              <a:buChar char=""/>
            </a:pPr>
            <a:r>
              <a:rPr lang="en-GB" sz="1800" dirty="0">
                <a:effectLst/>
                <a:highlight>
                  <a:srgbClr val="FFFF00"/>
                </a:highlight>
                <a:latin typeface="Calibri" panose="020F0502020204030204" pitchFamily="34" charset="0"/>
                <a:ea typeface="Calibri" panose="020F0502020204030204" pitchFamily="34" charset="0"/>
              </a:rPr>
              <a:t>Amount that the magnet gap would have to increase is 4mm. FETS group decision is to keep the magnet gap as specified at 140mm. The beam stay clear region can reduce from 80mm to 76mm.</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field clamp plates may be able to be used to help reduce the chamber deflection.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Realistic clearances and tolerances for the coils should be engineered into the magnet design.</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When further work has been done on the magnet design a STEP file of the magnet doublet can be made available to conduct further mechanical design. Integration of the magnet and chamber and further optimisation of the vacuum chamber.</a:t>
            </a: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Action:</a:t>
            </a:r>
            <a:r>
              <a:rPr lang="en-GB" sz="1800" dirty="0">
                <a:effectLst/>
                <a:latin typeface="Calibri" panose="020F0502020204030204" pitchFamily="34" charset="0"/>
                <a:ea typeface="Calibri" panose="020F0502020204030204" pitchFamily="34" charset="0"/>
              </a:rPr>
              <a:t> Request from FETS group for the DL PME group to look after the magnet tender. </a:t>
            </a:r>
            <a:r>
              <a:rPr lang="en-GB" sz="1800" b="1" i="1" dirty="0">
                <a:effectLst/>
                <a:latin typeface="Calibri" panose="020F0502020204030204" pitchFamily="34" charset="0"/>
                <a:ea typeface="Calibri" panose="020F0502020204030204" pitchFamily="34" charset="0"/>
              </a:rPr>
              <a:t>- Richard and Clive will need to discuss and respond.</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Action:</a:t>
            </a:r>
            <a:r>
              <a:rPr lang="en-GB" sz="1800" dirty="0">
                <a:effectLst/>
                <a:latin typeface="Calibri" panose="020F0502020204030204" pitchFamily="34" charset="0"/>
                <a:ea typeface="Calibri" panose="020F0502020204030204" pitchFamily="34" charset="0"/>
              </a:rPr>
              <a:t> Mitchell to complete the FEA report write up and distribute </a:t>
            </a:r>
            <a:r>
              <a:rPr lang="en-GB" sz="1800" b="1" i="1" dirty="0">
                <a:effectLst/>
                <a:latin typeface="Calibri" panose="020F0502020204030204" pitchFamily="34" charset="0"/>
                <a:ea typeface="Calibri" panose="020F0502020204030204" pitchFamily="34" charset="0"/>
              </a:rPr>
              <a:t>– complete  8/9/23</a:t>
            </a:r>
            <a:r>
              <a:rPr lang="en-GB" sz="1800" b="1" dirty="0">
                <a:effectLst/>
                <a:latin typeface="Calibri" panose="020F050202020403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343291D-843D-838A-E67C-A7669D237A73}"/>
              </a:ext>
            </a:extLst>
          </p:cNvPr>
          <p:cNvSpPr txBox="1"/>
          <p:nvPr/>
        </p:nvSpPr>
        <p:spPr>
          <a:xfrm>
            <a:off x="147637" y="136525"/>
            <a:ext cx="5210175" cy="369332"/>
          </a:xfrm>
          <a:prstGeom prst="rect">
            <a:avLst/>
          </a:prstGeom>
          <a:noFill/>
        </p:spPr>
        <p:txBody>
          <a:bodyPr wrap="square" rtlCol="0">
            <a:spAutoFit/>
          </a:bodyPr>
          <a:lstStyle/>
          <a:p>
            <a:r>
              <a:rPr lang="en-GB" dirty="0"/>
              <a:t>Email sent by Neil Bliss 13</a:t>
            </a:r>
            <a:r>
              <a:rPr lang="en-GB" baseline="30000" dirty="0"/>
              <a:t>th</a:t>
            </a:r>
            <a:r>
              <a:rPr lang="en-GB" dirty="0"/>
              <a:t> September</a:t>
            </a:r>
          </a:p>
        </p:txBody>
      </p:sp>
    </p:spTree>
    <p:extLst>
      <p:ext uri="{BB962C8B-B14F-4D97-AF65-F5344CB8AC3E}">
        <p14:creationId xmlns:p14="http://schemas.microsoft.com/office/powerpoint/2010/main" val="3476780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7205</TotalTime>
  <Words>633</Words>
  <Application>Microsoft Office PowerPoint</Application>
  <PresentationFormat>Widescreen</PresentationFormat>
  <Paragraphs>94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Joint LhARA FETS FFA Meeting Mechanical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Neil (STFC,DL,TECH)</dc:creator>
  <cp:lastModifiedBy>Hill, Clive (STFC,DL,TECH)</cp:lastModifiedBy>
  <cp:revision>38</cp:revision>
  <dcterms:created xsi:type="dcterms:W3CDTF">2023-06-28T08:08:52Z</dcterms:created>
  <dcterms:modified xsi:type="dcterms:W3CDTF">2024-01-09T16:01:15Z</dcterms:modified>
</cp:coreProperties>
</file>