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88" r:id="rId5"/>
    <p:sldId id="289" r:id="rId6"/>
    <p:sldId id="290" r:id="rId7"/>
    <p:sldId id="291" r:id="rId8"/>
    <p:sldId id="292" r:id="rId9"/>
    <p:sldId id="284" r:id="rId10"/>
    <p:sldId id="287" r:id="rId11"/>
    <p:sldId id="293" r:id="rId12"/>
    <p:sldId id="294" r:id="rId13"/>
    <p:sldId id="295" r:id="rId14"/>
    <p:sldId id="285" r:id="rId15"/>
    <p:sldId id="296" r:id="rId16"/>
    <p:sldId id="297" r:id="rId17"/>
    <p:sldId id="298" r:id="rId18"/>
    <p:sldId id="286" r:id="rId19"/>
    <p:sldId id="299" r:id="rId20"/>
    <p:sldId id="300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F1ECF4-40DA-47E6-994C-315CE8470C23}" v="5" dt="2023-11-02T12:17:06.4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8" autoAdjust="0"/>
    <p:restoredTop sz="94694"/>
  </p:normalViewPr>
  <p:slideViewPr>
    <p:cSldViewPr snapToGrid="0">
      <p:cViewPr varScale="1">
        <p:scale>
          <a:sx n="104" d="100"/>
          <a:sy n="104" d="100"/>
        </p:scale>
        <p:origin x="55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Intosh, Peter (STFC,DL,AST)" userId="e92e805f-5c75-43b3-ba50-cd74b1e05943" providerId="ADAL" clId="{4EF1ECF4-40DA-47E6-994C-315CE8470C23}"/>
    <pc:docChg chg="custSel modSld">
      <pc:chgData name="McIntosh, Peter (STFC,DL,AST)" userId="e92e805f-5c75-43b3-ba50-cd74b1e05943" providerId="ADAL" clId="{4EF1ECF4-40DA-47E6-994C-315CE8470C23}" dt="2023-11-02T12:17:06.485" v="45"/>
      <pc:docMkLst>
        <pc:docMk/>
      </pc:docMkLst>
      <pc:sldChg chg="addSp delSp modSp mod modAnim">
        <pc:chgData name="McIntosh, Peter (STFC,DL,AST)" userId="e92e805f-5c75-43b3-ba50-cd74b1e05943" providerId="ADAL" clId="{4EF1ECF4-40DA-47E6-994C-315CE8470C23}" dt="2023-11-02T12:17:06.485" v="45"/>
        <pc:sldMkLst>
          <pc:docMk/>
          <pc:sldMk cId="1004912564" sldId="261"/>
        </pc:sldMkLst>
        <pc:spChg chg="mod">
          <ac:chgData name="McIntosh, Peter (STFC,DL,AST)" userId="e92e805f-5c75-43b3-ba50-cd74b1e05943" providerId="ADAL" clId="{4EF1ECF4-40DA-47E6-994C-315CE8470C23}" dt="2023-11-02T12:16:46.872" v="41"/>
          <ac:spMkLst>
            <pc:docMk/>
            <pc:sldMk cId="1004912564" sldId="261"/>
            <ac:spMk id="7" creationId="{C5DC58AC-CAA6-388E-49E1-212431B55EB6}"/>
          </ac:spMkLst>
        </pc:spChg>
        <pc:spChg chg="mod">
          <ac:chgData name="McIntosh, Peter (STFC,DL,AST)" userId="e92e805f-5c75-43b3-ba50-cd74b1e05943" providerId="ADAL" clId="{4EF1ECF4-40DA-47E6-994C-315CE8470C23}" dt="2023-11-02T12:16:56.248" v="44" actId="20577"/>
          <ac:spMkLst>
            <pc:docMk/>
            <pc:sldMk cId="1004912564" sldId="261"/>
            <ac:spMk id="8" creationId="{686D63A1-65D8-9386-359F-61424E74164F}"/>
          </ac:spMkLst>
        </pc:spChg>
        <pc:spChg chg="mod">
          <ac:chgData name="McIntosh, Peter (STFC,DL,AST)" userId="e92e805f-5c75-43b3-ba50-cd74b1e05943" providerId="ADAL" clId="{4EF1ECF4-40DA-47E6-994C-315CE8470C23}" dt="2023-11-02T12:12:35.621" v="40" actId="14100"/>
          <ac:spMkLst>
            <pc:docMk/>
            <pc:sldMk cId="1004912564" sldId="261"/>
            <ac:spMk id="19" creationId="{AF7BEC7C-32D0-4DD0-3615-8AFB2CDD0937}"/>
          </ac:spMkLst>
        </pc:spChg>
        <pc:grpChg chg="add mod">
          <ac:chgData name="McIntosh, Peter (STFC,DL,AST)" userId="e92e805f-5c75-43b3-ba50-cd74b1e05943" providerId="ADAL" clId="{4EF1ECF4-40DA-47E6-994C-315CE8470C23}" dt="2023-11-02T12:16:52.587" v="42" actId="1076"/>
          <ac:grpSpMkLst>
            <pc:docMk/>
            <pc:sldMk cId="1004912564" sldId="261"/>
            <ac:grpSpMk id="6" creationId="{63BACED4-D76B-66AA-7A5A-606867F4599F}"/>
          </ac:grpSpMkLst>
        </pc:grpChg>
        <pc:grpChg chg="mod ord">
          <ac:chgData name="McIntosh, Peter (STFC,DL,AST)" userId="e92e805f-5c75-43b3-ba50-cd74b1e05943" providerId="ADAL" clId="{4EF1ECF4-40DA-47E6-994C-315CE8470C23}" dt="2023-11-02T12:12:18.701" v="30" actId="1038"/>
          <ac:grpSpMkLst>
            <pc:docMk/>
            <pc:sldMk cId="1004912564" sldId="261"/>
            <ac:grpSpMk id="16" creationId="{147161AF-6438-18AB-A52C-8E069BA5ED4B}"/>
          </ac:grpSpMkLst>
        </pc:grpChg>
        <pc:grpChg chg="mod ord">
          <ac:chgData name="McIntosh, Peter (STFC,DL,AST)" userId="e92e805f-5c75-43b3-ba50-cd74b1e05943" providerId="ADAL" clId="{4EF1ECF4-40DA-47E6-994C-315CE8470C23}" dt="2023-11-02T12:12:05.675" v="16" actId="1037"/>
          <ac:grpSpMkLst>
            <pc:docMk/>
            <pc:sldMk cId="1004912564" sldId="261"/>
            <ac:grpSpMk id="17" creationId="{0D84F39D-1E4A-CD04-248C-76D7B3C49F64}"/>
          </ac:grpSpMkLst>
        </pc:grpChg>
        <pc:grpChg chg="mod ord">
          <ac:chgData name="McIntosh, Peter (STFC,DL,AST)" userId="e92e805f-5c75-43b3-ba50-cd74b1e05943" providerId="ADAL" clId="{4EF1ECF4-40DA-47E6-994C-315CE8470C23}" dt="2023-11-02T12:12:29.576" v="39" actId="1037"/>
          <ac:grpSpMkLst>
            <pc:docMk/>
            <pc:sldMk cId="1004912564" sldId="261"/>
            <ac:grpSpMk id="18" creationId="{45A8DAAF-4DDD-1765-7087-469F75E4CD41}"/>
          </ac:grpSpMkLst>
        </pc:grpChg>
        <pc:picChg chg="add del">
          <ac:chgData name="McIntosh, Peter (STFC,DL,AST)" userId="e92e805f-5c75-43b3-ba50-cd74b1e05943" providerId="ADAL" clId="{4EF1ECF4-40DA-47E6-994C-315CE8470C23}" dt="2023-11-02T12:10:09.909" v="3" actId="478"/>
          <ac:picMkLst>
            <pc:docMk/>
            <pc:sldMk cId="1004912564" sldId="261"/>
            <ac:picMk id="3" creationId="{70B08370-E96C-1220-EC37-B6E25A7566B1}"/>
          </ac:picMkLst>
        </pc:picChg>
        <pc:picChg chg="add del ord">
          <ac:chgData name="McIntosh, Peter (STFC,DL,AST)" userId="e92e805f-5c75-43b3-ba50-cd74b1e05943" providerId="ADAL" clId="{4EF1ECF4-40DA-47E6-994C-315CE8470C23}" dt="2023-11-02T12:11:48.275" v="6" actId="478"/>
          <ac:picMkLst>
            <pc:docMk/>
            <pc:sldMk cId="1004912564" sldId="261"/>
            <ac:picMk id="4" creationId="{C1079B28-8E48-81C1-C52D-0E553194CFF7}"/>
          </ac:picMkLst>
        </pc:picChg>
        <pc:picChg chg="add ord">
          <ac:chgData name="McIntosh, Peter (STFC,DL,AST)" userId="e92e805f-5c75-43b3-ba50-cd74b1e05943" providerId="ADAL" clId="{4EF1ECF4-40DA-47E6-994C-315CE8470C23}" dt="2023-11-02T12:11:57.601" v="8" actId="167"/>
          <ac:picMkLst>
            <pc:docMk/>
            <pc:sldMk cId="1004912564" sldId="261"/>
            <ac:picMk id="5" creationId="{4E1C6439-8964-00A4-E877-B46AB2D91EFE}"/>
          </ac:picMkLst>
        </pc:picChg>
        <pc:picChg chg="del">
          <ac:chgData name="McIntosh, Peter (STFC,DL,AST)" userId="e92e805f-5c75-43b3-ba50-cd74b1e05943" providerId="ADAL" clId="{4EF1ECF4-40DA-47E6-994C-315CE8470C23}" dt="2023-11-02T12:08:35.524" v="0" actId="478"/>
          <ac:picMkLst>
            <pc:docMk/>
            <pc:sldMk cId="1004912564" sldId="261"/>
            <ac:picMk id="21" creationId="{BDB737ED-54B4-CB10-AC53-4BB6742E2E3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6C7CC-49E7-9EA3-67E1-3B2383A6D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B3CEDC-3792-BFB2-4E67-86BD5E0F4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131AD-2BCD-8101-1082-3B4B0F138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B048-3CFE-4F69-9E9A-3598F985A9D1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05281-B27C-F3C4-1D1E-87E34C9AE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BA0E4-28D7-9997-4CCD-F288934A0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754E-5D2A-4CEC-BDCA-0141F61C2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522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41C21-6AB3-D5A0-75B0-63605F78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020299-E7A0-6AF8-4B4B-B590C31D3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B51C0-A1EB-00F0-8E18-2B155A4EA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B048-3CFE-4F69-9E9A-3598F985A9D1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4BBF0-EDED-07AC-0BF9-92F51A90A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51FEC-E567-BC75-159D-2FC35157C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754E-5D2A-4CEC-BDCA-0141F61C2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147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9B928D-A196-5FC3-FB9D-1C184EEF60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625557-7D3A-1986-0C91-02D41760D6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9F339-EE87-432E-664A-1DCB3DB43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B048-3CFE-4F69-9E9A-3598F985A9D1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E85F5-C20A-E22F-61ED-87CF806AC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DA657-3A64-8371-A8B5-2405E97CC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754E-5D2A-4CEC-BDCA-0141F61C2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114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B71B5-61EF-3B24-25D1-593C41226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A8776-6A20-FF62-868F-3189619BD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2392"/>
            <a:ext cx="10515600" cy="49345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3A912-587E-EE0A-93F0-FD2D863FB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B048-3CFE-4F69-9E9A-3598F985A9D1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29ED8-64C0-413B-197B-DC0FD7F22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9ED18-9BCD-077C-E5D9-A3EC73E90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754E-5D2A-4CEC-BDCA-0141F61C2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35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C2A4A-55CA-BB5E-8D2B-6E63E9B0F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3A18C-B44A-0D1B-CB62-914574F57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68067-4EF9-1BAD-3EC3-EDBF78774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B048-3CFE-4F69-9E9A-3598F985A9D1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EE6C8-DB1B-4745-7D8D-7B32BC29E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744FB-6118-14E0-DC63-6DBA69297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754E-5D2A-4CEC-BDCA-0141F61C2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349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D749A-6561-D4EE-D513-C2345B761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7DF02-0014-067F-F9AE-F40E84E2F3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C15DC-8B9B-58C8-A847-A6267C224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93C3D4-BB00-0B03-4E33-CB0975D9B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B048-3CFE-4F69-9E9A-3598F985A9D1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336531-7903-77D4-FD7A-05D564CB5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6E342-7561-76C9-DEC7-53293AFD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754E-5D2A-4CEC-BDCA-0141F61C2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9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1F817-0978-4733-7ED1-6D7E69FC6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81256-A572-4E0C-21FA-C473ED8C4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5DC0D-C481-41B1-F522-4485AD3FE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7667B-C96A-ECFE-69F7-9BBAC7A3B5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9BD978-01C9-A6D0-F6D8-C78AAACFFB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98A0EB-3E82-CF89-71D9-01D504678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B048-3CFE-4F69-9E9A-3598F985A9D1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774FEC-F843-C99E-85ED-CB7B07348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E66ADF-C62F-02B9-3E9D-274585B12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754E-5D2A-4CEC-BDCA-0141F61C2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313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B942C-1BAF-A36F-7235-1FF26A0AE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F520B5-FD01-2D8B-8A5F-EEDA58D8E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B048-3CFE-4F69-9E9A-3598F985A9D1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60DDA8-5540-534E-AF24-BE5967CF6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B25A95-7C43-ADA7-70E3-8F536B8D3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754E-5D2A-4CEC-BDCA-0141F61C2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57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7ADDB8-862E-C9A8-9CD8-AF2F1C54F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B048-3CFE-4F69-9E9A-3598F985A9D1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47F24B-99B0-59B6-C6CE-C4DDE8074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565B8-6A20-1F13-2138-5690B10B8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754E-5D2A-4CEC-BDCA-0141F61C2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428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B1A0A-161D-364D-2D58-04455B76F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58693-CCB0-74D5-0708-EFCF5313C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8608B4-EA9C-E2CB-118E-4C1A5962F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9B8957-8410-2307-A494-734807A1D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B048-3CFE-4F69-9E9A-3598F985A9D1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8A481-F463-1101-1A4F-38ADD563F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632AA-23BC-7334-BB15-65E558527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754E-5D2A-4CEC-BDCA-0141F61C2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498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4C799-D412-FE52-BE21-5143C2A1D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1E1FF9-8C79-32F1-D5B1-3DA817C0F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C1A6B6-55DC-D7D0-E419-72A4C74850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6AE12-9EEE-490F-CB7F-72DFD4601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3B048-3CFE-4F69-9E9A-3598F985A9D1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8BC428-772B-BE31-05A5-AD14B4F06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B73A56-47E8-F04E-E09C-723E0D512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1754E-5D2A-4CEC-BDCA-0141F61C2D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4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312424-A0F1-C6C1-C7AA-ED8EFA373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7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2D8DCF-DC64-50B5-3E92-5DF4BE2C1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21780"/>
            <a:ext cx="10515600" cy="4755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BB676-9FF3-2F4A-8B61-72B8F37048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3B048-3CFE-4F69-9E9A-3598F985A9D1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729BB-6DBD-D7F5-5D4B-F04856102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35239" y="6356350"/>
            <a:ext cx="47617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800" dirty="0">
                <a:solidFill>
                  <a:srgbClr val="898989"/>
                </a:solidFill>
              </a:rPr>
              <a:t>P. McIntosh, R. Assmann - EPS-AG Board Meeting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A2954-5A80-C13E-370F-4266B55F30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1754E-5D2A-4CEC-BDCA-0141F61C2D5A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C887F3-C99A-E6DC-8F61-261C203CFCB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238890" y="185738"/>
            <a:ext cx="2774929" cy="50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eps.org/members/member_engagement/groups.aspx?id=85227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F2DEB-190F-0ADB-D4DE-6DA0ABB45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7044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European Physical Society</a:t>
            </a:r>
            <a:br>
              <a:rPr lang="en-GB" b="1" dirty="0"/>
            </a:br>
            <a:r>
              <a:rPr lang="en-GB" b="1" dirty="0"/>
              <a:t>Accelerator Group</a:t>
            </a:r>
            <a:br>
              <a:rPr lang="en-GB" b="1" dirty="0"/>
            </a:br>
            <a:r>
              <a:rPr lang="en-GB" b="1" dirty="0">
                <a:solidFill>
                  <a:srgbClr val="C00000"/>
                </a:solidFill>
              </a:rPr>
              <a:t>Board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83F0A3-6EDD-61E8-21C3-23DD14D1A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90758"/>
            <a:ext cx="9144000" cy="1655762"/>
          </a:xfrm>
        </p:spPr>
        <p:txBody>
          <a:bodyPr/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P. McIntosh, R. Tomas</a:t>
            </a:r>
          </a:p>
          <a:p>
            <a:endParaRPr lang="en-GB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Thursday 2</a:t>
            </a:r>
            <a:r>
              <a:rPr lang="en-GB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 October 2023</a:t>
            </a:r>
          </a:p>
        </p:txBody>
      </p:sp>
    </p:spTree>
    <p:extLst>
      <p:ext uri="{BB962C8B-B14F-4D97-AF65-F5344CB8AC3E}">
        <p14:creationId xmlns:p14="http://schemas.microsoft.com/office/powerpoint/2010/main" val="2660417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A6B1F-3FC1-B0C4-A6D5-CE0934A32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IPAC Prize Process Material Presented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B351A3-F3BE-33CA-CC6C-B8C4CD37A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65990"/>
            <a:ext cx="5083496" cy="28594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4EA163-C4C8-0BC5-BFDD-2441257C2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304" y="1065990"/>
            <a:ext cx="5083496" cy="28594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DBE0D4-7E1A-66C3-C9CC-B53D3ECE3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925455"/>
            <a:ext cx="5083496" cy="28594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E77D76-CC84-1820-6A94-40D31579C2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0304" y="3925454"/>
            <a:ext cx="5083496" cy="28594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3501045-7DBF-BAA5-98C2-0162B605847A}"/>
              </a:ext>
            </a:extLst>
          </p:cNvPr>
          <p:cNvSpPr/>
          <p:nvPr/>
        </p:nvSpPr>
        <p:spPr>
          <a:xfrm>
            <a:off x="5624945" y="3638320"/>
            <a:ext cx="193964" cy="1939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7082BF6-E064-BFF2-43BE-ED697A2B41FD}"/>
              </a:ext>
            </a:extLst>
          </p:cNvPr>
          <p:cNvSpPr/>
          <p:nvPr/>
        </p:nvSpPr>
        <p:spPr>
          <a:xfrm>
            <a:off x="11042072" y="3638320"/>
            <a:ext cx="193964" cy="1939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76FA242-083F-7B92-E26C-0DABE8C6D337}"/>
              </a:ext>
            </a:extLst>
          </p:cNvPr>
          <p:cNvSpPr/>
          <p:nvPr/>
        </p:nvSpPr>
        <p:spPr>
          <a:xfrm>
            <a:off x="5624945" y="6493977"/>
            <a:ext cx="193964" cy="1939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A4A84C3-62ED-8420-4E3A-85978D1D15CF}"/>
              </a:ext>
            </a:extLst>
          </p:cNvPr>
          <p:cNvSpPr/>
          <p:nvPr/>
        </p:nvSpPr>
        <p:spPr>
          <a:xfrm>
            <a:off x="11042072" y="6515345"/>
            <a:ext cx="193964" cy="19396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70973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A6B1F-3FC1-B0C4-A6D5-CE0934A32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EPS Bylaws Change Implications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B4BE13-58A8-7C12-58B1-DFCB4FF55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200" dirty="0"/>
              <a:t>IPAC has strong gender participation incorporated in its EPS-AG constitution, SAB solicitation and prize panel itself: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2200" dirty="0"/>
              <a:t>The Rolf </a:t>
            </a:r>
            <a:r>
              <a:rPr lang="en-GB" sz="2200" dirty="0" err="1"/>
              <a:t>Wideroe</a:t>
            </a:r>
            <a:r>
              <a:rPr lang="en-GB" sz="2200" dirty="0"/>
              <a:t>, Gersh </a:t>
            </a:r>
            <a:r>
              <a:rPr lang="en-GB" sz="2200" dirty="0" err="1"/>
              <a:t>Budker</a:t>
            </a:r>
            <a:r>
              <a:rPr lang="en-GB" sz="2200" dirty="0"/>
              <a:t> and Frank </a:t>
            </a:r>
            <a:r>
              <a:rPr lang="en-GB" sz="2200" dirty="0" err="1"/>
              <a:t>Sacherer</a:t>
            </a:r>
            <a:r>
              <a:rPr lang="en-GB" sz="2200" dirty="0"/>
              <a:t> prizes are solicited, reviewed and </a:t>
            </a:r>
            <a:r>
              <a:rPr lang="en-GB" sz="2200" b="1" dirty="0">
                <a:solidFill>
                  <a:srgbClr val="FF0000"/>
                </a:solidFill>
              </a:rPr>
              <a:t>decisions made 2-3 months before the conference.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2200" dirty="0"/>
              <a:t>The Bruno </a:t>
            </a:r>
            <a:r>
              <a:rPr lang="en-GB" sz="2200" dirty="0" err="1"/>
              <a:t>Touschek</a:t>
            </a:r>
            <a:r>
              <a:rPr lang="en-GB" sz="2200" dirty="0"/>
              <a:t> prize is decided based of the research contributions to the conference. </a:t>
            </a:r>
            <a:r>
              <a:rPr lang="en-GB" sz="2200" b="1" dirty="0">
                <a:solidFill>
                  <a:srgbClr val="FF0000"/>
                </a:solidFill>
              </a:rPr>
              <a:t>Decision therefore made early during the week of the conference.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2200" dirty="0"/>
              <a:t>The Student Poster prizes (2 off) are reviewed by a designated prize panel, who make their </a:t>
            </a:r>
            <a:r>
              <a:rPr lang="en-GB" sz="2200" b="1" dirty="0">
                <a:solidFill>
                  <a:srgbClr val="FF0000"/>
                </a:solidFill>
              </a:rPr>
              <a:t>decision on the Sunday before the start of the conference programme</a:t>
            </a:r>
            <a:r>
              <a:rPr lang="en-GB" sz="2200" dirty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2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200" dirty="0"/>
              <a:t>EPS want to ensure that there is an increased level of female prize awards being allocated across all of its Divisions and Groups – compliant with its own ED&amp;I processes.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200" b="1" dirty="0">
                <a:solidFill>
                  <a:srgbClr val="FF0000"/>
                </a:solidFill>
              </a:rPr>
              <a:t>Our principal concerns relate to incorporating an additional stage of review by the EPS, which could compromise the timescales of the prize approval process.</a:t>
            </a:r>
          </a:p>
        </p:txBody>
      </p:sp>
    </p:spTree>
    <p:extLst>
      <p:ext uri="{BB962C8B-B14F-4D97-AF65-F5344CB8AC3E}">
        <p14:creationId xmlns:p14="http://schemas.microsoft.com/office/powerpoint/2010/main" val="2140435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A6B1F-3FC1-B0C4-A6D5-CE0934A32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EPS Discussion Conclusions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B4BE13-58A8-7C12-58B1-DFCB4FF55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42392"/>
            <a:ext cx="10740775" cy="561560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500" dirty="0"/>
              <a:t>EPS expect their endorsement to be principally regarding the IPAC prize management process, </a:t>
            </a:r>
            <a:r>
              <a:rPr lang="en-GB" sz="2500" b="1" dirty="0">
                <a:solidFill>
                  <a:srgbClr val="00B050"/>
                </a:solidFill>
              </a:rPr>
              <a:t>not specifically the judging decision itself</a:t>
            </a:r>
            <a:r>
              <a:rPr lang="en-GB" sz="2500" dirty="0"/>
              <a:t>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2200" dirty="0"/>
              <a:t>Indicate that this should be happening already, but currently isn’t across many EPS Divisions/Groups.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500" dirty="0"/>
              <a:t>EPS request is for IPAC prize panel to provide a </a:t>
            </a:r>
            <a:r>
              <a:rPr lang="en-GB" sz="2500" b="1" dirty="0">
                <a:solidFill>
                  <a:srgbClr val="00B050"/>
                </a:solidFill>
              </a:rPr>
              <a:t>short report summarising the process employed</a:t>
            </a:r>
            <a:r>
              <a:rPr lang="en-GB" sz="2500" dirty="0"/>
              <a:t>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sz="2200" dirty="0"/>
              <a:t>Provide breakdown of solicited nomination statistics, panel constitution, any problems experienced and description of the judging mechanism itself.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500" b="1" dirty="0">
                <a:solidFill>
                  <a:srgbClr val="00B050"/>
                </a:solidFill>
              </a:rPr>
              <a:t>EPS agreed to provide the typical template that they have used to capture such information.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500" b="1" dirty="0">
                <a:solidFill>
                  <a:srgbClr val="00B050"/>
                </a:solidFill>
              </a:rPr>
              <a:t>EPS also agreed to provide direct connection to EPS-AG from their Equal Opportunities lead.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500" dirty="0"/>
              <a:t>For the principal RW, GB, FS prizes, EPS agreed that they could </a:t>
            </a:r>
            <a:r>
              <a:rPr lang="en-GB" sz="2500" b="1" dirty="0">
                <a:solidFill>
                  <a:srgbClr val="00B050"/>
                </a:solidFill>
              </a:rPr>
              <a:t>provide their feedback within 1-week, which could be formally guaranteed.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500" dirty="0"/>
              <a:t>For the BT and SP prizes, providing they are aware of the typical process being used, there is likely </a:t>
            </a:r>
            <a:r>
              <a:rPr lang="en-GB" sz="2500" b="1" dirty="0">
                <a:solidFill>
                  <a:srgbClr val="00B050"/>
                </a:solidFill>
              </a:rPr>
              <a:t>no need to interrogate anything in addition during the week of the conference</a:t>
            </a:r>
            <a:r>
              <a:rPr lang="en-GB" sz="2500" dirty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sz="2500" b="1" dirty="0">
                <a:solidFill>
                  <a:srgbClr val="FF0000"/>
                </a:solidFill>
              </a:rPr>
              <a:t>We consequently agreed that the bylaws change could be accommodated within existing IPAC prize management processes.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2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90731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A6B1F-3FC1-B0C4-A6D5-CE0934A32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IPAC2029 LOI Hosting in Europe and Timescales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B4BE13-58A8-7C12-58B1-DFCB4FF55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2392"/>
            <a:ext cx="10515600" cy="5435810"/>
          </a:xfrm>
        </p:spPr>
        <p:txBody>
          <a:bodyPr>
            <a:normAutofit lnSpcReduction="10000"/>
          </a:bodyPr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2332038" algn="l"/>
              </a:tabLst>
            </a:pPr>
            <a:r>
              <a:rPr lang="en-GB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March-April 2024: </a:t>
            </a:r>
          </a:p>
          <a:p>
            <a:pPr marL="800100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2332038" algn="l"/>
              </a:tabLs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Prepare and agree IPAC29 specification document (have version for IPAC23). 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2332038" algn="l"/>
              </a:tabLst>
            </a:pPr>
            <a:r>
              <a:rPr lang="en-GB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May-June 2024: </a:t>
            </a:r>
          </a:p>
          <a:p>
            <a:pPr marL="800100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2332038" algn="l"/>
              </a:tabLs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Call for expression of interest in ENEA region with specification document, requesting short proposal and feedback on specs, if any.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2332038" algn="l"/>
              </a:tabLst>
            </a:pPr>
            <a:r>
              <a:rPr lang="en-GB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September 2024: </a:t>
            </a:r>
          </a:p>
          <a:p>
            <a:pPr marL="800100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2332038" algn="l"/>
              </a:tabLs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Down-select 3-4 best proposals, produce final specs and invite for presentation to OC1 of IPAC26.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2332038" algn="l"/>
              </a:tabLst>
            </a:pPr>
            <a:r>
              <a:rPr lang="en-GB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Dec 2024 - Jan 2025: </a:t>
            </a:r>
          </a:p>
          <a:p>
            <a:pPr marL="800100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2332038" algn="l"/>
              </a:tabLs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Presentations of candidates and voting during IPAC26 OC1 (Deauville).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2332038" algn="l"/>
              </a:tabLst>
            </a:pPr>
            <a:r>
              <a:rPr lang="en-GB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Feb 2025: </a:t>
            </a:r>
          </a:p>
          <a:p>
            <a:pPr marL="800100" lvl="1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  <a:tab pos="2332038" algn="l"/>
              </a:tabLst>
            </a:pPr>
            <a:r>
              <a:rPr lang="en-GB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Request commitment letter from hosting organisation(s), taking financial risks.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957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A6B1F-3FC1-B0C4-A6D5-CE0934A32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Task Force: EPS-AG Communications</a:t>
            </a:r>
            <a:br>
              <a:rPr lang="en-GB" dirty="0"/>
            </a:br>
            <a:r>
              <a:rPr lang="en-GB" sz="2700" u="sng" dirty="0">
                <a:solidFill>
                  <a:srgbClr val="FF0000"/>
                </a:solidFill>
              </a:rPr>
              <a:t>Website</a:t>
            </a:r>
            <a:r>
              <a:rPr lang="en-GB" sz="2700" dirty="0"/>
              <a:t>, Social Media, Bulletins etc 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1354753-98E7-8F10-0254-1C3478A1A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86426" y="1219452"/>
            <a:ext cx="4921322" cy="537655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Lots of potential to develop the scope and feel for the EPS-AG website.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Lots of incorrect/missing information included for current and previous board memberships.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Some inconsistent pages i.e. 2 different EPS-AG sites, with similar but different information?!?!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hlinkClick r:id="rId2"/>
              </a:rPr>
              <a:t>https://www.eps-ag.org/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dirty="0">
                <a:hlinkClick r:id="rId2"/>
              </a:rPr>
              <a:t>https://www.eps.org/members/member_engagement/groups.aspx?id=85227</a:t>
            </a:r>
            <a:endParaRPr lang="en-GB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/>
              <a:t>Note: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PR Material section …. Is empty </a:t>
            </a:r>
            <a:r>
              <a:rPr lang="en-GB" dirty="0">
                <a:sym typeface="Wingdings" panose="05000000000000000000" pitchFamily="2" charset="2"/>
              </a:rPr>
              <a:t>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1" dirty="0">
                <a:solidFill>
                  <a:srgbClr val="FF0000"/>
                </a:solidFill>
                <a:sym typeface="Wingdings" panose="05000000000000000000" pitchFamily="2" charset="2"/>
              </a:rPr>
              <a:t>Need to try and make pages more effective, exciting and engaging!</a:t>
            </a:r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5D310D-0710-ECBD-5B84-327CB09B4A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26" t="13184" r="26348" b="14457"/>
          <a:stretch/>
        </p:blipFill>
        <p:spPr>
          <a:xfrm>
            <a:off x="452063" y="1498440"/>
            <a:ext cx="6380251" cy="50108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2234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A6B1F-3FC1-B0C4-A6D5-CE0934A32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Task Force: EPS-AG Communications</a:t>
            </a:r>
            <a:br>
              <a:rPr lang="en-GB" dirty="0"/>
            </a:br>
            <a:r>
              <a:rPr lang="en-GB" sz="2700" dirty="0"/>
              <a:t>Website, </a:t>
            </a:r>
            <a:r>
              <a:rPr lang="en-GB" sz="2700" u="sng" dirty="0">
                <a:solidFill>
                  <a:srgbClr val="FF0000"/>
                </a:solidFill>
              </a:rPr>
              <a:t>Social Media</a:t>
            </a:r>
            <a:r>
              <a:rPr lang="en-GB" sz="2700" dirty="0"/>
              <a:t>, Bulletins etc 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1354753-98E7-8F10-0254-1C3478A1A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2445" y="1291372"/>
            <a:ext cx="5445303" cy="537655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No presence at all for EPS-AG on social media, but there is for EPS.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Do we need to have a dedicated presence, or otherwise post directly into EPS?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Can use to promote our EPS-AG activities more extensively: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IPAC coordination processes.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Showcasing student support for conference participation.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Light Peer Review publishing benefits.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dirty="0">
                <a:solidFill>
                  <a:srgbClr val="FF0000"/>
                </a:solidFill>
              </a:rPr>
              <a:t>Continuous commitment and effort required to conduct effectively.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01204A-2164-650F-CD74-B6E705620A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17" t="11954" r="33793" b="9931"/>
          <a:stretch/>
        </p:blipFill>
        <p:spPr>
          <a:xfrm>
            <a:off x="1258762" y="1402847"/>
            <a:ext cx="4656083" cy="5357156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013DBF4-4EFA-04FD-2CB0-6FA035D8E644}"/>
              </a:ext>
            </a:extLst>
          </p:cNvPr>
          <p:cNvGrpSpPr/>
          <p:nvPr/>
        </p:nvGrpSpPr>
        <p:grpSpPr>
          <a:xfrm>
            <a:off x="3373593" y="3371970"/>
            <a:ext cx="2519480" cy="693490"/>
            <a:chOff x="9209314" y="3104842"/>
            <a:chExt cx="2519480" cy="69349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587CAB6-6072-B03A-93B8-E601013E5AB7}"/>
                </a:ext>
              </a:extLst>
            </p:cNvPr>
            <p:cNvSpPr/>
            <p:nvPr/>
          </p:nvSpPr>
          <p:spPr>
            <a:xfrm>
              <a:off x="10853057" y="3104842"/>
              <a:ext cx="875737" cy="36933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2F42B1F-72DF-2DCD-758E-FD9558D7F0D3}"/>
                </a:ext>
              </a:extLst>
            </p:cNvPr>
            <p:cNvSpPr txBox="1"/>
            <p:nvPr/>
          </p:nvSpPr>
          <p:spPr>
            <a:xfrm>
              <a:off x="9209314" y="3429000"/>
              <a:ext cx="12731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EPS specific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8643F0A-DBDF-67D8-FF73-5147AE9828E9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V="1">
              <a:off x="10482419" y="3402149"/>
              <a:ext cx="370638" cy="21151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372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A6B1F-3FC1-B0C4-A6D5-CE0934A32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Task Force: EPS-AG Communications</a:t>
            </a:r>
            <a:br>
              <a:rPr lang="en-GB" dirty="0"/>
            </a:br>
            <a:r>
              <a:rPr lang="en-GB" sz="2700" dirty="0"/>
              <a:t>Website, Social Media, </a:t>
            </a:r>
            <a:r>
              <a:rPr lang="en-GB" sz="2700" u="sng" dirty="0">
                <a:solidFill>
                  <a:srgbClr val="FF0000"/>
                </a:solidFill>
              </a:rPr>
              <a:t>Bulletins</a:t>
            </a:r>
            <a:r>
              <a:rPr lang="en-GB" sz="2700" dirty="0"/>
              <a:t> etc 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1354753-98E7-8F10-0254-1C3478A1A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dirty="0"/>
              <a:t>Examples could include: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1" dirty="0"/>
              <a:t>Online Bulletin Board: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Collaboration space to share, discuss, query research topic areas.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GB" b="1" dirty="0"/>
              <a:t>Newsletter: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Highlight impactful research and/or accelerator projects.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Should not replicate other existing platforms, mechanisms or publications.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Would need to be appropriately maintained and continue to be relevant and attractive.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b="1" dirty="0">
                <a:solidFill>
                  <a:srgbClr val="FF0000"/>
                </a:solidFill>
              </a:rPr>
              <a:t>Would such a process be useful?</a:t>
            </a:r>
          </a:p>
        </p:txBody>
      </p:sp>
    </p:spTree>
    <p:extLst>
      <p:ext uri="{BB962C8B-B14F-4D97-AF65-F5344CB8AC3E}">
        <p14:creationId xmlns:p14="http://schemas.microsoft.com/office/powerpoint/2010/main" val="674397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A6B1F-3FC1-B0C4-A6D5-CE0934A32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Task Force: EPS-AG Topical Forums/Workshops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B4BE13-58A8-7C12-58B1-DFCB4FF55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EPS-AG could coordinate and provide a series of regular topical forum meetings – stimulate communities.</a:t>
            </a:r>
          </a:p>
        </p:txBody>
      </p:sp>
    </p:spTree>
    <p:extLst>
      <p:ext uri="{BB962C8B-B14F-4D97-AF65-F5344CB8AC3E}">
        <p14:creationId xmlns:p14="http://schemas.microsoft.com/office/powerpoint/2010/main" val="2302944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A6B1F-3FC1-B0C4-A6D5-CE0934A32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Task Force: Other ideas?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B4BE13-58A8-7C12-58B1-DFCB4FF55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71589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A6B1F-3FC1-B0C4-A6D5-CE0934A32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Budget Utilisation Opportunities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B4BE13-58A8-7C12-58B1-DFCB4FF55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EPS-AG website reconfiguration.</a:t>
            </a:r>
          </a:p>
          <a:p>
            <a:r>
              <a:rPr lang="en-GB" sz="3200" dirty="0"/>
              <a:t>Topical workshops/forums.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55140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C2B9F-3795-1E8E-DB61-3426C3FD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 for Today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73E2E73-FA5E-75FC-C1F5-B06FEAC2A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730424"/>
              </p:ext>
            </p:extLst>
          </p:nvPr>
        </p:nvGraphicFramePr>
        <p:xfrm>
          <a:off x="1678302" y="1242392"/>
          <a:ext cx="9111997" cy="5109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408">
                  <a:extLst>
                    <a:ext uri="{9D8B030D-6E8A-4147-A177-3AD203B41FA5}">
                      <a16:colId xmlns:a16="http://schemas.microsoft.com/office/drawing/2014/main" val="1285670730"/>
                    </a:ext>
                  </a:extLst>
                </a:gridCol>
                <a:gridCol w="1210945">
                  <a:extLst>
                    <a:ext uri="{9D8B030D-6E8A-4147-A177-3AD203B41FA5}">
                      <a16:colId xmlns:a16="http://schemas.microsoft.com/office/drawing/2014/main" val="3500415454"/>
                    </a:ext>
                  </a:extLst>
                </a:gridCol>
                <a:gridCol w="5291074">
                  <a:extLst>
                    <a:ext uri="{9D8B030D-6E8A-4147-A177-3AD203B41FA5}">
                      <a16:colId xmlns:a16="http://schemas.microsoft.com/office/drawing/2014/main" val="675047378"/>
                    </a:ext>
                  </a:extLst>
                </a:gridCol>
                <a:gridCol w="2270570">
                  <a:extLst>
                    <a:ext uri="{9D8B030D-6E8A-4147-A177-3AD203B41FA5}">
                      <a16:colId xmlns:a16="http://schemas.microsoft.com/office/drawing/2014/main" val="3747895899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marL="36000" algn="l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Thursday 2nd November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742595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GB" sz="1800" b="1" u="none" strike="noStrike">
                          <a:effectLst/>
                          <a:latin typeface="+mn-lt"/>
                        </a:rPr>
                        <a:t>#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GB" sz="1800" b="1" u="none" strike="noStrike">
                          <a:effectLst/>
                          <a:latin typeface="+mn-lt"/>
                        </a:rPr>
                        <a:t>Time (GMT)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1" u="none" strike="noStrike">
                          <a:effectLst/>
                          <a:latin typeface="+mn-lt"/>
                        </a:rPr>
                        <a:t>Item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b="1" u="none" strike="noStrike" dirty="0">
                          <a:effectLst/>
                          <a:latin typeface="+mn-lt"/>
                        </a:rPr>
                        <a:t>Who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477272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14:00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Agenda review and approval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P McIntosh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616035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14:05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EPS-AG constitution, roles and future expectations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P McIntosh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576324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14:15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EPS-AG finance review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N Delerue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585317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14:25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IPAC23 lessons learned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A Fabris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366414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14:35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LPR processing review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N Delerue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21817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6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14:45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IPAC26 preparations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H Franberg/P McIntosh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615847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7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14:55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Indico implementation and status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I Andrian (Video)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000716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15:05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Break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648816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15:10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EPS bylaws change implication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P McIntosh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742778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10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15:15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IPAC29 LOI hosting in Europe and timescales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P McIntosh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763284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6000"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6000" algn="ct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u="none" strike="noStrike" dirty="0">
                          <a:effectLst/>
                          <a:latin typeface="+mn-lt"/>
                        </a:rPr>
                        <a:t>Task Force discussion and possible topics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940126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11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15:25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Communications: website, social media, news bulletins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P McIntosh/R Tomas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52866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12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15:35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Topical forum/workshops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P McIntosh/R Tomas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748572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13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15:45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Other ideas?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5725" marR="9525" marT="9525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All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408358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14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15:50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Budget utilisation opportunities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All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346003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15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16:00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GB" sz="1800" u="none" strike="noStrike">
                          <a:effectLst/>
                          <a:latin typeface="+mn-lt"/>
                        </a:rPr>
                        <a:t>Meeting Close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840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458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A6B1F-3FC1-B0C4-A6D5-CE0934A32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Next EPS-AG Meetings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B4BE13-58A8-7C12-58B1-DFCB4FF55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February 2024 – Board meeting - Remote</a:t>
            </a:r>
          </a:p>
          <a:p>
            <a:r>
              <a:rPr lang="en-GB" sz="3200" dirty="0"/>
              <a:t>May 2024 – Board meeting and General Assembly – IPAC24</a:t>
            </a:r>
          </a:p>
          <a:p>
            <a:r>
              <a:rPr lang="en-GB" sz="3200" dirty="0"/>
              <a:t>September 2024 – Board meeting - Remote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381586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ow To Build A Strong Team Culture In 10 Steps">
            <a:extLst>
              <a:ext uri="{FF2B5EF4-FFF2-40B4-BE49-F238E27FC236}">
                <a16:creationId xmlns:a16="http://schemas.microsoft.com/office/drawing/2014/main" id="{B397712B-6777-369F-9F5E-57FE9A488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831" y="1905671"/>
            <a:ext cx="13443289" cy="759838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FB4479F-CC43-9D11-ADE1-7A1820DEB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6028" y="1651728"/>
            <a:ext cx="10091057" cy="2387600"/>
          </a:xfrm>
        </p:spPr>
        <p:txBody>
          <a:bodyPr anchor="ctr">
            <a:normAutofit fontScale="90000"/>
          </a:bodyPr>
          <a:lstStyle/>
          <a:p>
            <a:r>
              <a:rPr lang="en-GB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Our work has started!!</a:t>
            </a:r>
            <a:br>
              <a:rPr lang="en-GB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GB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GB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MANY THANKS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978D193-EB15-840E-6F7A-78A29175CD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257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1C6439-8964-00A4-E877-B46AB2D91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7941"/>
            <a:ext cx="12192000" cy="45421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4A6B1F-3FC1-B0C4-A6D5-CE0934A32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853791" cy="877266"/>
          </a:xfrm>
        </p:spPr>
        <p:txBody>
          <a:bodyPr>
            <a:normAutofit fontScale="90000"/>
          </a:bodyPr>
          <a:lstStyle/>
          <a:p>
            <a:r>
              <a:rPr lang="en-GB" dirty="0"/>
              <a:t>EPS-AG Constitution, Roles and Future Expectations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F6B0E7-C061-A799-7B6E-34D21D8F9436}"/>
              </a:ext>
            </a:extLst>
          </p:cNvPr>
          <p:cNvSpPr txBox="1"/>
          <p:nvPr/>
        </p:nvSpPr>
        <p:spPr>
          <a:xfrm>
            <a:off x="761999" y="5708396"/>
            <a:ext cx="108345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Still to define: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Student Grant panel for IPAC24 (Nov23), grant panel and SAB for IPAC25 (Nov24) and IPAC26 (Nov25)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SPC, LPR, EO and Student Tutorial roles to be confirmed for IPAC26 (Aug24) – SPC1/OC1 expected Dec24/Jan25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84F39D-1E4A-CD04-248C-76D7B3C49F64}"/>
              </a:ext>
            </a:extLst>
          </p:cNvPr>
          <p:cNvGrpSpPr/>
          <p:nvPr/>
        </p:nvGrpSpPr>
        <p:grpSpPr>
          <a:xfrm>
            <a:off x="6994733" y="1130157"/>
            <a:ext cx="955496" cy="4914963"/>
            <a:chOff x="7233007" y="1130157"/>
            <a:chExt cx="955496" cy="49149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0162104-4D0B-3F6D-3FC5-1FCFFB7CCD58}"/>
                </a:ext>
              </a:extLst>
            </p:cNvPr>
            <p:cNvSpPr/>
            <p:nvPr/>
          </p:nvSpPr>
          <p:spPr>
            <a:xfrm>
              <a:off x="7233007" y="1130157"/>
              <a:ext cx="955496" cy="457823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B76DBE0-D3E6-8FBF-F29A-DD8AD75EB190}"/>
                </a:ext>
              </a:extLst>
            </p:cNvPr>
            <p:cNvSpPr txBox="1"/>
            <p:nvPr/>
          </p:nvSpPr>
          <p:spPr>
            <a:xfrm>
              <a:off x="7294327" y="5675788"/>
              <a:ext cx="832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IPAC24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47161AF-6438-18AB-A52C-8E069BA5ED4B}"/>
              </a:ext>
            </a:extLst>
          </p:cNvPr>
          <p:cNvGrpSpPr/>
          <p:nvPr/>
        </p:nvGrpSpPr>
        <p:grpSpPr>
          <a:xfrm>
            <a:off x="7874030" y="1130157"/>
            <a:ext cx="955496" cy="4914963"/>
            <a:chOff x="8091754" y="1130157"/>
            <a:chExt cx="955496" cy="491496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13B479A-90D9-B758-4A54-F1DA1817FC54}"/>
                </a:ext>
              </a:extLst>
            </p:cNvPr>
            <p:cNvSpPr/>
            <p:nvPr/>
          </p:nvSpPr>
          <p:spPr>
            <a:xfrm>
              <a:off x="8091754" y="1130157"/>
              <a:ext cx="955496" cy="457823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C0C795-2658-51AD-34B5-0F893A490002}"/>
                </a:ext>
              </a:extLst>
            </p:cNvPr>
            <p:cNvSpPr txBox="1"/>
            <p:nvPr/>
          </p:nvSpPr>
          <p:spPr>
            <a:xfrm>
              <a:off x="8153074" y="5675788"/>
              <a:ext cx="832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IPAC25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5A8DAAF-4DDD-1765-7087-469F75E4CD41}"/>
              </a:ext>
            </a:extLst>
          </p:cNvPr>
          <p:cNvGrpSpPr/>
          <p:nvPr/>
        </p:nvGrpSpPr>
        <p:grpSpPr>
          <a:xfrm>
            <a:off x="8697651" y="1130157"/>
            <a:ext cx="3055659" cy="4914963"/>
            <a:chOff x="7957424" y="1130157"/>
            <a:chExt cx="3055659" cy="491496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F7BEC7C-32D0-4DD0-3615-8AFB2CDD0937}"/>
                </a:ext>
              </a:extLst>
            </p:cNvPr>
            <p:cNvSpPr/>
            <p:nvPr/>
          </p:nvSpPr>
          <p:spPr>
            <a:xfrm>
              <a:off x="7957424" y="1130157"/>
              <a:ext cx="3055659" cy="458227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153387D-36D7-698E-3615-4A4AC3B30B19}"/>
                </a:ext>
              </a:extLst>
            </p:cNvPr>
            <p:cNvSpPr txBox="1"/>
            <p:nvPr/>
          </p:nvSpPr>
          <p:spPr>
            <a:xfrm>
              <a:off x="9089454" y="5675788"/>
              <a:ext cx="832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IPAC26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3BACED4-D76B-66AA-7A5A-606867F4599F}"/>
              </a:ext>
            </a:extLst>
          </p:cNvPr>
          <p:cNvGrpSpPr/>
          <p:nvPr/>
        </p:nvGrpSpPr>
        <p:grpSpPr>
          <a:xfrm>
            <a:off x="3557923" y="1130157"/>
            <a:ext cx="3055659" cy="4914963"/>
            <a:chOff x="7957424" y="1130157"/>
            <a:chExt cx="3055659" cy="49149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DC58AC-CAA6-388E-49E1-212431B55EB6}"/>
                </a:ext>
              </a:extLst>
            </p:cNvPr>
            <p:cNvSpPr/>
            <p:nvPr/>
          </p:nvSpPr>
          <p:spPr>
            <a:xfrm>
              <a:off x="7957424" y="1130157"/>
              <a:ext cx="3055659" cy="458227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86D63A1-65D8-9386-359F-61424E74164F}"/>
                </a:ext>
              </a:extLst>
            </p:cNvPr>
            <p:cNvSpPr txBox="1"/>
            <p:nvPr/>
          </p:nvSpPr>
          <p:spPr>
            <a:xfrm>
              <a:off x="9089454" y="5675788"/>
              <a:ext cx="8328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IPAC23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491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A6B1F-3FC1-B0C4-A6D5-CE0934A32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EPS-AG Finance Review (N Delerue)</a:t>
            </a:r>
          </a:p>
        </p:txBody>
      </p:sp>
    </p:spTree>
    <p:extLst>
      <p:ext uri="{BB962C8B-B14F-4D97-AF65-F5344CB8AC3E}">
        <p14:creationId xmlns:p14="http://schemas.microsoft.com/office/powerpoint/2010/main" val="1422387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A6B1F-3FC1-B0C4-A6D5-CE0934A32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IPAC23 Lessons Learned (A Fabris)</a:t>
            </a:r>
          </a:p>
        </p:txBody>
      </p:sp>
    </p:spTree>
    <p:extLst>
      <p:ext uri="{BB962C8B-B14F-4D97-AF65-F5344CB8AC3E}">
        <p14:creationId xmlns:p14="http://schemas.microsoft.com/office/powerpoint/2010/main" val="670962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A6B1F-3FC1-B0C4-A6D5-CE0934A32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IPAC23 LPR Processing Review (N Delerue)</a:t>
            </a:r>
          </a:p>
        </p:txBody>
      </p:sp>
    </p:spTree>
    <p:extLst>
      <p:ext uri="{BB962C8B-B14F-4D97-AF65-F5344CB8AC3E}">
        <p14:creationId xmlns:p14="http://schemas.microsoft.com/office/powerpoint/2010/main" val="181778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A6B1F-3FC1-B0C4-A6D5-CE0934A32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IPAC26 Preparations (H Franberg-</a:t>
            </a:r>
            <a:r>
              <a:rPr lang="en-GB" dirty="0" err="1"/>
              <a:t>Delahaye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7834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A6B1F-3FC1-B0C4-A6D5-CE0934A32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Indico Implementation and Status (I Andrian)</a:t>
            </a:r>
          </a:p>
        </p:txBody>
      </p:sp>
    </p:spTree>
    <p:extLst>
      <p:ext uri="{BB962C8B-B14F-4D97-AF65-F5344CB8AC3E}">
        <p14:creationId xmlns:p14="http://schemas.microsoft.com/office/powerpoint/2010/main" val="1738462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A6B1F-3FC1-B0C4-A6D5-CE0934A32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EPS Bylaws Change Implications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B4BE13-58A8-7C12-58B1-DFCB4FF55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200" dirty="0"/>
              <a:t>Meeting held with Luc Berge (EPS President) and Anne Pawsey (EPS General Secretary) on 20</a:t>
            </a:r>
            <a:r>
              <a:rPr lang="en-GB" sz="3200" baseline="30000" dirty="0"/>
              <a:t>th</a:t>
            </a:r>
            <a:r>
              <a:rPr lang="en-GB" sz="3200" dirty="0"/>
              <a:t> Oct, with myself, Ralph Assmann and Rogelio Tomas.</a:t>
            </a:r>
          </a:p>
          <a:p>
            <a:r>
              <a:rPr lang="en-GB" sz="3200" dirty="0"/>
              <a:t>Discussed implications of the proposed Rule 21.4 bylaws change:</a:t>
            </a:r>
          </a:p>
          <a:p>
            <a:pPr marL="0" indent="0">
              <a:buNone/>
            </a:pPr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  <a:p>
            <a:r>
              <a:rPr lang="en-GB" sz="3200" dirty="0"/>
              <a:t>Formal EPS bylaws change voting process on November 24</a:t>
            </a:r>
            <a:r>
              <a:rPr lang="en-GB" sz="3200" baseline="30000" dirty="0"/>
              <a:t>th</a:t>
            </a:r>
            <a:r>
              <a:rPr lang="en-GB" sz="32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946BEF-2442-71E5-F8B7-332FE75EDD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64" t="68517" r="24663" b="19550"/>
          <a:stretch/>
        </p:blipFill>
        <p:spPr>
          <a:xfrm>
            <a:off x="658371" y="3685492"/>
            <a:ext cx="10538213" cy="13715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56241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2369</TotalTime>
  <Words>1125</Words>
  <Application>Microsoft Office PowerPoint</Application>
  <PresentationFormat>Widescreen</PresentationFormat>
  <Paragraphs>164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Aharoni</vt:lpstr>
      <vt:lpstr>Arial</vt:lpstr>
      <vt:lpstr>Calibri</vt:lpstr>
      <vt:lpstr>Calibri Light</vt:lpstr>
      <vt:lpstr>Symbol</vt:lpstr>
      <vt:lpstr>Office Theme</vt:lpstr>
      <vt:lpstr>European Physical Society Accelerator Group Board Meeting</vt:lpstr>
      <vt:lpstr>Agenda for Today</vt:lpstr>
      <vt:lpstr>EPS-AG Constitution, Roles and Future Expectations</vt:lpstr>
      <vt:lpstr>EPS-AG Finance Review (N Delerue)</vt:lpstr>
      <vt:lpstr>IPAC23 Lessons Learned (A Fabris)</vt:lpstr>
      <vt:lpstr>IPAC23 LPR Processing Review (N Delerue)</vt:lpstr>
      <vt:lpstr>IPAC26 Preparations (H Franberg-Delahaye)</vt:lpstr>
      <vt:lpstr>Indico Implementation and Status (I Andrian)</vt:lpstr>
      <vt:lpstr>EPS Bylaws Change Implications </vt:lpstr>
      <vt:lpstr>IPAC Prize Process Material Presented</vt:lpstr>
      <vt:lpstr>EPS Bylaws Change Implications </vt:lpstr>
      <vt:lpstr>EPS Discussion Conclusions</vt:lpstr>
      <vt:lpstr>IPAC2029 LOI Hosting in Europe and Timescales</vt:lpstr>
      <vt:lpstr>Task Force: EPS-AG Communications Website, Social Media, Bulletins etc </vt:lpstr>
      <vt:lpstr>Task Force: EPS-AG Communications Website, Social Media, Bulletins etc </vt:lpstr>
      <vt:lpstr>Task Force: EPS-AG Communications Website, Social Media, Bulletins etc </vt:lpstr>
      <vt:lpstr>Task Force: EPS-AG Topical Forums/Workshops</vt:lpstr>
      <vt:lpstr>Task Force: Other ideas?</vt:lpstr>
      <vt:lpstr>Budget Utilisation Opportunities</vt:lpstr>
      <vt:lpstr>Next EPS-AG Meetings</vt:lpstr>
      <vt:lpstr>Our work has started!!   MANY 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Physical Society Accelerator Group Board Meeting</dc:title>
  <dc:creator>McIntosh, Peter (STFC,DL,AST)</dc:creator>
  <cp:lastModifiedBy>McIntosh, Peter (STFC,DL,AST)</cp:lastModifiedBy>
  <cp:revision>8</cp:revision>
  <dcterms:created xsi:type="dcterms:W3CDTF">2023-05-02T12:11:30Z</dcterms:created>
  <dcterms:modified xsi:type="dcterms:W3CDTF">2023-11-02T12:17:14Z</dcterms:modified>
</cp:coreProperties>
</file>