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70" r:id="rId6"/>
    <p:sldId id="262" r:id="rId7"/>
    <p:sldId id="264" r:id="rId8"/>
    <p:sldId id="271" r:id="rId9"/>
    <p:sldId id="266" r:id="rId10"/>
    <p:sldId id="276" r:id="rId11"/>
    <p:sldId id="272" r:id="rId12"/>
    <p:sldId id="275" r:id="rId13"/>
    <p:sldId id="265" r:id="rId14"/>
    <p:sldId id="267" r:id="rId15"/>
    <p:sldId id="269" r:id="rId16"/>
    <p:sldId id="268" r:id="rId17"/>
    <p:sldId id="27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D30D2-A35C-40EF-AEF0-7C1A40D8D323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E7F6-E225-4B64-A22E-8EB94B5CD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B734-937A-49F9-B7AC-D001C3ED5234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8777-7862-4F75-88F6-1BA2DD0811F4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7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7ED1-7721-4273-B8D5-7FE69E86841F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9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347"/>
            <a:ext cx="10515600" cy="1325563"/>
          </a:xfrm>
        </p:spPr>
        <p:txBody>
          <a:bodyPr/>
          <a:lstStyle>
            <a:lvl1pPr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108D-EFD9-40D4-AD61-4752A23C86C6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5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7D77-5149-4D53-8CD8-681F0229E913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8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8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1535"/>
            <a:ext cx="5181600" cy="44454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31535"/>
            <a:ext cx="5181600" cy="44454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28F9-A37C-421D-8D30-9141288B25BD}" type="datetime1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8824-BEDB-4DF0-B16B-AD9C8381AD6B}" type="datetime1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7FBE-C5FA-4476-8579-ADBF53943952}" type="datetime1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7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5595-65EC-47E6-8337-B42256789EDF}" type="datetime1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9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1393-099D-4CB1-A800-6DA7D3C2106B}" type="datetime1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6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02E5-5444-475C-A20F-C7ED8B090D66}" type="datetime1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5569-4604-4A97-ADB7-285531D6235A}" type="datetime1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B1DF4-7C44-47BC-82F7-40093C090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oi.org/10.1088/1748-0221/18/04/P040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12" t="17699" r="17807" b="18798"/>
          <a:stretch/>
        </p:blipFill>
        <p:spPr>
          <a:xfrm>
            <a:off x="8913089" y="3560051"/>
            <a:ext cx="3075709" cy="1366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457347"/>
            <a:ext cx="11988800" cy="2387600"/>
          </a:xfrm>
        </p:spPr>
        <p:txBody>
          <a:bodyPr>
            <a:normAutofit/>
          </a:bodyPr>
          <a:lstStyle/>
          <a:p>
            <a:r>
              <a:rPr lang="en-GB" b="1" dirty="0" smtClean="0"/>
              <a:t>Proton Computed Tomography in “High” Proton Flux </a:t>
            </a:r>
            <a:r>
              <a:rPr lang="en-GB" b="1" dirty="0"/>
              <a:t>E</a:t>
            </a:r>
            <a:r>
              <a:rPr lang="en-GB" b="1" dirty="0" smtClean="0"/>
              <a:t>nvironments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702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trike="sngStrike" dirty="0" smtClean="0"/>
              <a:t>Nigel </a:t>
            </a:r>
            <a:r>
              <a:rPr lang="en-GB" strike="sngStrike" dirty="0" err="1" smtClean="0"/>
              <a:t>Allinson</a:t>
            </a:r>
            <a:r>
              <a:rPr lang="en-GB" dirty="0" smtClean="0"/>
              <a:t> </a:t>
            </a:r>
            <a:r>
              <a:rPr lang="en-GB" strike="sngStrike" dirty="0" smtClean="0"/>
              <a:t>Alasdair Winter </a:t>
            </a:r>
            <a:r>
              <a:rPr lang="en-GB" dirty="0" smtClean="0"/>
              <a:t>Tony Price, </a:t>
            </a:r>
            <a:r>
              <a:rPr lang="en-GB" dirty="0" smtClean="0"/>
              <a:t>on behalf of the </a:t>
            </a:r>
            <a:r>
              <a:rPr lang="en-GB" dirty="0" err="1" smtClean="0"/>
              <a:t>OPTIma</a:t>
            </a:r>
            <a:r>
              <a:rPr lang="en-GB" dirty="0" smtClean="0"/>
              <a:t> consortium</a:t>
            </a:r>
          </a:p>
          <a:p>
            <a:r>
              <a:rPr lang="en-GB" dirty="0" err="1" smtClean="0"/>
              <a:t>IoP</a:t>
            </a:r>
            <a:r>
              <a:rPr lang="en-GB" dirty="0"/>
              <a:t>: Advancing Radiobiology Technology</a:t>
            </a:r>
            <a:endParaRPr lang="en-GB" dirty="0" smtClean="0"/>
          </a:p>
          <a:p>
            <a:r>
              <a:rPr lang="en-GB" dirty="0" smtClean="0"/>
              <a:t>24/10/2023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54" y="4592784"/>
            <a:ext cx="5305334" cy="167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022"/>
            <a:ext cx="2025443" cy="1794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9" y="4385241"/>
            <a:ext cx="1856509" cy="876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4" y="5491888"/>
            <a:ext cx="3255376" cy="108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32510" r="1758" b="32519"/>
          <a:stretch/>
        </p:blipFill>
        <p:spPr>
          <a:xfrm>
            <a:off x="8845402" y="5373898"/>
            <a:ext cx="3297383" cy="9659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61941"/>
            <a:ext cx="34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By </a:t>
            </a:r>
            <a:r>
              <a:rPr lang="en-GB" b="1" dirty="0" err="1" smtClean="0">
                <a:solidFill>
                  <a:srgbClr val="FF0000"/>
                </a:solidFill>
              </a:rPr>
              <a:t>pCT</a:t>
            </a:r>
            <a:r>
              <a:rPr lang="en-GB" b="1" dirty="0" smtClean="0">
                <a:solidFill>
                  <a:srgbClr val="FF0000"/>
                </a:solidFill>
              </a:rPr>
              <a:t> standards, not </a:t>
            </a:r>
            <a:r>
              <a:rPr lang="en-GB" b="1" dirty="0" err="1" smtClean="0">
                <a:solidFill>
                  <a:srgbClr val="FF0000"/>
                </a:solidFill>
              </a:rPr>
              <a:t>LhARAs</a:t>
            </a:r>
            <a:r>
              <a:rPr lang="en-GB" b="1" dirty="0" smtClean="0">
                <a:solidFill>
                  <a:srgbClr val="FF0000"/>
                </a:solidFill>
              </a:rPr>
              <a:t>!!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281710" y="965199"/>
            <a:ext cx="1145308" cy="877456"/>
          </a:xfrm>
          <a:prstGeom prst="curvedConnector3">
            <a:avLst>
              <a:gd name="adj1" fmla="val 7419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30667" y="3167002"/>
            <a:ext cx="2498000" cy="249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72" y="1194892"/>
            <a:ext cx="11142288" cy="18454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Three stages: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400" dirty="0" smtClean="0"/>
              <a:t>Find hits in each module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400" dirty="0" smtClean="0"/>
              <a:t>Form upstream tracks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can assume protons travel parallel to beam axis, no protons lost to hard interactions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400" dirty="0" smtClean="0"/>
              <a:t>Match upstream tracks to downstream hits</a:t>
            </a:r>
          </a:p>
          <a:p>
            <a:r>
              <a:rPr lang="en-GB" sz="1600" dirty="0" smtClean="0"/>
              <a:t>Multiple approaches tried but ultimately simple cut based methods based on track straightness proved best</a:t>
            </a:r>
          </a:p>
          <a:p>
            <a:pPr lvl="1"/>
            <a:r>
              <a:rPr lang="en-GB" sz="1400" dirty="0" smtClean="0"/>
              <a:t>Maximum allowed deviation from straight line determined from performing a calibration of scattering vs residual energy for water blocks</a:t>
            </a:r>
          </a:p>
          <a:p>
            <a:r>
              <a:rPr lang="en-GB" sz="1600" dirty="0" smtClean="0"/>
              <a:t>Pixel sensors remove step 1 but steps 2 &amp; 3 are still necessary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31" y="3304578"/>
            <a:ext cx="109738" cy="2328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21531" y="3456978"/>
            <a:ext cx="109738" cy="232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2275171" y="3171109"/>
            <a:ext cx="109738" cy="2328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2483711" y="3131857"/>
            <a:ext cx="109738" cy="2328874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1398000" y="4461539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2319880" y="4047738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38228" y="4185920"/>
            <a:ext cx="900000" cy="43200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41511" y="4063810"/>
            <a:ext cx="3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188" y="5644936"/>
            <a:ext cx="343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Step 1) Find combinations of strips in each module that minimise ‘R’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4866640" y="3283131"/>
            <a:ext cx="172720" cy="2226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139719" y="3283131"/>
            <a:ext cx="172720" cy="2226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154160" y="3308636"/>
            <a:ext cx="172720" cy="2226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427239" y="3308636"/>
            <a:ext cx="172720" cy="2226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3835700" y="4255684"/>
            <a:ext cx="7614620" cy="12537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5-Point Star 29"/>
          <p:cNvSpPr/>
          <p:nvPr/>
        </p:nvSpPr>
        <p:spPr>
          <a:xfrm>
            <a:off x="4827000" y="3978179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5-Point Star 30"/>
          <p:cNvSpPr/>
          <p:nvPr/>
        </p:nvSpPr>
        <p:spPr>
          <a:xfrm>
            <a:off x="4829580" y="4550284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5-Point Star 31"/>
          <p:cNvSpPr/>
          <p:nvPr/>
        </p:nvSpPr>
        <p:spPr>
          <a:xfrm>
            <a:off x="6123016" y="4255684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5-Point Star 32"/>
          <p:cNvSpPr/>
          <p:nvPr/>
        </p:nvSpPr>
        <p:spPr>
          <a:xfrm>
            <a:off x="6081831" y="4641597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953000" y="4104179"/>
            <a:ext cx="1296016" cy="292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51692" y="4682922"/>
            <a:ext cx="1297324" cy="11936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/>
          <p:cNvSpPr/>
          <p:nvPr/>
        </p:nvSpPr>
        <p:spPr>
          <a:xfrm>
            <a:off x="9114520" y="4742603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114520" y="4986973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/>
          <p:cNvSpPr/>
          <p:nvPr/>
        </p:nvSpPr>
        <p:spPr>
          <a:xfrm>
            <a:off x="10400040" y="4802284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10390959" y="5168266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9238149" y="4882562"/>
            <a:ext cx="1287891" cy="4572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9267012" y="5151887"/>
            <a:ext cx="1259028" cy="149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08930" y="5644936"/>
            <a:ext cx="343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Step 2) Pair up hits between upstream modules to form tracks ~parallel with beam axis</a:t>
            </a:r>
            <a:endParaRPr lang="en-GB" sz="1600" dirty="0"/>
          </a:p>
        </p:txBody>
      </p:sp>
      <p:sp>
        <p:nvSpPr>
          <p:cNvPr id="55" name="5-Point Star 54"/>
          <p:cNvSpPr/>
          <p:nvPr/>
        </p:nvSpPr>
        <p:spPr>
          <a:xfrm>
            <a:off x="6095089" y="3431587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8394850" y="5644936"/>
            <a:ext cx="343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Step 3) Match downstream hits to the upstream tracks. </a:t>
            </a:r>
            <a:r>
              <a:rPr lang="en-GB" sz="1600" b="1" dirty="0" smtClean="0"/>
              <a:t>This is the hardest step due to scattering in the phantom </a:t>
            </a:r>
            <a:endParaRPr lang="en-GB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918155" y="3372197"/>
            <a:ext cx="109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Hits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Proton 1</a:t>
            </a:r>
          </a:p>
          <a:p>
            <a:r>
              <a:rPr lang="en-GB" dirty="0" smtClean="0">
                <a:solidFill>
                  <a:srgbClr val="92D050"/>
                </a:solidFill>
              </a:rPr>
              <a:t>Proton 2</a:t>
            </a:r>
          </a:p>
          <a:p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3384005" y="3915456"/>
            <a:ext cx="11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Axis</a:t>
            </a:r>
            <a:endParaRPr lang="en-GB" dirty="0"/>
          </a:p>
        </p:txBody>
      </p:sp>
      <p:sp>
        <p:nvSpPr>
          <p:cNvPr id="60" name="5-Point Star 59"/>
          <p:cNvSpPr/>
          <p:nvPr/>
        </p:nvSpPr>
        <p:spPr>
          <a:xfrm>
            <a:off x="11440266" y="3402169"/>
            <a:ext cx="252000" cy="25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019" y="1260877"/>
            <a:ext cx="4260273" cy="5377505"/>
            <a:chOff x="838200" y="1203818"/>
            <a:chExt cx="4260273" cy="53775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r="59486"/>
            <a:stretch/>
          </p:blipFill>
          <p:spPr>
            <a:xfrm>
              <a:off x="838200" y="1203818"/>
              <a:ext cx="4260273" cy="537750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165600" y="1773382"/>
              <a:ext cx="932873" cy="1348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Readout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9374910" y="895838"/>
            <a:ext cx="2778990" cy="5460512"/>
            <a:chOff x="9282544" y="880128"/>
            <a:chExt cx="2228273" cy="49941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78810" b="7127"/>
            <a:stretch/>
          </p:blipFill>
          <p:spPr>
            <a:xfrm>
              <a:off x="9282544" y="880128"/>
              <a:ext cx="2228273" cy="49941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282544" y="4812145"/>
              <a:ext cx="221674" cy="581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211780" y="1197409"/>
            <a:ext cx="5671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Layer Board 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Xilinx Kintex-7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Record </a:t>
            </a:r>
            <a:r>
              <a:rPr lang="en-GB" b="1" dirty="0" smtClean="0"/>
              <a:t>maximum of 8 events </a:t>
            </a:r>
            <a:r>
              <a:rPr lang="en-GB" dirty="0" smtClean="0"/>
              <a:t>per clock cycle due to bandwidth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Manages faulty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Performs crude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Transmits data packet on a multi-gigabit transceiver link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11780" y="3318700"/>
            <a:ext cx="5671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System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1536 channels per tracking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12 tracking layers in the system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ASIC services 128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Each </a:t>
            </a:r>
            <a:r>
              <a:rPr lang="en-GB" dirty="0"/>
              <a:t>l</a:t>
            </a:r>
            <a:r>
              <a:rPr lang="en-GB" dirty="0" smtClean="0"/>
              <a:t>ayer board FPGA services 2 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Total components: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18432 silicon strips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144 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72 FPGAs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+ additional FPGAs to aggregate layer data and reject cases with &gt;8 hits in any layer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532582" y="233427"/>
            <a:ext cx="50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Limits system to currents of &lt;50pA at the Christie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Requires beam collimator to reduce current by x5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6938818" y="879758"/>
            <a:ext cx="1101437" cy="917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72498" y="1302326"/>
            <a:ext cx="4781550" cy="2103871"/>
            <a:chOff x="555625" y="1459344"/>
            <a:chExt cx="4781550" cy="21038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2266"/>
            <a:stretch/>
          </p:blipFill>
          <p:spPr>
            <a:xfrm>
              <a:off x="555625" y="1459344"/>
              <a:ext cx="4781550" cy="21038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5625" y="1459344"/>
              <a:ext cx="155575" cy="3325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1" y="3576345"/>
            <a:ext cx="4658302" cy="2871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2726" y="1061599"/>
            <a:ext cx="6271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Converts the input charge pulse (10,000-100,000 e</a:t>
            </a:r>
            <a:r>
              <a:rPr lang="en-GB" baseline="30000" dirty="0" smtClean="0"/>
              <a:t>-</a:t>
            </a:r>
            <a:r>
              <a:rPr lang="en-GB" dirty="0" smtClean="0"/>
              <a:t>) from 128 silicon strip channels into a reliable digital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analogue chain consists of a standard preamplifier and shaper (</a:t>
            </a:r>
            <a:r>
              <a:rPr lang="en-GB" dirty="0" err="1" smtClean="0"/>
              <a:t>bandpass</a:t>
            </a:r>
            <a:r>
              <a:rPr lang="en-GB" dirty="0" smtClean="0"/>
              <a:t> filter)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Simple discriminator + a constant fraction discriminator convert the signal into a digital pulse with minimal time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Integrated calibration circuitry included to reduce channel by channel variations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72726" y="3908530"/>
            <a:ext cx="6271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Die size: 27.22 mm x 5.00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350 nm CMOS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128 strip channel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128 digital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58 additional control and power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 dissipation ~0.5W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OPTIma</a:t>
            </a:r>
            <a:r>
              <a:rPr lang="en-GB" dirty="0" smtClean="0"/>
              <a:t>: Calorimetry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1"/>
            <a:ext cx="10515600" cy="230733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Typically, the use of a calorimeter in a multi-proton environment requires the use of highly segmented scintillators and complex readout structures</a:t>
            </a:r>
          </a:p>
          <a:p>
            <a:pPr lvl="1"/>
            <a:r>
              <a:rPr lang="en-GB" dirty="0" smtClean="0"/>
              <a:t>Here we have developed a novel approach that requires only that the calorimeter reports the total integrated light output across all channels per bunch (no spatial information!!)</a:t>
            </a:r>
          </a:p>
          <a:p>
            <a:pPr lvl="1"/>
            <a:r>
              <a:rPr lang="en-GB" dirty="0" smtClean="0"/>
              <a:t>By using trajectory information from the trackers and some simple assumptions it is then possible to recover the individual proton energies</a:t>
            </a:r>
          </a:p>
          <a:p>
            <a:r>
              <a:rPr lang="en-GB" dirty="0" smtClean="0"/>
              <a:t>Calorimeter design is based on an 8x2 array of 45x40x330 mm</a:t>
            </a:r>
            <a:r>
              <a:rPr lang="en-GB" baseline="30000" dirty="0"/>
              <a:t>3</a:t>
            </a:r>
            <a:r>
              <a:rPr lang="en-GB" dirty="0" smtClean="0"/>
              <a:t> BC408 plastic scintillators, each with a </a:t>
            </a:r>
            <a:r>
              <a:rPr lang="en-GB" dirty="0"/>
              <a:t>H10721 </a:t>
            </a:r>
            <a:r>
              <a:rPr lang="en-GB" dirty="0" smtClean="0"/>
              <a:t>Si-PMT</a:t>
            </a:r>
          </a:p>
          <a:p>
            <a:pPr lvl="1"/>
            <a:r>
              <a:rPr lang="en-GB" dirty="0" smtClean="0"/>
              <a:t>While segmentation is not needed to provide spatial information, it was found that a small amount is required to ensure suitably small path lengths for the resulting light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6083489"/>
            <a:ext cx="553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Calorimeter setup at Christie PBT research beamline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936"/>
            <a:ext cx="4038600" cy="13705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72245" y="5521815"/>
            <a:ext cx="421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Array of scintillating bars</a:t>
            </a:r>
            <a:endParaRPr lang="en-GB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45" y="3827145"/>
            <a:ext cx="4382849" cy="16903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82849" y="5521815"/>
            <a:ext cx="421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Cross section of scintillating bar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433956"/>
            <a:ext cx="3407518" cy="264953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13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60489" y="5979342"/>
            <a:ext cx="421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Single proton resolution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683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De-Averaging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03681"/>
            <a:ext cx="7349490" cy="28448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If we simply used the raw output from this calorimeter and assigned each proton the average energy per bunch, the resulting image is very poor </a:t>
            </a:r>
          </a:p>
          <a:p>
            <a:endParaRPr lang="en-GB" dirty="0" smtClean="0"/>
          </a:p>
          <a:p>
            <a:r>
              <a:rPr lang="en-GB" dirty="0" smtClean="0"/>
              <a:t>However, if one makes the assumption that all protons that follow the same the same path should have a similar residual energy one can construct the matrix below, solve for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j</a:t>
            </a:r>
            <a:r>
              <a:rPr lang="en-GB" dirty="0" smtClean="0"/>
              <a:t>, and instead assign each proton an energy determined by it’s trajectory</a:t>
            </a:r>
          </a:p>
          <a:p>
            <a:endParaRPr lang="en-GB" dirty="0" smtClean="0"/>
          </a:p>
          <a:p>
            <a:r>
              <a:rPr lang="en-GB" b="1" u="sng" dirty="0" smtClean="0"/>
              <a:t>With ideal trackers has been shown to work up to low end treatment currents of 250pA</a:t>
            </a:r>
            <a:endParaRPr lang="en-GB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751"/>
            <a:ext cx="7569200" cy="1458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370" y="6068905"/>
            <a:ext cx="439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Measured no of protons/trajectory/pulse, 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82720" y="39998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 of each trajectory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84520" y="59959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Energy measured per pulse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40" y="2312658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40" y="276745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40" y="4348571"/>
            <a:ext cx="19050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3600" y="1209680"/>
            <a:ext cx="229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Resolving Calorimeter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9230" y="3060932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Averaged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09230" y="4967772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De-averaged</a:t>
            </a:r>
            <a:endParaRPr lang="en-GB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28305" y="596674"/>
            <a:ext cx="1166495" cy="1856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2635" y="106669"/>
            <a:ext cx="2458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Example images at 30pA for air, cortical bone and lung tissue embedded in 150 mm of Perspex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94960" y="4348571"/>
            <a:ext cx="0" cy="267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86551" y="5801360"/>
            <a:ext cx="293369" cy="194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81200" y="5829269"/>
            <a:ext cx="589916" cy="2396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28" y="1978146"/>
            <a:ext cx="5276264" cy="3957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9" y="1964618"/>
            <a:ext cx="5282377" cy="396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67" y="1274358"/>
            <a:ext cx="10515600" cy="93287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Simulation studies performed using various tissues embedded in a 150mm Perspex sphere </a:t>
            </a:r>
          </a:p>
          <a:p>
            <a:r>
              <a:rPr lang="en-GB" dirty="0" smtClean="0"/>
              <a:t>Performance evaluated for both ideal and realistic trackers</a:t>
            </a:r>
          </a:p>
          <a:p>
            <a:r>
              <a:rPr lang="en-GB" dirty="0" smtClean="0"/>
              <a:t>De-averaging found to be predominantly limited by the tracking capabilities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51691" y="4425783"/>
            <a:ext cx="176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Target of &lt;1%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4655" y="5921114"/>
            <a:ext cx="426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Line profiles through air and skull bone tissues for images produced with ideal tracking detectors</a:t>
            </a:r>
            <a:endParaRPr lang="en-GB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25112" y="5921114"/>
            <a:ext cx="402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RSP discrepancy in central region of tissues for simulations based on realistic detectors  </a:t>
            </a:r>
            <a:endParaRPr lang="en-GB" sz="1400" i="1" dirty="0"/>
          </a:p>
        </p:txBody>
      </p:sp>
      <p:sp>
        <p:nvSpPr>
          <p:cNvPr id="11" name="Oval 10"/>
          <p:cNvSpPr/>
          <p:nvPr/>
        </p:nvSpPr>
        <p:spPr>
          <a:xfrm>
            <a:off x="3178049" y="4550382"/>
            <a:ext cx="405807" cy="3770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27835" y="4663227"/>
            <a:ext cx="159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Slight loss in spatial resolution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7" y="68189"/>
            <a:ext cx="2039306" cy="2039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46541" y="2107495"/>
            <a:ext cx="241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250pA, ideal trackers</a:t>
            </a:r>
            <a:endParaRPr lang="en-GB" sz="1400" i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4" y="1692421"/>
            <a:ext cx="8998527" cy="4514418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Trackers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Bare sensor testing complete</a:t>
            </a:r>
          </a:p>
          <a:p>
            <a:pPr lvl="1"/>
            <a:r>
              <a:rPr lang="en-GB" dirty="0" smtClean="0"/>
              <a:t>Ladder assembly underway at Birmingham</a:t>
            </a:r>
          </a:p>
          <a:p>
            <a:pPr lvl="1"/>
            <a:r>
              <a:rPr lang="en-GB" dirty="0" smtClean="0"/>
              <a:t>Full details of testing and full system simulation published: </a:t>
            </a:r>
            <a:r>
              <a:rPr lang="en-GB" dirty="0" smtClean="0">
                <a:hlinkClick r:id="rId2"/>
              </a:rPr>
              <a:t>DOI:</a:t>
            </a:r>
            <a:r>
              <a:rPr lang="en-GB" dirty="0">
                <a:hlinkClick r:id="rId2"/>
              </a:rPr>
              <a:t>10.1088/1748-0221/18/04/P04026</a:t>
            </a:r>
            <a:r>
              <a:rPr lang="en-GB" dirty="0" smtClean="0">
                <a:hlinkClick r:id="rId2"/>
              </a:rPr>
              <a:t> </a:t>
            </a:r>
            <a:endParaRPr lang="en-GB" dirty="0" smtClean="0"/>
          </a:p>
          <a:p>
            <a:r>
              <a:rPr lang="en-GB" b="1" u="sng" dirty="0" smtClean="0"/>
              <a:t>Calorimeter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Full scintillator + PMT stack assembled</a:t>
            </a:r>
          </a:p>
          <a:p>
            <a:pPr lvl="1"/>
            <a:r>
              <a:rPr lang="en-GB" dirty="0" smtClean="0"/>
              <a:t>First beam test performed at Christie earlier this month</a:t>
            </a:r>
          </a:p>
          <a:p>
            <a:pPr lvl="1"/>
            <a:r>
              <a:rPr lang="en-GB" dirty="0" smtClean="0"/>
              <a:t>Patent submitted </a:t>
            </a:r>
          </a:p>
          <a:p>
            <a:pPr lvl="1"/>
            <a:r>
              <a:rPr lang="en-GB" dirty="0" smtClean="0"/>
              <a:t>Paper submitted, under review </a:t>
            </a:r>
          </a:p>
          <a:p>
            <a:r>
              <a:rPr lang="en-GB" b="1" u="sng" dirty="0" smtClean="0"/>
              <a:t>DAQ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ASICs fabricated and readout designed</a:t>
            </a:r>
          </a:p>
          <a:p>
            <a:pPr lvl="1"/>
            <a:r>
              <a:rPr lang="en-GB" dirty="0" smtClean="0"/>
              <a:t>System under test by </a:t>
            </a:r>
            <a:r>
              <a:rPr lang="en-GB" dirty="0" err="1" smtClean="0"/>
              <a:t>aSpect</a:t>
            </a:r>
            <a:r>
              <a:rPr lang="en-GB" dirty="0" smtClean="0"/>
              <a:t> Systems, Dresden</a:t>
            </a:r>
          </a:p>
          <a:p>
            <a:r>
              <a:rPr lang="en-GB" dirty="0" smtClean="0"/>
              <a:t>Full system to be completed 2024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36" y="217347"/>
            <a:ext cx="3842328" cy="174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836" y="5002227"/>
            <a:ext cx="4498109" cy="1204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09" y="2148660"/>
            <a:ext cx="2604655" cy="2555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7491" y="4684559"/>
            <a:ext cx="5107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Calorimeter setup from recent beam test at The Christie </a:t>
            </a:r>
            <a:endParaRPr lang="en-GB" sz="1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87491" y="2037232"/>
            <a:ext cx="258618" cy="502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0619" y="4704325"/>
            <a:ext cx="2299854" cy="615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4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910"/>
            <a:ext cx="10891982" cy="463405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Proton CT allows for reduced range uncertainties for treatment planning</a:t>
            </a:r>
          </a:p>
          <a:p>
            <a:endParaRPr lang="en-GB" dirty="0" smtClean="0"/>
          </a:p>
          <a:p>
            <a:r>
              <a:rPr lang="en-GB" dirty="0" smtClean="0"/>
              <a:t>Existing approaches struggle to cope with the high fluxes of modern facilities</a:t>
            </a:r>
          </a:p>
          <a:p>
            <a:endParaRPr lang="en-GB" dirty="0" smtClean="0"/>
          </a:p>
          <a:p>
            <a:r>
              <a:rPr lang="en-GB" dirty="0" err="1" smtClean="0"/>
              <a:t>OPTIma</a:t>
            </a:r>
            <a:r>
              <a:rPr lang="en-GB" dirty="0" smtClean="0"/>
              <a:t> have developed a full </a:t>
            </a:r>
            <a:r>
              <a:rPr lang="en-GB" dirty="0" err="1" smtClean="0"/>
              <a:t>pCT</a:t>
            </a:r>
            <a:r>
              <a:rPr lang="en-GB" dirty="0" smtClean="0"/>
              <a:t> system that is expected to deliver RSP discrepancies of &lt;1% at multi-proton currents</a:t>
            </a:r>
          </a:p>
          <a:p>
            <a:pPr lvl="1"/>
            <a:r>
              <a:rPr lang="en-GB" dirty="0" smtClean="0"/>
              <a:t>Novel approach to energy reconstruction has greatly simplified the readout requirements for calorimeters</a:t>
            </a:r>
          </a:p>
          <a:p>
            <a:pPr lvl="1"/>
            <a:r>
              <a:rPr lang="en-GB" dirty="0" smtClean="0"/>
              <a:t>Tracking currently limited to 8 protons per bunch</a:t>
            </a:r>
          </a:p>
          <a:p>
            <a:pPr lvl="2"/>
            <a:r>
              <a:rPr lang="en-GB" dirty="0" smtClean="0"/>
              <a:t>Ideally would use CMOS once technology is ready for our beam conditions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All parts of the </a:t>
            </a:r>
            <a:r>
              <a:rPr lang="en-GB" dirty="0" err="1" smtClean="0"/>
              <a:t>OPTIma</a:t>
            </a:r>
            <a:r>
              <a:rPr lang="en-GB" dirty="0" smtClean="0"/>
              <a:t> system are under construction with first tests expected in 2024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3419" y="1699491"/>
            <a:ext cx="3879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University of Lincoln</a:t>
            </a:r>
          </a:p>
          <a:p>
            <a:r>
              <a:rPr lang="en-GB" dirty="0" smtClean="0"/>
              <a:t>Nigel </a:t>
            </a:r>
            <a:r>
              <a:rPr lang="en-GB" dirty="0" err="1" smtClean="0"/>
              <a:t>Allinson</a:t>
            </a:r>
            <a:endParaRPr lang="en-GB" dirty="0" smtClean="0"/>
          </a:p>
          <a:p>
            <a:r>
              <a:rPr lang="en-GB" dirty="0" err="1" smtClean="0"/>
              <a:t>Michela</a:t>
            </a:r>
            <a:r>
              <a:rPr lang="en-GB" dirty="0" smtClean="0"/>
              <a:t> </a:t>
            </a:r>
            <a:r>
              <a:rPr lang="en-GB" dirty="0"/>
              <a:t>Esposito</a:t>
            </a:r>
          </a:p>
          <a:p>
            <a:r>
              <a:rPr lang="en-GB" dirty="0"/>
              <a:t>Grainne Riley</a:t>
            </a:r>
          </a:p>
          <a:p>
            <a:r>
              <a:rPr lang="en-GB" dirty="0"/>
              <a:t>Chris Waltham</a:t>
            </a:r>
          </a:p>
          <a:p>
            <a:r>
              <a:rPr lang="en-GB" dirty="0"/>
              <a:t>Val Andrews</a:t>
            </a:r>
          </a:p>
          <a:p>
            <a:r>
              <a:rPr lang="en-GB" dirty="0"/>
              <a:t>Bart </a:t>
            </a:r>
            <a:r>
              <a:rPr lang="en-GB" dirty="0" err="1"/>
              <a:t>Vorselaars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82473" y="1699491"/>
            <a:ext cx="3574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University of Birmingham</a:t>
            </a:r>
          </a:p>
          <a:p>
            <a:r>
              <a:rPr lang="en-GB" dirty="0"/>
              <a:t>Phil </a:t>
            </a:r>
            <a:r>
              <a:rPr lang="en-GB" dirty="0" err="1"/>
              <a:t>Allport</a:t>
            </a:r>
            <a:endParaRPr lang="en-GB" dirty="0"/>
          </a:p>
          <a:p>
            <a:r>
              <a:rPr lang="en-GB" dirty="0"/>
              <a:t>John </a:t>
            </a:r>
            <a:r>
              <a:rPr lang="en-GB" dirty="0" err="1"/>
              <a:t>Cotterill</a:t>
            </a:r>
            <a:endParaRPr lang="en-GB" dirty="0"/>
          </a:p>
          <a:p>
            <a:r>
              <a:rPr lang="en-GB" dirty="0"/>
              <a:t>Tony Price</a:t>
            </a:r>
          </a:p>
          <a:p>
            <a:r>
              <a:rPr lang="en-GB" dirty="0"/>
              <a:t>Alasdair Winter</a:t>
            </a:r>
          </a:p>
          <a:p>
            <a:r>
              <a:rPr lang="en-GB" dirty="0"/>
              <a:t>Simon </a:t>
            </a:r>
            <a:r>
              <a:rPr lang="en-GB" dirty="0" err="1" smtClean="0"/>
              <a:t>Pyatt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01710" y="1699491"/>
            <a:ext cx="3519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University of Manchester</a:t>
            </a:r>
          </a:p>
          <a:p>
            <a:r>
              <a:rPr lang="en-GB" dirty="0"/>
              <a:t>Karen Kirkby</a:t>
            </a:r>
          </a:p>
          <a:p>
            <a:r>
              <a:rPr lang="en-GB" dirty="0" smtClean="0"/>
              <a:t>Michael </a:t>
            </a:r>
            <a:r>
              <a:rPr lang="en-GB" dirty="0"/>
              <a:t>Merchant</a:t>
            </a:r>
          </a:p>
          <a:p>
            <a:r>
              <a:rPr lang="en-GB" dirty="0" err="1"/>
              <a:t>Hywel</a:t>
            </a:r>
            <a:r>
              <a:rPr lang="en-GB" dirty="0"/>
              <a:t> Owen</a:t>
            </a:r>
          </a:p>
          <a:p>
            <a:r>
              <a:rPr lang="en-GB" dirty="0" smtClean="0"/>
              <a:t>Mike </a:t>
            </a:r>
            <a:r>
              <a:rPr lang="en-GB" dirty="0"/>
              <a:t>Taylor</a:t>
            </a:r>
          </a:p>
          <a:p>
            <a:r>
              <a:rPr lang="en-GB" dirty="0"/>
              <a:t>Carla </a:t>
            </a:r>
            <a:r>
              <a:rPr lang="en-GB" dirty="0" err="1"/>
              <a:t>Winterhalter</a:t>
            </a:r>
            <a:endParaRPr lang="en-GB" dirty="0"/>
          </a:p>
          <a:p>
            <a:r>
              <a:rPr lang="en-GB" dirty="0"/>
              <a:t>Alexander </a:t>
            </a:r>
            <a:r>
              <a:rPr lang="en-GB" dirty="0" err="1"/>
              <a:t>Herrod</a:t>
            </a:r>
            <a:endParaRPr lang="en-GB" dirty="0"/>
          </a:p>
          <a:p>
            <a:r>
              <a:rPr lang="en-GB" dirty="0"/>
              <a:t>Sam Manger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710" y="4164396"/>
            <a:ext cx="357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/>
              <a:t>Christe</a:t>
            </a:r>
            <a:r>
              <a:rPr lang="en-GB" b="1" u="sng" dirty="0"/>
              <a:t> PBT Centre</a:t>
            </a:r>
          </a:p>
          <a:p>
            <a:r>
              <a:rPr lang="en-GB" dirty="0"/>
              <a:t>Adam </a:t>
            </a:r>
            <a:r>
              <a:rPr lang="en-GB" dirty="0" err="1"/>
              <a:t>Aitkenhead</a:t>
            </a:r>
            <a:endParaRPr lang="en-GB" dirty="0"/>
          </a:p>
          <a:p>
            <a:r>
              <a:rPr lang="en-GB" dirty="0" smtClean="0"/>
              <a:t>Ran Mackay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01710" y="786156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University Hospitals Birmingham</a:t>
            </a:r>
          </a:p>
          <a:p>
            <a:r>
              <a:rPr lang="en-GB" dirty="0"/>
              <a:t>Stuart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1710" y="5354730"/>
            <a:ext cx="371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ISDI </a:t>
            </a:r>
            <a:r>
              <a:rPr lang="en-GB" b="1" dirty="0"/>
              <a:t>Ltd, London and Vienna</a:t>
            </a:r>
          </a:p>
          <a:p>
            <a:r>
              <a:rPr lang="en-GB" b="1" dirty="0" err="1"/>
              <a:t>aSpect</a:t>
            </a:r>
            <a:r>
              <a:rPr lang="en-GB" b="1" dirty="0"/>
              <a:t> Systems GmbH, Dresden</a:t>
            </a:r>
          </a:p>
          <a:p>
            <a:r>
              <a:rPr lang="en-GB" b="1" dirty="0"/>
              <a:t>Hamamatsu Photonics, Shizuoka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9" y="4164396"/>
            <a:ext cx="6012873" cy="1772868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41" y="880128"/>
            <a:ext cx="6192431" cy="5271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Why Proton CT?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58" y="1450110"/>
            <a:ext cx="4958077" cy="47730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Hadron therapy uses the Bragg peak to improve the target to healthy tissue dose ratio</a:t>
            </a:r>
          </a:p>
          <a:p>
            <a:endParaRPr lang="en-GB" dirty="0"/>
          </a:p>
          <a:p>
            <a:r>
              <a:rPr lang="en-GB" dirty="0" smtClean="0"/>
              <a:t>But, this relies on knowing exactly where your peaks will be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Sharp edge mean small range errors cause larger local variations in dose</a:t>
            </a:r>
          </a:p>
          <a:p>
            <a:endParaRPr lang="en-GB" dirty="0"/>
          </a:p>
          <a:p>
            <a:r>
              <a:rPr lang="en-GB" dirty="0" smtClean="0"/>
              <a:t>Treatment planning currently based on X-ray imaging:</a:t>
            </a:r>
          </a:p>
          <a:p>
            <a:pPr lvl="1"/>
            <a:r>
              <a:rPr lang="en-GB" b="1" dirty="0" smtClean="0"/>
              <a:t>DECT range uncertainties ~1-3%</a:t>
            </a:r>
          </a:p>
          <a:p>
            <a:pPr lvl="1"/>
            <a:r>
              <a:rPr lang="en-GB" b="1" dirty="0" smtClean="0"/>
              <a:t>Partly limited by conversion from X-ray attenuation to proton stopping powers</a:t>
            </a:r>
          </a:p>
          <a:p>
            <a:pPr lvl="1"/>
            <a:r>
              <a:rPr lang="en-GB" b="1" dirty="0" err="1" smtClean="0"/>
              <a:t>pCT</a:t>
            </a:r>
            <a:r>
              <a:rPr lang="en-GB" b="1" dirty="0" smtClean="0"/>
              <a:t> avoids this limitation by imaging directly with protons</a:t>
            </a:r>
            <a:endParaRPr lang="en-GB" b="1" dirty="0"/>
          </a:p>
        </p:txBody>
      </p:sp>
      <p:sp>
        <p:nvSpPr>
          <p:cNvPr id="12" name="Line"/>
          <p:cNvSpPr/>
          <p:nvPr/>
        </p:nvSpPr>
        <p:spPr>
          <a:xfrm flipH="1">
            <a:off x="4043202" y="7450942"/>
            <a:ext cx="2475407" cy="2"/>
          </a:xfrm>
          <a:prstGeom prst="line">
            <a:avLst/>
          </a:prstGeom>
          <a:ln w="1397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09" y="3607366"/>
            <a:ext cx="1498555" cy="38761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 of </a:t>
            </a:r>
            <a:r>
              <a:rPr lang="en-GB" dirty="0" err="1" smtClean="0"/>
              <a:t>pCT</a:t>
            </a:r>
            <a:r>
              <a:rPr lang="en-GB" dirty="0" smtClean="0"/>
              <a:t>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911"/>
            <a:ext cx="10515600" cy="130189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Information required from the system: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solidFill>
                  <a:srgbClr val="FF0000"/>
                </a:solidFill>
              </a:rPr>
              <a:t>Path</a:t>
            </a:r>
            <a:r>
              <a:rPr lang="en-GB" dirty="0" smtClean="0"/>
              <a:t> taken by each proton through the patient (challenging due to MCS!)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solidFill>
                  <a:srgbClr val="00B0F0"/>
                </a:solidFill>
              </a:rPr>
              <a:t>Energy</a:t>
            </a:r>
            <a:r>
              <a:rPr lang="en-GB" dirty="0" smtClean="0"/>
              <a:t> lost by the proton along that path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50463" y="3152402"/>
            <a:ext cx="1847272" cy="18056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10000" y="3216099"/>
            <a:ext cx="369455" cy="1620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222544" y="3225335"/>
            <a:ext cx="369455" cy="1620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9247" y="3216099"/>
            <a:ext cx="369455" cy="1620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843630" y="3225335"/>
            <a:ext cx="369455" cy="1620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432424" y="3781345"/>
            <a:ext cx="1055682" cy="5089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395385" y="3464318"/>
            <a:ext cx="1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Protons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790880" y="3225335"/>
            <a:ext cx="1870358" cy="1620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38200" y="5226845"/>
            <a:ext cx="10515600" cy="108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733963" y="4890631"/>
            <a:ext cx="195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Upstream Trackers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7237" y="4889519"/>
            <a:ext cx="22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Downstream Trackers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6735" y="4889519"/>
            <a:ext cx="22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Calorimeter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2443" y="2759968"/>
            <a:ext cx="195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Patient</a:t>
            </a:r>
            <a:endParaRPr lang="en-GB" dirty="0"/>
          </a:p>
        </p:txBody>
      </p:sp>
      <p:sp>
        <p:nvSpPr>
          <p:cNvPr id="41" name="Freeform 40"/>
          <p:cNvSpPr/>
          <p:nvPr/>
        </p:nvSpPr>
        <p:spPr>
          <a:xfrm>
            <a:off x="2964873" y="3804014"/>
            <a:ext cx="5218545" cy="269222"/>
          </a:xfrm>
          <a:custGeom>
            <a:avLst/>
            <a:gdLst>
              <a:gd name="connsiteX0" fmla="*/ 0 w 5218545"/>
              <a:gd name="connsiteY0" fmla="*/ 269222 h 269222"/>
              <a:gd name="connsiteX1" fmla="*/ 1293091 w 5218545"/>
              <a:gd name="connsiteY1" fmla="*/ 167622 h 269222"/>
              <a:gd name="connsiteX2" fmla="*/ 1634836 w 5218545"/>
              <a:gd name="connsiteY2" fmla="*/ 75259 h 269222"/>
              <a:gd name="connsiteX3" fmla="*/ 1976582 w 5218545"/>
              <a:gd name="connsiteY3" fmla="*/ 10604 h 269222"/>
              <a:gd name="connsiteX4" fmla="*/ 2281382 w 5218545"/>
              <a:gd name="connsiteY4" fmla="*/ 93731 h 269222"/>
              <a:gd name="connsiteX5" fmla="*/ 2761672 w 5218545"/>
              <a:gd name="connsiteY5" fmla="*/ 19841 h 269222"/>
              <a:gd name="connsiteX6" fmla="*/ 3057236 w 5218545"/>
              <a:gd name="connsiteY6" fmla="*/ 1368 h 269222"/>
              <a:gd name="connsiteX7" fmla="*/ 3094182 w 5218545"/>
              <a:gd name="connsiteY7" fmla="*/ 1368 h 269222"/>
              <a:gd name="connsiteX8" fmla="*/ 5218545 w 5218545"/>
              <a:gd name="connsiteY8" fmla="*/ 176859 h 269222"/>
              <a:gd name="connsiteX9" fmla="*/ 5218545 w 5218545"/>
              <a:gd name="connsiteY9" fmla="*/ 176859 h 26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8545" h="269222">
                <a:moveTo>
                  <a:pt x="0" y="269222"/>
                </a:moveTo>
                <a:cubicBezTo>
                  <a:pt x="510309" y="234585"/>
                  <a:pt x="1020618" y="199949"/>
                  <a:pt x="1293091" y="167622"/>
                </a:cubicBezTo>
                <a:cubicBezTo>
                  <a:pt x="1565564" y="135295"/>
                  <a:pt x="1520921" y="101429"/>
                  <a:pt x="1634836" y="75259"/>
                </a:cubicBezTo>
                <a:cubicBezTo>
                  <a:pt x="1748751" y="49089"/>
                  <a:pt x="1868824" y="7525"/>
                  <a:pt x="1976582" y="10604"/>
                </a:cubicBezTo>
                <a:cubicBezTo>
                  <a:pt x="2084340" y="13683"/>
                  <a:pt x="2150534" y="92191"/>
                  <a:pt x="2281382" y="93731"/>
                </a:cubicBezTo>
                <a:cubicBezTo>
                  <a:pt x="2412230" y="95270"/>
                  <a:pt x="2632363" y="35235"/>
                  <a:pt x="2761672" y="19841"/>
                </a:cubicBezTo>
                <a:cubicBezTo>
                  <a:pt x="2890981" y="4447"/>
                  <a:pt x="3001818" y="4447"/>
                  <a:pt x="3057236" y="1368"/>
                </a:cubicBezTo>
                <a:cubicBezTo>
                  <a:pt x="3112654" y="-1711"/>
                  <a:pt x="3094182" y="1368"/>
                  <a:pt x="3094182" y="1368"/>
                </a:cubicBezTo>
                <a:lnTo>
                  <a:pt x="5218545" y="176859"/>
                </a:lnTo>
                <a:lnTo>
                  <a:pt x="5218545" y="176859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964744" y="5298923"/>
            <a:ext cx="10515600" cy="1052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Patient is imaged with high energy protons from multiple directions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Image reconstruction produces 3D map of relative stopping power (RSP)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Design Considerations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3" y="1524000"/>
            <a:ext cx="6881091" cy="4996873"/>
          </a:xfrm>
        </p:spPr>
        <p:txBody>
          <a:bodyPr>
            <a:normAutofit fontScale="62500" lnSpcReduction="20000"/>
          </a:bodyPr>
          <a:lstStyle/>
          <a:p>
            <a:r>
              <a:rPr lang="en-GB" u="sng" dirty="0" smtClean="0"/>
              <a:t>Image quality</a:t>
            </a:r>
            <a:endParaRPr lang="en-GB" u="sng" dirty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Requires good tracking (~100 µm) and energy resolution (~1%) </a:t>
            </a:r>
          </a:p>
          <a:p>
            <a:pPr lvl="1"/>
            <a:r>
              <a:rPr lang="en-GB" b="1" u="sng" dirty="0" smtClean="0">
                <a:sym typeface="Wingdings" panose="05000000000000000000" pitchFamily="2" charset="2"/>
              </a:rPr>
              <a:t>Low noise </a:t>
            </a:r>
            <a:r>
              <a:rPr lang="en-GB" dirty="0" smtClean="0">
                <a:sym typeface="Wingdings" panose="05000000000000000000" pitchFamily="2" charset="2"/>
              </a:rPr>
              <a:t>detectors</a:t>
            </a:r>
          </a:p>
          <a:p>
            <a:pPr lvl="1"/>
            <a:r>
              <a:rPr lang="en-GB" b="1" u="sng" dirty="0" smtClean="0">
                <a:sym typeface="Wingdings" panose="05000000000000000000" pitchFamily="2" charset="2"/>
              </a:rPr>
              <a:t>Thin detectors </a:t>
            </a:r>
            <a:r>
              <a:rPr lang="en-GB" dirty="0" smtClean="0">
                <a:sym typeface="Wingdings" panose="05000000000000000000" pitchFamily="2" charset="2"/>
              </a:rPr>
              <a:t>to avoid disturbing the proton path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u="sng" dirty="0" smtClean="0">
                <a:sym typeface="Wingdings" panose="05000000000000000000" pitchFamily="2" charset="2"/>
              </a:rPr>
              <a:t>Clinical beam conditions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Global shift from broad passively scattered beams to pencil beam scanning systems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High currents ~200 </a:t>
            </a:r>
            <a:r>
              <a:rPr lang="en-GB" dirty="0" err="1" smtClean="0">
                <a:sym typeface="Wingdings" panose="05000000000000000000" pitchFamily="2" charset="2"/>
              </a:rPr>
              <a:t>pA</a:t>
            </a:r>
            <a:r>
              <a:rPr lang="en-GB" dirty="0" smtClean="0">
                <a:sym typeface="Wingdings" panose="05000000000000000000" pitchFamily="2" charset="2"/>
              </a:rPr>
              <a:t> and pencil beams (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~10 mm)</a:t>
            </a:r>
          </a:p>
          <a:p>
            <a:pPr lvl="1"/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Bunch frequency ~100 MHz</a:t>
            </a:r>
          </a:p>
          <a:p>
            <a:pPr lvl="1"/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High flux density (not by </a:t>
            </a:r>
            <a:r>
              <a:rPr lang="en-GB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LhARA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standards!)  </a:t>
            </a:r>
            <a:r>
              <a:rPr lang="en-GB" b="1" u="sng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multiple protons per bunch (20 protons per ~10 ns)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r>
              <a:rPr lang="en-GB" u="sng" dirty="0" smtClean="0">
                <a:sym typeface="Wingdings" panose="05000000000000000000" pitchFamily="2" charset="2"/>
              </a:rPr>
              <a:t>Practicalities</a:t>
            </a:r>
          </a:p>
          <a:p>
            <a:pPr lvl="1"/>
            <a:r>
              <a:rPr lang="en-GB" b="1" u="sng" dirty="0" smtClean="0">
                <a:sym typeface="Wingdings" panose="05000000000000000000" pitchFamily="2" charset="2"/>
              </a:rPr>
              <a:t>Scan time </a:t>
            </a:r>
            <a:r>
              <a:rPr lang="en-GB" dirty="0" smtClean="0">
                <a:sym typeface="Wingdings" panose="05000000000000000000" pitchFamily="2" charset="2"/>
              </a:rPr>
              <a:t> patient can’t be expected to remain still &gt;30min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Needs to be </a:t>
            </a:r>
            <a:r>
              <a:rPr lang="en-GB" b="1" u="sng" dirty="0" smtClean="0">
                <a:sym typeface="Wingdings" panose="05000000000000000000" pitchFamily="2" charset="2"/>
              </a:rPr>
              <a:t>mountable</a:t>
            </a:r>
            <a:r>
              <a:rPr lang="en-GB" dirty="0" smtClean="0">
                <a:sym typeface="Wingdings" panose="05000000000000000000" pitchFamily="2" charset="2"/>
              </a:rPr>
              <a:t> on a gantry</a:t>
            </a:r>
          </a:p>
          <a:p>
            <a:pPr lvl="1"/>
            <a:r>
              <a:rPr lang="en-GB" b="1" u="sng" dirty="0" smtClean="0">
                <a:sym typeface="Wingdings" panose="05000000000000000000" pitchFamily="2" charset="2"/>
              </a:rPr>
              <a:t>Affordable</a:t>
            </a:r>
          </a:p>
          <a:p>
            <a:pPr lvl="1"/>
            <a:r>
              <a:rPr lang="en-GB" b="1" u="sng" dirty="0" smtClean="0">
                <a:sym typeface="Wingdings" panose="05000000000000000000" pitchFamily="2" charset="2"/>
              </a:rPr>
              <a:t>Reliable</a:t>
            </a:r>
            <a:r>
              <a:rPr lang="en-GB" dirty="0" smtClean="0">
                <a:sym typeface="Wingdings" panose="05000000000000000000" pitchFamily="2" charset="2"/>
              </a:rPr>
              <a:t>  the simpler the system the better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Radiation </a:t>
            </a:r>
            <a:r>
              <a:rPr lang="en-GB" b="1" u="sng" dirty="0" smtClean="0">
                <a:sym typeface="Wingdings" panose="05000000000000000000" pitchFamily="2" charset="2"/>
              </a:rPr>
              <a:t>hard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b="1" u="sng" dirty="0">
                <a:sym typeface="Wingdings" panose="05000000000000000000" pitchFamily="2" charset="2"/>
              </a:rPr>
              <a:t>Highly efficient </a:t>
            </a:r>
            <a:r>
              <a:rPr lang="en-GB" dirty="0">
                <a:sym typeface="Wingdings" panose="05000000000000000000" pitchFamily="2" charset="2"/>
              </a:rPr>
              <a:t>to minimise wasted dose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20287876">
            <a:off x="7172348" y="3599811"/>
            <a:ext cx="1313068" cy="16953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30490" y="2761250"/>
            <a:ext cx="3761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This is where most devices struggle!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Too many protons or </a:t>
            </a:r>
            <a:r>
              <a:rPr lang="en-GB" b="1" dirty="0" smtClean="0">
                <a:solidFill>
                  <a:srgbClr val="FF0000"/>
                </a:solidFill>
              </a:rPr>
              <a:t>very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complicated </a:t>
            </a:r>
            <a:r>
              <a:rPr lang="en-GB" b="1" dirty="0" smtClean="0">
                <a:solidFill>
                  <a:srgbClr val="FF0000"/>
                </a:solidFill>
              </a:rPr>
              <a:t>systems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Arguments to be made for defocussing the beam or dialling current down, but requires operating outside vendors standard windows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452318">
            <a:off x="6025506" y="4498011"/>
            <a:ext cx="2645857" cy="165026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273"/>
            <a:ext cx="3991442" cy="51046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non-exhaustive list….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81894"/>
              </p:ext>
            </p:extLst>
          </p:nvPr>
        </p:nvGraphicFramePr>
        <p:xfrm>
          <a:off x="277090" y="2119890"/>
          <a:ext cx="5504874" cy="2043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52437">
                  <a:extLst>
                    <a:ext uri="{9D8B030D-6E8A-4147-A177-3AD203B41FA5}">
                      <a16:colId xmlns:a16="http://schemas.microsoft.com/office/drawing/2014/main" val="829468857"/>
                    </a:ext>
                  </a:extLst>
                </a:gridCol>
                <a:gridCol w="2752437">
                  <a:extLst>
                    <a:ext uri="{9D8B030D-6E8A-4147-A177-3AD203B41FA5}">
                      <a16:colId xmlns:a16="http://schemas.microsoft.com/office/drawing/2014/main" val="1049442710"/>
                    </a:ext>
                  </a:extLst>
                </a:gridCol>
              </a:tblGrid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Tracker Technology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Challenges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85768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Silicon strips/scintillating fibres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Multiple</a:t>
                      </a:r>
                      <a:r>
                        <a:rPr lang="en-GB" sz="1400" baseline="0" dirty="0" smtClean="0"/>
                        <a:t> layers required per module to resolve hit locations in bunches with more than 1 proton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77669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CMOS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Challenging</a:t>
                      </a:r>
                      <a:r>
                        <a:rPr lang="en-GB" sz="1400" baseline="0" dirty="0" smtClean="0"/>
                        <a:t> to produce large area, radiation hard, fast readout sensors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912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345042"/>
              </p:ext>
            </p:extLst>
          </p:nvPr>
        </p:nvGraphicFramePr>
        <p:xfrm>
          <a:off x="6096000" y="2119890"/>
          <a:ext cx="5818909" cy="3569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52437">
                  <a:extLst>
                    <a:ext uri="{9D8B030D-6E8A-4147-A177-3AD203B41FA5}">
                      <a16:colId xmlns:a16="http://schemas.microsoft.com/office/drawing/2014/main" val="829468857"/>
                    </a:ext>
                  </a:extLst>
                </a:gridCol>
                <a:gridCol w="3066472">
                  <a:extLst>
                    <a:ext uri="{9D8B030D-6E8A-4147-A177-3AD203B41FA5}">
                      <a16:colId xmlns:a16="http://schemas.microsoft.com/office/drawing/2014/main" val="1049442710"/>
                    </a:ext>
                  </a:extLst>
                </a:gridCol>
              </a:tblGrid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Energy Measurement Technology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Challenges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85768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Range telescope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System becomes impractically large for high energies and requires substantial instrumentation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77669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Requires fine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segmentation to cope with multiple protons per bunch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dirty="0" smtClean="0"/>
                        <a:t> challenging</a:t>
                      </a:r>
                      <a:r>
                        <a:rPr lang="en-GB" sz="1400" baseline="0" dirty="0" smtClean="0"/>
                        <a:t> readout structure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9127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Time of flight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Promising approach but requires very</a:t>
                      </a:r>
                      <a:r>
                        <a:rPr lang="en-GB" sz="1400" baseline="0" dirty="0" smtClean="0"/>
                        <a:t> fast timing sensors (</a:t>
                      </a:r>
                      <a:r>
                        <a:rPr lang="en-GB" sz="1400" baseline="0" dirty="0" err="1" smtClean="0"/>
                        <a:t>ps</a:t>
                      </a:r>
                      <a:r>
                        <a:rPr lang="en-GB" sz="1400" baseline="0" dirty="0" smtClean="0"/>
                        <a:t>) to achieve desired energy resolution for the flight distances available in treatment rooms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48692"/>
                  </a:ext>
                </a:extLst>
              </a:tr>
              <a:tr h="5807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Spectroscopy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Hard to imagine mounting an appropriate magnet system on a gantry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5459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8286" y="1632137"/>
            <a:ext cx="36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Loma Linda </a:t>
            </a:r>
            <a:r>
              <a:rPr lang="en-GB" i="1" dirty="0"/>
              <a:t>Preclinical Head Scanner </a:t>
            </a:r>
            <a:endParaRPr lang="en-GB" dirty="0"/>
          </a:p>
        </p:txBody>
      </p:sp>
      <p:pic>
        <p:nvPicPr>
          <p:cNvPr id="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4861" y="136473"/>
            <a:ext cx="3718271" cy="14873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/>
          <p:cNvGrpSpPr/>
          <p:nvPr/>
        </p:nvGrpSpPr>
        <p:grpSpPr>
          <a:xfrm>
            <a:off x="748144" y="4193320"/>
            <a:ext cx="4627184" cy="2112593"/>
            <a:chOff x="748144" y="4193320"/>
            <a:chExt cx="4627184" cy="21125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144" y="4193320"/>
              <a:ext cx="4562765" cy="21125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19976490">
              <a:off x="4751036" y="4261513"/>
              <a:ext cx="379016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19976490">
              <a:off x="4855279" y="4391565"/>
              <a:ext cx="520049" cy="237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5344" y="6081991"/>
            <a:ext cx="36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PRaVDA</a:t>
            </a:r>
            <a:r>
              <a:rPr lang="en-GB" i="1" dirty="0" smtClean="0"/>
              <a:t> </a:t>
            </a:r>
            <a:r>
              <a:rPr lang="en-GB" i="1" dirty="0" err="1" smtClean="0"/>
              <a:t>pCT</a:t>
            </a:r>
            <a:r>
              <a:rPr lang="en-GB" i="1" dirty="0" smtClean="0"/>
              <a:t> system</a:t>
            </a:r>
            <a:endParaRPr lang="en-GB" i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6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409463" y="5767547"/>
            <a:ext cx="3233897" cy="510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….+ hybrids of these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7347"/>
            <a:ext cx="11540838" cy="1325563"/>
          </a:xfrm>
        </p:spPr>
        <p:txBody>
          <a:bodyPr/>
          <a:lstStyle/>
          <a:p>
            <a:r>
              <a:rPr lang="en-GB" dirty="0" err="1" smtClean="0"/>
              <a:t>OPTIma</a:t>
            </a:r>
            <a:r>
              <a:rPr lang="en-GB" dirty="0" smtClean="0"/>
              <a:t>: System 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40" y="1542910"/>
            <a:ext cx="4921796" cy="4865399"/>
          </a:xfrm>
        </p:spPr>
        <p:txBody>
          <a:bodyPr>
            <a:normAutofit/>
          </a:bodyPr>
          <a:lstStyle/>
          <a:p>
            <a:r>
              <a:rPr lang="en-GB" sz="2400" u="sng" dirty="0" smtClean="0"/>
              <a:t>Tracking</a:t>
            </a:r>
            <a:r>
              <a:rPr lang="en-GB" sz="2400" dirty="0" smtClean="0"/>
              <a:t>: 12 layers of tiled silicon strips spread asymmetrically across four modules</a:t>
            </a:r>
          </a:p>
          <a:p>
            <a:r>
              <a:rPr lang="en-GB" sz="2400" u="sng" dirty="0" smtClean="0"/>
              <a:t>Calorimeter</a:t>
            </a:r>
            <a:r>
              <a:rPr lang="en-GB" sz="2400" dirty="0" smtClean="0"/>
              <a:t>: 8x2 array of scintillating plastic connected to 16 </a:t>
            </a:r>
            <a:r>
              <a:rPr lang="en-GB" sz="2400" dirty="0" err="1" smtClean="0"/>
              <a:t>SiPM</a:t>
            </a:r>
            <a:endParaRPr lang="en-GB" sz="2400" dirty="0" smtClean="0"/>
          </a:p>
          <a:p>
            <a:r>
              <a:rPr lang="en-GB" sz="2400" dirty="0" smtClean="0"/>
              <a:t>Used in conjunction with motorised phantom stage to allow total imaging area of 36x36cm</a:t>
            </a:r>
            <a:r>
              <a:rPr lang="en-GB" sz="2400" baseline="30000" dirty="0" smtClean="0"/>
              <a:t>2 </a:t>
            </a:r>
            <a:r>
              <a:rPr lang="en-GB" sz="2400" dirty="0" smtClean="0"/>
              <a:t>with 360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 coverage </a:t>
            </a:r>
          </a:p>
          <a:p>
            <a:r>
              <a:rPr lang="en-GB" sz="2400" dirty="0" smtClean="0"/>
              <a:t>Designed with The Christie beamline (Varian) in mind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20" y="2003539"/>
            <a:ext cx="8663246" cy="39399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48960" y="5943536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36cm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59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OPTIma</a:t>
            </a:r>
            <a:r>
              <a:rPr lang="en-GB" dirty="0" smtClean="0"/>
              <a:t>: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7" y="1468582"/>
            <a:ext cx="7619534" cy="470838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ym typeface="Wingdings" panose="05000000000000000000" pitchFamily="2" charset="2"/>
              </a:rPr>
              <a:t>Ideally would use CMOS MAPS, but strips are a ready technology, relatively cheap, radiation hard, have good S/N, and can be easily readout at 100 MHz</a:t>
            </a:r>
          </a:p>
          <a:p>
            <a:endParaRPr lang="en-GB" sz="2400" dirty="0"/>
          </a:p>
          <a:p>
            <a:r>
              <a:rPr lang="en-GB" sz="2400" dirty="0" smtClean="0"/>
              <a:t>Design based on 150 µm thick ATLAS ITK n-on-p silicon strips </a:t>
            </a:r>
            <a:r>
              <a:rPr lang="en-GB" sz="2400" dirty="0">
                <a:sym typeface="Wingdings" panose="05000000000000000000" pitchFamily="2" charset="2"/>
              </a:rPr>
              <a:t>produced by Hamamatsu </a:t>
            </a:r>
            <a:r>
              <a:rPr lang="en-GB" sz="2400" dirty="0" smtClean="0">
                <a:sym typeface="Wingdings" panose="05000000000000000000" pitchFamily="2" charset="2"/>
              </a:rPr>
              <a:t>Photonics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Four layers required per module to handle ambiguities in hit locations for high flux densities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Reduced to 2 layers for upstream modules where beam optics help resolve ambiguities (not possible in rear trackers due to scattering)</a:t>
            </a:r>
          </a:p>
          <a:p>
            <a:pPr lvl="1"/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Two sensor types were required to provide segmentation in up to four directions</a:t>
            </a:r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sp>
        <p:nvSpPr>
          <p:cNvPr id="6" name="Parallelogram 5"/>
          <p:cNvSpPr>
            <a:spLocks noChangeAspect="1"/>
          </p:cNvSpPr>
          <p:nvPr/>
        </p:nvSpPr>
        <p:spPr>
          <a:xfrm rot="10800000" flipH="1" flipV="1">
            <a:off x="8478010" y="930163"/>
            <a:ext cx="3631001" cy="1815501"/>
          </a:xfrm>
          <a:prstGeom prst="parallelogram">
            <a:avLst>
              <a:gd name="adj" fmla="val 96864"/>
            </a:avLst>
          </a:prstGeom>
          <a:pattFill prst="ltUpDiag">
            <a:fgClr>
              <a:schemeClr val="tx1">
                <a:alpha val="25000"/>
              </a:schemeClr>
            </a:fgClr>
            <a:bgClr>
              <a:schemeClr val="bg1">
                <a:alpha val="25000"/>
              </a:schemeClr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09663" y="3597065"/>
            <a:ext cx="3493713" cy="18578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0228136" y="842234"/>
            <a:ext cx="18724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404416" y="925545"/>
            <a:ext cx="0" cy="180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11376" y="3528180"/>
            <a:ext cx="3492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12480" y="3597065"/>
            <a:ext cx="0" cy="183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12875" y="1468582"/>
            <a:ext cx="6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6cm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850629" y="460401"/>
            <a:ext cx="6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6cm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50563" y="4164328"/>
            <a:ext cx="6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6cm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872312" y="3173745"/>
            <a:ext cx="96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120cm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40510" y="2758166"/>
            <a:ext cx="129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UV Sensor </a:t>
            </a:r>
            <a:endParaRPr lang="en-GB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478010" y="5508904"/>
            <a:ext cx="352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XY Sensor: right hand side uses a double metal structure to redirect signal to long edge</a:t>
            </a:r>
            <a:endParaRPr lang="en-GB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29774" y="4341324"/>
            <a:ext cx="48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X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801573" y="4341324"/>
            <a:ext cx="48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61818" y="1637859"/>
            <a:ext cx="66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U/V</a:t>
            </a:r>
            <a:endParaRPr lang="en-GB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OPTIma</a:t>
            </a:r>
            <a:r>
              <a:rPr lang="en-GB" dirty="0" smtClean="0"/>
              <a:t>: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78" y="1542910"/>
            <a:ext cx="4919662" cy="21146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Module design is focused on keeping layers as close together as possible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</a:t>
            </a:r>
            <a:r>
              <a:rPr lang="en-GB" dirty="0" smtClean="0">
                <a:sym typeface="Wingdings" panose="05000000000000000000" pitchFamily="2" charset="2"/>
              </a:rPr>
              <a:t>inimises uncertainty on hit location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Achieved by using two sensor boards and gluing sensors to both sides of each board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Alasdair Winter, Advancing Radiobiology Technology, 24/10/23</a:t>
            </a:r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26" y="312066"/>
            <a:ext cx="6354445" cy="2924000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038600" y="4198228"/>
            <a:ext cx="3752213" cy="855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Sensor testing completed- no issues encountered!</a:t>
            </a:r>
          </a:p>
          <a:p>
            <a:pPr marL="0" indent="0">
              <a:buNone/>
            </a:pPr>
            <a:r>
              <a:rPr lang="en-GB" sz="2400" dirty="0" smtClean="0"/>
              <a:t>Assembly underway at Birmingham, aiming to test complete system in 2024</a:t>
            </a:r>
            <a:endParaRPr lang="en-GB" sz="2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1" y="3528285"/>
            <a:ext cx="3023948" cy="2824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28" y="3535717"/>
            <a:ext cx="3755543" cy="2816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1DF4-7C44-47BC-82F7-40093C09005E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06640" y="3113339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Optima Module Layout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30691" y="6354246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Optima XY sensor board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77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1771</Words>
  <Application>Microsoft Office PowerPoint</Application>
  <PresentationFormat>Widescreen</PresentationFormat>
  <Paragraphs>276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Helvetica</vt:lpstr>
      <vt:lpstr>Wingdings</vt:lpstr>
      <vt:lpstr>Office Theme</vt:lpstr>
      <vt:lpstr>Proton Computed Tomography in “High” Proton Flux Environments</vt:lpstr>
      <vt:lpstr>Acknowledgements</vt:lpstr>
      <vt:lpstr>Why Proton CT?</vt:lpstr>
      <vt:lpstr>Basics of pCT Design</vt:lpstr>
      <vt:lpstr>Design Considerations</vt:lpstr>
      <vt:lpstr>Existing Approaches</vt:lpstr>
      <vt:lpstr>OPTIma: System Overview </vt:lpstr>
      <vt:lpstr>OPTIma: Tracking</vt:lpstr>
      <vt:lpstr>OPTIma: Tracking</vt:lpstr>
      <vt:lpstr>Track Reconstruction</vt:lpstr>
      <vt:lpstr>Readout</vt:lpstr>
      <vt:lpstr>ASIC</vt:lpstr>
      <vt:lpstr>OPTIma: Calorimetry</vt:lpstr>
      <vt:lpstr>De-Averaging</vt:lpstr>
      <vt:lpstr>Results</vt:lpstr>
      <vt:lpstr>Project Status</vt:lpstr>
      <vt:lpstr>Backup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alasdair winter</dc:creator>
  <cp:lastModifiedBy>Alasdair Winter</cp:lastModifiedBy>
  <cp:revision>457</cp:revision>
  <dcterms:created xsi:type="dcterms:W3CDTF">2022-07-27T09:12:12Z</dcterms:created>
  <dcterms:modified xsi:type="dcterms:W3CDTF">2023-10-23T08:34:12Z</dcterms:modified>
</cp:coreProperties>
</file>