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0" r:id="rId1"/>
    <p:sldMasterId id="2147483719" r:id="rId2"/>
    <p:sldMasterId id="2147483728" r:id="rId3"/>
    <p:sldMasterId id="2147483739" r:id="rId4"/>
  </p:sldMasterIdLst>
  <p:notesMasterIdLst>
    <p:notesMasterId r:id="rId45"/>
  </p:notesMasterIdLst>
  <p:handoutMasterIdLst>
    <p:handoutMasterId r:id="rId46"/>
  </p:handoutMasterIdLst>
  <p:sldIdLst>
    <p:sldId id="1172" r:id="rId5"/>
    <p:sldId id="1194" r:id="rId6"/>
    <p:sldId id="1176" r:id="rId7"/>
    <p:sldId id="1177" r:id="rId8"/>
    <p:sldId id="1182" r:id="rId9"/>
    <p:sldId id="1193" r:id="rId10"/>
    <p:sldId id="1195" r:id="rId11"/>
    <p:sldId id="1897" r:id="rId12"/>
    <p:sldId id="1220" r:id="rId13"/>
    <p:sldId id="1205" r:id="rId14"/>
    <p:sldId id="1202" r:id="rId15"/>
    <p:sldId id="1221" r:id="rId16"/>
    <p:sldId id="1888" r:id="rId17"/>
    <p:sldId id="1224" r:id="rId18"/>
    <p:sldId id="1223" r:id="rId19"/>
    <p:sldId id="1214" r:id="rId20"/>
    <p:sldId id="1222" r:id="rId21"/>
    <p:sldId id="1949" r:id="rId22"/>
    <p:sldId id="1212" r:id="rId23"/>
    <p:sldId id="1226" r:id="rId24"/>
    <p:sldId id="256" r:id="rId25"/>
    <p:sldId id="1950" r:id="rId26"/>
    <p:sldId id="1955" r:id="rId27"/>
    <p:sldId id="1956" r:id="rId28"/>
    <p:sldId id="1188" r:id="rId29"/>
    <p:sldId id="1947" r:id="rId30"/>
    <p:sldId id="1861" r:id="rId31"/>
    <p:sldId id="1903" r:id="rId32"/>
    <p:sldId id="1961" r:id="rId33"/>
    <p:sldId id="1946" r:id="rId34"/>
    <p:sldId id="1943" r:id="rId35"/>
    <p:sldId id="1952" r:id="rId36"/>
    <p:sldId id="1951" r:id="rId37"/>
    <p:sldId id="1954" r:id="rId38"/>
    <p:sldId id="1948" r:id="rId39"/>
    <p:sldId id="1912" r:id="rId40"/>
    <p:sldId id="1210" r:id="rId41"/>
    <p:sldId id="1211" r:id="rId42"/>
    <p:sldId id="1007" r:id="rId43"/>
    <p:sldId id="1899" r:id="rId44"/>
  </p:sldIdLst>
  <p:sldSz cx="9906000" cy="6858000" type="A4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6">
          <p15:clr>
            <a:srgbClr val="A4A3A4"/>
          </p15:clr>
        </p15:guide>
        <p15:guide id="2" pos="41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Boris Odlozilik" initials="BO" lastIdx="14" clrIdx="0">
    <p:extLst>
      <p:ext uri="{19B8F6BF-5375-455C-9EA6-DF929625EA0E}">
        <p15:presenceInfo xmlns:p15="http://schemas.microsoft.com/office/powerpoint/2012/main" userId="S::40245616@ads.qub.ac.uk::c0665490-4c58-40ae-938b-a681a04520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2D2"/>
    <a:srgbClr val="2631A5"/>
    <a:srgbClr val="0A0364"/>
    <a:srgbClr val="0C0474"/>
    <a:srgbClr val="000000"/>
    <a:srgbClr val="1E0EB2"/>
    <a:srgbClr val="F714DE"/>
    <a:srgbClr val="1C2581"/>
    <a:srgbClr val="DAE7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64" autoAdjust="0"/>
    <p:restoredTop sz="88188" autoAdjust="0"/>
  </p:normalViewPr>
  <p:slideViewPr>
    <p:cSldViewPr showGuides="1">
      <p:cViewPr varScale="1">
        <p:scale>
          <a:sx n="101" d="100"/>
          <a:sy n="101" d="100"/>
        </p:scale>
        <p:origin x="468" y="76"/>
      </p:cViewPr>
      <p:guideLst>
        <p:guide orient="horz" pos="816"/>
        <p:guide pos="4176"/>
      </p:guideLst>
    </p:cSldViewPr>
  </p:slideViewPr>
  <p:outlineViewPr>
    <p:cViewPr>
      <p:scale>
        <a:sx n="33" d="100"/>
        <a:sy n="33" d="100"/>
      </p:scale>
      <p:origin x="0" y="216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232"/>
    </p:cViewPr>
  </p:sorterViewPr>
  <p:notesViewPr>
    <p:cSldViewPr showGuides="1">
      <p:cViewPr varScale="1">
        <p:scale>
          <a:sx n="91" d="100"/>
          <a:sy n="91" d="100"/>
        </p:scale>
        <p:origin x="-12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customXml" Target="../customXml/item2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latin typeface="Arial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latin typeface="Arial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pitchFamily="-65" charset="0"/>
              </a:defRPr>
            </a:lvl1pPr>
          </a:lstStyle>
          <a:p>
            <a:pPr>
              <a:defRPr/>
            </a:pPr>
            <a:fld id="{28521ED8-CD39-F54E-9F5A-BFFE9D4A1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33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65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65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65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65" charset="0"/>
              </a:defRPr>
            </a:lvl1pPr>
          </a:lstStyle>
          <a:p>
            <a:pPr>
              <a:defRPr/>
            </a:pPr>
            <a:fld id="{F3A9CFFA-0603-6544-893B-C26510E9BB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1927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9CFFA-0603-6544-893B-C26510E9BB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97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 dirty="0">
                <a:latin typeface="AdvOT3bbb1fa6.B"/>
              </a:rPr>
              <a:t>Figure 1.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A</a:t>
            </a:r>
            <a:r>
              <a:rPr lang="en-GB" sz="1800" b="0" i="0" u="none" strike="noStrike" baseline="0" dirty="0">
                <a:latin typeface="AdvOTb0c9bf5d"/>
              </a:rPr>
              <a:t>) </a:t>
            </a:r>
            <a:r>
              <a:rPr lang="en-GB" sz="1800" b="0" i="0" u="none" strike="noStrike" baseline="0" dirty="0">
                <a:latin typeface="AdvOT77db9845"/>
              </a:rPr>
              <a:t>Schematic of the simulation setup of proton irradiation through the central axis of a cylindrical water phantom used to</a:t>
            </a:r>
          </a:p>
          <a:p>
            <a:pPr algn="l"/>
            <a:r>
              <a:rPr lang="en-GB" sz="1800" b="0" i="0" u="none" strike="noStrike" baseline="0" dirty="0">
                <a:latin typeface="AdvOT77db9845"/>
              </a:rPr>
              <a:t>record the position of physical and chemical species around the proton track.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B</a:t>
            </a:r>
            <a:r>
              <a:rPr lang="en-GB" sz="1800" b="0" i="0" u="none" strike="noStrike" baseline="0" dirty="0">
                <a:latin typeface="AdvOTb0c9bf5d"/>
              </a:rPr>
              <a:t>) </a:t>
            </a:r>
            <a:r>
              <a:rPr lang="en-GB" sz="1800" b="0" i="0" u="none" strike="noStrike" baseline="0" dirty="0">
                <a:latin typeface="AdvOT77db9845"/>
              </a:rPr>
              <a:t>Simulation image of </a:t>
            </a:r>
            <a:r>
              <a:rPr lang="en-GB" sz="1800" b="0" i="0" u="none" strike="noStrike" baseline="0" dirty="0">
                <a:latin typeface="AdvOT77db9845+fb"/>
              </a:rPr>
              <a:t>fi</a:t>
            </a:r>
            <a:r>
              <a:rPr lang="en-GB" sz="1800" b="0" i="0" u="none" strike="noStrike" baseline="0" dirty="0">
                <a:latin typeface="AdvOT77db9845"/>
              </a:rPr>
              <a:t>fty 100MeVprotons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blue</a:t>
            </a:r>
            <a:r>
              <a:rPr lang="en-GB" sz="1800" b="0" i="0" u="none" strike="noStrike" baseline="0" dirty="0">
                <a:latin typeface="AdvOTb0c9bf5d"/>
              </a:rPr>
              <a:t>)</a:t>
            </a:r>
            <a:r>
              <a:rPr lang="en-GB" sz="1800" b="0" i="0" u="none" strike="noStrike" baseline="0" dirty="0">
                <a:latin typeface="AdvOT77db9845"/>
              </a:rPr>
              <a:t>,</a:t>
            </a:r>
          </a:p>
          <a:p>
            <a:pPr algn="l"/>
            <a:r>
              <a:rPr lang="en-GB" sz="1800" b="0" i="0" u="none" strike="noStrike" baseline="0" dirty="0">
                <a:latin typeface="AdvOT77db9845"/>
              </a:rPr>
              <a:t>showing the track expansion between the 10 and 100 ns timepoints through the simulated chemical species: solvated electron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green</a:t>
            </a:r>
            <a:r>
              <a:rPr lang="en-GB" sz="1800" b="0" i="0" u="none" strike="noStrike" baseline="0" dirty="0">
                <a:latin typeface="AdvOTb0c9bf5d"/>
              </a:rPr>
              <a:t>)</a:t>
            </a:r>
            <a:r>
              <a:rPr lang="en-GB" sz="1800" b="0" i="0" u="none" strike="noStrike" baseline="0" dirty="0">
                <a:latin typeface="AdvOT77db9845"/>
              </a:rPr>
              <a:t>,</a:t>
            </a:r>
          </a:p>
          <a:p>
            <a:pPr algn="l"/>
            <a:r>
              <a:rPr lang="en-GB" sz="1800" b="0" i="0" u="none" strike="noStrike" baseline="0" dirty="0">
                <a:latin typeface="AdvOT77db9845"/>
              </a:rPr>
              <a:t>hydroxyl radical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orange</a:t>
            </a:r>
            <a:r>
              <a:rPr lang="en-GB" sz="1800" b="0" i="0" u="none" strike="noStrike" baseline="0" dirty="0">
                <a:latin typeface="AdvOTb0c9bf5d"/>
              </a:rPr>
              <a:t>)</a:t>
            </a:r>
            <a:r>
              <a:rPr lang="en-GB" sz="1800" b="0" i="0" u="none" strike="noStrike" baseline="0" dirty="0">
                <a:latin typeface="AdvOT77db9845"/>
              </a:rPr>
              <a:t>, hydrogen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magenta</a:t>
            </a:r>
            <a:r>
              <a:rPr lang="en-GB" sz="1800" b="0" i="0" u="none" strike="noStrike" baseline="0" dirty="0">
                <a:latin typeface="AdvOTb0c9bf5d"/>
              </a:rPr>
              <a:t>)</a:t>
            </a:r>
            <a:r>
              <a:rPr lang="en-GB" sz="1800" b="0" i="0" u="none" strike="noStrike" baseline="0" dirty="0">
                <a:latin typeface="AdvOT77db9845"/>
              </a:rPr>
              <a:t>, hydronium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sky blue</a:t>
            </a:r>
            <a:r>
              <a:rPr lang="en-GB" sz="1800" b="0" i="0" u="none" strike="noStrike" baseline="0" dirty="0">
                <a:latin typeface="AdvOTb0c9bf5d"/>
              </a:rPr>
              <a:t>)</a:t>
            </a:r>
            <a:r>
              <a:rPr lang="en-GB" sz="1800" b="0" i="0" u="none" strike="noStrike" baseline="0" dirty="0">
                <a:latin typeface="AdvOT77db9845"/>
              </a:rPr>
              <a:t>, dihydrogen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purple</a:t>
            </a:r>
            <a:r>
              <a:rPr lang="en-GB" sz="1800" b="0" i="0" u="none" strike="noStrike" baseline="0" dirty="0">
                <a:latin typeface="AdvOTb0c9bf5d"/>
              </a:rPr>
              <a:t>)</a:t>
            </a:r>
            <a:r>
              <a:rPr lang="en-GB" sz="1800" b="0" i="0" u="none" strike="noStrike" baseline="0" dirty="0">
                <a:latin typeface="AdvOT77db9845"/>
              </a:rPr>
              <a:t>, hydrogen peroxide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grey</a:t>
            </a:r>
            <a:r>
              <a:rPr lang="en-GB" sz="1800" b="0" i="0" u="none" strike="noStrike" baseline="0" dirty="0">
                <a:latin typeface="AdvOTb0c9bf5d"/>
              </a:rPr>
              <a:t>) </a:t>
            </a:r>
            <a:r>
              <a:rPr lang="en-GB" sz="1800" b="0" i="0" u="none" strike="noStrike" baseline="0" dirty="0">
                <a:latin typeface="AdvOT77db9845"/>
              </a:rPr>
              <a:t>and hydroxide</a:t>
            </a:r>
          </a:p>
          <a:p>
            <a:pPr algn="l"/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yellow</a:t>
            </a:r>
            <a:r>
              <a:rPr lang="en-GB" sz="1800" b="0" i="0" u="none" strike="noStrike" baseline="0" dirty="0">
                <a:latin typeface="AdvOTb0c9bf5d"/>
              </a:rPr>
              <a:t>)</a:t>
            </a:r>
            <a:r>
              <a:rPr lang="en-GB" sz="1800" b="0" i="0" u="none" strike="noStrike" baseline="0" dirty="0">
                <a:latin typeface="AdvOT77db9845"/>
              </a:rPr>
              <a:t>. Track radius, </a:t>
            </a:r>
            <a:r>
              <a:rPr lang="en-GB" sz="1800" b="0" i="0" u="none" strike="noStrike" baseline="0" dirty="0">
                <a:latin typeface="AdvOT255b5711.I"/>
              </a:rPr>
              <a:t>R</a:t>
            </a:r>
            <a:r>
              <a:rPr lang="en-GB" sz="1800" b="0" i="0" u="none" strike="noStrike" baseline="0" dirty="0">
                <a:latin typeface="AdvOT77db9845"/>
              </a:rPr>
              <a:t>, de</a:t>
            </a:r>
            <a:r>
              <a:rPr lang="en-GB" sz="1800" b="0" i="0" u="none" strike="noStrike" baseline="0" dirty="0">
                <a:latin typeface="AdvOT77db9845+fb"/>
              </a:rPr>
              <a:t>fi</a:t>
            </a:r>
            <a:r>
              <a:rPr lang="en-GB" sz="1800" b="0" i="0" u="none" strike="noStrike" baseline="0" dirty="0">
                <a:latin typeface="AdvOT77db9845"/>
              </a:rPr>
              <a:t>ned to contain 80% of chemical species is indicated through the superimposed dashed circle.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C</a:t>
            </a:r>
            <a:r>
              <a:rPr lang="en-GB" sz="1800" b="0" i="0" u="none" strike="noStrike" baseline="0" dirty="0">
                <a:latin typeface="AdvOTb0c9bf5d"/>
              </a:rPr>
              <a:t>)</a:t>
            </a:r>
          </a:p>
          <a:p>
            <a:pPr algn="l"/>
            <a:r>
              <a:rPr lang="en-GB" sz="1800" b="0" i="0" u="none" strike="noStrike" baseline="0" dirty="0">
                <a:latin typeface="AdvOT77db9845"/>
              </a:rPr>
              <a:t>Illustration of the calculation of track overlap </a:t>
            </a:r>
            <a:r>
              <a:rPr lang="en-GB" sz="1800" b="0" i="0" u="none" strike="noStrike" baseline="0" dirty="0" err="1">
                <a:latin typeface="AdvOT77db9845"/>
              </a:rPr>
              <a:t>showing</a:t>
            </a:r>
            <a:r>
              <a:rPr lang="en-GB" sz="1800" b="0" i="0" u="none" strike="noStrike" baseline="0" dirty="0" err="1">
                <a:latin typeface="AdvOT255b5711.I"/>
              </a:rPr>
              <a:t>N</a:t>
            </a:r>
            <a:r>
              <a:rPr lang="en-GB" sz="1800" b="0" i="0" u="none" strike="noStrike" baseline="0" dirty="0" err="1">
                <a:latin typeface="AdvOT77db9845"/>
              </a:rPr>
              <a:t>tracks</a:t>
            </a:r>
            <a:r>
              <a:rPr lang="en-GB" sz="1800" b="0" i="0" u="none" strike="noStrike" baseline="0" dirty="0">
                <a:latin typeface="AdvOT77db9845"/>
              </a:rPr>
              <a:t> on the nucleus surface and the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255b5711.I"/>
              </a:rPr>
              <a:t>N</a:t>
            </a:r>
            <a:r>
              <a:rPr lang="en-GB" sz="1800" b="0" i="0" u="none" strike="noStrike" baseline="0" dirty="0">
                <a:latin typeface="AdvTTab7e17fd"/>
              </a:rPr>
              <a:t>+</a:t>
            </a:r>
            <a:r>
              <a:rPr lang="en-GB" sz="1800" b="0" i="0" u="none" strike="noStrike" baseline="0" dirty="0">
                <a:latin typeface="AdvOT77db9845"/>
              </a:rPr>
              <a:t>1</a:t>
            </a:r>
            <a:r>
              <a:rPr lang="en-GB" sz="1800" b="0" i="0" u="none" strike="noStrike" baseline="0" dirty="0">
                <a:latin typeface="AdvOTb0c9bf5d"/>
              </a:rPr>
              <a:t>)</a:t>
            </a:r>
            <a:r>
              <a:rPr lang="en-GB" sz="1800" b="0" i="0" u="none" strike="noStrike" baseline="0" dirty="0" err="1">
                <a:latin typeface="AdvOT77db9845"/>
              </a:rPr>
              <a:t>th</a:t>
            </a:r>
            <a:r>
              <a:rPr lang="en-GB" sz="1800" b="0" i="0" u="none" strike="noStrike" baseline="0" dirty="0">
                <a:latin typeface="AdvOT77db9845"/>
              </a:rPr>
              <a:t> incident proton track.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D</a:t>
            </a:r>
            <a:r>
              <a:rPr lang="en-GB" sz="1800" b="0" i="0" u="none" strike="noStrike" baseline="0" dirty="0">
                <a:latin typeface="AdvOTb0c9bf5d"/>
              </a:rPr>
              <a:t>)</a:t>
            </a:r>
          </a:p>
          <a:p>
            <a:pPr algn="l"/>
            <a:r>
              <a:rPr lang="en-GB" sz="1800" b="0" i="0" u="none" strike="noStrike" baseline="0" dirty="0">
                <a:latin typeface="AdvOT77db9845"/>
              </a:rPr>
              <a:t>Schematic of the simulation setup used to investigate the chemical yields within different delivery setups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A9CFFA-0603-6544-893B-C26510E9BB95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713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 dirty="0">
                <a:latin typeface="AdvOT77db9845"/>
              </a:rPr>
              <a:t>The calculated overlap probabilities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A</a:t>
            </a:r>
            <a:r>
              <a:rPr lang="en-GB" sz="1800" b="0" i="0" u="none" strike="noStrike" baseline="0" dirty="0">
                <a:latin typeface="AdvOTb0c9bf5d"/>
              </a:rPr>
              <a:t>) </a:t>
            </a:r>
            <a:r>
              <a:rPr lang="en-GB" sz="1800" b="0" i="0" u="none" strike="noStrike" baseline="0" dirty="0">
                <a:latin typeface="AdvOT77db9845"/>
              </a:rPr>
              <a:t>and the expected number of overlaps per track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B</a:t>
            </a:r>
            <a:r>
              <a:rPr lang="en-GB" sz="1800" b="0" i="0" u="none" strike="noStrike" baseline="0" dirty="0">
                <a:latin typeface="AdvOTb0c9bf5d"/>
              </a:rPr>
              <a:t>) </a:t>
            </a:r>
            <a:r>
              <a:rPr lang="en-GB" sz="1800" b="0" i="0" u="none" strike="noStrike" baseline="0" dirty="0">
                <a:latin typeface="AdvOT77db9845"/>
              </a:rPr>
              <a:t>as a function of increasing dose</a:t>
            </a:r>
          </a:p>
          <a:p>
            <a:pPr algn="l"/>
            <a:r>
              <a:rPr lang="en-GB" sz="1800" b="0" i="0" u="none" strike="noStrike" baseline="0" dirty="0">
                <a:latin typeface="AdvOT77db9845"/>
              </a:rPr>
              <a:t>for a range of proton energies. The predicted dose to give an expected number of overlaps per track of one as a function of proton</a:t>
            </a:r>
          </a:p>
          <a:p>
            <a:pPr algn="l"/>
            <a:r>
              <a:rPr lang="en-GB" sz="1800" b="0" i="0" u="none" strike="noStrike" baseline="0" dirty="0">
                <a:latin typeface="AdvOT77db9845"/>
              </a:rPr>
              <a:t>energy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C</a:t>
            </a:r>
            <a:r>
              <a:rPr lang="en-GB" sz="1800" b="0" i="0" u="none" strike="noStrike" baseline="0" dirty="0">
                <a:latin typeface="AdvOTb0c9bf5d"/>
              </a:rPr>
              <a:t>)</a:t>
            </a:r>
            <a:r>
              <a:rPr lang="en-GB" sz="1800" b="0" i="0" u="none" strike="noStrike" baseline="0" dirty="0">
                <a:latin typeface="AdvOT77db9845"/>
              </a:rPr>
              <a:t>. All calculations were complete using a biologically relevant 1 ns chemical track radius, with SEM shown in the error bars</a:t>
            </a:r>
          </a:p>
          <a:p>
            <a:pPr algn="l"/>
            <a:endParaRPr lang="en-GB" sz="1800" b="0" i="0" u="none" strike="noStrike" baseline="0" dirty="0">
              <a:latin typeface="AdvOT77db9845"/>
            </a:endParaRPr>
          </a:p>
          <a:p>
            <a:pPr algn="l"/>
            <a:r>
              <a:rPr lang="en-GB" sz="1200" b="0" i="0" u="none" strike="noStrike" baseline="0" dirty="0">
                <a:latin typeface="AdvOT77db9845"/>
              </a:rPr>
              <a:t>Probability of overlap with position along a 100MeVinitial energy Bragg curve </a:t>
            </a:r>
            <a:r>
              <a:rPr lang="en-GB" sz="1200" b="0" i="0" u="none" strike="noStrike" baseline="0" dirty="0">
                <a:latin typeface="AdvOTb0c9bf5d"/>
              </a:rPr>
              <a:t>(</a:t>
            </a:r>
            <a:r>
              <a:rPr lang="en-GB" sz="1200" b="0" i="0" u="none" strike="noStrike" baseline="0" dirty="0">
                <a:latin typeface="AdvOT77db9845"/>
              </a:rPr>
              <a:t>relative dose, blue dashed line</a:t>
            </a:r>
            <a:r>
              <a:rPr lang="en-GB" sz="1200" b="0" i="0" u="none" strike="noStrike" baseline="0" dirty="0">
                <a:latin typeface="AdvOTb0c9bf5d"/>
              </a:rPr>
              <a:t>)</a:t>
            </a:r>
            <a:r>
              <a:rPr lang="en-GB" sz="1200" b="0" i="0" u="none" strike="noStrike" baseline="0" dirty="0">
                <a:latin typeface="AdvOT77db9845"/>
              </a:rPr>
              <a:t>. Overlap was</a:t>
            </a:r>
          </a:p>
          <a:p>
            <a:pPr algn="l"/>
            <a:r>
              <a:rPr lang="en-GB" sz="1200" b="0" i="0" u="none" strike="noStrike" baseline="0" dirty="0">
                <a:latin typeface="AdvOT77db9845"/>
              </a:rPr>
              <a:t>calculated for the biologically relevant 1 ns chemical track radius for the proton energy at individual positions along the Bragg curve</a:t>
            </a:r>
          </a:p>
          <a:p>
            <a:pPr algn="l"/>
            <a:r>
              <a:rPr lang="en-GB" sz="1200" b="0" i="0" u="none" strike="noStrike" baseline="0" dirty="0">
                <a:latin typeface="AdvOT77db9845"/>
              </a:rPr>
              <a:t>using the constant </a:t>
            </a:r>
            <a:r>
              <a:rPr lang="en-GB" sz="1200" b="0" i="0" u="none" strike="noStrike" baseline="0" dirty="0">
                <a:latin typeface="AdvOT77db9845+fb"/>
              </a:rPr>
              <a:t>fl</a:t>
            </a:r>
            <a:r>
              <a:rPr lang="en-GB" sz="1200" b="0" i="0" u="none" strike="noStrike" baseline="0" dirty="0">
                <a:latin typeface="AdvOT77db9845"/>
              </a:rPr>
              <a:t>uence required for 10 </a:t>
            </a:r>
            <a:r>
              <a:rPr lang="en-GB" sz="1200" b="0" i="0" u="none" strike="noStrike" baseline="0" dirty="0" err="1">
                <a:latin typeface="AdvOT77db9845"/>
              </a:rPr>
              <a:t>MeVto</a:t>
            </a:r>
            <a:r>
              <a:rPr lang="en-GB" sz="1200" b="0" i="0" u="none" strike="noStrike" baseline="0" dirty="0">
                <a:latin typeface="AdvOT77db9845"/>
              </a:rPr>
              <a:t> deliver 2Gy </a:t>
            </a:r>
            <a:r>
              <a:rPr lang="en-GB" sz="1200" b="0" i="0" u="none" strike="noStrike" baseline="0" dirty="0">
                <a:latin typeface="AdvOTb0c9bf5d"/>
              </a:rPr>
              <a:t>(</a:t>
            </a:r>
            <a:r>
              <a:rPr lang="en-GB" sz="1200" b="0" i="0" u="none" strike="noStrike" baseline="0" dirty="0">
                <a:latin typeface="AdvOT77db9845"/>
              </a:rPr>
              <a:t>orange triangles</a:t>
            </a:r>
            <a:r>
              <a:rPr lang="en-GB" sz="1200" b="0" i="0" u="none" strike="noStrike" baseline="0" dirty="0">
                <a:latin typeface="AdvOTb0c9bf5d"/>
              </a:rPr>
              <a:t>) </a:t>
            </a:r>
            <a:r>
              <a:rPr lang="en-GB" sz="1200" b="0" i="0" u="none" strike="noStrike" baseline="0" dirty="0">
                <a:latin typeface="AdvOT77db9845"/>
              </a:rPr>
              <a:t>and 10 </a:t>
            </a:r>
            <a:r>
              <a:rPr lang="en-GB" sz="1200" b="0" i="0" u="none" strike="noStrike" baseline="0" dirty="0" err="1">
                <a:latin typeface="AdvOT77db9845"/>
              </a:rPr>
              <a:t>Gy</a:t>
            </a:r>
            <a:r>
              <a:rPr lang="en-GB" sz="1200" b="0" i="0" u="none" strike="noStrike" baseline="0" dirty="0">
                <a:latin typeface="AdvOT77db9845"/>
              </a:rPr>
              <a:t> </a:t>
            </a:r>
            <a:r>
              <a:rPr lang="en-GB" sz="1200" b="0" i="0" u="none" strike="noStrike" baseline="0" dirty="0">
                <a:latin typeface="AdvOTb0c9bf5d"/>
              </a:rPr>
              <a:t>(</a:t>
            </a:r>
            <a:r>
              <a:rPr lang="en-GB" sz="1200" b="0" i="0" u="none" strike="noStrike" baseline="0" dirty="0">
                <a:latin typeface="AdvOT77db9845"/>
              </a:rPr>
              <a:t>green squares</a:t>
            </a:r>
            <a:r>
              <a:rPr lang="en-GB" sz="1200" b="0" i="0" u="none" strike="noStrike" baseline="0" dirty="0">
                <a:latin typeface="AdvOTb0c9bf5d"/>
              </a:rPr>
              <a:t>) </a:t>
            </a:r>
            <a:r>
              <a:rPr lang="en-GB" sz="1200" b="0" i="0" u="none" strike="noStrike" baseline="0" dirty="0">
                <a:latin typeface="AdvOT77db9845"/>
              </a:rPr>
              <a:t>in the tumour region. The</a:t>
            </a:r>
          </a:p>
          <a:p>
            <a:pPr algn="l"/>
            <a:r>
              <a:rPr lang="en-GB" sz="1200" b="0" i="0" u="none" strike="noStrike" baseline="0" dirty="0">
                <a:latin typeface="AdvOT77db9845"/>
              </a:rPr>
              <a:t>SEM of the overlap probabilities are displayed as error bars.</a:t>
            </a:r>
            <a:endParaRPr lang="en-GB" dirty="0"/>
          </a:p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A9CFFA-0603-6544-893B-C26510E9BB95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573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9CFFA-0603-6544-893B-C26510E9BB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64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A9CFFA-0603-6544-893B-C26510E9BB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65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6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254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 dirty="0">
                <a:latin typeface="AdvOT77db9845"/>
              </a:rPr>
              <a:t>DNADSB damage induced by 1 </a:t>
            </a:r>
            <a:r>
              <a:rPr lang="en-GB" sz="1800" b="0" i="0" u="none" strike="noStrike" baseline="0" dirty="0" err="1">
                <a:latin typeface="AdvOT77db9845"/>
              </a:rPr>
              <a:t>Gy</a:t>
            </a:r>
            <a:r>
              <a:rPr lang="en-GB" sz="1800" b="0" i="0" u="none" strike="noStrike" baseline="0" dirty="0">
                <a:latin typeface="AdvOT77db9845"/>
              </a:rPr>
              <a:t> of 225 </a:t>
            </a:r>
            <a:r>
              <a:rPr lang="en-GB" sz="1800" b="0" i="0" u="none" strike="noStrike" baseline="0" dirty="0" err="1">
                <a:latin typeface="AdvOT77db9845"/>
              </a:rPr>
              <a:t>kVp</a:t>
            </a:r>
            <a:r>
              <a:rPr lang="en-GB" sz="1800" b="0" i="0" u="none" strike="noStrike" baseline="0" dirty="0">
                <a:latin typeface="AdvOT77db9845"/>
              </a:rPr>
              <a:t> X-rays or 10 MeV n</a:t>
            </a:r>
            <a:r>
              <a:rPr lang="en-GB" sz="1800" b="0" i="0" u="none" strike="noStrike" baseline="0" dirty="0">
                <a:latin typeface="AdvTTab7e17fd+22"/>
              </a:rPr>
              <a:t>−</a:t>
            </a:r>
            <a:r>
              <a:rPr lang="en-GB" sz="1800" b="0" i="0" u="none" strike="noStrike" baseline="0" dirty="0">
                <a:latin typeface="AdvOT77db9845"/>
              </a:rPr>
              <a:t>1 laser-driven carbon ions and repair kinetics</a:t>
            </a:r>
          </a:p>
          <a:p>
            <a:pPr algn="l"/>
            <a:r>
              <a:rPr lang="en-GB" sz="1800" b="0" i="0" u="none" strike="noStrike" baseline="0" dirty="0">
                <a:latin typeface="AdvOT77db9845"/>
              </a:rPr>
              <a:t>studied through 53BP1 foci formation assay. 53BP1 foci are expressed as mean no. of foci per cell per </a:t>
            </a:r>
            <a:r>
              <a:rPr lang="en-GB" sz="1800" b="0" i="0" u="none" strike="noStrike" baseline="0" dirty="0" err="1">
                <a:latin typeface="AdvOT77db9845"/>
              </a:rPr>
              <a:t>Gy</a:t>
            </a:r>
            <a:r>
              <a:rPr lang="en-GB" sz="1800" b="0" i="0" u="none" strike="noStrike" baseline="0" dirty="0">
                <a:latin typeface="AdvOT77db9845"/>
              </a:rPr>
              <a:t>.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B</a:t>
            </a:r>
            <a:r>
              <a:rPr lang="en-GB" sz="1800" b="0" i="0" u="none" strike="noStrike" baseline="0" dirty="0">
                <a:latin typeface="AdvOTb0c9bf5d"/>
              </a:rPr>
              <a:t>)</a:t>
            </a:r>
            <a:r>
              <a:rPr lang="en-GB" sz="1800" b="0" i="0" u="none" strike="noStrike" baseline="0" dirty="0">
                <a:latin typeface="AdvOT77db9845"/>
              </a:rPr>
              <a:t>DNADSB repair</a:t>
            </a:r>
          </a:p>
          <a:p>
            <a:pPr algn="l"/>
            <a:r>
              <a:rPr lang="en-GB" sz="1800" b="0" i="0" u="none" strike="noStrike" baseline="0" dirty="0">
                <a:latin typeface="AdvOT77db9845"/>
              </a:rPr>
              <a:t>expressed as percentage of </a:t>
            </a:r>
            <a:r>
              <a:rPr lang="en-GB" sz="1800" b="0" i="0" u="none" strike="noStrike" baseline="0" dirty="0" err="1">
                <a:latin typeface="AdvOT77db9845"/>
              </a:rPr>
              <a:t>unrepairedDNADSB</a:t>
            </a:r>
            <a:r>
              <a:rPr lang="en-GB" sz="1800" b="0" i="0" u="none" strike="noStrike" baseline="0" dirty="0">
                <a:latin typeface="AdvOT77db9845"/>
              </a:rPr>
              <a:t> obtained by normalizing the amount of </a:t>
            </a:r>
            <a:r>
              <a:rPr lang="en-GB" sz="1800" b="0" i="0" u="none" strike="noStrike" baseline="0" dirty="0" err="1">
                <a:latin typeface="AdvOT77db9845"/>
              </a:rPr>
              <a:t>unrepairedDNADSB</a:t>
            </a:r>
            <a:r>
              <a:rPr lang="en-GB" sz="1800" b="0" i="0" u="none" strike="noStrike" baseline="0" dirty="0">
                <a:latin typeface="AdvOT77db9845"/>
              </a:rPr>
              <a:t> at different time</a:t>
            </a:r>
          </a:p>
          <a:p>
            <a:pPr algn="l"/>
            <a:r>
              <a:rPr lang="en-GB" sz="1800" b="0" i="0" u="none" strike="noStrike" baseline="0" dirty="0">
                <a:latin typeface="AdvOT77db9845"/>
              </a:rPr>
              <a:t>points, to the amount of </a:t>
            </a:r>
            <a:r>
              <a:rPr lang="en-GB" sz="1800" b="0" i="0" u="none" strike="noStrike" baseline="0" dirty="0" err="1">
                <a:latin typeface="AdvOT77db9845"/>
              </a:rPr>
              <a:t>unrepairedDNADSB</a:t>
            </a:r>
            <a:r>
              <a:rPr lang="en-GB" sz="1800" b="0" i="0" u="none" strike="noStrike" baseline="0" dirty="0">
                <a:latin typeface="AdvOT77db9845"/>
              </a:rPr>
              <a:t> observed at 30 min Error bars represent Standard deviation. The percentage repair</a:t>
            </a:r>
          </a:p>
          <a:p>
            <a:pPr algn="l"/>
            <a:r>
              <a:rPr lang="en-GB" sz="1800" b="0" i="0" u="none" strike="noStrike" baseline="0" dirty="0">
                <a:latin typeface="AdvOT77db9845"/>
              </a:rPr>
              <a:t>kinetics over time is </a:t>
            </a:r>
            <a:r>
              <a:rPr lang="en-GB" sz="1800" b="0" i="0" u="none" strike="noStrike" baseline="0" dirty="0">
                <a:latin typeface="AdvOT77db9845+fb"/>
              </a:rPr>
              <a:t>fi</a:t>
            </a:r>
            <a:r>
              <a:rPr lang="en-GB" sz="1800" b="0" i="0" u="none" strike="noStrike" baseline="0" dirty="0">
                <a:latin typeface="AdvOT77db9845"/>
              </a:rPr>
              <a:t>tted with a two-phase decay analysis function </a:t>
            </a:r>
            <a:r>
              <a:rPr lang="en-GB" sz="1800" b="0" i="0" u="none" strike="noStrike" baseline="0" dirty="0">
                <a:latin typeface="AdvOTb0c9bf5d"/>
              </a:rPr>
              <a:t>(</a:t>
            </a:r>
            <a:r>
              <a:rPr lang="en-GB" sz="1800" b="0" i="0" u="none" strike="noStrike" baseline="0" dirty="0">
                <a:latin typeface="AdvOT77db9845"/>
              </a:rPr>
              <a:t>orange line- carbon ions and green line x-rays</a:t>
            </a:r>
            <a:r>
              <a:rPr lang="en-GB" sz="1800" b="0" i="0" u="none" strike="noStrike" baseline="0" dirty="0">
                <a:latin typeface="AdvOTb0c9bf5d"/>
              </a:rPr>
              <a:t>) </a:t>
            </a:r>
            <a:r>
              <a:rPr lang="en-GB" sz="1800" b="0" i="0" u="none" strike="noStrike" baseline="0" dirty="0">
                <a:latin typeface="AdvOT77db9845"/>
              </a:rPr>
              <a:t>available in</a:t>
            </a:r>
          </a:p>
          <a:p>
            <a:pPr algn="l"/>
            <a:r>
              <a:rPr lang="de-DE" sz="1800" b="0" i="0" u="none" strike="noStrike" baseline="0" dirty="0">
                <a:latin typeface="AdvOT77db9845"/>
              </a:rPr>
              <a:t>Graph pad Prizm software version 9.v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A9CFFA-0603-6544-893B-C26510E9BB95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787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9CFFA-0603-6544-893B-C26510E9BB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395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2B9FE6-B6E2-4383-9039-0FFB13CD7F21}" type="slidenum"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441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9CFFA-0603-6544-893B-C26510E9BB95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994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9CFFA-0603-6544-893B-C26510E9BB95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564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9CFFA-0603-6544-893B-C26510E9BB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528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A9CFFA-0603-6544-893B-C26510E9BB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65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6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801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17568C-BABF-FF4E-8A89-A7D1FEA3FDE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65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138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C34BE-454F-454E-AB9D-B7DC4924FF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771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76FC86A-F2A4-462D-8D5E-EE1ECB51F4EF}" type="slidenum">
              <a:rPr lang="en-US" altLang="en-US" smtClean="0">
                <a:latin typeface="Calibri" panose="020F0502020204030204" pitchFamily="34" charset="0"/>
              </a:rPr>
              <a:pPr/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169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9CFFA-0603-6544-893B-C26510E9BB95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932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Maximum Intensity projection image of 3D </a:t>
            </a:r>
            <a:r>
              <a:rPr lang="en-GB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Neurosphere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stained with hypoxia marker HIF-1α (red) and nuclear counterstain DAPI (blue). The </a:t>
            </a:r>
            <a:r>
              <a:rPr lang="en-GB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neurospheres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were stained for 48 hours in HIF-1 alpha primary antibody and image was captured using Light Sheet Microscope equipped with 10 X objective. The image shown here is visualized in </a:t>
            </a:r>
            <a:r>
              <a:rPr lang="en-GB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Imaris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software (Oxford instruments, Abingdon, </a:t>
            </a:r>
            <a:r>
              <a:rPr lang="en-GB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Oxforshire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UK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A9CFFA-0603-6544-893B-C26510E9BB95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704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69595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43600" y="414339"/>
            <a:ext cx="3496818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TITLE GOES HERE IN UPPERCASE BOLD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81" y="5782559"/>
            <a:ext cx="1488637" cy="7056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0" y="1584325"/>
            <a:ext cx="3496818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706"/>
            </a:lvl1pPr>
            <a:lvl2pPr marL="371475" indent="0">
              <a:buFontTx/>
              <a:buNone/>
              <a:defRPr/>
            </a:lvl2pPr>
            <a:lvl3pPr marL="742950" indent="0">
              <a:buFontTx/>
              <a:buNone/>
              <a:defRPr/>
            </a:lvl3pPr>
            <a:lvl4pPr marL="1114425" indent="0">
              <a:buFontTx/>
              <a:buNone/>
              <a:defRPr/>
            </a:lvl4pPr>
            <a:lvl5pPr marL="1485900" indent="0">
              <a:buFontTx/>
              <a:buNone/>
              <a:defRPr/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lacus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</a:t>
            </a:r>
            <a:r>
              <a:rPr lang="en-US" dirty="0" err="1"/>
              <a:t>auctor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cursus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416907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char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894" y="5783263"/>
            <a:ext cx="148847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943600" y="414339"/>
            <a:ext cx="3496818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943600" y="1584325"/>
            <a:ext cx="3496818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181"/>
            </a:lvl1pPr>
            <a:lvl2pPr marL="257162" indent="0">
              <a:buFontTx/>
              <a:buNone/>
              <a:defRPr/>
            </a:lvl2pPr>
            <a:lvl3pPr marL="514325" indent="0">
              <a:buFontTx/>
              <a:buNone/>
              <a:defRPr/>
            </a:lvl3pPr>
            <a:lvl4pPr marL="771487" indent="0">
              <a:buFontTx/>
              <a:buNone/>
              <a:defRPr/>
            </a:lvl4pPr>
            <a:lvl5pPr marL="1028649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0" y="0"/>
            <a:ext cx="569595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7060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93" y="5783263"/>
            <a:ext cx="148847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210050" y="0"/>
            <a:ext cx="569595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5770" y="414339"/>
            <a:ext cx="3288792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5770" y="1584325"/>
            <a:ext cx="3288792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181"/>
            </a:lvl1pPr>
            <a:lvl2pPr marL="257162" indent="0">
              <a:buFontTx/>
              <a:buNone/>
              <a:defRPr/>
            </a:lvl2pPr>
            <a:lvl3pPr marL="514325" indent="0">
              <a:buFontTx/>
              <a:buNone/>
              <a:defRPr/>
            </a:lvl3pPr>
            <a:lvl4pPr marL="771487" indent="0">
              <a:buFontTx/>
              <a:buNone/>
              <a:defRPr/>
            </a:lvl4pPr>
            <a:lvl5pPr marL="1028649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6245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pic narrow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93" y="5783263"/>
            <a:ext cx="148847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 flipH="1">
            <a:off x="5695950" y="0"/>
            <a:ext cx="421005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5770" y="572835"/>
            <a:ext cx="4546854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25"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5770" y="1892289"/>
            <a:ext cx="4546854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181"/>
            </a:lvl1pPr>
            <a:lvl2pPr marL="257162" indent="0">
              <a:buFontTx/>
              <a:buNone/>
              <a:defRPr/>
            </a:lvl2pPr>
            <a:lvl3pPr marL="514325" indent="0">
              <a:buFontTx/>
              <a:buNone/>
              <a:defRPr/>
            </a:lvl3pPr>
            <a:lvl4pPr marL="771487" indent="0">
              <a:buFontTx/>
              <a:buNone/>
              <a:defRPr/>
            </a:lvl4pPr>
            <a:lvl5pPr marL="1028649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9809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5770" y="1609168"/>
            <a:ext cx="5567172" cy="140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5770" y="3281409"/>
            <a:ext cx="5567172" cy="3206750"/>
          </a:xfrm>
          <a:prstGeom prst="rect">
            <a:avLst/>
          </a:prstGeom>
        </p:spPr>
        <p:txBody>
          <a:bodyPr/>
          <a:lstStyle>
            <a:lvl1pPr marL="192872" indent="-192872">
              <a:lnSpc>
                <a:spcPct val="100000"/>
              </a:lnSpc>
              <a:buFont typeface="Arial" charset="0"/>
              <a:buChar char="•"/>
              <a:defRPr sz="1181"/>
            </a:lvl1pPr>
            <a:lvl2pPr marL="257162" indent="0">
              <a:buFontTx/>
              <a:buNone/>
              <a:defRPr/>
            </a:lvl2pPr>
            <a:lvl3pPr marL="514325" indent="0">
              <a:buFontTx/>
              <a:buNone/>
              <a:defRPr/>
            </a:lvl3pPr>
            <a:lvl4pPr marL="771487" indent="0">
              <a:buFontTx/>
              <a:buNone/>
              <a:defRPr/>
            </a:lvl4pPr>
            <a:lvl5pPr marL="1028649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F754F-862A-504C-B551-DBB353509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3717" y="6165316"/>
            <a:ext cx="2857247" cy="59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7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45770" y="401638"/>
            <a:ext cx="7231380" cy="5999162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F754F-862A-504C-B551-DBB353509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3717" y="6165316"/>
            <a:ext cx="2857247" cy="59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46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Title slide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02" y="2297125"/>
            <a:ext cx="64492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52" y="2600337"/>
            <a:ext cx="64492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286387" y="1585428"/>
            <a:ext cx="3101971" cy="2892425"/>
          </a:xfrm>
          <a:prstGeom prst="rect">
            <a:avLst/>
          </a:prstGeom>
        </p:spPr>
        <p:txBody>
          <a:bodyPr lIns="288000" tIns="251999" rIns="0" bIns="288000"/>
          <a:lstStyle>
            <a:lvl1pPr marL="0" indent="0">
              <a:buNone/>
              <a:defRPr sz="1800" b="1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285981" y="5389577"/>
            <a:ext cx="2914170" cy="3650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285981" y="5711651"/>
            <a:ext cx="2914170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1285981" y="6033725"/>
            <a:ext cx="2914170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75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CF754F-862A-504C-B551-DBB3535096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91183" y="6230986"/>
            <a:ext cx="3149782" cy="5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1276 -0.1729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0" y="-86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13945 0.1363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11" y="-22156"/>
            <a:ext cx="108983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285981" y="5389577"/>
            <a:ext cx="2914170" cy="3650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285981" y="5711651"/>
            <a:ext cx="2914170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1285981" y="6033725"/>
            <a:ext cx="2914170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75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324846" y="1196752"/>
            <a:ext cx="4360446" cy="3234280"/>
          </a:xfrm>
          <a:prstGeom prst="rect">
            <a:avLst/>
          </a:prstGeom>
        </p:spPr>
        <p:txBody>
          <a:bodyPr lIns="288000" tIns="288000" rIns="288000" bIns="0"/>
          <a:lstStyle>
            <a:lvl1pPr marL="0" indent="0">
              <a:buNone/>
              <a:defRPr sz="2588" b="1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CF754F-862A-504C-B551-DBB3535096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8974" y="404664"/>
            <a:ext cx="5063210" cy="7920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 userDrawn="1"/>
        </p:nvSpPr>
        <p:spPr>
          <a:xfrm>
            <a:off x="9782184" y="260648"/>
            <a:ext cx="1099475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47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34" y="116632"/>
            <a:ext cx="6079932" cy="888192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953001" y="1988841"/>
            <a:ext cx="4681273" cy="288002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Insert relevant figure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-11398" y="5515200"/>
            <a:ext cx="9906000" cy="1342800"/>
          </a:xfrm>
          <a:solidFill>
            <a:srgbClr val="D6000D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GB" dirty="0"/>
              <a:t>Lecturer Details, Affiliation &amp; E-mail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271728" y="1989139"/>
            <a:ext cx="4669235" cy="2879725"/>
          </a:xfrm>
        </p:spPr>
        <p:txBody>
          <a:bodyPr anchor="ctr"/>
          <a:lstStyle>
            <a:lvl1pPr marL="0" indent="0" algn="ctr">
              <a:buNone/>
              <a:defRPr sz="2600" baseline="0"/>
            </a:lvl1pPr>
          </a:lstStyle>
          <a:p>
            <a:pPr lvl="0"/>
            <a:r>
              <a:rPr lang="en-GB" sz="2600" dirty="0"/>
              <a:t>Lecture N</a:t>
            </a:r>
            <a:br>
              <a:rPr lang="en-GB" sz="2600" dirty="0"/>
            </a:br>
            <a:r>
              <a:rPr lang="en-GB" sz="2600" dirty="0"/>
              <a:t>Title</a:t>
            </a:r>
            <a:br>
              <a:rPr lang="en-GB" sz="2600" dirty="0"/>
            </a:br>
            <a:br>
              <a:rPr lang="en-GB" sz="2600" dirty="0"/>
            </a:br>
            <a:br>
              <a:rPr lang="en-GB" sz="2600" dirty="0"/>
            </a:br>
            <a:r>
              <a:rPr lang="en-GB" sz="2600" dirty="0"/>
              <a:t>Date</a:t>
            </a:r>
            <a:br>
              <a:rPr lang="en-GB" sz="2600" dirty="0"/>
            </a:br>
            <a:endParaRPr lang="en-GB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941027" y="5044871"/>
            <a:ext cx="395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SCM814- Biology of Radiotherapy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77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54663" y="6356351"/>
            <a:ext cx="3596675" cy="365125"/>
          </a:xfrm>
        </p:spPr>
        <p:txBody>
          <a:bodyPr/>
          <a:lstStyle>
            <a:lvl1pPr>
              <a:defRPr lang="en-GB" sz="1100" b="1" smtClean="0">
                <a:effectLst/>
              </a:defRPr>
            </a:lvl1pPr>
          </a:lstStyle>
          <a:p>
            <a:pPr eaLnBrk="1" hangingPunct="1"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F014D85D-5A37-43A3-8F20-489D7E898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86E81A1A-FB96-4CE9-BDE1-A6B10540347C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41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57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char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43600" y="414339"/>
            <a:ext cx="3496818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TITLE GOES HERE IN UPPERCASE BOLD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81" y="5782559"/>
            <a:ext cx="1488637" cy="7056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0" y="1584325"/>
            <a:ext cx="3496818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706"/>
            </a:lvl1pPr>
            <a:lvl2pPr marL="371475" indent="0">
              <a:buFontTx/>
              <a:buNone/>
              <a:defRPr/>
            </a:lvl2pPr>
            <a:lvl3pPr marL="742950" indent="0">
              <a:buFontTx/>
              <a:buNone/>
              <a:defRPr/>
            </a:lvl3pPr>
            <a:lvl4pPr marL="1114425" indent="0">
              <a:buFontTx/>
              <a:buNone/>
              <a:defRPr/>
            </a:lvl4pPr>
            <a:lvl5pPr marL="1485900" indent="0">
              <a:buFontTx/>
              <a:buNone/>
              <a:defRPr/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lacus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</a:t>
            </a:r>
            <a:r>
              <a:rPr lang="en-US" dirty="0" err="1"/>
              <a:t>auctor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cursus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et.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0" y="0"/>
            <a:ext cx="569595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42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D4E50FEA-B519-4418-B65A-87AD51E20BED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BC6D517C-6FB1-4260-AED1-9D78233261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24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268760"/>
            <a:ext cx="4375150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268760"/>
            <a:ext cx="4375150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D45E338B-4B13-4302-838C-E9A92EE84CDE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1C77884F-861F-43FA-BD8B-4D3AF89025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99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257920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1988841"/>
            <a:ext cx="4376870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0" y="1257920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1988841"/>
            <a:ext cx="4378590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5593AA0A-D6F9-4D97-9A72-912845E45D63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CF5C5364-54E5-4088-AB43-15F5BDE94C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76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EB280F03-B55F-40C8-909D-9FE9CD569009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32E5717C-15C6-4957-8251-1828DA076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05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solidFill>
            <a:srgbClr val="D6000D"/>
          </a:solidFill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FD381DAC-2CE0-4C80-9648-61847CAFD022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D63F92F3-FDB1-4525-BD2C-E0CDAEB17A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95300" y="6309320"/>
            <a:ext cx="89154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4CF754F-862A-504C-B551-DBB353509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4480" y="6356351"/>
            <a:ext cx="2926971" cy="4578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68402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6037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65231" y="1114400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5798" y="532350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788D95D1-97F2-4353-897A-A506C13B5805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139878E7-B90D-42EB-8EEE-CFF2B804C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4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y-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69595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43600" y="414339"/>
            <a:ext cx="3516630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TITLE GOES HERE IN UPPERCASE BOLD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0" y="1584325"/>
            <a:ext cx="3516630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706"/>
            </a:lvl1pPr>
            <a:lvl2pPr marL="371475" indent="0">
              <a:buFontTx/>
              <a:buNone/>
              <a:defRPr/>
            </a:lvl2pPr>
            <a:lvl3pPr marL="742950" indent="0">
              <a:buFontTx/>
              <a:buNone/>
              <a:defRPr/>
            </a:lvl3pPr>
            <a:lvl4pPr marL="1114425" indent="0">
              <a:buFontTx/>
              <a:buNone/>
              <a:defRPr/>
            </a:lvl4pPr>
            <a:lvl5pPr marL="1485900" indent="0">
              <a:buFontTx/>
              <a:buNone/>
              <a:defRPr/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lacus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</a:t>
            </a:r>
            <a:r>
              <a:rPr lang="en-US" dirty="0" err="1"/>
              <a:t>auctor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cursus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4058897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953001" y="1988841"/>
            <a:ext cx="4681273" cy="288002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Insert relevant figure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-11398" y="5515200"/>
            <a:ext cx="9906000" cy="1342800"/>
          </a:xfrm>
          <a:solidFill>
            <a:srgbClr val="D6000D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GB" dirty="0"/>
              <a:t>Lecturer Details, Affiliation &amp; E-mail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271728" y="1989139"/>
            <a:ext cx="4669235" cy="2879725"/>
          </a:xfrm>
        </p:spPr>
        <p:txBody>
          <a:bodyPr anchor="ctr"/>
          <a:lstStyle>
            <a:lvl1pPr marL="0" indent="0" algn="ctr">
              <a:buNone/>
              <a:defRPr sz="2600" baseline="0"/>
            </a:lvl1pPr>
          </a:lstStyle>
          <a:p>
            <a:pPr lvl="0"/>
            <a:r>
              <a:rPr lang="en-GB" sz="2600" dirty="0"/>
              <a:t>Lecture N</a:t>
            </a:r>
            <a:br>
              <a:rPr lang="en-GB" sz="2600" dirty="0"/>
            </a:br>
            <a:r>
              <a:rPr lang="en-GB" sz="2600" dirty="0"/>
              <a:t>Title</a:t>
            </a:r>
            <a:br>
              <a:rPr lang="en-GB" sz="2600" dirty="0"/>
            </a:br>
            <a:br>
              <a:rPr lang="en-GB" sz="2600" dirty="0"/>
            </a:br>
            <a:br>
              <a:rPr lang="en-GB" sz="2600" dirty="0"/>
            </a:br>
            <a:r>
              <a:rPr lang="en-GB" sz="2600" dirty="0"/>
              <a:t>Date</a:t>
            </a:r>
            <a:br>
              <a:rPr lang="en-GB" sz="2600" dirty="0"/>
            </a:br>
            <a:endParaRPr lang="en-GB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941027" y="5044871"/>
            <a:ext cx="371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SCM8143- Clinical Radiotherapy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CF754F-862A-504C-B551-DBB353509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9209" y="260648"/>
            <a:ext cx="5523507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77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54663" y="6356351"/>
            <a:ext cx="3596675" cy="365125"/>
          </a:xfrm>
        </p:spPr>
        <p:txBody>
          <a:bodyPr/>
          <a:lstStyle>
            <a:lvl1pPr>
              <a:defRPr lang="en-GB" sz="1100" b="1" smtClean="0">
                <a:effectLst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4D85D-5A37-43A3-8F20-489D7E8989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32A7F-A892-4553-B5B7-0C6E1869D5E1}" type="datetime5">
              <a:rPr lang="en-US" smtClean="0"/>
              <a:t>24-Oct-23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75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75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210050" y="0"/>
            <a:ext cx="569595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45770" y="414339"/>
            <a:ext cx="3288792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TITLE GOES HERE IN UPPERCASE BOLD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5770" y="1584325"/>
            <a:ext cx="3288792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706"/>
            </a:lvl1pPr>
            <a:lvl2pPr marL="371475" indent="0">
              <a:buFontTx/>
              <a:buNone/>
              <a:defRPr/>
            </a:lvl2pPr>
            <a:lvl3pPr marL="742950" indent="0">
              <a:buFontTx/>
              <a:buNone/>
              <a:defRPr/>
            </a:lvl3pPr>
            <a:lvl4pPr marL="1114425" indent="0">
              <a:buFontTx/>
              <a:buNone/>
              <a:defRPr/>
            </a:lvl4pPr>
            <a:lvl5pPr marL="1485900" indent="0">
              <a:buFontTx/>
              <a:buNone/>
              <a:defRPr/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lacus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</a:t>
            </a:r>
            <a:r>
              <a:rPr lang="en-US" dirty="0" err="1"/>
              <a:t>auctor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cursus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et.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1" y="5782559"/>
            <a:ext cx="1488637" cy="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52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9978A-CEFA-4564-A752-2337BE960534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D517C-6FB1-4260-AED1-9D78233261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037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268760"/>
            <a:ext cx="4375150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268760"/>
            <a:ext cx="4375150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82757-43BF-4208-8579-DAD9A576B79E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7884F-861F-43FA-BD8B-4D3AF89025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241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257920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1988841"/>
            <a:ext cx="4376870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0" y="1257920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1988841"/>
            <a:ext cx="4378590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1DD24-A173-4798-832D-922AC9F1CC5E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5364-54E5-4088-AB43-15F5BDE94C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69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5F1D0-13F2-4052-A213-5CAC9918658E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5717C-15C6-4957-8251-1828DA0769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502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solidFill>
            <a:srgbClr val="D6000D"/>
          </a:solidFill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FF898-5B10-4453-AF82-CBFDAAFDF1CE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F92F3-FDB1-4525-BD2C-E0CDAEB17A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95300" y="6309320"/>
            <a:ext cx="89154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4CF754F-862A-504C-B551-DBB353509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4480" y="6356351"/>
            <a:ext cx="2926971" cy="4578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30619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6037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65231" y="1114400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5798" y="532350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B7174-2C5C-45E2-A09A-25AE44B6F126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878E7-B90D-42EB-8EEE-CFF2B804C2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108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54663" y="6356351"/>
            <a:ext cx="3596675" cy="365125"/>
          </a:xfrm>
        </p:spPr>
        <p:txBody>
          <a:bodyPr/>
          <a:lstStyle>
            <a:lvl1pPr>
              <a:defRPr lang="en-GB" sz="1100" b="1" smtClean="0">
                <a:effectLst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4D85D-5A37-43A3-8F20-489D7E8989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6765D-8499-453B-9F87-2A8401144058}" type="datetime5">
              <a:rPr lang="en-US" smtClean="0"/>
              <a:t>24-Oct-23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51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5782" y="6093297"/>
            <a:ext cx="3596675" cy="365125"/>
          </a:xfrm>
        </p:spPr>
        <p:txBody>
          <a:bodyPr/>
          <a:lstStyle>
            <a:lvl1pPr>
              <a:defRPr lang="en-GB" sz="1100" b="1" smtClean="0">
                <a:effectLst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30419" y="609329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4D85D-5A37-43A3-8F20-489D7E8989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73581" y="609329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8251D-EAFE-4D1C-BCE5-BA9BE388262F}" type="datetime5">
              <a:rPr lang="en-US" smtClean="0"/>
              <a:t>24-Oct-23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46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y-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69595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43600" y="414339"/>
            <a:ext cx="3516630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TITLE GOES HERE IN UPPERCASE BOLD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0" y="1584325"/>
            <a:ext cx="3516630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706"/>
            </a:lvl1pPr>
            <a:lvl2pPr marL="371475" indent="0">
              <a:buFontTx/>
              <a:buNone/>
              <a:defRPr/>
            </a:lvl2pPr>
            <a:lvl3pPr marL="742950" indent="0">
              <a:buFontTx/>
              <a:buNone/>
              <a:defRPr/>
            </a:lvl3pPr>
            <a:lvl4pPr marL="1114425" indent="0">
              <a:buFontTx/>
              <a:buNone/>
              <a:defRPr/>
            </a:lvl4pPr>
            <a:lvl5pPr marL="1485900" indent="0">
              <a:buFontTx/>
              <a:buNone/>
              <a:defRPr/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lacus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</a:t>
            </a:r>
            <a:r>
              <a:rPr lang="en-US" dirty="0" err="1"/>
              <a:t>auctor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cursus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2780693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F1D2-EF2B-0E4C-AA64-B89D36BCE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B2F4A-9C13-FC41-929D-F7548A508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AC692-C559-CF4E-BCFC-4F18543E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A897B-8F73-4E54-9D01-47F0BF02D580}" type="datetime5">
              <a:rPr lang="en-US" smtClean="0"/>
              <a:t>24-Oct-23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ECC35-9047-5744-AE0D-2A7C84F0C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E6EC-B60D-F14F-8389-5FA3B751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79EA1-911C-9F47-A5D6-13787A07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pic narrow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 flipH="1">
            <a:off x="5695950" y="0"/>
            <a:ext cx="421005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45770" y="572835"/>
            <a:ext cx="4546854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25"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TITLE GOES HERE IN UPPERCASE BOLD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5770" y="1892289"/>
            <a:ext cx="4546854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706"/>
            </a:lvl1pPr>
            <a:lvl2pPr marL="371475" indent="0">
              <a:buFontTx/>
              <a:buNone/>
              <a:defRPr/>
            </a:lvl2pPr>
            <a:lvl3pPr marL="742950" indent="0">
              <a:buFontTx/>
              <a:buNone/>
              <a:defRPr/>
            </a:lvl3pPr>
            <a:lvl4pPr marL="1114425" indent="0">
              <a:buFontTx/>
              <a:buNone/>
              <a:defRPr/>
            </a:lvl4pPr>
            <a:lvl5pPr marL="1485900" indent="0">
              <a:buFontTx/>
              <a:buNone/>
              <a:defRPr/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lacus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</a:t>
            </a:r>
            <a:r>
              <a:rPr lang="en-US" dirty="0" err="1"/>
              <a:t>auctor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cursus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et.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1" y="5782559"/>
            <a:ext cx="1488637" cy="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41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477773" y="6492876"/>
            <a:ext cx="428228" cy="365125"/>
          </a:xfrm>
        </p:spPr>
        <p:txBody>
          <a:bodyPr/>
          <a:lstStyle>
            <a:lvl1pPr algn="r" eaLnBrk="0" hangingPunct="0">
              <a:defRPr sz="11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1FD9D14-0B17-4C73-B401-37D491E7342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72386" y="6415801"/>
            <a:ext cx="8146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D0BD0D54-2B82-4367-B1C7-A49A671FF8F0}" type="datetime5">
              <a:rPr lang="en-US" sz="120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pPr>
                <a:defRPr/>
              </a:pPr>
              <a:t>24-Oct-23</a:t>
            </a:fld>
            <a:endParaRPr lang="pt-PT" sz="1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950091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81" y="5782559"/>
            <a:ext cx="1488637" cy="70560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45770" y="1609155"/>
            <a:ext cx="5567172" cy="140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00"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TITLE GOES HERE IN UPPERCASE BOLD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5770" y="3281409"/>
            <a:ext cx="5567172" cy="3206750"/>
          </a:xfrm>
          <a:prstGeom prst="rect">
            <a:avLst/>
          </a:prstGeom>
        </p:spPr>
        <p:txBody>
          <a:bodyPr/>
          <a:lstStyle>
            <a:lvl1pPr marL="278606" indent="-278606">
              <a:lnSpc>
                <a:spcPct val="100000"/>
              </a:lnSpc>
              <a:buFont typeface="Arial" charset="0"/>
              <a:buChar char="•"/>
              <a:defRPr sz="1706"/>
            </a:lvl1pPr>
            <a:lvl2pPr marL="371475" indent="0">
              <a:buFontTx/>
              <a:buNone/>
              <a:defRPr/>
            </a:lvl2pPr>
            <a:lvl3pPr marL="742950" indent="0">
              <a:buFontTx/>
              <a:buNone/>
              <a:defRPr/>
            </a:lvl3pPr>
            <a:lvl4pPr marL="1114425" indent="0">
              <a:buFontTx/>
              <a:buNone/>
              <a:defRPr/>
            </a:lvl4pPr>
            <a:lvl5pPr marL="1485900" indent="0">
              <a:buFontTx/>
              <a:buNone/>
              <a:defRPr/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endParaRPr lang="en-US" dirty="0"/>
          </a:p>
          <a:p>
            <a:pPr lvl="0"/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lacus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19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81" y="5782559"/>
            <a:ext cx="1488637" cy="7056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45770" y="401638"/>
            <a:ext cx="7231380" cy="59991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Title slide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67" y="424894"/>
            <a:ext cx="1625863" cy="770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705" y="2297410"/>
            <a:ext cx="64492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55" y="2600622"/>
            <a:ext cx="64492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286387" y="1585415"/>
            <a:ext cx="3101971" cy="2892425"/>
          </a:xfrm>
          <a:prstGeom prst="rect">
            <a:avLst/>
          </a:prstGeom>
        </p:spPr>
        <p:txBody>
          <a:bodyPr lIns="288000" tIns="251999" rIns="0" bIns="288000"/>
          <a:lstStyle>
            <a:lvl1pPr marL="0" indent="0">
              <a:buNone/>
              <a:defRPr sz="2600" b="1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PRESENTATION TITLE ARIAL BOLD 32PT WITH A MAXIMUM OF 12 WORDS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285975" y="5389564"/>
            <a:ext cx="2914169" cy="3650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00" b="1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285975" y="5711638"/>
            <a:ext cx="2914169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00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285975" y="6033712"/>
            <a:ext cx="2914169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75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3837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1276 -0.1729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0" y="-86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13945 0.1363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285975" y="5389564"/>
            <a:ext cx="2914169" cy="3650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00" b="1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285975" y="5711638"/>
            <a:ext cx="2914169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00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285975" y="6033712"/>
            <a:ext cx="2914169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75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DATE OF PRESENTATION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26539" y="1203608"/>
            <a:ext cx="4360445" cy="3234280"/>
          </a:xfrm>
          <a:prstGeom prst="rect">
            <a:avLst/>
          </a:prstGeom>
        </p:spPr>
        <p:txBody>
          <a:bodyPr lIns="288000" tIns="288000" rIns="288000" bIns="0"/>
          <a:lstStyle>
            <a:lvl1pPr marL="0" indent="0">
              <a:buNone/>
              <a:defRPr sz="3738" b="1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PRESENTATION TITLE GOES HERE UPPERCASE 48PT </a:t>
            </a:r>
          </a:p>
        </p:txBody>
      </p:sp>
    </p:spTree>
    <p:extLst>
      <p:ext uri="{BB962C8B-B14F-4D97-AF65-F5344CB8AC3E}">
        <p14:creationId xmlns:p14="http://schemas.microsoft.com/office/powerpoint/2010/main" val="208570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894" y="5783263"/>
            <a:ext cx="148847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69595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943600" y="414339"/>
            <a:ext cx="3496818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943600" y="1584325"/>
            <a:ext cx="3496818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181"/>
            </a:lvl1pPr>
            <a:lvl2pPr marL="257162" indent="0">
              <a:buFontTx/>
              <a:buNone/>
              <a:defRPr/>
            </a:lvl2pPr>
            <a:lvl3pPr marL="514325" indent="0">
              <a:buFontTx/>
              <a:buNone/>
              <a:defRPr/>
            </a:lvl3pPr>
            <a:lvl4pPr marL="771487" indent="0">
              <a:buFontTx/>
              <a:buNone/>
              <a:defRPr/>
            </a:lvl4pPr>
            <a:lvl5pPr marL="1028649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049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36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</p:sldLayoutIdLst>
  <p:hf hdr="0" ftr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4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p:hf hdr="0" ftr="0"/>
  <p:txStyles>
    <p:titleStyle>
      <a:lvl1pPr algn="l" defTabSz="5143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5143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Arial" panose="020B0604020202020204" pitchFamily="34" charset="0"/>
        </a:defRPr>
      </a:lvl2pPr>
      <a:lvl3pPr algn="l" defTabSz="5143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Arial" panose="020B0604020202020204" pitchFamily="34" charset="0"/>
        </a:defRPr>
      </a:lvl3pPr>
      <a:lvl4pPr algn="l" defTabSz="5143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Arial" panose="020B0604020202020204" pitchFamily="34" charset="0"/>
        </a:defRPr>
      </a:lvl4pPr>
      <a:lvl5pPr algn="l" defTabSz="5143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Arial" panose="020B0604020202020204" pitchFamily="34" charset="0"/>
        </a:defRPr>
      </a:lvl5pPr>
      <a:lvl6pPr marL="342884" algn="l" defTabSz="514325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Arial" panose="020B0604020202020204" pitchFamily="34" charset="0"/>
        </a:defRPr>
      </a:lvl6pPr>
      <a:lvl7pPr marL="685766" algn="l" defTabSz="514325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Arial" panose="020B0604020202020204" pitchFamily="34" charset="0"/>
        </a:defRPr>
      </a:lvl7pPr>
      <a:lvl8pPr marL="1028649" algn="l" defTabSz="514325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Arial" panose="020B0604020202020204" pitchFamily="34" charset="0"/>
        </a:defRPr>
      </a:lvl8pPr>
      <a:lvl9pPr marL="1371532" algn="l" defTabSz="514325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128582" indent="-128582" algn="l" defTabSz="514325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45" indent="-128582" algn="l" defTabSz="514325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06" indent="-128582" algn="l" defTabSz="514325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68" indent="-128582" algn="l" defTabSz="514325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30" indent="-128582" algn="l" defTabSz="514325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393" indent="-128582" algn="l" defTabSz="514325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54" indent="-128582" algn="l" defTabSz="514325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17" indent="-128582" algn="l" defTabSz="514325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880" indent="-128582" algn="l" defTabSz="514325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2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4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7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268760"/>
            <a:ext cx="8915400" cy="485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CDEFD34B-1997-45AA-A9ED-2932A8840BA5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D33061F-5E42-48EE-A56B-E60416D000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" y="-14350"/>
            <a:ext cx="9906001" cy="995079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14350"/>
            <a:ext cx="9906000" cy="9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95300" y="6309320"/>
            <a:ext cx="89154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4CF754F-862A-504C-B551-DBB35350969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594480" y="6356351"/>
            <a:ext cx="2926971" cy="4578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3223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69" r:id="rId10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>
              <a:lumMod val="95000"/>
            </a:schemeClr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268760"/>
            <a:ext cx="8915400" cy="485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2DC302-3673-40F7-A4FA-225CC6825049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33061F-5E42-48EE-A56B-E60416D000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" y="-14350"/>
            <a:ext cx="9906001" cy="995079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2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14350"/>
            <a:ext cx="9906000" cy="9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95300" y="6309320"/>
            <a:ext cx="89154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4CF754F-862A-504C-B551-DBB35350969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594480" y="6356351"/>
            <a:ext cx="2926971" cy="4578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9141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1" r:id="rId11"/>
    <p:sldLayoutId id="2147483767" r:id="rId12"/>
    <p:sldLayoutId id="2147483768" r:id="rId13"/>
    <p:sldLayoutId id="2147483772" r:id="rId1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>
              <a:lumMod val="95000"/>
            </a:schemeClr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tiff"/><Relationship Id="rId5" Type="http://schemas.openxmlformats.org/officeDocument/2006/relationships/image" Target="../media/image42.tif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324609" y="1118572"/>
            <a:ext cx="4160475" cy="2454444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Probing </a:t>
            </a:r>
            <a:r>
              <a:rPr lang="en-GB" sz="4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extreme high dose-rate</a:t>
            </a:r>
            <a:r>
              <a:rPr lang="en-GB" sz="40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radiobiology with laser-based approaches</a:t>
            </a:r>
            <a:endParaRPr lang="en-US" sz="4800" dirty="0"/>
          </a:p>
        </p:txBody>
      </p:sp>
      <p:sp>
        <p:nvSpPr>
          <p:cNvPr id="2" name="Arc 1"/>
          <p:cNvSpPr/>
          <p:nvPr/>
        </p:nvSpPr>
        <p:spPr>
          <a:xfrm rot="5400000">
            <a:off x="2882270" y="1529359"/>
            <a:ext cx="2632951" cy="1935884"/>
          </a:xfrm>
          <a:prstGeom prst="arc">
            <a:avLst>
              <a:gd name="adj1" fmla="val 16046219"/>
              <a:gd name="adj2" fmla="val 10313"/>
            </a:avLst>
          </a:prstGeom>
          <a:ln w="254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97016" y="3481418"/>
            <a:ext cx="1965756" cy="1647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0940" y="4643453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Arial" panose="020B0604020202020204"/>
              </a:rPr>
              <a:t>Kevin M. Prise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000672" y="5409492"/>
            <a:ext cx="2914170" cy="365061"/>
          </a:xfrm>
        </p:spPr>
        <p:txBody>
          <a:bodyPr/>
          <a:lstStyle/>
          <a:p>
            <a:r>
              <a:rPr lang="en-GB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IOP- Advancing Radiobiology Technology       </a:t>
            </a:r>
          </a:p>
          <a:p>
            <a:r>
              <a:rPr lang="en-GB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GB" sz="1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en-GB" sz="1800" baseline="30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GB" sz="1600" dirty="0">
                <a:solidFill>
                  <a:srgbClr val="C00000"/>
                </a:solidFill>
              </a:rPr>
              <a:t> October, 2023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097016" y="1484784"/>
            <a:ext cx="4676831" cy="4392488"/>
            <a:chOff x="5100705" y="1340768"/>
            <a:chExt cx="5328592" cy="4704201"/>
          </a:xfrm>
        </p:grpSpPr>
        <p:grpSp>
          <p:nvGrpSpPr>
            <p:cNvPr id="14" name="Group 13"/>
            <p:cNvGrpSpPr/>
            <p:nvPr/>
          </p:nvGrpSpPr>
          <p:grpSpPr>
            <a:xfrm>
              <a:off x="5100705" y="1340768"/>
              <a:ext cx="5328592" cy="4704201"/>
              <a:chOff x="5097016" y="1340768"/>
              <a:chExt cx="5328592" cy="470420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097016" y="3481418"/>
                <a:ext cx="1965756" cy="16475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5813112" y="1340768"/>
                <a:ext cx="4612496" cy="470420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en-US" altLang="en-US" sz="135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18" name="Picture 10" descr="PictureClinical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6846" y="1398122"/>
                <a:ext cx="2246112" cy="225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6326" y="1404613"/>
                <a:ext cx="2216310" cy="2245006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0015" y="3649619"/>
              <a:ext cx="4436632" cy="2337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1747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499" y="191552"/>
            <a:ext cx="6115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Lasers used for QUB radiobiology </a:t>
            </a:r>
          </a:p>
        </p:txBody>
      </p:sp>
      <p:pic>
        <p:nvPicPr>
          <p:cNvPr id="3" name="Picture 2" descr="P101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995" y="1168154"/>
            <a:ext cx="3461897" cy="2601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9192" y="1244356"/>
            <a:ext cx="26084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8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x 10 J, 500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8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8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pulses,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8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 ~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8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8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W/cm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8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4568" y="3212977"/>
            <a:ext cx="2812180" cy="39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TARANIS laser at QUB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87051" y="1052736"/>
            <a:ext cx="3701857" cy="280831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1131E"/>
              </a:solidFill>
              <a:effectLst/>
              <a:uLnTx/>
              <a:uFillTx/>
              <a:latin typeface="Arial" pitchFamily="-65" charset="0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08985" y="1124746"/>
            <a:ext cx="4320480" cy="2592661"/>
            <a:chOff x="304800" y="4235450"/>
            <a:chExt cx="4320480" cy="2592661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304800" y="4235450"/>
              <a:ext cx="336021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1131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VULCAN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1131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Petawatt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1131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16" name="Picture 4" descr="Disk_amps_new"/>
            <p:cNvPicPr>
              <a:picLocks noChangeAspect="1" noChangeArrowheads="1"/>
            </p:cNvPicPr>
            <p:nvPr/>
          </p:nvPicPr>
          <p:blipFill>
            <a:blip r:embed="rId4"/>
            <a:srcRect t="5873" b="5220"/>
            <a:stretch>
              <a:fillRect/>
            </a:stretch>
          </p:blipFill>
          <p:spPr bwMode="auto">
            <a:xfrm>
              <a:off x="488504" y="4772298"/>
              <a:ext cx="2971800" cy="2055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221"/>
            <p:cNvSpPr>
              <a:spLocks noChangeArrowheads="1"/>
            </p:cNvSpPr>
            <p:nvPr/>
          </p:nvSpPr>
          <p:spPr bwMode="auto">
            <a:xfrm>
              <a:off x="416496" y="5564386"/>
              <a:ext cx="4208784" cy="1066800"/>
            </a:xfrm>
            <a:prstGeom prst="rect">
              <a:avLst/>
            </a:prstGeom>
            <a:gradFill flip="none" rotWithShape="0">
              <a:gsLst>
                <a:gs pos="0">
                  <a:schemeClr val="hlink">
                    <a:gamma/>
                    <a:shade val="82353"/>
                    <a:invGamma/>
                    <a:alpha val="81000"/>
                  </a:schemeClr>
                </a:gs>
                <a:gs pos="100000">
                  <a:schemeClr val="hlink">
                    <a:alpha val="81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180970" marR="0" lvl="0" indent="-18097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4"/>
                  </a:solidFill>
                  <a:effectLst/>
                  <a:uLnTx/>
                  <a:uFillTx/>
                  <a:latin typeface="Lucida Sans" pitchFamily="-110" charset="0"/>
                  <a:ea typeface="+mn-ea"/>
                  <a:cs typeface="+mn-cs"/>
                </a:rPr>
                <a:t>  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ucida Sans" pitchFamily="-110" charset="0"/>
                  <a:ea typeface="+mn-ea"/>
                  <a:cs typeface="+mn-cs"/>
                </a:rPr>
                <a:t>Pulse duration ~ 500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ucida Sans" pitchFamily="-110" charset="0"/>
                  <a:ea typeface="+mn-ea"/>
                  <a:cs typeface="+mn-cs"/>
                </a:rPr>
                <a:t>fs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" pitchFamily="-110" charset="0"/>
                <a:ea typeface="+mn-ea"/>
                <a:cs typeface="+mn-cs"/>
              </a:endParaRPr>
            </a:p>
            <a:p>
              <a:pPr marL="180970" marR="0" lvl="0" indent="-18097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ucida Sans" pitchFamily="-110" charset="0"/>
                  <a:ea typeface="+mn-ea"/>
                  <a:cs typeface="+mn-cs"/>
                </a:rPr>
                <a:t>   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ucida Sans" pitchFamily="-110" charset="0"/>
                  <a:ea typeface="+mn-ea"/>
                  <a:cs typeface="+mn-cs"/>
                </a:rPr>
                <a:t>Energy on target up to 400 J</a:t>
              </a:r>
            </a:p>
            <a:p>
              <a:pPr marL="180970" marR="0" lvl="0" indent="-18097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ucida Sans" pitchFamily="-110" charset="0"/>
                  <a:ea typeface="+mn-ea"/>
                  <a:cs typeface="+mn-cs"/>
                </a:rPr>
                <a:t>	Intensity up to 0.5 - 1.0 10</a:t>
              </a:r>
              <a:r>
                <a:rPr kumimoji="0" lang="en-GB" sz="16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ucida Sans" pitchFamily="-110" charset="0"/>
                  <a:ea typeface="+mn-ea"/>
                  <a:cs typeface="+mn-cs"/>
                </a:rPr>
                <a:t>21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ucida Sans" pitchFamily="-110" charset="0"/>
                  <a:ea typeface="+mn-ea"/>
                  <a:cs typeface="+mn-cs"/>
                </a:rPr>
                <a:t> W/cm</a:t>
              </a:r>
              <a:r>
                <a:rPr kumimoji="0" lang="en-GB" sz="16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ucida Sans" pitchFamily="-110" charset="0"/>
                  <a:ea typeface="+mn-ea"/>
                  <a:cs typeface="+mn-cs"/>
                </a:rPr>
                <a:t>2 </a:t>
              </a:r>
            </a:p>
            <a:p>
              <a:pPr marL="180970" marR="0" lvl="0" indent="-18097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84"/>
                  </a:solidFill>
                  <a:effectLst/>
                  <a:uLnTx/>
                  <a:uFillTx/>
                  <a:latin typeface="Lucida Sans" pitchFamily="-110" charset="0"/>
                  <a:ea typeface="+mn-ea"/>
                  <a:cs typeface="+mn-cs"/>
                </a:rPr>
                <a:t>  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pitchFamily="-110" charset="0"/>
                <a:ea typeface="+mn-ea"/>
                <a:cs typeface="+mn-cs"/>
              </a:endParaRPr>
            </a:p>
          </p:txBody>
        </p:sp>
      </p:grp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697616" y="3993137"/>
            <a:ext cx="27831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ASTRA GEMINI</a:t>
            </a:r>
          </a:p>
        </p:txBody>
      </p:sp>
      <p:pic>
        <p:nvPicPr>
          <p:cNvPr id="20" name="Picture 114" descr="07EC3588 ASTRA Gemini laser area"/>
          <p:cNvPicPr>
            <a:picLocks noChangeAspect="1" noChangeArrowheads="1"/>
          </p:cNvPicPr>
          <p:nvPr/>
        </p:nvPicPr>
        <p:blipFill>
          <a:blip r:embed="rId5"/>
          <a:srcRect t="21597" b="41457"/>
          <a:stretch>
            <a:fillRect/>
          </a:stretch>
        </p:blipFill>
        <p:spPr bwMode="auto">
          <a:xfrm>
            <a:off x="4664968" y="4437114"/>
            <a:ext cx="4968552" cy="15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21"/>
          <p:cNvSpPr>
            <a:spLocks noChangeArrowheads="1"/>
          </p:cNvSpPr>
          <p:nvPr/>
        </p:nvSpPr>
        <p:spPr bwMode="auto">
          <a:xfrm>
            <a:off x="5902179" y="4562053"/>
            <a:ext cx="3731345" cy="1466055"/>
          </a:xfrm>
          <a:prstGeom prst="rect">
            <a:avLst/>
          </a:prstGeom>
          <a:gradFill rotWithShape="0">
            <a:gsLst>
              <a:gs pos="0">
                <a:srgbClr val="89CBBF">
                  <a:alpha val="65999"/>
                </a:srgbClr>
              </a:gs>
              <a:gs pos="100000">
                <a:srgbClr val="AAFDEE">
                  <a:alpha val="78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80970" marR="0" lvl="0" indent="-18097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charset="0"/>
                <a:ea typeface="+mn-ea"/>
                <a:cs typeface="+mn-cs"/>
              </a:rPr>
              <a:t>   Pulse duration ~ 40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charset="0"/>
                <a:ea typeface="+mn-ea"/>
                <a:cs typeface="+mn-cs"/>
              </a:rPr>
              <a:t>fs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84"/>
              </a:solidFill>
              <a:effectLst/>
              <a:uLnTx/>
              <a:uFillTx/>
              <a:latin typeface="Lucida Sans" charset="0"/>
              <a:ea typeface="+mn-ea"/>
              <a:cs typeface="+mn-cs"/>
            </a:endParaRPr>
          </a:p>
          <a:p>
            <a:pPr marL="180970" marR="0" lvl="0" indent="-18097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charset="0"/>
                <a:ea typeface="+mn-ea"/>
                <a:cs typeface="+mn-cs"/>
              </a:rPr>
              <a:t>  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charset="0"/>
                <a:ea typeface="+mn-ea"/>
                <a:cs typeface="+mn-cs"/>
              </a:rPr>
              <a:t>Energy on target up to 15 J </a:t>
            </a:r>
          </a:p>
          <a:p>
            <a:pPr marL="180970" marR="0" lvl="0" indent="-18097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charset="0"/>
                <a:ea typeface="+mn-ea"/>
                <a:cs typeface="+mn-cs"/>
              </a:rPr>
              <a:t>	(2 beams @ 400 TW per beam)</a:t>
            </a:r>
          </a:p>
          <a:p>
            <a:pPr marL="180970" marR="0" lvl="0" indent="-18097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	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charset="0"/>
                <a:ea typeface="+mn-ea"/>
                <a:cs typeface="+mn-cs"/>
              </a:rPr>
              <a:t> I~ 0.5 - 1.0 10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charset="0"/>
                <a:ea typeface="+mn-ea"/>
                <a:cs typeface="+mn-cs"/>
              </a:rPr>
              <a:t>21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charset="0"/>
                <a:ea typeface="+mn-ea"/>
                <a:cs typeface="+mn-cs"/>
              </a:rPr>
              <a:t> W/cm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charset="0"/>
                <a:ea typeface="+mn-ea"/>
                <a:cs typeface="+mn-cs"/>
              </a:rPr>
              <a:t>2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charset="0"/>
                <a:ea typeface="+mn-ea"/>
                <a:cs typeface="+mn-cs"/>
              </a:rPr>
              <a:t>(f/2 focusing)</a:t>
            </a:r>
            <a:endParaRPr kumimoji="0" lang="en-GB" sz="1600" b="1" i="0" u="none" strike="noStrike" kern="1200" cap="none" spc="0" normalizeH="0" baseline="30000" noProof="0" dirty="0">
              <a:ln>
                <a:noFill/>
              </a:ln>
              <a:solidFill>
                <a:srgbClr val="000084"/>
              </a:solidFill>
              <a:effectLst/>
              <a:uLnTx/>
              <a:uFillTx/>
              <a:latin typeface="Lucida Sans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592960" y="1124744"/>
            <a:ext cx="4608512" cy="2736304"/>
          </a:xfrm>
          <a:prstGeom prst="rect">
            <a:avLst/>
          </a:prstGeom>
          <a:noFill/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C1131E"/>
              </a:solidFill>
              <a:effectLst/>
              <a:uLnTx/>
              <a:uFillTx/>
              <a:latin typeface="Arial" pitchFamily="-65" charset="0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608" y="4055864"/>
            <a:ext cx="2880320" cy="2160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499" y="4149083"/>
            <a:ext cx="986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LULI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2000</a:t>
            </a:r>
          </a:p>
        </p:txBody>
      </p:sp>
      <p:sp>
        <p:nvSpPr>
          <p:cNvPr id="24" name="Rectangle 221"/>
          <p:cNvSpPr>
            <a:spLocks noChangeArrowheads="1"/>
          </p:cNvSpPr>
          <p:nvPr/>
        </p:nvSpPr>
        <p:spPr bwMode="auto">
          <a:xfrm>
            <a:off x="200472" y="5085184"/>
            <a:ext cx="3024336" cy="1066800"/>
          </a:xfrm>
          <a:prstGeom prst="rect">
            <a:avLst/>
          </a:prstGeom>
          <a:solidFill>
            <a:srgbClr val="FFFF00">
              <a:alpha val="8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180970" marR="0" lvl="0" indent="-18097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pitchFamily="-110" charset="0"/>
                <a:ea typeface="+mn-ea"/>
                <a:cs typeface="+mn-cs"/>
              </a:rPr>
              <a:t>   Pulse duration ~ 1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pitchFamily="-110" charset="0"/>
                <a:ea typeface="+mn-ea"/>
                <a:cs typeface="+mn-cs"/>
              </a:rPr>
              <a:t>ps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84"/>
              </a:solidFill>
              <a:effectLst/>
              <a:uLnTx/>
              <a:uFillTx/>
              <a:latin typeface="Lucida Sans" pitchFamily="-110" charset="0"/>
              <a:ea typeface="+mn-ea"/>
              <a:cs typeface="+mn-cs"/>
            </a:endParaRPr>
          </a:p>
          <a:p>
            <a:pPr marL="180970" marR="0" lvl="0" indent="-18097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pitchFamily="-110" charset="0"/>
                <a:ea typeface="+mn-ea"/>
                <a:cs typeface="+mn-cs"/>
              </a:rPr>
              <a:t>  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pitchFamily="-110" charset="0"/>
                <a:ea typeface="+mn-ea"/>
                <a:cs typeface="+mn-cs"/>
              </a:rPr>
              <a:t>Energy ~ 100 J</a:t>
            </a:r>
          </a:p>
          <a:p>
            <a:pPr marL="180970" marR="0" lvl="0" indent="-18097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pitchFamily="-110" charset="0"/>
                <a:ea typeface="+mn-ea"/>
                <a:cs typeface="+mn-cs"/>
              </a:rPr>
              <a:t>	Intensity ~  5 10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pitchFamily="-110" charset="0"/>
                <a:ea typeface="+mn-ea"/>
                <a:cs typeface="+mn-cs"/>
              </a:rPr>
              <a:t>19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pitchFamily="-110" charset="0"/>
                <a:ea typeface="+mn-ea"/>
                <a:cs typeface="+mn-cs"/>
              </a:rPr>
              <a:t>W/cm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pitchFamily="-110" charset="0"/>
                <a:ea typeface="+mn-ea"/>
                <a:cs typeface="+mn-cs"/>
              </a:rPr>
              <a:t>2 </a:t>
            </a:r>
          </a:p>
          <a:p>
            <a:pPr marL="180970" marR="0" lvl="0" indent="-18097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84"/>
                </a:solidFill>
                <a:effectLst/>
                <a:uLnTx/>
                <a:uFillTx/>
                <a:latin typeface="Lucida Sans" pitchFamily="-110" charset="0"/>
                <a:ea typeface="+mn-ea"/>
                <a:cs typeface="+mn-cs"/>
              </a:rPr>
              <a:t> 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84"/>
              </a:solidFill>
              <a:effectLst/>
              <a:uLnTx/>
              <a:uFillTx/>
              <a:latin typeface="Lucida Sans" pitchFamily="-110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00472" y="4005064"/>
            <a:ext cx="4176464" cy="2232248"/>
          </a:xfrm>
          <a:prstGeom prst="rect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C1131E"/>
              </a:solidFill>
              <a:effectLst/>
              <a:uLnTx/>
              <a:uFillTx/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92960" y="4005064"/>
            <a:ext cx="5112568" cy="20882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C1131E"/>
              </a:solidFill>
              <a:effectLst/>
              <a:uLnTx/>
              <a:uFillTx/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8A09ADA1-17C2-432E-AC1E-097C55B8898C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32E5717C-15C6-4957-8251-1828DA076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67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72480" y="38759"/>
            <a:ext cx="965371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Laser induced ions: Target Normal Sheath Acceleration (TNSA)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8649" y="1124744"/>
            <a:ext cx="634754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7600" y="4005064"/>
            <a:ext cx="4320480" cy="2211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920" y="1124744"/>
            <a:ext cx="38689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Several mechanisms for producing laser-driven 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Currently ~100 MeV is possible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biology studies, pulse to pulse variations, rep rate, intensity and energy all require further developments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9D2F55A5-739A-4AE3-9A6D-E62FFE650798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F014D85D-5A37-43A3-8F20-489D7E898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32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2FE1910B-CCF7-4BB5-AC1B-B45B378B7189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32E5717C-15C6-4957-8251-1828DA07692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hangingPunct="1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1103313" y="2906714"/>
            <a:ext cx="7772400" cy="15001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6000" dirty="0">
                <a:solidFill>
                  <a:srgbClr val="FF0000"/>
                </a:solidFill>
                <a:latin typeface="Calibri"/>
              </a:rPr>
              <a:t>Radiobiology</a:t>
            </a:r>
          </a:p>
        </p:txBody>
      </p:sp>
    </p:spTree>
    <p:extLst>
      <p:ext uri="{BB962C8B-B14F-4D97-AF65-F5344CB8AC3E}">
        <p14:creationId xmlns:p14="http://schemas.microsoft.com/office/powerpoint/2010/main" val="3557089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234" y="261338"/>
            <a:ext cx="9223266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954" b="1" dirty="0">
                <a:solidFill>
                  <a:prstClr val="white"/>
                </a:solidFill>
                <a:latin typeface="Calibri"/>
              </a:rPr>
              <a:t>Two different approaches to laser-driven ion radiobiology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453F4B-AEF1-46E0-8763-DEA05AD09A41}"/>
              </a:ext>
            </a:extLst>
          </p:cNvPr>
          <p:cNvGrpSpPr/>
          <p:nvPr/>
        </p:nvGrpSpPr>
        <p:grpSpPr>
          <a:xfrm>
            <a:off x="560698" y="1268761"/>
            <a:ext cx="8513374" cy="2331525"/>
            <a:chOff x="139043" y="1832665"/>
            <a:chExt cx="8786671" cy="2525819"/>
          </a:xfrm>
        </p:grpSpPr>
        <p:sp>
          <p:nvSpPr>
            <p:cNvPr id="3" name="TextBox 2"/>
            <p:cNvSpPr txBox="1"/>
            <p:nvPr/>
          </p:nvSpPr>
          <p:spPr>
            <a:xfrm>
              <a:off x="278645" y="1877403"/>
              <a:ext cx="6343210" cy="355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34" dirty="0">
                  <a:solidFill>
                    <a:prstClr val="black"/>
                  </a:solidFill>
                  <a:latin typeface="Calibri"/>
                </a:rPr>
                <a:t>1</a:t>
              </a:r>
              <a:r>
                <a:rPr lang="en-US" sz="1534" b="1" dirty="0">
                  <a:solidFill>
                    <a:srgbClr val="0000FF"/>
                  </a:solidFill>
                  <a:latin typeface="Calibri"/>
                </a:rPr>
                <a:t>.  Multi-shot:       </a:t>
              </a:r>
              <a:r>
                <a:rPr lang="en-US" sz="1534" dirty="0">
                  <a:solidFill>
                    <a:prstClr val="black"/>
                  </a:solidFill>
                  <a:latin typeface="Calibri"/>
                </a:rPr>
                <a:t>Required dose (1 – 5 </a:t>
              </a:r>
              <a:r>
                <a:rPr lang="en-US" sz="1534" dirty="0" err="1">
                  <a:solidFill>
                    <a:prstClr val="black"/>
                  </a:solidFill>
                  <a:latin typeface="Calibri"/>
                </a:rPr>
                <a:t>Gy</a:t>
              </a:r>
              <a:r>
                <a:rPr lang="en-US" sz="1534" dirty="0">
                  <a:solidFill>
                    <a:prstClr val="black"/>
                  </a:solidFill>
                  <a:latin typeface="Calibri"/>
                </a:rPr>
                <a:t>) is delivered in several  fractions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043" y="2228702"/>
              <a:ext cx="3122020" cy="208958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109686" y="2365498"/>
              <a:ext cx="2263372" cy="1123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34" dirty="0">
                  <a:solidFill>
                    <a:srgbClr val="1414FF"/>
                  </a:solidFill>
                  <a:latin typeface="Calibri"/>
                </a:rPr>
                <a:t>High-rep system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34" dirty="0">
                  <a:solidFill>
                    <a:srgbClr val="1414FF"/>
                  </a:solidFill>
                  <a:latin typeface="Calibri"/>
                </a:rPr>
                <a:t>High-rep target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34" dirty="0">
                  <a:solidFill>
                    <a:srgbClr val="1414FF"/>
                  </a:solidFill>
                  <a:latin typeface="Calibri"/>
                </a:rPr>
                <a:t>Typically </a:t>
              </a:r>
              <a:r>
                <a:rPr lang="en-US" sz="1534" dirty="0" err="1">
                  <a:solidFill>
                    <a:srgbClr val="1414FF"/>
                  </a:solidFill>
                  <a:latin typeface="Calibri"/>
                </a:rPr>
                <a:t>Ti:Sa</a:t>
              </a:r>
              <a:r>
                <a:rPr lang="en-US" sz="1534" dirty="0">
                  <a:solidFill>
                    <a:srgbClr val="1414FF"/>
                  </a:solidFill>
                  <a:latin typeface="Calibri"/>
                </a:rPr>
                <a:t>, </a:t>
              </a:r>
              <a:r>
                <a:rPr lang="en-US" sz="1534" dirty="0" err="1">
                  <a:solidFill>
                    <a:srgbClr val="1414FF"/>
                  </a:solidFill>
                  <a:latin typeface="Calibri"/>
                </a:rPr>
                <a:t>fs</a:t>
              </a:r>
              <a:r>
                <a:rPr lang="en-US" sz="1534" dirty="0">
                  <a:solidFill>
                    <a:srgbClr val="1414FF"/>
                  </a:solidFill>
                  <a:latin typeface="Calibri"/>
                </a:rPr>
                <a:t> systems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34" dirty="0">
                  <a:solidFill>
                    <a:srgbClr val="1414FF"/>
                  </a:solidFill>
                  <a:latin typeface="Calibri"/>
                </a:rPr>
                <a:t>Dose control, transport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76154" y="3628407"/>
              <a:ext cx="4233241" cy="611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34" dirty="0">
                  <a:solidFill>
                    <a:srgbClr val="000000"/>
                  </a:solidFill>
                  <a:latin typeface="Calibri"/>
                </a:rPr>
                <a:t>e.g. S. Kraft et al, NJP, 12, 085003 (2010) (HZDR)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34" dirty="0">
                  <a:solidFill>
                    <a:srgbClr val="000000"/>
                  </a:solidFill>
                  <a:latin typeface="Calibri"/>
                </a:rPr>
                <a:t>       A. </a:t>
              </a:r>
              <a:r>
                <a:rPr lang="en-US" sz="1534" dirty="0" err="1">
                  <a:solidFill>
                    <a:srgbClr val="000000"/>
                  </a:solidFill>
                  <a:latin typeface="Calibri"/>
                </a:rPr>
                <a:t>Yogo</a:t>
              </a:r>
              <a:r>
                <a:rPr lang="en-US" sz="1534" dirty="0">
                  <a:solidFill>
                    <a:srgbClr val="000000"/>
                  </a:solidFill>
                  <a:latin typeface="Calibri"/>
                </a:rPr>
                <a:t>, et al, APL,  98, 053701  (2011) (JAEA)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06880" y="2446023"/>
              <a:ext cx="2924634" cy="355792"/>
            </a:xfrm>
            <a:prstGeom prst="rect">
              <a:avLst/>
            </a:prstGeom>
            <a:gradFill flip="none" rotWithShape="1">
              <a:gsLst>
                <a:gs pos="92000">
                  <a:srgbClr val="FFFF00">
                    <a:alpha val="36000"/>
                  </a:srgbClr>
                </a:gs>
                <a:gs pos="0">
                  <a:srgbClr val="FFFFFF">
                    <a:alpha val="36000"/>
                  </a:srgbClr>
                </a:gs>
              </a:gsLst>
              <a:lin ang="0" scaled="1"/>
              <a:tileRect/>
            </a:gra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34" dirty="0">
                  <a:solidFill>
                    <a:srgbClr val="000000"/>
                  </a:solidFill>
                  <a:latin typeface="Calibri"/>
                </a:rPr>
                <a:t>Average dose rate ~ </a:t>
              </a:r>
              <a:r>
                <a:rPr lang="en-US" sz="1534" dirty="0" err="1">
                  <a:solidFill>
                    <a:srgbClr val="000000"/>
                  </a:solidFill>
                  <a:latin typeface="Calibri"/>
                </a:rPr>
                <a:t>Gy</a:t>
              </a:r>
              <a:r>
                <a:rPr lang="en-US" sz="1534" dirty="0">
                  <a:solidFill>
                    <a:srgbClr val="000000"/>
                  </a:solidFill>
                  <a:latin typeface="Calibri"/>
                </a:rPr>
                <a:t>/min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51816" y="1832665"/>
              <a:ext cx="8773898" cy="2525819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7913" tIns="38957" rIns="77913" bIns="38957" numCol="1" rtlCol="0" anchor="t" anchorCtr="0" compatLnSpc="1">
              <a:prstTxWarp prst="textNoShape">
                <a:avLst/>
              </a:prstTxWarp>
            </a:bodyPr>
            <a:lstStyle/>
            <a:p>
              <a:pPr defTabSz="779153" fontAlgn="auto">
                <a:spcBef>
                  <a:spcPts val="0"/>
                </a:spcBef>
                <a:spcAft>
                  <a:spcPts val="0"/>
                </a:spcAft>
              </a:pPr>
              <a:endParaRPr lang="en-US" sz="1704">
                <a:solidFill>
                  <a:prstClr val="black"/>
                </a:solidFill>
                <a:latin typeface="Arial" pitchFamily="-65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1B5A6D-9BA3-4F44-AB58-895B5DB5F37B}"/>
              </a:ext>
            </a:extLst>
          </p:cNvPr>
          <p:cNvGrpSpPr/>
          <p:nvPr/>
        </p:nvGrpSpPr>
        <p:grpSpPr>
          <a:xfrm>
            <a:off x="573074" y="3687006"/>
            <a:ext cx="8742068" cy="2039350"/>
            <a:chOff x="104175" y="4527942"/>
            <a:chExt cx="9120650" cy="1927599"/>
          </a:xfrm>
        </p:grpSpPr>
        <p:sp>
          <p:nvSpPr>
            <p:cNvPr id="10" name="TextBox 9"/>
            <p:cNvSpPr txBox="1"/>
            <p:nvPr/>
          </p:nvSpPr>
          <p:spPr>
            <a:xfrm>
              <a:off x="185051" y="4558972"/>
              <a:ext cx="9039774" cy="533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34" dirty="0">
                  <a:solidFill>
                    <a:prstClr val="black"/>
                  </a:solidFill>
                  <a:latin typeface="Calibri"/>
                </a:rPr>
                <a:t>2. </a:t>
              </a:r>
              <a:r>
                <a:rPr lang="en-US" sz="1534" b="1" dirty="0">
                  <a:solidFill>
                    <a:srgbClr val="0000FF"/>
                  </a:solidFill>
                  <a:latin typeface="Calibri"/>
                </a:rPr>
                <a:t>Single shot irradiation: </a:t>
              </a:r>
              <a:r>
                <a:rPr lang="en-US" sz="1534" b="1" dirty="0">
                  <a:solidFill>
                    <a:srgbClr val="C0504D">
                      <a:lumMod val="60000"/>
                      <a:lumOff val="40000"/>
                    </a:srgbClr>
                  </a:solidFill>
                  <a:latin typeface="Calibri"/>
                </a:rPr>
                <a:t>  </a:t>
              </a:r>
              <a:r>
                <a:rPr lang="en-US" sz="1534" dirty="0">
                  <a:solidFill>
                    <a:srgbClr val="000000"/>
                  </a:solidFill>
                  <a:latin typeface="Calibri"/>
                </a:rPr>
                <a:t>deliver of a single dose at Gy level in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34" dirty="0">
                  <a:solidFill>
                    <a:srgbClr val="000000"/>
                  </a:solidFill>
                  <a:latin typeface="Calibri"/>
                </a:rPr>
                <a:t>			    ~ 100s </a:t>
              </a:r>
              <a:r>
                <a:rPr lang="en-US" sz="1534" dirty="0" err="1">
                  <a:solidFill>
                    <a:srgbClr val="000000"/>
                  </a:solidFill>
                  <a:latin typeface="Calibri"/>
                </a:rPr>
                <a:t>ps</a:t>
              </a:r>
              <a:r>
                <a:rPr lang="en-US" sz="1534" dirty="0">
                  <a:solidFill>
                    <a:srgbClr val="000000"/>
                  </a:solidFill>
                  <a:latin typeface="Calibri"/>
                </a:rPr>
                <a:t> - ns pulses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830423-B4EE-40EF-A5E4-8989ECBB5B3F}"/>
                </a:ext>
              </a:extLst>
            </p:cNvPr>
            <p:cNvGrpSpPr/>
            <p:nvPr/>
          </p:nvGrpSpPr>
          <p:grpSpPr>
            <a:xfrm>
              <a:off x="104175" y="4527942"/>
              <a:ext cx="8879109" cy="1927599"/>
              <a:chOff x="115940" y="4580864"/>
              <a:chExt cx="8879109" cy="1927599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2577932" y="5205015"/>
                <a:ext cx="3535568" cy="533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34" dirty="0">
                    <a:solidFill>
                      <a:srgbClr val="FF0000"/>
                    </a:solidFill>
                    <a:latin typeface="Calibri"/>
                  </a:rPr>
                  <a:t>Suited to low rep systems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34" dirty="0">
                    <a:solidFill>
                      <a:srgbClr val="FF0000"/>
                    </a:solidFill>
                    <a:latin typeface="Calibri"/>
                  </a:rPr>
                  <a:t>More likely to highlight dose rate effects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317989" y="4906517"/>
                <a:ext cx="2060537" cy="1528785"/>
                <a:chOff x="-121732" y="2909976"/>
                <a:chExt cx="1886849" cy="1518368"/>
              </a:xfrm>
            </p:grpSpPr>
            <p:pic>
              <p:nvPicPr>
                <p:cNvPr id="13" name="Grafik 8" descr="supp_fig_1.png"/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-121732" y="2909976"/>
                  <a:ext cx="1886849" cy="1518368"/>
                </a:xfrm>
                <a:prstGeom prst="rect">
                  <a:avLst/>
                </a:prstGeom>
              </p:spPr>
            </p:pic>
            <p:pic>
              <p:nvPicPr>
                <p:cNvPr id="14" name="Bild 1"/>
                <p:cNvPicPr/>
                <p:nvPr/>
              </p:nvPicPr>
              <p:blipFill>
                <a:blip r:embed="rId5" cstate="print"/>
                <a:srcRect r="11049"/>
                <a:stretch>
                  <a:fillRect/>
                </a:stretch>
              </p:blipFill>
              <p:spPr bwMode="auto">
                <a:xfrm>
                  <a:off x="426063" y="3092928"/>
                  <a:ext cx="547795" cy="660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" name="TextBox 14"/>
              <p:cNvSpPr txBox="1"/>
              <p:nvPr/>
            </p:nvSpPr>
            <p:spPr>
              <a:xfrm>
                <a:off x="2910278" y="6087758"/>
                <a:ext cx="1587463" cy="3104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34" dirty="0">
                    <a:solidFill>
                      <a:prstClr val="black"/>
                    </a:solidFill>
                    <a:latin typeface="Calibri"/>
                  </a:rPr>
                  <a:t>  </a:t>
                </a:r>
                <a:r>
                  <a:rPr lang="en-US" sz="1534" b="1" dirty="0">
                    <a:solidFill>
                      <a:prstClr val="black"/>
                    </a:solidFill>
                    <a:latin typeface="Calibri"/>
                  </a:rPr>
                  <a:t>+   Our work…..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843808" y="5821884"/>
                <a:ext cx="5118106" cy="3021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477" dirty="0" err="1">
                    <a:solidFill>
                      <a:srgbClr val="000000"/>
                    </a:solidFill>
                    <a:latin typeface="Calibri"/>
                  </a:rPr>
                  <a:t>e.g</a:t>
                </a:r>
                <a:r>
                  <a:rPr lang="fr-FR" sz="1477" dirty="0">
                    <a:solidFill>
                      <a:srgbClr val="000000"/>
                    </a:solidFill>
                    <a:latin typeface="Calibri"/>
                  </a:rPr>
                  <a:t>. J. Bin et al., </a:t>
                </a:r>
                <a:r>
                  <a:rPr lang="fr-FR" sz="1477" dirty="0" err="1">
                    <a:solidFill>
                      <a:srgbClr val="000000"/>
                    </a:solidFill>
                    <a:latin typeface="Calibri"/>
                  </a:rPr>
                  <a:t>Appl</a:t>
                </a:r>
                <a:r>
                  <a:rPr lang="fr-FR" sz="1477" dirty="0">
                    <a:solidFill>
                      <a:srgbClr val="000000"/>
                    </a:solidFill>
                    <a:latin typeface="Calibri"/>
                  </a:rPr>
                  <a:t>. Phys. </a:t>
                </a:r>
                <a:r>
                  <a:rPr lang="fr-FR" sz="1477" dirty="0" err="1">
                    <a:solidFill>
                      <a:srgbClr val="000000"/>
                    </a:solidFill>
                    <a:latin typeface="Calibri"/>
                  </a:rPr>
                  <a:t>Lett</a:t>
                </a:r>
                <a:r>
                  <a:rPr lang="fr-FR" sz="1477" dirty="0">
                    <a:solidFill>
                      <a:srgbClr val="000000"/>
                    </a:solidFill>
                    <a:latin typeface="Calibri"/>
                  </a:rPr>
                  <a:t>. 101, 243701 (2012) (Munich)</a:t>
                </a:r>
                <a:endParaRPr lang="de-DE" sz="1477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115940" y="4580864"/>
                <a:ext cx="8879109" cy="1927599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7913" tIns="38957" rIns="77913" bIns="3895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7915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704">
                  <a:solidFill>
                    <a:prstClr val="black"/>
                  </a:solidFill>
                  <a:latin typeface="Arial" pitchFamily="-65" charset="0"/>
                </a:endParaRPr>
              </a:p>
            </p:txBody>
          </p:sp>
        </p:grpSp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63BF45-E4B9-EE43-9C8F-72CE2B8C222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2D28E7-E63D-454A-A91B-D09C848011B1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61328" y="4707724"/>
            <a:ext cx="2833667" cy="328423"/>
          </a:xfrm>
          <a:prstGeom prst="rect">
            <a:avLst/>
          </a:prstGeom>
          <a:gradFill flip="none" rotWithShape="1">
            <a:gsLst>
              <a:gs pos="92000">
                <a:srgbClr val="FFFF00">
                  <a:alpha val="36000"/>
                </a:srgbClr>
              </a:gs>
              <a:gs pos="0">
                <a:srgbClr val="FFFFFF">
                  <a:alpha val="36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34" dirty="0">
                <a:solidFill>
                  <a:srgbClr val="000000"/>
                </a:solidFill>
                <a:latin typeface="Calibri"/>
              </a:rPr>
              <a:t>Average dose rate &gt;10</a:t>
            </a:r>
            <a:r>
              <a:rPr lang="en-US" sz="1534" baseline="30000" dirty="0">
                <a:solidFill>
                  <a:srgbClr val="000000"/>
                </a:solidFill>
                <a:latin typeface="Calibri"/>
              </a:rPr>
              <a:t>8</a:t>
            </a:r>
            <a:r>
              <a:rPr lang="en-US" sz="1534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534" dirty="0" err="1">
                <a:solidFill>
                  <a:srgbClr val="000000"/>
                </a:solidFill>
                <a:latin typeface="Calibri"/>
              </a:rPr>
              <a:t>Gy</a:t>
            </a:r>
            <a:r>
              <a:rPr lang="en-US" sz="1534" dirty="0">
                <a:solidFill>
                  <a:srgbClr val="000000"/>
                </a:solidFill>
                <a:latin typeface="Calibri"/>
              </a:rPr>
              <a:t>/min</a:t>
            </a:r>
          </a:p>
        </p:txBody>
      </p:sp>
    </p:spTree>
    <p:extLst>
      <p:ext uri="{BB962C8B-B14F-4D97-AF65-F5344CB8AC3E}">
        <p14:creationId xmlns:p14="http://schemas.microsoft.com/office/powerpoint/2010/main" val="2976989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AC4B32-FC0D-473B-8FC1-39F74CF9DE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5048" y="1020666"/>
            <a:ext cx="4082346" cy="2024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0D45D4-77E3-42D2-B058-A45616F71D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7028"/>
          <a:stretch/>
        </p:blipFill>
        <p:spPr>
          <a:xfrm>
            <a:off x="986402" y="2898340"/>
            <a:ext cx="3640596" cy="28416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C45C4F-FFD2-4FF8-AEEB-88848F740CE4}"/>
              </a:ext>
            </a:extLst>
          </p:cNvPr>
          <p:cNvSpPr txBox="1"/>
          <p:nvPr/>
        </p:nvSpPr>
        <p:spPr>
          <a:xfrm>
            <a:off x="405949" y="23507"/>
            <a:ext cx="7020272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Temporal delivery of single shot laser driven ions can change the biological response of cells</a:t>
            </a:r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2486BB-DC2C-4F4B-A40D-65DDE226D19D}"/>
              </a:ext>
            </a:extLst>
          </p:cNvPr>
          <p:cNvSpPr txBox="1"/>
          <p:nvPr/>
        </p:nvSpPr>
        <p:spPr>
          <a:xfrm>
            <a:off x="590365" y="5662989"/>
            <a:ext cx="8809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Cell survival of specific cancer cell lines was found dependent  on the bunch repetition rate of laser driven protons – </a:t>
            </a:r>
            <a:r>
              <a:rPr lang="en-US" sz="1800" b="1" dirty="0">
                <a:solidFill>
                  <a:srgbClr val="FF0000"/>
                </a:solidFill>
                <a:latin typeface="Calibri"/>
              </a:rPr>
              <a:t>Biology plays a role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9A5D8-0C54-4BB8-B4C7-D35F0DCA0D5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2868" y="3061736"/>
            <a:ext cx="3714289" cy="2601253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28464" y="1131466"/>
            <a:ext cx="4092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LOA Group, </a:t>
            </a:r>
            <a:r>
              <a:rPr lang="en-GB" sz="1600" dirty="0" err="1">
                <a:solidFill>
                  <a:prstClr val="black"/>
                </a:solidFill>
                <a:latin typeface="Calibri"/>
              </a:rPr>
              <a:t>Bayart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600" i="1" dirty="0">
                <a:solidFill>
                  <a:prstClr val="black"/>
                </a:solidFill>
                <a:latin typeface="Calibri"/>
              </a:rPr>
              <a:t>et al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, Scientific Report, 2019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prstClr val="black"/>
                </a:solidFill>
                <a:latin typeface="Calibri"/>
              </a:rPr>
              <a:t>Dose rate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: 1.5 x 10 </a:t>
            </a:r>
            <a:r>
              <a:rPr lang="en-GB" sz="1600" baseline="30000" dirty="0">
                <a:solidFill>
                  <a:prstClr val="black"/>
                </a:solidFill>
                <a:latin typeface="Calibri"/>
              </a:rPr>
              <a:t>8 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Gy/sec;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Energy range: 1-6 MeV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Dose delivery mode: </a:t>
            </a:r>
            <a:r>
              <a:rPr lang="en-GB" sz="1600" b="1" dirty="0">
                <a:solidFill>
                  <a:srgbClr val="FF0000"/>
                </a:solidFill>
                <a:latin typeface="Calibri"/>
              </a:rPr>
              <a:t>multiple pulses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Time interval between pulses : 3-60 seconds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BF9947-3490-4EC1-9E03-11900DD60317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4D85D-5A37-43A3-8F20-489D7E8989E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638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1" name="Group 5"/>
          <p:cNvGrpSpPr>
            <a:grpSpLocks/>
          </p:cNvGrpSpPr>
          <p:nvPr/>
        </p:nvGrpSpPr>
        <p:grpSpPr bwMode="auto">
          <a:xfrm>
            <a:off x="5868702" y="3032767"/>
            <a:ext cx="3884809" cy="2915419"/>
            <a:chOff x="5436093" y="4114808"/>
            <a:chExt cx="3403572" cy="2554263"/>
          </a:xfrm>
        </p:grpSpPr>
        <p:pic>
          <p:nvPicPr>
            <p:cNvPr id="18445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675" y="4151321"/>
              <a:ext cx="3356990" cy="251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436093" y="4151321"/>
              <a:ext cx="896931" cy="9604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796455" y="5111747"/>
              <a:ext cx="279398" cy="904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39360" y="4365629"/>
              <a:ext cx="420684" cy="2174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10832" y="4114808"/>
              <a:ext cx="620708" cy="2936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86989" y="4589462"/>
              <a:ext cx="806444" cy="2920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118833" y="4891079"/>
              <a:ext cx="126999" cy="904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1843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51" y="1472242"/>
            <a:ext cx="205898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488504" y="930081"/>
            <a:ext cx="2439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Initial presentation</a:t>
            </a:r>
          </a:p>
        </p:txBody>
      </p:sp>
      <p:pic>
        <p:nvPicPr>
          <p:cNvPr id="1843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80" y="1238621"/>
            <a:ext cx="1878012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11"/>
          <p:cNvSpPr txBox="1">
            <a:spLocks noChangeArrowheads="1"/>
          </p:cNvSpPr>
          <p:nvPr/>
        </p:nvSpPr>
        <p:spPr bwMode="auto">
          <a:xfrm>
            <a:off x="4838701" y="1239471"/>
            <a:ext cx="1828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Recurrence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44512" y="144628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</a:rPr>
              <a:t> Targeting Radiation Resistance of Glioma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868702" y="2458487"/>
            <a:ext cx="215900" cy="1682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440" name="TextBox 11"/>
          <p:cNvSpPr txBox="1">
            <a:spLocks noChangeArrowheads="1"/>
          </p:cNvSpPr>
          <p:nvPr/>
        </p:nvSpPr>
        <p:spPr bwMode="auto">
          <a:xfrm>
            <a:off x="587562" y="4142840"/>
            <a:ext cx="50407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Radiation resistance thought to be due to subpopulation of </a:t>
            </a:r>
            <a:r>
              <a:rPr lang="en-US" altLang="en-US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“stem-like” </a:t>
            </a:r>
            <a:r>
              <a:rPr lang="en-US" altLang="en-US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tumour</a:t>
            </a:r>
            <a:r>
              <a:rPr lang="en-US" altLang="en-US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cells 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which may also have enhanced invasive potential. This invasiveness and ultimate relapse may be induced by </a:t>
            </a:r>
            <a:r>
              <a:rPr lang="en-US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sublethal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radiation and chemokine signaling processes in the </a:t>
            </a:r>
            <a:r>
              <a:rPr lang="en-US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tumour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microenvironment. </a:t>
            </a: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6097447" y="2542625"/>
            <a:ext cx="1341438" cy="51877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/>
          <p:cNvCxnSpPr/>
          <p:nvPr/>
        </p:nvCxnSpPr>
        <p:spPr>
          <a:xfrm>
            <a:off x="2288704" y="2542625"/>
            <a:ext cx="338437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84264" y="1581760"/>
            <a:ext cx="22322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Most Glioblastoma tumour recur after surgery and radiotherapy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DEF86B6A-9529-4254-918E-7E38D930C899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32E5717C-15C6-4957-8251-1828DA076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4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Cell Culture Models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5C0F5-3D92-4F22-9474-679A8487C23D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5717C-15C6-4957-8251-1828DA07692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102586" y="1222327"/>
            <a:ext cx="2811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en-US" sz="16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AG01522</a:t>
            </a:r>
            <a:r>
              <a:rPr lang="en-GB" altLang="en-US" sz="1600" b="1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 normal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en-US" sz="1600" b="1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human fibroblast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en-US" sz="1600" b="1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cell line</a:t>
            </a:r>
          </a:p>
        </p:txBody>
      </p:sp>
      <p:pic>
        <p:nvPicPr>
          <p:cNvPr id="6" name="Picture 2" descr="http://histology-world.com/photoalbum/albums/userpics/normal_fibrobl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988" y="1062133"/>
            <a:ext cx="1787434" cy="127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56221"/>
          <a:stretch/>
        </p:blipFill>
        <p:spPr>
          <a:xfrm>
            <a:off x="166976" y="4037356"/>
            <a:ext cx="5971935" cy="208823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24463" y="2864441"/>
            <a:ext cx="1856244" cy="3224782"/>
            <a:chOff x="399778" y="1609055"/>
            <a:chExt cx="2787941" cy="48433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7" t="22901" r="12435"/>
            <a:stretch/>
          </p:blipFill>
          <p:spPr>
            <a:xfrm>
              <a:off x="488504" y="4221088"/>
              <a:ext cx="2699215" cy="223135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11" y="1925035"/>
              <a:ext cx="2706408" cy="2029806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712640" y="5977763"/>
              <a:ext cx="804078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ight Bracket 10"/>
            <p:cNvSpPr/>
            <p:nvPr/>
          </p:nvSpPr>
          <p:spPr>
            <a:xfrm rot="5400000" flipH="1">
              <a:off x="2019188" y="5349382"/>
              <a:ext cx="106984" cy="720080"/>
            </a:xfrm>
            <a:prstGeom prst="rightBracket">
              <a:avLst/>
            </a:prstGeom>
            <a:ln w="28575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96347" y="5191061"/>
              <a:ext cx="1180203" cy="46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200 </a:t>
              </a:r>
              <a:r>
                <a:rPr lang="el-GR" sz="1400" dirty="0">
                  <a:solidFill>
                    <a:schemeClr val="bg1"/>
                  </a:solidFill>
                </a:rPr>
                <a:t>μ</a:t>
              </a:r>
              <a:r>
                <a:rPr lang="en-GB" sz="14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6496" y="1609055"/>
              <a:ext cx="1875996" cy="392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/>
                <a:t>2D monolayers 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9778" y="3934076"/>
              <a:ext cx="2075827" cy="392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/>
                <a:t>3D </a:t>
              </a:r>
              <a:r>
                <a:rPr lang="en-GB" sz="1100" dirty="0" err="1"/>
                <a:t>neurospheres</a:t>
              </a:r>
              <a:r>
                <a:rPr lang="en-GB" sz="1100" dirty="0"/>
                <a:t>  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8372" y="1211492"/>
            <a:ext cx="43348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Primary human skin fibroblasts 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grown in 2D culture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Patient derived brain tumour cells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Grown as enriched stem cells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2D or 3D culture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5173191" y="3399201"/>
            <a:ext cx="2811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en-US" sz="16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E2 Glioblastoma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en-US" sz="16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stem cells</a:t>
            </a:r>
            <a:endParaRPr lang="en-GB" altLang="en-US" sz="1600" b="1" dirty="0">
              <a:solidFill>
                <a:srgbClr val="00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480" y="6079352"/>
            <a:ext cx="3444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Provided by A. Chalmers, University of Glasgow</a:t>
            </a:r>
          </a:p>
        </p:txBody>
      </p:sp>
    </p:spTree>
    <p:extLst>
      <p:ext uri="{BB962C8B-B14F-4D97-AF65-F5344CB8AC3E}">
        <p14:creationId xmlns:p14="http://schemas.microsoft.com/office/powerpoint/2010/main" val="3733087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Vulcan Laser Facility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2"/>
          <a:stretch/>
        </p:blipFill>
        <p:spPr>
          <a:xfrm>
            <a:off x="175246" y="1484784"/>
            <a:ext cx="4559420" cy="3096345"/>
          </a:xfrm>
        </p:spPr>
      </p:pic>
      <p:sp>
        <p:nvSpPr>
          <p:cNvPr id="5" name="Rectangle 4"/>
          <p:cNvSpPr/>
          <p:nvPr/>
        </p:nvSpPr>
        <p:spPr>
          <a:xfrm rot="2665437">
            <a:off x="3930045" y="2447009"/>
            <a:ext cx="635322" cy="422761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/>
          </a:p>
        </p:txBody>
      </p:sp>
      <p:sp>
        <p:nvSpPr>
          <p:cNvPr id="6" name="TextBox 5"/>
          <p:cNvSpPr txBox="1"/>
          <p:nvPr/>
        </p:nvSpPr>
        <p:spPr>
          <a:xfrm>
            <a:off x="5097016" y="1988840"/>
            <a:ext cx="2654894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25" dirty="0"/>
              <a:t>Vulcan TAP </a:t>
            </a:r>
          </a:p>
          <a:p>
            <a:r>
              <a:rPr lang="en-GB" sz="1625" dirty="0"/>
              <a:t>Laser Interaction chamber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376245" y="2243883"/>
            <a:ext cx="731861" cy="2550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696531" y="3056839"/>
            <a:ext cx="5119410" cy="2015686"/>
            <a:chOff x="112798" y="1973825"/>
            <a:chExt cx="8614094" cy="3880851"/>
          </a:xfrm>
        </p:grpSpPr>
        <p:grpSp>
          <p:nvGrpSpPr>
            <p:cNvPr id="10" name="Group 524"/>
            <p:cNvGrpSpPr/>
            <p:nvPr/>
          </p:nvGrpSpPr>
          <p:grpSpPr>
            <a:xfrm>
              <a:off x="112798" y="1973825"/>
              <a:ext cx="7050571" cy="3880851"/>
              <a:chOff x="-1216078" y="-2"/>
              <a:chExt cx="11570163" cy="4734097"/>
            </a:xfrm>
          </p:grpSpPr>
          <p:pic>
            <p:nvPicPr>
              <p:cNvPr id="14" name="image74.jpeg" descr="thumb_IMG_1337_1024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44393" y="1824"/>
                <a:ext cx="6309692" cy="47322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" name="image75.jpeg" descr="thumb_IMG_1317_1024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3210" y="911"/>
                <a:ext cx="2951331" cy="39351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" name="Shape 520"/>
              <p:cNvSpPr/>
              <p:nvPr/>
            </p:nvSpPr>
            <p:spPr>
              <a:xfrm>
                <a:off x="-1216078" y="827632"/>
                <a:ext cx="1879289" cy="5187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7147" tIns="37147" rIns="37147" bIns="37147" numCol="1" anchor="t">
                <a:spAutoFit/>
              </a:bodyPr>
              <a:lstStyle>
                <a:lvl1pPr algn="ctr">
                  <a:defRPr sz="14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lang="en-GB" sz="1138" dirty="0"/>
                  <a:t>Sample </a:t>
                </a:r>
              </a:p>
              <a:p>
                <a:r>
                  <a:rPr lang="en-GB" sz="1138" dirty="0"/>
                  <a:t>Position </a:t>
                </a:r>
                <a:endParaRPr sz="1138" dirty="0"/>
              </a:p>
            </p:txBody>
          </p:sp>
          <p:sp>
            <p:nvSpPr>
              <p:cNvPr id="17" name="Shape 521"/>
              <p:cNvSpPr/>
              <p:nvPr/>
            </p:nvSpPr>
            <p:spPr>
              <a:xfrm flipV="1">
                <a:off x="423480" y="1048998"/>
                <a:ext cx="909313" cy="13648"/>
              </a:xfrm>
              <a:prstGeom prst="line">
                <a:avLst/>
              </a:prstGeom>
              <a:noFill/>
              <a:ln w="12700" cap="flat">
                <a:solidFill>
                  <a:srgbClr val="00B0F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37147" tIns="37147" rIns="37147" bIns="37147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625"/>
              </a:p>
            </p:txBody>
          </p:sp>
          <p:sp>
            <p:nvSpPr>
              <p:cNvPr id="18" name="Shape 522"/>
              <p:cNvSpPr/>
              <p:nvPr/>
            </p:nvSpPr>
            <p:spPr>
              <a:xfrm>
                <a:off x="2702959" y="-2"/>
                <a:ext cx="4466649" cy="1304551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dash"/>
                <a:miter lim="800000"/>
              </a:ln>
              <a:effectLst/>
            </p:spPr>
            <p:txBody>
              <a:bodyPr wrap="square" lIns="37147" tIns="37147" rIns="37147" bIns="37147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625"/>
              </a:p>
            </p:txBody>
          </p:sp>
          <p:sp>
            <p:nvSpPr>
              <p:cNvPr id="19" name="Shape 523"/>
              <p:cNvSpPr/>
              <p:nvPr/>
            </p:nvSpPr>
            <p:spPr>
              <a:xfrm>
                <a:off x="2183091" y="1787237"/>
                <a:ext cx="4986517" cy="475193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dash"/>
                <a:miter lim="800000"/>
              </a:ln>
              <a:effectLst/>
            </p:spPr>
            <p:txBody>
              <a:bodyPr wrap="square" lIns="37147" tIns="37147" rIns="37147" bIns="37147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625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198643" y="3828490"/>
              <a:ext cx="2528249" cy="894820"/>
              <a:chOff x="7642746" y="3934326"/>
              <a:chExt cx="3111691" cy="1101316"/>
            </a:xfrm>
          </p:grpSpPr>
          <p:sp>
            <p:nvSpPr>
              <p:cNvPr id="12" name="Shape 525"/>
              <p:cNvSpPr/>
              <p:nvPr/>
            </p:nvSpPr>
            <p:spPr>
              <a:xfrm flipH="1" flipV="1">
                <a:off x="7642746" y="3934326"/>
                <a:ext cx="1173708" cy="624026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ysDot"/>
                <a:miter lim="800000"/>
                <a:tailEnd type="triangle" w="med" len="med"/>
              </a:ln>
              <a:effectLst/>
            </p:spPr>
            <p:txBody>
              <a:bodyPr wrap="square" lIns="37147" tIns="37147" rIns="37147" bIns="37147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625"/>
              </a:p>
            </p:txBody>
          </p:sp>
          <p:sp>
            <p:nvSpPr>
              <p:cNvPr id="13" name="Shape 526"/>
              <p:cNvSpPr/>
              <p:nvPr/>
            </p:nvSpPr>
            <p:spPr>
              <a:xfrm>
                <a:off x="8966580" y="4296743"/>
                <a:ext cx="1787857" cy="7388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7147" tIns="37147" rIns="37147" bIns="37147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r>
                  <a:rPr sz="1138" b="1" dirty="0"/>
                  <a:t>Direction of the laser onto the target</a:t>
                </a:r>
              </a:p>
            </p:txBody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1" t="9712" r="2546" b="7403"/>
          <a:stretch/>
        </p:blipFill>
        <p:spPr>
          <a:xfrm>
            <a:off x="1136576" y="4803350"/>
            <a:ext cx="1654127" cy="12889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0" t="32134" r="3880" b="20901"/>
          <a:stretch/>
        </p:blipFill>
        <p:spPr>
          <a:xfrm rot="5400000">
            <a:off x="3722374" y="5072537"/>
            <a:ext cx="1355872" cy="683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990" y="5093901"/>
            <a:ext cx="756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2D </a:t>
            </a:r>
          </a:p>
          <a:p>
            <a:r>
              <a:rPr lang="en-GB" dirty="0"/>
              <a:t>Cells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51045" y="5060459"/>
            <a:ext cx="756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3D </a:t>
            </a:r>
          </a:p>
          <a:p>
            <a:r>
              <a:rPr lang="en-GB" dirty="0"/>
              <a:t>Cells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DFA728-9DD5-4357-9727-9F9CBC9FE258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5717C-15C6-4957-8251-1828DA07692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92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67BD-0291-4376-9178-0F8827395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Ultra-high dose-rate - Hypoxia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EAC0B-6FC2-441D-994D-E161AC40D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607B0-D872-4A10-8107-F2F7D37E7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4D85D-5A37-43A3-8F20-489D7E8989E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DCC457-2564-4B44-BDE9-CB1EAF66C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31E239-783F-43F7-8480-55D2DC1D19F0}" type="datetime5">
              <a:rPr lang="en-US" smtClean="0"/>
              <a:t>24-Oct-23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5C2515-8D8A-456A-BE98-9E16FEDF3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"/>
          <a:stretch/>
        </p:blipFill>
        <p:spPr>
          <a:xfrm>
            <a:off x="128464" y="1038572"/>
            <a:ext cx="9410700" cy="3268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2EA0A9-4BAD-46BB-932D-E7CFD75EAFA5}"/>
              </a:ext>
            </a:extLst>
          </p:cNvPr>
          <p:cNvSpPr txBox="1"/>
          <p:nvPr/>
        </p:nvSpPr>
        <p:spPr>
          <a:xfrm>
            <a:off x="495300" y="4410237"/>
            <a:ext cx="8647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Data from 15 MeV laser-driven proton irradiation of AG01522B cells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Increased residual damage with UHDR  (2 x 10</a:t>
            </a:r>
            <a:r>
              <a:rPr lang="en-US" baseline="30000" dirty="0">
                <a:solidFill>
                  <a:srgbClr val="000000"/>
                </a:solidFill>
              </a:rPr>
              <a:t>9</a:t>
            </a:r>
            <a:r>
              <a:rPr lang="en-US" dirty="0">
                <a:solidFill>
                  <a:srgbClr val="000000"/>
                </a:solidFill>
              </a:rPr>
              <a:t>Gy/s) but not conventional protons (4Gy/min) (2.6 keV/</a:t>
            </a:r>
            <a:r>
              <a:rPr lang="el-GR" dirty="0">
                <a:solidFill>
                  <a:srgbClr val="000000"/>
                </a:solidFill>
              </a:rPr>
              <a:t>μ</a:t>
            </a:r>
            <a:r>
              <a:rPr lang="en-US" dirty="0">
                <a:solidFill>
                  <a:srgbClr val="000000"/>
                </a:solidFill>
              </a:rPr>
              <a:t>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204A1-B66B-4356-B1D7-BFB8ACA3FDF9}"/>
              </a:ext>
            </a:extLst>
          </p:cNvPr>
          <p:cNvSpPr txBox="1"/>
          <p:nvPr/>
        </p:nvSpPr>
        <p:spPr>
          <a:xfrm>
            <a:off x="344488" y="6021288"/>
            <a:ext cx="4239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Chaudhary </a:t>
            </a:r>
            <a:r>
              <a:rPr lang="en-GB" sz="1400" i="1" dirty="0"/>
              <a:t>et al.,</a:t>
            </a:r>
            <a:r>
              <a:rPr lang="en-GB" sz="1400" dirty="0"/>
              <a:t> 2022, </a:t>
            </a:r>
            <a:r>
              <a:rPr lang="en-GB" sz="1400" i="1" dirty="0"/>
              <a:t>Radiation Oncology,</a:t>
            </a:r>
            <a:r>
              <a:rPr lang="en-GB" sz="1400" dirty="0"/>
              <a:t> </a:t>
            </a:r>
            <a:r>
              <a:rPr lang="en-GB" sz="1400" b="1" dirty="0"/>
              <a:t>17,</a:t>
            </a:r>
            <a:r>
              <a:rPr lang="en-GB" sz="1400" dirty="0"/>
              <a:t> 77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B6FA77-E2B5-4DA2-92F5-BBD3CFE4D11A}"/>
              </a:ext>
            </a:extLst>
          </p:cNvPr>
          <p:cNvSpPr txBox="1"/>
          <p:nvPr/>
        </p:nvSpPr>
        <p:spPr>
          <a:xfrm>
            <a:off x="19471" y="1268760"/>
            <a:ext cx="829073" cy="490006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1292" dirty="0">
                <a:solidFill>
                  <a:srgbClr val="FF0000"/>
                </a:solidFill>
              </a:rPr>
              <a:t>Hypoxia </a:t>
            </a:r>
          </a:p>
          <a:p>
            <a:r>
              <a:rPr lang="en-US" sz="1292" dirty="0">
                <a:solidFill>
                  <a:srgbClr val="FF0000"/>
                </a:solidFill>
              </a:rPr>
              <a:t>marker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88AAEF-FAED-4BC4-B970-1BCA25F23852}"/>
              </a:ext>
            </a:extLst>
          </p:cNvPr>
          <p:cNvSpPr txBox="1"/>
          <p:nvPr/>
        </p:nvSpPr>
        <p:spPr>
          <a:xfrm>
            <a:off x="114871" y="2084077"/>
            <a:ext cx="592291" cy="29117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92" dirty="0">
                <a:solidFill>
                  <a:srgbClr val="00B050"/>
                </a:solidFill>
              </a:rPr>
              <a:t>DSB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14CD9D-A646-4D26-9957-140A33BE8AE5}"/>
              </a:ext>
            </a:extLst>
          </p:cNvPr>
          <p:cNvSpPr txBox="1"/>
          <p:nvPr/>
        </p:nvSpPr>
        <p:spPr>
          <a:xfrm>
            <a:off x="56456" y="2849798"/>
            <a:ext cx="802242" cy="29117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92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Nucleus</a:t>
            </a:r>
          </a:p>
        </p:txBody>
      </p:sp>
    </p:spTree>
    <p:extLst>
      <p:ext uri="{BB962C8B-B14F-4D97-AF65-F5344CB8AC3E}">
        <p14:creationId xmlns:p14="http://schemas.microsoft.com/office/powerpoint/2010/main" val="2885898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61F54B-943C-414A-8F1F-200DA6E9E70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22250"/>
            <a:ext cx="7704138" cy="811213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b="0" dirty="0">
                <a:solidFill>
                  <a:schemeClr val="bg1"/>
                </a:solidFill>
              </a:rPr>
              <a:t>AG01522 normal cells vs. E2 GBM cancer cells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DF8CF-BA9C-9F43-8B71-71D0E4071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0" y="1052736"/>
            <a:ext cx="4690515" cy="3747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2BBD2B-A6EC-8E4A-AC1F-01EFD197C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114" y="1052736"/>
            <a:ext cx="4627599" cy="37417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472" y="4956155"/>
            <a:ext cx="97722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225 </a:t>
            </a:r>
            <a:r>
              <a:rPr lang="en-GB" dirty="0" err="1">
                <a:solidFill>
                  <a:srgbClr val="000000"/>
                </a:solidFill>
              </a:rPr>
              <a:t>kVp</a:t>
            </a:r>
            <a:r>
              <a:rPr lang="en-GB" dirty="0">
                <a:solidFill>
                  <a:srgbClr val="000000"/>
                </a:solidFill>
              </a:rPr>
              <a:t> X-rays (0.5 </a:t>
            </a:r>
            <a:r>
              <a:rPr lang="en-GB" dirty="0" err="1">
                <a:solidFill>
                  <a:srgbClr val="000000"/>
                </a:solidFill>
              </a:rPr>
              <a:t>Gy</a:t>
            </a:r>
            <a:r>
              <a:rPr lang="en-GB" dirty="0">
                <a:solidFill>
                  <a:srgbClr val="000000"/>
                </a:solidFill>
              </a:rPr>
              <a:t>/min) reference radiation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35 MeV protons (1.7 </a:t>
            </a:r>
            <a:r>
              <a:rPr lang="en-GB" dirty="0" err="1">
                <a:solidFill>
                  <a:srgbClr val="000000"/>
                </a:solidFill>
              </a:rPr>
              <a:t>keV</a:t>
            </a:r>
            <a:r>
              <a:rPr lang="en-GB" dirty="0">
                <a:solidFill>
                  <a:srgbClr val="000000"/>
                </a:solidFill>
              </a:rPr>
              <a:t>/µm) 10</a:t>
            </a:r>
            <a:r>
              <a:rPr lang="en-GB" baseline="30000" dirty="0">
                <a:solidFill>
                  <a:srgbClr val="000000"/>
                </a:solidFill>
              </a:rPr>
              <a:t>10</a:t>
            </a:r>
            <a:r>
              <a:rPr lang="en-GB" dirty="0">
                <a:solidFill>
                  <a:srgbClr val="000000"/>
                </a:solidFill>
              </a:rPr>
              <a:t>Gy/s (700ps single pulse)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At ultra-high dose-rates GBM stem cells become more sensitive than normal cells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3A899C77-472D-4BA6-BE41-5CE8EB6CE8EE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F014D85D-5A37-43A3-8F20-489D7E898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BC2249-338F-A34A-9524-5621A0D91639}"/>
              </a:ext>
            </a:extLst>
          </p:cNvPr>
          <p:cNvSpPr txBox="1"/>
          <p:nvPr/>
        </p:nvSpPr>
        <p:spPr>
          <a:xfrm>
            <a:off x="489289" y="6002238"/>
            <a:ext cx="55287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Odlozilik, Chaudhary, McMurray, </a:t>
            </a:r>
            <a:r>
              <a:rPr lang="en-GB" sz="1050" dirty="0" err="1"/>
              <a:t>Borghesi</a:t>
            </a:r>
            <a:r>
              <a:rPr lang="en-GB" sz="1050" dirty="0"/>
              <a:t> and Prise: </a:t>
            </a:r>
            <a:r>
              <a:rPr lang="en-GB" sz="1050" i="1" dirty="0"/>
              <a:t>in preparation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3151305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5300" y="1700808"/>
            <a:ext cx="8915400" cy="4281339"/>
          </a:xfrm>
        </p:spPr>
        <p:txBody>
          <a:bodyPr/>
          <a:lstStyle/>
          <a:p>
            <a:pPr>
              <a:lnSpc>
                <a:spcPts val="2900"/>
              </a:lnSpc>
              <a:buClr>
                <a:srgbClr val="FF0000"/>
              </a:buClr>
              <a:buFontTx/>
              <a:buChar char="•"/>
            </a:pPr>
            <a:r>
              <a:rPr lang="en-GB" sz="2800" kern="0" dirty="0">
                <a:solidFill>
                  <a:srgbClr val="000000"/>
                </a:solidFill>
                <a:latin typeface="Arial"/>
                <a:ea typeface="ＭＳ Ｐゴシック" charset="-128"/>
              </a:rPr>
              <a:t>Dose-rate effects</a:t>
            </a:r>
          </a:p>
          <a:p>
            <a:pPr marL="0" indent="0">
              <a:lnSpc>
                <a:spcPts val="2900"/>
              </a:lnSpc>
              <a:buClr>
                <a:srgbClr val="FF0000"/>
              </a:buClr>
              <a:buNone/>
            </a:pPr>
            <a:endParaRPr lang="en-GB" sz="2800" kern="0" dirty="0">
              <a:solidFill>
                <a:srgbClr val="000000"/>
              </a:solidFill>
              <a:latin typeface="Arial"/>
              <a:ea typeface="ＭＳ Ｐゴシック" charset="-128"/>
            </a:endParaRPr>
          </a:p>
          <a:p>
            <a:pPr lvl="0">
              <a:lnSpc>
                <a:spcPts val="2900"/>
              </a:lnSpc>
              <a:buClr>
                <a:srgbClr val="FF0000"/>
              </a:buClr>
              <a:buFontTx/>
              <a:buChar char="•"/>
            </a:pPr>
            <a:r>
              <a:rPr lang="en-GB" sz="2800" kern="0" dirty="0">
                <a:solidFill>
                  <a:srgbClr val="000000"/>
                </a:solidFill>
                <a:latin typeface="Arial"/>
                <a:ea typeface="ＭＳ Ｐゴシック" charset="-128"/>
              </a:rPr>
              <a:t>Lasers and ion beams</a:t>
            </a:r>
          </a:p>
          <a:p>
            <a:pPr lvl="0">
              <a:lnSpc>
                <a:spcPts val="2900"/>
              </a:lnSpc>
              <a:buClr>
                <a:srgbClr val="FF0000"/>
              </a:buClr>
              <a:buFontTx/>
              <a:buChar char="•"/>
            </a:pPr>
            <a:endParaRPr lang="en-GB" sz="2800" kern="0" dirty="0">
              <a:solidFill>
                <a:srgbClr val="000000"/>
              </a:solidFill>
              <a:latin typeface="Arial"/>
              <a:ea typeface="ＭＳ Ｐゴシック" charset="-128"/>
            </a:endParaRPr>
          </a:p>
          <a:p>
            <a:pPr lvl="0">
              <a:lnSpc>
                <a:spcPts val="2900"/>
              </a:lnSpc>
              <a:buClr>
                <a:srgbClr val="FF0000"/>
              </a:buClr>
              <a:buFontTx/>
              <a:buChar char="•"/>
            </a:pPr>
            <a:r>
              <a:rPr lang="en-GB" sz="2800" kern="0" dirty="0">
                <a:solidFill>
                  <a:srgbClr val="000000"/>
                </a:solidFill>
                <a:latin typeface="Arial"/>
                <a:ea typeface="ＭＳ Ｐゴシック" charset="-128"/>
              </a:rPr>
              <a:t>Recent radiobiology</a:t>
            </a:r>
          </a:p>
          <a:p>
            <a:pPr lvl="0">
              <a:lnSpc>
                <a:spcPts val="2900"/>
              </a:lnSpc>
              <a:buClr>
                <a:srgbClr val="FF0000"/>
              </a:buClr>
              <a:buFontTx/>
              <a:buChar char="•"/>
            </a:pPr>
            <a:endParaRPr lang="en-GB" sz="2800" kern="0" dirty="0">
              <a:solidFill>
                <a:srgbClr val="000000"/>
              </a:solidFill>
              <a:latin typeface="Arial"/>
              <a:ea typeface="ＭＳ Ｐゴシック" charset="-128"/>
            </a:endParaRPr>
          </a:p>
          <a:p>
            <a:pPr lvl="0">
              <a:lnSpc>
                <a:spcPts val="2900"/>
              </a:lnSpc>
              <a:buClr>
                <a:srgbClr val="FF0000"/>
              </a:buClr>
              <a:buFontTx/>
              <a:buChar char="•"/>
            </a:pPr>
            <a:r>
              <a:rPr lang="en-GB" sz="2800" kern="0" dirty="0">
                <a:solidFill>
                  <a:srgbClr val="000000"/>
                </a:solidFill>
                <a:latin typeface="Arial"/>
                <a:ea typeface="ＭＳ Ｐゴシック" charset="-128"/>
              </a:rPr>
              <a:t>Extreme high dose-rates</a:t>
            </a:r>
          </a:p>
          <a:p>
            <a:pPr lvl="0">
              <a:lnSpc>
                <a:spcPts val="2900"/>
              </a:lnSpc>
              <a:buClr>
                <a:srgbClr val="FF0000"/>
              </a:buClr>
              <a:buFontTx/>
              <a:buChar char="•"/>
            </a:pPr>
            <a:endParaRPr lang="en-GB" sz="2800" kern="0" dirty="0">
              <a:solidFill>
                <a:srgbClr val="000000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32E5717C-15C6-4957-8251-1828DA076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4E1FDBE3-438C-44F7-B37D-542DC681D287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99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61F54B-943C-414A-8F1F-200DA6E9E70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88913"/>
            <a:ext cx="7550150" cy="812800"/>
          </a:xfrm>
        </p:spPr>
        <p:txBody>
          <a:bodyPr/>
          <a:lstStyle/>
          <a:p>
            <a:pPr marL="0" indent="0">
              <a:buNone/>
            </a:pPr>
            <a:r>
              <a:rPr lang="en-US" sz="2600" b="0" dirty="0">
                <a:solidFill>
                  <a:schemeClr val="bg1"/>
                </a:solidFill>
              </a:rPr>
              <a:t>         2D versus 3D GBM stem cells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4543" y="5157192"/>
            <a:ext cx="7357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3D </a:t>
            </a:r>
            <a:r>
              <a:rPr lang="en-GB" dirty="0" err="1">
                <a:solidFill>
                  <a:srgbClr val="000000"/>
                </a:solidFill>
              </a:rPr>
              <a:t>neurospheres</a:t>
            </a:r>
            <a:r>
              <a:rPr lang="en-GB" dirty="0">
                <a:solidFill>
                  <a:srgbClr val="000000"/>
                </a:solidFill>
              </a:rPr>
              <a:t> more </a:t>
            </a:r>
            <a:r>
              <a:rPr lang="en-GB" dirty="0" err="1">
                <a:solidFill>
                  <a:srgbClr val="000000"/>
                </a:solidFill>
              </a:rPr>
              <a:t>radioresistant</a:t>
            </a:r>
            <a:r>
              <a:rPr lang="en-GB" dirty="0">
                <a:solidFill>
                  <a:srgbClr val="000000"/>
                </a:solidFill>
              </a:rPr>
              <a:t> than 2D to X-rays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Similar response to conventional protons (30 MeV, 4 </a:t>
            </a:r>
            <a:r>
              <a:rPr lang="en-GB" dirty="0" err="1">
                <a:solidFill>
                  <a:srgbClr val="000000"/>
                </a:solidFill>
              </a:rPr>
              <a:t>Gy</a:t>
            </a:r>
            <a:r>
              <a:rPr lang="en-GB" dirty="0">
                <a:solidFill>
                  <a:srgbClr val="000000"/>
                </a:solidFill>
              </a:rPr>
              <a:t>/min)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C2249-338F-A34A-9524-5621A0D91639}"/>
              </a:ext>
            </a:extLst>
          </p:cNvPr>
          <p:cNvSpPr txBox="1"/>
          <p:nvPr/>
        </p:nvSpPr>
        <p:spPr>
          <a:xfrm>
            <a:off x="489289" y="6002238"/>
            <a:ext cx="55287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Odlozilik, Chaudhary, McMurray, </a:t>
            </a:r>
            <a:r>
              <a:rPr lang="en-GB" sz="1050" dirty="0" err="1"/>
              <a:t>Borghesi</a:t>
            </a:r>
            <a:r>
              <a:rPr lang="en-GB" sz="1050" dirty="0"/>
              <a:t> and Prise: </a:t>
            </a:r>
            <a:r>
              <a:rPr lang="en-GB" sz="1050" i="1" dirty="0"/>
              <a:t>in preparation</a:t>
            </a:r>
            <a:endParaRPr lang="en-US" sz="1050" i="1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E25822-D7EF-4BAC-AFD7-5BCA45E5EBCD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4D85D-5A37-43A3-8F20-489D7E8989E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49B528-4A7F-4C62-B2D7-1D1ECE6C7A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3"/>
          <a:stretch/>
        </p:blipFill>
        <p:spPr>
          <a:xfrm>
            <a:off x="87756" y="1307828"/>
            <a:ext cx="4865244" cy="35283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D3BA4-4CA4-48CE-84AA-60E15C2C94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937539" y="1263469"/>
            <a:ext cx="4865244" cy="361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84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3982C3-3C13-EA77-B4E8-926E08B23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70" y="1037684"/>
            <a:ext cx="5607900" cy="351945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14782" y="4828610"/>
            <a:ext cx="9174676" cy="134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25" dirty="0"/>
              <a:t>GBM stem cell (E2) 3D </a:t>
            </a:r>
            <a:r>
              <a:rPr lang="en-GB" sz="1625" dirty="0" err="1"/>
              <a:t>Neurosphere</a:t>
            </a:r>
            <a:r>
              <a:rPr lang="en-GB" sz="1625" dirty="0"/>
              <a:t> 5 days old seeded at a cell density of 5000 cells per ml showing hypoxic cells (red) in control samples. </a:t>
            </a:r>
            <a:r>
              <a:rPr lang="en-GB" sz="1625" dirty="0" err="1"/>
              <a:t>Neurospheres</a:t>
            </a:r>
            <a:r>
              <a:rPr lang="en-GB" sz="1625" dirty="0"/>
              <a:t> range between 100-500 </a:t>
            </a:r>
            <a:r>
              <a:rPr lang="el-GR" sz="1625" dirty="0"/>
              <a:t>μ</a:t>
            </a:r>
            <a:r>
              <a:rPr lang="en-GB" sz="1625" dirty="0"/>
              <a:t>m diameter. Image acquired using 10X objective LEICA Light Sheet System at the OCTOPUS imaging cluster facility at </a:t>
            </a:r>
            <a:r>
              <a:rPr lang="en-GB" sz="1625" dirty="0" err="1"/>
              <a:t>RCaH</a:t>
            </a:r>
            <a:r>
              <a:rPr lang="en-GB" sz="1625" dirty="0"/>
              <a:t>.</a:t>
            </a:r>
          </a:p>
          <a:p>
            <a:r>
              <a:rPr lang="en-GB" sz="1625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DCB2E3-447F-49B3-90DB-C51E06B6C73C}"/>
              </a:ext>
            </a:extLst>
          </p:cNvPr>
          <p:cNvSpPr txBox="1"/>
          <p:nvPr/>
        </p:nvSpPr>
        <p:spPr>
          <a:xfrm>
            <a:off x="492765" y="6032321"/>
            <a:ext cx="1939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Chaudhary and </a:t>
            </a:r>
            <a:r>
              <a:rPr lang="en-GB" sz="1200" dirty="0" err="1"/>
              <a:t>Botchway</a:t>
            </a:r>
            <a:endParaRPr lang="en-GB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F3851-1682-4E80-A653-DF0784E7460A}"/>
              </a:ext>
            </a:extLst>
          </p:cNvPr>
          <p:cNvSpPr txBox="1"/>
          <p:nvPr/>
        </p:nvSpPr>
        <p:spPr>
          <a:xfrm>
            <a:off x="2144688" y="251937"/>
            <a:ext cx="4328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Imaging </a:t>
            </a:r>
            <a:r>
              <a:rPr lang="en-GB" sz="3200" dirty="0" err="1">
                <a:solidFill>
                  <a:schemeClr val="bg1"/>
                </a:solidFill>
              </a:rPr>
              <a:t>Neurospheres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1ABFB-9BFF-482D-B1FD-4F2B3819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F4714-BDE7-488E-8123-BE8A746101D6}" type="datetime5">
              <a:rPr lang="en-US" smtClean="0"/>
              <a:t>24-Oct-23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9BDC7-0DB3-4C13-8875-E2943991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79EA1-911C-9F47-A5D6-13787A07CBAE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99742-0B8A-1A57-4F68-842BA631B779}"/>
              </a:ext>
            </a:extLst>
          </p:cNvPr>
          <p:cNvSpPr txBox="1"/>
          <p:nvPr/>
        </p:nvSpPr>
        <p:spPr>
          <a:xfrm>
            <a:off x="2288704" y="2636912"/>
            <a:ext cx="1204177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25" dirty="0">
                <a:solidFill>
                  <a:srgbClr val="FF0000"/>
                </a:solidFill>
              </a:rPr>
              <a:t>Red HIF1</a:t>
            </a:r>
            <a:r>
              <a:rPr lang="el-GR" sz="1625" dirty="0">
                <a:solidFill>
                  <a:srgbClr val="FF0000"/>
                </a:solidFill>
              </a:rPr>
              <a:t>α</a:t>
            </a:r>
            <a:endParaRPr lang="en-GB" sz="1625" dirty="0">
              <a:solidFill>
                <a:srgbClr val="FF0000"/>
              </a:solidFill>
            </a:endParaRPr>
          </a:p>
          <a:p>
            <a:r>
              <a:rPr lang="en-GB" sz="1625" dirty="0">
                <a:solidFill>
                  <a:srgbClr val="0000FF"/>
                </a:solidFill>
              </a:rPr>
              <a:t>Blue DAPI </a:t>
            </a:r>
          </a:p>
        </p:txBody>
      </p:sp>
    </p:spTree>
    <p:extLst>
      <p:ext uri="{BB962C8B-B14F-4D97-AF65-F5344CB8AC3E}">
        <p14:creationId xmlns:p14="http://schemas.microsoft.com/office/powerpoint/2010/main" val="1139359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D6DA8-562B-4F1A-B05E-BBC527650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versus 3D UHDR protons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282D7-F219-40D6-BB19-3EF6B6939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88" y="1106899"/>
            <a:ext cx="9145016" cy="2193107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GB" sz="2800" dirty="0"/>
              <a:t>35 MeV laser accelerated protons at 1 x 10</a:t>
            </a:r>
            <a:r>
              <a:rPr lang="en-GB" sz="2800" baseline="30000" dirty="0"/>
              <a:t>10 </a:t>
            </a:r>
            <a:r>
              <a:rPr lang="en-GB" sz="2800" dirty="0" err="1"/>
              <a:t>Gy</a:t>
            </a:r>
            <a:r>
              <a:rPr lang="en-GB" sz="2800" dirty="0"/>
              <a:t>/s</a:t>
            </a:r>
          </a:p>
          <a:p>
            <a:pPr>
              <a:buClr>
                <a:srgbClr val="FF0000"/>
              </a:buClr>
            </a:pPr>
            <a:r>
              <a:rPr lang="en-GB" sz="2800" dirty="0"/>
              <a:t>UHDR reduced the </a:t>
            </a:r>
            <a:r>
              <a:rPr lang="en-GB" sz="2800" dirty="0" err="1"/>
              <a:t>radioresistance</a:t>
            </a:r>
            <a:r>
              <a:rPr lang="en-GB" sz="2800" dirty="0"/>
              <a:t> of 3D </a:t>
            </a:r>
            <a:r>
              <a:rPr lang="en-GB" sz="2800" dirty="0" err="1"/>
              <a:t>neurospheres</a:t>
            </a:r>
            <a:endParaRPr lang="en-GB" sz="2800" dirty="0"/>
          </a:p>
          <a:p>
            <a:pPr>
              <a:buClr>
                <a:srgbClr val="FF0000"/>
              </a:buClr>
            </a:pPr>
            <a:r>
              <a:rPr lang="en-GB" sz="2800" dirty="0"/>
              <a:t>Dose-dependent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7B753-38EE-4730-A5B8-299544C9F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4D85D-5A37-43A3-8F20-489D7E8989E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EE168-C0D3-4ECF-BD35-386F07D13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174CD8-3A0C-483D-9E69-7ADC6C07D24C}" type="datetime5">
              <a:rPr lang="en-US" smtClean="0"/>
              <a:t>24-Oct-23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340B45-3F50-862F-78DF-DB321922C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2564904"/>
            <a:ext cx="9048652" cy="366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12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D0402-CB7B-E593-1212-4246088E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7621"/>
            <a:ext cx="9906000" cy="995079"/>
          </a:xfrm>
        </p:spPr>
        <p:txBody>
          <a:bodyPr/>
          <a:lstStyle/>
          <a:p>
            <a:r>
              <a:rPr lang="en-GB" dirty="0"/>
              <a:t>Do overlapping tracks play a role?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8AC21-DC4F-3A7B-29EC-DF892E1E3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65F1D0-13F2-4052-A213-5CAC9918658E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45282-3A82-F11B-1AD6-73F77F100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5717C-15C6-4957-8251-1828DA07692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5AA072-6A4B-1597-A26D-A0A5A3F2A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355" y="1423809"/>
            <a:ext cx="6280623" cy="3991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7D4464-7FA1-C7B8-1D65-C8A0D46ABB0B}"/>
              </a:ext>
            </a:extLst>
          </p:cNvPr>
          <p:cNvSpPr txBox="1"/>
          <p:nvPr/>
        </p:nvSpPr>
        <p:spPr>
          <a:xfrm>
            <a:off x="416497" y="5944195"/>
            <a:ext cx="3788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Thompson, McMahon </a:t>
            </a:r>
            <a:r>
              <a:rPr lang="en-GB" sz="1200" i="1" dirty="0"/>
              <a:t>et al., </a:t>
            </a:r>
            <a:r>
              <a:rPr lang="en-GB" sz="1200" dirty="0"/>
              <a:t>2023, </a:t>
            </a:r>
            <a:r>
              <a:rPr lang="en-GB" sz="1200" i="1" dirty="0"/>
              <a:t>PMB,</a:t>
            </a:r>
            <a:r>
              <a:rPr lang="en-GB" sz="1200" dirty="0"/>
              <a:t> </a:t>
            </a:r>
            <a:r>
              <a:rPr lang="en-GB" sz="1200" b="1" dirty="0"/>
              <a:t>68,</a:t>
            </a:r>
            <a:r>
              <a:rPr lang="en-GB" sz="1200" dirty="0"/>
              <a:t> 055006.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F512D3-7C9A-3655-5384-5D48B08F21EC}"/>
              </a:ext>
            </a:extLst>
          </p:cNvPr>
          <p:cNvSpPr txBox="1"/>
          <p:nvPr/>
        </p:nvSpPr>
        <p:spPr>
          <a:xfrm>
            <a:off x="272480" y="1189970"/>
            <a:ext cx="32801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Monte-Carlo modelling (TOPAS-</a:t>
            </a:r>
            <a:r>
              <a:rPr lang="en-GB" dirty="0" err="1"/>
              <a:t>nBio</a:t>
            </a:r>
            <a:r>
              <a:rPr lang="en-GB" dirty="0"/>
              <a:t>) of incident protons beams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Simulation of track expansion from 10 – 100 </a:t>
            </a:r>
            <a:r>
              <a:rPr lang="en-GB" dirty="0" err="1"/>
              <a:t>nS</a:t>
            </a:r>
            <a:endParaRPr lang="en-GB" dirty="0"/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Chemistry, OH radicals, H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2</a:t>
            </a:r>
            <a:r>
              <a:rPr lang="en-GB" dirty="0"/>
              <a:t>, </a:t>
            </a:r>
            <a:r>
              <a:rPr lang="en-GB" dirty="0" err="1"/>
              <a:t>E</a:t>
            </a:r>
            <a:r>
              <a:rPr lang="en-GB" baseline="-25000" dirty="0" err="1"/>
              <a:t>aq</a:t>
            </a:r>
            <a:r>
              <a:rPr lang="en-GB" dirty="0"/>
              <a:t> etc included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DB72C9-05B5-5611-D002-445178CDCFD5}"/>
                  </a:ext>
                </a:extLst>
              </p:cNvPr>
              <p:cNvSpPr txBox="1"/>
              <p:nvPr/>
            </p:nvSpPr>
            <p:spPr>
              <a:xfrm>
                <a:off x="178248" y="4734437"/>
                <a:ext cx="3744000" cy="1237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63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63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Fluence</m:t>
                    </m:r>
                    <m:r>
                      <a:rPr lang="en-GB" sz="1463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GB" sz="1463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146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463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μm</m:t>
                            </m:r>
                          </m:e>
                          <m:sup>
                            <m:r>
                              <a:rPr lang="en-GB" sz="1463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sup>
                        </m:sSup>
                      </m:e>
                    </m:d>
                    <m:r>
                      <a:rPr lang="en-GB" sz="1463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GB" sz="1463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Dose</m:t>
                        </m:r>
                        <m: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GB" sz="146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GB" sz="1463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Gy</m:t>
                            </m:r>
                          </m:e>
                        </m:d>
                      </m:num>
                      <m:den>
                        <m: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0.16 × </m:t>
                        </m:r>
                        <m:r>
                          <m:rPr>
                            <m:sty m:val="p"/>
                          </m:rP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LET</m:t>
                        </m:r>
                        <m: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GB" sz="146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GB" sz="1463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keV</m:t>
                            </m:r>
                            <m:r>
                              <a:rPr lang="en-GB" sz="1463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/µ</m:t>
                            </m:r>
                            <m:r>
                              <m:rPr>
                                <m:sty m:val="p"/>
                              </m:rPr>
                              <a:rPr lang="en-GB" sz="1463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</m:d>
                      </m:den>
                    </m:f>
                  </m:oMath>
                </a14:m>
                <a:endParaRPr lang="en-GB" sz="1463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63" dirty="0"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GB" sz="1463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GB" sz="1463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sz="1463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63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Fluence</m:t>
                    </m:r>
                    <m:r>
                      <a:rPr lang="en-GB" sz="1463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GB" sz="1463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Number</m:t>
                        </m:r>
                        <m: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Tracks</m:t>
                        </m:r>
                        <m: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   </m:t>
                        </m:r>
                        <m:r>
                          <m:rPr>
                            <m:sty m:val="p"/>
                          </m:rP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num>
                      <m:den>
                        <m: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Cell</m:t>
                        </m:r>
                        <m: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Area</m:t>
                        </m:r>
                        <m:r>
                          <a:rPr lang="en-GB" sz="1463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den>
                    </m:f>
                  </m:oMath>
                </a14:m>
                <a:endParaRPr lang="en-GB" sz="1463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DB72C9-05B5-5611-D002-445178CDC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48" y="4734437"/>
                <a:ext cx="3744000" cy="12375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8959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A2C48-7B40-5EEB-6ACC-4BC12466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Overlap probability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EEEC8-E144-7BB2-115B-3E4A821D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65F1D0-13F2-4052-A213-5CAC9918658E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41D73-1781-9E5A-0423-2663C0DF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5717C-15C6-4957-8251-1828DA07692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D3B1B8-F10B-801E-AF05-03B5396F42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921"/>
          <a:stretch/>
        </p:blipFill>
        <p:spPr>
          <a:xfrm>
            <a:off x="3152800" y="1181921"/>
            <a:ext cx="6671792" cy="2391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BEADEE-5D0D-0707-F1A2-44B4891E3550}"/>
              </a:ext>
            </a:extLst>
          </p:cNvPr>
          <p:cNvSpPr txBox="1"/>
          <p:nvPr/>
        </p:nvSpPr>
        <p:spPr>
          <a:xfrm>
            <a:off x="94742" y="1133931"/>
            <a:ext cx="277002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Overlap as a function of LET, diffusion time and dose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Overlap probability decreases with increasing LET for 0.5 – 100 MeV protons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23 </a:t>
            </a:r>
            <a:r>
              <a:rPr lang="en-GB" dirty="0" err="1"/>
              <a:t>Gy</a:t>
            </a:r>
            <a:r>
              <a:rPr lang="en-GB" dirty="0"/>
              <a:t> single exposure predicted for overlap probability of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88423-593A-DDF6-77F2-F7A0C908988A}"/>
              </a:ext>
            </a:extLst>
          </p:cNvPr>
          <p:cNvSpPr txBox="1"/>
          <p:nvPr/>
        </p:nvSpPr>
        <p:spPr>
          <a:xfrm>
            <a:off x="112862" y="6016659"/>
            <a:ext cx="3788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Thompson, McMahon </a:t>
            </a:r>
            <a:r>
              <a:rPr lang="en-GB" sz="1200" i="1" dirty="0"/>
              <a:t>et al., </a:t>
            </a:r>
            <a:r>
              <a:rPr lang="en-GB" sz="1200" dirty="0"/>
              <a:t>2023, </a:t>
            </a:r>
            <a:r>
              <a:rPr lang="en-GB" sz="1200" i="1" dirty="0"/>
              <a:t>PMB,</a:t>
            </a:r>
            <a:r>
              <a:rPr lang="en-GB" sz="1200" dirty="0"/>
              <a:t> </a:t>
            </a:r>
            <a:r>
              <a:rPr lang="en-GB" sz="1200" b="1" dirty="0"/>
              <a:t>68,</a:t>
            </a:r>
            <a:r>
              <a:rPr lang="en-GB" sz="1200" dirty="0"/>
              <a:t> 055006.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228FBC-E151-1AC0-7F21-8E1152B91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98" t="49358" r="24575"/>
          <a:stretch/>
        </p:blipFill>
        <p:spPr>
          <a:xfrm>
            <a:off x="3023081" y="3502769"/>
            <a:ext cx="3384376" cy="2518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4B101D-D03A-1C54-321C-6AC88419A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168" y="3628095"/>
            <a:ext cx="3375016" cy="23931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57C517-4AF0-1FE2-F005-F8CA9CA825B6}"/>
              </a:ext>
            </a:extLst>
          </p:cNvPr>
          <p:cNvSpPr txBox="1"/>
          <p:nvPr/>
        </p:nvSpPr>
        <p:spPr>
          <a:xfrm>
            <a:off x="6935020" y="3582385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100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98FE44-26FF-ADAF-311B-A4D2376AAD40}"/>
              </a:ext>
            </a:extLst>
          </p:cNvPr>
          <p:cNvSpPr txBox="1"/>
          <p:nvPr/>
        </p:nvSpPr>
        <p:spPr>
          <a:xfrm>
            <a:off x="7718230" y="5392977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C000"/>
                </a:solidFill>
              </a:rPr>
              <a:t>2 </a:t>
            </a:r>
            <a:r>
              <a:rPr lang="en-GB" sz="1600" b="1" dirty="0" err="1">
                <a:solidFill>
                  <a:srgbClr val="FFC000"/>
                </a:solidFill>
              </a:rPr>
              <a:t>Gy</a:t>
            </a:r>
            <a:endParaRPr lang="en-GB" sz="1600" b="1" dirty="0">
              <a:solidFill>
                <a:srgbClr val="FFC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B4EC5-7831-5F7D-3286-1D1E77DA97A5}"/>
              </a:ext>
            </a:extLst>
          </p:cNvPr>
          <p:cNvSpPr txBox="1"/>
          <p:nvPr/>
        </p:nvSpPr>
        <p:spPr>
          <a:xfrm>
            <a:off x="7514649" y="4666715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</a:rPr>
              <a:t>10 </a:t>
            </a:r>
            <a:r>
              <a:rPr lang="en-GB" sz="1600" b="1" dirty="0" err="1">
                <a:solidFill>
                  <a:srgbClr val="00B050"/>
                </a:solidFill>
              </a:rPr>
              <a:t>Gy</a:t>
            </a:r>
            <a:endParaRPr lang="en-GB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38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521" y="260649"/>
            <a:ext cx="3129446" cy="5469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954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Summary - protons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4488" y="692696"/>
            <a:ext cx="920147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400" b="1" dirty="0">
              <a:solidFill>
                <a:prstClr val="black"/>
              </a:solidFill>
              <a:latin typeface="+mn-lt"/>
              <a:cs typeface="Arial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Dose-rate</a:t>
            </a:r>
            <a:r>
              <a:rPr lang="en-GB" sz="2400" dirty="0">
                <a:solidFill>
                  <a:prstClr val="black"/>
                </a:solidFill>
                <a:latin typeface="+mn-lt"/>
                <a:cs typeface="Arial" pitchFamily="34" charset="0"/>
              </a:rPr>
              <a:t> has a significant impact on radiobiological response of 3D models</a:t>
            </a:r>
          </a:p>
          <a:p>
            <a:pPr marL="879241" lvl="1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  <a:latin typeface="+mn-lt"/>
              <a:cs typeface="Arial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+mn-lt"/>
                <a:cs typeface="Arial" pitchFamily="34" charset="0"/>
              </a:rPr>
              <a:t>Current laser-based approaches can now deliver </a:t>
            </a:r>
            <a:r>
              <a:rPr lang="en-GB" sz="24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therapy relevant protons</a:t>
            </a:r>
            <a:r>
              <a:rPr lang="en-GB" sz="2400" dirty="0">
                <a:solidFill>
                  <a:prstClr val="black"/>
                </a:solidFill>
                <a:latin typeface="+mn-lt"/>
                <a:cs typeface="Arial" pitchFamily="34" charset="0"/>
              </a:rPr>
              <a:t> (~100 MeV) and at ultra-high dose-rates (&gt;10</a:t>
            </a:r>
            <a:r>
              <a:rPr lang="en-GB" sz="2400" baseline="30000" dirty="0">
                <a:solidFill>
                  <a:prstClr val="black"/>
                </a:solidFill>
                <a:latin typeface="+mn-lt"/>
                <a:cs typeface="Arial" pitchFamily="34" charset="0"/>
              </a:rPr>
              <a:t>10</a:t>
            </a:r>
            <a:r>
              <a:rPr lang="en-GB" sz="2400" dirty="0">
                <a:solidFill>
                  <a:prstClr val="black"/>
                </a:solidFill>
                <a:latin typeface="+mn-lt"/>
                <a:cs typeface="Arial" pitchFamily="34" charset="0"/>
              </a:rPr>
              <a:t>Gy/s) </a:t>
            </a:r>
            <a:endParaRPr lang="en-GB" sz="24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en-GB" sz="24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+mn-lt"/>
                <a:cs typeface="Arial" pitchFamily="34" charset="0"/>
              </a:rPr>
              <a:t>DNA damage and survival responses are </a:t>
            </a:r>
            <a:r>
              <a:rPr lang="en-GB" sz="24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not predictable </a:t>
            </a:r>
            <a:r>
              <a:rPr lang="en-GB" sz="2400" dirty="0">
                <a:solidFill>
                  <a:prstClr val="black"/>
                </a:solidFill>
                <a:latin typeface="+mn-lt"/>
                <a:cs typeface="Arial" pitchFamily="34" charset="0"/>
              </a:rPr>
              <a:t>from low dose-rate exposures and are cell type dependent</a:t>
            </a:r>
            <a:endParaRPr lang="en-GB" sz="24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  <a:latin typeface="+mn-lt"/>
              <a:cs typeface="Arial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+mn-lt"/>
                <a:cs typeface="Arial" pitchFamily="34" charset="0"/>
              </a:rPr>
              <a:t>Further studies are needed to fully define the impact of total dose, total exposure rate, </a:t>
            </a:r>
            <a:r>
              <a:rPr lang="en-GB" sz="2400" dirty="0">
                <a:latin typeface="+mn-lt"/>
                <a:cs typeface="Arial" pitchFamily="34" charset="0"/>
              </a:rPr>
              <a:t>radiation quality </a:t>
            </a:r>
            <a:r>
              <a:rPr lang="en-GB" sz="2400" dirty="0">
                <a:solidFill>
                  <a:prstClr val="black"/>
                </a:solidFill>
                <a:latin typeface="+mn-lt"/>
                <a:cs typeface="Arial" pitchFamily="34" charset="0"/>
              </a:rPr>
              <a:t>and </a:t>
            </a:r>
            <a:r>
              <a:rPr lang="en-GB" sz="24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ultra-high dose-rates </a:t>
            </a:r>
            <a:r>
              <a:rPr lang="en-GB" sz="2400" dirty="0">
                <a:solidFill>
                  <a:prstClr val="black"/>
                </a:solidFill>
                <a:latin typeface="+mn-lt"/>
                <a:cs typeface="Arial" pitchFamily="34" charset="0"/>
              </a:rPr>
              <a:t>on response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  <a:latin typeface="+mn-lt"/>
              <a:cs typeface="Arial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  <a:latin typeface="+mn-lt"/>
              <a:cs typeface="Arial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en-GB" altLang="en-US" sz="2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5848" y="6448252"/>
            <a:ext cx="2133600" cy="365125"/>
          </a:xfrm>
        </p:spPr>
        <p:txBody>
          <a:bodyPr/>
          <a:lstStyle/>
          <a:p>
            <a:pPr eaLnBrk="1" hangingPunct="1">
              <a:defRPr/>
            </a:pPr>
            <a:fld id="{82AC8BDE-9806-481B-830D-F2A7CC45D9C5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51848" y="6448252"/>
            <a:ext cx="2133600" cy="365125"/>
          </a:xfrm>
        </p:spPr>
        <p:txBody>
          <a:bodyPr/>
          <a:lstStyle/>
          <a:p>
            <a:pPr eaLnBrk="1" hangingPunct="1">
              <a:defRPr/>
            </a:pPr>
            <a:fld id="{F014D85D-5A37-43A3-8F20-489D7E8989E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hangingPunct="1"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635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A6D3F98C-A2DA-4897-A6D6-9D5CE3ACABAE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32E5717C-15C6-4957-8251-1828DA07692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hangingPunct="1"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1066800" y="2276872"/>
            <a:ext cx="8062664" cy="15001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6000" dirty="0">
                <a:solidFill>
                  <a:srgbClr val="FF0000"/>
                </a:solidFill>
                <a:latin typeface="Calibri"/>
              </a:rPr>
              <a:t>Carbon ions</a:t>
            </a:r>
          </a:p>
        </p:txBody>
      </p:sp>
    </p:spTree>
    <p:extLst>
      <p:ext uri="{BB962C8B-B14F-4D97-AF65-F5344CB8AC3E}">
        <p14:creationId xmlns:p14="http://schemas.microsoft.com/office/powerpoint/2010/main" val="1103719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Other 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A7D679-1EE9-4967-9E25-4FD9EBD2B9D9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5717C-15C6-4957-8251-1828DA07692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7" y="3356993"/>
            <a:ext cx="3864335" cy="2622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68" y="980729"/>
            <a:ext cx="4702324" cy="2099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512" y="1484785"/>
            <a:ext cx="38164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Other ions can be used for cancer therapy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Alongside protons, helium and carbon ions are increasingly used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Advantages include lower entrance dose and increased LET (and Relative Biological Effectiveness)</a:t>
            </a:r>
          </a:p>
          <a:p>
            <a:pPr>
              <a:buClr>
                <a:srgbClr val="FF0000"/>
              </a:buClr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51751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4083">
              <a:defRPr/>
            </a:pPr>
            <a:fld id="{EE0BB55B-C67D-7E4A-A80B-BC4D6D3CD8D7}" type="slidenum">
              <a:rPr lang="en-US" sz="923">
                <a:solidFill>
                  <a:srgbClr val="000000"/>
                </a:solidFill>
                <a:latin typeface="Arial" pitchFamily="-65" charset="0"/>
              </a:rPr>
              <a:pPr defTabSz="844083">
                <a:defRPr/>
              </a:pPr>
              <a:t>28</a:t>
            </a:fld>
            <a:endParaRPr lang="en-US" sz="923" dirty="0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44083">
              <a:defRPr/>
            </a:pPr>
            <a:fld id="{A3DDDB82-F9BF-4F2E-9862-97585E021034}" type="datetime5">
              <a:rPr lang="en-US" sz="923" smtClean="0">
                <a:solidFill>
                  <a:srgbClr val="000000"/>
                </a:solidFill>
                <a:latin typeface="Arial" pitchFamily="-65" charset="0"/>
              </a:rPr>
              <a:t>24-Oct-23</a:t>
            </a:fld>
            <a:endParaRPr lang="en-US" sz="923" dirty="0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1991" y="152544"/>
            <a:ext cx="8686800" cy="812800"/>
          </a:xfrm>
          <a:noFill/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Laser-accelerated carbon ions </a:t>
            </a:r>
          </a:p>
        </p:txBody>
      </p:sp>
      <p:pic>
        <p:nvPicPr>
          <p:cNvPr id="4098" name="Picture 2" descr="https://lh3.googleusercontent.com/K1uyLeHz-4v8KxbrWshkCsRzJId454I60HTf6MRPIZuVAxc80hATGcqAoCR6mHOUC5B65vpd_ln2m9RyMdzQlhrMLM0wleCWWLNb-6Ua6_5EjgmiFm-Sp1_e4uTovp57f6cZbPBNlU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76" y="1268760"/>
            <a:ext cx="4434123" cy="203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158396" y="1497318"/>
            <a:ext cx="1117291" cy="2061121"/>
            <a:chOff x="6539727" y="548679"/>
            <a:chExt cx="1626525" cy="3045409"/>
          </a:xfrm>
        </p:grpSpPr>
        <p:pic>
          <p:nvPicPr>
            <p:cNvPr id="5" name="Google Shape;91;p14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6539727" y="548679"/>
              <a:ext cx="1626525" cy="30454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92;p14"/>
            <p:cNvSpPr txBox="1"/>
            <p:nvPr/>
          </p:nvSpPr>
          <p:spPr>
            <a:xfrm>
              <a:off x="7237743" y="1527691"/>
              <a:ext cx="2286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392" tIns="42185" rIns="84392" bIns="42185" anchor="t" anchorCtr="0">
              <a:noAutofit/>
            </a:bodyPr>
            <a:lstStyle/>
            <a:p>
              <a:pPr defTabSz="8440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62" b="1" dirty="0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endParaRPr sz="1662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Google Shape;93;p14"/>
            <p:cNvSpPr txBox="1"/>
            <p:nvPr/>
          </p:nvSpPr>
          <p:spPr>
            <a:xfrm>
              <a:off x="7066293" y="2522911"/>
              <a:ext cx="2286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392" tIns="42185" rIns="84392" bIns="42185" anchor="t" anchorCtr="0">
              <a:noAutofit/>
            </a:bodyPr>
            <a:lstStyle/>
            <a:p>
              <a:pPr defTabSz="8440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62" b="1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 sz="1662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Google Shape;204;p16"/>
          <p:cNvPicPr preferRelativeResize="0"/>
          <p:nvPr/>
        </p:nvPicPr>
        <p:blipFill rotWithShape="1">
          <a:blip r:embed="rId5" cstate="print">
            <a:alphaModFix/>
          </a:blip>
          <a:srcRect l="6666" t="5310" r="33180" b="6217"/>
          <a:stretch/>
        </p:blipFill>
        <p:spPr>
          <a:xfrm>
            <a:off x="1329504" y="3284984"/>
            <a:ext cx="4719294" cy="25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0;p16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6514552" y="3487458"/>
            <a:ext cx="2394761" cy="23807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5033072" y="3451136"/>
            <a:ext cx="63944" cy="49872"/>
          </a:xfrm>
          <a:prstGeom prst="ellipse">
            <a:avLst/>
          </a:prstGeom>
          <a:solidFill>
            <a:srgbClr val="002060"/>
          </a:solidFill>
          <a:ln>
            <a:solidFill>
              <a:srgbClr val="1E0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endParaRPr lang="en-GB" sz="1846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33072" y="3573016"/>
            <a:ext cx="63944" cy="49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endParaRPr lang="en-GB" sz="1846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0305" y="1051539"/>
            <a:ext cx="2763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ASTRA Gemini Laser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E23173-29D7-4100-B0D9-61F01D41B1A7}"/>
              </a:ext>
            </a:extLst>
          </p:cNvPr>
          <p:cNvSpPr txBox="1"/>
          <p:nvPr/>
        </p:nvSpPr>
        <p:spPr>
          <a:xfrm>
            <a:off x="371991" y="5759894"/>
            <a:ext cx="4907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McIlvenny </a:t>
            </a:r>
            <a:r>
              <a:rPr lang="en-GB" sz="1600" i="1" dirty="0"/>
              <a:t>et al., </a:t>
            </a:r>
            <a:r>
              <a:rPr lang="en-GB" sz="1600" dirty="0"/>
              <a:t>2021 </a:t>
            </a:r>
            <a:r>
              <a:rPr lang="en-GB" sz="1600" i="1" dirty="0"/>
              <a:t>Phys Rev Lett</a:t>
            </a:r>
            <a:r>
              <a:rPr lang="en-GB" sz="1600" dirty="0"/>
              <a:t>, </a:t>
            </a:r>
            <a:r>
              <a:rPr lang="en-GB" sz="1600" b="1" dirty="0"/>
              <a:t>127,</a:t>
            </a:r>
            <a:r>
              <a:rPr lang="en-GB" sz="1600" dirty="0"/>
              <a:t> 194801.</a:t>
            </a:r>
          </a:p>
          <a:p>
            <a:r>
              <a:rPr lang="en-GB" sz="1600" dirty="0"/>
              <a:t>Milluzzo </a:t>
            </a:r>
            <a:r>
              <a:rPr lang="en-GB" sz="1600" i="1" dirty="0"/>
              <a:t>et al.,</a:t>
            </a:r>
            <a:r>
              <a:rPr lang="en-GB" sz="1600" dirty="0"/>
              <a:t> 2020 </a:t>
            </a:r>
            <a:r>
              <a:rPr lang="en-GB" sz="1600" i="1" dirty="0"/>
              <a:t>J Phys Conf Ser</a:t>
            </a:r>
            <a:r>
              <a:rPr lang="en-GB" sz="1600" dirty="0"/>
              <a:t> </a:t>
            </a:r>
            <a:r>
              <a:rPr lang="en-GB" sz="1600" b="1" dirty="0"/>
              <a:t>1596,</a:t>
            </a:r>
            <a:r>
              <a:rPr lang="en-GB" sz="1600" dirty="0"/>
              <a:t> 012038.</a:t>
            </a:r>
          </a:p>
        </p:txBody>
      </p:sp>
    </p:spTree>
    <p:extLst>
      <p:ext uri="{BB962C8B-B14F-4D97-AF65-F5344CB8AC3E}">
        <p14:creationId xmlns:p14="http://schemas.microsoft.com/office/powerpoint/2010/main" val="3293071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A71090-DB22-587C-0BC7-B23DA93B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4D85D-5A37-43A3-8F20-489D7E8989E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80D106-43E6-B039-0AC1-32CA6DEDE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26765D-8499-453B-9F87-2A8401144058}" type="datetime5">
              <a:rPr lang="en-US" smtClean="0"/>
              <a:t>24-Oct-23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E8146C-CFCA-5E3B-E2F2-75C87B6C4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645" y="1052736"/>
            <a:ext cx="7933899" cy="3348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66C234-1D33-ED73-C6AE-084FF83B5BB8}"/>
              </a:ext>
            </a:extLst>
          </p:cNvPr>
          <p:cNvSpPr txBox="1"/>
          <p:nvPr/>
        </p:nvSpPr>
        <p:spPr>
          <a:xfrm>
            <a:off x="704528" y="188640"/>
            <a:ext cx="4954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ASTRA GEMINI laser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B6BE8-CD8A-B89A-F468-02D41899D44F}"/>
              </a:ext>
            </a:extLst>
          </p:cNvPr>
          <p:cNvSpPr txBox="1"/>
          <p:nvPr/>
        </p:nvSpPr>
        <p:spPr>
          <a:xfrm>
            <a:off x="229355" y="3759423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Chaudhary </a:t>
            </a:r>
            <a:r>
              <a:rPr lang="en-US" sz="1200" i="1" dirty="0"/>
              <a:t>et al., </a:t>
            </a:r>
          </a:p>
          <a:p>
            <a:r>
              <a:rPr lang="en-US" sz="1200" dirty="0"/>
              <a:t>2023, PMB, 68, 025015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F4AEC9-A420-BA64-E395-2EDEA05E6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4152475"/>
            <a:ext cx="3717555" cy="1958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11B1AF-EEF0-FDA1-01DA-CFA48574A5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829"/>
          <a:stretch/>
        </p:blipFill>
        <p:spPr>
          <a:xfrm>
            <a:off x="3872880" y="4325643"/>
            <a:ext cx="5668253" cy="14787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7BC76B-5E34-39E5-2CC9-CA49EE89E2AD}"/>
              </a:ext>
            </a:extLst>
          </p:cNvPr>
          <p:cNvSpPr txBox="1"/>
          <p:nvPr/>
        </p:nvSpPr>
        <p:spPr>
          <a:xfrm>
            <a:off x="4880992" y="5875526"/>
            <a:ext cx="4099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33 MeV/nucleon now possible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C72BB-18D9-CFA0-897E-93090515A6E2}"/>
              </a:ext>
            </a:extLst>
          </p:cNvPr>
          <p:cNvSpPr txBox="1"/>
          <p:nvPr/>
        </p:nvSpPr>
        <p:spPr>
          <a:xfrm>
            <a:off x="873" y="1131210"/>
            <a:ext cx="214381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Single ultra-short (∼400-picosecond) pulse, 2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1800" b="0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Gy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GB" sz="1800" b="0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</a:p>
          <a:p>
            <a:pPr marL="285750" indent="-285750" algn="l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latin typeface="Arial" panose="020B0604020202020204" pitchFamily="34" charset="0"/>
                <a:cs typeface="Arial" panose="020B0604020202020204" pitchFamily="34" charset="0"/>
              </a:rPr>
              <a:t>AG01522 human fibroblasts</a:t>
            </a:r>
          </a:p>
        </p:txBody>
      </p:sp>
    </p:spTree>
    <p:extLst>
      <p:ext uri="{BB962C8B-B14F-4D97-AF65-F5344CB8AC3E}">
        <p14:creationId xmlns:p14="http://schemas.microsoft.com/office/powerpoint/2010/main" val="1785983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30687706-823B-43C2-959E-1FD71BB33719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32E5717C-15C6-4957-8251-1828DA07692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hangingPunct="1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1103313" y="2906714"/>
            <a:ext cx="7772400" cy="15001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6000" dirty="0">
                <a:solidFill>
                  <a:srgbClr val="FF0000"/>
                </a:solidFill>
                <a:latin typeface="Calibri"/>
              </a:rPr>
              <a:t>Dose-rate effects</a:t>
            </a:r>
          </a:p>
        </p:txBody>
      </p:sp>
    </p:spTree>
    <p:extLst>
      <p:ext uri="{BB962C8B-B14F-4D97-AF65-F5344CB8AC3E}">
        <p14:creationId xmlns:p14="http://schemas.microsoft.com/office/powerpoint/2010/main" val="3607576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721490A-535D-4B5D-821A-46CEE955E92F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32E5717C-15C6-4957-8251-1828DA07692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hangingPunct="1">
                <a:defRPr/>
              </a:p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1066800" y="2276872"/>
            <a:ext cx="8062664" cy="15001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6000" dirty="0">
                <a:solidFill>
                  <a:srgbClr val="FF0000"/>
                </a:solidFill>
                <a:latin typeface="Calibri"/>
              </a:rPr>
              <a:t>Moving to extreme short pulse/high dose-rates</a:t>
            </a:r>
          </a:p>
        </p:txBody>
      </p:sp>
    </p:spTree>
    <p:extLst>
      <p:ext uri="{BB962C8B-B14F-4D97-AF65-F5344CB8AC3E}">
        <p14:creationId xmlns:p14="http://schemas.microsoft.com/office/powerpoint/2010/main" val="990120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524D3-92E4-4C12-AD6D-CF21AA398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en-GB" dirty="0"/>
              <a:t>Electrons/photons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8BCA4-71BC-4946-87D9-EB73EBD47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4D85D-5A37-43A3-8F20-489D7E8989E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0D886-7F65-4520-A6FA-BBD95455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9AAB9E-B9B4-4B2A-BF8C-14CDEE4C9C68}" type="datetime5">
              <a:rPr lang="en-US" smtClean="0"/>
              <a:t>24-Oct-23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899905-ADAD-40BB-9228-A2C5AF858F64}"/>
              </a:ext>
            </a:extLst>
          </p:cNvPr>
          <p:cNvGrpSpPr/>
          <p:nvPr/>
        </p:nvGrpSpPr>
        <p:grpSpPr>
          <a:xfrm>
            <a:off x="1710702" y="1054566"/>
            <a:ext cx="8195298" cy="5188521"/>
            <a:chOff x="171275" y="446714"/>
            <a:chExt cx="9563450" cy="59645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ACC693-2C0A-471B-A798-610B235BC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275" y="446714"/>
              <a:ext cx="9563450" cy="59645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CD9E8D-D7B0-4037-98C4-09F82D635BA6}"/>
                </a:ext>
              </a:extLst>
            </p:cNvPr>
            <p:cNvSpPr txBox="1"/>
            <p:nvPr/>
          </p:nvSpPr>
          <p:spPr>
            <a:xfrm>
              <a:off x="5465119" y="4355653"/>
              <a:ext cx="2448272" cy="4599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rgbClr val="2631A5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3442D2"/>
                  </a:solidFill>
                </a:rPr>
                <a:t>This work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8527016-73C6-483A-8D83-D899EF0BF95D}"/>
              </a:ext>
            </a:extLst>
          </p:cNvPr>
          <p:cNvSpPr/>
          <p:nvPr/>
        </p:nvSpPr>
        <p:spPr>
          <a:xfrm>
            <a:off x="5889104" y="4365104"/>
            <a:ext cx="2088232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82B5AB-942F-4B7E-8AC2-16E9C9FC118E}"/>
              </a:ext>
            </a:extLst>
          </p:cNvPr>
          <p:cNvSpPr txBox="1"/>
          <p:nvPr/>
        </p:nvSpPr>
        <p:spPr>
          <a:xfrm>
            <a:off x="7833320" y="2606711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C000"/>
                </a:solidFill>
              </a:rPr>
              <a:t>Chemical</a:t>
            </a:r>
          </a:p>
          <a:p>
            <a:r>
              <a:rPr lang="en-GB" sz="1600" b="1" dirty="0">
                <a:solidFill>
                  <a:srgbClr val="FFC000"/>
                </a:solidFill>
              </a:rPr>
              <a:t>stage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AA7C4-A44B-4773-A296-95C4547D5E83}"/>
              </a:ext>
            </a:extLst>
          </p:cNvPr>
          <p:cNvSpPr txBox="1"/>
          <p:nvPr/>
        </p:nvSpPr>
        <p:spPr>
          <a:xfrm>
            <a:off x="200472" y="5915878"/>
            <a:ext cx="4589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McAnespie, Sarri </a:t>
            </a:r>
            <a:r>
              <a:rPr lang="en-GB" sz="1600" i="1" dirty="0"/>
              <a:t>et al., </a:t>
            </a:r>
            <a:r>
              <a:rPr lang="en-GB" sz="1600" dirty="0"/>
              <a:t>2022, </a:t>
            </a:r>
            <a:r>
              <a:rPr lang="en-GB" sz="1600" i="1" dirty="0"/>
              <a:t>PMB</a:t>
            </a:r>
            <a:r>
              <a:rPr lang="en-GB" sz="1600" dirty="0"/>
              <a:t> </a:t>
            </a:r>
            <a:r>
              <a:rPr lang="en-GB" sz="1600" b="1" dirty="0"/>
              <a:t>67,</a:t>
            </a:r>
            <a:r>
              <a:rPr lang="en-GB" sz="1600" dirty="0"/>
              <a:t> 085010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AFE12-7016-4740-B2ED-F366B599F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24" y="1103179"/>
            <a:ext cx="1861840" cy="4857403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GB" sz="2000" dirty="0"/>
              <a:t>Good range of previous radiobiology studies down to      sub- picosecond pulses</a:t>
            </a:r>
          </a:p>
          <a:p>
            <a:pPr>
              <a:buClr>
                <a:srgbClr val="FF0000"/>
              </a:buClr>
            </a:pPr>
            <a:r>
              <a:rPr lang="en-GB" sz="2000" dirty="0"/>
              <a:t>Photons and electrons</a:t>
            </a:r>
          </a:p>
        </p:txBody>
      </p:sp>
    </p:spTree>
    <p:extLst>
      <p:ext uri="{BB962C8B-B14F-4D97-AF65-F5344CB8AC3E}">
        <p14:creationId xmlns:p14="http://schemas.microsoft.com/office/powerpoint/2010/main" val="1108303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CC753-D95C-110A-D5BC-4210FAD9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Picosecond electron irradiation - Setup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81CABD-8960-6795-3F2D-C370A3C62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733" y="3619240"/>
            <a:ext cx="7115033" cy="26203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C3533-0DAA-F7C1-7C4D-E067B7725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4D85D-5A37-43A3-8F20-489D7E8989E8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967DB-E8B7-1635-F26D-2FBB6145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332A7F-A892-4553-B5B7-0C6E1869D5E1}" type="datetime5">
              <a:rPr lang="en-US" smtClean="0"/>
              <a:t>24-Oct-23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995694-CB8A-F56A-76CC-C21C555E8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089" y="996566"/>
            <a:ext cx="4186611" cy="2494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767B32-8809-9D50-ECDF-4326259AD456}"/>
              </a:ext>
            </a:extLst>
          </p:cNvPr>
          <p:cNvSpPr txBox="1"/>
          <p:nvPr/>
        </p:nvSpPr>
        <p:spPr>
          <a:xfrm>
            <a:off x="181427" y="996566"/>
            <a:ext cx="4186611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Taranis laser (QUB)</a:t>
            </a:r>
            <a:endParaRPr lang="en-GB" dirty="0"/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Hybrid </a:t>
            </a:r>
            <a:r>
              <a:rPr lang="en-GB" dirty="0" err="1"/>
              <a:t>Ti:Sapphire</a:t>
            </a:r>
            <a:r>
              <a:rPr lang="en-GB" dirty="0"/>
              <a:t> –Nd glass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7.8 J in 0.8 </a:t>
            </a:r>
            <a:r>
              <a:rPr lang="en-GB" sz="2000" dirty="0" err="1"/>
              <a:t>ps</a:t>
            </a:r>
            <a:endParaRPr lang="en-GB" dirty="0"/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10-20 </a:t>
            </a:r>
            <a:r>
              <a:rPr lang="en-GB" sz="2000" dirty="0" err="1"/>
              <a:t>ps</a:t>
            </a:r>
            <a:r>
              <a:rPr lang="en-GB" sz="2000" dirty="0"/>
              <a:t> pulses at sample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10</a:t>
            </a:r>
            <a:r>
              <a:rPr lang="en-GB" sz="2000" baseline="30000" dirty="0"/>
              <a:t>10</a:t>
            </a:r>
            <a:r>
              <a:rPr lang="en-GB" sz="2000" dirty="0"/>
              <a:t>-10</a:t>
            </a:r>
            <a:r>
              <a:rPr lang="en-GB" sz="2000" baseline="30000" dirty="0"/>
              <a:t>11 </a:t>
            </a:r>
            <a:r>
              <a:rPr lang="en-GB" sz="2000" dirty="0" err="1"/>
              <a:t>Gy</a:t>
            </a:r>
            <a:r>
              <a:rPr lang="en-GB" sz="2000" dirty="0"/>
              <a:t>/s at sample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D6FD3C-ED2C-11D2-8CCE-E87F1F1366DF}"/>
              </a:ext>
            </a:extLst>
          </p:cNvPr>
          <p:cNvSpPr txBox="1"/>
          <p:nvPr/>
        </p:nvSpPr>
        <p:spPr>
          <a:xfrm>
            <a:off x="49285" y="5703488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McAnsepie</a:t>
            </a:r>
            <a:r>
              <a:rPr lang="en-GB" sz="1400" dirty="0"/>
              <a:t> </a:t>
            </a:r>
            <a:r>
              <a:rPr lang="en-GB" sz="1400" i="1" dirty="0"/>
              <a:t>et al., </a:t>
            </a:r>
          </a:p>
          <a:p>
            <a:r>
              <a:rPr lang="en-GB" sz="1400" i="1" dirty="0"/>
              <a:t>IJROBP, </a:t>
            </a:r>
            <a:r>
              <a:rPr lang="en-GB" sz="1400" dirty="0"/>
              <a:t>in press</a:t>
            </a:r>
          </a:p>
        </p:txBody>
      </p:sp>
    </p:spTree>
    <p:extLst>
      <p:ext uri="{BB962C8B-B14F-4D97-AF65-F5344CB8AC3E}">
        <p14:creationId xmlns:p14="http://schemas.microsoft.com/office/powerpoint/2010/main" val="78379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65D8-332F-EA6F-C4D9-04D1738AC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Picosecond electron irradiation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7C15E-855E-7102-BCEE-E76DA30F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4D85D-5A37-43A3-8F20-489D7E8989E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7A924-7C1E-1EE0-02B1-D033BA54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332A7F-A892-4553-B5B7-0C6E1869D5E1}" type="datetime5">
              <a:rPr lang="en-US" smtClean="0"/>
              <a:t>24-Oct-23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1AC285-EFD7-BE1A-A434-60FFEAF47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2" r="6025"/>
          <a:stretch/>
        </p:blipFill>
        <p:spPr>
          <a:xfrm>
            <a:off x="3138000" y="1307887"/>
            <a:ext cx="6768000" cy="47633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CE9F4-657B-3839-FA3A-5E4A0453C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65" y="1124744"/>
            <a:ext cx="3009536" cy="4857403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GB" sz="2400" dirty="0"/>
              <a:t>Cell survival</a:t>
            </a:r>
          </a:p>
          <a:p>
            <a:pPr>
              <a:buClr>
                <a:srgbClr val="FF0000"/>
              </a:buClr>
            </a:pPr>
            <a:r>
              <a:rPr lang="en-GB" sz="2400" dirty="0"/>
              <a:t>Doses up to 3 </a:t>
            </a:r>
            <a:r>
              <a:rPr lang="en-GB" sz="2400" dirty="0" err="1"/>
              <a:t>Gy</a:t>
            </a:r>
            <a:endParaRPr lang="en-GB" sz="2400" dirty="0"/>
          </a:p>
          <a:p>
            <a:pPr>
              <a:buClr>
                <a:srgbClr val="FF0000"/>
              </a:buClr>
            </a:pPr>
            <a:r>
              <a:rPr lang="en-GB" sz="2400" dirty="0"/>
              <a:t>10-20 </a:t>
            </a:r>
            <a:r>
              <a:rPr lang="en-GB" sz="2400" dirty="0" err="1"/>
              <a:t>ps</a:t>
            </a:r>
            <a:r>
              <a:rPr lang="en-GB" sz="2400" dirty="0"/>
              <a:t> pulses</a:t>
            </a:r>
          </a:p>
          <a:p>
            <a:pPr>
              <a:buClr>
                <a:srgbClr val="FF0000"/>
              </a:buClr>
            </a:pPr>
            <a:r>
              <a:rPr lang="en-GB" sz="2400" dirty="0"/>
              <a:t>10</a:t>
            </a:r>
            <a:r>
              <a:rPr lang="en-GB" sz="2400" baseline="30000" dirty="0"/>
              <a:t>10</a:t>
            </a:r>
            <a:r>
              <a:rPr lang="en-GB" sz="2400" dirty="0"/>
              <a:t>-10</a:t>
            </a:r>
            <a:r>
              <a:rPr lang="en-GB" sz="2400" baseline="30000" dirty="0"/>
              <a:t>11 </a:t>
            </a:r>
            <a:r>
              <a:rPr lang="en-GB" sz="2400" dirty="0" err="1"/>
              <a:t>Gy</a:t>
            </a:r>
            <a:r>
              <a:rPr lang="en-GB" sz="2400" dirty="0"/>
              <a:t>/s</a:t>
            </a:r>
          </a:p>
          <a:p>
            <a:pPr>
              <a:buClr>
                <a:srgbClr val="FF0000"/>
              </a:buClr>
            </a:pPr>
            <a:r>
              <a:rPr lang="en-GB" sz="2400" dirty="0"/>
              <a:t>Conventional X-rays (225 keV) 0.49 </a:t>
            </a:r>
            <a:r>
              <a:rPr lang="en-GB" sz="2400" dirty="0" err="1"/>
              <a:t>Gy</a:t>
            </a:r>
            <a:r>
              <a:rPr lang="en-GB" sz="2400" dirty="0"/>
              <a:t>/min</a:t>
            </a:r>
          </a:p>
          <a:p>
            <a:pPr>
              <a:buClr>
                <a:srgbClr val="FF0000"/>
              </a:buClr>
            </a:pPr>
            <a:r>
              <a:rPr lang="en-GB" sz="2400" dirty="0"/>
              <a:t>Some differences in </a:t>
            </a:r>
            <a:r>
              <a:rPr lang="el-GR" sz="2400" dirty="0"/>
              <a:t>α</a:t>
            </a:r>
            <a:r>
              <a:rPr lang="en-GB" sz="2400" dirty="0"/>
              <a:t> – initial slope</a:t>
            </a:r>
          </a:p>
          <a:p>
            <a:pPr>
              <a:buClr>
                <a:srgbClr val="FF0000"/>
              </a:buClr>
            </a:pPr>
            <a:r>
              <a:rPr lang="en-GB" sz="2400" dirty="0"/>
              <a:t>No significant difference overall</a:t>
            </a:r>
          </a:p>
          <a:p>
            <a:pPr>
              <a:buClr>
                <a:srgbClr val="FF0000"/>
              </a:buClr>
            </a:pP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C805A-C515-875E-4CBD-52627A04CB03}"/>
              </a:ext>
            </a:extLst>
          </p:cNvPr>
          <p:cNvSpPr txBox="1"/>
          <p:nvPr/>
        </p:nvSpPr>
        <p:spPr>
          <a:xfrm>
            <a:off x="272480" y="5888529"/>
            <a:ext cx="2960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McAnsepie</a:t>
            </a:r>
            <a:r>
              <a:rPr lang="en-GB" sz="1400" dirty="0"/>
              <a:t> </a:t>
            </a:r>
            <a:r>
              <a:rPr lang="en-GB" sz="1400" i="1" dirty="0"/>
              <a:t>et al., IJROBP, </a:t>
            </a:r>
            <a:r>
              <a:rPr lang="en-GB" sz="1400" dirty="0"/>
              <a:t>in press</a:t>
            </a:r>
          </a:p>
        </p:txBody>
      </p:sp>
    </p:spTree>
    <p:extLst>
      <p:ext uri="{BB962C8B-B14F-4D97-AF65-F5344CB8AC3E}">
        <p14:creationId xmlns:p14="http://schemas.microsoft.com/office/powerpoint/2010/main" val="2227719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494C3-F239-3023-CC73-2DFC326C9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Femtosecond electron irradiation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61260-FB81-6430-F5D6-4CF821B6E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9421"/>
            <a:ext cx="2216696" cy="4857403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GB" sz="2400" dirty="0"/>
              <a:t>Gemini Laser at CLF</a:t>
            </a:r>
          </a:p>
          <a:p>
            <a:pPr>
              <a:buClr>
                <a:srgbClr val="FF0000"/>
              </a:buClr>
            </a:pPr>
            <a:r>
              <a:rPr lang="en-GB" sz="2400" dirty="0"/>
              <a:t>6.7 J in 45 fs</a:t>
            </a:r>
          </a:p>
          <a:p>
            <a:pPr>
              <a:buClr>
                <a:srgbClr val="FF0000"/>
              </a:buClr>
            </a:pPr>
            <a:r>
              <a:rPr lang="en-GB" sz="2400" dirty="0"/>
              <a:t>Laser Wakefield accelerated high energy electrons</a:t>
            </a:r>
          </a:p>
          <a:p>
            <a:pPr>
              <a:buClr>
                <a:srgbClr val="FF0000"/>
              </a:buClr>
            </a:pPr>
            <a:r>
              <a:rPr lang="en-GB" sz="2400" dirty="0"/>
              <a:t>Dose-rate &gt;10</a:t>
            </a:r>
            <a:r>
              <a:rPr lang="en-GB" sz="2400" baseline="30000" dirty="0"/>
              <a:t>13</a:t>
            </a:r>
            <a:r>
              <a:rPr lang="en-GB" sz="2400" dirty="0"/>
              <a:t> </a:t>
            </a:r>
            <a:r>
              <a:rPr lang="en-GB" sz="2400" dirty="0" err="1"/>
              <a:t>Gy</a:t>
            </a:r>
            <a:r>
              <a:rPr lang="en-GB" sz="2400" dirty="0"/>
              <a:t>/sec</a:t>
            </a:r>
          </a:p>
          <a:p>
            <a:pPr>
              <a:buClr>
                <a:srgbClr val="FF0000"/>
              </a:buClr>
            </a:pPr>
            <a:endParaRPr lang="en-GB" sz="2400" dirty="0"/>
          </a:p>
          <a:p>
            <a:pPr>
              <a:buClr>
                <a:srgbClr val="FF0000"/>
              </a:buClr>
            </a:pPr>
            <a:endParaRPr lang="en-GB" sz="2400" dirty="0"/>
          </a:p>
          <a:p>
            <a:pPr>
              <a:buClr>
                <a:srgbClr val="FF0000"/>
              </a:buClr>
            </a:pP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935CA-1918-28F8-C850-6C014FE92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4D85D-5A37-43A3-8F20-489D7E8989E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2CD95-77FD-B46F-9B49-A0DA4BFD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332A7F-A892-4553-B5B7-0C6E1869D5E1}" type="datetime5">
              <a:rPr lang="en-US" smtClean="0"/>
              <a:t>24-Oct-23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35AEA1-35BB-FDF5-97ED-2F29A5C86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576" y="1279979"/>
            <a:ext cx="7672790" cy="2588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7A02D-DFE5-BC85-8E9E-47112CF5D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853" y="3717032"/>
            <a:ext cx="7672790" cy="24617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1E48C7-2B7E-C1AA-16D3-E0FA2B9444DF}"/>
              </a:ext>
            </a:extLst>
          </p:cNvPr>
          <p:cNvSpPr txBox="1"/>
          <p:nvPr/>
        </p:nvSpPr>
        <p:spPr>
          <a:xfrm>
            <a:off x="200472" y="5500356"/>
            <a:ext cx="18913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McAnespie, Sarri </a:t>
            </a:r>
            <a:r>
              <a:rPr lang="en-GB" sz="1600" i="1" dirty="0"/>
              <a:t>et al., submitted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16097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Title 1"/>
          <p:cNvSpPr txBox="1">
            <a:spLocks/>
          </p:cNvSpPr>
          <p:nvPr/>
        </p:nvSpPr>
        <p:spPr bwMode="auto">
          <a:xfrm>
            <a:off x="621004" y="167863"/>
            <a:ext cx="8496942" cy="5130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GB" altLang="en-US" sz="3692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Biological mechanisms at extreme HDR?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9B5E4383-45A2-43F0-AA5B-66B2869186EE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F014D85D-5A37-43A3-8F20-489D7E8989E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hangingPunct="1">
                <a:defRPr/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5098" y="2276872"/>
            <a:ext cx="2963844" cy="163121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Lack of understanding of physical, chemical and biological response at ultra and extreme-high dose-rates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008BA3-E832-4DAC-8095-DA3D990A4D93}"/>
              </a:ext>
            </a:extLst>
          </p:cNvPr>
          <p:cNvGrpSpPr/>
          <p:nvPr/>
        </p:nvGrpSpPr>
        <p:grpSpPr>
          <a:xfrm>
            <a:off x="4723036" y="1710153"/>
            <a:ext cx="4752528" cy="3756506"/>
            <a:chOff x="4808984" y="1553879"/>
            <a:chExt cx="4032448" cy="30161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7068F3A-1AE9-4002-8FDE-27BA772060E1}"/>
                </a:ext>
              </a:extLst>
            </p:cNvPr>
            <p:cNvGrpSpPr/>
            <p:nvPr/>
          </p:nvGrpSpPr>
          <p:grpSpPr>
            <a:xfrm>
              <a:off x="8236290" y="1579218"/>
              <a:ext cx="605142" cy="2990850"/>
              <a:chOff x="3852560" y="1579218"/>
              <a:chExt cx="605142" cy="2990850"/>
            </a:xfrm>
          </p:grpSpPr>
          <p:pic>
            <p:nvPicPr>
              <p:cNvPr id="81922" name="Pictur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755"/>
              <a:stretch/>
            </p:blipFill>
            <p:spPr bwMode="auto">
              <a:xfrm>
                <a:off x="3852560" y="1579218"/>
                <a:ext cx="605142" cy="2990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852560" y="1664309"/>
                <a:ext cx="188126" cy="13849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1400" b="1" dirty="0"/>
              </a:p>
              <a:p>
                <a:pPr algn="ctr"/>
                <a:r>
                  <a:rPr lang="en-GB" sz="1400" b="1" dirty="0"/>
                  <a:t>U</a:t>
                </a:r>
              </a:p>
              <a:p>
                <a:pPr algn="ctr"/>
                <a:r>
                  <a:rPr lang="en-GB" sz="1400" b="1" dirty="0"/>
                  <a:t>H</a:t>
                </a:r>
              </a:p>
              <a:p>
                <a:pPr algn="ctr"/>
                <a:r>
                  <a:rPr lang="en-GB" sz="1400" b="1" dirty="0"/>
                  <a:t>D</a:t>
                </a:r>
              </a:p>
              <a:p>
                <a:pPr algn="ctr"/>
                <a:r>
                  <a:rPr lang="en-GB" sz="1400" b="1" dirty="0"/>
                  <a:t>R</a:t>
                </a:r>
              </a:p>
              <a:p>
                <a:pPr algn="ctr"/>
                <a:endParaRPr lang="en-GB" sz="1400" b="1" dirty="0"/>
              </a:p>
            </p:txBody>
          </p:sp>
        </p:grp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9A278474-EC8F-462B-82C5-7CA69F46F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14"/>
            <a:stretch/>
          </p:blipFill>
          <p:spPr bwMode="auto">
            <a:xfrm>
              <a:off x="4808984" y="1553879"/>
              <a:ext cx="3013028" cy="299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40CB81DF-4451-46A3-8B2E-52C92413ACEE}"/>
                </a:ext>
              </a:extLst>
            </p:cNvPr>
            <p:cNvSpPr/>
            <p:nvPr/>
          </p:nvSpPr>
          <p:spPr>
            <a:xfrm rot="10800000">
              <a:off x="7459234" y="1643605"/>
              <a:ext cx="720080" cy="880808"/>
            </a:xfrm>
            <a:prstGeom prst="triangle">
              <a:avLst>
                <a:gd name="adj" fmla="val 56430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D37853-304D-40C7-9558-562F6B86C729}"/>
                </a:ext>
              </a:extLst>
            </p:cNvPr>
            <p:cNvSpPr txBox="1"/>
            <p:nvPr/>
          </p:nvSpPr>
          <p:spPr>
            <a:xfrm>
              <a:off x="7448013" y="1600178"/>
              <a:ext cx="689855" cy="296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err="1">
                  <a:solidFill>
                    <a:srgbClr val="FF0000"/>
                  </a:solidFill>
                </a:rPr>
                <a:t>eHDR</a:t>
              </a:r>
              <a:endParaRPr lang="en-GB" sz="1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600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391" y="-30742"/>
            <a:ext cx="4353246" cy="1055077"/>
          </a:xfrm>
          <a:noFill/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386" y="1043297"/>
            <a:ext cx="9288134" cy="55399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91912" indent="-291912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 Radiobiology studies of laser driven ions and photons are:</a:t>
            </a:r>
            <a:endParaRPr lang="en-US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681714" lvl="1" indent="-291912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Validating the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future applications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of laser driven sources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81714" lvl="1" indent="-291912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Testing largely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unexplored regimes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of extreme-high dose rates</a:t>
            </a:r>
          </a:p>
          <a:p>
            <a:pPr marL="681714" lvl="1" indent="-291912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Validating new understanding of 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dose-rate effects</a:t>
            </a:r>
          </a:p>
          <a:p>
            <a:pPr marL="681714" lvl="1" indent="-291912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400" dirty="0">
              <a:solidFill>
                <a:srgbClr val="000000"/>
              </a:solidFill>
              <a:latin typeface="Calibri"/>
            </a:endParaRPr>
          </a:p>
          <a:p>
            <a:pPr marL="263776" indent="-263776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With the development and optimization of beam production and delivery techniques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more energetic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ion beams and species will be available.</a:t>
            </a:r>
          </a:p>
          <a:p>
            <a:pPr marL="263776" indent="-263776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Calibri"/>
            </a:endParaRPr>
          </a:p>
          <a:p>
            <a:pPr marL="263776" indent="-263776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A range of dose-rates are possible including well beyond the FLASH range where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physical, chemical and biology knowledge is limited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Calibri"/>
            </a:endParaRPr>
          </a:p>
          <a:p>
            <a:pPr marL="263776" indent="-263776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To properly understand ultra-high dose-rate radiobiology more comparisons are needed at similar energies with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conventional ions and photon sources across a range of dose-rates and biological models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63776" indent="-26377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7F5735-B372-4933-9EBE-97CD7BDA4623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812B4-27E2-BE46-BA93-2A4CB94DB19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11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342784" y="130411"/>
            <a:ext cx="2698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Contributors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5897" y="1059282"/>
            <a:ext cx="2664296" cy="374718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ts val="1900"/>
              </a:lnSpc>
            </a:pPr>
            <a:endParaRPr lang="en-US" sz="1600" b="1" dirty="0"/>
          </a:p>
          <a:p>
            <a:pPr>
              <a:lnSpc>
                <a:spcPts val="1900"/>
              </a:lnSpc>
            </a:pPr>
            <a:endParaRPr lang="en-US" sz="1600" b="1" dirty="0"/>
          </a:p>
          <a:p>
            <a:pPr>
              <a:lnSpc>
                <a:spcPts val="1900"/>
              </a:lnSpc>
            </a:pPr>
            <a:r>
              <a:rPr lang="en-US" sz="1800" b="1" dirty="0">
                <a:solidFill>
                  <a:srgbClr val="FF0000"/>
                </a:solidFill>
              </a:rPr>
              <a:t>Vulcan Target Area </a:t>
            </a:r>
            <a:r>
              <a:rPr lang="en-US" sz="1800" b="1" dirty="0" err="1">
                <a:solidFill>
                  <a:srgbClr val="FF0000"/>
                </a:solidFill>
              </a:rPr>
              <a:t>Pettawatt</a:t>
            </a:r>
            <a:r>
              <a:rPr lang="en-US" sz="1800" b="1" dirty="0">
                <a:solidFill>
                  <a:srgbClr val="FF0000"/>
                </a:solidFill>
              </a:rPr>
              <a:t> Team</a:t>
            </a:r>
          </a:p>
          <a:p>
            <a:pPr>
              <a:lnSpc>
                <a:spcPts val="1900"/>
              </a:lnSpc>
            </a:pPr>
            <a:r>
              <a:rPr lang="en-US" sz="1600" dirty="0"/>
              <a:t>James Green , Rob Clark</a:t>
            </a:r>
          </a:p>
          <a:p>
            <a:pPr>
              <a:lnSpc>
                <a:spcPts val="1900"/>
              </a:lnSpc>
            </a:pPr>
            <a:r>
              <a:rPr lang="en-GB" sz="1600" dirty="0"/>
              <a:t>David Carroll, Nicola Booth</a:t>
            </a:r>
            <a:endParaRPr lang="en-US" sz="1600" dirty="0"/>
          </a:p>
          <a:p>
            <a:pPr>
              <a:lnSpc>
                <a:spcPts val="1900"/>
              </a:lnSpc>
            </a:pPr>
            <a:r>
              <a:rPr lang="en-US" sz="1800" b="1" dirty="0">
                <a:solidFill>
                  <a:srgbClr val="FF0000"/>
                </a:solidFill>
              </a:rPr>
              <a:t>Gemini Team</a:t>
            </a:r>
          </a:p>
          <a:p>
            <a:pPr>
              <a:lnSpc>
                <a:spcPts val="1900"/>
              </a:lnSpc>
            </a:pPr>
            <a:r>
              <a:rPr lang="en-US" sz="1600" dirty="0"/>
              <a:t>Rajeev Pattathil, </a:t>
            </a:r>
            <a:r>
              <a:rPr lang="en-US" sz="1600" dirty="0" err="1"/>
              <a:t>Yiftach</a:t>
            </a:r>
            <a:r>
              <a:rPr lang="en-US" sz="1600" dirty="0"/>
              <a:t> </a:t>
            </a:r>
            <a:r>
              <a:rPr lang="en-US" sz="1600" dirty="0" err="1"/>
              <a:t>Katzir</a:t>
            </a:r>
            <a:r>
              <a:rPr lang="en-US" sz="1600" dirty="0"/>
              <a:t>, Nicola Booth</a:t>
            </a:r>
          </a:p>
          <a:p>
            <a:pPr>
              <a:lnSpc>
                <a:spcPts val="1900"/>
              </a:lnSpc>
            </a:pPr>
            <a:r>
              <a:rPr lang="en-US" sz="1600" dirty="0"/>
              <a:t>Christopher Thornton</a:t>
            </a:r>
          </a:p>
          <a:p>
            <a:pPr>
              <a:lnSpc>
                <a:spcPts val="1900"/>
              </a:lnSpc>
            </a:pPr>
            <a:r>
              <a:rPr lang="en-US" sz="1600" dirty="0"/>
              <a:t>Dan R Symes</a:t>
            </a:r>
          </a:p>
          <a:p>
            <a:pPr>
              <a:lnSpc>
                <a:spcPts val="1900"/>
              </a:lnSpc>
            </a:pPr>
            <a:endParaRPr lang="en-US" sz="1800" b="1" dirty="0">
              <a:solidFill>
                <a:srgbClr val="FF0000"/>
              </a:solidFill>
            </a:endParaRPr>
          </a:p>
          <a:p>
            <a:pPr>
              <a:lnSpc>
                <a:spcPts val="1900"/>
              </a:lnSpc>
            </a:pPr>
            <a:r>
              <a:rPr lang="en-US" sz="1800" b="1" dirty="0" err="1">
                <a:solidFill>
                  <a:srgbClr val="FF0000"/>
                </a:solidFill>
              </a:rPr>
              <a:t>RCaH</a:t>
            </a:r>
            <a:r>
              <a:rPr lang="en-US" sz="1800" b="1" dirty="0">
                <a:solidFill>
                  <a:srgbClr val="FF0000"/>
                </a:solidFill>
              </a:rPr>
              <a:t> Team </a:t>
            </a:r>
          </a:p>
          <a:p>
            <a:pPr>
              <a:lnSpc>
                <a:spcPts val="1900"/>
              </a:lnSpc>
            </a:pPr>
            <a:r>
              <a:rPr lang="en-US" sz="1600" b="1" dirty="0"/>
              <a:t>Stanley Botchway</a:t>
            </a:r>
          </a:p>
          <a:p>
            <a:pPr>
              <a:lnSpc>
                <a:spcPts val="1900"/>
              </a:lnSpc>
            </a:pPr>
            <a:r>
              <a:rPr lang="en-US" sz="1600" dirty="0"/>
              <a:t>Alessia </a:t>
            </a:r>
            <a:r>
              <a:rPr lang="en-US" sz="1600" dirty="0" err="1"/>
              <a:t>Condeo</a:t>
            </a:r>
            <a:endParaRPr lang="en-US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03315D-8C42-4E19-81BB-6D00A1EC068A}"/>
              </a:ext>
            </a:extLst>
          </p:cNvPr>
          <p:cNvSpPr txBox="1"/>
          <p:nvPr/>
        </p:nvSpPr>
        <p:spPr>
          <a:xfrm>
            <a:off x="3386183" y="106940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rgbClr val="002060"/>
                </a:solidFill>
              </a:rPr>
              <a:t>CLF STFC UK</a:t>
            </a:r>
            <a:endParaRPr lang="en-GB" sz="1800" b="1" i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6F724-83DA-4770-99CE-568DC8AF5A64}"/>
              </a:ext>
            </a:extLst>
          </p:cNvPr>
          <p:cNvSpPr txBox="1"/>
          <p:nvPr/>
        </p:nvSpPr>
        <p:spPr>
          <a:xfrm>
            <a:off x="3295897" y="4993012"/>
            <a:ext cx="2181099" cy="61555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Univ. of Strathclyde</a:t>
            </a:r>
          </a:p>
          <a:p>
            <a:r>
              <a:rPr lang="en-US" sz="1600" dirty="0"/>
              <a:t>P. McKenna</a:t>
            </a:r>
            <a:endParaRPr lang="en-GB" sz="18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487BD-D6EF-4810-AB18-BC46F6F21AD1}"/>
              </a:ext>
            </a:extLst>
          </p:cNvPr>
          <p:cNvSpPr txBox="1"/>
          <p:nvPr/>
        </p:nvSpPr>
        <p:spPr>
          <a:xfrm>
            <a:off x="6832802" y="1785874"/>
            <a:ext cx="2633631" cy="116955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LULI Ecole Polytechnique</a:t>
            </a:r>
          </a:p>
          <a:p>
            <a:r>
              <a:rPr lang="en-US" sz="1800" b="1" dirty="0">
                <a:solidFill>
                  <a:srgbClr val="7030A0"/>
                </a:solidFill>
              </a:rPr>
              <a:t>France </a:t>
            </a:r>
          </a:p>
          <a:p>
            <a:r>
              <a:rPr lang="en-US" sz="1600" dirty="0"/>
              <a:t>Lorenzo </a:t>
            </a:r>
            <a:r>
              <a:rPr lang="en-US" sz="1600" dirty="0" err="1"/>
              <a:t>Romagnani</a:t>
            </a:r>
            <a:endParaRPr lang="en-GB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2555AA-AD12-4165-B0BF-45357D64370E}"/>
              </a:ext>
            </a:extLst>
          </p:cNvPr>
          <p:cNvSpPr txBox="1"/>
          <p:nvPr/>
        </p:nvSpPr>
        <p:spPr>
          <a:xfrm>
            <a:off x="6832802" y="1088909"/>
            <a:ext cx="2881706" cy="61555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ELI NP Romania</a:t>
            </a:r>
          </a:p>
          <a:p>
            <a:r>
              <a:rPr lang="en-US" sz="1600" dirty="0"/>
              <a:t>Dr. Domenico </a:t>
            </a:r>
            <a:r>
              <a:rPr lang="en-US" sz="1600" dirty="0" err="1"/>
              <a:t>Doria</a:t>
            </a:r>
            <a:endParaRPr lang="en-GB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EABD9E-C162-44DA-95D3-D41E010FEE7B}"/>
              </a:ext>
            </a:extLst>
          </p:cNvPr>
          <p:cNvSpPr/>
          <p:nvPr/>
        </p:nvSpPr>
        <p:spPr>
          <a:xfrm>
            <a:off x="142531" y="5300788"/>
            <a:ext cx="3042482" cy="861774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rgbClr val="1414FF"/>
                </a:solidFill>
                <a:ea typeface="宋体"/>
                <a:cs typeface="Arial" charset="0"/>
              </a:rPr>
              <a:t>NPL, London, UK</a:t>
            </a:r>
          </a:p>
          <a:p>
            <a:r>
              <a:rPr lang="en-US" altLang="ja-JP" sz="1600" dirty="0">
                <a:ea typeface="宋体"/>
                <a:cs typeface="Arial" charset="0"/>
              </a:rPr>
              <a:t>Giuseppe Schettino</a:t>
            </a:r>
            <a:r>
              <a:rPr lang="en-US" altLang="ja-JP" sz="1600" i="1" dirty="0">
                <a:solidFill>
                  <a:srgbClr val="1414FF"/>
                </a:solidFill>
                <a:ea typeface="宋体"/>
                <a:cs typeface="Arial" charset="0"/>
              </a:rPr>
              <a:t> </a:t>
            </a:r>
          </a:p>
          <a:p>
            <a:r>
              <a:rPr lang="en-GB" sz="1600" dirty="0"/>
              <a:t>Pankaj Chaudhary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181FE5-EA78-4772-9B1A-EF711E9D1B99}"/>
              </a:ext>
            </a:extLst>
          </p:cNvPr>
          <p:cNvSpPr/>
          <p:nvPr/>
        </p:nvSpPr>
        <p:spPr>
          <a:xfrm>
            <a:off x="6818288" y="3018047"/>
            <a:ext cx="2896220" cy="861774"/>
          </a:xfrm>
          <a:prstGeom prst="rect">
            <a:avLst/>
          </a:prstGeom>
          <a:ln w="28575">
            <a:solidFill>
              <a:srgbClr val="003366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414FF"/>
                </a:solidFill>
              </a:rPr>
              <a:t>INFN, LNS , Catania, Italy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</a:p>
          <a:p>
            <a:r>
              <a:rPr lang="en-US" sz="1600" dirty="0"/>
              <a:t>G.A.P.Cirrone, R. Catalano,  </a:t>
            </a:r>
            <a:r>
              <a:rPr lang="en-US" sz="1600" dirty="0" err="1"/>
              <a:t>G.Petringa</a:t>
            </a:r>
            <a:r>
              <a:rPr lang="en-US" sz="1600" dirty="0"/>
              <a:t>, F. </a:t>
            </a:r>
            <a:r>
              <a:rPr lang="en-US" sz="1600" dirty="0" err="1"/>
              <a:t>Cammaratta</a:t>
            </a:r>
            <a:endParaRPr lang="en-US" sz="1600" dirty="0"/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5AC6B39D-1CA8-4A24-AD9B-6E5219087E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830" y="6346884"/>
            <a:ext cx="2743200" cy="365125"/>
          </a:xfrm>
        </p:spPr>
        <p:txBody>
          <a:bodyPr/>
          <a:lstStyle/>
          <a:p>
            <a:fld id="{5849720D-E96C-4315-AAF0-6AE60F5047B7}" type="datetime5">
              <a:rPr lang="en-US" sz="1100" smtClean="0"/>
              <a:t>24-Oct-23</a:t>
            </a:fld>
            <a:endParaRPr lang="en-GB" sz="1100" dirty="0"/>
          </a:p>
        </p:txBody>
      </p:sp>
      <p:sp>
        <p:nvSpPr>
          <p:cNvPr id="17" name="Rectangle 16"/>
          <p:cNvSpPr/>
          <p:nvPr/>
        </p:nvSpPr>
        <p:spPr>
          <a:xfrm>
            <a:off x="167086" y="979265"/>
            <a:ext cx="3120571" cy="4290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GB" sz="1800" b="1" dirty="0"/>
              <a:t>QUB</a:t>
            </a:r>
          </a:p>
          <a:p>
            <a:r>
              <a:rPr lang="en-GB" sz="1800" dirty="0"/>
              <a:t>Marco </a:t>
            </a:r>
            <a:r>
              <a:rPr lang="en-GB" sz="1800" dirty="0" err="1"/>
              <a:t>Borghesi</a:t>
            </a:r>
            <a:endParaRPr lang="en-GB" sz="1800" dirty="0"/>
          </a:p>
          <a:p>
            <a:r>
              <a:rPr lang="en-GB" sz="1800" dirty="0"/>
              <a:t>Gianluca Sarri</a:t>
            </a:r>
          </a:p>
          <a:p>
            <a:r>
              <a:rPr lang="en-GB" sz="1800" dirty="0"/>
              <a:t>Stephen McMahon</a:t>
            </a:r>
          </a:p>
          <a:p>
            <a:r>
              <a:rPr lang="en-GB" sz="1800" dirty="0"/>
              <a:t>Conor McAnespie</a:t>
            </a:r>
          </a:p>
          <a:p>
            <a:r>
              <a:rPr lang="en-GB" sz="1800" dirty="0"/>
              <a:t>Boris Odlozilik</a:t>
            </a:r>
          </a:p>
          <a:p>
            <a:r>
              <a:rPr lang="en-GB" sz="1800" dirty="0"/>
              <a:t>Shannon Thompson</a:t>
            </a:r>
          </a:p>
          <a:p>
            <a:r>
              <a:rPr lang="en-GB" sz="1800" dirty="0"/>
              <a:t>Giuliana Milluzzo</a:t>
            </a:r>
          </a:p>
          <a:p>
            <a:r>
              <a:rPr lang="en-GB" sz="1800" dirty="0"/>
              <a:t>Hamad Ahmed</a:t>
            </a:r>
          </a:p>
          <a:p>
            <a:r>
              <a:rPr lang="en-GB" sz="1800" dirty="0" err="1"/>
              <a:t>Aodhán</a:t>
            </a:r>
            <a:r>
              <a:rPr lang="en-GB" sz="1800" dirty="0"/>
              <a:t> McIlvenny</a:t>
            </a:r>
          </a:p>
          <a:p>
            <a:r>
              <a:rPr lang="en-GB" sz="1800" dirty="0"/>
              <a:t>Aaron McMurray</a:t>
            </a:r>
          </a:p>
          <a:p>
            <a:r>
              <a:rPr lang="en-GB" sz="1800" dirty="0"/>
              <a:t>Fiona Hanton</a:t>
            </a:r>
          </a:p>
          <a:p>
            <a:r>
              <a:rPr lang="en-GB" sz="1800" dirty="0"/>
              <a:t>Deborah Gwynne</a:t>
            </a:r>
          </a:p>
          <a:p>
            <a:r>
              <a:rPr lang="en-GB" sz="1800" dirty="0"/>
              <a:t>Sean McCallum</a:t>
            </a:r>
          </a:p>
          <a:p>
            <a:r>
              <a:rPr lang="en-GB" sz="1800" dirty="0"/>
              <a:t>Benjamin Greenwood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499" y="1016174"/>
            <a:ext cx="3062514" cy="42130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56" y="4005064"/>
            <a:ext cx="4296863" cy="200295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4D85D-5A37-43A3-8F20-489D7E8989E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15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EB4BDB-62B6-456E-A473-24F99CF65C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84" y="2143681"/>
            <a:ext cx="1191777" cy="1285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65EE53-A8B3-4BB4-A2A6-2CA7F90B9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833" y="2132856"/>
            <a:ext cx="3186619" cy="67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95DE038-B92E-42F8-B445-8EDC9C717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45" y="3826544"/>
            <a:ext cx="3431203" cy="11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470D8D6-4262-4AAD-A715-D9B704C12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420" y="3607881"/>
            <a:ext cx="3737269" cy="75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94E7C4AB-AD72-4F07-8106-A2B07E8D5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19" y="3864992"/>
            <a:ext cx="1865360" cy="60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F75FFD-B05F-413E-853A-5F0E9A70536F}"/>
              </a:ext>
            </a:extLst>
          </p:cNvPr>
          <p:cNvSpPr/>
          <p:nvPr/>
        </p:nvSpPr>
        <p:spPr>
          <a:xfrm>
            <a:off x="815817" y="1185864"/>
            <a:ext cx="8006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+mn-lt"/>
              </a:rPr>
              <a:t>Engineering and Physical Sciences Research Council Program Advanced Strategies for Accelerating Ions with Laser (A-SAIL) grant no EP/K022415/1</a:t>
            </a:r>
            <a:endParaRPr lang="en-GB" sz="18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4" y="5217673"/>
            <a:ext cx="2160240" cy="504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34" y="5100093"/>
            <a:ext cx="3608944" cy="75056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B9455376-329B-431D-96D1-F54085F16F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4659" y="5092761"/>
            <a:ext cx="1870789" cy="7546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5419" y="301238"/>
            <a:ext cx="4409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/>
              </a:rPr>
              <a:t>Funding and Acknowledgements </a:t>
            </a:r>
            <a:endParaRPr lang="en-GB" sz="24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88" y="2961519"/>
            <a:ext cx="2377936" cy="66348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8145B2-18D6-48E3-8D12-ED137D1757CF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4D85D-5A37-43A3-8F20-489D7E8989E8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18" name="Picture 17" descr="A logo with white text and blue squares&#10;&#10;Description automatically generated">
            <a:extLst>
              <a:ext uri="{FF2B5EF4-FFF2-40B4-BE49-F238E27FC236}">
                <a16:creationId xmlns:a16="http://schemas.microsoft.com/office/drawing/2014/main" id="{667E934F-BEA6-8E39-9BB3-CABE3E951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5922" y="2085477"/>
            <a:ext cx="1613545" cy="13435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69536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952" y="1893536"/>
            <a:ext cx="5041392" cy="398373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Spatial and temporal dependency of radiation action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CCA94B-F515-49A9-A20D-F4BFCA1F44AB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44488" y="1196752"/>
            <a:ext cx="3816425" cy="4719861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GB" sz="2400" dirty="0"/>
              <a:t>Future radiotherapies have multiple options for spatial and temporal delivery schedules</a:t>
            </a:r>
          </a:p>
          <a:p>
            <a:pPr>
              <a:buClr>
                <a:srgbClr val="FF0000"/>
              </a:buClr>
            </a:pPr>
            <a:r>
              <a:rPr lang="en-GB" sz="2400" dirty="0"/>
              <a:t>Most offer differential protection of normal tissue</a:t>
            </a:r>
          </a:p>
          <a:p>
            <a:pPr>
              <a:buClr>
                <a:srgbClr val="FF0000"/>
              </a:buClr>
            </a:pPr>
            <a:r>
              <a:rPr lang="en-GB" sz="2400" dirty="0"/>
              <a:t>The biological rationale is not clear</a:t>
            </a:r>
          </a:p>
          <a:p>
            <a:pPr>
              <a:buClr>
                <a:srgbClr val="FF0000"/>
              </a:buClr>
            </a:pPr>
            <a:r>
              <a:rPr lang="en-GB" sz="2400" dirty="0"/>
              <a:t>The impact of increased dose-rate is unclear</a:t>
            </a:r>
          </a:p>
        </p:txBody>
      </p:sp>
      <p:sp>
        <p:nvSpPr>
          <p:cNvPr id="6" name="Rectangle 5"/>
          <p:cNvSpPr/>
          <p:nvPr/>
        </p:nvSpPr>
        <p:spPr>
          <a:xfrm>
            <a:off x="776536" y="5864969"/>
            <a:ext cx="81369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Griffin </a:t>
            </a:r>
            <a:r>
              <a:rPr lang="en-GB" sz="1100" i="1" dirty="0"/>
              <a:t>et al.,</a:t>
            </a:r>
            <a:r>
              <a:rPr lang="en-GB" sz="1100" dirty="0"/>
              <a:t> History and current perspectives on the biological effects of high-dose spatial fractionation and high dose-rate approaches: GRID, </a:t>
            </a:r>
            <a:r>
              <a:rPr lang="en-GB" sz="1100" dirty="0" err="1"/>
              <a:t>Microbeam</a:t>
            </a:r>
            <a:r>
              <a:rPr lang="en-GB" sz="1100" dirty="0"/>
              <a:t> &amp; FLASH radiotherapy. </a:t>
            </a:r>
            <a:r>
              <a:rPr lang="en-GB" sz="1100" i="1" dirty="0"/>
              <a:t>Br J </a:t>
            </a:r>
            <a:r>
              <a:rPr lang="en-GB" sz="1100" i="1" dirty="0" err="1"/>
              <a:t>Radiol</a:t>
            </a:r>
            <a:r>
              <a:rPr lang="en-GB" sz="1100" dirty="0"/>
              <a:t>. 2020 Sep 1;93(1113):20200217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53200" y="4245444"/>
            <a:ext cx="1080120" cy="288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Lattice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25208" y="3885404"/>
            <a:ext cx="936104" cy="3491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Grid</a:t>
            </a:r>
          </a:p>
        </p:txBody>
      </p:sp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42E92C51-6CAF-4DA8-90D9-071EA1A21710}"/>
              </a:ext>
            </a:extLst>
          </p:cNvPr>
          <p:cNvSpPr/>
          <p:nvPr/>
        </p:nvSpPr>
        <p:spPr>
          <a:xfrm rot="16200000">
            <a:off x="6501172" y="-891480"/>
            <a:ext cx="900100" cy="4860540"/>
          </a:xfrm>
          <a:prstGeom prst="stripedRightArrow">
            <a:avLst>
              <a:gd name="adj1" fmla="val 84639"/>
              <a:gd name="adj2" fmla="val 50000"/>
            </a:avLst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21540000" scaled="0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1946FD-CCC0-43C5-93A3-78C2728F3FB3}"/>
              </a:ext>
            </a:extLst>
          </p:cNvPr>
          <p:cNvSpPr txBox="1"/>
          <p:nvPr/>
        </p:nvSpPr>
        <p:spPr>
          <a:xfrm>
            <a:off x="6054181" y="1328846"/>
            <a:ext cx="1923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Laser sources</a:t>
            </a:r>
          </a:p>
        </p:txBody>
      </p:sp>
    </p:spTree>
    <p:extLst>
      <p:ext uri="{BB962C8B-B14F-4D97-AF65-F5344CB8AC3E}">
        <p14:creationId xmlns:p14="http://schemas.microsoft.com/office/powerpoint/2010/main" val="12587863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632520" y="351786"/>
            <a:ext cx="7886700" cy="48927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65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65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65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65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65" charset="0"/>
              </a:defRPr>
            </a:lvl6pPr>
            <a:lvl7pPr marL="9144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65" charset="0"/>
              </a:defRPr>
            </a:lvl7pPr>
            <a:lvl8pPr marL="13716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65" charset="0"/>
              </a:defRPr>
            </a:lvl8pPr>
            <a:lvl9pPr marL="1828800" algn="l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65" charset="0"/>
              </a:defRPr>
            </a:lvl9pPr>
          </a:lstStyle>
          <a:p>
            <a:pPr>
              <a:defRPr/>
            </a:pPr>
            <a:r>
              <a:rPr lang="en-GB" sz="2585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Dose-rate effects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5993196" y="6345667"/>
            <a:ext cx="2133600" cy="365125"/>
          </a:xfrm>
        </p:spPr>
        <p:txBody>
          <a:bodyPr/>
          <a:lstStyle/>
          <a:p>
            <a:pPr eaLnBrk="1" hangingPunct="1">
              <a:defRPr/>
            </a:pPr>
            <a:fld id="{0863BF45-E4B9-EE43-9C8F-72CE2B8C222F}" type="slidenum">
              <a:rPr lang="en-US" sz="969">
                <a:solidFill>
                  <a:prstClr val="black"/>
                </a:solidFill>
                <a:latin typeface="Calibri"/>
              </a:rPr>
              <a:pPr eaLnBrk="1" hangingPunct="1">
                <a:defRPr/>
              </a:pPr>
              <a:t>4</a:t>
            </a:fld>
            <a:endParaRPr lang="en-US" sz="96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D96B5B1E-6164-4AD6-835E-532D03E716F3}" type="datetime5">
              <a:rPr lang="en-US" sz="969" smtClean="0">
                <a:solidFill>
                  <a:prstClr val="black"/>
                </a:solidFill>
                <a:latin typeface="Calibri"/>
              </a:rPr>
              <a:t>24-Oct-23</a:t>
            </a:fld>
            <a:endParaRPr lang="en-US" sz="969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1549062"/>
            <a:ext cx="7552861" cy="4714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12035" y="1121730"/>
            <a:ext cx="1342691" cy="3111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1" hangingPunct="1"/>
            <a:r>
              <a:rPr lang="en-GB" sz="1292" dirty="0">
                <a:solidFill>
                  <a:prstClr val="black"/>
                </a:solidFill>
                <a:latin typeface="Arial" pitchFamily="34" charset="0"/>
              </a:rPr>
              <a:t>Low dose-rate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29065" y="1126121"/>
            <a:ext cx="1728191" cy="2911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1292" dirty="0">
                <a:solidFill>
                  <a:prstClr val="black"/>
                </a:solidFill>
                <a:latin typeface="Arial" pitchFamily="34" charset="0"/>
              </a:rPr>
              <a:t>Ultra-high dose-rate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8555" y="1121730"/>
            <a:ext cx="2276493" cy="2911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sz="1292" dirty="0">
                <a:solidFill>
                  <a:prstClr val="black"/>
                </a:solidFill>
                <a:latin typeface="Arial" pitchFamily="34" charset="0"/>
              </a:rPr>
              <a:t>High dose-rate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1319" y="2778195"/>
            <a:ext cx="488633" cy="705787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eaLnBrk="1" hangingPunct="1"/>
            <a:r>
              <a:rPr lang="en-GB" sz="3692" dirty="0">
                <a:solidFill>
                  <a:prstClr val="black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1494" y="3122299"/>
            <a:ext cx="908050" cy="4616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571131" y="2767013"/>
            <a:ext cx="638055" cy="30162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28464" y="5805264"/>
            <a:ext cx="2443298" cy="2628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GB" sz="1108" dirty="0">
                <a:solidFill>
                  <a:prstClr val="black"/>
                </a:solidFill>
                <a:latin typeface="Arial" pitchFamily="34" charset="0"/>
              </a:rPr>
              <a:t>Chaudhary et al., </a:t>
            </a:r>
            <a:r>
              <a:rPr lang="en-GB" sz="1108" i="1" dirty="0">
                <a:solidFill>
                  <a:prstClr val="black"/>
                </a:solidFill>
                <a:latin typeface="Arial" pitchFamily="34" charset="0"/>
              </a:rPr>
              <a:t>Front </a:t>
            </a:r>
            <a:r>
              <a:rPr lang="en-GB" sz="1108" i="1" dirty="0" err="1">
                <a:solidFill>
                  <a:prstClr val="black"/>
                </a:solidFill>
                <a:latin typeface="Arial" pitchFamily="34" charset="0"/>
              </a:rPr>
              <a:t>Oncol</a:t>
            </a:r>
            <a:r>
              <a:rPr lang="en-GB" sz="1108" dirty="0">
                <a:solidFill>
                  <a:prstClr val="black"/>
                </a:solidFill>
                <a:latin typeface="Arial" pitchFamily="34" charset="0"/>
              </a:rPr>
              <a:t>, 2021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41032" y="2203118"/>
            <a:ext cx="3024336" cy="369332"/>
          </a:xfrm>
          <a:prstGeom prst="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800" dirty="0"/>
              <a:t>Laser-driven beams</a:t>
            </a:r>
          </a:p>
        </p:txBody>
      </p:sp>
      <p:sp>
        <p:nvSpPr>
          <p:cNvPr id="14" name="Arrow: Striped Right 13">
            <a:extLst>
              <a:ext uri="{FF2B5EF4-FFF2-40B4-BE49-F238E27FC236}">
                <a16:creationId xmlns:a16="http://schemas.microsoft.com/office/drawing/2014/main" id="{05B82283-3B9B-4C59-9FBA-EDD4557BA870}"/>
              </a:ext>
            </a:extLst>
          </p:cNvPr>
          <p:cNvSpPr/>
          <p:nvPr/>
        </p:nvSpPr>
        <p:spPr>
          <a:xfrm flipV="1">
            <a:off x="8274744" y="2203118"/>
            <a:ext cx="244606" cy="369331"/>
          </a:xfrm>
          <a:prstGeom prst="stripedRightArrow">
            <a:avLst>
              <a:gd name="adj1" fmla="val 94947"/>
              <a:gd name="adj2" fmla="val 3736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02628A-2E52-11DC-EAC9-C07DC078875A}"/>
              </a:ext>
            </a:extLst>
          </p:cNvPr>
          <p:cNvSpPr txBox="1"/>
          <p:nvPr/>
        </p:nvSpPr>
        <p:spPr>
          <a:xfrm>
            <a:off x="7329265" y="1010096"/>
            <a:ext cx="134269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Extreme-high 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dose-rate</a:t>
            </a:r>
          </a:p>
        </p:txBody>
      </p:sp>
    </p:spTree>
    <p:extLst>
      <p:ext uri="{BB962C8B-B14F-4D97-AF65-F5344CB8AC3E}">
        <p14:creationId xmlns:p14="http://schemas.microsoft.com/office/powerpoint/2010/main" val="628434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38485" y="1196752"/>
            <a:ext cx="1931566" cy="2914725"/>
            <a:chOff x="272541" y="378243"/>
            <a:chExt cx="1748415" cy="3096483"/>
          </a:xfrm>
        </p:grpSpPr>
        <p:pic>
          <p:nvPicPr>
            <p:cNvPr id="12" name="Picture 11" descr="Cell assembly 1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8" r="32974" b="3349"/>
            <a:stretch/>
          </p:blipFill>
          <p:spPr>
            <a:xfrm>
              <a:off x="272541" y="378243"/>
              <a:ext cx="1626058" cy="1449541"/>
            </a:xfrm>
            <a:prstGeom prst="rect">
              <a:avLst/>
            </a:prstGeom>
            <a:ln w="76200" cap="sq" cmpd="sng">
              <a:noFill/>
              <a:prstDash val="solid"/>
              <a:miter lim="800000"/>
            </a:ln>
            <a:effectLst/>
          </p:spPr>
        </p:pic>
        <p:pic>
          <p:nvPicPr>
            <p:cNvPr id="13" name="Picture 12" descr="IMG_5677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6" t="14566" r="27061" b="10465"/>
            <a:stretch/>
          </p:blipFill>
          <p:spPr>
            <a:xfrm>
              <a:off x="282300" y="1962446"/>
              <a:ext cx="1738656" cy="1512280"/>
            </a:xfrm>
            <a:prstGeom prst="rect">
              <a:avLst/>
            </a:prstGeom>
            <a:ln w="76200" cap="sq" cmpd="sng">
              <a:noFill/>
              <a:prstDash val="solid"/>
              <a:miter lim="800000"/>
            </a:ln>
            <a:effectLst/>
          </p:spPr>
        </p:pic>
      </p:grpSp>
      <p:grpSp>
        <p:nvGrpSpPr>
          <p:cNvPr id="3" name="Group 2"/>
          <p:cNvGrpSpPr/>
          <p:nvPr/>
        </p:nvGrpSpPr>
        <p:grpSpPr>
          <a:xfrm>
            <a:off x="619057" y="4252100"/>
            <a:ext cx="3209646" cy="1912648"/>
            <a:chOff x="282299" y="4150567"/>
            <a:chExt cx="2690329" cy="1989939"/>
          </a:xfrm>
        </p:grpSpPr>
        <p:pic>
          <p:nvPicPr>
            <p:cNvPr id="4" name="Picture 3" descr="IMG_5689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82" r="-376" b="25013"/>
            <a:stretch/>
          </p:blipFill>
          <p:spPr>
            <a:xfrm>
              <a:off x="391910" y="4150567"/>
              <a:ext cx="2067200" cy="1618428"/>
            </a:xfrm>
            <a:prstGeom prst="rect">
              <a:avLst/>
            </a:prstGeom>
            <a:ln w="76200" cap="sq" cmpd="sng">
              <a:noFill/>
              <a:prstDash val="solid"/>
              <a:miter lim="800000"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282299" y="5807950"/>
              <a:ext cx="2690329" cy="332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77" dirty="0">
                  <a:solidFill>
                    <a:srgbClr val="000000"/>
                  </a:solidFill>
                  <a:latin typeface="Calibri"/>
                  <a:cs typeface="Calibri"/>
                </a:rPr>
                <a:t>Hypoxia induction with 5% CO</a:t>
              </a:r>
              <a:r>
                <a:rPr lang="en-US" sz="1477" baseline="-25000" dirty="0">
                  <a:solidFill>
                    <a:srgbClr val="000000"/>
                  </a:solidFill>
                  <a:latin typeface="Calibri"/>
                  <a:cs typeface="Calibri"/>
                </a:rPr>
                <a:t>2</a:t>
              </a:r>
              <a:r>
                <a:rPr lang="en-US" sz="1477" dirty="0">
                  <a:solidFill>
                    <a:srgbClr val="000000"/>
                  </a:solidFill>
                  <a:latin typeface="Calibri"/>
                  <a:cs typeface="Calibri"/>
                </a:rPr>
                <a:t>, 95% N</a:t>
              </a:r>
              <a:r>
                <a:rPr lang="en-US" sz="1477" baseline="-25000" dirty="0">
                  <a:solidFill>
                    <a:srgbClr val="000000"/>
                  </a:solidFill>
                  <a:latin typeface="Calibri"/>
                  <a:cs typeface="Calibri"/>
                </a:rPr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4555" y="131616"/>
            <a:ext cx="9502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Calibri"/>
              </a:rPr>
              <a:t>Hypoxia chamber for laser driven ion irradiations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791546" y="1937431"/>
            <a:ext cx="316909" cy="42275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85672" y="2276872"/>
            <a:ext cx="1138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Cell dish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9D3124-ADEC-0D45-ACBA-34B171158F68}"/>
              </a:ext>
            </a:extLst>
          </p:cNvPr>
          <p:cNvSpPr txBox="1"/>
          <p:nvPr/>
        </p:nvSpPr>
        <p:spPr>
          <a:xfrm>
            <a:off x="3521931" y="4832517"/>
            <a:ext cx="5115150" cy="61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79173">
              <a:defRPr/>
            </a:pPr>
            <a:r>
              <a:rPr lang="en-US" sz="1704" dirty="0">
                <a:solidFill>
                  <a:srgbClr val="C1131E"/>
                </a:solidFill>
              </a:rPr>
              <a:t>Total Time needed for each shot after gassing is about 45 minutes maximum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2F2673-C866-7E49-AC90-8024C3F45230}"/>
              </a:ext>
            </a:extLst>
          </p:cNvPr>
          <p:cNvGrpSpPr/>
          <p:nvPr/>
        </p:nvGrpSpPr>
        <p:grpSpPr>
          <a:xfrm>
            <a:off x="3828704" y="1628801"/>
            <a:ext cx="4501603" cy="3165501"/>
            <a:chOff x="3581020" y="1168933"/>
            <a:chExt cx="5137448" cy="379061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433F336-2AFD-F742-8A7D-EEA5239C2585}"/>
                </a:ext>
              </a:extLst>
            </p:cNvPr>
            <p:cNvGrpSpPr/>
            <p:nvPr/>
          </p:nvGrpSpPr>
          <p:grpSpPr>
            <a:xfrm>
              <a:off x="3581020" y="1168933"/>
              <a:ext cx="5137448" cy="3790611"/>
              <a:chOff x="3424517" y="1669483"/>
              <a:chExt cx="5137448" cy="37906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4411B1A-67CD-1D4B-B76F-1F08D2646A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4517" y="2092827"/>
                <a:ext cx="5137448" cy="3367267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F55490C-357D-1544-B826-715A15CCC9D1}"/>
                  </a:ext>
                </a:extLst>
              </p:cNvPr>
              <p:cNvCxnSpPr/>
              <p:nvPr/>
            </p:nvCxnSpPr>
            <p:spPr>
              <a:xfrm flipH="1" flipV="1">
                <a:off x="5422005" y="2218305"/>
                <a:ext cx="23777" cy="265808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9F8E4EA-C89C-2643-AEB9-C366015D693C}"/>
                  </a:ext>
                </a:extLst>
              </p:cNvPr>
              <p:cNvCxnSpPr/>
              <p:nvPr/>
            </p:nvCxnSpPr>
            <p:spPr bwMode="auto">
              <a:xfrm>
                <a:off x="4527687" y="4653136"/>
                <a:ext cx="3788729" cy="0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3306AA6-9F5C-B146-A8B6-A988768D6D79}"/>
                  </a:ext>
                </a:extLst>
              </p:cNvPr>
              <p:cNvSpPr txBox="1"/>
              <p:nvPr/>
            </p:nvSpPr>
            <p:spPr>
              <a:xfrm>
                <a:off x="5382359" y="3996638"/>
                <a:ext cx="2349934" cy="393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534" dirty="0">
                    <a:solidFill>
                      <a:prstClr val="black"/>
                    </a:solidFill>
                    <a:latin typeface="Calibri"/>
                  </a:rPr>
                  <a:t>Radiobiological hypoxia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5469854-66BD-4F42-A087-B19C5DB42459}"/>
                  </a:ext>
                </a:extLst>
              </p:cNvPr>
              <p:cNvCxnSpPr/>
              <p:nvPr/>
            </p:nvCxnSpPr>
            <p:spPr bwMode="auto">
              <a:xfrm>
                <a:off x="4572001" y="1989313"/>
                <a:ext cx="93056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D873D0-C59B-3A47-BDE1-7B6761296BB9}"/>
                  </a:ext>
                </a:extLst>
              </p:cNvPr>
              <p:cNvSpPr txBox="1"/>
              <p:nvPr/>
            </p:nvSpPr>
            <p:spPr>
              <a:xfrm>
                <a:off x="4586356" y="1669483"/>
                <a:ext cx="1196440" cy="67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534" dirty="0">
                    <a:solidFill>
                      <a:srgbClr val="1E0EB2"/>
                    </a:solidFill>
                    <a:latin typeface="Calibri"/>
                  </a:rPr>
                  <a:t>Exposure time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0A7550-2225-EC43-BF78-5FEE6B7A4A71}"/>
                </a:ext>
              </a:extLst>
            </p:cNvPr>
            <p:cNvSpPr txBox="1"/>
            <p:nvPr/>
          </p:nvSpPr>
          <p:spPr>
            <a:xfrm>
              <a:off x="6160177" y="2543038"/>
              <a:ext cx="2435769" cy="348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92" dirty="0">
                  <a:solidFill>
                    <a:srgbClr val="FF0000"/>
                  </a:solidFill>
                  <a:latin typeface="Calibri"/>
                </a:rPr>
                <a:t>0.4% Radiobiological hypoxia</a:t>
              </a:r>
            </a:p>
          </p:txBody>
        </p:sp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6934200" y="6323951"/>
            <a:ext cx="2133600" cy="365125"/>
          </a:xfrm>
        </p:spPr>
        <p:txBody>
          <a:bodyPr/>
          <a:lstStyle/>
          <a:p>
            <a:pPr>
              <a:defRPr/>
            </a:pPr>
            <a:fld id="{0863BF45-E4B9-EE43-9C8F-72CE2B8C222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FBCBD4-B1EE-47A4-B412-53E27B2EE32C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34E9C5-3498-4CFA-A4B4-BEF9545CD782}"/>
              </a:ext>
            </a:extLst>
          </p:cNvPr>
          <p:cNvSpPr txBox="1"/>
          <p:nvPr/>
        </p:nvSpPr>
        <p:spPr>
          <a:xfrm>
            <a:off x="5370926" y="5950733"/>
            <a:ext cx="4239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Chaudhary </a:t>
            </a:r>
            <a:r>
              <a:rPr lang="en-GB" sz="1400" i="1" dirty="0"/>
              <a:t>et al.,</a:t>
            </a:r>
            <a:r>
              <a:rPr lang="en-GB" sz="1400" dirty="0"/>
              <a:t> 2022, </a:t>
            </a:r>
            <a:r>
              <a:rPr lang="en-GB" sz="1400" i="1" dirty="0"/>
              <a:t>Radiation Oncology,</a:t>
            </a:r>
            <a:r>
              <a:rPr lang="en-GB" sz="1400" dirty="0"/>
              <a:t> </a:t>
            </a:r>
            <a:r>
              <a:rPr lang="en-GB" sz="1400" b="1" dirty="0"/>
              <a:t>17,</a:t>
            </a:r>
            <a:r>
              <a:rPr lang="en-GB" sz="1400" dirty="0"/>
              <a:t> 77</a:t>
            </a:r>
          </a:p>
        </p:txBody>
      </p:sp>
    </p:spTree>
    <p:extLst>
      <p:ext uri="{BB962C8B-B14F-4D97-AF65-F5344CB8AC3E}">
        <p14:creationId xmlns:p14="http://schemas.microsoft.com/office/powerpoint/2010/main" val="1683317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4" y="1196752"/>
            <a:ext cx="372500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itle 1"/>
          <p:cNvSpPr txBox="1">
            <a:spLocks/>
          </p:cNvSpPr>
          <p:nvPr/>
        </p:nvSpPr>
        <p:spPr bwMode="auto">
          <a:xfrm>
            <a:off x="621004" y="167863"/>
            <a:ext cx="8496942" cy="5130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GB" altLang="en-US" sz="3692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Biological mechanisms of FLASH/UHDR?</a:t>
            </a:r>
          </a:p>
        </p:txBody>
      </p:sp>
      <p:pic>
        <p:nvPicPr>
          <p:cNvPr id="8192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b="23149"/>
          <a:stretch>
            <a:fillRect/>
          </a:stretch>
        </p:blipFill>
        <p:spPr bwMode="auto">
          <a:xfrm>
            <a:off x="4941155" y="1157154"/>
            <a:ext cx="4620357" cy="209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6" t="33395" r="60606" b="36694"/>
          <a:stretch>
            <a:fillRect/>
          </a:stretch>
        </p:blipFill>
        <p:spPr bwMode="auto">
          <a:xfrm>
            <a:off x="5289678" y="3288339"/>
            <a:ext cx="3796811" cy="248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6898" y="5852916"/>
            <a:ext cx="2188869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GB" sz="1292" dirty="0">
                <a:solidFill>
                  <a:prstClr val="black"/>
                </a:solidFill>
                <a:latin typeface="Arial" pitchFamily="34" charset="0"/>
              </a:rPr>
              <a:t>From Vozenin, Spitz, </a:t>
            </a:r>
            <a:r>
              <a:rPr lang="en-GB" sz="1292" dirty="0" err="1">
                <a:solidFill>
                  <a:prstClr val="black"/>
                </a:solidFill>
                <a:latin typeface="Arial" pitchFamily="34" charset="0"/>
              </a:rPr>
              <a:t>Limoli</a:t>
            </a:r>
            <a:endParaRPr lang="en-GB" sz="1292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9D95E508-FD1A-46A5-A21D-8209F0DEA812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F014D85D-5A37-43A3-8F20-489D7E8989E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hangingPunct="1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8978" y="4187602"/>
            <a:ext cx="3725007" cy="193899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Direct DNA damage, standard paradigm for radiation effects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Lack of understanding of biological response at Ultra-high dose-rate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1845" y="1141502"/>
            <a:ext cx="110639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/>
              <a:t>FLASH/UHDR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5973" y="1141502"/>
            <a:ext cx="59343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/>
              <a:t>CONV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2560" y="1281843"/>
            <a:ext cx="188126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1400" b="1" dirty="0"/>
          </a:p>
          <a:p>
            <a:pPr algn="ctr"/>
            <a:r>
              <a:rPr lang="en-GB" sz="1400" b="1" dirty="0"/>
              <a:t>U</a:t>
            </a:r>
          </a:p>
          <a:p>
            <a:pPr algn="ctr"/>
            <a:r>
              <a:rPr lang="en-GB" sz="1400" b="1" dirty="0"/>
              <a:t>H</a:t>
            </a:r>
          </a:p>
          <a:p>
            <a:pPr algn="ctr"/>
            <a:r>
              <a:rPr lang="en-GB" sz="1400" b="1" dirty="0"/>
              <a:t>D</a:t>
            </a:r>
          </a:p>
          <a:p>
            <a:pPr algn="ctr"/>
            <a:r>
              <a:rPr lang="en-GB" sz="1400" b="1" dirty="0"/>
              <a:t>R</a:t>
            </a:r>
          </a:p>
          <a:p>
            <a:pPr algn="ctr"/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271549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Dose-rate - Key Physical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4D85D-5A37-43A3-8F20-489D7E8989E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C3AE5-EEBF-4558-8471-D21FD46F6AF1}" type="datetime5">
              <a:rPr lang="en-US" smtClean="0"/>
              <a:t>24-Oct-23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451" y="1564455"/>
            <a:ext cx="6167116" cy="32326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73675" y="5343363"/>
            <a:ext cx="3853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From Wilson </a:t>
            </a:r>
            <a:r>
              <a:rPr lang="en-GB" sz="1400" i="1" dirty="0"/>
              <a:t>et al., </a:t>
            </a:r>
            <a:r>
              <a:rPr lang="en-GB" sz="1400" dirty="0"/>
              <a:t>2017 </a:t>
            </a:r>
            <a:r>
              <a:rPr lang="en-GB" sz="1400" i="1" dirty="0"/>
              <a:t>Front </a:t>
            </a:r>
            <a:r>
              <a:rPr lang="en-GB" sz="1400" i="1" dirty="0" err="1"/>
              <a:t>Oncol</a:t>
            </a:r>
            <a:r>
              <a:rPr lang="en-GB" sz="1400" i="1" dirty="0"/>
              <a:t>, </a:t>
            </a:r>
            <a:r>
              <a:rPr lang="en-GB" sz="1400" b="1" dirty="0"/>
              <a:t>9,</a:t>
            </a:r>
            <a:r>
              <a:rPr lang="en-GB" sz="1400" dirty="0"/>
              <a:t> 1563.</a:t>
            </a:r>
            <a:endParaRPr lang="en-GB" sz="1400" i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8464" y="1239838"/>
            <a:ext cx="3888432" cy="4857403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GB" dirty="0"/>
              <a:t>Overall dose-rate not the only key factor</a:t>
            </a:r>
          </a:p>
          <a:p>
            <a:pPr>
              <a:buClr>
                <a:srgbClr val="FF0000"/>
              </a:buClr>
            </a:pPr>
            <a:r>
              <a:rPr lang="en-GB" dirty="0"/>
              <a:t>Total Dose</a:t>
            </a:r>
          </a:p>
          <a:p>
            <a:pPr>
              <a:buClr>
                <a:srgbClr val="FF0000"/>
              </a:buClr>
            </a:pPr>
            <a:r>
              <a:rPr lang="en-GB" dirty="0"/>
              <a:t>Dose per pulse</a:t>
            </a:r>
          </a:p>
          <a:p>
            <a:pPr>
              <a:buClr>
                <a:srgbClr val="FF0000"/>
              </a:buClr>
            </a:pPr>
            <a:r>
              <a:rPr lang="en-GB" dirty="0"/>
              <a:t>Frequency of pulses</a:t>
            </a:r>
          </a:p>
          <a:p>
            <a:pPr>
              <a:buClr>
                <a:srgbClr val="FF0000"/>
              </a:buClr>
            </a:pPr>
            <a:r>
              <a:rPr lang="en-GB" dirty="0"/>
              <a:t>Overall exposure time</a:t>
            </a:r>
          </a:p>
          <a:p>
            <a:pPr>
              <a:buClr>
                <a:srgbClr val="FF0000"/>
              </a:buClr>
            </a:pPr>
            <a:r>
              <a:rPr lang="en-GB" dirty="0"/>
              <a:t>Radiation type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24481" y="1403273"/>
            <a:ext cx="29523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Pulsed RT Delivery</a:t>
            </a:r>
          </a:p>
        </p:txBody>
      </p:sp>
    </p:spTree>
    <p:extLst>
      <p:ext uri="{BB962C8B-B14F-4D97-AF65-F5344CB8AC3E}">
        <p14:creationId xmlns:p14="http://schemas.microsoft.com/office/powerpoint/2010/main" val="205373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34518" y="256579"/>
            <a:ext cx="7532465" cy="81035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3046" dirty="0">
                <a:solidFill>
                  <a:prstClr val="white"/>
                </a:solidFill>
              </a:rPr>
              <a:t>Protons versus Photons/Electrons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52187" y="1917838"/>
            <a:ext cx="5376617" cy="4286024"/>
            <a:chOff x="2104773" y="1071546"/>
            <a:chExt cx="4681805" cy="3732147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7990"/>
            <a:stretch/>
          </p:blipFill>
          <p:spPr bwMode="auto">
            <a:xfrm>
              <a:off x="2143108" y="1071546"/>
              <a:ext cx="4643470" cy="3447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572132" y="4500570"/>
              <a:ext cx="801497" cy="303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44083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108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Depth / mm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1683897" y="2765269"/>
              <a:ext cx="1144876" cy="303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44083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108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Relative Dose / %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34569" y="2574157"/>
            <a:ext cx="1460656" cy="390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92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 MeV Photons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3045" y="3885349"/>
            <a:ext cx="845103" cy="589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92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300 MeV</a:t>
            </a:r>
          </a:p>
          <a:p>
            <a:pPr defTabSz="844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92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protons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00611" y="5157590"/>
            <a:ext cx="787908" cy="390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92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Tumour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66411" y="3123329"/>
            <a:ext cx="3966981" cy="2094151"/>
            <a:chOff x="3679738" y="1796343"/>
            <a:chExt cx="3454334" cy="1823527"/>
          </a:xfrm>
        </p:grpSpPr>
        <p:sp>
          <p:nvSpPr>
            <p:cNvPr id="6" name="TextBox 5"/>
            <p:cNvSpPr txBox="1"/>
            <p:nvPr/>
          </p:nvSpPr>
          <p:spPr>
            <a:xfrm>
              <a:off x="4133676" y="1796343"/>
              <a:ext cx="3000396" cy="476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440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77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Additional dose outside the target delivered by photons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3679738" y="2098293"/>
              <a:ext cx="2714642" cy="10301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6129591" y="2084948"/>
              <a:ext cx="280459" cy="153492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32"/>
          <a:stretch/>
        </p:blipFill>
        <p:spPr>
          <a:xfrm>
            <a:off x="566052" y="1144626"/>
            <a:ext cx="3066634" cy="12127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5336" y="2474293"/>
            <a:ext cx="1940875" cy="378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844083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sz="1846" dirty="0">
                <a:solidFill>
                  <a:srgbClr val="000000"/>
                </a:solidFill>
              </a:rPr>
              <a:t>By producing a spread-out Bragg Peak (SOBP), uniform doses can be delivered at depth</a:t>
            </a:r>
          </a:p>
          <a:p>
            <a:pPr marL="342900" indent="-342900" defTabSz="844083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en-GB" sz="1846" dirty="0">
              <a:solidFill>
                <a:srgbClr val="000000"/>
              </a:solidFill>
            </a:endParaRPr>
          </a:p>
          <a:p>
            <a:pPr marL="342900" indent="-342900" defTabSz="844083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sz="1846" dirty="0">
                <a:solidFill>
                  <a:srgbClr val="000000"/>
                </a:solidFill>
              </a:rPr>
              <a:t>CNS and paediatric tumours important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82" t="2667" r="7487"/>
          <a:stretch>
            <a:fillRect/>
          </a:stretch>
        </p:blipFill>
        <p:spPr bwMode="auto">
          <a:xfrm>
            <a:off x="7776602" y="1290248"/>
            <a:ext cx="1582615" cy="168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ax prot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6603" y="3119048"/>
            <a:ext cx="1648557" cy="175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color wash scale percent proton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22839" y="1357793"/>
            <a:ext cx="758167" cy="168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7987616" y="920914"/>
            <a:ext cx="873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1800" dirty="0">
                <a:solidFill>
                  <a:prstClr val="black"/>
                </a:solidFill>
                <a:latin typeface="Calibri"/>
                <a:ea typeface="Arial" pitchFamily="-65" charset="0"/>
                <a:cs typeface="Arial" pitchFamily="-65" charset="0"/>
              </a:rPr>
              <a:t> </a:t>
            </a: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Arial" pitchFamily="-65" charset="0"/>
                <a:cs typeface="Arial" pitchFamily="-65" charset="0"/>
              </a:rPr>
              <a:t>X-Rays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23241" y="4877508"/>
            <a:ext cx="95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b="1" dirty="0">
                <a:solidFill>
                  <a:prstClr val="black"/>
                </a:solidFill>
                <a:latin typeface="Calibri"/>
                <a:cs typeface="Times New Roman"/>
              </a:rPr>
              <a:t>Protons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F576674F-AA2F-42F6-A222-B3867B79B7C4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F014D85D-5A37-43A3-8F20-489D7E8989E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hangingPunct="1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7056" y="4314582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SOBP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188520" y="4433946"/>
            <a:ext cx="286731" cy="294584"/>
          </a:xfrm>
          <a:prstGeom prst="straightConnector1">
            <a:avLst/>
          </a:prstGeom>
          <a:ln w="38100">
            <a:solidFill>
              <a:srgbClr val="2631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608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755" y="116640"/>
            <a:ext cx="8574491" cy="942567"/>
          </a:xfrm>
          <a:noFill/>
        </p:spPr>
        <p:txBody>
          <a:bodyPr>
            <a:normAutofit/>
          </a:bodyPr>
          <a:lstStyle/>
          <a:p>
            <a:r>
              <a:rPr lang="en-GB" sz="2954" b="1" dirty="0">
                <a:solidFill>
                  <a:schemeClr val="bg1"/>
                </a:solidFill>
              </a:rPr>
              <a:t>Role of oxygen in laser driven ion radiobiology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93C7C0-3815-404F-9ABC-95EE9789B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80" y="1059207"/>
            <a:ext cx="5472608" cy="447716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GB" sz="2400" dirty="0">
                <a:solidFill>
                  <a:srgbClr val="000000"/>
                </a:solidFill>
              </a:rPr>
              <a:t>Cells and tissues can be up to </a:t>
            </a:r>
            <a:r>
              <a:rPr lang="en-GB" sz="2400" b="1" dirty="0">
                <a:solidFill>
                  <a:srgbClr val="FF0000"/>
                </a:solidFill>
              </a:rPr>
              <a:t>3 times more radioresistant </a:t>
            </a:r>
            <a:r>
              <a:rPr lang="en-GB" sz="2400" dirty="0">
                <a:solidFill>
                  <a:srgbClr val="000000"/>
                </a:solidFill>
              </a:rPr>
              <a:t>to photons in the absence of oxygen</a:t>
            </a:r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GB" sz="2400" dirty="0">
                <a:solidFill>
                  <a:srgbClr val="000000"/>
                </a:solidFill>
              </a:rPr>
              <a:t>This is a major limiting factor in the treatment of </a:t>
            </a:r>
            <a:r>
              <a:rPr lang="en-GB" sz="2400" b="1" dirty="0">
                <a:solidFill>
                  <a:srgbClr val="FF0000"/>
                </a:solidFill>
              </a:rPr>
              <a:t>solid tumour with hypoxic regions</a:t>
            </a:r>
            <a:r>
              <a:rPr lang="en-GB" sz="2400" dirty="0">
                <a:solidFill>
                  <a:srgbClr val="000000"/>
                </a:solidFill>
              </a:rPr>
              <a:t> by photon radiotherapy</a:t>
            </a:r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GB" sz="2400" dirty="0">
                <a:solidFill>
                  <a:srgbClr val="000000"/>
                </a:solidFill>
              </a:rPr>
              <a:t>With </a:t>
            </a:r>
            <a:r>
              <a:rPr lang="en-GB" sz="2400" b="1" dirty="0">
                <a:solidFill>
                  <a:srgbClr val="FF0000"/>
                </a:solidFill>
              </a:rPr>
              <a:t>increasing ionization density </a:t>
            </a:r>
            <a:r>
              <a:rPr lang="en-GB" sz="2400" dirty="0">
                <a:solidFill>
                  <a:srgbClr val="000000"/>
                </a:solidFill>
              </a:rPr>
              <a:t>(LET) the modulation by </a:t>
            </a:r>
            <a:r>
              <a:rPr lang="en-GB" sz="2400" b="1" dirty="0">
                <a:solidFill>
                  <a:srgbClr val="FF0000"/>
                </a:solidFill>
              </a:rPr>
              <a:t>oxygen (OER) decreases</a:t>
            </a:r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GB" sz="2400" dirty="0">
                <a:solidFill>
                  <a:srgbClr val="000000"/>
                </a:solidFill>
              </a:rPr>
              <a:t>This is one of the rationales for using ion beams with higher LETs for therapy</a:t>
            </a:r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GB" sz="2400" dirty="0">
                <a:solidFill>
                  <a:srgbClr val="000000"/>
                </a:solidFill>
              </a:rPr>
              <a:t>Dose-rates higher than 10</a:t>
            </a:r>
            <a:r>
              <a:rPr lang="en-GB" sz="2400" baseline="30000" dirty="0">
                <a:solidFill>
                  <a:srgbClr val="000000"/>
                </a:solidFill>
              </a:rPr>
              <a:t>9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Gy</a:t>
            </a:r>
            <a:r>
              <a:rPr lang="en-GB" sz="2400" dirty="0">
                <a:solidFill>
                  <a:srgbClr val="000000"/>
                </a:solidFill>
              </a:rPr>
              <a:t>/s and 5 – 10 </a:t>
            </a:r>
            <a:r>
              <a:rPr lang="en-GB" sz="2400" dirty="0" err="1">
                <a:solidFill>
                  <a:srgbClr val="000000"/>
                </a:solidFill>
              </a:rPr>
              <a:t>Gy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b="1" dirty="0">
                <a:solidFill>
                  <a:srgbClr val="FF0000"/>
                </a:solidFill>
              </a:rPr>
              <a:t>deplete cellular oxygen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1622" y="5847080"/>
            <a:ext cx="2435923" cy="30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63" dirty="0">
                <a:solidFill>
                  <a:srgbClr val="000000"/>
                </a:solidFill>
                <a:latin typeface="Calibri"/>
              </a:rPr>
              <a:t>Jones </a:t>
            </a:r>
            <a:r>
              <a:rPr lang="en-GB" sz="1363" i="1" dirty="0">
                <a:solidFill>
                  <a:srgbClr val="000000"/>
                </a:solidFill>
                <a:latin typeface="Calibri"/>
              </a:rPr>
              <a:t>et al., </a:t>
            </a:r>
            <a:r>
              <a:rPr lang="en-GB" sz="1363" dirty="0">
                <a:solidFill>
                  <a:srgbClr val="000000"/>
                </a:solidFill>
                <a:latin typeface="Calibri"/>
              </a:rPr>
              <a:t>2012, BJR, 35, e933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CB76E-D6FF-9949-8653-2CC0968541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0717" y="3713681"/>
            <a:ext cx="3886819" cy="2024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4456A9-C0B3-AA4E-809F-29E8620A89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9104" y="1026455"/>
            <a:ext cx="3589871" cy="268722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DA84D6-E0FD-499A-ACEE-FAF685E76E34}" type="datetime5">
              <a:rPr lang="en-US" smtClean="0"/>
              <a:t>24-Oct-23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BB55B-C67D-7E4A-A80B-BC4D6D3CD8D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18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04023A08-4B78-475D-90E2-3C139F7BA158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24-Oct-23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32E5717C-15C6-4957-8251-1828DA07692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hangingPunct="1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1103313" y="2906714"/>
            <a:ext cx="7772400" cy="15001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6000" dirty="0">
                <a:solidFill>
                  <a:srgbClr val="FF0000"/>
                </a:solidFill>
                <a:latin typeface="Calibri"/>
              </a:rPr>
              <a:t>Lasers and Ion-beams</a:t>
            </a:r>
          </a:p>
        </p:txBody>
      </p:sp>
    </p:spTree>
    <p:extLst>
      <p:ext uri="{BB962C8B-B14F-4D97-AF65-F5344CB8AC3E}">
        <p14:creationId xmlns:p14="http://schemas.microsoft.com/office/powerpoint/2010/main" val="1935241762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e CCRCB Template" id="{127E16D6-1C5D-4BE8-B3A6-6AEC9BAC074F}" vid="{9CB1D9B9-C32B-401D-9684-18F365959BDB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RCB teaching template L1_" id="{920D7EFB-0058-44DA-89EB-FC4251C7C863}" vid="{109D9AC9-54E5-4560-B148-997D76CD34B8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RCB teaching template L1_" id="{920D7EFB-0058-44DA-89EB-FC4251C7C863}" vid="{109D9AC9-54E5-4560-B148-997D76CD34B8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5CA072CEEC80499FC369B7CA8027BD" ma:contentTypeVersion="19" ma:contentTypeDescription="Create a new document." ma:contentTypeScope="" ma:versionID="b76e67c99c5c6a911df34e0e790162c0">
  <xsd:schema xmlns:xsd="http://www.w3.org/2001/XMLSchema" xmlns:xs="http://www.w3.org/2001/XMLSchema" xmlns:p="http://schemas.microsoft.com/office/2006/metadata/properties" xmlns:ns1="http://schemas.microsoft.com/sharepoint/v3" xmlns:ns2="0cde2f4a-9710-4063-bdde-10d0437108f9" xmlns:ns3="97b6b158-878f-4ba7-889c-0a6b72874be7" targetNamespace="http://schemas.microsoft.com/office/2006/metadata/properties" ma:root="true" ma:fieldsID="3cd37be4efc054601d29cf3ecd9b65fc" ns1:_="" ns2:_="" ns3:_="">
    <xsd:import namespace="http://schemas.microsoft.com/sharepoint/v3"/>
    <xsd:import namespace="0cde2f4a-9710-4063-bdde-10d0437108f9"/>
    <xsd:import namespace="97b6b158-878f-4ba7-889c-0a6b72874b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de2f4a-9710-4063-bdde-10d0437108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934dc9b-ab1a-41a2-b836-343a6a10a9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6b158-878f-4ba7-889c-0a6b72874be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417c3a1e-57af-4b02-ac00-3931450674b1}" ma:internalName="TaxCatchAll" ma:showField="CatchAllData" ma:web="97b6b158-878f-4ba7-889c-0a6b72874b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0cde2f4a-9710-4063-bdde-10d0437108f9">
      <Terms xmlns="http://schemas.microsoft.com/office/infopath/2007/PartnerControls"/>
    </lcf76f155ced4ddcb4097134ff3c332f>
    <TaxCatchAll xmlns="97b6b158-878f-4ba7-889c-0a6b72874be7" xsi:nil="true"/>
  </documentManagement>
</p:properties>
</file>

<file path=customXml/itemProps1.xml><?xml version="1.0" encoding="utf-8"?>
<ds:datastoreItem xmlns:ds="http://schemas.openxmlformats.org/officeDocument/2006/customXml" ds:itemID="{C40D5974-04C7-4914-81A2-5BE842F77A2F}"/>
</file>

<file path=customXml/itemProps2.xml><?xml version="1.0" encoding="utf-8"?>
<ds:datastoreItem xmlns:ds="http://schemas.openxmlformats.org/officeDocument/2006/customXml" ds:itemID="{ECF4781C-B987-42DD-901C-6B76A4F51D7C}"/>
</file>

<file path=customXml/itemProps3.xml><?xml version="1.0" encoding="utf-8"?>
<ds:datastoreItem xmlns:ds="http://schemas.openxmlformats.org/officeDocument/2006/customXml" ds:itemID="{3161E8A7-A5AE-49AB-B735-5708C7ECDD70}"/>
</file>

<file path=docProps/app.xml><?xml version="1.0" encoding="utf-8"?>
<Properties xmlns="http://schemas.openxmlformats.org/officeDocument/2006/extended-properties" xmlns:vt="http://schemas.openxmlformats.org/officeDocument/2006/docPropsVTypes">
  <Template>Alidoro:Desktop Folder:test.ppt</Template>
  <TotalTime>24673</TotalTime>
  <Words>2539</Words>
  <Application>Microsoft Office PowerPoint</Application>
  <PresentationFormat>A4 Paper (210x297 mm)</PresentationFormat>
  <Paragraphs>455</Paragraphs>
  <Slides>40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AdvOT255b5711.I</vt:lpstr>
      <vt:lpstr>AdvOT3bbb1fa6.B</vt:lpstr>
      <vt:lpstr>AdvOT77db9845</vt:lpstr>
      <vt:lpstr>AdvOT77db9845+fb</vt:lpstr>
      <vt:lpstr>AdvOTb0c9bf5d</vt:lpstr>
      <vt:lpstr>AdvTTab7e17fd</vt:lpstr>
      <vt:lpstr>AdvTTab7e17fd+22</vt:lpstr>
      <vt:lpstr>Arial</vt:lpstr>
      <vt:lpstr>Calibri</vt:lpstr>
      <vt:lpstr>Cambria Math</vt:lpstr>
      <vt:lpstr>Lucida Sans</vt:lpstr>
      <vt:lpstr>Symbol</vt:lpstr>
      <vt:lpstr>Times</vt:lpstr>
      <vt:lpstr>Times New Roman</vt:lpstr>
      <vt:lpstr>White</vt:lpstr>
      <vt:lpstr>1_White</vt:lpstr>
      <vt:lpstr>1_Office Theme</vt:lpstr>
      <vt:lpstr>2_Office Theme</vt:lpstr>
      <vt:lpstr>PowerPoint Presentation</vt:lpstr>
      <vt:lpstr>Outline</vt:lpstr>
      <vt:lpstr>PowerPoint Presentation</vt:lpstr>
      <vt:lpstr>PowerPoint Presentation</vt:lpstr>
      <vt:lpstr>PowerPoint Presentation</vt:lpstr>
      <vt:lpstr>Dose-rate - Key Physical Parameters</vt:lpstr>
      <vt:lpstr>PowerPoint Presentation</vt:lpstr>
      <vt:lpstr>Role of oxygen in laser driven ion radiobiology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 Culture Models</vt:lpstr>
      <vt:lpstr>Vulcan Laser Facility</vt:lpstr>
      <vt:lpstr>Ultra-high dose-rate - Hypoxia</vt:lpstr>
      <vt:lpstr>PowerPoint Presentation</vt:lpstr>
      <vt:lpstr>PowerPoint Presentation</vt:lpstr>
      <vt:lpstr>PowerPoint Presentation</vt:lpstr>
      <vt:lpstr>2D versus 3D UHDR protons</vt:lpstr>
      <vt:lpstr>Do overlapping tracks play a role?</vt:lpstr>
      <vt:lpstr>Overlap probability</vt:lpstr>
      <vt:lpstr>PowerPoint Presentation</vt:lpstr>
      <vt:lpstr>PowerPoint Presentation</vt:lpstr>
      <vt:lpstr>Other ions</vt:lpstr>
      <vt:lpstr>Laser-accelerated carbon ions </vt:lpstr>
      <vt:lpstr>PowerPoint Presentation</vt:lpstr>
      <vt:lpstr>PowerPoint Presentation</vt:lpstr>
      <vt:lpstr>Electrons/photons</vt:lpstr>
      <vt:lpstr>Picosecond electron irradiation - Setup</vt:lpstr>
      <vt:lpstr>Picosecond electron irradiation</vt:lpstr>
      <vt:lpstr>Femtosecond electron irradiation</vt:lpstr>
      <vt:lpstr>PowerPoint Presentation</vt:lpstr>
      <vt:lpstr>Summary</vt:lpstr>
      <vt:lpstr>PowerPoint Presentation</vt:lpstr>
      <vt:lpstr>PowerPoint Presentation</vt:lpstr>
      <vt:lpstr>Spatial and temporal dependency of radiation action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Kevin Prise</cp:lastModifiedBy>
  <cp:revision>1269</cp:revision>
  <cp:lastPrinted>2011-06-25T06:36:14Z</cp:lastPrinted>
  <dcterms:created xsi:type="dcterms:W3CDTF">2014-06-22T17:19:50Z</dcterms:created>
  <dcterms:modified xsi:type="dcterms:W3CDTF">2023-10-24T08:22:05Z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0x0101008C5CA072CEEC80499FC369B7CA8027BD</vt:lpwstr>
  </property>
</Properties>
</file>