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5270" r:id="rId3"/>
    <p:sldId id="5253" r:id="rId4"/>
    <p:sldId id="258" r:id="rId5"/>
    <p:sldId id="5287" r:id="rId6"/>
    <p:sldId id="5207" r:id="rId7"/>
    <p:sldId id="5228" r:id="rId8"/>
    <p:sldId id="5214" r:id="rId9"/>
    <p:sldId id="5281" r:id="rId10"/>
    <p:sldId id="5286" r:id="rId11"/>
    <p:sldId id="2271" r:id="rId12"/>
    <p:sldId id="5259" r:id="rId13"/>
    <p:sldId id="5260" r:id="rId14"/>
    <p:sldId id="5279" r:id="rId15"/>
    <p:sldId id="5276" r:id="rId16"/>
    <p:sldId id="736" r:id="rId17"/>
    <p:sldId id="5227" r:id="rId18"/>
    <p:sldId id="5274" r:id="rId19"/>
    <p:sldId id="260" r:id="rId20"/>
    <p:sldId id="5268" r:id="rId21"/>
    <p:sldId id="5225" r:id="rId22"/>
    <p:sldId id="5237" r:id="rId23"/>
    <p:sldId id="5224" r:id="rId24"/>
    <p:sldId id="5226" r:id="rId25"/>
    <p:sldId id="5208" r:id="rId26"/>
    <p:sldId id="5187" r:id="rId27"/>
    <p:sldId id="5206" r:id="rId28"/>
    <p:sldId id="5222" r:id="rId29"/>
    <p:sldId id="5284" r:id="rId30"/>
    <p:sldId id="5233" r:id="rId31"/>
    <p:sldId id="5282" r:id="rId32"/>
    <p:sldId id="5257" r:id="rId33"/>
    <p:sldId id="5219" r:id="rId34"/>
    <p:sldId id="5258" r:id="rId35"/>
    <p:sldId id="259" r:id="rId36"/>
    <p:sldId id="5220" r:id="rId37"/>
    <p:sldId id="5283" r:id="rId38"/>
    <p:sldId id="5216" r:id="rId39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4" userDrawn="1">
          <p15:clr>
            <a:srgbClr val="A4A3A4"/>
          </p15:clr>
        </p15:guide>
        <p15:guide id="2" pos="4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03" autoAdjust="0"/>
    <p:restoredTop sz="93657" autoAdjust="0"/>
  </p:normalViewPr>
  <p:slideViewPr>
    <p:cSldViewPr>
      <p:cViewPr varScale="1">
        <p:scale>
          <a:sx n="67" d="100"/>
          <a:sy n="67" d="100"/>
        </p:scale>
        <p:origin x="768" y="44"/>
      </p:cViewPr>
      <p:guideLst>
        <p:guide orient="horz" pos="2954"/>
        <p:guide pos="4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001" cy="340319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317" y="0"/>
            <a:ext cx="4301001" cy="340319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/>
            </a:lvl1pPr>
          </a:lstStyle>
          <a:p>
            <a:fld id="{82BF9DAE-CB3C-4215-AEEA-C88A4BAED9AB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7" tIns="45734" rIns="91467" bIns="4573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97" y="3271627"/>
            <a:ext cx="7940846" cy="2676883"/>
          </a:xfrm>
          <a:prstGeom prst="rect">
            <a:avLst/>
          </a:prstGeom>
        </p:spPr>
        <p:txBody>
          <a:bodyPr vert="horz" lIns="91467" tIns="45734" rIns="91467" bIns="4573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7357"/>
            <a:ext cx="4301001" cy="340319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317" y="6457357"/>
            <a:ext cx="4301001" cy="340319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/>
            </a:lvl1pPr>
          </a:lstStyle>
          <a:p>
            <a:fld id="{C8BBEB8A-AC7A-434C-BCD8-45EC14218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802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40BDB-3AFB-4185-B37D-277B9177533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952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40BDB-3AFB-4185-B37D-277B9177533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01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83ACF-9394-4973-B909-BC691E332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09AF7-455F-48BE-BB34-D6E42C201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F500D-181F-4BC5-A01A-BA130E71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2B17-C019-4FFF-A2D9-8DD81BF07DDA}" type="datetime1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D2027-280F-4FAC-9823-52D3535C8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5506B-91E7-49A7-A426-558BD1980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922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1A32-C177-4844-B3ED-64B87FC4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D1D34-8EAC-4D53-918C-9D88640AF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74F23-FF67-4C16-B377-ECE8868C0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913C-E297-4ED8-A687-F585188A0D91}" type="datetime1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1378D-2AA0-43FB-94C7-31619F6CA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60F93-BAA0-4BF7-B5F8-984EA4F75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687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C6CB63-5754-4B32-981C-293BF6384E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3282C-F9BF-4C3D-9391-55DE09A42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AB358-7C79-4036-8482-D9A95D914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7BEC-8725-4496-B607-0BE94A5A1A82}" type="datetime1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40DAA-5663-4788-A78A-B47CB0F72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7E597-9459-4D0C-BE33-CA2EB5A7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262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9D2F4-54C7-48AA-B415-FCAA129A0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06D28-D4FA-433F-A4B8-560BBE721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7AF26-9B31-44A3-8643-E844BB7C5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88C6-2C75-4F93-B550-1CE1BA11E7B3}" type="datetime1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43C52-4036-4B09-AA7B-7720A56E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AA96F-02B3-4DCB-B7CC-4CDF47DA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92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AF345-9436-4F92-8C03-AE7274BD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BB905-E829-4ED8-B890-68B630E7E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3964B-D7C5-42BE-BFEA-53355D86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20AD-B77E-4754-B3C7-6E4947633900}" type="datetime1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A77A3-0B8A-4251-A5D9-C39F70D97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A70A9-EE4D-4BDB-9B12-9B6E401A8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14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8E207-960D-4984-A6DF-0835C5F5D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23809-9348-40E8-8320-B602FE47FD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97E85-C73D-46C9-A1E7-EEE00D3FA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3C93C-ED46-4628-BE0C-FCF7C662A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DA67-5E21-4DC0-9B74-DC56246EA3A9}" type="datetime1">
              <a:rPr lang="en-GB" smtClean="0"/>
              <a:t>11/10/2023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E4FBA-8BAF-4CBF-90AD-69A0A277B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C1AA0-D6E6-4808-B84D-675E7330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881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5072B-253B-47D1-8ABF-21EA2685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CF7BF-A681-4002-A969-1EB497582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B10877-1E9E-4792-8C2A-32EB79920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DC130D-97BC-42B6-AACE-BC13229983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18F9F-FF29-4277-9502-88CFEF0B8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200ADB-47F0-4133-9D45-3CC70E948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B069-FE27-49BC-9A6D-02F901FE4D58}" type="datetime1">
              <a:rPr lang="en-GB" smtClean="0"/>
              <a:t>11/10/2023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7EFCA-43D7-4CB3-AB4D-DF2BF52E2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C9C7-C3AA-40B5-8E93-4B6530B90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482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F6A3-5698-4897-A863-CDD15F6C7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84AED-8586-4256-A54C-185C411B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C10F-1225-4981-9DA2-88847396AA4B}" type="datetime1">
              <a:rPr lang="en-GB" smtClean="0"/>
              <a:t>11/10/2023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5266BC-650E-4329-95E7-A7ED7E11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6125E-BDD4-4DFF-9261-99A974FB0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5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DB5601-53F2-4B8D-8D57-FB084306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EDE5-9174-41D1-BE39-0F443DC0AB5B}" type="datetime1">
              <a:rPr lang="en-GB" smtClean="0"/>
              <a:t>11/10/2023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DF8F-A87A-4F11-AFA5-BB64D8F37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6C6C9-91AC-4D78-9D31-9B7B02303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666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CF0B4-DB25-4C44-AD5F-6F9351590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7E67F-8B5C-45D7-BED9-040C00982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9064D-F651-42BC-AE13-EBCB3581E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18DEE-6923-4732-B777-8568560E4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35CEE-EE87-4009-8476-75CCAE3F3B99}" type="datetime1">
              <a:rPr lang="en-GB" smtClean="0"/>
              <a:t>11/10/2023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28D66-69E1-44CB-83A4-C103606E4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98980-EB30-43A9-B465-A1490F1C2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39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1F823-DE69-440E-A32F-C09525AD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01D0CE-5CBD-4930-8F43-0B013E310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117B4-6460-4CB9-BA4B-FF2C5C461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F7C66-981D-4982-AD3E-B5CDFE216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B4D0-D915-4C95-B6C5-1EC71A539B0C}" type="datetime1">
              <a:rPr lang="en-GB" smtClean="0"/>
              <a:t>11/10/2023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D2043-DD95-4663-BB71-14083118C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8E581-E1F8-4DD1-A60F-EA80BD723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544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6E3633-3DEF-44A7-B789-6A5B38DD6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6CDE1-1B73-45AE-9043-BF89ADB5E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B4ACE-5B59-4AFB-99F4-9584B45EF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787B5-5CE2-49F1-B330-F5C309AE5E40}" type="datetime1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4BDB7-4EFE-42FD-8ACF-F3DEE0071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9ECF2-A627-4B79-982C-43E15D749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26270-EBF8-4325-88D5-78D50C2B1E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05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1230837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8.png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4A983E-8BD9-4FFE-B32A-DDBD82981A85}"/>
              </a:ext>
            </a:extLst>
          </p:cNvPr>
          <p:cNvSpPr txBox="1"/>
          <p:nvPr/>
        </p:nvSpPr>
        <p:spPr>
          <a:xfrm>
            <a:off x="954150" y="56138"/>
            <a:ext cx="10475849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Summary of PSD13 Conference, Oxford, 4-8 Sept 2023</a:t>
            </a:r>
            <a:endParaRPr lang="en-GB" sz="2800" baseline="30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 Damerell</a:t>
            </a:r>
          </a:p>
          <a:p>
            <a:pPr algn="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RAL </a:t>
            </a:r>
          </a:p>
          <a:p>
            <a:pPr algn="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 October 2023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PSD = Position Sensitive Detectors. UK-based series with international participants, held every 3 years since 1987 (first was at UCL, triggered by the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novelty of position-sensitive silicon detectors,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decades of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photographic film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astronomy and particle physics – including  bubble chambers and nuclear emulsions)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look through the slides in areas of interest to yourself: 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https://indico.cern.ch/event/1230837/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categories (each with an excellent keynote speaker):</a:t>
            </a:r>
          </a:p>
          <a:p>
            <a:pPr algn="l"/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       X-ray and Gamma Ray Detectors</a:t>
            </a:r>
            <a:endParaRPr lang="en-GB" sz="1200" b="0" i="0" dirty="0">
              <a:solidFill>
                <a:srgbClr val="444444"/>
              </a:solidFill>
              <a:effectLst/>
              <a:latin typeface="Lora" panose="020F0502020204030204" pitchFamily="2" charset="0"/>
            </a:endParaRPr>
          </a:p>
          <a:p>
            <a:pPr algn="l"/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       Applications in Life Sciences, Biology &amp; Medicine</a:t>
            </a:r>
            <a:endParaRPr lang="en-GB" sz="1200" b="0" i="0" dirty="0">
              <a:solidFill>
                <a:srgbClr val="444444"/>
              </a:solidFill>
              <a:effectLst/>
              <a:latin typeface="Lora" panose="020F0502020204030204" pitchFamily="2" charset="0"/>
            </a:endParaRPr>
          </a:p>
          <a:p>
            <a:pPr algn="l"/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       Applications in Planetary &amp; Space Science</a:t>
            </a:r>
            <a:endParaRPr lang="en-GB" sz="1200" b="0" i="0" dirty="0">
              <a:solidFill>
                <a:srgbClr val="444444"/>
              </a:solidFill>
              <a:effectLst/>
              <a:latin typeface="Lora" panose="020F0502020204030204" pitchFamily="2" charset="0"/>
            </a:endParaRPr>
          </a:p>
          <a:p>
            <a:pPr algn="l"/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       Applications in Security &amp; Environmental Imaging</a:t>
            </a:r>
            <a:endParaRPr lang="en-GB" sz="1200" b="0" i="0" dirty="0">
              <a:solidFill>
                <a:srgbClr val="444444"/>
              </a:solidFill>
              <a:effectLst/>
              <a:latin typeface="Lora" panose="020F0502020204030204" pitchFamily="2" charset="0"/>
            </a:endParaRPr>
          </a:p>
          <a:p>
            <a:pPr algn="l"/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       Applications in Nuclear Physics</a:t>
            </a:r>
            <a:endParaRPr lang="en-GB" sz="1200" b="0" i="0" dirty="0">
              <a:solidFill>
                <a:srgbClr val="444444"/>
              </a:solidFill>
              <a:effectLst/>
              <a:latin typeface="Lora" panose="020F0502020204030204" pitchFamily="2" charset="0"/>
            </a:endParaRPr>
          </a:p>
          <a:p>
            <a:pPr algn="l"/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       Applications in Particle Physics</a:t>
            </a:r>
            <a:endParaRPr lang="en-GB" sz="1200" b="0" i="0" dirty="0">
              <a:solidFill>
                <a:srgbClr val="444444"/>
              </a:solidFill>
              <a:effectLst/>
              <a:latin typeface="Lora" panose="020F0502020204030204" pitchFamily="2" charset="0"/>
            </a:endParaRPr>
          </a:p>
          <a:p>
            <a:pPr algn="l"/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       Applications in Astrophysics &amp;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Astroparticle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Physics</a:t>
            </a:r>
            <a:endParaRPr lang="en-GB" sz="1200" b="0" i="0" dirty="0">
              <a:solidFill>
                <a:srgbClr val="444444"/>
              </a:solidFill>
              <a:effectLst/>
              <a:latin typeface="Lora" panose="020F0502020204030204" pitchFamily="2" charset="0"/>
            </a:endParaRPr>
          </a:p>
          <a:p>
            <a:pPr algn="l"/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       Novel Photon Detection Systems</a:t>
            </a:r>
            <a:endParaRPr lang="en-GB" sz="1200" b="0" i="0" dirty="0">
              <a:solidFill>
                <a:srgbClr val="444444"/>
              </a:solidFill>
              <a:effectLst/>
              <a:latin typeface="Lora" panose="020F0502020204030204" pitchFamily="2" charset="0"/>
            </a:endParaRPr>
          </a:p>
          <a:p>
            <a:pPr algn="l"/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       Detectors for Synchrotrons, FELS &amp; other Advanced Light Sources</a:t>
            </a:r>
            <a:endParaRPr lang="en-GB" sz="1200" b="0" i="0" dirty="0">
              <a:solidFill>
                <a:srgbClr val="444444"/>
              </a:solidFill>
              <a:effectLst/>
              <a:latin typeface="Lora" panose="020F0502020204030204" pitchFamily="2" charset="0"/>
            </a:endParaRPr>
          </a:p>
          <a:p>
            <a:pPr algn="l"/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       Detectors for Neutron Facilities</a:t>
            </a:r>
            <a:endParaRPr lang="en-GB" sz="1200" b="0" i="0" dirty="0">
              <a:solidFill>
                <a:srgbClr val="444444"/>
              </a:solidFill>
              <a:effectLst/>
              <a:latin typeface="Lora" panose="020F0502020204030204" pitchFamily="2" charset="0"/>
            </a:endParaRPr>
          </a:p>
          <a:p>
            <a:pPr algn="l"/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       Detectors for High Radiation &amp; Extreme Environments</a:t>
            </a:r>
            <a:endParaRPr lang="en-GB" sz="1200" b="0" i="0" dirty="0">
              <a:solidFill>
                <a:srgbClr val="444444"/>
              </a:solidFill>
              <a:effectLst/>
              <a:latin typeface="Lora" panose="020F0502020204030204" pitchFamily="2" charset="0"/>
            </a:endParaRPr>
          </a:p>
          <a:p>
            <a:pPr algn="l"/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       Advances in Pixel Detectors &amp; Integration Technologies</a:t>
            </a:r>
            <a:endParaRPr lang="en-GB" sz="1200" b="0" i="0" dirty="0">
              <a:solidFill>
                <a:srgbClr val="444444"/>
              </a:solidFill>
              <a:effectLst/>
              <a:latin typeface="Lora" panose="020F0502020204030204" pitchFamily="2" charset="0"/>
            </a:endParaRPr>
          </a:p>
          <a:p>
            <a:pPr algn="l"/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       Gas-based Detection Methods</a:t>
            </a:r>
            <a:endParaRPr lang="en-GB" sz="1200" b="0" i="0" dirty="0">
              <a:solidFill>
                <a:srgbClr val="444444"/>
              </a:solidFill>
              <a:effectLst/>
              <a:latin typeface="Lora" panose="020F0502020204030204" pitchFamily="2" charset="0"/>
            </a:endParaRPr>
          </a:p>
          <a:p>
            <a:pPr algn="l"/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       Position Sensitive Fast Timing Detectors</a:t>
            </a:r>
            <a:endParaRPr lang="en-GB" sz="1200" b="0" i="0" dirty="0">
              <a:solidFill>
                <a:srgbClr val="444444"/>
              </a:solidFill>
              <a:effectLst/>
              <a:latin typeface="Lora" panose="020F0502020204030204" pitchFamily="2" charset="0"/>
            </a:endParaRPr>
          </a:p>
          <a:p>
            <a:pPr algn="l"/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       Applications in Condensed Matter</a:t>
            </a:r>
            <a:endParaRPr lang="en-GB" sz="1200" b="0" i="0" dirty="0">
              <a:solidFill>
                <a:srgbClr val="444444"/>
              </a:solidFill>
              <a:effectLst/>
              <a:latin typeface="Lora" panose="020F0502020204030204" pitchFamily="2" charset="0"/>
            </a:endParaRPr>
          </a:p>
          <a:p>
            <a:pPr algn="l"/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       Quantum Detectors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30C4CA-CB79-4BF5-95C6-7E559D3B3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1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FE782-0AE7-33FA-11ED-8E8EB26CD1C6}"/>
              </a:ext>
            </a:extLst>
          </p:cNvPr>
          <p:cNvSpPr txBox="1"/>
          <p:nvPr/>
        </p:nvSpPr>
        <p:spPr>
          <a:xfrm>
            <a:off x="7104000" y="4996594"/>
            <a:ext cx="475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Total ~125 talks and posters, so I can only cover some that caught my eye.  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Introductory words, an apology, and an invitation</a:t>
            </a:r>
          </a:p>
        </p:txBody>
      </p:sp>
    </p:spTree>
    <p:extLst>
      <p:ext uri="{BB962C8B-B14F-4D97-AF65-F5344CB8AC3E}">
        <p14:creationId xmlns:p14="http://schemas.microsoft.com/office/powerpoint/2010/main" val="2814287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9B1538-7B44-A07E-78D4-F0A4BF47A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10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1FB32-7DF9-0424-3AF4-D3BFADC3D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000" y="135325"/>
            <a:ext cx="3774621" cy="1281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ED77EB-03B7-86EE-0495-B79CE3E8C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20" y="1442371"/>
            <a:ext cx="9049215" cy="1606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8A05D6-46C4-C22D-5B16-D3875EB9A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468"/>
            <a:ext cx="7106015" cy="1187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B9D68A-8707-E311-C7D4-96605CE93F49}"/>
              </a:ext>
            </a:extLst>
          </p:cNvPr>
          <p:cNvSpPr txBox="1"/>
          <p:nvPr/>
        </p:nvSpPr>
        <p:spPr>
          <a:xfrm>
            <a:off x="4008000" y="3141000"/>
            <a:ext cx="7416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Huawei and Sony:</a:t>
            </a:r>
          </a:p>
          <a:p>
            <a:pPr algn="l" fontAlgn="base"/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Sony and Huawei have been working together on camera sensor technology for a long time. After US sanctions, Sony received permission to supply image sensors to Huawei. However, the Chinese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techmaker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is now working more on itself rather than relying on Sony for its mobile camera requirements.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220B56-5AF5-20D5-D1B6-18A72169E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625" y="2917286"/>
            <a:ext cx="3647234" cy="2720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C14EED-F91C-43A1-E607-67C6E3D71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59" y="5838945"/>
            <a:ext cx="6126808" cy="895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71397E-EE6D-67A7-C99D-EA770495029E}"/>
              </a:ext>
            </a:extLst>
          </p:cNvPr>
          <p:cNvSpPr txBox="1"/>
          <p:nvPr/>
        </p:nvSpPr>
        <p:spPr>
          <a:xfrm>
            <a:off x="6528000" y="5352217"/>
            <a:ext cx="518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According to the report, the sensor will be one inch across, and could feature 36:1 pixel binning. That could mean unimaginably good low light performance, with 36 pixels doing the job that would previously have been done by 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4320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CE784-EEC6-8E31-F2C7-BBD77FC88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747" y="1"/>
            <a:ext cx="10911053" cy="944563"/>
          </a:xfrm>
        </p:spPr>
        <p:txBody>
          <a:bodyPr/>
          <a:lstStyle/>
          <a:p>
            <a:r>
              <a:rPr lang="en-GB" dirty="0"/>
              <a:t>TSV-processed successfully mounted </a:t>
            </a:r>
          </a:p>
        </p:txBody>
      </p:sp>
      <p:pic>
        <p:nvPicPr>
          <p:cNvPr id="4" name="Picture 3" descr="A red and yellow circuit board&#10;&#10;Description automatically generated">
            <a:extLst>
              <a:ext uri="{FF2B5EF4-FFF2-40B4-BE49-F238E27FC236}">
                <a16:creationId xmlns:a16="http://schemas.microsoft.com/office/drawing/2014/main" id="{9D38C717-1BFB-C85C-E2CC-F54C953405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r="10384"/>
          <a:stretch/>
        </p:blipFill>
        <p:spPr>
          <a:xfrm>
            <a:off x="1794640" y="1051390"/>
            <a:ext cx="5440256" cy="5654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BA901A-EE9E-33A4-71CD-CCF51AE20B77}"/>
              </a:ext>
            </a:extLst>
          </p:cNvPr>
          <p:cNvSpPr txBox="1"/>
          <p:nvPr/>
        </p:nvSpPr>
        <p:spPr>
          <a:xfrm>
            <a:off x="7939440" y="3429000"/>
            <a:ext cx="307240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Chip behaves identically to a wire bonded version. But the TSV version is </a:t>
            </a:r>
            <a:r>
              <a:rPr lang="en-GB" sz="1867" dirty="0">
                <a:solidFill>
                  <a:srgbClr val="FF0000"/>
                </a:solidFill>
              </a:rPr>
              <a:t>4-side </a:t>
            </a:r>
            <a:r>
              <a:rPr lang="en-GB" sz="1867" dirty="0" err="1">
                <a:solidFill>
                  <a:srgbClr val="FF0000"/>
                </a:solidFill>
              </a:rPr>
              <a:t>buttable</a:t>
            </a:r>
            <a:endParaRPr lang="en-GB" sz="1867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25E596-4F0B-9865-DAE9-E29421C7DD23}"/>
              </a:ext>
            </a:extLst>
          </p:cNvPr>
          <p:cNvSpPr txBox="1"/>
          <p:nvPr/>
        </p:nvSpPr>
        <p:spPr>
          <a:xfrm>
            <a:off x="10010774" y="533400"/>
            <a:ext cx="197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Michael Campbell</a:t>
            </a:r>
          </a:p>
        </p:txBody>
      </p:sp>
    </p:spTree>
    <p:extLst>
      <p:ext uri="{BB962C8B-B14F-4D97-AF65-F5344CB8AC3E}">
        <p14:creationId xmlns:p14="http://schemas.microsoft.com/office/powerpoint/2010/main" val="357863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67C18C-6831-B33D-6544-D52E4AE99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12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320C5-0EEB-E4F3-9638-5DFC8594B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38" y="136525"/>
            <a:ext cx="10486301" cy="596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02C720-F42B-04C3-7742-5B9385403055}"/>
              </a:ext>
            </a:extLst>
          </p:cNvPr>
          <p:cNvSpPr txBox="1"/>
          <p:nvPr/>
        </p:nvSpPr>
        <p:spPr>
          <a:xfrm>
            <a:off x="9734550" y="617275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Walter Snoeys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AA2016-1BE0-8CAC-288D-F100D0C8F293}"/>
              </a:ext>
            </a:extLst>
          </p:cNvPr>
          <p:cNvSpPr txBox="1">
            <a:spLocks/>
          </p:cNvSpPr>
          <p:nvPr/>
        </p:nvSpPr>
        <p:spPr>
          <a:xfrm>
            <a:off x="112762" y="3429000"/>
            <a:ext cx="4354464" cy="159866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GB" sz="1800" b="0" kern="0" dirty="0"/>
              <a:t>12.5 </a:t>
            </a:r>
            <a:r>
              <a:rPr lang="en-GB" sz="1800" b="0" kern="0" dirty="0" err="1"/>
              <a:t>Gpixels</a:t>
            </a:r>
            <a:endParaRPr lang="en-GB" sz="1800" b="0" kern="0" dirty="0"/>
          </a:p>
          <a:p>
            <a:pPr defTabSz="914400"/>
            <a:r>
              <a:rPr lang="en-GB" sz="1800" b="0" kern="0" dirty="0">
                <a:sym typeface="Symbol" panose="05050102010706020507" pitchFamily="18" charset="2"/>
              </a:rPr>
              <a:t>30×30 µm pixels, ALPIDE MAPS sensors </a:t>
            </a:r>
          </a:p>
          <a:p>
            <a:pPr defTabSz="914400"/>
            <a:r>
              <a:rPr lang="en-GB" sz="1800" b="0" kern="0" dirty="0"/>
              <a:t>Outer barrel 1.48 m long</a:t>
            </a:r>
          </a:p>
          <a:p>
            <a:pPr defTabSz="914400"/>
            <a:r>
              <a:rPr lang="en-GB" sz="1800" b="0" kern="0" dirty="0"/>
              <a:t>Total 10 m</a:t>
            </a:r>
            <a:r>
              <a:rPr lang="en-GB" sz="1800" b="0" kern="0" baseline="30000" dirty="0"/>
              <a:t>2 </a:t>
            </a:r>
            <a:r>
              <a:rPr lang="en-GB" sz="1800" b="0" kern="0" dirty="0"/>
              <a:t>silicon</a:t>
            </a:r>
          </a:p>
        </p:txBody>
      </p:sp>
    </p:spTree>
    <p:extLst>
      <p:ext uri="{BB962C8B-B14F-4D97-AF65-F5344CB8AC3E}">
        <p14:creationId xmlns:p14="http://schemas.microsoft.com/office/powerpoint/2010/main" val="3960919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0267B5-74C6-6AF0-33EE-B05E02771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13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940049-71E7-1FCC-9519-040F9387C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187" y="619081"/>
            <a:ext cx="7117626" cy="44005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EBFFB5-ED2C-8F17-AD24-A6B02F313464}"/>
              </a:ext>
            </a:extLst>
          </p:cNvPr>
          <p:cNvSpPr txBox="1"/>
          <p:nvPr/>
        </p:nvSpPr>
        <p:spPr>
          <a:xfrm>
            <a:off x="552000" y="4967149"/>
            <a:ext cx="10001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ITS3.  Curved wafer scale stitched CMOS sensors, huge pioneering effort of ALICE Collaboration.</a:t>
            </a:r>
          </a:p>
          <a:p>
            <a:r>
              <a:rPr lang="en-GB" dirty="0"/>
              <a:t>Sensors use </a:t>
            </a:r>
            <a:r>
              <a:rPr lang="en-GB" dirty="0" err="1">
                <a:solidFill>
                  <a:srgbClr val="FF0000"/>
                </a:solidFill>
              </a:rPr>
              <a:t>TPSCo</a:t>
            </a:r>
            <a:r>
              <a:rPr lang="en-GB" dirty="0">
                <a:solidFill>
                  <a:srgbClr val="FF0000"/>
                </a:solidFill>
              </a:rPr>
              <a:t> 65 nm process, </a:t>
            </a:r>
            <a:r>
              <a:rPr lang="en-GB" dirty="0"/>
              <a:t>Collaboration led by CERN Microelectronics (Walter Snoeys) </a:t>
            </a:r>
          </a:p>
          <a:p>
            <a:endParaRPr lang="en-GB" dirty="0"/>
          </a:p>
          <a:p>
            <a:r>
              <a:rPr lang="en-GB" dirty="0"/>
              <a:t>12” (300 mm) diameter wafers suffice for these half-cylinders.  65 nm is sufficient:  far below state-of-art in wafer processing, which is pushing </a:t>
            </a:r>
            <a:r>
              <a:rPr lang="en-GB" dirty="0">
                <a:solidFill>
                  <a:srgbClr val="FF0000"/>
                </a:solidFill>
              </a:rPr>
              <a:t>2 nm </a:t>
            </a:r>
            <a:r>
              <a:rPr lang="en-GB" dirty="0"/>
              <a:t>effective feature size, measured by transistor density  </a:t>
            </a:r>
          </a:p>
        </p:txBody>
      </p:sp>
    </p:spTree>
    <p:extLst>
      <p:ext uri="{BB962C8B-B14F-4D97-AF65-F5344CB8AC3E}">
        <p14:creationId xmlns:p14="http://schemas.microsoft.com/office/powerpoint/2010/main" val="3216642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473779-70C6-9E09-BCE6-B103F9AAB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14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6D5ED-61C0-1413-556E-17F073FAC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900" y="2833475"/>
            <a:ext cx="6935548" cy="38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96E625-5F5C-6E3D-3BE7-4720246A6A0C}"/>
              </a:ext>
            </a:extLst>
          </p:cNvPr>
          <p:cNvSpPr txBox="1"/>
          <p:nvPr/>
        </p:nvSpPr>
        <p:spPr>
          <a:xfrm>
            <a:off x="552000" y="30450"/>
            <a:ext cx="11088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Excellent YouTube - EUV wafer processing machine from ASML in Netherlands (outgrowth from Philips)</a:t>
            </a:r>
          </a:p>
          <a:p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GB" dirty="0">
                <a:solidFill>
                  <a:srgbClr val="FF0000"/>
                </a:solidFill>
              </a:rPr>
              <a:t> = 13.5 nm, </a:t>
            </a:r>
            <a:r>
              <a:rPr lang="en-GB" dirty="0"/>
              <a:t>beyond DUV,  </a:t>
            </a:r>
            <a:r>
              <a:rPr lang="en-GB" dirty="0">
                <a:latin typeface="Symbol" panose="05050102010706020507" pitchFamily="18" charset="2"/>
              </a:rPr>
              <a:t>l</a:t>
            </a:r>
            <a:r>
              <a:rPr lang="en-GB" dirty="0"/>
              <a:t> = 193 nm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EUV needed for effective feature size below 14 nm, down to 2 nm (measured by density transistors)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30 component machines gathered together from ASML subsidiary companies world-wide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Assembled and commissioned in Netherlands, then disassembled and shipped to the customer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20 trucks, 3 Boeing 747 transport planes, at cost of $200M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ASML expect to complete delivery of 30 units during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Export to China is currently blocked. So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E07806-0255-2409-72C1-8D08B332F0DC}"/>
              </a:ext>
            </a:extLst>
          </p:cNvPr>
          <p:cNvSpPr txBox="1"/>
          <p:nvPr/>
        </p:nvSpPr>
        <p:spPr>
          <a:xfrm>
            <a:off x="9336000" y="4594912"/>
            <a:ext cx="14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Size of a large truck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57239A-65B9-6A04-31A5-74E4138809F7}"/>
              </a:ext>
            </a:extLst>
          </p:cNvPr>
          <p:cNvSpPr txBox="1"/>
          <p:nvPr/>
        </p:nvSpPr>
        <p:spPr>
          <a:xfrm>
            <a:off x="6960000" y="382264"/>
            <a:ext cx="54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https://www.youtube.com/watch?v=iSVHp6CAyQ8</a:t>
            </a:r>
          </a:p>
        </p:txBody>
      </p:sp>
    </p:spTree>
    <p:extLst>
      <p:ext uri="{BB962C8B-B14F-4D97-AF65-F5344CB8AC3E}">
        <p14:creationId xmlns:p14="http://schemas.microsoft.com/office/powerpoint/2010/main" val="3809513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3281C8-1ACA-9D5F-32C7-A950B1E3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15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05879A-179F-5D4A-CA9D-0EE6C4940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486" y="603825"/>
            <a:ext cx="5997027" cy="561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21B002-EF9F-4C05-387C-E778BA47FADB}"/>
              </a:ext>
            </a:extLst>
          </p:cNvPr>
          <p:cNvSpPr txBox="1"/>
          <p:nvPr/>
        </p:nvSpPr>
        <p:spPr>
          <a:xfrm>
            <a:off x="-22875" y="2381133"/>
            <a:ext cx="4606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SSMB – Steady State Microbunching storage ring, proposed by Prof </a:t>
            </a:r>
            <a:r>
              <a:rPr lang="en-GB" dirty="0">
                <a:solidFill>
                  <a:srgbClr val="FF0000"/>
                </a:solidFill>
              </a:rPr>
              <a:t>Zhao Wu</a:t>
            </a:r>
            <a:r>
              <a:rPr lang="en-GB" dirty="0"/>
              <a:t> and then-student </a:t>
            </a:r>
            <a:r>
              <a:rPr lang="en-GB" dirty="0">
                <a:solidFill>
                  <a:srgbClr val="FF0000"/>
                </a:solidFill>
              </a:rPr>
              <a:t>Daniel Ratner, </a:t>
            </a:r>
            <a:r>
              <a:rPr lang="en-GB" dirty="0"/>
              <a:t>SLAC 2010.  Circumference ~100 m.  Each undulator will produce SR light down to the EUV range, just short of X-rays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72A9BC-7C03-96D6-AA29-288297DAD24A}"/>
              </a:ext>
            </a:extLst>
          </p:cNvPr>
          <p:cNvSpPr txBox="1"/>
          <p:nvPr/>
        </p:nvSpPr>
        <p:spPr>
          <a:xfrm rot="10800000" flipH="1" flipV="1">
            <a:off x="173100" y="1241712"/>
            <a:ext cx="290548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‘Many lithography machines’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47A1D-84EA-75D7-4EAD-D1E570AF399D}"/>
              </a:ext>
            </a:extLst>
          </p:cNvPr>
          <p:cNvSpPr txBox="1"/>
          <p:nvPr/>
        </p:nvSpPr>
        <p:spPr>
          <a:xfrm>
            <a:off x="3051961" y="6013586"/>
            <a:ext cx="88990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rgbClr val="222222"/>
                </a:solidFill>
                <a:effectLst/>
                <a:latin typeface="Merriweather" panose="020F0502020204030204" pitchFamily="2" charset="0"/>
              </a:rPr>
              <a:t>‘Compared with current ASML EUV technology, SSMB </a:t>
            </a:r>
            <a:r>
              <a:rPr lang="en-GB" sz="1400" dirty="0">
                <a:solidFill>
                  <a:srgbClr val="222222"/>
                </a:solidFill>
                <a:latin typeface="Merriweather" panose="020F0502020204030204" pitchFamily="2" charset="0"/>
              </a:rPr>
              <a:t>will be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Merriweather" panose="020F0502020204030204" pitchFamily="2" charset="0"/>
              </a:rPr>
              <a:t> a more ideal light source. It will have a higher average power and higher chip production output with lower unit cost.’</a:t>
            </a:r>
          </a:p>
          <a:p>
            <a:endParaRPr lang="en-GB" sz="800" b="0" i="0" dirty="0">
              <a:solidFill>
                <a:srgbClr val="222222"/>
              </a:solidFill>
              <a:effectLst/>
              <a:latin typeface="Merriweather" panose="020F0502020204030204" pitchFamily="2" charset="0"/>
            </a:endParaRPr>
          </a:p>
          <a:p>
            <a:r>
              <a:rPr lang="en-GB" sz="1400" dirty="0">
                <a:solidFill>
                  <a:srgbClr val="FF0000"/>
                </a:solidFill>
                <a:latin typeface="Merriweather" panose="020F0502020204030204" pitchFamily="2" charset="0"/>
              </a:rPr>
              <a:t>100 W to 1 kW on wafer, compared to 5 W ASML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A2C39-2D2F-682F-6AC9-8FB013E6206C}"/>
              </a:ext>
            </a:extLst>
          </p:cNvPr>
          <p:cNvSpPr txBox="1"/>
          <p:nvPr/>
        </p:nvSpPr>
        <p:spPr>
          <a:xfrm>
            <a:off x="156000" y="136525"/>
            <a:ext cx="118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Article in South China Morning Post</a:t>
            </a:r>
          </a:p>
          <a:p>
            <a:r>
              <a:rPr lang="en-GB" dirty="0">
                <a:solidFill>
                  <a:srgbClr val="FF0000"/>
                </a:solidFill>
              </a:rPr>
              <a:t>https://www.scmp.com/news/china/science/article/3235419/china-plans-build-giant-chip-factory-driven-particle-accelerator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749E15-E6C0-5A6C-2EFC-3D4B2114D5F2}"/>
              </a:ext>
            </a:extLst>
          </p:cNvPr>
          <p:cNvSpPr txBox="1"/>
          <p:nvPr/>
        </p:nvSpPr>
        <p:spPr>
          <a:xfrm>
            <a:off x="9480000" y="685682"/>
            <a:ext cx="23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Prof </a:t>
            </a:r>
            <a:r>
              <a:rPr lang="en-GB" dirty="0">
                <a:solidFill>
                  <a:srgbClr val="FF0000"/>
                </a:solidFill>
              </a:rPr>
              <a:t>Tang </a:t>
            </a:r>
            <a:r>
              <a:rPr lang="en-GB" dirty="0" err="1">
                <a:solidFill>
                  <a:srgbClr val="FF0000"/>
                </a:solidFill>
              </a:rPr>
              <a:t>Chuanxiang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Of Tsinghua U</a:t>
            </a:r>
          </a:p>
        </p:txBody>
      </p:sp>
    </p:spTree>
    <p:extLst>
      <p:ext uri="{BB962C8B-B14F-4D97-AF65-F5344CB8AC3E}">
        <p14:creationId xmlns:p14="http://schemas.microsoft.com/office/powerpoint/2010/main" val="3957558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4342B7-93B6-21F0-AFC4-67C2E38E2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16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AE26BF-CCF2-C679-9A61-7BF8A5290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790" y="1523762"/>
            <a:ext cx="8179220" cy="4629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A8198A-27C9-A8C7-C25D-2EA57129B936}"/>
              </a:ext>
            </a:extLst>
          </p:cNvPr>
          <p:cNvSpPr txBox="1"/>
          <p:nvPr/>
        </p:nvSpPr>
        <p:spPr>
          <a:xfrm>
            <a:off x="487680" y="223520"/>
            <a:ext cx="11043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Petra Merkel’s </a:t>
            </a:r>
            <a:r>
              <a:rPr lang="en-GB" dirty="0"/>
              <a:t>Keynote talk – Particle Physics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Links to a presentation of </a:t>
            </a:r>
            <a:r>
              <a:rPr lang="en-GB" dirty="0">
                <a:solidFill>
                  <a:srgbClr val="FF0000"/>
                </a:solidFill>
              </a:rPr>
              <a:t>Jennet Dickinson </a:t>
            </a:r>
            <a:r>
              <a:rPr lang="en-GB" dirty="0"/>
              <a:t>at Fermilab.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Assumes 28 nm CMOS, and a stacked architecture could possibly enable even more challenging applications than HL-LHC, notably FCC-</a:t>
            </a:r>
            <a:r>
              <a:rPr lang="en-GB" dirty="0" err="1"/>
              <a:t>hh</a:t>
            </a:r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88591FC-FEA4-8C56-F7D6-A840C4F6008D}"/>
              </a:ext>
            </a:extLst>
          </p:cNvPr>
          <p:cNvSpPr/>
          <p:nvPr/>
        </p:nvSpPr>
        <p:spPr>
          <a:xfrm>
            <a:off x="8058150" y="5124450"/>
            <a:ext cx="1514475" cy="638175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BF0E85D-A1D1-CF3C-D093-863D43A27085}"/>
              </a:ext>
            </a:extLst>
          </p:cNvPr>
          <p:cNvCxnSpPr/>
          <p:nvPr/>
        </p:nvCxnSpPr>
        <p:spPr>
          <a:xfrm flipH="1">
            <a:off x="9572625" y="4591050"/>
            <a:ext cx="942975" cy="6953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5AF12-C1E3-3196-F995-0930232851D1}"/>
              </a:ext>
            </a:extLst>
          </p:cNvPr>
          <p:cNvCxnSpPr>
            <a:cxnSpLocks/>
          </p:cNvCxnSpPr>
          <p:nvPr/>
        </p:nvCxnSpPr>
        <p:spPr>
          <a:xfrm>
            <a:off x="1632000" y="2565000"/>
            <a:ext cx="0" cy="1008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84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6D704E-62ED-9365-95A9-6B4F4EA5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17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E6A46D-10D1-5430-AA95-570FA6E0A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681" y="1583272"/>
            <a:ext cx="9294638" cy="5261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3E89F3-9946-3334-704F-373345EEE501}"/>
              </a:ext>
            </a:extLst>
          </p:cNvPr>
          <p:cNvSpPr txBox="1"/>
          <p:nvPr/>
        </p:nvSpPr>
        <p:spPr>
          <a:xfrm>
            <a:off x="264000" y="13612"/>
            <a:ext cx="115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For HL-LHC, ATLAS (High Granularity Timing Detector - below) introduce large pairs of LGAD disks between the barrel tracker and ECAL, for pileup suppression by point measurements on all seen tracks, with 1.5 mm square pixels, </a:t>
            </a:r>
            <a:r>
              <a:rPr lang="en-GB" sz="1600" dirty="0">
                <a:solidFill>
                  <a:srgbClr val="FF0000"/>
                </a:solidFill>
              </a:rPr>
              <a:t>30-50 </a:t>
            </a:r>
            <a:r>
              <a:rPr lang="en-GB" sz="1600" dirty="0" err="1">
                <a:solidFill>
                  <a:srgbClr val="FF0000"/>
                </a:solidFill>
              </a:rPr>
              <a:t>ps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/>
              <a:t>timing precision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 </a:t>
            </a:r>
            <a:r>
              <a:rPr lang="en-GB" sz="1600" dirty="0">
                <a:solidFill>
                  <a:srgbClr val="FF0000"/>
                </a:solidFill>
              </a:rPr>
              <a:t>Carbon enrichment </a:t>
            </a:r>
            <a:r>
              <a:rPr lang="en-GB" sz="1600" dirty="0"/>
              <a:t>enhances the rad hardness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SEB – </a:t>
            </a:r>
            <a:r>
              <a:rPr lang="en-GB" sz="1600" dirty="0">
                <a:solidFill>
                  <a:srgbClr val="FF0000"/>
                </a:solidFill>
              </a:rPr>
              <a:t>Single Event Burnout</a:t>
            </a:r>
            <a:r>
              <a:rPr lang="en-GB" sz="1600" dirty="0"/>
              <a:t> is a nasty problem – avoided by restricting the operating voltage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3 Chinese companies will provide the full system of LGADs.  Start full production next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Readout with 130 nm CMOS ASICs from TSMC, bump-bonded</a:t>
            </a:r>
          </a:p>
        </p:txBody>
      </p:sp>
    </p:spTree>
    <p:extLst>
      <p:ext uri="{BB962C8B-B14F-4D97-AF65-F5344CB8AC3E}">
        <p14:creationId xmlns:p14="http://schemas.microsoft.com/office/powerpoint/2010/main" val="2198162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E8579E-F8AE-150D-D003-98B64F34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6000" y="6338059"/>
            <a:ext cx="2743200" cy="365125"/>
          </a:xfrm>
        </p:spPr>
        <p:txBody>
          <a:bodyPr/>
          <a:lstStyle/>
          <a:p>
            <a:fld id="{F3C26270-EBF8-4325-88D5-78D50C2B1ED9}" type="slidenum">
              <a:rPr lang="en-GB" smtClean="0"/>
              <a:t>18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AD1F0A-E963-2D22-B46B-162403598D3E}"/>
              </a:ext>
            </a:extLst>
          </p:cNvPr>
          <p:cNvSpPr txBox="1"/>
          <p:nvPr/>
        </p:nvSpPr>
        <p:spPr>
          <a:xfrm>
            <a:off x="1308000" y="154816"/>
            <a:ext cx="96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‘Everyone makes mistakes’ – Risk Analysis and Risk Management Procedures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B15235-4422-2F4B-908B-97066299C1AE}"/>
              </a:ext>
            </a:extLst>
          </p:cNvPr>
          <p:cNvSpPr txBox="1"/>
          <p:nvPr/>
        </p:nvSpPr>
        <p:spPr>
          <a:xfrm>
            <a:off x="0" y="616481"/>
            <a:ext cx="12192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‘Incidents’ are generally resolved, but are sometimes accompanied by a reluctance to talk about them in public, so important lessons may not be shared.  Some projects are simply abandoned, as happened with UA1 after the ‘room temperature calorimetry’ disaster</a:t>
            </a:r>
          </a:p>
          <a:p>
            <a:endParaRPr lang="en-GB" sz="800" dirty="0"/>
          </a:p>
          <a:p>
            <a:r>
              <a:rPr lang="en-GB" dirty="0"/>
              <a:t>A few 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first attempt to get min-I signals from silicon pixel detectors (CCDs) in the t6 beam at the CERN PS, 1979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failure of LHC splice joints during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failure of the first production CCDs for LSST (eventually 3.2 </a:t>
            </a:r>
            <a:r>
              <a:rPr lang="en-GB" dirty="0" err="1"/>
              <a:t>Gpixels</a:t>
            </a:r>
            <a:r>
              <a:rPr lang="en-GB" dirty="0"/>
              <a:t> of highest quality)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The ‘vacuum incident’ with the </a:t>
            </a:r>
            <a:r>
              <a:rPr lang="en-GB" dirty="0" err="1"/>
              <a:t>LHCb</a:t>
            </a:r>
            <a:r>
              <a:rPr lang="en-GB" dirty="0"/>
              <a:t> RF box (this conference)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r>
              <a:rPr lang="en-GB" dirty="0"/>
              <a:t>Lessons learned: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Rigorous procedures </a:t>
            </a:r>
            <a:r>
              <a:rPr lang="en-GB" dirty="0"/>
              <a:t>that were followed for 20 years at CERN, RAL and SLAC, with no further incidents </a:t>
            </a:r>
            <a:r>
              <a:rPr lang="en-GB" i="1" dirty="0"/>
              <a:t>of that type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Rigorous procedures </a:t>
            </a:r>
            <a:r>
              <a:rPr lang="en-GB" dirty="0"/>
              <a:t>under the guidance of an enlightened Director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Switch to a balanced investigative procedure for both </a:t>
            </a:r>
            <a:r>
              <a:rPr lang="en-GB" dirty="0">
                <a:solidFill>
                  <a:srgbClr val="FF0000"/>
                </a:solidFill>
              </a:rPr>
              <a:t>design </a:t>
            </a:r>
            <a:r>
              <a:rPr lang="en-GB" i="1" dirty="0">
                <a:solidFill>
                  <a:srgbClr val="FF0000"/>
                </a:solidFill>
              </a:rPr>
              <a:t>and production</a:t>
            </a:r>
            <a:endParaRPr lang="en-GB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Not discussed at PSD13 – just ‘replace the box’, but presumably robust procedures in future.  Is there a report on this? 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369881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CED8BB-787E-A659-F39E-0301EF821D94}"/>
              </a:ext>
            </a:extLst>
          </p:cNvPr>
          <p:cNvSpPr txBox="1"/>
          <p:nvPr/>
        </p:nvSpPr>
        <p:spPr>
          <a:xfrm>
            <a:off x="480000" y="0"/>
            <a:ext cx="11029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LSST CCD prototyping went smoothly from ~2010, but in 2014 production was held back for a year due to a DOE funding freeze.  Then in 2015, e2V  were unable to produce working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Weekly crisis meetings focused on possible ‘design improvements’.  Why only that?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04EFC4-958B-30E2-6D25-FE125E69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56" y="1249558"/>
            <a:ext cx="7748716" cy="534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4648DB-4FFB-9BB4-039B-0032AAF0F57E}"/>
              </a:ext>
            </a:extLst>
          </p:cNvPr>
          <p:cNvCxnSpPr/>
          <p:nvPr/>
        </p:nvCxnSpPr>
        <p:spPr>
          <a:xfrm>
            <a:off x="336000" y="6093000"/>
            <a:ext cx="216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7CF16D2-801F-68DA-22A5-116EB403FFB1}"/>
              </a:ext>
            </a:extLst>
          </p:cNvPr>
          <p:cNvSpPr/>
          <p:nvPr/>
        </p:nvSpPr>
        <p:spPr>
          <a:xfrm>
            <a:off x="336000" y="6093000"/>
            <a:ext cx="2160000" cy="503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416818-B796-D524-41AB-84C7CD5F1349}"/>
              </a:ext>
            </a:extLst>
          </p:cNvPr>
          <p:cNvSpPr/>
          <p:nvPr/>
        </p:nvSpPr>
        <p:spPr>
          <a:xfrm>
            <a:off x="336000" y="5876999"/>
            <a:ext cx="360000" cy="21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9AA584-0F11-5123-B0F7-A02F8569373B}"/>
              </a:ext>
            </a:extLst>
          </p:cNvPr>
          <p:cNvSpPr/>
          <p:nvPr/>
        </p:nvSpPr>
        <p:spPr>
          <a:xfrm>
            <a:off x="2136000" y="5876999"/>
            <a:ext cx="360000" cy="21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802C04-62F6-5508-4F8C-554FDB0DAC35}"/>
              </a:ext>
            </a:extLst>
          </p:cNvPr>
          <p:cNvSpPr/>
          <p:nvPr/>
        </p:nvSpPr>
        <p:spPr>
          <a:xfrm>
            <a:off x="2131125" y="5805002"/>
            <a:ext cx="360000" cy="719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39E7E4-AA29-1997-F56B-F97FEA794FB5}"/>
              </a:ext>
            </a:extLst>
          </p:cNvPr>
          <p:cNvSpPr/>
          <p:nvPr/>
        </p:nvSpPr>
        <p:spPr>
          <a:xfrm>
            <a:off x="336000" y="5805003"/>
            <a:ext cx="360000" cy="719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E3C289-3ECC-7DD6-D257-B0496CF7F255}"/>
              </a:ext>
            </a:extLst>
          </p:cNvPr>
          <p:cNvSpPr/>
          <p:nvPr/>
        </p:nvSpPr>
        <p:spPr>
          <a:xfrm>
            <a:off x="696000" y="6020999"/>
            <a:ext cx="360000" cy="719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1C93F2-5882-587D-E66E-329D44E8D632}"/>
              </a:ext>
            </a:extLst>
          </p:cNvPr>
          <p:cNvSpPr/>
          <p:nvPr/>
        </p:nvSpPr>
        <p:spPr>
          <a:xfrm>
            <a:off x="1771125" y="6020999"/>
            <a:ext cx="360000" cy="719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3E5170-E95F-3B23-712A-7F17F2612AC6}"/>
              </a:ext>
            </a:extLst>
          </p:cNvPr>
          <p:cNvSpPr/>
          <p:nvPr/>
        </p:nvSpPr>
        <p:spPr>
          <a:xfrm>
            <a:off x="696000" y="5804993"/>
            <a:ext cx="114000" cy="21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9BDCB1-BFD6-045A-2B7D-67435127C856}"/>
              </a:ext>
            </a:extLst>
          </p:cNvPr>
          <p:cNvSpPr/>
          <p:nvPr/>
        </p:nvSpPr>
        <p:spPr>
          <a:xfrm>
            <a:off x="2022000" y="5804993"/>
            <a:ext cx="114000" cy="21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3B90DB-7F15-58D9-436E-C68F49984930}"/>
              </a:ext>
            </a:extLst>
          </p:cNvPr>
          <p:cNvSpPr txBox="1"/>
          <p:nvPr/>
        </p:nvSpPr>
        <p:spPr>
          <a:xfrm>
            <a:off x="409636" y="622766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95FD7E-D787-9567-D430-243F61501E24}"/>
              </a:ext>
            </a:extLst>
          </p:cNvPr>
          <p:cNvSpPr txBox="1"/>
          <p:nvPr/>
        </p:nvSpPr>
        <p:spPr>
          <a:xfrm>
            <a:off x="2944125" y="5843550"/>
            <a:ext cx="90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</a:t>
            </a:r>
          </a:p>
          <a:p>
            <a:r>
              <a:rPr lang="en-GB" dirty="0"/>
              <a:t>SiO</a:t>
            </a:r>
            <a:r>
              <a:rPr lang="en-GB" baseline="-25000" dirty="0"/>
              <a:t>2</a:t>
            </a:r>
            <a:endParaRPr lang="en-GB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935FABF-A55B-64D8-C6BE-5658C37F4106}"/>
              </a:ext>
            </a:extLst>
          </p:cNvPr>
          <p:cNvCxnSpPr>
            <a:cxnSpLocks/>
            <a:endCxn id="15" idx="3"/>
          </p:cNvCxnSpPr>
          <p:nvPr/>
        </p:nvCxnSpPr>
        <p:spPr>
          <a:xfrm flipH="1" flipV="1">
            <a:off x="2491125" y="5841000"/>
            <a:ext cx="542156" cy="1799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69F93F2-67D8-E01C-8B82-382BCA05B852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2496000" y="5984999"/>
            <a:ext cx="505125" cy="2945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6509497D-949A-6AD8-AC5F-872CA87B9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00" y="4077000"/>
            <a:ext cx="1390721" cy="59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7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B83167-ED07-4575-97A1-7F3D59B25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5C64A7-2263-E7ED-A885-7AE96F2B5311}"/>
              </a:ext>
            </a:extLst>
          </p:cNvPr>
          <p:cNvSpPr txBox="1"/>
          <p:nvPr/>
        </p:nvSpPr>
        <p:spPr>
          <a:xfrm>
            <a:off x="1219200" y="0"/>
            <a:ext cx="101346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My selection (with humble apologies for many omissions):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Those 16 categories obscure advances which are common to most application areas, such as in the technology of silicon detectors, so I consider those first.  In my opinion, the most significant advance here is in</a:t>
            </a:r>
            <a:r>
              <a:rPr lang="en-GB" dirty="0">
                <a:solidFill>
                  <a:srgbClr val="FF0000"/>
                </a:solidFill>
              </a:rPr>
              <a:t> stacked CMOS image sensors, </a:t>
            </a:r>
            <a:r>
              <a:rPr lang="en-GB" dirty="0"/>
              <a:t>brilliantly led by SONY for optical imaging - reminiscent of the evolution of </a:t>
            </a:r>
            <a:r>
              <a:rPr lang="en-GB" dirty="0">
                <a:solidFill>
                  <a:srgbClr val="FF0000"/>
                </a:solidFill>
              </a:rPr>
              <a:t>monolithic pixel devices, </a:t>
            </a:r>
            <a:r>
              <a:rPr lang="en-GB" dirty="0"/>
              <a:t>invented in the form of CCDs in 1970.  (Physics Nobel Prize to Willard Boyle and George Smith, 2009)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Particle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	</a:t>
            </a:r>
            <a:r>
              <a:rPr lang="en-GB" dirty="0">
                <a:solidFill>
                  <a:srgbClr val="FF0000"/>
                </a:solidFill>
              </a:rPr>
              <a:t>Smart</a:t>
            </a:r>
            <a:r>
              <a:rPr lang="en-GB" dirty="0"/>
              <a:t> pixels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	</a:t>
            </a:r>
            <a:r>
              <a:rPr lang="en-GB" dirty="0">
                <a:solidFill>
                  <a:srgbClr val="FF0000"/>
                </a:solidFill>
              </a:rPr>
              <a:t>High speed </a:t>
            </a:r>
            <a:r>
              <a:rPr lang="en-GB" dirty="0"/>
              <a:t>pixels, notably LGADs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	Some thoughts on </a:t>
            </a:r>
            <a:r>
              <a:rPr lang="en-GB" dirty="0">
                <a:solidFill>
                  <a:srgbClr val="FF0000"/>
                </a:solidFill>
              </a:rPr>
              <a:t>risk management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LCLS-II</a:t>
            </a:r>
            <a:r>
              <a:rPr lang="en-GB" dirty="0"/>
              <a:t> at SLAC - brilliant startup on 18</a:t>
            </a:r>
            <a:r>
              <a:rPr lang="en-GB" baseline="30000" dirty="0"/>
              <a:t>th</a:t>
            </a:r>
            <a:r>
              <a:rPr lang="en-GB" dirty="0"/>
              <a:t> September. A huge challenge for PSDs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advance to </a:t>
            </a:r>
            <a:r>
              <a:rPr lang="en-GB" dirty="0">
                <a:solidFill>
                  <a:srgbClr val="FF0000"/>
                </a:solidFill>
              </a:rPr>
              <a:t>Ultrafast MeV-scale electron microscopy, </a:t>
            </a:r>
            <a:r>
              <a:rPr lang="en-GB" dirty="0"/>
              <a:t>including an initiative in the UK, and the link to </a:t>
            </a:r>
            <a:r>
              <a:rPr lang="en-GB" dirty="0">
                <a:solidFill>
                  <a:srgbClr val="FF0000"/>
                </a:solidFill>
              </a:rPr>
              <a:t>attosecond laser pulses </a:t>
            </a:r>
            <a:r>
              <a:rPr lang="en-GB" dirty="0"/>
              <a:t>(Physics Nobel Prize to Pierre Agostini, Ferenc </a:t>
            </a:r>
            <a:r>
              <a:rPr lang="en-GB" dirty="0" err="1"/>
              <a:t>Krausz</a:t>
            </a:r>
            <a:r>
              <a:rPr lang="en-GB" dirty="0"/>
              <a:t> and Anne </a:t>
            </a:r>
            <a:r>
              <a:rPr lang="en-GB" dirty="0" err="1"/>
              <a:t>L’Huillier</a:t>
            </a:r>
            <a:r>
              <a:rPr lang="en-GB" dirty="0"/>
              <a:t>, 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VHE gamma ray astronomy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Dark Matter</a:t>
            </a:r>
            <a:r>
              <a:rPr lang="en-GB" dirty="0"/>
              <a:t> – could it (even now) be entirely due to Primordial Black Holes?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DM distribution of the Milky Way Galaxy (or was it a joke?)</a:t>
            </a:r>
          </a:p>
        </p:txBody>
      </p:sp>
    </p:spTree>
    <p:extLst>
      <p:ext uri="{BB962C8B-B14F-4D97-AF65-F5344CB8AC3E}">
        <p14:creationId xmlns:p14="http://schemas.microsoft.com/office/powerpoint/2010/main" val="2337007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DD8A52-5D3E-10AF-1DF4-4D6237378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20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E6C4F-5472-0059-237F-6FF34702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00" y="0"/>
            <a:ext cx="10753934" cy="6041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02C7A5-C5ED-3E26-21FD-942EDCC56B99}"/>
              </a:ext>
            </a:extLst>
          </p:cNvPr>
          <p:cNvSpPr txBox="1"/>
          <p:nvPr/>
        </p:nvSpPr>
        <p:spPr>
          <a:xfrm>
            <a:off x="3504000" y="6041725"/>
            <a:ext cx="417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U of Science and Technology, Cracow</a:t>
            </a:r>
          </a:p>
        </p:txBody>
      </p:sp>
    </p:spTree>
    <p:extLst>
      <p:ext uri="{BB962C8B-B14F-4D97-AF65-F5344CB8AC3E}">
        <p14:creationId xmlns:p14="http://schemas.microsoft.com/office/powerpoint/2010/main" val="1474978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4A2B49-E832-181D-103A-597A6E21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21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FADFF-9865-6BC1-37D8-5272851B3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15" y="1387363"/>
            <a:ext cx="11087670" cy="4349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0C3660-F663-E5E0-73D5-01507F5F9F94}"/>
              </a:ext>
            </a:extLst>
          </p:cNvPr>
          <p:cNvSpPr txBox="1"/>
          <p:nvPr/>
        </p:nvSpPr>
        <p:spPr>
          <a:xfrm>
            <a:off x="247649" y="267385"/>
            <a:ext cx="11877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Celebrating the startup of LCLS-II, 18</a:t>
            </a:r>
            <a:r>
              <a:rPr lang="en-GB" baseline="30000" dirty="0"/>
              <a:t>th</a:t>
            </a:r>
            <a:r>
              <a:rPr lang="en-GB" dirty="0"/>
              <a:t> Sept 2023.  Collaboration between SLAC, Fermilab, </a:t>
            </a:r>
            <a:r>
              <a:rPr lang="en-GB" dirty="0" err="1"/>
              <a:t>Jlab</a:t>
            </a:r>
            <a:r>
              <a:rPr lang="en-GB" dirty="0"/>
              <a:t>, …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https://www6.slac.stanford.edu/news/2023-09-18-slac-fires-worlds-most-powerful-x-ray-laser-lcls-ii-ushers-new-era-science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F144BD-8E53-BBA3-F221-BAE5AC9091D9}"/>
              </a:ext>
            </a:extLst>
          </p:cNvPr>
          <p:cNvSpPr txBox="1"/>
          <p:nvPr/>
        </p:nvSpPr>
        <p:spPr>
          <a:xfrm>
            <a:off x="380715" y="5924550"/>
            <a:ext cx="10458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LCLS operates with an X-ray bunch frequency of </a:t>
            </a:r>
            <a:r>
              <a:rPr lang="en-GB" dirty="0">
                <a:solidFill>
                  <a:srgbClr val="FF0000"/>
                </a:solidFill>
              </a:rPr>
              <a:t>120 Hz.</a:t>
            </a:r>
            <a:r>
              <a:rPr lang="en-GB" dirty="0"/>
              <a:t>  Comparable to the EUXFEL average, but far below the needs of science</a:t>
            </a:r>
          </a:p>
          <a:p>
            <a:r>
              <a:rPr lang="en-GB" dirty="0"/>
              <a:t>LCLS-II operates continuously at </a:t>
            </a:r>
            <a:r>
              <a:rPr lang="en-GB" dirty="0">
                <a:solidFill>
                  <a:srgbClr val="FF0000"/>
                </a:solidFill>
              </a:rPr>
              <a:t>1 </a:t>
            </a:r>
            <a:r>
              <a:rPr lang="en-GB" dirty="0" err="1">
                <a:solidFill>
                  <a:srgbClr val="FF0000"/>
                </a:solidFill>
              </a:rPr>
              <a:t>MHz.</a:t>
            </a:r>
            <a:r>
              <a:rPr lang="en-GB" dirty="0">
                <a:solidFill>
                  <a:srgbClr val="FF0000"/>
                </a:solidFill>
              </a:rPr>
              <a:t>  </a:t>
            </a:r>
            <a:r>
              <a:rPr lang="en-GB" dirty="0"/>
              <a:t>Wonderful for science, but a huge challenge for the detectors  </a:t>
            </a:r>
          </a:p>
        </p:txBody>
      </p:sp>
    </p:spTree>
    <p:extLst>
      <p:ext uri="{BB962C8B-B14F-4D97-AF65-F5344CB8AC3E}">
        <p14:creationId xmlns:p14="http://schemas.microsoft.com/office/powerpoint/2010/main" val="4284929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2E932D-A3BA-C9AD-3EC5-968BDEC8F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22</a:t>
            </a:fld>
            <a:endParaRPr lang="en-GB"/>
          </a:p>
        </p:txBody>
      </p:sp>
      <p:pic>
        <p:nvPicPr>
          <p:cNvPr id="3" name="Picture 4" descr="pief">
            <a:extLst>
              <a:ext uri="{FF2B5EF4-FFF2-40B4-BE49-F238E27FC236}">
                <a16:creationId xmlns:a16="http://schemas.microsoft.com/office/drawing/2014/main" id="{28A2A87A-0E88-A0F7-534F-9A20BA42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289479"/>
            <a:ext cx="8562975" cy="571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21F190-A74F-6269-DF50-7BE4DD403FA4}"/>
              </a:ext>
            </a:extLst>
          </p:cNvPr>
          <p:cNvSpPr txBox="1"/>
          <p:nvPr/>
        </p:nvSpPr>
        <p:spPr>
          <a:xfrm>
            <a:off x="933450" y="6238875"/>
            <a:ext cx="106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Pief</a:t>
            </a:r>
            <a:r>
              <a:rPr lang="en-GB" dirty="0"/>
              <a:t> Panofsky, Stanford U 1962, convincing the trustees to go for the 2-mile monster.  Expected lifetime? …</a:t>
            </a:r>
          </a:p>
        </p:txBody>
      </p:sp>
    </p:spTree>
    <p:extLst>
      <p:ext uri="{BB962C8B-B14F-4D97-AF65-F5344CB8AC3E}">
        <p14:creationId xmlns:p14="http://schemas.microsoft.com/office/powerpoint/2010/main" val="305207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32D019-7136-B429-0E3A-7951C95C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23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2EDD5-38C2-E302-2B59-9EE363CB5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22" y="136525"/>
            <a:ext cx="11792556" cy="4349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99FF2A-D71F-A52F-AA50-C9C4DE9485BA}"/>
              </a:ext>
            </a:extLst>
          </p:cNvPr>
          <p:cNvSpPr txBox="1"/>
          <p:nvPr/>
        </p:nvSpPr>
        <p:spPr>
          <a:xfrm>
            <a:off x="299886" y="4549676"/>
            <a:ext cx="115922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Beautiful simulations of ‘molecular movies’, which will enable breakthroughs in vast areas of science including photosynthesis and retinal functions, by observing molecules responding to optical stimulation, femtosecond by femtosecond, </a:t>
            </a:r>
            <a:r>
              <a:rPr lang="en-GB" dirty="0">
                <a:solidFill>
                  <a:srgbClr val="FF0000"/>
                </a:solidFill>
              </a:rPr>
              <a:t>pumped</a:t>
            </a:r>
            <a:r>
              <a:rPr lang="en-GB" dirty="0"/>
              <a:t> with short flashes of light (this year’s Nobel Prize for physics) and </a:t>
            </a:r>
            <a:r>
              <a:rPr lang="en-GB" dirty="0">
                <a:solidFill>
                  <a:srgbClr val="FF0000"/>
                </a:solidFill>
              </a:rPr>
              <a:t>probed</a:t>
            </a:r>
            <a:r>
              <a:rPr lang="en-GB" dirty="0"/>
              <a:t> by short bursts of X-rays from LCLS-II</a:t>
            </a:r>
          </a:p>
          <a:p>
            <a:endParaRPr lang="en-GB" dirty="0"/>
          </a:p>
          <a:p>
            <a:r>
              <a:rPr lang="en-GB" dirty="0"/>
              <a:t>Huge challenge for experiments and detectors, aiming eventually for studies with single molecules (</a:t>
            </a:r>
            <a:r>
              <a:rPr lang="en-GB" dirty="0" err="1">
                <a:solidFill>
                  <a:srgbClr val="FF0000"/>
                </a:solidFill>
              </a:rPr>
              <a:t>spi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– single particle imaging).  </a:t>
            </a:r>
            <a:r>
              <a:rPr lang="en-GB" dirty="0">
                <a:solidFill>
                  <a:srgbClr val="FF0000"/>
                </a:solidFill>
              </a:rPr>
              <a:t>‘Diffraction before destruction’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603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C32769-F8D1-BB8A-C6E2-EA4B2F1A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24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16861-1261-96D6-3096-62C03E81F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95" y="69850"/>
            <a:ext cx="10885171" cy="6130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BF1E4-3085-F8C7-A409-5E319CF6488A}"/>
              </a:ext>
            </a:extLst>
          </p:cNvPr>
          <p:cNvSpPr txBox="1"/>
          <p:nvPr/>
        </p:nvSpPr>
        <p:spPr>
          <a:xfrm>
            <a:off x="542925" y="6356350"/>
            <a:ext cx="203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Angelo </a:t>
            </a:r>
            <a:r>
              <a:rPr lang="en-GB" dirty="0" err="1"/>
              <a:t>Dragone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4000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5E1EC2-CE32-18E2-91FD-E70619684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25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0C0F0-F298-A003-70EF-95C2115BA5A9}"/>
              </a:ext>
            </a:extLst>
          </p:cNvPr>
          <p:cNvSpPr txBox="1"/>
          <p:nvPr/>
        </p:nvSpPr>
        <p:spPr>
          <a:xfrm>
            <a:off x="5475" y="261000"/>
            <a:ext cx="118967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Looks like a natural area for stacked modules – with layers of ASICs for triggering and data </a:t>
            </a:r>
            <a:r>
              <a:rPr lang="en-GB" dirty="0" err="1"/>
              <a:t>sparsification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Large area detectors – 4-side </a:t>
            </a:r>
            <a:r>
              <a:rPr lang="en-GB" dirty="0" err="1"/>
              <a:t>buttable</a:t>
            </a:r>
            <a:r>
              <a:rPr lang="en-GB" dirty="0"/>
              <a:t> a must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Timescale?  Expect surprises from SONY and their collaborators?  Any news from next month’s CPAD conference?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algn="l"/>
            <a:r>
              <a:rPr lang="en-GB" b="1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Coordinating Panel for Advanced Detectors (CPAD) Workshop</a:t>
            </a:r>
            <a:b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</a:br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November 2023, SLAC National Accelerator Laboratory</a:t>
            </a:r>
          </a:p>
          <a:p>
            <a:pPr algn="l"/>
            <a:r>
              <a:rPr lang="en-GB" b="0" i="0" dirty="0">
                <a:solidFill>
                  <a:srgbClr val="2980B9"/>
                </a:solidFill>
                <a:effectLst/>
                <a:latin typeface="Roboto" panose="02000000000000000000" pitchFamily="2" charset="0"/>
              </a:rPr>
              <a:t>https://indico.slac.stanford.edu/e/cpad2023</a:t>
            </a:r>
            <a:endParaRPr lang="en-GB" b="0" i="0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  <a:p>
            <a:endParaRPr lang="en-GB" dirty="0"/>
          </a:p>
          <a:p>
            <a:r>
              <a:rPr lang="en-GB" dirty="0"/>
              <a:t>[Very good talk last year from Ron Lipton] </a:t>
            </a:r>
          </a:p>
        </p:txBody>
      </p:sp>
    </p:spTree>
    <p:extLst>
      <p:ext uri="{BB962C8B-B14F-4D97-AF65-F5344CB8AC3E}">
        <p14:creationId xmlns:p14="http://schemas.microsoft.com/office/powerpoint/2010/main" val="1397408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3FC7A-AE60-63D2-23EE-6FA7DF52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06399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Promise of MeV Microscopy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B1074AF6-6312-0F50-B471-8754B777B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188" y="902726"/>
            <a:ext cx="6038849" cy="959585"/>
          </a:xfrm>
        </p:spPr>
        <p:txBody>
          <a:bodyPr>
            <a:normAutofit fontScale="25000" lnSpcReduction="20000"/>
          </a:bodyPr>
          <a:lstStyle/>
          <a:p>
            <a:pPr marL="228600" lvl="2"/>
            <a:r>
              <a:rPr lang="en-US" sz="7200" b="1" dirty="0"/>
              <a:t>Life science application</a:t>
            </a:r>
            <a:r>
              <a:rPr lang="en-US" sz="7200" dirty="0"/>
              <a:t>: 3D image intact thick bio-samples</a:t>
            </a:r>
          </a:p>
          <a:p>
            <a:pPr marL="228600" lvl="2"/>
            <a:r>
              <a:rPr lang="en-US" sz="7200" dirty="0"/>
              <a:t>No need of cryo-FIB (focused ion beam) slicing thick cells</a:t>
            </a:r>
          </a:p>
          <a:p>
            <a:pPr marL="228600" lvl="2"/>
            <a:r>
              <a:rPr lang="en-US" sz="7200" dirty="0"/>
              <a:t>Limit to 10-20 lamellae/day, “blindly” select target </a:t>
            </a:r>
          </a:p>
          <a:p>
            <a:pPr marL="228600" lvl="2"/>
            <a:r>
              <a:rPr lang="en-US" sz="7200" dirty="0"/>
              <a:t>Speed up discovery</a:t>
            </a:r>
          </a:p>
          <a:p>
            <a:pPr lvl="2"/>
            <a:endParaRPr lang="en-US" sz="8000" dirty="0"/>
          </a:p>
          <a:p>
            <a:pPr lvl="2"/>
            <a:endParaRPr lang="en-US" sz="8000" dirty="0"/>
          </a:p>
          <a:p>
            <a:pPr lvl="2"/>
            <a:endParaRPr lang="en-US" sz="2800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sz="1300" dirty="0"/>
              <a:t>I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D3DC15-4E4C-2743-2864-1C47D8D6280F}"/>
              </a:ext>
            </a:extLst>
          </p:cNvPr>
          <p:cNvSpPr txBox="1"/>
          <p:nvPr/>
        </p:nvSpPr>
        <p:spPr>
          <a:xfrm>
            <a:off x="1087120" y="6558539"/>
            <a:ext cx="3718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S.G. Wolf, et al., Cellular Imaging, Springer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7788F7-37D5-34DF-9EDA-DD56DF12EDA1}"/>
              </a:ext>
            </a:extLst>
          </p:cNvPr>
          <p:cNvSpPr txBox="1"/>
          <p:nvPr/>
        </p:nvSpPr>
        <p:spPr>
          <a:xfrm>
            <a:off x="2159496" y="1932049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 MeV STEM/UEM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00C48D5-6351-0E74-405C-8219F83E8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37" y="2214220"/>
            <a:ext cx="4565632" cy="412473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74A8901-ADA7-4E92-E644-3F6EDEC19000}"/>
              </a:ext>
            </a:extLst>
          </p:cNvPr>
          <p:cNvSpPr txBox="1"/>
          <p:nvPr/>
        </p:nvSpPr>
        <p:spPr>
          <a:xfrm>
            <a:off x="3705785" y="5978902"/>
            <a:ext cx="849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300 keV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8BCE27E-4960-5945-C1E6-CC702F56EB43}"/>
              </a:ext>
            </a:extLst>
          </p:cNvPr>
          <p:cNvCxnSpPr/>
          <p:nvPr/>
        </p:nvCxnSpPr>
        <p:spPr>
          <a:xfrm>
            <a:off x="882215" y="6162346"/>
            <a:ext cx="1584170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B3D41CE-FA42-1D36-2039-1833E6C7CB09}"/>
              </a:ext>
            </a:extLst>
          </p:cNvPr>
          <p:cNvCxnSpPr>
            <a:cxnSpLocks/>
          </p:cNvCxnSpPr>
          <p:nvPr/>
        </p:nvCxnSpPr>
        <p:spPr>
          <a:xfrm>
            <a:off x="3260158" y="6263949"/>
            <a:ext cx="1953286" cy="1734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34F50BE-374E-A7C2-6B10-3480FEC0B598}"/>
              </a:ext>
            </a:extLst>
          </p:cNvPr>
          <p:cNvSpPr txBox="1"/>
          <p:nvPr/>
        </p:nvSpPr>
        <p:spPr>
          <a:xfrm>
            <a:off x="606553" y="6282574"/>
            <a:ext cx="482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Top and side views of a eukaryotic cell.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8615D3-508B-1BE5-2064-E7A29BF68879}"/>
              </a:ext>
            </a:extLst>
          </p:cNvPr>
          <p:cNvSpPr txBox="1"/>
          <p:nvPr/>
        </p:nvSpPr>
        <p:spPr>
          <a:xfrm>
            <a:off x="2636517" y="3400442"/>
            <a:ext cx="5581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73159-825B-519D-9B4B-2920DB0CAFF1}"/>
              </a:ext>
            </a:extLst>
          </p:cNvPr>
          <p:cNvSpPr txBox="1"/>
          <p:nvPr/>
        </p:nvSpPr>
        <p:spPr>
          <a:xfrm>
            <a:off x="1706609" y="5831126"/>
            <a:ext cx="872741" cy="507831"/>
          </a:xfrm>
          <a:prstGeom prst="rect">
            <a:avLst/>
          </a:prstGeom>
          <a:gradFill flip="none" rotWithShape="0">
            <a:gsLst>
              <a:gs pos="0">
                <a:schemeClr val="bg2"/>
              </a:gs>
              <a:gs pos="95000">
                <a:schemeClr val="accent1">
                  <a:lumMod val="40000"/>
                  <a:lumOff val="60000"/>
                </a:schemeClr>
              </a:gs>
              <a:gs pos="9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cryo-scanning transmission e-  tomograph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73125-CF13-2FDC-59F2-D27CA5A736B6}"/>
              </a:ext>
            </a:extLst>
          </p:cNvPr>
          <p:cNvSpPr txBox="1"/>
          <p:nvPr/>
        </p:nvSpPr>
        <p:spPr>
          <a:xfrm>
            <a:off x="723584" y="5914781"/>
            <a:ext cx="1028286" cy="425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900" dirty="0"/>
              <a:t>cryo-electron tomograph</a:t>
            </a:r>
            <a:endParaRPr lang="en-US" sz="105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AD81B75-6FBA-4F84-3CBF-A5A52451FEEA}"/>
              </a:ext>
            </a:extLst>
          </p:cNvPr>
          <p:cNvSpPr txBox="1">
            <a:spLocks/>
          </p:cNvSpPr>
          <p:nvPr/>
        </p:nvSpPr>
        <p:spPr>
          <a:xfrm>
            <a:off x="974237" y="443532"/>
            <a:ext cx="10515600" cy="454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/>
              <a:t>Benefit of increasing electron energy to MeV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561A5-B8DD-2A1D-412B-845B34F5D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CCD-A859-4084-B079-6FB0483F368D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81EBC-BA1F-89B2-0CC7-1D30E4B63FB7}"/>
              </a:ext>
            </a:extLst>
          </p:cNvPr>
          <p:cNvSpPr/>
          <p:nvPr/>
        </p:nvSpPr>
        <p:spPr>
          <a:xfrm>
            <a:off x="2564861" y="2212640"/>
            <a:ext cx="667512" cy="4126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7A08A5C-661C-8387-D5F2-F65C54D278D6}"/>
              </a:ext>
            </a:extLst>
          </p:cNvPr>
          <p:cNvGrpSpPr/>
          <p:nvPr/>
        </p:nvGrpSpPr>
        <p:grpSpPr>
          <a:xfrm>
            <a:off x="6402425" y="2548322"/>
            <a:ext cx="5494838" cy="4072806"/>
            <a:chOff x="6709859" y="2283544"/>
            <a:chExt cx="5494838" cy="40728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606509-1907-8A5B-ABAB-93977C88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9859" y="2578083"/>
              <a:ext cx="4599926" cy="3778267"/>
            </a:xfrm>
            <a:prstGeom prst="rect">
              <a:avLst/>
            </a:prstGeom>
            <a:noFill/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C4282E0-1542-D3AF-33CF-8DEDFFA61A13}"/>
                </a:ext>
              </a:extLst>
            </p:cNvPr>
            <p:cNvGrpSpPr/>
            <p:nvPr/>
          </p:nvGrpSpPr>
          <p:grpSpPr>
            <a:xfrm>
              <a:off x="7395464" y="2283544"/>
              <a:ext cx="4809233" cy="1750691"/>
              <a:chOff x="7395464" y="2283544"/>
              <a:chExt cx="4809233" cy="1750691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87482B40-80B2-DC6C-EBCC-3476691C2D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23679" y="2578083"/>
                <a:ext cx="631584" cy="442334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179F90-C0CC-33B1-2E2A-14B66005092B}"/>
                  </a:ext>
                </a:extLst>
              </p:cNvPr>
              <p:cNvSpPr txBox="1"/>
              <p:nvPr/>
            </p:nvSpPr>
            <p:spPr>
              <a:xfrm>
                <a:off x="7720377" y="2349424"/>
                <a:ext cx="22633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00FF"/>
                    </a:solidFill>
                  </a:rPr>
                  <a:t>Signal for 3 MeV-UEM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FC0CA0D9-6D61-D739-7E9C-ED70C9F9F1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58745" y="2687978"/>
                <a:ext cx="793298" cy="105435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B0A13B7-44A5-EFC5-B732-91DCE5E05B19}"/>
                  </a:ext>
                </a:extLst>
              </p:cNvPr>
              <p:cNvSpPr txBox="1"/>
              <p:nvPr/>
            </p:nvSpPr>
            <p:spPr>
              <a:xfrm>
                <a:off x="8750418" y="2283544"/>
                <a:ext cx="34542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                              Signal for 3 MeV-STEM</a:t>
                </a:r>
              </a:p>
              <a:p>
                <a:r>
                  <a:rPr lang="en-US" sz="1600" dirty="0">
                    <a:solidFill>
                      <a:srgbClr val="FF0000"/>
                    </a:solidFill>
                  </a:rPr>
                  <a:t>                   300 keV-STEM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5178B01-A36B-E6A4-D2D0-A7D4C708C7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37629" y="2868319"/>
                <a:ext cx="633069" cy="1121363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302CE68-74EA-E62B-80E6-D9642CEF1D28}"/>
                  </a:ext>
                </a:extLst>
              </p:cNvPr>
              <p:cNvSpPr txBox="1"/>
              <p:nvPr/>
            </p:nvSpPr>
            <p:spPr>
              <a:xfrm>
                <a:off x="7395464" y="2559185"/>
                <a:ext cx="22633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00FF"/>
                    </a:solidFill>
                  </a:rPr>
                  <a:t>300 keV-UEM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FF790D39-88CA-5066-7770-0B69263F08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44538" y="2868319"/>
                <a:ext cx="2882" cy="1165916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prstDash val="dash"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E7E83D0-5E58-D44F-7043-F37608245828}"/>
              </a:ext>
            </a:extLst>
          </p:cNvPr>
          <p:cNvSpPr txBox="1"/>
          <p:nvPr/>
        </p:nvSpPr>
        <p:spPr>
          <a:xfrm>
            <a:off x="6232037" y="886852"/>
            <a:ext cx="5939396" cy="158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7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Why MeV?  </a:t>
            </a:r>
            <a:r>
              <a:rPr lang="en-US" sz="1600" dirty="0"/>
              <a:t>Phase contrast (TEM) &amp; amplitude contrast (STEM)</a:t>
            </a:r>
          </a:p>
          <a:p>
            <a:pPr marL="285750" indent="-285750">
              <a:lnSpc>
                <a:spcPct val="7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300 keV</a:t>
            </a:r>
          </a:p>
          <a:p>
            <a:pPr marL="742950" lvl="1" indent="-28575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dirty="0"/>
              <a:t>Single-elastic drop &lt;1% after </a:t>
            </a:r>
            <a:r>
              <a:rPr lang="en-US" dirty="0">
                <a:effectLst/>
                <a:ea typeface="Calibri" panose="020F0502020204030204" pitchFamily="34" charset="0"/>
              </a:rPr>
              <a:t>1</a:t>
            </a:r>
            <a:r>
              <a:rPr lang="en-US" dirty="0">
                <a:effectLst/>
                <a:ea typeface="Times New Roman" panose="02020603050405020304" pitchFamily="18" charset="0"/>
              </a:rPr>
              <a:t>-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dirty="0">
                <a:effectLst/>
                <a:ea typeface="Times New Roman" panose="02020603050405020304" pitchFamily="18" charset="0"/>
              </a:rPr>
              <a:t>m</a:t>
            </a:r>
            <a:r>
              <a:rPr lang="en-US" dirty="0">
                <a:effectLst/>
                <a:ea typeface="Calibri" panose="020F0502020204030204" pitchFamily="34" charset="0"/>
              </a:rPr>
              <a:t> </a:t>
            </a:r>
            <a:r>
              <a:rPr lang="en-US" dirty="0"/>
              <a:t>ice layer</a:t>
            </a:r>
          </a:p>
          <a:p>
            <a:pPr marL="742950" lvl="1" indent="-28575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dirty="0"/>
              <a:t>Inelastic drop &lt;1% after </a:t>
            </a:r>
            <a:r>
              <a:rPr lang="en-US" dirty="0">
                <a:effectLst/>
                <a:ea typeface="Calibri" panose="020F0502020204030204" pitchFamily="34" charset="0"/>
              </a:rPr>
              <a:t>4</a:t>
            </a:r>
            <a:r>
              <a:rPr lang="en-US" dirty="0">
                <a:effectLst/>
                <a:ea typeface="Times New Roman" panose="02020603050405020304" pitchFamily="18" charset="0"/>
              </a:rPr>
              <a:t>-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dirty="0">
                <a:effectLst/>
                <a:ea typeface="Times New Roman" panose="02020603050405020304" pitchFamily="18" charset="0"/>
              </a:rPr>
              <a:t>m</a:t>
            </a:r>
            <a:endParaRPr lang="en-US" dirty="0"/>
          </a:p>
          <a:p>
            <a:pPr marL="285750" indent="-285750">
              <a:lnSpc>
                <a:spcPct val="7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3 MeV</a:t>
            </a:r>
          </a:p>
          <a:p>
            <a:pPr marL="742950" lvl="1" indent="-28575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dirty="0"/>
              <a:t>Single-elastic drop &lt;1% after </a:t>
            </a:r>
            <a:r>
              <a:rPr lang="en-US" dirty="0">
                <a:effectLst/>
                <a:ea typeface="Calibri" panose="020F0502020204030204" pitchFamily="34" charset="0"/>
              </a:rPr>
              <a:t>2</a:t>
            </a:r>
            <a:r>
              <a:rPr lang="en-US" dirty="0">
                <a:effectLst/>
                <a:ea typeface="Times New Roman" panose="02020603050405020304" pitchFamily="18" charset="0"/>
              </a:rPr>
              <a:t>-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dirty="0">
                <a:effectLst/>
                <a:ea typeface="Times New Roman" panose="02020603050405020304" pitchFamily="18" charset="0"/>
              </a:rPr>
              <a:t>m ice layer</a:t>
            </a:r>
            <a:endParaRPr lang="en-US" dirty="0"/>
          </a:p>
          <a:p>
            <a:pPr marL="742950" lvl="1" indent="-28575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dirty="0"/>
              <a:t>Inelastic stays 63% after 10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dirty="0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1F71B8-4058-059D-219F-7D991B693CEB}"/>
              </a:ext>
            </a:extLst>
          </p:cNvPr>
          <p:cNvSpPr txBox="1"/>
          <p:nvPr/>
        </p:nvSpPr>
        <p:spPr>
          <a:xfrm>
            <a:off x="123826" y="28357"/>
            <a:ext cx="2774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Xi Yang BNL UEM Team</a:t>
            </a:r>
          </a:p>
          <a:p>
            <a:r>
              <a:rPr lang="en-GB" dirty="0"/>
              <a:t>C-cubed </a:t>
            </a:r>
            <a:r>
              <a:rPr lang="en-GB" dirty="0" err="1"/>
              <a:t>wkshop</a:t>
            </a:r>
            <a:r>
              <a:rPr lang="en-GB" dirty="0"/>
              <a:t>, Cornell 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9EF51D-74E7-77CB-062B-E9607CFE47E0}"/>
              </a:ext>
            </a:extLst>
          </p:cNvPr>
          <p:cNvSpPr txBox="1"/>
          <p:nvPr/>
        </p:nvSpPr>
        <p:spPr>
          <a:xfrm>
            <a:off x="5346960" y="6287618"/>
            <a:ext cx="3051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STEM  Scanning Transmission Electron Microscopy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79FFF0-75B0-CCE3-E7A2-7D5A9099EA91}"/>
              </a:ext>
            </a:extLst>
          </p:cNvPr>
          <p:cNvSpPr txBox="1"/>
          <p:nvPr/>
        </p:nvSpPr>
        <p:spPr>
          <a:xfrm>
            <a:off x="112414" y="4556486"/>
            <a:ext cx="194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Diameter ~ 50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</a:t>
            </a:r>
          </a:p>
          <a:p>
            <a:r>
              <a:rPr lang="en-GB" dirty="0"/>
              <a:t>Thickness ~ 10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921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2AC7918-C646-5276-E430-91E2BD6E94F3}"/>
              </a:ext>
            </a:extLst>
          </p:cNvPr>
          <p:cNvGrpSpPr/>
          <p:nvPr/>
        </p:nvGrpSpPr>
        <p:grpSpPr>
          <a:xfrm>
            <a:off x="1592465" y="368116"/>
            <a:ext cx="9930183" cy="3780202"/>
            <a:chOff x="0" y="441841"/>
            <a:chExt cx="12192000" cy="4499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1EF42C-D1B0-E046-4D82-EEBAEA2EC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41841"/>
              <a:ext cx="12192000" cy="449957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751DE1-59E4-8520-3109-358283A3BAF0}"/>
                </a:ext>
              </a:extLst>
            </p:cNvPr>
            <p:cNvGrpSpPr/>
            <p:nvPr/>
          </p:nvGrpSpPr>
          <p:grpSpPr>
            <a:xfrm>
              <a:off x="918512" y="578174"/>
              <a:ext cx="9887750" cy="3240005"/>
              <a:chOff x="918512" y="578176"/>
              <a:chExt cx="9887751" cy="324000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E16856E-0CDA-2D5F-7434-CD0DD37F5EA5}"/>
                  </a:ext>
                </a:extLst>
              </p:cNvPr>
              <p:cNvSpPr/>
              <p:nvPr/>
            </p:nvSpPr>
            <p:spPr>
              <a:xfrm>
                <a:off x="918512" y="2531155"/>
                <a:ext cx="797400" cy="32094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UCLA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75F5BB6-AC4F-9DA4-59AC-C4976C05B595}"/>
                  </a:ext>
                </a:extLst>
              </p:cNvPr>
              <p:cNvSpPr/>
              <p:nvPr/>
            </p:nvSpPr>
            <p:spPr>
              <a:xfrm>
                <a:off x="1437800" y="1848178"/>
                <a:ext cx="718378" cy="320949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SLAC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0E6D9A3-333F-0C10-A556-94D25836FCED}"/>
                  </a:ext>
                </a:extLst>
              </p:cNvPr>
              <p:cNvSpPr/>
              <p:nvPr/>
            </p:nvSpPr>
            <p:spPr>
              <a:xfrm>
                <a:off x="2244956" y="1334532"/>
                <a:ext cx="718378" cy="320949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LBNL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027FEB2-DFD9-C72A-ED14-DC4720C368F2}"/>
                  </a:ext>
                </a:extLst>
              </p:cNvPr>
              <p:cNvSpPr/>
              <p:nvPr/>
            </p:nvSpPr>
            <p:spPr>
              <a:xfrm>
                <a:off x="3701223" y="662843"/>
                <a:ext cx="718378" cy="32094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BNL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4647C3-8BBD-EC2C-CEC8-72D8972F0553}"/>
                  </a:ext>
                </a:extLst>
              </p:cNvPr>
              <p:cNvSpPr/>
              <p:nvPr/>
            </p:nvSpPr>
            <p:spPr>
              <a:xfrm>
                <a:off x="5191356" y="1013583"/>
                <a:ext cx="1120901" cy="320949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Diamond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D26CA19-7239-3CDB-EF20-CCCB35D3D8E2}"/>
                  </a:ext>
                </a:extLst>
              </p:cNvPr>
              <p:cNvSpPr/>
              <p:nvPr/>
            </p:nvSpPr>
            <p:spPr>
              <a:xfrm>
                <a:off x="6534735" y="578176"/>
                <a:ext cx="718378" cy="320949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DESY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A3BC504-B545-6620-9F61-8869F0C23796}"/>
                  </a:ext>
                </a:extLst>
              </p:cNvPr>
              <p:cNvSpPr/>
              <p:nvPr/>
            </p:nvSpPr>
            <p:spPr>
              <a:xfrm>
                <a:off x="7772922" y="1013583"/>
                <a:ext cx="718378" cy="320949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PKU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FF956AE-4E54-75EA-C126-203CC7FC0A43}"/>
                  </a:ext>
                </a:extLst>
              </p:cNvPr>
              <p:cNvSpPr/>
              <p:nvPr/>
            </p:nvSpPr>
            <p:spPr>
              <a:xfrm>
                <a:off x="9724366" y="1174058"/>
                <a:ext cx="718378" cy="320949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THU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2C0A26A-2104-FED3-3457-20CF6F827B3B}"/>
                  </a:ext>
                </a:extLst>
              </p:cNvPr>
              <p:cNvSpPr/>
              <p:nvPr/>
            </p:nvSpPr>
            <p:spPr>
              <a:xfrm>
                <a:off x="9859312" y="2765022"/>
                <a:ext cx="946951" cy="32094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OSAKA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76E9258-3CD6-F005-D709-2A322FD900E8}"/>
                  </a:ext>
                </a:extLst>
              </p:cNvPr>
              <p:cNvSpPr/>
              <p:nvPr/>
            </p:nvSpPr>
            <p:spPr>
              <a:xfrm>
                <a:off x="9266644" y="3497236"/>
                <a:ext cx="763080" cy="32094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SJTU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7615F96-14B9-4E75-0A56-DD584D8EC679}"/>
                  </a:ext>
                </a:extLst>
              </p:cNvPr>
              <p:cNvSpPr/>
              <p:nvPr/>
            </p:nvSpPr>
            <p:spPr>
              <a:xfrm>
                <a:off x="9460611" y="2193280"/>
                <a:ext cx="850393" cy="320949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KAERI</a:t>
                </a:r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0DC5428C-8258-2E43-5735-DB8684996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937" y="16515"/>
            <a:ext cx="12192000" cy="439624"/>
          </a:xfrm>
          <a:solidFill>
            <a:srgbClr val="FFC000"/>
          </a:solidFill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0070C0"/>
                </a:solidFill>
                <a:latin typeface="Calibri Light (Headings)"/>
              </a:rPr>
              <a:t>State of art MeV 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Headings)"/>
              </a:rPr>
              <a:t>UEM</a:t>
            </a:r>
            <a:r>
              <a:rPr lang="en-US" sz="3600" b="1" dirty="0">
                <a:solidFill>
                  <a:srgbClr val="0070C0"/>
                </a:solidFill>
                <a:latin typeface="Calibri Light (Headings)"/>
              </a:rPr>
              <a:t>/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Headings)"/>
              </a:rPr>
              <a:t>UED</a:t>
            </a:r>
            <a:r>
              <a:rPr lang="en-US" sz="3600" b="1" dirty="0">
                <a:solidFill>
                  <a:srgbClr val="0070C0"/>
                </a:solidFill>
                <a:latin typeface="Calibri Light (Headings)"/>
              </a:rPr>
              <a:t>: world-wide efforts</a:t>
            </a:r>
            <a:endParaRPr lang="en-US" sz="3600" dirty="0">
              <a:solidFill>
                <a:srgbClr val="0070C0"/>
              </a:solidFill>
              <a:latin typeface="Calibri Light (Headings)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FBF6705-68B6-DD7E-8A41-D6C1935A3A3C}"/>
              </a:ext>
            </a:extLst>
          </p:cNvPr>
          <p:cNvGrpSpPr/>
          <p:nvPr/>
        </p:nvGrpSpPr>
        <p:grpSpPr>
          <a:xfrm>
            <a:off x="8357220" y="3302268"/>
            <a:ext cx="2175131" cy="3504601"/>
            <a:chOff x="8109011" y="3339684"/>
            <a:chExt cx="2175131" cy="350460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683F761-6FDB-98F0-3F7F-7CF4445B7E5D}"/>
                </a:ext>
              </a:extLst>
            </p:cNvPr>
            <p:cNvSpPr/>
            <p:nvPr/>
          </p:nvSpPr>
          <p:spPr>
            <a:xfrm>
              <a:off x="8109011" y="6613453"/>
              <a:ext cx="217513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900" dirty="0">
                  <a:solidFill>
                    <a:srgbClr val="000000"/>
                  </a:solidFill>
                  <a:latin typeface="Helvetica" pitchFamily="2" charset="0"/>
                </a:rPr>
                <a:t>Appl. Phys. Lett. 112, 113102 (2018)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1CC00E3-72EF-C129-940B-9485FB5E94F6}"/>
                    </a:ext>
                  </a:extLst>
                </p:cNvPr>
                <p:cNvSpPr txBox="1"/>
                <p:nvPr/>
              </p:nvSpPr>
              <p:spPr>
                <a:xfrm>
                  <a:off x="8621132" y="6390338"/>
                  <a:ext cx="1150892" cy="3535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800" b="0" i="1" smtClean="0">
                            <a:latin typeface="Cambria Math" panose="02040503050406030204" pitchFamily="18" charset="0"/>
                          </a:rPr>
                          <m:t>=3</m:t>
                        </m:r>
                        <m:r>
                          <a:rPr lang="en-US" sz="800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  <m:r>
                          <a:rPr lang="en-US" sz="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f>
                          <m:fPr>
                            <m:ctrlPr>
                              <a:rPr lang="en-US" sz="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sz="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den>
                        </m:f>
                        <m:r>
                          <a:rPr lang="en-US" sz="800" b="0" i="1" smtClean="0">
                            <a:latin typeface="Cambria Math" panose="02040503050406030204" pitchFamily="18" charset="0"/>
                          </a:rPr>
                          <m:t>=5</m:t>
                        </m:r>
                        <m:r>
                          <a:rPr lang="en-US" sz="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sz="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</m:oMath>
                    </m:oMathPara>
                  </a14:m>
                  <a:endParaRPr lang="en-US" sz="800" b="0" dirty="0">
                    <a:ea typeface="Cambria Math" panose="02040503050406030204" pitchFamily="18" charset="0"/>
                  </a:endParaRPr>
                </a:p>
                <a:p>
                  <a:endParaRPr lang="en-US" sz="8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1CC00E3-72EF-C129-940B-9485FB5E94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21132" y="6390338"/>
                  <a:ext cx="1150892" cy="353558"/>
                </a:xfrm>
                <a:prstGeom prst="rect">
                  <a:avLst/>
                </a:prstGeom>
                <a:blipFill>
                  <a:blip r:embed="rId4"/>
                  <a:stretch>
                    <a:fillRect l="-1058" t="-17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C17B5CA-CCCE-9A77-C71F-0F73BB84023B}"/>
                </a:ext>
              </a:extLst>
            </p:cNvPr>
            <p:cNvGrpSpPr/>
            <p:nvPr/>
          </p:nvGrpSpPr>
          <p:grpSpPr>
            <a:xfrm>
              <a:off x="8390087" y="3339684"/>
              <a:ext cx="1834903" cy="3068261"/>
              <a:chOff x="8390087" y="3339684"/>
              <a:chExt cx="1834903" cy="306826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3A9DA3C-A1CA-A4D3-3263-2A552C7CA7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34577" y="5054242"/>
                <a:ext cx="1524001" cy="1353703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0D5D6D5-1783-5185-73C1-07E5DBE27404}"/>
                  </a:ext>
                </a:extLst>
              </p:cNvPr>
              <p:cNvSpPr txBox="1"/>
              <p:nvPr/>
            </p:nvSpPr>
            <p:spPr>
              <a:xfrm>
                <a:off x="8700989" y="4972647"/>
                <a:ext cx="152400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/>
                  <a:t>Spatial resolution  ~50 nm</a:t>
                </a: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E441F18-2EBB-1F58-9A15-275289A83DAC}"/>
                  </a:ext>
                </a:extLst>
              </p:cNvPr>
              <p:cNvGrpSpPr/>
              <p:nvPr/>
            </p:nvGrpSpPr>
            <p:grpSpPr>
              <a:xfrm>
                <a:off x="8434577" y="3339684"/>
                <a:ext cx="1623856" cy="1495514"/>
                <a:chOff x="10023803" y="3067546"/>
                <a:chExt cx="1676763" cy="1553491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04616D77-B9BF-9353-46C2-8ABFEAF849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23803" y="3070379"/>
                  <a:ext cx="1578980" cy="1550658"/>
                </a:xfrm>
                <a:prstGeom prst="rect">
                  <a:avLst/>
                </a:prstGeom>
              </p:spPr>
            </p:pic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CB3BD4E-B9F9-231B-87E9-2B9C9F3D7DC5}"/>
                    </a:ext>
                  </a:extLst>
                </p:cNvPr>
                <p:cNvSpPr/>
                <p:nvPr/>
              </p:nvSpPr>
              <p:spPr>
                <a:xfrm>
                  <a:off x="10084285" y="3120627"/>
                  <a:ext cx="614147" cy="269637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500" b="1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SJTU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5CA8622-3CFC-ABF5-BB96-4E725EC32EC8}"/>
                    </a:ext>
                  </a:extLst>
                </p:cNvPr>
                <p:cNvSpPr txBox="1"/>
                <p:nvPr/>
              </p:nvSpPr>
              <p:spPr>
                <a:xfrm>
                  <a:off x="10712555" y="4252079"/>
                  <a:ext cx="86433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</a:rPr>
                    <a:t>Single shot</a:t>
                  </a:r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795DE517-A4A1-732E-AF93-E8450107CBB0}"/>
                    </a:ext>
                  </a:extLst>
                </p:cNvPr>
                <p:cNvCxnSpPr/>
                <p:nvPr/>
              </p:nvCxnSpPr>
              <p:spPr>
                <a:xfrm flipH="1">
                  <a:off x="10704567" y="3288349"/>
                  <a:ext cx="144485" cy="474323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677D6F-FFED-7740-4859-947AA7AFB15E}"/>
                    </a:ext>
                  </a:extLst>
                </p:cNvPr>
                <p:cNvSpPr txBox="1"/>
                <p:nvPr/>
              </p:nvSpPr>
              <p:spPr>
                <a:xfrm>
                  <a:off x="10698433" y="3067546"/>
                  <a:ext cx="1002133" cy="2717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1"/>
                      </a:solidFill>
                    </a:rPr>
                    <a:t>Nano-particle</a:t>
                  </a:r>
                </a:p>
              </p:txBody>
            </p:sp>
          </p:grp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5CC7443-D498-BD27-2A53-7B00BD5A5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90087" y="4872491"/>
                <a:ext cx="1648436" cy="207878"/>
              </a:xfrm>
              <a:prstGeom prst="rect">
                <a:avLst/>
              </a:prstGeom>
            </p:spPr>
          </p:pic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9EC239C-BA3C-C741-51E8-5CFEDBD18869}"/>
              </a:ext>
            </a:extLst>
          </p:cNvPr>
          <p:cNvGrpSpPr/>
          <p:nvPr/>
        </p:nvGrpSpPr>
        <p:grpSpPr>
          <a:xfrm>
            <a:off x="5724145" y="3844168"/>
            <a:ext cx="2734835" cy="2971429"/>
            <a:chOff x="6117848" y="3886571"/>
            <a:chExt cx="2734835" cy="297142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A42C846-F17A-4EC7-6253-13157F7224B8}"/>
                </a:ext>
              </a:extLst>
            </p:cNvPr>
            <p:cNvSpPr/>
            <p:nvPr/>
          </p:nvSpPr>
          <p:spPr>
            <a:xfrm>
              <a:off x="6494921" y="6627168"/>
              <a:ext cx="167024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900" dirty="0">
                  <a:solidFill>
                    <a:srgbClr val="000000"/>
                  </a:solidFill>
                  <a:latin typeface="Helvetica" pitchFamily="2" charset="0"/>
                </a:rPr>
                <a:t>Microscopy 67, 291 (2018)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0804143-F610-48E5-D4E1-48B04DF6502C}"/>
                </a:ext>
              </a:extLst>
            </p:cNvPr>
            <p:cNvSpPr txBox="1"/>
            <p:nvPr/>
          </p:nvSpPr>
          <p:spPr>
            <a:xfrm>
              <a:off x="6774626" y="6441136"/>
              <a:ext cx="112050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00" b="0" dirty="0">
                  <a:ea typeface="Cambria Math" panose="02040503050406030204" pitchFamily="18" charset="0"/>
                </a:rPr>
                <a:t>Temporal resolution 180 fs</a:t>
              </a:r>
            </a:p>
            <a:p>
              <a:endParaRPr lang="en-US" sz="800" dirty="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4C7669B-1C3B-25D0-4239-97A164D2523F}"/>
                </a:ext>
              </a:extLst>
            </p:cNvPr>
            <p:cNvGrpSpPr/>
            <p:nvPr/>
          </p:nvGrpSpPr>
          <p:grpSpPr>
            <a:xfrm>
              <a:off x="6117848" y="3886571"/>
              <a:ext cx="2734835" cy="2309384"/>
              <a:chOff x="6075097" y="3901155"/>
              <a:chExt cx="2605102" cy="226147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7D522C38-DF82-090B-6FD6-5FD98F1DE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75097" y="3901155"/>
                <a:ext cx="2605102" cy="2261470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0F3B832-AE18-F2AD-6BBA-7E82D79490BA}"/>
                  </a:ext>
                </a:extLst>
              </p:cNvPr>
              <p:cNvSpPr/>
              <p:nvPr/>
            </p:nvSpPr>
            <p:spPr>
              <a:xfrm>
                <a:off x="6075107" y="3901155"/>
                <a:ext cx="771276" cy="269637"/>
              </a:xfrm>
              <a:prstGeom prst="rect">
                <a:avLst/>
              </a:prstGeom>
              <a:solidFill>
                <a:srgbClr val="FFFF00">
                  <a:alpha val="35000"/>
                </a:srgbClr>
              </a:solidFill>
              <a:ln>
                <a:solidFill>
                  <a:srgbClr val="FFFF00">
                    <a:alpha val="18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OSAKA</a:t>
                </a: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2E03DD7-934E-8C67-95AB-9C47CA584AEA}"/>
              </a:ext>
            </a:extLst>
          </p:cNvPr>
          <p:cNvGrpSpPr/>
          <p:nvPr/>
        </p:nvGrpSpPr>
        <p:grpSpPr>
          <a:xfrm>
            <a:off x="2288633" y="3906593"/>
            <a:ext cx="3221310" cy="2901667"/>
            <a:chOff x="3243459" y="3886572"/>
            <a:chExt cx="3221310" cy="2901667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2F6EF89-2817-D015-AE3E-759DEE976A82}"/>
                </a:ext>
              </a:extLst>
            </p:cNvPr>
            <p:cNvGrpSpPr/>
            <p:nvPr/>
          </p:nvGrpSpPr>
          <p:grpSpPr>
            <a:xfrm>
              <a:off x="3243459" y="3886572"/>
              <a:ext cx="3221310" cy="2309383"/>
              <a:chOff x="2483507" y="4857268"/>
              <a:chExt cx="3221310" cy="2057559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4284559-B44D-1598-17BF-F850C211A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83507" y="4857268"/>
                <a:ext cx="3221310" cy="2057559"/>
              </a:xfrm>
              <a:prstGeom prst="rect">
                <a:avLst/>
              </a:prstGeom>
            </p:spPr>
          </p:pic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CA5FB8F-E806-AFDC-03ED-C07CCAB8E409}"/>
                  </a:ext>
                </a:extLst>
              </p:cNvPr>
              <p:cNvSpPr/>
              <p:nvPr/>
            </p:nvSpPr>
            <p:spPr>
              <a:xfrm>
                <a:off x="2484271" y="4857268"/>
                <a:ext cx="649469" cy="269637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UCLA</a:t>
                </a:r>
              </a:p>
            </p:txBody>
          </p:sp>
        </p:grp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CC24492F-A4D4-C576-93D2-BDDBBD25D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49501" y="5086210"/>
              <a:ext cx="1615267" cy="1127070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9C4C2D1-8338-49B7-EB0D-CB5BFE02DB4F}"/>
                </a:ext>
              </a:extLst>
            </p:cNvPr>
            <p:cNvSpPr/>
            <p:nvPr/>
          </p:nvSpPr>
          <p:spPr>
            <a:xfrm>
              <a:off x="3950248" y="6557407"/>
              <a:ext cx="167024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900" dirty="0">
                  <a:solidFill>
                    <a:srgbClr val="000000"/>
                  </a:solidFill>
                  <a:latin typeface="Helvetica" pitchFamily="2" charset="0"/>
                </a:rPr>
                <a:t>PRL 118, 154802 (2017)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B9D26F1F-81F4-1889-CADD-0742F89833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937" y="2128701"/>
            <a:ext cx="2192458" cy="4404591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D1D6F0F1-46B6-954B-84B9-281A26303FAF}"/>
              </a:ext>
            </a:extLst>
          </p:cNvPr>
          <p:cNvSpPr/>
          <p:nvPr/>
        </p:nvSpPr>
        <p:spPr>
          <a:xfrm>
            <a:off x="918349" y="2123522"/>
            <a:ext cx="557829" cy="2696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BNL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74D3B11-C445-307D-037A-74AD78F6B4F9}"/>
              </a:ext>
            </a:extLst>
          </p:cNvPr>
          <p:cNvSpPr/>
          <p:nvPr/>
        </p:nvSpPr>
        <p:spPr>
          <a:xfrm>
            <a:off x="202739" y="6585384"/>
            <a:ext cx="157156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Helvetica" pitchFamily="2" charset="0"/>
              </a:rPr>
              <a:t>Wait for beam testing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A811665C-9AFA-F0EE-14C2-5658F6C0ABB2}"/>
              </a:ext>
            </a:extLst>
          </p:cNvPr>
          <p:cNvCxnSpPr/>
          <p:nvPr/>
        </p:nvCxnSpPr>
        <p:spPr>
          <a:xfrm>
            <a:off x="202739" y="3657889"/>
            <a:ext cx="645049" cy="158628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4A4A4D2A-4DA9-0855-5ABA-39AAAC152A90}"/>
              </a:ext>
            </a:extLst>
          </p:cNvPr>
          <p:cNvSpPr/>
          <p:nvPr/>
        </p:nvSpPr>
        <p:spPr>
          <a:xfrm rot="3973293">
            <a:off x="14549" y="4515364"/>
            <a:ext cx="764993" cy="269637"/>
          </a:xfrm>
          <a:prstGeom prst="rect">
            <a:avLst/>
          </a:prstGeom>
          <a:noFill/>
          <a:ln>
            <a:solidFill>
              <a:srgbClr val="FFFF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0756AA-CE58-B1EB-D4FD-412D3EFD8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1040" y="6450472"/>
            <a:ext cx="208163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A1738E-6D02-E2F3-DB12-9D118E53A5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49613" y="2718409"/>
            <a:ext cx="1740837" cy="36834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94BE52-8090-11F7-A01D-11C3CC92E386}"/>
              </a:ext>
            </a:extLst>
          </p:cNvPr>
          <p:cNvSpPr/>
          <p:nvPr/>
        </p:nvSpPr>
        <p:spPr>
          <a:xfrm>
            <a:off x="5138686" y="1247636"/>
            <a:ext cx="912955" cy="269637"/>
          </a:xfrm>
          <a:prstGeom prst="rect">
            <a:avLst/>
          </a:prstGeom>
          <a:gradFill>
            <a:gsLst>
              <a:gs pos="0">
                <a:srgbClr val="FFFF00"/>
              </a:gs>
              <a:gs pos="28000">
                <a:srgbClr val="FFFC8E"/>
              </a:gs>
              <a:gs pos="83000">
                <a:schemeClr val="accent3">
                  <a:lumMod val="40000"/>
                  <a:lumOff val="60000"/>
                </a:schemeClr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RUEDI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CB6EDC-CB7E-0A40-E1C8-0E4BDB28E660}"/>
              </a:ext>
            </a:extLst>
          </p:cNvPr>
          <p:cNvCxnSpPr>
            <a:cxnSpLocks/>
          </p:cNvCxnSpPr>
          <p:nvPr/>
        </p:nvCxnSpPr>
        <p:spPr>
          <a:xfrm>
            <a:off x="5817328" y="1533345"/>
            <a:ext cx="427392" cy="3871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0EF65B6-68B0-DAC0-C17E-A0DCAD1566B9}"/>
              </a:ext>
            </a:extLst>
          </p:cNvPr>
          <p:cNvSpPr/>
          <p:nvPr/>
        </p:nvSpPr>
        <p:spPr>
          <a:xfrm>
            <a:off x="11274813" y="2598057"/>
            <a:ext cx="912955" cy="269637"/>
          </a:xfrm>
          <a:prstGeom prst="rect">
            <a:avLst/>
          </a:prstGeom>
          <a:gradFill>
            <a:gsLst>
              <a:gs pos="0">
                <a:srgbClr val="FFFF00"/>
              </a:gs>
              <a:gs pos="28000">
                <a:srgbClr val="FFFC8E"/>
              </a:gs>
              <a:gs pos="83000">
                <a:schemeClr val="accent3">
                  <a:lumMod val="40000"/>
                  <a:lumOff val="60000"/>
                </a:schemeClr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RUEDI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289B8D-AABF-DC78-2F1A-CEA33443813D}"/>
              </a:ext>
            </a:extLst>
          </p:cNvPr>
          <p:cNvSpPr txBox="1"/>
          <p:nvPr/>
        </p:nvSpPr>
        <p:spPr>
          <a:xfrm>
            <a:off x="10348701" y="6244121"/>
            <a:ext cx="1856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dirty="0"/>
              <a:t>proposed UK National User Facility</a:t>
            </a:r>
          </a:p>
          <a:p>
            <a:pPr algn="ctr"/>
            <a:r>
              <a:rPr lang="en-GB" sz="900" dirty="0"/>
              <a:t>halfway through design stage</a:t>
            </a:r>
            <a:endParaRPr lang="en-US" sz="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AE861-5973-02F1-68CD-1AA1B6E0E953}"/>
              </a:ext>
            </a:extLst>
          </p:cNvPr>
          <p:cNvSpPr txBox="1"/>
          <p:nvPr/>
        </p:nvSpPr>
        <p:spPr>
          <a:xfrm>
            <a:off x="40245" y="474266"/>
            <a:ext cx="3629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i="0" dirty="0">
                <a:solidFill>
                  <a:srgbClr val="222649"/>
                </a:solidFill>
                <a:effectLst/>
                <a:latin typeface="Raleway" panose="020F0502020204030204" pitchFamily="2" charset="0"/>
              </a:rPr>
              <a:t>A </a:t>
            </a:r>
            <a:r>
              <a:rPr lang="en-GB" dirty="0">
                <a:solidFill>
                  <a:srgbClr val="222649"/>
                </a:solidFill>
                <a:latin typeface="Raleway" panose="020F0502020204030204" pitchFamily="2" charset="0"/>
              </a:rPr>
              <a:t>UK</a:t>
            </a:r>
            <a:r>
              <a:rPr lang="en-GB" i="0" dirty="0">
                <a:solidFill>
                  <a:srgbClr val="222649"/>
                </a:solidFill>
                <a:effectLst/>
                <a:latin typeface="Raleway" panose="020F0502020204030204" pitchFamily="2" charset="0"/>
              </a:rPr>
              <a:t> Facility for Relativistic Ultrafast Electron Diffraction &amp; Imaging</a:t>
            </a:r>
            <a:r>
              <a:rPr lang="en-GB" i="0" dirty="0">
                <a:solidFill>
                  <a:srgbClr val="FF0000"/>
                </a:solidFill>
                <a:effectLst/>
                <a:latin typeface="Raleway" panose="020F0502020204030204" pitchFamily="2" charset="0"/>
              </a:rPr>
              <a:t> (RUEDI)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CD2068-6C0E-F619-1D15-3CD5AA258666}"/>
              </a:ext>
            </a:extLst>
          </p:cNvPr>
          <p:cNvSpPr txBox="1"/>
          <p:nvPr/>
        </p:nvSpPr>
        <p:spPr>
          <a:xfrm>
            <a:off x="9807985" y="379634"/>
            <a:ext cx="2316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‘Beam’ could be 1 cell of a C-cubed structure</a:t>
            </a:r>
          </a:p>
        </p:txBody>
      </p:sp>
    </p:spTree>
    <p:extLst>
      <p:ext uri="{BB962C8B-B14F-4D97-AF65-F5344CB8AC3E}">
        <p14:creationId xmlns:p14="http://schemas.microsoft.com/office/powerpoint/2010/main" val="3526931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95CC5A-0450-3969-F5B9-79983E35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28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CC9999-6517-BEB4-240B-81D2FDDD7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64" y="-100490"/>
            <a:ext cx="11043921" cy="5730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287A1D-D8E8-BFE6-42B3-165D679A6A54}"/>
              </a:ext>
            </a:extLst>
          </p:cNvPr>
          <p:cNvSpPr txBox="1"/>
          <p:nvPr/>
        </p:nvSpPr>
        <p:spPr>
          <a:xfrm>
            <a:off x="96000" y="5356372"/>
            <a:ext cx="11999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Jon </a:t>
            </a:r>
            <a:r>
              <a:rPr lang="en-GB" dirty="0" err="1"/>
              <a:t>Lapington</a:t>
            </a:r>
            <a:r>
              <a:rPr lang="en-GB" dirty="0"/>
              <a:t>, Leicester 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Light, gamma rays and neutrinos point back to the source.  Charged particle cosmic rays are curved by magnetic fields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Very High Energy gamma rays must have interesting origins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Need large effective area, so not possible from space.  Natural detector, the earth’s atmosphere</a:t>
            </a:r>
          </a:p>
        </p:txBody>
      </p:sp>
    </p:spTree>
    <p:extLst>
      <p:ext uri="{BB962C8B-B14F-4D97-AF65-F5344CB8AC3E}">
        <p14:creationId xmlns:p14="http://schemas.microsoft.com/office/powerpoint/2010/main" val="1898894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B88015-E45B-F0A1-FD01-EB2A1F00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4400" y="6365400"/>
            <a:ext cx="2743200" cy="365125"/>
          </a:xfrm>
        </p:spPr>
        <p:txBody>
          <a:bodyPr/>
          <a:lstStyle/>
          <a:p>
            <a:fld id="{F3C26270-EBF8-4325-88D5-78D50C2B1ED9}" type="slidenum">
              <a:rPr lang="en-GB" smtClean="0"/>
              <a:t>29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D51C3C-288D-1A82-2382-3E567C771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000" y="125600"/>
            <a:ext cx="7560000" cy="507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618731-5340-2A88-37D0-35F2F599EDAD}"/>
              </a:ext>
            </a:extLst>
          </p:cNvPr>
          <p:cNvSpPr txBox="1"/>
          <p:nvPr/>
        </p:nvSpPr>
        <p:spPr>
          <a:xfrm>
            <a:off x="696000" y="5253197"/>
            <a:ext cx="1123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Formerly GLAST, renamed Fermi Gamma Ray Space Telescope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Operating since 2008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ymbol" panose="05050102010706020507" pitchFamily="18" charset="2"/>
              </a:rPr>
              <a:t>g</a:t>
            </a:r>
            <a:r>
              <a:rPr lang="en-GB" dirty="0"/>
              <a:t>-ray energies 8 keV to 300 GeV, above which statistics is minimal and energy measurement is partial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Fermi bubbles and many major discoveries related to neutron stars, black holes and other scenes of violent jets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Broadly international, but not UK</a:t>
            </a:r>
          </a:p>
        </p:txBody>
      </p:sp>
    </p:spTree>
    <p:extLst>
      <p:ext uri="{BB962C8B-B14F-4D97-AF65-F5344CB8AC3E}">
        <p14:creationId xmlns:p14="http://schemas.microsoft.com/office/powerpoint/2010/main" val="2604890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E1802-648E-A049-F679-127EB6CE0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633" y="1093877"/>
            <a:ext cx="3681092" cy="19707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BFF34-F54C-1166-1BA7-397E21026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3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C7485E-C836-81DB-6412-5869692E63C6}"/>
              </a:ext>
            </a:extLst>
          </p:cNvPr>
          <p:cNvSpPr txBox="1"/>
          <p:nvPr/>
        </p:nvSpPr>
        <p:spPr>
          <a:xfrm>
            <a:off x="0" y="-14625"/>
            <a:ext cx="6888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Stacked CMOS image sensors </a:t>
            </a:r>
            <a:r>
              <a:rPr lang="en-GB" dirty="0"/>
              <a:t>(layered </a:t>
            </a:r>
            <a:r>
              <a:rPr lang="en-GB" dirty="0" err="1"/>
              <a:t>chiplets</a:t>
            </a:r>
            <a:r>
              <a:rPr lang="en-GB" dirty="0"/>
              <a:t> of  sensors, </a:t>
            </a:r>
            <a:r>
              <a:rPr lang="en-GB" dirty="0" err="1"/>
              <a:t>analog</a:t>
            </a:r>
            <a:r>
              <a:rPr lang="en-GB" dirty="0"/>
              <a:t> and digital signal processing, memory, ASICs, </a:t>
            </a:r>
            <a:r>
              <a:rPr lang="en-GB" dirty="0" err="1"/>
              <a:t>opto</a:t>
            </a:r>
            <a:r>
              <a:rPr lang="en-GB" dirty="0"/>
              <a:t> drivers, etc)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optical image stacks, use back illumination, usually but not always prefer full depletion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Visible light and X-rays can be fully absorbed in the imaging layer, giving the stack maximum radiation hardness, while MIPs traverse the whole stack and can damage all layers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the simplest stack, use just 2 wafers assembled face-to-face.  That’s how SONY started 3 years ago 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Technology is now moving far beyond – additional layers from different design groups, even </a:t>
            </a:r>
            <a:r>
              <a:rPr lang="en-GB" dirty="0" err="1"/>
              <a:t>chiplets</a:t>
            </a:r>
            <a:r>
              <a:rPr lang="en-GB" dirty="0"/>
              <a:t> from </a:t>
            </a:r>
            <a:r>
              <a:rPr lang="en-GB" dirty="0" err="1"/>
              <a:t>from</a:t>
            </a:r>
            <a:r>
              <a:rPr lang="en-GB" dirty="0"/>
              <a:t> different foundries working to agreed standards.  Excellent crosstalk suppression – see side panel</a:t>
            </a:r>
            <a:endParaRPr lang="en-GB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Intelligent </a:t>
            </a:r>
            <a:r>
              <a:rPr lang="en-GB" dirty="0">
                <a:solidFill>
                  <a:srgbClr val="FF0000"/>
                </a:solidFill>
              </a:rPr>
              <a:t>in-module data processing  </a:t>
            </a:r>
            <a:r>
              <a:rPr lang="en-GB" dirty="0"/>
              <a:t>for automotive and other real-time applications, such as signal extraction for X-ray diffraction imaging at high speed light sources such as LCLS II, or </a:t>
            </a:r>
            <a:r>
              <a:rPr lang="en-GB" b="1" dirty="0"/>
              <a:t>EMERGENCY BRAKE</a:t>
            </a:r>
            <a:r>
              <a:rPr lang="en-GB" dirty="0"/>
              <a:t> to vehicles.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Don’t usually need stitching, but may need </a:t>
            </a:r>
            <a:r>
              <a:rPr lang="en-GB" dirty="0">
                <a:solidFill>
                  <a:srgbClr val="FF0000"/>
                </a:solidFill>
              </a:rPr>
              <a:t>4-side </a:t>
            </a:r>
            <a:r>
              <a:rPr lang="en-GB" dirty="0" err="1">
                <a:solidFill>
                  <a:srgbClr val="FF0000"/>
                </a:solidFill>
              </a:rPr>
              <a:t>buttable</a:t>
            </a:r>
            <a:r>
              <a:rPr lang="en-GB" dirty="0">
                <a:solidFill>
                  <a:srgbClr val="FF0000"/>
                </a:solidFill>
              </a:rPr>
              <a:t> modules, </a:t>
            </a:r>
            <a:r>
              <a:rPr lang="en-GB" dirty="0"/>
              <a:t>for adequate area coverage.  These are easily provided, given routine use of TSVs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ED097-C00F-09C4-B623-56F1A96E3C0D}"/>
              </a:ext>
            </a:extLst>
          </p:cNvPr>
          <p:cNvSpPr txBox="1"/>
          <p:nvPr/>
        </p:nvSpPr>
        <p:spPr>
          <a:xfrm>
            <a:off x="8040628" y="1260135"/>
            <a:ext cx="36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</a:t>
            </a:r>
          </a:p>
          <a:p>
            <a:endParaRPr lang="en-GB" dirty="0"/>
          </a:p>
          <a:p>
            <a:r>
              <a:rPr lang="en-GB" dirty="0"/>
              <a:t>3</a:t>
            </a:r>
          </a:p>
          <a:p>
            <a:r>
              <a:rPr lang="en-GB" dirty="0"/>
              <a:t>2</a:t>
            </a:r>
          </a:p>
          <a:p>
            <a:endParaRPr lang="en-GB" dirty="0"/>
          </a:p>
          <a:p>
            <a:r>
              <a:rPr lang="en-GB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6A6F39-26FF-CAF5-0E95-DF20EB6F375B}"/>
              </a:ext>
            </a:extLst>
          </p:cNvPr>
          <p:cNvSpPr txBox="1"/>
          <p:nvPr/>
        </p:nvSpPr>
        <p:spPr>
          <a:xfrm>
            <a:off x="7438173" y="1521996"/>
            <a:ext cx="1015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Active CMOS</a:t>
            </a:r>
          </a:p>
          <a:p>
            <a:r>
              <a:rPr lang="en-GB" sz="1200" dirty="0"/>
              <a:t>circuitry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4F3AF1-6102-9B9E-4490-C5E2B5E8F199}"/>
              </a:ext>
            </a:extLst>
          </p:cNvPr>
          <p:cNvCxnSpPr>
            <a:cxnSpLocks/>
          </p:cNvCxnSpPr>
          <p:nvPr/>
        </p:nvCxnSpPr>
        <p:spPr>
          <a:xfrm flipV="1">
            <a:off x="8112420" y="1575628"/>
            <a:ext cx="884592" cy="2603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2A05B1-4221-9658-24BB-BCEF34BD0933}"/>
              </a:ext>
            </a:extLst>
          </p:cNvPr>
          <p:cNvCxnSpPr>
            <a:cxnSpLocks/>
          </p:cNvCxnSpPr>
          <p:nvPr/>
        </p:nvCxnSpPr>
        <p:spPr>
          <a:xfrm>
            <a:off x="8111999" y="1835957"/>
            <a:ext cx="908640" cy="7068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342889B-CDE7-66D7-F106-AF554B3C9E18}"/>
              </a:ext>
            </a:extLst>
          </p:cNvPr>
          <p:cNvSpPr txBox="1"/>
          <p:nvPr/>
        </p:nvSpPr>
        <p:spPr>
          <a:xfrm>
            <a:off x="7331372" y="2414677"/>
            <a:ext cx="848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Electically</a:t>
            </a:r>
            <a:r>
              <a:rPr lang="en-GB" sz="1200" dirty="0"/>
              <a:t> isolated TSVs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305C2E-E12D-BCD8-434A-F1723C3191A1}"/>
              </a:ext>
            </a:extLst>
          </p:cNvPr>
          <p:cNvCxnSpPr>
            <a:cxnSpLocks/>
          </p:cNvCxnSpPr>
          <p:nvPr/>
        </p:nvCxnSpPr>
        <p:spPr>
          <a:xfrm flipV="1">
            <a:off x="8064255" y="2278188"/>
            <a:ext cx="735573" cy="26933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FCF05A-971B-C6EF-C3D5-2894816C0272}"/>
              </a:ext>
            </a:extLst>
          </p:cNvPr>
          <p:cNvCxnSpPr>
            <a:cxnSpLocks/>
          </p:cNvCxnSpPr>
          <p:nvPr/>
        </p:nvCxnSpPr>
        <p:spPr>
          <a:xfrm>
            <a:off x="8064255" y="2547518"/>
            <a:ext cx="757675" cy="11338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CB68652-63A4-42C6-05D5-DD7DBB4D2144}"/>
              </a:ext>
            </a:extLst>
          </p:cNvPr>
          <p:cNvSpPr txBox="1"/>
          <p:nvPr/>
        </p:nvSpPr>
        <p:spPr>
          <a:xfrm>
            <a:off x="8111999" y="32786"/>
            <a:ext cx="3380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Stacked CMOS image sensor</a:t>
            </a:r>
          </a:p>
          <a:p>
            <a:pPr algn="ctr"/>
            <a:r>
              <a:rPr lang="en-GB" dirty="0"/>
              <a:t>(exploded view)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BDCEDC-BFA3-8602-5AE8-C64551DE5555}"/>
              </a:ext>
            </a:extLst>
          </p:cNvPr>
          <p:cNvSpPr txBox="1"/>
          <p:nvPr/>
        </p:nvSpPr>
        <p:spPr>
          <a:xfrm>
            <a:off x="7746129" y="3014461"/>
            <a:ext cx="42473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Active circuitry is on top of layer 1, and on underside of all subsequent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This circuitry may receive additional metal shielding, to ensure robust crosstalk suppression to the adjacent substrate after stacking (electrically clean by comparison with a complex monolithic chip)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Note the ancient art of </a:t>
            </a:r>
            <a:r>
              <a:rPr lang="en-GB" sz="1600" dirty="0">
                <a:solidFill>
                  <a:srgbClr val="FF0000"/>
                </a:solidFill>
              </a:rPr>
              <a:t>‘damascening’</a:t>
            </a:r>
            <a:r>
              <a:rPr lang="en-GB" sz="1600" dirty="0"/>
              <a:t> to achieve perfect </a:t>
            </a:r>
            <a:r>
              <a:rPr lang="en-GB" sz="1600" dirty="0" err="1"/>
              <a:t>planarisation</a:t>
            </a:r>
            <a:r>
              <a:rPr lang="en-GB" sz="1600" dirty="0"/>
              <a:t> for every processing step of every layer, even with many metal layers</a:t>
            </a: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Once the complete module is assembled, it may be sufficiently robust mechanically for layer 1 to be further back-thinned, to minimise module thickness</a:t>
            </a:r>
          </a:p>
        </p:txBody>
      </p:sp>
    </p:spTree>
    <p:extLst>
      <p:ext uri="{BB962C8B-B14F-4D97-AF65-F5344CB8AC3E}">
        <p14:creationId xmlns:p14="http://schemas.microsoft.com/office/powerpoint/2010/main" val="2125224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0376C0-9989-1846-53D3-C1E23B2AD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30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0DD042-CAFC-87EB-DD49-4B73FA027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000" y="2117750"/>
            <a:ext cx="6712295" cy="4191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40CC1-618B-6409-32C9-73ABFDCEE3BA}"/>
              </a:ext>
            </a:extLst>
          </p:cNvPr>
          <p:cNvSpPr txBox="1"/>
          <p:nvPr/>
        </p:nvSpPr>
        <p:spPr>
          <a:xfrm>
            <a:off x="120000" y="79375"/>
            <a:ext cx="1180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 big ones on the way, the </a:t>
            </a:r>
            <a:r>
              <a:rPr lang="en-GB" dirty="0">
                <a:solidFill>
                  <a:srgbClr val="FF0000"/>
                </a:solidFill>
              </a:rPr>
              <a:t>Southern Wide-Field Gamma Ray Observatory, </a:t>
            </a:r>
            <a:r>
              <a:rPr lang="en-GB" dirty="0"/>
              <a:t>and the </a:t>
            </a:r>
            <a:r>
              <a:rPr lang="en-GB" dirty="0">
                <a:solidFill>
                  <a:srgbClr val="FF0000"/>
                </a:solidFill>
              </a:rPr>
              <a:t>Cerenkov Telescope Array Observatory (North and South)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Key features are: 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high altitude.  Shower max is at ~10 km altitude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large area coverage, to accumulate good event samples up to </a:t>
            </a:r>
            <a:r>
              <a:rPr lang="en-GB" dirty="0" err="1"/>
              <a:t>PeV</a:t>
            </a:r>
            <a:r>
              <a:rPr lang="en-GB" dirty="0"/>
              <a:t>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Both will deliver a factor more than 10 increase in high energy events over the total from existing telescopes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B31C7-72A3-AD84-2945-00A955EA43DD}"/>
              </a:ext>
            </a:extLst>
          </p:cNvPr>
          <p:cNvSpPr txBox="1"/>
          <p:nvPr/>
        </p:nvSpPr>
        <p:spPr>
          <a:xfrm>
            <a:off x="154274" y="2277000"/>
            <a:ext cx="50057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SWGO</a:t>
            </a:r>
            <a:r>
              <a:rPr lang="en-GB" dirty="0"/>
              <a:t> must be at an altitude (&gt;4.4 km) at which the shower electrons penetrate the walls of the water tanks, then generate Cerenkov light.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Operable 24 hrs/day, as with Auger.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CTAO</a:t>
            </a:r>
            <a:r>
              <a:rPr lang="en-GB" dirty="0"/>
              <a:t> can be lower, and observes the Cerenkov light generated in the atmosphere, so it can operate only at night, like optical telescopes.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CTAO (S) at </a:t>
            </a:r>
            <a:r>
              <a:rPr lang="en-GB" dirty="0">
                <a:solidFill>
                  <a:srgbClr val="00B0F0"/>
                </a:solidFill>
              </a:rPr>
              <a:t>Paranal, Chile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CTAO (N) at </a:t>
            </a:r>
            <a:r>
              <a:rPr lang="en-GB" dirty="0">
                <a:solidFill>
                  <a:srgbClr val="00B0F0"/>
                </a:solidFill>
              </a:rPr>
              <a:t>La Palma, Canary Isles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SWGO in </a:t>
            </a:r>
            <a:r>
              <a:rPr lang="en-GB" dirty="0">
                <a:solidFill>
                  <a:srgbClr val="00B0F0"/>
                </a:solidFill>
              </a:rPr>
              <a:t>S America,</a:t>
            </a:r>
            <a:r>
              <a:rPr lang="en-GB" dirty="0"/>
              <a:t> site to be selected soon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STFC not yet convinced about UK participation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3311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0350A-3489-2558-C5F7-4BB4F964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31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2ABF2-B6D6-38EF-15B7-EF54A26A9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578" y="901570"/>
            <a:ext cx="7664844" cy="5054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B5F525-F15E-90E8-57E2-77D09331E628}"/>
              </a:ext>
            </a:extLst>
          </p:cNvPr>
          <p:cNvSpPr txBox="1"/>
          <p:nvPr/>
        </p:nvSpPr>
        <p:spPr>
          <a:xfrm>
            <a:off x="552000" y="261000"/>
            <a:ext cx="28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SWGO layout of water tanks</a:t>
            </a:r>
          </a:p>
        </p:txBody>
      </p:sp>
    </p:spTree>
    <p:extLst>
      <p:ext uri="{BB962C8B-B14F-4D97-AF65-F5344CB8AC3E}">
        <p14:creationId xmlns:p14="http://schemas.microsoft.com/office/powerpoint/2010/main" val="2526341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EDBB9D-DE0E-5B2B-1765-F2A3929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32</a:t>
            </a:fld>
            <a:endParaRPr lang="en-GB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82131D0-270F-12DE-F8A9-828DEB531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0"/>
            <a:ext cx="8601075" cy="6450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F401DB-3195-6FA1-B9F0-F2DF5B26B770}"/>
              </a:ext>
            </a:extLst>
          </p:cNvPr>
          <p:cNvSpPr txBox="1"/>
          <p:nvPr/>
        </p:nvSpPr>
        <p:spPr>
          <a:xfrm>
            <a:off x="466725" y="6538912"/>
            <a:ext cx="782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Apologies for all the wonderful work I omitted.  </a:t>
            </a:r>
          </a:p>
        </p:txBody>
      </p:sp>
    </p:spTree>
    <p:extLst>
      <p:ext uri="{BB962C8B-B14F-4D97-AF65-F5344CB8AC3E}">
        <p14:creationId xmlns:p14="http://schemas.microsoft.com/office/powerpoint/2010/main" val="3236296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0C7450-1C56-04F5-364F-9DE5C7A4A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330" y="52387"/>
            <a:ext cx="9215339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96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AB8932-852B-88E4-FF52-30B965589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34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BE1ABC-ED31-743A-5D4E-01CC4A5EA92F}"/>
              </a:ext>
            </a:extLst>
          </p:cNvPr>
          <p:cNvSpPr txBox="1"/>
          <p:nvPr/>
        </p:nvSpPr>
        <p:spPr>
          <a:xfrm>
            <a:off x="142876" y="6356350"/>
            <a:ext cx="687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Ed Copeland (Nottingham 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C9156F-E9DD-01F0-772E-E9220FF0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114" y="1"/>
            <a:ext cx="9004461" cy="6417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A8EDDF-4060-CEAD-9E1D-EA5B671375B3}"/>
              </a:ext>
            </a:extLst>
          </p:cNvPr>
          <p:cNvSpPr txBox="1"/>
          <p:nvPr/>
        </p:nvSpPr>
        <p:spPr>
          <a:xfrm>
            <a:off x="9629775" y="3752850"/>
            <a:ext cx="2562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M(sun) = 2.0 x 10^33 g</a:t>
            </a:r>
          </a:p>
          <a:p>
            <a:endParaRPr lang="en-GB" dirty="0"/>
          </a:p>
          <a:p>
            <a:r>
              <a:rPr lang="en-GB" dirty="0"/>
              <a:t>M(earth) = 5.9 x10^27 g</a:t>
            </a:r>
          </a:p>
          <a:p>
            <a:endParaRPr lang="en-GB" dirty="0"/>
          </a:p>
          <a:p>
            <a:r>
              <a:rPr lang="en-GB" dirty="0"/>
              <a:t>M(Everest) = 1.6x10^17 g</a:t>
            </a:r>
          </a:p>
        </p:txBody>
      </p:sp>
    </p:spTree>
    <p:extLst>
      <p:ext uri="{BB962C8B-B14F-4D97-AF65-F5344CB8AC3E}">
        <p14:creationId xmlns:p14="http://schemas.microsoft.com/office/powerpoint/2010/main" val="507500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526F6B-4456-EA07-7C7F-D496EE4C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89" y="200604"/>
            <a:ext cx="9179880" cy="61138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89FF1E-8483-2473-CC66-9AC10002BBE9}"/>
              </a:ext>
            </a:extLst>
          </p:cNvPr>
          <p:cNvSpPr txBox="1"/>
          <p:nvPr/>
        </p:nvSpPr>
        <p:spPr>
          <a:xfrm>
            <a:off x="9416569" y="200604"/>
            <a:ext cx="277543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Largest 3D space catalogue ever, and highest angular precision</a:t>
            </a:r>
          </a:p>
          <a:p>
            <a:endParaRPr lang="en-GB" dirty="0"/>
          </a:p>
          <a:p>
            <a:r>
              <a:rPr lang="en-GB" dirty="0"/>
              <a:t>Lagrange Point L2.  By parallax, determine distance and proper motion of every object</a:t>
            </a:r>
          </a:p>
          <a:p>
            <a:endParaRPr lang="en-GB" dirty="0"/>
          </a:p>
          <a:p>
            <a:r>
              <a:rPr lang="en-GB" dirty="0"/>
              <a:t>Amazing CCDs from Te2V</a:t>
            </a:r>
          </a:p>
          <a:p>
            <a:endParaRPr lang="en-GB" dirty="0"/>
          </a:p>
          <a:p>
            <a:r>
              <a:rPr lang="en-GB" dirty="0"/>
              <a:t>10^9 MW stars (mostly).  Each observed 70 times over 5 years</a:t>
            </a:r>
          </a:p>
          <a:p>
            <a:endParaRPr lang="en-GB" dirty="0"/>
          </a:p>
          <a:p>
            <a:r>
              <a:rPr lang="en-GB" dirty="0"/>
              <a:t>Wide band – near UV to near IR</a:t>
            </a:r>
          </a:p>
          <a:p>
            <a:endParaRPr lang="en-GB" dirty="0"/>
          </a:p>
          <a:p>
            <a:r>
              <a:rPr lang="en-GB" dirty="0"/>
              <a:t>Nominally 2014-2019, but exceeding design lifetime – extended to 2025</a:t>
            </a: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47A7B4-B1C5-C282-A29C-CADB2B3F33C2}"/>
              </a:ext>
            </a:extLst>
          </p:cNvPr>
          <p:cNvSpPr txBox="1"/>
          <p:nvPr/>
        </p:nvSpPr>
        <p:spPr>
          <a:xfrm>
            <a:off x="336000" y="6453000"/>
            <a:ext cx="32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Wyn Evans, Cambridge</a:t>
            </a:r>
          </a:p>
        </p:txBody>
      </p:sp>
    </p:spTree>
    <p:extLst>
      <p:ext uri="{BB962C8B-B14F-4D97-AF65-F5344CB8AC3E}">
        <p14:creationId xmlns:p14="http://schemas.microsoft.com/office/powerpoint/2010/main" val="4048607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E8586A-5018-A2A5-6B90-17EAC24F9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957" y="273940"/>
            <a:ext cx="8577428" cy="6310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4E765F-5E86-0E70-E7CA-1DD4AFFAC3A0}"/>
              </a:ext>
            </a:extLst>
          </p:cNvPr>
          <p:cNvSpPr txBox="1"/>
          <p:nvPr/>
        </p:nvSpPr>
        <p:spPr>
          <a:xfrm>
            <a:off x="314960" y="5090160"/>
            <a:ext cx="26720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Dark matter hurricanes, cyclones and downbursts</a:t>
            </a:r>
          </a:p>
          <a:p>
            <a:endParaRPr lang="en-GB" dirty="0"/>
          </a:p>
          <a:p>
            <a:r>
              <a:rPr lang="en-GB" dirty="0"/>
              <a:t>Wyn Evans, Cambridge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AF66B4-733F-E343-D48F-EA72C145598E}"/>
              </a:ext>
            </a:extLst>
          </p:cNvPr>
          <p:cNvSpPr txBox="1"/>
          <p:nvPr/>
        </p:nvSpPr>
        <p:spPr>
          <a:xfrm>
            <a:off x="9912000" y="4581000"/>
            <a:ext cx="196504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Has this anything to do with GAIA?  No reply from Evans</a:t>
            </a:r>
          </a:p>
        </p:txBody>
      </p:sp>
    </p:spTree>
    <p:extLst>
      <p:ext uri="{BB962C8B-B14F-4D97-AF65-F5344CB8AC3E}">
        <p14:creationId xmlns:p14="http://schemas.microsoft.com/office/powerpoint/2010/main" val="2979668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64F4A0-6656-1F28-A51E-9308B9F5E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37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0DB7C-1115-8500-A97B-72B0D5EB7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600" y="0"/>
            <a:ext cx="5544000" cy="55665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14EFD6-7018-F516-1FF6-B7AECAEB2CEA}"/>
              </a:ext>
            </a:extLst>
          </p:cNvPr>
          <p:cNvSpPr txBox="1"/>
          <p:nvPr/>
        </p:nvSpPr>
        <p:spPr>
          <a:xfrm>
            <a:off x="2928000" y="5613953"/>
            <a:ext cx="55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Rotation period of Milky Way Galaxy is 225 million years.</a:t>
            </a:r>
          </a:p>
          <a:p>
            <a:endParaRPr lang="en-GB" dirty="0"/>
          </a:p>
          <a:p>
            <a:r>
              <a:rPr lang="en-GB" dirty="0"/>
              <a:t>Last time our Solar System was in this location, </a:t>
            </a:r>
          </a:p>
          <a:p>
            <a:r>
              <a:rPr lang="en-GB" dirty="0"/>
              <a:t>dinosaurs were starting to arise</a:t>
            </a:r>
          </a:p>
        </p:txBody>
      </p:sp>
    </p:spTree>
    <p:extLst>
      <p:ext uri="{BB962C8B-B14F-4D97-AF65-F5344CB8AC3E}">
        <p14:creationId xmlns:p14="http://schemas.microsoft.com/office/powerpoint/2010/main" val="1862067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9ED8F-310E-D674-E325-D74481D4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38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CFD01-ABF5-1661-B636-C09E31348CDE}"/>
              </a:ext>
            </a:extLst>
          </p:cNvPr>
          <p:cNvSpPr txBox="1"/>
          <p:nvPr/>
        </p:nvSpPr>
        <p:spPr>
          <a:xfrm>
            <a:off x="647700" y="457200"/>
            <a:ext cx="108299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Subir’s punchline from his 3-day Fest:</a:t>
            </a:r>
          </a:p>
          <a:p>
            <a:endParaRPr lang="en-GB" dirty="0"/>
          </a:p>
          <a:p>
            <a:r>
              <a:rPr lang="en-GB" dirty="0"/>
              <a:t>‘It’s wonderful to have a job where every day, you can get out of bed hoping to prove that everything that went before is completely </a:t>
            </a:r>
            <a:r>
              <a:rPr lang="en-GB" i="1" dirty="0">
                <a:solidFill>
                  <a:srgbClr val="FF0000"/>
                </a:solidFill>
              </a:rPr>
              <a:t>wrong’</a:t>
            </a:r>
          </a:p>
          <a:p>
            <a:endParaRPr lang="en-GB" i="1" dirty="0"/>
          </a:p>
          <a:p>
            <a:r>
              <a:rPr lang="en-GB" dirty="0"/>
              <a:t>Equally wonderful I think, that a variant of this can be shared by everybody – from an 11 month-old baby determined to start walking </a:t>
            </a:r>
            <a:r>
              <a:rPr lang="en-GB" i="1" dirty="0"/>
              <a:t>today,</a:t>
            </a:r>
            <a:r>
              <a:rPr lang="en-GB" dirty="0"/>
              <a:t> to an equally determined 92-year old patient in a care home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 descr="An old person holding a walker&#10;&#10;Description automatically generated">
            <a:extLst>
              <a:ext uri="{FF2B5EF4-FFF2-40B4-BE49-F238E27FC236}">
                <a16:creationId xmlns:a16="http://schemas.microsoft.com/office/drawing/2014/main" id="{D29C17B0-A6F6-65B5-6DF5-BE347DCA0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9620" y="2907665"/>
            <a:ext cx="318516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76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19" y="471394"/>
            <a:ext cx="6681216" cy="5766816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V="1">
            <a:off x="3278909" y="2724727"/>
            <a:ext cx="980745" cy="1145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278909" y="2839325"/>
            <a:ext cx="1062182" cy="2093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865748" y="3500583"/>
            <a:ext cx="9282543" cy="36944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28801" y="190988"/>
            <a:ext cx="1200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micro-lenses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900218" y="424873"/>
            <a:ext cx="1308897" cy="3597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65748" y="498765"/>
            <a:ext cx="1200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colour filters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24899" y="1960672"/>
            <a:ext cx="188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channel stops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900218" y="652653"/>
            <a:ext cx="1634837" cy="4926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99854" y="1065312"/>
            <a:ext cx="1200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DTI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43487" y="2602458"/>
            <a:ext cx="1871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Numerous metal layers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780145" y="1219200"/>
            <a:ext cx="1560946" cy="6834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500582" y="2152073"/>
            <a:ext cx="1351793" cy="4122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02251" y="5084278"/>
            <a:ext cx="1915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numerous metal layers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8982" y="2891654"/>
            <a:ext cx="2881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copper-copper bonds  </a:t>
            </a:r>
            <a:r>
              <a:rPr lang="en-GB" sz="1400" dirty="0">
                <a:solidFill>
                  <a:srgbClr val="00B050"/>
                </a:solidFill>
              </a:rPr>
              <a:t>Note the wafer-to-wafer alignment! – 2 </a:t>
            </a:r>
            <a:r>
              <a:rPr lang="en-GB" sz="1400" dirty="0" err="1">
                <a:solidFill>
                  <a:srgbClr val="00B050"/>
                </a:solidFill>
              </a:rPr>
              <a:t>yrs</a:t>
            </a: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9011" y="3761464"/>
            <a:ext cx="322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Digital Signal Processing  Tier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149096" y="3136700"/>
            <a:ext cx="1385959" cy="2347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121531" y="3193864"/>
            <a:ext cx="1413524" cy="4687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605467" y="5084278"/>
            <a:ext cx="603648" cy="1578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605467" y="5250094"/>
            <a:ext cx="735624" cy="6242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69456" y="1564137"/>
            <a:ext cx="21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Imaging Tier – pixels + front-end transistors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05022" y="5422468"/>
            <a:ext cx="15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transistors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2604655" y="5606473"/>
            <a:ext cx="1604460" cy="3417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76467" y="3354802"/>
            <a:ext cx="1819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Wafer-to-wafer bond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70224" y="4851737"/>
            <a:ext cx="1521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Tech Insights image, via Albert Theuwissen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0917382" y="806542"/>
            <a:ext cx="9236" cy="26940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015018" y="1960672"/>
            <a:ext cx="100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7.8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60F007-DE47-17CD-C08C-3AEC2203EE0E}"/>
              </a:ext>
            </a:extLst>
          </p:cNvPr>
          <p:cNvSpPr txBox="1"/>
          <p:nvPr/>
        </p:nvSpPr>
        <p:spPr>
          <a:xfrm>
            <a:off x="1865748" y="6229806"/>
            <a:ext cx="9132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SEM view of a slice through the </a:t>
            </a:r>
            <a:r>
              <a:rPr lang="en-GB" dirty="0">
                <a:solidFill>
                  <a:srgbClr val="FF0000"/>
                </a:solidFill>
              </a:rPr>
              <a:t>imaging region </a:t>
            </a:r>
            <a:r>
              <a:rPr lang="en-GB" dirty="0"/>
              <a:t>of a 2-tier SONY CMOS image sensor, or CIS, with single pixel layer (CERN Courier, 2021)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45AE2-83D8-D374-1F58-0278E2401C30}"/>
              </a:ext>
            </a:extLst>
          </p:cNvPr>
          <p:cNvSpPr txBox="1"/>
          <p:nvPr/>
        </p:nvSpPr>
        <p:spPr>
          <a:xfrm>
            <a:off x="144624" y="4261025"/>
            <a:ext cx="37999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F0"/>
                </a:solidFill>
              </a:rPr>
              <a:t>Note metal ground plane for inter-layer shielding (avoiding substrate currents which often induce  crosstalk  in monolithic devices)</a:t>
            </a:r>
            <a:r>
              <a:rPr lang="en-GB" dirty="0">
                <a:solidFill>
                  <a:srgbClr val="00B0F0"/>
                </a:solidFill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E14F498-793E-32E2-E44D-29626A8F6C4C}"/>
              </a:ext>
            </a:extLst>
          </p:cNvPr>
          <p:cNvCxnSpPr>
            <a:cxnSpLocks/>
          </p:cNvCxnSpPr>
          <p:nvPr/>
        </p:nvCxnSpPr>
        <p:spPr>
          <a:xfrm>
            <a:off x="3740894" y="4698078"/>
            <a:ext cx="1059106" cy="363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388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B4978F-A14B-42D5-5474-5EF906A3A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E6FE1F-BB8C-6131-E3C6-45CC02AAA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10" y="809002"/>
            <a:ext cx="4457929" cy="3657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93E56-410A-62BE-4BF6-469CB1938ECC}"/>
              </a:ext>
            </a:extLst>
          </p:cNvPr>
          <p:cNvSpPr txBox="1"/>
          <p:nvPr/>
        </p:nvSpPr>
        <p:spPr>
          <a:xfrm>
            <a:off x="768000" y="181460"/>
            <a:ext cx="31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Damascening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3E929-12BA-670F-333F-392DE36F4285}"/>
              </a:ext>
            </a:extLst>
          </p:cNvPr>
          <p:cNvSpPr txBox="1"/>
          <p:nvPr/>
        </p:nvSpPr>
        <p:spPr>
          <a:xfrm>
            <a:off x="532610" y="4697025"/>
            <a:ext cx="5465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China, Warring States Period, circa 300 BC</a:t>
            </a:r>
          </a:p>
          <a:p>
            <a:r>
              <a:rPr lang="en-GB" dirty="0"/>
              <a:t>Bronze vessel with gold and silver inlay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33EC8D-50BB-729A-E375-8DD3BF8C8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963" y="1528379"/>
            <a:ext cx="5989837" cy="2938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C8C5BB-01AB-0434-4E0C-3331D7238260}"/>
              </a:ext>
            </a:extLst>
          </p:cNvPr>
          <p:cNvSpPr txBox="1"/>
          <p:nvPr/>
        </p:nvSpPr>
        <p:spPr>
          <a:xfrm>
            <a:off x="5592000" y="4697025"/>
            <a:ext cx="43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Toledo, Spain, 18</a:t>
            </a:r>
            <a:r>
              <a:rPr lang="en-GB" baseline="30000" dirty="0"/>
              <a:t>th</a:t>
            </a:r>
            <a:r>
              <a:rPr lang="en-GB" dirty="0"/>
              <a:t> C</a:t>
            </a:r>
          </a:p>
          <a:p>
            <a:r>
              <a:rPr lang="en-GB" dirty="0"/>
              <a:t>Gold inlaid in oxidized steel</a:t>
            </a:r>
          </a:p>
        </p:txBody>
      </p:sp>
    </p:spTree>
    <p:extLst>
      <p:ext uri="{BB962C8B-B14F-4D97-AF65-F5344CB8AC3E}">
        <p14:creationId xmlns:p14="http://schemas.microsoft.com/office/powerpoint/2010/main" val="3673566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989878-8476-A2E0-3012-70B56CF44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72E0B-0912-DA5E-BB80-70528ACF3EEF}"/>
              </a:ext>
            </a:extLst>
          </p:cNvPr>
          <p:cNvSpPr txBox="1"/>
          <p:nvPr/>
        </p:nvSpPr>
        <p:spPr>
          <a:xfrm>
            <a:off x="1344000" y="0"/>
            <a:ext cx="9333525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Impressive developments over past 2 years:</a:t>
            </a:r>
          </a:p>
          <a:p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Taku </a:t>
            </a:r>
            <a:r>
              <a:rPr lang="en-GB" dirty="0" err="1">
                <a:solidFill>
                  <a:srgbClr val="FF0000"/>
                </a:solidFill>
              </a:rPr>
              <a:t>Umebayashi</a:t>
            </a:r>
            <a:r>
              <a:rPr lang="en-GB" dirty="0"/>
              <a:t> of SONY has received the Japan Prime Minister’s Award for his pioneering of stacked image sensors.  He started in 2008 and 15 years later runs a group developing </a:t>
            </a:r>
            <a:r>
              <a:rPr lang="en-GB" dirty="0">
                <a:solidFill>
                  <a:srgbClr val="FF0000"/>
                </a:solidFill>
              </a:rPr>
              <a:t>next-generation memory technology </a:t>
            </a:r>
            <a:r>
              <a:rPr lang="en-GB" dirty="0"/>
              <a:t>for these devices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 2022, SONY announced the first stacked CIS with </a:t>
            </a:r>
            <a:r>
              <a:rPr lang="en-GB" dirty="0">
                <a:solidFill>
                  <a:srgbClr val="FF0000"/>
                </a:solidFill>
              </a:rPr>
              <a:t>2-layer imaging tier, </a:t>
            </a:r>
            <a:r>
              <a:rPr lang="en-GB" dirty="0"/>
              <a:t>comprising sense diodes and front-end transistors, which doubles saturation signal level, widens dynamic range and reduces noise (next slide)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There are currently 19 camera models in the world using these frontier systems, marketed by SONY, Canon and OM System.  They have the </a:t>
            </a:r>
            <a:r>
              <a:rPr lang="en-GB" dirty="0">
                <a:solidFill>
                  <a:srgbClr val="FF0000"/>
                </a:solidFill>
              </a:rPr>
              <a:t>fastest frame rate and highest sensitivity for visible light.</a:t>
            </a:r>
            <a:r>
              <a:rPr lang="en-GB" dirty="0"/>
              <a:t>  They are used for many frontier applications, such as night vision systems for defence purposes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90% of SONY camera output now uses stacked sensors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Mike Campbell </a:t>
            </a:r>
            <a:r>
              <a:rPr lang="en-GB" dirty="0"/>
              <a:t>reported </a:t>
            </a:r>
            <a:r>
              <a:rPr lang="en-GB" dirty="0">
                <a:solidFill>
                  <a:srgbClr val="FF0000"/>
                </a:solidFill>
              </a:rPr>
              <a:t>4-side </a:t>
            </a:r>
            <a:r>
              <a:rPr lang="en-GB" dirty="0" err="1">
                <a:solidFill>
                  <a:srgbClr val="FF0000"/>
                </a:solidFill>
              </a:rPr>
              <a:t>buttable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Timepix4 chips, enabled by TSVs from Fraunhofer Institute instead of wire bonds.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Walter Snoeys, </a:t>
            </a:r>
            <a:r>
              <a:rPr lang="en-GB" dirty="0"/>
              <a:t>who is developing stitched devices for ALICE with great success, knows of a company offering a foundry service for multi-chip systems which </a:t>
            </a:r>
            <a:r>
              <a:rPr lang="en-GB" i="1" dirty="0"/>
              <a:t>combine</a:t>
            </a:r>
            <a:r>
              <a:rPr lang="en-GB" dirty="0"/>
              <a:t> stitched and stacked devices for image sensors.  This will open many doors, including for particle tracking.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No news at PSD13 from </a:t>
            </a:r>
            <a:r>
              <a:rPr lang="en-GB" dirty="0">
                <a:solidFill>
                  <a:srgbClr val="FF0000"/>
                </a:solidFill>
              </a:rPr>
              <a:t>Grzegorz Deptuch </a:t>
            </a:r>
            <a:r>
              <a:rPr lang="en-GB" dirty="0"/>
              <a:t>(BNL), or </a:t>
            </a:r>
            <a:r>
              <a:rPr lang="en-GB" dirty="0">
                <a:solidFill>
                  <a:srgbClr val="FF0000"/>
                </a:solidFill>
              </a:rPr>
              <a:t>Takaki Hatsui </a:t>
            </a:r>
            <a:r>
              <a:rPr lang="en-GB" dirty="0"/>
              <a:t>(RIKEN, who is working with SONY), in terms of </a:t>
            </a:r>
            <a:r>
              <a:rPr lang="en-GB" dirty="0">
                <a:solidFill>
                  <a:srgbClr val="FF0000"/>
                </a:solidFill>
              </a:rPr>
              <a:t>stacked devices for X-ray systems</a:t>
            </a:r>
            <a:r>
              <a:rPr lang="en-GB" dirty="0"/>
              <a:t>, but they are advancing.  There’s potentially a very large market here, most urgently (I think) for LCLS II.</a:t>
            </a:r>
            <a:endParaRPr lang="en-GB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09112-90CB-915A-27FE-2EB854F4957D}"/>
              </a:ext>
            </a:extLst>
          </p:cNvPr>
          <p:cNvSpPr txBox="1"/>
          <p:nvPr/>
        </p:nvSpPr>
        <p:spPr>
          <a:xfrm>
            <a:off x="10488000" y="3213000"/>
            <a:ext cx="156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Quote: SONY’s work ethic</a:t>
            </a:r>
          </a:p>
        </p:txBody>
      </p:sp>
    </p:spTree>
    <p:extLst>
      <p:ext uri="{BB962C8B-B14F-4D97-AF65-F5344CB8AC3E}">
        <p14:creationId xmlns:p14="http://schemas.microsoft.com/office/powerpoint/2010/main" val="1669992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83FC2C-DC5F-7993-501A-6059A388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7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A6D38-C430-8414-D4E2-8CD63E0FF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89" y="342100"/>
            <a:ext cx="11926022" cy="6356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7BFF60-4F5D-B711-DB27-24CF4FF1DA1F}"/>
              </a:ext>
            </a:extLst>
          </p:cNvPr>
          <p:cNvSpPr txBox="1"/>
          <p:nvPr/>
        </p:nvSpPr>
        <p:spPr>
          <a:xfrm>
            <a:off x="6460575" y="136525"/>
            <a:ext cx="573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Even here, presence of in-pixel circuitry reduces photodetection efficiency below that of a CCD – which is still the winner for astronomical and other applications where optical quality is paramount, and readout speed isn’t an issue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C242D8-7673-D67E-7283-8516FADE11A3}"/>
              </a:ext>
            </a:extLst>
          </p:cNvPr>
          <p:cNvCxnSpPr/>
          <p:nvPr/>
        </p:nvCxnSpPr>
        <p:spPr>
          <a:xfrm>
            <a:off x="7104000" y="1413000"/>
            <a:ext cx="0" cy="180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58EB4AD-EE65-C4D6-145A-4F7643327A4D}"/>
              </a:ext>
            </a:extLst>
          </p:cNvPr>
          <p:cNvSpPr txBox="1"/>
          <p:nvPr/>
        </p:nvSpPr>
        <p:spPr>
          <a:xfrm>
            <a:off x="8213512" y="2561869"/>
            <a:ext cx="1367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Deep Trench Isolation</a:t>
            </a:r>
          </a:p>
        </p:txBody>
      </p:sp>
    </p:spTree>
    <p:extLst>
      <p:ext uri="{BB962C8B-B14F-4D97-AF65-F5344CB8AC3E}">
        <p14:creationId xmlns:p14="http://schemas.microsoft.com/office/powerpoint/2010/main" val="3608743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9D89AE-DF49-6775-F14D-C0D3B4034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236E62-66C8-8698-A7B5-4625132FDA61}"/>
              </a:ext>
            </a:extLst>
          </p:cNvPr>
          <p:cNvSpPr txBox="1"/>
          <p:nvPr/>
        </p:nvSpPr>
        <p:spPr>
          <a:xfrm>
            <a:off x="339168" y="143200"/>
            <a:ext cx="1151366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SYNOPSYS Panel discussion:  </a:t>
            </a:r>
            <a:r>
              <a:rPr lang="en-GB" dirty="0">
                <a:solidFill>
                  <a:srgbClr val="FF0000"/>
                </a:solidFill>
              </a:rPr>
              <a:t>Accelerating Mainstream Adoption of Multi-Die Systems</a:t>
            </a:r>
          </a:p>
          <a:p>
            <a:r>
              <a:rPr lang="en-GB" dirty="0">
                <a:solidFill>
                  <a:srgbClr val="00B0F0"/>
                </a:solidFill>
              </a:rPr>
              <a:t>https://www.synopsys.com/multi-die-system/accelerating-mainstream-adoption-of-multi-die-systems.html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AKA stacked CMOS modules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Experts in discussion from Synopsys (chair), ANSYS, Bosch, Intel, Samsung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Example application areas:  mobile devices, automotive, defence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Functional systems: high performance computers, massive memory modules, intelligent imaging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Scale of activity</a:t>
            </a:r>
            <a:r>
              <a:rPr lang="en-GB" dirty="0">
                <a:solidFill>
                  <a:srgbClr val="FF0000"/>
                </a:solidFill>
              </a:rPr>
              <a:t>:  3 times more in 2023 than last year, SYNOPSYS currently tracking 100 multi-die projects world-wide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Key challenge for the industry: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Need to drive standards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Happening </a:t>
            </a:r>
            <a:r>
              <a:rPr lang="en-GB" i="1" dirty="0"/>
              <a:t>within</a:t>
            </a:r>
            <a:r>
              <a:rPr lang="en-GB" dirty="0"/>
              <a:t> foundries (</a:t>
            </a:r>
            <a:r>
              <a:rPr lang="en-GB" dirty="0" err="1"/>
              <a:t>eg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Samsung:</a:t>
            </a:r>
            <a:r>
              <a:rPr lang="en-GB" dirty="0"/>
              <a:t> 3d tools, 3d codes, validating processes and procedures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Co-operating foundries starting to define wider standards, </a:t>
            </a:r>
            <a:r>
              <a:rPr lang="en-GB" dirty="0" err="1"/>
              <a:t>eg</a:t>
            </a:r>
            <a:r>
              <a:rPr lang="en-GB" dirty="0"/>
              <a:t> </a:t>
            </a:r>
            <a:r>
              <a:rPr lang="en-GB" dirty="0" err="1"/>
              <a:t>UCIe</a:t>
            </a:r>
            <a:r>
              <a:rPr lang="en-GB" dirty="0"/>
              <a:t>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FF0000"/>
                </a:solidFill>
                <a:effectLst/>
              </a:rPr>
              <a:t>Universal </a:t>
            </a:r>
            <a:r>
              <a:rPr lang="en-GB" b="0" i="0" dirty="0" err="1">
                <a:solidFill>
                  <a:srgbClr val="FF0000"/>
                </a:solidFill>
                <a:effectLst/>
              </a:rPr>
              <a:t>Chiplet</a:t>
            </a:r>
            <a:r>
              <a:rPr lang="en-GB" b="0" i="0" dirty="0">
                <a:solidFill>
                  <a:srgbClr val="FF0000"/>
                </a:solidFill>
                <a:effectLst/>
              </a:rPr>
              <a:t> Interconnect Express </a:t>
            </a:r>
            <a:r>
              <a:rPr lang="en-GB" b="0" i="0" dirty="0">
                <a:solidFill>
                  <a:srgbClr val="4D5156"/>
                </a:solidFill>
                <a:effectLst/>
              </a:rPr>
              <a:t>is an open specification for a die-to-die interconnect and serial bus between </a:t>
            </a:r>
            <a:r>
              <a:rPr lang="en-GB" b="0" i="0" dirty="0" err="1">
                <a:solidFill>
                  <a:srgbClr val="4D5156"/>
                </a:solidFill>
                <a:effectLst/>
              </a:rPr>
              <a:t>chiplets</a:t>
            </a:r>
            <a:r>
              <a:rPr lang="en-GB" b="0" i="0" dirty="0">
                <a:solidFill>
                  <a:srgbClr val="4D5156"/>
                </a:solidFill>
                <a:effectLst/>
              </a:rPr>
              <a:t>. It is co-developed by AMD, Arm, ASE Group, Google Cloud, Intel, Meta, Microsoft, Qualcomm, Samsung, and TSMC.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D5156"/>
                </a:solidFill>
              </a:rPr>
              <a:t>In China, they have recently agreed standards between many companies within their automotive eco-system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4D515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D5156"/>
                </a:solidFill>
              </a:rPr>
              <a:t>General enthusiasm for moving from a </a:t>
            </a:r>
            <a:r>
              <a:rPr lang="en-GB" dirty="0">
                <a:solidFill>
                  <a:srgbClr val="FF0000"/>
                </a:solidFill>
              </a:rPr>
              <a:t>chip-centric to a system-centric view - </a:t>
            </a:r>
            <a:r>
              <a:rPr lang="en-GB" dirty="0"/>
              <a:t>it’s </a:t>
            </a:r>
            <a:r>
              <a:rPr lang="en-GB" dirty="0">
                <a:solidFill>
                  <a:srgbClr val="4D5156"/>
                </a:solidFill>
              </a:rPr>
              <a:t>just beginning.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550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376440-D5B5-E111-86BC-04AD7573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6270-EBF8-4325-88D5-78D50C2B1ED9}" type="slidenum">
              <a:rPr lang="en-GB" smtClean="0"/>
              <a:t>9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50491-8F0B-94D7-8D97-E2AECFF8A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0" y="117000"/>
            <a:ext cx="7809087" cy="3416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5E9E67-A902-3484-AA30-50854C6A7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000" y="3270799"/>
            <a:ext cx="5797848" cy="3416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FED523-FBEF-8532-0450-D45CED4EC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00" y="3270799"/>
            <a:ext cx="6045511" cy="730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B90878-B3E7-E87E-4810-3EAA90101AE6}"/>
              </a:ext>
            </a:extLst>
          </p:cNvPr>
          <p:cNvSpPr txBox="1"/>
          <p:nvPr/>
        </p:nvSpPr>
        <p:spPr>
          <a:xfrm>
            <a:off x="1308000" y="5492114"/>
            <a:ext cx="43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On-state current and subthreshold leakage:</a:t>
            </a:r>
          </a:p>
          <a:p>
            <a:r>
              <a:rPr lang="en-GB" dirty="0"/>
              <a:t>on/off current ratio = 10</a:t>
            </a:r>
            <a:r>
              <a:rPr lang="en-GB" baseline="30000" dirty="0"/>
              <a:t>6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CEE0AE-1E19-793D-DB28-819423DF97AB}"/>
              </a:ext>
            </a:extLst>
          </p:cNvPr>
          <p:cNvSpPr txBox="1"/>
          <p:nvPr/>
        </p:nvSpPr>
        <p:spPr>
          <a:xfrm>
            <a:off x="4649360" y="6058044"/>
            <a:ext cx="20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Middle Dielectric Isolation (MD)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788BA3-770A-8F7E-6109-08B12C3324C9}"/>
              </a:ext>
            </a:extLst>
          </p:cNvPr>
          <p:cNvCxnSpPr/>
          <p:nvPr/>
        </p:nvCxnSpPr>
        <p:spPr>
          <a:xfrm flipV="1">
            <a:off x="6168000" y="5859698"/>
            <a:ext cx="2438447" cy="6653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423DAFC-3569-C59D-09EB-1E55B1451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6447" y="0"/>
            <a:ext cx="3277430" cy="1746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2DB880-B8D2-732E-F348-7A41BB2C4B4F}"/>
              </a:ext>
            </a:extLst>
          </p:cNvPr>
          <p:cNvSpPr txBox="1"/>
          <p:nvPr/>
        </p:nvSpPr>
        <p:spPr>
          <a:xfrm>
            <a:off x="10081051" y="1613096"/>
            <a:ext cx="178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9-13 Dec,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441276-CAE2-F725-4409-9AED722CF837}"/>
              </a:ext>
            </a:extLst>
          </p:cNvPr>
          <p:cNvSpPr txBox="1"/>
          <p:nvPr/>
        </p:nvSpPr>
        <p:spPr>
          <a:xfrm>
            <a:off x="264000" y="4139842"/>
            <a:ext cx="417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Complementary field-effect transistor (CFET) is </a:t>
            </a:r>
            <a:r>
              <a:rPr lang="en-GB" b="0" i="0" dirty="0">
                <a:solidFill>
                  <a:srgbClr val="040C28"/>
                </a:solidFill>
                <a:effectLst/>
                <a:latin typeface="Google Sans"/>
              </a:rPr>
              <a:t>a future transistor type with a high potential to be used beyond 3-nm technology nodes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0273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40664</TotalTime>
  <Words>3350</Words>
  <Application>Microsoft Office PowerPoint</Application>
  <PresentationFormat>Widescreen</PresentationFormat>
  <Paragraphs>393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Arial</vt:lpstr>
      <vt:lpstr>Calibri</vt:lpstr>
      <vt:lpstr>Calibri Light</vt:lpstr>
      <vt:lpstr>Calibri Light (Headings)</vt:lpstr>
      <vt:lpstr>Cambria Math</vt:lpstr>
      <vt:lpstr>Google Sans</vt:lpstr>
      <vt:lpstr>Helvetica</vt:lpstr>
      <vt:lpstr>Lato</vt:lpstr>
      <vt:lpstr>Lora</vt:lpstr>
      <vt:lpstr>Merriweather</vt:lpstr>
      <vt:lpstr>Raleway</vt:lpstr>
      <vt:lpstr>Roboto</vt:lpstr>
      <vt:lpstr>Roboto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TSV-processed successfully mounted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Promise of MeV Microscopy</vt:lpstr>
      <vt:lpstr>State of art MeV UEM/UED: world-wide efforts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Damerell, Chris (STFC,RAL,PPD)</dc:creator>
  <cp:lastModifiedBy>Damerell, Chris (STFC,RAL,PPD)</cp:lastModifiedBy>
  <cp:revision>167</cp:revision>
  <cp:lastPrinted>2023-10-10T08:44:02Z</cp:lastPrinted>
  <dcterms:created xsi:type="dcterms:W3CDTF">2022-01-31T14:01:09Z</dcterms:created>
  <dcterms:modified xsi:type="dcterms:W3CDTF">2023-10-11T07:44:17Z</dcterms:modified>
</cp:coreProperties>
</file>