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4" r:id="rId2"/>
    <p:sldId id="277" r:id="rId3"/>
    <p:sldId id="278" r:id="rId4"/>
    <p:sldId id="279" r:id="rId5"/>
    <p:sldId id="280" r:id="rId6"/>
    <p:sldId id="260" r:id="rId7"/>
    <p:sldId id="274" r:id="rId8"/>
    <p:sldId id="281" r:id="rId9"/>
    <p:sldId id="282" r:id="rId10"/>
    <p:sldId id="273" r:id="rId11"/>
    <p:sldId id="272" r:id="rId12"/>
    <p:sldId id="290" r:id="rId13"/>
    <p:sldId id="289" r:id="rId14"/>
    <p:sldId id="291" r:id="rId15"/>
    <p:sldId id="285" r:id="rId16"/>
    <p:sldId id="275" r:id="rId17"/>
    <p:sldId id="257" r:id="rId18"/>
    <p:sldId id="292" r:id="rId19"/>
    <p:sldId id="293" r:id="rId20"/>
    <p:sldId id="294" r:id="rId21"/>
    <p:sldId id="295" r:id="rId22"/>
    <p:sldId id="296" r:id="rId23"/>
    <p:sldId id="26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0533" autoAdjust="0"/>
    <p:restoredTop sz="94660"/>
  </p:normalViewPr>
  <p:slideViewPr>
    <p:cSldViewPr snapToGrid="0">
      <p:cViewPr varScale="1">
        <p:scale>
          <a:sx n="116" d="100"/>
          <a:sy n="116" d="100"/>
        </p:scale>
        <p:origin x="81" y="351"/>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2EF1F4-E283-4058-9B58-4C05C58D0F3A}" type="datetimeFigureOut">
              <a:rPr lang="en-GB" smtClean="0"/>
              <a:t>03/10/2023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491BD1-25CB-4B1E-9508-6CE3C47FCBFC}" type="slidenum">
              <a:rPr lang="en-GB" smtClean="0"/>
              <a:t>‹#›</a:t>
            </a:fld>
            <a:endParaRPr lang="en-GB"/>
          </a:p>
        </p:txBody>
      </p:sp>
    </p:spTree>
    <p:extLst>
      <p:ext uri="{BB962C8B-B14F-4D97-AF65-F5344CB8AC3E}">
        <p14:creationId xmlns:p14="http://schemas.microsoft.com/office/powerpoint/2010/main" val="58317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16:notes"/>
          <p:cNvSpPr txBox="1">
            <a:spLocks noGrp="1"/>
          </p:cNvSpPr>
          <p:nvPr>
            <p:ph type="body" idx="1"/>
          </p:nvPr>
        </p:nvSpPr>
        <p:spPr>
          <a:xfrm>
            <a:off x="975240" y="4560480"/>
            <a:ext cx="5362920" cy="4319280"/>
          </a:xfrm>
          <a:prstGeom prst="rect">
            <a:avLst/>
          </a:prstGeom>
          <a:noFill/>
          <a:ln>
            <a:noFill/>
          </a:ln>
        </p:spPr>
        <p:txBody>
          <a:bodyPr spcFirstLastPara="1" wrap="square" lIns="0" tIns="91425" rIns="0" bIns="91425" anchor="t" anchorCtr="0">
            <a:noAutofit/>
          </a:bodyPr>
          <a:lstStyle/>
          <a:p>
            <a:pPr marL="216000" lvl="0" indent="-215280" algn="l" rtl="0">
              <a:lnSpc>
                <a:spcPct val="80000"/>
              </a:lnSpc>
              <a:spcBef>
                <a:spcPts val="0"/>
              </a:spcBef>
              <a:spcAft>
                <a:spcPts val="0"/>
              </a:spcAft>
              <a:buSzPts val="1400"/>
              <a:buNone/>
            </a:pPr>
            <a:endParaRPr sz="1200" b="0" strike="noStrike" dirty="0">
              <a:latin typeface="Arial"/>
              <a:ea typeface="Arial"/>
              <a:cs typeface="Arial"/>
              <a:sym typeface="Arial"/>
            </a:endParaRPr>
          </a:p>
        </p:txBody>
      </p:sp>
      <p:sp>
        <p:nvSpPr>
          <p:cNvPr id="501" name="Google Shape;501;p16:notes"/>
          <p:cNvSpPr>
            <a:spLocks noGrp="1" noRot="1" noChangeAspect="1"/>
          </p:cNvSpPr>
          <p:nvPr>
            <p:ph type="sldImg" idx="2"/>
          </p:nvPr>
        </p:nvSpPr>
        <p:spPr>
          <a:xfrm>
            <a:off x="458788" y="720725"/>
            <a:ext cx="6396037" cy="35988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17:notes"/>
          <p:cNvSpPr txBox="1">
            <a:spLocks noGrp="1"/>
          </p:cNvSpPr>
          <p:nvPr>
            <p:ph type="body" idx="1"/>
          </p:nvPr>
        </p:nvSpPr>
        <p:spPr>
          <a:xfrm>
            <a:off x="731520" y="4560480"/>
            <a:ext cx="5850720" cy="4319280"/>
          </a:xfrm>
          <a:prstGeom prst="rect">
            <a:avLst/>
          </a:prstGeom>
          <a:noFill/>
          <a:ln>
            <a:noFill/>
          </a:ln>
        </p:spPr>
        <p:txBody>
          <a:bodyPr spcFirstLastPara="1" wrap="square" lIns="0" tIns="91425" rIns="0" bIns="91425" anchor="t" anchorCtr="0">
            <a:noAutofit/>
          </a:bodyPr>
          <a:lstStyle/>
          <a:p>
            <a:pPr marL="216000" lvl="0" indent="-215280" algn="l" rtl="0">
              <a:lnSpc>
                <a:spcPct val="90000"/>
              </a:lnSpc>
              <a:spcBef>
                <a:spcPts val="360"/>
              </a:spcBef>
              <a:spcAft>
                <a:spcPts val="0"/>
              </a:spcAft>
              <a:buSzPts val="1400"/>
              <a:buNone/>
            </a:pPr>
            <a:endParaRPr sz="1200" b="0" strike="noStrike" dirty="0">
              <a:latin typeface="Arial"/>
              <a:ea typeface="Arial"/>
              <a:cs typeface="Arial"/>
              <a:sym typeface="Arial"/>
            </a:endParaRPr>
          </a:p>
        </p:txBody>
      </p:sp>
      <p:sp>
        <p:nvSpPr>
          <p:cNvPr id="508" name="Google Shape;508;p17:notes"/>
          <p:cNvSpPr>
            <a:spLocks noGrp="1" noRot="1" noChangeAspect="1"/>
          </p:cNvSpPr>
          <p:nvPr>
            <p:ph type="sldImg" idx="2"/>
          </p:nvPr>
        </p:nvSpPr>
        <p:spPr>
          <a:xfrm>
            <a:off x="458788" y="720725"/>
            <a:ext cx="6396037" cy="35988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18:notes"/>
          <p:cNvSpPr>
            <a:spLocks noGrp="1" noRot="1" noChangeAspect="1"/>
          </p:cNvSpPr>
          <p:nvPr>
            <p:ph type="sldImg" idx="2"/>
          </p:nvPr>
        </p:nvSpPr>
        <p:spPr>
          <a:xfrm>
            <a:off x="1257300" y="720725"/>
            <a:ext cx="4799013" cy="35988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17" name="Google Shape;517;p18:notes"/>
          <p:cNvSpPr txBox="1">
            <a:spLocks noGrp="1"/>
          </p:cNvSpPr>
          <p:nvPr>
            <p:ph type="body" idx="1"/>
          </p:nvPr>
        </p:nvSpPr>
        <p:spPr>
          <a:xfrm>
            <a:off x="975240" y="4560480"/>
            <a:ext cx="5362920" cy="4319280"/>
          </a:xfrm>
          <a:prstGeom prst="rect">
            <a:avLst/>
          </a:prstGeom>
          <a:noFill/>
          <a:ln>
            <a:noFill/>
          </a:ln>
        </p:spPr>
        <p:txBody>
          <a:bodyPr spcFirstLastPara="1" wrap="square" lIns="0" tIns="91425" rIns="0" bIns="91425" anchor="t" anchorCtr="0">
            <a:noAutofit/>
          </a:bodyPr>
          <a:lstStyle/>
          <a:p>
            <a:pPr marL="216000" lvl="0" indent="-215280" algn="l" rtl="0">
              <a:lnSpc>
                <a:spcPct val="90000"/>
              </a:lnSpc>
              <a:spcBef>
                <a:spcPts val="0"/>
              </a:spcBef>
              <a:spcAft>
                <a:spcPts val="0"/>
              </a:spcAft>
              <a:buSzPts val="1400"/>
              <a:buNone/>
            </a:pPr>
            <a:r>
              <a:rPr lang="en-GB" sz="1200" b="0" strike="noStrike">
                <a:solidFill>
                  <a:srgbClr val="000000"/>
                </a:solidFill>
                <a:latin typeface="Arial"/>
                <a:ea typeface="Arial"/>
                <a:cs typeface="Arial"/>
                <a:sym typeface="Arial"/>
              </a:rPr>
              <a:t>We know from the challenges you have mentioned that university can be difficult at times. When these times arise, it would be ideal for us to have a positive attitude all of the time. However, ‘thinking ourselves happy’ is far harder than it sounds - if you have ever tried to ‘think’ yourself happy you will know how frustrating it can be. You all have strategies in place that help you look after your mental wellbeing, and often what we </a:t>
            </a:r>
            <a:r>
              <a:rPr lang="en-GB" sz="1200" b="1" strike="noStrike">
                <a:solidFill>
                  <a:srgbClr val="000000"/>
                </a:solidFill>
                <a:latin typeface="Arial"/>
                <a:ea typeface="Arial"/>
                <a:cs typeface="Arial"/>
                <a:sym typeface="Arial"/>
              </a:rPr>
              <a:t>do</a:t>
            </a:r>
            <a:r>
              <a:rPr lang="en-GB" sz="1200" b="0" strike="noStrike">
                <a:solidFill>
                  <a:srgbClr val="000000"/>
                </a:solidFill>
                <a:latin typeface="Arial"/>
                <a:ea typeface="Arial"/>
                <a:cs typeface="Arial"/>
                <a:sym typeface="Arial"/>
              </a:rPr>
              <a:t> has a big impact on how we feel. </a:t>
            </a:r>
            <a:endParaRPr sz="1200" b="0" strike="noStrike">
              <a:latin typeface="Arial"/>
              <a:ea typeface="Arial"/>
              <a:cs typeface="Arial"/>
              <a:sym typeface="Arial"/>
            </a:endParaRPr>
          </a:p>
          <a:p>
            <a:pPr marL="216000" lvl="0" indent="-215280" algn="l" rtl="0">
              <a:lnSpc>
                <a:spcPct val="90000"/>
              </a:lnSpc>
              <a:spcBef>
                <a:spcPts val="360"/>
              </a:spcBef>
              <a:spcAft>
                <a:spcPts val="0"/>
              </a:spcAft>
              <a:buSzPts val="1400"/>
              <a:buNone/>
            </a:pPr>
            <a:endParaRPr sz="1200" b="0" strike="noStrike">
              <a:latin typeface="Arial"/>
              <a:ea typeface="Arial"/>
              <a:cs typeface="Arial"/>
              <a:sym typeface="Arial"/>
            </a:endParaRPr>
          </a:p>
          <a:p>
            <a:pPr marL="216000" lvl="0" indent="-215280" algn="l" rtl="0">
              <a:lnSpc>
                <a:spcPct val="90000"/>
              </a:lnSpc>
              <a:spcBef>
                <a:spcPts val="360"/>
              </a:spcBef>
              <a:spcAft>
                <a:spcPts val="0"/>
              </a:spcAft>
              <a:buSzPts val="1400"/>
              <a:buNone/>
            </a:pPr>
            <a:r>
              <a:rPr lang="en-GB" sz="1200" b="1" strike="noStrike">
                <a:solidFill>
                  <a:srgbClr val="000000"/>
                </a:solidFill>
                <a:latin typeface="Arial"/>
                <a:ea typeface="Arial"/>
                <a:cs typeface="Arial"/>
                <a:sym typeface="Arial"/>
              </a:rPr>
              <a:t>[Refer to the slide]</a:t>
            </a:r>
            <a:r>
              <a:rPr lang="en-GB" sz="1200" b="0" strike="noStrike">
                <a:solidFill>
                  <a:srgbClr val="000000"/>
                </a:solidFill>
                <a:latin typeface="Arial"/>
                <a:ea typeface="Arial"/>
                <a:cs typeface="Arial"/>
                <a:sym typeface="Arial"/>
              </a:rPr>
              <a:t> </a:t>
            </a:r>
            <a:endParaRPr sz="1200" b="0" strike="noStrike">
              <a:latin typeface="Arial"/>
              <a:ea typeface="Arial"/>
              <a:cs typeface="Arial"/>
              <a:sym typeface="Arial"/>
            </a:endParaRPr>
          </a:p>
          <a:p>
            <a:pPr marL="216000" lvl="0" indent="-215280" algn="l" rtl="0">
              <a:lnSpc>
                <a:spcPct val="90000"/>
              </a:lnSpc>
              <a:spcBef>
                <a:spcPts val="360"/>
              </a:spcBef>
              <a:spcAft>
                <a:spcPts val="0"/>
              </a:spcAft>
              <a:buSzPts val="1400"/>
              <a:buNone/>
            </a:pPr>
            <a:r>
              <a:rPr lang="en-GB" sz="1200" b="0" strike="noStrike">
                <a:solidFill>
                  <a:srgbClr val="000000"/>
                </a:solidFill>
                <a:latin typeface="Arial"/>
                <a:ea typeface="Arial"/>
                <a:cs typeface="Arial"/>
                <a:sym typeface="Arial"/>
              </a:rPr>
              <a:t>For example: </a:t>
            </a:r>
            <a:r>
              <a:rPr lang="en-GB" sz="1200" b="0" i="1" strike="noStrike">
                <a:solidFill>
                  <a:srgbClr val="000000"/>
                </a:solidFill>
                <a:latin typeface="Arial"/>
                <a:ea typeface="Arial"/>
                <a:cs typeface="Arial"/>
                <a:sym typeface="Arial"/>
              </a:rPr>
              <a:t>Have you ever had a really bad day, you get home and you are exhausted, you are feeling sad and anxious about your workload. But you had agreed to go to the cinema with your friends and it is a real struggle to get yourself there… but once you are there you start chatting to your friends who are cheerful and without realising it, your low mood starts to slip away.</a:t>
            </a:r>
            <a:endParaRPr sz="1200" b="0" strike="noStrike">
              <a:latin typeface="Arial"/>
              <a:ea typeface="Arial"/>
              <a:cs typeface="Arial"/>
              <a:sym typeface="Arial"/>
            </a:endParaRPr>
          </a:p>
          <a:p>
            <a:pPr marL="216000" lvl="0" indent="-215280" algn="l" rtl="0">
              <a:lnSpc>
                <a:spcPct val="90000"/>
              </a:lnSpc>
              <a:spcBef>
                <a:spcPts val="360"/>
              </a:spcBef>
              <a:spcAft>
                <a:spcPts val="0"/>
              </a:spcAft>
              <a:buSzPts val="1400"/>
              <a:buNone/>
            </a:pPr>
            <a:endParaRPr sz="1200" b="0" strike="noStrike">
              <a:latin typeface="Arial"/>
              <a:ea typeface="Arial"/>
              <a:cs typeface="Arial"/>
              <a:sym typeface="Arial"/>
            </a:endParaRPr>
          </a:p>
          <a:p>
            <a:pPr marL="216000" lvl="0" indent="-215280" algn="l" rtl="0">
              <a:lnSpc>
                <a:spcPct val="90000"/>
              </a:lnSpc>
              <a:spcBef>
                <a:spcPts val="360"/>
              </a:spcBef>
              <a:spcAft>
                <a:spcPts val="0"/>
              </a:spcAft>
              <a:buSzPts val="1400"/>
              <a:buNone/>
            </a:pPr>
            <a:r>
              <a:rPr lang="en-GB" sz="1200" b="0" strike="noStrike">
                <a:solidFill>
                  <a:srgbClr val="000000"/>
                </a:solidFill>
                <a:latin typeface="Arial"/>
                <a:ea typeface="Arial"/>
                <a:cs typeface="Arial"/>
                <a:sym typeface="Arial"/>
              </a:rPr>
              <a:t>You didn’t think yourself happy, but changed your behaviours to give yourself the opportunity to feel better.</a:t>
            </a:r>
            <a:endParaRPr sz="1200" b="0" strike="noStrike">
              <a:latin typeface="Arial"/>
              <a:ea typeface="Arial"/>
              <a:cs typeface="Arial"/>
              <a:sym typeface="Arial"/>
            </a:endParaRPr>
          </a:p>
        </p:txBody>
      </p:sp>
      <p:sp>
        <p:nvSpPr>
          <p:cNvPr id="518" name="Google Shape;518;p18:notes"/>
          <p:cNvSpPr/>
          <p:nvPr/>
        </p:nvSpPr>
        <p:spPr>
          <a:xfrm>
            <a:off x="4145400" y="9121320"/>
            <a:ext cx="3168360" cy="478800"/>
          </a:xfrm>
          <a:prstGeom prst="rect">
            <a:avLst/>
          </a:prstGeom>
          <a:noFill/>
          <a:ln>
            <a:noFill/>
          </a:ln>
        </p:spPr>
        <p:txBody>
          <a:bodyPr spcFirstLastPara="1" wrap="square" lIns="90000" tIns="45000" rIns="90000" bIns="450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10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C708A-C377-4C54-B9E8-D1935A4F00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51C89C8-B3DA-407F-B385-E7221D53ED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47839C9-39C6-482A-9790-578277E15BFB}"/>
              </a:ext>
            </a:extLst>
          </p:cNvPr>
          <p:cNvSpPr>
            <a:spLocks noGrp="1"/>
          </p:cNvSpPr>
          <p:nvPr>
            <p:ph type="dt" sz="half" idx="10"/>
          </p:nvPr>
        </p:nvSpPr>
        <p:spPr/>
        <p:txBody>
          <a:bodyPr/>
          <a:lstStyle/>
          <a:p>
            <a:fld id="{A95A2198-56CD-4E7E-A0FA-2526ECF6E97E}" type="datetimeFigureOut">
              <a:rPr lang="en-GB" smtClean="0"/>
              <a:t>03/10/2023</a:t>
            </a:fld>
            <a:endParaRPr lang="en-GB"/>
          </a:p>
        </p:txBody>
      </p:sp>
      <p:sp>
        <p:nvSpPr>
          <p:cNvPr id="5" name="Footer Placeholder 4">
            <a:extLst>
              <a:ext uri="{FF2B5EF4-FFF2-40B4-BE49-F238E27FC236}">
                <a16:creationId xmlns:a16="http://schemas.microsoft.com/office/drawing/2014/main" id="{327CB229-D620-4441-8D75-58837E3AFF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33AFBE-6108-4491-930C-472436CAB48A}"/>
              </a:ext>
            </a:extLst>
          </p:cNvPr>
          <p:cNvSpPr>
            <a:spLocks noGrp="1"/>
          </p:cNvSpPr>
          <p:nvPr>
            <p:ph type="sldNum" sz="quarter" idx="12"/>
          </p:nvPr>
        </p:nvSpPr>
        <p:spPr/>
        <p:txBody>
          <a:bodyPr/>
          <a:lstStyle/>
          <a:p>
            <a:fld id="{A86E7C84-BF17-4257-BF84-8992DDBB93F7}" type="slidenum">
              <a:rPr lang="en-GB" smtClean="0"/>
              <a:t>‹#›</a:t>
            </a:fld>
            <a:endParaRPr lang="en-GB"/>
          </a:p>
        </p:txBody>
      </p:sp>
      <p:sp>
        <p:nvSpPr>
          <p:cNvPr id="9" name="Content Placeholder 8">
            <a:extLst>
              <a:ext uri="{FF2B5EF4-FFF2-40B4-BE49-F238E27FC236}">
                <a16:creationId xmlns:a16="http://schemas.microsoft.com/office/drawing/2014/main" id="{F53AA120-274B-4FFD-8EB0-6286BDBE517E}"/>
              </a:ext>
            </a:extLst>
          </p:cNvPr>
          <p:cNvSpPr>
            <a:spLocks noGrp="1"/>
          </p:cNvSpPr>
          <p:nvPr>
            <p:ph sz="quarter" idx="13"/>
          </p:nvPr>
        </p:nvSpPr>
        <p:spPr>
          <a:xfrm>
            <a:off x="10936288" y="295275"/>
            <a:ext cx="914400" cy="914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41937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58F3A-CEC9-4259-87DC-A246E25296E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3280E61-EE12-4C69-9C11-830489E830F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5A902EE-5016-4BC2-AEBD-05688183B94A}"/>
              </a:ext>
            </a:extLst>
          </p:cNvPr>
          <p:cNvSpPr>
            <a:spLocks noGrp="1"/>
          </p:cNvSpPr>
          <p:nvPr>
            <p:ph type="dt" sz="half" idx="10"/>
          </p:nvPr>
        </p:nvSpPr>
        <p:spPr/>
        <p:txBody>
          <a:bodyPr/>
          <a:lstStyle/>
          <a:p>
            <a:fld id="{A95A2198-56CD-4E7E-A0FA-2526ECF6E97E}" type="datetimeFigureOut">
              <a:rPr lang="en-GB" smtClean="0"/>
              <a:t>03/10/2023</a:t>
            </a:fld>
            <a:endParaRPr lang="en-GB"/>
          </a:p>
        </p:txBody>
      </p:sp>
      <p:sp>
        <p:nvSpPr>
          <p:cNvPr id="5" name="Footer Placeholder 4">
            <a:extLst>
              <a:ext uri="{FF2B5EF4-FFF2-40B4-BE49-F238E27FC236}">
                <a16:creationId xmlns:a16="http://schemas.microsoft.com/office/drawing/2014/main" id="{1137805E-CC1A-477F-AFA3-4B0B28EA91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ADA739-81B5-4D8D-BA3B-700F553CEF65}"/>
              </a:ext>
            </a:extLst>
          </p:cNvPr>
          <p:cNvSpPr>
            <a:spLocks noGrp="1"/>
          </p:cNvSpPr>
          <p:nvPr>
            <p:ph type="sldNum" sz="quarter" idx="12"/>
          </p:nvPr>
        </p:nvSpPr>
        <p:spPr/>
        <p:txBody>
          <a:bodyPr/>
          <a:lstStyle/>
          <a:p>
            <a:fld id="{A86E7C84-BF17-4257-BF84-8992DDBB93F7}" type="slidenum">
              <a:rPr lang="en-GB" smtClean="0"/>
              <a:t>‹#›</a:t>
            </a:fld>
            <a:endParaRPr lang="en-GB"/>
          </a:p>
        </p:txBody>
      </p:sp>
    </p:spTree>
    <p:extLst>
      <p:ext uri="{BB962C8B-B14F-4D97-AF65-F5344CB8AC3E}">
        <p14:creationId xmlns:p14="http://schemas.microsoft.com/office/powerpoint/2010/main" val="2457697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964481-DC98-42D9-BED8-3A71449DB26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74DB6CB-0A38-49E4-9D30-83049B0143F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9FFFE5-1F22-4400-9816-4C80FD5CC9E2}"/>
              </a:ext>
            </a:extLst>
          </p:cNvPr>
          <p:cNvSpPr>
            <a:spLocks noGrp="1"/>
          </p:cNvSpPr>
          <p:nvPr>
            <p:ph type="dt" sz="half" idx="10"/>
          </p:nvPr>
        </p:nvSpPr>
        <p:spPr/>
        <p:txBody>
          <a:bodyPr/>
          <a:lstStyle/>
          <a:p>
            <a:fld id="{A95A2198-56CD-4E7E-A0FA-2526ECF6E97E}" type="datetimeFigureOut">
              <a:rPr lang="en-GB" smtClean="0"/>
              <a:t>03/10/2023</a:t>
            </a:fld>
            <a:endParaRPr lang="en-GB"/>
          </a:p>
        </p:txBody>
      </p:sp>
      <p:sp>
        <p:nvSpPr>
          <p:cNvPr id="5" name="Footer Placeholder 4">
            <a:extLst>
              <a:ext uri="{FF2B5EF4-FFF2-40B4-BE49-F238E27FC236}">
                <a16:creationId xmlns:a16="http://schemas.microsoft.com/office/drawing/2014/main" id="{BFCF5409-4F2E-4974-AB3A-57B7BE7BF6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CEEAEB-BD47-46C4-927A-B5C5FB0B0C50}"/>
              </a:ext>
            </a:extLst>
          </p:cNvPr>
          <p:cNvSpPr>
            <a:spLocks noGrp="1"/>
          </p:cNvSpPr>
          <p:nvPr>
            <p:ph type="sldNum" sz="quarter" idx="12"/>
          </p:nvPr>
        </p:nvSpPr>
        <p:spPr/>
        <p:txBody>
          <a:bodyPr/>
          <a:lstStyle/>
          <a:p>
            <a:fld id="{A86E7C84-BF17-4257-BF84-8992DDBB93F7}" type="slidenum">
              <a:rPr lang="en-GB" smtClean="0"/>
              <a:t>‹#›</a:t>
            </a:fld>
            <a:endParaRPr lang="en-GB"/>
          </a:p>
        </p:txBody>
      </p:sp>
    </p:spTree>
    <p:extLst>
      <p:ext uri="{BB962C8B-B14F-4D97-AF65-F5344CB8AC3E}">
        <p14:creationId xmlns:p14="http://schemas.microsoft.com/office/powerpoint/2010/main" val="16630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1080D-0E0B-4A59-8759-BEE5626A32E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54933A7-4A7E-4ECF-911C-44E6614E888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EFDDA8-6A14-4E08-9EEE-3BF5D1D3E645}"/>
              </a:ext>
            </a:extLst>
          </p:cNvPr>
          <p:cNvSpPr>
            <a:spLocks noGrp="1"/>
          </p:cNvSpPr>
          <p:nvPr>
            <p:ph type="dt" sz="half" idx="10"/>
          </p:nvPr>
        </p:nvSpPr>
        <p:spPr/>
        <p:txBody>
          <a:bodyPr/>
          <a:lstStyle/>
          <a:p>
            <a:fld id="{A95A2198-56CD-4E7E-A0FA-2526ECF6E97E}" type="datetimeFigureOut">
              <a:rPr lang="en-GB" smtClean="0"/>
              <a:t>03/10/2023</a:t>
            </a:fld>
            <a:endParaRPr lang="en-GB"/>
          </a:p>
        </p:txBody>
      </p:sp>
      <p:sp>
        <p:nvSpPr>
          <p:cNvPr id="5" name="Footer Placeholder 4">
            <a:extLst>
              <a:ext uri="{FF2B5EF4-FFF2-40B4-BE49-F238E27FC236}">
                <a16:creationId xmlns:a16="http://schemas.microsoft.com/office/drawing/2014/main" id="{50B4ABD8-1D02-4B9D-8B6E-4CAD847076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F4F492A-021C-4C0F-9B0E-34D3C69455C1}"/>
              </a:ext>
            </a:extLst>
          </p:cNvPr>
          <p:cNvSpPr>
            <a:spLocks noGrp="1"/>
          </p:cNvSpPr>
          <p:nvPr>
            <p:ph type="sldNum" sz="quarter" idx="12"/>
          </p:nvPr>
        </p:nvSpPr>
        <p:spPr/>
        <p:txBody>
          <a:bodyPr/>
          <a:lstStyle/>
          <a:p>
            <a:fld id="{A86E7C84-BF17-4257-BF84-8992DDBB93F7}" type="slidenum">
              <a:rPr lang="en-GB" smtClean="0"/>
              <a:t>‹#›</a:t>
            </a:fld>
            <a:endParaRPr lang="en-GB"/>
          </a:p>
        </p:txBody>
      </p:sp>
    </p:spTree>
    <p:extLst>
      <p:ext uri="{BB962C8B-B14F-4D97-AF65-F5344CB8AC3E}">
        <p14:creationId xmlns:p14="http://schemas.microsoft.com/office/powerpoint/2010/main" val="2187404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AD783-55A3-4FB5-B0F8-592D64E8F8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74FB106-F00F-4B57-9342-1926CD1352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36F4410-E6C4-4F79-B047-813F88F7DC4E}"/>
              </a:ext>
            </a:extLst>
          </p:cNvPr>
          <p:cNvSpPr>
            <a:spLocks noGrp="1"/>
          </p:cNvSpPr>
          <p:nvPr>
            <p:ph type="dt" sz="half" idx="10"/>
          </p:nvPr>
        </p:nvSpPr>
        <p:spPr/>
        <p:txBody>
          <a:bodyPr/>
          <a:lstStyle/>
          <a:p>
            <a:fld id="{A95A2198-56CD-4E7E-A0FA-2526ECF6E97E}" type="datetimeFigureOut">
              <a:rPr lang="en-GB" smtClean="0"/>
              <a:t>03/10/2023</a:t>
            </a:fld>
            <a:endParaRPr lang="en-GB"/>
          </a:p>
        </p:txBody>
      </p:sp>
      <p:sp>
        <p:nvSpPr>
          <p:cNvPr id="5" name="Footer Placeholder 4">
            <a:extLst>
              <a:ext uri="{FF2B5EF4-FFF2-40B4-BE49-F238E27FC236}">
                <a16:creationId xmlns:a16="http://schemas.microsoft.com/office/drawing/2014/main" id="{31918D19-3C41-4EEF-8F1B-7139321A95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732314-A5E1-4137-AB0D-ACF3AD4AC398}"/>
              </a:ext>
            </a:extLst>
          </p:cNvPr>
          <p:cNvSpPr>
            <a:spLocks noGrp="1"/>
          </p:cNvSpPr>
          <p:nvPr>
            <p:ph type="sldNum" sz="quarter" idx="12"/>
          </p:nvPr>
        </p:nvSpPr>
        <p:spPr/>
        <p:txBody>
          <a:bodyPr/>
          <a:lstStyle/>
          <a:p>
            <a:fld id="{A86E7C84-BF17-4257-BF84-8992DDBB93F7}" type="slidenum">
              <a:rPr lang="en-GB" smtClean="0"/>
              <a:t>‹#›</a:t>
            </a:fld>
            <a:endParaRPr lang="en-GB"/>
          </a:p>
        </p:txBody>
      </p:sp>
    </p:spTree>
    <p:extLst>
      <p:ext uri="{BB962C8B-B14F-4D97-AF65-F5344CB8AC3E}">
        <p14:creationId xmlns:p14="http://schemas.microsoft.com/office/powerpoint/2010/main" val="741772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4236B-17CF-41E6-8568-371BEE1E958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05638B8-195C-4B17-8F57-E8F68AE38BB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D2156E7-F0B4-4914-A05E-F0668669F11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777CDD7-44BE-4ABC-BC28-ED6CB4878B48}"/>
              </a:ext>
            </a:extLst>
          </p:cNvPr>
          <p:cNvSpPr>
            <a:spLocks noGrp="1"/>
          </p:cNvSpPr>
          <p:nvPr>
            <p:ph type="dt" sz="half" idx="10"/>
          </p:nvPr>
        </p:nvSpPr>
        <p:spPr/>
        <p:txBody>
          <a:bodyPr/>
          <a:lstStyle/>
          <a:p>
            <a:fld id="{A95A2198-56CD-4E7E-A0FA-2526ECF6E97E}" type="datetimeFigureOut">
              <a:rPr lang="en-GB" smtClean="0"/>
              <a:t>03/10/2023</a:t>
            </a:fld>
            <a:endParaRPr lang="en-GB"/>
          </a:p>
        </p:txBody>
      </p:sp>
      <p:sp>
        <p:nvSpPr>
          <p:cNvPr id="6" name="Footer Placeholder 5">
            <a:extLst>
              <a:ext uri="{FF2B5EF4-FFF2-40B4-BE49-F238E27FC236}">
                <a16:creationId xmlns:a16="http://schemas.microsoft.com/office/drawing/2014/main" id="{9A9E598A-7B6E-420D-B112-D2DD469FA62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BD294EB-B1F6-4570-9716-BC97CF998B85}"/>
              </a:ext>
            </a:extLst>
          </p:cNvPr>
          <p:cNvSpPr>
            <a:spLocks noGrp="1"/>
          </p:cNvSpPr>
          <p:nvPr>
            <p:ph type="sldNum" sz="quarter" idx="12"/>
          </p:nvPr>
        </p:nvSpPr>
        <p:spPr/>
        <p:txBody>
          <a:bodyPr/>
          <a:lstStyle/>
          <a:p>
            <a:fld id="{A86E7C84-BF17-4257-BF84-8992DDBB93F7}" type="slidenum">
              <a:rPr lang="en-GB" smtClean="0"/>
              <a:t>‹#›</a:t>
            </a:fld>
            <a:endParaRPr lang="en-GB"/>
          </a:p>
        </p:txBody>
      </p:sp>
    </p:spTree>
    <p:extLst>
      <p:ext uri="{BB962C8B-B14F-4D97-AF65-F5344CB8AC3E}">
        <p14:creationId xmlns:p14="http://schemas.microsoft.com/office/powerpoint/2010/main" val="2700647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06CCD-F4F3-4660-B559-BE98E349227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A8F2CE0-25D3-4C41-80B0-1D0158FE21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1A0BC2F-8C79-44CF-84E9-0B71348CC94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CB5DD0F-C8B7-43AE-89FF-37F9B859B6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0DCCB25-4929-4892-ACD3-85F2536C303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C9D3F5E-CBB7-4092-B43D-E1623E83D4CE}"/>
              </a:ext>
            </a:extLst>
          </p:cNvPr>
          <p:cNvSpPr>
            <a:spLocks noGrp="1"/>
          </p:cNvSpPr>
          <p:nvPr>
            <p:ph type="dt" sz="half" idx="10"/>
          </p:nvPr>
        </p:nvSpPr>
        <p:spPr/>
        <p:txBody>
          <a:bodyPr/>
          <a:lstStyle/>
          <a:p>
            <a:fld id="{A95A2198-56CD-4E7E-A0FA-2526ECF6E97E}" type="datetimeFigureOut">
              <a:rPr lang="en-GB" smtClean="0"/>
              <a:t>03/10/2023</a:t>
            </a:fld>
            <a:endParaRPr lang="en-GB"/>
          </a:p>
        </p:txBody>
      </p:sp>
      <p:sp>
        <p:nvSpPr>
          <p:cNvPr id="8" name="Footer Placeholder 7">
            <a:extLst>
              <a:ext uri="{FF2B5EF4-FFF2-40B4-BE49-F238E27FC236}">
                <a16:creationId xmlns:a16="http://schemas.microsoft.com/office/drawing/2014/main" id="{AB29A63C-C960-4A31-8109-245227B91BA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9D52FAF-E132-41F9-94E4-0E8E16897E1C}"/>
              </a:ext>
            </a:extLst>
          </p:cNvPr>
          <p:cNvSpPr>
            <a:spLocks noGrp="1"/>
          </p:cNvSpPr>
          <p:nvPr>
            <p:ph type="sldNum" sz="quarter" idx="12"/>
          </p:nvPr>
        </p:nvSpPr>
        <p:spPr/>
        <p:txBody>
          <a:bodyPr/>
          <a:lstStyle/>
          <a:p>
            <a:fld id="{A86E7C84-BF17-4257-BF84-8992DDBB93F7}" type="slidenum">
              <a:rPr lang="en-GB" smtClean="0"/>
              <a:t>‹#›</a:t>
            </a:fld>
            <a:endParaRPr lang="en-GB"/>
          </a:p>
        </p:txBody>
      </p:sp>
    </p:spTree>
    <p:extLst>
      <p:ext uri="{BB962C8B-B14F-4D97-AF65-F5344CB8AC3E}">
        <p14:creationId xmlns:p14="http://schemas.microsoft.com/office/powerpoint/2010/main" val="4085399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830BA-3DA3-40E2-B8E4-8D81E854AFF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CAB2244-48EC-4614-AA57-A2231D1EC2EB}"/>
              </a:ext>
            </a:extLst>
          </p:cNvPr>
          <p:cNvSpPr>
            <a:spLocks noGrp="1"/>
          </p:cNvSpPr>
          <p:nvPr>
            <p:ph type="dt" sz="half" idx="10"/>
          </p:nvPr>
        </p:nvSpPr>
        <p:spPr/>
        <p:txBody>
          <a:bodyPr/>
          <a:lstStyle/>
          <a:p>
            <a:fld id="{A95A2198-56CD-4E7E-A0FA-2526ECF6E97E}" type="datetimeFigureOut">
              <a:rPr lang="en-GB" smtClean="0"/>
              <a:t>03/10/2023</a:t>
            </a:fld>
            <a:endParaRPr lang="en-GB"/>
          </a:p>
        </p:txBody>
      </p:sp>
      <p:sp>
        <p:nvSpPr>
          <p:cNvPr id="4" name="Footer Placeholder 3">
            <a:extLst>
              <a:ext uri="{FF2B5EF4-FFF2-40B4-BE49-F238E27FC236}">
                <a16:creationId xmlns:a16="http://schemas.microsoft.com/office/drawing/2014/main" id="{5415B5DC-A2D9-4FFA-AB3C-4B31251ECF9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5EC8B07-A339-4A9B-9822-AD0B8109E56E}"/>
              </a:ext>
            </a:extLst>
          </p:cNvPr>
          <p:cNvSpPr>
            <a:spLocks noGrp="1"/>
          </p:cNvSpPr>
          <p:nvPr>
            <p:ph type="sldNum" sz="quarter" idx="12"/>
          </p:nvPr>
        </p:nvSpPr>
        <p:spPr/>
        <p:txBody>
          <a:bodyPr/>
          <a:lstStyle/>
          <a:p>
            <a:fld id="{A86E7C84-BF17-4257-BF84-8992DDBB93F7}" type="slidenum">
              <a:rPr lang="en-GB" smtClean="0"/>
              <a:t>‹#›</a:t>
            </a:fld>
            <a:endParaRPr lang="en-GB"/>
          </a:p>
        </p:txBody>
      </p:sp>
    </p:spTree>
    <p:extLst>
      <p:ext uri="{BB962C8B-B14F-4D97-AF65-F5344CB8AC3E}">
        <p14:creationId xmlns:p14="http://schemas.microsoft.com/office/powerpoint/2010/main" val="96236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6819B1-F33C-4A99-8683-91A451C4DA9F}"/>
              </a:ext>
            </a:extLst>
          </p:cNvPr>
          <p:cNvSpPr>
            <a:spLocks noGrp="1"/>
          </p:cNvSpPr>
          <p:nvPr>
            <p:ph type="dt" sz="half" idx="10"/>
          </p:nvPr>
        </p:nvSpPr>
        <p:spPr/>
        <p:txBody>
          <a:bodyPr/>
          <a:lstStyle/>
          <a:p>
            <a:fld id="{A95A2198-56CD-4E7E-A0FA-2526ECF6E97E}" type="datetimeFigureOut">
              <a:rPr lang="en-GB" smtClean="0"/>
              <a:t>03/10/2023</a:t>
            </a:fld>
            <a:endParaRPr lang="en-GB"/>
          </a:p>
        </p:txBody>
      </p:sp>
      <p:sp>
        <p:nvSpPr>
          <p:cNvPr id="3" name="Footer Placeholder 2">
            <a:extLst>
              <a:ext uri="{FF2B5EF4-FFF2-40B4-BE49-F238E27FC236}">
                <a16:creationId xmlns:a16="http://schemas.microsoft.com/office/drawing/2014/main" id="{54E408B8-1919-43BF-A4D8-B5EA9C78612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692931D-F865-47C1-BEDD-5CF62C8BD311}"/>
              </a:ext>
            </a:extLst>
          </p:cNvPr>
          <p:cNvSpPr>
            <a:spLocks noGrp="1"/>
          </p:cNvSpPr>
          <p:nvPr>
            <p:ph type="sldNum" sz="quarter" idx="12"/>
          </p:nvPr>
        </p:nvSpPr>
        <p:spPr/>
        <p:txBody>
          <a:bodyPr/>
          <a:lstStyle/>
          <a:p>
            <a:fld id="{A86E7C84-BF17-4257-BF84-8992DDBB93F7}" type="slidenum">
              <a:rPr lang="en-GB" smtClean="0"/>
              <a:t>‹#›</a:t>
            </a:fld>
            <a:endParaRPr lang="en-GB"/>
          </a:p>
        </p:txBody>
      </p:sp>
    </p:spTree>
    <p:extLst>
      <p:ext uri="{BB962C8B-B14F-4D97-AF65-F5344CB8AC3E}">
        <p14:creationId xmlns:p14="http://schemas.microsoft.com/office/powerpoint/2010/main" val="4044568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A876A-4E9F-47CF-B05F-1E965D1EB6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DD8C78A-5863-48C1-A307-897860710A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72E33FF-B770-4BAE-A01F-6114360A4E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2F05312-247E-4000-8B9C-3D051241DE9C}"/>
              </a:ext>
            </a:extLst>
          </p:cNvPr>
          <p:cNvSpPr>
            <a:spLocks noGrp="1"/>
          </p:cNvSpPr>
          <p:nvPr>
            <p:ph type="dt" sz="half" idx="10"/>
          </p:nvPr>
        </p:nvSpPr>
        <p:spPr/>
        <p:txBody>
          <a:bodyPr/>
          <a:lstStyle/>
          <a:p>
            <a:fld id="{A95A2198-56CD-4E7E-A0FA-2526ECF6E97E}" type="datetimeFigureOut">
              <a:rPr lang="en-GB" smtClean="0"/>
              <a:t>03/10/2023</a:t>
            </a:fld>
            <a:endParaRPr lang="en-GB"/>
          </a:p>
        </p:txBody>
      </p:sp>
      <p:sp>
        <p:nvSpPr>
          <p:cNvPr id="6" name="Footer Placeholder 5">
            <a:extLst>
              <a:ext uri="{FF2B5EF4-FFF2-40B4-BE49-F238E27FC236}">
                <a16:creationId xmlns:a16="http://schemas.microsoft.com/office/drawing/2014/main" id="{B4DA4CF1-C749-41D9-AA69-8D5CDAB9706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8BB7B03-FC57-424D-80F0-C87825B73C83}"/>
              </a:ext>
            </a:extLst>
          </p:cNvPr>
          <p:cNvSpPr>
            <a:spLocks noGrp="1"/>
          </p:cNvSpPr>
          <p:nvPr>
            <p:ph type="sldNum" sz="quarter" idx="12"/>
          </p:nvPr>
        </p:nvSpPr>
        <p:spPr/>
        <p:txBody>
          <a:bodyPr/>
          <a:lstStyle/>
          <a:p>
            <a:fld id="{A86E7C84-BF17-4257-BF84-8992DDBB93F7}" type="slidenum">
              <a:rPr lang="en-GB" smtClean="0"/>
              <a:t>‹#›</a:t>
            </a:fld>
            <a:endParaRPr lang="en-GB"/>
          </a:p>
        </p:txBody>
      </p:sp>
    </p:spTree>
    <p:extLst>
      <p:ext uri="{BB962C8B-B14F-4D97-AF65-F5344CB8AC3E}">
        <p14:creationId xmlns:p14="http://schemas.microsoft.com/office/powerpoint/2010/main" val="3723605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B0208-AF91-4C88-9737-2C4C89CC57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AA12A64-BA4A-4E5F-9B46-A8EE4A78A6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2001986-208B-4163-B0A8-F80E1E20F5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C9187D1-758C-473A-A70A-09360C2F8506}"/>
              </a:ext>
            </a:extLst>
          </p:cNvPr>
          <p:cNvSpPr>
            <a:spLocks noGrp="1"/>
          </p:cNvSpPr>
          <p:nvPr>
            <p:ph type="dt" sz="half" idx="10"/>
          </p:nvPr>
        </p:nvSpPr>
        <p:spPr/>
        <p:txBody>
          <a:bodyPr/>
          <a:lstStyle/>
          <a:p>
            <a:fld id="{A95A2198-56CD-4E7E-A0FA-2526ECF6E97E}" type="datetimeFigureOut">
              <a:rPr lang="en-GB" smtClean="0"/>
              <a:t>03/10/2023</a:t>
            </a:fld>
            <a:endParaRPr lang="en-GB"/>
          </a:p>
        </p:txBody>
      </p:sp>
      <p:sp>
        <p:nvSpPr>
          <p:cNvPr id="6" name="Footer Placeholder 5">
            <a:extLst>
              <a:ext uri="{FF2B5EF4-FFF2-40B4-BE49-F238E27FC236}">
                <a16:creationId xmlns:a16="http://schemas.microsoft.com/office/drawing/2014/main" id="{3896F606-2A29-4719-B9EC-30BFD16458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152A184-1356-4AF6-8E93-ACE5534B3D61}"/>
              </a:ext>
            </a:extLst>
          </p:cNvPr>
          <p:cNvSpPr>
            <a:spLocks noGrp="1"/>
          </p:cNvSpPr>
          <p:nvPr>
            <p:ph type="sldNum" sz="quarter" idx="12"/>
          </p:nvPr>
        </p:nvSpPr>
        <p:spPr/>
        <p:txBody>
          <a:bodyPr/>
          <a:lstStyle/>
          <a:p>
            <a:fld id="{A86E7C84-BF17-4257-BF84-8992DDBB93F7}" type="slidenum">
              <a:rPr lang="en-GB" smtClean="0"/>
              <a:t>‹#›</a:t>
            </a:fld>
            <a:endParaRPr lang="en-GB"/>
          </a:p>
        </p:txBody>
      </p:sp>
    </p:spTree>
    <p:extLst>
      <p:ext uri="{BB962C8B-B14F-4D97-AF65-F5344CB8AC3E}">
        <p14:creationId xmlns:p14="http://schemas.microsoft.com/office/powerpoint/2010/main" val="3972545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76C3A1-1ADD-46D5-B61C-1CAA9CA081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EF2A274-0E50-447B-830F-DF5AE5D079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7F1D82-DB2D-4B35-8825-A30491F1D1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5A2198-56CD-4E7E-A0FA-2526ECF6E97E}" type="datetimeFigureOut">
              <a:rPr lang="en-GB" smtClean="0"/>
              <a:t>03/10/2023</a:t>
            </a:fld>
            <a:endParaRPr lang="en-GB"/>
          </a:p>
        </p:txBody>
      </p:sp>
      <p:sp>
        <p:nvSpPr>
          <p:cNvPr id="5" name="Footer Placeholder 4">
            <a:extLst>
              <a:ext uri="{FF2B5EF4-FFF2-40B4-BE49-F238E27FC236}">
                <a16:creationId xmlns:a16="http://schemas.microsoft.com/office/drawing/2014/main" id="{B2836028-DBF5-412F-B22B-F3EDD08786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A8E2750-C0F7-4ECD-BE82-348394EBFF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6E7C84-BF17-4257-BF84-8992DDBB93F7}" type="slidenum">
              <a:rPr lang="en-GB" smtClean="0"/>
              <a:t>‹#›</a:t>
            </a:fld>
            <a:endParaRPr lang="en-GB"/>
          </a:p>
        </p:txBody>
      </p:sp>
      <p:pic>
        <p:nvPicPr>
          <p:cNvPr id="8" name="Picture 3">
            <a:extLst>
              <a:ext uri="{FF2B5EF4-FFF2-40B4-BE49-F238E27FC236}">
                <a16:creationId xmlns:a16="http://schemas.microsoft.com/office/drawing/2014/main" id="{7C21851A-A92E-48FD-BB51-D942E8C31E45}"/>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693012" y="48724"/>
            <a:ext cx="1408521" cy="795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96107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liverpool.ac.uk/studentsupport/counselling/" TargetMode="External"/><Relationship Id="rId7" Type="http://schemas.openxmlformats.org/officeDocument/2006/relationships/hyperlink" Target="https://www.liverpool.ac.uk/studentsupport/disability/" TargetMode="External"/><Relationship Id="rId2" Type="http://schemas.openxmlformats.org/officeDocument/2006/relationships/hyperlink" Target="https://www.liverpool.ac.uk/studentsupport/" TargetMode="External"/><Relationship Id="rId1" Type="http://schemas.openxmlformats.org/officeDocument/2006/relationships/slideLayout" Target="../slideLayouts/slideLayout2.xml"/><Relationship Id="rId6" Type="http://schemas.openxmlformats.org/officeDocument/2006/relationships/hyperlink" Target="https://www.liverpool.ac.uk/study/undergraduate/welcome-to-liverpool/campus/health/" TargetMode="External"/><Relationship Id="rId5" Type="http://schemas.openxmlformats.org/officeDocument/2006/relationships/hyperlink" Target="https://www.liverpool.ac.uk/studentsupport/advice/" TargetMode="External"/><Relationship Id="rId4" Type="http://schemas.openxmlformats.org/officeDocument/2006/relationships/hyperlink" Target="https://www.liverpool.ac.uk/studentsupport/mentalhealthadvisoryservice/"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my.manchester.ac.uk/uPortal/f/mywellbeing/normal/render.uP" TargetMode="External"/><Relationship Id="rId7" Type="http://schemas.openxmlformats.org/officeDocument/2006/relationships/hyperlink" Target="mailto:physics.support@manchester.ac.uk" TargetMode="External"/><Relationship Id="rId2" Type="http://schemas.openxmlformats.org/officeDocument/2006/relationships/hyperlink" Target="https://www.manchester.ac.uk/study/experience/student-life/university/student-support/" TargetMode="External"/><Relationship Id="rId1" Type="http://schemas.openxmlformats.org/officeDocument/2006/relationships/slideLayout" Target="../slideLayouts/slideLayout2.xml"/><Relationship Id="rId6" Type="http://schemas.openxmlformats.org/officeDocument/2006/relationships/hyperlink" Target="http://manchester.nightline.ac.uk/contact-us/" TargetMode="External"/><Relationship Id="rId5" Type="http://schemas.openxmlformats.org/officeDocument/2006/relationships/hyperlink" Target="http://www.counsellingservice.manchester.ac.uk/" TargetMode="External"/><Relationship Id="rId4" Type="http://schemas.openxmlformats.org/officeDocument/2006/relationships/hyperlink" Target="http://www.dso.manchester.ac.uk/"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mailto:gradwellbeing@lancaster.ac.uk" TargetMode="External"/><Relationship Id="rId13" Type="http://schemas.openxmlformats.org/officeDocument/2006/relationships/hyperlink" Target="http://nightline.lusu.co.uk/" TargetMode="External"/><Relationship Id="rId18" Type="http://schemas.openxmlformats.org/officeDocument/2006/relationships/hyperlink" Target="https://www.lancaster.ac.uk/student-and-education-services/counselling-and-mental-health-service/services/silvercloud/" TargetMode="External"/><Relationship Id="rId3" Type="http://schemas.openxmlformats.org/officeDocument/2006/relationships/hyperlink" Target="mailto:bowlandwelfare@lancaster.ac.uk" TargetMode="External"/><Relationship Id="rId7" Type="http://schemas.openxmlformats.org/officeDocument/2006/relationships/hyperlink" Target="mailto:fyldecat@lancaster.ac.uk" TargetMode="External"/><Relationship Id="rId12" Type="http://schemas.openxmlformats.org/officeDocument/2006/relationships/hyperlink" Target="mailto:counselling@lancaster.ac.uk" TargetMode="External"/><Relationship Id="rId17" Type="http://schemas.openxmlformats.org/officeDocument/2006/relationships/hyperlink" Target="https://www.lancaster.ac.uk/student-and-education-services/counselling-and-mental-health-service/resources-and-self-help/" TargetMode="External"/><Relationship Id="rId2" Type="http://schemas.openxmlformats.org/officeDocument/2006/relationships/hyperlink" Target="https://www.lancaster.ac.uk/student-and-education-services/counselling-and-mental-health-service/" TargetMode="External"/><Relationship Id="rId16" Type="http://schemas.openxmlformats.org/officeDocument/2006/relationships/hyperlink" Target="http://nightline.lusu.co.uk/contact-us/call-free-with-skype/" TargetMode="External"/><Relationship Id="rId1" Type="http://schemas.openxmlformats.org/officeDocument/2006/relationships/slideLayout" Target="../slideLayouts/slideLayout2.xml"/><Relationship Id="rId6" Type="http://schemas.openxmlformats.org/officeDocument/2006/relationships/hyperlink" Target="mailto:furnesscat@lancaster.ac.uk" TargetMode="External"/><Relationship Id="rId11" Type="http://schemas.openxmlformats.org/officeDocument/2006/relationships/hyperlink" Target="mailto:pendlecat@lancaster.ac.uk" TargetMode="External"/><Relationship Id="rId5" Type="http://schemas.openxmlformats.org/officeDocument/2006/relationships/hyperlink" Target="mailto:countywelfare@lancaster.ac.uk" TargetMode="External"/><Relationship Id="rId15" Type="http://schemas.openxmlformats.org/officeDocument/2006/relationships/hyperlink" Target="http://nightline.lusu.co.uk/instant-messaging/" TargetMode="External"/><Relationship Id="rId10" Type="http://schemas.openxmlformats.org/officeDocument/2006/relationships/hyperlink" Target="mailto:lonsdalewelfare@lancaster.ac.uk" TargetMode="External"/><Relationship Id="rId4" Type="http://schemas.openxmlformats.org/officeDocument/2006/relationships/hyperlink" Target="mailto:cartmelcat@lancaster.ac.uk" TargetMode="External"/><Relationship Id="rId9" Type="http://schemas.openxmlformats.org/officeDocument/2006/relationships/hyperlink" Target="mailto:grizedalecat@lancaster.ac.uk" TargetMode="External"/><Relationship Id="rId14" Type="http://schemas.openxmlformats.org/officeDocument/2006/relationships/hyperlink" Target="mailto:nightline@lancaster.ac.u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staff.stfc.ac.uk/people/wellbeing/Pages/default.aspx"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www.strath.ac.uk/wellbeing/stressandmentalhealth/staffcounsellingprovision/" TargetMode="External"/><Relationship Id="rId3" Type="http://schemas.openxmlformats.org/officeDocument/2006/relationships/hyperlink" Target="https://www.strath.ac.uk/professionalservices/disabilityandwellbeing/mentalhealthwellbeingsupport/bookablewellbeingprogrammesandtraining/" TargetMode="External"/><Relationship Id="rId7" Type="http://schemas.openxmlformats.org/officeDocument/2006/relationships/hyperlink" Target="https://www.strath.ac.uk/wellbeing/stressandmentalhealth/employeeassistanceprogrammeeap/" TargetMode="External"/><Relationship Id="rId2" Type="http://schemas.openxmlformats.org/officeDocument/2006/relationships/hyperlink" Target="mailto:disability-wellbeing@strath.ac.uk" TargetMode="External"/><Relationship Id="rId1" Type="http://schemas.openxmlformats.org/officeDocument/2006/relationships/slideLayout" Target="../slideLayouts/slideLayout2.xml"/><Relationship Id="rId6" Type="http://schemas.openxmlformats.org/officeDocument/2006/relationships/hyperlink" Target="https://www.strath.ac.uk/wellbeing/stressandmentalhealth/self-help/" TargetMode="External"/><Relationship Id="rId5" Type="http://schemas.openxmlformats.org/officeDocument/2006/relationships/hyperlink" Target="mailto:studenthealthenquiries@strath.ac.uk" TargetMode="External"/><Relationship Id="rId4" Type="http://schemas.openxmlformats.org/officeDocument/2006/relationships/hyperlink" Target="https://www.strath.ac.uk/professionalservices/disabilityandwellbeing/rapecrisisstudentsupportservice/"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studentspace.org.uk/" TargetMode="External"/><Relationship Id="rId2" Type="http://schemas.openxmlformats.org/officeDocument/2006/relationships/hyperlink" Target="https://www.lancaster.ac.uk/student-and-education-services/counselling-and-mental-health-service/resources-and-self-help/#student-space--coronavirus-resource-and-support-from-uk-charity-student-minds--430636-4" TargetMode="External"/><Relationship Id="rId1" Type="http://schemas.openxmlformats.org/officeDocument/2006/relationships/slideLayout" Target="../slideLayouts/slideLayout2.xml"/><Relationship Id="rId6" Type="http://schemas.openxmlformats.org/officeDocument/2006/relationships/hyperlink" Target="https://studentspace.org.uk/support-services/text-message-support" TargetMode="External"/><Relationship Id="rId5" Type="http://schemas.openxmlformats.org/officeDocument/2006/relationships/hyperlink" Target="http://www.studentspace.org.uk/support-services/phone-support" TargetMode="External"/><Relationship Id="rId4" Type="http://schemas.openxmlformats.org/officeDocument/2006/relationships/hyperlink" Target="https://www.studentminds.org.uk/"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hyperlink" Target="https://www.lancaster.ac.uk/student-and-education-services/counselling-and-mental-health-servic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youtu.be/_FZ7ikpzBwc"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hyperlink" Target="https://www.youtube.com/watch?v=_FZ7ikpzBwc&amp;feature=youtu.b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3661B-6D6C-4BB1-8161-446C342FFCC0}"/>
              </a:ext>
            </a:extLst>
          </p:cNvPr>
          <p:cNvSpPr>
            <a:spLocks noGrp="1"/>
          </p:cNvSpPr>
          <p:nvPr>
            <p:ph type="ctrTitle"/>
          </p:nvPr>
        </p:nvSpPr>
        <p:spPr/>
        <p:txBody>
          <a:bodyPr/>
          <a:lstStyle/>
          <a:p>
            <a:r>
              <a:rPr lang="en-GB" dirty="0"/>
              <a:t>Student mental health</a:t>
            </a:r>
          </a:p>
        </p:txBody>
      </p:sp>
      <p:sp>
        <p:nvSpPr>
          <p:cNvPr id="3" name="Subtitle 2">
            <a:extLst>
              <a:ext uri="{FF2B5EF4-FFF2-40B4-BE49-F238E27FC236}">
                <a16:creationId xmlns:a16="http://schemas.microsoft.com/office/drawing/2014/main" id="{178944CF-C517-4ACA-AD68-52F06987B5FE}"/>
              </a:ext>
            </a:extLst>
          </p:cNvPr>
          <p:cNvSpPr>
            <a:spLocks noGrp="1"/>
          </p:cNvSpPr>
          <p:nvPr>
            <p:ph type="subTitle" idx="1"/>
          </p:nvPr>
        </p:nvSpPr>
        <p:spPr/>
        <p:txBody>
          <a:bodyPr/>
          <a:lstStyle/>
          <a:p>
            <a:r>
              <a:rPr lang="en-GB" dirty="0"/>
              <a:t>Prof Graeme Burt</a:t>
            </a:r>
          </a:p>
          <a:p>
            <a:r>
              <a:rPr lang="en-GB" dirty="0"/>
              <a:t>Engineering Dept</a:t>
            </a:r>
          </a:p>
        </p:txBody>
      </p:sp>
    </p:spTree>
    <p:extLst>
      <p:ext uri="{BB962C8B-B14F-4D97-AF65-F5344CB8AC3E}">
        <p14:creationId xmlns:p14="http://schemas.microsoft.com/office/powerpoint/2010/main" val="2644072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18"/>
          <p:cNvSpPr/>
          <p:nvPr/>
        </p:nvSpPr>
        <p:spPr>
          <a:xfrm>
            <a:off x="3425520" y="227160"/>
            <a:ext cx="6783840" cy="1141560"/>
          </a:xfrm>
          <a:prstGeom prst="rect">
            <a:avLst/>
          </a:prstGeom>
          <a:noFill/>
          <a:ln>
            <a:noFill/>
          </a:ln>
        </p:spPr>
        <p:txBody>
          <a:bodyPr spcFirstLastPara="1" wrap="square" lIns="90000" tIns="91425" rIns="90000" bIns="91425" anchor="ctr" anchorCtr="0">
            <a:noAutofit/>
          </a:bodyPr>
          <a:lstStyle/>
          <a:p>
            <a:pPr algn="ctr">
              <a:buClr>
                <a:srgbClr val="000000"/>
              </a:buClr>
              <a:buSzPts val="4800"/>
            </a:pPr>
            <a:r>
              <a:rPr lang="en-GB" sz="4800" b="1">
                <a:solidFill>
                  <a:srgbClr val="66BC29"/>
                </a:solidFill>
                <a:latin typeface="Calibri"/>
                <a:ea typeface="Calibri"/>
                <a:cs typeface="Calibri"/>
                <a:sym typeface="Calibri"/>
              </a:rPr>
              <a:t>Thinking happy</a:t>
            </a:r>
            <a:endParaRPr sz="4800">
              <a:solidFill>
                <a:srgbClr val="000000"/>
              </a:solidFill>
              <a:latin typeface="Arial"/>
              <a:ea typeface="Arial"/>
              <a:cs typeface="Arial"/>
              <a:sym typeface="Arial"/>
            </a:endParaRPr>
          </a:p>
        </p:txBody>
      </p:sp>
      <p:sp>
        <p:nvSpPr>
          <p:cNvPr id="521" name="Google Shape;521;p18"/>
          <p:cNvSpPr/>
          <p:nvPr/>
        </p:nvSpPr>
        <p:spPr>
          <a:xfrm>
            <a:off x="1814160" y="3760492"/>
            <a:ext cx="8331840" cy="2504520"/>
          </a:xfrm>
          <a:prstGeom prst="rect">
            <a:avLst/>
          </a:prstGeom>
          <a:noFill/>
          <a:ln>
            <a:noFill/>
          </a:ln>
        </p:spPr>
        <p:txBody>
          <a:bodyPr spcFirstLastPara="1" wrap="square" lIns="90000" tIns="91425" rIns="90000" bIns="91425" anchor="t" anchorCtr="0">
            <a:noAutofit/>
          </a:bodyPr>
          <a:lstStyle/>
          <a:p>
            <a:pPr algn="ctr">
              <a:buClr>
                <a:srgbClr val="000000"/>
              </a:buClr>
              <a:buSzPts val="2600"/>
            </a:pPr>
            <a:r>
              <a:rPr lang="en-GB" sz="2600" b="1" dirty="0">
                <a:solidFill>
                  <a:srgbClr val="4D4D4D"/>
                </a:solidFill>
                <a:latin typeface="Calibri"/>
                <a:ea typeface="Calibri"/>
                <a:cs typeface="Calibri"/>
                <a:sym typeface="Calibri"/>
              </a:rPr>
              <a:t>You didn’t think yourself happy, but instead you changed your behaviours to give yourself the opportunity to feel better.</a:t>
            </a:r>
            <a:r>
              <a:rPr lang="en-GB" sz="2600" b="1" i="1" dirty="0">
                <a:solidFill>
                  <a:srgbClr val="FF0000"/>
                </a:solidFill>
                <a:latin typeface="Calibri"/>
                <a:ea typeface="Calibri"/>
                <a:cs typeface="Calibri"/>
                <a:sym typeface="Calibri"/>
              </a:rPr>
              <a:t> </a:t>
            </a:r>
            <a:endParaRPr sz="2600" dirty="0">
              <a:solidFill>
                <a:srgbClr val="000000"/>
              </a:solidFill>
              <a:latin typeface="Arial"/>
              <a:ea typeface="Arial"/>
              <a:cs typeface="Arial"/>
              <a:sym typeface="Arial"/>
            </a:endParaRPr>
          </a:p>
          <a:p>
            <a:pPr algn="ctr">
              <a:buClr>
                <a:srgbClr val="000000"/>
              </a:buClr>
              <a:buSzPts val="2600"/>
            </a:pPr>
            <a:endParaRPr sz="2600" dirty="0">
              <a:solidFill>
                <a:srgbClr val="000000"/>
              </a:solidFill>
              <a:latin typeface="Arial"/>
              <a:ea typeface="Arial"/>
              <a:cs typeface="Arial"/>
              <a:sym typeface="Arial"/>
            </a:endParaRPr>
          </a:p>
          <a:p>
            <a:pPr algn="ctr">
              <a:buClr>
                <a:srgbClr val="000000"/>
              </a:buClr>
              <a:buSzPts val="2600"/>
            </a:pPr>
            <a:r>
              <a:rPr lang="en-GB" sz="2600" b="1" dirty="0">
                <a:solidFill>
                  <a:srgbClr val="66BC29"/>
                </a:solidFill>
                <a:latin typeface="Calibri"/>
                <a:ea typeface="Calibri"/>
                <a:cs typeface="Calibri"/>
                <a:sym typeface="Calibri"/>
              </a:rPr>
              <a:t>Actions and behaviours have a big impact on our mental health.</a:t>
            </a:r>
            <a:endParaRPr sz="2600" dirty="0">
              <a:solidFill>
                <a:srgbClr val="000000"/>
              </a:solidFill>
              <a:latin typeface="Arial"/>
              <a:ea typeface="Arial"/>
              <a:cs typeface="Arial"/>
              <a:sym typeface="Arial"/>
            </a:endParaRPr>
          </a:p>
        </p:txBody>
      </p:sp>
      <p:sp>
        <p:nvSpPr>
          <p:cNvPr id="522" name="Google Shape;522;p18"/>
          <p:cNvSpPr/>
          <p:nvPr/>
        </p:nvSpPr>
        <p:spPr>
          <a:xfrm>
            <a:off x="8077080" y="6356520"/>
            <a:ext cx="2132280" cy="363600"/>
          </a:xfrm>
          <a:prstGeom prst="rect">
            <a:avLst/>
          </a:prstGeom>
          <a:noFill/>
          <a:ln>
            <a:noFill/>
          </a:ln>
        </p:spPr>
        <p:txBody>
          <a:bodyPr spcFirstLastPara="1" wrap="square" lIns="90000" tIns="45000" rIns="90000" bIns="45000" anchor="ctr" anchorCtr="0">
            <a:noAutofit/>
          </a:bodyPr>
          <a:lstStyle/>
          <a:p>
            <a:pPr>
              <a:buClr>
                <a:srgbClr val="000000"/>
              </a:buClr>
              <a:buSzPts val="1400"/>
            </a:pPr>
            <a:fld id="{00000000-1234-1234-1234-123412341234}" type="slidenum">
              <a:rPr lang="en-GB" sz="1400">
                <a:solidFill>
                  <a:srgbClr val="000000"/>
                </a:solidFill>
                <a:latin typeface="Arial"/>
                <a:ea typeface="Arial"/>
                <a:cs typeface="Arial"/>
                <a:sym typeface="Arial"/>
              </a:rPr>
              <a:pPr>
                <a:buClr>
                  <a:srgbClr val="000000"/>
                </a:buClr>
                <a:buSzPts val="1400"/>
              </a:pPr>
              <a:t>10</a:t>
            </a:fld>
            <a:endParaRPr sz="1400">
              <a:solidFill>
                <a:srgbClr val="000000"/>
              </a:solidFill>
              <a:latin typeface="Arial"/>
              <a:ea typeface="Arial"/>
              <a:cs typeface="Arial"/>
              <a:sym typeface="Arial"/>
            </a:endParaRPr>
          </a:p>
        </p:txBody>
      </p:sp>
      <p:grpSp>
        <p:nvGrpSpPr>
          <p:cNvPr id="523" name="Google Shape;523;p18"/>
          <p:cNvGrpSpPr/>
          <p:nvPr/>
        </p:nvGrpSpPr>
        <p:grpSpPr>
          <a:xfrm>
            <a:off x="1915320" y="1536120"/>
            <a:ext cx="8286840" cy="1943640"/>
            <a:chOff x="391320" y="1536120"/>
            <a:chExt cx="8286840" cy="1943640"/>
          </a:xfrm>
        </p:grpSpPr>
        <p:sp>
          <p:nvSpPr>
            <p:cNvPr id="524" name="Google Shape;524;p18"/>
            <p:cNvSpPr/>
            <p:nvPr/>
          </p:nvSpPr>
          <p:spPr>
            <a:xfrm>
              <a:off x="391320" y="1536120"/>
              <a:ext cx="2178000" cy="1919160"/>
            </a:xfrm>
            <a:prstGeom prst="roundRect">
              <a:avLst>
                <a:gd name="adj" fmla="val 10000"/>
              </a:avLst>
            </a:prstGeom>
            <a:solidFill>
              <a:srgbClr val="49ACC5"/>
            </a:solidFill>
            <a:ln w="255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525" name="Google Shape;525;p18"/>
            <p:cNvSpPr/>
            <p:nvPr/>
          </p:nvSpPr>
          <p:spPr>
            <a:xfrm>
              <a:off x="447840" y="1592640"/>
              <a:ext cx="2065680" cy="1806840"/>
            </a:xfrm>
            <a:prstGeom prst="rect">
              <a:avLst/>
            </a:prstGeom>
            <a:noFill/>
            <a:ln>
              <a:noFill/>
            </a:ln>
          </p:spPr>
          <p:txBody>
            <a:bodyPr spcFirstLastPara="1" wrap="square" lIns="68400" tIns="68400" rIns="68400" bIns="68400" anchor="ctr" anchorCtr="0">
              <a:noAutofit/>
            </a:bodyPr>
            <a:lstStyle/>
            <a:p>
              <a:pPr algn="ctr">
                <a:lnSpc>
                  <a:spcPct val="90000"/>
                </a:lnSpc>
                <a:buClr>
                  <a:srgbClr val="000000"/>
                </a:buClr>
                <a:buSzPts val="1800"/>
              </a:pPr>
              <a:r>
                <a:rPr lang="en-GB" dirty="0">
                  <a:solidFill>
                    <a:srgbClr val="FFFFFF"/>
                  </a:solidFill>
                  <a:latin typeface="Arial"/>
                  <a:ea typeface="Arial"/>
                  <a:cs typeface="Arial"/>
                  <a:sym typeface="Arial"/>
                </a:rPr>
                <a:t>Y</a:t>
              </a:r>
              <a:r>
                <a:rPr lang="en-GB" dirty="0">
                  <a:solidFill>
                    <a:srgbClr val="FFFFFF"/>
                  </a:solidFill>
                  <a:latin typeface="Calibri"/>
                  <a:ea typeface="Calibri"/>
                  <a:cs typeface="Calibri"/>
                  <a:sym typeface="Calibri"/>
                </a:rPr>
                <a:t>ou had a really bad day, you get home and are exhausted, and feel sad and anxious about your workload.</a:t>
              </a:r>
              <a:endParaRPr dirty="0">
                <a:solidFill>
                  <a:srgbClr val="000000"/>
                </a:solidFill>
                <a:latin typeface="Arial"/>
                <a:ea typeface="Arial"/>
                <a:cs typeface="Arial"/>
                <a:sym typeface="Arial"/>
              </a:endParaRPr>
            </a:p>
          </p:txBody>
        </p:sp>
        <p:sp>
          <p:nvSpPr>
            <p:cNvPr id="526" name="Google Shape;526;p18"/>
            <p:cNvSpPr/>
            <p:nvPr/>
          </p:nvSpPr>
          <p:spPr>
            <a:xfrm rot="27600">
              <a:off x="2529720" y="2041200"/>
              <a:ext cx="982440" cy="931320"/>
            </a:xfrm>
            <a:prstGeom prst="smileyFace">
              <a:avLst>
                <a:gd name="adj" fmla="val 4653"/>
              </a:avLst>
            </a:prstGeom>
            <a:solidFill>
              <a:srgbClr val="AFD2DF"/>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527" name="Google Shape;527;p18"/>
            <p:cNvSpPr/>
            <p:nvPr/>
          </p:nvSpPr>
          <p:spPr>
            <a:xfrm rot="27600">
              <a:off x="2529720" y="2226600"/>
              <a:ext cx="702720" cy="558000"/>
            </a:xfrm>
            <a:prstGeom prst="rect">
              <a:avLst/>
            </a:prstGeom>
            <a:no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528" name="Google Shape;528;p18"/>
            <p:cNvSpPr/>
            <p:nvPr/>
          </p:nvSpPr>
          <p:spPr>
            <a:xfrm>
              <a:off x="3448800" y="1560600"/>
              <a:ext cx="2178000" cy="1919160"/>
            </a:xfrm>
            <a:prstGeom prst="roundRect">
              <a:avLst>
                <a:gd name="adj" fmla="val 10000"/>
              </a:avLst>
            </a:prstGeom>
            <a:solidFill>
              <a:srgbClr val="49ACC5"/>
            </a:solidFill>
            <a:ln w="255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529" name="Google Shape;529;p18"/>
            <p:cNvSpPr/>
            <p:nvPr/>
          </p:nvSpPr>
          <p:spPr>
            <a:xfrm>
              <a:off x="3504960" y="1617120"/>
              <a:ext cx="2065680" cy="1806840"/>
            </a:xfrm>
            <a:prstGeom prst="rect">
              <a:avLst/>
            </a:prstGeom>
            <a:noFill/>
            <a:ln>
              <a:noFill/>
            </a:ln>
          </p:spPr>
          <p:txBody>
            <a:bodyPr spcFirstLastPara="1" wrap="square" lIns="68400" tIns="68400" rIns="68400" bIns="68400" anchor="ctr" anchorCtr="0">
              <a:noAutofit/>
            </a:bodyPr>
            <a:lstStyle/>
            <a:p>
              <a:pPr algn="ctr">
                <a:lnSpc>
                  <a:spcPct val="90000"/>
                </a:lnSpc>
                <a:buClr>
                  <a:srgbClr val="000000"/>
                </a:buClr>
                <a:buSzPts val="1800"/>
              </a:pPr>
              <a:r>
                <a:rPr lang="en-GB">
                  <a:solidFill>
                    <a:srgbClr val="FFFFFF"/>
                  </a:solidFill>
                  <a:latin typeface="Calibri"/>
                  <a:ea typeface="Calibri"/>
                  <a:cs typeface="Calibri"/>
                  <a:sym typeface="Calibri"/>
                </a:rPr>
                <a:t>You had agreed to go to the cinema with your friends, it’s a real struggle to get yourself there.</a:t>
              </a:r>
              <a:endParaRPr>
                <a:solidFill>
                  <a:srgbClr val="000000"/>
                </a:solidFill>
                <a:latin typeface="Arial"/>
                <a:ea typeface="Arial"/>
                <a:cs typeface="Arial"/>
                <a:sym typeface="Arial"/>
              </a:endParaRPr>
            </a:p>
          </p:txBody>
        </p:sp>
        <p:sp>
          <p:nvSpPr>
            <p:cNvPr id="530" name="Google Shape;530;p18"/>
            <p:cNvSpPr/>
            <p:nvPr/>
          </p:nvSpPr>
          <p:spPr>
            <a:xfrm>
              <a:off x="5552280" y="2023560"/>
              <a:ext cx="999360" cy="952920"/>
            </a:xfrm>
            <a:prstGeom prst="smileyFace">
              <a:avLst>
                <a:gd name="adj" fmla="val 4653"/>
              </a:avLst>
            </a:prstGeom>
            <a:solidFill>
              <a:srgbClr val="AFD2DF"/>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531" name="Google Shape;531;p18"/>
            <p:cNvSpPr/>
            <p:nvPr/>
          </p:nvSpPr>
          <p:spPr>
            <a:xfrm>
              <a:off x="5552280" y="2214360"/>
              <a:ext cx="713160" cy="571320"/>
            </a:xfrm>
            <a:prstGeom prst="rect">
              <a:avLst/>
            </a:prstGeom>
            <a:no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532" name="Google Shape;532;p18"/>
            <p:cNvSpPr/>
            <p:nvPr/>
          </p:nvSpPr>
          <p:spPr>
            <a:xfrm>
              <a:off x="6500160" y="1560600"/>
              <a:ext cx="2178000" cy="1919160"/>
            </a:xfrm>
            <a:prstGeom prst="roundRect">
              <a:avLst>
                <a:gd name="adj" fmla="val 10000"/>
              </a:avLst>
            </a:prstGeom>
            <a:solidFill>
              <a:srgbClr val="49ACC5"/>
            </a:solidFill>
            <a:ln w="255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533" name="Google Shape;533;p18"/>
            <p:cNvSpPr/>
            <p:nvPr/>
          </p:nvSpPr>
          <p:spPr>
            <a:xfrm>
              <a:off x="6556320" y="1617120"/>
              <a:ext cx="2065680" cy="1806840"/>
            </a:xfrm>
            <a:prstGeom prst="rect">
              <a:avLst/>
            </a:prstGeom>
            <a:noFill/>
            <a:ln>
              <a:noFill/>
            </a:ln>
          </p:spPr>
          <p:txBody>
            <a:bodyPr spcFirstLastPara="1" wrap="square" lIns="68400" tIns="68400" rIns="68400" bIns="68400" anchor="ctr" anchorCtr="0">
              <a:noAutofit/>
            </a:bodyPr>
            <a:lstStyle/>
            <a:p>
              <a:pPr algn="ctr">
                <a:lnSpc>
                  <a:spcPct val="90000"/>
                </a:lnSpc>
                <a:buClr>
                  <a:srgbClr val="000000"/>
                </a:buClr>
                <a:buSzPts val="1600"/>
              </a:pPr>
              <a:r>
                <a:rPr lang="en-GB" sz="1600">
                  <a:solidFill>
                    <a:srgbClr val="FFFFFF"/>
                  </a:solidFill>
                  <a:latin typeface="Calibri"/>
                  <a:ea typeface="Calibri"/>
                  <a:cs typeface="Calibri"/>
                  <a:sym typeface="Calibri"/>
                </a:rPr>
                <a:t>Once there, you start chatting to your friends who are cheerful, and without realising it your low mood starts to slip away</a:t>
              </a:r>
              <a:r>
                <a:rPr lang="en-GB">
                  <a:solidFill>
                    <a:srgbClr val="FFFFFF"/>
                  </a:solidFill>
                  <a:latin typeface="Calibri"/>
                  <a:ea typeface="Calibri"/>
                  <a:cs typeface="Calibri"/>
                  <a:sym typeface="Calibri"/>
                </a:rPr>
                <a:t>.</a:t>
              </a:r>
              <a:endParaRPr>
                <a:solidFill>
                  <a:srgbClr val="000000"/>
                </a:solidFill>
                <a:latin typeface="Arial"/>
                <a:ea typeface="Arial"/>
                <a:cs typeface="Arial"/>
                <a:sym typeface="Arial"/>
              </a:endParaRPr>
            </a:p>
          </p:txBody>
        </p:sp>
      </p:grpSp>
      <p:cxnSp>
        <p:nvCxnSpPr>
          <p:cNvPr id="534" name="Google Shape;534;p18"/>
          <p:cNvCxnSpPr/>
          <p:nvPr/>
        </p:nvCxnSpPr>
        <p:spPr>
          <a:xfrm>
            <a:off x="4279440" y="2584800"/>
            <a:ext cx="474000" cy="90000"/>
          </a:xfrm>
          <a:prstGeom prst="curvedConnector3">
            <a:avLst>
              <a:gd name="adj1" fmla="val 47447"/>
            </a:avLst>
          </a:prstGeom>
          <a:noFill/>
          <a:ln w="19075" cap="flat" cmpd="sng">
            <a:solidFill>
              <a:srgbClr val="B2A0C7"/>
            </a:solidFill>
            <a:prstDash val="solid"/>
            <a:round/>
            <a:headEnd type="none" w="sm" len="sm"/>
            <a:tailEnd type="none" w="sm" len="sm"/>
          </a:ln>
        </p:spPr>
      </p:cxnSp>
      <p:sp>
        <p:nvSpPr>
          <p:cNvPr id="535" name="Google Shape;535;p18"/>
          <p:cNvSpPr/>
          <p:nvPr/>
        </p:nvSpPr>
        <p:spPr>
          <a:xfrm rot="10800000">
            <a:off x="7364931" y="2564895"/>
            <a:ext cx="413280" cy="178920"/>
          </a:xfrm>
          <a:custGeom>
            <a:avLst/>
            <a:gdLst/>
            <a:ahLst/>
            <a:cxnLst/>
            <a:rect l="l" t="t" r="r" b="b"/>
            <a:pathLst>
              <a:path w="414780" h="134584" extrusionOk="0">
                <a:moveTo>
                  <a:pt x="0" y="134584"/>
                </a:moveTo>
                <a:cubicBezTo>
                  <a:pt x="0" y="60255"/>
                  <a:pt x="92852" y="0"/>
                  <a:pt x="207390" y="0"/>
                </a:cubicBezTo>
                <a:cubicBezTo>
                  <a:pt x="321928" y="0"/>
                  <a:pt x="414780" y="60255"/>
                  <a:pt x="414780" y="134584"/>
                </a:cubicBezTo>
                <a:lnTo>
                  <a:pt x="375768" y="134584"/>
                </a:lnTo>
                <a:cubicBezTo>
                  <a:pt x="375768" y="97420"/>
                  <a:pt x="284763" y="35869"/>
                  <a:pt x="207389" y="35869"/>
                </a:cubicBezTo>
                <a:cubicBezTo>
                  <a:pt x="130015" y="35869"/>
                  <a:pt x="39011" y="97420"/>
                  <a:pt x="39011" y="134584"/>
                </a:cubicBezTo>
                <a:lnTo>
                  <a:pt x="0" y="134584"/>
                </a:lnTo>
                <a:close/>
              </a:path>
            </a:pathLst>
          </a:custGeom>
          <a:solidFill>
            <a:srgbClr val="B2A0C7"/>
          </a:solidFill>
          <a:ln w="9525" cap="flat" cmpd="sng">
            <a:solidFill>
              <a:srgbClr val="B2A0C7"/>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BAF31-EB6F-4036-ADFD-680F4FC0C5E8}"/>
              </a:ext>
            </a:extLst>
          </p:cNvPr>
          <p:cNvSpPr>
            <a:spLocks noGrp="1"/>
          </p:cNvSpPr>
          <p:nvPr>
            <p:ph type="title"/>
          </p:nvPr>
        </p:nvSpPr>
        <p:spPr/>
        <p:txBody>
          <a:bodyPr/>
          <a:lstStyle/>
          <a:p>
            <a:r>
              <a:rPr lang="en-GB" dirty="0"/>
              <a:t>Possible stressors</a:t>
            </a:r>
          </a:p>
        </p:txBody>
      </p:sp>
      <p:sp>
        <p:nvSpPr>
          <p:cNvPr id="3" name="Content Placeholder 2">
            <a:extLst>
              <a:ext uri="{FF2B5EF4-FFF2-40B4-BE49-F238E27FC236}">
                <a16:creationId xmlns:a16="http://schemas.microsoft.com/office/drawing/2014/main" id="{FE8205A1-96E6-452A-BB2B-98129071BB12}"/>
              </a:ext>
            </a:extLst>
          </p:cNvPr>
          <p:cNvSpPr>
            <a:spLocks noGrp="1"/>
          </p:cNvSpPr>
          <p:nvPr>
            <p:ph idx="1"/>
          </p:nvPr>
        </p:nvSpPr>
        <p:spPr/>
        <p:txBody>
          <a:bodyPr>
            <a:normAutofit fontScale="77500" lnSpcReduction="20000"/>
          </a:bodyPr>
          <a:lstStyle/>
          <a:p>
            <a:r>
              <a:rPr lang="en-GB" dirty="0">
                <a:solidFill>
                  <a:srgbClr val="00B050"/>
                </a:solidFill>
              </a:rPr>
              <a:t>Appraisals and thesis</a:t>
            </a:r>
          </a:p>
          <a:p>
            <a:r>
              <a:rPr lang="en-GB" dirty="0"/>
              <a:t>Project deadlines</a:t>
            </a:r>
          </a:p>
          <a:p>
            <a:r>
              <a:rPr lang="en-GB" dirty="0"/>
              <a:t>Self-learning, self-motivating</a:t>
            </a:r>
          </a:p>
          <a:p>
            <a:r>
              <a:rPr lang="en-GB" dirty="0"/>
              <a:t>Impostor syndrome</a:t>
            </a:r>
          </a:p>
          <a:p>
            <a:r>
              <a:rPr lang="en-GB" dirty="0"/>
              <a:t>Relationship problems</a:t>
            </a:r>
          </a:p>
          <a:p>
            <a:r>
              <a:rPr lang="en-GB" dirty="0"/>
              <a:t>Family problems</a:t>
            </a:r>
          </a:p>
          <a:p>
            <a:r>
              <a:rPr lang="en-GB" dirty="0"/>
              <a:t>Living away from home</a:t>
            </a:r>
          </a:p>
          <a:p>
            <a:r>
              <a:rPr lang="en-GB" dirty="0"/>
              <a:t>Isolation and Loneliness</a:t>
            </a:r>
          </a:p>
          <a:p>
            <a:r>
              <a:rPr lang="en-GB" dirty="0"/>
              <a:t>Financial Issues</a:t>
            </a:r>
          </a:p>
          <a:p>
            <a:r>
              <a:rPr lang="en-GB" dirty="0"/>
              <a:t>Drink or Drugs problems</a:t>
            </a:r>
          </a:p>
          <a:p>
            <a:endParaRPr lang="en-GB" dirty="0"/>
          </a:p>
          <a:p>
            <a:r>
              <a:rPr lang="en-GB" dirty="0"/>
              <a:t>Students have a life outside of the University and these can add additional stress. </a:t>
            </a:r>
          </a:p>
        </p:txBody>
      </p:sp>
      <p:pic>
        <p:nvPicPr>
          <p:cNvPr id="11" name="Picture 10">
            <a:extLst>
              <a:ext uri="{FF2B5EF4-FFF2-40B4-BE49-F238E27FC236}">
                <a16:creationId xmlns:a16="http://schemas.microsoft.com/office/drawing/2014/main" id="{E5491130-1D7C-4D80-9E4F-235CA34765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4916" y="1648354"/>
            <a:ext cx="6693726" cy="3289300"/>
          </a:xfrm>
          <a:prstGeom prst="rect">
            <a:avLst/>
          </a:prstGeom>
        </p:spPr>
      </p:pic>
    </p:spTree>
    <p:extLst>
      <p:ext uri="{BB962C8B-B14F-4D97-AF65-F5344CB8AC3E}">
        <p14:creationId xmlns:p14="http://schemas.microsoft.com/office/powerpoint/2010/main" val="4194619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BAF31-EB6F-4036-ADFD-680F4FC0C5E8}"/>
              </a:ext>
            </a:extLst>
          </p:cNvPr>
          <p:cNvSpPr>
            <a:spLocks noGrp="1"/>
          </p:cNvSpPr>
          <p:nvPr>
            <p:ph type="title"/>
          </p:nvPr>
        </p:nvSpPr>
        <p:spPr/>
        <p:txBody>
          <a:bodyPr/>
          <a:lstStyle/>
          <a:p>
            <a:r>
              <a:rPr lang="en-GB" dirty="0"/>
              <a:t>Possible stressors</a:t>
            </a:r>
          </a:p>
        </p:txBody>
      </p:sp>
      <p:sp>
        <p:nvSpPr>
          <p:cNvPr id="3" name="Content Placeholder 2">
            <a:extLst>
              <a:ext uri="{FF2B5EF4-FFF2-40B4-BE49-F238E27FC236}">
                <a16:creationId xmlns:a16="http://schemas.microsoft.com/office/drawing/2014/main" id="{FE8205A1-96E6-452A-BB2B-98129071BB12}"/>
              </a:ext>
            </a:extLst>
          </p:cNvPr>
          <p:cNvSpPr>
            <a:spLocks noGrp="1"/>
          </p:cNvSpPr>
          <p:nvPr>
            <p:ph idx="1"/>
          </p:nvPr>
        </p:nvSpPr>
        <p:spPr/>
        <p:txBody>
          <a:bodyPr>
            <a:normAutofit fontScale="77500" lnSpcReduction="20000"/>
          </a:bodyPr>
          <a:lstStyle/>
          <a:p>
            <a:r>
              <a:rPr lang="en-GB" dirty="0"/>
              <a:t>Appraisals and thesis</a:t>
            </a:r>
          </a:p>
          <a:p>
            <a:r>
              <a:rPr lang="en-GB" dirty="0">
                <a:solidFill>
                  <a:srgbClr val="00B050"/>
                </a:solidFill>
              </a:rPr>
              <a:t>Project deadlines</a:t>
            </a:r>
          </a:p>
          <a:p>
            <a:r>
              <a:rPr lang="en-GB" dirty="0"/>
              <a:t>Self-learning, self-motivating</a:t>
            </a:r>
          </a:p>
          <a:p>
            <a:r>
              <a:rPr lang="en-GB" dirty="0"/>
              <a:t>Impostor syndrome</a:t>
            </a:r>
          </a:p>
          <a:p>
            <a:r>
              <a:rPr lang="en-GB" dirty="0"/>
              <a:t>Relationship problems</a:t>
            </a:r>
          </a:p>
          <a:p>
            <a:r>
              <a:rPr lang="en-GB" dirty="0"/>
              <a:t>Family problems</a:t>
            </a:r>
          </a:p>
          <a:p>
            <a:r>
              <a:rPr lang="en-GB" dirty="0"/>
              <a:t>Living away from home</a:t>
            </a:r>
          </a:p>
          <a:p>
            <a:r>
              <a:rPr lang="en-GB" dirty="0"/>
              <a:t>Isolation and Loneliness</a:t>
            </a:r>
          </a:p>
          <a:p>
            <a:r>
              <a:rPr lang="en-GB" dirty="0"/>
              <a:t>Financial Issues</a:t>
            </a:r>
          </a:p>
          <a:p>
            <a:r>
              <a:rPr lang="en-GB" dirty="0"/>
              <a:t>Drink or Drugs problems</a:t>
            </a:r>
          </a:p>
          <a:p>
            <a:endParaRPr lang="en-GB" dirty="0"/>
          </a:p>
          <a:p>
            <a:r>
              <a:rPr lang="en-GB" dirty="0"/>
              <a:t>Students have a life outside of the University and these can add additional stress. </a:t>
            </a:r>
          </a:p>
        </p:txBody>
      </p:sp>
      <p:pic>
        <p:nvPicPr>
          <p:cNvPr id="5" name="Picture 4">
            <a:extLst>
              <a:ext uri="{FF2B5EF4-FFF2-40B4-BE49-F238E27FC236}">
                <a16:creationId xmlns:a16="http://schemas.microsoft.com/office/drawing/2014/main" id="{808D94A2-2349-4C8C-A484-DF00F1AA62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712" y="1727850"/>
            <a:ext cx="6444191" cy="2996550"/>
          </a:xfrm>
          <a:prstGeom prst="rect">
            <a:avLst/>
          </a:prstGeom>
        </p:spPr>
      </p:pic>
    </p:spTree>
    <p:extLst>
      <p:ext uri="{BB962C8B-B14F-4D97-AF65-F5344CB8AC3E}">
        <p14:creationId xmlns:p14="http://schemas.microsoft.com/office/powerpoint/2010/main" val="1403857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BAF31-EB6F-4036-ADFD-680F4FC0C5E8}"/>
              </a:ext>
            </a:extLst>
          </p:cNvPr>
          <p:cNvSpPr>
            <a:spLocks noGrp="1"/>
          </p:cNvSpPr>
          <p:nvPr>
            <p:ph type="title"/>
          </p:nvPr>
        </p:nvSpPr>
        <p:spPr/>
        <p:txBody>
          <a:bodyPr/>
          <a:lstStyle/>
          <a:p>
            <a:r>
              <a:rPr lang="en-GB" dirty="0"/>
              <a:t>Possible stressors</a:t>
            </a:r>
          </a:p>
        </p:txBody>
      </p:sp>
      <p:sp>
        <p:nvSpPr>
          <p:cNvPr id="3" name="Content Placeholder 2">
            <a:extLst>
              <a:ext uri="{FF2B5EF4-FFF2-40B4-BE49-F238E27FC236}">
                <a16:creationId xmlns:a16="http://schemas.microsoft.com/office/drawing/2014/main" id="{FE8205A1-96E6-452A-BB2B-98129071BB12}"/>
              </a:ext>
            </a:extLst>
          </p:cNvPr>
          <p:cNvSpPr>
            <a:spLocks noGrp="1"/>
          </p:cNvSpPr>
          <p:nvPr>
            <p:ph idx="1"/>
          </p:nvPr>
        </p:nvSpPr>
        <p:spPr/>
        <p:txBody>
          <a:bodyPr>
            <a:normAutofit fontScale="77500" lnSpcReduction="20000"/>
          </a:bodyPr>
          <a:lstStyle/>
          <a:p>
            <a:r>
              <a:rPr lang="en-GB" dirty="0"/>
              <a:t>Appraisals and thesis</a:t>
            </a:r>
          </a:p>
          <a:p>
            <a:r>
              <a:rPr lang="en-GB" dirty="0"/>
              <a:t>Project deadlines</a:t>
            </a:r>
          </a:p>
          <a:p>
            <a:r>
              <a:rPr lang="en-GB" dirty="0">
                <a:solidFill>
                  <a:srgbClr val="00B050"/>
                </a:solidFill>
              </a:rPr>
              <a:t>Self-learning, self-motivating</a:t>
            </a:r>
          </a:p>
          <a:p>
            <a:r>
              <a:rPr lang="en-GB" dirty="0"/>
              <a:t>Impostor syndrome</a:t>
            </a:r>
          </a:p>
          <a:p>
            <a:r>
              <a:rPr lang="en-GB" dirty="0"/>
              <a:t>Relationship problems</a:t>
            </a:r>
          </a:p>
          <a:p>
            <a:r>
              <a:rPr lang="en-GB" dirty="0"/>
              <a:t>Family problems</a:t>
            </a:r>
          </a:p>
          <a:p>
            <a:r>
              <a:rPr lang="en-GB" dirty="0"/>
              <a:t>Living away from home</a:t>
            </a:r>
          </a:p>
          <a:p>
            <a:r>
              <a:rPr lang="en-GB" dirty="0"/>
              <a:t>Isolation and Loneliness</a:t>
            </a:r>
          </a:p>
          <a:p>
            <a:r>
              <a:rPr lang="en-GB" dirty="0"/>
              <a:t>Financial Issues</a:t>
            </a:r>
          </a:p>
          <a:p>
            <a:r>
              <a:rPr lang="en-GB" dirty="0"/>
              <a:t>Drink or Drugs problems</a:t>
            </a:r>
          </a:p>
          <a:p>
            <a:endParaRPr lang="en-GB" dirty="0"/>
          </a:p>
          <a:p>
            <a:r>
              <a:rPr lang="en-GB" dirty="0"/>
              <a:t>Students have a life outside of the University and these can add additional stress. </a:t>
            </a:r>
          </a:p>
        </p:txBody>
      </p:sp>
      <p:pic>
        <p:nvPicPr>
          <p:cNvPr id="9" name="Picture 8">
            <a:extLst>
              <a:ext uri="{FF2B5EF4-FFF2-40B4-BE49-F238E27FC236}">
                <a16:creationId xmlns:a16="http://schemas.microsoft.com/office/drawing/2014/main" id="{0B6A7EDA-D101-43FC-9486-47EA37966F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0299" y="1690687"/>
            <a:ext cx="6815259" cy="2953279"/>
          </a:xfrm>
          <a:prstGeom prst="rect">
            <a:avLst/>
          </a:prstGeom>
        </p:spPr>
      </p:pic>
    </p:spTree>
    <p:extLst>
      <p:ext uri="{BB962C8B-B14F-4D97-AF65-F5344CB8AC3E}">
        <p14:creationId xmlns:p14="http://schemas.microsoft.com/office/powerpoint/2010/main" val="1057459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BAF31-EB6F-4036-ADFD-680F4FC0C5E8}"/>
              </a:ext>
            </a:extLst>
          </p:cNvPr>
          <p:cNvSpPr>
            <a:spLocks noGrp="1"/>
          </p:cNvSpPr>
          <p:nvPr>
            <p:ph type="title"/>
          </p:nvPr>
        </p:nvSpPr>
        <p:spPr/>
        <p:txBody>
          <a:bodyPr/>
          <a:lstStyle/>
          <a:p>
            <a:r>
              <a:rPr lang="en-GB" dirty="0"/>
              <a:t>Possible stressors</a:t>
            </a:r>
          </a:p>
        </p:txBody>
      </p:sp>
      <p:sp>
        <p:nvSpPr>
          <p:cNvPr id="3" name="Content Placeholder 2">
            <a:extLst>
              <a:ext uri="{FF2B5EF4-FFF2-40B4-BE49-F238E27FC236}">
                <a16:creationId xmlns:a16="http://schemas.microsoft.com/office/drawing/2014/main" id="{FE8205A1-96E6-452A-BB2B-98129071BB12}"/>
              </a:ext>
            </a:extLst>
          </p:cNvPr>
          <p:cNvSpPr>
            <a:spLocks noGrp="1"/>
          </p:cNvSpPr>
          <p:nvPr>
            <p:ph idx="1"/>
          </p:nvPr>
        </p:nvSpPr>
        <p:spPr/>
        <p:txBody>
          <a:bodyPr>
            <a:normAutofit fontScale="77500" lnSpcReduction="20000"/>
          </a:bodyPr>
          <a:lstStyle/>
          <a:p>
            <a:r>
              <a:rPr lang="en-GB" dirty="0"/>
              <a:t>Appraisals and thesis</a:t>
            </a:r>
          </a:p>
          <a:p>
            <a:r>
              <a:rPr lang="en-GB" dirty="0"/>
              <a:t>Project deadlines</a:t>
            </a:r>
          </a:p>
          <a:p>
            <a:r>
              <a:rPr lang="en-GB" dirty="0"/>
              <a:t>Self-learning, self-motivating</a:t>
            </a:r>
          </a:p>
          <a:p>
            <a:r>
              <a:rPr lang="en-GB" dirty="0">
                <a:solidFill>
                  <a:srgbClr val="00B050"/>
                </a:solidFill>
              </a:rPr>
              <a:t>Impostor syndrome</a:t>
            </a:r>
          </a:p>
          <a:p>
            <a:r>
              <a:rPr lang="en-GB" dirty="0"/>
              <a:t>Relationship problems</a:t>
            </a:r>
          </a:p>
          <a:p>
            <a:r>
              <a:rPr lang="en-GB" dirty="0"/>
              <a:t>Family problems</a:t>
            </a:r>
          </a:p>
          <a:p>
            <a:r>
              <a:rPr lang="en-GB" dirty="0"/>
              <a:t>Living away from home</a:t>
            </a:r>
          </a:p>
          <a:p>
            <a:r>
              <a:rPr lang="en-GB" dirty="0"/>
              <a:t>Isolation and Loneliness</a:t>
            </a:r>
          </a:p>
          <a:p>
            <a:r>
              <a:rPr lang="en-GB" dirty="0"/>
              <a:t>Financial Issues</a:t>
            </a:r>
          </a:p>
          <a:p>
            <a:r>
              <a:rPr lang="en-GB" dirty="0"/>
              <a:t>Drink or Drugs problems</a:t>
            </a:r>
          </a:p>
          <a:p>
            <a:endParaRPr lang="en-GB" dirty="0"/>
          </a:p>
          <a:p>
            <a:r>
              <a:rPr lang="en-GB" dirty="0"/>
              <a:t>Students have a life outside of the University and these can add additional stress. </a:t>
            </a:r>
          </a:p>
        </p:txBody>
      </p:sp>
      <p:pic>
        <p:nvPicPr>
          <p:cNvPr id="7" name="Picture 6">
            <a:extLst>
              <a:ext uri="{FF2B5EF4-FFF2-40B4-BE49-F238E27FC236}">
                <a16:creationId xmlns:a16="http://schemas.microsoft.com/office/drawing/2014/main" id="{FBB4A34A-55CD-497D-A366-94A71A6B4D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4247" y="1626643"/>
            <a:ext cx="6624530" cy="2873390"/>
          </a:xfrm>
          <a:prstGeom prst="rect">
            <a:avLst/>
          </a:prstGeom>
        </p:spPr>
      </p:pic>
    </p:spTree>
    <p:extLst>
      <p:ext uri="{BB962C8B-B14F-4D97-AF65-F5344CB8AC3E}">
        <p14:creationId xmlns:p14="http://schemas.microsoft.com/office/powerpoint/2010/main" val="3469337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FB86E-0484-455F-B3FD-CCFCA0FB1A21}"/>
              </a:ext>
            </a:extLst>
          </p:cNvPr>
          <p:cNvSpPr>
            <a:spLocks noGrp="1"/>
          </p:cNvSpPr>
          <p:nvPr>
            <p:ph type="title"/>
          </p:nvPr>
        </p:nvSpPr>
        <p:spPr/>
        <p:txBody>
          <a:bodyPr/>
          <a:lstStyle/>
          <a:p>
            <a:r>
              <a:rPr lang="en-GB" dirty="0"/>
              <a:t>What you should look out for in friends</a:t>
            </a:r>
          </a:p>
        </p:txBody>
      </p:sp>
      <p:sp>
        <p:nvSpPr>
          <p:cNvPr id="5" name="Content Placeholder 4">
            <a:extLst>
              <a:ext uri="{FF2B5EF4-FFF2-40B4-BE49-F238E27FC236}">
                <a16:creationId xmlns:a16="http://schemas.microsoft.com/office/drawing/2014/main" id="{86870C6C-3189-4B07-BF50-1ABE823D843E}"/>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82179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FB86E-0484-455F-B3FD-CCFCA0FB1A21}"/>
              </a:ext>
            </a:extLst>
          </p:cNvPr>
          <p:cNvSpPr>
            <a:spLocks noGrp="1"/>
          </p:cNvSpPr>
          <p:nvPr>
            <p:ph type="title"/>
          </p:nvPr>
        </p:nvSpPr>
        <p:spPr/>
        <p:txBody>
          <a:bodyPr/>
          <a:lstStyle/>
          <a:p>
            <a:r>
              <a:rPr lang="en-GB" dirty="0"/>
              <a:t>What you should look out for in friends</a:t>
            </a:r>
          </a:p>
        </p:txBody>
      </p:sp>
      <p:sp>
        <p:nvSpPr>
          <p:cNvPr id="3" name="Content Placeholder 2">
            <a:extLst>
              <a:ext uri="{FF2B5EF4-FFF2-40B4-BE49-F238E27FC236}">
                <a16:creationId xmlns:a16="http://schemas.microsoft.com/office/drawing/2014/main" id="{FF49A764-F08F-4405-98DC-9D5D6CB449D1}"/>
              </a:ext>
            </a:extLst>
          </p:cNvPr>
          <p:cNvSpPr>
            <a:spLocks noGrp="1"/>
          </p:cNvSpPr>
          <p:nvPr>
            <p:ph idx="1"/>
          </p:nvPr>
        </p:nvSpPr>
        <p:spPr/>
        <p:txBody>
          <a:bodyPr/>
          <a:lstStyle/>
          <a:p>
            <a:r>
              <a:rPr lang="en-GB" dirty="0"/>
              <a:t>Have they become more withdrawn?</a:t>
            </a:r>
          </a:p>
          <a:p>
            <a:r>
              <a:rPr lang="en-GB" dirty="0"/>
              <a:t>Have they been avoiding social interactions?</a:t>
            </a:r>
          </a:p>
          <a:p>
            <a:r>
              <a:rPr lang="en-GB" dirty="0"/>
              <a:t>Are they crying a lot?</a:t>
            </a:r>
          </a:p>
          <a:p>
            <a:r>
              <a:rPr lang="en-GB" dirty="0"/>
              <a:t>Significant changes in eating habits</a:t>
            </a:r>
          </a:p>
          <a:p>
            <a:r>
              <a:rPr lang="en-GB" dirty="0"/>
              <a:t>Not been taking care of themselves</a:t>
            </a:r>
          </a:p>
          <a:p>
            <a:r>
              <a:rPr lang="en-GB" dirty="0"/>
              <a:t>Lethargic or preoccupied</a:t>
            </a:r>
          </a:p>
          <a:p>
            <a:r>
              <a:rPr lang="en-GB" dirty="0"/>
              <a:t>Changes in how they speak (rapidly, incoherently or slowly) or what they are saying</a:t>
            </a:r>
          </a:p>
        </p:txBody>
      </p:sp>
    </p:spTree>
    <p:extLst>
      <p:ext uri="{BB962C8B-B14F-4D97-AF65-F5344CB8AC3E}">
        <p14:creationId xmlns:p14="http://schemas.microsoft.com/office/powerpoint/2010/main" val="1220135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46031-864A-47C1-95B9-0967E2C9D012}"/>
              </a:ext>
            </a:extLst>
          </p:cNvPr>
          <p:cNvSpPr>
            <a:spLocks noGrp="1"/>
          </p:cNvSpPr>
          <p:nvPr>
            <p:ph type="title"/>
          </p:nvPr>
        </p:nvSpPr>
        <p:spPr/>
        <p:txBody>
          <a:bodyPr/>
          <a:lstStyle/>
          <a:p>
            <a:r>
              <a:rPr lang="en-GB" dirty="0"/>
              <a:t>Liverpool</a:t>
            </a:r>
          </a:p>
        </p:txBody>
      </p:sp>
      <p:sp>
        <p:nvSpPr>
          <p:cNvPr id="3" name="Content Placeholder 2">
            <a:extLst>
              <a:ext uri="{FF2B5EF4-FFF2-40B4-BE49-F238E27FC236}">
                <a16:creationId xmlns:a16="http://schemas.microsoft.com/office/drawing/2014/main" id="{68F4AD28-9114-4841-9E0F-434B67DE6427}"/>
              </a:ext>
            </a:extLst>
          </p:cNvPr>
          <p:cNvSpPr>
            <a:spLocks noGrp="1"/>
          </p:cNvSpPr>
          <p:nvPr>
            <p:ph idx="1"/>
          </p:nvPr>
        </p:nvSpPr>
        <p:spPr>
          <a:xfrm>
            <a:off x="838199" y="1476462"/>
            <a:ext cx="10872831" cy="4700501"/>
          </a:xfrm>
        </p:spPr>
        <p:txBody>
          <a:bodyPr>
            <a:normAutofit fontScale="70000" lnSpcReduction="20000"/>
          </a:bodyPr>
          <a:lstStyle/>
          <a:p>
            <a:r>
              <a:rPr lang="en-GB" dirty="0"/>
              <a:t>The first place to check is the general student support service: </a:t>
            </a:r>
          </a:p>
          <a:p>
            <a:r>
              <a:rPr lang="en-GB" dirty="0">
                <a:hlinkClick r:id="rId2"/>
              </a:rPr>
              <a:t>https://www.liverpool.ac.uk/studentsupport/</a:t>
            </a:r>
            <a:endParaRPr lang="en-GB" dirty="0"/>
          </a:p>
          <a:p>
            <a:r>
              <a:rPr lang="en-GB" dirty="0"/>
              <a:t>For support the counselling service is available: </a:t>
            </a:r>
          </a:p>
          <a:p>
            <a:r>
              <a:rPr lang="en-GB" u="sng" dirty="0">
                <a:hlinkClick r:id="rId3"/>
              </a:rPr>
              <a:t>https://www.liverpool.ac.uk/studentsupport/counselling/</a:t>
            </a:r>
            <a:r>
              <a:rPr lang="en-GB" dirty="0"/>
              <a:t> </a:t>
            </a:r>
          </a:p>
          <a:p>
            <a:r>
              <a:rPr lang="en-GB" dirty="0"/>
              <a:t>Mental health advisory service:   </a:t>
            </a:r>
          </a:p>
          <a:p>
            <a:r>
              <a:rPr lang="en-GB" u="sng" dirty="0">
                <a:hlinkClick r:id="rId4"/>
              </a:rPr>
              <a:t>https://www.liverpool.ac.uk/studentsupport/mentalhealthadvisoryservice/</a:t>
            </a:r>
            <a:r>
              <a:rPr lang="en-GB" dirty="0"/>
              <a:t> </a:t>
            </a:r>
          </a:p>
          <a:p>
            <a:r>
              <a:rPr lang="en-GB" dirty="0"/>
              <a:t>Wellbeing Advice: </a:t>
            </a:r>
          </a:p>
          <a:p>
            <a:r>
              <a:rPr lang="en-GB" dirty="0">
                <a:hlinkClick r:id="rId5"/>
              </a:rPr>
              <a:t>https://www.liverpool.ac.uk/studentsupport/advice/</a:t>
            </a:r>
            <a:endParaRPr lang="en-GB" dirty="0"/>
          </a:p>
          <a:p>
            <a:r>
              <a:rPr lang="en-GB" dirty="0"/>
              <a:t>GP practice: </a:t>
            </a:r>
          </a:p>
          <a:p>
            <a:r>
              <a:rPr lang="en-GB" dirty="0">
                <a:hlinkClick r:id="rId6"/>
              </a:rPr>
              <a:t>https://www.liverpool.ac.uk/study/undergraduate/welcome-to-liverpool/campus/health/</a:t>
            </a:r>
            <a:endParaRPr lang="en-GB" dirty="0"/>
          </a:p>
          <a:p>
            <a:endParaRPr lang="en-GB" dirty="0"/>
          </a:p>
          <a:p>
            <a:r>
              <a:rPr lang="en-GB" dirty="0"/>
              <a:t>Additionally, there is a Disability Support Team who deal with students with longer term physical or mental health support needs:</a:t>
            </a:r>
          </a:p>
          <a:p>
            <a:r>
              <a:rPr lang="en-GB" u="sng" dirty="0">
                <a:hlinkClick r:id="rId7"/>
              </a:rPr>
              <a:t>https://www.liverpool.ac.uk/studentsupport/disability/</a:t>
            </a:r>
            <a:endParaRPr lang="en-GB" dirty="0"/>
          </a:p>
        </p:txBody>
      </p:sp>
    </p:spTree>
    <p:extLst>
      <p:ext uri="{BB962C8B-B14F-4D97-AF65-F5344CB8AC3E}">
        <p14:creationId xmlns:p14="http://schemas.microsoft.com/office/powerpoint/2010/main" val="1316951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D2C78-1218-4FC5-BF75-7E57F155048E}"/>
              </a:ext>
            </a:extLst>
          </p:cNvPr>
          <p:cNvSpPr>
            <a:spLocks noGrp="1"/>
          </p:cNvSpPr>
          <p:nvPr>
            <p:ph type="title"/>
          </p:nvPr>
        </p:nvSpPr>
        <p:spPr/>
        <p:txBody>
          <a:bodyPr/>
          <a:lstStyle/>
          <a:p>
            <a:r>
              <a:rPr lang="en-GB" dirty="0"/>
              <a:t>Manchester</a:t>
            </a:r>
          </a:p>
        </p:txBody>
      </p:sp>
      <p:sp>
        <p:nvSpPr>
          <p:cNvPr id="3" name="Content Placeholder 2">
            <a:extLst>
              <a:ext uri="{FF2B5EF4-FFF2-40B4-BE49-F238E27FC236}">
                <a16:creationId xmlns:a16="http://schemas.microsoft.com/office/drawing/2014/main" id="{C05B82BB-D4D1-4FE6-BED9-3CAA7725289C}"/>
              </a:ext>
            </a:extLst>
          </p:cNvPr>
          <p:cNvSpPr>
            <a:spLocks noGrp="1"/>
          </p:cNvSpPr>
          <p:nvPr>
            <p:ph idx="1"/>
          </p:nvPr>
        </p:nvSpPr>
        <p:spPr/>
        <p:txBody>
          <a:bodyPr>
            <a:normAutofit fontScale="70000" lnSpcReduction="20000"/>
          </a:bodyPr>
          <a:lstStyle/>
          <a:p>
            <a:r>
              <a:rPr lang="en-GB" dirty="0"/>
              <a:t>Postgraduates at Manchester can use the following services: Disability and Advisory Support Service; Wellbeing service, Counselling Service, and Student Support</a:t>
            </a:r>
          </a:p>
          <a:p>
            <a:br>
              <a:rPr lang="en-GB" dirty="0"/>
            </a:br>
            <a:r>
              <a:rPr lang="en-GB" dirty="0"/>
              <a:t>The single launch point for students to access support at Manchester is here:</a:t>
            </a:r>
            <a:br>
              <a:rPr lang="en-GB" dirty="0"/>
            </a:br>
            <a:r>
              <a:rPr lang="en-GB" u="sng" dirty="0">
                <a:hlinkClick r:id="rId2"/>
              </a:rPr>
              <a:t>https://www.manchester.ac.uk/study/experience/student-life/university/student-support/</a:t>
            </a:r>
            <a:endParaRPr lang="en-GB" u="sng" dirty="0"/>
          </a:p>
          <a:p>
            <a:br>
              <a:rPr lang="en-GB" dirty="0"/>
            </a:br>
            <a:r>
              <a:rPr lang="en-GB" dirty="0"/>
              <a:t>But there are separate portals for each (not all of which are accessible publicly - they require a log-on and/or VPN):</a:t>
            </a:r>
            <a:br>
              <a:rPr lang="en-GB" dirty="0"/>
            </a:br>
            <a:r>
              <a:rPr lang="en-GB" u="sng" dirty="0">
                <a:hlinkClick r:id="rId3"/>
              </a:rPr>
              <a:t>https://my.manchester.ac.uk/uPortal/f/mywellbeing/normal/render.uP</a:t>
            </a:r>
            <a:br>
              <a:rPr lang="en-GB" dirty="0"/>
            </a:br>
            <a:r>
              <a:rPr lang="en-GB" u="sng" dirty="0">
                <a:hlinkClick r:id="rId4"/>
              </a:rPr>
              <a:t>http://www.dso.manchester.ac.uk/</a:t>
            </a:r>
            <a:br>
              <a:rPr lang="en-GB" dirty="0"/>
            </a:br>
            <a:r>
              <a:rPr lang="en-GB" u="sng" dirty="0">
                <a:hlinkClick r:id="rId5"/>
              </a:rPr>
              <a:t>http://www.counsellingservice.manchester.ac.uk/</a:t>
            </a:r>
            <a:endParaRPr lang="en-GB" u="sng" dirty="0"/>
          </a:p>
          <a:p>
            <a:endParaRPr lang="en-GB" u="sng" dirty="0"/>
          </a:p>
          <a:p>
            <a:r>
              <a:rPr lang="en-GB" u="sng" dirty="0">
                <a:hlinkClick r:id="rId6"/>
              </a:rPr>
              <a:t>http://manchester.nightline.ac.uk/contact-us/</a:t>
            </a:r>
            <a:endParaRPr lang="en-GB" u="sng" dirty="0"/>
          </a:p>
          <a:p>
            <a:endParaRPr lang="en-US" u="sng" dirty="0"/>
          </a:p>
          <a:p>
            <a:r>
              <a:rPr lang="en-GB" dirty="0"/>
              <a:t>Physics students can also email </a:t>
            </a:r>
            <a:r>
              <a:rPr lang="en-GB" u="sng" dirty="0">
                <a:hlinkClick r:id="rId7"/>
              </a:rPr>
              <a:t>physics.support@manchester.ac.uk</a:t>
            </a:r>
            <a:r>
              <a:rPr lang="en-GB" dirty="0"/>
              <a:t> </a:t>
            </a:r>
          </a:p>
          <a:p>
            <a:endParaRPr lang="en-GB" dirty="0"/>
          </a:p>
        </p:txBody>
      </p:sp>
    </p:spTree>
    <p:extLst>
      <p:ext uri="{BB962C8B-B14F-4D97-AF65-F5344CB8AC3E}">
        <p14:creationId xmlns:p14="http://schemas.microsoft.com/office/powerpoint/2010/main" val="2358837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79E04-724A-4472-B4D0-429492A838FA}"/>
              </a:ext>
            </a:extLst>
          </p:cNvPr>
          <p:cNvSpPr>
            <a:spLocks noGrp="1"/>
          </p:cNvSpPr>
          <p:nvPr>
            <p:ph type="title"/>
          </p:nvPr>
        </p:nvSpPr>
        <p:spPr/>
        <p:txBody>
          <a:bodyPr/>
          <a:lstStyle/>
          <a:p>
            <a:r>
              <a:rPr lang="en-GB" dirty="0"/>
              <a:t>Lancaster</a:t>
            </a:r>
          </a:p>
        </p:txBody>
      </p:sp>
      <p:sp>
        <p:nvSpPr>
          <p:cNvPr id="3" name="Content Placeholder 2">
            <a:extLst>
              <a:ext uri="{FF2B5EF4-FFF2-40B4-BE49-F238E27FC236}">
                <a16:creationId xmlns:a16="http://schemas.microsoft.com/office/drawing/2014/main" id="{79A1930F-2E54-4358-8AC5-F558880E2A32}"/>
              </a:ext>
            </a:extLst>
          </p:cNvPr>
          <p:cNvSpPr>
            <a:spLocks noGrp="1"/>
          </p:cNvSpPr>
          <p:nvPr>
            <p:ph idx="1"/>
          </p:nvPr>
        </p:nvSpPr>
        <p:spPr/>
        <p:txBody>
          <a:bodyPr numCol="2">
            <a:normAutofit fontScale="40000" lnSpcReduction="20000"/>
          </a:bodyPr>
          <a:lstStyle/>
          <a:p>
            <a:r>
              <a:rPr lang="en-US" sz="4000" b="1" dirty="0">
                <a:hlinkClick r:id="rId2"/>
              </a:rPr>
              <a:t>https://www.lancaster.ac.uk/student-and-education-services/counselling-and-mental-health-service/</a:t>
            </a:r>
            <a:endParaRPr lang="en-US" sz="4000" b="1" dirty="0"/>
          </a:p>
          <a:p>
            <a:r>
              <a:rPr lang="en-US" b="1" dirty="0"/>
              <a:t>Wellbeing Service: </a:t>
            </a:r>
            <a:r>
              <a:rPr lang="en-US" dirty="0"/>
              <a:t>For general welfare advice, please contact the wellbeing officer for your college: Students can contact their CAT at any point for support or someone to talk to about any aspect of life at Lancaster, such as homesickness, wellbeing, money worries, personal problems, or any other issues</a:t>
            </a:r>
          </a:p>
          <a:p>
            <a:r>
              <a:rPr lang="en-US" b="1" dirty="0"/>
              <a:t>Bowland </a:t>
            </a:r>
            <a:r>
              <a:rPr lang="en-US" dirty="0">
                <a:hlinkClick r:id="rId3"/>
              </a:rPr>
              <a:t>bowlandwelfare@lancaster.ac.uk</a:t>
            </a:r>
            <a:r>
              <a:rPr lang="en-US" dirty="0"/>
              <a:t> </a:t>
            </a:r>
          </a:p>
          <a:p>
            <a:r>
              <a:rPr lang="en-US" b="1" dirty="0" err="1"/>
              <a:t>Cartmel</a:t>
            </a:r>
            <a:r>
              <a:rPr lang="en-US" b="1" dirty="0"/>
              <a:t> </a:t>
            </a:r>
            <a:r>
              <a:rPr lang="en-US" dirty="0">
                <a:hlinkClick r:id="rId4"/>
              </a:rPr>
              <a:t>cartmelcat@lancaster.ac.uk</a:t>
            </a:r>
            <a:r>
              <a:rPr lang="en-US" dirty="0"/>
              <a:t> </a:t>
            </a:r>
          </a:p>
          <a:p>
            <a:r>
              <a:rPr lang="en-US" b="1" dirty="0"/>
              <a:t>County </a:t>
            </a:r>
            <a:r>
              <a:rPr lang="en-US" dirty="0">
                <a:hlinkClick r:id="rId5"/>
              </a:rPr>
              <a:t>countywelfare@lancaster.ac.uk</a:t>
            </a:r>
            <a:r>
              <a:rPr lang="en-US" dirty="0"/>
              <a:t> </a:t>
            </a:r>
          </a:p>
          <a:p>
            <a:r>
              <a:rPr lang="en-US" b="1" dirty="0"/>
              <a:t>Furness</a:t>
            </a:r>
            <a:r>
              <a:rPr lang="en-US" dirty="0"/>
              <a:t> </a:t>
            </a:r>
            <a:r>
              <a:rPr lang="en-US" dirty="0">
                <a:hlinkClick r:id="rId6"/>
              </a:rPr>
              <a:t>furnesscat@lancaster.ac.uk</a:t>
            </a:r>
            <a:r>
              <a:rPr lang="en-US" dirty="0"/>
              <a:t> </a:t>
            </a:r>
          </a:p>
          <a:p>
            <a:r>
              <a:rPr lang="en-US" b="1" dirty="0"/>
              <a:t>Fylde</a:t>
            </a:r>
            <a:r>
              <a:rPr lang="en-US" dirty="0"/>
              <a:t> </a:t>
            </a:r>
            <a:r>
              <a:rPr lang="en-US" dirty="0">
                <a:hlinkClick r:id="rId7"/>
              </a:rPr>
              <a:t>fyldecat@lancaster.ac.uk</a:t>
            </a:r>
            <a:r>
              <a:rPr lang="en-US" dirty="0"/>
              <a:t> </a:t>
            </a:r>
          </a:p>
          <a:p>
            <a:r>
              <a:rPr lang="en-US" b="1" dirty="0"/>
              <a:t>Graduate </a:t>
            </a:r>
            <a:r>
              <a:rPr lang="en-US" dirty="0">
                <a:hlinkClick r:id="rId8"/>
              </a:rPr>
              <a:t>gradwellbeing@lancaster.ac.uk</a:t>
            </a:r>
            <a:r>
              <a:rPr lang="en-US" dirty="0"/>
              <a:t> </a:t>
            </a:r>
          </a:p>
          <a:p>
            <a:r>
              <a:rPr lang="en-US" b="1" dirty="0" err="1"/>
              <a:t>Grizedale</a:t>
            </a:r>
            <a:r>
              <a:rPr lang="en-US" b="1" dirty="0"/>
              <a:t>  </a:t>
            </a:r>
            <a:r>
              <a:rPr lang="en-US" dirty="0">
                <a:hlinkClick r:id="rId9"/>
              </a:rPr>
              <a:t>grizedalecat@lancaster.ac.uk</a:t>
            </a:r>
            <a:r>
              <a:rPr lang="en-US" dirty="0"/>
              <a:t> </a:t>
            </a:r>
          </a:p>
          <a:p>
            <a:r>
              <a:rPr lang="en-US" b="1" dirty="0"/>
              <a:t>Lonsdale </a:t>
            </a:r>
            <a:r>
              <a:rPr lang="en-US" dirty="0">
                <a:hlinkClick r:id="rId10"/>
              </a:rPr>
              <a:t>lonsdalewelfare@lancaster.ac.uk</a:t>
            </a:r>
            <a:endParaRPr lang="en-US" dirty="0"/>
          </a:p>
          <a:p>
            <a:r>
              <a:rPr lang="en-US" b="1" dirty="0" err="1"/>
              <a:t>Pendle</a:t>
            </a:r>
            <a:r>
              <a:rPr lang="en-US" dirty="0"/>
              <a:t> </a:t>
            </a:r>
            <a:r>
              <a:rPr lang="en-US" dirty="0">
                <a:hlinkClick r:id="rId11"/>
              </a:rPr>
              <a:t>pendlecat@lancaster.ac.uk</a:t>
            </a:r>
            <a:r>
              <a:rPr lang="en-US" dirty="0"/>
              <a:t> </a:t>
            </a:r>
          </a:p>
          <a:p>
            <a:pPr marL="0" indent="0">
              <a:buNone/>
            </a:pPr>
            <a:endParaRPr lang="en-US" dirty="0"/>
          </a:p>
          <a:p>
            <a:r>
              <a:rPr lang="en-US" dirty="0"/>
              <a:t>One-off easy access appointments during term-time throughout the week, no need for self-referral.</a:t>
            </a:r>
          </a:p>
          <a:p>
            <a:r>
              <a:rPr lang="en-US" dirty="0"/>
              <a:t>Just call us on 01524 592690 after 10am (or email </a:t>
            </a:r>
            <a:r>
              <a:rPr lang="en-US" dirty="0">
                <a:hlinkClick r:id="rId12"/>
              </a:rPr>
              <a:t>counselling@lancaster.ac.uk</a:t>
            </a:r>
            <a:r>
              <a:rPr lang="en-US" dirty="0"/>
              <a:t>).</a:t>
            </a:r>
          </a:p>
          <a:p>
            <a:pPr marL="0" indent="0">
              <a:buNone/>
            </a:pPr>
            <a:endParaRPr lang="en-US" dirty="0"/>
          </a:p>
          <a:p>
            <a:pPr marL="0" indent="0">
              <a:buNone/>
            </a:pPr>
            <a:r>
              <a:rPr lang="en-US" dirty="0"/>
              <a:t>Out of Hours support</a:t>
            </a:r>
          </a:p>
          <a:p>
            <a:r>
              <a:rPr lang="en-US" b="1" dirty="0"/>
              <a:t>College Porters</a:t>
            </a:r>
            <a:r>
              <a:rPr lang="en-US" dirty="0"/>
              <a:t> – Available 24 hours a day, 7 days a week during term-time. Bowland Porters can be reached on 01524 592 348, or visit the Porters Lodge.</a:t>
            </a:r>
          </a:p>
          <a:p>
            <a:r>
              <a:rPr lang="en-US" b="1" dirty="0"/>
              <a:t>Medical Attention (non-emergency) </a:t>
            </a:r>
            <a:r>
              <a:rPr lang="en-US" dirty="0"/>
              <a:t>- 111</a:t>
            </a:r>
          </a:p>
          <a:p>
            <a:r>
              <a:rPr lang="en-US" b="1" dirty="0"/>
              <a:t>Medical Emergencies including mental health crisis</a:t>
            </a:r>
            <a:r>
              <a:rPr lang="en-US" dirty="0"/>
              <a:t> – College Porters or Main Security 01524 594541. Our trained staff can provide first aid and will contact the emergency services if needed. </a:t>
            </a:r>
          </a:p>
          <a:p>
            <a:r>
              <a:rPr lang="en-US" b="1" dirty="0"/>
              <a:t>Lancashire Care Wellbeing and Mental Health</a:t>
            </a:r>
            <a:r>
              <a:rPr lang="en-US" dirty="0"/>
              <a:t> - Call free 0800 915 4640. Available Monday to Friday 7pm-11pm, Saturday to Sunday 12 noon-12 midnight.</a:t>
            </a:r>
          </a:p>
          <a:p>
            <a:r>
              <a:rPr lang="en-US" b="1" dirty="0"/>
              <a:t>Samaritans </a:t>
            </a:r>
            <a:r>
              <a:rPr lang="en-US" dirty="0"/>
              <a:t>– Call free 116 123, confidential 24/7 advice and support.</a:t>
            </a:r>
          </a:p>
          <a:p>
            <a:r>
              <a:rPr lang="en-US" b="1" dirty="0"/>
              <a:t>Papyrus</a:t>
            </a:r>
            <a:r>
              <a:rPr lang="en-US" dirty="0"/>
              <a:t> - Call free 0800 0684141. Trained staff are on-hand to listen. Available Monday to Friday 10am-10pm, Saturday to Sunday 2pm</a:t>
            </a:r>
          </a:p>
          <a:p>
            <a:r>
              <a:rPr lang="en-US" b="1" dirty="0"/>
              <a:t>Nightline - </a:t>
            </a:r>
            <a:r>
              <a:rPr lang="en-US" b="1" dirty="0">
                <a:hlinkClick r:id="rId13"/>
              </a:rPr>
              <a:t>Lancaster Nightline</a:t>
            </a:r>
            <a:r>
              <a:rPr lang="en-US" dirty="0"/>
              <a:t> is a peer to peer listening and information service run by Lancaster students, providing a night-time contact point, free information or just somebody to listen. All calls are anonymous and confidential, and you can contact Nightline by telephone on 01524 594444. Alternatively, you can </a:t>
            </a:r>
            <a:r>
              <a:rPr lang="en-US" b="1" dirty="0">
                <a:hlinkClick r:id="rId14"/>
              </a:rPr>
              <a:t>email Nightline</a:t>
            </a:r>
            <a:r>
              <a:rPr lang="en-US" dirty="0"/>
              <a:t>, </a:t>
            </a:r>
            <a:r>
              <a:rPr lang="en-US" b="1" dirty="0">
                <a:hlinkClick r:id="rId15"/>
              </a:rPr>
              <a:t>instant message Nightline</a:t>
            </a:r>
            <a:r>
              <a:rPr lang="en-US" dirty="0"/>
              <a:t> or </a:t>
            </a:r>
            <a:r>
              <a:rPr lang="en-US" b="1" dirty="0">
                <a:hlinkClick r:id="rId16"/>
              </a:rPr>
              <a:t>Skype Nightline</a:t>
            </a:r>
            <a:r>
              <a:rPr lang="en-US" dirty="0"/>
              <a:t>.</a:t>
            </a:r>
          </a:p>
          <a:p>
            <a:endParaRPr lang="en-US" dirty="0"/>
          </a:p>
          <a:p>
            <a:r>
              <a:rPr lang="en-US" dirty="0"/>
              <a:t>Lancaster students who are currently based offsite can access </a:t>
            </a:r>
            <a:r>
              <a:rPr lang="en-US" dirty="0">
                <a:hlinkClick r:id="rId17"/>
              </a:rPr>
              <a:t>self-help resources</a:t>
            </a:r>
            <a:r>
              <a:rPr lang="en-US" dirty="0"/>
              <a:t> and are able to use </a:t>
            </a:r>
            <a:r>
              <a:rPr lang="en-US" dirty="0" err="1">
                <a:hlinkClick r:id="rId18"/>
              </a:rPr>
              <a:t>Silvercloud</a:t>
            </a:r>
            <a:r>
              <a:rPr lang="en-US" dirty="0"/>
              <a:t>. </a:t>
            </a:r>
            <a:r>
              <a:rPr lang="en-US" dirty="0" err="1"/>
              <a:t>SilverCloud</a:t>
            </a:r>
            <a:r>
              <a:rPr lang="en-US" dirty="0"/>
              <a:t> is an online self-help programme, which uses evidence based techniques to help individuals learn to manage common mental health difficulties as effectively as possible. </a:t>
            </a:r>
            <a:endParaRPr lang="en-GB" dirty="0"/>
          </a:p>
        </p:txBody>
      </p:sp>
    </p:spTree>
    <p:extLst>
      <p:ext uri="{BB962C8B-B14F-4D97-AF65-F5344CB8AC3E}">
        <p14:creationId xmlns:p14="http://schemas.microsoft.com/office/powerpoint/2010/main" val="3349237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7E12D-2C3F-44F6-A1BD-A9BFA0DAFF64}"/>
              </a:ext>
            </a:extLst>
          </p:cNvPr>
          <p:cNvSpPr>
            <a:spLocks noGrp="1"/>
          </p:cNvSpPr>
          <p:nvPr>
            <p:ph type="title"/>
          </p:nvPr>
        </p:nvSpPr>
        <p:spPr/>
        <p:txBody>
          <a:bodyPr/>
          <a:lstStyle/>
          <a:p>
            <a:r>
              <a:rPr lang="en-US" dirty="0"/>
              <a:t>What percentage of mental health problems are established by the age of 25?</a:t>
            </a:r>
            <a:endParaRPr lang="en-GB" dirty="0"/>
          </a:p>
        </p:txBody>
      </p:sp>
      <p:sp>
        <p:nvSpPr>
          <p:cNvPr id="3" name="Content Placeholder 2">
            <a:extLst>
              <a:ext uri="{FF2B5EF4-FFF2-40B4-BE49-F238E27FC236}">
                <a16:creationId xmlns:a16="http://schemas.microsoft.com/office/drawing/2014/main" id="{83CF25BC-267A-4780-8989-8B8A5DDD5F08}"/>
              </a:ext>
            </a:extLst>
          </p:cNvPr>
          <p:cNvSpPr>
            <a:spLocks noGrp="1"/>
          </p:cNvSpPr>
          <p:nvPr>
            <p:ph idx="1"/>
          </p:nvPr>
        </p:nvSpPr>
        <p:spPr/>
        <p:txBody>
          <a:bodyPr>
            <a:normAutofit/>
          </a:bodyPr>
          <a:lstStyle/>
          <a:p>
            <a:pPr marL="514350" indent="-514350">
              <a:buFont typeface="+mj-lt"/>
              <a:buAutoNum type="alphaUcPeriod"/>
            </a:pPr>
            <a:r>
              <a:rPr lang="en-US" sz="4800" dirty="0"/>
              <a:t>20%</a:t>
            </a:r>
          </a:p>
          <a:p>
            <a:pPr marL="514350" indent="-514350">
              <a:buFont typeface="+mj-lt"/>
              <a:buAutoNum type="alphaUcPeriod"/>
            </a:pPr>
            <a:r>
              <a:rPr lang="en-US" sz="4800" dirty="0"/>
              <a:t>45%</a:t>
            </a:r>
          </a:p>
          <a:p>
            <a:pPr marL="514350" indent="-514350">
              <a:buFont typeface="+mj-lt"/>
              <a:buAutoNum type="alphaUcPeriod"/>
            </a:pPr>
            <a:r>
              <a:rPr lang="en-US" sz="4800" dirty="0"/>
              <a:t>75%</a:t>
            </a:r>
          </a:p>
          <a:p>
            <a:pPr marL="514350" indent="-514350">
              <a:buFont typeface="+mj-lt"/>
              <a:buAutoNum type="alphaUcPeriod"/>
            </a:pPr>
            <a:r>
              <a:rPr lang="en-US" sz="4800" dirty="0"/>
              <a:t>80%</a:t>
            </a:r>
            <a:endParaRPr lang="en-GB" sz="4800" dirty="0"/>
          </a:p>
        </p:txBody>
      </p:sp>
    </p:spTree>
    <p:extLst>
      <p:ext uri="{BB962C8B-B14F-4D97-AF65-F5344CB8AC3E}">
        <p14:creationId xmlns:p14="http://schemas.microsoft.com/office/powerpoint/2010/main" val="293894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B8047-972A-4A11-95B3-A5347947EB82}"/>
              </a:ext>
            </a:extLst>
          </p:cNvPr>
          <p:cNvSpPr>
            <a:spLocks noGrp="1"/>
          </p:cNvSpPr>
          <p:nvPr>
            <p:ph type="title"/>
          </p:nvPr>
        </p:nvSpPr>
        <p:spPr/>
        <p:txBody>
          <a:bodyPr/>
          <a:lstStyle/>
          <a:p>
            <a:r>
              <a:rPr lang="en-GB" dirty="0"/>
              <a:t>STFC</a:t>
            </a:r>
          </a:p>
        </p:txBody>
      </p:sp>
      <p:sp>
        <p:nvSpPr>
          <p:cNvPr id="3" name="Content Placeholder 2">
            <a:extLst>
              <a:ext uri="{FF2B5EF4-FFF2-40B4-BE49-F238E27FC236}">
                <a16:creationId xmlns:a16="http://schemas.microsoft.com/office/drawing/2014/main" id="{9757A2B2-11C3-4625-9805-9076D27D8D25}"/>
              </a:ext>
            </a:extLst>
          </p:cNvPr>
          <p:cNvSpPr>
            <a:spLocks noGrp="1"/>
          </p:cNvSpPr>
          <p:nvPr>
            <p:ph idx="1"/>
          </p:nvPr>
        </p:nvSpPr>
        <p:spPr>
          <a:xfrm>
            <a:off x="838200" y="1825625"/>
            <a:ext cx="8195733" cy="4351338"/>
          </a:xfrm>
        </p:spPr>
        <p:txBody>
          <a:bodyPr>
            <a:normAutofit fontScale="62500" lnSpcReduction="20000"/>
          </a:bodyPr>
          <a:lstStyle/>
          <a:p>
            <a:r>
              <a:rPr lang="en-GB" dirty="0">
                <a:hlinkClick r:id="rId2"/>
              </a:rPr>
              <a:t>https://staff.stfc.ac.uk/people/wellbeing/Pages/default.aspx</a:t>
            </a:r>
            <a:endParaRPr lang="en-GB" dirty="0"/>
          </a:p>
          <a:p>
            <a:r>
              <a:rPr lang="en-US" dirty="0"/>
              <a:t>In an emergency please call the DL Site Security team on 3333. Security will determine what support is required and deploy Mental Health First Aiders if necessary.​</a:t>
            </a:r>
            <a:endParaRPr lang="en-GB" dirty="0"/>
          </a:p>
          <a:p>
            <a:r>
              <a:rPr lang="en-US" dirty="0"/>
              <a:t>STFC Mental Health First Aiders (MHFAs) and Suicide First Aiders (SFAs) are able to help someone who is experiencing a mental health problem, before professional help is available or can be obtained.</a:t>
            </a:r>
          </a:p>
          <a:p>
            <a:r>
              <a:rPr lang="en-US" dirty="0"/>
              <a:t>​MHFAs are trained to deal with some frequently seen problems like anxiety or depression, through to more urgent situations, such as a person feeling suicidal, deliberately self-harming, having a panic attack and being acutely psychotic. SFAs are trained to help those in crisis, who are at risk of/are planning to take their own lives, or who are currently in the middle of doing so.</a:t>
            </a:r>
            <a:br>
              <a:rPr lang="en-US" dirty="0"/>
            </a:br>
            <a:endParaRPr lang="en-US" dirty="0"/>
          </a:p>
          <a:p>
            <a:r>
              <a:rPr lang="en-US" dirty="0"/>
              <a:t>Staff can contact any MHFA or SFA they wish - they do not need to be based at the same site or within the same department.</a:t>
            </a:r>
          </a:p>
          <a:p>
            <a:endParaRPr lang="en-GB" dirty="0"/>
          </a:p>
          <a:p>
            <a:r>
              <a:rPr lang="en-GB" dirty="0"/>
              <a:t>https://www.mentalhealthatwork.org.uk/</a:t>
            </a:r>
          </a:p>
        </p:txBody>
      </p:sp>
      <p:pic>
        <p:nvPicPr>
          <p:cNvPr id="5" name="Picture 4">
            <a:extLst>
              <a:ext uri="{FF2B5EF4-FFF2-40B4-BE49-F238E27FC236}">
                <a16:creationId xmlns:a16="http://schemas.microsoft.com/office/drawing/2014/main" id="{24C34607-DD07-458C-A87C-FC7921F29F91}"/>
              </a:ext>
            </a:extLst>
          </p:cNvPr>
          <p:cNvPicPr>
            <a:picLocks noChangeAspect="1"/>
          </p:cNvPicPr>
          <p:nvPr/>
        </p:nvPicPr>
        <p:blipFill rotWithShape="1">
          <a:blip r:embed="rId3"/>
          <a:srcRect l="34143" t="16543" r="44676" b="6605"/>
          <a:stretch/>
        </p:blipFill>
        <p:spPr>
          <a:xfrm>
            <a:off x="9105900" y="258232"/>
            <a:ext cx="2641600" cy="5990515"/>
          </a:xfrm>
          <a:prstGeom prst="rect">
            <a:avLst/>
          </a:prstGeom>
        </p:spPr>
      </p:pic>
    </p:spTree>
    <p:extLst>
      <p:ext uri="{BB962C8B-B14F-4D97-AF65-F5344CB8AC3E}">
        <p14:creationId xmlns:p14="http://schemas.microsoft.com/office/powerpoint/2010/main" val="28388993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7055-980E-4E4B-8378-470593B741F3}"/>
              </a:ext>
            </a:extLst>
          </p:cNvPr>
          <p:cNvSpPr>
            <a:spLocks noGrp="1"/>
          </p:cNvSpPr>
          <p:nvPr>
            <p:ph type="title"/>
          </p:nvPr>
        </p:nvSpPr>
        <p:spPr/>
        <p:txBody>
          <a:bodyPr/>
          <a:lstStyle/>
          <a:p>
            <a:r>
              <a:rPr lang="en-GB" dirty="0"/>
              <a:t>Strathclyde</a:t>
            </a:r>
          </a:p>
        </p:txBody>
      </p:sp>
      <p:sp>
        <p:nvSpPr>
          <p:cNvPr id="3" name="Content Placeholder 2">
            <a:extLst>
              <a:ext uri="{FF2B5EF4-FFF2-40B4-BE49-F238E27FC236}">
                <a16:creationId xmlns:a16="http://schemas.microsoft.com/office/drawing/2014/main" id="{273AF4C0-BE70-4478-8813-4BB10DF762F0}"/>
              </a:ext>
            </a:extLst>
          </p:cNvPr>
          <p:cNvSpPr>
            <a:spLocks noGrp="1"/>
          </p:cNvSpPr>
          <p:nvPr>
            <p:ph idx="1"/>
          </p:nvPr>
        </p:nvSpPr>
        <p:spPr/>
        <p:txBody>
          <a:bodyPr>
            <a:normAutofit fontScale="40000" lnSpcReduction="20000"/>
          </a:bodyPr>
          <a:lstStyle/>
          <a:p>
            <a:r>
              <a:rPr lang="en-GB" dirty="0"/>
              <a:t>Disability and Wellbeing service delivery</a:t>
            </a:r>
          </a:p>
          <a:p>
            <a:r>
              <a:rPr lang="en-GB" dirty="0"/>
              <a:t>delivered remotely via Zoom, telephone and email. Operates from Mondays to Thursdays with counselling and disability appointments being offered. Students can refer themselves to any of our services by emailing </a:t>
            </a:r>
            <a:r>
              <a:rPr lang="en-GB" u="sng" dirty="0">
                <a:hlinkClick r:id="rId2"/>
              </a:rPr>
              <a:t>disability-wellbeing@strath.ac.uk</a:t>
            </a:r>
            <a:r>
              <a:rPr lang="en-GB" dirty="0"/>
              <a:t> or calling 0141-5483402. </a:t>
            </a:r>
          </a:p>
          <a:p>
            <a:r>
              <a:rPr lang="en-GB" dirty="0"/>
              <a:t>We have a new Early Intervention Counselling Team in place. We are aiming to offer same day triage appointments to all students who refer before 4pm each working day. Students can refer directly by emailing </a:t>
            </a:r>
            <a:r>
              <a:rPr lang="en-GB" u="sng" dirty="0">
                <a:hlinkClick r:id="rId2"/>
              </a:rPr>
              <a:t>disability-wellbeing@strath.ac.uk</a:t>
            </a:r>
            <a:r>
              <a:rPr lang="en-GB" dirty="0"/>
              <a:t> .</a:t>
            </a:r>
          </a:p>
          <a:p>
            <a:r>
              <a:rPr lang="en-GB" dirty="0"/>
              <a:t>Disability &amp; Wellbeing faculty contacts: Science- Gillian </a:t>
            </a:r>
            <a:r>
              <a:rPr lang="en-GB" dirty="0" err="1"/>
              <a:t>Mutch</a:t>
            </a:r>
            <a:r>
              <a:rPr lang="en-GB" dirty="0"/>
              <a:t>, Disability Adviser and Sean McCann, Early Intervention Counselling Team Leader</a:t>
            </a:r>
          </a:p>
          <a:p>
            <a:endParaRPr lang="en-GB" dirty="0"/>
          </a:p>
          <a:p>
            <a:r>
              <a:rPr lang="en-GB" dirty="0"/>
              <a:t>Helping students in distress guide and other resources</a:t>
            </a:r>
          </a:p>
          <a:p>
            <a:r>
              <a:rPr lang="en-GB" dirty="0"/>
              <a:t>There is a range of resources, e-learning packages and bookable training programmes on </a:t>
            </a:r>
            <a:r>
              <a:rPr lang="en-GB" u="sng" dirty="0">
                <a:hlinkClick r:id="rId3"/>
              </a:rPr>
              <a:t>webpages</a:t>
            </a:r>
            <a:r>
              <a:rPr lang="en-GB" dirty="0"/>
              <a:t> </a:t>
            </a:r>
          </a:p>
          <a:p>
            <a:r>
              <a:rPr lang="en-GB" dirty="0"/>
              <a:t>The Rape Crisis service for students of all genders who have experienced sexual violence at any time in their lives will continue to be offered for this academic year. Further information is available </a:t>
            </a:r>
            <a:r>
              <a:rPr lang="en-GB" u="sng" dirty="0">
                <a:hlinkClick r:id="rId4"/>
              </a:rPr>
              <a:t>here</a:t>
            </a:r>
            <a:r>
              <a:rPr lang="en-GB" dirty="0"/>
              <a:t>. </a:t>
            </a:r>
          </a:p>
          <a:p>
            <a:endParaRPr lang="en-GB" dirty="0"/>
          </a:p>
          <a:p>
            <a:r>
              <a:rPr lang="en-GB" dirty="0"/>
              <a:t>Covid-19 health and wellbeing advice for students</a:t>
            </a:r>
          </a:p>
          <a:p>
            <a:r>
              <a:rPr lang="en-GB" dirty="0"/>
              <a:t>Our Health &amp; Wellbeing Adviser can assist with specific coronavirus related health enquiries and can be contacted via </a:t>
            </a:r>
            <a:r>
              <a:rPr lang="en-GB" u="sng" dirty="0">
                <a:hlinkClick r:id="rId5"/>
              </a:rPr>
              <a:t>studenthealthenquiries@strath.ac.uk</a:t>
            </a:r>
            <a:r>
              <a:rPr lang="en-GB" dirty="0"/>
              <a:t>.</a:t>
            </a:r>
          </a:p>
          <a:p>
            <a:r>
              <a:rPr lang="en-GB" dirty="0"/>
              <a:t>Staff: The following resources are available to staff to help support and maintain positive mental health and wellbeing:</a:t>
            </a:r>
          </a:p>
          <a:p>
            <a:pPr lvl="0"/>
            <a:r>
              <a:rPr lang="en-GB" u="sng" dirty="0" err="1">
                <a:hlinkClick r:id="rId6"/>
              </a:rPr>
              <a:t>Silvercloud</a:t>
            </a:r>
            <a:r>
              <a:rPr lang="en-GB" dirty="0"/>
              <a:t>, our online e-learning platform offers immediate access to online CBT (Cognitive </a:t>
            </a:r>
            <a:r>
              <a:rPr lang="en-GB" dirty="0" err="1"/>
              <a:t>Behavoural</a:t>
            </a:r>
            <a:r>
              <a:rPr lang="en-GB" dirty="0"/>
              <a:t> Therapy) programmes tailored to the individual’s needs. This programme is available to staff and students.</a:t>
            </a:r>
          </a:p>
          <a:p>
            <a:pPr lvl="0"/>
            <a:r>
              <a:rPr lang="en-GB" dirty="0"/>
              <a:t>The University’s </a:t>
            </a:r>
            <a:r>
              <a:rPr lang="en-GB" u="sng" dirty="0">
                <a:hlinkClick r:id="rId7"/>
              </a:rPr>
              <a:t>Employee Assistance Programme</a:t>
            </a:r>
            <a:r>
              <a:rPr lang="en-GB" dirty="0"/>
              <a:t> (EAP) offers 24/7 confidential independent help, information, and guidance which is accessed by telephone.</a:t>
            </a:r>
          </a:p>
          <a:p>
            <a:pPr lvl="0"/>
            <a:r>
              <a:rPr lang="en-GB" dirty="0"/>
              <a:t>The EAP is now complemented by an in-house, confidential </a:t>
            </a:r>
            <a:r>
              <a:rPr lang="en-GB" u="sng" dirty="0">
                <a:hlinkClick r:id="rId8"/>
              </a:rPr>
              <a:t>staff counselling service</a:t>
            </a:r>
            <a:r>
              <a:rPr lang="en-GB" dirty="0"/>
              <a:t> where staff can access up to six sessions of therapy via Zoom.</a:t>
            </a:r>
          </a:p>
          <a:p>
            <a:endParaRPr lang="en-GB" dirty="0"/>
          </a:p>
        </p:txBody>
      </p:sp>
    </p:spTree>
    <p:extLst>
      <p:ext uri="{BB962C8B-B14F-4D97-AF65-F5344CB8AC3E}">
        <p14:creationId xmlns:p14="http://schemas.microsoft.com/office/powerpoint/2010/main" val="38996707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2368A-4584-45A5-B901-C9AA1AAFFDCA}"/>
              </a:ext>
            </a:extLst>
          </p:cNvPr>
          <p:cNvSpPr>
            <a:spLocks noGrp="1"/>
          </p:cNvSpPr>
          <p:nvPr>
            <p:ph type="title"/>
          </p:nvPr>
        </p:nvSpPr>
        <p:spPr/>
        <p:txBody>
          <a:bodyPr>
            <a:normAutofit fontScale="90000"/>
          </a:bodyPr>
          <a:lstStyle/>
          <a:p>
            <a:r>
              <a:rPr lang="en-US" altLang="en-US" dirty="0">
                <a:latin typeface="Arial" panose="020B0604020202020204" pitchFamily="34" charset="0"/>
                <a:hlinkClick r:id="rId2"/>
              </a:rPr>
              <a:t>Student Space - Coronavirus resource and support from UK charity Student Minds </a:t>
            </a:r>
            <a:br>
              <a:rPr lang="en-US" altLang="en-US" dirty="0">
                <a:latin typeface="Arial" panose="020B0604020202020204" pitchFamily="34" charset="0"/>
              </a:rPr>
            </a:br>
            <a:endParaRPr lang="en-GB" dirty="0"/>
          </a:p>
        </p:txBody>
      </p:sp>
      <p:sp>
        <p:nvSpPr>
          <p:cNvPr id="4" name="Rectangle 1">
            <a:extLst>
              <a:ext uri="{FF2B5EF4-FFF2-40B4-BE49-F238E27FC236}">
                <a16:creationId xmlns:a16="http://schemas.microsoft.com/office/drawing/2014/main" id="{84F15459-6C24-4872-8756-EA644DDC6803}"/>
              </a:ext>
            </a:extLst>
          </p:cNvPr>
          <p:cNvSpPr>
            <a:spLocks noGrp="1" noChangeArrowheads="1"/>
          </p:cNvSpPr>
          <p:nvPr>
            <p:ph idx="1"/>
          </p:nvPr>
        </p:nvSpPr>
        <p:spPr bwMode="auto">
          <a:xfrm>
            <a:off x="279399" y="1445339"/>
            <a:ext cx="11633201" cy="504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3"/>
              </a:rPr>
              <a:t>Student Space</a:t>
            </a:r>
            <a:r>
              <a:rPr kumimoji="0" lang="en-US" altLang="en-US" sz="1800" b="0" i="0" u="none" strike="noStrike" cap="none" normalizeH="0" baseline="0" dirty="0">
                <a:ln>
                  <a:noFill/>
                </a:ln>
                <a:solidFill>
                  <a:schemeClr val="tx1"/>
                </a:solidFill>
                <a:effectLst/>
                <a:latin typeface="Arial" panose="020B0604020202020204" pitchFamily="34" charset="0"/>
              </a:rPr>
              <a:t> has been developed by UK student mental health charity </a:t>
            </a:r>
            <a:r>
              <a:rPr kumimoji="0" lang="en-US" altLang="en-US" sz="1800" b="0" i="0" u="none" strike="noStrike" cap="none" normalizeH="0" baseline="0" dirty="0">
                <a:ln>
                  <a:noFill/>
                </a:ln>
                <a:solidFill>
                  <a:schemeClr val="tx1"/>
                </a:solidFill>
                <a:effectLst/>
                <a:latin typeface="Arial" panose="020B0604020202020204" pitchFamily="34" charset="0"/>
                <a:hlinkClick r:id="rId4"/>
              </a:rPr>
              <a:t>Student Minds</a:t>
            </a:r>
            <a:r>
              <a:rPr kumimoji="0" lang="en-US" altLang="en-US" sz="1800" b="0" i="0" u="none" strike="noStrike" cap="none" normalizeH="0" baseline="0" dirty="0">
                <a:ln>
                  <a:noFill/>
                </a:ln>
                <a:solidFill>
                  <a:schemeClr val="tx1"/>
                </a:solidFill>
                <a:effectLst/>
                <a:latin typeface="Arial" panose="020B0604020202020204" pitchFamily="34" charset="0"/>
              </a:rPr>
              <a:t>, and is here for you through coronavirus. How ever you’re feeling, they have help and guidance available. Explore a range of trusted information, services and tools to help you with the challenges of student life.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There are three ways that Student Space is here to help:</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1800" b="0" i="0" u="none" strike="noStrike" cap="none" normalizeH="0" baseline="0" dirty="0">
                <a:ln>
                  <a:noFill/>
                </a:ln>
                <a:solidFill>
                  <a:schemeClr val="tx1"/>
                </a:solidFill>
                <a:effectLst/>
                <a:latin typeface="Arial" panose="020B0604020202020204" pitchFamily="34" charset="0"/>
              </a:rPr>
              <a:t>Access dedicated support services for students, by phone or text. </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1800" b="0" i="0" u="none" strike="noStrike" cap="none" normalizeH="0" baseline="0" dirty="0">
                <a:ln>
                  <a:noFill/>
                </a:ln>
                <a:solidFill>
                  <a:schemeClr val="tx1"/>
                </a:solidFill>
                <a:effectLst/>
                <a:latin typeface="Arial" panose="020B0604020202020204" pitchFamily="34" charset="0"/>
              </a:rPr>
              <a:t>Information and tools to help you through the challenges of coronavirus. </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sz="1800" b="0" i="0" u="none" strike="noStrike" cap="none" normalizeH="0" baseline="0" dirty="0">
                <a:ln>
                  <a:noFill/>
                </a:ln>
                <a:solidFill>
                  <a:schemeClr val="tx1"/>
                </a:solidFill>
                <a:effectLst/>
                <a:latin typeface="Arial" panose="020B0604020202020204" pitchFamily="34" charset="0"/>
              </a:rPr>
              <a:t>Helping you find what support is available at your place of study.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400" b="1" i="0" u="none" strike="noStrike" cap="none" normalizeH="0" baseline="0" dirty="0">
                <a:ln>
                  <a:noFill/>
                </a:ln>
                <a:solidFill>
                  <a:schemeClr val="tx1"/>
                </a:solidFill>
                <a:effectLst/>
                <a:latin typeface="Arial" panose="020B0604020202020204" pitchFamily="34" charset="0"/>
              </a:rPr>
            </a:br>
            <a:r>
              <a:rPr kumimoji="0" lang="en-US" altLang="en-US" sz="400" b="1" i="0" u="none" strike="noStrike" cap="none" normalizeH="0" baseline="0" dirty="0">
                <a:ln>
                  <a:noFill/>
                </a:ln>
                <a:solidFill>
                  <a:schemeClr val="tx1"/>
                </a:solidFill>
                <a:effectLst/>
                <a:latin typeface="Arial" panose="020B0604020202020204" pitchFamily="34" charset="0"/>
              </a:rPr>
              <a:t>Student Space phone line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400" b="0" i="0" u="none" strike="noStrike" cap="none" normalizeH="0" baseline="0" dirty="0">
                <a:ln>
                  <a:noFill/>
                </a:ln>
                <a:solidFill>
                  <a:schemeClr val="tx1"/>
                </a:solidFill>
                <a:effectLst/>
                <a:latin typeface="Arial" panose="020B0604020202020204" pitchFamily="34" charset="0"/>
              </a:rPr>
              <a:t>Call FREE on 0808 189 5260.</a:t>
            </a:r>
            <a:r>
              <a:rPr kumimoji="0" lang="en-US" altLang="en-US" sz="18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Access a dedicated freephone number which is open from 4pm to 11pm, offering listening support, information and onward signposting for students.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5"/>
              </a:rPr>
              <a:t>www.studentspace.org.uk/support-services/phone-support</a:t>
            </a:r>
            <a:r>
              <a:rPr kumimoji="0" lang="en-US" altLang="en-US" sz="18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400" b="1" i="0" u="none" strike="noStrike" cap="none" normalizeH="0" baseline="0" dirty="0">
                <a:ln>
                  <a:noFill/>
                </a:ln>
                <a:solidFill>
                  <a:schemeClr val="tx1"/>
                </a:solidFill>
                <a:effectLst/>
                <a:latin typeface="Arial" panose="020B0604020202020204" pitchFamily="34" charset="0"/>
              </a:rPr>
            </a:br>
            <a:r>
              <a:rPr kumimoji="0" lang="en-US" altLang="en-US" sz="400" b="1" i="0" u="none" strike="noStrike" cap="none" normalizeH="0" baseline="0" dirty="0">
                <a:ln>
                  <a:noFill/>
                </a:ln>
                <a:solidFill>
                  <a:schemeClr val="tx1"/>
                </a:solidFill>
                <a:effectLst/>
                <a:latin typeface="Arial" panose="020B0604020202020204" pitchFamily="34" charset="0"/>
              </a:rPr>
              <a:t>Student Space text </a:t>
            </a:r>
            <a:r>
              <a:rPr kumimoji="0" lang="en-US" altLang="en-US" sz="400" b="1" i="0" u="none" strike="noStrike" cap="none" normalizeH="0" baseline="0" dirty="0" err="1">
                <a:ln>
                  <a:noFill/>
                </a:ln>
                <a:solidFill>
                  <a:schemeClr val="tx1"/>
                </a:solidFill>
                <a:effectLst/>
                <a:latin typeface="Arial" panose="020B0604020202020204" pitchFamily="34" charset="0"/>
              </a:rPr>
              <a:t>suppport</a:t>
            </a:r>
            <a:endParaRPr kumimoji="0" lang="en-US" altLang="en-US" sz="4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400" b="0" i="0" u="none" strike="noStrike" cap="none" normalizeH="0" baseline="0" dirty="0">
                <a:ln>
                  <a:noFill/>
                </a:ln>
                <a:solidFill>
                  <a:schemeClr val="tx1"/>
                </a:solidFill>
                <a:effectLst/>
                <a:latin typeface="Arial" panose="020B0604020202020204" pitchFamily="34" charset="0"/>
              </a:rPr>
              <a:t>To start a conversation, text ‘STUDENT’ to 85258.</a:t>
            </a:r>
            <a:r>
              <a:rPr kumimoji="0" lang="en-US" altLang="en-US" sz="18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Get 24/7 support from a trained volunteer. It’s free, confidential and anonymous. Whether you’re experiencing suicidal thoughts, depression, anxiety, loneliness or relationship issues, we’re here to listen and support you.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6"/>
              </a:rPr>
              <a:t>www.studentspace.org.uk/support-services/text-support</a:t>
            </a:r>
            <a:r>
              <a:rPr kumimoji="0" lang="en-US" altLang="en-US" sz="18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400" b="1" i="0" u="none" strike="noStrike" cap="none" normalizeH="0" baseline="0" dirty="0">
                <a:ln>
                  <a:noFill/>
                </a:ln>
                <a:solidFill>
                  <a:schemeClr val="tx1"/>
                </a:solidFill>
                <a:effectLst/>
                <a:latin typeface="Arial" panose="020B0604020202020204" pitchFamily="34" charset="0"/>
              </a:rPr>
            </a:br>
            <a:r>
              <a:rPr kumimoji="0" lang="en-US" altLang="en-US" sz="400" b="1" i="0" u="none" strike="noStrike" cap="none" normalizeH="0" baseline="0" dirty="0">
                <a:ln>
                  <a:noFill/>
                </a:ln>
                <a:solidFill>
                  <a:schemeClr val="tx1"/>
                </a:solidFill>
                <a:effectLst/>
                <a:latin typeface="Arial" panose="020B0604020202020204" pitchFamily="34" charset="0"/>
              </a:rPr>
              <a:t>Social Media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dirty="0">
                <a:ln>
                  <a:noFill/>
                </a:ln>
                <a:solidFill>
                  <a:schemeClr val="tx1"/>
                </a:solidFill>
                <a:effectLst/>
                <a:latin typeface="Arial" panose="020B0604020202020204" pitchFamily="34" charset="0"/>
              </a:rPr>
              <a:t>Instagram: @</a:t>
            </a:r>
            <a:r>
              <a:rPr kumimoji="0" lang="en-US" altLang="en-US" sz="400" b="0" i="0" u="none" strike="noStrike" cap="none" normalizeH="0" baseline="0" dirty="0" err="1">
                <a:ln>
                  <a:noFill/>
                </a:ln>
                <a:solidFill>
                  <a:schemeClr val="tx1"/>
                </a:solidFill>
                <a:effectLst/>
                <a:latin typeface="Arial" panose="020B0604020202020204" pitchFamily="34" charset="0"/>
              </a:rPr>
              <a:t>StudentMindsOrg</a:t>
            </a:r>
            <a:br>
              <a:rPr kumimoji="0" lang="en-US" altLang="en-US" sz="400" b="0" i="0" u="none" strike="noStrike" cap="none" normalizeH="0" baseline="0" dirty="0">
                <a:ln>
                  <a:noFill/>
                </a:ln>
                <a:solidFill>
                  <a:schemeClr val="tx1"/>
                </a:solidFill>
                <a:effectLst/>
                <a:latin typeface="Arial" panose="020B0604020202020204" pitchFamily="34" charset="0"/>
              </a:rPr>
            </a:br>
            <a:r>
              <a:rPr kumimoji="0" lang="en-US" altLang="en-US" sz="400" b="0" i="0" u="none" strike="noStrike" cap="none" normalizeH="0" baseline="0" dirty="0">
                <a:ln>
                  <a:noFill/>
                </a:ln>
                <a:solidFill>
                  <a:schemeClr val="tx1"/>
                </a:solidFill>
                <a:effectLst/>
                <a:latin typeface="Arial" panose="020B0604020202020204" pitchFamily="34" charset="0"/>
              </a:rPr>
              <a:t>Facebook: Student minds</a:t>
            </a:r>
            <a:br>
              <a:rPr kumimoji="0" lang="en-US" altLang="en-US" sz="400" b="0" i="0" u="none" strike="noStrike" cap="none" normalizeH="0" baseline="0" dirty="0">
                <a:ln>
                  <a:noFill/>
                </a:ln>
                <a:solidFill>
                  <a:schemeClr val="tx1"/>
                </a:solidFill>
                <a:effectLst/>
                <a:latin typeface="Arial" panose="020B0604020202020204" pitchFamily="34" charset="0"/>
              </a:rPr>
            </a:br>
            <a:r>
              <a:rPr kumimoji="0" lang="en-US" altLang="en-US" sz="400" b="0" i="0" u="none" strike="noStrike" cap="none" normalizeH="0" baseline="0" dirty="0">
                <a:ln>
                  <a:noFill/>
                </a:ln>
                <a:solidFill>
                  <a:schemeClr val="tx1"/>
                </a:solidFill>
                <a:effectLst/>
                <a:latin typeface="Arial" panose="020B0604020202020204" pitchFamily="34" charset="0"/>
              </a:rPr>
              <a:t>Twitter: @</a:t>
            </a:r>
            <a:r>
              <a:rPr kumimoji="0" lang="en-US" altLang="en-US" sz="400" b="0" i="0" u="none" strike="noStrike" cap="none" normalizeH="0" baseline="0" dirty="0" err="1">
                <a:ln>
                  <a:noFill/>
                </a:ln>
                <a:solidFill>
                  <a:schemeClr val="tx1"/>
                </a:solidFill>
                <a:effectLst/>
                <a:latin typeface="Arial" panose="020B0604020202020204" pitchFamily="34" charset="0"/>
              </a:rPr>
              <a:t>StudentMindsOrg</a:t>
            </a:r>
            <a:br>
              <a:rPr kumimoji="0" lang="en-US" altLang="en-US" sz="400" b="0" i="0" u="none" strike="noStrike" cap="none" normalizeH="0" baseline="0" dirty="0">
                <a:ln>
                  <a:noFill/>
                </a:ln>
                <a:solidFill>
                  <a:schemeClr val="tx1"/>
                </a:solidFill>
                <a:effectLst/>
                <a:latin typeface="Arial" panose="020B0604020202020204" pitchFamily="34" charset="0"/>
              </a:rPr>
            </a:br>
            <a:r>
              <a:rPr kumimoji="0" lang="en-US" altLang="en-US" sz="400" b="0" i="0" u="none" strike="noStrike" cap="none" normalizeH="0" baseline="0" dirty="0">
                <a:ln>
                  <a:noFill/>
                </a:ln>
                <a:solidFill>
                  <a:schemeClr val="tx1"/>
                </a:solidFill>
                <a:effectLst/>
                <a:latin typeface="Arial" panose="020B0604020202020204" pitchFamily="34" charset="0"/>
              </a:rPr>
              <a:t>LinkedIn: Student Minds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044757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42D15-0AB0-4DD4-A907-EB0B954A88E0}"/>
              </a:ext>
            </a:extLst>
          </p:cNvPr>
          <p:cNvSpPr>
            <a:spLocks noGrp="1"/>
          </p:cNvSpPr>
          <p:nvPr>
            <p:ph type="title"/>
          </p:nvPr>
        </p:nvSpPr>
        <p:spPr/>
        <p:txBody>
          <a:bodyPr/>
          <a:lstStyle/>
          <a:p>
            <a:r>
              <a:rPr lang="en-GB" dirty="0"/>
              <a:t>Other support</a:t>
            </a:r>
          </a:p>
        </p:txBody>
      </p:sp>
      <p:sp>
        <p:nvSpPr>
          <p:cNvPr id="3" name="Content Placeholder 2">
            <a:extLst>
              <a:ext uri="{FF2B5EF4-FFF2-40B4-BE49-F238E27FC236}">
                <a16:creationId xmlns:a16="http://schemas.microsoft.com/office/drawing/2014/main" id="{5322961B-68BD-4B88-A1AC-7E3901ED6607}"/>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AFC6F3E9-5EA0-45CC-BFC0-BD13E3B9BB8B}"/>
              </a:ext>
            </a:extLst>
          </p:cNvPr>
          <p:cNvPicPr>
            <a:picLocks noChangeAspect="1"/>
          </p:cNvPicPr>
          <p:nvPr/>
        </p:nvPicPr>
        <p:blipFill rotWithShape="1">
          <a:blip r:embed="rId2"/>
          <a:srcRect l="29928" t="27809" r="12786" b="20762"/>
          <a:stretch/>
        </p:blipFill>
        <p:spPr>
          <a:xfrm>
            <a:off x="838200" y="1825625"/>
            <a:ext cx="9899469" cy="4999107"/>
          </a:xfrm>
          <a:prstGeom prst="rect">
            <a:avLst/>
          </a:prstGeom>
        </p:spPr>
      </p:pic>
    </p:spTree>
    <p:extLst>
      <p:ext uri="{BB962C8B-B14F-4D97-AF65-F5344CB8AC3E}">
        <p14:creationId xmlns:p14="http://schemas.microsoft.com/office/powerpoint/2010/main" val="286871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7E12D-2C3F-44F6-A1BD-A9BFA0DAFF64}"/>
              </a:ext>
            </a:extLst>
          </p:cNvPr>
          <p:cNvSpPr>
            <a:spLocks noGrp="1"/>
          </p:cNvSpPr>
          <p:nvPr>
            <p:ph type="title"/>
          </p:nvPr>
        </p:nvSpPr>
        <p:spPr/>
        <p:txBody>
          <a:bodyPr/>
          <a:lstStyle/>
          <a:p>
            <a:r>
              <a:rPr lang="en-US" dirty="0"/>
              <a:t>What percentage of mental health problems are established by the age of 25?</a:t>
            </a:r>
            <a:endParaRPr lang="en-GB" dirty="0"/>
          </a:p>
        </p:txBody>
      </p:sp>
      <p:sp>
        <p:nvSpPr>
          <p:cNvPr id="3" name="Content Placeholder 2">
            <a:extLst>
              <a:ext uri="{FF2B5EF4-FFF2-40B4-BE49-F238E27FC236}">
                <a16:creationId xmlns:a16="http://schemas.microsoft.com/office/drawing/2014/main" id="{83CF25BC-267A-4780-8989-8B8A5DDD5F08}"/>
              </a:ext>
            </a:extLst>
          </p:cNvPr>
          <p:cNvSpPr>
            <a:spLocks noGrp="1"/>
          </p:cNvSpPr>
          <p:nvPr>
            <p:ph idx="1"/>
          </p:nvPr>
        </p:nvSpPr>
        <p:spPr/>
        <p:txBody>
          <a:bodyPr>
            <a:normAutofit/>
          </a:bodyPr>
          <a:lstStyle/>
          <a:p>
            <a:pPr marL="514350" indent="-514350">
              <a:buFont typeface="+mj-lt"/>
              <a:buAutoNum type="alphaUcPeriod"/>
            </a:pPr>
            <a:r>
              <a:rPr lang="en-US" sz="4800" dirty="0"/>
              <a:t>20%</a:t>
            </a:r>
          </a:p>
          <a:p>
            <a:pPr marL="514350" indent="-514350">
              <a:buFont typeface="+mj-lt"/>
              <a:buAutoNum type="alphaUcPeriod"/>
            </a:pPr>
            <a:r>
              <a:rPr lang="en-US" sz="4800" dirty="0"/>
              <a:t>45%</a:t>
            </a:r>
          </a:p>
          <a:p>
            <a:pPr marL="514350" indent="-514350">
              <a:buFont typeface="+mj-lt"/>
              <a:buAutoNum type="alphaUcPeriod"/>
            </a:pPr>
            <a:r>
              <a:rPr lang="en-US" sz="4800" dirty="0">
                <a:solidFill>
                  <a:srgbClr val="00B050"/>
                </a:solidFill>
              </a:rPr>
              <a:t>75% </a:t>
            </a:r>
            <a:r>
              <a:rPr lang="en-GB" sz="4800" b="1" dirty="0">
                <a:solidFill>
                  <a:srgbClr val="E36C09"/>
                </a:solidFill>
                <a:ea typeface="Calibri"/>
                <a:cs typeface="Calibri"/>
                <a:sym typeface="Calibri"/>
              </a:rPr>
              <a:t> </a:t>
            </a:r>
            <a:r>
              <a:rPr lang="en-GB" sz="2000" b="1" dirty="0">
                <a:solidFill>
                  <a:srgbClr val="4D4D4D"/>
                </a:solidFill>
                <a:ea typeface="Calibri"/>
                <a:cs typeface="Calibri"/>
                <a:sym typeface="Calibri"/>
              </a:rPr>
              <a:t>of mental health problems are established by the age of 25 </a:t>
            </a:r>
            <a:r>
              <a:rPr lang="en-GB" sz="2000" dirty="0">
                <a:solidFill>
                  <a:srgbClr val="4D4D4D"/>
                </a:solidFill>
                <a:ea typeface="Calibri"/>
                <a:cs typeface="Calibri"/>
                <a:sym typeface="Calibri"/>
              </a:rPr>
              <a:t>(EPI, 2018)</a:t>
            </a:r>
            <a:endParaRPr lang="en-US" sz="2000" dirty="0">
              <a:solidFill>
                <a:srgbClr val="00B050"/>
              </a:solidFill>
            </a:endParaRPr>
          </a:p>
          <a:p>
            <a:pPr marL="514350" indent="-514350">
              <a:buFont typeface="+mj-lt"/>
              <a:buAutoNum type="alphaUcPeriod"/>
            </a:pPr>
            <a:r>
              <a:rPr lang="en-US" sz="4800" dirty="0"/>
              <a:t>80%</a:t>
            </a:r>
            <a:endParaRPr lang="en-GB" sz="4800" dirty="0"/>
          </a:p>
        </p:txBody>
      </p:sp>
    </p:spTree>
    <p:extLst>
      <p:ext uri="{BB962C8B-B14F-4D97-AF65-F5344CB8AC3E}">
        <p14:creationId xmlns:p14="http://schemas.microsoft.com/office/powerpoint/2010/main" val="1992822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2386A-6CAD-4723-A527-AC4FDB65E2AD}"/>
              </a:ext>
            </a:extLst>
          </p:cNvPr>
          <p:cNvSpPr>
            <a:spLocks noGrp="1"/>
          </p:cNvSpPr>
          <p:nvPr>
            <p:ph type="title"/>
          </p:nvPr>
        </p:nvSpPr>
        <p:spPr/>
        <p:txBody>
          <a:bodyPr/>
          <a:lstStyle/>
          <a:p>
            <a:r>
              <a:rPr lang="en-US" dirty="0"/>
              <a:t>What percentage of students experience clinical levels of stress? </a:t>
            </a:r>
            <a:endParaRPr lang="en-GB" dirty="0"/>
          </a:p>
        </p:txBody>
      </p:sp>
      <p:sp>
        <p:nvSpPr>
          <p:cNvPr id="3" name="Content Placeholder 2">
            <a:extLst>
              <a:ext uri="{FF2B5EF4-FFF2-40B4-BE49-F238E27FC236}">
                <a16:creationId xmlns:a16="http://schemas.microsoft.com/office/drawing/2014/main" id="{F6A821D6-5D77-47E5-90FA-75ACFCFA1942}"/>
              </a:ext>
            </a:extLst>
          </p:cNvPr>
          <p:cNvSpPr>
            <a:spLocks noGrp="1"/>
          </p:cNvSpPr>
          <p:nvPr>
            <p:ph idx="1"/>
          </p:nvPr>
        </p:nvSpPr>
        <p:spPr/>
        <p:txBody>
          <a:bodyPr>
            <a:normAutofit/>
          </a:bodyPr>
          <a:lstStyle/>
          <a:p>
            <a:r>
              <a:rPr lang="en-US" sz="4800" dirty="0"/>
              <a:t>2.9%</a:t>
            </a:r>
          </a:p>
          <a:p>
            <a:r>
              <a:rPr lang="en-US" sz="4800" dirty="0"/>
              <a:t>9.2%</a:t>
            </a:r>
          </a:p>
          <a:p>
            <a:r>
              <a:rPr lang="en-US" sz="4800" dirty="0"/>
              <a:t>29%</a:t>
            </a:r>
          </a:p>
          <a:p>
            <a:r>
              <a:rPr lang="en-US" sz="4800" dirty="0"/>
              <a:t>58%</a:t>
            </a:r>
            <a:endParaRPr lang="en-GB" sz="4800" dirty="0"/>
          </a:p>
        </p:txBody>
      </p:sp>
    </p:spTree>
    <p:extLst>
      <p:ext uri="{BB962C8B-B14F-4D97-AF65-F5344CB8AC3E}">
        <p14:creationId xmlns:p14="http://schemas.microsoft.com/office/powerpoint/2010/main" val="661037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2386A-6CAD-4723-A527-AC4FDB65E2AD}"/>
              </a:ext>
            </a:extLst>
          </p:cNvPr>
          <p:cNvSpPr>
            <a:spLocks noGrp="1"/>
          </p:cNvSpPr>
          <p:nvPr>
            <p:ph type="title"/>
          </p:nvPr>
        </p:nvSpPr>
        <p:spPr/>
        <p:txBody>
          <a:bodyPr/>
          <a:lstStyle/>
          <a:p>
            <a:r>
              <a:rPr lang="en-US" dirty="0"/>
              <a:t>What percentage of students experience clinical levels of stress? </a:t>
            </a:r>
            <a:endParaRPr lang="en-GB" dirty="0"/>
          </a:p>
        </p:txBody>
      </p:sp>
      <p:sp>
        <p:nvSpPr>
          <p:cNvPr id="3" name="Content Placeholder 2">
            <a:extLst>
              <a:ext uri="{FF2B5EF4-FFF2-40B4-BE49-F238E27FC236}">
                <a16:creationId xmlns:a16="http://schemas.microsoft.com/office/drawing/2014/main" id="{F6A821D6-5D77-47E5-90FA-75ACFCFA1942}"/>
              </a:ext>
            </a:extLst>
          </p:cNvPr>
          <p:cNvSpPr>
            <a:spLocks noGrp="1"/>
          </p:cNvSpPr>
          <p:nvPr>
            <p:ph idx="1"/>
          </p:nvPr>
        </p:nvSpPr>
        <p:spPr/>
        <p:txBody>
          <a:bodyPr>
            <a:normAutofit/>
          </a:bodyPr>
          <a:lstStyle/>
          <a:p>
            <a:r>
              <a:rPr lang="en-US" sz="4800" dirty="0"/>
              <a:t>2.9%</a:t>
            </a:r>
          </a:p>
          <a:p>
            <a:r>
              <a:rPr lang="en-US" sz="4800" dirty="0"/>
              <a:t>9.2%</a:t>
            </a:r>
          </a:p>
          <a:p>
            <a:r>
              <a:rPr lang="en-US" sz="4800" dirty="0">
                <a:solidFill>
                  <a:srgbClr val="00B050"/>
                </a:solidFill>
              </a:rPr>
              <a:t>29%</a:t>
            </a:r>
          </a:p>
          <a:p>
            <a:r>
              <a:rPr lang="en-US" sz="4800" dirty="0"/>
              <a:t>58%</a:t>
            </a:r>
            <a:endParaRPr lang="en-GB" sz="4800" dirty="0"/>
          </a:p>
        </p:txBody>
      </p:sp>
    </p:spTree>
    <p:extLst>
      <p:ext uri="{BB962C8B-B14F-4D97-AF65-F5344CB8AC3E}">
        <p14:creationId xmlns:p14="http://schemas.microsoft.com/office/powerpoint/2010/main" val="931908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CC133-A406-4458-B77A-675DBE50AB3E}"/>
              </a:ext>
            </a:extLst>
          </p:cNvPr>
          <p:cNvSpPr>
            <a:spLocks noGrp="1"/>
          </p:cNvSpPr>
          <p:nvPr>
            <p:ph type="title"/>
          </p:nvPr>
        </p:nvSpPr>
        <p:spPr/>
        <p:txBody>
          <a:bodyPr/>
          <a:lstStyle/>
          <a:p>
            <a:r>
              <a:rPr lang="en-GB" dirty="0"/>
              <a:t>Facts about mental health</a:t>
            </a:r>
          </a:p>
        </p:txBody>
      </p:sp>
      <p:sp>
        <p:nvSpPr>
          <p:cNvPr id="3" name="Content Placeholder 2">
            <a:extLst>
              <a:ext uri="{FF2B5EF4-FFF2-40B4-BE49-F238E27FC236}">
                <a16:creationId xmlns:a16="http://schemas.microsoft.com/office/drawing/2014/main" id="{5393D254-E012-4D1D-BCFB-B19FFD40EDC4}"/>
              </a:ext>
            </a:extLst>
          </p:cNvPr>
          <p:cNvSpPr>
            <a:spLocks noGrp="1"/>
          </p:cNvSpPr>
          <p:nvPr>
            <p:ph idx="1"/>
          </p:nvPr>
        </p:nvSpPr>
        <p:spPr/>
        <p:txBody>
          <a:bodyPr>
            <a:normAutofit fontScale="92500" lnSpcReduction="20000"/>
          </a:bodyPr>
          <a:lstStyle/>
          <a:p>
            <a:r>
              <a:rPr lang="en-GB" dirty="0"/>
              <a:t>29% of university students experience clinical levels of stress, its very common.</a:t>
            </a:r>
          </a:p>
          <a:p>
            <a:r>
              <a:rPr lang="en-GB" dirty="0"/>
              <a:t>Only 3.5% will disclose this to the University but 75% will disclose to a friend.</a:t>
            </a:r>
          </a:p>
          <a:p>
            <a:r>
              <a:rPr lang="en-GB" dirty="0"/>
              <a:t>The university will take any information provided about your health as confidential and will not disclose to anyone (even internally) without your permission unless we believe there is a risk of serious harm to yourself or others</a:t>
            </a:r>
          </a:p>
          <a:p>
            <a:r>
              <a:rPr lang="en-US" dirty="0"/>
              <a:t>No information about you or your attendance at any sessions will go on your University student record.</a:t>
            </a:r>
            <a:endParaRPr lang="en-GB" dirty="0"/>
          </a:p>
          <a:p>
            <a:r>
              <a:rPr lang="en-GB" dirty="0"/>
              <a:t>The University can try to put measures in place to help support students experiencing mental health challenges if we know about it</a:t>
            </a:r>
          </a:p>
          <a:p>
            <a:endParaRPr lang="en-GB" dirty="0"/>
          </a:p>
        </p:txBody>
      </p:sp>
    </p:spTree>
    <p:extLst>
      <p:ext uri="{BB962C8B-B14F-4D97-AF65-F5344CB8AC3E}">
        <p14:creationId xmlns:p14="http://schemas.microsoft.com/office/powerpoint/2010/main" val="1887701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10A68-3317-4FE1-A810-FFE56D49AFD7}"/>
              </a:ext>
            </a:extLst>
          </p:cNvPr>
          <p:cNvSpPr>
            <a:spLocks noGrp="1"/>
          </p:cNvSpPr>
          <p:nvPr>
            <p:ph type="title"/>
          </p:nvPr>
        </p:nvSpPr>
        <p:spPr>
          <a:xfrm>
            <a:off x="838200" y="365125"/>
            <a:ext cx="6124575" cy="1325563"/>
          </a:xfrm>
        </p:spPr>
        <p:txBody>
          <a:bodyPr/>
          <a:lstStyle/>
          <a:p>
            <a:r>
              <a:rPr lang="en-GB" dirty="0"/>
              <a:t>Why students don’t disclose</a:t>
            </a:r>
          </a:p>
        </p:txBody>
      </p:sp>
      <p:sp>
        <p:nvSpPr>
          <p:cNvPr id="3" name="Content Placeholder 2">
            <a:extLst>
              <a:ext uri="{FF2B5EF4-FFF2-40B4-BE49-F238E27FC236}">
                <a16:creationId xmlns:a16="http://schemas.microsoft.com/office/drawing/2014/main" id="{EEB7A6D5-D59B-44CE-83AE-719638744A22}"/>
              </a:ext>
            </a:extLst>
          </p:cNvPr>
          <p:cNvSpPr>
            <a:spLocks noGrp="1"/>
          </p:cNvSpPr>
          <p:nvPr>
            <p:ph idx="1"/>
          </p:nvPr>
        </p:nvSpPr>
        <p:spPr>
          <a:xfrm>
            <a:off x="838200" y="1825625"/>
            <a:ext cx="5000625" cy="4351338"/>
          </a:xfrm>
        </p:spPr>
        <p:txBody>
          <a:bodyPr/>
          <a:lstStyle/>
          <a:p>
            <a:r>
              <a:rPr lang="en-GB" dirty="0"/>
              <a:t>There are many reasons students don’t disclose mental health challenges</a:t>
            </a:r>
          </a:p>
        </p:txBody>
      </p:sp>
      <p:sp>
        <p:nvSpPr>
          <p:cNvPr id="5" name="Rectangle 4">
            <a:extLst>
              <a:ext uri="{FF2B5EF4-FFF2-40B4-BE49-F238E27FC236}">
                <a16:creationId xmlns:a16="http://schemas.microsoft.com/office/drawing/2014/main" id="{EA79BD15-1DB1-4AE1-9DFD-DA7DDF03BE78}"/>
              </a:ext>
            </a:extLst>
          </p:cNvPr>
          <p:cNvSpPr/>
          <p:nvPr/>
        </p:nvSpPr>
        <p:spPr>
          <a:xfrm>
            <a:off x="749181" y="6149798"/>
            <a:ext cx="10515600" cy="369332"/>
          </a:xfrm>
          <a:prstGeom prst="rect">
            <a:avLst/>
          </a:prstGeom>
        </p:spPr>
        <p:txBody>
          <a:bodyPr wrap="square">
            <a:spAutoFit/>
          </a:bodyPr>
          <a:lstStyle/>
          <a:p>
            <a:r>
              <a:rPr lang="en-GB" dirty="0">
                <a:hlinkClick r:id="rId2"/>
              </a:rPr>
              <a:t>https://www.studentminds.org.uk/uploads/3/7/8/4/3784584/grand_challenges_report_for_public.pdf</a:t>
            </a:r>
            <a:endParaRPr lang="en-GB" dirty="0"/>
          </a:p>
        </p:txBody>
      </p:sp>
      <p:pic>
        <p:nvPicPr>
          <p:cNvPr id="6" name="Picture 5">
            <a:extLst>
              <a:ext uri="{FF2B5EF4-FFF2-40B4-BE49-F238E27FC236}">
                <a16:creationId xmlns:a16="http://schemas.microsoft.com/office/drawing/2014/main" id="{6A84CADE-216C-4E3B-9AF7-B8B1FFD74544}"/>
              </a:ext>
            </a:extLst>
          </p:cNvPr>
          <p:cNvPicPr>
            <a:picLocks noChangeAspect="1"/>
          </p:cNvPicPr>
          <p:nvPr/>
        </p:nvPicPr>
        <p:blipFill>
          <a:blip r:embed="rId3"/>
          <a:stretch>
            <a:fillRect/>
          </a:stretch>
        </p:blipFill>
        <p:spPr>
          <a:xfrm>
            <a:off x="6626565" y="66716"/>
            <a:ext cx="5463960" cy="5857834"/>
          </a:xfrm>
          <a:prstGeom prst="rect">
            <a:avLst/>
          </a:prstGeom>
        </p:spPr>
      </p:pic>
    </p:spTree>
    <p:extLst>
      <p:ext uri="{BB962C8B-B14F-4D97-AF65-F5344CB8AC3E}">
        <p14:creationId xmlns:p14="http://schemas.microsoft.com/office/powerpoint/2010/main" val="1785583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16"/>
          <p:cNvSpPr/>
          <p:nvPr/>
        </p:nvSpPr>
        <p:spPr>
          <a:xfrm>
            <a:off x="3425520" y="164520"/>
            <a:ext cx="6783840" cy="1141560"/>
          </a:xfrm>
          <a:prstGeom prst="rect">
            <a:avLst/>
          </a:prstGeom>
          <a:noFill/>
          <a:ln>
            <a:noFill/>
          </a:ln>
        </p:spPr>
        <p:txBody>
          <a:bodyPr spcFirstLastPara="1" wrap="square" lIns="90000" tIns="45000" rIns="90000" bIns="45000" anchor="ctr" anchorCtr="0">
            <a:noAutofit/>
          </a:bodyPr>
          <a:lstStyle/>
          <a:p>
            <a:pPr algn="ctr">
              <a:buClr>
                <a:srgbClr val="000000"/>
              </a:buClr>
              <a:buSzPts val="3200"/>
            </a:pPr>
            <a:r>
              <a:rPr lang="en-GB" sz="3200" b="1" dirty="0">
                <a:solidFill>
                  <a:srgbClr val="92D050"/>
                </a:solidFill>
                <a:latin typeface="Calibri"/>
                <a:ea typeface="Calibri"/>
                <a:cs typeface="Calibri"/>
                <a:sym typeface="Calibri"/>
              </a:rPr>
              <a:t>What challenges do PhD students face at Cockcroft?</a:t>
            </a:r>
            <a:endParaRPr sz="3200" dirty="0">
              <a:solidFill>
                <a:srgbClr val="000000"/>
              </a:solidFill>
              <a:latin typeface="Arial"/>
              <a:ea typeface="Arial"/>
              <a:cs typeface="Arial"/>
              <a:sym typeface="Arial"/>
            </a:endParaRPr>
          </a:p>
        </p:txBody>
      </p:sp>
      <p:sp>
        <p:nvSpPr>
          <p:cNvPr id="504" name="Google Shape;504;p16"/>
          <p:cNvSpPr/>
          <p:nvPr/>
        </p:nvSpPr>
        <p:spPr>
          <a:xfrm>
            <a:off x="8077080" y="6356520"/>
            <a:ext cx="2132280" cy="363600"/>
          </a:xfrm>
          <a:prstGeom prst="rect">
            <a:avLst/>
          </a:prstGeom>
          <a:noFill/>
          <a:ln>
            <a:noFill/>
          </a:ln>
        </p:spPr>
        <p:txBody>
          <a:bodyPr spcFirstLastPara="1" wrap="square" lIns="90000" tIns="45000" rIns="90000" bIns="45000" anchor="ctr" anchorCtr="0">
            <a:noAutofit/>
          </a:bodyPr>
          <a:lstStyle/>
          <a:p>
            <a:pPr>
              <a:buClr>
                <a:srgbClr val="000000"/>
              </a:buClr>
              <a:buSzPts val="1400"/>
            </a:pPr>
            <a:fld id="{00000000-1234-1234-1234-123412341234}" type="slidenum">
              <a:rPr lang="en-GB" sz="1400">
                <a:solidFill>
                  <a:srgbClr val="000000"/>
                </a:solidFill>
                <a:latin typeface="Arial"/>
                <a:ea typeface="Arial"/>
                <a:cs typeface="Arial"/>
                <a:sym typeface="Arial"/>
              </a:rPr>
              <a:pPr>
                <a:buClr>
                  <a:srgbClr val="000000"/>
                </a:buClr>
                <a:buSzPts val="1400"/>
              </a:pPr>
              <a:t>8</a:t>
            </a:fld>
            <a:endParaRPr sz="1400">
              <a:solidFill>
                <a:srgbClr val="000000"/>
              </a:solidFill>
              <a:latin typeface="Arial"/>
              <a:ea typeface="Arial"/>
              <a:cs typeface="Arial"/>
              <a:sym typeface="Arial"/>
            </a:endParaRPr>
          </a:p>
        </p:txBody>
      </p:sp>
      <p:pic>
        <p:nvPicPr>
          <p:cNvPr id="505" name="Google Shape;505;p16"/>
          <p:cNvPicPr preferRelativeResize="0"/>
          <p:nvPr/>
        </p:nvPicPr>
        <p:blipFill rotWithShape="1">
          <a:blip r:embed="rId3">
            <a:alphaModFix/>
          </a:blip>
          <a:srcRect/>
          <a:stretch/>
        </p:blipFill>
        <p:spPr>
          <a:xfrm>
            <a:off x="1721380" y="1445400"/>
            <a:ext cx="8783782" cy="5412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17"/>
          <p:cNvSpPr/>
          <p:nvPr/>
        </p:nvSpPr>
        <p:spPr>
          <a:xfrm>
            <a:off x="3131040" y="224280"/>
            <a:ext cx="7284960" cy="1141560"/>
          </a:xfrm>
          <a:prstGeom prst="rect">
            <a:avLst/>
          </a:prstGeom>
          <a:noFill/>
          <a:ln>
            <a:noFill/>
          </a:ln>
        </p:spPr>
        <p:txBody>
          <a:bodyPr spcFirstLastPara="1" wrap="square" lIns="90000" tIns="45000" rIns="90000" bIns="45000" anchor="ctr" anchorCtr="0">
            <a:noAutofit/>
          </a:bodyPr>
          <a:lstStyle/>
          <a:p>
            <a:pPr algn="ctr">
              <a:buClr>
                <a:srgbClr val="000000"/>
              </a:buClr>
              <a:buSzPts val="4000"/>
            </a:pPr>
            <a:r>
              <a:rPr lang="en-GB" sz="4000" b="1">
                <a:solidFill>
                  <a:srgbClr val="66BC29"/>
                </a:solidFill>
                <a:latin typeface="Calibri"/>
                <a:ea typeface="Calibri"/>
                <a:cs typeface="Calibri"/>
                <a:sym typeface="Calibri"/>
              </a:rPr>
              <a:t>The Mental Health Continuum</a:t>
            </a:r>
            <a:endParaRPr sz="4000">
              <a:solidFill>
                <a:srgbClr val="000000"/>
              </a:solidFill>
              <a:latin typeface="Arial"/>
              <a:ea typeface="Arial"/>
              <a:cs typeface="Arial"/>
              <a:sym typeface="Arial"/>
            </a:endParaRPr>
          </a:p>
        </p:txBody>
      </p:sp>
      <p:sp>
        <p:nvSpPr>
          <p:cNvPr id="512" name="Google Shape;512;p17"/>
          <p:cNvSpPr/>
          <p:nvPr/>
        </p:nvSpPr>
        <p:spPr>
          <a:xfrm>
            <a:off x="8077080" y="6356520"/>
            <a:ext cx="2132280" cy="363600"/>
          </a:xfrm>
          <a:prstGeom prst="rect">
            <a:avLst/>
          </a:prstGeom>
          <a:noFill/>
          <a:ln>
            <a:noFill/>
          </a:ln>
        </p:spPr>
        <p:txBody>
          <a:bodyPr spcFirstLastPara="1" wrap="square" lIns="90000" tIns="45000" rIns="90000" bIns="45000" anchor="ctr" anchorCtr="0">
            <a:noAutofit/>
          </a:bodyPr>
          <a:lstStyle/>
          <a:p>
            <a:pPr>
              <a:buClr>
                <a:srgbClr val="000000"/>
              </a:buClr>
              <a:buSzPts val="1400"/>
            </a:pPr>
            <a:fld id="{00000000-1234-1234-1234-123412341234}" type="slidenum">
              <a:rPr lang="en-GB" sz="1400">
                <a:solidFill>
                  <a:srgbClr val="000000"/>
                </a:solidFill>
                <a:latin typeface="Arial"/>
                <a:ea typeface="Arial"/>
                <a:cs typeface="Arial"/>
                <a:sym typeface="Arial"/>
              </a:rPr>
              <a:pPr>
                <a:buClr>
                  <a:srgbClr val="000000"/>
                </a:buClr>
                <a:buSzPts val="1400"/>
              </a:pPr>
              <a:t>9</a:t>
            </a:fld>
            <a:endParaRPr sz="1400">
              <a:solidFill>
                <a:srgbClr val="000000"/>
              </a:solidFill>
              <a:latin typeface="Arial"/>
              <a:ea typeface="Arial"/>
              <a:cs typeface="Arial"/>
              <a:sym typeface="Arial"/>
            </a:endParaRPr>
          </a:p>
        </p:txBody>
      </p:sp>
      <p:sp>
        <p:nvSpPr>
          <p:cNvPr id="513" name="Google Shape;513;p17"/>
          <p:cNvSpPr/>
          <p:nvPr/>
        </p:nvSpPr>
        <p:spPr>
          <a:xfrm>
            <a:off x="1876296" y="5848248"/>
            <a:ext cx="3609360" cy="508273"/>
          </a:xfrm>
          <a:prstGeom prst="rect">
            <a:avLst/>
          </a:prstGeom>
          <a:noFill/>
          <a:ln>
            <a:noFill/>
          </a:ln>
        </p:spPr>
        <p:txBody>
          <a:bodyPr spcFirstLastPara="1" wrap="square" lIns="90000" tIns="45000" rIns="90000" bIns="45000" anchor="t" anchorCtr="0">
            <a:noAutofit/>
          </a:bodyPr>
          <a:lstStyle/>
          <a:p>
            <a:pPr lvl="0" algn="ctr">
              <a:buSzPts val="1400"/>
            </a:pPr>
            <a:r>
              <a:rPr lang="en-GB" b="1" dirty="0">
                <a:hlinkClick r:id="rId3"/>
              </a:rPr>
              <a:t>Video here</a:t>
            </a:r>
            <a:endParaRPr lang="en-GB" b="1" dirty="0"/>
          </a:p>
          <a:p>
            <a:pPr lvl="0" algn="ctr">
              <a:buSzPts val="1400"/>
            </a:pPr>
            <a:r>
              <a:rPr lang="en-GB" sz="1600" dirty="0">
                <a:hlinkClick r:id="rId4"/>
              </a:rPr>
              <a:t>https://www.youtube.com/watch?v=_FZ7ikpzBwc&amp;feature=youtu.be</a:t>
            </a:r>
            <a:endParaRPr sz="1600" b="1" dirty="0">
              <a:solidFill>
                <a:srgbClr val="000000"/>
              </a:solidFill>
              <a:sym typeface="Arial"/>
            </a:endParaRPr>
          </a:p>
        </p:txBody>
      </p:sp>
      <p:pic>
        <p:nvPicPr>
          <p:cNvPr id="2" name="Picture 1"/>
          <p:cNvPicPr>
            <a:picLocks noChangeAspect="1"/>
          </p:cNvPicPr>
          <p:nvPr/>
        </p:nvPicPr>
        <p:blipFill rotWithShape="1">
          <a:blip r:embed="rId5"/>
          <a:srcRect l="27258" t="27390" r="26307" b="26312"/>
          <a:stretch/>
        </p:blipFill>
        <p:spPr>
          <a:xfrm>
            <a:off x="2201042" y="1248229"/>
            <a:ext cx="8214959" cy="460001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2339</Words>
  <Application>Microsoft Office PowerPoint</Application>
  <PresentationFormat>Widescreen</PresentationFormat>
  <Paragraphs>206</Paragraphs>
  <Slides>23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Student mental health</vt:lpstr>
      <vt:lpstr>What percentage of mental health problems are established by the age of 25?</vt:lpstr>
      <vt:lpstr>What percentage of mental health problems are established by the age of 25?</vt:lpstr>
      <vt:lpstr>What percentage of students experience clinical levels of stress? </vt:lpstr>
      <vt:lpstr>What percentage of students experience clinical levels of stress? </vt:lpstr>
      <vt:lpstr>Facts about mental health</vt:lpstr>
      <vt:lpstr>Why students don’t disclose</vt:lpstr>
      <vt:lpstr>PowerPoint Presentation</vt:lpstr>
      <vt:lpstr>PowerPoint Presentation</vt:lpstr>
      <vt:lpstr>PowerPoint Presentation</vt:lpstr>
      <vt:lpstr>Possible stressors</vt:lpstr>
      <vt:lpstr>Possible stressors</vt:lpstr>
      <vt:lpstr>Possible stressors</vt:lpstr>
      <vt:lpstr>Possible stressors</vt:lpstr>
      <vt:lpstr>What you should look out for in friends</vt:lpstr>
      <vt:lpstr>What you should look out for in friends</vt:lpstr>
      <vt:lpstr>Liverpool</vt:lpstr>
      <vt:lpstr>Manchester</vt:lpstr>
      <vt:lpstr>Lancaster</vt:lpstr>
      <vt:lpstr>STFC</vt:lpstr>
      <vt:lpstr>Strathclyde</vt:lpstr>
      <vt:lpstr>Student Space - Coronavirus resource and support from UK charity Student Minds  </vt:lpstr>
      <vt:lpstr>Other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Graeme Burt</dc:creator>
  <cp:lastModifiedBy>Apsimon, Robert</cp:lastModifiedBy>
  <cp:revision>31</cp:revision>
  <dcterms:created xsi:type="dcterms:W3CDTF">2018-11-06T09:54:22Z</dcterms:created>
  <dcterms:modified xsi:type="dcterms:W3CDTF">2023-10-03T12:18:34Z</dcterms:modified>
</cp:coreProperties>
</file>