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90" r:id="rId5"/>
    <p:sldId id="260" r:id="rId6"/>
    <p:sldId id="262" r:id="rId7"/>
    <p:sldId id="261" r:id="rId8"/>
    <p:sldId id="263" r:id="rId9"/>
    <p:sldId id="264" r:id="rId10"/>
    <p:sldId id="266" r:id="rId11"/>
    <p:sldId id="299" r:id="rId12"/>
    <p:sldId id="271" r:id="rId13"/>
    <p:sldId id="267" r:id="rId14"/>
    <p:sldId id="303" r:id="rId15"/>
    <p:sldId id="305" r:id="rId16"/>
    <p:sldId id="268" r:id="rId17"/>
    <p:sldId id="269" r:id="rId18"/>
    <p:sldId id="270" r:id="rId19"/>
    <p:sldId id="272" r:id="rId20"/>
    <p:sldId id="306" r:id="rId21"/>
    <p:sldId id="304" r:id="rId22"/>
    <p:sldId id="307" r:id="rId23"/>
    <p:sldId id="30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AAE4"/>
    <a:srgbClr val="8F1336"/>
    <a:srgbClr val="003B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72"/>
    <p:restoredTop sz="96327"/>
  </p:normalViewPr>
  <p:slideViewPr>
    <p:cSldViewPr snapToGrid="0" snapToObjects="1">
      <p:cViewPr varScale="1">
        <p:scale>
          <a:sx n="157" d="100"/>
          <a:sy n="157" d="100"/>
        </p:scale>
        <p:origin x="18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19A5D-2B3D-2842-9672-6923F78D3E28}" type="datetimeFigureOut">
              <a:rPr lang="en-US" smtClean="0"/>
              <a:t>11/11/23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DDA59-DA73-284D-8832-3A569B694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691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07FB1-F16A-7243-952A-26F95A9DEF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20CB06-6A56-C24F-8A7F-3E69FDF535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EEB43-9593-9B4D-9E16-20FFE5515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B3EB-EFB3-314B-9B5F-EB7723B72179}" type="datetime1">
              <a:rPr lang="en-US" smtClean="0"/>
              <a:t>11/12/23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0E2AF-13A8-B54A-83D3-584BAB15A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Mitchell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1D475-75A8-B146-AEEA-D1A254578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4BCD-A555-5641-904F-43238A11F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67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1A14C-247F-A042-BC6F-575554F98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797EC3-4F3E-A64C-A491-16140012D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06A5C-CCB4-8547-A153-13DF71D70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C0503-41C2-724B-9363-756B8C06D92F}" type="datetime1">
              <a:rPr lang="en-US" smtClean="0"/>
              <a:t>11/12/23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50C8D5-2263-EF46-8937-4436C2408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Mitchell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E5CBF-2E25-6A43-9F36-31D515B80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4BCD-A555-5641-904F-43238A11F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96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37DFE0-A2E5-344A-AA74-262B658436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9E9F33-DC26-164B-8B32-05AAF69B2F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E7BBC-0878-ED49-8987-906D5452E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3DB0C-3B84-3841-815E-69571CC8432B}" type="datetime1">
              <a:rPr lang="en-US" smtClean="0"/>
              <a:t>11/12/23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825AB-6050-154A-AA9D-DF4CBECD7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Mitchell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60C84-BBCC-6A49-9440-25BCCA563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4BCD-A555-5641-904F-43238A11F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14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22EFA-A4EA-6249-80B9-C285D4728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8253B-93F6-0C48-9621-FA5FAA50A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BF907-9B5C-B643-9AA9-F8FCE4537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E0DB6-0EA0-1A4F-BA83-DBD251D9A4FE}" type="datetime1">
              <a:rPr lang="en-US" smtClean="0"/>
              <a:t>11/12/23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01EA0-CCF5-C745-A0B7-D87F0B7F8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Mitchell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871ABC-69D7-5A43-A009-35690F71B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4BCD-A555-5641-904F-43238A11F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74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891E8-AA41-804B-9775-33933DB69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A86F2A-0920-494C-834E-3C6140F7E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5BD9F-CE1F-464F-A747-64508EC9A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B2646-608B-2F48-A6EE-5BED51DB8EF2}" type="datetime1">
              <a:rPr lang="en-US" smtClean="0"/>
              <a:t>11/12/23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83E33-D274-804C-B07E-3754557D1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Mitchell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7EB22-CBAF-ED45-AC25-78DD46F9D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4BCD-A555-5641-904F-43238A11F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12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5B47B-C686-0940-9EC4-94FABAD16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D25FF-6716-AC41-8B60-5AB194E7AF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D2BA18-CE96-A741-A505-46AF31100E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82F682-5C4E-004C-8F66-C7446B105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44FB0-8EE2-1141-AEFC-1B14949BC0F0}" type="datetime1">
              <a:rPr lang="en-US" smtClean="0"/>
              <a:t>11/12/23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84C7D8-6AE2-9845-AA43-651964406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Mitchell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825238-1E0A-4D4A-82C9-AFE64D774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4BCD-A555-5641-904F-43238A11F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81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B0700-26BE-AD4D-B1A3-6C2D0C8B8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A623BD-3A7F-F441-924A-48C90F4E7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17A651-6F0A-2946-B86C-4891F040D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957302-E346-4F47-B327-873C331D1B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24646F-BFAA-1348-96AE-5FC585AA49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EAE9A4-6183-0E49-A890-EA2A4AE4A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C4D5-324C-4D42-A947-57B31C4E9725}" type="datetime1">
              <a:rPr lang="en-US" smtClean="0"/>
              <a:t>11/12/23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6E999D-CFC9-D843-8DEB-9DE1A9B06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Mitchell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79932E-F070-C94A-9A28-5597107A7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4BCD-A555-5641-904F-43238A11F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63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44A6B-6918-E246-9E06-1B02F5C9D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6D0C01-FE27-F042-AEC3-ED10FF26B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33EE1-F93A-5643-A312-5C08E60042D1}" type="datetime1">
              <a:rPr lang="en-US" smtClean="0"/>
              <a:t>11/12/23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158B01-5A48-8B41-B1AB-1CB1E8BBF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Mitchell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EA47B0-8760-5943-8DF3-24E83F5CD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4BCD-A555-5641-904F-43238A11F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92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7D86BC-6C6C-1744-8112-4DE7A5A8F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3C90-EB4E-4B43-8B89-04A9D3C4C0CD}" type="datetime1">
              <a:rPr lang="en-US" smtClean="0"/>
              <a:t>11/12/23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D1134-21C3-6A4A-8553-27FA2AE96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Mitchell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5DC1EB-2985-354E-B913-E7F8D02C3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4BCD-A555-5641-904F-43238A11F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60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73D73-D3F2-AD41-9CC0-10764F7B8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BACD8-49CA-6248-ABB1-224CFE178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45D4F1-A668-9A4F-9118-48097447A8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0A17FE-F125-9D49-953D-63E65F1E5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DE0E2-FC00-6144-8CE9-A0ED904ECC2A}" type="datetime1">
              <a:rPr lang="en-US" smtClean="0"/>
              <a:t>11/12/23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D303F1-2A8F-904C-83FA-B843090E1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Mitchell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CD23F1-EBAB-E045-BAFE-4A52871B5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4BCD-A555-5641-904F-43238A11F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1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154E3-4A25-634C-99DF-B52F4EFB3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7D3BCA-BAD7-D040-A432-2CA2E32B5E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222073-5F43-F44C-B67C-5456B6C22B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5E0D4E-00E1-A546-ADEB-224CF0518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15C46-F403-6A4F-B810-BBE2F4227B37}" type="datetime1">
              <a:rPr lang="en-US" smtClean="0"/>
              <a:t>11/12/23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B0F8BF-D483-AB41-8EE0-03396A5C3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Mitchell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258D18-456C-2D42-8A60-99B26AB21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4BCD-A555-5641-904F-43238A11F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397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9F470E-4C04-B946-93AB-644CE83D5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5ECC83-B031-5843-9DEA-D28777F4F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30491-C398-604A-A459-C4A1B87564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59A11-B4B3-6345-8326-23B50285192F}" type="datetime1">
              <a:rPr lang="en-US" smtClean="0"/>
              <a:t>11/12/23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03565E-1892-4449-8072-F859B93136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J. Mitchell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E25B1-1672-0B4D-B4AB-1E3EA6D1D2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E4BCD-A555-5641-904F-43238A11F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475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7A1909-152D-BC45-AD9E-3CF80A245AE9}"/>
              </a:ext>
            </a:extLst>
          </p:cNvPr>
          <p:cNvSpPr/>
          <p:nvPr/>
        </p:nvSpPr>
        <p:spPr>
          <a:xfrm>
            <a:off x="-10886" y="-10886"/>
            <a:ext cx="12207240" cy="1600200"/>
          </a:xfrm>
          <a:prstGeom prst="rect">
            <a:avLst/>
          </a:prstGeom>
          <a:solidFill>
            <a:srgbClr val="003B7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C034ED-B165-8443-BCCE-1337029659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14502"/>
            <a:ext cx="9144000" cy="2086097"/>
          </a:xfrm>
        </p:spPr>
        <p:txBody>
          <a:bodyPr>
            <a:normAutofit/>
          </a:bodyPr>
          <a:lstStyle/>
          <a:p>
            <a:r>
              <a:rPr lang="en-US" sz="3400" dirty="0"/>
              <a:t>Jeremiah Mitchell</a:t>
            </a:r>
          </a:p>
          <a:p>
            <a:r>
              <a:rPr lang="en-US" sz="3400" dirty="0"/>
              <a:t>13 November 2023</a:t>
            </a:r>
          </a:p>
          <a:p>
            <a:r>
              <a:rPr lang="en-US" sz="3400" dirty="0"/>
              <a:t>RAL GW Meeting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7DA9AC-26CD-624B-9632-E0EE20B548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162" y="0"/>
            <a:ext cx="9144000" cy="1406434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Atom Interferometry Long-baseline Systematics and Environmental Noise</a:t>
            </a: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8B71C3C4-3518-1F47-BEBE-41241141E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29" y="5631250"/>
            <a:ext cx="2360141" cy="5964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EEF42E-EDF8-3B9A-4A3B-E0087664E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5043" y="5518009"/>
            <a:ext cx="1371600" cy="8229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53DE15-7216-0369-FD81-25EA83E1DC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956" y="5697521"/>
            <a:ext cx="2286000" cy="46393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C2FCC32-6533-535C-D9C2-6BA1C455905E}"/>
              </a:ext>
            </a:extLst>
          </p:cNvPr>
          <p:cNvSpPr/>
          <p:nvPr/>
        </p:nvSpPr>
        <p:spPr>
          <a:xfrm>
            <a:off x="-13252" y="1589314"/>
            <a:ext cx="12207240" cy="182880"/>
          </a:xfrm>
          <a:prstGeom prst="rect">
            <a:avLst/>
          </a:prstGeom>
          <a:solidFill>
            <a:srgbClr val="6CAA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67381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403BD0-63AD-2F43-8314-804F607E4E14}"/>
              </a:ext>
            </a:extLst>
          </p:cNvPr>
          <p:cNvSpPr/>
          <p:nvPr/>
        </p:nvSpPr>
        <p:spPr>
          <a:xfrm>
            <a:off x="-10886" y="-10886"/>
            <a:ext cx="12207240" cy="685800"/>
          </a:xfrm>
          <a:prstGeom prst="rect">
            <a:avLst/>
          </a:prstGeom>
          <a:solidFill>
            <a:srgbClr val="003B7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F00D1F6-63B6-704E-BA53-6E640B79B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14" y="-10885"/>
            <a:ext cx="10515600" cy="68579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Long-baseline atom interferometers</a:t>
            </a: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5B9E198E-10A0-C341-88D9-C9A75CC33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07" y="6240672"/>
            <a:ext cx="2360141" cy="596479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E206C0-349F-0047-98E7-CCA55C074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effects are amplified along the baseline</a:t>
            </a:r>
          </a:p>
          <a:p>
            <a:r>
              <a:rPr lang="en-US" dirty="0"/>
              <a:t>Laser wavefront aberrations</a:t>
            </a:r>
          </a:p>
          <a:p>
            <a:r>
              <a:rPr lang="en-US" dirty="0"/>
              <a:t>Environmental gravity field fluctuations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056C42-258D-0DF1-0E26-D2680D8921A9}"/>
              </a:ext>
            </a:extLst>
          </p:cNvPr>
          <p:cNvSpPr/>
          <p:nvPr/>
        </p:nvSpPr>
        <p:spPr>
          <a:xfrm>
            <a:off x="-10886" y="674914"/>
            <a:ext cx="12207240" cy="182880"/>
          </a:xfrm>
          <a:prstGeom prst="rect">
            <a:avLst/>
          </a:prstGeom>
          <a:solidFill>
            <a:srgbClr val="6CAA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913DD-5A5F-4CA1-A62B-E466B769A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Mitchell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D59B10-6FF7-93B4-83DD-067068101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4BCD-A555-5641-904F-43238A11FCA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223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403BD0-63AD-2F43-8314-804F607E4E14}"/>
              </a:ext>
            </a:extLst>
          </p:cNvPr>
          <p:cNvSpPr/>
          <p:nvPr/>
        </p:nvSpPr>
        <p:spPr>
          <a:xfrm>
            <a:off x="-10886" y="-10886"/>
            <a:ext cx="12207240" cy="685800"/>
          </a:xfrm>
          <a:prstGeom prst="rect">
            <a:avLst/>
          </a:prstGeom>
          <a:solidFill>
            <a:srgbClr val="003B7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F00D1F6-63B6-704E-BA53-6E640B79B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14" y="-10885"/>
            <a:ext cx="10515600" cy="68579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Laser wavefront aberration</a:t>
            </a: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5B9E198E-10A0-C341-88D9-C9A75CC33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07" y="6240672"/>
            <a:ext cx="2360141" cy="59647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5056C42-258D-0DF1-0E26-D2680D8921A9}"/>
              </a:ext>
            </a:extLst>
          </p:cNvPr>
          <p:cNvSpPr/>
          <p:nvPr/>
        </p:nvSpPr>
        <p:spPr>
          <a:xfrm>
            <a:off x="-10886" y="674914"/>
            <a:ext cx="12207240" cy="182880"/>
          </a:xfrm>
          <a:prstGeom prst="rect">
            <a:avLst/>
          </a:prstGeom>
          <a:solidFill>
            <a:srgbClr val="6CAA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913DD-5A5F-4CA1-A62B-E466B769A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Mitchell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7BB0A6-3214-6FD2-D386-45E1999B0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23" y="1023996"/>
            <a:ext cx="4114800" cy="3429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F46CCA-57C0-91E3-6C97-151FB08E6E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7861" y="1102882"/>
            <a:ext cx="6659217" cy="26513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B5F347-4D8C-1A66-928E-857549FFC0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0760" y="3953556"/>
            <a:ext cx="5973417" cy="27805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69CF835-D83B-BF48-6E6A-C3C94CD62F13}"/>
              </a:ext>
            </a:extLst>
          </p:cNvPr>
          <p:cNvSpPr txBox="1"/>
          <p:nvPr/>
        </p:nvSpPr>
        <p:spPr>
          <a:xfrm>
            <a:off x="1201809" y="4996287"/>
            <a:ext cx="2966828" cy="33855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Effective transverse momentum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1552EE-F078-771E-8672-57874E12912E}"/>
              </a:ext>
            </a:extLst>
          </p:cNvPr>
          <p:cNvSpPr/>
          <p:nvPr/>
        </p:nvSpPr>
        <p:spPr>
          <a:xfrm>
            <a:off x="6997148" y="2226365"/>
            <a:ext cx="3829878" cy="427383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2529A5-4AB0-821E-8E3C-5677C98A1309}"/>
              </a:ext>
            </a:extLst>
          </p:cNvPr>
          <p:cNvSpPr/>
          <p:nvPr/>
        </p:nvSpPr>
        <p:spPr>
          <a:xfrm>
            <a:off x="6480312" y="4510955"/>
            <a:ext cx="4786401" cy="564628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B68F3-9ECB-6D22-557E-EAAB04D94451}"/>
              </a:ext>
            </a:extLst>
          </p:cNvPr>
          <p:cNvSpPr txBox="1"/>
          <p:nvPr/>
        </p:nvSpPr>
        <p:spPr>
          <a:xfrm>
            <a:off x="1201809" y="5596995"/>
            <a:ext cx="2966828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Effective longitudinal momentum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2C13D51-493C-E687-9558-451123695B5E}"/>
              </a:ext>
            </a:extLst>
          </p:cNvPr>
          <p:cNvSpPr/>
          <p:nvPr/>
        </p:nvSpPr>
        <p:spPr>
          <a:xfrm>
            <a:off x="6240824" y="5582052"/>
            <a:ext cx="5064463" cy="564628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7D8F6C4-08EF-1093-311C-15C84DF9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4BCD-A555-5641-904F-43238A11FCA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208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403BD0-63AD-2F43-8314-804F607E4E14}"/>
              </a:ext>
            </a:extLst>
          </p:cNvPr>
          <p:cNvSpPr/>
          <p:nvPr/>
        </p:nvSpPr>
        <p:spPr>
          <a:xfrm>
            <a:off x="-10886" y="-10886"/>
            <a:ext cx="12207240" cy="685800"/>
          </a:xfrm>
          <a:prstGeom prst="rect">
            <a:avLst/>
          </a:prstGeom>
          <a:solidFill>
            <a:srgbClr val="003B7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F00D1F6-63B6-704E-BA53-6E640B79B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14" y="-10885"/>
            <a:ext cx="10515600" cy="68579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Laser wavefront aberration estimates</a:t>
            </a: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5B9E198E-10A0-C341-88D9-C9A75CC33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07" y="6240672"/>
            <a:ext cx="2360141" cy="59647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5056C42-258D-0DF1-0E26-D2680D8921A9}"/>
              </a:ext>
            </a:extLst>
          </p:cNvPr>
          <p:cNvSpPr/>
          <p:nvPr/>
        </p:nvSpPr>
        <p:spPr>
          <a:xfrm>
            <a:off x="-10886" y="674914"/>
            <a:ext cx="12207240" cy="182880"/>
          </a:xfrm>
          <a:prstGeom prst="rect">
            <a:avLst/>
          </a:prstGeom>
          <a:solidFill>
            <a:srgbClr val="6CAA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913DD-5A5F-4CA1-A62B-E466B769A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Mitchell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1C004C-C2B3-173B-F1B4-2C261DC45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953162"/>
            <a:ext cx="7772400" cy="12739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446E048-80B5-552F-D182-AF226807D0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3592361"/>
            <a:ext cx="7772400" cy="1300959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9A8F6A2-9206-79A4-3F34-57D7E8280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4BCD-A555-5641-904F-43238A11FCA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888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403BD0-63AD-2F43-8314-804F607E4E14}"/>
              </a:ext>
            </a:extLst>
          </p:cNvPr>
          <p:cNvSpPr/>
          <p:nvPr/>
        </p:nvSpPr>
        <p:spPr>
          <a:xfrm>
            <a:off x="-10886" y="-10886"/>
            <a:ext cx="12207240" cy="685800"/>
          </a:xfrm>
          <a:prstGeom prst="rect">
            <a:avLst/>
          </a:prstGeom>
          <a:solidFill>
            <a:srgbClr val="003B7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F00D1F6-63B6-704E-BA53-6E640B79B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14" y="-10885"/>
            <a:ext cx="10515600" cy="68579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Gravity gradient noise</a:t>
            </a: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5B9E198E-10A0-C341-88D9-C9A75CC33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07" y="6240672"/>
            <a:ext cx="2360141" cy="59647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5056C42-258D-0DF1-0E26-D2680D8921A9}"/>
              </a:ext>
            </a:extLst>
          </p:cNvPr>
          <p:cNvSpPr/>
          <p:nvPr/>
        </p:nvSpPr>
        <p:spPr>
          <a:xfrm>
            <a:off x="-10886" y="674914"/>
            <a:ext cx="12207240" cy="182880"/>
          </a:xfrm>
          <a:prstGeom prst="rect">
            <a:avLst/>
          </a:prstGeom>
          <a:solidFill>
            <a:srgbClr val="6CAA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913DD-5A5F-4CA1-A62B-E466B769A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Mitchell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8E4A83-F51C-ACE0-3A20-D01D4B1ED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326587"/>
            <a:ext cx="6400800" cy="23776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7CCE29-E5C0-B2E0-0983-3E6F0075BB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3910394"/>
            <a:ext cx="6400800" cy="23670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3A0660F-B273-AE32-5EF2-6D191F27DB89}"/>
              </a:ext>
            </a:extLst>
          </p:cNvPr>
          <p:cNvSpPr txBox="1"/>
          <p:nvPr/>
        </p:nvSpPr>
        <p:spPr>
          <a:xfrm>
            <a:off x="9235423" y="6038463"/>
            <a:ext cx="236139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rgbClr val="333333"/>
                </a:solidFill>
                <a:effectLst/>
                <a:latin typeface="-apple-system"/>
              </a:rPr>
              <a:t>2022 </a:t>
            </a:r>
            <a:r>
              <a:rPr lang="en-US" sz="1200" b="0" i="1" dirty="0">
                <a:solidFill>
                  <a:srgbClr val="333333"/>
                </a:solidFill>
                <a:effectLst/>
                <a:latin typeface="-apple-system"/>
              </a:rPr>
              <a:t>JINST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-apple-system"/>
              </a:rPr>
              <a:t> </a:t>
            </a:r>
            <a:r>
              <a:rPr lang="en-US" sz="1200" b="1" i="0" dirty="0">
                <a:solidFill>
                  <a:srgbClr val="333333"/>
                </a:solidFill>
                <a:effectLst/>
                <a:latin typeface="-apple-system"/>
              </a:rPr>
              <a:t>17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-apple-system"/>
              </a:rPr>
              <a:t> P01007</a:t>
            </a:r>
            <a:endParaRPr lang="en-US" sz="1200" dirty="0"/>
          </a:p>
        </p:txBody>
      </p:sp>
      <p:pic>
        <p:nvPicPr>
          <p:cNvPr id="12" name="Content Placeholder 9">
            <a:extLst>
              <a:ext uri="{FF2B5EF4-FFF2-40B4-BE49-F238E27FC236}">
                <a16:creationId xmlns:a16="http://schemas.microsoft.com/office/drawing/2014/main" id="{F92F3D75-254C-40F0-325F-07B7C567A4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253" y="1134509"/>
            <a:ext cx="4213335" cy="42133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F37C589-DAA6-542E-F5DC-250B5E1AC969}"/>
              </a:ext>
            </a:extLst>
          </p:cNvPr>
          <p:cNvSpPr txBox="1"/>
          <p:nvPr/>
        </p:nvSpPr>
        <p:spPr>
          <a:xfrm>
            <a:off x="876555" y="5347844"/>
            <a:ext cx="3285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Seismic and atmospheric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5F9445E-A996-8A09-64AE-C6FD99561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4BCD-A555-5641-904F-43238A11FCA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582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403BD0-63AD-2F43-8314-804F607E4E14}"/>
              </a:ext>
            </a:extLst>
          </p:cNvPr>
          <p:cNvSpPr/>
          <p:nvPr/>
        </p:nvSpPr>
        <p:spPr>
          <a:xfrm>
            <a:off x="-10886" y="-10886"/>
            <a:ext cx="12207240" cy="685800"/>
          </a:xfrm>
          <a:prstGeom prst="rect">
            <a:avLst/>
          </a:prstGeom>
          <a:solidFill>
            <a:srgbClr val="003B7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F00D1F6-63B6-704E-BA53-6E640B79B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14" y="-10885"/>
            <a:ext cx="10515600" cy="68579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GGN simulations</a:t>
            </a: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5B9E198E-10A0-C341-88D9-C9A75CC33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07" y="6240672"/>
            <a:ext cx="2360141" cy="596479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4A21CE7-2D2D-D8F0-92C6-309B29AB8A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64957" y="1431403"/>
            <a:ext cx="6157691" cy="4351338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5056C42-258D-0DF1-0E26-D2680D8921A9}"/>
              </a:ext>
            </a:extLst>
          </p:cNvPr>
          <p:cNvSpPr/>
          <p:nvPr/>
        </p:nvSpPr>
        <p:spPr>
          <a:xfrm>
            <a:off x="-10886" y="674914"/>
            <a:ext cx="12207240" cy="182880"/>
          </a:xfrm>
          <a:prstGeom prst="rect">
            <a:avLst/>
          </a:prstGeom>
          <a:solidFill>
            <a:srgbClr val="6CAA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913DD-5A5F-4CA1-A62B-E466B769A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Mitchell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7BFBBF-B9BE-5225-5D87-207507D79F22}"/>
              </a:ext>
            </a:extLst>
          </p:cNvPr>
          <p:cNvSpPr txBox="1"/>
          <p:nvPr/>
        </p:nvSpPr>
        <p:spPr>
          <a:xfrm>
            <a:off x="7577405" y="6086783"/>
            <a:ext cx="40047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0" i="0" dirty="0" err="1">
                <a:effectLst/>
              </a:rPr>
              <a:t>Badurina</a:t>
            </a:r>
            <a:r>
              <a:rPr lang="en-US" sz="1400" b="0" i="0" dirty="0">
                <a:effectLst/>
              </a:rPr>
              <a:t>, et al. Phys. Rev. D </a:t>
            </a:r>
            <a:r>
              <a:rPr lang="en-US" sz="1400" b="1" i="0" dirty="0">
                <a:effectLst/>
              </a:rPr>
              <a:t>107</a:t>
            </a:r>
            <a:r>
              <a:rPr lang="en-US" sz="1400" b="0" i="0" dirty="0">
                <a:effectLst/>
              </a:rPr>
              <a:t>, 055002</a:t>
            </a:r>
          </a:p>
        </p:txBody>
      </p:sp>
      <p:pic>
        <p:nvPicPr>
          <p:cNvPr id="14" name="Picture 13" descr="Text, letter&#10;&#10;Description automatically generated">
            <a:extLst>
              <a:ext uri="{FF2B5EF4-FFF2-40B4-BE49-F238E27FC236}">
                <a16:creationId xmlns:a16="http://schemas.microsoft.com/office/drawing/2014/main" id="{62F41BFB-B85A-85AD-0B8A-EA272BAD59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8420" y="3544535"/>
            <a:ext cx="4572000" cy="15400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0CB94B6-95B7-93EF-8A19-B0BA3E8C31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4020" y="2752537"/>
            <a:ext cx="6400800" cy="709863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F56D010-59E8-C0CB-3B43-B516A81E5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4BCD-A555-5641-904F-43238A11FCA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77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403BD0-63AD-2F43-8314-804F607E4E14}"/>
              </a:ext>
            </a:extLst>
          </p:cNvPr>
          <p:cNvSpPr/>
          <p:nvPr/>
        </p:nvSpPr>
        <p:spPr>
          <a:xfrm>
            <a:off x="-10886" y="-10886"/>
            <a:ext cx="12207240" cy="685800"/>
          </a:xfrm>
          <a:prstGeom prst="rect">
            <a:avLst/>
          </a:prstGeom>
          <a:solidFill>
            <a:srgbClr val="003B7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F00D1F6-63B6-704E-BA53-6E640B79B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14" y="-10885"/>
            <a:ext cx="10515600" cy="68579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Anthropogenic and synanthropic</a:t>
            </a: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5B9E198E-10A0-C341-88D9-C9A75CC33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07" y="6240672"/>
            <a:ext cx="2360141" cy="59647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5056C42-258D-0DF1-0E26-D2680D8921A9}"/>
              </a:ext>
            </a:extLst>
          </p:cNvPr>
          <p:cNvSpPr/>
          <p:nvPr/>
        </p:nvSpPr>
        <p:spPr>
          <a:xfrm>
            <a:off x="-10886" y="674914"/>
            <a:ext cx="12207240" cy="182880"/>
          </a:xfrm>
          <a:prstGeom prst="rect">
            <a:avLst/>
          </a:prstGeom>
          <a:solidFill>
            <a:srgbClr val="6CAA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913DD-5A5F-4CA1-A62B-E466B769A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Mitchell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BDA386-8864-8D10-40E6-FF0EE2EC3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2111" y="1896745"/>
            <a:ext cx="4558861" cy="34775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75D9178-0BB6-B22C-7D4F-61A862E2F08E}"/>
              </a:ext>
            </a:extLst>
          </p:cNvPr>
          <p:cNvSpPr txBox="1"/>
          <p:nvPr/>
        </p:nvSpPr>
        <p:spPr>
          <a:xfrm>
            <a:off x="751114" y="1500161"/>
            <a:ext cx="2743200" cy="427071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28575"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r>
              <a:rPr lang="en-GB" dirty="0">
                <a:latin typeface="Proxima Nova" panose="020B0604020202020204" charset="0"/>
              </a:rPr>
              <a:t>Many potential sources of noise surround the detector:</a:t>
            </a:r>
          </a:p>
          <a:p>
            <a:endParaRPr lang="en-GB" dirty="0">
              <a:latin typeface="Proxima Nova" panose="020B0604020202020204" charset="0"/>
            </a:endParaRPr>
          </a:p>
          <a:p>
            <a:r>
              <a:rPr lang="en-GB" b="1" i="1" dirty="0">
                <a:latin typeface="Proxima Nova" panose="020B0604020202020204" charset="0"/>
              </a:rPr>
              <a:t>Large anthropogenic sources</a:t>
            </a:r>
          </a:p>
          <a:p>
            <a:r>
              <a:rPr lang="en-GB" dirty="0">
                <a:latin typeface="Proxima Nova" panose="020B0604020202020204" charset="0"/>
              </a:rPr>
              <a:t>People walking on the stairs/in the foyer</a:t>
            </a:r>
          </a:p>
          <a:p>
            <a:r>
              <a:rPr lang="en-GB" dirty="0">
                <a:latin typeface="Proxima Nova" panose="020B0604020202020204" charset="0"/>
              </a:rPr>
              <a:t>Traffic on the road outside</a:t>
            </a:r>
          </a:p>
          <a:p>
            <a:r>
              <a:rPr lang="en-GB" dirty="0">
                <a:latin typeface="Proxima Nova" panose="020B0604020202020204" charset="0"/>
              </a:rPr>
              <a:t>Lift moving next to the tower</a:t>
            </a:r>
          </a:p>
          <a:p>
            <a:endParaRPr lang="en-GB" dirty="0">
              <a:latin typeface="Proxima Nova" panose="020B0604020202020204" charset="0"/>
            </a:endParaRPr>
          </a:p>
          <a:p>
            <a:r>
              <a:rPr lang="en-GB" b="1" i="1" dirty="0">
                <a:latin typeface="Proxima Nova" panose="020B0604020202020204" charset="0"/>
              </a:rPr>
              <a:t>Small synanthropic sources</a:t>
            </a:r>
          </a:p>
          <a:p>
            <a:r>
              <a:rPr lang="en-GB" dirty="0">
                <a:latin typeface="Proxima Nova" panose="020B0604020202020204" charset="0"/>
              </a:rPr>
              <a:t>Random animal transients (RATs)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EE32F6F-DC4C-F530-6A8A-83C1D99FC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4BCD-A555-5641-904F-43238A11FCA5}" type="slidenum">
              <a:rPr lang="en-US" smtClean="0"/>
              <a:t>14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64092C-7D05-7566-30A9-3A4EF7F057CF}"/>
              </a:ext>
            </a:extLst>
          </p:cNvPr>
          <p:cNvSpPr txBox="1"/>
          <p:nvPr/>
        </p:nvSpPr>
        <p:spPr>
          <a:xfrm>
            <a:off x="6245982" y="5655302"/>
            <a:ext cx="34302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</a:rPr>
              <a:t>J. Carlton and C. McCabe, arXiv:2308.10731.</a:t>
            </a:r>
          </a:p>
        </p:txBody>
      </p:sp>
    </p:spTree>
    <p:extLst>
      <p:ext uri="{BB962C8B-B14F-4D97-AF65-F5344CB8AC3E}">
        <p14:creationId xmlns:p14="http://schemas.microsoft.com/office/powerpoint/2010/main" val="132593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403BD0-63AD-2F43-8314-804F607E4E14}"/>
              </a:ext>
            </a:extLst>
          </p:cNvPr>
          <p:cNvSpPr/>
          <p:nvPr/>
        </p:nvSpPr>
        <p:spPr>
          <a:xfrm>
            <a:off x="-10886" y="-10886"/>
            <a:ext cx="12207240" cy="685800"/>
          </a:xfrm>
          <a:prstGeom prst="rect">
            <a:avLst/>
          </a:prstGeom>
          <a:solidFill>
            <a:srgbClr val="003B7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F00D1F6-63B6-704E-BA53-6E640B79B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14" y="-10885"/>
            <a:ext cx="10515600" cy="68579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Ongoing works</a:t>
            </a: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5B9E198E-10A0-C341-88D9-C9A75CC33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07" y="6240672"/>
            <a:ext cx="2360141" cy="596479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E206C0-349F-0047-98E7-CCA55C074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Atmospheric gravity gradient noise</a:t>
            </a:r>
          </a:p>
          <a:p>
            <a:pPr lvl="1"/>
            <a:r>
              <a:rPr lang="en-US" dirty="0"/>
              <a:t>Infrasound sourced</a:t>
            </a:r>
          </a:p>
          <a:p>
            <a:pPr lvl="1"/>
            <a:r>
              <a:rPr lang="en-US" dirty="0"/>
              <a:t>Temperature gradients</a:t>
            </a:r>
          </a:p>
          <a:p>
            <a:pPr lvl="1"/>
            <a:r>
              <a:rPr lang="en-US" dirty="0"/>
              <a:t>Turbulent flows</a:t>
            </a:r>
          </a:p>
          <a:p>
            <a:r>
              <a:rPr lang="en-US" dirty="0"/>
              <a:t>Site measurements and instrumentation</a:t>
            </a:r>
          </a:p>
          <a:p>
            <a:r>
              <a:rPr lang="en-US" dirty="0"/>
              <a:t>Environmental monitoring systems</a:t>
            </a:r>
          </a:p>
          <a:p>
            <a:pPr lvl="1"/>
            <a:r>
              <a:rPr lang="en-US" dirty="0"/>
              <a:t>Seismometer arrays</a:t>
            </a:r>
          </a:p>
          <a:p>
            <a:pPr lvl="1"/>
            <a:r>
              <a:rPr lang="en-US" dirty="0"/>
              <a:t>Infrasound sensor arrays/microphones</a:t>
            </a:r>
          </a:p>
          <a:p>
            <a:pPr lvl="1"/>
            <a:r>
              <a:rPr lang="en-US" dirty="0"/>
              <a:t>Vertical seismic profiling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056C42-258D-0DF1-0E26-D2680D8921A9}"/>
              </a:ext>
            </a:extLst>
          </p:cNvPr>
          <p:cNvSpPr/>
          <p:nvPr/>
        </p:nvSpPr>
        <p:spPr>
          <a:xfrm>
            <a:off x="-10886" y="674914"/>
            <a:ext cx="12207240" cy="182880"/>
          </a:xfrm>
          <a:prstGeom prst="rect">
            <a:avLst/>
          </a:prstGeom>
          <a:solidFill>
            <a:srgbClr val="6CAA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913DD-5A5F-4CA1-A62B-E466B769A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Mitchell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F561D07-34FA-7A2D-59F2-ABE606D1C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4BCD-A555-5641-904F-43238A11FCA5}" type="slidenum">
              <a:rPr lang="en-US" smtClean="0"/>
              <a:t>15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B7A26B-AA24-9F65-9D40-A1F04721AAB5}"/>
              </a:ext>
            </a:extLst>
          </p:cNvPr>
          <p:cNvSpPr txBox="1"/>
          <p:nvPr/>
        </p:nvSpPr>
        <p:spPr>
          <a:xfrm>
            <a:off x="7104807" y="1761916"/>
            <a:ext cx="44668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Other works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Numerical simulators and data analysis tools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Networked detection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Bayesian inference for atom interferometers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C70217-30B8-8DEC-D7E4-D84F9629A0EA}"/>
              </a:ext>
            </a:extLst>
          </p:cNvPr>
          <p:cNvSpPr txBox="1"/>
          <p:nvPr/>
        </p:nvSpPr>
        <p:spPr>
          <a:xfrm>
            <a:off x="7637519" y="4761072"/>
            <a:ext cx="3401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Val Gibson, Noam </a:t>
            </a:r>
            <a:r>
              <a:rPr lang="en-US" dirty="0" err="1"/>
              <a:t>Mouelle</a:t>
            </a:r>
            <a:r>
              <a:rPr lang="en-US" dirty="0"/>
              <a:t>, Yu </a:t>
            </a:r>
            <a:r>
              <a:rPr lang="en-US" dirty="0" err="1"/>
              <a:t>Zhi</a:t>
            </a:r>
            <a:r>
              <a:rPr lang="en-US" dirty="0"/>
              <a:t> </a:t>
            </a:r>
          </a:p>
          <a:p>
            <a:r>
              <a:rPr lang="en-US" dirty="0"/>
              <a:t>@ University of Cambridge</a:t>
            </a:r>
          </a:p>
        </p:txBody>
      </p:sp>
    </p:spTree>
    <p:extLst>
      <p:ext uri="{BB962C8B-B14F-4D97-AF65-F5344CB8AC3E}">
        <p14:creationId xmlns:p14="http://schemas.microsoft.com/office/powerpoint/2010/main" val="329442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403BD0-63AD-2F43-8314-804F607E4E14}"/>
              </a:ext>
            </a:extLst>
          </p:cNvPr>
          <p:cNvSpPr/>
          <p:nvPr/>
        </p:nvSpPr>
        <p:spPr>
          <a:xfrm>
            <a:off x="-10886" y="-10886"/>
            <a:ext cx="12207240" cy="685800"/>
          </a:xfrm>
          <a:prstGeom prst="rect">
            <a:avLst/>
          </a:prstGeom>
          <a:solidFill>
            <a:srgbClr val="003B7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F00D1F6-63B6-704E-BA53-6E640B79B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14" y="-10885"/>
            <a:ext cx="10515600" cy="68579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Mitigation plans</a:t>
            </a: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5B9E198E-10A0-C341-88D9-C9A75CC33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07" y="6240672"/>
            <a:ext cx="2360141" cy="59647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5056C42-258D-0DF1-0E26-D2680D8921A9}"/>
              </a:ext>
            </a:extLst>
          </p:cNvPr>
          <p:cNvSpPr/>
          <p:nvPr/>
        </p:nvSpPr>
        <p:spPr>
          <a:xfrm>
            <a:off x="-10886" y="674914"/>
            <a:ext cx="12207240" cy="182880"/>
          </a:xfrm>
          <a:prstGeom prst="rect">
            <a:avLst/>
          </a:prstGeom>
          <a:solidFill>
            <a:srgbClr val="6CAA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913DD-5A5F-4CA1-A62B-E466B769A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Mitchell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2A8BBF-C30A-5AFB-C6B2-E43E2DA221F4}"/>
              </a:ext>
            </a:extLst>
          </p:cNvPr>
          <p:cNvSpPr txBox="1"/>
          <p:nvPr/>
        </p:nvSpPr>
        <p:spPr>
          <a:xfrm>
            <a:off x="1858731" y="1099103"/>
            <a:ext cx="1234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Passive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E66C69-AE0D-6387-3CED-B7B399E501E6}"/>
              </a:ext>
            </a:extLst>
          </p:cNvPr>
          <p:cNvSpPr txBox="1"/>
          <p:nvPr/>
        </p:nvSpPr>
        <p:spPr>
          <a:xfrm>
            <a:off x="8068785" y="1099103"/>
            <a:ext cx="1083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Active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6C9B1A-7F1D-AC92-89DF-1AED3A49668C}"/>
              </a:ext>
            </a:extLst>
          </p:cNvPr>
          <p:cNvSpPr txBox="1"/>
          <p:nvPr/>
        </p:nvSpPr>
        <p:spPr>
          <a:xfrm>
            <a:off x="751115" y="2242968"/>
            <a:ext cx="53448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Ultra high vacuum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Temperature control and isolation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Magnetic shielding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Vibration isolation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Site selection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AB4E27-DF2F-D97C-D1E2-AEFC2F566173}"/>
              </a:ext>
            </a:extLst>
          </p:cNvPr>
          <p:cNvSpPr txBox="1"/>
          <p:nvPr/>
        </p:nvSpPr>
        <p:spPr>
          <a:xfrm>
            <a:off x="6092734" y="2242968"/>
            <a:ext cx="581065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Laser locking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Tip-tilt mirror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Bias magnetic field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Vibration stabilization and feedback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Environmental monitoring arrays for filtering/feedback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8BE7D0B-2D0C-FE0C-5B23-92F7EA30C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4BCD-A555-5641-904F-43238A11FCA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450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403BD0-63AD-2F43-8314-804F607E4E14}"/>
              </a:ext>
            </a:extLst>
          </p:cNvPr>
          <p:cNvSpPr/>
          <p:nvPr/>
        </p:nvSpPr>
        <p:spPr>
          <a:xfrm>
            <a:off x="-10886" y="-10886"/>
            <a:ext cx="12207240" cy="685800"/>
          </a:xfrm>
          <a:prstGeom prst="rect">
            <a:avLst/>
          </a:prstGeom>
          <a:solidFill>
            <a:srgbClr val="003B7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F00D1F6-63B6-704E-BA53-6E640B79B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14" y="-10885"/>
            <a:ext cx="10515600" cy="68579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Final thoughts</a:t>
            </a: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5B9E198E-10A0-C341-88D9-C9A75CC33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07" y="6240672"/>
            <a:ext cx="2360141" cy="596479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E206C0-349F-0047-98E7-CCA55C074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Systematics are a demanding area of study and crucial to reaching science and sensitivity goals</a:t>
            </a:r>
          </a:p>
          <a:p>
            <a:r>
              <a:rPr lang="en-US" dirty="0"/>
              <a:t>Massive overlap with work LIGO and the gravitational wave community do</a:t>
            </a:r>
          </a:p>
          <a:p>
            <a:r>
              <a:rPr lang="en-US" dirty="0"/>
              <a:t>Space for collaboration and detector networking and understanding global systematics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056C42-258D-0DF1-0E26-D2680D8921A9}"/>
              </a:ext>
            </a:extLst>
          </p:cNvPr>
          <p:cNvSpPr/>
          <p:nvPr/>
        </p:nvSpPr>
        <p:spPr>
          <a:xfrm>
            <a:off x="-10886" y="674914"/>
            <a:ext cx="12207240" cy="182880"/>
          </a:xfrm>
          <a:prstGeom prst="rect">
            <a:avLst/>
          </a:prstGeom>
          <a:solidFill>
            <a:srgbClr val="6CAA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913DD-5A5F-4CA1-A62B-E466B769A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Mitchell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5E2F9A-6B56-44E9-3BE8-70E88F2F3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375" y="5362794"/>
            <a:ext cx="1371600" cy="8229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E96543-43FC-29E6-6895-47F91FD0F0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4627" y="5674457"/>
            <a:ext cx="2286000" cy="4639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AF0CBE7-34C0-150E-5DD2-D86EE99BE01E}"/>
              </a:ext>
            </a:extLst>
          </p:cNvPr>
          <p:cNvSpPr txBox="1"/>
          <p:nvPr/>
        </p:nvSpPr>
        <p:spPr>
          <a:xfrm>
            <a:off x="4647419" y="4490917"/>
            <a:ext cx="27229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Thanks!</a:t>
            </a:r>
          </a:p>
          <a:p>
            <a:r>
              <a:rPr lang="en-US" sz="2400" dirty="0"/>
              <a:t>- Isaac Newton Trust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9DF61C5-5E52-7310-C7A2-4DDF8AC5D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4BCD-A555-5641-904F-43238A11FCA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11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403BD0-63AD-2F43-8314-804F607E4E14}"/>
              </a:ext>
            </a:extLst>
          </p:cNvPr>
          <p:cNvSpPr/>
          <p:nvPr/>
        </p:nvSpPr>
        <p:spPr>
          <a:xfrm>
            <a:off x="-10886" y="-10886"/>
            <a:ext cx="12207240" cy="685800"/>
          </a:xfrm>
          <a:prstGeom prst="rect">
            <a:avLst/>
          </a:prstGeom>
          <a:solidFill>
            <a:srgbClr val="003B7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F00D1F6-63B6-704E-BA53-6E640B79B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14" y="-10885"/>
            <a:ext cx="10515600" cy="68579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Backups</a:t>
            </a: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5B9E198E-10A0-C341-88D9-C9A75CC33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07" y="6240672"/>
            <a:ext cx="2360141" cy="59647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5056C42-258D-0DF1-0E26-D2680D8921A9}"/>
              </a:ext>
            </a:extLst>
          </p:cNvPr>
          <p:cNvSpPr/>
          <p:nvPr/>
        </p:nvSpPr>
        <p:spPr>
          <a:xfrm>
            <a:off x="-10886" y="674914"/>
            <a:ext cx="12207240" cy="182880"/>
          </a:xfrm>
          <a:prstGeom prst="rect">
            <a:avLst/>
          </a:prstGeom>
          <a:solidFill>
            <a:srgbClr val="6CAA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913DD-5A5F-4CA1-A62B-E466B769A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Mitchell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51F08B2-B4B9-ACCE-ED37-38C7C83F7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4BCD-A555-5641-904F-43238A11FCA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50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403BD0-63AD-2F43-8314-804F607E4E14}"/>
              </a:ext>
            </a:extLst>
          </p:cNvPr>
          <p:cNvSpPr/>
          <p:nvPr/>
        </p:nvSpPr>
        <p:spPr>
          <a:xfrm>
            <a:off x="-10886" y="-10886"/>
            <a:ext cx="12207240" cy="685800"/>
          </a:xfrm>
          <a:prstGeom prst="rect">
            <a:avLst/>
          </a:prstGeom>
          <a:solidFill>
            <a:srgbClr val="003B7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F00D1F6-63B6-704E-BA53-6E640B79B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14" y="-10885"/>
            <a:ext cx="10515600" cy="68579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Overview</a:t>
            </a: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5B9E198E-10A0-C341-88D9-C9A75CC33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07" y="6240672"/>
            <a:ext cx="2360141" cy="596479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E206C0-349F-0047-98E7-CCA55C074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Noise in atom interferometers</a:t>
            </a:r>
          </a:p>
          <a:p>
            <a:pPr lvl="1"/>
            <a:r>
              <a:rPr lang="en-US" dirty="0"/>
              <a:t>How?</a:t>
            </a:r>
          </a:p>
          <a:p>
            <a:r>
              <a:rPr lang="en-US" dirty="0"/>
              <a:t>Characterization</a:t>
            </a:r>
          </a:p>
          <a:p>
            <a:pPr lvl="1"/>
            <a:r>
              <a:rPr lang="en-US" dirty="0"/>
              <a:t>Where?</a:t>
            </a:r>
          </a:p>
          <a:p>
            <a:r>
              <a:rPr lang="en-US" dirty="0"/>
              <a:t>Mitigation</a:t>
            </a:r>
          </a:p>
          <a:p>
            <a:pPr lvl="1"/>
            <a:r>
              <a:rPr lang="en-US" dirty="0"/>
              <a:t>What?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056C42-258D-0DF1-0E26-D2680D8921A9}"/>
              </a:ext>
            </a:extLst>
          </p:cNvPr>
          <p:cNvSpPr/>
          <p:nvPr/>
        </p:nvSpPr>
        <p:spPr>
          <a:xfrm>
            <a:off x="-10886" y="674914"/>
            <a:ext cx="12207240" cy="182880"/>
          </a:xfrm>
          <a:prstGeom prst="rect">
            <a:avLst/>
          </a:prstGeom>
          <a:solidFill>
            <a:srgbClr val="6CAA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913DD-5A5F-4CA1-A62B-E466B769A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Mitchell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43D230-B781-35F1-8D7A-AFAFA896D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4BCD-A555-5641-904F-43238A11FC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177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403BD0-63AD-2F43-8314-804F607E4E14}"/>
              </a:ext>
            </a:extLst>
          </p:cNvPr>
          <p:cNvSpPr/>
          <p:nvPr/>
        </p:nvSpPr>
        <p:spPr>
          <a:xfrm>
            <a:off x="-10886" y="-10886"/>
            <a:ext cx="12207240" cy="685800"/>
          </a:xfrm>
          <a:prstGeom prst="rect">
            <a:avLst/>
          </a:prstGeom>
          <a:solidFill>
            <a:srgbClr val="003B7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F00D1F6-63B6-704E-BA53-6E640B79B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14" y="-10885"/>
            <a:ext cx="10515600" cy="68579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Investigations</a:t>
            </a: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5B9E198E-10A0-C341-88D9-C9A75CC33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07" y="6240672"/>
            <a:ext cx="2360141" cy="596479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E206C0-349F-0047-98E7-CCA55C074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32167"/>
          </a:xfrm>
        </p:spPr>
        <p:txBody>
          <a:bodyPr>
            <a:normAutofit/>
          </a:bodyPr>
          <a:lstStyle/>
          <a:p>
            <a:r>
              <a:rPr lang="en-US" dirty="0"/>
              <a:t>Research into Newtonian Noise strongly initiated by laser interferometry gravitational wave community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First investigations for atom interferometry advanced by MIGA also being investigated by MAGIS and VLBAI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056C42-258D-0DF1-0E26-D2680D8921A9}"/>
              </a:ext>
            </a:extLst>
          </p:cNvPr>
          <p:cNvSpPr/>
          <p:nvPr/>
        </p:nvSpPr>
        <p:spPr>
          <a:xfrm>
            <a:off x="-10886" y="674914"/>
            <a:ext cx="12207240" cy="182880"/>
          </a:xfrm>
          <a:prstGeom prst="rect">
            <a:avLst/>
          </a:prstGeom>
          <a:solidFill>
            <a:srgbClr val="6CAA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913DD-5A5F-4CA1-A62B-E466B769A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Mitchell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BA1F90-03B1-7A75-2530-329953F635A6}"/>
              </a:ext>
            </a:extLst>
          </p:cNvPr>
          <p:cNvSpPr txBox="1"/>
          <p:nvPr/>
        </p:nvSpPr>
        <p:spPr>
          <a:xfrm>
            <a:off x="1076339" y="5189986"/>
            <a:ext cx="61132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effectLst/>
              </a:rPr>
              <a:t>MIGA. Proc. SPIE 9900, Quantum Optics, 990008 (29 April 2016)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88687D-1116-A76A-08B9-B7A4B5BDDF31}"/>
              </a:ext>
            </a:extLst>
          </p:cNvPr>
          <p:cNvSpPr txBox="1"/>
          <p:nvPr/>
        </p:nvSpPr>
        <p:spPr>
          <a:xfrm>
            <a:off x="1076339" y="3044514"/>
            <a:ext cx="61132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dirty="0">
                <a:effectLst/>
              </a:rPr>
              <a:t>Hughes, Thorne. Phys. Rev. D </a:t>
            </a:r>
            <a:r>
              <a:rPr lang="en-US" sz="2000" b="1" i="0" dirty="0">
                <a:effectLst/>
              </a:rPr>
              <a:t>58</a:t>
            </a:r>
            <a:r>
              <a:rPr lang="en-US" sz="2000" b="0" i="0" dirty="0">
                <a:effectLst/>
              </a:rPr>
              <a:t>, 122002 (1998)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1A9D0F-683F-44B3-E718-544D9F868E20}"/>
              </a:ext>
            </a:extLst>
          </p:cNvPr>
          <p:cNvSpPr txBox="1"/>
          <p:nvPr/>
        </p:nvSpPr>
        <p:spPr>
          <a:xfrm>
            <a:off x="1076338" y="3827036"/>
            <a:ext cx="80676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/>
              <a:t>Harms. </a:t>
            </a:r>
            <a:r>
              <a:rPr lang="en-US" sz="2000" b="0" i="1" dirty="0">
                <a:effectLst/>
              </a:rPr>
              <a:t>Living Reviews in Relativity</a:t>
            </a:r>
            <a:r>
              <a:rPr lang="en-US" sz="2000" b="0" i="0" dirty="0">
                <a:effectLst/>
              </a:rPr>
              <a:t> </a:t>
            </a:r>
            <a:r>
              <a:rPr lang="en-US" sz="2000" b="1" dirty="0"/>
              <a:t>V</a:t>
            </a:r>
            <a:r>
              <a:rPr lang="en-US" sz="2000" b="1" i="0" dirty="0">
                <a:effectLst/>
              </a:rPr>
              <a:t>olume 22</a:t>
            </a:r>
            <a:r>
              <a:rPr lang="en-US" sz="2000" b="0" i="0" dirty="0">
                <a:effectLst/>
              </a:rPr>
              <a:t>, Article number: 6 (2019)</a:t>
            </a:r>
            <a:endParaRPr lang="en-US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0916B0-3CFB-C74D-1488-59FD192E10A3}"/>
              </a:ext>
            </a:extLst>
          </p:cNvPr>
          <p:cNvSpPr txBox="1"/>
          <p:nvPr/>
        </p:nvSpPr>
        <p:spPr>
          <a:xfrm>
            <a:off x="1076339" y="2653253"/>
            <a:ext cx="61132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dirty="0" err="1">
                <a:effectLst/>
              </a:rPr>
              <a:t>Saulson</a:t>
            </a:r>
            <a:r>
              <a:rPr lang="en-US" sz="2000" dirty="0"/>
              <a:t>. </a:t>
            </a:r>
            <a:r>
              <a:rPr lang="en-US" sz="2000" b="0" i="0" dirty="0">
                <a:effectLst/>
              </a:rPr>
              <a:t>Phys. Rev. D </a:t>
            </a:r>
            <a:r>
              <a:rPr lang="en-US" sz="2000" b="1" dirty="0"/>
              <a:t>30,4</a:t>
            </a:r>
            <a:r>
              <a:rPr lang="en-US" sz="2000" b="0" i="0" dirty="0">
                <a:effectLst/>
              </a:rPr>
              <a:t>,  (August 1984)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E706C8-00B7-C4A0-E0EA-027AB6B663BC}"/>
              </a:ext>
            </a:extLst>
          </p:cNvPr>
          <p:cNvSpPr txBox="1"/>
          <p:nvPr/>
        </p:nvSpPr>
        <p:spPr>
          <a:xfrm>
            <a:off x="1076339" y="3435775"/>
            <a:ext cx="61132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 err="1">
                <a:solidFill>
                  <a:srgbClr val="333333"/>
                </a:solidFill>
                <a:effectLst/>
              </a:rPr>
              <a:t>Teviet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 Creighton. 2008 </a:t>
            </a:r>
            <a:r>
              <a:rPr lang="en-US" sz="2000" b="0" i="1" dirty="0">
                <a:solidFill>
                  <a:srgbClr val="333333"/>
                </a:solidFill>
                <a:effectLst/>
              </a:rPr>
              <a:t>Class. Quantum </a:t>
            </a:r>
            <a:r>
              <a:rPr lang="en-US" sz="2000" b="0" i="1" dirty="0" err="1">
                <a:solidFill>
                  <a:srgbClr val="333333"/>
                </a:solidFill>
                <a:effectLst/>
              </a:rPr>
              <a:t>Grav</a:t>
            </a:r>
            <a:r>
              <a:rPr lang="en-US" sz="2000" b="0" i="1" dirty="0">
                <a:solidFill>
                  <a:srgbClr val="333333"/>
                </a:solidFill>
                <a:effectLst/>
              </a:rPr>
              <a:t>.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 </a:t>
            </a:r>
            <a:r>
              <a:rPr lang="en-US" sz="2000" b="1" i="0" dirty="0">
                <a:solidFill>
                  <a:srgbClr val="333333"/>
                </a:solidFill>
                <a:effectLst/>
              </a:rPr>
              <a:t>25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 125011</a:t>
            </a:r>
            <a:endParaRPr lang="en-US" sz="2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88CB184-275A-3FF7-93EA-A1BC1A4DAEA0}"/>
              </a:ext>
            </a:extLst>
          </p:cNvPr>
          <p:cNvSpPr txBox="1"/>
          <p:nvPr/>
        </p:nvSpPr>
        <p:spPr>
          <a:xfrm>
            <a:off x="1076338" y="5488544"/>
            <a:ext cx="411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-apple-system"/>
              </a:rPr>
              <a:t>Mitchell et al. 2022 </a:t>
            </a:r>
            <a:r>
              <a:rPr lang="en-US" b="0" i="1" dirty="0">
                <a:solidFill>
                  <a:srgbClr val="333333"/>
                </a:solidFill>
                <a:effectLst/>
                <a:latin typeface="-apple-system"/>
              </a:rPr>
              <a:t>JINST</a:t>
            </a:r>
            <a:r>
              <a:rPr lang="en-US" b="0" i="0" dirty="0">
                <a:solidFill>
                  <a:srgbClr val="333333"/>
                </a:solidFill>
                <a:effectLst/>
                <a:latin typeface="-apple-system"/>
              </a:rPr>
              <a:t> </a:t>
            </a:r>
            <a:r>
              <a:rPr lang="en-US" b="1" i="0" dirty="0">
                <a:solidFill>
                  <a:srgbClr val="333333"/>
                </a:solidFill>
                <a:effectLst/>
                <a:latin typeface="-apple-system"/>
              </a:rPr>
              <a:t>17</a:t>
            </a:r>
            <a:r>
              <a:rPr lang="en-US" b="0" i="0" dirty="0">
                <a:solidFill>
                  <a:srgbClr val="333333"/>
                </a:solidFill>
                <a:effectLst/>
                <a:latin typeface="-apple-system"/>
              </a:rPr>
              <a:t> P01007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145DE4-C5B6-BCF3-6A10-DEA161FB4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4BCD-A555-5641-904F-43238A11FCA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740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403BD0-63AD-2F43-8314-804F607E4E14}"/>
              </a:ext>
            </a:extLst>
          </p:cNvPr>
          <p:cNvSpPr/>
          <p:nvPr/>
        </p:nvSpPr>
        <p:spPr>
          <a:xfrm>
            <a:off x="-10886" y="-10886"/>
            <a:ext cx="12207240" cy="685800"/>
          </a:xfrm>
          <a:prstGeom prst="rect">
            <a:avLst/>
          </a:prstGeom>
          <a:solidFill>
            <a:srgbClr val="003B7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F00D1F6-63B6-704E-BA53-6E640B79B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14" y="-10885"/>
            <a:ext cx="10515600" cy="685799"/>
          </a:xfrm>
        </p:spPr>
        <p:txBody>
          <a:bodyPr>
            <a:normAutofit fontScale="90000"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5B9E198E-10A0-C341-88D9-C9A75CC33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07" y="6240672"/>
            <a:ext cx="2360141" cy="59647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5056C42-258D-0DF1-0E26-D2680D8921A9}"/>
              </a:ext>
            </a:extLst>
          </p:cNvPr>
          <p:cNvSpPr/>
          <p:nvPr/>
        </p:nvSpPr>
        <p:spPr>
          <a:xfrm>
            <a:off x="-10886" y="674914"/>
            <a:ext cx="12207240" cy="182880"/>
          </a:xfrm>
          <a:prstGeom prst="rect">
            <a:avLst/>
          </a:prstGeom>
          <a:solidFill>
            <a:srgbClr val="6CAA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913DD-5A5F-4CA1-A62B-E466B769A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Mitchell</a:t>
            </a:r>
          </a:p>
        </p:txBody>
      </p:sp>
      <p:pic>
        <p:nvPicPr>
          <p:cNvPr id="9" name="Content Placeholder 2">
            <a:extLst>
              <a:ext uri="{FF2B5EF4-FFF2-40B4-BE49-F238E27FC236}">
                <a16:creationId xmlns:a16="http://schemas.microsoft.com/office/drawing/2014/main" id="{25FD3A8B-0899-2F90-6FFC-0DCD7E3BB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8914" y="1719953"/>
            <a:ext cx="5994376" cy="37742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306FFE-F25D-B75B-85B0-1FBD0DB825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907" y="1654699"/>
            <a:ext cx="5499100" cy="3962400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551EC4F-6B3F-B4A1-9B38-B28B97CC2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4BCD-A555-5641-904F-43238A11FCA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053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403BD0-63AD-2F43-8314-804F607E4E14}"/>
              </a:ext>
            </a:extLst>
          </p:cNvPr>
          <p:cNvSpPr/>
          <p:nvPr/>
        </p:nvSpPr>
        <p:spPr>
          <a:xfrm>
            <a:off x="-10886" y="-10886"/>
            <a:ext cx="12207240" cy="685800"/>
          </a:xfrm>
          <a:prstGeom prst="rect">
            <a:avLst/>
          </a:prstGeom>
          <a:solidFill>
            <a:srgbClr val="003B7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F00D1F6-63B6-704E-BA53-6E640B79B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14" y="-10885"/>
            <a:ext cx="10515600" cy="685799"/>
          </a:xfrm>
        </p:spPr>
        <p:txBody>
          <a:bodyPr>
            <a:normAutofit fontScale="90000"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5B9E198E-10A0-C341-88D9-C9A75CC33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07" y="6240672"/>
            <a:ext cx="2360141" cy="596479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E206C0-349F-0047-98E7-CCA55C074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056C42-258D-0DF1-0E26-D2680D8921A9}"/>
              </a:ext>
            </a:extLst>
          </p:cNvPr>
          <p:cNvSpPr/>
          <p:nvPr/>
        </p:nvSpPr>
        <p:spPr>
          <a:xfrm>
            <a:off x="-10886" y="674914"/>
            <a:ext cx="12207240" cy="182880"/>
          </a:xfrm>
          <a:prstGeom prst="rect">
            <a:avLst/>
          </a:prstGeom>
          <a:solidFill>
            <a:srgbClr val="6CAA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913DD-5A5F-4CA1-A62B-E466B769A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Mitchell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E16E1B-E3AB-D515-2A01-1830224F6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4BCD-A555-5641-904F-43238A11FCA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745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403BD0-63AD-2F43-8314-804F607E4E14}"/>
              </a:ext>
            </a:extLst>
          </p:cNvPr>
          <p:cNvSpPr/>
          <p:nvPr/>
        </p:nvSpPr>
        <p:spPr>
          <a:xfrm>
            <a:off x="-10886" y="-10886"/>
            <a:ext cx="12207240" cy="685800"/>
          </a:xfrm>
          <a:prstGeom prst="rect">
            <a:avLst/>
          </a:prstGeom>
          <a:solidFill>
            <a:srgbClr val="003B7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F00D1F6-63B6-704E-BA53-6E640B79B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14" y="-10885"/>
            <a:ext cx="10515600" cy="685799"/>
          </a:xfrm>
        </p:spPr>
        <p:txBody>
          <a:bodyPr>
            <a:normAutofit fontScale="90000"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5B9E198E-10A0-C341-88D9-C9A75CC33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07" y="6240672"/>
            <a:ext cx="2360141" cy="596479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E206C0-349F-0047-98E7-CCA55C074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056C42-258D-0DF1-0E26-D2680D8921A9}"/>
              </a:ext>
            </a:extLst>
          </p:cNvPr>
          <p:cNvSpPr/>
          <p:nvPr/>
        </p:nvSpPr>
        <p:spPr>
          <a:xfrm>
            <a:off x="-10886" y="674914"/>
            <a:ext cx="12207240" cy="182880"/>
          </a:xfrm>
          <a:prstGeom prst="rect">
            <a:avLst/>
          </a:prstGeom>
          <a:solidFill>
            <a:srgbClr val="6CAA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913DD-5A5F-4CA1-A62B-E466B769A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Mitchell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F9F521-A76B-858D-B735-14131989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4BCD-A555-5641-904F-43238A11FCA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46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403BD0-63AD-2F43-8314-804F607E4E14}"/>
              </a:ext>
            </a:extLst>
          </p:cNvPr>
          <p:cNvSpPr/>
          <p:nvPr/>
        </p:nvSpPr>
        <p:spPr>
          <a:xfrm>
            <a:off x="-10886" y="-10886"/>
            <a:ext cx="12207240" cy="685800"/>
          </a:xfrm>
          <a:prstGeom prst="rect">
            <a:avLst/>
          </a:prstGeom>
          <a:solidFill>
            <a:srgbClr val="003B7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F00D1F6-63B6-704E-BA53-6E640B79B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14" y="-10885"/>
            <a:ext cx="10515600" cy="68579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Noise in atom interferometers</a:t>
            </a: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5B9E198E-10A0-C341-88D9-C9A75CC33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07" y="6240672"/>
            <a:ext cx="2360141" cy="596479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E206C0-349F-0047-98E7-CCA55C074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Measurement relies on two key components</a:t>
            </a:r>
          </a:p>
          <a:p>
            <a:pPr lvl="1"/>
            <a:r>
              <a:rPr lang="en-US" dirty="0"/>
              <a:t>Phase shift between quantum states (energy levels)</a:t>
            </a:r>
          </a:p>
          <a:p>
            <a:pPr lvl="1"/>
            <a:r>
              <a:rPr lang="en-US" dirty="0"/>
              <a:t>Contrast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056C42-258D-0DF1-0E26-D2680D8921A9}"/>
              </a:ext>
            </a:extLst>
          </p:cNvPr>
          <p:cNvSpPr/>
          <p:nvPr/>
        </p:nvSpPr>
        <p:spPr>
          <a:xfrm>
            <a:off x="-10886" y="674914"/>
            <a:ext cx="12207240" cy="182880"/>
          </a:xfrm>
          <a:prstGeom prst="rect">
            <a:avLst/>
          </a:prstGeom>
          <a:solidFill>
            <a:srgbClr val="6CAA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913DD-5A5F-4CA1-A62B-E466B769A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Mitchell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3D8811-2E99-005F-6E8E-197E6BA2F397}"/>
              </a:ext>
            </a:extLst>
          </p:cNvPr>
          <p:cNvSpPr txBox="1"/>
          <p:nvPr/>
        </p:nvSpPr>
        <p:spPr>
          <a:xfrm>
            <a:off x="7739407" y="5269986"/>
            <a:ext cx="3997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Simulation (MAGIS-100)</a:t>
            </a:r>
          </a:p>
          <a:p>
            <a:r>
              <a:rPr lang="en-GB" sz="1400" dirty="0"/>
              <a:t>M. Abe </a:t>
            </a:r>
            <a:r>
              <a:rPr lang="en-GB" sz="1400" i="1" dirty="0"/>
              <a:t>et al,</a:t>
            </a:r>
            <a:r>
              <a:rPr lang="en-GB" sz="1400" dirty="0"/>
              <a:t> Quantum Sci. Technol. </a:t>
            </a:r>
            <a:r>
              <a:rPr lang="en-GB" sz="1400" b="1" dirty="0"/>
              <a:t>6</a:t>
            </a:r>
            <a:r>
              <a:rPr lang="en-GB" sz="1400" dirty="0"/>
              <a:t> 044003 (2021)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9F68638-D88A-B828-AFA6-261572F84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3172" y="1338445"/>
            <a:ext cx="5187878" cy="39881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963E79-F659-E85F-7F9B-82FBA8DF21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0281" y="4463567"/>
            <a:ext cx="4073638" cy="863059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B5BE90E-E3A9-1C63-060B-83A1E4C6F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4BCD-A555-5641-904F-43238A11FC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52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403BD0-63AD-2F43-8314-804F607E4E14}"/>
              </a:ext>
            </a:extLst>
          </p:cNvPr>
          <p:cNvSpPr/>
          <p:nvPr/>
        </p:nvSpPr>
        <p:spPr>
          <a:xfrm>
            <a:off x="-10886" y="-10886"/>
            <a:ext cx="12207240" cy="685800"/>
          </a:xfrm>
          <a:prstGeom prst="rect">
            <a:avLst/>
          </a:prstGeom>
          <a:solidFill>
            <a:srgbClr val="003B7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F00D1F6-63B6-704E-BA53-6E640B79B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14" y="-10885"/>
            <a:ext cx="10515600" cy="68579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Phase noise</a:t>
            </a: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5B9E198E-10A0-C341-88D9-C9A75CC33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07" y="6240672"/>
            <a:ext cx="2360141" cy="59647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5056C42-258D-0DF1-0E26-D2680D8921A9}"/>
              </a:ext>
            </a:extLst>
          </p:cNvPr>
          <p:cNvSpPr/>
          <p:nvPr/>
        </p:nvSpPr>
        <p:spPr>
          <a:xfrm>
            <a:off x="-10886" y="674914"/>
            <a:ext cx="12207240" cy="182880"/>
          </a:xfrm>
          <a:prstGeom prst="rect">
            <a:avLst/>
          </a:prstGeom>
          <a:solidFill>
            <a:srgbClr val="6CAA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913DD-5A5F-4CA1-A62B-E466B769A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Mitchell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B63CDC-78D1-E0B9-A869-1780C2B9C1DF}"/>
              </a:ext>
            </a:extLst>
          </p:cNvPr>
          <p:cNvSpPr txBox="1"/>
          <p:nvPr/>
        </p:nvSpPr>
        <p:spPr>
          <a:xfrm>
            <a:off x="7827373" y="1503928"/>
            <a:ext cx="1566454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Phase Shift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C76CA3-6A85-3E81-9AB5-54982C05F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380" y="2761526"/>
            <a:ext cx="6565663" cy="21217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73FDF2-83DF-1DD7-8D96-520BBB8881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907" y="2466024"/>
            <a:ext cx="5080150" cy="296342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E8B0DF0-6784-869B-654D-64C29C0EED0C}"/>
              </a:ext>
            </a:extLst>
          </p:cNvPr>
          <p:cNvSpPr txBox="1"/>
          <p:nvPr/>
        </p:nvSpPr>
        <p:spPr>
          <a:xfrm>
            <a:off x="5524380" y="5440857"/>
            <a:ext cx="2560381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Leading order phase shift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1BA7093-11A3-199A-D34C-85457C4998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2400" y="5448737"/>
            <a:ext cx="1542854" cy="353571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7B557C3-4FF1-9290-6DD9-B1BA3D1B9C61}"/>
              </a:ext>
            </a:extLst>
          </p:cNvPr>
          <p:cNvSpPr/>
          <p:nvPr/>
        </p:nvSpPr>
        <p:spPr>
          <a:xfrm>
            <a:off x="671639" y="2322414"/>
            <a:ext cx="436970" cy="3107031"/>
          </a:xfrm>
          <a:prstGeom prst="roundRect">
            <a:avLst/>
          </a:prstGeom>
          <a:noFill/>
          <a:ln w="508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122FE7F-8986-0451-D92C-19F5D1654884}"/>
              </a:ext>
            </a:extLst>
          </p:cNvPr>
          <p:cNvSpPr/>
          <p:nvPr/>
        </p:nvSpPr>
        <p:spPr>
          <a:xfrm>
            <a:off x="1238700" y="2322414"/>
            <a:ext cx="1237348" cy="3107031"/>
          </a:xfrm>
          <a:prstGeom prst="roundRect">
            <a:avLst/>
          </a:prstGeom>
          <a:noFill/>
          <a:ln w="50800">
            <a:solidFill>
              <a:schemeClr val="accent5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751036A-B80F-E6C7-C710-04DD0CEA1F70}"/>
              </a:ext>
            </a:extLst>
          </p:cNvPr>
          <p:cNvSpPr/>
          <p:nvPr/>
        </p:nvSpPr>
        <p:spPr>
          <a:xfrm>
            <a:off x="4462014" y="2330860"/>
            <a:ext cx="436970" cy="3107031"/>
          </a:xfrm>
          <a:prstGeom prst="roundRect">
            <a:avLst/>
          </a:prstGeom>
          <a:noFill/>
          <a:ln w="508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8EB21DF-EC77-99EE-82B0-74251D38EB4E}"/>
              </a:ext>
            </a:extLst>
          </p:cNvPr>
          <p:cNvCxnSpPr/>
          <p:nvPr/>
        </p:nvCxnSpPr>
        <p:spPr>
          <a:xfrm>
            <a:off x="6096000" y="3596640"/>
            <a:ext cx="711200" cy="0"/>
          </a:xfrm>
          <a:prstGeom prst="line">
            <a:avLst/>
          </a:prstGeom>
          <a:ln w="50800" cap="rnd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5BF0637-7F2E-4F36-55BD-90E9A4D664DB}"/>
              </a:ext>
            </a:extLst>
          </p:cNvPr>
          <p:cNvCxnSpPr>
            <a:cxnSpLocks/>
          </p:cNvCxnSpPr>
          <p:nvPr/>
        </p:nvCxnSpPr>
        <p:spPr>
          <a:xfrm>
            <a:off x="5524380" y="4358640"/>
            <a:ext cx="1282820" cy="0"/>
          </a:xfrm>
          <a:prstGeom prst="line">
            <a:avLst/>
          </a:prstGeom>
          <a:ln w="50800" cap="rnd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7DDDBB5-1E19-D31D-9AF0-D2B5B6583ADA}"/>
              </a:ext>
            </a:extLst>
          </p:cNvPr>
          <p:cNvCxnSpPr>
            <a:cxnSpLocks/>
          </p:cNvCxnSpPr>
          <p:nvPr/>
        </p:nvCxnSpPr>
        <p:spPr>
          <a:xfrm>
            <a:off x="5648960" y="4893444"/>
            <a:ext cx="1158240" cy="0"/>
          </a:xfrm>
          <a:prstGeom prst="line">
            <a:avLst/>
          </a:prstGeom>
          <a:ln w="50800" cap="rnd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2022DD18-76F4-F977-16BF-2136F3358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4BCD-A555-5641-904F-43238A11FC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0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403BD0-63AD-2F43-8314-804F607E4E14}"/>
              </a:ext>
            </a:extLst>
          </p:cNvPr>
          <p:cNvSpPr/>
          <p:nvPr/>
        </p:nvSpPr>
        <p:spPr>
          <a:xfrm>
            <a:off x="-10886" y="-10886"/>
            <a:ext cx="12207240" cy="685800"/>
          </a:xfrm>
          <a:prstGeom prst="rect">
            <a:avLst/>
          </a:prstGeom>
          <a:solidFill>
            <a:srgbClr val="003B7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F00D1F6-63B6-704E-BA53-6E640B79B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14" y="-10885"/>
            <a:ext cx="10515600" cy="68579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Contrast noise</a:t>
            </a: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5B9E198E-10A0-C341-88D9-C9A75CC33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07" y="6240672"/>
            <a:ext cx="2360141" cy="596479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E206C0-349F-0047-98E7-CCA55C074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Loss of atom interaction during interferometry sequence</a:t>
            </a:r>
          </a:p>
          <a:p>
            <a:r>
              <a:rPr lang="en-US" dirty="0"/>
              <a:t>Effective loss of atom number</a:t>
            </a:r>
          </a:p>
          <a:p>
            <a:r>
              <a:rPr lang="en-US" dirty="0"/>
              <a:t>Coriolis effect example of contrast loss</a:t>
            </a:r>
          </a:p>
          <a:p>
            <a:r>
              <a:rPr lang="en-US" dirty="0"/>
              <a:t>Laser-atom interaction efficiency (large momentum transfer)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056C42-258D-0DF1-0E26-D2680D8921A9}"/>
              </a:ext>
            </a:extLst>
          </p:cNvPr>
          <p:cNvSpPr/>
          <p:nvPr/>
        </p:nvSpPr>
        <p:spPr>
          <a:xfrm>
            <a:off x="-10886" y="674914"/>
            <a:ext cx="12207240" cy="182880"/>
          </a:xfrm>
          <a:prstGeom prst="rect">
            <a:avLst/>
          </a:prstGeom>
          <a:solidFill>
            <a:srgbClr val="6CAA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913DD-5A5F-4CA1-A62B-E466B769A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Mitchell</a:t>
            </a:r>
          </a:p>
        </p:txBody>
      </p:sp>
      <p:pic>
        <p:nvPicPr>
          <p:cNvPr id="10" name="Picture 9" descr="A diagram of a graphing of a graphing of a graphing of a graphing of a graphing of a graphing of a graphing of a graphing of a graphing of&#10;&#10;Description automatically generated">
            <a:extLst>
              <a:ext uri="{FF2B5EF4-FFF2-40B4-BE49-F238E27FC236}">
                <a16:creationId xmlns:a16="http://schemas.microsoft.com/office/drawing/2014/main" id="{C72F78CA-A386-BD69-6BAC-AD82E043D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413" y="1214108"/>
            <a:ext cx="2651424" cy="2884749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ED0A6075-49B3-7688-B028-D68326E73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24597" t="1862"/>
          <a:stretch>
            <a:fillRect/>
          </a:stretch>
        </p:blipFill>
        <p:spPr bwMode="auto">
          <a:xfrm>
            <a:off x="8153400" y="2221586"/>
            <a:ext cx="3622915" cy="33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1C188C5-C7D7-317D-18E4-B834344D7335}"/>
              </a:ext>
            </a:extLst>
          </p:cNvPr>
          <p:cNvSpPr txBox="1"/>
          <p:nvPr/>
        </p:nvSpPr>
        <p:spPr>
          <a:xfrm>
            <a:off x="7693660" y="5462649"/>
            <a:ext cx="4577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TK, P. </a:t>
            </a:r>
            <a:r>
              <a:rPr lang="en-US" sz="1200" dirty="0" err="1"/>
              <a:t>Asenbaum</a:t>
            </a:r>
            <a:r>
              <a:rPr lang="en-US" sz="1200" dirty="0"/>
              <a:t>, C. Overstreet, C. Donnelly, S. Dickerson, A. </a:t>
            </a:r>
            <a:r>
              <a:rPr lang="en-US" sz="1200" dirty="0" err="1"/>
              <a:t>Sugarbaker</a:t>
            </a:r>
            <a:r>
              <a:rPr lang="en-US" sz="1200" dirty="0"/>
              <a:t>, J. Hogan, and M. </a:t>
            </a:r>
            <a:r>
              <a:rPr lang="en-US" sz="1200" dirty="0" err="1"/>
              <a:t>Kasevich</a:t>
            </a:r>
            <a:r>
              <a:rPr lang="en-US" sz="1200" dirty="0"/>
              <a:t>, Nature 2015</a:t>
            </a:r>
          </a:p>
          <a:p>
            <a:r>
              <a:rPr lang="en-US" sz="1200" dirty="0"/>
              <a:t>P. </a:t>
            </a:r>
            <a:r>
              <a:rPr lang="en-US" sz="1200" dirty="0" err="1"/>
              <a:t>Asenbaum</a:t>
            </a:r>
            <a:r>
              <a:rPr lang="en-US" sz="1200" dirty="0"/>
              <a:t>, C. Overstreet, TK, D. Brown, J. Hogan, and M. </a:t>
            </a:r>
            <a:r>
              <a:rPr lang="en-US" sz="1200" dirty="0" err="1"/>
              <a:t>Kasevich</a:t>
            </a:r>
            <a:r>
              <a:rPr lang="en-US" sz="1200" dirty="0"/>
              <a:t>, PRL 2017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89BB90D-294B-96CA-E541-CC7C0E57F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4BCD-A555-5641-904F-43238A11FC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899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403BD0-63AD-2F43-8314-804F607E4E14}"/>
              </a:ext>
            </a:extLst>
          </p:cNvPr>
          <p:cNvSpPr/>
          <p:nvPr/>
        </p:nvSpPr>
        <p:spPr>
          <a:xfrm>
            <a:off x="-10886" y="-10886"/>
            <a:ext cx="12207240" cy="685800"/>
          </a:xfrm>
          <a:prstGeom prst="rect">
            <a:avLst/>
          </a:prstGeom>
          <a:solidFill>
            <a:srgbClr val="003B7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F00D1F6-63B6-704E-BA53-6E640B79B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14" y="-10885"/>
            <a:ext cx="10515600" cy="68579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Characterizing noise</a:t>
            </a: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5B9E198E-10A0-C341-88D9-C9A75CC33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07" y="6240672"/>
            <a:ext cx="2360141" cy="596479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E206C0-349F-0047-98E7-CCA55C074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Multi system instrument → many sources of noise</a:t>
            </a:r>
          </a:p>
          <a:p>
            <a:r>
              <a:rPr lang="en-US" dirty="0"/>
              <a:t>Light for atom interaction</a:t>
            </a:r>
          </a:p>
          <a:p>
            <a:r>
              <a:rPr lang="en-US" dirty="0"/>
              <a:t>Production of ultracold atom clouds</a:t>
            </a:r>
          </a:p>
          <a:p>
            <a:r>
              <a:rPr lang="en-US" dirty="0"/>
              <a:t>Interferometry sequence and readout</a:t>
            </a:r>
          </a:p>
          <a:p>
            <a:r>
              <a:rPr lang="en-US" dirty="0"/>
              <a:t>Interfaces between subsystems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056C42-258D-0DF1-0E26-D2680D8921A9}"/>
              </a:ext>
            </a:extLst>
          </p:cNvPr>
          <p:cNvSpPr/>
          <p:nvPr/>
        </p:nvSpPr>
        <p:spPr>
          <a:xfrm>
            <a:off x="-10886" y="674914"/>
            <a:ext cx="12207240" cy="182880"/>
          </a:xfrm>
          <a:prstGeom prst="rect">
            <a:avLst/>
          </a:prstGeom>
          <a:solidFill>
            <a:srgbClr val="6CAA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913DD-5A5F-4CA1-A62B-E466B769A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Mitchell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7E6E857-AB25-2EE1-E3D1-E8AE4061A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478" y="800487"/>
            <a:ext cx="5196174" cy="5555182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2DC4071B-4D3D-7E37-B3F9-728D5A6A5977}"/>
              </a:ext>
            </a:extLst>
          </p:cNvPr>
          <p:cNvSpPr/>
          <p:nvPr/>
        </p:nvSpPr>
        <p:spPr>
          <a:xfrm>
            <a:off x="9982200" y="1410907"/>
            <a:ext cx="169933" cy="169933"/>
          </a:xfrm>
          <a:prstGeom prst="ellips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48000">
                <a:srgbClr val="C0000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E0D8AFF1-3BAC-E842-3CBE-F05295D6BAA7}"/>
              </a:ext>
            </a:extLst>
          </p:cNvPr>
          <p:cNvCxnSpPr>
            <a:cxnSpLocks/>
            <a:stCxn id="11" idx="2"/>
          </p:cNvCxnSpPr>
          <p:nvPr/>
        </p:nvCxnSpPr>
        <p:spPr>
          <a:xfrm rot="10800000" flipV="1">
            <a:off x="8830674" y="1495874"/>
            <a:ext cx="1151526" cy="4744798"/>
          </a:xfrm>
          <a:prstGeom prst="bentConnector2">
            <a:avLst/>
          </a:prstGeom>
          <a:ln w="22225" cap="rnd">
            <a:solidFill>
              <a:srgbClr val="C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DEC372F3-FA31-411F-C51C-46AB28DB9FC6}"/>
              </a:ext>
            </a:extLst>
          </p:cNvPr>
          <p:cNvSpPr/>
          <p:nvPr/>
        </p:nvSpPr>
        <p:spPr>
          <a:xfrm>
            <a:off x="8332977" y="1869884"/>
            <a:ext cx="255776" cy="255776"/>
          </a:xfrm>
          <a:prstGeom prst="ellipse">
            <a:avLst/>
          </a:prstGeom>
          <a:gradFill flip="none" rotWithShape="1">
            <a:gsLst>
              <a:gs pos="86000">
                <a:srgbClr val="DAE3F3">
                  <a:alpha val="76299"/>
                </a:srgbClr>
              </a:gs>
              <a:gs pos="46000">
                <a:schemeClr val="accent1">
                  <a:lumMod val="6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6677DB7-2D65-A134-8E38-4FF107E7E7C7}"/>
              </a:ext>
            </a:extLst>
          </p:cNvPr>
          <p:cNvSpPr/>
          <p:nvPr/>
        </p:nvSpPr>
        <p:spPr>
          <a:xfrm>
            <a:off x="8337659" y="2778032"/>
            <a:ext cx="255776" cy="255776"/>
          </a:xfrm>
          <a:prstGeom prst="ellipse">
            <a:avLst/>
          </a:prstGeom>
          <a:gradFill flip="none" rotWithShape="1">
            <a:gsLst>
              <a:gs pos="86000">
                <a:srgbClr val="DAE3F3">
                  <a:alpha val="76299"/>
                </a:srgbClr>
              </a:gs>
              <a:gs pos="46000">
                <a:schemeClr val="accent1">
                  <a:lumMod val="6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D50601B-E835-C816-9A67-EEEBFD7A3F96}"/>
              </a:ext>
            </a:extLst>
          </p:cNvPr>
          <p:cNvSpPr/>
          <p:nvPr/>
        </p:nvSpPr>
        <p:spPr>
          <a:xfrm>
            <a:off x="8341291" y="3696305"/>
            <a:ext cx="255776" cy="255776"/>
          </a:xfrm>
          <a:prstGeom prst="ellipse">
            <a:avLst/>
          </a:prstGeom>
          <a:gradFill flip="none" rotWithShape="1">
            <a:gsLst>
              <a:gs pos="86000">
                <a:srgbClr val="DAE3F3">
                  <a:alpha val="76299"/>
                </a:srgbClr>
              </a:gs>
              <a:gs pos="46000">
                <a:schemeClr val="accent1">
                  <a:lumMod val="6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E9FEAA6-B168-33A0-87BA-A77C6EBD62C8}"/>
              </a:ext>
            </a:extLst>
          </p:cNvPr>
          <p:cNvSpPr/>
          <p:nvPr/>
        </p:nvSpPr>
        <p:spPr>
          <a:xfrm>
            <a:off x="8332977" y="4594329"/>
            <a:ext cx="255776" cy="255776"/>
          </a:xfrm>
          <a:prstGeom prst="ellipse">
            <a:avLst/>
          </a:prstGeom>
          <a:gradFill flip="none" rotWithShape="1">
            <a:gsLst>
              <a:gs pos="86000">
                <a:srgbClr val="DAE3F3">
                  <a:alpha val="76299"/>
                </a:srgbClr>
              </a:gs>
              <a:gs pos="46000">
                <a:schemeClr val="accent1">
                  <a:lumMod val="6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91A1389-A01F-923C-73E6-D49D688504A4}"/>
              </a:ext>
            </a:extLst>
          </p:cNvPr>
          <p:cNvSpPr/>
          <p:nvPr/>
        </p:nvSpPr>
        <p:spPr>
          <a:xfrm>
            <a:off x="8341291" y="5509212"/>
            <a:ext cx="255776" cy="255776"/>
          </a:xfrm>
          <a:prstGeom prst="ellipse">
            <a:avLst/>
          </a:prstGeom>
          <a:gradFill flip="none" rotWithShape="1">
            <a:gsLst>
              <a:gs pos="86000">
                <a:srgbClr val="DAE3F3">
                  <a:alpha val="76299"/>
                </a:srgbClr>
              </a:gs>
              <a:gs pos="46000">
                <a:schemeClr val="accent1">
                  <a:lumMod val="6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E4E61636-3756-059A-86A0-A881A81EC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4BCD-A555-5641-904F-43238A11FC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46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034 0 " pathEditMode="relative" ptsTypes="AA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034 0 " pathEditMode="relative" ptsTypes="AA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034 0 " pathEditMode="relative" ptsTypes="AA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034 0 " pathEditMode="relative" ptsTypes="AA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034 0 " pathEditMode="relative" ptsTypes="AA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403BD0-63AD-2F43-8314-804F607E4E14}"/>
              </a:ext>
            </a:extLst>
          </p:cNvPr>
          <p:cNvSpPr/>
          <p:nvPr/>
        </p:nvSpPr>
        <p:spPr>
          <a:xfrm>
            <a:off x="-10886" y="-10886"/>
            <a:ext cx="12207240" cy="685800"/>
          </a:xfrm>
          <a:prstGeom prst="rect">
            <a:avLst/>
          </a:prstGeom>
          <a:solidFill>
            <a:srgbClr val="003B7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F00D1F6-63B6-704E-BA53-6E640B79B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14" y="-10885"/>
            <a:ext cx="10515600" cy="68579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Where?</a:t>
            </a: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5B9E198E-10A0-C341-88D9-C9A75CC33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07" y="6240672"/>
            <a:ext cx="2360141" cy="59647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5056C42-258D-0DF1-0E26-D2680D8921A9}"/>
              </a:ext>
            </a:extLst>
          </p:cNvPr>
          <p:cNvSpPr/>
          <p:nvPr/>
        </p:nvSpPr>
        <p:spPr>
          <a:xfrm>
            <a:off x="-10886" y="674914"/>
            <a:ext cx="12207240" cy="182880"/>
          </a:xfrm>
          <a:prstGeom prst="rect">
            <a:avLst/>
          </a:prstGeom>
          <a:solidFill>
            <a:srgbClr val="6CAA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913DD-5A5F-4CA1-A62B-E466B769A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Mitchell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FEEBB5A-03C7-2D0E-9408-53B4ABDA6516}"/>
              </a:ext>
            </a:extLst>
          </p:cNvPr>
          <p:cNvSpPr/>
          <p:nvPr/>
        </p:nvSpPr>
        <p:spPr>
          <a:xfrm>
            <a:off x="4781045" y="2805913"/>
            <a:ext cx="2629911" cy="1246174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Sources galore!</a:t>
            </a:r>
          </a:p>
        </p:txBody>
      </p: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3EF50201-046B-4FB2-49CE-C603EF9C2377}"/>
              </a:ext>
            </a:extLst>
          </p:cNvPr>
          <p:cNvCxnSpPr>
            <a:cxnSpLocks/>
            <a:stCxn id="9" idx="6"/>
          </p:cNvCxnSpPr>
          <p:nvPr/>
        </p:nvCxnSpPr>
        <p:spPr>
          <a:xfrm flipV="1">
            <a:off x="7410956" y="2786562"/>
            <a:ext cx="1828799" cy="642438"/>
          </a:xfrm>
          <a:prstGeom prst="curvedConnector3">
            <a:avLst>
              <a:gd name="adj1" fmla="val 50000"/>
            </a:avLst>
          </a:prstGeom>
          <a:ln w="444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ECF56BD4-82FB-BA6E-A943-C7ECBC6A7F06}"/>
              </a:ext>
            </a:extLst>
          </p:cNvPr>
          <p:cNvCxnSpPr>
            <a:cxnSpLocks/>
            <a:stCxn id="9" idx="3"/>
          </p:cNvCxnSpPr>
          <p:nvPr/>
        </p:nvCxnSpPr>
        <p:spPr>
          <a:xfrm rot="5400000">
            <a:off x="3558307" y="3263527"/>
            <a:ext cx="1001819" cy="2213942"/>
          </a:xfrm>
          <a:prstGeom prst="curvedConnector2">
            <a:avLst/>
          </a:prstGeom>
          <a:ln w="444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id="{BC3B7CCD-2B7C-16E0-5AB1-0A67310671AD}"/>
              </a:ext>
            </a:extLst>
          </p:cNvPr>
          <p:cNvCxnSpPr>
            <a:cxnSpLocks/>
            <a:stCxn id="9" idx="5"/>
          </p:cNvCxnSpPr>
          <p:nvPr/>
        </p:nvCxnSpPr>
        <p:spPr>
          <a:xfrm rot="16200000" flipH="1">
            <a:off x="7631875" y="3263527"/>
            <a:ext cx="1001819" cy="2213941"/>
          </a:xfrm>
          <a:prstGeom prst="curvedConnector2">
            <a:avLst/>
          </a:prstGeom>
          <a:ln w="444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83880AB-B7D6-2484-B3DA-881B0ADC348E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6096001" y="2103968"/>
            <a:ext cx="3087" cy="701945"/>
          </a:xfrm>
          <a:prstGeom prst="straightConnector1">
            <a:avLst/>
          </a:prstGeom>
          <a:ln w="444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6C77412-34D5-9EE3-0781-33E86C2B69AD}"/>
              </a:ext>
            </a:extLst>
          </p:cNvPr>
          <p:cNvCxnSpPr>
            <a:cxnSpLocks/>
            <a:stCxn id="9" idx="4"/>
          </p:cNvCxnSpPr>
          <p:nvPr/>
        </p:nvCxnSpPr>
        <p:spPr>
          <a:xfrm>
            <a:off x="6096001" y="4052087"/>
            <a:ext cx="0" cy="701945"/>
          </a:xfrm>
          <a:prstGeom prst="straightConnector1">
            <a:avLst/>
          </a:prstGeom>
          <a:ln w="444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urved Connector 48">
            <a:extLst>
              <a:ext uri="{FF2B5EF4-FFF2-40B4-BE49-F238E27FC236}">
                <a16:creationId xmlns:a16="http://schemas.microsoft.com/office/drawing/2014/main" id="{3E5A357B-F7B6-6EDB-55D9-5C994A65727C}"/>
              </a:ext>
            </a:extLst>
          </p:cNvPr>
          <p:cNvCxnSpPr>
            <a:cxnSpLocks/>
            <a:stCxn id="9" idx="2"/>
          </p:cNvCxnSpPr>
          <p:nvPr/>
        </p:nvCxnSpPr>
        <p:spPr>
          <a:xfrm rot="10800000">
            <a:off x="2952245" y="2786562"/>
            <a:ext cx="1828800" cy="642438"/>
          </a:xfrm>
          <a:prstGeom prst="curvedConnector3">
            <a:avLst>
              <a:gd name="adj1" fmla="val 50000"/>
            </a:avLst>
          </a:prstGeom>
          <a:ln w="444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F7632566-9BDB-2536-12F8-354884A19F53}"/>
              </a:ext>
            </a:extLst>
          </p:cNvPr>
          <p:cNvSpPr txBox="1"/>
          <p:nvPr/>
        </p:nvSpPr>
        <p:spPr>
          <a:xfrm>
            <a:off x="4845044" y="1604408"/>
            <a:ext cx="2501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Atom number/flux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9749177-A5C6-EE95-1A93-5ECC6BE7FDA9}"/>
              </a:ext>
            </a:extLst>
          </p:cNvPr>
          <p:cNvSpPr txBox="1"/>
          <p:nvPr/>
        </p:nvSpPr>
        <p:spPr>
          <a:xfrm>
            <a:off x="674529" y="2553344"/>
            <a:ext cx="2292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Initial kinematics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BD5429D-2B2B-853D-1D4A-FF4FE28CC1B3}"/>
              </a:ext>
            </a:extLst>
          </p:cNvPr>
          <p:cNvSpPr txBox="1"/>
          <p:nvPr/>
        </p:nvSpPr>
        <p:spPr>
          <a:xfrm>
            <a:off x="9263035" y="4638189"/>
            <a:ext cx="2096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Magnetic fields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0558AC5-8488-13D2-DAB2-CBDD138401FA}"/>
              </a:ext>
            </a:extLst>
          </p:cNvPr>
          <p:cNvSpPr txBox="1"/>
          <p:nvPr/>
        </p:nvSpPr>
        <p:spPr>
          <a:xfrm>
            <a:off x="4831859" y="4778403"/>
            <a:ext cx="25310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Gravitational fields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38D198C-6D75-F2A7-EDA4-077784FAD427}"/>
              </a:ext>
            </a:extLst>
          </p:cNvPr>
          <p:cNvSpPr txBox="1"/>
          <p:nvPr/>
        </p:nvSpPr>
        <p:spPr>
          <a:xfrm>
            <a:off x="1415692" y="4640574"/>
            <a:ext cx="1512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Laser light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5B5FC5C-9EBC-E68D-6F3B-73ED5E3AE007}"/>
              </a:ext>
            </a:extLst>
          </p:cNvPr>
          <p:cNvSpPr txBox="1"/>
          <p:nvPr/>
        </p:nvSpPr>
        <p:spPr>
          <a:xfrm>
            <a:off x="9271127" y="2553344"/>
            <a:ext cx="2917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Temperature, vacuum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1FCE635-1A62-2109-A13E-6B0AC2E9FFBD}"/>
              </a:ext>
            </a:extLst>
          </p:cNvPr>
          <p:cNvSpPr txBox="1"/>
          <p:nvPr/>
        </p:nvSpPr>
        <p:spPr>
          <a:xfrm>
            <a:off x="478363" y="5598227"/>
            <a:ext cx="61094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M. Abe </a:t>
            </a:r>
            <a:r>
              <a:rPr lang="en-GB" sz="1400" i="1" dirty="0"/>
              <a:t>et al,</a:t>
            </a:r>
            <a:r>
              <a:rPr lang="en-GB" sz="1400" dirty="0"/>
              <a:t> Quantum Sci. Technol. </a:t>
            </a:r>
            <a:r>
              <a:rPr lang="en-GB" sz="1400" b="1" dirty="0"/>
              <a:t>6</a:t>
            </a:r>
            <a:r>
              <a:rPr lang="en-GB" sz="1400" dirty="0"/>
              <a:t> 044003 (2021)</a:t>
            </a:r>
          </a:p>
          <a:p>
            <a:r>
              <a:rPr lang="en-GB" sz="1400" dirty="0"/>
              <a:t>J. </a:t>
            </a:r>
            <a:r>
              <a:rPr lang="en-US" sz="1400" dirty="0">
                <a:effectLst/>
              </a:rPr>
              <a:t>Mitchell, T. </a:t>
            </a:r>
            <a:r>
              <a:rPr lang="en-US" sz="1400" dirty="0" err="1">
                <a:effectLst/>
              </a:rPr>
              <a:t>Kovachy</a:t>
            </a:r>
            <a:r>
              <a:rPr lang="en-US" sz="1400" dirty="0">
                <a:effectLst/>
              </a:rPr>
              <a:t> </a:t>
            </a:r>
            <a:r>
              <a:rPr lang="en-US" sz="1400" i="1" dirty="0">
                <a:effectLst/>
              </a:rPr>
              <a:t>et al,</a:t>
            </a:r>
            <a:r>
              <a:rPr lang="en-US" sz="1400" dirty="0">
                <a:effectLst/>
              </a:rPr>
              <a:t> J. Inst</a:t>
            </a:r>
            <a:r>
              <a:rPr lang="en-US" sz="1400" i="1" dirty="0">
                <a:effectLst/>
              </a:rPr>
              <a:t>.</a:t>
            </a:r>
            <a:r>
              <a:rPr lang="en-US" sz="1400" dirty="0">
                <a:effectLst/>
              </a:rPr>
              <a:t> </a:t>
            </a:r>
            <a:r>
              <a:rPr lang="en-US" sz="1400" b="1" dirty="0">
                <a:effectLst/>
              </a:rPr>
              <a:t>17</a:t>
            </a:r>
            <a:r>
              <a:rPr lang="en-US" sz="1400" dirty="0">
                <a:effectLst/>
              </a:rPr>
              <a:t>, E02001 (2022).</a:t>
            </a:r>
          </a:p>
        </p:txBody>
      </p:sp>
      <p:sp>
        <p:nvSpPr>
          <p:cNvPr id="65" name="Slide Number Placeholder 64">
            <a:extLst>
              <a:ext uri="{FF2B5EF4-FFF2-40B4-BE49-F238E27FC236}">
                <a16:creationId xmlns:a16="http://schemas.microsoft.com/office/drawing/2014/main" id="{B641E5DA-9506-9C8E-6357-05D5458B6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4BCD-A555-5641-904F-43238A11FC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038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403BD0-63AD-2F43-8314-804F607E4E14}"/>
              </a:ext>
            </a:extLst>
          </p:cNvPr>
          <p:cNvSpPr/>
          <p:nvPr/>
        </p:nvSpPr>
        <p:spPr>
          <a:xfrm>
            <a:off x="-10886" y="-10886"/>
            <a:ext cx="12207240" cy="685800"/>
          </a:xfrm>
          <a:prstGeom prst="rect">
            <a:avLst/>
          </a:prstGeom>
          <a:solidFill>
            <a:srgbClr val="003B7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F00D1F6-63B6-704E-BA53-6E640B79B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14" y="-10885"/>
            <a:ext cx="10515600" cy="68579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Estimates and parameter dependence</a:t>
            </a: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5B9E198E-10A0-C341-88D9-C9A75CC33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07" y="6240672"/>
            <a:ext cx="2360141" cy="59647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5056C42-258D-0DF1-0E26-D2680D8921A9}"/>
              </a:ext>
            </a:extLst>
          </p:cNvPr>
          <p:cNvSpPr/>
          <p:nvPr/>
        </p:nvSpPr>
        <p:spPr>
          <a:xfrm>
            <a:off x="-10886" y="674914"/>
            <a:ext cx="12207240" cy="182880"/>
          </a:xfrm>
          <a:prstGeom prst="rect">
            <a:avLst/>
          </a:prstGeom>
          <a:solidFill>
            <a:srgbClr val="6CAA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913DD-5A5F-4CA1-A62B-E466B769A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Mitchell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7A79FB-15B7-3DE8-BF5F-BD5D76A20DCF}"/>
              </a:ext>
            </a:extLst>
          </p:cNvPr>
          <p:cNvSpPr txBox="1"/>
          <p:nvPr/>
        </p:nvSpPr>
        <p:spPr>
          <a:xfrm>
            <a:off x="5093739" y="1173345"/>
            <a:ext cx="2004523" cy="5232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Laser effects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0D031F-B8C4-88FB-D44F-98E13261C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700" y="4301345"/>
            <a:ext cx="5054600" cy="6477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0BC6F1F-084F-666C-D357-6A58548EDE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2500" y="3307080"/>
            <a:ext cx="7747000" cy="609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EE87F2E-9492-C294-4434-71E95CB185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3950" y="2420548"/>
            <a:ext cx="7404100" cy="609600"/>
          </a:xfrm>
          <a:prstGeom prst="rect">
            <a:avLst/>
          </a:prstGeom>
        </p:spPr>
      </p:pic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3449A9F8-B1B7-E50C-0B18-7C721490E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4BCD-A555-5641-904F-43238A11FCA5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EA3A339-6B79-4C9F-7620-9155969EB7E2}"/>
                  </a:ext>
                </a:extLst>
              </p:cNvPr>
              <p:cNvSpPr txBox="1"/>
              <p:nvPr/>
            </p:nvSpPr>
            <p:spPr>
              <a:xfrm>
                <a:off x="823729" y="1390962"/>
                <a:ext cx="2004523" cy="496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10</a:t>
                </a:r>
                <a:r>
                  <a:rPr lang="en-US" sz="2400" baseline="30000" dirty="0"/>
                  <a:t>-4 </a:t>
                </a:r>
                <a:r>
                  <a:rPr lang="en-US" sz="2400" dirty="0"/>
                  <a:t>rad/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𝐻𝑧</m:t>
                        </m:r>
                      </m:e>
                    </m:rad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EA3A339-6B79-4C9F-7620-9155969EB7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729" y="1390962"/>
                <a:ext cx="2004523" cy="496418"/>
              </a:xfrm>
              <a:prstGeom prst="rect">
                <a:avLst/>
              </a:prstGeom>
              <a:blipFill>
                <a:blip r:embed="rId6"/>
                <a:stretch>
                  <a:fillRect l="-4403" t="-250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7367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403BD0-63AD-2F43-8314-804F607E4E14}"/>
              </a:ext>
            </a:extLst>
          </p:cNvPr>
          <p:cNvSpPr/>
          <p:nvPr/>
        </p:nvSpPr>
        <p:spPr>
          <a:xfrm>
            <a:off x="-10886" y="-10886"/>
            <a:ext cx="12207240" cy="685800"/>
          </a:xfrm>
          <a:prstGeom prst="rect">
            <a:avLst/>
          </a:prstGeom>
          <a:solidFill>
            <a:srgbClr val="003B7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F00D1F6-63B6-704E-BA53-6E640B79B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14" y="-10885"/>
            <a:ext cx="10515600" cy="68579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More estimates</a:t>
            </a: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5B9E198E-10A0-C341-88D9-C9A75CC33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07" y="6240672"/>
            <a:ext cx="2360141" cy="596479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D6D1337-A43D-2BB0-466D-14706F5915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22500" y="3815894"/>
            <a:ext cx="7747000" cy="723900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5056C42-258D-0DF1-0E26-D2680D8921A9}"/>
              </a:ext>
            </a:extLst>
          </p:cNvPr>
          <p:cNvSpPr/>
          <p:nvPr/>
        </p:nvSpPr>
        <p:spPr>
          <a:xfrm>
            <a:off x="-10886" y="674914"/>
            <a:ext cx="12207240" cy="182880"/>
          </a:xfrm>
          <a:prstGeom prst="rect">
            <a:avLst/>
          </a:prstGeom>
          <a:solidFill>
            <a:srgbClr val="6CAA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913DD-5A5F-4CA1-A62B-E466B769A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Mitchell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22C99B-E625-7C06-ABC4-F3A96FAA5EF0}"/>
              </a:ext>
            </a:extLst>
          </p:cNvPr>
          <p:cNvSpPr txBox="1"/>
          <p:nvPr/>
        </p:nvSpPr>
        <p:spPr>
          <a:xfrm>
            <a:off x="3791427" y="1080099"/>
            <a:ext cx="4609147" cy="5232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Vibrations and Magnetic fields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4C3D8C9-4E6E-48E5-BD52-A6D466C90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4650" y="2779238"/>
            <a:ext cx="6362700" cy="762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BCECE8E-9F93-AE94-1F18-6615A4E290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2300" y="4830634"/>
            <a:ext cx="5867400" cy="7493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CCED02B-30D1-1C24-75B9-EE26F8352A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4994" y="2192460"/>
            <a:ext cx="3982012" cy="336398"/>
          </a:xfrm>
          <a:prstGeom prst="rect">
            <a:avLst/>
          </a:prstGeom>
        </p:spPr>
      </p:pic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362C3063-2F4A-16CB-3B5D-0724603C7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4BCD-A555-5641-904F-43238A11FCA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610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C5FF548-161A-DA49-B9C8-B1C3B489E154}" vid="{8BA4E3F1-C109-1B43-8082-2F92F927C92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2775</TotalTime>
  <Words>705</Words>
  <Application>Microsoft Macintosh PowerPoint</Application>
  <PresentationFormat>Widescreen</PresentationFormat>
  <Paragraphs>164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-apple-system</vt:lpstr>
      <vt:lpstr>Arial</vt:lpstr>
      <vt:lpstr>Calibri</vt:lpstr>
      <vt:lpstr>Calibri Light</vt:lpstr>
      <vt:lpstr>Cambria Math</vt:lpstr>
      <vt:lpstr>Proxima Nova</vt:lpstr>
      <vt:lpstr>Office Theme</vt:lpstr>
      <vt:lpstr>Atom Interferometry Long-baseline Systematics and Environmental Noise</vt:lpstr>
      <vt:lpstr>Overview</vt:lpstr>
      <vt:lpstr>Noise in atom interferometers</vt:lpstr>
      <vt:lpstr>Phase noise</vt:lpstr>
      <vt:lpstr>Contrast noise</vt:lpstr>
      <vt:lpstr>Characterizing noise</vt:lpstr>
      <vt:lpstr>Where?</vt:lpstr>
      <vt:lpstr>Estimates and parameter dependence</vt:lpstr>
      <vt:lpstr>More estimates</vt:lpstr>
      <vt:lpstr>Long-baseline atom interferometers</vt:lpstr>
      <vt:lpstr>Laser wavefront aberration</vt:lpstr>
      <vt:lpstr>Laser wavefront aberration estimates</vt:lpstr>
      <vt:lpstr>Gravity gradient noise</vt:lpstr>
      <vt:lpstr>GGN simulations</vt:lpstr>
      <vt:lpstr>Anthropogenic and synanthropic</vt:lpstr>
      <vt:lpstr>Ongoing works</vt:lpstr>
      <vt:lpstr>Mitigation plans</vt:lpstr>
      <vt:lpstr>Final thoughts</vt:lpstr>
      <vt:lpstr>Backups</vt:lpstr>
      <vt:lpstr>Investigations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Atom Interferometry Long-baseline Systematics and Environmental Noise</dc:title>
  <dc:creator>Jeremiah Mitchell</dc:creator>
  <cp:lastModifiedBy>Jeremiah Mitchell</cp:lastModifiedBy>
  <cp:revision>47</cp:revision>
  <dcterms:created xsi:type="dcterms:W3CDTF">2023-11-11T14:50:40Z</dcterms:created>
  <dcterms:modified xsi:type="dcterms:W3CDTF">2023-11-13T13:06:10Z</dcterms:modified>
</cp:coreProperties>
</file>