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66" r:id="rId10"/>
    <p:sldId id="269" r:id="rId11"/>
    <p:sldId id="270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2" r:id="rId20"/>
    <p:sldId id="293" r:id="rId21"/>
    <p:sldId id="294" r:id="rId22"/>
    <p:sldId id="295" r:id="rId23"/>
    <p:sldId id="297" r:id="rId24"/>
    <p:sldId id="298" r:id="rId25"/>
    <p:sldId id="296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F50B8-78AE-4A96-9A74-CBB6C52706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8F4C2-7331-4091-BD73-C4BE9F1F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9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35797-0979-4DDA-B2A8-539027F0C8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7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27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3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38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4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7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0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r>
              <a:rPr lang="en-US"/>
              <a:t>13/11/2023 soumen.koley@gssi.it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7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9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82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Gravitational Waves: Noise sources and mitigation strategies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5" r:id="rId8"/>
    <p:sldLayoutId id="2147483712" r:id="rId9"/>
    <p:sldLayoutId id="2147483713" r:id="rId10"/>
    <p:sldLayoutId id="2147483714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0.1778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hyperlink" Target="https://ieeexplore.ieee.org/document/80769" TargetMode="External"/><Relationship Id="rId7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eeexplore.ieee.org/document/196852" TargetMode="External"/><Relationship Id="rId5" Type="http://schemas.openxmlformats.org/officeDocument/2006/relationships/hyperlink" Target="https://ieeexplore.ieee.org/abstract/document/21703" TargetMode="External"/><Relationship Id="rId4" Type="http://schemas.openxmlformats.org/officeDocument/2006/relationships/hyperlink" Target="https://ieeexplore.ieee.org/document/1164334" TargetMode="External"/><Relationship Id="rId9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document/116495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52.png"/><Relationship Id="rId7" Type="http://schemas.openxmlformats.org/officeDocument/2006/relationships/image" Target="../media/image5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article/10.1088/1361-6382/ac2b08/meta" TargetMode="External"/><Relationship Id="rId5" Type="http://schemas.openxmlformats.org/officeDocument/2006/relationships/hyperlink" Target="https://iopscience.iop.org/article/10.1088/1361-6382/ac1be4/pdf" TargetMode="External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361-6382/acf3c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library.seg.org/doi/abs/10.1190/segam2017-17681951.1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iopscience.iop.org/article/10.1088/1361-6382/ab5c43/meta" TargetMode="External"/><Relationship Id="rId5" Type="http://schemas.openxmlformats.org/officeDocument/2006/relationships/hyperlink" Target="https://iopscience.iop.org/article/10.1088/1361-6382/ac348a/pdf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arxiv.org/pdf/2005.09289.pdf" TargetMode="External"/><Relationship Id="rId7" Type="http://schemas.openxmlformats.org/officeDocument/2006/relationships/hyperlink" Target="https://iopscience.iop.org/article/10.1088/0264-9381/33/24/244001/meta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link.springer.com/chapter/10.1007/978-88-470-2113-6_44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9" name="Picture 18" descr="Network Technology Background">
            <a:extLst>
              <a:ext uri="{FF2B5EF4-FFF2-40B4-BE49-F238E27FC236}">
                <a16:creationId xmlns:a16="http://schemas.microsoft.com/office/drawing/2014/main" id="{A49643AE-35CA-6AFC-DAC8-5BFCBC9231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34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B52F2A-F720-5AB3-AAAF-99BB3AF70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4" y="565846"/>
            <a:ext cx="4958128" cy="3755144"/>
          </a:xfrm>
        </p:spPr>
        <p:txBody>
          <a:bodyPr anchor="b">
            <a:norm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</a:rPr>
              <a:t>Adaptive algorithms for Newtonian noise cancellation at Virgo gravitational-wave detector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31A64-EDD9-6083-9A9B-5A96EB28D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3"/>
            <a:ext cx="4958128" cy="1765055"/>
          </a:xfrm>
        </p:spPr>
        <p:txBody>
          <a:bodyPr anchor="t">
            <a:normAutofit/>
          </a:bodyPr>
          <a:lstStyle/>
          <a:p>
            <a:pPr algn="l"/>
            <a:r>
              <a:rPr lang="en-US" sz="2200" dirty="0">
                <a:solidFill>
                  <a:srgbClr val="FFFFFF"/>
                </a:solidFill>
              </a:rPr>
              <a:t>Soumen Koley, </a:t>
            </a:r>
            <a:r>
              <a:rPr lang="en-US" sz="2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</a:t>
            </a:r>
            <a:r>
              <a:rPr lang="en-US" sz="2200" dirty="0">
                <a:solidFill>
                  <a:srgbClr val="FFFFFF"/>
                </a:solidFill>
              </a:rPr>
              <a:t> Harms et al.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658D6-6590-BEF3-1FAA-55B1394CF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alpha val="60000"/>
                  </a:schemeClr>
                </a:solidFill>
              </a:rPr>
              <a:t>13/11/2023 soumen.koley@gssi.it</a:t>
            </a:r>
            <a:endParaRPr lang="en-US" dirty="0">
              <a:solidFill>
                <a:schemeClr val="bg1">
                  <a:alpha val="6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A1824-582F-84D3-1F25-931074EB3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Gravitational Waves: Noise sources and mitigation strategies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12F31-F0A7-216A-5AFE-FA459991E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>
                <a:solidFill>
                  <a:schemeClr val="bg1">
                    <a:alpha val="60000"/>
                  </a:schemeClr>
                </a:solidFill>
              </a:rPr>
              <a:pPr/>
              <a:t>1</a:t>
            </a:fld>
            <a:endParaRPr lang="en-US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16" name="Picture 15" descr="A close-up of a logo&#10;&#10;Description automatically generated">
            <a:extLst>
              <a:ext uri="{FF2B5EF4-FFF2-40B4-BE49-F238E27FC236}">
                <a16:creationId xmlns:a16="http://schemas.microsoft.com/office/drawing/2014/main" id="{CCEDE9F3-02FB-B633-B2F5-3A75B78DCE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b="27275"/>
          <a:stretch/>
        </p:blipFill>
        <p:spPr>
          <a:xfrm>
            <a:off x="111436" y="76200"/>
            <a:ext cx="2143125" cy="993914"/>
          </a:xfrm>
          <a:prstGeom prst="rect">
            <a:avLst/>
          </a:prstGeom>
        </p:spPr>
      </p:pic>
      <p:pic>
        <p:nvPicPr>
          <p:cNvPr id="23" name="Picture 22" descr="A close-up of a logo&#10;&#10;Description automatically generated">
            <a:extLst>
              <a:ext uri="{FF2B5EF4-FFF2-40B4-BE49-F238E27FC236}">
                <a16:creationId xmlns:a16="http://schemas.microsoft.com/office/drawing/2014/main" id="{C9792BA2-CF66-9531-38C1-9C2C1AD9A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312" y="84298"/>
            <a:ext cx="2523552" cy="99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7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1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Newtonian noise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cancellation – Central Building Array layout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0D5F65DD-AD9B-32D1-7C7C-01C98FCEA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 r="24789"/>
          <a:stretch/>
        </p:blipFill>
        <p:spPr>
          <a:xfrm>
            <a:off x="1073649" y="2017124"/>
            <a:ext cx="4342322" cy="3860283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064B79F-4440-1666-52BE-EA2294F811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 r="24453"/>
          <a:stretch/>
        </p:blipFill>
        <p:spPr>
          <a:xfrm>
            <a:off x="6776030" y="2017124"/>
            <a:ext cx="4342321" cy="3836636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B32734A9-7CD9-E65D-04E2-B11E008E3174}"/>
              </a:ext>
            </a:extLst>
          </p:cNvPr>
          <p:cNvSpPr/>
          <p:nvPr/>
        </p:nvSpPr>
        <p:spPr>
          <a:xfrm>
            <a:off x="5820310" y="3606229"/>
            <a:ext cx="724328" cy="498297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28E8E1-A72F-C3CC-F11E-D2C25DEAF08E}"/>
              </a:ext>
            </a:extLst>
          </p:cNvPr>
          <p:cNvSpPr txBox="1"/>
          <p:nvPr/>
        </p:nvSpPr>
        <p:spPr>
          <a:xfrm>
            <a:off x="458694" y="765440"/>
            <a:ext cx="5861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total of 55, 5 Hz geophones deployed in the central building (CEB)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15 geophones level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40 geophones level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91D8A-C252-82EB-7EB8-3A2378B63C61}"/>
              </a:ext>
            </a:extLst>
          </p:cNvPr>
          <p:cNvSpPr txBox="1"/>
          <p:nvPr/>
        </p:nvSpPr>
        <p:spPr>
          <a:xfrm>
            <a:off x="6365348" y="724693"/>
            <a:ext cx="5861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 positions were updated in May 2022 for optimal Newtonian noise cancellation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 acquired continuously at 500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sps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integrated with Virgo DAQ</a:t>
            </a:r>
          </a:p>
        </p:txBody>
      </p:sp>
    </p:spTree>
    <p:extLst>
      <p:ext uri="{BB962C8B-B14F-4D97-AF65-F5344CB8AC3E}">
        <p14:creationId xmlns:p14="http://schemas.microsoft.com/office/powerpoint/2010/main" val="778350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1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Newtonian noise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cancellation – End Buildings Array layout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28E8E1-A72F-C3CC-F11E-D2C25DEAF08E}"/>
              </a:ext>
            </a:extLst>
          </p:cNvPr>
          <p:cNvSpPr txBox="1"/>
          <p:nvPr/>
        </p:nvSpPr>
        <p:spPr>
          <a:xfrm>
            <a:off x="458694" y="765440"/>
            <a:ext cx="58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total of 28, 5 Hz geophones deployed in the North End Building (NEB)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Red star shows the location of tiltmeter at NEB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91D8A-C252-82EB-7EB8-3A2378B63C61}"/>
              </a:ext>
            </a:extLst>
          </p:cNvPr>
          <p:cNvSpPr txBox="1"/>
          <p:nvPr/>
        </p:nvSpPr>
        <p:spPr>
          <a:xfrm>
            <a:off x="6365348" y="724693"/>
            <a:ext cx="586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total of 30, 5 Hz geophones deployed in the West End Building (WEB)</a:t>
            </a:r>
          </a:p>
        </p:txBody>
      </p:sp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0093B3F7-AC32-0FF5-CDBF-7D1603FA24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1" t="10193" r="2219"/>
          <a:stretch/>
        </p:blipFill>
        <p:spPr>
          <a:xfrm>
            <a:off x="1559859" y="1734884"/>
            <a:ext cx="9217347" cy="418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22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1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Spectral characteristics of target signal (tiltmeter)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28E8E1-A72F-C3CC-F11E-D2C25DEAF08E}"/>
              </a:ext>
            </a:extLst>
          </p:cNvPr>
          <p:cNvSpPr txBox="1"/>
          <p:nvPr/>
        </p:nvSpPr>
        <p:spPr>
          <a:xfrm>
            <a:off x="458694" y="862421"/>
            <a:ext cx="11123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of output channel for cancellation – Seismic / </a:t>
            </a:r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Tiltmeter 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GW strain channel</a:t>
            </a:r>
          </a:p>
          <a:p>
            <a:pPr marL="0" indent="0">
              <a:buNone/>
            </a:pPr>
            <a:endParaRPr lang="en-US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ASDs estimated every 1200 s, day = Aug 01,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noise peaks visible in the seismic noise channels also visible in the tiltmeter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aim for both sharp and broadband noise cancellation</a:t>
            </a:r>
          </a:p>
        </p:txBody>
      </p:sp>
      <p:pic>
        <p:nvPicPr>
          <p:cNvPr id="2" name="Picture 1" descr="A graph of a frequency&#10;&#10;Description automatically generated">
            <a:extLst>
              <a:ext uri="{FF2B5EF4-FFF2-40B4-BE49-F238E27FC236}">
                <a16:creationId xmlns:a16="http://schemas.microsoft.com/office/drawing/2014/main" id="{0C701DD3-BDB3-4FE2-77D8-0D940639D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7003"/>
          <a:stretch/>
        </p:blipFill>
        <p:spPr>
          <a:xfrm>
            <a:off x="609600" y="2210201"/>
            <a:ext cx="5526157" cy="3503030"/>
          </a:xfrm>
          <a:prstGeom prst="rect">
            <a:avLst/>
          </a:prstGeom>
        </p:spPr>
      </p:pic>
      <p:pic>
        <p:nvPicPr>
          <p:cNvPr id="3" name="Picture 2" descr="A close-up of a screen&#10;&#10;Description automatically generated">
            <a:extLst>
              <a:ext uri="{FF2B5EF4-FFF2-40B4-BE49-F238E27FC236}">
                <a16:creationId xmlns:a16="http://schemas.microsoft.com/office/drawing/2014/main" id="{027965E4-ADD3-51D0-74D1-0E1B6DF903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r="3885"/>
          <a:stretch/>
        </p:blipFill>
        <p:spPr>
          <a:xfrm>
            <a:off x="6096000" y="2220137"/>
            <a:ext cx="5669684" cy="35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03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static noise canceller – Wiener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28E8E1-A72F-C3CC-F11E-D2C25DEAF08E}"/>
                  </a:ext>
                </a:extLst>
              </p:cNvPr>
              <p:cNvSpPr txBox="1"/>
              <p:nvPr/>
            </p:nvSpPr>
            <p:spPr>
              <a:xfrm>
                <a:off x="458694" y="765440"/>
                <a:ext cx="11123706" cy="3922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optimal filter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Opt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 obtained by minimizing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US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1600" b="1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𝐐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p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16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𝐑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1" i="1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b="1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600" b="1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b="1" i="1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𝟏𝟏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b="1" i="1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𝟐</m:t>
                                              </m:r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600" b="1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b="1" i="1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𝟏𝟐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b="1" i="1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𝟐𝟐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r>
                                <a:rPr lang="en-US" sz="1600" b="1" i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b="1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600" b="1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1" i="0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𝛟</m:t>
                                        </m:r>
                                      </m:e>
                                      <m:sub>
                                        <m:r>
                                          <a:rPr lang="en-US" sz="1600" b="1" i="0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𝟏𝐏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600" b="1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1" i="0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𝛟</m:t>
                                        </m:r>
                                      </m:e>
                                      <m:sub>
                                        <m:r>
                                          <a:rPr lang="en-US" sz="1600" b="1" i="0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𝟐𝐏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r>
                                <a:rPr lang="en-US" sz="1600" b="1" i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1600" b="1" i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1600" b="1" i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b="1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600" b="1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b="1" i="1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𝐏</m:t>
                                              </m:r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𝟏</m:t>
                                              </m:r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b="1" i="1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𝛟</m:t>
                                              </m:r>
                                            </m:e>
                                            <m:sub>
                                              <m:d>
                                                <m:dPr>
                                                  <m:ctrlPr>
                                                    <a:rPr lang="en-US" sz="1600" b="1" i="1" smtClean="0">
                                                      <a:solidFill>
                                                        <a:schemeClr val="accent4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600" b="1" i="0" smtClean="0">
                                                      <a:solidFill>
                                                        <a:schemeClr val="accent4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𝐏</m:t>
                                                  </m:r>
                                                  <m:r>
                                                    <a:rPr lang="en-US" sz="1600" b="1" i="0" smtClean="0">
                                                      <a:solidFill>
                                                        <a:schemeClr val="accent4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n-US" sz="1600" b="1" i="0" smtClean="0">
                                                      <a:solidFill>
                                                        <a:schemeClr val="accent4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𝟏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600" b="1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b="1" i="1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𝐏𝟏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b="1" i="1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0" smtClean="0">
                                                  <a:solidFill>
                                                    <a:schemeClr val="accent4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𝐏𝟐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r>
                                <a:rPr lang="en-US" sz="1600" b="1" i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b="1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600" b="1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1" i="0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𝛟</m:t>
                                        </m:r>
                                      </m:e>
                                      <m:sub>
                                        <m:d>
                                          <m:dPr>
                                            <m:ctrlPr>
                                              <a:rPr lang="en-US" sz="1600" b="1" i="1" smtClean="0">
                                                <a:solidFill>
                                                  <a:schemeClr val="accent4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b="1" i="0" smtClean="0">
                                                <a:solidFill>
                                                  <a:schemeClr val="accent4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𝐏</m:t>
                                            </m:r>
                                            <m:r>
                                              <a:rPr lang="en-US" sz="1600" b="1" i="0" smtClean="0">
                                                <a:solidFill>
                                                  <a:schemeClr val="accent4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b="1" i="0" smtClean="0">
                                                <a:solidFill>
                                                  <a:schemeClr val="accent4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e>
                                        </m:d>
                                        <m:r>
                                          <a:rPr lang="en-US" sz="1600" b="1" i="0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600" b="1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1" i="0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𝛟</m:t>
                                        </m:r>
                                      </m:e>
                                      <m:sub>
                                        <m:r>
                                          <a:rPr lang="en-US" sz="1600" b="1" i="0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𝐏𝐏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𝐐</m:t>
                    </m:r>
                    <m:r>
                      <a:rPr lang="en-US" sz="16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16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1" i="1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en-US" sz="1600" b="1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600" b="1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600" b="1" i="1" smtClean="0">
                                              <a:solidFill>
                                                <a:schemeClr val="accent4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 smtClean="0">
                                              <a:solidFill>
                                                <a:schemeClr val="accent4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𝝓</m:t>
                                          </m:r>
                                        </m:e>
                                        <m:sub>
                                          <m:r>
                                            <a:rPr lang="en-US" sz="1600" b="1" i="1" smtClean="0">
                                              <a:solidFill>
                                                <a:schemeClr val="accent4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  <m:r>
                                            <a:rPr lang="en-US" sz="1600" b="1" i="1" smtClean="0">
                                              <a:solidFill>
                                                <a:schemeClr val="accent4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600" b="1" i="1" smtClean="0">
                                              <a:solidFill>
                                                <a:schemeClr val="accent4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 smtClean="0">
                                              <a:solidFill>
                                                <a:schemeClr val="accent4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𝝓</m:t>
                                          </m:r>
                                        </m:e>
                                        <m:sub>
                                          <m:r>
                                            <a:rPr lang="en-US" sz="1600" b="1" i="1" smtClean="0">
                                              <a:solidFill>
                                                <a:schemeClr val="accent4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  <m:r>
                                            <a:rPr lang="en-US" sz="1600" b="1" i="1" smtClean="0">
                                              <a:solidFill>
                                                <a:schemeClr val="accent4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600" b="1" i="1" smtClean="0">
                                              <a:solidFill>
                                                <a:schemeClr val="accent4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 smtClean="0">
                                              <a:solidFill>
                                                <a:schemeClr val="accent4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𝝓</m:t>
                                          </m:r>
                                        </m:e>
                                        <m:sub>
                                          <m:r>
                                            <a:rPr lang="en-US" sz="1600" b="1" i="1" smtClean="0">
                                              <a:solidFill>
                                                <a:schemeClr val="accent4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𝟑</m:t>
                                          </m:r>
                                          <m:r>
                                            <a:rPr lang="en-US" sz="1600" b="1" i="1" smtClean="0">
                                              <a:solidFill>
                                                <a:schemeClr val="accent4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num>
                              <m:den>
                                <m:eqArr>
                                  <m:eqArrPr>
                                    <m:ctrlPr>
                                      <a:rPr lang="en-US" sz="1600" b="1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1600" b="1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e>
                                    <m:r>
                                      <a:rPr lang="en-US" sz="1600" b="1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e>
                                    <m:r>
                                      <a:rPr lang="en-US" sz="1600" b="1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e>
                                    <m:r>
                                      <a:rPr lang="en-US" sz="1600" b="1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e>
                                    <m:r>
                                      <a:rPr lang="en-US" sz="1600" b="1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e>
                                    <m:r>
                                      <a:rPr lang="en-US" sz="1600" b="1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600" b="1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1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𝝓</m:t>
                                        </m:r>
                                      </m:e>
                                      <m:sub>
                                        <m:r>
                                          <a:rPr lang="en-US" sz="1600" b="1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𝑷𝒚</m:t>
                                        </m:r>
                                      </m:sub>
                                    </m:sSub>
                                  </m:e>
                                </m:eqAr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6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𝐓</m:t>
                        </m:r>
                      </m:sup>
                    </m:sSup>
                  </m:oMath>
                </a14:m>
                <a:endParaRPr lang="en-US" sz="16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1600" b="1" dirty="0">
                    <a:solidFill>
                      <a:schemeClr val="accent4">
                        <a:lumMod val="50000"/>
                      </a:schemeClr>
                    </a:solidFill>
                  </a:rPr>
                  <a:t>                           </a:t>
                </a:r>
              </a:p>
              <a:p>
                <a:pPr marL="0" indent="0" algn="ctr">
                  <a:buNone/>
                </a:pPr>
                <a:r>
                  <a:rPr lang="en-US" sz="1600" b="1" dirty="0">
                    <a:solidFill>
                      <a:schemeClr val="accent4">
                        <a:lumMod val="50000"/>
                      </a:schemeClr>
                    </a:solidFill>
                  </a:rPr>
                  <a:t>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𝛟</m:t>
                        </m:r>
                      </m:e>
                      <m:sub>
                        <m:r>
                          <a:rPr lang="en-US" sz="16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𝐢𝐣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0" i="1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b="0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0)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(1)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(−1)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(0)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sz="1600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b="0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−1)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−2)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1600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1600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b="0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+2)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(−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(−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(−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sz="1600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b="0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1)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(0)</m:t>
                                    </m:r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28E8E1-A72F-C3CC-F11E-D2C25DEAF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94" y="765440"/>
                <a:ext cx="11123706" cy="3922228"/>
              </a:xfrm>
              <a:prstGeom prst="rect">
                <a:avLst/>
              </a:prstGeom>
              <a:blipFill>
                <a:blip r:embed="rId3"/>
                <a:stretch>
                  <a:fillRect l="-274" t="-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071543-6959-5B01-C342-1776D311A2EF}"/>
                  </a:ext>
                </a:extLst>
              </p:cNvPr>
              <p:cNvSpPr txBox="1"/>
              <p:nvPr/>
            </p:nvSpPr>
            <p:spPr>
              <a:xfrm>
                <a:off x="674255" y="4940850"/>
                <a:ext cx="10908145" cy="1343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Matrix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𝐑</m:t>
                    </m:r>
                  </m:oMath>
                </a14:m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practical cases is rank deficient, hence we seek a minimum length least square solution</a:t>
                </a:r>
              </a:p>
              <a:p>
                <a:endParaRPr lang="en-US" sz="16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block Toeplitz nature of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𝐑</m:t>
                    </m:r>
                  </m:oMath>
                </a14:m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can also be exploited and a Levinson-Durbin scheme can be invoked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Correlations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generally estimated over a day of data, so that the performance of the Wiener filter is robust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071543-6959-5B01-C342-1776D311A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55" y="4940850"/>
                <a:ext cx="10908145" cy="1343253"/>
              </a:xfrm>
              <a:prstGeom prst="rect">
                <a:avLst/>
              </a:prstGeom>
              <a:blipFill>
                <a:blip r:embed="rId4"/>
                <a:stretch>
                  <a:fillRect l="-224" t="-1364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8409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Wiener filter performance – spectral 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28E8E1-A72F-C3CC-F11E-D2C25DEAF08E}"/>
                  </a:ext>
                </a:extLst>
              </p:cNvPr>
              <p:cNvSpPr txBox="1"/>
              <p:nvPr/>
            </p:nvSpPr>
            <p:spPr>
              <a:xfrm>
                <a:off x="458694" y="765440"/>
                <a:ext cx="11123706" cy="974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Noise cancellation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 dirty="0" smtClean="0">
                        <a:latin typeface="Cambria Math" panose="02040503050406030204" pitchFamily="18" charset="0"/>
                      </a:rPr>
                      <m:t>dB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expressed in frequency band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as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20</m:t>
                    </m:r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23"/>
                                          </m:r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23"/>
                                          </m:r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p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ℱ</m:t>
                                    </m:r>
                                  </m:e>
                                </m:nary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nary>
                                  <m:naryPr>
                                    <m:chr m:val="∑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23"/>
                                          </m:r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23"/>
                                          </m:r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p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ℱ</m:t>
                                    </m:r>
                                  </m:e>
                                </m:nary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Errors are computed by doing a FFT of the error and target signal  every 10 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28E8E1-A72F-C3CC-F11E-D2C25DEAF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94" y="765440"/>
                <a:ext cx="11123706" cy="974947"/>
              </a:xfrm>
              <a:prstGeom prst="rect">
                <a:avLst/>
              </a:prstGeom>
              <a:blipFill>
                <a:blip r:embed="rId3"/>
                <a:stretch>
                  <a:fillRect l="-274" b="-8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C80903E-0528-96E5-7328-60A02C132C6A}"/>
              </a:ext>
            </a:extLst>
          </p:cNvPr>
          <p:cNvSpPr txBox="1">
            <a:spLocks/>
          </p:cNvSpPr>
          <p:nvPr/>
        </p:nvSpPr>
        <p:spPr>
          <a:xfrm>
            <a:off x="688109" y="1995056"/>
            <a:ext cx="5407892" cy="542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1 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Wiener filter estimated using a day of data on July 31, 2023 and applied to the data on Aug 01, 2023</a:t>
            </a: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AE7B4-67FD-B4BC-3AF6-7B42E985F9C2}"/>
              </a:ext>
            </a:extLst>
          </p:cNvPr>
          <p:cNvSpPr txBox="1">
            <a:spLocks/>
          </p:cNvSpPr>
          <p:nvPr/>
        </p:nvSpPr>
        <p:spPr>
          <a:xfrm>
            <a:off x="6036913" y="1995056"/>
            <a:ext cx="5257802" cy="54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2 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Wiener filter estimated every 1000 s and applied to the same data segment</a:t>
            </a: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F6B24D59-84D4-025A-3B0D-7907F5022A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r="51862"/>
          <a:stretch/>
        </p:blipFill>
        <p:spPr>
          <a:xfrm>
            <a:off x="882503" y="2724651"/>
            <a:ext cx="5071730" cy="3444875"/>
          </a:xfrm>
          <a:prstGeom prst="rect">
            <a:avLst/>
          </a:prstGeom>
        </p:spPr>
      </p:pic>
      <p:pic>
        <p:nvPicPr>
          <p:cNvPr id="12" name="Picture 11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B4846624-BE54-7D45-C449-0A45638C5C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8" r="8522"/>
          <a:stretch/>
        </p:blipFill>
        <p:spPr>
          <a:xfrm>
            <a:off x="6036913" y="2792913"/>
            <a:ext cx="4975431" cy="34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12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Wiener filter performance – subtraction in frequency bands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28E8E1-A72F-C3CC-F11E-D2C25DEAF08E}"/>
                  </a:ext>
                </a:extLst>
              </p:cNvPr>
              <p:cNvSpPr txBox="1"/>
              <p:nvPr/>
            </p:nvSpPr>
            <p:spPr>
              <a:xfrm>
                <a:off x="458694" y="765440"/>
                <a:ext cx="11123706" cy="974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Noise cancellation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dB</m:t>
                    </m:r>
                  </m:oMath>
                </a14:m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expressed in frequency band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as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20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ctrlP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23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23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p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ℱ</m:t>
                                    </m:r>
                                  </m:e>
                                </m:nary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nary>
                                  <m:naryPr>
                                    <m:chr m:val="∑"/>
                                    <m:ctrlP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23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23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accent4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p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ℱ</m:t>
                                    </m:r>
                                  </m:e>
                                </m:nary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16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Errors are computed by doing a FFT of the error and target signal  every 10 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28E8E1-A72F-C3CC-F11E-D2C25DEAF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94" y="765440"/>
                <a:ext cx="11123706" cy="974947"/>
              </a:xfrm>
              <a:prstGeom prst="rect">
                <a:avLst/>
              </a:prstGeom>
              <a:blipFill>
                <a:blip r:embed="rId3"/>
                <a:stretch>
                  <a:fillRect l="-274" b="-8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C80903E-0528-96E5-7328-60A02C132C6A}"/>
              </a:ext>
            </a:extLst>
          </p:cNvPr>
          <p:cNvSpPr txBox="1">
            <a:spLocks/>
          </p:cNvSpPr>
          <p:nvPr/>
        </p:nvSpPr>
        <p:spPr>
          <a:xfrm>
            <a:off x="688109" y="1995056"/>
            <a:ext cx="5407892" cy="542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1 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Wiener filter estimated using a day of data on July 31, 2023 and applied to the data on Aug 01, 2023</a:t>
            </a: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AE7B4-67FD-B4BC-3AF6-7B42E985F9C2}"/>
              </a:ext>
            </a:extLst>
          </p:cNvPr>
          <p:cNvSpPr txBox="1">
            <a:spLocks/>
          </p:cNvSpPr>
          <p:nvPr/>
        </p:nvSpPr>
        <p:spPr>
          <a:xfrm>
            <a:off x="6036913" y="1995056"/>
            <a:ext cx="5257802" cy="54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2 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Wiener filter estimated every 1000 s and applied to the same data segment</a:t>
            </a: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D33D5CB-94D8-2FC4-FB1A-BED622225D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r="8476"/>
          <a:stretch/>
        </p:blipFill>
        <p:spPr>
          <a:xfrm>
            <a:off x="1057020" y="2546503"/>
            <a:ext cx="10077959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0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filters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E2BCA-3B77-794D-106D-BBAE3B058622}"/>
              </a:ext>
            </a:extLst>
          </p:cNvPr>
          <p:cNvSpPr txBox="1"/>
          <p:nvPr/>
        </p:nvSpPr>
        <p:spPr>
          <a:xfrm>
            <a:off x="314036" y="600363"/>
            <a:ext cx="1135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Since the static Wiener filter does not match the performance of the dynamic Wiener filter – Need for Adaptive filters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S. Koley et al., 2023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F1AAEC3-DEEA-6884-9C8A-DD7F00229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136" y="1187378"/>
            <a:ext cx="4553721" cy="4395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E4A853F-6F29-6E19-5BC9-D1384CE01635}"/>
                  </a:ext>
                </a:extLst>
              </p:cNvPr>
              <p:cNvSpPr txBox="1"/>
              <p:nvPr/>
            </p:nvSpPr>
            <p:spPr>
              <a:xfrm>
                <a:off x="521855" y="1380836"/>
                <a:ext cx="6391563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minimum mean square problem can be solved using two different approaches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Least Mean Square filter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Derived from the deterministic gradient algorithm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computationally expensive to update the correlation matrix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Hence a stochastic gradient method –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4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𝑀𝐿</m:t>
                    </m:r>
                    <m:r>
                      <a:rPr lang="en-US" sz="14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Slow convergence and oscillatory in steady state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Frequency dependence on convergence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Exponentially stable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E4A853F-6F29-6E19-5BC9-D1384CE01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55" y="1380836"/>
                <a:ext cx="6391563" cy="2123658"/>
              </a:xfrm>
              <a:prstGeom prst="rect">
                <a:avLst/>
              </a:prstGeom>
              <a:blipFill>
                <a:blip r:embed="rId5"/>
                <a:stretch>
                  <a:fillRect l="-573" t="-862" b="-2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05288A9-98A4-CC7A-808F-612C3BF3D94D}"/>
                  </a:ext>
                </a:extLst>
              </p:cNvPr>
              <p:cNvSpPr txBox="1"/>
              <p:nvPr/>
            </p:nvSpPr>
            <p:spPr>
              <a:xfrm>
                <a:off x="521855" y="3851098"/>
                <a:ext cx="6391563" cy="2277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00B0F0"/>
                    </a:solidFill>
                  </a:rPr>
                  <a:t>Recursive Least squares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Solves the quadratic minimization exactly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Classical version are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4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4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sz="14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4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14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hence need for Fast Transversal versions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FTF version are numerically unstable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 use a stabilized version of the algorithm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Other stable versions of the algorithm are lattice (FLA) implementation or Fast QR decomposition type of methods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FLA and QRD version are slightly slower than the SFTF version for increasing number of input channels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05288A9-98A4-CC7A-808F-612C3BF3D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55" y="3851098"/>
                <a:ext cx="6391563" cy="2277547"/>
              </a:xfrm>
              <a:prstGeom prst="rect">
                <a:avLst/>
              </a:prstGeom>
              <a:blipFill>
                <a:blip r:embed="rId6"/>
                <a:stretch>
                  <a:fillRect l="-382" t="-804" b="-1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073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Adaptive filters – Normalized Least Mean Square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E2BCA-3B77-794D-106D-BBAE3B058622}"/>
              </a:ext>
            </a:extLst>
          </p:cNvPr>
          <p:cNvSpPr txBox="1"/>
          <p:nvPr/>
        </p:nvSpPr>
        <p:spPr>
          <a:xfrm>
            <a:off x="314036" y="600363"/>
            <a:ext cx="1135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NLMS filter adapts stochastically to every new sample; normalized step length of 0.5 works best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E4A853F-6F29-6E19-5BC9-D1384CE01635}"/>
                  </a:ext>
                </a:extLst>
              </p:cNvPr>
              <p:cNvSpPr txBox="1"/>
              <p:nvPr/>
            </p:nvSpPr>
            <p:spPr>
              <a:xfrm>
                <a:off x="509561" y="1163781"/>
                <a:ext cx="10968181" cy="944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filter coefficients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time step are updated using the coefficients at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16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time step as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d>
                      <m:d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d>
                      <m:d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d>
                      <m:d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,</a:t>
                </a:r>
              </a:p>
              <a:p>
                <a:pPr algn="ctr"/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  <a:r>
                  <a:rPr lang="en-U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)= </m:t>
                    </m:r>
                    <m:f>
                      <m:f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sz="1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d>
                          <m:dPr>
                            <m:ctrlPr>
                              <a:rPr lang="en-U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sSup>
                          <m:sSupPr>
                            <m:ctrlPr>
                              <a:rPr lang="en-U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16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d>
                          <m:dPr>
                            <m:ctrlPr>
                              <a:rPr lang="en-U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den>
                    </m:f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0&lt;</m:t>
                    </m:r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&lt;2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E4A853F-6F29-6E19-5BC9-D1384CE01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61" y="1163781"/>
                <a:ext cx="10968181" cy="944041"/>
              </a:xfrm>
              <a:prstGeom prst="rect">
                <a:avLst/>
              </a:prstGeom>
              <a:blipFill>
                <a:blip r:embed="rId3"/>
                <a:stretch>
                  <a:fillRect l="-334" t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229AEF0-AD6C-9F67-C7CF-54DB39C8D617}"/>
                  </a:ext>
                </a:extLst>
              </p:cNvPr>
              <p:cNvSpPr txBox="1"/>
              <p:nvPr/>
            </p:nvSpPr>
            <p:spPr>
              <a:xfrm>
                <a:off x="581891" y="2270903"/>
                <a:ext cx="566189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For uncorrelated input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convergence is reached within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𝑳𝑴</m:t>
                    </m:r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𝑳𝑴</m:t>
                    </m:r>
                  </m:oMath>
                </a14:m>
                <a:r>
                  <a:rPr lang="en-US" sz="16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samples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Increasing the step size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increases the rate of convergence but steady state performance is sacrificed – best performance obtained for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6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6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6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229AEF0-AD6C-9F67-C7CF-54DB39C8D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91" y="2270903"/>
                <a:ext cx="5661891" cy="1323439"/>
              </a:xfrm>
              <a:prstGeom prst="rect">
                <a:avLst/>
              </a:prstGeom>
              <a:blipFill>
                <a:blip r:embed="rId4"/>
                <a:stretch>
                  <a:fillRect l="-431" t="-1382" b="-5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A1724E6-5DB3-F339-2083-5C495D27362B}"/>
              </a:ext>
            </a:extLst>
          </p:cNvPr>
          <p:cNvSpPr txBox="1"/>
          <p:nvPr/>
        </p:nvSpPr>
        <p:spPr>
          <a:xfrm>
            <a:off x="5925127" y="2308513"/>
            <a:ext cx="4900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NLMS convergence when applied to the tiltmeter signal</a:t>
            </a:r>
          </a:p>
        </p:txBody>
      </p:sp>
      <p:pic>
        <p:nvPicPr>
          <p:cNvPr id="7" name="Picture 6" descr="A graph of a graph showing a number of samples&#10;&#10;Description automatically generated">
            <a:extLst>
              <a:ext uri="{FF2B5EF4-FFF2-40B4-BE49-F238E27FC236}">
                <a16:creationId xmlns:a16="http://schemas.microsoft.com/office/drawing/2014/main" id="{C04F76DE-C3BF-4CD6-4C85-7B7725FB8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r="7948"/>
          <a:stretch/>
        </p:blipFill>
        <p:spPr>
          <a:xfrm>
            <a:off x="1399740" y="3616375"/>
            <a:ext cx="3895273" cy="2790153"/>
          </a:xfrm>
          <a:prstGeom prst="rect">
            <a:avLst/>
          </a:prstGeom>
        </p:spPr>
      </p:pic>
      <p:pic>
        <p:nvPicPr>
          <p:cNvPr id="13" name="Picture 12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CEB75D1E-1172-DD3A-C5BB-0C93CCB391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2139" r="6445"/>
          <a:stretch/>
        </p:blipFill>
        <p:spPr>
          <a:xfrm>
            <a:off x="6347012" y="3023077"/>
            <a:ext cx="4900446" cy="33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255" y="6416675"/>
            <a:ext cx="391051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filters – Normalized Least Mean Square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E2BCA-3B77-794D-106D-BBAE3B058622}"/>
              </a:ext>
            </a:extLst>
          </p:cNvPr>
          <p:cNvSpPr txBox="1"/>
          <p:nvPr/>
        </p:nvSpPr>
        <p:spPr>
          <a:xfrm>
            <a:off x="314036" y="600363"/>
            <a:ext cx="1135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NLMS algorithm suffers from spectral bias and suffers from sub-optimal performance in 15-20 Hz band</a:t>
            </a:r>
          </a:p>
        </p:txBody>
      </p:sp>
      <p:pic>
        <p:nvPicPr>
          <p:cNvPr id="12" name="Picture 11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48685E35-9FE3-D4C7-D5BB-B0CA99FA36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r="8034"/>
          <a:stretch/>
        </p:blipFill>
        <p:spPr>
          <a:xfrm>
            <a:off x="1027681" y="1432059"/>
            <a:ext cx="10136638" cy="2520950"/>
          </a:xfrm>
          <a:prstGeom prst="rect">
            <a:avLst/>
          </a:prstGeom>
        </p:spPr>
      </p:pic>
      <p:pic>
        <p:nvPicPr>
          <p:cNvPr id="15" name="Picture 14" descr="A blue line graph with black text&#10;&#10;Description automatically generated">
            <a:extLst>
              <a:ext uri="{FF2B5EF4-FFF2-40B4-BE49-F238E27FC236}">
                <a16:creationId xmlns:a16="http://schemas.microsoft.com/office/drawing/2014/main" id="{258E80E6-4BBB-7E36-76BC-A0D295DD05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r="8877"/>
          <a:stretch/>
        </p:blipFill>
        <p:spPr>
          <a:xfrm>
            <a:off x="713916" y="3943158"/>
            <a:ext cx="10332232" cy="2492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1ED285-88C6-19D2-AB1C-1D400FDECF35}"/>
              </a:ext>
            </a:extLst>
          </p:cNvPr>
          <p:cNvSpPr txBox="1"/>
          <p:nvPr/>
        </p:nvSpPr>
        <p:spPr>
          <a:xfrm>
            <a:off x="521855" y="938917"/>
            <a:ext cx="10968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between the gain obtained from dynamic Wiener filter and that from the NLMS can be used to assess the performance of the adaptive filter </a:t>
            </a:r>
          </a:p>
        </p:txBody>
      </p:sp>
    </p:spTree>
    <p:extLst>
      <p:ext uri="{BB962C8B-B14F-4D97-AF65-F5344CB8AC3E}">
        <p14:creationId xmlns:p14="http://schemas.microsoft.com/office/powerpoint/2010/main" val="1279553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255" y="6416675"/>
            <a:ext cx="391051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filters – Recursive Least Square (classical RLS)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BE2BCA-3B77-794D-106D-BBAE3B058622}"/>
                  </a:ext>
                </a:extLst>
              </p:cNvPr>
              <p:cNvSpPr txBox="1"/>
              <p:nvPr/>
            </p:nvSpPr>
            <p:spPr>
              <a:xfrm>
                <a:off x="314036" y="600363"/>
                <a:ext cx="1135923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algorithm minimizes a weighted sum of squares of the error by making use of forgetting factor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≈1.0</m:t>
                    </m:r>
                  </m:oMath>
                </a14:m>
                <a:r>
                  <a:rPr lang="en-US" sz="1600" b="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but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≠1.0</m:t>
                    </m:r>
                  </m:oMath>
                </a14:m>
                <a:endParaRPr lang="en-US" sz="1600" b="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BE2BCA-3B77-794D-106D-BBAE3B058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36" y="600363"/>
                <a:ext cx="11359233" cy="338554"/>
              </a:xfrm>
              <a:prstGeom prst="rect">
                <a:avLst/>
              </a:prstGeom>
              <a:blipFill>
                <a:blip r:embed="rId3"/>
                <a:stretch>
                  <a:fillRect l="-322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1ED285-88C6-19D2-AB1C-1D400FDECF35}"/>
                  </a:ext>
                </a:extLst>
              </p:cNvPr>
              <p:cNvSpPr txBox="1"/>
              <p:nvPr/>
            </p:nvSpPr>
            <p:spPr>
              <a:xfrm>
                <a:off x="705085" y="1400734"/>
                <a:ext cx="10968181" cy="4666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ctr"/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Objective function</a:t>
                </a: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6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𝐦𝐢𝐧</m:t>
                        </m:r>
                      </m:fName>
                      <m:e>
                        <m:d>
                          <m:dPr>
                            <m:ctrlPr>
                              <a:rPr lang="en-US" sz="16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sz="1600" i="1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sz="1600" i="1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1600" i="1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600" i="1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i="1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600" i="1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1600" i="1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</m:e>
                            </m:nary>
                          </m:e>
                        </m:d>
                      </m:e>
                    </m:func>
                  </m:oMath>
                </a14:m>
                <a:endParaRPr lang="en-US" sz="1600" i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algn="ctr"/>
                <a:endParaRPr lang="en-US" sz="1600" i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algn="ctr"/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600" b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lang="en-US" sz="1600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6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𝑀𝐿</m:t>
                        </m:r>
                        <m: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× 1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b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𝐏</m:t>
                    </m:r>
                    <m:r>
                      <a:rPr lang="en-US" sz="1600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sz="16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𝑀𝐿</m:t>
                            </m:r>
                            <m:r>
                              <a:rPr lang="en-US" sz="16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16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𝑀𝐿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600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1600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ϵ</m:t>
                    </m:r>
                    <m:r>
                      <a:rPr lang="en-US" sz="1600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small</m:t>
                    </m:r>
                    <m:r>
                      <a:rPr lang="en-US" sz="160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positive</m:t>
                    </m:r>
                    <m:r>
                      <a:rPr lang="en-US" sz="160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constant</m:t>
                    </m:r>
                    <m:r>
                      <a:rPr lang="en-US" sz="160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16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algn="ctr"/>
                <a:endParaRPr lang="en-US" sz="1600" i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d>
                      <m:dPr>
                        <m:ctrlP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160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d>
                      <m:dPr>
                        <m:ctrlP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1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𝐡</m:t>
                    </m:r>
                    <m:d>
                      <m:dPr>
                        <m:ctrlP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160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160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160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60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algn="ctr"/>
                <a:endParaRPr lang="en-US" sz="16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600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en-US" sz="1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  <m:r>
                        <a:rPr lang="en-US" sz="1600" b="1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600" b="1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sz="16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algn="ctr"/>
                <a:endParaRPr lang="en-US" sz="1600" i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en-US" sz="1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𝐏</m:t>
                          </m:r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600" b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sz="1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6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parallels</m:t>
                      </m:r>
                      <m:r>
                        <a:rPr lang="en-US" sz="16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to</m:t>
                      </m:r>
                      <m:r>
                        <a:rPr lang="en-US" sz="16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Kalman</m:t>
                      </m:r>
                      <m:r>
                        <a:rPr lang="en-US" sz="16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gain</m:t>
                      </m:r>
                      <m:r>
                        <a:rPr lang="en-US" sz="16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matrix</m:t>
                      </m:r>
                    </m:oMath>
                  </m:oMathPara>
                </a14:m>
                <a:endParaRPr lang="en-US" sz="16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algn="ctr"/>
                <a:endParaRPr lang="en-US" sz="16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1600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600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1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d>
                                <m:dPr>
                                  <m:ctrlPr>
                                    <a:rPr lang="en-US" sz="1600" b="1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accent4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1600" b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𝐏</m:t>
                          </m:r>
                          <m:r>
                            <a:rPr lang="en-US" sz="1600" b="1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b="1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algn="ctr"/>
                <a:endParaRPr lang="en-US" sz="16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𝐡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1600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𝐡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600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sSub>
                        <m:sSubPr>
                          <m:ctrlPr>
                            <a:rPr lang="en-US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𝐆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6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algn="ctr"/>
                <a:endParaRPr lang="en-US" sz="1600" i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 algn="ctr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𝐱</m:t>
                    </m:r>
                    <m:d>
                      <m:dPr>
                        <m:ctrlP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augmented data vector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1600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sample,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d>
                      <m:dPr>
                        <m:ctrlP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1600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=[</m:t>
                    </m:r>
                    <m:sSubSup>
                      <m:sSubSupPr>
                        <m:ctrlP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  <m:d>
                      <m:dPr>
                        <m:ctrlP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1600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  <m:d>
                      <m:dPr>
                        <m:ctrlP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1600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,……,</m:t>
                    </m:r>
                    <m:sSubSup>
                      <m:sSubSupPr>
                        <m:ctrlP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  <m:r>
                      <a:rPr lang="en-US" sz="1600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endParaRPr lang="en-US" sz="16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 algn="ctr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Complexity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1600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6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per sample (not feasible)</a:t>
                </a:r>
              </a:p>
              <a:p>
                <a:pPr lvl="1" algn="ctr"/>
                <a:endParaRPr lang="en-US" sz="1600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1ED285-88C6-19D2-AB1C-1D400FDEC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85" y="1400734"/>
                <a:ext cx="10968181" cy="4666534"/>
              </a:xfrm>
              <a:prstGeom prst="rect">
                <a:avLst/>
              </a:prstGeom>
              <a:blipFill>
                <a:blip r:embed="rId4"/>
                <a:stretch>
                  <a:fillRect t="-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2878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relevance of gravitational-wave physics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62EE2-AA5B-C73C-9821-8EAC6BB41D4F}"/>
              </a:ext>
            </a:extLst>
          </p:cNvPr>
          <p:cNvSpPr txBox="1"/>
          <p:nvPr/>
        </p:nvSpPr>
        <p:spPr>
          <a:xfrm>
            <a:off x="314036" y="600363"/>
            <a:ext cx="1135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Multi-messenger astronomy started: a broad community is relying on gravitational wave science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Scientific programs are limited by LVC instruments over the entire frequency band 10 – 10000 Hz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6A1DD-B090-BF66-D97F-EE2C6110BE83}"/>
              </a:ext>
            </a:extLst>
          </p:cNvPr>
          <p:cNvSpPr txBox="1"/>
          <p:nvPr/>
        </p:nvSpPr>
        <p:spPr>
          <a:xfrm>
            <a:off x="314035" y="1366981"/>
            <a:ext cx="11359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dynamic strong field regime; new tests of General Relativity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holes: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merger, ringdown, quasi-normal modes, echo’s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Lorentz invariance, equivalence principle, parity violation, polarization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39757A-D8FB-937D-1F57-38298DF8DE1C}"/>
              </a:ext>
            </a:extLst>
          </p:cNvPr>
          <p:cNvSpPr txBox="1"/>
          <p:nvPr/>
        </p:nvSpPr>
        <p:spPr>
          <a:xfrm>
            <a:off x="314034" y="2591606"/>
            <a:ext cx="11359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 of binary neutron stars – relation to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sGRB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Kilonova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evidence, element formation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AF1881-7FBB-847E-C046-F06683428D1C}"/>
              </a:ext>
            </a:extLst>
          </p:cNvPr>
          <p:cNvSpPr txBox="1"/>
          <p:nvPr/>
        </p:nvSpPr>
        <p:spPr>
          <a:xfrm>
            <a:off x="314033" y="3579401"/>
            <a:ext cx="1135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Gravitational-wave astronomy, population studies, remnant studies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4251BF-D5A9-124D-4594-88992EA07E72}"/>
              </a:ext>
            </a:extLst>
          </p:cNvPr>
          <p:cNvSpPr txBox="1"/>
          <p:nvPr/>
        </p:nvSpPr>
        <p:spPr>
          <a:xfrm>
            <a:off x="314033" y="4290912"/>
            <a:ext cx="11359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binary neutron stars as “standard-sirens”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matter and dark energy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E23366-BD06-9076-8676-0BA61D8A6C46}"/>
              </a:ext>
            </a:extLst>
          </p:cNvPr>
          <p:cNvSpPr txBox="1"/>
          <p:nvPr/>
        </p:nvSpPr>
        <p:spPr>
          <a:xfrm>
            <a:off x="314033" y="5225804"/>
            <a:ext cx="11359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Tidal interactions between neutron stars get imprinted on gravitational waves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 of state</a:t>
            </a:r>
          </a:p>
        </p:txBody>
      </p:sp>
    </p:spTree>
    <p:extLst>
      <p:ext uri="{BB962C8B-B14F-4D97-AF65-F5344CB8AC3E}">
        <p14:creationId xmlns:p14="http://schemas.microsoft.com/office/powerpoint/2010/main" val="4251249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255" y="6416675"/>
            <a:ext cx="391051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3999" y="129309"/>
            <a:ext cx="11617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filters – Numerically stabilized fast RLS (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Slock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&amp; Kailath, 1991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1ED285-88C6-19D2-AB1C-1D400FDECF35}"/>
                  </a:ext>
                </a:extLst>
              </p:cNvPr>
              <p:cNvSpPr txBox="1"/>
              <p:nvPr/>
            </p:nvSpPr>
            <p:spPr>
              <a:xfrm>
                <a:off x="694811" y="984631"/>
                <a:ext cx="6291616" cy="5273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Fast versions of the algorithm were proposed as early as </a:t>
                </a:r>
                <a:r>
                  <a:rPr lang="en-US" sz="16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Cioffi, 1984</a:t>
                </a:r>
                <a:endParaRPr lang="en-US" sz="16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Followed by several others </a:t>
                </a: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Slock &amp; Kailath, 1989</a:t>
                </a: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Benallal 1988</a:t>
                </a:r>
                <a:endParaRPr lang="en-US" sz="16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 fast algorithms are based on computing the forward and backward prediction error matrices of input data matrix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Order update and downdate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Most algorithms are numerically unstable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Infinite precision might work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 be solved by making using of redundancy in the algorithm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Same quantities are computed using different equations and the errors are fed back to the algorithm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Empirical feedback coefficients used, might differ between applications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Algorithm stable for persistently exciting input (full Rank input correlation matrix)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However, for practical applications with seismic noise such assumptions are not true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Soft-constrained rescue schemes used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1ED285-88C6-19D2-AB1C-1D400FDEC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11" y="984631"/>
                <a:ext cx="6291616" cy="5273751"/>
              </a:xfrm>
              <a:prstGeom prst="rect">
                <a:avLst/>
              </a:prstGeom>
              <a:blipFill>
                <a:blip r:embed="rId7"/>
                <a:stretch>
                  <a:fillRect l="-388" t="-347" r="-484" b="-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paper with mathematical equations&#10;&#10;Description automatically generated">
            <a:extLst>
              <a:ext uri="{FF2B5EF4-FFF2-40B4-BE49-F238E27FC236}">
                <a16:creationId xmlns:a16="http://schemas.microsoft.com/office/drawing/2014/main" id="{C115E912-5E66-C6CB-0B16-FF7C6EA11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34" y="924827"/>
            <a:ext cx="4708525" cy="5067300"/>
          </a:xfrm>
          <a:prstGeom prst="rect">
            <a:avLst/>
          </a:prstGeom>
        </p:spPr>
      </p:pic>
      <p:pic>
        <p:nvPicPr>
          <p:cNvPr id="3" name="Picture 2" descr="A cartoon of a person with a hammer over his head&#10;&#10;Description automatically generated">
            <a:extLst>
              <a:ext uri="{FF2B5EF4-FFF2-40B4-BE49-F238E27FC236}">
                <a16:creationId xmlns:a16="http://schemas.microsoft.com/office/drawing/2014/main" id="{019E1A80-A9DC-58F1-1BCB-92311D54F1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143" y="5275741"/>
            <a:ext cx="590326" cy="59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4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255" y="6416675"/>
            <a:ext cx="391051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filters – SFTF RLS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7AAE1F-F225-E6AC-C2BB-CC4A02FB32B0}"/>
                  </a:ext>
                </a:extLst>
              </p:cNvPr>
              <p:cNvSpPr txBox="1"/>
              <p:nvPr/>
            </p:nvSpPr>
            <p:spPr>
              <a:xfrm>
                <a:off x="518734" y="652529"/>
                <a:ext cx="10968181" cy="104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stability reasons and reasonably small number of rescue calls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𝑴𝑳</m:t>
                        </m:r>
                      </m:den>
                    </m:f>
                    <m:r>
                      <a:rPr lang="en-US" sz="16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slightly decrease the rate of convergence, time constant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den>
                    </m:f>
                  </m:oMath>
                </a14:m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Eleftheriou &amp; Falconer, 1986</a:t>
                </a:r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spectral dependence on performance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7AAE1F-F225-E6AC-C2BB-CC4A02FB3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34" y="652529"/>
                <a:ext cx="10968181" cy="1048620"/>
              </a:xfrm>
              <a:prstGeom prst="rect">
                <a:avLst/>
              </a:prstGeom>
              <a:blipFill>
                <a:blip r:embed="rId4"/>
                <a:stretch>
                  <a:fillRect l="-222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96C0F7C1-3BA1-BE06-9AB5-CE99D5A26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3" r="8074"/>
          <a:stretch/>
        </p:blipFill>
        <p:spPr>
          <a:xfrm>
            <a:off x="2892832" y="1808175"/>
            <a:ext cx="8676613" cy="2280659"/>
          </a:xfrm>
          <a:prstGeom prst="rect">
            <a:avLst/>
          </a:prstGeom>
        </p:spPr>
      </p:pic>
      <p:pic>
        <p:nvPicPr>
          <p:cNvPr id="12" name="Picture 11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C45BCA24-63B4-57F7-E3AE-E9FFC6EF9A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r="8195"/>
          <a:stretch/>
        </p:blipFill>
        <p:spPr>
          <a:xfrm>
            <a:off x="2892832" y="4130546"/>
            <a:ext cx="8676614" cy="228176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BEAD0C0F-D840-87CA-370C-DB32256C8771}"/>
              </a:ext>
            </a:extLst>
          </p:cNvPr>
          <p:cNvSpPr/>
          <p:nvPr/>
        </p:nvSpPr>
        <p:spPr>
          <a:xfrm>
            <a:off x="1504507" y="2610293"/>
            <a:ext cx="1148316" cy="770860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C1517D1-FF67-AB6D-3D9C-828C33DE3C60}"/>
              </a:ext>
            </a:extLst>
          </p:cNvPr>
          <p:cNvSpPr/>
          <p:nvPr/>
        </p:nvSpPr>
        <p:spPr>
          <a:xfrm>
            <a:off x="1504507" y="4988497"/>
            <a:ext cx="1148316" cy="770860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3B79BF-51ED-C852-AA01-FC153D90FAD5}"/>
              </a:ext>
            </a:extLst>
          </p:cNvPr>
          <p:cNvSpPr txBox="1"/>
          <p:nvPr/>
        </p:nvSpPr>
        <p:spPr>
          <a:xfrm flipH="1">
            <a:off x="991456" y="1982301"/>
            <a:ext cx="1781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Initial convergence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79DB77-0789-B3B4-930F-FD872F992188}"/>
              </a:ext>
            </a:extLst>
          </p:cNvPr>
          <p:cNvSpPr txBox="1"/>
          <p:nvPr/>
        </p:nvSpPr>
        <p:spPr>
          <a:xfrm flipH="1">
            <a:off x="1049935" y="4619165"/>
            <a:ext cx="178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Steady state</a:t>
            </a:r>
          </a:p>
        </p:txBody>
      </p:sp>
    </p:spTree>
    <p:extLst>
      <p:ext uri="{BB962C8B-B14F-4D97-AF65-F5344CB8AC3E}">
        <p14:creationId xmlns:p14="http://schemas.microsoft.com/office/powerpoint/2010/main" val="2181487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255" y="6416675"/>
            <a:ext cx="391051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filters – SFTF-RLS comparison with Dynamic Wiener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11A0A5-407D-4E3A-9EF0-EBA5B890F1B6}"/>
              </a:ext>
            </a:extLst>
          </p:cNvPr>
          <p:cNvSpPr txBox="1"/>
          <p:nvPr/>
        </p:nvSpPr>
        <p:spPr>
          <a:xfrm>
            <a:off x="518734" y="847978"/>
            <a:ext cx="10968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between the gain obtained from dynamic Wiener filter and that from SFTF RLS can be used to assess the performance of the adaptive filter </a:t>
            </a:r>
          </a:p>
        </p:txBody>
      </p:sp>
      <p:pic>
        <p:nvPicPr>
          <p:cNvPr id="2" name="Picture 1" descr="A blue line with black text&#10;&#10;Description automatically generated">
            <a:extLst>
              <a:ext uri="{FF2B5EF4-FFF2-40B4-BE49-F238E27FC236}">
                <a16:creationId xmlns:a16="http://schemas.microsoft.com/office/drawing/2014/main" id="{0937E5BD-DF5E-D421-AC97-D4589C23EF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r="8555"/>
          <a:stretch/>
        </p:blipFill>
        <p:spPr>
          <a:xfrm>
            <a:off x="925744" y="1432753"/>
            <a:ext cx="10154159" cy="2692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09545788-FDE8-82C9-C37F-CA16EF406D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6917422"/>
                  </p:ext>
                </p:extLst>
              </p:nvPr>
            </p:nvGraphicFramePr>
            <p:xfrm>
              <a:off x="863885" y="4211035"/>
              <a:ext cx="10578761" cy="2164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1253">
                      <a:extLst>
                        <a:ext uri="{9D8B030D-6E8A-4147-A177-3AD203B41FA5}">
                          <a16:colId xmlns:a16="http://schemas.microsoft.com/office/drawing/2014/main" val="1642134478"/>
                        </a:ext>
                      </a:extLst>
                    </a:gridCol>
                    <a:gridCol w="1511253">
                      <a:extLst>
                        <a:ext uri="{9D8B030D-6E8A-4147-A177-3AD203B41FA5}">
                          <a16:colId xmlns:a16="http://schemas.microsoft.com/office/drawing/2014/main" val="1593041584"/>
                        </a:ext>
                      </a:extLst>
                    </a:gridCol>
                    <a:gridCol w="1456171">
                      <a:extLst>
                        <a:ext uri="{9D8B030D-6E8A-4147-A177-3AD203B41FA5}">
                          <a16:colId xmlns:a16="http://schemas.microsoft.com/office/drawing/2014/main" val="3437912180"/>
                        </a:ext>
                      </a:extLst>
                    </a:gridCol>
                    <a:gridCol w="1566330">
                      <a:extLst>
                        <a:ext uri="{9D8B030D-6E8A-4147-A177-3AD203B41FA5}">
                          <a16:colId xmlns:a16="http://schemas.microsoft.com/office/drawing/2014/main" val="3360949511"/>
                        </a:ext>
                      </a:extLst>
                    </a:gridCol>
                    <a:gridCol w="1483968">
                      <a:extLst>
                        <a:ext uri="{9D8B030D-6E8A-4147-A177-3AD203B41FA5}">
                          <a16:colId xmlns:a16="http://schemas.microsoft.com/office/drawing/2014/main" val="1323823162"/>
                        </a:ext>
                      </a:extLst>
                    </a:gridCol>
                    <a:gridCol w="1538533">
                      <a:extLst>
                        <a:ext uri="{9D8B030D-6E8A-4147-A177-3AD203B41FA5}">
                          <a16:colId xmlns:a16="http://schemas.microsoft.com/office/drawing/2014/main" val="2228195450"/>
                        </a:ext>
                      </a:extLst>
                    </a:gridCol>
                    <a:gridCol w="1511253">
                      <a:extLst>
                        <a:ext uri="{9D8B030D-6E8A-4147-A177-3AD203B41FA5}">
                          <a16:colId xmlns:a16="http://schemas.microsoft.com/office/drawing/2014/main" val="3330779954"/>
                        </a:ext>
                      </a:extLst>
                    </a:gridCol>
                  </a:tblGrid>
                  <a:tr h="488799">
                    <a:tc rowSpan="2"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</a:rPr>
                            <a:t>Freq Band (Hz)</a:t>
                          </a:r>
                        </a:p>
                      </a:txBody>
                      <a:tcPr>
                        <a:gradFill flip="none" rotWithShape="1">
                          <a:gsLst>
                            <a:gs pos="0">
                              <a:schemeClr val="accent5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5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5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5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  <a:tileRect/>
                        </a:gra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Gai</m:t>
                                </m:r>
                                <m:sSub>
                                  <m:sSubPr>
                                    <m:ctrlPr>
                                      <a:rPr lang="en-US" sz="1600" b="1" i="1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i="0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en-US" sz="1600" b="1" i="0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𝐍𝐋𝐌𝐒</m:t>
                                    </m:r>
                                  </m:sub>
                                </m:sSub>
                                <m:r>
                                  <a:rPr lang="en-US" sz="1600" b="1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US" sz="1600" b="1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𝐆𝐚𝐢</m:t>
                                </m:r>
                                <m:sSub>
                                  <m:sSubPr>
                                    <m:ctrlPr>
                                      <a:rPr lang="en-US" sz="1600" b="1" i="1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0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𝐧</m:t>
                                    </m:r>
                                  </m:e>
                                  <m:sub>
                                    <m:r>
                                      <a:rPr lang="en-US" sz="1600" b="1" i="0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𝐖𝐢𝐞𝐧𝐞𝐫</m:t>
                                    </m:r>
                                  </m:sub>
                                </m:sSub>
                                <m:r>
                                  <a:rPr lang="en-US" sz="1600" b="1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1600" b="1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𝐝𝐁</m:t>
                                </m:r>
                                <m:r>
                                  <a:rPr lang="en-US" sz="1600" b="1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i="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  <a:p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gradFill flip="none" rotWithShape="1">
                          <a:gsLst>
                            <a:gs pos="0">
                              <a:schemeClr val="accent5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5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5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5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  <a:tileRect/>
                        </a:gra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Gai</m:t>
                                </m:r>
                                <m:sSub>
                                  <m:sSubPr>
                                    <m:ctrlPr>
                                      <a:rPr lang="en-US" sz="1600" b="1" i="1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i="0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en-US" sz="1600" b="1" i="0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𝐈𝐏𝐍𝐋𝐌𝐒</m:t>
                                    </m:r>
                                  </m:sub>
                                </m:sSub>
                                <m:r>
                                  <a:rPr lang="en-US" sz="1600" b="1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US" sz="1600" b="1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𝐆𝐚𝐢</m:t>
                                </m:r>
                                <m:sSub>
                                  <m:sSubPr>
                                    <m:ctrlPr>
                                      <a:rPr lang="en-US" sz="1600" b="1" i="1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0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𝐧</m:t>
                                    </m:r>
                                  </m:e>
                                  <m:sub>
                                    <m:r>
                                      <a:rPr lang="en-US" sz="1600" b="1" i="0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𝐖𝐢𝐞𝐧𝐞𝐫</m:t>
                                    </m:r>
                                  </m:sub>
                                </m:sSub>
                                <m:r>
                                  <a:rPr lang="en-US" sz="1600" b="1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1600" b="1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𝐝𝐁</m:t>
                                </m:r>
                                <m:r>
                                  <a:rPr lang="en-US" sz="1600" b="1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i="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  <a:p>
                          <a:endParaRPr lang="en-US" sz="1600" b="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gradFill flip="none" rotWithShape="1">
                          <a:gsLst>
                            <a:gs pos="0">
                              <a:schemeClr val="accent5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5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5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5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  <a:tileRect/>
                        </a:gra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Gai</m:t>
                                </m:r>
                                <m:sSub>
                                  <m:sSubPr>
                                    <m:ctrlPr>
                                      <a:rPr lang="en-US" sz="1600" b="1" i="1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i="0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en-US" sz="1600" b="1" i="0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𝐒𝐅𝐓𝐅</m:t>
                                    </m:r>
                                    <m:r>
                                      <a:rPr lang="en-US" sz="1600" b="1" i="0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1" i="0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𝐑𝐋𝐒</m:t>
                                    </m:r>
                                  </m:sub>
                                </m:sSub>
                                <m:r>
                                  <a:rPr lang="en-US" sz="1600" b="1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US" sz="1600" b="1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𝐆𝐚𝐢</m:t>
                                </m:r>
                                <m:sSub>
                                  <m:sSubPr>
                                    <m:ctrlPr>
                                      <a:rPr lang="en-US" sz="1600" b="1" i="1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0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𝐧</m:t>
                                    </m:r>
                                  </m:e>
                                  <m:sub>
                                    <m:r>
                                      <a:rPr lang="en-US" sz="1600" b="1" i="0" dirty="0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𝐖𝐢𝐞𝐧𝐞𝐫</m:t>
                                    </m:r>
                                  </m:sub>
                                </m:sSub>
                                <m:r>
                                  <a:rPr lang="en-US" sz="1600" b="1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1600" b="1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𝐝𝐁</m:t>
                                </m:r>
                                <m:r>
                                  <a:rPr lang="en-US" sz="1600" b="1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i="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  <a:p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gradFill flip="none" rotWithShape="1">
                          <a:gsLst>
                            <a:gs pos="0">
                              <a:schemeClr val="accent5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5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5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5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  <a:tileRect/>
                        </a:gra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2834916"/>
                      </a:ext>
                    </a:extLst>
                  </a:tr>
                  <a:tr h="488799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</a:rPr>
                            <a:t>% pop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160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0 </m:t>
                              </m:r>
                              <m:r>
                                <m:rPr>
                                  <m:sty m:val="p"/>
                                </m:rPr>
                                <a:rPr lang="en-US" sz="1600" i="0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dB</m:t>
                              </m:r>
                            </m:oMath>
                          </a14:m>
                          <a:endParaRPr lang="en-US" sz="1600" i="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</a:rPr>
                            <a:t>% pop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≤2</m:t>
                              </m:r>
                              <m:r>
                                <a:rPr lang="en-US" sz="160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600" i="0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dB</m:t>
                              </m:r>
                            </m:oMath>
                          </a14:m>
                          <a:endParaRPr lang="en-US" sz="1600" i="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</a:rPr>
                            <a:t>% pop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160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0 </m:t>
                              </m:r>
                              <m:r>
                                <m:rPr>
                                  <m:sty m:val="p"/>
                                </m:rPr>
                                <a:rPr lang="en-US" sz="1600" i="0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dB</m:t>
                              </m:r>
                            </m:oMath>
                          </a14:m>
                          <a:endParaRPr lang="en-US" sz="1600" i="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</a:rPr>
                            <a:t>% pop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≤2</m:t>
                              </m:r>
                              <m:r>
                                <a:rPr lang="en-US" sz="160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600" i="0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dB</m:t>
                              </m:r>
                            </m:oMath>
                          </a14:m>
                          <a:endParaRPr lang="en-US" sz="1600" i="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  <a:p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</a:rPr>
                            <a:t>% pop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160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0 </m:t>
                              </m:r>
                              <m:r>
                                <m:rPr>
                                  <m:sty m:val="p"/>
                                </m:rPr>
                                <a:rPr lang="en-US" sz="1600" i="0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dB</m:t>
                              </m:r>
                            </m:oMath>
                          </a14:m>
                          <a:endParaRPr lang="en-US" sz="1600" i="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</a:rPr>
                            <a:t>% pop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≤2</m:t>
                              </m:r>
                              <m:r>
                                <a:rPr lang="en-US" sz="160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600" i="0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dB</m:t>
                              </m:r>
                            </m:oMath>
                          </a14:m>
                          <a:endParaRPr lang="en-US" sz="1600" i="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  <a:p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25599694"/>
                      </a:ext>
                    </a:extLst>
                  </a:tr>
                  <a:tr h="28298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10 – 15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70.4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96.4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91.3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98.8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52.0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99.4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4087604"/>
                      </a:ext>
                    </a:extLst>
                  </a:tr>
                  <a:tr h="28298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15 – 20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11.4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76.3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14.9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80.6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36.6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99.5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85129046"/>
                      </a:ext>
                    </a:extLst>
                  </a:tr>
                  <a:tr h="28298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20 −25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38.3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86.2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67.3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96.3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25.8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99.3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919250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09545788-FDE8-82C9-C37F-CA16EF406D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6917422"/>
                  </p:ext>
                </p:extLst>
              </p:nvPr>
            </p:nvGraphicFramePr>
            <p:xfrm>
              <a:off x="863885" y="4211035"/>
              <a:ext cx="10578761" cy="2164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1253">
                      <a:extLst>
                        <a:ext uri="{9D8B030D-6E8A-4147-A177-3AD203B41FA5}">
                          <a16:colId xmlns:a16="http://schemas.microsoft.com/office/drawing/2014/main" val="1642134478"/>
                        </a:ext>
                      </a:extLst>
                    </a:gridCol>
                    <a:gridCol w="1511253">
                      <a:extLst>
                        <a:ext uri="{9D8B030D-6E8A-4147-A177-3AD203B41FA5}">
                          <a16:colId xmlns:a16="http://schemas.microsoft.com/office/drawing/2014/main" val="1593041584"/>
                        </a:ext>
                      </a:extLst>
                    </a:gridCol>
                    <a:gridCol w="1456171">
                      <a:extLst>
                        <a:ext uri="{9D8B030D-6E8A-4147-A177-3AD203B41FA5}">
                          <a16:colId xmlns:a16="http://schemas.microsoft.com/office/drawing/2014/main" val="3437912180"/>
                        </a:ext>
                      </a:extLst>
                    </a:gridCol>
                    <a:gridCol w="1566330">
                      <a:extLst>
                        <a:ext uri="{9D8B030D-6E8A-4147-A177-3AD203B41FA5}">
                          <a16:colId xmlns:a16="http://schemas.microsoft.com/office/drawing/2014/main" val="3360949511"/>
                        </a:ext>
                      </a:extLst>
                    </a:gridCol>
                    <a:gridCol w="1483968">
                      <a:extLst>
                        <a:ext uri="{9D8B030D-6E8A-4147-A177-3AD203B41FA5}">
                          <a16:colId xmlns:a16="http://schemas.microsoft.com/office/drawing/2014/main" val="1323823162"/>
                        </a:ext>
                      </a:extLst>
                    </a:gridCol>
                    <a:gridCol w="1538533">
                      <a:extLst>
                        <a:ext uri="{9D8B030D-6E8A-4147-A177-3AD203B41FA5}">
                          <a16:colId xmlns:a16="http://schemas.microsoft.com/office/drawing/2014/main" val="2228195450"/>
                        </a:ext>
                      </a:extLst>
                    </a:gridCol>
                    <a:gridCol w="1511253">
                      <a:extLst>
                        <a:ext uri="{9D8B030D-6E8A-4147-A177-3AD203B41FA5}">
                          <a16:colId xmlns:a16="http://schemas.microsoft.com/office/drawing/2014/main" val="3330779954"/>
                        </a:ext>
                      </a:extLst>
                    </a:gridCol>
                  </a:tblGrid>
                  <a:tr h="579120">
                    <a:tc rowSpan="2"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</a:rPr>
                            <a:t>Freq Band (Hz)</a:t>
                          </a:r>
                        </a:p>
                      </a:txBody>
                      <a:tcPr>
                        <a:gradFill flip="none" rotWithShape="1">
                          <a:gsLst>
                            <a:gs pos="0">
                              <a:schemeClr val="accent5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5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5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5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  <a:tileRect/>
                        </a:gra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1129" t="-2105" r="-206571" b="-27684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6906" t="-2105" r="-100798" b="-27684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6906" t="-2105" r="-798" b="-27684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2834916"/>
                      </a:ext>
                    </a:extLst>
                  </a:tr>
                  <a:tr h="57912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403" t="-101042" r="-502016" b="-1739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7950" t="-101042" r="-420921" b="-1739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85271" t="-101042" r="-289922" b="-1739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9053" t="-101042" r="-207819" b="-1739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88933" t="-101042" r="-99605" b="-1739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00806" t="-101042" r="-1613" b="-1739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559969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3" t="-350909" r="-602016" b="-2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403" t="-350909" r="-502016" b="-2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7950" t="-350909" r="-420921" b="-2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85271" t="-350909" r="-289922" b="-2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9053" t="-350909" r="-207819" b="-2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88933" t="-350909" r="-99605" b="-2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00806" t="-350909" r="-1613" b="-20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408760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3" t="-450909" r="-602016" b="-1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403" t="-450909" r="-502016" b="-1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7950" t="-450909" r="-420921" b="-1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85271" t="-450909" r="-289922" b="-1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9053" t="-450909" r="-207819" b="-1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88933" t="-450909" r="-99605" b="-1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00806" t="-450909" r="-1613" b="-10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512904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3" t="-550909" r="-602016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403" t="-550909" r="-502016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7950" t="-550909" r="-420921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85271" t="-550909" r="-289922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9053" t="-550909" r="-207819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88933" t="-550909" r="-99605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00806" t="-550909" r="-1613" b="-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192502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37D99F1B-EE04-3284-948A-4EBB0B34E48B}"/>
              </a:ext>
            </a:extLst>
          </p:cNvPr>
          <p:cNvSpPr/>
          <p:nvPr/>
        </p:nvSpPr>
        <p:spPr>
          <a:xfrm>
            <a:off x="883578" y="4222679"/>
            <a:ext cx="1505164" cy="215243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DEB8D8-8A56-2530-74AA-0C73708D3EF0}"/>
              </a:ext>
            </a:extLst>
          </p:cNvPr>
          <p:cNvSpPr/>
          <p:nvPr/>
        </p:nvSpPr>
        <p:spPr>
          <a:xfrm>
            <a:off x="2394888" y="4231583"/>
            <a:ext cx="2917558" cy="215243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C1C6B-0505-B2CA-C3DC-7249DB21326F}"/>
              </a:ext>
            </a:extLst>
          </p:cNvPr>
          <p:cNvSpPr/>
          <p:nvPr/>
        </p:nvSpPr>
        <p:spPr>
          <a:xfrm>
            <a:off x="5312446" y="4238322"/>
            <a:ext cx="3076403" cy="215243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FC4FF5-0EB6-835B-3B94-ADECCA9FE051}"/>
              </a:ext>
            </a:extLst>
          </p:cNvPr>
          <p:cNvSpPr/>
          <p:nvPr/>
        </p:nvSpPr>
        <p:spPr>
          <a:xfrm>
            <a:off x="8388849" y="4238322"/>
            <a:ext cx="3030878" cy="215243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894B82-10FA-5561-F0A2-7E68053A2197}"/>
              </a:ext>
            </a:extLst>
          </p:cNvPr>
          <p:cNvSpPr/>
          <p:nvPr/>
        </p:nvSpPr>
        <p:spPr>
          <a:xfrm>
            <a:off x="2388742" y="4782620"/>
            <a:ext cx="9030985" cy="5650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43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255" y="6416675"/>
            <a:ext cx="391051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Outlook – Towards Einstein Telescope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2071F8-06B6-2024-FDB1-E8FBFD616FA7}"/>
                  </a:ext>
                </a:extLst>
              </p:cNvPr>
              <p:cNvSpPr txBox="1"/>
              <p:nvPr/>
            </p:nvSpPr>
            <p:spPr>
              <a:xfrm>
                <a:off x="314036" y="600363"/>
                <a:ext cx="11359233" cy="603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Einstein Telescope is a planned underground GW detector that aims two order of magnitude sensitivity improvement over </a:t>
                </a:r>
                <a:r>
                  <a:rPr lang="en-US" sz="1600" dirty="0" err="1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AdV</a:t>
                </a: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at 10 Hz and achieve strain sensitivity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−22</m:t>
                        </m:r>
                      </m:sup>
                    </m:sSup>
                    <m:r>
                      <a:rPr lang="en-US" sz="1600" b="0" i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√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Hz</m:t>
                    </m:r>
                  </m:oMath>
                </a14:m>
                <a:r>
                  <a:rPr lang="en-US" sz="1600" b="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 2 Hz – Newtonian noise is a severe limitation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2071F8-06B6-2024-FDB1-E8FBFD616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36" y="600363"/>
                <a:ext cx="11359233" cy="603178"/>
              </a:xfrm>
              <a:prstGeom prst="rect">
                <a:avLst/>
              </a:prstGeom>
              <a:blipFill>
                <a:blip r:embed="rId3"/>
                <a:stretch>
                  <a:fillRect l="-322" t="-3030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diagram of a sound wave&#10;&#10;Description automatically generated with medium confidence">
            <a:extLst>
              <a:ext uri="{FF2B5EF4-FFF2-40B4-BE49-F238E27FC236}">
                <a16:creationId xmlns:a16="http://schemas.microsoft.com/office/drawing/2014/main" id="{FFF9BA8F-3D6E-CDFF-8C3A-1A8BC6F97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4" y="1405369"/>
            <a:ext cx="5115451" cy="45846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505AA6-1AEE-FFA3-0AFE-FE0AA4081C15}"/>
              </a:ext>
            </a:extLst>
          </p:cNvPr>
          <p:cNvSpPr txBox="1"/>
          <p:nvPr/>
        </p:nvSpPr>
        <p:spPr>
          <a:xfrm>
            <a:off x="5993651" y="1369832"/>
            <a:ext cx="5851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simulations of NN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M.Bader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 2022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S.Koley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 2022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Elastodynamic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simulations – based on geology and noise source distribution at the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wave background – plane waves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Chart, radar chart&#10;&#10;Description automatically generated">
            <a:extLst>
              <a:ext uri="{FF2B5EF4-FFF2-40B4-BE49-F238E27FC236}">
                <a16:creationId xmlns:a16="http://schemas.microsoft.com/office/drawing/2014/main" id="{F5918883-A124-209C-F2B0-295747936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44" y="2757495"/>
            <a:ext cx="3095238" cy="3156974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64A0AD87-037D-2431-35E4-49A46C19E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61" y="2976970"/>
            <a:ext cx="3216554" cy="282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48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255" y="6416675"/>
            <a:ext cx="391051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Outlook – Deep Neural Network for Newtonian noise subtraction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071F8-06B6-2024-FDB1-E8FBFD616FA7}"/>
              </a:ext>
            </a:extLst>
          </p:cNvPr>
          <p:cNvSpPr txBox="1"/>
          <p:nvPr/>
        </p:nvSpPr>
        <p:spPr>
          <a:xfrm>
            <a:off x="314036" y="600363"/>
            <a:ext cx="1135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a factor 4 reduction in strain could be achieved in the frequency band 3-10 Hz (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V. Beveren et al, 2023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505AA6-1AEE-FFA3-0AFE-FE0AA4081C15}"/>
              </a:ext>
            </a:extLst>
          </p:cNvPr>
          <p:cNvSpPr txBox="1"/>
          <p:nvPr/>
        </p:nvSpPr>
        <p:spPr>
          <a:xfrm>
            <a:off x="6604000" y="1063625"/>
            <a:ext cx="5343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Newtonian noise subtraction performance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diagram of a flowchart&#10;&#10;Description automatically generated">
            <a:extLst>
              <a:ext uri="{FF2B5EF4-FFF2-40B4-BE49-F238E27FC236}">
                <a16:creationId xmlns:a16="http://schemas.microsoft.com/office/drawing/2014/main" id="{4F93AA25-B672-1557-CB2B-01AE77A0E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7" y="3705147"/>
            <a:ext cx="6159500" cy="2632075"/>
          </a:xfrm>
          <a:prstGeom prst="rect">
            <a:avLst/>
          </a:prstGeom>
        </p:spPr>
      </p:pic>
      <p:pic>
        <p:nvPicPr>
          <p:cNvPr id="11" name="Picture 1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CEDD4CD-2F78-A24B-AAA9-A68614E48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4" y="1531932"/>
            <a:ext cx="5165099" cy="2173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8789F9-5185-822C-5497-C6470CC3EAD6}"/>
              </a:ext>
            </a:extLst>
          </p:cNvPr>
          <p:cNvSpPr txBox="1"/>
          <p:nvPr/>
        </p:nvSpPr>
        <p:spPr>
          <a:xfrm>
            <a:off x="705833" y="1143078"/>
            <a:ext cx="5851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architecture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B6B7F55B-F009-60A2-BBC3-F732DB7DF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95" y="1526887"/>
            <a:ext cx="46831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27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255" y="6416675"/>
            <a:ext cx="391051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11A0A5-407D-4E3A-9EF0-EBA5B890F1B6}"/>
              </a:ext>
            </a:extLst>
          </p:cNvPr>
          <p:cNvSpPr txBox="1"/>
          <p:nvPr/>
        </p:nvSpPr>
        <p:spPr>
          <a:xfrm>
            <a:off x="518734" y="847978"/>
            <a:ext cx="1096818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Wiener filter (static and dynamic) and adaptive filters were applied to cancel the tilt signal by using seismic noise data acquired by an array of 24 geophones surrounding the tiltmeter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Tilt cancellation was performed in the frequency band 10 - 25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Wiener filter (estimated every 1000 s) achieved a subtraction of about 10 dB in the frequency band 10 -20 Hz- almost double than that of the static Wiener filter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adaptive noise filtering schemes were explored – NLMS, IPNLMS, RLS, FTF-RLS – QRD-RLS FLA-RLS not feasible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NLMS algorithm performed better than the dynamic filter in the 10 – 15 Hz band and performance degrades at higher frequencies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IPNLMS performed better than NLMS but performance in the 15 – 20 Hz was worse than the dynamic Wiener filter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Stabilized FTF versions of the RLS algorithm was found suitable for real time applications – O(N)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as good as the dynamic filter in the entire frequency band of interest – 10 – 25 Hz</a:t>
            </a:r>
          </a:p>
        </p:txBody>
      </p:sp>
    </p:spTree>
    <p:extLst>
      <p:ext uri="{BB962C8B-B14F-4D97-AF65-F5344CB8AC3E}">
        <p14:creationId xmlns:p14="http://schemas.microsoft.com/office/powerpoint/2010/main" val="2761455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Yellow and blue symbols">
            <a:extLst>
              <a:ext uri="{FF2B5EF4-FFF2-40B4-BE49-F238E27FC236}">
                <a16:creationId xmlns:a16="http://schemas.microsoft.com/office/drawing/2014/main" id="{BB10FB09-1299-C5DE-AF36-74A3BDBC4D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05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D8839-5066-2C4C-DD07-37317318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Thank you!</a:t>
            </a:r>
            <a:br>
              <a:rPr lang="en-US" sz="4800"/>
            </a:br>
            <a:r>
              <a:rPr lang="en-US" sz="4800"/>
              <a:t>Questions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B18D4D7-07A0-BCB5-637F-3B7CD639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t>10/11/2023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867C7-38D2-0C5E-3F65-CFD1DA0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Lunar Gravitational-wave Antenna, Catania 09-13 Oct,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07DFD-2EC9-1454-277B-0929D2648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CC504B4-3539-49FD-9A26-8055A67C7763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26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900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Gravitational waves can be measured with an ITF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6A1DD-B090-BF66-D97F-EE2C6110BE83}"/>
              </a:ext>
            </a:extLst>
          </p:cNvPr>
          <p:cNvSpPr txBox="1"/>
          <p:nvPr/>
        </p:nvSpPr>
        <p:spPr>
          <a:xfrm>
            <a:off x="6192982" y="854265"/>
            <a:ext cx="54802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year following the meeting at Chapel Hill, Joseph Weber began to speculate how he could detect gravitational waves.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proposed the detection of gravitational waves by measuring vibrations induced in a mechanical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1969 he published results announcing the detection of waves</a:t>
            </a:r>
          </a:p>
        </p:txBody>
      </p:sp>
      <p:pic>
        <p:nvPicPr>
          <p:cNvPr id="2" name="myVideo">
            <a:hlinkClick r:id="" action="ppaction://media"/>
            <a:extLst>
              <a:ext uri="{FF2B5EF4-FFF2-40B4-BE49-F238E27FC236}">
                <a16:creationId xmlns:a16="http://schemas.microsoft.com/office/drawing/2014/main" id="{81D5FDEC-E780-153C-6487-D84394EBC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018" y="3569566"/>
            <a:ext cx="3796146" cy="28471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6D340E6-1B9B-0D82-DDE9-8995F03A0A56}"/>
              </a:ext>
            </a:extLst>
          </p:cNvPr>
          <p:cNvSpPr txBox="1"/>
          <p:nvPr/>
        </p:nvSpPr>
        <p:spPr>
          <a:xfrm>
            <a:off x="5241637" y="3715078"/>
            <a:ext cx="61560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1971 Forward reported the design of the first interferometer prototype (which he called a “Transducer Laser”)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in the 1970s, Weiss independently conceived the idea of building a Laser Interferometer, inspired by an article written by Felix Pirani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Weiss also held talks with Phillip Chapman, who had glimpsed, independently, the same scheme</a:t>
            </a:r>
          </a:p>
        </p:txBody>
      </p:sp>
      <p:pic>
        <p:nvPicPr>
          <p:cNvPr id="11" name="Picture 10" descr="A diagram of a wire suspension system&#10;&#10;Description automatically generated">
            <a:extLst>
              <a:ext uri="{FF2B5EF4-FFF2-40B4-BE49-F238E27FC236}">
                <a16:creationId xmlns:a16="http://schemas.microsoft.com/office/drawing/2014/main" id="{97A51460-EF44-6D50-0EAF-95A66E8CC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854265"/>
            <a:ext cx="5278582" cy="260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5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and planned 2</a:t>
            </a:r>
            <a:r>
              <a:rPr lang="en-US" sz="2800" baseline="30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GW detectors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62EE2-AA5B-C73C-9821-8EAC6BB41D4F}"/>
              </a:ext>
            </a:extLst>
          </p:cNvPr>
          <p:cNvSpPr txBox="1"/>
          <p:nvPr/>
        </p:nvSpPr>
        <p:spPr>
          <a:xfrm>
            <a:off x="314036" y="600363"/>
            <a:ext cx="1135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Observe together as a network of GW detectors with integrated data-analysis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6A1DD-B090-BF66-D97F-EE2C6110BE83}"/>
              </a:ext>
            </a:extLst>
          </p:cNvPr>
          <p:cNvSpPr txBox="1"/>
          <p:nvPr/>
        </p:nvSpPr>
        <p:spPr>
          <a:xfrm>
            <a:off x="314036" y="966628"/>
            <a:ext cx="11359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LIGO-Virgo started their first science run in 2007</a:t>
            </a:r>
          </a:p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Virgo joined Advanced LIGO in 2017</a:t>
            </a:r>
          </a:p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KAGRA joined in 2020</a:t>
            </a:r>
          </a:p>
        </p:txBody>
      </p:sp>
      <p:pic>
        <p:nvPicPr>
          <p:cNvPr id="3" name="Picture 2" descr="A map of the world with yellow text&#10;&#10;Description automatically generated">
            <a:extLst>
              <a:ext uri="{FF2B5EF4-FFF2-40B4-BE49-F238E27FC236}">
                <a16:creationId xmlns:a16="http://schemas.microsoft.com/office/drawing/2014/main" id="{8837E495-71E0-A388-CC77-53C5EB82E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33" y="1797628"/>
            <a:ext cx="7874000" cy="4432300"/>
          </a:xfrm>
          <a:prstGeom prst="rect">
            <a:avLst/>
          </a:prstGeom>
        </p:spPr>
      </p:pic>
      <p:pic>
        <p:nvPicPr>
          <p:cNvPr id="17" name="Picture 16" descr="A long shot of a building&#10;&#10;Description automatically generated">
            <a:extLst>
              <a:ext uri="{FF2B5EF4-FFF2-40B4-BE49-F238E27FC236}">
                <a16:creationId xmlns:a16="http://schemas.microsoft.com/office/drawing/2014/main" id="{9DA87F75-3A8C-1685-3B4C-C41DA4C31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67" y="1825336"/>
            <a:ext cx="1514047" cy="998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 descr="An aerial view of a factory&#10;&#10;Description automatically generated">
            <a:extLst>
              <a:ext uri="{FF2B5EF4-FFF2-40B4-BE49-F238E27FC236}">
                <a16:creationId xmlns:a16="http://schemas.microsoft.com/office/drawing/2014/main" id="{F46035F7-CF4B-A469-390E-9F8520739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63" y="3429000"/>
            <a:ext cx="1651000" cy="78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 descr="A green mountains with a path&#10;&#10;Description automatically generated with medium confidence">
            <a:extLst>
              <a:ext uri="{FF2B5EF4-FFF2-40B4-BE49-F238E27FC236}">
                <a16:creationId xmlns:a16="http://schemas.microsoft.com/office/drawing/2014/main" id="{C5213A59-0800-00FF-2C45-70F9771B7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058" y="2016981"/>
            <a:ext cx="1551710" cy="1147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 descr="A aerial view of a factory&#10;&#10;Description automatically generated">
            <a:extLst>
              <a:ext uri="{FF2B5EF4-FFF2-40B4-BE49-F238E27FC236}">
                <a16:creationId xmlns:a16="http://schemas.microsoft.com/office/drawing/2014/main" id="{C6CEF754-0C2B-7319-0BA7-1E364567A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70" y="1862859"/>
            <a:ext cx="1598230" cy="1053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 descr="A large green field with a building and trees&#10;&#10;Description automatically generated">
            <a:extLst>
              <a:ext uri="{FF2B5EF4-FFF2-40B4-BE49-F238E27FC236}">
                <a16:creationId xmlns:a16="http://schemas.microsoft.com/office/drawing/2014/main" id="{EA5C844C-FAEE-2CDD-0B92-410E1388C8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08" y="1956664"/>
            <a:ext cx="1598231" cy="684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E56127E-A49A-2A36-E0F0-79E382C7CF98}"/>
              </a:ext>
            </a:extLst>
          </p:cNvPr>
          <p:cNvSpPr txBox="1"/>
          <p:nvPr/>
        </p:nvSpPr>
        <p:spPr>
          <a:xfrm>
            <a:off x="3874655" y="5891372"/>
            <a:ext cx="4621645" cy="338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IGWN: International Gravitational Wave Network </a:t>
            </a:r>
          </a:p>
        </p:txBody>
      </p:sp>
    </p:spTree>
    <p:extLst>
      <p:ext uri="{BB962C8B-B14F-4D97-AF65-F5344CB8AC3E}">
        <p14:creationId xmlns:p14="http://schemas.microsoft.com/office/powerpoint/2010/main" val="4126748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three network detection – GW170814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62EE2-AA5B-C73C-9821-8EAC6BB41D4F}"/>
              </a:ext>
            </a:extLst>
          </p:cNvPr>
          <p:cNvSpPr txBox="1"/>
          <p:nvPr/>
        </p:nvSpPr>
        <p:spPr>
          <a:xfrm>
            <a:off x="314036" y="600363"/>
            <a:ext cx="1135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Einstein’s General Theory of Relativity predicts to two polarizations. General metric theories of gravity allow six polarization. GW170814 proves Einstein’s prediction</a:t>
            </a:r>
          </a:p>
        </p:txBody>
      </p:sp>
      <p:pic>
        <p:nvPicPr>
          <p:cNvPr id="17" name="Picture 16" descr="A long shot of a field&#10;&#10;Description automatically generated with medium confidence">
            <a:extLst>
              <a:ext uri="{FF2B5EF4-FFF2-40B4-BE49-F238E27FC236}">
                <a16:creationId xmlns:a16="http://schemas.microsoft.com/office/drawing/2014/main" id="{43CE5B9E-1D8D-34DA-FDD3-729F0ADE1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2" y="1375546"/>
            <a:ext cx="6221505" cy="4666129"/>
          </a:xfrm>
          <a:prstGeom prst="rect">
            <a:avLst/>
          </a:prstGeom>
        </p:spPr>
      </p:pic>
      <p:pic>
        <p:nvPicPr>
          <p:cNvPr id="19" name="Picture 18" descr="A collection of different colored waves&#10;&#10;Description automatically generated with medium confidence">
            <a:extLst>
              <a:ext uri="{FF2B5EF4-FFF2-40B4-BE49-F238E27FC236}">
                <a16:creationId xmlns:a16="http://schemas.microsoft.com/office/drawing/2014/main" id="{A78B30E2-90F0-E6ED-F84A-E61BEE730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19" y="3043090"/>
            <a:ext cx="4951174" cy="30658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DCE208-ABE0-9BDE-0750-C8D901F5589C}"/>
              </a:ext>
            </a:extLst>
          </p:cNvPr>
          <p:cNvSpPr txBox="1"/>
          <p:nvPr/>
        </p:nvSpPr>
        <p:spPr>
          <a:xfrm>
            <a:off x="6859419" y="1366981"/>
            <a:ext cx="4813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GW polarization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LIGO and Virgo have different antenna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tests suggest a tensor structure over a vector or scalar structure</a:t>
            </a:r>
          </a:p>
          <a:p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25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Virgo+ - A dual recycled Fabry-Perot interferometer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62EE2-AA5B-C73C-9821-8EAC6BB41D4F}"/>
              </a:ext>
            </a:extLst>
          </p:cNvPr>
          <p:cNvSpPr txBox="1"/>
          <p:nvPr/>
        </p:nvSpPr>
        <p:spPr>
          <a:xfrm>
            <a:off x="314036" y="600363"/>
            <a:ext cx="1135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LIGO and Virgo are dual recycled Michelson interferometers equipped with Fabry-Perot cavities and input/output mode cleaners</a:t>
            </a:r>
          </a:p>
        </p:txBody>
      </p:sp>
      <p:pic>
        <p:nvPicPr>
          <p:cNvPr id="3" name="Picture 2" descr="A diagram of a light system&#10;&#10;Description automatically generated">
            <a:extLst>
              <a:ext uri="{FF2B5EF4-FFF2-40B4-BE49-F238E27FC236}">
                <a16:creationId xmlns:a16="http://schemas.microsoft.com/office/drawing/2014/main" id="{EB3D41B4-C493-009F-6143-2909FF25C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86" y="1123583"/>
            <a:ext cx="6586827" cy="520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00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and Technical noise at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62EE2-AA5B-C73C-9821-8EAC6BB41D4F}"/>
              </a:ext>
            </a:extLst>
          </p:cNvPr>
          <p:cNvSpPr txBox="1"/>
          <p:nvPr/>
        </p:nvSpPr>
        <p:spPr>
          <a:xfrm>
            <a:off x="314036" y="600363"/>
            <a:ext cx="1135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Newtonian and suspension-thermal noise are expected to be the two main contributors to the low-frequency noise at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AdV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56A1DD-B090-BF66-D97F-EE2C6110BE83}"/>
                  </a:ext>
                </a:extLst>
              </p:cNvPr>
              <p:cNvSpPr txBox="1"/>
              <p:nvPr/>
            </p:nvSpPr>
            <p:spPr>
              <a:xfrm>
                <a:off x="577272" y="882598"/>
                <a:ext cx="5671128" cy="2559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Mirror acceleration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𝛿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acc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𝐺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𝑑𝑉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nary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</m:d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the seismic displacement field,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density, 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	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  <m:sSub>
                          <m:sSub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=(</m:t>
                    </m:r>
                    <m:acc>
                      <m:accPr>
                        <m:chr m:val="⃗"/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600" b="0" i="0" dirty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</m:acc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dirty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sz="1600" b="0" i="0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)/|</m:t>
                    </m:r>
                    <m:acc>
                      <m:accPr>
                        <m:chr m:val="⃗"/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600" b="0" i="0" dirty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</m:acc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dirty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sz="1600" b="0" i="0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Relies on finite element/difference simulations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Elastic properties of the medium and the noise source properties need to be known (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  <a:hlinkClick r:id="rId5"/>
                  </a:rPr>
                  <a:t>Singha et al., 2021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  <a:hlinkClick r:id="rId6"/>
                  </a:rPr>
                  <a:t>Tringali et al., 2019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  <a:hlinkClick r:id="rId7"/>
                  </a:rPr>
                  <a:t>Koley et al., 2017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56A1DD-B090-BF66-D97F-EE2C6110B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72" y="882598"/>
                <a:ext cx="5671128" cy="2559227"/>
              </a:xfrm>
              <a:prstGeom prst="rect">
                <a:avLst/>
              </a:prstGeom>
              <a:blipFill>
                <a:blip r:embed="rId8"/>
                <a:stretch>
                  <a:fillRect l="-645" t="-5476" r="-753" b="-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aph of a sound wave&#10;&#10;Description automatically generated with medium confidence">
            <a:extLst>
              <a:ext uri="{FF2B5EF4-FFF2-40B4-BE49-F238E27FC236}">
                <a16:creationId xmlns:a16="http://schemas.microsoft.com/office/drawing/2014/main" id="{8EC78A62-2F83-E498-A124-2204993DBA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1886" r="7075"/>
          <a:stretch/>
        </p:blipFill>
        <p:spPr>
          <a:xfrm>
            <a:off x="6308437" y="1053190"/>
            <a:ext cx="5634181" cy="5306401"/>
          </a:xfrm>
          <a:prstGeom prst="rect">
            <a:avLst/>
          </a:prstGeom>
        </p:spPr>
      </p:pic>
      <p:pic>
        <p:nvPicPr>
          <p:cNvPr id="7" name="test">
            <a:hlinkClick r:id="" action="ppaction://media"/>
            <a:extLst>
              <a:ext uri="{FF2B5EF4-FFF2-40B4-BE49-F238E27FC236}">
                <a16:creationId xmlns:a16="http://schemas.microsoft.com/office/drawing/2014/main" id="{C6499F27-DDEF-0A97-7CBD-7580BA627B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1217" y="3498909"/>
            <a:ext cx="3083237" cy="243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5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Newtonian noise cancellation – Array optimization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62EE2-AA5B-C73C-9821-8EAC6BB41D4F}"/>
              </a:ext>
            </a:extLst>
          </p:cNvPr>
          <p:cNvSpPr txBox="1"/>
          <p:nvPr/>
        </p:nvSpPr>
        <p:spPr>
          <a:xfrm>
            <a:off x="314036" y="600363"/>
            <a:ext cx="1135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NN cancellation system based on observed two-point spatial correlations between seismometers deployed in an array. The solution takes the form of a surrogate Wiener filter with seismometers as input channels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Badaracco &amp; Harms, 2020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56A1DD-B090-BF66-D97F-EE2C6110BE83}"/>
                  </a:ext>
                </a:extLst>
              </p:cNvPr>
              <p:cNvSpPr txBox="1"/>
              <p:nvPr/>
            </p:nvSpPr>
            <p:spPr>
              <a:xfrm>
                <a:off x="577272" y="1427542"/>
                <a:ext cx="11199092" cy="1102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Wiener formulation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  <m:acc>
                      <m:accPr>
                        <m:chr m:val="̂"/>
                        <m:ctrlP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acc>
                    <m:d>
                      <m:dPr>
                        <m:ctrlPr>
                          <a:rPr lang="en-US" sz="16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𝜔</m:t>
                        </m:r>
                      </m:e>
                    </m:d>
                    <m:r>
                      <a:rPr lang="en-US" sz="16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1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𝑊</m:t>
                        </m:r>
                      </m:e>
                    </m:acc>
                    <m:d>
                      <m:dPr>
                        <m:ctrlPr>
                          <a:rPr lang="en-US" sz="16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𝜔</m:t>
                        </m:r>
                      </m:e>
                    </m:d>
                    <m:acc>
                      <m:accPr>
                        <m:chr m:val="⃗"/>
                        <m:ctrlPr>
                          <a:rPr lang="en-US" sz="16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𝜉</m:t>
                        </m:r>
                      </m:e>
                    </m:acc>
                    <m:d>
                      <m:dPr>
                        <m:ctrlPr>
                          <a:rPr lang="en-US" sz="16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𝜔</m:t>
                        </m:r>
                      </m:e>
                    </m:d>
                    <m:r>
                      <a:rPr lang="en-US" sz="16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mirror acceleration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𝜉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seismic displacement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W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ω</m:t>
                          </m:r>
                        </m:e>
                      </m:d>
                      <m:r>
                        <a:rPr lang="en-US" sz="1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 dirty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 dirty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ξ</m:t>
                                  </m:r>
                                </m:e>
                              </m:acc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1600" b="0" i="0" dirty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T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1600" b="0" i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δa</m:t>
                          </m:r>
                        </m:e>
                      </m:d>
                      <m:r>
                        <a:rPr lang="en-US" sz="1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ξ</m:t>
                                  </m:r>
                                </m:e>
                              </m:acc>
                              <m:r>
                                <a:rPr lang="en-US" sz="1600" b="1" i="1" dirty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600" i="1" dirty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60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ξ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T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6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56A1DD-B090-BF66-D97F-EE2C6110B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72" y="1427542"/>
                <a:ext cx="11199092" cy="1102610"/>
              </a:xfrm>
              <a:prstGeom prst="rect">
                <a:avLst/>
              </a:prstGeom>
              <a:blipFill>
                <a:blip r:embed="rId4"/>
                <a:stretch>
                  <a:fillRect l="-327" t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8D5A20-AB9F-8725-EA42-A662131CA56F}"/>
                  </a:ext>
                </a:extLst>
              </p:cNvPr>
              <p:cNvSpPr txBox="1"/>
              <p:nvPr/>
            </p:nvSpPr>
            <p:spPr>
              <a:xfrm>
                <a:off x="623454" y="2530152"/>
                <a:ext cx="11199092" cy="906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Wiener residual (</a:t>
                </a:r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5"/>
                  </a:rPr>
                  <a:t>Cella, 2000</a:t>
                </a:r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=1− 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𝐶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SN</m:t>
                              </m:r>
                            </m:sub>
                            <m:sup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16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SS</m:t>
                              </m:r>
                            </m:sub>
                            <m:sup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𝐶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SN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  <m:r>
                            <a:rPr lang="en-U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NN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  <m:r>
                            <a:rPr lang="en-U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8D5A20-AB9F-8725-EA42-A662131CA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4" y="2530152"/>
                <a:ext cx="11199092" cy="906017"/>
              </a:xfrm>
              <a:prstGeom prst="rect">
                <a:avLst/>
              </a:prstGeom>
              <a:blipFill>
                <a:blip r:embed="rId6"/>
                <a:stretch>
                  <a:fillRect l="-272" t="-2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380196-A52B-6E76-D5E7-3ABE8481EDD4}"/>
                  </a:ext>
                </a:extLst>
              </p:cNvPr>
              <p:cNvSpPr txBox="1"/>
              <p:nvPr/>
            </p:nvSpPr>
            <p:spPr>
              <a:xfrm>
                <a:off x="623454" y="3632762"/>
                <a:ext cx="11199092" cy="1243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surrogate model</a:t>
                </a:r>
              </a:p>
              <a:p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observed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SS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</m:acc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 frequency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𝜔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known; For a dominant Rayleigh wave field (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7"/>
                  </a:rPr>
                  <a:t>Coughlin, 2016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SN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𝑟</m:t>
                          </m:r>
                        </m:e>
                      </m:acc>
                      <m:r>
                        <a:rPr lang="en-U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r>
                        <a:rPr lang="en-U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=</m:t>
                      </m:r>
                      <m:r>
                        <a:rPr lang="en-U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𝜅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SS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6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16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h</m:t>
                                      </m:r>
                                      <m:sSup>
                                        <m:sSupPr>
                                          <m:ctrlPr>
                                            <a:rPr lang="en-US" sz="160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600" i="1" smtClean="0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00" i="1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b="0" i="1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b="0" i="1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600" b="0" i="1" smtClean="0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600" i="1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b="0" i="1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b="0" i="1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6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60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1600" i="1" smtClean="0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sz="1600" i="1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600" i="1" smtClean="0">
                                                          <a:solidFill>
                                                            <a:srgbClr val="00206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600" b="0" i="1" smtClean="0">
                                                          <a:solidFill>
                                                            <a:srgbClr val="00206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  <m:t>𝑟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600" b="0" i="1" smtClean="0">
                                                          <a:solidFill>
                                                            <a:srgbClr val="00206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  <m:t>1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acc>
                                              <m:r>
                                                <a:rPr lang="en-US" sz="1600" b="0" i="1" dirty="0" smtClean="0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−</m:t>
                                              </m:r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sz="1600" i="1" dirty="0" smtClean="0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600" i="1" dirty="0" smtClean="0">
                                                          <a:solidFill>
                                                            <a:srgbClr val="00206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600" b="0" i="1" dirty="0" smtClean="0">
                                                          <a:solidFill>
                                                            <a:srgbClr val="00206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  <m:t>𝑟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600" b="0" i="1" dirty="0" smtClean="0">
                                                          <a:solidFill>
                                                            <a:srgbClr val="00206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  <m:t>0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acc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6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sz="160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380196-A52B-6E76-D5E7-3ABE8481E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4" y="3632762"/>
                <a:ext cx="11199092" cy="1243289"/>
              </a:xfrm>
              <a:prstGeom prst="rect">
                <a:avLst/>
              </a:prstGeom>
              <a:blipFill>
                <a:blip r:embed="rId8"/>
                <a:stretch>
                  <a:fillRect l="-272" t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E853FE-36EF-4801-BE7B-06BD551F5B2D}"/>
                  </a:ext>
                </a:extLst>
              </p:cNvPr>
              <p:cNvSpPr txBox="1"/>
              <p:nvPr/>
            </p:nvSpPr>
            <p:spPr>
              <a:xfrm>
                <a:off x="623454" y="4808813"/>
                <a:ext cx="1119909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Bayesian method – Gaussian Process Regression</a:t>
                </a:r>
              </a:p>
              <a:p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However,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𝑆𝑆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 only know for some combinations of position vectors</a:t>
                </a:r>
              </a:p>
              <a:p>
                <a:endPara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Perform simple interpolation or:</a:t>
                </a:r>
                <a:endParaRPr lang="en-US" sz="16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implement priors for the correlations, to quantify the errors of inferred correlation values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possible to extend the analysis to a region beyond the convex envelope of an array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E853FE-36EF-4801-BE7B-06BD551F5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4" y="4808813"/>
                <a:ext cx="11199092" cy="1569660"/>
              </a:xfrm>
              <a:prstGeom prst="rect">
                <a:avLst/>
              </a:prstGeom>
              <a:blipFill>
                <a:blip r:embed="rId9"/>
                <a:stretch>
                  <a:fillRect l="-272" t="-1167" b="-4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213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13/11/2023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Waves: Noise sources and mitigation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58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Newtonian noise cancellation – Array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262EE2-AA5B-C73C-9821-8EAC6BB41D4F}"/>
                  </a:ext>
                </a:extLst>
              </p:cNvPr>
              <p:cNvSpPr txBox="1"/>
              <p:nvPr/>
            </p:nvSpPr>
            <p:spPr>
              <a:xfrm>
                <a:off x="314036" y="600363"/>
                <a:ext cx="11359233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For broadband optimization we use global optimizers like Particle Swarm Optimizer to minimize the cost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max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𝜔</m:t>
                            </m:r>
                          </m:e>
                        </m:d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∀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min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max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262EE2-AA5B-C73C-9821-8EAC6BB41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36" y="600363"/>
                <a:ext cx="11359233" cy="616515"/>
              </a:xfrm>
              <a:prstGeom prst="rect">
                <a:avLst/>
              </a:prstGeom>
              <a:blipFill>
                <a:blip r:embed="rId3"/>
                <a:stretch>
                  <a:fillRect l="-322" t="-294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56A1DD-B090-BF66-D97F-EE2C6110BE83}"/>
                  </a:ext>
                </a:extLst>
              </p:cNvPr>
              <p:cNvSpPr txBox="1"/>
              <p:nvPr/>
            </p:nvSpPr>
            <p:spPr>
              <a:xfrm>
                <a:off x="577272" y="1427542"/>
                <a:ext cx="111990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Some examples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𝑺𝑺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16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𝒓</m:t>
                            </m:r>
                          </m:e>
                        </m:acc>
                      </m:e>
                      <m:sub>
                        <m: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1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16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56A1DD-B090-BF66-D97F-EE2C6110B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72" y="1427542"/>
                <a:ext cx="11199092" cy="338554"/>
              </a:xfrm>
              <a:prstGeom prst="rect">
                <a:avLst/>
              </a:prstGeom>
              <a:blipFill>
                <a:blip r:embed="rId4"/>
                <a:stretch>
                  <a:fillRect l="-327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blueprint with red and blue dots&#10;&#10;Description automatically generated">
            <a:extLst>
              <a:ext uri="{FF2B5EF4-FFF2-40B4-BE49-F238E27FC236}">
                <a16:creationId xmlns:a16="http://schemas.microsoft.com/office/drawing/2014/main" id="{43662287-212C-D006-C5E1-9F4A318A12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4" r="25189"/>
          <a:stretch/>
        </p:blipFill>
        <p:spPr>
          <a:xfrm>
            <a:off x="845128" y="1903412"/>
            <a:ext cx="5028167" cy="4513263"/>
          </a:xfrm>
          <a:prstGeom prst="rect">
            <a:avLst/>
          </a:prstGeom>
        </p:spPr>
      </p:pic>
      <p:pic>
        <p:nvPicPr>
          <p:cNvPr id="16" name="Picture 15" descr="A diagram of a number of colored dots&#10;&#10;Description automatically generated">
            <a:extLst>
              <a:ext uri="{FF2B5EF4-FFF2-40B4-BE49-F238E27FC236}">
                <a16:creationId xmlns:a16="http://schemas.microsoft.com/office/drawing/2014/main" id="{6865A184-7152-8675-8779-3A0578405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t="2492" r="4605"/>
          <a:stretch/>
        </p:blipFill>
        <p:spPr>
          <a:xfrm>
            <a:off x="5873295" y="1899173"/>
            <a:ext cx="5902136" cy="432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44673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AnalogousFromDarkSeedLeftStep">
      <a:dk1>
        <a:srgbClr val="000000"/>
      </a:dk1>
      <a:lt1>
        <a:srgbClr val="FFFFFF"/>
      </a:lt1>
      <a:dk2>
        <a:srgbClr val="1B2130"/>
      </a:dk2>
      <a:lt2>
        <a:srgbClr val="F0F3F1"/>
      </a:lt2>
      <a:accent1>
        <a:srgbClr val="D937B0"/>
      </a:accent1>
      <a:accent2>
        <a:srgbClr val="AC25C7"/>
      </a:accent2>
      <a:accent3>
        <a:srgbClr val="7B37D9"/>
      </a:accent3>
      <a:accent4>
        <a:srgbClr val="3A3ACC"/>
      </a:accent4>
      <a:accent5>
        <a:srgbClr val="377AD9"/>
      </a:accent5>
      <a:accent6>
        <a:srgbClr val="25ACC7"/>
      </a:accent6>
      <a:hlink>
        <a:srgbClr val="3F5FBF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DFF33C99C94643BE60611A68B64651" ma:contentTypeVersion="18" ma:contentTypeDescription="Create a new document." ma:contentTypeScope="" ma:versionID="6cc70d9f0e27722eb183e827e2266826">
  <xsd:schema xmlns:xsd="http://www.w3.org/2001/XMLSchema" xmlns:xs="http://www.w3.org/2001/XMLSchema" xmlns:p="http://schemas.microsoft.com/office/2006/metadata/properties" xmlns:ns2="b7ce3481-4952-494c-a92a-0cf598bd3875" xmlns:ns3="9410f9fa-bc45-405c-8c4e-dfb8e4e9d324" targetNamespace="http://schemas.microsoft.com/office/2006/metadata/properties" ma:root="true" ma:fieldsID="de262bda8ec03c51291c191e741a2dec" ns2:_="" ns3:_="">
    <xsd:import namespace="b7ce3481-4952-494c-a92a-0cf598bd3875"/>
    <xsd:import namespace="9410f9fa-bc45-405c-8c4e-dfb8e4e9d3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ce3481-4952-494c-a92a-0cf598bd38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10f9fa-bc45-405c-8c4e-dfb8e4e9d32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c7c94a5-3662-4bf9-b6a2-498c85c33982}" ma:internalName="TaxCatchAll" ma:showField="CatchAllData" ma:web="9410f9fa-bc45-405c-8c4e-dfb8e4e9d3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ECC3B5-0960-4029-B8F6-83C7074541A1}"/>
</file>

<file path=customXml/itemProps2.xml><?xml version="1.0" encoding="utf-8"?>
<ds:datastoreItem xmlns:ds="http://schemas.openxmlformats.org/officeDocument/2006/customXml" ds:itemID="{156E996E-2766-4EDE-AEB3-63E71B72DD75}"/>
</file>

<file path=docProps/app.xml><?xml version="1.0" encoding="utf-8"?>
<Properties xmlns="http://schemas.openxmlformats.org/officeDocument/2006/extended-properties" xmlns:vt="http://schemas.openxmlformats.org/officeDocument/2006/docPropsVTypes">
  <TotalTime>1633</TotalTime>
  <Words>2674</Words>
  <Application>Microsoft Office PowerPoint</Application>
  <PresentationFormat>Widescreen</PresentationFormat>
  <Paragraphs>310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Avenir Next LT Pro</vt:lpstr>
      <vt:lpstr>AvenirNext LT Pro Medium</vt:lpstr>
      <vt:lpstr>Calibri</vt:lpstr>
      <vt:lpstr>Cambria Math</vt:lpstr>
      <vt:lpstr>Sabon Next LT</vt:lpstr>
      <vt:lpstr>DappledVTI</vt:lpstr>
      <vt:lpstr>Adaptive algorithms for Newtonian noise cancellation at Virgo gravitational-wave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Adaptive algorithms for Newtonian noise cancellation at Virgo gravitational-wave detector</dc:title>
  <dc:creator>Soumen Koley</dc:creator>
  <cp:lastModifiedBy>Soumen Koley</cp:lastModifiedBy>
  <cp:revision>37</cp:revision>
  <dcterms:created xsi:type="dcterms:W3CDTF">2023-11-10T02:00:24Z</dcterms:created>
  <dcterms:modified xsi:type="dcterms:W3CDTF">2023-11-13T08:16:23Z</dcterms:modified>
</cp:coreProperties>
</file>