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21" Type="http://schemas.openxmlformats.org/officeDocument/2006/relationships/slide" Target="slides/slide16.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customXml" Target="../customXml/item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66" Type="http://schemas.openxmlformats.org/officeDocument/2006/relationships/slide" Target="slides/slide61.xml"/><Relationship Id="rId24" Type="http://schemas.openxmlformats.org/officeDocument/2006/relationships/slide" Target="slides/slide19.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5" Type="http://schemas.openxmlformats.org/officeDocument/2006/relationships/notesMaster" Target="notesMasters/notesMaster1.xml"/><Relationship Id="rId61" Type="http://schemas.openxmlformats.org/officeDocument/2006/relationships/slide" Target="slides/slide56.xml"/><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slide" Target="slides/slide59.xml"/><Relationship Id="rId22" Type="http://schemas.openxmlformats.org/officeDocument/2006/relationships/slide" Target="slides/slide17.xml"/><Relationship Id="rId69" Type="http://schemas.openxmlformats.org/officeDocument/2006/relationships/slide" Target="slides/slide64.xml"/><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presProps" Target="presProp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slide" Target="slides/slide62.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41" Type="http://schemas.openxmlformats.org/officeDocument/2006/relationships/slide" Target="slides/slide36.xml"/><Relationship Id="rId62" Type="http://schemas.openxmlformats.org/officeDocument/2006/relationships/slide" Target="slides/slide57.xml"/><Relationship Id="rId20" Type="http://schemas.openxmlformats.org/officeDocument/2006/relationships/slide" Target="slides/slide15.xml"/><Relationship Id="rId54" Type="http://schemas.openxmlformats.org/officeDocument/2006/relationships/slide" Target="slides/slide49.xml"/><Relationship Id="rId70" Type="http://schemas.openxmlformats.org/officeDocument/2006/relationships/customXml" Target="../customXml/item1.xml"/><Relationship Id="rId1" Type="http://schemas.openxmlformats.org/officeDocument/2006/relationships/theme" Target="theme/theme2.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3a003ace9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3a003ace9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3ac783a23b_0_30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3ac783a23b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3ac783a23b_0_37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3ac783a23b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3f8b2246d5_0_2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3f8b2246d5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d73c6da998_0_5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d73c6da998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970dfb540c_0_7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970dfb540c_0_7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71749d66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971749d66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71749d66a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971749d66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970dfb540c_0_20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970dfb540c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70dfb540c_0_8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970dfb540c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971749d66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971749d66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3ac783a23b_0_8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3ac783a23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970dfb540c_0_79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970dfb540c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971749d66a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971749d66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971749d66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971749d66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70dfb540c_0_8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970dfb540c_0_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971749d66a_0_6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971749d66a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c6fa3c898_0_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c6fa3c89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c6fa3c898_0_2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c6fa3c89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970dfb540c_0_75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970dfb540c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970dfb540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970dfb540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d73c6da998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d73c6da99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970dfb540c_0_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970dfb540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d73c6da998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d73c6da99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970dfb540c_0_47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970dfb540c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970dfb540c_0_4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970dfb540c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970dfb540c_0_4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970dfb540c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d73c6da998_0_8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d73c6da998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3af1184252_1_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3af1184252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970dfb540c_0_52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970dfb540c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970dfb540c_0_5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970dfb540c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970dfb540c_0_2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970dfb540c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3a35510b52_0_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3a35510b5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70dfb540c_0_2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970dfb540c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970dfb540c_0_1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970dfb540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970dfb540c_0_1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970dfb540c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970dfb540c_0_1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970dfb540c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970dfb540c_0_6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970dfb540c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970dfb540c_0_6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970dfb540c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970dfb540c_0_6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970dfb540c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970dfb540c_0_6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970dfb540c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3af1184252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3af118425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3af1184252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3af118425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3af1184252_0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3af118425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70dfb540c_0_7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970dfb540c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d73c6da998_0_5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d73c6da998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3af1184252_0_3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3af118425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3af1184252_0_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3af118425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970dfb540c_0_4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970dfb540c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970dfb540c_0_50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970dfb540c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d73c6da998_0_66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1d73c6da998_0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d73c6da998_0_7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1d73c6da998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d73c6da998_0_7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d73c6da998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970dfb540c_0_25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970dfb540c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1d73c6da998_0_89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1d73c6da998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971749d66a_0_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971749d66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70dfb540c_0_77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970dfb540c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970dfb540c_0_77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970dfb540c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970dfb540c_0_8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970dfb540c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970dfb540c_0_85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970dfb540c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3a35510b52_0_23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13a35510b5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71749d66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71749d66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71749d66a_0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971749d66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3ac783a23b_0_1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3ac783a23b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0072B2"/>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63" name="Google Shape;63;p11"/>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4" name="Google Shape;64;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cxnSp>
        <p:nvCxnSpPr>
          <p:cNvPr id="66" name="Google Shape;66;p1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7" name="Google Shape;67;p1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8" name="Google Shape;68;p12"/>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9" name="Google Shape;69;p12"/>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70" name="Google Shape;70;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072B2"/>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1">
  <p:cSld name="ONE_COLUMN_TEXT_1">
    <p:bg>
      <p:bgPr>
        <a:solidFill>
          <a:schemeClr val="dk1"/>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sp>
        <p:nvSpPr>
          <p:cNvPr id="46" name="Google Shape;46;p8"/>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 name="Google Shape;47;p8"/>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
        <p:nvSpPr>
          <p:cNvPr id="48" name="Google Shape;48;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9" name="Shape 49"/>
        <p:cNvGrpSpPr/>
        <p:nvPr/>
      </p:nvGrpSpPr>
      <p:grpSpPr>
        <a:xfrm>
          <a:off x="0" y="0"/>
          <a:ext cx="0" cy="0"/>
          <a:chOff x="0" y="0"/>
          <a:chExt cx="0" cy="0"/>
        </a:xfrm>
      </p:grpSpPr>
      <p:cxnSp>
        <p:nvCxnSpPr>
          <p:cNvPr id="50" name="Google Shape;50;p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2" name="Google Shape;52;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Bfriendly">
  <p:cSld name="SECTION_TITLE_AND_DESCRIPTION">
    <p:spTree>
      <p:nvGrpSpPr>
        <p:cNvPr id="53" name="Shape 53"/>
        <p:cNvGrpSpPr/>
        <p:nvPr/>
      </p:nvGrpSpPr>
      <p:grpSpPr>
        <a:xfrm>
          <a:off x="0" y="0"/>
          <a:ext cx="0" cy="0"/>
          <a:chOff x="0" y="0"/>
          <a:chExt cx="0" cy="0"/>
        </a:xfrm>
      </p:grpSpPr>
      <p:sp>
        <p:nvSpPr>
          <p:cNvPr id="54" name="Google Shape;54;p10"/>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 name="Google Shape;55;p10"/>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6" name="Google Shape;56;p10"/>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7" name="Google Shape;57;p10"/>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8" name="Google Shape;58;p1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69.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9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2.jp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www.youtube.com/watch?v=c-2XIuNFgD0" TargetMode="Externa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4.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9.png"/><Relationship Id="rId6"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70.png"/><Relationship Id="rId6"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65.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72.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33.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7.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4"/>
          <p:cNvSpPr txBox="1"/>
          <p:nvPr>
            <p:ph idx="1" type="subTitle"/>
          </p:nvPr>
        </p:nvSpPr>
        <p:spPr>
          <a:xfrm>
            <a:off x="5280250" y="4777400"/>
            <a:ext cx="3517800" cy="2361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1000"/>
              <a:t>LIGO/Caltech/MIT/Sonoma State/Aurore Simonnet</a:t>
            </a:r>
            <a:endParaRPr b="1" sz="1000"/>
          </a:p>
        </p:txBody>
      </p:sp>
      <p:sp>
        <p:nvSpPr>
          <p:cNvPr id="78" name="Google Shape;78;p14"/>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Science targets</a:t>
            </a:r>
            <a:r>
              <a:rPr b="0" lang="en" sz="3000"/>
              <a:t> in the decihertz frequency band</a:t>
            </a:r>
            <a:endParaRPr b="0" sz="3000"/>
          </a:p>
        </p:txBody>
      </p:sp>
      <p:sp>
        <p:nvSpPr>
          <p:cNvPr id="79" name="Google Shape;79;p14"/>
          <p:cNvSpPr txBox="1"/>
          <p:nvPr>
            <p:ph idx="1" type="subTitle"/>
          </p:nvPr>
        </p:nvSpPr>
        <p:spPr>
          <a:xfrm>
            <a:off x="2390267" y="3086050"/>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Christopher Berry • cplberry.com  • @cplberry </a:t>
            </a:r>
            <a:endParaRPr/>
          </a:p>
          <a:p>
            <a:pPr indent="0" lvl="0" marL="0" rtl="0" algn="l">
              <a:spcBef>
                <a:spcPts val="0"/>
              </a:spcBef>
              <a:spcAft>
                <a:spcPts val="0"/>
              </a:spcAft>
              <a:buNone/>
            </a:pPr>
            <a:r>
              <a:rPr lang="en" sz="1300"/>
              <a:t>Gravitational Waves: Noise sources and mitigation strategies</a:t>
            </a:r>
            <a:r>
              <a:rPr lang="en" sz="1300"/>
              <a:t> • 13 November 2023</a:t>
            </a:r>
            <a:endParaRPr sz="1300"/>
          </a:p>
        </p:txBody>
      </p:sp>
      <p:pic>
        <p:nvPicPr>
          <p:cNvPr id="80" name="Google Shape;80;p14"/>
          <p:cNvPicPr preferRelativeResize="0"/>
          <p:nvPr/>
        </p:nvPicPr>
        <p:blipFill rotWithShape="1">
          <a:blip r:embed="rId4">
            <a:alphaModFix/>
          </a:blip>
          <a:srcRect b="0" l="0" r="0" t="0"/>
          <a:stretch/>
        </p:blipFill>
        <p:spPr>
          <a:xfrm>
            <a:off x="2499850" y="4327750"/>
            <a:ext cx="1897800" cy="286350"/>
          </a:xfrm>
          <a:prstGeom prst="rect">
            <a:avLst/>
          </a:prstGeom>
          <a:noFill/>
          <a:ln>
            <a:noFill/>
          </a:ln>
        </p:spPr>
      </p:pic>
      <p:pic>
        <p:nvPicPr>
          <p:cNvPr id="81" name="Google Shape;81;p14"/>
          <p:cNvPicPr preferRelativeResize="0"/>
          <p:nvPr/>
        </p:nvPicPr>
        <p:blipFill>
          <a:blip r:embed="rId5">
            <a:alphaModFix/>
          </a:blip>
          <a:stretch>
            <a:fillRect/>
          </a:stretch>
        </p:blipFill>
        <p:spPr>
          <a:xfrm>
            <a:off x="5885150" y="4282550"/>
            <a:ext cx="1288972" cy="331550"/>
          </a:xfrm>
          <a:prstGeom prst="rect">
            <a:avLst/>
          </a:prstGeom>
          <a:noFill/>
          <a:ln>
            <a:noFill/>
          </a:ln>
        </p:spPr>
      </p:pic>
      <p:pic>
        <p:nvPicPr>
          <p:cNvPr id="82" name="Google Shape;82;p14"/>
          <p:cNvPicPr preferRelativeResize="0"/>
          <p:nvPr/>
        </p:nvPicPr>
        <p:blipFill>
          <a:blip r:embed="rId6">
            <a:alphaModFix/>
          </a:blip>
          <a:stretch>
            <a:fillRect/>
          </a:stretch>
        </p:blipFill>
        <p:spPr>
          <a:xfrm>
            <a:off x="4755340" y="4282550"/>
            <a:ext cx="855784" cy="331551"/>
          </a:xfrm>
          <a:prstGeom prst="rect">
            <a:avLst/>
          </a:prstGeom>
          <a:noFill/>
          <a:ln>
            <a:noFill/>
          </a:ln>
        </p:spPr>
      </p:pic>
      <p:pic>
        <p:nvPicPr>
          <p:cNvPr id="83" name="Google Shape;83;p14"/>
          <p:cNvPicPr preferRelativeResize="0"/>
          <p:nvPr/>
        </p:nvPicPr>
        <p:blipFill>
          <a:blip r:embed="rId7">
            <a:alphaModFix/>
          </a:blip>
          <a:stretch>
            <a:fillRect/>
          </a:stretch>
        </p:blipFill>
        <p:spPr>
          <a:xfrm>
            <a:off x="565775" y="750150"/>
            <a:ext cx="1508275" cy="1508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3"/>
          <p:cNvPicPr preferRelativeResize="0"/>
          <p:nvPr/>
        </p:nvPicPr>
        <p:blipFill rotWithShape="1">
          <a:blip r:embed="rId3">
            <a:alphaModFix/>
          </a:blip>
          <a:srcRect b="0" l="0" r="0" t="0"/>
          <a:stretch/>
        </p:blipFill>
        <p:spPr>
          <a:xfrm>
            <a:off x="2583478" y="472250"/>
            <a:ext cx="5988172" cy="4216500"/>
          </a:xfrm>
          <a:prstGeom prst="rect">
            <a:avLst/>
          </a:prstGeom>
          <a:noFill/>
          <a:ln>
            <a:noFill/>
          </a:ln>
        </p:spPr>
      </p:pic>
      <p:sp>
        <p:nvSpPr>
          <p:cNvPr id="180" name="Google Shape;180;p23"/>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rgbClr val="56B3E9"/>
                </a:solidFill>
              </a:rPr>
              <a:t>arXiv:1606.04856</a:t>
            </a:r>
            <a:endParaRPr sz="1200">
              <a:solidFill>
                <a:srgbClr val="56B3E9"/>
              </a:solidFill>
            </a:endParaRPr>
          </a:p>
        </p:txBody>
      </p:sp>
      <p:sp>
        <p:nvSpPr>
          <p:cNvPr id="181" name="Google Shape;181;p2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2" name="Google Shape;182;p23"/>
          <p:cNvSpPr txBox="1"/>
          <p:nvPr/>
        </p:nvSpPr>
        <p:spPr>
          <a:xfrm>
            <a:off x="448056" y="830350"/>
            <a:ext cx="1655100" cy="3421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solidFill>
                  <a:srgbClr val="56B3E9"/>
                </a:solidFill>
                <a:latin typeface="Lato"/>
                <a:ea typeface="Lato"/>
                <a:cs typeface="Lato"/>
                <a:sym typeface="Lato"/>
              </a:rPr>
              <a:t>Chirp mass</a:t>
            </a:r>
            <a:r>
              <a:rPr lang="en" sz="1200">
                <a:solidFill>
                  <a:srgbClr val="1C1C1C"/>
                </a:solidFill>
                <a:latin typeface="Lato"/>
                <a:ea typeface="Lato"/>
                <a:cs typeface="Lato"/>
                <a:sym typeface="Lato"/>
              </a:rPr>
              <a:t> determines to leading order determines the rate of inspiral</a:t>
            </a:r>
            <a:endParaRPr sz="1200">
              <a:solidFill>
                <a:srgbClr val="1C1C1C"/>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0072B2"/>
              </a:solidFill>
              <a:latin typeface="Lato"/>
              <a:ea typeface="Lato"/>
              <a:cs typeface="Lato"/>
              <a:sym typeface="Lato"/>
            </a:endParaRPr>
          </a:p>
          <a:p>
            <a:pPr indent="0" lvl="0" marL="0" rtl="0" algn="l">
              <a:lnSpc>
                <a:spcPct val="95000"/>
              </a:lnSpc>
              <a:spcBef>
                <a:spcPts val="1600"/>
              </a:spcBef>
              <a:spcAft>
                <a:spcPts val="0"/>
              </a:spcAft>
              <a:buNone/>
            </a:pPr>
            <a:br>
              <a:rPr lang="en" sz="1200">
                <a:solidFill>
                  <a:srgbClr val="0072B2"/>
                </a:solidFill>
                <a:latin typeface="Lato"/>
                <a:ea typeface="Lato"/>
                <a:cs typeface="Lato"/>
                <a:sym typeface="Lato"/>
              </a:rPr>
            </a:br>
            <a:r>
              <a:rPr b="1" lang="en" sz="1200">
                <a:solidFill>
                  <a:srgbClr val="56B3E9"/>
                </a:solidFill>
                <a:latin typeface="Lato"/>
                <a:ea typeface="Lato"/>
                <a:cs typeface="Lato"/>
                <a:sym typeface="Lato"/>
              </a:rPr>
              <a:t>Total mass</a:t>
            </a:r>
            <a:r>
              <a:rPr lang="en" sz="1200">
                <a:solidFill>
                  <a:srgbClr val="1C1C1C"/>
                </a:solidFill>
                <a:latin typeface="Lato"/>
                <a:ea typeface="Lato"/>
                <a:cs typeface="Lato"/>
                <a:sym typeface="Lato"/>
              </a:rPr>
              <a:t> sets properties of merger and ringdown:</a:t>
            </a:r>
            <a:br>
              <a:rPr lang="en" sz="1200">
                <a:solidFill>
                  <a:srgbClr val="1C1C1C"/>
                </a:solidFill>
                <a:latin typeface="Lato"/>
                <a:ea typeface="Lato"/>
                <a:cs typeface="Lato"/>
                <a:sym typeface="Lato"/>
              </a:rPr>
            </a:br>
            <a:endParaRPr sz="1200">
              <a:solidFill>
                <a:srgbClr val="1C1C1C"/>
              </a:solidFill>
              <a:latin typeface="Lato"/>
              <a:ea typeface="Lato"/>
              <a:cs typeface="Lato"/>
              <a:sym typeface="Lato"/>
            </a:endParaRPr>
          </a:p>
          <a:p>
            <a:pPr indent="0" lvl="0" marL="0" rtl="0" algn="l">
              <a:lnSpc>
                <a:spcPct val="95000"/>
              </a:lnSpc>
              <a:spcBef>
                <a:spcPts val="1600"/>
              </a:spcBef>
              <a:spcAft>
                <a:spcPts val="0"/>
              </a:spcAft>
              <a:buNone/>
            </a:pPr>
            <a:br>
              <a:rPr lang="en" sz="1200">
                <a:solidFill>
                  <a:srgbClr val="0072B2"/>
                </a:solidFill>
                <a:latin typeface="Lato"/>
                <a:ea typeface="Lato"/>
                <a:cs typeface="Lato"/>
                <a:sym typeface="Lato"/>
              </a:rPr>
            </a:br>
            <a:r>
              <a:rPr b="1" lang="en" sz="1200">
                <a:solidFill>
                  <a:srgbClr val="56B3E9"/>
                </a:solidFill>
                <a:latin typeface="Lato"/>
                <a:ea typeface="Lato"/>
                <a:cs typeface="Lato"/>
                <a:sym typeface="Lato"/>
              </a:rPr>
              <a:t>Mass ratio</a:t>
            </a:r>
            <a:r>
              <a:rPr lang="en" sz="1200">
                <a:solidFill>
                  <a:srgbClr val="000000"/>
                </a:solidFill>
                <a:latin typeface="Lato"/>
                <a:ea typeface="Lato"/>
                <a:cs typeface="Lato"/>
                <a:sym typeface="Lato"/>
              </a:rPr>
              <a:t> </a:t>
            </a:r>
            <a:r>
              <a:rPr i="1" lang="en" sz="1200">
                <a:solidFill>
                  <a:srgbClr val="1C1C1C"/>
                </a:solidFill>
                <a:highlight>
                  <a:srgbClr val="FFFFFF"/>
                </a:highlight>
                <a:latin typeface="Lato"/>
                <a:ea typeface="Lato"/>
                <a:cs typeface="Lato"/>
                <a:sym typeface="Lato"/>
              </a:rPr>
              <a:t>q</a:t>
            </a:r>
            <a:r>
              <a:rPr lang="en" sz="1200">
                <a:solidFill>
                  <a:srgbClr val="000000"/>
                </a:solidFill>
                <a:latin typeface="Lato"/>
                <a:ea typeface="Lato"/>
                <a:cs typeface="Lato"/>
                <a:sym typeface="Lato"/>
              </a:rPr>
              <a:t> is ratio of secondary to primary mass</a:t>
            </a:r>
            <a:r>
              <a:rPr lang="en" sz="1200">
                <a:solidFill>
                  <a:srgbClr val="000000"/>
                </a:solidFill>
                <a:highlight>
                  <a:srgbClr val="FFFFFF"/>
                </a:highlight>
                <a:latin typeface="Lato"/>
                <a:ea typeface="Lato"/>
                <a:cs typeface="Lato"/>
                <a:sym typeface="Lato"/>
              </a:rPr>
              <a:t>: </a:t>
            </a:r>
            <a:endParaRPr sz="1200">
              <a:solidFill>
                <a:srgbClr val="000000"/>
              </a:solidFill>
              <a:highlight>
                <a:srgbClr val="FFFFFF"/>
              </a:highlight>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000000"/>
              </a:solidFill>
              <a:highlight>
                <a:srgbClr val="FFFFFF"/>
              </a:highlight>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1C1C1C"/>
              </a:solidFill>
              <a:highlight>
                <a:srgbClr val="FFFFFF"/>
              </a:highlight>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56B3E9"/>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56B3E9"/>
              </a:solidFill>
              <a:latin typeface="Lato"/>
              <a:ea typeface="Lato"/>
              <a:cs typeface="Lato"/>
              <a:sym typeface="Lato"/>
            </a:endParaRPr>
          </a:p>
        </p:txBody>
      </p:sp>
      <p:pic>
        <p:nvPicPr>
          <p:cNvPr descr="{&quot;id&quot;:&quot;1&quot;,&quot;code&quot;:&quot;$$\\mathcal{q}\\,=\\,\\dfrac{m_{2}}{m_{1}}$$&quot;,&quot;font&quot;:{&quot;color&quot;:&quot;#000000&quot;,&quot;family&quot;:&quot;Arial&quot;,&quot;size&quot;:10},&quot;type&quot;:&quot;$$&quot;,&quot;backgroundColorModified&quot;:false,&quot;aid&quot;:null,&quot;backgroundColor&quot;:&quot;#FFFFFF&quot;,&quot;ts&quot;:1638795289377,&quot;cs&quot;:&quot;POfTzM4ObVKEkZ3ONTXtsQ==&quot;,&quot;size&quot;:{&quot;width&quot;:58,&quot;height&quot;:30.666666666666668}}" id="183" name="Google Shape;183;p23"/>
          <p:cNvPicPr preferRelativeResize="0"/>
          <p:nvPr/>
        </p:nvPicPr>
        <p:blipFill>
          <a:blip r:embed="rId4">
            <a:alphaModFix/>
          </a:blip>
          <a:stretch>
            <a:fillRect/>
          </a:stretch>
        </p:blipFill>
        <p:spPr>
          <a:xfrm>
            <a:off x="826704" y="4095750"/>
            <a:ext cx="552450" cy="292100"/>
          </a:xfrm>
          <a:prstGeom prst="rect">
            <a:avLst/>
          </a:prstGeom>
          <a:noFill/>
          <a:ln>
            <a:noFill/>
          </a:ln>
        </p:spPr>
      </p:pic>
      <p:pic>
        <p:nvPicPr>
          <p:cNvPr descr="{&quot;backgroundColorModified&quot;:false,&quot;type&quot;:&quot;$$&quot;,&quot;font&quot;:{&quot;color&quot;:&quot;#000000&quot;,&quot;size&quot;:10,&quot;family&quot;:&quot;Arial&quot;},&quot;backgroundColor&quot;:&quot;#FFFFFF&quot;,&quot;aid&quot;:null,&quot;code&quot;:&quot;$$\\mathcal{M}\\,=\\,\\dfrac{\\left(m_{1}m_{2}\\right)^{3/5}}{\\left(m_{1}+m_{2}\\right)^{1/5}}$$&quot;,&quot;id&quot;:&quot;1&quot;,&quot;ts&quot;:1654342352864,&quot;cs&quot;:&quot;eecdhBLPFPW58pyv0a07RA==&quot;,&quot;size&quot;:{&quot;width&quot;:138.33333333333334,&quot;height&quot;:46}}" id="184" name="Google Shape;184;p23"/>
          <p:cNvPicPr preferRelativeResize="0"/>
          <p:nvPr/>
        </p:nvPicPr>
        <p:blipFill>
          <a:blip r:embed="rId5">
            <a:alphaModFix/>
          </a:blip>
          <a:stretch>
            <a:fillRect/>
          </a:stretch>
        </p:blipFill>
        <p:spPr>
          <a:xfrm>
            <a:off x="598104" y="1711547"/>
            <a:ext cx="1317625" cy="438150"/>
          </a:xfrm>
          <a:prstGeom prst="rect">
            <a:avLst/>
          </a:prstGeom>
          <a:noFill/>
          <a:ln>
            <a:noFill/>
          </a:ln>
        </p:spPr>
      </p:pic>
      <p:pic>
        <p:nvPicPr>
          <p:cNvPr descr="{&quot;backgroundColor&quot;:&quot;#FFFFFF&quot;,&quot;aid&quot;:null,&quot;backgroundColorModified&quot;:false,&quot;font&quot;:{&quot;family&quot;:&quot;Arial&quot;,&quot;color&quot;:&quot;#000000&quot;,&quot;size&quot;:10},&quot;type&quot;:&quot;$$&quot;,&quot;id&quot;:&quot;1&quot;,&quot;code&quot;:&quot;$$M\\,=m_{1}+m_{2}$$&quot;,&quot;ts&quot;:1654342464771,&quot;cs&quot;:&quot;sPeFi+QtyOv2NEiZPgHZaQ==&quot;,&quot;size&quot;:{&quot;width&quot;:97.33333333333333,&quot;height&quot;:13.166666666666666}}" id="185" name="Google Shape;185;p23"/>
          <p:cNvPicPr preferRelativeResize="0"/>
          <p:nvPr/>
        </p:nvPicPr>
        <p:blipFill>
          <a:blip r:embed="rId6">
            <a:alphaModFix/>
          </a:blip>
          <a:stretch>
            <a:fillRect/>
          </a:stretch>
        </p:blipFill>
        <p:spPr>
          <a:xfrm>
            <a:off x="674304" y="3060702"/>
            <a:ext cx="927100" cy="1254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9" name="Shape 189"/>
        <p:cNvGrpSpPr/>
        <p:nvPr/>
      </p:nvGrpSpPr>
      <p:grpSpPr>
        <a:xfrm>
          <a:off x="0" y="0"/>
          <a:ext cx="0" cy="0"/>
          <a:chOff x="0" y="0"/>
          <a:chExt cx="0" cy="0"/>
        </a:xfrm>
      </p:grpSpPr>
      <p:sp>
        <p:nvSpPr>
          <p:cNvPr id="190" name="Google Shape;190;p2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1" name="Google Shape;191;p24"/>
          <p:cNvPicPr preferRelativeResize="0"/>
          <p:nvPr/>
        </p:nvPicPr>
        <p:blipFill rotWithShape="1">
          <a:blip r:embed="rId3">
            <a:alphaModFix/>
          </a:blip>
          <a:srcRect b="0" l="0" r="0" t="10233"/>
          <a:stretch/>
        </p:blipFill>
        <p:spPr>
          <a:xfrm>
            <a:off x="2486175" y="1298825"/>
            <a:ext cx="6235674" cy="3386450"/>
          </a:xfrm>
          <a:prstGeom prst="rect">
            <a:avLst/>
          </a:prstGeom>
          <a:noFill/>
          <a:ln>
            <a:noFill/>
          </a:ln>
        </p:spPr>
      </p:pic>
      <p:sp>
        <p:nvSpPr>
          <p:cNvPr id="192" name="Google Shape;192;p24"/>
          <p:cNvSpPr txBox="1"/>
          <p:nvPr>
            <p:ph idx="4294967295"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Compact object masses</a:t>
            </a:r>
            <a:endParaRPr>
              <a:solidFill>
                <a:schemeClr val="lt1"/>
              </a:solidFill>
            </a:endParaRPr>
          </a:p>
        </p:txBody>
      </p:sp>
      <p:sp>
        <p:nvSpPr>
          <p:cNvPr id="193" name="Google Shape;193;p24"/>
          <p:cNvSpPr txBox="1"/>
          <p:nvPr/>
        </p:nvSpPr>
        <p:spPr>
          <a:xfrm>
            <a:off x="449550" y="1363100"/>
            <a:ext cx="1677900" cy="32001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2"/>
              </a:buClr>
              <a:buSzPts val="1100"/>
              <a:buFont typeface="Arial"/>
              <a:buNone/>
            </a:pPr>
            <a:r>
              <a:rPr b="1" lang="en" sz="1200">
                <a:solidFill>
                  <a:schemeClr val="accent4"/>
                </a:solidFill>
                <a:highlight>
                  <a:schemeClr val="dk2"/>
                </a:highlight>
                <a:latin typeface="Lato"/>
                <a:ea typeface="Lato"/>
                <a:cs typeface="Lato"/>
                <a:sym typeface="Lato"/>
              </a:rPr>
              <a:t>Ground-based detectors</a:t>
            </a:r>
            <a:r>
              <a:rPr lang="en" sz="1200">
                <a:solidFill>
                  <a:schemeClr val="lt1"/>
                </a:solidFill>
                <a:highlight>
                  <a:schemeClr val="dk2"/>
                </a:highlight>
                <a:latin typeface="Lato"/>
                <a:ea typeface="Lato"/>
                <a:cs typeface="Lato"/>
                <a:sym typeface="Lato"/>
              </a:rPr>
              <a:t> have observed a population of </a:t>
            </a:r>
            <a:r>
              <a:rPr b="1" lang="en" sz="1200">
                <a:solidFill>
                  <a:schemeClr val="accent1"/>
                </a:solidFill>
                <a:highlight>
                  <a:schemeClr val="dk2"/>
                </a:highlight>
                <a:latin typeface="Lato"/>
                <a:ea typeface="Lato"/>
                <a:cs typeface="Lato"/>
                <a:sym typeface="Lato"/>
              </a:rPr>
              <a:t>stellar-mass compact objects</a:t>
            </a:r>
            <a:endParaRPr b="1" sz="1200">
              <a:solidFill>
                <a:schemeClr val="accent1"/>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000000"/>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000000"/>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Binary evolution</a:t>
            </a:r>
            <a:endParaRPr>
              <a:latin typeface="Lato"/>
              <a:ea typeface="Lato"/>
              <a:cs typeface="Lato"/>
              <a:sym typeface="Lato"/>
            </a:endParaRPr>
          </a:p>
        </p:txBody>
      </p:sp>
      <p:sp>
        <p:nvSpPr>
          <p:cNvPr id="199" name="Google Shape;199;p25"/>
          <p:cNvSpPr txBox="1"/>
          <p:nvPr>
            <p:ph idx="1" type="body"/>
          </p:nvPr>
        </p:nvSpPr>
        <p:spPr>
          <a:xfrm>
            <a:off x="451050" y="1356525"/>
            <a:ext cx="1651500" cy="2391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600"/>
              </a:spcAft>
              <a:buClr>
                <a:schemeClr val="dk2"/>
              </a:buClr>
              <a:buSzPts val="1100"/>
              <a:buFont typeface="Arial"/>
              <a:buNone/>
            </a:pPr>
            <a:r>
              <a:rPr lang="en" sz="1200"/>
              <a:t>Black holes must be close enough to merge due to gravitational wave emission</a:t>
            </a:r>
            <a:endParaRPr sz="1200"/>
          </a:p>
        </p:txBody>
      </p:sp>
      <p:sp>
        <p:nvSpPr>
          <p:cNvPr id="200" name="Google Shape;200;p2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1" name="Google Shape;201;p25"/>
          <p:cNvSpPr txBox="1"/>
          <p:nvPr>
            <p:ph idx="1" type="body"/>
          </p:nvPr>
        </p:nvSpPr>
        <p:spPr>
          <a:xfrm>
            <a:off x="5376525" y="4109475"/>
            <a:ext cx="1466100" cy="3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200"/>
              <a:t>Rodriguez </a:t>
            </a:r>
            <a:r>
              <a:rPr i="1" lang="en" sz="1200"/>
              <a:t>et al</a:t>
            </a:r>
            <a:r>
              <a:rPr lang="en" sz="1200"/>
              <a:t>. </a:t>
            </a:r>
            <a:r>
              <a:rPr lang="en" sz="1200">
                <a:solidFill>
                  <a:srgbClr val="56B3E9"/>
                </a:solidFill>
              </a:rPr>
              <a:t>arXiv:1604.04254</a:t>
            </a:r>
            <a:endParaRPr sz="1200">
              <a:solidFill>
                <a:srgbClr val="56B3E9"/>
              </a:solidFill>
            </a:endParaRPr>
          </a:p>
          <a:p>
            <a:pPr indent="0" lvl="0" marL="0" rtl="0" algn="l">
              <a:spcBef>
                <a:spcPts val="1200"/>
              </a:spcBef>
              <a:spcAft>
                <a:spcPts val="1200"/>
              </a:spcAft>
              <a:buNone/>
            </a:pPr>
            <a:r>
              <a:t/>
            </a:r>
            <a:endParaRPr b="1" sz="1200"/>
          </a:p>
        </p:txBody>
      </p:sp>
      <p:pic>
        <p:nvPicPr>
          <p:cNvPr id="202" name="Google Shape;202;p25"/>
          <p:cNvPicPr preferRelativeResize="0"/>
          <p:nvPr/>
        </p:nvPicPr>
        <p:blipFill rotWithShape="1">
          <a:blip r:embed="rId3">
            <a:alphaModFix/>
          </a:blip>
          <a:srcRect b="0" l="0" r="0" t="0"/>
          <a:stretch/>
        </p:blipFill>
        <p:spPr>
          <a:xfrm>
            <a:off x="6837350" y="575950"/>
            <a:ext cx="1811700" cy="4064523"/>
          </a:xfrm>
          <a:prstGeom prst="rect">
            <a:avLst/>
          </a:prstGeom>
          <a:noFill/>
          <a:ln>
            <a:noFill/>
          </a:ln>
        </p:spPr>
      </p:pic>
      <p:pic>
        <p:nvPicPr>
          <p:cNvPr id="203" name="Google Shape;203;p25"/>
          <p:cNvPicPr preferRelativeResize="0"/>
          <p:nvPr/>
        </p:nvPicPr>
        <p:blipFill rotWithShape="1">
          <a:blip r:embed="rId4">
            <a:alphaModFix/>
          </a:blip>
          <a:srcRect b="0" l="0" r="0" t="0"/>
          <a:stretch/>
        </p:blipFill>
        <p:spPr>
          <a:xfrm>
            <a:off x="2503317" y="1211345"/>
            <a:ext cx="2624849" cy="3396600"/>
          </a:xfrm>
          <a:prstGeom prst="rect">
            <a:avLst/>
          </a:prstGeom>
          <a:noFill/>
          <a:ln>
            <a:noFill/>
          </a:ln>
        </p:spPr>
      </p:pic>
      <p:sp>
        <p:nvSpPr>
          <p:cNvPr id="204" name="Google Shape;204;p25"/>
          <p:cNvSpPr txBox="1"/>
          <p:nvPr>
            <p:ph idx="1" type="body"/>
          </p:nvPr>
        </p:nvSpPr>
        <p:spPr>
          <a:xfrm>
            <a:off x="5147925" y="1137675"/>
            <a:ext cx="1466100" cy="3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Belczynski</a:t>
            </a:r>
            <a:r>
              <a:rPr lang="en" sz="1200"/>
              <a:t> </a:t>
            </a:r>
            <a:r>
              <a:rPr i="1" lang="en" sz="1200"/>
              <a:t>et al</a:t>
            </a:r>
            <a:r>
              <a:rPr lang="en" sz="1200"/>
              <a:t>. </a:t>
            </a:r>
            <a:r>
              <a:rPr lang="en" sz="1200">
                <a:solidFill>
                  <a:srgbClr val="56B3E9"/>
                </a:solidFill>
              </a:rPr>
              <a:t>arXiv:</a:t>
            </a:r>
            <a:r>
              <a:rPr lang="en" sz="1200">
                <a:solidFill>
                  <a:srgbClr val="56B3E9"/>
                </a:solidFill>
              </a:rPr>
              <a:t>1602.04531</a:t>
            </a:r>
            <a:endParaRPr sz="1200">
              <a:solidFill>
                <a:srgbClr val="56B3E9"/>
              </a:solidFill>
            </a:endParaRPr>
          </a:p>
          <a:p>
            <a:pPr indent="0" lvl="0" marL="0" rtl="0" algn="l">
              <a:spcBef>
                <a:spcPts val="1200"/>
              </a:spcBef>
              <a:spcAft>
                <a:spcPts val="1200"/>
              </a:spcAft>
              <a:buNone/>
            </a:pPr>
            <a:r>
              <a:t/>
            </a:r>
            <a:endParaRPr b="1"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6"/>
          <p:cNvPicPr preferRelativeResize="0"/>
          <p:nvPr/>
        </p:nvPicPr>
        <p:blipFill>
          <a:blip r:embed="rId3">
            <a:alphaModFix/>
          </a:blip>
          <a:stretch>
            <a:fillRect/>
          </a:stretch>
        </p:blipFill>
        <p:spPr>
          <a:xfrm>
            <a:off x="3596475" y="431025"/>
            <a:ext cx="5161175" cy="4301798"/>
          </a:xfrm>
          <a:prstGeom prst="rect">
            <a:avLst/>
          </a:prstGeom>
          <a:noFill/>
          <a:ln>
            <a:noFill/>
          </a:ln>
        </p:spPr>
      </p:pic>
      <p:sp>
        <p:nvSpPr>
          <p:cNvPr id="210" name="Google Shape;210;p26"/>
          <p:cNvSpPr txBox="1"/>
          <p:nvPr>
            <p:ph idx="1" type="body"/>
          </p:nvPr>
        </p:nvSpPr>
        <p:spPr>
          <a:xfrm>
            <a:off x="454550" y="901100"/>
            <a:ext cx="1837800" cy="389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Formation channels</a:t>
            </a:r>
            <a:endParaRPr b="1" sz="1200"/>
          </a:p>
          <a:p>
            <a:pPr indent="0" lvl="0" marL="0" rtl="0" algn="l">
              <a:spcBef>
                <a:spcPts val="1200"/>
              </a:spcBef>
              <a:spcAft>
                <a:spcPts val="0"/>
              </a:spcAft>
              <a:buNone/>
            </a:pPr>
            <a:r>
              <a:rPr b="1" lang="en" sz="1200">
                <a:solidFill>
                  <a:schemeClr val="dk1"/>
                </a:solidFill>
              </a:rPr>
              <a:t>CE</a:t>
            </a:r>
            <a:r>
              <a:rPr lang="en" sz="1200"/>
              <a:t> = common envelope</a:t>
            </a:r>
            <a:br>
              <a:rPr lang="en" sz="1200"/>
            </a:br>
            <a:r>
              <a:rPr b="1" lang="en" sz="1200">
                <a:solidFill>
                  <a:schemeClr val="accent2"/>
                </a:solidFill>
              </a:rPr>
              <a:t>CHE</a:t>
            </a:r>
            <a:r>
              <a:rPr lang="en" sz="1200"/>
              <a:t> = chemically homogeneous evolution</a:t>
            </a:r>
            <a:br>
              <a:rPr lang="en" sz="1200"/>
            </a:br>
            <a:r>
              <a:rPr b="1" lang="en" sz="1200">
                <a:solidFill>
                  <a:schemeClr val="accent4"/>
                </a:solidFill>
              </a:rPr>
              <a:t>GC</a:t>
            </a:r>
            <a:r>
              <a:rPr lang="en" sz="1200"/>
              <a:t> = globular cluster</a:t>
            </a:r>
            <a:br>
              <a:rPr lang="en" sz="1200"/>
            </a:br>
            <a:r>
              <a:rPr b="1" lang="en" sz="1200">
                <a:solidFill>
                  <a:schemeClr val="accent5"/>
                </a:solidFill>
              </a:rPr>
              <a:t>NSC</a:t>
            </a:r>
            <a:r>
              <a:rPr lang="en" sz="1200"/>
              <a:t> = nuclear star cluster</a:t>
            </a:r>
            <a:br>
              <a:rPr lang="en" sz="1200"/>
            </a:br>
            <a:r>
              <a:rPr b="1" lang="en" sz="1200">
                <a:solidFill>
                  <a:schemeClr val="accent3"/>
                </a:solidFill>
              </a:rPr>
              <a:t>SMT</a:t>
            </a:r>
            <a:r>
              <a:rPr lang="en" sz="1200"/>
              <a:t> = stable mass transfer</a:t>
            </a:r>
            <a:endParaRPr sz="1200"/>
          </a:p>
          <a:p>
            <a:pPr indent="0" lvl="0" marL="0" rtl="0" algn="l">
              <a:spcBef>
                <a:spcPts val="1200"/>
              </a:spcBef>
              <a:spcAft>
                <a:spcPts val="1200"/>
              </a:spcAft>
              <a:buClr>
                <a:schemeClr val="dk2"/>
              </a:buClr>
              <a:buSzPts val="1100"/>
              <a:buFont typeface="Arial"/>
              <a:buNone/>
            </a:pPr>
            <a:r>
              <a:rPr b="1" lang="en" sz="1200">
                <a:solidFill>
                  <a:schemeClr val="accent1"/>
                </a:solidFill>
              </a:rPr>
              <a:t>Model data release</a:t>
            </a:r>
            <a:r>
              <a:rPr lang="en" sz="1200"/>
              <a:t> DOI:10.5281/zenodo.4277619</a:t>
            </a:r>
            <a:endParaRPr sz="1200"/>
          </a:p>
        </p:txBody>
      </p:sp>
      <p:sp>
        <p:nvSpPr>
          <p:cNvPr id="211" name="Google Shape;211;p26"/>
          <p:cNvSpPr txBox="1"/>
          <p:nvPr>
            <p:ph idx="1" type="body"/>
          </p:nvPr>
        </p:nvSpPr>
        <p:spPr>
          <a:xfrm>
            <a:off x="2391450" y="3880875"/>
            <a:ext cx="14364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Zevin, Bavera, </a:t>
            </a:r>
            <a:r>
              <a:rPr b="1" lang="en" sz="1200"/>
              <a:t>CPLB</a:t>
            </a:r>
            <a:r>
              <a:rPr lang="en" sz="1200"/>
              <a:t> </a:t>
            </a:r>
            <a:r>
              <a:rPr i="1" lang="en" sz="1200"/>
              <a:t>et al</a:t>
            </a:r>
            <a:r>
              <a:rPr lang="en" sz="1200"/>
              <a:t>. </a:t>
            </a:r>
            <a:r>
              <a:rPr lang="en" sz="1200">
                <a:solidFill>
                  <a:schemeClr val="accent1"/>
                </a:solidFill>
              </a:rPr>
              <a:t>arXiv:2011.10057</a:t>
            </a:r>
            <a:endParaRPr sz="1500">
              <a:solidFill>
                <a:schemeClr val="accent1"/>
              </a:solidFill>
            </a:endParaRPr>
          </a:p>
        </p:txBody>
      </p:sp>
      <p:sp>
        <p:nvSpPr>
          <p:cNvPr id="212" name="Google Shape;212;p2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7"/>
          <p:cNvPicPr preferRelativeResize="0"/>
          <p:nvPr/>
        </p:nvPicPr>
        <p:blipFill rotWithShape="1">
          <a:blip r:embed="rId3">
            <a:alphaModFix/>
          </a:blip>
          <a:srcRect b="0" l="0" r="0" t="0"/>
          <a:stretch/>
        </p:blipFill>
        <p:spPr>
          <a:xfrm>
            <a:off x="2181225" y="944100"/>
            <a:ext cx="7204600" cy="3601749"/>
          </a:xfrm>
          <a:prstGeom prst="rect">
            <a:avLst/>
          </a:prstGeom>
          <a:noFill/>
          <a:ln>
            <a:noFill/>
          </a:ln>
        </p:spPr>
      </p:pic>
      <p:sp>
        <p:nvSpPr>
          <p:cNvPr id="218" name="Google Shape;218;p27"/>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chemeClr val="accent1"/>
                </a:solidFill>
              </a:rPr>
              <a:t>Eccentricity</a:t>
            </a:r>
            <a:r>
              <a:rPr lang="en" sz="1200"/>
              <a:t> is a key tracer of formation mechanism</a:t>
            </a:r>
            <a:endParaRPr sz="1200"/>
          </a:p>
        </p:txBody>
      </p:sp>
      <p:sp>
        <p:nvSpPr>
          <p:cNvPr id="219" name="Google Shape;219;p2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0" name="Google Shape;220;p2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Eccentricity</a:t>
            </a:r>
            <a:endParaRPr/>
          </a:p>
        </p:txBody>
      </p:sp>
      <p:sp>
        <p:nvSpPr>
          <p:cNvPr id="221" name="Google Shape;221;p27"/>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rgbClr val="000000"/>
              </a:buClr>
              <a:buSzPts val="1100"/>
              <a:buFont typeface="Arial"/>
              <a:buNone/>
            </a:pPr>
            <a:r>
              <a:rPr lang="en" sz="1200"/>
              <a:t>Arca Sedda, </a:t>
            </a:r>
            <a:r>
              <a:rPr b="1" lang="en" sz="1200"/>
              <a:t>CPLB</a:t>
            </a:r>
            <a:r>
              <a:rPr lang="en" sz="1200"/>
              <a:t> </a:t>
            </a:r>
            <a:r>
              <a:rPr i="1" lang="en" sz="1200"/>
              <a:t>et al</a:t>
            </a:r>
            <a:r>
              <a:rPr lang="en" sz="1200"/>
              <a:t>. </a:t>
            </a:r>
            <a:r>
              <a:rPr lang="en" sz="1200">
                <a:solidFill>
                  <a:schemeClr val="accent1"/>
                </a:solidFill>
              </a:rPr>
              <a:t>arXiv:1908.11375</a:t>
            </a:r>
            <a:endParaRPr sz="1500">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25" name="Shape 225"/>
        <p:cNvGrpSpPr/>
        <p:nvPr/>
      </p:nvGrpSpPr>
      <p:grpSpPr>
        <a:xfrm>
          <a:off x="0" y="0"/>
          <a:ext cx="0" cy="0"/>
          <a:chOff x="0" y="0"/>
          <a:chExt cx="0" cy="0"/>
        </a:xfrm>
      </p:grpSpPr>
      <p:sp>
        <p:nvSpPr>
          <p:cNvPr id="226" name="Google Shape;226;p28"/>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Intermediate</a:t>
            </a:r>
            <a:r>
              <a:rPr lang="en"/>
              <a:t>-mass black holes</a:t>
            </a:r>
            <a:endParaRPr/>
          </a:p>
        </p:txBody>
      </p:sp>
      <p:sp>
        <p:nvSpPr>
          <p:cNvPr id="227" name="Google Shape;227;p2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28" name="Google Shape;228;p28"/>
          <p:cNvPicPr preferRelativeResize="0"/>
          <p:nvPr/>
        </p:nvPicPr>
        <p:blipFill>
          <a:blip r:embed="rId3">
            <a:alphaModFix/>
          </a:blip>
          <a:stretch>
            <a:fillRect/>
          </a:stretch>
        </p:blipFill>
        <p:spPr>
          <a:xfrm>
            <a:off x="330225" y="447350"/>
            <a:ext cx="1308775" cy="1308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idx="1" type="body"/>
          </p:nvPr>
        </p:nvSpPr>
        <p:spPr>
          <a:xfrm>
            <a:off x="454550" y="1450450"/>
            <a:ext cx="1706400" cy="33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2"/>
                </a:solidFill>
              </a:rPr>
              <a:t>BGP</a:t>
            </a:r>
            <a:r>
              <a:rPr lang="en" sz="1200"/>
              <a:t> = binned Gaussian process</a:t>
            </a:r>
            <a:endParaRPr sz="1200"/>
          </a:p>
          <a:p>
            <a:pPr indent="0" lvl="0" marL="0" rtl="0" algn="l">
              <a:spcBef>
                <a:spcPts val="1200"/>
              </a:spcBef>
              <a:spcAft>
                <a:spcPts val="0"/>
              </a:spcAft>
              <a:buNone/>
            </a:pPr>
            <a:r>
              <a:rPr b="1" lang="en" sz="1200">
                <a:solidFill>
                  <a:schemeClr val="accent5"/>
                </a:solidFill>
              </a:rPr>
              <a:t>FM</a:t>
            </a:r>
            <a:r>
              <a:rPr lang="en" sz="1200"/>
              <a:t> = flexible mixtures Gaussian kernels</a:t>
            </a:r>
            <a:endParaRPr sz="1200"/>
          </a:p>
          <a:p>
            <a:pPr indent="0" lvl="0" marL="0" rtl="0" algn="l">
              <a:spcBef>
                <a:spcPts val="1200"/>
              </a:spcBef>
              <a:spcAft>
                <a:spcPts val="0"/>
              </a:spcAft>
              <a:buNone/>
            </a:pPr>
            <a:r>
              <a:rPr b="1" lang="en" sz="1200">
                <a:solidFill>
                  <a:schemeClr val="dk1"/>
                </a:solidFill>
              </a:rPr>
              <a:t>PS</a:t>
            </a:r>
            <a:r>
              <a:rPr lang="en" sz="1200"/>
              <a:t> = power-law plus spline</a:t>
            </a:r>
            <a:endParaRPr sz="1200"/>
          </a:p>
          <a:p>
            <a:pPr indent="0" lvl="0" marL="0" rtl="0" algn="l">
              <a:spcBef>
                <a:spcPts val="1200"/>
              </a:spcBef>
              <a:spcAft>
                <a:spcPts val="0"/>
              </a:spcAft>
              <a:buNone/>
            </a:pPr>
            <a:r>
              <a:rPr b="1" lang="en" sz="1200">
                <a:solidFill>
                  <a:schemeClr val="accent4"/>
                </a:solidFill>
              </a:rPr>
              <a:t>PP</a:t>
            </a:r>
            <a:r>
              <a:rPr lang="en" sz="1200"/>
              <a:t> = power-law plus (Gaussian) peak</a:t>
            </a:r>
            <a:endParaRPr sz="1200"/>
          </a:p>
          <a:p>
            <a:pPr indent="0" lvl="0" marL="0" rtl="0" algn="l">
              <a:spcBef>
                <a:spcPts val="1200"/>
              </a:spcBef>
              <a:spcAft>
                <a:spcPts val="1200"/>
              </a:spcAft>
              <a:buClr>
                <a:schemeClr val="dk2"/>
              </a:buClr>
              <a:buSzPts val="1100"/>
              <a:buFont typeface="Arial"/>
              <a:buNone/>
            </a:pPr>
            <a:r>
              <a:t/>
            </a:r>
            <a:endParaRPr sz="1200"/>
          </a:p>
        </p:txBody>
      </p:sp>
      <p:sp>
        <p:nvSpPr>
          <p:cNvPr id="234" name="Google Shape;234;p29"/>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arXiv:2111.03634</a:t>
            </a:r>
            <a:endParaRPr sz="1200">
              <a:solidFill>
                <a:schemeClr val="accent1"/>
              </a:solidFill>
            </a:endParaRPr>
          </a:p>
        </p:txBody>
      </p:sp>
      <p:sp>
        <p:nvSpPr>
          <p:cNvPr id="235" name="Google Shape;235;p2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6" name="Google Shape;236;p29"/>
          <p:cNvPicPr preferRelativeResize="0"/>
          <p:nvPr/>
        </p:nvPicPr>
        <p:blipFill>
          <a:blip r:embed="rId3">
            <a:alphaModFix/>
          </a:blip>
          <a:stretch>
            <a:fillRect/>
          </a:stretch>
        </p:blipFill>
        <p:spPr>
          <a:xfrm>
            <a:off x="2416250" y="1450450"/>
            <a:ext cx="6404173" cy="2198300"/>
          </a:xfrm>
          <a:prstGeom prst="rect">
            <a:avLst/>
          </a:prstGeom>
          <a:noFill/>
          <a:ln>
            <a:noFill/>
          </a:ln>
        </p:spPr>
      </p:pic>
      <p:sp>
        <p:nvSpPr>
          <p:cNvPr id="237" name="Google Shape;237;p2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Astrophysical distribution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0"/>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Next-generation detectors will see further and have a wider mass range</a:t>
            </a:r>
            <a:br>
              <a:rPr lang="en" sz="1200"/>
            </a:br>
            <a:endParaRPr sz="1200"/>
          </a:p>
          <a:p>
            <a:pPr indent="0" lvl="0" marL="0" rtl="0" algn="l">
              <a:spcBef>
                <a:spcPts val="1200"/>
              </a:spcBef>
              <a:spcAft>
                <a:spcPts val="1200"/>
              </a:spcAft>
              <a:buNone/>
            </a:pPr>
            <a:r>
              <a:rPr b="1" lang="en" sz="1200">
                <a:solidFill>
                  <a:schemeClr val="accent5"/>
                </a:solidFill>
              </a:rPr>
              <a:t>The 3G Science Book</a:t>
            </a:r>
            <a:r>
              <a:rPr lang="en" sz="1200"/>
              <a:t> Kalogera, …, </a:t>
            </a:r>
            <a:r>
              <a:rPr b="1" lang="en" sz="1200"/>
              <a:t>CPLB</a:t>
            </a:r>
            <a:r>
              <a:rPr lang="en" sz="1200"/>
              <a:t> </a:t>
            </a:r>
            <a:r>
              <a:rPr i="1" lang="en" sz="1200"/>
              <a:t>et al</a:t>
            </a:r>
            <a:r>
              <a:rPr lang="en" sz="1200"/>
              <a:t>. </a:t>
            </a:r>
            <a:r>
              <a:rPr lang="en" sz="1200">
                <a:solidFill>
                  <a:schemeClr val="accent5"/>
                </a:solidFill>
              </a:rPr>
              <a:t>arXiv:2111.06990</a:t>
            </a:r>
            <a:endParaRPr sz="1200">
              <a:solidFill>
                <a:schemeClr val="accent5"/>
              </a:solidFill>
            </a:endParaRPr>
          </a:p>
        </p:txBody>
      </p:sp>
      <p:sp>
        <p:nvSpPr>
          <p:cNvPr id="243" name="Google Shape;243;p3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4" name="Google Shape;244;p3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Next-generation detectors</a:t>
            </a:r>
            <a:endParaRPr/>
          </a:p>
        </p:txBody>
      </p:sp>
      <p:sp>
        <p:nvSpPr>
          <p:cNvPr id="245" name="Google Shape;245;p30"/>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Adapted from Hall &amp; Evans </a:t>
            </a:r>
            <a:r>
              <a:rPr lang="en" sz="1200">
                <a:solidFill>
                  <a:schemeClr val="accent1"/>
                </a:solidFill>
              </a:rPr>
              <a:t>arXiv:1902.09485</a:t>
            </a:r>
            <a:endParaRPr sz="1500">
              <a:solidFill>
                <a:schemeClr val="accent1"/>
              </a:solidFill>
            </a:endParaRPr>
          </a:p>
        </p:txBody>
      </p:sp>
      <p:pic>
        <p:nvPicPr>
          <p:cNvPr id="246" name="Google Shape;246;p30"/>
          <p:cNvPicPr preferRelativeResize="0"/>
          <p:nvPr/>
        </p:nvPicPr>
        <p:blipFill rotWithShape="1">
          <a:blip r:embed="rId3">
            <a:alphaModFix/>
          </a:blip>
          <a:srcRect b="0" l="0" r="0" t="0"/>
          <a:stretch/>
        </p:blipFill>
        <p:spPr>
          <a:xfrm>
            <a:off x="2462750" y="1306706"/>
            <a:ext cx="6321597" cy="30290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1"/>
          <p:cNvPicPr preferRelativeResize="0"/>
          <p:nvPr/>
        </p:nvPicPr>
        <p:blipFill rotWithShape="1">
          <a:blip r:embed="rId3">
            <a:alphaModFix/>
          </a:blip>
          <a:srcRect b="0" l="0" r="0" t="0"/>
          <a:stretch/>
        </p:blipFill>
        <p:spPr>
          <a:xfrm>
            <a:off x="2870400" y="586050"/>
            <a:ext cx="5551398" cy="4441949"/>
          </a:xfrm>
          <a:prstGeom prst="rect">
            <a:avLst/>
          </a:prstGeom>
          <a:noFill/>
          <a:ln>
            <a:noFill/>
          </a:ln>
        </p:spPr>
      </p:pic>
      <p:sp>
        <p:nvSpPr>
          <p:cNvPr id="252" name="Google Shape;252;p31"/>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Is there a missing link between stellar-mass and massive black holes?</a:t>
            </a:r>
            <a:endParaRPr sz="1200">
              <a:solidFill>
                <a:schemeClr val="accent1"/>
              </a:solidFill>
            </a:endParaRPr>
          </a:p>
        </p:txBody>
      </p:sp>
      <p:sp>
        <p:nvSpPr>
          <p:cNvPr id="253" name="Google Shape;253;p3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Intermediate-mass black holes</a:t>
            </a:r>
            <a:endParaRPr/>
          </a:p>
        </p:txBody>
      </p:sp>
      <p:sp>
        <p:nvSpPr>
          <p:cNvPr id="255" name="Google Shape;255;p31"/>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Arca Sedda, </a:t>
            </a:r>
            <a:r>
              <a:rPr b="1" lang="en" sz="1200"/>
              <a:t>CPLB</a:t>
            </a:r>
            <a:r>
              <a:rPr lang="en" sz="1200"/>
              <a:t> </a:t>
            </a:r>
            <a:r>
              <a:rPr i="1" lang="en" sz="1200"/>
              <a:t>et al</a:t>
            </a:r>
            <a:r>
              <a:rPr lang="en" sz="1200"/>
              <a:t>. </a:t>
            </a:r>
            <a:r>
              <a:rPr lang="en" sz="1200">
                <a:solidFill>
                  <a:schemeClr val="accent1"/>
                </a:solidFill>
              </a:rPr>
              <a:t>arXiv:1908.11375</a:t>
            </a:r>
            <a:endParaRPr sz="1500">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59" name="Shape 259"/>
        <p:cNvGrpSpPr/>
        <p:nvPr/>
      </p:nvGrpSpPr>
      <p:grpSpPr>
        <a:xfrm>
          <a:off x="0" y="0"/>
          <a:ext cx="0" cy="0"/>
          <a:chOff x="0" y="0"/>
          <a:chExt cx="0" cy="0"/>
        </a:xfrm>
      </p:grpSpPr>
      <p:sp>
        <p:nvSpPr>
          <p:cNvPr id="260" name="Google Shape;260;p32"/>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Multiband observations</a:t>
            </a:r>
            <a:endParaRPr/>
          </a:p>
        </p:txBody>
      </p:sp>
      <p:sp>
        <p:nvSpPr>
          <p:cNvPr id="261" name="Google Shape;261;p3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62" name="Google Shape;262;p32"/>
          <p:cNvPicPr preferRelativeResize="0"/>
          <p:nvPr/>
        </p:nvPicPr>
        <p:blipFill>
          <a:blip r:embed="rId3">
            <a:alphaModFix/>
          </a:blip>
          <a:stretch>
            <a:fillRect/>
          </a:stretch>
        </p:blipFill>
        <p:spPr>
          <a:xfrm>
            <a:off x="330225" y="447350"/>
            <a:ext cx="1308775" cy="1308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7" name="Shape 87"/>
        <p:cNvGrpSpPr/>
        <p:nvPr/>
      </p:nvGrpSpPr>
      <p:grpSpPr>
        <a:xfrm>
          <a:off x="0" y="0"/>
          <a:ext cx="0" cy="0"/>
          <a:chOff x="0" y="0"/>
          <a:chExt cx="0" cy="0"/>
        </a:xfrm>
      </p:grpSpPr>
      <p:sp>
        <p:nvSpPr>
          <p:cNvPr id="88" name="Google Shape;88;p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ph idx="4294967295"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GW150914</a:t>
            </a:r>
            <a:endParaRPr>
              <a:solidFill>
                <a:schemeClr val="lt1"/>
              </a:solidFill>
            </a:endParaRPr>
          </a:p>
        </p:txBody>
      </p:sp>
      <p:pic>
        <p:nvPicPr>
          <p:cNvPr id="90" name="Google Shape;90;p15"/>
          <p:cNvPicPr preferRelativeResize="0"/>
          <p:nvPr/>
        </p:nvPicPr>
        <p:blipFill rotWithShape="1">
          <a:blip r:embed="rId3">
            <a:alphaModFix/>
          </a:blip>
          <a:srcRect b="1821" l="0" r="0" t="4308"/>
          <a:stretch/>
        </p:blipFill>
        <p:spPr>
          <a:xfrm>
            <a:off x="5184189" y="470250"/>
            <a:ext cx="3595135" cy="4218500"/>
          </a:xfrm>
          <a:prstGeom prst="rect">
            <a:avLst/>
          </a:prstGeom>
          <a:noFill/>
          <a:ln>
            <a:noFill/>
          </a:ln>
        </p:spPr>
      </p:pic>
      <p:sp>
        <p:nvSpPr>
          <p:cNvPr id="91" name="Google Shape;91;p15"/>
          <p:cNvSpPr txBox="1"/>
          <p:nvPr/>
        </p:nvSpPr>
        <p:spPr>
          <a:xfrm>
            <a:off x="449550" y="1602675"/>
            <a:ext cx="1651500" cy="3112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solidFill>
                  <a:schemeClr val="lt1"/>
                </a:solidFill>
                <a:latin typeface="Lato"/>
                <a:ea typeface="Lato"/>
                <a:cs typeface="Lato"/>
                <a:sym typeface="Lato"/>
              </a:rPr>
              <a:t>Signals encode information about their sources</a:t>
            </a:r>
            <a:endParaRPr sz="1200">
              <a:solidFill>
                <a:schemeClr val="lt1"/>
              </a:solidFill>
              <a:latin typeface="Lato"/>
              <a:ea typeface="Lato"/>
              <a:cs typeface="Lato"/>
              <a:sym typeface="Lato"/>
            </a:endParaRPr>
          </a:p>
          <a:p>
            <a:pPr indent="0" lvl="0" marL="0" rtl="0" algn="l">
              <a:lnSpc>
                <a:spcPct val="95000"/>
              </a:lnSpc>
              <a:spcBef>
                <a:spcPts val="1600"/>
              </a:spcBef>
              <a:spcAft>
                <a:spcPts val="0"/>
              </a:spcAft>
              <a:buNone/>
            </a:pPr>
            <a:r>
              <a:rPr b="1" lang="en" sz="1200">
                <a:solidFill>
                  <a:schemeClr val="accent1"/>
                </a:solidFill>
                <a:latin typeface="Lato"/>
                <a:ea typeface="Lato"/>
                <a:cs typeface="Lato"/>
                <a:sym typeface="Lato"/>
              </a:rPr>
              <a:t>GW150914 parameter estimation</a:t>
            </a:r>
            <a:r>
              <a:rPr lang="en" sz="1200">
                <a:solidFill>
                  <a:schemeClr val="lt1"/>
                </a:solidFill>
                <a:latin typeface="Lato"/>
                <a:ea typeface="Lato"/>
                <a:cs typeface="Lato"/>
                <a:sym typeface="Lato"/>
              </a:rPr>
              <a:t> arXiv:1602.03840</a:t>
            </a:r>
            <a:endParaRPr sz="1200">
              <a:solidFill>
                <a:schemeClr val="lt1"/>
              </a:solidFill>
              <a:latin typeface="Lato"/>
              <a:ea typeface="Lato"/>
              <a:cs typeface="Lato"/>
              <a:sym typeface="Lato"/>
            </a:endParaRPr>
          </a:p>
          <a:p>
            <a:pPr indent="0" lvl="0" marL="0" rtl="0" algn="l">
              <a:lnSpc>
                <a:spcPct val="95000"/>
              </a:lnSpc>
              <a:spcBef>
                <a:spcPts val="1600"/>
              </a:spcBef>
              <a:spcAft>
                <a:spcPts val="0"/>
              </a:spcAft>
              <a:buNone/>
            </a:pPr>
            <a:r>
              <a:rPr b="1" lang="en" sz="1200">
                <a:solidFill>
                  <a:srgbClr val="56B3E9"/>
                </a:solidFill>
                <a:latin typeface="Lato"/>
                <a:ea typeface="Lato"/>
                <a:cs typeface="Lato"/>
                <a:sym typeface="Lato"/>
              </a:rPr>
              <a:t>GW150914 astrophysical implications</a:t>
            </a:r>
            <a:r>
              <a:rPr lang="en" sz="1200">
                <a:solidFill>
                  <a:schemeClr val="lt1"/>
                </a:solidFill>
                <a:latin typeface="Lato"/>
                <a:ea typeface="Lato"/>
                <a:cs typeface="Lato"/>
                <a:sym typeface="Lato"/>
              </a:rPr>
              <a:t> arXiv:1602.03846</a:t>
            </a:r>
            <a:endParaRPr sz="1200">
              <a:solidFill>
                <a:schemeClr val="lt1"/>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chemeClr val="lt1"/>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chemeClr val="lt1"/>
              </a:solidFill>
              <a:latin typeface="Lato"/>
              <a:ea typeface="Lato"/>
              <a:cs typeface="Lato"/>
              <a:sym typeface="Lato"/>
            </a:endParaRPr>
          </a:p>
        </p:txBody>
      </p:sp>
      <p:sp>
        <p:nvSpPr>
          <p:cNvPr id="92" name="Google Shape;92;p15"/>
          <p:cNvSpPr txBox="1"/>
          <p:nvPr/>
        </p:nvSpPr>
        <p:spPr>
          <a:xfrm>
            <a:off x="5452725" y="4414275"/>
            <a:ext cx="1415100" cy="3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lt1"/>
                </a:solidFill>
                <a:latin typeface="Lato"/>
                <a:ea typeface="Lato"/>
                <a:cs typeface="Lato"/>
                <a:sym typeface="Lato"/>
              </a:rPr>
              <a:t>LIGO</a:t>
            </a:r>
            <a:endParaRPr sz="1000">
              <a:solidFill>
                <a:schemeClr val="lt1"/>
              </a:solidFill>
              <a:latin typeface="Lato"/>
              <a:ea typeface="Lato"/>
              <a:cs typeface="Lato"/>
              <a:sym typeface="Lato"/>
            </a:endParaRPr>
          </a:p>
        </p:txBody>
      </p:sp>
      <p:sp>
        <p:nvSpPr>
          <p:cNvPr id="93" name="Google Shape;93;p15"/>
          <p:cNvSpPr txBox="1"/>
          <p:nvPr>
            <p:ph idx="4294967295" type="body"/>
          </p:nvPr>
        </p:nvSpPr>
        <p:spPr>
          <a:xfrm>
            <a:off x="2400303" y="1602675"/>
            <a:ext cx="30714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rPr>
              <a:t>14 September 2015</a:t>
            </a:r>
            <a:r>
              <a:rPr lang="en" sz="1600">
                <a:solidFill>
                  <a:schemeClr val="lt1"/>
                </a:solidFill>
              </a:rPr>
              <a:t> we observed gravitational waves</a:t>
            </a:r>
            <a:endParaRPr sz="1600">
              <a:solidFill>
                <a:schemeClr val="lt1"/>
              </a:solidFill>
            </a:endParaRPr>
          </a:p>
          <a:p>
            <a:pPr indent="0" lvl="0" marL="0" rtl="0" algn="l">
              <a:spcBef>
                <a:spcPts val="1200"/>
              </a:spcBef>
              <a:spcAft>
                <a:spcPts val="1200"/>
              </a:spcAft>
              <a:buNone/>
            </a:pPr>
            <a:r>
              <a:rPr lang="en" sz="1600">
                <a:solidFill>
                  <a:schemeClr val="lt1"/>
                </a:solidFill>
              </a:rPr>
              <a:t>The signal came from the coalescence of a </a:t>
            </a:r>
            <a:r>
              <a:rPr b="1" lang="en" sz="1600">
                <a:solidFill>
                  <a:schemeClr val="lt1"/>
                </a:solidFill>
              </a:rPr>
              <a:t>binary black hole</a:t>
            </a:r>
            <a:endParaRPr b="1" sz="16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3"/>
          <p:cNvPicPr preferRelativeResize="0"/>
          <p:nvPr/>
        </p:nvPicPr>
        <p:blipFill rotWithShape="1">
          <a:blip r:embed="rId3">
            <a:alphaModFix/>
          </a:blip>
          <a:srcRect b="0" l="0" r="0" t="0"/>
          <a:stretch/>
        </p:blipFill>
        <p:spPr>
          <a:xfrm>
            <a:off x="3373200" y="1183200"/>
            <a:ext cx="4434251" cy="3457275"/>
          </a:xfrm>
          <a:prstGeom prst="rect">
            <a:avLst/>
          </a:prstGeom>
          <a:noFill/>
          <a:ln>
            <a:noFill/>
          </a:ln>
        </p:spPr>
      </p:pic>
      <p:sp>
        <p:nvSpPr>
          <p:cNvPr id="268" name="Google Shape;268;p33"/>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2"/>
                </a:solidFill>
              </a:rPr>
              <a:t>Multiband</a:t>
            </a:r>
            <a:r>
              <a:rPr lang="en" sz="1200"/>
              <a:t> observations allow precise measurements, tests of </a:t>
            </a:r>
            <a:r>
              <a:rPr lang="en" sz="1200"/>
              <a:t>general</a:t>
            </a:r>
            <a:r>
              <a:rPr lang="en" sz="1200"/>
              <a:t> relativity and early warning</a:t>
            </a:r>
            <a:endParaRPr sz="1200"/>
          </a:p>
          <a:p>
            <a:pPr indent="0" lvl="0" marL="0" rtl="0" algn="l">
              <a:spcBef>
                <a:spcPts val="1200"/>
              </a:spcBef>
              <a:spcAft>
                <a:spcPts val="1200"/>
              </a:spcAft>
              <a:buNone/>
            </a:pPr>
            <a:r>
              <a:rPr lang="en" sz="1200"/>
              <a:t>For more with LISA, see Nishizawa </a:t>
            </a:r>
            <a:r>
              <a:rPr i="1" lang="en" sz="1200"/>
              <a:t>et al</a:t>
            </a:r>
            <a:r>
              <a:rPr lang="en" sz="1200"/>
              <a:t>. </a:t>
            </a:r>
            <a:r>
              <a:rPr lang="en" sz="1200">
                <a:solidFill>
                  <a:schemeClr val="accent1"/>
                </a:solidFill>
              </a:rPr>
              <a:t>arXiv:1606.09295</a:t>
            </a:r>
            <a:r>
              <a:rPr lang="en" sz="1200"/>
              <a:t>   Breivik </a:t>
            </a:r>
            <a:r>
              <a:rPr i="1" lang="en" sz="1200"/>
              <a:t>et al</a:t>
            </a:r>
            <a:r>
              <a:rPr lang="en" sz="1200"/>
              <a:t>. </a:t>
            </a:r>
            <a:r>
              <a:rPr lang="en" sz="1200">
                <a:solidFill>
                  <a:schemeClr val="accent1"/>
                </a:solidFill>
              </a:rPr>
              <a:t>arXiv:1606.09558 </a:t>
            </a:r>
            <a:r>
              <a:rPr lang="en" sz="1200"/>
              <a:t>  Vitale </a:t>
            </a:r>
            <a:r>
              <a:rPr lang="en" sz="1200">
                <a:solidFill>
                  <a:schemeClr val="accent1"/>
                </a:solidFill>
              </a:rPr>
              <a:t>arXiv:1605.01037</a:t>
            </a:r>
            <a:endParaRPr sz="1200">
              <a:solidFill>
                <a:schemeClr val="accent1"/>
              </a:solidFill>
            </a:endParaRPr>
          </a:p>
        </p:txBody>
      </p:sp>
      <p:sp>
        <p:nvSpPr>
          <p:cNvPr id="269" name="Google Shape;269;p3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0" name="Google Shape;270;p3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Early warning</a:t>
            </a:r>
            <a:endParaRPr/>
          </a:p>
        </p:txBody>
      </p:sp>
      <p:sp>
        <p:nvSpPr>
          <p:cNvPr id="271" name="Google Shape;271;p33"/>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rgbClr val="000000"/>
              </a:buClr>
              <a:buSzPts val="1100"/>
              <a:buFont typeface="Arial"/>
              <a:buNone/>
            </a:pPr>
            <a:r>
              <a:rPr lang="en" sz="1200"/>
              <a:t>Sesana </a:t>
            </a:r>
            <a:r>
              <a:rPr lang="en" sz="1200">
                <a:solidFill>
                  <a:schemeClr val="accent1"/>
                </a:solidFill>
              </a:rPr>
              <a:t>arXiv:1602.06951</a:t>
            </a:r>
            <a:endParaRPr sz="1500">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Decihertz observatories enable </a:t>
            </a:r>
            <a:r>
              <a:rPr b="1" lang="en" sz="1200">
                <a:solidFill>
                  <a:schemeClr val="accent2"/>
                </a:solidFill>
              </a:rPr>
              <a:t>multiband</a:t>
            </a:r>
            <a:r>
              <a:rPr lang="en" sz="1200"/>
              <a:t> observations of both </a:t>
            </a:r>
            <a:r>
              <a:rPr b="1" lang="en" sz="1200">
                <a:solidFill>
                  <a:schemeClr val="accent1"/>
                </a:solidFill>
              </a:rPr>
              <a:t>stellar-mass</a:t>
            </a:r>
            <a:r>
              <a:rPr lang="en" sz="1200"/>
              <a:t> and </a:t>
            </a:r>
            <a:r>
              <a:rPr b="1" lang="en" sz="1200">
                <a:solidFill>
                  <a:schemeClr val="accent5"/>
                </a:solidFill>
              </a:rPr>
              <a:t>intermediate-mass</a:t>
            </a:r>
            <a:r>
              <a:rPr lang="en" sz="1200"/>
              <a:t> binaries</a:t>
            </a:r>
            <a:endParaRPr sz="1200">
              <a:solidFill>
                <a:schemeClr val="accent1"/>
              </a:solidFill>
            </a:endParaRPr>
          </a:p>
        </p:txBody>
      </p:sp>
      <p:sp>
        <p:nvSpPr>
          <p:cNvPr id="277" name="Google Shape;277;p3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8" name="Google Shape;278;p3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Multiband observations</a:t>
            </a:r>
            <a:endParaRPr/>
          </a:p>
        </p:txBody>
      </p:sp>
      <p:sp>
        <p:nvSpPr>
          <p:cNvPr id="279" name="Google Shape;279;p34"/>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rgbClr val="000000"/>
              </a:buClr>
              <a:buSzPts val="1100"/>
              <a:buFont typeface="Arial"/>
              <a:buNone/>
            </a:pPr>
            <a:r>
              <a:rPr lang="en" sz="1200"/>
              <a:t>Canuel </a:t>
            </a:r>
            <a:r>
              <a:rPr i="1" lang="en" sz="1200"/>
              <a:t>et al</a:t>
            </a:r>
            <a:r>
              <a:rPr lang="en" sz="1200"/>
              <a:t>.</a:t>
            </a:r>
            <a:r>
              <a:rPr lang="en" sz="1200"/>
              <a:t> </a:t>
            </a:r>
            <a:r>
              <a:rPr lang="en" sz="1200">
                <a:solidFill>
                  <a:schemeClr val="accent1"/>
                </a:solidFill>
              </a:rPr>
              <a:t>arXiv:</a:t>
            </a:r>
            <a:r>
              <a:rPr lang="en" sz="1200">
                <a:solidFill>
                  <a:schemeClr val="accent1"/>
                </a:solidFill>
              </a:rPr>
              <a:t>1911.03701</a:t>
            </a:r>
            <a:endParaRPr sz="1500">
              <a:solidFill>
                <a:schemeClr val="accent1"/>
              </a:solidFill>
            </a:endParaRPr>
          </a:p>
        </p:txBody>
      </p:sp>
      <p:pic>
        <p:nvPicPr>
          <p:cNvPr id="280" name="Google Shape;280;p34"/>
          <p:cNvPicPr preferRelativeResize="0"/>
          <p:nvPr/>
        </p:nvPicPr>
        <p:blipFill>
          <a:blip r:embed="rId3">
            <a:alphaModFix/>
          </a:blip>
          <a:stretch>
            <a:fillRect/>
          </a:stretch>
        </p:blipFill>
        <p:spPr>
          <a:xfrm>
            <a:off x="2444750" y="1292675"/>
            <a:ext cx="3057756" cy="3045399"/>
          </a:xfrm>
          <a:prstGeom prst="rect">
            <a:avLst/>
          </a:prstGeom>
          <a:noFill/>
          <a:ln>
            <a:noFill/>
          </a:ln>
        </p:spPr>
      </p:pic>
      <p:pic>
        <p:nvPicPr>
          <p:cNvPr id="281" name="Google Shape;281;p34"/>
          <p:cNvPicPr preferRelativeResize="0"/>
          <p:nvPr/>
        </p:nvPicPr>
        <p:blipFill>
          <a:blip r:embed="rId4">
            <a:alphaModFix/>
          </a:blip>
          <a:stretch>
            <a:fillRect/>
          </a:stretch>
        </p:blipFill>
        <p:spPr>
          <a:xfrm>
            <a:off x="5664094" y="1292675"/>
            <a:ext cx="3057756" cy="30453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85" name="Shape 285"/>
        <p:cNvGrpSpPr/>
        <p:nvPr/>
      </p:nvGrpSpPr>
      <p:grpSpPr>
        <a:xfrm>
          <a:off x="0" y="0"/>
          <a:ext cx="0" cy="0"/>
          <a:chOff x="0" y="0"/>
          <a:chExt cx="0" cy="0"/>
        </a:xfrm>
      </p:grpSpPr>
      <p:sp>
        <p:nvSpPr>
          <p:cNvPr id="286" name="Google Shape;286;p35"/>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Fundamental physics</a:t>
            </a:r>
            <a:endParaRPr/>
          </a:p>
        </p:txBody>
      </p:sp>
      <p:sp>
        <p:nvSpPr>
          <p:cNvPr id="287" name="Google Shape;287;p3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88" name="Google Shape;288;p35"/>
          <p:cNvPicPr preferRelativeResize="0"/>
          <p:nvPr/>
        </p:nvPicPr>
        <p:blipFill>
          <a:blip r:embed="rId3">
            <a:alphaModFix/>
          </a:blip>
          <a:stretch>
            <a:fillRect/>
          </a:stretch>
        </p:blipFill>
        <p:spPr>
          <a:xfrm>
            <a:off x="330225" y="447350"/>
            <a:ext cx="1308775" cy="1308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6"/>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2"/>
              </a:buClr>
              <a:buSzPts val="1100"/>
              <a:buFont typeface="Arial"/>
              <a:buNone/>
            </a:pPr>
            <a:r>
              <a:rPr lang="en" sz="1200"/>
              <a:t>Probe </a:t>
            </a:r>
            <a:r>
              <a:rPr b="1" lang="en" sz="1200">
                <a:solidFill>
                  <a:schemeClr val="accent4"/>
                </a:solidFill>
              </a:rPr>
              <a:t>phase transitions</a:t>
            </a:r>
            <a:r>
              <a:rPr lang="en" sz="1200"/>
              <a:t> at ~10–10</a:t>
            </a:r>
            <a:r>
              <a:rPr baseline="30000" lang="en" sz="1200"/>
              <a:t>3</a:t>
            </a:r>
            <a:r>
              <a:rPr lang="en" sz="1200"/>
              <a:t> GeV and </a:t>
            </a:r>
            <a:r>
              <a:rPr b="1" lang="en" sz="1200">
                <a:solidFill>
                  <a:schemeClr val="accent4"/>
                </a:solidFill>
              </a:rPr>
              <a:t>cosmic string tensions</a:t>
            </a:r>
            <a:r>
              <a:rPr lang="en" sz="1200"/>
              <a:t> </a:t>
            </a:r>
            <a:r>
              <a:rPr i="1" lang="en" sz="1200"/>
              <a:t>Gµ</a:t>
            </a:r>
            <a:r>
              <a:rPr lang="en" sz="1200"/>
              <a:t> ∼ 10−19</a:t>
            </a:r>
            <a:endParaRPr b="1" sz="1200">
              <a:solidFill>
                <a:schemeClr val="accent4"/>
              </a:solidFill>
            </a:endParaRPr>
          </a:p>
        </p:txBody>
      </p:sp>
      <p:sp>
        <p:nvSpPr>
          <p:cNvPr id="294" name="Google Shape;294;p3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5" name="Google Shape;295;p3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Stochastic</a:t>
            </a:r>
            <a:r>
              <a:rPr lang="en"/>
              <a:t> backgrounds</a:t>
            </a:r>
            <a:endParaRPr/>
          </a:p>
        </p:txBody>
      </p:sp>
      <p:sp>
        <p:nvSpPr>
          <p:cNvPr id="296" name="Google Shape;296;p36"/>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Arca Sedda, </a:t>
            </a:r>
            <a:r>
              <a:rPr b="1" lang="en" sz="1200"/>
              <a:t>CPLB</a:t>
            </a:r>
            <a:r>
              <a:rPr lang="en" sz="1200"/>
              <a:t> </a:t>
            </a:r>
            <a:r>
              <a:rPr i="1" lang="en" sz="1200"/>
              <a:t>et al</a:t>
            </a:r>
            <a:r>
              <a:rPr lang="en" sz="1200"/>
              <a:t>. </a:t>
            </a:r>
            <a:r>
              <a:rPr lang="en" sz="1200">
                <a:solidFill>
                  <a:schemeClr val="accent1"/>
                </a:solidFill>
              </a:rPr>
              <a:t>arXiv:1908.11375</a:t>
            </a:r>
            <a:endParaRPr sz="1500">
              <a:solidFill>
                <a:schemeClr val="accent1"/>
              </a:solidFill>
            </a:endParaRPr>
          </a:p>
        </p:txBody>
      </p:sp>
      <p:pic>
        <p:nvPicPr>
          <p:cNvPr id="297" name="Google Shape;297;p36"/>
          <p:cNvPicPr preferRelativeResize="0"/>
          <p:nvPr/>
        </p:nvPicPr>
        <p:blipFill rotWithShape="1">
          <a:blip r:embed="rId3">
            <a:alphaModFix/>
          </a:blip>
          <a:srcRect b="0" l="0" r="0" t="0"/>
          <a:stretch/>
        </p:blipFill>
        <p:spPr>
          <a:xfrm>
            <a:off x="2776650" y="1255225"/>
            <a:ext cx="5367302" cy="33391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7"/>
          <p:cNvPicPr preferRelativeResize="0"/>
          <p:nvPr/>
        </p:nvPicPr>
        <p:blipFill>
          <a:blip r:embed="rId3">
            <a:alphaModFix/>
          </a:blip>
          <a:stretch>
            <a:fillRect/>
          </a:stretch>
        </p:blipFill>
        <p:spPr>
          <a:xfrm>
            <a:off x="3334100" y="769825"/>
            <a:ext cx="4701952" cy="3760627"/>
          </a:xfrm>
          <a:prstGeom prst="rect">
            <a:avLst/>
          </a:prstGeom>
          <a:noFill/>
          <a:ln>
            <a:noFill/>
          </a:ln>
        </p:spPr>
      </p:pic>
      <p:sp>
        <p:nvSpPr>
          <p:cNvPr id="303" name="Google Shape;303;p37"/>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The </a:t>
            </a:r>
            <a:r>
              <a:rPr b="1" lang="en" sz="1200">
                <a:solidFill>
                  <a:schemeClr val="accent3"/>
                </a:solidFill>
              </a:rPr>
              <a:t>astrophysical foreground</a:t>
            </a:r>
            <a:r>
              <a:rPr lang="en" sz="1200"/>
              <a:t> contains useful information about sources</a:t>
            </a:r>
            <a:endParaRPr sz="1200"/>
          </a:p>
          <a:p>
            <a:pPr indent="0" lvl="0" marL="0" rtl="0" algn="l">
              <a:spcBef>
                <a:spcPts val="1200"/>
              </a:spcBef>
              <a:spcAft>
                <a:spcPts val="0"/>
              </a:spcAft>
              <a:buNone/>
            </a:pPr>
            <a:r>
              <a:rPr lang="en" sz="1200"/>
              <a:t>The foreground masks </a:t>
            </a:r>
            <a:r>
              <a:rPr b="1" lang="en" sz="1200">
                <a:solidFill>
                  <a:schemeClr val="accent4"/>
                </a:solidFill>
              </a:rPr>
              <a:t>stochastic backgrounds</a:t>
            </a:r>
            <a:endParaRPr b="1" sz="1200">
              <a:solidFill>
                <a:schemeClr val="accent4"/>
              </a:solidFill>
            </a:endParaRPr>
          </a:p>
          <a:p>
            <a:pPr indent="0" lvl="0" marL="0" rtl="0" algn="l">
              <a:spcBef>
                <a:spcPts val="1200"/>
              </a:spcBef>
              <a:spcAft>
                <a:spcPts val="1200"/>
              </a:spcAft>
              <a:buNone/>
            </a:pPr>
            <a:r>
              <a:rPr b="1" lang="en" sz="1200">
                <a:solidFill>
                  <a:schemeClr val="accent3"/>
                </a:solidFill>
              </a:rPr>
              <a:t>White dwarfs</a:t>
            </a:r>
            <a:r>
              <a:rPr lang="en" sz="1200"/>
              <a:t> merge in the decihertz range</a:t>
            </a:r>
            <a:endParaRPr b="1" sz="1200">
              <a:solidFill>
                <a:schemeClr val="accent4"/>
              </a:solidFill>
            </a:endParaRPr>
          </a:p>
        </p:txBody>
      </p:sp>
      <p:sp>
        <p:nvSpPr>
          <p:cNvPr id="304" name="Google Shape;304;p3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5" name="Google Shape;305;p3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White dwarfs</a:t>
            </a:r>
            <a:endParaRPr/>
          </a:p>
        </p:txBody>
      </p:sp>
      <p:sp>
        <p:nvSpPr>
          <p:cNvPr id="306" name="Google Shape;306;p37"/>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 Staelens &amp; Nelemans </a:t>
            </a:r>
            <a:r>
              <a:rPr lang="en" sz="1200">
                <a:solidFill>
                  <a:schemeClr val="accent1"/>
                </a:solidFill>
              </a:rPr>
              <a:t>arXiv:2310.19448</a:t>
            </a:r>
            <a:endParaRPr sz="1500">
              <a:solidFill>
                <a:schemeClr val="accen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AutoNum type="arabicPeriod"/>
            </a:pPr>
            <a:r>
              <a:rPr b="1" lang="en" sz="1600"/>
              <a:t>Eccentricity</a:t>
            </a:r>
            <a:r>
              <a:rPr lang="en" sz="1600"/>
              <a:t> is a key tracer of compact binary formation</a:t>
            </a:r>
            <a:endParaRPr sz="1600"/>
          </a:p>
          <a:p>
            <a:pPr indent="-330200" lvl="0" marL="457200" rtl="0" algn="l">
              <a:spcBef>
                <a:spcPts val="1600"/>
              </a:spcBef>
              <a:spcAft>
                <a:spcPts val="0"/>
              </a:spcAft>
              <a:buSzPts val="1600"/>
              <a:buAutoNum type="arabicPeriod"/>
            </a:pPr>
            <a:r>
              <a:rPr b="1" lang="en" sz="1600"/>
              <a:t>Intermediate-mass black holes</a:t>
            </a:r>
            <a:r>
              <a:rPr lang="en" sz="1600"/>
              <a:t> may hold the key to massive black hole formation</a:t>
            </a:r>
            <a:endParaRPr sz="1600"/>
          </a:p>
          <a:p>
            <a:pPr indent="-330200" lvl="0" marL="457200" rtl="0" algn="l">
              <a:spcBef>
                <a:spcPts val="1600"/>
              </a:spcBef>
              <a:spcAft>
                <a:spcPts val="0"/>
              </a:spcAft>
              <a:buSzPts val="1600"/>
              <a:buAutoNum type="arabicPeriod"/>
            </a:pPr>
            <a:r>
              <a:rPr b="1" lang="en" sz="1600"/>
              <a:t>Multiband observations</a:t>
            </a:r>
            <a:r>
              <a:rPr lang="en" sz="1600"/>
              <a:t> give unique measurements and warning for multimessenger discoveries</a:t>
            </a:r>
            <a:endParaRPr sz="1600"/>
          </a:p>
          <a:p>
            <a:pPr indent="-330200" lvl="0" marL="457200" rtl="0" algn="l">
              <a:spcBef>
                <a:spcPts val="1600"/>
              </a:spcBef>
              <a:spcAft>
                <a:spcPts val="1600"/>
              </a:spcAft>
              <a:buSzPts val="1600"/>
              <a:buAutoNum type="arabicPeriod"/>
            </a:pPr>
            <a:r>
              <a:rPr lang="en" sz="1600"/>
              <a:t>A new regime for tests of</a:t>
            </a:r>
            <a:r>
              <a:rPr b="1" lang="en" sz="1600"/>
              <a:t> fundamental physics</a:t>
            </a:r>
            <a:endParaRPr sz="1600"/>
          </a:p>
        </p:txBody>
      </p:sp>
      <p:sp>
        <p:nvSpPr>
          <p:cNvPr id="312" name="Google Shape;312;p3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3" name="Google Shape;313;p38"/>
          <p:cNvPicPr preferRelativeResize="0"/>
          <p:nvPr/>
        </p:nvPicPr>
        <p:blipFill rotWithShape="1">
          <a:blip r:embed="rId3">
            <a:alphaModFix/>
          </a:blip>
          <a:srcRect b="7714" l="22575" r="20402" t="29154"/>
          <a:stretch/>
        </p:blipFill>
        <p:spPr>
          <a:xfrm>
            <a:off x="2250474" y="1389649"/>
            <a:ext cx="2053144" cy="1862726"/>
          </a:xfrm>
          <a:prstGeom prst="rect">
            <a:avLst/>
          </a:prstGeom>
          <a:noFill/>
          <a:ln>
            <a:noFill/>
          </a:ln>
        </p:spPr>
      </p:pic>
      <p:pic>
        <p:nvPicPr>
          <p:cNvPr id="314" name="Google Shape;314;p38"/>
          <p:cNvPicPr preferRelativeResize="0"/>
          <p:nvPr/>
        </p:nvPicPr>
        <p:blipFill rotWithShape="1">
          <a:blip r:embed="rId4">
            <a:alphaModFix/>
          </a:blip>
          <a:srcRect b="8463" l="18570" r="23069" t="27854"/>
          <a:stretch/>
        </p:blipFill>
        <p:spPr>
          <a:xfrm>
            <a:off x="2816240" y="2448602"/>
            <a:ext cx="1663742" cy="1210343"/>
          </a:xfrm>
          <a:prstGeom prst="rect">
            <a:avLst/>
          </a:prstGeom>
          <a:noFill/>
          <a:ln>
            <a:noFill/>
          </a:ln>
        </p:spPr>
      </p:pic>
      <p:pic>
        <p:nvPicPr>
          <p:cNvPr id="315" name="Google Shape;315;p38"/>
          <p:cNvPicPr preferRelativeResize="0"/>
          <p:nvPr/>
        </p:nvPicPr>
        <p:blipFill rotWithShape="1">
          <a:blip r:embed="rId5">
            <a:alphaModFix/>
          </a:blip>
          <a:srcRect b="949" l="23178" r="13037" t="23681"/>
          <a:stretch/>
        </p:blipFill>
        <p:spPr>
          <a:xfrm>
            <a:off x="1241460" y="1977263"/>
            <a:ext cx="2654808" cy="2091373"/>
          </a:xfrm>
          <a:prstGeom prst="rect">
            <a:avLst/>
          </a:prstGeom>
          <a:noFill/>
          <a:ln>
            <a:noFill/>
          </a:ln>
        </p:spPr>
      </p:pic>
      <p:pic>
        <p:nvPicPr>
          <p:cNvPr id="316" name="Google Shape;316;p38"/>
          <p:cNvPicPr preferRelativeResize="0"/>
          <p:nvPr/>
        </p:nvPicPr>
        <p:blipFill rotWithShape="1">
          <a:blip r:embed="rId6">
            <a:alphaModFix/>
          </a:blip>
          <a:srcRect b="26509" l="14784" r="20373" t="13350"/>
          <a:stretch/>
        </p:blipFill>
        <p:spPr>
          <a:xfrm>
            <a:off x="1374902" y="3247694"/>
            <a:ext cx="963752" cy="742906"/>
          </a:xfrm>
          <a:prstGeom prst="rect">
            <a:avLst/>
          </a:prstGeom>
          <a:noFill/>
          <a:ln>
            <a:noFill/>
          </a:ln>
        </p:spPr>
      </p:pic>
      <p:pic>
        <p:nvPicPr>
          <p:cNvPr id="317" name="Google Shape;317;p38"/>
          <p:cNvPicPr preferRelativeResize="0"/>
          <p:nvPr/>
        </p:nvPicPr>
        <p:blipFill rotWithShape="1">
          <a:blip r:embed="rId7">
            <a:alphaModFix/>
          </a:blip>
          <a:srcRect b="7714" l="22575" r="20402" t="29154"/>
          <a:stretch/>
        </p:blipFill>
        <p:spPr>
          <a:xfrm>
            <a:off x="179381" y="2703000"/>
            <a:ext cx="1751922" cy="1589599"/>
          </a:xfrm>
          <a:prstGeom prst="rect">
            <a:avLst/>
          </a:prstGeom>
          <a:noFill/>
          <a:ln>
            <a:noFill/>
          </a:ln>
        </p:spPr>
      </p:pic>
      <p:pic>
        <p:nvPicPr>
          <p:cNvPr id="318" name="Google Shape;318;p38"/>
          <p:cNvPicPr preferRelativeResize="0"/>
          <p:nvPr/>
        </p:nvPicPr>
        <p:blipFill rotWithShape="1">
          <a:blip r:embed="rId8">
            <a:alphaModFix/>
          </a:blip>
          <a:srcRect b="26509" l="14784" r="20373" t="13350"/>
          <a:stretch/>
        </p:blipFill>
        <p:spPr>
          <a:xfrm>
            <a:off x="2444785" y="3234428"/>
            <a:ext cx="1239223" cy="955944"/>
          </a:xfrm>
          <a:prstGeom prst="rect">
            <a:avLst/>
          </a:prstGeom>
          <a:noFill/>
          <a:ln>
            <a:noFill/>
          </a:ln>
        </p:spPr>
      </p:pic>
      <p:sp>
        <p:nvSpPr>
          <p:cNvPr id="319" name="Google Shape;319;p38"/>
          <p:cNvSpPr txBox="1"/>
          <p:nvPr/>
        </p:nvSpPr>
        <p:spPr>
          <a:xfrm>
            <a:off x="133500" y="4853600"/>
            <a:ext cx="2416200" cy="23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Lato"/>
                <a:ea typeface="Lato"/>
                <a:cs typeface="Lato"/>
                <a:sym typeface="Lato"/>
              </a:rPr>
              <a:t>ButterflyLove1</a:t>
            </a:r>
            <a:endParaRPr sz="1000">
              <a:solidFill>
                <a:schemeClr val="dk2"/>
              </a:solidFill>
              <a:latin typeface="Lato"/>
              <a:ea typeface="Lato"/>
              <a:cs typeface="Lato"/>
              <a:sym typeface="Lato"/>
            </a:endParaRPr>
          </a:p>
        </p:txBody>
      </p:sp>
      <p:pic>
        <p:nvPicPr>
          <p:cNvPr id="320" name="Google Shape;320;p38"/>
          <p:cNvPicPr preferRelativeResize="0"/>
          <p:nvPr/>
        </p:nvPicPr>
        <p:blipFill>
          <a:blip r:embed="rId9">
            <a:alphaModFix/>
          </a:blip>
          <a:stretch>
            <a:fillRect/>
          </a:stretch>
        </p:blipFill>
        <p:spPr>
          <a:xfrm>
            <a:off x="270575" y="265700"/>
            <a:ext cx="1508275" cy="1508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sp>
        <p:nvSpPr>
          <p:cNvPr id="325" name="Google Shape;325;p39"/>
          <p:cNvSpPr txBox="1"/>
          <p:nvPr>
            <p:ph idx="1" type="body"/>
          </p:nvPr>
        </p:nvSpPr>
        <p:spPr>
          <a:xfrm>
            <a:off x="319500" y="475203"/>
            <a:ext cx="2808000" cy="69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t>Thank you</a:t>
            </a:r>
            <a:br>
              <a:rPr lang="en" sz="1500"/>
            </a:br>
            <a:r>
              <a:rPr lang="en" sz="1400"/>
              <a:t>cplberry.com  • @cplberry</a:t>
            </a:r>
            <a:endParaRPr sz="1400"/>
          </a:p>
        </p:txBody>
      </p:sp>
      <p:sp>
        <p:nvSpPr>
          <p:cNvPr id="326" name="Google Shape;326;p39"/>
          <p:cNvSpPr txBox="1"/>
          <p:nvPr/>
        </p:nvSpPr>
        <p:spPr>
          <a:xfrm>
            <a:off x="6381900" y="4777400"/>
            <a:ext cx="2416200" cy="2361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b="1" lang="en" sz="1000">
                <a:solidFill>
                  <a:schemeClr val="dk2"/>
                </a:solidFill>
                <a:latin typeface="Lato"/>
                <a:ea typeface="Lato"/>
                <a:cs typeface="Lato"/>
                <a:sym typeface="Lato"/>
              </a:rPr>
              <a:t>CPLB </a:t>
            </a:r>
            <a:r>
              <a:rPr lang="en" sz="1000">
                <a:solidFill>
                  <a:schemeClr val="dk2"/>
                </a:solidFill>
                <a:latin typeface="Lato"/>
                <a:ea typeface="Lato"/>
                <a:cs typeface="Lato"/>
                <a:sym typeface="Lato"/>
              </a:rPr>
              <a:t>&amp; Kijbunchoo </a:t>
            </a:r>
            <a:r>
              <a:rPr i="1" lang="en" sz="1000">
                <a:solidFill>
                  <a:schemeClr val="dk2"/>
                </a:solidFill>
                <a:latin typeface="Lato"/>
                <a:ea typeface="Lato"/>
                <a:cs typeface="Lato"/>
                <a:sym typeface="Lato"/>
              </a:rPr>
              <a:t>LIGO Magazine</a:t>
            </a:r>
            <a:r>
              <a:rPr lang="en" sz="1000">
                <a:solidFill>
                  <a:schemeClr val="dk2"/>
                </a:solidFill>
                <a:latin typeface="Lato"/>
                <a:ea typeface="Lato"/>
                <a:cs typeface="Lato"/>
                <a:sym typeface="Lato"/>
              </a:rPr>
              <a:t> </a:t>
            </a:r>
            <a:r>
              <a:rPr b="1" lang="en" sz="1000">
                <a:solidFill>
                  <a:schemeClr val="dk2"/>
                </a:solidFill>
                <a:latin typeface="Lato"/>
                <a:ea typeface="Lato"/>
                <a:cs typeface="Lato"/>
                <a:sym typeface="Lato"/>
              </a:rPr>
              <a:t>7</a:t>
            </a:r>
            <a:r>
              <a:rPr lang="en" sz="1000">
                <a:solidFill>
                  <a:schemeClr val="dk2"/>
                </a:solidFill>
                <a:latin typeface="Lato"/>
                <a:ea typeface="Lato"/>
                <a:cs typeface="Lato"/>
                <a:sym typeface="Lato"/>
              </a:rPr>
              <a:t>:32</a:t>
            </a:r>
            <a:endParaRPr sz="1000">
              <a:solidFill>
                <a:schemeClr val="dk2"/>
              </a:solidFill>
              <a:latin typeface="Lato"/>
              <a:ea typeface="Lato"/>
              <a:cs typeface="Lato"/>
              <a:sym typeface="Lato"/>
            </a:endParaRPr>
          </a:p>
        </p:txBody>
      </p:sp>
      <p:pic>
        <p:nvPicPr>
          <p:cNvPr id="327" name="Google Shape;327;p39"/>
          <p:cNvPicPr preferRelativeResize="0"/>
          <p:nvPr/>
        </p:nvPicPr>
        <p:blipFill>
          <a:blip r:embed="rId4">
            <a:alphaModFix/>
          </a:blip>
          <a:stretch>
            <a:fillRect/>
          </a:stretch>
        </p:blipFill>
        <p:spPr>
          <a:xfrm>
            <a:off x="2607054" y="597925"/>
            <a:ext cx="1159826" cy="449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0"/>
          <p:cNvSpPr txBox="1"/>
          <p:nvPr>
            <p:ph idx="1" type="body"/>
          </p:nvPr>
        </p:nvSpPr>
        <p:spPr>
          <a:xfrm>
            <a:off x="6359675" y="4338075"/>
            <a:ext cx="2867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observing.docs.ligo.org/plan/</a:t>
            </a:r>
            <a:endParaRPr sz="1200">
              <a:solidFill>
                <a:schemeClr val="accent1"/>
              </a:solidFill>
            </a:endParaRPr>
          </a:p>
        </p:txBody>
      </p:sp>
      <p:sp>
        <p:nvSpPr>
          <p:cNvPr id="333" name="Google Shape;333;p4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4" name="Google Shape;334;p4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Observing plans</a:t>
            </a:r>
            <a:endParaRPr/>
          </a:p>
        </p:txBody>
      </p:sp>
      <p:sp>
        <p:nvSpPr>
          <p:cNvPr id="335" name="Google Shape;335;p40"/>
          <p:cNvSpPr txBox="1"/>
          <p:nvPr>
            <p:ph idx="1" type="body"/>
          </p:nvPr>
        </p:nvSpPr>
        <p:spPr>
          <a:xfrm>
            <a:off x="451050" y="1360825"/>
            <a:ext cx="1651500" cy="3480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solidFill>
                  <a:srgbClr val="0071B2"/>
                </a:solidFill>
              </a:rPr>
              <a:t>O4</a:t>
            </a:r>
            <a:r>
              <a:rPr lang="en" sz="1200">
                <a:solidFill>
                  <a:srgbClr val="1C1C1C"/>
                </a:solidFill>
              </a:rPr>
              <a:t> is planned for </a:t>
            </a:r>
            <a:r>
              <a:rPr lang="en" sz="1200">
                <a:solidFill>
                  <a:srgbClr val="56B3E9"/>
                </a:solidFill>
              </a:rPr>
              <a:t>18 months</a:t>
            </a:r>
            <a:r>
              <a:rPr lang="en" sz="1200">
                <a:solidFill>
                  <a:srgbClr val="1C1C1C"/>
                </a:solidFill>
              </a:rPr>
              <a:t> of observing starting </a:t>
            </a:r>
            <a:r>
              <a:rPr b="1" lang="en" sz="1200">
                <a:solidFill>
                  <a:srgbClr val="1C1C1C"/>
                </a:solidFill>
              </a:rPr>
              <a:t>24 May</a:t>
            </a:r>
            <a:r>
              <a:rPr lang="en" sz="1200">
                <a:solidFill>
                  <a:srgbClr val="1C1C1C"/>
                </a:solidFill>
              </a:rPr>
              <a:t> </a:t>
            </a:r>
            <a:endParaRPr sz="1200">
              <a:solidFill>
                <a:srgbClr val="1C1C1C"/>
              </a:solidFill>
            </a:endParaRPr>
          </a:p>
          <a:p>
            <a:pPr indent="0" lvl="0" marL="0" rtl="0" algn="l">
              <a:lnSpc>
                <a:spcPct val="95000"/>
              </a:lnSpc>
              <a:spcBef>
                <a:spcPts val="1600"/>
              </a:spcBef>
              <a:spcAft>
                <a:spcPts val="0"/>
              </a:spcAft>
              <a:buNone/>
            </a:pPr>
            <a:r>
              <a:rPr lang="en" sz="1200">
                <a:solidFill>
                  <a:srgbClr val="1C1C1C"/>
                </a:solidFill>
              </a:rPr>
              <a:t>Observing may be interleaved with month-long maintenance periods</a:t>
            </a:r>
            <a:endParaRPr sz="1200">
              <a:solidFill>
                <a:srgbClr val="1C1C1C"/>
              </a:solidFill>
            </a:endParaRPr>
          </a:p>
          <a:p>
            <a:pPr indent="0" lvl="0" marL="0" rtl="0" algn="l">
              <a:lnSpc>
                <a:spcPct val="95000"/>
              </a:lnSpc>
              <a:spcBef>
                <a:spcPts val="1600"/>
              </a:spcBef>
              <a:spcAft>
                <a:spcPts val="0"/>
              </a:spcAft>
              <a:buNone/>
            </a:pPr>
            <a:r>
              <a:rPr b="1" lang="en" sz="1200">
                <a:solidFill>
                  <a:srgbClr val="CC79A7"/>
                </a:solidFill>
              </a:rPr>
              <a:t>O5</a:t>
            </a:r>
            <a:r>
              <a:rPr lang="en" sz="1200">
                <a:solidFill>
                  <a:srgbClr val="1C1C1C"/>
                </a:solidFill>
              </a:rPr>
              <a:t> start dates, duration and sensitivities will be adjusted closer to the time</a:t>
            </a:r>
            <a:endParaRPr sz="1200">
              <a:solidFill>
                <a:srgbClr val="1C1C1C"/>
              </a:solidFill>
            </a:endParaRPr>
          </a:p>
          <a:p>
            <a:pPr indent="0" lvl="0" marL="0" rtl="0" algn="l">
              <a:lnSpc>
                <a:spcPct val="95000"/>
              </a:lnSpc>
              <a:spcBef>
                <a:spcPts val="1600"/>
              </a:spcBef>
              <a:spcAft>
                <a:spcPts val="0"/>
              </a:spcAft>
              <a:buNone/>
            </a:pPr>
            <a:r>
              <a:t/>
            </a:r>
            <a:endParaRPr sz="1200">
              <a:solidFill>
                <a:srgbClr val="1C1C1C"/>
              </a:solidFill>
            </a:endParaRPr>
          </a:p>
          <a:p>
            <a:pPr indent="0" lvl="0" marL="0" rtl="0" algn="l">
              <a:lnSpc>
                <a:spcPct val="95000"/>
              </a:lnSpc>
              <a:spcBef>
                <a:spcPts val="1600"/>
              </a:spcBef>
              <a:spcAft>
                <a:spcPts val="0"/>
              </a:spcAft>
              <a:buNone/>
            </a:pPr>
            <a:r>
              <a:t/>
            </a:r>
            <a:endParaRPr sz="1200">
              <a:solidFill>
                <a:srgbClr val="1C1C1C"/>
              </a:solidFill>
            </a:endParaRPr>
          </a:p>
          <a:p>
            <a:pPr indent="0" lvl="0" marL="0" rtl="0" algn="l">
              <a:lnSpc>
                <a:spcPct val="95000"/>
              </a:lnSpc>
              <a:spcBef>
                <a:spcPts val="1600"/>
              </a:spcBef>
              <a:spcAft>
                <a:spcPts val="0"/>
              </a:spcAft>
              <a:buNone/>
            </a:pPr>
            <a:r>
              <a:t/>
            </a:r>
            <a:endParaRPr sz="1200">
              <a:solidFill>
                <a:srgbClr val="56B3E9"/>
              </a:solidFill>
            </a:endParaRPr>
          </a:p>
          <a:p>
            <a:pPr indent="0" lvl="0" marL="0" rtl="0" algn="l">
              <a:lnSpc>
                <a:spcPct val="95000"/>
              </a:lnSpc>
              <a:spcBef>
                <a:spcPts val="1600"/>
              </a:spcBef>
              <a:spcAft>
                <a:spcPts val="0"/>
              </a:spcAft>
              <a:buNone/>
            </a:pPr>
            <a:r>
              <a:t/>
            </a:r>
            <a:endParaRPr sz="1200">
              <a:solidFill>
                <a:srgbClr val="56B3E9"/>
              </a:solidFill>
            </a:endParaRPr>
          </a:p>
          <a:p>
            <a:pPr indent="0" lvl="0" marL="0" rtl="0" algn="l">
              <a:lnSpc>
                <a:spcPct val="95000"/>
              </a:lnSpc>
              <a:spcBef>
                <a:spcPts val="1600"/>
              </a:spcBef>
              <a:spcAft>
                <a:spcPts val="0"/>
              </a:spcAft>
              <a:buNone/>
            </a:pPr>
            <a:r>
              <a:t/>
            </a:r>
            <a:endParaRPr b="1" sz="1200"/>
          </a:p>
          <a:p>
            <a:pPr indent="0" lvl="0" marL="0" rtl="0" algn="l">
              <a:lnSpc>
                <a:spcPct val="95000"/>
              </a:lnSpc>
              <a:spcBef>
                <a:spcPts val="1600"/>
              </a:spcBef>
              <a:spcAft>
                <a:spcPts val="1600"/>
              </a:spcAft>
              <a:buNone/>
            </a:pPr>
            <a:r>
              <a:t/>
            </a:r>
            <a:endParaRPr b="1" sz="1200"/>
          </a:p>
        </p:txBody>
      </p:sp>
      <p:pic>
        <p:nvPicPr>
          <p:cNvPr id="336" name="Google Shape;336;p40"/>
          <p:cNvPicPr preferRelativeResize="0"/>
          <p:nvPr/>
        </p:nvPicPr>
        <p:blipFill rotWithShape="1">
          <a:blip r:embed="rId3">
            <a:alphaModFix/>
          </a:blip>
          <a:srcRect b="961" l="0" r="0" t="970"/>
          <a:stretch/>
        </p:blipFill>
        <p:spPr>
          <a:xfrm>
            <a:off x="2442575" y="1418200"/>
            <a:ext cx="6279276" cy="2645999"/>
          </a:xfrm>
          <a:prstGeom prst="rect">
            <a:avLst/>
          </a:prstGeom>
          <a:noFill/>
          <a:ln>
            <a:noFill/>
          </a:ln>
        </p:spPr>
      </p:pic>
      <p:sp>
        <p:nvSpPr>
          <p:cNvPr id="337" name="Google Shape;337;p40"/>
          <p:cNvSpPr/>
          <p:nvPr/>
        </p:nvSpPr>
        <p:spPr>
          <a:xfrm>
            <a:off x="2452200" y="1418200"/>
            <a:ext cx="6269700" cy="236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descr="Background pointer shape in timeline graphic" id="343" name="Google Shape;343;p41"/>
          <p:cNvSpPr/>
          <p:nvPr/>
        </p:nvSpPr>
        <p:spPr>
          <a:xfrm>
            <a:off x="444335" y="2159974"/>
            <a:ext cx="1823700" cy="659700"/>
          </a:xfrm>
          <a:prstGeom prst="homePlate">
            <a:avLst>
              <a:gd fmla="val 50000" name="adj"/>
            </a:avLst>
          </a:prstGeom>
          <a:solidFill>
            <a:schemeClr val="accent3"/>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344" name="Google Shape;344;p41"/>
          <p:cNvSpPr txBox="1"/>
          <p:nvPr>
            <p:ph idx="1" type="body"/>
          </p:nvPr>
        </p:nvSpPr>
        <p:spPr>
          <a:xfrm>
            <a:off x="444325" y="2281664"/>
            <a:ext cx="1418100" cy="416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400">
                <a:solidFill>
                  <a:schemeClr val="lt1"/>
                </a:solidFill>
              </a:rPr>
              <a:t>Data collection</a:t>
            </a:r>
            <a:endParaRPr sz="1400">
              <a:solidFill>
                <a:schemeClr val="lt1"/>
              </a:solidFill>
            </a:endParaRPr>
          </a:p>
        </p:txBody>
      </p:sp>
      <p:grpSp>
        <p:nvGrpSpPr>
          <p:cNvPr id="345" name="Google Shape;345;p41"/>
          <p:cNvGrpSpPr/>
          <p:nvPr/>
        </p:nvGrpSpPr>
        <p:grpSpPr>
          <a:xfrm>
            <a:off x="1056394" y="1587676"/>
            <a:ext cx="193748" cy="577153"/>
            <a:chOff x="777447" y="1610215"/>
            <a:chExt cx="198900" cy="593656"/>
          </a:xfrm>
        </p:grpSpPr>
        <p:cxnSp>
          <p:nvCxnSpPr>
            <p:cNvPr id="346" name="Google Shape;346;p41"/>
            <p:cNvCxnSpPr/>
            <p:nvPr/>
          </p:nvCxnSpPr>
          <p:spPr>
            <a:xfrm>
              <a:off x="876909" y="1649171"/>
              <a:ext cx="0" cy="554700"/>
            </a:xfrm>
            <a:prstGeom prst="straightConnector1">
              <a:avLst/>
            </a:prstGeom>
            <a:noFill/>
            <a:ln cap="flat" cmpd="sng" w="9525">
              <a:solidFill>
                <a:schemeClr val="dk2"/>
              </a:solidFill>
              <a:prstDash val="solid"/>
              <a:round/>
              <a:headEnd len="sm" w="sm" type="none"/>
              <a:tailEnd len="sm" w="sm" type="none"/>
            </a:ln>
          </p:spPr>
        </p:cxnSp>
        <p:sp>
          <p:nvSpPr>
            <p:cNvPr id="347" name="Google Shape;347;p41"/>
            <p:cNvSpPr/>
            <p:nvPr/>
          </p:nvSpPr>
          <p:spPr>
            <a:xfrm>
              <a:off x="777447" y="1610215"/>
              <a:ext cx="198900" cy="19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Background pointer shape in timeline graphic" id="348" name="Google Shape;348;p41"/>
          <p:cNvSpPr/>
          <p:nvPr/>
        </p:nvSpPr>
        <p:spPr>
          <a:xfrm>
            <a:off x="1882254" y="2159974"/>
            <a:ext cx="1998000" cy="659700"/>
          </a:xfrm>
          <a:prstGeom prst="chevron">
            <a:avLst>
              <a:gd fmla="val 50000" name="adj"/>
            </a:avLst>
          </a:prstGeom>
          <a:solidFill>
            <a:schemeClr val="accent5"/>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349" name="Google Shape;349;p41"/>
          <p:cNvSpPr txBox="1"/>
          <p:nvPr>
            <p:ph idx="1" type="body"/>
          </p:nvPr>
        </p:nvSpPr>
        <p:spPr>
          <a:xfrm>
            <a:off x="2183513" y="2281664"/>
            <a:ext cx="1281600" cy="416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400">
                <a:solidFill>
                  <a:schemeClr val="lt1"/>
                </a:solidFill>
              </a:rPr>
              <a:t>Data quality</a:t>
            </a:r>
            <a:endParaRPr sz="1400">
              <a:solidFill>
                <a:schemeClr val="lt1"/>
              </a:solidFill>
            </a:endParaRPr>
          </a:p>
        </p:txBody>
      </p:sp>
      <p:grpSp>
        <p:nvGrpSpPr>
          <p:cNvPr id="350" name="Google Shape;350;p41"/>
          <p:cNvGrpSpPr/>
          <p:nvPr/>
        </p:nvGrpSpPr>
        <p:grpSpPr>
          <a:xfrm>
            <a:off x="2727335" y="2803279"/>
            <a:ext cx="193748" cy="577152"/>
            <a:chOff x="2223534" y="2938958"/>
            <a:chExt cx="198900" cy="593656"/>
          </a:xfrm>
        </p:grpSpPr>
        <p:cxnSp>
          <p:nvCxnSpPr>
            <p:cNvPr id="351" name="Google Shape;351;p41"/>
            <p:cNvCxnSpPr/>
            <p:nvPr/>
          </p:nvCxnSpPr>
          <p:spPr>
            <a:xfrm rot="10800000">
              <a:off x="2322997" y="2938958"/>
              <a:ext cx="0" cy="554700"/>
            </a:xfrm>
            <a:prstGeom prst="straightConnector1">
              <a:avLst/>
            </a:prstGeom>
            <a:noFill/>
            <a:ln cap="flat" cmpd="sng" w="9525">
              <a:solidFill>
                <a:schemeClr val="dk2"/>
              </a:solidFill>
              <a:prstDash val="solid"/>
              <a:round/>
              <a:headEnd len="sm" w="sm" type="none"/>
              <a:tailEnd len="sm" w="sm" type="none"/>
            </a:ln>
          </p:spPr>
        </p:cxnSp>
        <p:sp>
          <p:nvSpPr>
            <p:cNvPr id="352" name="Google Shape;352;p41"/>
            <p:cNvSpPr/>
            <p:nvPr/>
          </p:nvSpPr>
          <p:spPr>
            <a:xfrm flipH="1" rot="10800000">
              <a:off x="2223534" y="3333714"/>
              <a:ext cx="198900" cy="1989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Background pointer shape in timeline graphic" id="353" name="Google Shape;353;p41"/>
          <p:cNvSpPr/>
          <p:nvPr/>
        </p:nvSpPr>
        <p:spPr>
          <a:xfrm>
            <a:off x="3494345" y="2159974"/>
            <a:ext cx="1998000" cy="659700"/>
          </a:xfrm>
          <a:prstGeom prst="chevron">
            <a:avLst>
              <a:gd fmla="val 50000" name="adj"/>
            </a:avLst>
          </a:prstGeom>
          <a:solidFill>
            <a:srgbClr val="009E74"/>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354" name="Google Shape;354;p41"/>
          <p:cNvSpPr txBox="1"/>
          <p:nvPr>
            <p:ph idx="1" type="body"/>
          </p:nvPr>
        </p:nvSpPr>
        <p:spPr>
          <a:xfrm>
            <a:off x="3782471" y="2281664"/>
            <a:ext cx="1281600" cy="416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400">
                <a:solidFill>
                  <a:schemeClr val="lt1"/>
                </a:solidFill>
              </a:rPr>
              <a:t>Detection</a:t>
            </a:r>
            <a:endParaRPr sz="1400">
              <a:solidFill>
                <a:schemeClr val="lt1"/>
              </a:solidFill>
            </a:endParaRPr>
          </a:p>
        </p:txBody>
      </p:sp>
      <p:grpSp>
        <p:nvGrpSpPr>
          <p:cNvPr id="355" name="Google Shape;355;p41"/>
          <p:cNvGrpSpPr/>
          <p:nvPr/>
        </p:nvGrpSpPr>
        <p:grpSpPr>
          <a:xfrm>
            <a:off x="4319901" y="1587676"/>
            <a:ext cx="193748" cy="577153"/>
            <a:chOff x="3918084" y="1610215"/>
            <a:chExt cx="198900" cy="593656"/>
          </a:xfrm>
        </p:grpSpPr>
        <p:cxnSp>
          <p:nvCxnSpPr>
            <p:cNvPr id="356" name="Google Shape;356;p41"/>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357" name="Google Shape;357;p41"/>
            <p:cNvSpPr/>
            <p:nvPr/>
          </p:nvSpPr>
          <p:spPr>
            <a:xfrm>
              <a:off x="3918084" y="1610215"/>
              <a:ext cx="198900" cy="198900"/>
            </a:xfrm>
            <a:prstGeom prst="ellipse">
              <a:avLst/>
            </a:prstGeom>
            <a:solidFill>
              <a:srgbClr val="009E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Background pointer shape in timeline graphic" id="358" name="Google Shape;358;p41"/>
          <p:cNvSpPr/>
          <p:nvPr/>
        </p:nvSpPr>
        <p:spPr>
          <a:xfrm>
            <a:off x="5106436" y="2159974"/>
            <a:ext cx="1998000" cy="659700"/>
          </a:xfrm>
          <a:prstGeom prst="chevron">
            <a:avLst>
              <a:gd fmla="val 50000" name="adj"/>
            </a:avLst>
          </a:prstGeom>
          <a:solidFill>
            <a:schemeClr val="dk1"/>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359" name="Google Shape;359;p41"/>
          <p:cNvSpPr txBox="1"/>
          <p:nvPr>
            <p:ph idx="1" type="body"/>
          </p:nvPr>
        </p:nvSpPr>
        <p:spPr>
          <a:xfrm>
            <a:off x="5388742" y="2281664"/>
            <a:ext cx="1281600" cy="416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400">
                <a:solidFill>
                  <a:schemeClr val="lt1"/>
                </a:solidFill>
              </a:rPr>
              <a:t>Parameter estimation</a:t>
            </a:r>
            <a:endParaRPr sz="1400">
              <a:solidFill>
                <a:schemeClr val="lt1"/>
              </a:solidFill>
            </a:endParaRPr>
          </a:p>
        </p:txBody>
      </p:sp>
      <p:grpSp>
        <p:nvGrpSpPr>
          <p:cNvPr id="360" name="Google Shape;360;p41"/>
          <p:cNvGrpSpPr/>
          <p:nvPr/>
        </p:nvGrpSpPr>
        <p:grpSpPr>
          <a:xfrm>
            <a:off x="5930592" y="2803279"/>
            <a:ext cx="193748" cy="577152"/>
            <a:chOff x="5958946" y="2938958"/>
            <a:chExt cx="198900" cy="593656"/>
          </a:xfrm>
        </p:grpSpPr>
        <p:cxnSp>
          <p:nvCxnSpPr>
            <p:cNvPr id="361" name="Google Shape;361;p41"/>
            <p:cNvCxnSpPr/>
            <p:nvPr/>
          </p:nvCxnSpPr>
          <p:spPr>
            <a:xfrm rot="10800000">
              <a:off x="6058409" y="2938958"/>
              <a:ext cx="0" cy="554700"/>
            </a:xfrm>
            <a:prstGeom prst="straightConnector1">
              <a:avLst/>
            </a:prstGeom>
            <a:noFill/>
            <a:ln cap="flat" cmpd="sng" w="9525">
              <a:solidFill>
                <a:schemeClr val="dk2"/>
              </a:solidFill>
              <a:prstDash val="solid"/>
              <a:round/>
              <a:headEnd len="sm" w="sm" type="none"/>
              <a:tailEnd len="sm" w="sm" type="none"/>
            </a:ln>
          </p:spPr>
        </p:cxnSp>
        <p:sp>
          <p:nvSpPr>
            <p:cNvPr id="362" name="Google Shape;362;p41"/>
            <p:cNvSpPr/>
            <p:nvPr/>
          </p:nvSpPr>
          <p:spPr>
            <a:xfrm flipH="1" rot="10800000">
              <a:off x="5958946" y="3333714"/>
              <a:ext cx="198900" cy="1989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descr="Background pointer shape in timeline graphic" id="363" name="Google Shape;363;p41"/>
          <p:cNvSpPr/>
          <p:nvPr/>
        </p:nvSpPr>
        <p:spPr>
          <a:xfrm>
            <a:off x="6718527" y="2159974"/>
            <a:ext cx="1998000" cy="659700"/>
          </a:xfrm>
          <a:prstGeom prst="chevron">
            <a:avLst>
              <a:gd fmla="val 50000" name="adj"/>
            </a:avLst>
          </a:prstGeom>
          <a:solidFill>
            <a:srgbClr val="CC79A7"/>
          </a:solidFill>
          <a:ln cap="flat" cmpd="sng" w="9525">
            <a:solidFill>
              <a:schemeClr val="lt1"/>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364" name="Google Shape;364;p41"/>
          <p:cNvSpPr txBox="1"/>
          <p:nvPr>
            <p:ph idx="1" type="body"/>
          </p:nvPr>
        </p:nvSpPr>
        <p:spPr>
          <a:xfrm>
            <a:off x="7039693" y="2281664"/>
            <a:ext cx="1281600" cy="416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400">
                <a:solidFill>
                  <a:schemeClr val="lt1"/>
                </a:solidFill>
              </a:rPr>
              <a:t>Population inference</a:t>
            </a:r>
            <a:endParaRPr sz="1400">
              <a:solidFill>
                <a:schemeClr val="lt1"/>
              </a:solidFill>
            </a:endParaRPr>
          </a:p>
        </p:txBody>
      </p:sp>
      <p:grpSp>
        <p:nvGrpSpPr>
          <p:cNvPr id="365" name="Google Shape;365;p41"/>
          <p:cNvGrpSpPr/>
          <p:nvPr/>
        </p:nvGrpSpPr>
        <p:grpSpPr>
          <a:xfrm>
            <a:off x="7583464" y="1587676"/>
            <a:ext cx="193748" cy="577153"/>
            <a:chOff x="3918084" y="1610215"/>
            <a:chExt cx="198900" cy="593656"/>
          </a:xfrm>
        </p:grpSpPr>
        <p:cxnSp>
          <p:nvCxnSpPr>
            <p:cNvPr id="366" name="Google Shape;366;p41"/>
            <p:cNvCxnSpPr/>
            <p:nvPr/>
          </p:nvCxnSpPr>
          <p:spPr>
            <a:xfrm>
              <a:off x="4017546" y="1649171"/>
              <a:ext cx="0" cy="554700"/>
            </a:xfrm>
            <a:prstGeom prst="straightConnector1">
              <a:avLst/>
            </a:prstGeom>
            <a:noFill/>
            <a:ln cap="flat" cmpd="sng" w="9525">
              <a:solidFill>
                <a:schemeClr val="dk2"/>
              </a:solidFill>
              <a:prstDash val="solid"/>
              <a:round/>
              <a:headEnd len="sm" w="sm" type="none"/>
              <a:tailEnd len="sm" w="sm" type="none"/>
            </a:ln>
          </p:spPr>
        </p:cxnSp>
        <p:sp>
          <p:nvSpPr>
            <p:cNvPr id="367" name="Google Shape;367;p41"/>
            <p:cNvSpPr/>
            <p:nvPr/>
          </p:nvSpPr>
          <p:spPr>
            <a:xfrm>
              <a:off x="3918084" y="1610215"/>
              <a:ext cx="198900" cy="198900"/>
            </a:xfrm>
            <a:prstGeom prst="ellipse">
              <a:avLst/>
            </a:prstGeom>
            <a:solidFill>
              <a:srgbClr val="CC7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41"/>
          <p:cNvSpPr txBox="1"/>
          <p:nvPr>
            <p:ph idx="1" type="body"/>
          </p:nvPr>
        </p:nvSpPr>
        <p:spPr>
          <a:xfrm>
            <a:off x="359825" y="1167350"/>
            <a:ext cx="1823700" cy="5772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200"/>
              <a:t>Operating detectors and calibrating data</a:t>
            </a:r>
            <a:endParaRPr sz="1200"/>
          </a:p>
        </p:txBody>
      </p:sp>
      <p:sp>
        <p:nvSpPr>
          <p:cNvPr id="369" name="Google Shape;369;p41"/>
          <p:cNvSpPr txBox="1"/>
          <p:nvPr>
            <p:ph idx="1" type="body"/>
          </p:nvPr>
        </p:nvSpPr>
        <p:spPr>
          <a:xfrm>
            <a:off x="3484025" y="1167350"/>
            <a:ext cx="1937400" cy="5772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200"/>
              <a:t>Searching for candidates</a:t>
            </a:r>
            <a:endParaRPr sz="1200"/>
          </a:p>
        </p:txBody>
      </p:sp>
      <p:sp>
        <p:nvSpPr>
          <p:cNvPr id="370" name="Google Shape;370;p41"/>
          <p:cNvSpPr txBox="1"/>
          <p:nvPr>
            <p:ph idx="1" type="body"/>
          </p:nvPr>
        </p:nvSpPr>
        <p:spPr>
          <a:xfrm>
            <a:off x="6718625" y="1167350"/>
            <a:ext cx="1998000" cy="5772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200"/>
              <a:t>The astrophysical population properties</a:t>
            </a:r>
            <a:endParaRPr sz="1200"/>
          </a:p>
        </p:txBody>
      </p:sp>
      <p:sp>
        <p:nvSpPr>
          <p:cNvPr id="371" name="Google Shape;371;p41"/>
          <p:cNvSpPr txBox="1"/>
          <p:nvPr>
            <p:ph idx="1" type="body"/>
          </p:nvPr>
        </p:nvSpPr>
        <p:spPr>
          <a:xfrm>
            <a:off x="5042225" y="3300950"/>
            <a:ext cx="1998000" cy="5772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200"/>
              <a:t>Inferring source properties</a:t>
            </a:r>
            <a:endParaRPr sz="1200"/>
          </a:p>
        </p:txBody>
      </p:sp>
      <p:sp>
        <p:nvSpPr>
          <p:cNvPr id="372" name="Google Shape;372;p41"/>
          <p:cNvSpPr txBox="1"/>
          <p:nvPr>
            <p:ph idx="1" type="body"/>
          </p:nvPr>
        </p:nvSpPr>
        <p:spPr>
          <a:xfrm>
            <a:off x="1250150" y="3300950"/>
            <a:ext cx="3069600" cy="5772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200"/>
              <a:t>Characterising detector performance</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42"/>
          <p:cNvPicPr preferRelativeResize="0"/>
          <p:nvPr/>
        </p:nvPicPr>
        <p:blipFill>
          <a:blip r:embed="rId3">
            <a:alphaModFix/>
          </a:blip>
          <a:stretch>
            <a:fillRect/>
          </a:stretch>
        </p:blipFill>
        <p:spPr>
          <a:xfrm>
            <a:off x="2521450" y="518325"/>
            <a:ext cx="5335526" cy="4198975"/>
          </a:xfrm>
          <a:prstGeom prst="rect">
            <a:avLst/>
          </a:prstGeom>
          <a:noFill/>
          <a:ln>
            <a:noFill/>
          </a:ln>
        </p:spPr>
      </p:pic>
      <p:sp>
        <p:nvSpPr>
          <p:cNvPr id="378" name="Google Shape;378;p42"/>
          <p:cNvSpPr txBox="1"/>
          <p:nvPr>
            <p:ph idx="1" type="body"/>
          </p:nvPr>
        </p:nvSpPr>
        <p:spPr>
          <a:xfrm>
            <a:off x="454550" y="757575"/>
            <a:ext cx="1837800" cy="403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1"/>
                </a:solidFill>
              </a:rPr>
              <a:t>Matched filtering</a:t>
            </a:r>
            <a:r>
              <a:rPr lang="en" sz="1200"/>
              <a:t> searches for signals using templates</a:t>
            </a:r>
            <a:endParaRPr sz="1200"/>
          </a:p>
          <a:p>
            <a:pPr indent="0" lvl="0" marL="0" rtl="0" algn="l">
              <a:spcBef>
                <a:spcPts val="1200"/>
              </a:spcBef>
              <a:spcAft>
                <a:spcPts val="0"/>
              </a:spcAft>
              <a:buNone/>
            </a:pPr>
            <a:r>
              <a:rPr lang="en" sz="1200"/>
              <a:t>For more on how gravitational-wave data is analysed, see </a:t>
            </a:r>
            <a:r>
              <a:rPr lang="en" sz="1200">
                <a:solidFill>
                  <a:schemeClr val="accent1"/>
                </a:solidFill>
              </a:rPr>
              <a:t>LVC arXiv:1908.11170</a:t>
            </a:r>
            <a:endParaRPr sz="1200">
              <a:solidFill>
                <a:schemeClr val="accent1"/>
              </a:solidFill>
            </a:endParaRPr>
          </a:p>
          <a:p>
            <a:pPr indent="0" lvl="0" marL="0" rtl="0" algn="l">
              <a:spcBef>
                <a:spcPts val="1200"/>
              </a:spcBef>
              <a:spcAft>
                <a:spcPts val="0"/>
              </a:spcAft>
              <a:buNone/>
            </a:pPr>
            <a:r>
              <a:rPr lang="en" sz="1200">
                <a:solidFill>
                  <a:srgbClr val="1C1C1C"/>
                </a:solidFill>
              </a:rPr>
              <a:t>For a nice derivation of the noise-weighted inner product, see </a:t>
            </a:r>
            <a:r>
              <a:rPr lang="en" sz="1200">
                <a:solidFill>
                  <a:schemeClr val="accent1"/>
                </a:solidFill>
              </a:rPr>
              <a:t>Finn arXiv:gr-qc/9209010</a:t>
            </a:r>
            <a:endParaRPr sz="1200">
              <a:solidFill>
                <a:schemeClr val="accent1"/>
              </a:solidFill>
            </a:endParaRPr>
          </a:p>
          <a:p>
            <a:pPr indent="0" lvl="0" marL="0" rtl="0" algn="l">
              <a:spcBef>
                <a:spcPts val="1200"/>
              </a:spcBef>
              <a:spcAft>
                <a:spcPts val="1200"/>
              </a:spcAft>
              <a:buNone/>
            </a:pPr>
            <a:r>
              <a:rPr lang="en" sz="1200"/>
              <a:t>So far, only </a:t>
            </a:r>
            <a:r>
              <a:rPr b="1" lang="en" sz="1200">
                <a:solidFill>
                  <a:schemeClr val="accent1"/>
                </a:solidFill>
              </a:rPr>
              <a:t>compact binary coalescences</a:t>
            </a:r>
            <a:r>
              <a:rPr lang="en" sz="1200"/>
              <a:t> detected</a:t>
            </a:r>
            <a:endParaRPr sz="1200"/>
          </a:p>
        </p:txBody>
      </p:sp>
      <p:sp>
        <p:nvSpPr>
          <p:cNvPr id="379" name="Google Shape;379;p42"/>
          <p:cNvSpPr txBox="1"/>
          <p:nvPr>
            <p:ph idx="1" type="body"/>
          </p:nvPr>
        </p:nvSpPr>
        <p:spPr>
          <a:xfrm>
            <a:off x="7295700" y="573250"/>
            <a:ext cx="15150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arXiv:1606.04855</a:t>
            </a:r>
            <a:endParaRPr sz="1200">
              <a:solidFill>
                <a:schemeClr val="accent1"/>
              </a:solidFill>
            </a:endParaRPr>
          </a:p>
        </p:txBody>
      </p:sp>
      <p:sp>
        <p:nvSpPr>
          <p:cNvPr id="380" name="Google Shape;380;p4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6"/>
          <p:cNvPicPr preferRelativeResize="0"/>
          <p:nvPr/>
        </p:nvPicPr>
        <p:blipFill rotWithShape="1">
          <a:blip r:embed="rId3">
            <a:alphaModFix/>
          </a:blip>
          <a:srcRect b="0" l="0" r="0" t="0"/>
          <a:stretch/>
        </p:blipFill>
        <p:spPr>
          <a:xfrm>
            <a:off x="2564725" y="1210025"/>
            <a:ext cx="6115725" cy="3354249"/>
          </a:xfrm>
          <a:prstGeom prst="rect">
            <a:avLst/>
          </a:prstGeom>
          <a:noFill/>
          <a:ln>
            <a:noFill/>
          </a:ln>
        </p:spPr>
      </p:pic>
      <p:sp>
        <p:nvSpPr>
          <p:cNvPr id="99" name="Google Shape;99;p16"/>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Different technologies used for different frequency ranges</a:t>
            </a:r>
            <a:endParaRPr sz="1200"/>
          </a:p>
          <a:p>
            <a:pPr indent="0" lvl="0" marL="0" rtl="0" algn="l">
              <a:spcBef>
                <a:spcPts val="1200"/>
              </a:spcBef>
              <a:spcAft>
                <a:spcPts val="0"/>
              </a:spcAft>
              <a:buNone/>
            </a:pPr>
            <a:r>
              <a:rPr lang="en" sz="1200"/>
              <a:t>Currently, </a:t>
            </a:r>
            <a:r>
              <a:rPr b="1" lang="en" sz="1200">
                <a:solidFill>
                  <a:schemeClr val="accent4"/>
                </a:solidFill>
              </a:rPr>
              <a:t>LIGO</a:t>
            </a:r>
            <a:r>
              <a:rPr lang="en" sz="1200"/>
              <a:t>, </a:t>
            </a:r>
            <a:r>
              <a:rPr b="1" lang="en" sz="1200">
                <a:solidFill>
                  <a:schemeClr val="accent4"/>
                </a:solidFill>
              </a:rPr>
              <a:t>Virgo</a:t>
            </a:r>
            <a:r>
              <a:rPr lang="en" sz="1200"/>
              <a:t> and </a:t>
            </a:r>
            <a:r>
              <a:rPr b="1" lang="en" sz="1200">
                <a:solidFill>
                  <a:schemeClr val="accent4"/>
                </a:solidFill>
              </a:rPr>
              <a:t>KAGRA</a:t>
            </a:r>
            <a:r>
              <a:rPr lang="en" sz="1200"/>
              <a:t> observe at highest frequencies</a:t>
            </a:r>
            <a:endParaRPr sz="1200"/>
          </a:p>
          <a:p>
            <a:pPr indent="0" lvl="0" marL="0" rtl="0" algn="l">
              <a:spcBef>
                <a:spcPts val="1200"/>
              </a:spcBef>
              <a:spcAft>
                <a:spcPts val="0"/>
              </a:spcAft>
              <a:buNone/>
            </a:pPr>
            <a:r>
              <a:rPr b="1" lang="en" sz="1200">
                <a:solidFill>
                  <a:srgbClr val="E69D00"/>
                </a:solidFill>
              </a:rPr>
              <a:t>LISA</a:t>
            </a:r>
            <a:r>
              <a:rPr lang="en" sz="1200"/>
              <a:t> is due for launch in 2030s</a:t>
            </a:r>
            <a:endParaRPr sz="1200"/>
          </a:p>
          <a:p>
            <a:pPr indent="0" lvl="0" marL="0" rtl="0" algn="l">
              <a:spcBef>
                <a:spcPts val="1200"/>
              </a:spcBef>
              <a:spcAft>
                <a:spcPts val="1200"/>
              </a:spcAft>
              <a:buNone/>
            </a:pPr>
            <a:r>
              <a:rPr b="1" lang="en" sz="1200">
                <a:solidFill>
                  <a:schemeClr val="accent3"/>
                </a:solidFill>
              </a:rPr>
              <a:t>Pulsar timing arrays</a:t>
            </a:r>
            <a:r>
              <a:rPr lang="en" sz="1200"/>
              <a:t> </a:t>
            </a:r>
            <a:r>
              <a:rPr lang="en" sz="1200"/>
              <a:t>observe</a:t>
            </a:r>
            <a:r>
              <a:rPr lang="en" sz="1200"/>
              <a:t> at lowest frequencies</a:t>
            </a:r>
            <a:endParaRPr sz="1200"/>
          </a:p>
        </p:txBody>
      </p:sp>
      <p:sp>
        <p:nvSpPr>
          <p:cNvPr id="100" name="Google Shape;100;p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1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Gravitational-wave spectrum</a:t>
            </a:r>
            <a:endParaRPr/>
          </a:p>
        </p:txBody>
      </p:sp>
      <p:sp>
        <p:nvSpPr>
          <p:cNvPr id="102" name="Google Shape;102;p16"/>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Moore, Cole &amp; </a:t>
            </a:r>
            <a:r>
              <a:rPr b="1" lang="en" sz="1200"/>
              <a:t>CPLB</a:t>
            </a:r>
            <a:r>
              <a:rPr lang="en" sz="1200"/>
              <a:t> </a:t>
            </a:r>
            <a:r>
              <a:rPr lang="en" sz="1200">
                <a:solidFill>
                  <a:schemeClr val="accent1"/>
                </a:solidFill>
              </a:rPr>
              <a:t>arXiv:1408.0740</a:t>
            </a:r>
            <a:endParaRPr sz="1200">
              <a:solidFill>
                <a:schemeClr val="accent1"/>
              </a:solidFill>
            </a:endParaRPr>
          </a:p>
        </p:txBody>
      </p:sp>
      <p:sp>
        <p:nvSpPr>
          <p:cNvPr id="103" name="Google Shape;103;p16"/>
          <p:cNvSpPr/>
          <p:nvPr/>
        </p:nvSpPr>
        <p:spPr>
          <a:xfrm>
            <a:off x="6858400" y="1297725"/>
            <a:ext cx="964200" cy="2873700"/>
          </a:xfrm>
          <a:prstGeom prst="rect">
            <a:avLst/>
          </a:prstGeom>
          <a:solidFill>
            <a:srgbClr val="CC79A7">
              <a:alpha val="4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 name="Google Shape;104;p16"/>
          <p:cNvSpPr/>
          <p:nvPr/>
        </p:nvSpPr>
        <p:spPr>
          <a:xfrm>
            <a:off x="3444058" y="1297731"/>
            <a:ext cx="1052400" cy="2873700"/>
          </a:xfrm>
          <a:prstGeom prst="rect">
            <a:avLst/>
          </a:prstGeom>
          <a:solidFill>
            <a:srgbClr val="D55E00">
              <a:alpha val="4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5" name="Google Shape;105;p16"/>
          <p:cNvSpPr/>
          <p:nvPr/>
        </p:nvSpPr>
        <p:spPr>
          <a:xfrm>
            <a:off x="4856424" y="1297731"/>
            <a:ext cx="1694100" cy="2873700"/>
          </a:xfrm>
          <a:prstGeom prst="rect">
            <a:avLst/>
          </a:prstGeom>
          <a:solidFill>
            <a:srgbClr val="E69D00">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6" name="Google Shape;106;p16"/>
          <p:cNvSpPr txBox="1"/>
          <p:nvPr>
            <p:ph idx="1" type="body"/>
          </p:nvPr>
        </p:nvSpPr>
        <p:spPr>
          <a:xfrm>
            <a:off x="3444150" y="2204475"/>
            <a:ext cx="1052400" cy="133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Pulsar timing arrays</a:t>
            </a:r>
            <a:endParaRPr sz="1200">
              <a:solidFill>
                <a:schemeClr val="accent1"/>
              </a:solidFill>
            </a:endParaRPr>
          </a:p>
        </p:txBody>
      </p:sp>
      <p:sp>
        <p:nvSpPr>
          <p:cNvPr id="107" name="Google Shape;107;p16"/>
          <p:cNvSpPr txBox="1"/>
          <p:nvPr>
            <p:ph idx="1" type="body"/>
          </p:nvPr>
        </p:nvSpPr>
        <p:spPr>
          <a:xfrm>
            <a:off x="4856550" y="2204475"/>
            <a:ext cx="1727700" cy="443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Space-borne detectors</a:t>
            </a:r>
            <a:endParaRPr sz="1200">
              <a:solidFill>
                <a:schemeClr val="accent1"/>
              </a:solidFill>
            </a:endParaRPr>
          </a:p>
        </p:txBody>
      </p:sp>
      <p:sp>
        <p:nvSpPr>
          <p:cNvPr id="108" name="Google Shape;108;p16"/>
          <p:cNvSpPr txBox="1"/>
          <p:nvPr>
            <p:ph idx="1" type="body"/>
          </p:nvPr>
        </p:nvSpPr>
        <p:spPr>
          <a:xfrm>
            <a:off x="6868800" y="2204475"/>
            <a:ext cx="1152600" cy="443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Ground-</a:t>
            </a:r>
            <a:br>
              <a:rPr lang="en" sz="1200"/>
            </a:br>
            <a:r>
              <a:rPr lang="en" sz="1200"/>
              <a:t>based</a:t>
            </a:r>
            <a:r>
              <a:rPr lang="en" sz="1200"/>
              <a:t> detectors</a:t>
            </a:r>
            <a:endParaRPr sz="1200">
              <a:solidFill>
                <a:schemeClr val="accen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84" name="Shape 384"/>
        <p:cNvGrpSpPr/>
        <p:nvPr/>
      </p:nvGrpSpPr>
      <p:grpSpPr>
        <a:xfrm>
          <a:off x="0" y="0"/>
          <a:ext cx="0" cy="0"/>
          <a:chOff x="0" y="0"/>
          <a:chExt cx="0" cy="0"/>
        </a:xfrm>
      </p:grpSpPr>
      <p:pic>
        <p:nvPicPr>
          <p:cNvPr descr="To learn more, visit https://www.black-holes.org/gw150914 !&#10;&#10;This movie shows the inspiral and merger of two black holes comparable to GW150914.  Shown are the horizons of the black holes as black spheres, and a representation of the warped space-time geometry as the colored surface.  One hemisphere of the black hole horizons is colored, highlighting the change of rotation axis during the inspiral. The height of the colored surface illustrates curvature of space, the  colors from red to green indicate how much time is slowed down near black holes, and the blue and purple colors at larger distance show gravitational waves propagating away.&#10;&#10;&#10;Credit: SXS Collaboration/Canadian Institute for Theoretical Astrophysics/SciNet" id="385" name="Google Shape;385;p43" title="Warped Spacetime and Horizons of GW150914">
            <a:hlinkClick r:id="rId3"/>
          </p:cNvPr>
          <p:cNvPicPr preferRelativeResize="0"/>
          <p:nvPr/>
        </p:nvPicPr>
        <p:blipFill>
          <a:blip r:embed="rId4">
            <a:alphaModFix/>
          </a:blip>
          <a:stretch>
            <a:fillRect/>
          </a:stretch>
        </p:blipFill>
        <p:spPr>
          <a:xfrm>
            <a:off x="1008325" y="-178550"/>
            <a:ext cx="7623550" cy="5717675"/>
          </a:xfrm>
          <a:prstGeom prst="rect">
            <a:avLst/>
          </a:prstGeom>
          <a:noFill/>
          <a:ln>
            <a:noFill/>
          </a:ln>
        </p:spPr>
      </p:pic>
      <p:sp>
        <p:nvSpPr>
          <p:cNvPr id="386" name="Google Shape;386;p4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4"/>
          <p:cNvPicPr preferRelativeResize="0"/>
          <p:nvPr/>
        </p:nvPicPr>
        <p:blipFill rotWithShape="1">
          <a:blip r:embed="rId3">
            <a:alphaModFix/>
          </a:blip>
          <a:srcRect b="0" l="0" r="0" t="0"/>
          <a:stretch/>
        </p:blipFill>
        <p:spPr>
          <a:xfrm>
            <a:off x="3357604" y="1163050"/>
            <a:ext cx="4806694" cy="3318662"/>
          </a:xfrm>
          <a:prstGeom prst="rect">
            <a:avLst/>
          </a:prstGeom>
          <a:noFill/>
          <a:ln>
            <a:noFill/>
          </a:ln>
        </p:spPr>
      </p:pic>
      <p:sp>
        <p:nvSpPr>
          <p:cNvPr id="392" name="Google Shape;392;p4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Source masses: GWTC-1</a:t>
            </a:r>
            <a:endParaRPr>
              <a:latin typeface="Lato"/>
              <a:ea typeface="Lato"/>
              <a:cs typeface="Lato"/>
              <a:sym typeface="Lato"/>
            </a:endParaRPr>
          </a:p>
        </p:txBody>
      </p:sp>
      <p:sp>
        <p:nvSpPr>
          <p:cNvPr id="393" name="Google Shape;393;p4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4" name="Google Shape;394;p44"/>
          <p:cNvSpPr txBox="1"/>
          <p:nvPr>
            <p:ph idx="1" type="body"/>
          </p:nvPr>
        </p:nvSpPr>
        <p:spPr>
          <a:xfrm>
            <a:off x="2404725" y="3804675"/>
            <a:ext cx="14151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arXiv:1811.12907</a:t>
            </a:r>
            <a:endParaRPr sz="1200">
              <a:solidFill>
                <a:schemeClr val="accent1"/>
              </a:solidFill>
            </a:endParaRPr>
          </a:p>
        </p:txBody>
      </p:sp>
      <p:pic>
        <p:nvPicPr>
          <p:cNvPr id="395" name="Google Shape;395;p44"/>
          <p:cNvPicPr preferRelativeResize="0"/>
          <p:nvPr/>
        </p:nvPicPr>
        <p:blipFill rotWithShape="1">
          <a:blip r:embed="rId4">
            <a:alphaModFix/>
          </a:blip>
          <a:srcRect b="0" l="0" r="0" t="0"/>
          <a:stretch/>
        </p:blipFill>
        <p:spPr>
          <a:xfrm>
            <a:off x="3335975" y="4415096"/>
            <a:ext cx="4928676" cy="280304"/>
          </a:xfrm>
          <a:prstGeom prst="rect">
            <a:avLst/>
          </a:prstGeom>
          <a:noFill/>
          <a:ln>
            <a:noFill/>
          </a:ln>
        </p:spPr>
      </p:pic>
      <p:sp>
        <p:nvSpPr>
          <p:cNvPr id="396" name="Google Shape;396;p44"/>
          <p:cNvSpPr txBox="1"/>
          <p:nvPr/>
        </p:nvSpPr>
        <p:spPr>
          <a:xfrm>
            <a:off x="449550" y="1058950"/>
            <a:ext cx="1677900" cy="350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2"/>
                </a:solidFill>
                <a:latin typeface="Lato"/>
                <a:ea typeface="Lato"/>
                <a:cs typeface="Lato"/>
                <a:sym typeface="Lato"/>
              </a:rPr>
              <a:t>LVK</a:t>
            </a:r>
            <a:r>
              <a:rPr lang="en" sz="1200">
                <a:solidFill>
                  <a:schemeClr val="dk2"/>
                </a:solidFill>
                <a:latin typeface="Lato"/>
                <a:ea typeface="Lato"/>
                <a:cs typeface="Lato"/>
                <a:sym typeface="Lato"/>
              </a:rPr>
              <a:t> gravitational-wave catalogues:</a:t>
            </a:r>
            <a:endParaRPr sz="1200">
              <a:solidFill>
                <a:schemeClr val="dk2"/>
              </a:solidFill>
              <a:latin typeface="Lato"/>
              <a:ea typeface="Lato"/>
              <a:cs typeface="Lato"/>
              <a:sym typeface="Lato"/>
            </a:endParaRPr>
          </a:p>
          <a:p>
            <a:pPr indent="0" lvl="0" marL="0" rtl="0" algn="l">
              <a:lnSpc>
                <a:spcPct val="115000"/>
              </a:lnSpc>
              <a:spcBef>
                <a:spcPts val="1200"/>
              </a:spcBef>
              <a:spcAft>
                <a:spcPts val="0"/>
              </a:spcAft>
              <a:buNone/>
            </a:pPr>
            <a:r>
              <a:rPr b="1" lang="en" sz="1200">
                <a:solidFill>
                  <a:srgbClr val="E69D00"/>
                </a:solidFill>
                <a:latin typeface="Lato"/>
                <a:ea typeface="Lato"/>
                <a:cs typeface="Lato"/>
                <a:sym typeface="Lato"/>
              </a:rPr>
              <a:t>GWTC-1 (O1+O2)</a:t>
            </a:r>
            <a:r>
              <a:rPr lang="en" sz="1200">
                <a:solidFill>
                  <a:srgbClr val="000000"/>
                </a:solidFill>
                <a:latin typeface="Lato"/>
                <a:ea typeface="Lato"/>
                <a:cs typeface="Lato"/>
                <a:sym typeface="Lato"/>
              </a:rPr>
              <a:t> </a:t>
            </a:r>
            <a:r>
              <a:rPr lang="en" sz="1200">
                <a:solidFill>
                  <a:schemeClr val="dk2"/>
                </a:solidFill>
                <a:latin typeface="Lato"/>
                <a:ea typeface="Lato"/>
                <a:cs typeface="Lato"/>
                <a:sym typeface="Lato"/>
              </a:rPr>
              <a:t>arXiv:1811.12907</a:t>
            </a:r>
            <a:endParaRPr sz="1200">
              <a:solidFill>
                <a:schemeClr val="dk2"/>
              </a:solidFill>
              <a:latin typeface="Lato"/>
              <a:ea typeface="Lato"/>
              <a:cs typeface="Lato"/>
              <a:sym typeface="Lato"/>
            </a:endParaRPr>
          </a:p>
          <a:p>
            <a:pPr indent="0" lvl="0" marL="0" rtl="0" algn="l">
              <a:lnSpc>
                <a:spcPct val="115000"/>
              </a:lnSpc>
              <a:spcBef>
                <a:spcPts val="1200"/>
              </a:spcBef>
              <a:spcAft>
                <a:spcPts val="0"/>
              </a:spcAft>
              <a:buNone/>
            </a:pPr>
            <a:r>
              <a:rPr b="1" lang="en" sz="1200">
                <a:solidFill>
                  <a:srgbClr val="0072B2"/>
                </a:solidFill>
                <a:latin typeface="Lato"/>
                <a:ea typeface="Lato"/>
                <a:cs typeface="Lato"/>
                <a:sym typeface="Lato"/>
              </a:rPr>
              <a:t>GWTC-2 (O3a)</a:t>
            </a:r>
            <a:r>
              <a:rPr lang="en" sz="1200">
                <a:solidFill>
                  <a:srgbClr val="000000"/>
                </a:solidFill>
                <a:latin typeface="Lato"/>
                <a:ea typeface="Lato"/>
                <a:cs typeface="Lato"/>
                <a:sym typeface="Lato"/>
              </a:rPr>
              <a:t> </a:t>
            </a:r>
            <a:r>
              <a:rPr lang="en" sz="1200">
                <a:solidFill>
                  <a:schemeClr val="dk2"/>
                </a:solidFill>
                <a:latin typeface="Lato"/>
                <a:ea typeface="Lato"/>
                <a:cs typeface="Lato"/>
                <a:sym typeface="Lato"/>
              </a:rPr>
              <a:t>arXiv:2010.14527 </a:t>
            </a:r>
            <a:r>
              <a:rPr lang="en" sz="1000">
                <a:solidFill>
                  <a:schemeClr val="dk2"/>
                </a:solidFill>
                <a:latin typeface="Lato"/>
                <a:ea typeface="Lato"/>
                <a:cs typeface="Lato"/>
                <a:sym typeface="Lato"/>
              </a:rPr>
              <a:t>youtu.be/nJD3DAaEk</a:t>
            </a:r>
            <a:r>
              <a:rPr lang="en" sz="1000">
                <a:solidFill>
                  <a:srgbClr val="FFFFFF"/>
                </a:solidFill>
                <a:latin typeface="Lato"/>
                <a:ea typeface="Lato"/>
                <a:cs typeface="Lato"/>
                <a:sym typeface="Lato"/>
              </a:rPr>
              <a:t>xs</a:t>
            </a:r>
            <a:br>
              <a:rPr lang="en" sz="1200">
                <a:solidFill>
                  <a:srgbClr val="000000"/>
                </a:solidFill>
                <a:latin typeface="Lato"/>
                <a:ea typeface="Lato"/>
                <a:cs typeface="Lato"/>
                <a:sym typeface="Lato"/>
              </a:rPr>
            </a:br>
            <a:r>
              <a:rPr b="1" lang="en" sz="1200">
                <a:solidFill>
                  <a:srgbClr val="56B3E9"/>
                </a:solidFill>
                <a:latin typeface="Lato"/>
                <a:ea typeface="Lato"/>
                <a:cs typeface="Lato"/>
                <a:sym typeface="Lato"/>
              </a:rPr>
              <a:t>GWTC-2.1 (O3a)</a:t>
            </a:r>
            <a:br>
              <a:rPr lang="en" sz="1200">
                <a:solidFill>
                  <a:srgbClr val="000000"/>
                </a:solidFill>
                <a:latin typeface="Lato"/>
                <a:ea typeface="Lato"/>
                <a:cs typeface="Lato"/>
                <a:sym typeface="Lato"/>
              </a:rPr>
            </a:br>
            <a:r>
              <a:rPr lang="en" sz="1200">
                <a:solidFill>
                  <a:schemeClr val="dk2"/>
                </a:solidFill>
                <a:latin typeface="Lato"/>
                <a:ea typeface="Lato"/>
                <a:cs typeface="Lato"/>
                <a:sym typeface="Lato"/>
              </a:rPr>
              <a:t>arXiv:2108.01045 </a:t>
            </a:r>
            <a:r>
              <a:rPr lang="en" sz="1000">
                <a:solidFill>
                  <a:schemeClr val="dk2"/>
                </a:solidFill>
                <a:latin typeface="Lato"/>
                <a:ea typeface="Lato"/>
                <a:cs typeface="Lato"/>
                <a:sym typeface="Lato"/>
              </a:rPr>
              <a:t>youtu.be/tD36nX_rzic</a:t>
            </a:r>
            <a:endParaRPr sz="1000">
              <a:solidFill>
                <a:schemeClr val="dk2"/>
              </a:solidFill>
              <a:latin typeface="Lato"/>
              <a:ea typeface="Lato"/>
              <a:cs typeface="Lato"/>
              <a:sym typeface="Lato"/>
            </a:endParaRPr>
          </a:p>
          <a:p>
            <a:pPr indent="0" lvl="0" marL="0" rtl="0" algn="l">
              <a:lnSpc>
                <a:spcPct val="115000"/>
              </a:lnSpc>
              <a:spcBef>
                <a:spcPts val="1200"/>
              </a:spcBef>
              <a:spcAft>
                <a:spcPts val="0"/>
              </a:spcAft>
              <a:buNone/>
            </a:pPr>
            <a:r>
              <a:rPr b="1" lang="en" sz="1200">
                <a:solidFill>
                  <a:srgbClr val="009E74"/>
                </a:solidFill>
                <a:latin typeface="Lato"/>
                <a:ea typeface="Lato"/>
                <a:cs typeface="Lato"/>
                <a:sym typeface="Lato"/>
              </a:rPr>
              <a:t>GWTC-3 (O3b)</a:t>
            </a:r>
            <a:br>
              <a:rPr lang="en" sz="1200">
                <a:solidFill>
                  <a:srgbClr val="000000"/>
                </a:solidFill>
                <a:latin typeface="Lato"/>
                <a:ea typeface="Lato"/>
                <a:cs typeface="Lato"/>
                <a:sym typeface="Lato"/>
              </a:rPr>
            </a:br>
            <a:r>
              <a:rPr lang="en" sz="1200">
                <a:solidFill>
                  <a:schemeClr val="dk2"/>
                </a:solidFill>
                <a:latin typeface="Lato"/>
                <a:ea typeface="Lato"/>
                <a:cs typeface="Lato"/>
                <a:sym typeface="Lato"/>
              </a:rPr>
              <a:t>arXiv:2111.03606 </a:t>
            </a:r>
            <a:r>
              <a:rPr lang="en" sz="1000">
                <a:solidFill>
                  <a:schemeClr val="dk2"/>
                </a:solidFill>
                <a:latin typeface="Lato"/>
                <a:ea typeface="Lato"/>
                <a:cs typeface="Lato"/>
                <a:sym typeface="Lato"/>
              </a:rPr>
              <a:t>youtu.be/MUyOVX1HqB8</a:t>
            </a:r>
            <a:endParaRPr sz="1200">
              <a:solidFill>
                <a:srgbClr val="000000"/>
              </a:solidFill>
              <a:latin typeface="Lato"/>
              <a:ea typeface="Lato"/>
              <a:cs typeface="Lato"/>
              <a:sym typeface="Lato"/>
            </a:endParaRPr>
          </a:p>
          <a:p>
            <a:pPr indent="0" lvl="0" marL="0" rtl="0" algn="l">
              <a:lnSpc>
                <a:spcPct val="95000"/>
              </a:lnSpc>
              <a:spcBef>
                <a:spcPts val="1200"/>
              </a:spcBef>
              <a:spcAft>
                <a:spcPts val="1600"/>
              </a:spcAft>
              <a:buNone/>
            </a:pPr>
            <a:r>
              <a:t/>
            </a:r>
            <a:endParaRPr sz="1200">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45"/>
          <p:cNvPicPr preferRelativeResize="0"/>
          <p:nvPr/>
        </p:nvPicPr>
        <p:blipFill>
          <a:blip r:embed="rId3">
            <a:alphaModFix/>
          </a:blip>
          <a:stretch>
            <a:fillRect/>
          </a:stretch>
        </p:blipFill>
        <p:spPr>
          <a:xfrm>
            <a:off x="2511950" y="1098873"/>
            <a:ext cx="6209900" cy="3449950"/>
          </a:xfrm>
          <a:prstGeom prst="rect">
            <a:avLst/>
          </a:prstGeom>
          <a:noFill/>
          <a:ln>
            <a:noFill/>
          </a:ln>
        </p:spPr>
      </p:pic>
      <p:sp>
        <p:nvSpPr>
          <p:cNvPr id="402" name="Google Shape;402;p4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Source masses: GWTC-2.1</a:t>
            </a:r>
            <a:endParaRPr>
              <a:latin typeface="Lato"/>
              <a:ea typeface="Lato"/>
              <a:cs typeface="Lato"/>
              <a:sym typeface="Lato"/>
            </a:endParaRPr>
          </a:p>
        </p:txBody>
      </p:sp>
      <p:sp>
        <p:nvSpPr>
          <p:cNvPr id="403" name="Google Shape;403;p45"/>
          <p:cNvSpPr txBox="1"/>
          <p:nvPr>
            <p:ph idx="1" type="body"/>
          </p:nvPr>
        </p:nvSpPr>
        <p:spPr>
          <a:xfrm>
            <a:off x="451050" y="1475275"/>
            <a:ext cx="1651500" cy="2272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2"/>
              </a:buClr>
              <a:buSzPts val="1100"/>
              <a:buFont typeface="Arial"/>
              <a:buNone/>
            </a:pPr>
            <a:r>
              <a:rPr b="1" lang="en" sz="1200">
                <a:solidFill>
                  <a:schemeClr val="accent1"/>
                </a:solidFill>
              </a:rPr>
              <a:t>GW190425</a:t>
            </a:r>
            <a:r>
              <a:rPr lang="en" sz="1200"/>
              <a:t> is a second binary neutron star after </a:t>
            </a:r>
            <a:r>
              <a:rPr b="1" lang="en" sz="1200">
                <a:solidFill>
                  <a:schemeClr val="accent3"/>
                </a:solidFill>
              </a:rPr>
              <a:t>GW170817</a:t>
            </a:r>
            <a:endParaRPr b="1" sz="1200">
              <a:solidFill>
                <a:schemeClr val="accent3"/>
              </a:solidFill>
            </a:endParaRPr>
          </a:p>
          <a:p>
            <a:pPr indent="0" lvl="0" marL="0" rtl="0" algn="l">
              <a:lnSpc>
                <a:spcPct val="95000"/>
              </a:lnSpc>
              <a:spcBef>
                <a:spcPts val="1600"/>
              </a:spcBef>
              <a:spcAft>
                <a:spcPts val="1600"/>
              </a:spcAft>
              <a:buClr>
                <a:schemeClr val="dk2"/>
              </a:buClr>
              <a:buSzPts val="1100"/>
              <a:buFont typeface="Arial"/>
              <a:buNone/>
            </a:pPr>
            <a:r>
              <a:rPr b="1" lang="en" sz="1200">
                <a:solidFill>
                  <a:schemeClr val="accent4"/>
                </a:solidFill>
              </a:rPr>
              <a:t>GW190814</a:t>
            </a:r>
            <a:r>
              <a:rPr lang="en" sz="1200"/>
              <a:t> has a well-measured secondary mass that could correspond either to a neutron star or a black hole</a:t>
            </a:r>
            <a:endParaRPr sz="1200"/>
          </a:p>
        </p:txBody>
      </p:sp>
      <p:sp>
        <p:nvSpPr>
          <p:cNvPr id="404" name="Google Shape;404;p4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5" name="Google Shape;405;p45"/>
          <p:cNvSpPr txBox="1"/>
          <p:nvPr>
            <p:ph idx="1" type="body"/>
          </p:nvPr>
        </p:nvSpPr>
        <p:spPr>
          <a:xfrm>
            <a:off x="24047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arXiv:2108.01045</a:t>
            </a:r>
            <a:endParaRPr sz="1200">
              <a:solidFill>
                <a:schemeClr val="accen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Source masses: O3b</a:t>
            </a:r>
            <a:endParaRPr>
              <a:latin typeface="Lato"/>
              <a:ea typeface="Lato"/>
              <a:cs typeface="Lato"/>
              <a:sym typeface="Lato"/>
            </a:endParaRPr>
          </a:p>
        </p:txBody>
      </p:sp>
      <p:sp>
        <p:nvSpPr>
          <p:cNvPr id="411" name="Google Shape;411;p46"/>
          <p:cNvSpPr txBox="1"/>
          <p:nvPr>
            <p:ph idx="1" type="body"/>
          </p:nvPr>
        </p:nvSpPr>
        <p:spPr>
          <a:xfrm>
            <a:off x="451050" y="1475275"/>
            <a:ext cx="1651500" cy="2272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2"/>
              </a:buClr>
              <a:buSzPts val="1100"/>
              <a:buFont typeface="Arial"/>
              <a:buNone/>
            </a:pPr>
            <a:r>
              <a:rPr lang="en" sz="1200"/>
              <a:t>No tidal information so must identify neutron stars by component masses</a:t>
            </a:r>
            <a:endParaRPr sz="1200"/>
          </a:p>
          <a:p>
            <a:pPr indent="0" lvl="0" marL="0" rtl="0" algn="l">
              <a:lnSpc>
                <a:spcPct val="95000"/>
              </a:lnSpc>
              <a:spcBef>
                <a:spcPts val="1600"/>
              </a:spcBef>
              <a:spcAft>
                <a:spcPts val="0"/>
              </a:spcAft>
              <a:buClr>
                <a:schemeClr val="dk2"/>
              </a:buClr>
              <a:buSzPts val="1100"/>
              <a:buFont typeface="Arial"/>
              <a:buNone/>
            </a:pPr>
            <a:r>
              <a:rPr b="1" lang="en" sz="1200">
                <a:solidFill>
                  <a:schemeClr val="accent1"/>
                </a:solidFill>
              </a:rPr>
              <a:t>GWTC-2.1 release</a:t>
            </a:r>
            <a:br>
              <a:rPr lang="en" sz="1200"/>
            </a:br>
            <a:r>
              <a:rPr lang="en" sz="1200"/>
              <a:t>DOI:10.5281/zenodo.5117702</a:t>
            </a:r>
            <a:endParaRPr sz="1200"/>
          </a:p>
          <a:p>
            <a:pPr indent="0" lvl="0" marL="0" rtl="0" algn="l">
              <a:lnSpc>
                <a:spcPct val="95000"/>
              </a:lnSpc>
              <a:spcBef>
                <a:spcPts val="1600"/>
              </a:spcBef>
              <a:spcAft>
                <a:spcPts val="1600"/>
              </a:spcAft>
              <a:buClr>
                <a:schemeClr val="dk2"/>
              </a:buClr>
              <a:buSzPts val="1100"/>
              <a:buFont typeface="Arial"/>
              <a:buNone/>
            </a:pPr>
            <a:r>
              <a:rPr b="1" lang="en" sz="1200">
                <a:solidFill>
                  <a:schemeClr val="accent2"/>
                </a:solidFill>
              </a:rPr>
              <a:t>GWTC-3 release</a:t>
            </a:r>
            <a:br>
              <a:rPr b="1" lang="en" sz="1200"/>
            </a:br>
            <a:r>
              <a:rPr lang="en" sz="1200"/>
              <a:t>DOI:10.5281/zenodo.5546662</a:t>
            </a:r>
            <a:endParaRPr sz="1200"/>
          </a:p>
        </p:txBody>
      </p:sp>
      <p:sp>
        <p:nvSpPr>
          <p:cNvPr id="412" name="Google Shape;412;p4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3" name="Google Shape;413;p46"/>
          <p:cNvPicPr preferRelativeResize="0"/>
          <p:nvPr/>
        </p:nvPicPr>
        <p:blipFill rotWithShape="1">
          <a:blip r:embed="rId3">
            <a:alphaModFix/>
          </a:blip>
          <a:srcRect b="0" l="0" r="0" t="0"/>
          <a:stretch/>
        </p:blipFill>
        <p:spPr>
          <a:xfrm>
            <a:off x="2515725" y="1083047"/>
            <a:ext cx="6321599" cy="3512003"/>
          </a:xfrm>
          <a:prstGeom prst="rect">
            <a:avLst/>
          </a:prstGeom>
          <a:noFill/>
          <a:ln>
            <a:noFill/>
          </a:ln>
        </p:spPr>
      </p:pic>
      <p:sp>
        <p:nvSpPr>
          <p:cNvPr id="414" name="Google Shape;414;p46"/>
          <p:cNvSpPr txBox="1"/>
          <p:nvPr>
            <p:ph idx="1" type="body"/>
          </p:nvPr>
        </p:nvSpPr>
        <p:spPr>
          <a:xfrm>
            <a:off x="24047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arXiv:2111.03606</a:t>
            </a:r>
            <a:endParaRPr sz="1200">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7"/>
          <p:cNvSpPr txBox="1"/>
          <p:nvPr>
            <p:ph idx="1" type="body"/>
          </p:nvPr>
        </p:nvSpPr>
        <p:spPr>
          <a:xfrm>
            <a:off x="454550" y="845300"/>
            <a:ext cx="1834200" cy="3795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solidFill>
                  <a:srgbClr val="56B3E9"/>
                </a:solidFill>
              </a:rPr>
              <a:t>Subsolar-mass</a:t>
            </a:r>
            <a:r>
              <a:rPr lang="en" sz="1200"/>
              <a:t> search has yet to make any detections, so we can place upper limits on merger rates</a:t>
            </a:r>
            <a:endParaRPr sz="1200"/>
          </a:p>
          <a:p>
            <a:pPr indent="0" lvl="0" marL="0" rtl="0" algn="l">
              <a:lnSpc>
                <a:spcPct val="95000"/>
              </a:lnSpc>
              <a:spcBef>
                <a:spcPts val="1600"/>
              </a:spcBef>
              <a:spcAft>
                <a:spcPts val="0"/>
              </a:spcAft>
              <a:buNone/>
            </a:pPr>
            <a:r>
              <a:rPr lang="en" sz="1200"/>
              <a:t>Assuming a monochromatic mass distribution, these can be used to place limits on dark matter fractions for </a:t>
            </a:r>
            <a:r>
              <a:rPr b="1" lang="en" sz="1200">
                <a:solidFill>
                  <a:schemeClr val="accent4"/>
                </a:solidFill>
              </a:rPr>
              <a:t>primordial black holes</a:t>
            </a:r>
            <a:endParaRPr b="1" sz="1200">
              <a:solidFill>
                <a:schemeClr val="accent4"/>
              </a:solidFill>
            </a:endParaRPr>
          </a:p>
          <a:p>
            <a:pPr indent="0" lvl="0" marL="0" rtl="0" algn="l">
              <a:lnSpc>
                <a:spcPct val="95000"/>
              </a:lnSpc>
              <a:spcBef>
                <a:spcPts val="1600"/>
              </a:spcBef>
              <a:spcAft>
                <a:spcPts val="0"/>
              </a:spcAft>
              <a:buNone/>
            </a:pPr>
            <a:r>
              <a:t/>
            </a:r>
            <a:endParaRPr sz="1200">
              <a:solidFill>
                <a:srgbClr val="0072B2"/>
              </a:solidFill>
            </a:endParaRPr>
          </a:p>
          <a:p>
            <a:pPr indent="0" lvl="0" marL="0" rtl="0" algn="l">
              <a:lnSpc>
                <a:spcPct val="95000"/>
              </a:lnSpc>
              <a:spcBef>
                <a:spcPts val="1600"/>
              </a:spcBef>
              <a:spcAft>
                <a:spcPts val="0"/>
              </a:spcAft>
              <a:buNone/>
            </a:pPr>
            <a:r>
              <a:t/>
            </a:r>
            <a:endParaRPr sz="1200"/>
          </a:p>
          <a:p>
            <a:pPr indent="0" lvl="0" marL="0" rtl="0" algn="l">
              <a:lnSpc>
                <a:spcPct val="95000"/>
              </a:lnSpc>
              <a:spcBef>
                <a:spcPts val="1600"/>
              </a:spcBef>
              <a:spcAft>
                <a:spcPts val="0"/>
              </a:spcAft>
              <a:buNone/>
            </a:pPr>
            <a:r>
              <a:t/>
            </a:r>
            <a:endParaRPr sz="1200"/>
          </a:p>
          <a:p>
            <a:pPr indent="0" lvl="0" marL="0" rtl="0" algn="l">
              <a:spcBef>
                <a:spcPts val="1600"/>
              </a:spcBef>
              <a:spcAft>
                <a:spcPts val="1200"/>
              </a:spcAft>
              <a:buNone/>
            </a:pPr>
            <a:r>
              <a:t/>
            </a:r>
            <a:endParaRPr/>
          </a:p>
        </p:txBody>
      </p:sp>
      <p:sp>
        <p:nvSpPr>
          <p:cNvPr id="420" name="Google Shape;420;p4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1" name="Google Shape;421;p47"/>
          <p:cNvSpPr txBox="1"/>
          <p:nvPr>
            <p:ph idx="1" type="body"/>
          </p:nvPr>
        </p:nvSpPr>
        <p:spPr>
          <a:xfrm>
            <a:off x="2404725" y="41856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arXiv:2109.12197 </a:t>
            </a:r>
            <a:br>
              <a:rPr lang="en" sz="1200">
                <a:solidFill>
                  <a:schemeClr val="accent1"/>
                </a:solidFill>
              </a:rPr>
            </a:br>
            <a:r>
              <a:rPr b="1" lang="en" sz="1200"/>
              <a:t>LVK </a:t>
            </a:r>
            <a:r>
              <a:rPr lang="en" sz="1200">
                <a:solidFill>
                  <a:schemeClr val="accent1"/>
                </a:solidFill>
              </a:rPr>
              <a:t>arXiv:2212.01477</a:t>
            </a:r>
            <a:endParaRPr sz="1200">
              <a:solidFill>
                <a:schemeClr val="accent1"/>
              </a:solidFill>
            </a:endParaRPr>
          </a:p>
        </p:txBody>
      </p:sp>
      <p:pic>
        <p:nvPicPr>
          <p:cNvPr id="422" name="Google Shape;422;p47"/>
          <p:cNvPicPr preferRelativeResize="0"/>
          <p:nvPr/>
        </p:nvPicPr>
        <p:blipFill rotWithShape="1">
          <a:blip r:embed="rId3">
            <a:alphaModFix/>
          </a:blip>
          <a:srcRect b="2749" l="0" r="0" t="2768"/>
          <a:stretch/>
        </p:blipFill>
        <p:spPr>
          <a:xfrm>
            <a:off x="4231750" y="455850"/>
            <a:ext cx="4480374" cy="4232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48"/>
          <p:cNvPicPr preferRelativeResize="0"/>
          <p:nvPr/>
        </p:nvPicPr>
        <p:blipFill rotWithShape="1">
          <a:blip r:embed="rId3">
            <a:alphaModFix/>
          </a:blip>
          <a:srcRect b="5246" l="7650" r="9009" t="11078"/>
          <a:stretch/>
        </p:blipFill>
        <p:spPr>
          <a:xfrm>
            <a:off x="3356975" y="521975"/>
            <a:ext cx="4846956" cy="3892302"/>
          </a:xfrm>
          <a:prstGeom prst="rect">
            <a:avLst/>
          </a:prstGeom>
          <a:noFill/>
          <a:ln>
            <a:noFill/>
          </a:ln>
        </p:spPr>
      </p:pic>
      <p:sp>
        <p:nvSpPr>
          <p:cNvPr id="428" name="Google Shape;428;p4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9" name="Google Shape;429;p48"/>
          <p:cNvSpPr txBox="1"/>
          <p:nvPr>
            <p:ph idx="1" type="body"/>
          </p:nvPr>
        </p:nvSpPr>
        <p:spPr>
          <a:xfrm>
            <a:off x="457200" y="1116825"/>
            <a:ext cx="1710000" cy="3516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highlight>
                  <a:schemeClr val="lt1"/>
                </a:highlight>
              </a:rPr>
              <a:t>The maximum neutron star mass is uncertain, so there are several potential neutron star–black hole binaries</a:t>
            </a:r>
            <a:endParaRPr sz="1200">
              <a:highlight>
                <a:schemeClr val="lt1"/>
              </a:highlight>
            </a:endParaRPr>
          </a:p>
          <a:p>
            <a:pPr indent="0" lvl="0" marL="0" rtl="0" algn="l">
              <a:lnSpc>
                <a:spcPct val="95000"/>
              </a:lnSpc>
              <a:spcBef>
                <a:spcPts val="1600"/>
              </a:spcBef>
              <a:spcAft>
                <a:spcPts val="0"/>
              </a:spcAft>
              <a:buNone/>
            </a:pPr>
            <a:r>
              <a:rPr b="1" lang="en" sz="1200">
                <a:solidFill>
                  <a:srgbClr val="56B3E9"/>
                </a:solidFill>
                <a:highlight>
                  <a:schemeClr val="lt1"/>
                </a:highlight>
              </a:rPr>
              <a:t>Coloured contours</a:t>
            </a:r>
            <a:r>
              <a:rPr lang="en" sz="1200">
                <a:solidFill>
                  <a:schemeClr val="accent2"/>
                </a:solidFill>
                <a:highlight>
                  <a:schemeClr val="lt1"/>
                </a:highlight>
              </a:rPr>
              <a:t> </a:t>
            </a:r>
            <a:r>
              <a:rPr lang="en" sz="1200">
                <a:highlight>
                  <a:schemeClr val="lt1"/>
                </a:highlight>
              </a:rPr>
              <a:t>in this plot are confident neutron star–black hole pairs</a:t>
            </a:r>
            <a:endParaRPr sz="1200">
              <a:highlight>
                <a:schemeClr val="lt1"/>
              </a:highlight>
            </a:endParaRPr>
          </a:p>
          <a:p>
            <a:pPr indent="0" lvl="0" marL="0" rtl="0" algn="l">
              <a:lnSpc>
                <a:spcPct val="95000"/>
              </a:lnSpc>
              <a:spcBef>
                <a:spcPts val="1600"/>
              </a:spcBef>
              <a:spcAft>
                <a:spcPts val="0"/>
              </a:spcAft>
              <a:buNone/>
            </a:pPr>
            <a:r>
              <a:rPr b="1" lang="en" sz="1200">
                <a:highlight>
                  <a:schemeClr val="lt1"/>
                </a:highlight>
              </a:rPr>
              <a:t>Grey contours</a:t>
            </a:r>
            <a:r>
              <a:rPr lang="en" sz="1200">
                <a:highlight>
                  <a:schemeClr val="lt1"/>
                </a:highlight>
              </a:rPr>
              <a:t> in this plot are ambiguous, with secondary that may be a black hole or a neutron star</a:t>
            </a:r>
            <a:endParaRPr sz="1200">
              <a:highlight>
                <a:schemeClr val="lt1"/>
              </a:highlight>
            </a:endParaRPr>
          </a:p>
          <a:p>
            <a:pPr indent="0" lvl="0" marL="0" rtl="0" algn="l">
              <a:lnSpc>
                <a:spcPct val="95000"/>
              </a:lnSpc>
              <a:spcBef>
                <a:spcPts val="1600"/>
              </a:spcBef>
              <a:spcAft>
                <a:spcPts val="0"/>
              </a:spcAft>
              <a:buNone/>
            </a:pPr>
            <a:r>
              <a:t/>
            </a:r>
            <a:endParaRPr sz="1200">
              <a:solidFill>
                <a:srgbClr val="56B3E9"/>
              </a:solidFill>
            </a:endParaRPr>
          </a:p>
          <a:p>
            <a:pPr indent="0" lvl="0" marL="0" rtl="0" algn="l">
              <a:lnSpc>
                <a:spcPct val="95000"/>
              </a:lnSpc>
              <a:spcBef>
                <a:spcPts val="1600"/>
              </a:spcBef>
              <a:spcAft>
                <a:spcPts val="1600"/>
              </a:spcAft>
              <a:buNone/>
            </a:pPr>
            <a:r>
              <a:t/>
            </a:r>
            <a:endParaRPr sz="1200">
              <a:solidFill>
                <a:srgbClr val="56B3E9"/>
              </a:solidFill>
            </a:endParaRPr>
          </a:p>
        </p:txBody>
      </p:sp>
      <p:sp>
        <p:nvSpPr>
          <p:cNvPr id="430" name="Google Shape;430;p48"/>
          <p:cNvSpPr txBox="1"/>
          <p:nvPr>
            <p:ph idx="1" type="body"/>
          </p:nvPr>
        </p:nvSpPr>
        <p:spPr>
          <a:xfrm>
            <a:off x="2404725" y="4338075"/>
            <a:ext cx="5382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arXiv:2010.14527</a:t>
            </a:r>
            <a:r>
              <a:rPr lang="en" sz="1200"/>
              <a:t> </a:t>
            </a:r>
            <a:r>
              <a:rPr b="1" lang="en" sz="1200"/>
              <a:t>LVC</a:t>
            </a:r>
            <a:r>
              <a:rPr lang="en" sz="1200"/>
              <a:t> </a:t>
            </a:r>
            <a:r>
              <a:rPr lang="en" sz="1200">
                <a:solidFill>
                  <a:schemeClr val="accent1"/>
                </a:solidFill>
              </a:rPr>
              <a:t>arXiv:2108.01045</a:t>
            </a:r>
            <a:r>
              <a:rPr lang="en" sz="1200"/>
              <a:t> </a:t>
            </a:r>
            <a:r>
              <a:rPr b="1" lang="en" sz="1200"/>
              <a:t>LVK</a:t>
            </a:r>
            <a:r>
              <a:rPr lang="en" sz="1200"/>
              <a:t> </a:t>
            </a:r>
            <a:r>
              <a:rPr lang="en" sz="1200">
                <a:solidFill>
                  <a:schemeClr val="accent1"/>
                </a:solidFill>
              </a:rPr>
              <a:t>arXiv:2111.03606</a:t>
            </a:r>
            <a:endParaRPr sz="1200">
              <a:solidFill>
                <a:schemeClr val="accen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9"/>
          <p:cNvSpPr txBox="1"/>
          <p:nvPr>
            <p:ph idx="1" type="body"/>
          </p:nvPr>
        </p:nvSpPr>
        <p:spPr>
          <a:xfrm>
            <a:off x="448050" y="1410100"/>
            <a:ext cx="1655100" cy="3053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2"/>
              </a:buClr>
              <a:buSzPts val="1100"/>
              <a:buFont typeface="Arial"/>
              <a:buNone/>
            </a:pPr>
            <a:r>
              <a:rPr b="1" lang="en" sz="1200">
                <a:solidFill>
                  <a:schemeClr val="accent1"/>
                </a:solidFill>
              </a:rPr>
              <a:t>Lower mass gap</a:t>
            </a:r>
            <a:r>
              <a:rPr lang="en" sz="1200"/>
              <a:t> due to core-collapse supernovae</a:t>
            </a:r>
            <a:endParaRPr sz="1200"/>
          </a:p>
          <a:p>
            <a:pPr indent="0" lvl="0" marL="0" rtl="0" algn="l">
              <a:spcBef>
                <a:spcPts val="1200"/>
              </a:spcBef>
              <a:spcAft>
                <a:spcPts val="0"/>
              </a:spcAft>
              <a:buClr>
                <a:schemeClr val="dk2"/>
              </a:buClr>
              <a:buSzPts val="1100"/>
              <a:buFont typeface="Arial"/>
              <a:buNone/>
            </a:pPr>
            <a:r>
              <a:rPr b="1" lang="en" sz="1200">
                <a:solidFill>
                  <a:schemeClr val="accent1"/>
                </a:solidFill>
              </a:rPr>
              <a:t>Upper mass gap</a:t>
            </a:r>
            <a:r>
              <a:rPr lang="en" sz="1200"/>
              <a:t> due to (pulational) pair-instability supernovae</a:t>
            </a:r>
            <a:endParaRPr sz="1200"/>
          </a:p>
          <a:p>
            <a:pPr indent="0" lvl="0" marL="0" rtl="0" algn="l">
              <a:spcBef>
                <a:spcPts val="1200"/>
              </a:spcBef>
              <a:spcAft>
                <a:spcPts val="0"/>
              </a:spcAft>
              <a:buClr>
                <a:schemeClr val="dk2"/>
              </a:buClr>
              <a:buSzPts val="1100"/>
              <a:buFont typeface="Arial"/>
              <a:buNone/>
            </a:pPr>
            <a:r>
              <a:rPr lang="en" sz="1200"/>
              <a:t>For more on massive stellar evolution, see </a:t>
            </a:r>
            <a:r>
              <a:rPr lang="en" sz="1200">
                <a:solidFill>
                  <a:schemeClr val="accent1"/>
                </a:solidFill>
              </a:rPr>
              <a:t>Woosley, Heger, &amp; Weaver (2002)</a:t>
            </a:r>
            <a:endParaRPr sz="1200"/>
          </a:p>
          <a:p>
            <a:pPr indent="0" lvl="0" marL="0" rtl="0" algn="l">
              <a:spcBef>
                <a:spcPts val="1200"/>
              </a:spcBef>
              <a:spcAft>
                <a:spcPts val="1200"/>
              </a:spcAft>
              <a:buNone/>
            </a:pPr>
            <a:r>
              <a:t/>
            </a:r>
            <a:endParaRPr/>
          </a:p>
        </p:txBody>
      </p:sp>
      <p:sp>
        <p:nvSpPr>
          <p:cNvPr id="436" name="Google Shape;436;p49"/>
          <p:cNvSpPr txBox="1"/>
          <p:nvPr>
            <p:ph idx="1" type="body"/>
          </p:nvPr>
        </p:nvSpPr>
        <p:spPr>
          <a:xfrm>
            <a:off x="2391450" y="4033275"/>
            <a:ext cx="28158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Zevin, Spera, </a:t>
            </a:r>
            <a:r>
              <a:rPr b="1" lang="en" sz="1200"/>
              <a:t>CPLB</a:t>
            </a:r>
            <a:r>
              <a:rPr lang="en" sz="1200"/>
              <a:t> &amp; Kalogera </a:t>
            </a:r>
            <a:r>
              <a:rPr lang="en" sz="1200">
                <a:solidFill>
                  <a:schemeClr val="accent1"/>
                </a:solidFill>
              </a:rPr>
              <a:t>arXiv:2006.14573</a:t>
            </a:r>
            <a:endParaRPr sz="1500">
              <a:solidFill>
                <a:schemeClr val="accent1"/>
              </a:solidFill>
            </a:endParaRPr>
          </a:p>
        </p:txBody>
      </p:sp>
      <p:sp>
        <p:nvSpPr>
          <p:cNvPr id="437" name="Google Shape;437;p4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8" name="Google Shape;438;p4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Single star remnant masses</a:t>
            </a:r>
            <a:endParaRPr/>
          </a:p>
        </p:txBody>
      </p:sp>
      <p:pic>
        <p:nvPicPr>
          <p:cNvPr id="439" name="Google Shape;439;p49"/>
          <p:cNvPicPr preferRelativeResize="0"/>
          <p:nvPr/>
        </p:nvPicPr>
        <p:blipFill rotWithShape="1">
          <a:blip r:embed="rId3">
            <a:alphaModFix/>
          </a:blip>
          <a:srcRect b="0" l="0" r="0" t="0"/>
          <a:stretch/>
        </p:blipFill>
        <p:spPr>
          <a:xfrm>
            <a:off x="6481554" y="4033275"/>
            <a:ext cx="2245046" cy="655475"/>
          </a:xfrm>
          <a:prstGeom prst="rect">
            <a:avLst/>
          </a:prstGeom>
          <a:noFill/>
          <a:ln>
            <a:noFill/>
          </a:ln>
        </p:spPr>
      </p:pic>
      <p:pic>
        <p:nvPicPr>
          <p:cNvPr id="440" name="Google Shape;440;p49"/>
          <p:cNvPicPr preferRelativeResize="0"/>
          <p:nvPr/>
        </p:nvPicPr>
        <p:blipFill rotWithShape="1">
          <a:blip r:embed="rId4">
            <a:alphaModFix/>
          </a:blip>
          <a:srcRect b="0" l="0" r="9362" t="0"/>
          <a:stretch/>
        </p:blipFill>
        <p:spPr>
          <a:xfrm>
            <a:off x="2597725" y="1363750"/>
            <a:ext cx="5986798" cy="27016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0"/>
          <p:cNvSpPr txBox="1"/>
          <p:nvPr>
            <p:ph idx="1" type="body"/>
          </p:nvPr>
        </p:nvSpPr>
        <p:spPr>
          <a:xfrm>
            <a:off x="454550" y="1450450"/>
            <a:ext cx="1706400" cy="334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2"/>
                </a:solidFill>
              </a:rPr>
              <a:t>BGP</a:t>
            </a:r>
            <a:r>
              <a:rPr lang="en" sz="1200"/>
              <a:t> = binned Gaussian process</a:t>
            </a:r>
            <a:endParaRPr sz="1200"/>
          </a:p>
          <a:p>
            <a:pPr indent="0" lvl="0" marL="0" rtl="0" algn="l">
              <a:spcBef>
                <a:spcPts val="1200"/>
              </a:spcBef>
              <a:spcAft>
                <a:spcPts val="0"/>
              </a:spcAft>
              <a:buNone/>
            </a:pPr>
            <a:r>
              <a:rPr b="1" lang="en" sz="1200">
                <a:solidFill>
                  <a:schemeClr val="accent5"/>
                </a:solidFill>
              </a:rPr>
              <a:t>FM</a:t>
            </a:r>
            <a:r>
              <a:rPr lang="en" sz="1200"/>
              <a:t> = flexible mixtures Gaussian kernels</a:t>
            </a:r>
            <a:endParaRPr sz="1200"/>
          </a:p>
          <a:p>
            <a:pPr indent="0" lvl="0" marL="0" rtl="0" algn="l">
              <a:spcBef>
                <a:spcPts val="1200"/>
              </a:spcBef>
              <a:spcAft>
                <a:spcPts val="0"/>
              </a:spcAft>
              <a:buNone/>
            </a:pPr>
            <a:r>
              <a:rPr b="1" lang="en" sz="1200">
                <a:solidFill>
                  <a:schemeClr val="dk1"/>
                </a:solidFill>
              </a:rPr>
              <a:t>PS</a:t>
            </a:r>
            <a:r>
              <a:rPr lang="en" sz="1200"/>
              <a:t> = power-law plus spline</a:t>
            </a:r>
            <a:endParaRPr sz="1200"/>
          </a:p>
          <a:p>
            <a:pPr indent="0" lvl="0" marL="0" rtl="0" algn="l">
              <a:spcBef>
                <a:spcPts val="1200"/>
              </a:spcBef>
              <a:spcAft>
                <a:spcPts val="0"/>
              </a:spcAft>
              <a:buNone/>
            </a:pPr>
            <a:r>
              <a:rPr b="1" lang="en" sz="1200">
                <a:solidFill>
                  <a:schemeClr val="accent4"/>
                </a:solidFill>
              </a:rPr>
              <a:t>PP</a:t>
            </a:r>
            <a:r>
              <a:rPr lang="en" sz="1200"/>
              <a:t> = power-law plus (Gaussian) peak</a:t>
            </a:r>
            <a:endParaRPr sz="1200"/>
          </a:p>
          <a:p>
            <a:pPr indent="0" lvl="0" marL="0" rtl="0" algn="l">
              <a:spcBef>
                <a:spcPts val="1200"/>
              </a:spcBef>
              <a:spcAft>
                <a:spcPts val="1200"/>
              </a:spcAft>
              <a:buClr>
                <a:schemeClr val="dk2"/>
              </a:buClr>
              <a:buSzPts val="1100"/>
              <a:buFont typeface="Arial"/>
              <a:buNone/>
            </a:pPr>
            <a:r>
              <a:t/>
            </a:r>
            <a:endParaRPr sz="1200"/>
          </a:p>
        </p:txBody>
      </p:sp>
      <p:sp>
        <p:nvSpPr>
          <p:cNvPr id="446" name="Google Shape;446;p50"/>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arXiv:2111.03634</a:t>
            </a:r>
            <a:endParaRPr sz="1200">
              <a:solidFill>
                <a:schemeClr val="accent1"/>
              </a:solidFill>
            </a:endParaRPr>
          </a:p>
        </p:txBody>
      </p:sp>
      <p:sp>
        <p:nvSpPr>
          <p:cNvPr id="447" name="Google Shape;447;p5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8" name="Google Shape;448;p50"/>
          <p:cNvPicPr preferRelativeResize="0"/>
          <p:nvPr/>
        </p:nvPicPr>
        <p:blipFill>
          <a:blip r:embed="rId3">
            <a:alphaModFix/>
          </a:blip>
          <a:stretch>
            <a:fillRect/>
          </a:stretch>
        </p:blipFill>
        <p:spPr>
          <a:xfrm>
            <a:off x="2416250" y="1450450"/>
            <a:ext cx="6404173" cy="2198300"/>
          </a:xfrm>
          <a:prstGeom prst="rect">
            <a:avLst/>
          </a:prstGeom>
          <a:noFill/>
          <a:ln>
            <a:noFill/>
          </a:ln>
        </p:spPr>
      </p:pic>
      <p:sp>
        <p:nvSpPr>
          <p:cNvPr id="449" name="Google Shape;449;p5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Astrophysical distribution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51"/>
          <p:cNvPicPr preferRelativeResize="0"/>
          <p:nvPr/>
        </p:nvPicPr>
        <p:blipFill rotWithShape="1">
          <a:blip r:embed="rId3">
            <a:alphaModFix/>
          </a:blip>
          <a:srcRect b="0" l="0" r="0" t="0"/>
          <a:stretch/>
        </p:blipFill>
        <p:spPr>
          <a:xfrm>
            <a:off x="2515725" y="1305050"/>
            <a:ext cx="6090648" cy="3383693"/>
          </a:xfrm>
          <a:prstGeom prst="rect">
            <a:avLst/>
          </a:prstGeom>
          <a:noFill/>
          <a:ln>
            <a:noFill/>
          </a:ln>
        </p:spPr>
      </p:pic>
      <p:sp>
        <p:nvSpPr>
          <p:cNvPr id="455" name="Google Shape;455;p5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Effective inspiral spin</a:t>
            </a:r>
            <a:endParaRPr>
              <a:latin typeface="Lato"/>
              <a:ea typeface="Lato"/>
              <a:cs typeface="Lato"/>
              <a:sym typeface="Lato"/>
            </a:endParaRPr>
          </a:p>
        </p:txBody>
      </p:sp>
      <p:sp>
        <p:nvSpPr>
          <p:cNvPr id="456" name="Google Shape;456;p51"/>
          <p:cNvSpPr txBox="1"/>
          <p:nvPr>
            <p:ph idx="1" type="body"/>
          </p:nvPr>
        </p:nvSpPr>
        <p:spPr>
          <a:xfrm>
            <a:off x="457200" y="1437025"/>
            <a:ext cx="1710000" cy="2615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t>Mass-weighted combination of spins parallel to orbital angular momentum</a:t>
            </a:r>
            <a:endParaRPr sz="1200"/>
          </a:p>
          <a:p>
            <a:pPr indent="0" lvl="0" marL="0" rtl="0" algn="l">
              <a:lnSpc>
                <a:spcPct val="95000"/>
              </a:lnSpc>
              <a:spcBef>
                <a:spcPts val="1600"/>
              </a:spcBef>
              <a:spcAft>
                <a:spcPts val="0"/>
              </a:spcAft>
              <a:buNone/>
            </a:pPr>
            <a:r>
              <a:rPr lang="en" sz="1200"/>
              <a:t>Multiple events with non-zero values</a:t>
            </a:r>
            <a:endParaRPr sz="1200"/>
          </a:p>
          <a:p>
            <a:pPr indent="0" lvl="0" marL="0" rtl="0" algn="l">
              <a:lnSpc>
                <a:spcPct val="95000"/>
              </a:lnSpc>
              <a:spcBef>
                <a:spcPts val="1600"/>
              </a:spcBef>
              <a:spcAft>
                <a:spcPts val="0"/>
              </a:spcAft>
              <a:buNone/>
            </a:pPr>
            <a:r>
              <a:rPr lang="en" sz="1200"/>
              <a:t>More candidates with positive values than negative</a:t>
            </a:r>
            <a:endParaRPr sz="1200"/>
          </a:p>
          <a:p>
            <a:pPr indent="0" lvl="0" marL="0" rtl="0" algn="l">
              <a:lnSpc>
                <a:spcPct val="95000"/>
              </a:lnSpc>
              <a:spcBef>
                <a:spcPts val="1600"/>
              </a:spcBef>
              <a:spcAft>
                <a:spcPts val="1600"/>
              </a:spcAft>
              <a:buNone/>
            </a:pPr>
            <a:r>
              <a:rPr b="1" lang="en" sz="1200">
                <a:solidFill>
                  <a:schemeClr val="dk1"/>
                </a:solidFill>
              </a:rPr>
              <a:t>GW191109</a:t>
            </a:r>
            <a:r>
              <a:rPr lang="en" sz="1200"/>
              <a:t> and </a:t>
            </a:r>
            <a:r>
              <a:rPr b="1" lang="en" sz="1200">
                <a:solidFill>
                  <a:schemeClr val="accent3"/>
                </a:solidFill>
              </a:rPr>
              <a:t>GW200225</a:t>
            </a:r>
            <a:r>
              <a:rPr lang="en" sz="1200"/>
              <a:t> have significant support for negative values</a:t>
            </a:r>
            <a:endParaRPr sz="1200"/>
          </a:p>
        </p:txBody>
      </p:sp>
      <p:sp>
        <p:nvSpPr>
          <p:cNvPr id="457" name="Google Shape;457;p5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8" name="Google Shape;458;p51"/>
          <p:cNvSpPr txBox="1"/>
          <p:nvPr>
            <p:ph idx="1" type="body"/>
          </p:nvPr>
        </p:nvSpPr>
        <p:spPr>
          <a:xfrm>
            <a:off x="24047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arXiv:2111.03606</a:t>
            </a:r>
            <a:endParaRPr sz="1200">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Spins</a:t>
            </a:r>
            <a:endParaRPr>
              <a:latin typeface="Lato"/>
              <a:ea typeface="Lato"/>
              <a:cs typeface="Lato"/>
              <a:sym typeface="Lato"/>
            </a:endParaRPr>
          </a:p>
        </p:txBody>
      </p:sp>
      <p:sp>
        <p:nvSpPr>
          <p:cNvPr id="464" name="Google Shape;464;p52"/>
          <p:cNvSpPr txBox="1"/>
          <p:nvPr>
            <p:ph idx="1" type="body"/>
          </p:nvPr>
        </p:nvSpPr>
        <p:spPr>
          <a:xfrm>
            <a:off x="448056" y="1146550"/>
            <a:ext cx="1655100" cy="3362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t>Gravitational-wave measurements of spins can be a tracer of formation mechanism, e.g., Stevenson, </a:t>
            </a:r>
            <a:r>
              <a:rPr b="1" lang="en" sz="1200"/>
              <a:t>CPLB</a:t>
            </a:r>
            <a:r>
              <a:rPr lang="en" sz="1200"/>
              <a:t> &amp; Mandel </a:t>
            </a:r>
            <a:r>
              <a:rPr lang="en" sz="1200">
                <a:solidFill>
                  <a:schemeClr val="accent1"/>
                </a:solidFill>
              </a:rPr>
              <a:t>arXiv:1703.06873</a:t>
            </a:r>
            <a:r>
              <a:rPr lang="en" sz="1200"/>
              <a:t> </a:t>
            </a:r>
            <a:endParaRPr sz="1200"/>
          </a:p>
          <a:p>
            <a:pPr indent="0" lvl="0" marL="0" rtl="0" algn="l">
              <a:lnSpc>
                <a:spcPct val="95000"/>
              </a:lnSpc>
              <a:spcBef>
                <a:spcPts val="1600"/>
              </a:spcBef>
              <a:spcAft>
                <a:spcPts val="0"/>
              </a:spcAft>
              <a:buNone/>
            </a:pPr>
            <a:r>
              <a:rPr lang="en" sz="1200">
                <a:solidFill>
                  <a:schemeClr val="accent3"/>
                </a:solidFill>
              </a:rPr>
              <a:t>G</a:t>
            </a:r>
            <a:r>
              <a:rPr lang="en" sz="1200">
                <a:solidFill>
                  <a:schemeClr val="accent3"/>
                </a:solidFill>
              </a:rPr>
              <a:t>W151226</a:t>
            </a:r>
            <a:r>
              <a:rPr lang="en" sz="1200"/>
              <a:t> had first evidence for non-zero spin and positive effective inspiral spin</a:t>
            </a:r>
            <a:endParaRPr sz="1200"/>
          </a:p>
          <a:p>
            <a:pPr indent="0" lvl="0" marL="0" rtl="0" algn="l">
              <a:lnSpc>
                <a:spcPct val="95000"/>
              </a:lnSpc>
              <a:spcBef>
                <a:spcPts val="1600"/>
              </a:spcBef>
              <a:spcAft>
                <a:spcPts val="1600"/>
              </a:spcAft>
              <a:buNone/>
            </a:pPr>
            <a:r>
              <a:rPr lang="en" sz="1200">
                <a:solidFill>
                  <a:schemeClr val="accent4"/>
                </a:solidFill>
              </a:rPr>
              <a:t>GW190814</a:t>
            </a:r>
            <a:r>
              <a:rPr lang="en" sz="1200"/>
              <a:t> has tightest constraints on primary spin and precession</a:t>
            </a:r>
            <a:endParaRPr sz="1200"/>
          </a:p>
        </p:txBody>
      </p:sp>
      <p:sp>
        <p:nvSpPr>
          <p:cNvPr id="465" name="Google Shape;465;p5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66" name="Google Shape;466;p52"/>
          <p:cNvPicPr preferRelativeResize="0"/>
          <p:nvPr/>
        </p:nvPicPr>
        <p:blipFill rotWithShape="1">
          <a:blip r:embed="rId3">
            <a:alphaModFix/>
          </a:blip>
          <a:srcRect b="0" l="0" r="0" t="0"/>
          <a:stretch/>
        </p:blipFill>
        <p:spPr>
          <a:xfrm>
            <a:off x="5406650" y="1164763"/>
            <a:ext cx="3315200" cy="3315199"/>
          </a:xfrm>
          <a:prstGeom prst="rect">
            <a:avLst/>
          </a:prstGeom>
          <a:noFill/>
          <a:ln>
            <a:noFill/>
          </a:ln>
        </p:spPr>
      </p:pic>
      <p:sp>
        <p:nvSpPr>
          <p:cNvPr id="467" name="Google Shape;467;p52"/>
          <p:cNvSpPr txBox="1"/>
          <p:nvPr>
            <p:ph idx="1" type="body"/>
          </p:nvPr>
        </p:nvSpPr>
        <p:spPr>
          <a:xfrm>
            <a:off x="2404725" y="4338075"/>
            <a:ext cx="35442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arXiv:1606.04855</a:t>
            </a:r>
            <a:r>
              <a:rPr lang="en" sz="1200"/>
              <a:t> </a:t>
            </a:r>
            <a:r>
              <a:rPr b="1" lang="en" sz="1200"/>
              <a:t>LVC</a:t>
            </a:r>
            <a:r>
              <a:rPr lang="en" sz="1200"/>
              <a:t> </a:t>
            </a:r>
            <a:r>
              <a:rPr lang="en" sz="1200">
                <a:solidFill>
                  <a:schemeClr val="accent1"/>
                </a:solidFill>
              </a:rPr>
              <a:t>arXiv:2006.12611</a:t>
            </a:r>
            <a:endParaRPr sz="1200">
              <a:solidFill>
                <a:schemeClr val="accent1"/>
              </a:solidFill>
            </a:endParaRPr>
          </a:p>
        </p:txBody>
      </p:sp>
      <p:pic>
        <p:nvPicPr>
          <p:cNvPr id="468" name="Google Shape;468;p52"/>
          <p:cNvPicPr preferRelativeResize="0"/>
          <p:nvPr/>
        </p:nvPicPr>
        <p:blipFill>
          <a:blip r:embed="rId4">
            <a:alphaModFix/>
          </a:blip>
          <a:stretch>
            <a:fillRect/>
          </a:stretch>
        </p:blipFill>
        <p:spPr>
          <a:xfrm>
            <a:off x="2484150" y="1450600"/>
            <a:ext cx="3072927" cy="2714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7"/>
          <p:cNvPicPr preferRelativeResize="0"/>
          <p:nvPr/>
        </p:nvPicPr>
        <p:blipFill rotWithShape="1">
          <a:blip r:embed="rId3">
            <a:alphaModFix/>
          </a:blip>
          <a:srcRect b="0" l="0" r="0" t="0"/>
          <a:stretch/>
        </p:blipFill>
        <p:spPr>
          <a:xfrm>
            <a:off x="2564725" y="1210025"/>
            <a:ext cx="6115725" cy="3354249"/>
          </a:xfrm>
          <a:prstGeom prst="rect">
            <a:avLst/>
          </a:prstGeom>
          <a:noFill/>
          <a:ln>
            <a:noFill/>
          </a:ln>
        </p:spPr>
      </p:pic>
      <p:sp>
        <p:nvSpPr>
          <p:cNvPr id="114" name="Google Shape;114;p17"/>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Different sources wait in each part of the spectrum</a:t>
            </a:r>
            <a:endParaRPr sz="1200"/>
          </a:p>
        </p:txBody>
      </p:sp>
      <p:sp>
        <p:nvSpPr>
          <p:cNvPr id="115" name="Google Shape;115;p1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6" name="Google Shape;116;p1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Gravitational-wave spectrum</a:t>
            </a:r>
            <a:endParaRPr/>
          </a:p>
        </p:txBody>
      </p:sp>
      <p:sp>
        <p:nvSpPr>
          <p:cNvPr id="117" name="Google Shape;117;p17"/>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Moore, Cole &amp; </a:t>
            </a:r>
            <a:r>
              <a:rPr b="1" lang="en" sz="1200"/>
              <a:t>CPLB</a:t>
            </a:r>
            <a:r>
              <a:rPr lang="en" sz="1200"/>
              <a:t> </a:t>
            </a:r>
            <a:r>
              <a:rPr lang="en" sz="1200">
                <a:solidFill>
                  <a:schemeClr val="accent1"/>
                </a:solidFill>
              </a:rPr>
              <a:t>arXiv:1408.0740</a:t>
            </a:r>
            <a:endParaRPr sz="1200">
              <a:solidFill>
                <a:schemeClr val="accent1"/>
              </a:solidFill>
            </a:endParaRPr>
          </a:p>
        </p:txBody>
      </p:sp>
      <p:sp>
        <p:nvSpPr>
          <p:cNvPr id="118" name="Google Shape;118;p17"/>
          <p:cNvSpPr/>
          <p:nvPr/>
        </p:nvSpPr>
        <p:spPr>
          <a:xfrm>
            <a:off x="6858400" y="1297725"/>
            <a:ext cx="964200" cy="2873700"/>
          </a:xfrm>
          <a:prstGeom prst="rect">
            <a:avLst/>
          </a:prstGeom>
          <a:solidFill>
            <a:srgbClr val="CC79A7">
              <a:alpha val="4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 name="Google Shape;119;p17"/>
          <p:cNvSpPr/>
          <p:nvPr/>
        </p:nvSpPr>
        <p:spPr>
          <a:xfrm>
            <a:off x="3444058" y="1297731"/>
            <a:ext cx="1052400" cy="2873700"/>
          </a:xfrm>
          <a:prstGeom prst="rect">
            <a:avLst/>
          </a:prstGeom>
          <a:solidFill>
            <a:srgbClr val="D55E00">
              <a:alpha val="4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0" name="Google Shape;120;p17"/>
          <p:cNvSpPr/>
          <p:nvPr/>
        </p:nvSpPr>
        <p:spPr>
          <a:xfrm>
            <a:off x="4856424" y="1297731"/>
            <a:ext cx="1694100" cy="2873700"/>
          </a:xfrm>
          <a:prstGeom prst="rect">
            <a:avLst/>
          </a:prstGeom>
          <a:solidFill>
            <a:srgbClr val="E69D00">
              <a:alpha val="5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1" name="Google Shape;121;p17"/>
          <p:cNvSpPr txBox="1"/>
          <p:nvPr>
            <p:ph idx="1" type="body"/>
          </p:nvPr>
        </p:nvSpPr>
        <p:spPr>
          <a:xfrm>
            <a:off x="3444150" y="2204475"/>
            <a:ext cx="1052400" cy="133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Pulsar timing arrays</a:t>
            </a:r>
            <a:endParaRPr sz="1200">
              <a:solidFill>
                <a:schemeClr val="accent1"/>
              </a:solidFill>
            </a:endParaRPr>
          </a:p>
        </p:txBody>
      </p:sp>
      <p:sp>
        <p:nvSpPr>
          <p:cNvPr id="122" name="Google Shape;122;p17"/>
          <p:cNvSpPr txBox="1"/>
          <p:nvPr>
            <p:ph idx="1" type="body"/>
          </p:nvPr>
        </p:nvSpPr>
        <p:spPr>
          <a:xfrm>
            <a:off x="4856550" y="2204475"/>
            <a:ext cx="1727700" cy="443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Space-borne detectors</a:t>
            </a:r>
            <a:endParaRPr sz="1200">
              <a:solidFill>
                <a:schemeClr val="accent1"/>
              </a:solidFill>
            </a:endParaRPr>
          </a:p>
        </p:txBody>
      </p:sp>
      <p:sp>
        <p:nvSpPr>
          <p:cNvPr id="123" name="Google Shape;123;p17"/>
          <p:cNvSpPr txBox="1"/>
          <p:nvPr>
            <p:ph idx="1" type="body"/>
          </p:nvPr>
        </p:nvSpPr>
        <p:spPr>
          <a:xfrm>
            <a:off x="6868800" y="2204475"/>
            <a:ext cx="1152600" cy="443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Ground-</a:t>
            </a:r>
            <a:br>
              <a:rPr lang="en" sz="1200"/>
            </a:br>
            <a:r>
              <a:rPr lang="en" sz="1200"/>
              <a:t>based detectors</a:t>
            </a:r>
            <a:endParaRPr sz="1200">
              <a:solidFill>
                <a:schemeClr val="accent1"/>
              </a:solidFill>
            </a:endParaRPr>
          </a:p>
        </p:txBody>
      </p:sp>
      <p:pic>
        <p:nvPicPr>
          <p:cNvPr id="124" name="Google Shape;124;p17"/>
          <p:cNvPicPr preferRelativeResize="0"/>
          <p:nvPr/>
        </p:nvPicPr>
        <p:blipFill rotWithShape="1">
          <a:blip r:embed="rId4">
            <a:alphaModFix/>
          </a:blip>
          <a:srcRect b="949" l="23178" r="13037" t="23681"/>
          <a:stretch/>
        </p:blipFill>
        <p:spPr>
          <a:xfrm>
            <a:off x="3444050" y="2695783"/>
            <a:ext cx="1052400" cy="829817"/>
          </a:xfrm>
          <a:prstGeom prst="rect">
            <a:avLst/>
          </a:prstGeom>
          <a:noFill/>
          <a:ln>
            <a:noFill/>
          </a:ln>
        </p:spPr>
      </p:pic>
      <p:pic>
        <p:nvPicPr>
          <p:cNvPr id="125" name="Google Shape;125;p17"/>
          <p:cNvPicPr preferRelativeResize="0"/>
          <p:nvPr/>
        </p:nvPicPr>
        <p:blipFill rotWithShape="1">
          <a:blip r:embed="rId5">
            <a:alphaModFix/>
          </a:blip>
          <a:srcRect b="7714" l="22575" r="20402" t="29154"/>
          <a:stretch/>
        </p:blipFill>
        <p:spPr>
          <a:xfrm>
            <a:off x="5446050" y="2859250"/>
            <a:ext cx="548701" cy="497813"/>
          </a:xfrm>
          <a:prstGeom prst="rect">
            <a:avLst/>
          </a:prstGeom>
          <a:noFill/>
          <a:ln>
            <a:noFill/>
          </a:ln>
        </p:spPr>
      </p:pic>
      <p:pic>
        <p:nvPicPr>
          <p:cNvPr id="126" name="Google Shape;126;p17"/>
          <p:cNvPicPr preferRelativeResize="0"/>
          <p:nvPr/>
        </p:nvPicPr>
        <p:blipFill rotWithShape="1">
          <a:blip r:embed="rId6">
            <a:alphaModFix/>
          </a:blip>
          <a:srcRect b="26509" l="14784" r="20373" t="13350"/>
          <a:stretch/>
        </p:blipFill>
        <p:spPr>
          <a:xfrm>
            <a:off x="7054752" y="3022577"/>
            <a:ext cx="393284" cy="302400"/>
          </a:xfrm>
          <a:prstGeom prst="rect">
            <a:avLst/>
          </a:prstGeom>
          <a:noFill/>
          <a:ln>
            <a:noFill/>
          </a:ln>
        </p:spPr>
      </p:pic>
      <p:sp>
        <p:nvSpPr>
          <p:cNvPr id="127" name="Google Shape;127;p17"/>
          <p:cNvSpPr txBox="1"/>
          <p:nvPr>
            <p:ph idx="1" type="body"/>
          </p:nvPr>
        </p:nvSpPr>
        <p:spPr>
          <a:xfrm>
            <a:off x="7594850" y="1333275"/>
            <a:ext cx="9930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Not to scale</a:t>
            </a:r>
            <a:endParaRPr sz="1200">
              <a:solidFill>
                <a:schemeClr val="accent1"/>
              </a:solidFill>
            </a:endParaRPr>
          </a:p>
        </p:txBody>
      </p:sp>
      <p:sp>
        <p:nvSpPr>
          <p:cNvPr id="128" name="Google Shape;128;p17"/>
          <p:cNvSpPr txBox="1"/>
          <p:nvPr>
            <p:ph idx="1" type="body"/>
          </p:nvPr>
        </p:nvSpPr>
        <p:spPr>
          <a:xfrm>
            <a:off x="6734850" y="4338075"/>
            <a:ext cx="20064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Black holes: ButterflyLove1</a:t>
            </a:r>
            <a:endParaRPr sz="1200">
              <a:solidFill>
                <a:schemeClr val="accen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3"/>
          <p:cNvPicPr preferRelativeResize="0"/>
          <p:nvPr/>
        </p:nvPicPr>
        <p:blipFill rotWithShape="1">
          <a:blip r:embed="rId3">
            <a:alphaModFix/>
          </a:blip>
          <a:srcRect b="79" l="0" r="0" t="69"/>
          <a:stretch/>
        </p:blipFill>
        <p:spPr>
          <a:xfrm>
            <a:off x="7107061" y="1908500"/>
            <a:ext cx="1673351" cy="1670899"/>
          </a:xfrm>
          <a:prstGeom prst="rect">
            <a:avLst/>
          </a:prstGeom>
          <a:noFill/>
          <a:ln>
            <a:noFill/>
          </a:ln>
        </p:spPr>
      </p:pic>
      <p:pic>
        <p:nvPicPr>
          <p:cNvPr id="474" name="Google Shape;474;p53"/>
          <p:cNvPicPr preferRelativeResize="0"/>
          <p:nvPr/>
        </p:nvPicPr>
        <p:blipFill rotWithShape="1">
          <a:blip r:embed="rId4">
            <a:alphaModFix/>
          </a:blip>
          <a:srcRect b="79" l="0" r="0" t="69"/>
          <a:stretch/>
        </p:blipFill>
        <p:spPr>
          <a:xfrm>
            <a:off x="5509809" y="1908500"/>
            <a:ext cx="1673351" cy="1670899"/>
          </a:xfrm>
          <a:prstGeom prst="rect">
            <a:avLst/>
          </a:prstGeom>
          <a:noFill/>
          <a:ln>
            <a:noFill/>
          </a:ln>
        </p:spPr>
      </p:pic>
      <p:pic>
        <p:nvPicPr>
          <p:cNvPr id="475" name="Google Shape;475;p53"/>
          <p:cNvPicPr preferRelativeResize="0"/>
          <p:nvPr/>
        </p:nvPicPr>
        <p:blipFill rotWithShape="1">
          <a:blip r:embed="rId5">
            <a:alphaModFix/>
          </a:blip>
          <a:srcRect b="79" l="0" r="0" t="69"/>
          <a:stretch/>
        </p:blipFill>
        <p:spPr>
          <a:xfrm>
            <a:off x="3920308" y="1908500"/>
            <a:ext cx="1673351" cy="1670899"/>
          </a:xfrm>
          <a:prstGeom prst="rect">
            <a:avLst/>
          </a:prstGeom>
          <a:noFill/>
          <a:ln>
            <a:noFill/>
          </a:ln>
        </p:spPr>
      </p:pic>
      <p:sp>
        <p:nvSpPr>
          <p:cNvPr id="476" name="Google Shape;476;p5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Spins: neutron star–black holes</a:t>
            </a:r>
            <a:endParaRPr>
              <a:latin typeface="Lato"/>
              <a:ea typeface="Lato"/>
              <a:cs typeface="Lato"/>
              <a:sym typeface="Lato"/>
            </a:endParaRPr>
          </a:p>
        </p:txBody>
      </p:sp>
      <p:sp>
        <p:nvSpPr>
          <p:cNvPr id="477" name="Google Shape;477;p53"/>
          <p:cNvSpPr txBox="1"/>
          <p:nvPr>
            <p:ph idx="1" type="body"/>
          </p:nvPr>
        </p:nvSpPr>
        <p:spPr>
          <a:xfrm>
            <a:off x="457200" y="1690575"/>
            <a:ext cx="1710000" cy="2437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t>Primary spin better measured as more important for dynamics</a:t>
            </a:r>
            <a:endParaRPr sz="1200"/>
          </a:p>
          <a:p>
            <a:pPr indent="0" lvl="0" marL="0" rtl="0" algn="l">
              <a:lnSpc>
                <a:spcPct val="95000"/>
              </a:lnSpc>
              <a:spcBef>
                <a:spcPts val="1600"/>
              </a:spcBef>
              <a:spcAft>
                <a:spcPts val="1600"/>
              </a:spcAft>
              <a:buNone/>
            </a:pPr>
            <a:r>
              <a:rPr lang="en" sz="1200"/>
              <a:t>Spin components in the orbital plane better measured for more extreme mass ratios</a:t>
            </a:r>
            <a:endParaRPr sz="1200"/>
          </a:p>
        </p:txBody>
      </p:sp>
      <p:sp>
        <p:nvSpPr>
          <p:cNvPr id="478" name="Google Shape;478;p5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9" name="Google Shape;479;p53"/>
          <p:cNvPicPr preferRelativeResize="0"/>
          <p:nvPr/>
        </p:nvPicPr>
        <p:blipFill rotWithShape="1">
          <a:blip r:embed="rId6">
            <a:alphaModFix/>
          </a:blip>
          <a:srcRect b="79" l="0" r="0" t="69"/>
          <a:stretch/>
        </p:blipFill>
        <p:spPr>
          <a:xfrm>
            <a:off x="2332500" y="1908501"/>
            <a:ext cx="1673351" cy="1670899"/>
          </a:xfrm>
          <a:prstGeom prst="rect">
            <a:avLst/>
          </a:prstGeom>
          <a:noFill/>
          <a:ln>
            <a:noFill/>
          </a:ln>
        </p:spPr>
      </p:pic>
      <p:sp>
        <p:nvSpPr>
          <p:cNvPr id="480" name="Google Shape;480;p53"/>
          <p:cNvSpPr txBox="1"/>
          <p:nvPr>
            <p:ph idx="1" type="body"/>
          </p:nvPr>
        </p:nvSpPr>
        <p:spPr>
          <a:xfrm>
            <a:off x="2404725" y="4338075"/>
            <a:ext cx="35442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arXiv:2111.03606</a:t>
            </a:r>
            <a:endParaRPr sz="1200">
              <a:solidFill>
                <a:schemeClr val="accen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Spins: non-zero spins</a:t>
            </a:r>
            <a:endParaRPr>
              <a:latin typeface="Lato"/>
              <a:ea typeface="Lato"/>
              <a:cs typeface="Lato"/>
              <a:sym typeface="Lato"/>
            </a:endParaRPr>
          </a:p>
        </p:txBody>
      </p:sp>
      <p:sp>
        <p:nvSpPr>
          <p:cNvPr id="486" name="Google Shape;486;p54"/>
          <p:cNvSpPr txBox="1"/>
          <p:nvPr>
            <p:ph idx="1" type="body"/>
          </p:nvPr>
        </p:nvSpPr>
        <p:spPr>
          <a:xfrm>
            <a:off x="457200" y="1953500"/>
            <a:ext cx="1651500" cy="2099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solidFill>
                  <a:schemeClr val="accent2"/>
                </a:solidFill>
              </a:rPr>
              <a:t>GW190403</a:t>
            </a:r>
            <a:r>
              <a:rPr lang="en" sz="1200"/>
              <a:t> has support for near maximal spins</a:t>
            </a:r>
            <a:endParaRPr sz="1200"/>
          </a:p>
          <a:p>
            <a:pPr indent="0" lvl="0" marL="0" rtl="0" algn="l">
              <a:lnSpc>
                <a:spcPct val="95000"/>
              </a:lnSpc>
              <a:spcBef>
                <a:spcPts val="1600"/>
              </a:spcBef>
              <a:spcAft>
                <a:spcPts val="0"/>
              </a:spcAft>
              <a:buNone/>
            </a:pPr>
            <a:r>
              <a:rPr lang="en" sz="1200"/>
              <a:t>Spins in X-ray binaries extend close to the Kerr limit of 1</a:t>
            </a:r>
            <a:endParaRPr sz="1200"/>
          </a:p>
          <a:p>
            <a:pPr indent="0" lvl="0" marL="0" rtl="0" algn="l">
              <a:lnSpc>
                <a:spcPct val="95000"/>
              </a:lnSpc>
              <a:spcBef>
                <a:spcPts val="1600"/>
              </a:spcBef>
              <a:spcAft>
                <a:spcPts val="0"/>
              </a:spcAft>
              <a:buNone/>
            </a:pPr>
            <a:r>
              <a:t/>
            </a:r>
            <a:endParaRPr sz="1200"/>
          </a:p>
          <a:p>
            <a:pPr indent="0" lvl="0" marL="0" rtl="0" algn="l">
              <a:lnSpc>
                <a:spcPct val="95000"/>
              </a:lnSpc>
              <a:spcBef>
                <a:spcPts val="1600"/>
              </a:spcBef>
              <a:spcAft>
                <a:spcPts val="1600"/>
              </a:spcAft>
              <a:buNone/>
            </a:pPr>
            <a:r>
              <a:t/>
            </a:r>
            <a:endParaRPr sz="1200"/>
          </a:p>
        </p:txBody>
      </p:sp>
      <p:sp>
        <p:nvSpPr>
          <p:cNvPr id="487" name="Google Shape;487;p5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88" name="Google Shape;488;p54"/>
          <p:cNvPicPr preferRelativeResize="0"/>
          <p:nvPr/>
        </p:nvPicPr>
        <p:blipFill rotWithShape="1">
          <a:blip r:embed="rId3">
            <a:alphaModFix/>
          </a:blip>
          <a:srcRect b="0" l="0" r="0" t="0"/>
          <a:stretch/>
        </p:blipFill>
        <p:spPr>
          <a:xfrm>
            <a:off x="5513832" y="1908500"/>
            <a:ext cx="1670888" cy="1670899"/>
          </a:xfrm>
          <a:prstGeom prst="rect">
            <a:avLst/>
          </a:prstGeom>
          <a:noFill/>
          <a:ln>
            <a:noFill/>
          </a:ln>
        </p:spPr>
      </p:pic>
      <p:pic>
        <p:nvPicPr>
          <p:cNvPr id="489" name="Google Shape;489;p54"/>
          <p:cNvPicPr preferRelativeResize="0"/>
          <p:nvPr/>
        </p:nvPicPr>
        <p:blipFill rotWithShape="1">
          <a:blip r:embed="rId4">
            <a:alphaModFix/>
          </a:blip>
          <a:srcRect b="0" l="0" r="0" t="0"/>
          <a:stretch/>
        </p:blipFill>
        <p:spPr>
          <a:xfrm>
            <a:off x="3922776" y="1908502"/>
            <a:ext cx="1670888" cy="1670899"/>
          </a:xfrm>
          <a:prstGeom prst="rect">
            <a:avLst/>
          </a:prstGeom>
          <a:noFill/>
          <a:ln>
            <a:noFill/>
          </a:ln>
        </p:spPr>
      </p:pic>
      <p:pic>
        <p:nvPicPr>
          <p:cNvPr id="490" name="Google Shape;490;p54"/>
          <p:cNvPicPr preferRelativeResize="0"/>
          <p:nvPr/>
        </p:nvPicPr>
        <p:blipFill rotWithShape="1">
          <a:blip r:embed="rId5">
            <a:alphaModFix/>
          </a:blip>
          <a:srcRect b="0" l="0" r="0" t="0"/>
          <a:stretch/>
        </p:blipFill>
        <p:spPr>
          <a:xfrm>
            <a:off x="7104888" y="1908500"/>
            <a:ext cx="1670888" cy="1670899"/>
          </a:xfrm>
          <a:prstGeom prst="rect">
            <a:avLst/>
          </a:prstGeom>
          <a:noFill/>
          <a:ln>
            <a:noFill/>
          </a:ln>
        </p:spPr>
      </p:pic>
      <p:pic>
        <p:nvPicPr>
          <p:cNvPr id="491" name="Google Shape;491;p54"/>
          <p:cNvPicPr preferRelativeResize="0"/>
          <p:nvPr/>
        </p:nvPicPr>
        <p:blipFill>
          <a:blip r:embed="rId6">
            <a:alphaModFix/>
          </a:blip>
          <a:stretch>
            <a:fillRect/>
          </a:stretch>
        </p:blipFill>
        <p:spPr>
          <a:xfrm>
            <a:off x="2484125" y="1953500"/>
            <a:ext cx="1399426" cy="1511899"/>
          </a:xfrm>
          <a:prstGeom prst="rect">
            <a:avLst/>
          </a:prstGeom>
          <a:noFill/>
          <a:ln>
            <a:noFill/>
          </a:ln>
        </p:spPr>
      </p:pic>
      <p:sp>
        <p:nvSpPr>
          <p:cNvPr id="492" name="Google Shape;492;p54"/>
          <p:cNvSpPr txBox="1"/>
          <p:nvPr>
            <p:ph idx="1" type="body"/>
          </p:nvPr>
        </p:nvSpPr>
        <p:spPr>
          <a:xfrm>
            <a:off x="2404725" y="4338075"/>
            <a:ext cx="39240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arXiv:2108.01045</a:t>
            </a:r>
            <a:r>
              <a:rPr lang="en" sz="1200"/>
              <a:t> </a:t>
            </a:r>
            <a:r>
              <a:rPr b="1" lang="en" sz="1200"/>
              <a:t>LVK</a:t>
            </a:r>
            <a:r>
              <a:rPr lang="en" sz="1200"/>
              <a:t> </a:t>
            </a:r>
            <a:r>
              <a:rPr lang="en" sz="1200">
                <a:solidFill>
                  <a:schemeClr val="accent1"/>
                </a:solidFill>
              </a:rPr>
              <a:t>arXiv:2111.03606</a:t>
            </a:r>
            <a:endParaRPr sz="1200">
              <a:solidFill>
                <a:schemeClr val="accen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55"/>
          <p:cNvPicPr preferRelativeResize="0"/>
          <p:nvPr/>
        </p:nvPicPr>
        <p:blipFill rotWithShape="1">
          <a:blip r:embed="rId3">
            <a:alphaModFix/>
          </a:blip>
          <a:srcRect b="0" l="0" r="0" t="0"/>
          <a:stretch/>
        </p:blipFill>
        <p:spPr>
          <a:xfrm>
            <a:off x="3922776" y="1911096"/>
            <a:ext cx="1673351" cy="1673351"/>
          </a:xfrm>
          <a:prstGeom prst="rect">
            <a:avLst/>
          </a:prstGeom>
          <a:noFill/>
          <a:ln>
            <a:noFill/>
          </a:ln>
        </p:spPr>
      </p:pic>
      <p:sp>
        <p:nvSpPr>
          <p:cNvPr id="498" name="Google Shape;498;p5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Spins: misaligned spins</a:t>
            </a:r>
            <a:endParaRPr>
              <a:latin typeface="Lato"/>
              <a:ea typeface="Lato"/>
              <a:cs typeface="Lato"/>
              <a:sym typeface="Lato"/>
            </a:endParaRPr>
          </a:p>
        </p:txBody>
      </p:sp>
      <p:sp>
        <p:nvSpPr>
          <p:cNvPr id="499" name="Google Shape;499;p55"/>
          <p:cNvSpPr txBox="1"/>
          <p:nvPr>
            <p:ph idx="1" type="body"/>
          </p:nvPr>
        </p:nvSpPr>
        <p:spPr>
          <a:xfrm>
            <a:off x="457200" y="1666650"/>
            <a:ext cx="1710000" cy="2343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b="1" lang="en" sz="1200">
                <a:solidFill>
                  <a:schemeClr val="accent5"/>
                </a:solidFill>
              </a:rPr>
              <a:t>GW200129</a:t>
            </a:r>
            <a:r>
              <a:rPr lang="en" sz="1200">
                <a:solidFill>
                  <a:srgbClr val="1C1C1C"/>
                </a:solidFill>
              </a:rPr>
              <a:t> shows best evidence for precession, but differences between waveform models</a:t>
            </a:r>
            <a:endParaRPr sz="1200">
              <a:solidFill>
                <a:srgbClr val="1C1C1C"/>
              </a:solidFill>
            </a:endParaRPr>
          </a:p>
          <a:p>
            <a:pPr indent="0" lvl="0" marL="0" rtl="0" algn="l">
              <a:lnSpc>
                <a:spcPct val="95000"/>
              </a:lnSpc>
              <a:spcBef>
                <a:spcPts val="1600"/>
              </a:spcBef>
              <a:spcAft>
                <a:spcPts val="0"/>
              </a:spcAft>
              <a:buNone/>
            </a:pPr>
            <a:r>
              <a:rPr b="1" lang="en" sz="1200">
                <a:solidFill>
                  <a:schemeClr val="accent5"/>
                </a:solidFill>
              </a:rPr>
              <a:t>GW200129</a:t>
            </a:r>
            <a:r>
              <a:rPr lang="en" sz="1200">
                <a:solidFill>
                  <a:srgbClr val="1C1C1C"/>
                </a:solidFill>
              </a:rPr>
              <a:t> is the second highest signal-to-noise ratio ever observed, but is also impacted by data-quality issues </a:t>
            </a:r>
            <a:endParaRPr sz="1200">
              <a:solidFill>
                <a:srgbClr val="1C1C1C"/>
              </a:solidFill>
            </a:endParaRPr>
          </a:p>
          <a:p>
            <a:pPr indent="0" lvl="0" marL="0" rtl="0" algn="l">
              <a:lnSpc>
                <a:spcPct val="95000"/>
              </a:lnSpc>
              <a:spcBef>
                <a:spcPts val="1600"/>
              </a:spcBef>
              <a:spcAft>
                <a:spcPts val="0"/>
              </a:spcAft>
              <a:buNone/>
            </a:pPr>
            <a:r>
              <a:t/>
            </a:r>
            <a:endParaRPr sz="1200">
              <a:solidFill>
                <a:srgbClr val="1C1C1C"/>
              </a:solidFill>
            </a:endParaRPr>
          </a:p>
          <a:p>
            <a:pPr indent="0" lvl="0" marL="0" rtl="0" algn="l">
              <a:lnSpc>
                <a:spcPct val="95000"/>
              </a:lnSpc>
              <a:spcBef>
                <a:spcPts val="1600"/>
              </a:spcBef>
              <a:spcAft>
                <a:spcPts val="0"/>
              </a:spcAft>
              <a:buNone/>
            </a:pPr>
            <a:r>
              <a:t/>
            </a:r>
            <a:endParaRPr sz="1200"/>
          </a:p>
          <a:p>
            <a:pPr indent="0" lvl="0" marL="0" rtl="0" algn="l">
              <a:lnSpc>
                <a:spcPct val="95000"/>
              </a:lnSpc>
              <a:spcBef>
                <a:spcPts val="1600"/>
              </a:spcBef>
              <a:spcAft>
                <a:spcPts val="1600"/>
              </a:spcAft>
              <a:buNone/>
            </a:pPr>
            <a:r>
              <a:t/>
            </a:r>
            <a:endParaRPr sz="1200"/>
          </a:p>
        </p:txBody>
      </p:sp>
      <p:sp>
        <p:nvSpPr>
          <p:cNvPr id="500" name="Google Shape;500;p5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1" name="Google Shape;501;p55"/>
          <p:cNvPicPr preferRelativeResize="0"/>
          <p:nvPr/>
        </p:nvPicPr>
        <p:blipFill rotWithShape="1">
          <a:blip r:embed="rId4">
            <a:alphaModFix/>
          </a:blip>
          <a:srcRect b="0" l="0" r="0" t="0"/>
          <a:stretch/>
        </p:blipFill>
        <p:spPr>
          <a:xfrm>
            <a:off x="2331720" y="1911096"/>
            <a:ext cx="1673351" cy="1673351"/>
          </a:xfrm>
          <a:prstGeom prst="rect">
            <a:avLst/>
          </a:prstGeom>
          <a:noFill/>
          <a:ln>
            <a:noFill/>
          </a:ln>
        </p:spPr>
      </p:pic>
      <p:pic>
        <p:nvPicPr>
          <p:cNvPr id="502" name="Google Shape;502;p55"/>
          <p:cNvPicPr preferRelativeResize="0"/>
          <p:nvPr/>
        </p:nvPicPr>
        <p:blipFill rotWithShape="1">
          <a:blip r:embed="rId5">
            <a:alphaModFix/>
          </a:blip>
          <a:srcRect b="0" l="0" r="0" t="0"/>
          <a:stretch/>
        </p:blipFill>
        <p:spPr>
          <a:xfrm>
            <a:off x="7104888" y="1911096"/>
            <a:ext cx="1673351" cy="1673351"/>
          </a:xfrm>
          <a:prstGeom prst="rect">
            <a:avLst/>
          </a:prstGeom>
          <a:noFill/>
          <a:ln>
            <a:noFill/>
          </a:ln>
        </p:spPr>
      </p:pic>
      <p:pic>
        <p:nvPicPr>
          <p:cNvPr id="503" name="Google Shape;503;p55"/>
          <p:cNvPicPr preferRelativeResize="0"/>
          <p:nvPr/>
        </p:nvPicPr>
        <p:blipFill rotWithShape="1">
          <a:blip r:embed="rId6">
            <a:alphaModFix/>
          </a:blip>
          <a:srcRect b="0" l="0" r="0" t="0"/>
          <a:stretch/>
        </p:blipFill>
        <p:spPr>
          <a:xfrm>
            <a:off x="5513832" y="1911096"/>
            <a:ext cx="1673351" cy="1673351"/>
          </a:xfrm>
          <a:prstGeom prst="rect">
            <a:avLst/>
          </a:prstGeom>
          <a:noFill/>
          <a:ln>
            <a:noFill/>
          </a:ln>
        </p:spPr>
      </p:pic>
      <p:sp>
        <p:nvSpPr>
          <p:cNvPr id="504" name="Google Shape;504;p55"/>
          <p:cNvSpPr txBox="1"/>
          <p:nvPr>
            <p:ph idx="1" type="body"/>
          </p:nvPr>
        </p:nvSpPr>
        <p:spPr>
          <a:xfrm>
            <a:off x="24047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arXiv:2111.03606</a:t>
            </a:r>
            <a:endParaRPr sz="1200">
              <a:solidFill>
                <a:schemeClr val="accen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56"/>
          <p:cNvPicPr preferRelativeResize="0"/>
          <p:nvPr/>
        </p:nvPicPr>
        <p:blipFill>
          <a:blip r:embed="rId3">
            <a:alphaModFix/>
          </a:blip>
          <a:stretch>
            <a:fillRect/>
          </a:stretch>
        </p:blipFill>
        <p:spPr>
          <a:xfrm>
            <a:off x="3203312" y="1283149"/>
            <a:ext cx="4715472" cy="3405601"/>
          </a:xfrm>
          <a:prstGeom prst="rect">
            <a:avLst/>
          </a:prstGeom>
          <a:noFill/>
          <a:ln>
            <a:noFill/>
          </a:ln>
        </p:spPr>
      </p:pic>
      <p:sp>
        <p:nvSpPr>
          <p:cNvPr id="510" name="Google Shape;510;p56"/>
          <p:cNvSpPr txBox="1"/>
          <p:nvPr>
            <p:ph idx="1" type="body"/>
          </p:nvPr>
        </p:nvSpPr>
        <p:spPr>
          <a:xfrm>
            <a:off x="454550" y="1387550"/>
            <a:ext cx="1706400" cy="34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Most </a:t>
            </a:r>
            <a:r>
              <a:rPr b="1" lang="en" sz="1200">
                <a:solidFill>
                  <a:schemeClr val="accent1"/>
                </a:solidFill>
              </a:rPr>
              <a:t>spin magnitudes</a:t>
            </a:r>
            <a:r>
              <a:rPr lang="en" sz="1200"/>
              <a:t> are small</a:t>
            </a:r>
            <a:endParaRPr sz="1200"/>
          </a:p>
          <a:p>
            <a:pPr indent="0" lvl="0" marL="0" rtl="0" algn="l">
              <a:spcBef>
                <a:spcPts val="1200"/>
              </a:spcBef>
              <a:spcAft>
                <a:spcPts val="1200"/>
              </a:spcAft>
              <a:buNone/>
            </a:pPr>
            <a:r>
              <a:rPr lang="en" sz="1200"/>
              <a:t>The same spin distribution is assumed for primary and secondary spins</a:t>
            </a:r>
            <a:endParaRPr sz="1200"/>
          </a:p>
        </p:txBody>
      </p:sp>
      <p:sp>
        <p:nvSpPr>
          <p:cNvPr id="511" name="Google Shape;511;p56"/>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arXiv:2111.03634</a:t>
            </a:r>
            <a:endParaRPr sz="1200">
              <a:solidFill>
                <a:schemeClr val="accent1"/>
              </a:solidFill>
            </a:endParaRPr>
          </a:p>
        </p:txBody>
      </p:sp>
      <p:sp>
        <p:nvSpPr>
          <p:cNvPr id="512" name="Google Shape;512;p5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3" name="Google Shape;513;p5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Spin distribution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57"/>
          <p:cNvPicPr preferRelativeResize="0"/>
          <p:nvPr/>
        </p:nvPicPr>
        <p:blipFill>
          <a:blip r:embed="rId3">
            <a:alphaModFix/>
          </a:blip>
          <a:stretch>
            <a:fillRect/>
          </a:stretch>
        </p:blipFill>
        <p:spPr>
          <a:xfrm>
            <a:off x="3424823" y="1274803"/>
            <a:ext cx="4466302" cy="3332006"/>
          </a:xfrm>
          <a:prstGeom prst="rect">
            <a:avLst/>
          </a:prstGeom>
          <a:noFill/>
          <a:ln>
            <a:noFill/>
          </a:ln>
        </p:spPr>
      </p:pic>
      <p:sp>
        <p:nvSpPr>
          <p:cNvPr id="519" name="Google Shape;519;p57"/>
          <p:cNvSpPr txBox="1"/>
          <p:nvPr>
            <p:ph idx="1" type="body"/>
          </p:nvPr>
        </p:nvSpPr>
        <p:spPr>
          <a:xfrm>
            <a:off x="454550" y="1387550"/>
            <a:ext cx="1706400" cy="34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Evidence for negative effective inspiral spin implies at least some misalignment of spins</a:t>
            </a:r>
            <a:endParaRPr sz="1200"/>
          </a:p>
          <a:p>
            <a:pPr indent="0" lvl="0" marL="0" rtl="0" algn="l">
              <a:spcBef>
                <a:spcPts val="1200"/>
              </a:spcBef>
              <a:spcAft>
                <a:spcPts val="1200"/>
              </a:spcAft>
              <a:buNone/>
            </a:pPr>
            <a:r>
              <a:rPr lang="en" sz="1200"/>
              <a:t>Effective precession spin distribution also favours some spin misalignment</a:t>
            </a:r>
            <a:endParaRPr sz="1200"/>
          </a:p>
        </p:txBody>
      </p:sp>
      <p:sp>
        <p:nvSpPr>
          <p:cNvPr id="520" name="Google Shape;520;p57"/>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arXiv:2111.03634</a:t>
            </a:r>
            <a:endParaRPr sz="1200">
              <a:solidFill>
                <a:schemeClr val="accent1"/>
              </a:solidFill>
            </a:endParaRPr>
          </a:p>
        </p:txBody>
      </p:sp>
      <p:sp>
        <p:nvSpPr>
          <p:cNvPr id="521" name="Google Shape;521;p5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2" name="Google Shape;522;p5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Spin distribution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58"/>
          <p:cNvPicPr preferRelativeResize="0"/>
          <p:nvPr/>
        </p:nvPicPr>
        <p:blipFill>
          <a:blip r:embed="rId3">
            <a:alphaModFix/>
          </a:blip>
          <a:stretch>
            <a:fillRect/>
          </a:stretch>
        </p:blipFill>
        <p:spPr>
          <a:xfrm>
            <a:off x="3200400" y="1280160"/>
            <a:ext cx="4718303" cy="3404960"/>
          </a:xfrm>
          <a:prstGeom prst="rect">
            <a:avLst/>
          </a:prstGeom>
          <a:noFill/>
          <a:ln>
            <a:noFill/>
          </a:ln>
        </p:spPr>
      </p:pic>
      <p:sp>
        <p:nvSpPr>
          <p:cNvPr id="528" name="Google Shape;528;p58"/>
          <p:cNvSpPr txBox="1"/>
          <p:nvPr>
            <p:ph idx="1" type="body"/>
          </p:nvPr>
        </p:nvSpPr>
        <p:spPr>
          <a:xfrm>
            <a:off x="454550" y="1387550"/>
            <a:ext cx="1706400" cy="34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More support for </a:t>
            </a:r>
            <a:r>
              <a:rPr b="1" lang="en" sz="1200">
                <a:solidFill>
                  <a:schemeClr val="accent1"/>
                </a:solidFill>
              </a:rPr>
              <a:t>aligned spins</a:t>
            </a:r>
            <a:endParaRPr b="1" sz="1200">
              <a:solidFill>
                <a:schemeClr val="accent1"/>
              </a:solidFill>
            </a:endParaRPr>
          </a:p>
          <a:p>
            <a:pPr indent="0" lvl="0" marL="0" rtl="0" algn="l">
              <a:spcBef>
                <a:spcPts val="1200"/>
              </a:spcBef>
              <a:spcAft>
                <a:spcPts val="0"/>
              </a:spcAft>
              <a:buNone/>
            </a:pPr>
            <a:r>
              <a:rPr lang="en" sz="1200"/>
              <a:t>Still consistent with an </a:t>
            </a:r>
            <a:r>
              <a:rPr b="1" lang="en" sz="1200">
                <a:solidFill>
                  <a:schemeClr val="accent1"/>
                </a:solidFill>
              </a:rPr>
              <a:t>isotropic distribution</a:t>
            </a:r>
            <a:r>
              <a:rPr lang="en" sz="1200"/>
              <a:t> of spins</a:t>
            </a:r>
            <a:endParaRPr sz="1200"/>
          </a:p>
          <a:p>
            <a:pPr indent="0" lvl="0" marL="0" rtl="0" algn="l">
              <a:lnSpc>
                <a:spcPct val="95000"/>
              </a:lnSpc>
              <a:spcBef>
                <a:spcPts val="1200"/>
              </a:spcBef>
              <a:spcAft>
                <a:spcPts val="1600"/>
              </a:spcAft>
              <a:buClr>
                <a:schemeClr val="dk2"/>
              </a:buClr>
              <a:buSzPts val="1100"/>
              <a:buFont typeface="Arial"/>
              <a:buNone/>
            </a:pPr>
            <a:r>
              <a:rPr lang="en" sz="1200"/>
              <a:t>Measurements of spins can be a tracer of formation mechanism, for more, see Stevenson, </a:t>
            </a:r>
            <a:r>
              <a:rPr b="1" lang="en" sz="1200"/>
              <a:t>CPLB</a:t>
            </a:r>
            <a:r>
              <a:rPr lang="en" sz="1200"/>
              <a:t> &amp; Mandel </a:t>
            </a:r>
            <a:r>
              <a:rPr lang="en" sz="1200">
                <a:solidFill>
                  <a:schemeClr val="accent1"/>
                </a:solidFill>
              </a:rPr>
              <a:t>arXiv:1703.06873</a:t>
            </a:r>
            <a:endParaRPr sz="1200"/>
          </a:p>
        </p:txBody>
      </p:sp>
      <p:sp>
        <p:nvSpPr>
          <p:cNvPr id="529" name="Google Shape;529;p58"/>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arXiv:2111.03634</a:t>
            </a:r>
            <a:endParaRPr sz="1200">
              <a:solidFill>
                <a:schemeClr val="accent1"/>
              </a:solidFill>
            </a:endParaRPr>
          </a:p>
        </p:txBody>
      </p:sp>
      <p:sp>
        <p:nvSpPr>
          <p:cNvPr id="530" name="Google Shape;530;p5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1" name="Google Shape;531;p5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Spin distribution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id="536" name="Google Shape;536;p59"/>
          <p:cNvPicPr preferRelativeResize="0"/>
          <p:nvPr/>
        </p:nvPicPr>
        <p:blipFill>
          <a:blip r:embed="rId3">
            <a:alphaModFix/>
          </a:blip>
          <a:stretch>
            <a:fillRect/>
          </a:stretch>
        </p:blipFill>
        <p:spPr>
          <a:xfrm>
            <a:off x="3280600" y="1211350"/>
            <a:ext cx="4663288" cy="3477401"/>
          </a:xfrm>
          <a:prstGeom prst="rect">
            <a:avLst/>
          </a:prstGeom>
          <a:noFill/>
          <a:ln>
            <a:noFill/>
          </a:ln>
        </p:spPr>
      </p:pic>
      <p:sp>
        <p:nvSpPr>
          <p:cNvPr id="537" name="Google Shape;537;p59"/>
          <p:cNvSpPr txBox="1"/>
          <p:nvPr>
            <p:ph idx="1" type="body"/>
          </p:nvPr>
        </p:nvSpPr>
        <p:spPr>
          <a:xfrm>
            <a:off x="454550" y="1314000"/>
            <a:ext cx="1706400" cy="317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Range of current detectors is limited, so uncertainty increases at higher redshifts</a:t>
            </a:r>
            <a:endParaRPr sz="1200"/>
          </a:p>
          <a:p>
            <a:pPr indent="0" lvl="0" marL="0" rtl="0" algn="l">
              <a:spcBef>
                <a:spcPts val="1200"/>
              </a:spcBef>
              <a:spcAft>
                <a:spcPts val="0"/>
              </a:spcAft>
              <a:buNone/>
            </a:pPr>
            <a:r>
              <a:rPr lang="en" sz="1200"/>
              <a:t>Information from (lack of) observations of lensing and the stochastic background can constrain higher redshifts</a:t>
            </a:r>
            <a:endParaRPr sz="1200"/>
          </a:p>
          <a:p>
            <a:pPr indent="0" lvl="0" marL="0" rtl="0" algn="l">
              <a:spcBef>
                <a:spcPts val="1200"/>
              </a:spcBef>
              <a:spcAft>
                <a:spcPts val="1200"/>
              </a:spcAft>
              <a:buNone/>
            </a:pPr>
            <a:r>
              <a:rPr lang="en" sz="1200"/>
              <a:t>For more on lensing, see LVC </a:t>
            </a:r>
            <a:r>
              <a:rPr lang="en" sz="1200">
                <a:solidFill>
                  <a:schemeClr val="accent1"/>
                </a:solidFill>
              </a:rPr>
              <a:t>arXiv:2105.06384</a:t>
            </a:r>
            <a:endParaRPr sz="1200">
              <a:solidFill>
                <a:schemeClr val="accent1"/>
              </a:solidFill>
            </a:endParaRPr>
          </a:p>
        </p:txBody>
      </p:sp>
      <p:sp>
        <p:nvSpPr>
          <p:cNvPr id="538" name="Google Shape;538;p59"/>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arXiv:2111.03634</a:t>
            </a:r>
            <a:endParaRPr sz="1200">
              <a:solidFill>
                <a:schemeClr val="accent1"/>
              </a:solidFill>
            </a:endParaRPr>
          </a:p>
        </p:txBody>
      </p:sp>
      <p:sp>
        <p:nvSpPr>
          <p:cNvPr id="539" name="Google Shape;539;p5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0" name="Google Shape;540;p5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Redshift distribution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0"/>
          <p:cNvSpPr txBox="1"/>
          <p:nvPr>
            <p:ph idx="1" type="body"/>
          </p:nvPr>
        </p:nvSpPr>
        <p:spPr>
          <a:xfrm>
            <a:off x="454550" y="1380725"/>
            <a:ext cx="1837800" cy="341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Probably a </a:t>
            </a:r>
            <a:r>
              <a:rPr b="1" lang="en" sz="1200"/>
              <a:t>mix of different channels</a:t>
            </a:r>
            <a:endParaRPr b="1" sz="1200"/>
          </a:p>
          <a:p>
            <a:pPr indent="0" lvl="0" marL="0" rtl="0" algn="l">
              <a:spcBef>
                <a:spcPts val="1200"/>
              </a:spcBef>
              <a:spcAft>
                <a:spcPts val="1200"/>
              </a:spcAft>
              <a:buNone/>
            </a:pPr>
            <a:r>
              <a:rPr lang="en" sz="1200"/>
              <a:t>For a discussing of primordial black holes, see Franciolini </a:t>
            </a:r>
            <a:r>
              <a:rPr i="1" lang="en" sz="1200"/>
              <a:t>et al</a:t>
            </a:r>
            <a:r>
              <a:rPr lang="en" sz="1200"/>
              <a:t>. </a:t>
            </a:r>
            <a:r>
              <a:rPr lang="en" sz="1200">
                <a:solidFill>
                  <a:schemeClr val="accent1"/>
                </a:solidFill>
              </a:rPr>
              <a:t>arXiv:2105.03349</a:t>
            </a:r>
            <a:endParaRPr sz="1200">
              <a:solidFill>
                <a:schemeClr val="accent1"/>
              </a:solidFill>
            </a:endParaRPr>
          </a:p>
        </p:txBody>
      </p:sp>
      <p:sp>
        <p:nvSpPr>
          <p:cNvPr id="546" name="Google Shape;546;p6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7" name="Google Shape;547;p6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Mixing</a:t>
            </a:r>
            <a:endParaRPr/>
          </a:p>
        </p:txBody>
      </p:sp>
      <p:pic>
        <p:nvPicPr>
          <p:cNvPr id="548" name="Google Shape;548;p60"/>
          <p:cNvPicPr preferRelativeResize="0"/>
          <p:nvPr/>
        </p:nvPicPr>
        <p:blipFill rotWithShape="1">
          <a:blip r:embed="rId3">
            <a:alphaModFix/>
          </a:blip>
          <a:srcRect b="0" l="0" r="0" t="0"/>
          <a:stretch/>
        </p:blipFill>
        <p:spPr>
          <a:xfrm>
            <a:off x="5159450" y="449650"/>
            <a:ext cx="3562400" cy="4274874"/>
          </a:xfrm>
          <a:prstGeom prst="rect">
            <a:avLst/>
          </a:prstGeom>
          <a:noFill/>
          <a:ln>
            <a:noFill/>
          </a:ln>
        </p:spPr>
      </p:pic>
      <p:sp>
        <p:nvSpPr>
          <p:cNvPr id="549" name="Google Shape;549;p60"/>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Zevin, Bavera, </a:t>
            </a:r>
            <a:r>
              <a:rPr b="1" lang="en" sz="1200"/>
              <a:t>CPLB</a:t>
            </a:r>
            <a:r>
              <a:rPr lang="en" sz="1200"/>
              <a:t> </a:t>
            </a:r>
            <a:r>
              <a:rPr i="1" lang="en" sz="1200"/>
              <a:t>et al</a:t>
            </a:r>
            <a:r>
              <a:rPr lang="en" sz="1200"/>
              <a:t>. </a:t>
            </a:r>
            <a:r>
              <a:rPr lang="en" sz="1200">
                <a:solidFill>
                  <a:srgbClr val="56B3E9"/>
                </a:solidFill>
              </a:rPr>
              <a:t>arXiv:2011.10057</a:t>
            </a:r>
            <a:endParaRPr sz="1500">
              <a:solidFill>
                <a:srgbClr val="56B3E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61"/>
          <p:cNvPicPr preferRelativeResize="0"/>
          <p:nvPr/>
        </p:nvPicPr>
        <p:blipFill rotWithShape="1">
          <a:blip r:embed="rId3">
            <a:alphaModFix/>
          </a:blip>
          <a:srcRect b="0" l="0" r="0" t="0"/>
          <a:stretch/>
        </p:blipFill>
        <p:spPr>
          <a:xfrm>
            <a:off x="3706625" y="1242023"/>
            <a:ext cx="4265125" cy="3412100"/>
          </a:xfrm>
          <a:prstGeom prst="rect">
            <a:avLst/>
          </a:prstGeom>
          <a:noFill/>
          <a:ln>
            <a:noFill/>
          </a:ln>
        </p:spPr>
      </p:pic>
      <p:sp>
        <p:nvSpPr>
          <p:cNvPr id="555" name="Google Shape;555;p61"/>
          <p:cNvSpPr txBox="1"/>
          <p:nvPr>
            <p:ph idx="1" type="body"/>
          </p:nvPr>
        </p:nvSpPr>
        <p:spPr>
          <a:xfrm>
            <a:off x="454550" y="1380725"/>
            <a:ext cx="1837800" cy="3412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Varying the </a:t>
            </a:r>
            <a:r>
              <a:rPr lang="en" sz="1200">
                <a:solidFill>
                  <a:schemeClr val="accent1"/>
                </a:solidFill>
              </a:rPr>
              <a:t>birth spin</a:t>
            </a:r>
            <a:r>
              <a:rPr lang="en" sz="1200"/>
              <a:t> of black holes</a:t>
            </a:r>
            <a:endParaRPr sz="1200"/>
          </a:p>
        </p:txBody>
      </p:sp>
      <p:sp>
        <p:nvSpPr>
          <p:cNvPr id="556" name="Google Shape;556;p61"/>
          <p:cNvSpPr txBox="1"/>
          <p:nvPr>
            <p:ph idx="1" type="body"/>
          </p:nvPr>
        </p:nvSpPr>
        <p:spPr>
          <a:xfrm>
            <a:off x="2391450" y="3880875"/>
            <a:ext cx="14364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Zevin, Bavera, </a:t>
            </a:r>
            <a:r>
              <a:rPr b="1" lang="en" sz="1200"/>
              <a:t>CPLB</a:t>
            </a:r>
            <a:r>
              <a:rPr lang="en" sz="1200"/>
              <a:t> </a:t>
            </a:r>
            <a:r>
              <a:rPr i="1" lang="en" sz="1200"/>
              <a:t>et al</a:t>
            </a:r>
            <a:r>
              <a:rPr lang="en" sz="1200"/>
              <a:t>. </a:t>
            </a:r>
            <a:r>
              <a:rPr lang="en" sz="1200">
                <a:solidFill>
                  <a:srgbClr val="56B3E9"/>
                </a:solidFill>
              </a:rPr>
              <a:t>arXiv:2011.10057</a:t>
            </a:r>
            <a:endParaRPr sz="1500">
              <a:solidFill>
                <a:srgbClr val="56B3E9"/>
              </a:solidFill>
            </a:endParaRPr>
          </a:p>
        </p:txBody>
      </p:sp>
      <p:sp>
        <p:nvSpPr>
          <p:cNvPr id="557" name="Google Shape;557;p6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8" name="Google Shape;558;p6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Branching ratios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2"/>
          <p:cNvSpPr txBox="1"/>
          <p:nvPr>
            <p:ph idx="1" type="body"/>
          </p:nvPr>
        </p:nvSpPr>
        <p:spPr>
          <a:xfrm>
            <a:off x="448056" y="1570950"/>
            <a:ext cx="1655100" cy="322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Common envelope efficiency only influences the </a:t>
            </a:r>
            <a:r>
              <a:rPr lang="en" sz="1200">
                <a:solidFill>
                  <a:srgbClr val="0072B2"/>
                </a:solidFill>
              </a:rPr>
              <a:t>CE </a:t>
            </a:r>
            <a:r>
              <a:rPr lang="en" sz="1200"/>
              <a:t>channel, but there are correlations between channels</a:t>
            </a:r>
            <a:endParaRPr sz="1200"/>
          </a:p>
          <a:p>
            <a:pPr indent="0" lvl="0" marL="0" rtl="0" algn="l">
              <a:spcBef>
                <a:spcPts val="1200"/>
              </a:spcBef>
              <a:spcAft>
                <a:spcPts val="0"/>
              </a:spcAft>
              <a:buClr>
                <a:schemeClr val="dk2"/>
              </a:buClr>
              <a:buSzPts val="1100"/>
              <a:buFont typeface="Arial"/>
              <a:buNone/>
            </a:pPr>
            <a:r>
              <a:rPr lang="en" sz="1200"/>
              <a:t>Probably a </a:t>
            </a:r>
            <a:r>
              <a:rPr b="1" lang="en" sz="1200"/>
              <a:t>mix of different channels</a:t>
            </a:r>
            <a:endParaRPr sz="1200"/>
          </a:p>
          <a:p>
            <a:pPr indent="0" lvl="0" marL="0" rtl="0" algn="l">
              <a:spcBef>
                <a:spcPts val="1200"/>
              </a:spcBef>
              <a:spcAft>
                <a:spcPts val="1200"/>
              </a:spcAft>
              <a:buClr>
                <a:schemeClr val="dk2"/>
              </a:buClr>
              <a:buSzPts val="1100"/>
              <a:buFont typeface="Arial"/>
              <a:buNone/>
            </a:pPr>
            <a:r>
              <a:rPr b="1" lang="en" sz="1200">
                <a:solidFill>
                  <a:schemeClr val="accent1"/>
                </a:solidFill>
              </a:rPr>
              <a:t>Model data release</a:t>
            </a:r>
            <a:r>
              <a:rPr lang="en" sz="1200"/>
              <a:t> DOI:10.5281/zenodo.4277619</a:t>
            </a:r>
            <a:endParaRPr sz="1200"/>
          </a:p>
        </p:txBody>
      </p:sp>
      <p:sp>
        <p:nvSpPr>
          <p:cNvPr id="564" name="Google Shape;564;p62"/>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Zevin, Bavera, </a:t>
            </a:r>
            <a:r>
              <a:rPr b="1" lang="en" sz="1200"/>
              <a:t>CPLB</a:t>
            </a:r>
            <a:r>
              <a:rPr lang="en" sz="1200"/>
              <a:t> </a:t>
            </a:r>
            <a:r>
              <a:rPr i="1" lang="en" sz="1200"/>
              <a:t>et al</a:t>
            </a:r>
            <a:r>
              <a:rPr lang="en" sz="1200"/>
              <a:t>. </a:t>
            </a:r>
            <a:r>
              <a:rPr lang="en" sz="1200">
                <a:solidFill>
                  <a:schemeClr val="accent1"/>
                </a:solidFill>
              </a:rPr>
              <a:t>arXiv:2011.10057</a:t>
            </a:r>
            <a:endParaRPr sz="1500">
              <a:solidFill>
                <a:schemeClr val="accent1"/>
              </a:solidFill>
            </a:endParaRPr>
          </a:p>
        </p:txBody>
      </p:sp>
      <p:sp>
        <p:nvSpPr>
          <p:cNvPr id="565" name="Google Shape;565;p6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6" name="Google Shape;566;p62"/>
          <p:cNvPicPr preferRelativeResize="0"/>
          <p:nvPr/>
        </p:nvPicPr>
        <p:blipFill rotWithShape="1">
          <a:blip r:embed="rId3">
            <a:alphaModFix/>
          </a:blip>
          <a:srcRect b="0" l="0" r="0" t="0"/>
          <a:stretch/>
        </p:blipFill>
        <p:spPr>
          <a:xfrm>
            <a:off x="2455250" y="1295409"/>
            <a:ext cx="6307500" cy="3153741"/>
          </a:xfrm>
          <a:prstGeom prst="rect">
            <a:avLst/>
          </a:prstGeom>
          <a:noFill/>
          <a:ln>
            <a:noFill/>
          </a:ln>
        </p:spPr>
      </p:pic>
      <p:sp>
        <p:nvSpPr>
          <p:cNvPr id="567" name="Google Shape;567;p6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astrophysical mix</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8"/>
          <p:cNvPicPr preferRelativeResize="0"/>
          <p:nvPr/>
        </p:nvPicPr>
        <p:blipFill rotWithShape="1">
          <a:blip r:embed="rId3">
            <a:alphaModFix/>
          </a:blip>
          <a:srcRect b="0" l="0" r="0" t="0"/>
          <a:stretch/>
        </p:blipFill>
        <p:spPr>
          <a:xfrm>
            <a:off x="2564725" y="1210025"/>
            <a:ext cx="6115725" cy="3354249"/>
          </a:xfrm>
          <a:prstGeom prst="rect">
            <a:avLst/>
          </a:prstGeom>
          <a:noFill/>
          <a:ln>
            <a:noFill/>
          </a:ln>
        </p:spPr>
      </p:pic>
      <p:sp>
        <p:nvSpPr>
          <p:cNvPr id="134" name="Google Shape;134;p18"/>
          <p:cNvSpPr txBox="1"/>
          <p:nvPr>
            <p:ph idx="1" type="body"/>
          </p:nvPr>
        </p:nvSpPr>
        <p:spPr>
          <a:xfrm>
            <a:off x="454550" y="536000"/>
            <a:ext cx="1837800" cy="43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2"/>
                </a:solidFill>
              </a:rPr>
              <a:t>ALIA</a:t>
            </a:r>
            <a:r>
              <a:rPr lang="en" sz="900"/>
              <a:t> Bender, Begelman &amp; Gair 2013</a:t>
            </a:r>
            <a:br>
              <a:rPr lang="en" sz="900"/>
            </a:br>
            <a:r>
              <a:rPr b="1" lang="en" sz="900">
                <a:solidFill>
                  <a:schemeClr val="accent2"/>
                </a:solidFill>
              </a:rPr>
              <a:t>TianQin</a:t>
            </a:r>
            <a:r>
              <a:rPr lang="en" sz="900"/>
              <a:t> Luo </a:t>
            </a:r>
            <a:r>
              <a:rPr i="1" lang="en" sz="900"/>
              <a:t>et al</a:t>
            </a:r>
            <a:r>
              <a:rPr lang="en" sz="900"/>
              <a:t>. arXiv:1512.02076</a:t>
            </a:r>
            <a:br>
              <a:rPr lang="en" sz="900"/>
            </a:br>
            <a:r>
              <a:rPr b="1" lang="en" sz="900">
                <a:solidFill>
                  <a:schemeClr val="accent2"/>
                </a:solidFill>
              </a:rPr>
              <a:t>Taiji</a:t>
            </a:r>
            <a:r>
              <a:rPr lang="en" sz="900"/>
              <a:t> Ruan </a:t>
            </a:r>
            <a:r>
              <a:rPr i="1" lang="en" sz="900"/>
              <a:t>et al</a:t>
            </a:r>
            <a:r>
              <a:rPr lang="en" sz="900"/>
              <a:t>. arXiv:1807.09495</a:t>
            </a:r>
            <a:br>
              <a:rPr lang="en" sz="900"/>
            </a:br>
            <a:r>
              <a:rPr b="1" lang="en" sz="900">
                <a:solidFill>
                  <a:schemeClr val="accent2"/>
                </a:solidFill>
              </a:rPr>
              <a:t>DECIGO</a:t>
            </a:r>
            <a:r>
              <a:rPr lang="en" sz="900"/>
              <a:t> Kawamura </a:t>
            </a:r>
            <a:r>
              <a:rPr i="1" lang="en" sz="900"/>
              <a:t>et al</a:t>
            </a:r>
            <a:r>
              <a:rPr lang="en" sz="900"/>
              <a:t>. arXiv:2006.13545</a:t>
            </a:r>
            <a:br>
              <a:rPr lang="en" sz="900"/>
            </a:br>
            <a:r>
              <a:rPr b="1" lang="en" sz="900">
                <a:solidFill>
                  <a:schemeClr val="accent2"/>
                </a:solidFill>
              </a:rPr>
              <a:t>TianGO</a:t>
            </a:r>
            <a:r>
              <a:rPr lang="en" sz="900"/>
              <a:t> Kuns </a:t>
            </a:r>
            <a:r>
              <a:rPr i="1" lang="en" sz="900"/>
              <a:t>et al</a:t>
            </a:r>
            <a:r>
              <a:rPr lang="en" sz="900"/>
              <a:t>. arXiv:1908.06004</a:t>
            </a:r>
            <a:br>
              <a:rPr lang="en" sz="900"/>
            </a:br>
            <a:r>
              <a:rPr b="1" lang="en" sz="900">
                <a:solidFill>
                  <a:schemeClr val="accent2"/>
                </a:solidFill>
              </a:rPr>
              <a:t>GADFLI</a:t>
            </a:r>
            <a:r>
              <a:rPr lang="en" sz="900"/>
              <a:t> McWillians arXiv:1111.3708</a:t>
            </a:r>
            <a:br>
              <a:rPr lang="en" sz="900"/>
            </a:br>
            <a:r>
              <a:rPr b="1" lang="en" sz="900">
                <a:solidFill>
                  <a:schemeClr val="accent2"/>
                </a:solidFill>
              </a:rPr>
              <a:t>gLISA</a:t>
            </a:r>
            <a:r>
              <a:rPr lang="en" sz="900"/>
              <a:t> Tinto </a:t>
            </a:r>
            <a:r>
              <a:rPr i="1" lang="en" sz="900"/>
              <a:t>et al</a:t>
            </a:r>
            <a:r>
              <a:rPr lang="en" sz="900"/>
              <a:t>. arXiv:1410.1813</a:t>
            </a:r>
            <a:br>
              <a:rPr lang="en" sz="900"/>
            </a:br>
            <a:r>
              <a:rPr b="1" lang="en" sz="900">
                <a:solidFill>
                  <a:schemeClr val="accent2"/>
                </a:solidFill>
              </a:rPr>
              <a:t>SAGE</a:t>
            </a:r>
            <a:r>
              <a:rPr lang="en" sz="900"/>
              <a:t> Lacour </a:t>
            </a:r>
            <a:r>
              <a:rPr i="1" lang="en" sz="900"/>
              <a:t>et al</a:t>
            </a:r>
            <a:r>
              <a:rPr lang="en" sz="900"/>
              <a:t>. arXiv:1811.04743</a:t>
            </a:r>
            <a:br>
              <a:rPr lang="en" sz="900"/>
            </a:br>
            <a:r>
              <a:rPr b="1" lang="en" sz="900">
                <a:solidFill>
                  <a:schemeClr val="accent2"/>
                </a:solidFill>
              </a:rPr>
              <a:t>MAGIS</a:t>
            </a:r>
            <a:r>
              <a:rPr lang="en" sz="900"/>
              <a:t> Graham </a:t>
            </a:r>
            <a:r>
              <a:rPr i="1" lang="en" sz="900"/>
              <a:t>et al</a:t>
            </a:r>
            <a:r>
              <a:rPr lang="en" sz="900"/>
              <a:t>. arXiv:1711.02225</a:t>
            </a:r>
            <a:br>
              <a:rPr lang="en" sz="900"/>
            </a:br>
            <a:r>
              <a:rPr b="1" lang="en" sz="900">
                <a:solidFill>
                  <a:schemeClr val="accent2"/>
                </a:solidFill>
              </a:rPr>
              <a:t>AEDGE</a:t>
            </a:r>
            <a:r>
              <a:rPr lang="en" sz="900"/>
              <a:t> Abou El-Neaj </a:t>
            </a:r>
            <a:r>
              <a:rPr i="1" lang="en" sz="900"/>
              <a:t>et al</a:t>
            </a:r>
            <a:r>
              <a:rPr lang="en" sz="900"/>
              <a:t>. arXiv:1908.00802</a:t>
            </a:r>
            <a:br>
              <a:rPr lang="en" sz="900"/>
            </a:br>
            <a:r>
              <a:rPr b="1" lang="en" sz="900">
                <a:solidFill>
                  <a:schemeClr val="accent2"/>
                </a:solidFill>
              </a:rPr>
              <a:t>Big Bang Observer</a:t>
            </a:r>
            <a:r>
              <a:rPr lang="en" sz="900"/>
              <a:t> Crowder &amp; Cornish arXiv:gr-qc/0506015</a:t>
            </a:r>
            <a:br>
              <a:rPr lang="en" sz="900"/>
            </a:br>
            <a:r>
              <a:rPr b="1" lang="en" sz="900">
                <a:solidFill>
                  <a:schemeClr val="accent2"/>
                </a:solidFill>
              </a:rPr>
              <a:t>DO-Conservative &amp; DO-Optimal</a:t>
            </a:r>
            <a:r>
              <a:rPr lang="en" sz="900"/>
              <a:t> Arca Sedda, </a:t>
            </a:r>
            <a:r>
              <a:rPr b="1" lang="en" sz="900"/>
              <a:t>CPLB</a:t>
            </a:r>
            <a:r>
              <a:rPr lang="en" sz="900"/>
              <a:t> </a:t>
            </a:r>
            <a:r>
              <a:rPr i="1" lang="en" sz="900"/>
              <a:t>et al</a:t>
            </a:r>
            <a:r>
              <a:rPr lang="en" sz="900"/>
              <a:t>. arXiv:1908.11375</a:t>
            </a:r>
            <a:endParaRPr sz="900"/>
          </a:p>
          <a:p>
            <a:pPr indent="0" lvl="0" marL="0" rtl="0" algn="l">
              <a:spcBef>
                <a:spcPts val="1200"/>
              </a:spcBef>
              <a:spcAft>
                <a:spcPts val="1200"/>
              </a:spcAft>
              <a:buNone/>
            </a:pPr>
            <a:r>
              <a:t/>
            </a:r>
            <a:endParaRPr sz="1200"/>
          </a:p>
        </p:txBody>
      </p:sp>
      <p:sp>
        <p:nvSpPr>
          <p:cNvPr id="135" name="Google Shape;135;p1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6" name="Google Shape;136;p1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Gravitational-wave spectrum</a:t>
            </a:r>
            <a:endParaRPr/>
          </a:p>
        </p:txBody>
      </p:sp>
      <p:sp>
        <p:nvSpPr>
          <p:cNvPr id="137" name="Google Shape;137;p18"/>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Moore, Cole &amp; </a:t>
            </a:r>
            <a:r>
              <a:rPr b="1" lang="en" sz="1200"/>
              <a:t>CPLB</a:t>
            </a:r>
            <a:r>
              <a:rPr lang="en" sz="1200"/>
              <a:t> </a:t>
            </a:r>
            <a:r>
              <a:rPr lang="en" sz="1200">
                <a:solidFill>
                  <a:schemeClr val="accent1"/>
                </a:solidFill>
              </a:rPr>
              <a:t>arXiv:1408.0740</a:t>
            </a:r>
            <a:endParaRPr sz="1200">
              <a:solidFill>
                <a:schemeClr val="accent1"/>
              </a:solidFill>
            </a:endParaRPr>
          </a:p>
        </p:txBody>
      </p:sp>
      <p:sp>
        <p:nvSpPr>
          <p:cNvPr id="138" name="Google Shape;138;p18"/>
          <p:cNvSpPr/>
          <p:nvPr/>
        </p:nvSpPr>
        <p:spPr>
          <a:xfrm>
            <a:off x="6241725" y="1297730"/>
            <a:ext cx="734700" cy="2873700"/>
          </a:xfrm>
          <a:prstGeom prst="rect">
            <a:avLst/>
          </a:prstGeom>
          <a:solidFill>
            <a:srgbClr val="009E73">
              <a:alpha val="498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9" name="Google Shape;139;p18"/>
          <p:cNvSpPr txBox="1"/>
          <p:nvPr>
            <p:ph idx="1" type="body"/>
          </p:nvPr>
        </p:nvSpPr>
        <p:spPr>
          <a:xfrm>
            <a:off x="6356025" y="2192200"/>
            <a:ext cx="1727700" cy="443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dHz</a:t>
            </a:r>
            <a:endParaRPr sz="1200">
              <a:solidFill>
                <a:schemeClr val="accen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3"/>
          <p:cNvSpPr txBox="1"/>
          <p:nvPr>
            <p:ph idx="1" type="body"/>
          </p:nvPr>
        </p:nvSpPr>
        <p:spPr>
          <a:xfrm>
            <a:off x="454550" y="1380725"/>
            <a:ext cx="1837800" cy="341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Including others channels</a:t>
            </a:r>
            <a:endParaRPr sz="1200"/>
          </a:p>
          <a:p>
            <a:pPr indent="0" lvl="0" marL="0" rtl="0" algn="l">
              <a:spcBef>
                <a:spcPts val="1200"/>
              </a:spcBef>
              <a:spcAft>
                <a:spcPts val="1200"/>
              </a:spcAft>
              <a:buNone/>
            </a:pPr>
            <a:r>
              <a:rPr b="1" lang="en" sz="1200">
                <a:solidFill>
                  <a:schemeClr val="dk1"/>
                </a:solidFill>
              </a:rPr>
              <a:t>PBH</a:t>
            </a:r>
            <a:r>
              <a:rPr lang="en" sz="1200"/>
              <a:t> = primordial black holes</a:t>
            </a:r>
            <a:endParaRPr sz="1200"/>
          </a:p>
        </p:txBody>
      </p:sp>
      <p:sp>
        <p:nvSpPr>
          <p:cNvPr id="573" name="Google Shape;573;p6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4" name="Google Shape;574;p6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Primordial</a:t>
            </a:r>
            <a:endParaRPr/>
          </a:p>
        </p:txBody>
      </p:sp>
      <p:sp>
        <p:nvSpPr>
          <p:cNvPr id="575" name="Google Shape;575;p63"/>
          <p:cNvSpPr txBox="1"/>
          <p:nvPr>
            <p:ph idx="1" type="body"/>
          </p:nvPr>
        </p:nvSpPr>
        <p:spPr>
          <a:xfrm>
            <a:off x="2391450" y="4109475"/>
            <a:ext cx="20958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Franciolini </a:t>
            </a:r>
            <a:r>
              <a:rPr i="1" lang="en" sz="1200"/>
              <a:t>et al</a:t>
            </a:r>
            <a:r>
              <a:rPr lang="en" sz="1200"/>
              <a:t>. </a:t>
            </a:r>
            <a:r>
              <a:rPr lang="en" sz="1200">
                <a:solidFill>
                  <a:schemeClr val="accent1"/>
                </a:solidFill>
              </a:rPr>
              <a:t>arXiv:2105.03349</a:t>
            </a:r>
            <a:endParaRPr sz="1500">
              <a:solidFill>
                <a:schemeClr val="accent1"/>
              </a:solidFill>
            </a:endParaRPr>
          </a:p>
        </p:txBody>
      </p:sp>
      <p:pic>
        <p:nvPicPr>
          <p:cNvPr id="576" name="Google Shape;576;p63"/>
          <p:cNvPicPr preferRelativeResize="0"/>
          <p:nvPr/>
        </p:nvPicPr>
        <p:blipFill rotWithShape="1">
          <a:blip r:embed="rId3">
            <a:alphaModFix/>
          </a:blip>
          <a:srcRect b="0" l="0" r="0" t="0"/>
          <a:stretch/>
        </p:blipFill>
        <p:spPr>
          <a:xfrm>
            <a:off x="4606150" y="501000"/>
            <a:ext cx="4115701" cy="417686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64"/>
          <p:cNvSpPr txBox="1"/>
          <p:nvPr>
            <p:ph idx="1" type="body"/>
          </p:nvPr>
        </p:nvSpPr>
        <p:spPr>
          <a:xfrm>
            <a:off x="448050" y="1211350"/>
            <a:ext cx="1655100" cy="358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Including incorrect physics in models or excluding channels will lead to biased results</a:t>
            </a:r>
            <a:endParaRPr sz="1200"/>
          </a:p>
          <a:p>
            <a:pPr indent="0" lvl="0" marL="0" rtl="0" algn="l">
              <a:spcBef>
                <a:spcPts val="1200"/>
              </a:spcBef>
              <a:spcAft>
                <a:spcPts val="0"/>
              </a:spcAft>
              <a:buNone/>
            </a:pPr>
            <a:r>
              <a:rPr lang="en" sz="1200">
                <a:solidFill>
                  <a:srgbClr val="0072B2"/>
                </a:solidFill>
              </a:rPr>
              <a:t>O4</a:t>
            </a:r>
            <a:r>
              <a:rPr lang="en" sz="1200"/>
              <a:t> should </a:t>
            </a:r>
            <a:r>
              <a:rPr lang="en" sz="1200"/>
              <a:t>yield</a:t>
            </a:r>
            <a:r>
              <a:rPr lang="en" sz="1200"/>
              <a:t> hundreds of candidates</a:t>
            </a:r>
            <a:endParaRPr sz="1200"/>
          </a:p>
          <a:p>
            <a:pPr indent="0" lvl="0" marL="0" rtl="0" algn="l">
              <a:spcBef>
                <a:spcPts val="1200"/>
              </a:spcBef>
              <a:spcAft>
                <a:spcPts val="1200"/>
              </a:spcAft>
              <a:buNone/>
            </a:pPr>
            <a:r>
              <a:rPr lang="en" sz="1200"/>
              <a:t>For a review of merger rates: Mandel &amp; Broekgaarden </a:t>
            </a:r>
            <a:r>
              <a:rPr lang="en" sz="1200">
                <a:solidFill>
                  <a:schemeClr val="accent1"/>
                </a:solidFill>
              </a:rPr>
              <a:t>arXiv:2107.14239</a:t>
            </a:r>
            <a:endParaRPr sz="1200">
              <a:solidFill>
                <a:schemeClr val="accent1"/>
              </a:solidFill>
            </a:endParaRPr>
          </a:p>
        </p:txBody>
      </p:sp>
      <p:sp>
        <p:nvSpPr>
          <p:cNvPr id="582" name="Google Shape;582;p64"/>
          <p:cNvSpPr txBox="1"/>
          <p:nvPr>
            <p:ph idx="1" type="body"/>
          </p:nvPr>
        </p:nvSpPr>
        <p:spPr>
          <a:xfrm>
            <a:off x="2391450" y="3880875"/>
            <a:ext cx="14364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Zevin, Bavera, </a:t>
            </a:r>
            <a:r>
              <a:rPr b="1" lang="en" sz="1200"/>
              <a:t>CPLB</a:t>
            </a:r>
            <a:r>
              <a:rPr lang="en" sz="1200"/>
              <a:t> </a:t>
            </a:r>
            <a:r>
              <a:rPr i="1" lang="en" sz="1200"/>
              <a:t>et al</a:t>
            </a:r>
            <a:r>
              <a:rPr lang="en" sz="1200"/>
              <a:t>. </a:t>
            </a:r>
            <a:r>
              <a:rPr lang="en" sz="1200">
                <a:solidFill>
                  <a:schemeClr val="accent1"/>
                </a:solidFill>
              </a:rPr>
              <a:t>arXiv:2011.10057</a:t>
            </a:r>
            <a:endParaRPr sz="1500">
              <a:solidFill>
                <a:schemeClr val="accent1"/>
              </a:solidFill>
            </a:endParaRPr>
          </a:p>
        </p:txBody>
      </p:sp>
      <p:sp>
        <p:nvSpPr>
          <p:cNvPr id="583" name="Google Shape;583;p6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4" name="Google Shape;584;p6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a:t>
            </a:r>
            <a:endParaRPr/>
          </a:p>
        </p:txBody>
      </p:sp>
      <p:pic>
        <p:nvPicPr>
          <p:cNvPr id="585" name="Google Shape;585;p64"/>
          <p:cNvPicPr preferRelativeResize="0"/>
          <p:nvPr/>
        </p:nvPicPr>
        <p:blipFill rotWithShape="1">
          <a:blip r:embed="rId3">
            <a:alphaModFix/>
          </a:blip>
          <a:srcRect b="0" l="0" r="0" t="0"/>
          <a:stretch/>
        </p:blipFill>
        <p:spPr>
          <a:xfrm>
            <a:off x="4571996" y="481300"/>
            <a:ext cx="4190125" cy="4190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65"/>
          <p:cNvPicPr preferRelativeResize="0"/>
          <p:nvPr/>
        </p:nvPicPr>
        <p:blipFill rotWithShape="1">
          <a:blip r:embed="rId3">
            <a:alphaModFix/>
          </a:blip>
          <a:srcRect b="0" l="0" r="0" t="0"/>
          <a:stretch/>
        </p:blipFill>
        <p:spPr>
          <a:xfrm>
            <a:off x="2866350" y="1233925"/>
            <a:ext cx="5529863" cy="3146200"/>
          </a:xfrm>
          <a:prstGeom prst="rect">
            <a:avLst/>
          </a:prstGeom>
          <a:noFill/>
          <a:ln>
            <a:noFill/>
          </a:ln>
        </p:spPr>
      </p:pic>
      <p:sp>
        <p:nvSpPr>
          <p:cNvPr id="591" name="Google Shape;591;p65"/>
          <p:cNvSpPr txBox="1"/>
          <p:nvPr>
            <p:ph idx="1" type="body"/>
          </p:nvPr>
        </p:nvSpPr>
        <p:spPr>
          <a:xfrm>
            <a:off x="2391450" y="4338075"/>
            <a:ext cx="29832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Barrett, …, </a:t>
            </a:r>
            <a:r>
              <a:rPr b="1" lang="en" sz="1200"/>
              <a:t>CPLB</a:t>
            </a:r>
            <a:r>
              <a:rPr lang="en" sz="1200"/>
              <a:t> </a:t>
            </a:r>
            <a:r>
              <a:rPr i="1" lang="en" sz="1200"/>
              <a:t>et al</a:t>
            </a:r>
            <a:r>
              <a:rPr lang="en" sz="1200"/>
              <a:t>. </a:t>
            </a:r>
            <a:r>
              <a:rPr lang="en" sz="1200">
                <a:solidFill>
                  <a:schemeClr val="accent1"/>
                </a:solidFill>
              </a:rPr>
              <a:t>arXiv:1711.06287</a:t>
            </a:r>
            <a:endParaRPr sz="1500">
              <a:solidFill>
                <a:schemeClr val="accent1"/>
              </a:solidFill>
            </a:endParaRPr>
          </a:p>
        </p:txBody>
      </p:sp>
      <p:sp>
        <p:nvSpPr>
          <p:cNvPr id="592" name="Google Shape;592;p6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3" name="Google Shape;593;p6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Precision astrophysics</a:t>
            </a:r>
            <a:endParaRPr/>
          </a:p>
        </p:txBody>
      </p:sp>
      <p:pic>
        <p:nvPicPr>
          <p:cNvPr id="594" name="Google Shape;594;p65"/>
          <p:cNvPicPr preferRelativeResize="0"/>
          <p:nvPr/>
        </p:nvPicPr>
        <p:blipFill rotWithShape="1">
          <a:blip r:embed="rId4">
            <a:alphaModFix/>
          </a:blip>
          <a:srcRect b="0" l="0" r="0" t="0"/>
          <a:stretch/>
        </p:blipFill>
        <p:spPr>
          <a:xfrm>
            <a:off x="7274398" y="4287051"/>
            <a:ext cx="1428276" cy="302400"/>
          </a:xfrm>
          <a:prstGeom prst="rect">
            <a:avLst/>
          </a:prstGeom>
          <a:noFill/>
          <a:ln>
            <a:noFill/>
          </a:ln>
        </p:spPr>
      </p:pic>
      <p:sp>
        <p:nvSpPr>
          <p:cNvPr id="595" name="Google Shape;595;p65"/>
          <p:cNvSpPr txBox="1"/>
          <p:nvPr/>
        </p:nvSpPr>
        <p:spPr>
          <a:xfrm>
            <a:off x="454550" y="1380725"/>
            <a:ext cx="1837800" cy="3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000000"/>
                </a:solidFill>
                <a:latin typeface="Lato"/>
                <a:ea typeface="Lato"/>
                <a:cs typeface="Lato"/>
                <a:sym typeface="Lato"/>
              </a:rPr>
              <a:t>After </a:t>
            </a:r>
            <a:r>
              <a:rPr b="1" lang="en" sz="1200">
                <a:solidFill>
                  <a:srgbClr val="56B3E9"/>
                </a:solidFill>
                <a:latin typeface="Lato"/>
                <a:ea typeface="Lato"/>
                <a:cs typeface="Lato"/>
                <a:sym typeface="Lato"/>
              </a:rPr>
              <a:t>1000</a:t>
            </a:r>
            <a:r>
              <a:rPr lang="en" sz="1200">
                <a:solidFill>
                  <a:srgbClr val="000000"/>
                </a:solidFill>
                <a:latin typeface="Lato"/>
                <a:ea typeface="Lato"/>
                <a:cs typeface="Lato"/>
                <a:sym typeface="Lato"/>
              </a:rPr>
              <a:t> detections of binaries from isolated evolution channels</a:t>
            </a:r>
            <a:endParaRPr sz="1200">
              <a:solidFill>
                <a:srgbClr val="000000"/>
              </a:solidFill>
              <a:latin typeface="Lato"/>
              <a:ea typeface="Lato"/>
              <a:cs typeface="Lato"/>
              <a:sym typeface="Lato"/>
            </a:endParaRPr>
          </a:p>
          <a:p>
            <a:pPr indent="0" lvl="0" marL="0" rtl="0" algn="l">
              <a:lnSpc>
                <a:spcPct val="115000"/>
              </a:lnSpc>
              <a:spcBef>
                <a:spcPts val="1200"/>
              </a:spcBef>
              <a:spcAft>
                <a:spcPts val="0"/>
              </a:spcAft>
              <a:buNone/>
            </a:pPr>
            <a:r>
              <a:rPr lang="en" sz="1200">
                <a:solidFill>
                  <a:srgbClr val="000000"/>
                </a:solidFill>
                <a:latin typeface="Lato"/>
                <a:ea typeface="Lato"/>
                <a:cs typeface="Lato"/>
                <a:sym typeface="Lato"/>
              </a:rPr>
              <a:t>Systematic modelling uncertainty will become dominant over statistical uncertainty</a:t>
            </a:r>
            <a:endParaRPr sz="1200">
              <a:solidFill>
                <a:srgbClr val="000000"/>
              </a:solidFill>
              <a:latin typeface="Lato"/>
              <a:ea typeface="Lato"/>
              <a:cs typeface="Lato"/>
              <a:sym typeface="Lato"/>
            </a:endParaRPr>
          </a:p>
          <a:p>
            <a:pPr indent="0" lvl="0" marL="0" rtl="0" algn="l">
              <a:lnSpc>
                <a:spcPct val="115000"/>
              </a:lnSpc>
              <a:spcBef>
                <a:spcPts val="1200"/>
              </a:spcBef>
              <a:spcAft>
                <a:spcPts val="1200"/>
              </a:spcAft>
              <a:buNone/>
            </a:pPr>
            <a:r>
              <a:t/>
            </a:r>
            <a:endParaRPr sz="1200">
              <a:solidFill>
                <a:srgbClr val="000000"/>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Hierarchical mergers</a:t>
            </a:r>
            <a:endParaRPr/>
          </a:p>
        </p:txBody>
      </p:sp>
      <p:sp>
        <p:nvSpPr>
          <p:cNvPr id="601" name="Google Shape;601;p66"/>
          <p:cNvSpPr txBox="1"/>
          <p:nvPr/>
        </p:nvSpPr>
        <p:spPr>
          <a:xfrm>
            <a:off x="434975" y="1363750"/>
            <a:ext cx="1651500" cy="3391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solidFill>
                  <a:schemeClr val="dk2"/>
                </a:solidFill>
                <a:latin typeface="Lato"/>
                <a:ea typeface="Lato"/>
                <a:cs typeface="Lato"/>
                <a:sym typeface="Lato"/>
              </a:rPr>
              <a:t>Merger products (</a:t>
            </a:r>
            <a:r>
              <a:rPr b="1" lang="en" sz="1200">
                <a:solidFill>
                  <a:schemeClr val="accent1"/>
                </a:solidFill>
                <a:latin typeface="Lato"/>
                <a:ea typeface="Lato"/>
                <a:cs typeface="Lato"/>
                <a:sym typeface="Lato"/>
              </a:rPr>
              <a:t>2G</a:t>
            </a:r>
            <a:r>
              <a:rPr lang="en" sz="1200">
                <a:solidFill>
                  <a:schemeClr val="dk2"/>
                </a:solidFill>
                <a:latin typeface="Lato"/>
                <a:ea typeface="Lato"/>
                <a:cs typeface="Lato"/>
                <a:sym typeface="Lato"/>
              </a:rPr>
              <a:t>) have higher masses and characteristic spins</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rPr lang="en" sz="1200">
                <a:solidFill>
                  <a:schemeClr val="dk2"/>
                </a:solidFill>
                <a:latin typeface="Lato"/>
                <a:ea typeface="Lato"/>
                <a:cs typeface="Lato"/>
                <a:sym typeface="Lato"/>
              </a:rPr>
              <a:t>Hierarchical merger rates depend upon recoil kicks and hence spins </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rPr b="1" lang="en" sz="1200">
                <a:solidFill>
                  <a:schemeClr val="accent1"/>
                </a:solidFill>
                <a:latin typeface="Lato"/>
                <a:ea typeface="Lato"/>
                <a:cs typeface="Lato"/>
                <a:sym typeface="Lato"/>
              </a:rPr>
              <a:t>Inference methods</a:t>
            </a:r>
            <a:r>
              <a:rPr lang="en" sz="1200">
                <a:solidFill>
                  <a:schemeClr val="dk2"/>
                </a:solidFill>
                <a:latin typeface="Lato"/>
                <a:ea typeface="Lato"/>
                <a:cs typeface="Lato"/>
                <a:sym typeface="Lato"/>
              </a:rPr>
              <a:t> </a:t>
            </a:r>
            <a:br>
              <a:rPr lang="en" sz="1200">
                <a:solidFill>
                  <a:schemeClr val="dk2"/>
                </a:solidFill>
                <a:latin typeface="Lato"/>
                <a:ea typeface="Lato"/>
                <a:cs typeface="Lato"/>
                <a:sym typeface="Lato"/>
              </a:rPr>
            </a:br>
            <a:r>
              <a:rPr lang="en" sz="1200">
                <a:solidFill>
                  <a:schemeClr val="dk2"/>
                </a:solidFill>
                <a:latin typeface="Lato"/>
                <a:ea typeface="Lato"/>
                <a:cs typeface="Lato"/>
                <a:sym typeface="Lato"/>
              </a:rPr>
              <a:t>Kimball, Talbot, </a:t>
            </a:r>
            <a:r>
              <a:rPr b="1" lang="en" sz="1200">
                <a:solidFill>
                  <a:schemeClr val="dk2"/>
                </a:solidFill>
                <a:latin typeface="Lato"/>
                <a:ea typeface="Lato"/>
                <a:cs typeface="Lato"/>
                <a:sym typeface="Lato"/>
              </a:rPr>
              <a:t>CPLB</a:t>
            </a:r>
            <a:r>
              <a:rPr lang="en" sz="1200">
                <a:solidFill>
                  <a:schemeClr val="dk2"/>
                </a:solidFill>
                <a:latin typeface="Lato"/>
                <a:ea typeface="Lato"/>
                <a:cs typeface="Lato"/>
                <a:sym typeface="Lato"/>
              </a:rPr>
              <a:t> </a:t>
            </a:r>
            <a:r>
              <a:rPr i="1" lang="en" sz="1200">
                <a:solidFill>
                  <a:schemeClr val="dk2"/>
                </a:solidFill>
                <a:latin typeface="Lato"/>
                <a:ea typeface="Lato"/>
                <a:cs typeface="Lato"/>
                <a:sym typeface="Lato"/>
              </a:rPr>
              <a:t>et al</a:t>
            </a:r>
            <a:r>
              <a:rPr lang="en" sz="1200">
                <a:solidFill>
                  <a:schemeClr val="dk2"/>
                </a:solidFill>
                <a:latin typeface="Lato"/>
                <a:ea typeface="Lato"/>
                <a:cs typeface="Lato"/>
                <a:sym typeface="Lato"/>
              </a:rPr>
              <a:t>. </a:t>
            </a:r>
            <a:r>
              <a:rPr lang="en" sz="1200">
                <a:solidFill>
                  <a:schemeClr val="accent1"/>
                </a:solidFill>
                <a:latin typeface="Lato"/>
                <a:ea typeface="Lato"/>
                <a:cs typeface="Lato"/>
                <a:sym typeface="Lato"/>
              </a:rPr>
              <a:t>arXiv:2005.00023</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000000"/>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000000"/>
              </a:solidFill>
              <a:latin typeface="Lato"/>
              <a:ea typeface="Lato"/>
              <a:cs typeface="Lato"/>
              <a:sym typeface="Lato"/>
            </a:endParaRPr>
          </a:p>
        </p:txBody>
      </p:sp>
      <p:sp>
        <p:nvSpPr>
          <p:cNvPr id="602" name="Google Shape;602;p6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3" name="Google Shape;603;p66"/>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Kimball, Talbot, </a:t>
            </a:r>
            <a:r>
              <a:rPr b="1" lang="en" sz="1200"/>
              <a:t>CPLB</a:t>
            </a:r>
            <a:r>
              <a:rPr lang="en" sz="1200"/>
              <a:t> </a:t>
            </a:r>
            <a:r>
              <a:rPr i="1" lang="en" sz="1200"/>
              <a:t>et al</a:t>
            </a:r>
            <a:r>
              <a:rPr lang="en" sz="1200"/>
              <a:t>. </a:t>
            </a:r>
            <a:r>
              <a:rPr lang="en" sz="1200">
                <a:solidFill>
                  <a:schemeClr val="accent1"/>
                </a:solidFill>
              </a:rPr>
              <a:t>arXiv:2011.05332</a:t>
            </a:r>
            <a:endParaRPr sz="1500">
              <a:solidFill>
                <a:schemeClr val="accent1"/>
              </a:solidFill>
            </a:endParaRPr>
          </a:p>
        </p:txBody>
      </p:sp>
      <p:pic>
        <p:nvPicPr>
          <p:cNvPr id="604" name="Google Shape;604;p66"/>
          <p:cNvPicPr preferRelativeResize="0"/>
          <p:nvPr/>
        </p:nvPicPr>
        <p:blipFill>
          <a:blip r:embed="rId3">
            <a:alphaModFix/>
          </a:blip>
          <a:stretch>
            <a:fillRect/>
          </a:stretch>
        </p:blipFill>
        <p:spPr>
          <a:xfrm>
            <a:off x="2482050" y="1363750"/>
            <a:ext cx="3189443" cy="2971419"/>
          </a:xfrm>
          <a:prstGeom prst="rect">
            <a:avLst/>
          </a:prstGeom>
          <a:noFill/>
          <a:ln>
            <a:noFill/>
          </a:ln>
        </p:spPr>
      </p:pic>
      <p:pic>
        <p:nvPicPr>
          <p:cNvPr id="605" name="Google Shape;605;p66"/>
          <p:cNvPicPr preferRelativeResize="0"/>
          <p:nvPr/>
        </p:nvPicPr>
        <p:blipFill>
          <a:blip r:embed="rId4">
            <a:alphaModFix/>
          </a:blip>
          <a:stretch>
            <a:fillRect/>
          </a:stretch>
        </p:blipFill>
        <p:spPr>
          <a:xfrm>
            <a:off x="5635923" y="1363750"/>
            <a:ext cx="3085926" cy="297141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cluster</a:t>
            </a:r>
            <a:endParaRPr/>
          </a:p>
        </p:txBody>
      </p:sp>
      <p:sp>
        <p:nvSpPr>
          <p:cNvPr id="611" name="Google Shape;611;p67"/>
          <p:cNvSpPr txBox="1"/>
          <p:nvPr/>
        </p:nvSpPr>
        <p:spPr>
          <a:xfrm>
            <a:off x="449550" y="1287550"/>
            <a:ext cx="1651500" cy="34281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solidFill>
                  <a:schemeClr val="dk2"/>
                </a:solidFill>
                <a:latin typeface="Lato"/>
                <a:ea typeface="Lato"/>
                <a:cs typeface="Lato"/>
                <a:sym typeface="Lato"/>
              </a:rPr>
              <a:t>For a cluster with an escape velocity of ~300 km s</a:t>
            </a:r>
            <a:r>
              <a:rPr baseline="30000" lang="en" sz="1200">
                <a:solidFill>
                  <a:schemeClr val="dk2"/>
                </a:solidFill>
                <a:latin typeface="Lato"/>
                <a:ea typeface="Lato"/>
                <a:cs typeface="Lato"/>
                <a:sym typeface="Lato"/>
              </a:rPr>
              <a:t>−1</a:t>
            </a:r>
            <a:endParaRPr baseline="30000"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rPr lang="en" sz="1200">
                <a:solidFill>
                  <a:schemeClr val="dk2"/>
                </a:solidFill>
                <a:latin typeface="Lato"/>
                <a:ea typeface="Lato"/>
                <a:cs typeface="Lato"/>
                <a:sym typeface="Lato"/>
              </a:rPr>
              <a:t>Assumes that all coalescences come from dynamical mergers in a single type of cluster</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rPr lang="en" sz="1200">
                <a:solidFill>
                  <a:schemeClr val="dk2"/>
                </a:solidFill>
                <a:latin typeface="Lato"/>
                <a:ea typeface="Lato"/>
                <a:cs typeface="Lato"/>
                <a:sym typeface="Lato"/>
              </a:rPr>
              <a:t>From </a:t>
            </a:r>
            <a:r>
              <a:rPr b="1" lang="en" sz="1200">
                <a:solidFill>
                  <a:srgbClr val="0072B2"/>
                </a:solidFill>
                <a:latin typeface="Lato"/>
                <a:ea typeface="Lato"/>
                <a:cs typeface="Lato"/>
                <a:sym typeface="Lato"/>
              </a:rPr>
              <a:t>GWTC-2</a:t>
            </a:r>
            <a:r>
              <a:rPr lang="en" sz="1200">
                <a:solidFill>
                  <a:schemeClr val="dk2"/>
                </a:solidFill>
                <a:latin typeface="Lato"/>
                <a:ea typeface="Lato"/>
                <a:cs typeface="Lato"/>
                <a:sym typeface="Lato"/>
              </a:rPr>
              <a:t>, </a:t>
            </a:r>
            <a:r>
              <a:rPr b="1" lang="en" sz="1200">
                <a:solidFill>
                  <a:schemeClr val="accent3"/>
                </a:solidFill>
                <a:latin typeface="Lato"/>
                <a:ea typeface="Lato"/>
                <a:cs typeface="Lato"/>
                <a:sym typeface="Lato"/>
              </a:rPr>
              <a:t>GW190521</a:t>
            </a:r>
            <a:r>
              <a:rPr lang="en" sz="1200">
                <a:solidFill>
                  <a:schemeClr val="dk2"/>
                </a:solidFill>
                <a:latin typeface="Lato"/>
                <a:ea typeface="Lato"/>
                <a:cs typeface="Lato"/>
                <a:sym typeface="Lato"/>
              </a:rPr>
              <a:t> and </a:t>
            </a:r>
            <a:r>
              <a:rPr b="1" lang="en" sz="1200">
                <a:solidFill>
                  <a:schemeClr val="accent5"/>
                </a:solidFill>
                <a:latin typeface="Lato"/>
                <a:ea typeface="Lato"/>
                <a:cs typeface="Lato"/>
                <a:sym typeface="Lato"/>
              </a:rPr>
              <a:t>GW190519</a:t>
            </a:r>
            <a:r>
              <a:rPr lang="en" sz="1200">
                <a:solidFill>
                  <a:schemeClr val="dk2"/>
                </a:solidFill>
                <a:latin typeface="Lato"/>
                <a:ea typeface="Lato"/>
                <a:cs typeface="Lato"/>
                <a:sym typeface="Lato"/>
              </a:rPr>
              <a:t> have the best odds of being hierarchical</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000000"/>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000000"/>
              </a:solidFill>
              <a:latin typeface="Lato"/>
              <a:ea typeface="Lato"/>
              <a:cs typeface="Lato"/>
              <a:sym typeface="Lato"/>
            </a:endParaRPr>
          </a:p>
        </p:txBody>
      </p:sp>
      <p:sp>
        <p:nvSpPr>
          <p:cNvPr id="612" name="Google Shape;612;p6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3" name="Google Shape;613;p67"/>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Kimball, Talbot, </a:t>
            </a:r>
            <a:r>
              <a:rPr b="1" lang="en" sz="1200"/>
              <a:t>CPLB</a:t>
            </a:r>
            <a:r>
              <a:rPr lang="en" sz="1200"/>
              <a:t> </a:t>
            </a:r>
            <a:r>
              <a:rPr i="1" lang="en" sz="1200"/>
              <a:t>et al</a:t>
            </a:r>
            <a:r>
              <a:rPr lang="en" sz="1200"/>
              <a:t>. </a:t>
            </a:r>
            <a:r>
              <a:rPr lang="en" sz="1200">
                <a:solidFill>
                  <a:schemeClr val="accent1"/>
                </a:solidFill>
              </a:rPr>
              <a:t>arXiv:2011.05332</a:t>
            </a:r>
            <a:endParaRPr sz="1500">
              <a:solidFill>
                <a:schemeClr val="accent1"/>
              </a:solidFill>
            </a:endParaRPr>
          </a:p>
        </p:txBody>
      </p:sp>
      <p:pic>
        <p:nvPicPr>
          <p:cNvPr id="614" name="Google Shape;614;p67"/>
          <p:cNvPicPr preferRelativeResize="0"/>
          <p:nvPr/>
        </p:nvPicPr>
        <p:blipFill>
          <a:blip r:embed="rId3">
            <a:alphaModFix/>
          </a:blip>
          <a:stretch>
            <a:fillRect/>
          </a:stretch>
        </p:blipFill>
        <p:spPr>
          <a:xfrm>
            <a:off x="2482050" y="1287550"/>
            <a:ext cx="6239800" cy="3110765"/>
          </a:xfrm>
          <a:prstGeom prst="rect">
            <a:avLst/>
          </a:prstGeom>
          <a:noFill/>
          <a:ln>
            <a:noFill/>
          </a:ln>
        </p:spPr>
      </p:pic>
      <p:pic>
        <p:nvPicPr>
          <p:cNvPr id="615" name="Google Shape;615;p67"/>
          <p:cNvPicPr preferRelativeResize="0"/>
          <p:nvPr/>
        </p:nvPicPr>
        <p:blipFill rotWithShape="1">
          <a:blip r:embed="rId4">
            <a:alphaModFix/>
          </a:blip>
          <a:srcRect b="76555" l="1483" r="94041" t="18383"/>
          <a:stretch/>
        </p:blipFill>
        <p:spPr>
          <a:xfrm>
            <a:off x="2505456" y="1542288"/>
            <a:ext cx="138102" cy="1503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68"/>
          <p:cNvSpPr txBox="1"/>
          <p:nvPr>
            <p:ph idx="1" type="body"/>
          </p:nvPr>
        </p:nvSpPr>
        <p:spPr>
          <a:xfrm>
            <a:off x="454550" y="1136525"/>
            <a:ext cx="1837800" cy="36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Rates encode information about formation</a:t>
            </a:r>
            <a:endParaRPr sz="1200"/>
          </a:p>
          <a:p>
            <a:pPr indent="0" lvl="0" marL="0" rtl="0" algn="l">
              <a:spcBef>
                <a:spcPts val="1200"/>
              </a:spcBef>
              <a:spcAft>
                <a:spcPts val="0"/>
              </a:spcAft>
              <a:buNone/>
            </a:pPr>
            <a:r>
              <a:rPr lang="en" sz="1200"/>
              <a:t>Rate density evolves with redshift</a:t>
            </a:r>
            <a:endParaRPr sz="1200"/>
          </a:p>
          <a:p>
            <a:pPr indent="0" lvl="0" marL="0" rtl="0" algn="l">
              <a:spcBef>
                <a:spcPts val="1200"/>
              </a:spcBef>
              <a:spcAft>
                <a:spcPts val="0"/>
              </a:spcAft>
              <a:buNone/>
            </a:pPr>
            <a:r>
              <a:rPr b="1" lang="en" sz="1200">
                <a:solidFill>
                  <a:schemeClr val="accent1"/>
                </a:solidFill>
              </a:rPr>
              <a:t>Multiple channels</a:t>
            </a:r>
            <a:r>
              <a:rPr lang="en" sz="1200"/>
              <a:t> likely contribute: can only rule out models that over predict</a:t>
            </a:r>
            <a:endParaRPr sz="1200"/>
          </a:p>
          <a:p>
            <a:pPr indent="0" lvl="0" marL="0" rtl="0" algn="l">
              <a:spcBef>
                <a:spcPts val="1200"/>
              </a:spcBef>
              <a:spcAft>
                <a:spcPts val="1200"/>
              </a:spcAft>
              <a:buNone/>
            </a:pPr>
            <a:r>
              <a:rPr lang="en" sz="1200"/>
              <a:t>For predictions of rates prior to the first detection, see </a:t>
            </a:r>
            <a:r>
              <a:rPr lang="en" sz="1200"/>
              <a:t>LVC</a:t>
            </a:r>
            <a:r>
              <a:rPr lang="en" sz="1200">
                <a:solidFill>
                  <a:schemeClr val="accent1"/>
                </a:solidFill>
              </a:rPr>
              <a:t> arXiv:1003.2480</a:t>
            </a:r>
            <a:endParaRPr sz="1200">
              <a:solidFill>
                <a:schemeClr val="accent1"/>
              </a:solidFill>
            </a:endParaRPr>
          </a:p>
        </p:txBody>
      </p:sp>
      <p:sp>
        <p:nvSpPr>
          <p:cNvPr id="621" name="Google Shape;621;p68"/>
          <p:cNvSpPr txBox="1"/>
          <p:nvPr>
            <p:ph idx="1" type="body"/>
          </p:nvPr>
        </p:nvSpPr>
        <p:spPr>
          <a:xfrm>
            <a:off x="2391450" y="3880875"/>
            <a:ext cx="15480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Mandel &amp; Broekgaarden </a:t>
            </a:r>
            <a:r>
              <a:rPr lang="en" sz="1200">
                <a:solidFill>
                  <a:schemeClr val="accent1"/>
                </a:solidFill>
              </a:rPr>
              <a:t>arXiv:2107.14239</a:t>
            </a:r>
            <a:endParaRPr sz="1500">
              <a:solidFill>
                <a:schemeClr val="accent1"/>
              </a:solidFill>
            </a:endParaRPr>
          </a:p>
        </p:txBody>
      </p:sp>
      <p:pic>
        <p:nvPicPr>
          <p:cNvPr id="622" name="Google Shape;622;p68"/>
          <p:cNvPicPr preferRelativeResize="0"/>
          <p:nvPr/>
        </p:nvPicPr>
        <p:blipFill>
          <a:blip r:embed="rId3">
            <a:alphaModFix/>
          </a:blip>
          <a:stretch>
            <a:fillRect/>
          </a:stretch>
        </p:blipFill>
        <p:spPr>
          <a:xfrm>
            <a:off x="4840475" y="438575"/>
            <a:ext cx="3608924" cy="4304625"/>
          </a:xfrm>
          <a:prstGeom prst="rect">
            <a:avLst/>
          </a:prstGeom>
          <a:noFill/>
          <a:ln>
            <a:noFill/>
          </a:ln>
        </p:spPr>
      </p:pic>
      <p:sp>
        <p:nvSpPr>
          <p:cNvPr id="623" name="Google Shape;623;p6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4" name="Google Shape;624;p68"/>
          <p:cNvSpPr txBox="1"/>
          <p:nvPr>
            <p:ph type="title"/>
          </p:nvPr>
        </p:nvSpPr>
        <p:spPr>
          <a:xfrm>
            <a:off x="2400250" y="575950"/>
            <a:ext cx="23544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Rates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p69"/>
          <p:cNvPicPr preferRelativeResize="0"/>
          <p:nvPr/>
        </p:nvPicPr>
        <p:blipFill>
          <a:blip r:embed="rId3">
            <a:alphaModFix/>
          </a:blip>
          <a:stretch>
            <a:fillRect/>
          </a:stretch>
        </p:blipFill>
        <p:spPr>
          <a:xfrm>
            <a:off x="3231075" y="1046975"/>
            <a:ext cx="4807150" cy="3641775"/>
          </a:xfrm>
          <a:prstGeom prst="rect">
            <a:avLst/>
          </a:prstGeom>
          <a:noFill/>
          <a:ln>
            <a:noFill/>
          </a:ln>
        </p:spPr>
      </p:pic>
      <p:sp>
        <p:nvSpPr>
          <p:cNvPr id="630" name="Google Shape;630;p69"/>
          <p:cNvSpPr txBox="1"/>
          <p:nvPr>
            <p:ph idx="1" type="body"/>
          </p:nvPr>
        </p:nvSpPr>
        <p:spPr>
          <a:xfrm>
            <a:off x="454550" y="1267650"/>
            <a:ext cx="1706400" cy="352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1"/>
                </a:solidFill>
              </a:rPr>
              <a:t>Hubble constant</a:t>
            </a:r>
            <a:r>
              <a:rPr lang="en" sz="1200"/>
              <a:t> characterises the expansion of the Universe</a:t>
            </a:r>
            <a:endParaRPr sz="1200"/>
          </a:p>
          <a:p>
            <a:pPr indent="0" lvl="0" marL="0" rtl="0" algn="l">
              <a:spcBef>
                <a:spcPts val="1200"/>
              </a:spcBef>
              <a:spcAft>
                <a:spcPts val="0"/>
              </a:spcAft>
              <a:buNone/>
            </a:pPr>
            <a:r>
              <a:rPr lang="en" sz="1200"/>
              <a:t>Most information comes from </a:t>
            </a:r>
            <a:r>
              <a:rPr b="1" lang="en" sz="1200">
                <a:solidFill>
                  <a:schemeClr val="accent1"/>
                </a:solidFill>
              </a:rPr>
              <a:t>GW170817</a:t>
            </a:r>
            <a:endParaRPr b="1" sz="1200">
              <a:solidFill>
                <a:schemeClr val="accent1"/>
              </a:solidFill>
            </a:endParaRPr>
          </a:p>
          <a:p>
            <a:pPr indent="0" lvl="0" marL="0" rtl="0" algn="l">
              <a:spcBef>
                <a:spcPts val="1200"/>
              </a:spcBef>
              <a:spcAft>
                <a:spcPts val="1200"/>
              </a:spcAft>
              <a:buNone/>
            </a:pPr>
            <a:r>
              <a:rPr lang="en" sz="1200"/>
              <a:t>Different mass distributions yield different results</a:t>
            </a:r>
            <a:endParaRPr sz="1200"/>
          </a:p>
        </p:txBody>
      </p:sp>
      <p:sp>
        <p:nvSpPr>
          <p:cNvPr id="631" name="Google Shape;631;p69"/>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arXiv:2111.03604</a:t>
            </a:r>
            <a:endParaRPr sz="1200">
              <a:solidFill>
                <a:schemeClr val="accent1"/>
              </a:solidFill>
            </a:endParaRPr>
          </a:p>
        </p:txBody>
      </p:sp>
      <p:sp>
        <p:nvSpPr>
          <p:cNvPr id="632" name="Google Shape;632;p6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3" name="Google Shape;633;p6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Cosmology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70"/>
          <p:cNvPicPr preferRelativeResize="0"/>
          <p:nvPr/>
        </p:nvPicPr>
        <p:blipFill>
          <a:blip r:embed="rId3">
            <a:alphaModFix/>
          </a:blip>
          <a:stretch>
            <a:fillRect/>
          </a:stretch>
        </p:blipFill>
        <p:spPr>
          <a:xfrm>
            <a:off x="4521500" y="485875"/>
            <a:ext cx="4200351" cy="4202876"/>
          </a:xfrm>
          <a:prstGeom prst="rect">
            <a:avLst/>
          </a:prstGeom>
          <a:noFill/>
          <a:ln>
            <a:noFill/>
          </a:ln>
        </p:spPr>
      </p:pic>
      <p:sp>
        <p:nvSpPr>
          <p:cNvPr id="639" name="Google Shape;639;p70"/>
          <p:cNvSpPr txBox="1"/>
          <p:nvPr>
            <p:ph idx="1" type="body"/>
          </p:nvPr>
        </p:nvSpPr>
        <p:spPr>
          <a:xfrm>
            <a:off x="454550" y="1618800"/>
            <a:ext cx="1706400" cy="3174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solidFill>
                  <a:schemeClr val="accent4"/>
                </a:solidFill>
              </a:rPr>
              <a:t>Power law plus peak</a:t>
            </a:r>
            <a:r>
              <a:rPr lang="en" sz="1200"/>
              <a:t> model</a:t>
            </a:r>
            <a:endParaRPr sz="1200"/>
          </a:p>
        </p:txBody>
      </p:sp>
      <p:sp>
        <p:nvSpPr>
          <p:cNvPr id="640" name="Google Shape;640;p70"/>
          <p:cNvSpPr txBox="1"/>
          <p:nvPr>
            <p:ph idx="1" type="body"/>
          </p:nvPr>
        </p:nvSpPr>
        <p:spPr>
          <a:xfrm>
            <a:off x="2400250" y="42822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LVK</a:t>
            </a:r>
            <a:r>
              <a:rPr lang="en" sz="1200"/>
              <a:t> </a:t>
            </a:r>
            <a:r>
              <a:rPr lang="en" sz="1200">
                <a:solidFill>
                  <a:schemeClr val="accent1"/>
                </a:solidFill>
              </a:rPr>
              <a:t>arXiv:2111.03604</a:t>
            </a:r>
            <a:endParaRPr sz="1200">
              <a:solidFill>
                <a:schemeClr val="accent1"/>
              </a:solidFill>
            </a:endParaRPr>
          </a:p>
        </p:txBody>
      </p:sp>
      <p:sp>
        <p:nvSpPr>
          <p:cNvPr id="641" name="Google Shape;641;p7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2" name="Google Shape;642;p7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Correlation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1"/>
          <p:cNvSpPr txBox="1"/>
          <p:nvPr>
            <p:ph idx="1" type="body"/>
          </p:nvPr>
        </p:nvSpPr>
        <p:spPr>
          <a:xfrm>
            <a:off x="454550" y="1391525"/>
            <a:ext cx="1837800" cy="34011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Clr>
                <a:schemeClr val="dk2"/>
              </a:buClr>
              <a:buSzPct val="91666"/>
              <a:buFont typeface="Arial"/>
              <a:buNone/>
            </a:pPr>
            <a:r>
              <a:rPr lang="en" sz="1200"/>
              <a:t>Mass and spin distributions differ from </a:t>
            </a:r>
            <a:r>
              <a:rPr b="1" lang="en" sz="1200">
                <a:solidFill>
                  <a:schemeClr val="accent3"/>
                </a:solidFill>
              </a:rPr>
              <a:t>X-ray observations</a:t>
            </a:r>
            <a:endParaRPr b="1" sz="1200">
              <a:solidFill>
                <a:schemeClr val="accent3"/>
              </a:solidFill>
            </a:endParaRPr>
          </a:p>
          <a:p>
            <a:pPr indent="0" lvl="0" marL="0" rtl="0" algn="l">
              <a:spcBef>
                <a:spcPts val="1200"/>
              </a:spcBef>
              <a:spcAft>
                <a:spcPts val="0"/>
              </a:spcAft>
              <a:buClr>
                <a:schemeClr val="dk2"/>
              </a:buClr>
              <a:buSzPct val="91666"/>
              <a:buFont typeface="Arial"/>
              <a:buNone/>
            </a:pPr>
            <a:r>
              <a:rPr lang="en" sz="1200"/>
              <a:t>There are differences in evolutionary channel and observational selection effects between </a:t>
            </a:r>
            <a:r>
              <a:rPr b="1" lang="en" sz="1200">
                <a:solidFill>
                  <a:schemeClr val="accent3"/>
                </a:solidFill>
              </a:rPr>
              <a:t>X-rays</a:t>
            </a:r>
            <a:r>
              <a:rPr lang="en" sz="1200"/>
              <a:t> and </a:t>
            </a:r>
            <a:r>
              <a:rPr b="1" lang="en" sz="1200"/>
              <a:t>gravitational waves</a:t>
            </a:r>
            <a:endParaRPr b="1" sz="1200"/>
          </a:p>
          <a:p>
            <a:pPr indent="0" lvl="0" marL="0" rtl="0" algn="l">
              <a:spcBef>
                <a:spcPts val="1200"/>
              </a:spcBef>
              <a:spcAft>
                <a:spcPts val="0"/>
              </a:spcAft>
              <a:buClr>
                <a:schemeClr val="dk2"/>
              </a:buClr>
              <a:buSzPct val="91666"/>
              <a:buFont typeface="Arial"/>
              <a:buNone/>
            </a:pPr>
            <a:r>
              <a:rPr lang="en" sz="1200"/>
              <a:t>Gravitational wave sources are mostly formed at lower metallicity</a:t>
            </a:r>
            <a:endParaRPr sz="1200"/>
          </a:p>
          <a:p>
            <a:pPr indent="0" lvl="0" marL="0" rtl="0" algn="l">
              <a:spcBef>
                <a:spcPts val="1200"/>
              </a:spcBef>
              <a:spcAft>
                <a:spcPts val="0"/>
              </a:spcAft>
              <a:buNone/>
            </a:pPr>
            <a:r>
              <a:t/>
            </a:r>
            <a:endParaRPr sz="1200"/>
          </a:p>
          <a:p>
            <a:pPr indent="0" lvl="0" marL="0" rtl="0" algn="l">
              <a:spcBef>
                <a:spcPts val="1200"/>
              </a:spcBef>
              <a:spcAft>
                <a:spcPts val="1200"/>
              </a:spcAft>
              <a:buNone/>
            </a:pPr>
            <a:r>
              <a:t/>
            </a:r>
            <a:endParaRPr/>
          </a:p>
        </p:txBody>
      </p:sp>
      <p:sp>
        <p:nvSpPr>
          <p:cNvPr id="648" name="Google Shape;648;p71"/>
          <p:cNvSpPr txBox="1"/>
          <p:nvPr>
            <p:ph idx="1" type="body"/>
          </p:nvPr>
        </p:nvSpPr>
        <p:spPr>
          <a:xfrm>
            <a:off x="2391450" y="4033275"/>
            <a:ext cx="32160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Liotine, Zevin, </a:t>
            </a:r>
            <a:r>
              <a:rPr b="1" lang="en" sz="1200"/>
              <a:t>CPLB</a:t>
            </a:r>
            <a:r>
              <a:rPr lang="en" sz="1200"/>
              <a:t>, Doctor &amp; Kalogera </a:t>
            </a:r>
            <a:r>
              <a:rPr lang="en" sz="1200">
                <a:solidFill>
                  <a:schemeClr val="accent1"/>
                </a:solidFill>
              </a:rPr>
              <a:t>arXiv:2210.01825</a:t>
            </a:r>
            <a:endParaRPr sz="1500">
              <a:solidFill>
                <a:schemeClr val="accent1"/>
              </a:solidFill>
            </a:endParaRPr>
          </a:p>
        </p:txBody>
      </p:sp>
      <p:sp>
        <p:nvSpPr>
          <p:cNvPr id="649" name="Google Shape;649;p7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0" name="Google Shape;650;p7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Selection effects</a:t>
            </a:r>
            <a:endParaRPr/>
          </a:p>
        </p:txBody>
      </p:sp>
      <p:pic>
        <p:nvPicPr>
          <p:cNvPr id="651" name="Google Shape;651;p71"/>
          <p:cNvPicPr preferRelativeResize="0"/>
          <p:nvPr/>
        </p:nvPicPr>
        <p:blipFill rotWithShape="1">
          <a:blip r:embed="rId3">
            <a:alphaModFix/>
          </a:blip>
          <a:srcRect b="0" l="0" r="0" t="0"/>
          <a:stretch/>
        </p:blipFill>
        <p:spPr>
          <a:xfrm>
            <a:off x="6792400" y="3971625"/>
            <a:ext cx="1934200" cy="564725"/>
          </a:xfrm>
          <a:prstGeom prst="rect">
            <a:avLst/>
          </a:prstGeom>
          <a:noFill/>
          <a:ln>
            <a:noFill/>
          </a:ln>
        </p:spPr>
      </p:pic>
      <p:pic>
        <p:nvPicPr>
          <p:cNvPr id="652" name="Google Shape;652;p71"/>
          <p:cNvPicPr preferRelativeResize="0"/>
          <p:nvPr/>
        </p:nvPicPr>
        <p:blipFill>
          <a:blip r:embed="rId4">
            <a:alphaModFix/>
          </a:blip>
          <a:stretch>
            <a:fillRect/>
          </a:stretch>
        </p:blipFill>
        <p:spPr>
          <a:xfrm>
            <a:off x="2444750" y="1439757"/>
            <a:ext cx="6321603" cy="213291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7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simulations</a:t>
            </a:r>
            <a:endParaRPr/>
          </a:p>
        </p:txBody>
      </p:sp>
      <p:sp>
        <p:nvSpPr>
          <p:cNvPr id="658" name="Google Shape;658;p72"/>
          <p:cNvSpPr txBox="1"/>
          <p:nvPr/>
        </p:nvSpPr>
        <p:spPr>
          <a:xfrm>
            <a:off x="449550" y="1054225"/>
            <a:ext cx="1651500" cy="35850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solidFill>
                  <a:schemeClr val="dk2"/>
                </a:solidFill>
                <a:latin typeface="Lato"/>
                <a:ea typeface="Lato"/>
                <a:cs typeface="Lato"/>
                <a:sym typeface="Lato"/>
              </a:rPr>
              <a:t>Tracking stellar structure and mass transfer self-consistently, stars expand less</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rPr lang="en" sz="1200">
                <a:solidFill>
                  <a:schemeClr val="dk2"/>
                </a:solidFill>
                <a:latin typeface="Lato"/>
                <a:ea typeface="Lato"/>
                <a:cs typeface="Lato"/>
                <a:sym typeface="Lato"/>
              </a:rPr>
              <a:t>Avoiding significant dust driven and luminous blue variable winds reduces mass loss</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rPr lang="en" sz="1200">
                <a:solidFill>
                  <a:schemeClr val="dk2"/>
                </a:solidFill>
                <a:latin typeface="Lato"/>
                <a:ea typeface="Lato"/>
                <a:cs typeface="Lato"/>
                <a:sym typeface="Lato"/>
              </a:rPr>
              <a:t>Possible to form </a:t>
            </a:r>
            <a:r>
              <a:rPr lang="en" sz="1200">
                <a:solidFill>
                  <a:schemeClr val="accent2"/>
                </a:solidFill>
                <a:latin typeface="Lato"/>
                <a:ea typeface="Lato"/>
                <a:cs typeface="Lato"/>
                <a:sym typeface="Lato"/>
              </a:rPr>
              <a:t>30 solar mass</a:t>
            </a:r>
            <a:r>
              <a:rPr lang="en" sz="1200">
                <a:solidFill>
                  <a:schemeClr val="dk2"/>
                </a:solidFill>
                <a:latin typeface="Lato"/>
                <a:ea typeface="Lato"/>
                <a:cs typeface="Lato"/>
                <a:sym typeface="Lato"/>
              </a:rPr>
              <a:t> black holes at solar metallicity</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chemeClr val="dk2"/>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rgbClr val="000000"/>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000000"/>
              </a:solidFill>
              <a:latin typeface="Lato"/>
              <a:ea typeface="Lato"/>
              <a:cs typeface="Lato"/>
              <a:sym typeface="Lato"/>
            </a:endParaRPr>
          </a:p>
        </p:txBody>
      </p:sp>
      <p:sp>
        <p:nvSpPr>
          <p:cNvPr id="659" name="Google Shape;659;p7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60" name="Google Shape;660;p72"/>
          <p:cNvPicPr preferRelativeResize="0"/>
          <p:nvPr/>
        </p:nvPicPr>
        <p:blipFill>
          <a:blip r:embed="rId3">
            <a:alphaModFix/>
          </a:blip>
          <a:stretch>
            <a:fillRect/>
          </a:stretch>
        </p:blipFill>
        <p:spPr>
          <a:xfrm>
            <a:off x="7135350" y="4030749"/>
            <a:ext cx="1434099" cy="699450"/>
          </a:xfrm>
          <a:prstGeom prst="rect">
            <a:avLst/>
          </a:prstGeom>
          <a:noFill/>
          <a:ln>
            <a:noFill/>
          </a:ln>
        </p:spPr>
      </p:pic>
      <p:sp>
        <p:nvSpPr>
          <p:cNvPr id="661" name="Google Shape;661;p72"/>
          <p:cNvSpPr txBox="1"/>
          <p:nvPr>
            <p:ph idx="1" type="body"/>
          </p:nvPr>
        </p:nvSpPr>
        <p:spPr>
          <a:xfrm>
            <a:off x="2455250" y="4183150"/>
            <a:ext cx="3726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Bavera</a:t>
            </a:r>
            <a:r>
              <a:rPr lang="en" sz="1200"/>
              <a:t>, …, </a:t>
            </a:r>
            <a:r>
              <a:rPr b="1" lang="en" sz="1200"/>
              <a:t>CPLB</a:t>
            </a:r>
            <a:r>
              <a:rPr lang="en" sz="1200"/>
              <a:t> </a:t>
            </a:r>
            <a:r>
              <a:rPr i="1" lang="en" sz="1200"/>
              <a:t>et al</a:t>
            </a:r>
            <a:r>
              <a:rPr lang="en" sz="1200"/>
              <a:t>.</a:t>
            </a:r>
            <a:r>
              <a:rPr lang="en" sz="1200"/>
              <a:t> </a:t>
            </a:r>
            <a:r>
              <a:rPr lang="en" sz="1200">
                <a:solidFill>
                  <a:schemeClr val="accent1"/>
                </a:solidFill>
              </a:rPr>
              <a:t>arXiv:</a:t>
            </a:r>
            <a:r>
              <a:rPr lang="en" sz="1200">
                <a:solidFill>
                  <a:schemeClr val="accent1"/>
                </a:solidFill>
              </a:rPr>
              <a:t>2212.10924</a:t>
            </a:r>
            <a:endParaRPr sz="1500">
              <a:solidFill>
                <a:schemeClr val="accent1"/>
              </a:solidFill>
            </a:endParaRPr>
          </a:p>
        </p:txBody>
      </p:sp>
      <p:pic>
        <p:nvPicPr>
          <p:cNvPr id="662" name="Google Shape;662;p72"/>
          <p:cNvPicPr preferRelativeResize="0"/>
          <p:nvPr/>
        </p:nvPicPr>
        <p:blipFill>
          <a:blip r:embed="rId4">
            <a:alphaModFix/>
          </a:blip>
          <a:stretch>
            <a:fillRect/>
          </a:stretch>
        </p:blipFill>
        <p:spPr>
          <a:xfrm>
            <a:off x="2481750" y="1249600"/>
            <a:ext cx="6133274" cy="2890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rotWithShape="1">
          <a:blip r:embed="rId3">
            <a:alphaModFix/>
          </a:blip>
          <a:srcRect b="0" l="0" r="0" t="0"/>
          <a:stretch/>
        </p:blipFill>
        <p:spPr>
          <a:xfrm>
            <a:off x="4266800" y="473975"/>
            <a:ext cx="3921653" cy="4144600"/>
          </a:xfrm>
          <a:prstGeom prst="rect">
            <a:avLst/>
          </a:prstGeom>
          <a:noFill/>
          <a:ln>
            <a:noFill/>
          </a:ln>
        </p:spPr>
      </p:pic>
      <p:sp>
        <p:nvSpPr>
          <p:cNvPr id="145" name="Google Shape;145;p19"/>
          <p:cNvSpPr txBox="1"/>
          <p:nvPr/>
        </p:nvSpPr>
        <p:spPr>
          <a:xfrm>
            <a:off x="449550" y="1291575"/>
            <a:ext cx="1651500" cy="342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2"/>
                </a:solidFill>
                <a:latin typeface="Lato"/>
                <a:ea typeface="Lato"/>
                <a:cs typeface="Lato"/>
                <a:sym typeface="Lato"/>
              </a:rPr>
              <a:t>New insights into the </a:t>
            </a:r>
            <a:r>
              <a:rPr lang="en" sz="1200">
                <a:solidFill>
                  <a:schemeClr val="dk2"/>
                </a:solidFill>
                <a:latin typeface="Lato"/>
                <a:ea typeface="Lato"/>
                <a:cs typeface="Lato"/>
                <a:sym typeface="Lato"/>
              </a:rPr>
              <a:t>properties</a:t>
            </a:r>
            <a:r>
              <a:rPr lang="en" sz="1200">
                <a:solidFill>
                  <a:schemeClr val="dk2"/>
                </a:solidFill>
                <a:latin typeface="Lato"/>
                <a:ea typeface="Lato"/>
                <a:cs typeface="Lato"/>
                <a:sym typeface="Lato"/>
              </a:rPr>
              <a:t> of </a:t>
            </a:r>
            <a:r>
              <a:rPr b="1" lang="en" sz="1200">
                <a:solidFill>
                  <a:schemeClr val="accent1"/>
                </a:solidFill>
                <a:latin typeface="Lato"/>
                <a:ea typeface="Lato"/>
                <a:cs typeface="Lato"/>
                <a:sym typeface="Lato"/>
              </a:rPr>
              <a:t>stellar-mass binaries</a:t>
            </a:r>
            <a:endParaRPr b="1" sz="1200">
              <a:solidFill>
                <a:schemeClr val="accent1"/>
              </a:solidFill>
              <a:latin typeface="Lato"/>
              <a:ea typeface="Lato"/>
              <a:cs typeface="Lato"/>
              <a:sym typeface="Lato"/>
            </a:endParaRPr>
          </a:p>
          <a:p>
            <a:pPr indent="0" lvl="0" marL="0" rtl="0" algn="l">
              <a:lnSpc>
                <a:spcPct val="115000"/>
              </a:lnSpc>
              <a:spcBef>
                <a:spcPts val="1200"/>
              </a:spcBef>
              <a:spcAft>
                <a:spcPts val="0"/>
              </a:spcAft>
              <a:buNone/>
            </a:pPr>
            <a:r>
              <a:rPr lang="en" sz="1200">
                <a:solidFill>
                  <a:schemeClr val="dk2"/>
                </a:solidFill>
                <a:latin typeface="Lato"/>
                <a:ea typeface="Lato"/>
                <a:cs typeface="Lato"/>
                <a:sym typeface="Lato"/>
              </a:rPr>
              <a:t>Completing </a:t>
            </a:r>
            <a:r>
              <a:rPr lang="en" sz="1200">
                <a:solidFill>
                  <a:schemeClr val="dk2"/>
                </a:solidFill>
                <a:latin typeface="Lato"/>
                <a:ea typeface="Lato"/>
                <a:cs typeface="Lato"/>
                <a:sym typeface="Lato"/>
              </a:rPr>
              <a:t>observations</a:t>
            </a:r>
            <a:r>
              <a:rPr lang="en" sz="1200">
                <a:solidFill>
                  <a:schemeClr val="dk2"/>
                </a:solidFill>
                <a:latin typeface="Lato"/>
                <a:ea typeface="Lato"/>
                <a:cs typeface="Lato"/>
                <a:sym typeface="Lato"/>
              </a:rPr>
              <a:t> of the </a:t>
            </a:r>
            <a:r>
              <a:rPr b="1" lang="en" sz="1200">
                <a:solidFill>
                  <a:schemeClr val="accent5"/>
                </a:solidFill>
                <a:latin typeface="Lato"/>
                <a:ea typeface="Lato"/>
                <a:cs typeface="Lato"/>
                <a:sym typeface="Lato"/>
              </a:rPr>
              <a:t>black hole mass spectrum</a:t>
            </a:r>
            <a:endParaRPr b="1" sz="1200">
              <a:solidFill>
                <a:schemeClr val="accent5"/>
              </a:solidFill>
              <a:latin typeface="Lato"/>
              <a:ea typeface="Lato"/>
              <a:cs typeface="Lato"/>
              <a:sym typeface="Lato"/>
            </a:endParaRPr>
          </a:p>
          <a:p>
            <a:pPr indent="0" lvl="0" marL="0" rtl="0" algn="l">
              <a:lnSpc>
                <a:spcPct val="115000"/>
              </a:lnSpc>
              <a:spcBef>
                <a:spcPts val="1200"/>
              </a:spcBef>
              <a:spcAft>
                <a:spcPts val="0"/>
              </a:spcAft>
              <a:buNone/>
            </a:pPr>
            <a:r>
              <a:rPr b="1" lang="en" sz="1200">
                <a:solidFill>
                  <a:schemeClr val="accent2"/>
                </a:solidFill>
                <a:latin typeface="Lato"/>
                <a:ea typeface="Lato"/>
                <a:cs typeface="Lato"/>
                <a:sym typeface="Lato"/>
              </a:rPr>
              <a:t>Multiband</a:t>
            </a:r>
            <a:r>
              <a:rPr lang="en" sz="1200">
                <a:solidFill>
                  <a:schemeClr val="dk2"/>
                </a:solidFill>
                <a:latin typeface="Lato"/>
                <a:ea typeface="Lato"/>
                <a:cs typeface="Lato"/>
                <a:sym typeface="Lato"/>
              </a:rPr>
              <a:t> observations</a:t>
            </a:r>
            <a:endParaRPr sz="1200">
              <a:solidFill>
                <a:schemeClr val="accent3"/>
              </a:solidFill>
              <a:latin typeface="Lato"/>
              <a:ea typeface="Lato"/>
              <a:cs typeface="Lato"/>
              <a:sym typeface="Lato"/>
            </a:endParaRPr>
          </a:p>
          <a:p>
            <a:pPr indent="0" lvl="0" marL="0" rtl="0" algn="l">
              <a:lnSpc>
                <a:spcPct val="115000"/>
              </a:lnSpc>
              <a:spcBef>
                <a:spcPts val="1200"/>
              </a:spcBef>
              <a:spcAft>
                <a:spcPts val="0"/>
              </a:spcAft>
              <a:buNone/>
            </a:pPr>
            <a:r>
              <a:rPr lang="en" sz="1200">
                <a:solidFill>
                  <a:schemeClr val="dk2"/>
                </a:solidFill>
                <a:latin typeface="Lato"/>
                <a:ea typeface="Lato"/>
                <a:cs typeface="Lato"/>
                <a:sym typeface="Lato"/>
              </a:rPr>
              <a:t>New tests of </a:t>
            </a:r>
            <a:r>
              <a:rPr b="1" lang="en" sz="1200">
                <a:solidFill>
                  <a:schemeClr val="accent4"/>
                </a:solidFill>
                <a:latin typeface="Lato"/>
                <a:ea typeface="Lato"/>
                <a:cs typeface="Lato"/>
                <a:sym typeface="Lato"/>
              </a:rPr>
              <a:t>fundamental physics</a:t>
            </a:r>
            <a:endParaRPr b="1" sz="1200">
              <a:solidFill>
                <a:schemeClr val="accent4"/>
              </a:solidFill>
              <a:latin typeface="Lato"/>
              <a:ea typeface="Lato"/>
              <a:cs typeface="Lato"/>
              <a:sym typeface="Lato"/>
            </a:endParaRPr>
          </a:p>
          <a:p>
            <a:pPr indent="0" lvl="0" marL="0" rtl="0" algn="l">
              <a:lnSpc>
                <a:spcPct val="95000"/>
              </a:lnSpc>
              <a:spcBef>
                <a:spcPts val="1200"/>
              </a:spcBef>
              <a:spcAft>
                <a:spcPts val="0"/>
              </a:spcAft>
              <a:buNone/>
            </a:pPr>
            <a:r>
              <a:t/>
            </a:r>
            <a:endParaRPr sz="1200">
              <a:solidFill>
                <a:srgbClr val="000000"/>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000000"/>
              </a:solidFill>
              <a:latin typeface="Lato"/>
              <a:ea typeface="Lato"/>
              <a:cs typeface="Lato"/>
              <a:sym typeface="Lato"/>
            </a:endParaRPr>
          </a:p>
        </p:txBody>
      </p:sp>
      <p:sp>
        <p:nvSpPr>
          <p:cNvPr id="146" name="Google Shape;146;p1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Decihertz</a:t>
            </a:r>
            <a:endParaRPr/>
          </a:p>
        </p:txBody>
      </p:sp>
      <p:sp>
        <p:nvSpPr>
          <p:cNvPr id="147" name="Google Shape;147;p1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8" name="Google Shape;148;p19"/>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rgbClr val="000000"/>
              </a:buClr>
              <a:buSzPts val="1100"/>
              <a:buFont typeface="Arial"/>
              <a:buNone/>
            </a:pPr>
            <a:r>
              <a:rPr lang="en" sz="1200"/>
              <a:t>Arca Sedda, </a:t>
            </a:r>
            <a:r>
              <a:rPr b="1" lang="en" sz="1200"/>
              <a:t>CPLB</a:t>
            </a:r>
            <a:r>
              <a:rPr lang="en" sz="1200"/>
              <a:t> </a:t>
            </a:r>
            <a:r>
              <a:rPr i="1" lang="en" sz="1200"/>
              <a:t>et al</a:t>
            </a:r>
            <a:r>
              <a:rPr lang="en" sz="1200"/>
              <a:t>. </a:t>
            </a:r>
            <a:r>
              <a:rPr lang="en" sz="1200">
                <a:solidFill>
                  <a:schemeClr val="accent1"/>
                </a:solidFill>
              </a:rPr>
              <a:t>arXiv:1908.11375</a:t>
            </a:r>
            <a:endParaRPr sz="1500">
              <a:solidFill>
                <a:schemeClr val="accen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73"/>
          <p:cNvPicPr preferRelativeResize="0"/>
          <p:nvPr/>
        </p:nvPicPr>
        <p:blipFill rotWithShape="1">
          <a:blip r:embed="rId3">
            <a:alphaModFix/>
          </a:blip>
          <a:srcRect b="0" l="0" r="0" t="0"/>
          <a:stretch/>
        </p:blipFill>
        <p:spPr>
          <a:xfrm>
            <a:off x="2846200" y="1388000"/>
            <a:ext cx="5488476" cy="3105375"/>
          </a:xfrm>
          <a:prstGeom prst="rect">
            <a:avLst/>
          </a:prstGeom>
          <a:noFill/>
          <a:ln>
            <a:noFill/>
          </a:ln>
        </p:spPr>
      </p:pic>
      <p:sp>
        <p:nvSpPr>
          <p:cNvPr id="668" name="Google Shape;668;p73"/>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Boost relative to LIGO A+ sensitivity</a:t>
            </a:r>
            <a:endParaRPr sz="1200"/>
          </a:p>
          <a:p>
            <a:pPr indent="0" lvl="0" marL="0" rtl="0" algn="l">
              <a:spcBef>
                <a:spcPts val="1200"/>
              </a:spcBef>
              <a:spcAft>
                <a:spcPts val="0"/>
              </a:spcAft>
              <a:buNone/>
            </a:pPr>
            <a:r>
              <a:rPr lang="en" sz="1200">
                <a:solidFill>
                  <a:srgbClr val="56B3E9"/>
                </a:solidFill>
              </a:rPr>
              <a:t>Einstein Telescope</a:t>
            </a:r>
            <a:r>
              <a:rPr lang="en" sz="1200"/>
              <a:t> and </a:t>
            </a:r>
            <a:r>
              <a:rPr lang="en" sz="1200">
                <a:solidFill>
                  <a:schemeClr val="accent1"/>
                </a:solidFill>
              </a:rPr>
              <a:t>Cosmic Explorer</a:t>
            </a:r>
            <a:r>
              <a:rPr lang="en" sz="1200"/>
              <a:t> designs are equivalent to a boost factor &gt; 10</a:t>
            </a:r>
            <a:br>
              <a:rPr lang="en" sz="1200"/>
            </a:br>
            <a:endParaRPr sz="1200"/>
          </a:p>
          <a:p>
            <a:pPr indent="0" lvl="0" marL="0" rtl="0" algn="l">
              <a:spcBef>
                <a:spcPts val="1200"/>
              </a:spcBef>
              <a:spcAft>
                <a:spcPts val="1200"/>
              </a:spcAft>
              <a:buNone/>
            </a:pPr>
            <a:r>
              <a:rPr b="1" lang="en" sz="1200">
                <a:solidFill>
                  <a:schemeClr val="accent1"/>
                </a:solidFill>
              </a:rPr>
              <a:t>The 3G Science Book</a:t>
            </a:r>
            <a:r>
              <a:rPr lang="en" sz="1200"/>
              <a:t> Kalogera, …, </a:t>
            </a:r>
            <a:r>
              <a:rPr b="1" lang="en" sz="1200"/>
              <a:t>CPLB</a:t>
            </a:r>
            <a:r>
              <a:rPr lang="en" sz="1200"/>
              <a:t> </a:t>
            </a:r>
            <a:r>
              <a:rPr i="1" lang="en" sz="1200"/>
              <a:t>et al</a:t>
            </a:r>
            <a:r>
              <a:rPr lang="en" sz="1200"/>
              <a:t>. </a:t>
            </a:r>
            <a:r>
              <a:rPr lang="en" sz="1200">
                <a:solidFill>
                  <a:schemeClr val="accent1"/>
                </a:solidFill>
              </a:rPr>
              <a:t>arXiv:2111.06990</a:t>
            </a:r>
            <a:endParaRPr sz="1200">
              <a:solidFill>
                <a:schemeClr val="accent1"/>
              </a:solidFill>
            </a:endParaRPr>
          </a:p>
        </p:txBody>
      </p:sp>
      <p:sp>
        <p:nvSpPr>
          <p:cNvPr id="669" name="Google Shape;669;p7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70" name="Google Shape;670;p7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Next-generation detectors</a:t>
            </a:r>
            <a:endParaRPr/>
          </a:p>
        </p:txBody>
      </p:sp>
      <p:sp>
        <p:nvSpPr>
          <p:cNvPr id="671" name="Google Shape;671;p73"/>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Kalogera, </a:t>
            </a:r>
            <a:r>
              <a:rPr b="1" lang="en" sz="1200"/>
              <a:t>CPLB</a:t>
            </a:r>
            <a:r>
              <a:rPr lang="en" sz="1200"/>
              <a:t> </a:t>
            </a:r>
            <a:r>
              <a:rPr i="1" lang="en" sz="1200"/>
              <a:t>et al</a:t>
            </a:r>
            <a:r>
              <a:rPr lang="en" sz="1200"/>
              <a:t>. </a:t>
            </a:r>
            <a:r>
              <a:rPr lang="en" sz="1200">
                <a:solidFill>
                  <a:schemeClr val="accent1"/>
                </a:solidFill>
              </a:rPr>
              <a:t>arXiv:1903.09220</a:t>
            </a:r>
            <a:endParaRPr sz="1500">
              <a:solidFill>
                <a:schemeClr val="accent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74"/>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Boost relative to LIGO A+ sensitivity</a:t>
            </a:r>
            <a:endParaRPr sz="1200"/>
          </a:p>
          <a:p>
            <a:pPr indent="0" lvl="0" marL="0" rtl="0" algn="l">
              <a:spcBef>
                <a:spcPts val="1200"/>
              </a:spcBef>
              <a:spcAft>
                <a:spcPts val="0"/>
              </a:spcAft>
              <a:buNone/>
            </a:pPr>
            <a:r>
              <a:rPr lang="en" sz="1200">
                <a:solidFill>
                  <a:srgbClr val="56B3E9"/>
                </a:solidFill>
              </a:rPr>
              <a:t>Einstein Telescope</a:t>
            </a:r>
            <a:r>
              <a:rPr lang="en" sz="1200"/>
              <a:t> and </a:t>
            </a:r>
            <a:r>
              <a:rPr lang="en" sz="1200">
                <a:solidFill>
                  <a:schemeClr val="accent1"/>
                </a:solidFill>
              </a:rPr>
              <a:t>Cosmic Explorer</a:t>
            </a:r>
            <a:r>
              <a:rPr lang="en" sz="1200"/>
              <a:t> designs are equivalent to a boost factor &gt; 10</a:t>
            </a:r>
            <a:br>
              <a:rPr lang="en" sz="1200"/>
            </a:br>
            <a:endParaRPr sz="1200"/>
          </a:p>
          <a:p>
            <a:pPr indent="0" lvl="0" marL="0" rtl="0" algn="l">
              <a:spcBef>
                <a:spcPts val="1200"/>
              </a:spcBef>
              <a:spcAft>
                <a:spcPts val="1200"/>
              </a:spcAft>
              <a:buNone/>
            </a:pPr>
            <a:r>
              <a:rPr b="1" lang="en" sz="1200">
                <a:solidFill>
                  <a:schemeClr val="accent1"/>
                </a:solidFill>
              </a:rPr>
              <a:t>The 3G Science Book</a:t>
            </a:r>
            <a:r>
              <a:rPr lang="en" sz="1200"/>
              <a:t> Kalogera, …, </a:t>
            </a:r>
            <a:r>
              <a:rPr b="1" lang="en" sz="1200"/>
              <a:t>CPLB</a:t>
            </a:r>
            <a:r>
              <a:rPr lang="en" sz="1200"/>
              <a:t> </a:t>
            </a:r>
            <a:r>
              <a:rPr i="1" lang="en" sz="1200"/>
              <a:t>et al</a:t>
            </a:r>
            <a:r>
              <a:rPr lang="en" sz="1200"/>
              <a:t>. </a:t>
            </a:r>
            <a:r>
              <a:rPr lang="en" sz="1200">
                <a:solidFill>
                  <a:schemeClr val="accent1"/>
                </a:solidFill>
              </a:rPr>
              <a:t>arXiv:2111.06990</a:t>
            </a:r>
            <a:endParaRPr sz="1200">
              <a:solidFill>
                <a:schemeClr val="accent1"/>
              </a:solidFill>
            </a:endParaRPr>
          </a:p>
        </p:txBody>
      </p:sp>
      <p:sp>
        <p:nvSpPr>
          <p:cNvPr id="677" name="Google Shape;677;p7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78" name="Google Shape;678;p7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Next-generation detectors</a:t>
            </a:r>
            <a:endParaRPr/>
          </a:p>
        </p:txBody>
      </p:sp>
      <p:sp>
        <p:nvSpPr>
          <p:cNvPr id="679" name="Google Shape;679;p74"/>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Kalogera, </a:t>
            </a:r>
            <a:r>
              <a:rPr b="1" lang="en" sz="1200"/>
              <a:t>CPLB</a:t>
            </a:r>
            <a:r>
              <a:rPr lang="en" sz="1200"/>
              <a:t> </a:t>
            </a:r>
            <a:r>
              <a:rPr i="1" lang="en" sz="1200"/>
              <a:t>et al</a:t>
            </a:r>
            <a:r>
              <a:rPr lang="en" sz="1200"/>
              <a:t>. </a:t>
            </a:r>
            <a:r>
              <a:rPr lang="en" sz="1200">
                <a:solidFill>
                  <a:schemeClr val="accent1"/>
                </a:solidFill>
              </a:rPr>
              <a:t>arXiv:1903.09220</a:t>
            </a:r>
            <a:endParaRPr sz="1500">
              <a:solidFill>
                <a:schemeClr val="accent1"/>
              </a:solidFill>
            </a:endParaRPr>
          </a:p>
        </p:txBody>
      </p:sp>
      <p:pic>
        <p:nvPicPr>
          <p:cNvPr id="680" name="Google Shape;680;p74"/>
          <p:cNvPicPr preferRelativeResize="0"/>
          <p:nvPr/>
        </p:nvPicPr>
        <p:blipFill rotWithShape="1">
          <a:blip r:embed="rId3">
            <a:alphaModFix/>
          </a:blip>
          <a:srcRect b="0" l="0" r="0" t="0"/>
          <a:stretch/>
        </p:blipFill>
        <p:spPr>
          <a:xfrm>
            <a:off x="2545150" y="1453150"/>
            <a:ext cx="6176700" cy="27730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75"/>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3"/>
                </a:solidFill>
              </a:rPr>
              <a:t>Galactic binaries</a:t>
            </a:r>
            <a:r>
              <a:rPr lang="en" sz="1200"/>
              <a:t> are a prime target for</a:t>
            </a:r>
            <a:r>
              <a:rPr lang="en" sz="1200">
                <a:solidFill>
                  <a:schemeClr val="accent1"/>
                </a:solidFill>
              </a:rPr>
              <a:t> </a:t>
            </a:r>
            <a:r>
              <a:rPr b="1" lang="en" sz="1200">
                <a:solidFill>
                  <a:schemeClr val="accent5"/>
                </a:solidFill>
              </a:rPr>
              <a:t>LISA</a:t>
            </a:r>
            <a:endParaRPr b="1" sz="1200">
              <a:solidFill>
                <a:schemeClr val="accent5"/>
              </a:solidFill>
            </a:endParaRPr>
          </a:p>
          <a:p>
            <a:pPr indent="0" lvl="0" marL="0" rtl="0" algn="l">
              <a:spcBef>
                <a:spcPts val="1200"/>
              </a:spcBef>
              <a:spcAft>
                <a:spcPts val="1200"/>
              </a:spcAft>
              <a:buNone/>
            </a:pPr>
            <a:r>
              <a:rPr lang="en" sz="1200"/>
              <a:t>For more on LISA astrophysics, see Amaro Seoane </a:t>
            </a:r>
            <a:r>
              <a:rPr i="1" lang="en" sz="1200"/>
              <a:t>et al</a:t>
            </a:r>
            <a:r>
              <a:rPr lang="en" sz="1200"/>
              <a:t>. </a:t>
            </a:r>
            <a:r>
              <a:rPr lang="en" sz="1200">
                <a:solidFill>
                  <a:schemeClr val="accent5"/>
                </a:solidFill>
              </a:rPr>
              <a:t>arXiv:</a:t>
            </a:r>
            <a:r>
              <a:rPr lang="en" sz="1200">
                <a:solidFill>
                  <a:schemeClr val="accent5"/>
                </a:solidFill>
              </a:rPr>
              <a:t>2203.06016</a:t>
            </a:r>
            <a:endParaRPr sz="1200">
              <a:solidFill>
                <a:schemeClr val="accent5"/>
              </a:solidFill>
            </a:endParaRPr>
          </a:p>
        </p:txBody>
      </p:sp>
      <p:sp>
        <p:nvSpPr>
          <p:cNvPr id="686" name="Google Shape;686;p7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7" name="Google Shape;687;p7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White dwarfs</a:t>
            </a:r>
            <a:endParaRPr/>
          </a:p>
        </p:txBody>
      </p:sp>
      <p:sp>
        <p:nvSpPr>
          <p:cNvPr id="688" name="Google Shape;688;p75"/>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Korol, Rossi &amp; Barausse</a:t>
            </a:r>
            <a:r>
              <a:rPr lang="en" sz="1200"/>
              <a:t> </a:t>
            </a:r>
            <a:r>
              <a:rPr lang="en" sz="1200">
                <a:solidFill>
                  <a:schemeClr val="accent1"/>
                </a:solidFill>
              </a:rPr>
              <a:t>arXiv:</a:t>
            </a:r>
            <a:r>
              <a:rPr lang="en" sz="1200">
                <a:solidFill>
                  <a:schemeClr val="accent1"/>
                </a:solidFill>
              </a:rPr>
              <a:t>1810.03938</a:t>
            </a:r>
            <a:endParaRPr sz="1500">
              <a:solidFill>
                <a:schemeClr val="accent1"/>
              </a:solidFill>
            </a:endParaRPr>
          </a:p>
        </p:txBody>
      </p:sp>
      <p:pic>
        <p:nvPicPr>
          <p:cNvPr id="689" name="Google Shape;689;p75"/>
          <p:cNvPicPr preferRelativeResize="0"/>
          <p:nvPr/>
        </p:nvPicPr>
        <p:blipFill>
          <a:blip r:embed="rId3">
            <a:alphaModFix/>
          </a:blip>
          <a:stretch>
            <a:fillRect/>
          </a:stretch>
        </p:blipFill>
        <p:spPr>
          <a:xfrm>
            <a:off x="2538978" y="1237002"/>
            <a:ext cx="6182873" cy="31772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76"/>
          <p:cNvPicPr preferRelativeResize="0"/>
          <p:nvPr/>
        </p:nvPicPr>
        <p:blipFill>
          <a:blip r:embed="rId3">
            <a:alphaModFix/>
          </a:blip>
          <a:stretch>
            <a:fillRect/>
          </a:stretch>
        </p:blipFill>
        <p:spPr>
          <a:xfrm>
            <a:off x="3435725" y="950225"/>
            <a:ext cx="4463826" cy="3570201"/>
          </a:xfrm>
          <a:prstGeom prst="rect">
            <a:avLst/>
          </a:prstGeom>
          <a:noFill/>
          <a:ln>
            <a:noFill/>
          </a:ln>
        </p:spPr>
      </p:pic>
      <p:sp>
        <p:nvSpPr>
          <p:cNvPr id="695" name="Google Shape;695;p76"/>
          <p:cNvSpPr txBox="1"/>
          <p:nvPr>
            <p:ph idx="1" type="body"/>
          </p:nvPr>
        </p:nvSpPr>
        <p:spPr>
          <a:xfrm>
            <a:off x="454550" y="1534700"/>
            <a:ext cx="1837800" cy="325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3"/>
                </a:solidFill>
              </a:rPr>
              <a:t>White dwarfs</a:t>
            </a:r>
            <a:r>
              <a:rPr lang="en" sz="1200"/>
              <a:t> merge in the decihertz range</a:t>
            </a:r>
            <a:endParaRPr sz="1200"/>
          </a:p>
          <a:p>
            <a:pPr indent="0" lvl="0" marL="0" rtl="0" algn="l">
              <a:spcBef>
                <a:spcPts val="1200"/>
              </a:spcBef>
              <a:spcAft>
                <a:spcPts val="0"/>
              </a:spcAft>
              <a:buNone/>
            </a:pPr>
            <a:r>
              <a:rPr lang="en" sz="1200"/>
              <a:t>The </a:t>
            </a:r>
            <a:r>
              <a:rPr b="1" lang="en" sz="1200">
                <a:solidFill>
                  <a:schemeClr val="accent3"/>
                </a:solidFill>
              </a:rPr>
              <a:t>astrophysical foreground</a:t>
            </a:r>
            <a:r>
              <a:rPr lang="en" sz="1200"/>
              <a:t> contains useful information about sources</a:t>
            </a:r>
            <a:endParaRPr sz="1200"/>
          </a:p>
          <a:p>
            <a:pPr indent="0" lvl="0" marL="0" rtl="0" algn="l">
              <a:spcBef>
                <a:spcPts val="1200"/>
              </a:spcBef>
              <a:spcAft>
                <a:spcPts val="1200"/>
              </a:spcAft>
              <a:buNone/>
            </a:pPr>
            <a:r>
              <a:rPr lang="en" sz="1200"/>
              <a:t>The foreground masks stochastic backgrounds unless they can be removed</a:t>
            </a:r>
            <a:endParaRPr sz="1200">
              <a:solidFill>
                <a:schemeClr val="accent5"/>
              </a:solidFill>
            </a:endParaRPr>
          </a:p>
        </p:txBody>
      </p:sp>
      <p:sp>
        <p:nvSpPr>
          <p:cNvPr id="696" name="Google Shape;696;p7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7" name="Google Shape;697;p7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White dwarfs</a:t>
            </a:r>
            <a:endParaRPr/>
          </a:p>
        </p:txBody>
      </p:sp>
      <p:sp>
        <p:nvSpPr>
          <p:cNvPr id="698" name="Google Shape;698;p76"/>
          <p:cNvSpPr txBox="1"/>
          <p:nvPr>
            <p:ph idx="1" type="body"/>
          </p:nvPr>
        </p:nvSpPr>
        <p:spPr>
          <a:xfrm>
            <a:off x="2391450" y="4338075"/>
            <a:ext cx="41157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200"/>
              <a:t> Staelens &amp; Nelemans </a:t>
            </a:r>
            <a:r>
              <a:rPr lang="en" sz="1200">
                <a:solidFill>
                  <a:schemeClr val="accent1"/>
                </a:solidFill>
              </a:rPr>
              <a:t>arXiv:2310.19448</a:t>
            </a:r>
            <a:endParaRPr sz="1500">
              <a:solidFill>
                <a:schemeClr val="accen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77"/>
          <p:cNvPicPr preferRelativeResize="0"/>
          <p:nvPr/>
        </p:nvPicPr>
        <p:blipFill rotWithShape="1">
          <a:blip r:embed="rId3">
            <a:alphaModFix/>
          </a:blip>
          <a:srcRect b="0" l="0" r="0" t="0"/>
          <a:stretch/>
        </p:blipFill>
        <p:spPr>
          <a:xfrm>
            <a:off x="213000" y="213850"/>
            <a:ext cx="4358999" cy="4606823"/>
          </a:xfrm>
          <a:prstGeom prst="rect">
            <a:avLst/>
          </a:prstGeom>
          <a:noFill/>
          <a:ln>
            <a:noFill/>
          </a:ln>
        </p:spPr>
      </p:pic>
      <p:sp>
        <p:nvSpPr>
          <p:cNvPr id="704" name="Google Shape;704;p7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5" name="Google Shape;705;p77"/>
          <p:cNvSpPr txBox="1"/>
          <p:nvPr>
            <p:ph idx="2" type="body"/>
          </p:nvPr>
        </p:nvSpPr>
        <p:spPr>
          <a:xfrm>
            <a:off x="29250" y="4871475"/>
            <a:ext cx="4115700" cy="3024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200">
                <a:solidFill>
                  <a:schemeClr val="dk2"/>
                </a:solidFill>
              </a:rPr>
              <a:t>Arca Sedda, </a:t>
            </a:r>
            <a:r>
              <a:rPr b="1" lang="en" sz="1200">
                <a:solidFill>
                  <a:schemeClr val="dk2"/>
                </a:solidFill>
              </a:rPr>
              <a:t>CPLB</a:t>
            </a:r>
            <a:r>
              <a:rPr lang="en" sz="1200">
                <a:solidFill>
                  <a:schemeClr val="dk2"/>
                </a:solidFill>
              </a:rPr>
              <a:t> </a:t>
            </a:r>
            <a:r>
              <a:rPr i="1" lang="en" sz="1200">
                <a:solidFill>
                  <a:schemeClr val="dk2"/>
                </a:solidFill>
              </a:rPr>
              <a:t>et al</a:t>
            </a:r>
            <a:r>
              <a:rPr lang="en" sz="1200">
                <a:solidFill>
                  <a:schemeClr val="dk2"/>
                </a:solidFill>
              </a:rPr>
              <a:t>. </a:t>
            </a:r>
            <a:r>
              <a:rPr lang="en" sz="1200">
                <a:solidFill>
                  <a:schemeClr val="accent1"/>
                </a:solidFill>
              </a:rPr>
              <a:t>arXiv:1908.11375</a:t>
            </a:r>
            <a:endParaRPr sz="1500">
              <a:solidFill>
                <a:schemeClr val="accent1"/>
              </a:solidFill>
            </a:endParaRPr>
          </a:p>
        </p:txBody>
      </p:sp>
      <p:sp>
        <p:nvSpPr>
          <p:cNvPr id="706" name="Google Shape;706;p7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AutoNum type="arabicPeriod"/>
            </a:pPr>
            <a:r>
              <a:rPr b="1" lang="en" sz="1600"/>
              <a:t>Eccentricity</a:t>
            </a:r>
            <a:r>
              <a:rPr lang="en" sz="1600"/>
              <a:t> is a key tracer of compact binary formation</a:t>
            </a:r>
            <a:endParaRPr sz="1600"/>
          </a:p>
          <a:p>
            <a:pPr indent="-330200" lvl="0" marL="457200" rtl="0" algn="l">
              <a:spcBef>
                <a:spcPts val="1600"/>
              </a:spcBef>
              <a:spcAft>
                <a:spcPts val="0"/>
              </a:spcAft>
              <a:buSzPts val="1600"/>
              <a:buAutoNum type="arabicPeriod"/>
            </a:pPr>
            <a:r>
              <a:rPr b="1" lang="en" sz="1600"/>
              <a:t>Intermediate-mass black holes</a:t>
            </a:r>
            <a:r>
              <a:rPr lang="en" sz="1600"/>
              <a:t> may gold the key to massive black hole formation</a:t>
            </a:r>
            <a:endParaRPr sz="1600"/>
          </a:p>
          <a:p>
            <a:pPr indent="-330200" lvl="0" marL="457200" rtl="0" algn="l">
              <a:spcBef>
                <a:spcPts val="1600"/>
              </a:spcBef>
              <a:spcAft>
                <a:spcPts val="0"/>
              </a:spcAft>
              <a:buSzPts val="1600"/>
              <a:buAutoNum type="arabicPeriod"/>
            </a:pPr>
            <a:r>
              <a:rPr b="1" lang="en" sz="1600"/>
              <a:t>Multiband observations</a:t>
            </a:r>
            <a:r>
              <a:rPr lang="en" sz="1600"/>
              <a:t> give unique measurements and warning for multimessenger discoveries</a:t>
            </a:r>
            <a:endParaRPr sz="1600"/>
          </a:p>
          <a:p>
            <a:pPr indent="-330200" lvl="0" marL="457200" rtl="0" algn="l">
              <a:spcBef>
                <a:spcPts val="1600"/>
              </a:spcBef>
              <a:spcAft>
                <a:spcPts val="1600"/>
              </a:spcAft>
              <a:buSzPts val="1600"/>
              <a:buAutoNum type="arabicPeriod"/>
            </a:pPr>
            <a:r>
              <a:rPr lang="en" sz="1600"/>
              <a:t>A new regime for tests of</a:t>
            </a:r>
            <a:r>
              <a:rPr b="1" lang="en" sz="1600"/>
              <a:t> fundamental physics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2" name="Shape 152"/>
        <p:cNvGrpSpPr/>
        <p:nvPr/>
      </p:nvGrpSpPr>
      <p:grpSpPr>
        <a:xfrm>
          <a:off x="0" y="0"/>
          <a:ext cx="0" cy="0"/>
          <a:chOff x="0" y="0"/>
          <a:chExt cx="0" cy="0"/>
        </a:xfrm>
      </p:grpSpPr>
      <p:sp>
        <p:nvSpPr>
          <p:cNvPr id="153" name="Google Shape;153;p20"/>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Stellar-mass binaries</a:t>
            </a:r>
            <a:endParaRPr/>
          </a:p>
        </p:txBody>
      </p:sp>
      <p:sp>
        <p:nvSpPr>
          <p:cNvPr id="154" name="Google Shape;154;p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55" name="Google Shape;155;p20"/>
          <p:cNvPicPr preferRelativeResize="0"/>
          <p:nvPr/>
        </p:nvPicPr>
        <p:blipFill>
          <a:blip r:embed="rId3">
            <a:alphaModFix/>
          </a:blip>
          <a:stretch>
            <a:fillRect/>
          </a:stretch>
        </p:blipFill>
        <p:spPr>
          <a:xfrm>
            <a:off x="330225" y="447350"/>
            <a:ext cx="1308775" cy="1308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9" name="Shape 159"/>
        <p:cNvGrpSpPr/>
        <p:nvPr/>
      </p:nvGrpSpPr>
      <p:grpSpPr>
        <a:xfrm>
          <a:off x="0" y="0"/>
          <a:ext cx="0" cy="0"/>
          <a:chOff x="0" y="0"/>
          <a:chExt cx="0" cy="0"/>
        </a:xfrm>
      </p:grpSpPr>
      <p:sp>
        <p:nvSpPr>
          <p:cNvPr id="160" name="Google Shape;160;p2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1" name="Google Shape;161;p21"/>
          <p:cNvSpPr txBox="1"/>
          <p:nvPr>
            <p:ph idx="4294967295"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GW150914</a:t>
            </a:r>
            <a:endParaRPr>
              <a:solidFill>
                <a:schemeClr val="lt1"/>
              </a:solidFill>
            </a:endParaRPr>
          </a:p>
        </p:txBody>
      </p:sp>
      <p:pic>
        <p:nvPicPr>
          <p:cNvPr id="162" name="Google Shape;162;p21"/>
          <p:cNvPicPr preferRelativeResize="0"/>
          <p:nvPr/>
        </p:nvPicPr>
        <p:blipFill rotWithShape="1">
          <a:blip r:embed="rId3">
            <a:alphaModFix/>
          </a:blip>
          <a:srcRect b="1821" l="0" r="0" t="4308"/>
          <a:stretch/>
        </p:blipFill>
        <p:spPr>
          <a:xfrm>
            <a:off x="5184189" y="470250"/>
            <a:ext cx="3595135" cy="4218500"/>
          </a:xfrm>
          <a:prstGeom prst="rect">
            <a:avLst/>
          </a:prstGeom>
          <a:noFill/>
          <a:ln>
            <a:noFill/>
          </a:ln>
        </p:spPr>
      </p:pic>
      <p:sp>
        <p:nvSpPr>
          <p:cNvPr id="163" name="Google Shape;163;p21"/>
          <p:cNvSpPr txBox="1"/>
          <p:nvPr/>
        </p:nvSpPr>
        <p:spPr>
          <a:xfrm>
            <a:off x="449550" y="1602675"/>
            <a:ext cx="1651500" cy="3112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200">
                <a:solidFill>
                  <a:schemeClr val="lt1"/>
                </a:solidFill>
                <a:latin typeface="Lato"/>
                <a:ea typeface="Lato"/>
                <a:cs typeface="Lato"/>
                <a:sym typeface="Lato"/>
              </a:rPr>
              <a:t>Signals encode information about their sources</a:t>
            </a:r>
            <a:endParaRPr sz="1200">
              <a:solidFill>
                <a:schemeClr val="lt1"/>
              </a:solidFill>
              <a:latin typeface="Lato"/>
              <a:ea typeface="Lato"/>
              <a:cs typeface="Lato"/>
              <a:sym typeface="Lato"/>
            </a:endParaRPr>
          </a:p>
          <a:p>
            <a:pPr indent="0" lvl="0" marL="0" rtl="0" algn="l">
              <a:lnSpc>
                <a:spcPct val="95000"/>
              </a:lnSpc>
              <a:spcBef>
                <a:spcPts val="1600"/>
              </a:spcBef>
              <a:spcAft>
                <a:spcPts val="0"/>
              </a:spcAft>
              <a:buNone/>
            </a:pPr>
            <a:r>
              <a:rPr b="1" lang="en" sz="1200">
                <a:solidFill>
                  <a:schemeClr val="accent1"/>
                </a:solidFill>
                <a:latin typeface="Lato"/>
                <a:ea typeface="Lato"/>
                <a:cs typeface="Lato"/>
                <a:sym typeface="Lato"/>
              </a:rPr>
              <a:t>GW150914 parameter estimation</a:t>
            </a:r>
            <a:r>
              <a:rPr lang="en" sz="1200">
                <a:solidFill>
                  <a:schemeClr val="lt1"/>
                </a:solidFill>
                <a:latin typeface="Lato"/>
                <a:ea typeface="Lato"/>
                <a:cs typeface="Lato"/>
                <a:sym typeface="Lato"/>
              </a:rPr>
              <a:t> arXiv:1602.03840</a:t>
            </a:r>
            <a:endParaRPr sz="1200">
              <a:solidFill>
                <a:schemeClr val="lt1"/>
              </a:solidFill>
              <a:latin typeface="Lato"/>
              <a:ea typeface="Lato"/>
              <a:cs typeface="Lato"/>
              <a:sym typeface="Lato"/>
            </a:endParaRPr>
          </a:p>
          <a:p>
            <a:pPr indent="0" lvl="0" marL="0" rtl="0" algn="l">
              <a:lnSpc>
                <a:spcPct val="95000"/>
              </a:lnSpc>
              <a:spcBef>
                <a:spcPts val="1600"/>
              </a:spcBef>
              <a:spcAft>
                <a:spcPts val="0"/>
              </a:spcAft>
              <a:buNone/>
            </a:pPr>
            <a:r>
              <a:rPr b="1" lang="en" sz="1200">
                <a:solidFill>
                  <a:srgbClr val="56B3E9"/>
                </a:solidFill>
                <a:latin typeface="Lato"/>
                <a:ea typeface="Lato"/>
                <a:cs typeface="Lato"/>
                <a:sym typeface="Lato"/>
              </a:rPr>
              <a:t>GW150914 astrophysical implications</a:t>
            </a:r>
            <a:r>
              <a:rPr lang="en" sz="1200">
                <a:solidFill>
                  <a:schemeClr val="lt1"/>
                </a:solidFill>
                <a:latin typeface="Lato"/>
                <a:ea typeface="Lato"/>
                <a:cs typeface="Lato"/>
                <a:sym typeface="Lato"/>
              </a:rPr>
              <a:t> arXiv:1602.03846</a:t>
            </a:r>
            <a:endParaRPr sz="1200">
              <a:solidFill>
                <a:schemeClr val="lt1"/>
              </a:solidFill>
              <a:latin typeface="Lato"/>
              <a:ea typeface="Lato"/>
              <a:cs typeface="Lato"/>
              <a:sym typeface="Lato"/>
            </a:endParaRPr>
          </a:p>
          <a:p>
            <a:pPr indent="0" lvl="0" marL="0" rtl="0" algn="l">
              <a:lnSpc>
                <a:spcPct val="95000"/>
              </a:lnSpc>
              <a:spcBef>
                <a:spcPts val="1600"/>
              </a:spcBef>
              <a:spcAft>
                <a:spcPts val="0"/>
              </a:spcAft>
              <a:buNone/>
            </a:pPr>
            <a:r>
              <a:t/>
            </a:r>
            <a:endParaRPr sz="1200">
              <a:solidFill>
                <a:schemeClr val="lt1"/>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chemeClr val="lt1"/>
              </a:solidFill>
              <a:latin typeface="Lato"/>
              <a:ea typeface="Lato"/>
              <a:cs typeface="Lato"/>
              <a:sym typeface="Lato"/>
            </a:endParaRPr>
          </a:p>
        </p:txBody>
      </p:sp>
      <p:sp>
        <p:nvSpPr>
          <p:cNvPr id="164" name="Google Shape;164;p21"/>
          <p:cNvSpPr txBox="1"/>
          <p:nvPr/>
        </p:nvSpPr>
        <p:spPr>
          <a:xfrm>
            <a:off x="5452725" y="4414275"/>
            <a:ext cx="1415100" cy="30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000">
                <a:solidFill>
                  <a:schemeClr val="lt1"/>
                </a:solidFill>
                <a:latin typeface="Lato"/>
                <a:ea typeface="Lato"/>
                <a:cs typeface="Lato"/>
                <a:sym typeface="Lato"/>
              </a:rPr>
              <a:t>LIGO</a:t>
            </a:r>
            <a:endParaRPr sz="1000">
              <a:solidFill>
                <a:schemeClr val="lt1"/>
              </a:solidFill>
              <a:latin typeface="Lato"/>
              <a:ea typeface="Lato"/>
              <a:cs typeface="Lato"/>
              <a:sym typeface="Lato"/>
            </a:endParaRPr>
          </a:p>
        </p:txBody>
      </p:sp>
      <p:sp>
        <p:nvSpPr>
          <p:cNvPr id="165" name="Google Shape;165;p21"/>
          <p:cNvSpPr txBox="1"/>
          <p:nvPr>
            <p:ph idx="4294967295" type="body"/>
          </p:nvPr>
        </p:nvSpPr>
        <p:spPr>
          <a:xfrm>
            <a:off x="2400303" y="1602675"/>
            <a:ext cx="30714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rPr>
              <a:t>14 September 2015</a:t>
            </a:r>
            <a:r>
              <a:rPr lang="en" sz="1600">
                <a:solidFill>
                  <a:schemeClr val="lt1"/>
                </a:solidFill>
              </a:rPr>
              <a:t> we observed gravitational waves</a:t>
            </a:r>
            <a:endParaRPr sz="1600">
              <a:solidFill>
                <a:schemeClr val="lt1"/>
              </a:solidFill>
            </a:endParaRPr>
          </a:p>
          <a:p>
            <a:pPr indent="0" lvl="0" marL="0" rtl="0" algn="l">
              <a:spcBef>
                <a:spcPts val="1200"/>
              </a:spcBef>
              <a:spcAft>
                <a:spcPts val="1200"/>
              </a:spcAft>
              <a:buNone/>
            </a:pPr>
            <a:r>
              <a:rPr lang="en" sz="1600">
                <a:solidFill>
                  <a:schemeClr val="lt1"/>
                </a:solidFill>
              </a:rPr>
              <a:t>The signal came from the coalescence of a </a:t>
            </a:r>
            <a:r>
              <a:rPr b="1" lang="en" sz="1600">
                <a:solidFill>
                  <a:schemeClr val="lt1"/>
                </a:solidFill>
              </a:rPr>
              <a:t>binary black hole</a:t>
            </a:r>
            <a:endParaRPr b="1" sz="16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txBox="1"/>
          <p:nvPr/>
        </p:nvSpPr>
        <p:spPr>
          <a:xfrm>
            <a:off x="449550" y="1291575"/>
            <a:ext cx="1651500" cy="342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2"/>
                </a:solidFill>
                <a:latin typeface="Lato"/>
                <a:ea typeface="Lato"/>
                <a:cs typeface="Lato"/>
                <a:sym typeface="Lato"/>
              </a:rPr>
              <a:t>Detection</a:t>
            </a:r>
            <a:r>
              <a:rPr b="1" lang="en" sz="1200">
                <a:solidFill>
                  <a:schemeClr val="dk2"/>
                </a:solidFill>
                <a:latin typeface="Lato"/>
                <a:ea typeface="Lato"/>
                <a:cs typeface="Lato"/>
                <a:sym typeface="Lato"/>
              </a:rPr>
              <a:t> papers</a:t>
            </a:r>
            <a:br>
              <a:rPr b="1" lang="en" sz="1200">
                <a:solidFill>
                  <a:schemeClr val="dk2"/>
                </a:solidFill>
                <a:latin typeface="Lato"/>
                <a:ea typeface="Lato"/>
                <a:cs typeface="Lato"/>
                <a:sym typeface="Lato"/>
              </a:rPr>
            </a:br>
            <a:r>
              <a:rPr b="1" lang="en" sz="1200">
                <a:solidFill>
                  <a:schemeClr val="dk1"/>
                </a:solidFill>
                <a:latin typeface="Lato"/>
                <a:ea typeface="Lato"/>
                <a:cs typeface="Lato"/>
                <a:sym typeface="Lato"/>
              </a:rPr>
              <a:t>GW150914</a:t>
            </a:r>
            <a:r>
              <a:rPr lang="en" sz="1200">
                <a:solidFill>
                  <a:schemeClr val="dk2"/>
                </a:solidFill>
                <a:latin typeface="Lato"/>
                <a:ea typeface="Lato"/>
                <a:cs typeface="Lato"/>
                <a:sym typeface="Lato"/>
              </a:rPr>
              <a:t> arXiv:1602.03837</a:t>
            </a:r>
            <a:br>
              <a:rPr lang="en" sz="1200">
                <a:solidFill>
                  <a:schemeClr val="dk2"/>
                </a:solidFill>
                <a:latin typeface="Lato"/>
                <a:ea typeface="Lato"/>
                <a:cs typeface="Lato"/>
                <a:sym typeface="Lato"/>
              </a:rPr>
            </a:br>
            <a:r>
              <a:rPr b="1" lang="en" sz="1200">
                <a:solidFill>
                  <a:schemeClr val="accent2"/>
                </a:solidFill>
                <a:latin typeface="Lato"/>
                <a:ea typeface="Lato"/>
                <a:cs typeface="Lato"/>
                <a:sym typeface="Lato"/>
              </a:rPr>
              <a:t>GW151012</a:t>
            </a:r>
            <a:r>
              <a:rPr lang="en" sz="1200">
                <a:solidFill>
                  <a:schemeClr val="dk2"/>
                </a:solidFill>
                <a:latin typeface="Lato"/>
                <a:ea typeface="Lato"/>
                <a:cs typeface="Lato"/>
                <a:sym typeface="Lato"/>
              </a:rPr>
              <a:t> arXiv:1602.03839</a:t>
            </a:r>
            <a:br>
              <a:rPr lang="en" sz="1200">
                <a:solidFill>
                  <a:schemeClr val="dk2"/>
                </a:solidFill>
                <a:latin typeface="Lato"/>
                <a:ea typeface="Lato"/>
                <a:cs typeface="Lato"/>
                <a:sym typeface="Lato"/>
              </a:rPr>
            </a:br>
            <a:r>
              <a:rPr b="1" lang="en" sz="1200">
                <a:solidFill>
                  <a:schemeClr val="accent3"/>
                </a:solidFill>
                <a:latin typeface="Lato"/>
                <a:ea typeface="Lato"/>
                <a:cs typeface="Lato"/>
                <a:sym typeface="Lato"/>
              </a:rPr>
              <a:t>GW151226</a:t>
            </a:r>
            <a:r>
              <a:rPr b="1" lang="en" sz="1200">
                <a:solidFill>
                  <a:schemeClr val="dk2"/>
                </a:solidFill>
                <a:latin typeface="Lato"/>
                <a:ea typeface="Lato"/>
                <a:cs typeface="Lato"/>
                <a:sym typeface="Lato"/>
              </a:rPr>
              <a:t> </a:t>
            </a:r>
            <a:r>
              <a:rPr lang="en" sz="1200">
                <a:solidFill>
                  <a:schemeClr val="dk2"/>
                </a:solidFill>
                <a:latin typeface="Lato"/>
                <a:ea typeface="Lato"/>
                <a:cs typeface="Lato"/>
                <a:sym typeface="Lato"/>
              </a:rPr>
              <a:t>arXiv:1606.04855</a:t>
            </a:r>
            <a:endParaRPr sz="1200">
              <a:solidFill>
                <a:schemeClr val="dk2"/>
              </a:solidFill>
              <a:latin typeface="Lato"/>
              <a:ea typeface="Lato"/>
              <a:cs typeface="Lato"/>
              <a:sym typeface="Lato"/>
            </a:endParaRPr>
          </a:p>
          <a:p>
            <a:pPr indent="0" lvl="0" marL="0" rtl="0" algn="l">
              <a:lnSpc>
                <a:spcPct val="115000"/>
              </a:lnSpc>
              <a:spcBef>
                <a:spcPts val="1200"/>
              </a:spcBef>
              <a:spcAft>
                <a:spcPts val="0"/>
              </a:spcAft>
              <a:buNone/>
            </a:pPr>
            <a:br>
              <a:rPr lang="en" sz="1200">
                <a:solidFill>
                  <a:schemeClr val="dk2"/>
                </a:solidFill>
                <a:latin typeface="Lato"/>
                <a:ea typeface="Lato"/>
                <a:cs typeface="Lato"/>
                <a:sym typeface="Lato"/>
              </a:rPr>
            </a:br>
            <a:r>
              <a:rPr lang="en" sz="1200">
                <a:solidFill>
                  <a:schemeClr val="dk2"/>
                </a:solidFill>
                <a:latin typeface="Lato"/>
                <a:ea typeface="Lato"/>
                <a:cs typeface="Lato"/>
                <a:sym typeface="Lato"/>
              </a:rPr>
              <a:t>For a waveform explainer: Farr, </a:t>
            </a:r>
            <a:r>
              <a:rPr b="1" lang="en" sz="1200">
                <a:solidFill>
                  <a:schemeClr val="dk2"/>
                </a:solidFill>
                <a:latin typeface="Lato"/>
                <a:ea typeface="Lato"/>
                <a:cs typeface="Lato"/>
                <a:sym typeface="Lato"/>
              </a:rPr>
              <a:t>CPLB</a:t>
            </a:r>
            <a:r>
              <a:rPr lang="en" sz="1200">
                <a:solidFill>
                  <a:schemeClr val="dk2"/>
                </a:solidFill>
                <a:latin typeface="Lato"/>
                <a:ea typeface="Lato"/>
                <a:cs typeface="Lato"/>
                <a:sym typeface="Lato"/>
              </a:rPr>
              <a:t> &amp; Kijbunchoo </a:t>
            </a:r>
            <a:r>
              <a:rPr i="1" lang="en" sz="1200">
                <a:solidFill>
                  <a:srgbClr val="56B3E9"/>
                </a:solidFill>
                <a:latin typeface="Lato"/>
                <a:ea typeface="Lato"/>
                <a:cs typeface="Lato"/>
                <a:sym typeface="Lato"/>
              </a:rPr>
              <a:t>LIGO Magazine</a:t>
            </a:r>
            <a:r>
              <a:rPr lang="en" sz="1200">
                <a:solidFill>
                  <a:srgbClr val="56B3E9"/>
                </a:solidFill>
                <a:latin typeface="Lato"/>
                <a:ea typeface="Lato"/>
                <a:cs typeface="Lato"/>
                <a:sym typeface="Lato"/>
              </a:rPr>
              <a:t> </a:t>
            </a:r>
            <a:r>
              <a:rPr b="1" lang="en" sz="1200">
                <a:solidFill>
                  <a:srgbClr val="56B3E9"/>
                </a:solidFill>
                <a:latin typeface="Lato"/>
                <a:ea typeface="Lato"/>
                <a:cs typeface="Lato"/>
                <a:sym typeface="Lato"/>
              </a:rPr>
              <a:t>8</a:t>
            </a:r>
            <a:r>
              <a:rPr lang="en" sz="1200">
                <a:solidFill>
                  <a:srgbClr val="56B3E9"/>
                </a:solidFill>
                <a:latin typeface="Lato"/>
                <a:ea typeface="Lato"/>
                <a:cs typeface="Lato"/>
                <a:sym typeface="Lato"/>
              </a:rPr>
              <a:t>:6</a:t>
            </a:r>
            <a:endParaRPr sz="1200">
              <a:solidFill>
                <a:srgbClr val="56B3E9"/>
              </a:solidFill>
              <a:latin typeface="Lato"/>
              <a:ea typeface="Lato"/>
              <a:cs typeface="Lato"/>
              <a:sym typeface="Lato"/>
            </a:endParaRPr>
          </a:p>
          <a:p>
            <a:pPr indent="0" lvl="0" marL="0" rtl="0" algn="l">
              <a:lnSpc>
                <a:spcPct val="95000"/>
              </a:lnSpc>
              <a:spcBef>
                <a:spcPts val="1200"/>
              </a:spcBef>
              <a:spcAft>
                <a:spcPts val="0"/>
              </a:spcAft>
              <a:buNone/>
            </a:pPr>
            <a:r>
              <a:t/>
            </a:r>
            <a:endParaRPr sz="1200">
              <a:solidFill>
                <a:srgbClr val="000000"/>
              </a:solidFill>
              <a:latin typeface="Lato"/>
              <a:ea typeface="Lato"/>
              <a:cs typeface="Lato"/>
              <a:sym typeface="Lato"/>
            </a:endParaRPr>
          </a:p>
          <a:p>
            <a:pPr indent="0" lvl="0" marL="0" rtl="0" algn="l">
              <a:lnSpc>
                <a:spcPct val="95000"/>
              </a:lnSpc>
              <a:spcBef>
                <a:spcPts val="1600"/>
              </a:spcBef>
              <a:spcAft>
                <a:spcPts val="1600"/>
              </a:spcAft>
              <a:buNone/>
            </a:pPr>
            <a:r>
              <a:t/>
            </a:r>
            <a:endParaRPr sz="1200">
              <a:solidFill>
                <a:srgbClr val="000000"/>
              </a:solidFill>
              <a:latin typeface="Lato"/>
              <a:ea typeface="Lato"/>
              <a:cs typeface="Lato"/>
              <a:sym typeface="Lato"/>
            </a:endParaRPr>
          </a:p>
        </p:txBody>
      </p:sp>
      <p:sp>
        <p:nvSpPr>
          <p:cNvPr id="171" name="Google Shape;171;p2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Signals</a:t>
            </a:r>
            <a:endParaRPr/>
          </a:p>
        </p:txBody>
      </p:sp>
      <p:sp>
        <p:nvSpPr>
          <p:cNvPr id="172" name="Google Shape;172;p22"/>
          <p:cNvSpPr txBox="1"/>
          <p:nvPr>
            <p:ph idx="1" type="body"/>
          </p:nvPr>
        </p:nvSpPr>
        <p:spPr>
          <a:xfrm>
            <a:off x="6900525" y="4338075"/>
            <a:ext cx="2250600" cy="30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200"/>
              <a:t>LVC</a:t>
            </a:r>
            <a:r>
              <a:rPr lang="en" sz="1200"/>
              <a:t> </a:t>
            </a:r>
            <a:r>
              <a:rPr lang="en" sz="1200">
                <a:solidFill>
                  <a:schemeClr val="accent1"/>
                </a:solidFill>
              </a:rPr>
              <a:t>arXiv:1606.04856</a:t>
            </a:r>
            <a:endParaRPr sz="1200">
              <a:solidFill>
                <a:schemeClr val="accent1"/>
              </a:solidFill>
            </a:endParaRPr>
          </a:p>
        </p:txBody>
      </p:sp>
      <p:pic>
        <p:nvPicPr>
          <p:cNvPr id="173" name="Google Shape;173;p22"/>
          <p:cNvPicPr preferRelativeResize="0"/>
          <p:nvPr/>
        </p:nvPicPr>
        <p:blipFill rotWithShape="1">
          <a:blip r:embed="rId3">
            <a:alphaModFix/>
          </a:blip>
          <a:srcRect b="0" l="0" r="0" t="0"/>
          <a:stretch/>
        </p:blipFill>
        <p:spPr>
          <a:xfrm>
            <a:off x="2511250" y="1254500"/>
            <a:ext cx="6286801" cy="3159774"/>
          </a:xfrm>
          <a:prstGeom prst="rect">
            <a:avLst/>
          </a:prstGeom>
          <a:noFill/>
          <a:ln>
            <a:noFill/>
          </a:ln>
        </p:spPr>
      </p:pic>
      <p:sp>
        <p:nvSpPr>
          <p:cNvPr id="174" name="Google Shape;174;p2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0072B2"/>
      </a:dk1>
      <a:lt1>
        <a:srgbClr val="FFFFFF"/>
      </a:lt1>
      <a:dk2>
        <a:srgbClr val="000000"/>
      </a:dk2>
      <a:lt2>
        <a:srgbClr val="757575"/>
      </a:lt2>
      <a:accent1>
        <a:srgbClr val="56B3E9"/>
      </a:accent1>
      <a:accent2>
        <a:srgbClr val="009E74"/>
      </a:accent2>
      <a:accent3>
        <a:srgbClr val="D55C00"/>
      </a:accent3>
      <a:accent4>
        <a:srgbClr val="CC79A7"/>
      </a:accent4>
      <a:accent5>
        <a:srgbClr val="E69D00"/>
      </a:accent5>
      <a:accent6>
        <a:srgbClr val="0072B2"/>
      </a:accent6>
      <a:hlink>
        <a:srgbClr val="56B3E9"/>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DFF33C99C94643BE60611A68B64651" ma:contentTypeVersion="18" ma:contentTypeDescription="Create a new document." ma:contentTypeScope="" ma:versionID="6cc70d9f0e27722eb183e827e2266826">
  <xsd:schema xmlns:xsd="http://www.w3.org/2001/XMLSchema" xmlns:xs="http://www.w3.org/2001/XMLSchema" xmlns:p="http://schemas.microsoft.com/office/2006/metadata/properties" xmlns:ns2="b7ce3481-4952-494c-a92a-0cf598bd3875" xmlns:ns3="9410f9fa-bc45-405c-8c4e-dfb8e4e9d324" targetNamespace="http://schemas.microsoft.com/office/2006/metadata/properties" ma:root="true" ma:fieldsID="de262bda8ec03c51291c191e741a2dec" ns2:_="" ns3:_="">
    <xsd:import namespace="b7ce3481-4952-494c-a92a-0cf598bd3875"/>
    <xsd:import namespace="9410f9fa-bc45-405c-8c4e-dfb8e4e9d3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e3481-4952-494c-a92a-0cf598bd3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10f9fa-bc45-405c-8c4e-dfb8e4e9d3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c7c94a5-3662-4bf9-b6a2-498c85c33982}" ma:internalName="TaxCatchAll" ma:showField="CatchAllData" ma:web="9410f9fa-bc45-405c-8c4e-dfb8e4e9d3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EF5E86-BEC8-4701-B910-E1FFE683B11C}"/>
</file>

<file path=customXml/itemProps2.xml><?xml version="1.0" encoding="utf-8"?>
<ds:datastoreItem xmlns:ds="http://schemas.openxmlformats.org/officeDocument/2006/customXml" ds:itemID="{F357F094-A28B-43A3-9540-5D799CC46821}"/>
</file>