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449" r:id="rId3"/>
    <p:sldId id="450" r:id="rId4"/>
    <p:sldId id="451" r:id="rId5"/>
    <p:sldId id="425" r:id="rId6"/>
    <p:sldId id="453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76" autoAdjust="0"/>
    <p:restoredTop sz="95366" autoAdjust="0"/>
  </p:normalViewPr>
  <p:slideViewPr>
    <p:cSldViewPr snapToGrid="0">
      <p:cViewPr varScale="1">
        <p:scale>
          <a:sx n="81" d="100"/>
          <a:sy n="81" d="100"/>
        </p:scale>
        <p:origin x="126" y="170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94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39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11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01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9" y="159794"/>
            <a:ext cx="9604311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9" y="3683012"/>
            <a:ext cx="9604311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3544623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7" y="489862"/>
            <a:ext cx="1687287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62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4" y="939296"/>
            <a:ext cx="10974593" cy="5071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6502" b="27417"/>
          <a:stretch/>
        </p:blipFill>
        <p:spPr>
          <a:xfrm>
            <a:off x="609600" y="168893"/>
            <a:ext cx="1226659" cy="605399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836259" y="168893"/>
            <a:ext cx="9601200" cy="55268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189" indent="0">
              <a:buNone/>
              <a:defRPr sz="2000"/>
            </a:lvl2pPr>
            <a:lvl3pPr marL="914377" indent="0">
              <a:buNone/>
              <a:defRPr sz="18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201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201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5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5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93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2" y="0"/>
            <a:ext cx="12192003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93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2" y="-195943"/>
            <a:ext cx="12192003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9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2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5" y="6289679"/>
            <a:ext cx="6128031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1" y="6289679"/>
            <a:ext cx="965947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3" y="6289679"/>
            <a:ext cx="918883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indent="-182875" algn="l" defTabSz="91437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indent="-179384" algn="l" defTabSz="91437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77" indent="-182875" algn="l" defTabSz="91437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2971" indent="-179384" algn="l" defTabSz="914377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566" indent="-182875" algn="l" defTabSz="914377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160" indent="-179384" algn="l" defTabSz="914377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54" indent="-182875" algn="l" defTabSz="914377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7965" indent="0" algn="l" defTabSz="914377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298" y="2761202"/>
            <a:ext cx="10112166" cy="752859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latin typeface="Calibri" panose="020F0502020204030204" pitchFamily="34" charset="0"/>
                <a:cs typeface="Calibri" panose="020F0502020204030204" pitchFamily="34" charset="0"/>
              </a:rPr>
              <a:t>WG6 </a:t>
            </a:r>
            <a:r>
              <a:rPr lang="en-US" altLang="zh-CN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LLRF-ML-AI progress (concrete)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5126" y="3595949"/>
            <a:ext cx="9648534" cy="1508314"/>
          </a:xfrm>
        </p:spPr>
        <p:txBody>
          <a:bodyPr>
            <a:no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Zheqiao Geng</a:t>
            </a:r>
          </a:p>
          <a:p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22.09.2023</a:t>
            </a:r>
            <a:endParaRPr lang="en-US" sz="2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296" y="171075"/>
            <a:ext cx="7322053" cy="60225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Functional Architecture of a LLRF System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5313" y="6289679"/>
            <a:ext cx="918883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6313" y="686243"/>
            <a:ext cx="9117149" cy="61842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368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074" y="215393"/>
            <a:ext cx="9042515" cy="479546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Functional Architecture of LLRF Firmware &amp; Software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5313" y="6289679"/>
            <a:ext cx="918883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2629" y="773318"/>
            <a:ext cx="2885040" cy="5975825"/>
          </a:xfrm>
          <a:ln>
            <a:noFill/>
          </a:ln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Firmware Libraries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Firmware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Framework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Library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Construct the firmware project structure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Simulate the firmware code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Automate the firmware synthesize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Access common components (e.g., ADC, DAC, etc.)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Basic Firmware Library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Collect firmware build components common for different applications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RF Control Firmware Library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 high-level LLRF control modules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Can be assembled and configured for fast prototyping of LLRF controllers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669" y="773318"/>
            <a:ext cx="8991077" cy="577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727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074" y="281842"/>
            <a:ext cx="9767122" cy="401245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Functional Architecture of LLRF Firmware &amp; Software (cont.)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5313" y="6289679"/>
            <a:ext cx="918883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89087" y="773318"/>
            <a:ext cx="2928582" cy="5773707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Software Libraries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Software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Framework Library</a:t>
            </a:r>
            <a:endParaRPr lang="en-US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Define a common software architecture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 infrastructures for multi-threading, hardware access, and network access</a:t>
            </a: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LLRF Algorithm Library (C/C++)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 RF control domain algorithms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 soft-real-time applications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LLRF Algorithm Library (Python)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 same algorithms as the C/C++ library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Also implement features like noise analysis, feedback controller design, and system simulation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For high-level applications and automation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669" y="773318"/>
            <a:ext cx="8991077" cy="577370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11648" y="683087"/>
            <a:ext cx="3514987" cy="11624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1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296" y="171075"/>
            <a:ext cx="9092354" cy="60225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Contents of LLRFLibsPy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5313" y="6550936"/>
            <a:ext cx="918883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54" y="773330"/>
            <a:ext cx="6261418" cy="51169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9472" y="1088116"/>
            <a:ext cx="5763671" cy="460783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197166" y="5773842"/>
            <a:ext cx="477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Python modules in LLRFLibsPy</a:t>
            </a:r>
            <a:endParaRPr lang="en-US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64842" y="5705661"/>
            <a:ext cx="477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Files in the </a:t>
            </a:r>
            <a:r>
              <a:rPr lang="en-US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Git</a:t>
            </a:r>
            <a:r>
              <a:rPr lang="en-US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repository</a:t>
            </a:r>
            <a:endParaRPr lang="en-US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93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296" y="171075"/>
            <a:ext cx="9092354" cy="60225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Contents of LLRFLibsPy (cont.)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5313" y="6550936"/>
            <a:ext cx="918883" cy="222436"/>
          </a:xfrm>
        </p:spPr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015602"/>
              </p:ext>
            </p:extLst>
          </p:nvPr>
        </p:nvGraphicFramePr>
        <p:xfrm>
          <a:off x="784225" y="1268257"/>
          <a:ext cx="10883900" cy="41757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97050">
                  <a:extLst>
                    <a:ext uri="{9D8B030D-6E8A-4147-A177-3AD203B41FA5}">
                      <a16:colId xmlns:a16="http://schemas.microsoft.com/office/drawing/2014/main" val="576302955"/>
                    </a:ext>
                  </a:extLst>
                </a:gridCol>
                <a:gridCol w="9086850">
                  <a:extLst>
                    <a:ext uri="{9D8B030D-6E8A-4147-A177-3AD203B41FA5}">
                      <a16:colId xmlns:a16="http://schemas.microsoft.com/office/drawing/2014/main" val="2793440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rf_sim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Simulate the cavity response;</a:t>
                      </a:r>
                      <a:r>
                        <a:rPr lang="en-US" sz="2000" b="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determine the operation parameters</a:t>
                      </a:r>
                      <a:endParaRPr lang="en-US" sz="20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054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rf_control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Design and analyze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RF feedback/feedforward controllers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680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rf_det_act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 RF amplitude and phase from ADC samples 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321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rf_noise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Noise analysis, generation, and filtering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070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rf_calib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RF calibrations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like virtual probe, RF actuator offset/imbalance, forward and reflected, and power calibrations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394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rf_sysid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 the system transfer function and characteristic parameters (e.g., cavity QL and detuning)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4804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rf_fit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Fit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data to sine/cosine, circle, ellipse or Gaussian functions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15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rf_misc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Misc. functions like saving data to files and reading data from files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412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rf_plot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Plot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functions for internal usage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41483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5325" y="773330"/>
            <a:ext cx="34956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Description of Modules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" y="5716805"/>
            <a:ext cx="11020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Note: the library relies on “</a:t>
            </a:r>
            <a:r>
              <a:rPr lang="en-US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numpy</a:t>
            </a:r>
            <a:r>
              <a:rPr lang="en-US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and “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scipy</a:t>
            </a:r>
            <a:r>
              <a:rPr lang="en-US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”, “</a:t>
            </a:r>
            <a:r>
              <a:rPr lang="en-US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matplotlib</a:t>
            </a:r>
            <a:r>
              <a:rPr lang="en-US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 is also loaded if any plot function is enabled.</a:t>
            </a:r>
            <a:endParaRPr lang="en-US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80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1809" y="3064202"/>
            <a:ext cx="5636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Thank you for attention!</a:t>
            </a:r>
          </a:p>
        </p:txBody>
      </p:sp>
    </p:spTree>
    <p:extLst>
      <p:ext uri="{BB962C8B-B14F-4D97-AF65-F5344CB8AC3E}">
        <p14:creationId xmlns:p14="http://schemas.microsoft.com/office/powerpoint/2010/main" val="279440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324</Words>
  <Application>Microsoft Office PowerPoint</Application>
  <PresentationFormat>Widescreen</PresentationFormat>
  <Paragraphs>64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幼圆</vt:lpstr>
      <vt:lpstr>Arial</vt:lpstr>
      <vt:lpstr>Calibri</vt:lpstr>
      <vt:lpstr>Courier New</vt:lpstr>
      <vt:lpstr>Diamond Grid 16x9</vt:lpstr>
      <vt:lpstr>WG6 LLRF-ML-AI progress (concrete)</vt:lpstr>
      <vt:lpstr>Functional Architecture of a LLRF System</vt:lpstr>
      <vt:lpstr>Functional Architecture of LLRF Firmware &amp; Software</vt:lpstr>
      <vt:lpstr>Functional Architecture of LLRF Firmware &amp; Software (cont.)</vt:lpstr>
      <vt:lpstr>Contents of LLRFLibsPy</vt:lpstr>
      <vt:lpstr>Contents of LLRFLibsPy (cont.)</vt:lpstr>
      <vt:lpstr>PowerPoint Presentation</vt:lpstr>
    </vt:vector>
  </TitlesOfParts>
  <Company>PSI - Paul Scherrer 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LLRFLibsPy</dc:title>
  <dc:creator>Geng Zheqiao</dc:creator>
  <cp:lastModifiedBy>Geng Zheqiao</cp:lastModifiedBy>
  <cp:revision>771</cp:revision>
  <dcterms:created xsi:type="dcterms:W3CDTF">2019-06-17T14:42:22Z</dcterms:created>
  <dcterms:modified xsi:type="dcterms:W3CDTF">2023-09-22T06:54:38Z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