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72" r:id="rId2"/>
    <p:sldId id="275" r:id="rId3"/>
    <p:sldId id="274" r:id="rId4"/>
    <p:sldId id="277" r:id="rId5"/>
    <p:sldId id="264" r:id="rId6"/>
    <p:sldId id="276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300"/>
    <a:srgbClr val="009193"/>
    <a:srgbClr val="0054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039"/>
    <p:restoredTop sz="95846"/>
  </p:normalViewPr>
  <p:slideViewPr>
    <p:cSldViewPr snapToGrid="0" snapToObjects="1">
      <p:cViewPr varScale="1">
        <p:scale>
          <a:sx n="129" d="100"/>
          <a:sy n="129" d="100"/>
        </p:scale>
        <p:origin x="2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3784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C07C6-D9F7-0941-8784-49FC715219D2}" type="datetimeFigureOut">
              <a:rPr lang="fr-FR" smtClean="0"/>
              <a:t>22/09/2023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6A414-C8EB-2949-8423-E9C9B2B5CC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7293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AC1E8ABF-AFB7-7546-8F9D-9595650C10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8AA99A93-89C9-0B48-9975-761B89DB3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D484-7883-5240-9872-5595F4082A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8542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816598-1EC3-2843-A0D5-DAE1CB9A6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30D7377-D7F3-DE46-858B-75ACCAF1BC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E68609-2211-5B48-B511-49FD0AAE8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34CB-BE8F-A54B-A1DB-A873628C60EB}" type="datetime1">
              <a:rPr lang="fr-FR" smtClean="0"/>
              <a:t>22/09/2023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5E369C-DB9D-D04D-BA55-C1F7E78FB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Accelerator R&amp;D roadmap followup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8558E5-C53F-8D48-8FA4-43B1E579D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D484-7883-5240-9872-5595F4082A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571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BD7B7C7-BD16-5D4B-9A2F-4FE94FAD06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3A77D82-C6C2-B445-865A-F243269648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AE8DED-D626-D54D-815D-94CF53B4A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0BC5-FFA2-F645-9DE0-7E47CC3BE2FE}" type="datetime1">
              <a:rPr lang="fr-FR" smtClean="0"/>
              <a:t>22/09/2023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7FFA79-846F-2341-89C3-FA9513499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Accelerator R&amp;D roadmap followup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D5A0CF-0E64-4F4D-B2C1-FC12FC380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D484-7883-5240-9872-5595F4082A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3251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BB1137-B21B-764D-A2E7-216D05B06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890D81-E594-C64C-82DD-E75022A6E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089D02-9740-584D-90F4-A3C52D5F2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DD95-017D-5549-90DF-91FBFAF89D9B}" type="datetime1">
              <a:rPr lang="fr-FR" smtClean="0"/>
              <a:t>22/09/2023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2906C8-B821-784F-97B2-439404EBD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Accelerator R&amp;D roadmap followup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2A6A26-FB68-AF40-83BF-42624EBE7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D484-7883-5240-9872-5595F4082A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01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26C219-A31A-F148-BE0C-7EC8F691C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6B1B37C-4A39-0146-BDE8-76F5602AC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46F048-FDE8-754B-9DB2-686CD9C46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922B-ED43-9544-8EEB-776FD2334717}" type="datetime1">
              <a:rPr lang="fr-FR" smtClean="0"/>
              <a:t>22/09/2023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D4D38B-9594-DC43-9546-A3B318A25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Accelerator R&amp;D roadmap followup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7C38CF-462D-9D48-AAA5-1FADB1BAE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D484-7883-5240-9872-5595F4082A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0393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47B38D-ABCD-3449-AF1E-5F1A2E5B7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881DA1-2B19-BE48-B030-4CA4348667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45FB91E-F074-634A-9C3A-FA5501CBE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BF962BB-3A06-EB45-9A2C-34DC29F73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E321C-1306-1248-8F69-6349C2B3135C}" type="datetime1">
              <a:rPr lang="fr-FR" smtClean="0"/>
              <a:t>22/09/2023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7BC5EC7-FA7A-B04A-8AD7-8A16E91BF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Accelerator R&amp;D roadmap followup 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AF84ED1-1F2D-F443-8A64-FF475653C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D484-7883-5240-9872-5595F4082A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5193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A8B610-051C-7F4B-907C-E6263772C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810E14B-279D-5245-9E4A-99DDC4AE5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226C1FF-AC35-A047-8A10-20941058D8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28792EC-A43C-334E-BA3A-891FC9D507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63C6643-50BB-EB4A-BA9F-77950B9D8B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A7484E7-504A-C946-8E4F-0A3B52CBE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3E96-99C7-1049-A4E4-8417333289DD}" type="datetime1">
              <a:rPr lang="fr-FR" smtClean="0"/>
              <a:t>22/09/2023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83AAC47-FF08-7E47-B725-37F83B181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Accelerator R&amp;D roadmap followup 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E3DF1A2-F67B-3D4C-8163-CCD53E13A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D484-7883-5240-9872-5595F4082A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8604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1DEEA2-F780-4449-AA43-574C51C36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4CBE0D7-E77A-204B-8003-9057A6C20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1531-ED2B-3740-B525-B340D5916D04}" type="datetime1">
              <a:rPr lang="fr-FR" smtClean="0"/>
              <a:t>22/09/2023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01E6003-1844-C140-8C1C-B96124C6E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Accelerator R&amp;D roadmap followup 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5ABF25D-08B8-1F44-A56A-4C7C18B92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D484-7883-5240-9872-5595F4082A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105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FB703CF-78E3-A24A-8F63-79AA28A12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F993E-542C-C848-A1EB-93EB6E323965}" type="datetime1">
              <a:rPr lang="fr-FR" smtClean="0"/>
              <a:t>22/09/2023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72D6A27-E4A5-8640-B42B-26C1F60B2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Accelerator R&amp;D roadmap followup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52BCF2C-69BB-354A-B492-D52F33C98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D484-7883-5240-9872-5595F4082A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3447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0B3368-61F5-7D4D-8C1A-3FE7FC88C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6E6A70-5485-C34E-BA9D-CD7293504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A6EB3CB-E554-5A4F-A1DC-8205603783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C6B3DC3-73DA-B44E-8D63-53A539BE2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299B-25C6-944C-8C89-F3506F293BF1}" type="datetime1">
              <a:rPr lang="fr-FR" smtClean="0"/>
              <a:t>22/09/2023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F082F5B-C413-3B41-9ACE-F4CB1D907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Accelerator R&amp;D roadmap followup 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2045240-081C-1240-94EA-493074F92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D484-7883-5240-9872-5595F4082A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377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D29AEB-27A7-8940-B37E-98B623618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5C62921-D73C-354E-BACA-62F4610B4C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1D3168E-2595-504A-8A4C-8BF8061013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70ACAAB-D7A3-3A48-B04C-16E48A256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A10-68C1-1242-A2CA-55EF180F55F6}" type="datetime1">
              <a:rPr lang="fr-FR" smtClean="0"/>
              <a:t>22/09/2023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7A962AD-91A3-904F-930B-DAAA40747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Accelerator R&amp;D roadmap followup 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9AABC5B-4E7E-304C-B1FA-BE5B2A377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D484-7883-5240-9872-5595F4082A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667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87ACF55-D46A-DD42-9D5F-976AA6C49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5098C09-1929-5540-97EC-E7FC26DCE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46FDD4-21CD-4C42-ADBA-0F054E5BF2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520A2-10E3-8140-B3E0-2079C7B76CAE}" type="datetime1">
              <a:rPr lang="fr-FR" smtClean="0"/>
              <a:t>22/09/2023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A14A8C-9D91-5A4F-88AC-0AEE16D723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Accelerator R&amp;D roadmap followup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8D2F74-8E2B-2F4A-B9C4-3E7496C101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CD484-7883-5240-9872-5595F4082A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325F72-F157-754C-8713-65425DFD0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2443163"/>
            <a:ext cx="10515600" cy="1573666"/>
          </a:xfrm>
        </p:spPr>
        <p:txBody>
          <a:bodyPr>
            <a:noAutofit/>
          </a:bodyPr>
          <a:lstStyle/>
          <a:p>
            <a:pPr algn="ctr"/>
            <a:r>
              <a:rPr lang="fr-FR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RF panel : </a:t>
            </a:r>
            <a:br>
              <a:rPr lang="fr-FR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</a:br>
            <a:br>
              <a:rPr lang="fr-FR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</a:br>
            <a:r>
              <a:rPr lang="fr-FR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WG1 </a:t>
            </a:r>
            <a:r>
              <a:rPr lang="fr-FR" sz="4000" b="1" dirty="0" err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bulk</a:t>
            </a:r>
            <a:r>
              <a:rPr lang="fr-FR" sz="4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Nb</a:t>
            </a:r>
            <a:endParaRPr lang="fr-FR" sz="3600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6AB0D50-993E-3644-AFFE-F4A43AFD15DF}"/>
              </a:ext>
            </a:extLst>
          </p:cNvPr>
          <p:cNvSpPr/>
          <p:nvPr/>
        </p:nvSpPr>
        <p:spPr>
          <a:xfrm>
            <a:off x="9524" y="6150114"/>
            <a:ext cx="121824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/>
              <a:t>Maud BAYLAC, Laura MONACO, Catherine MADEC</a:t>
            </a:r>
            <a:endParaRPr lang="fr-FR" sz="2000" dirty="0"/>
          </a:p>
          <a:p>
            <a:pPr algn="ctr"/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867799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325F72-F157-754C-8713-65425DFD0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029"/>
            <a:ext cx="10515600" cy="901700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 err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What</a:t>
            </a:r>
            <a:r>
              <a:rPr lang="fr-FR" sz="32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200" b="1" dirty="0" err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was</a:t>
            </a:r>
            <a:r>
              <a:rPr lang="fr-FR" sz="32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200" b="1" dirty="0" err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performed</a:t>
            </a:r>
            <a:endParaRPr lang="fr-FR" sz="2800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6AB0D50-993E-3644-AFFE-F4A43AFD15DF}"/>
              </a:ext>
            </a:extLst>
          </p:cNvPr>
          <p:cNvSpPr/>
          <p:nvPr/>
        </p:nvSpPr>
        <p:spPr>
          <a:xfrm>
            <a:off x="66676" y="1465719"/>
            <a:ext cx="594200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fr-FR" sz="2000" b="1" dirty="0"/>
              <a:t>Identification of the </a:t>
            </a:r>
            <a:r>
              <a:rPr lang="fr-FR" sz="2000" b="1" dirty="0" err="1"/>
              <a:t>labs</a:t>
            </a:r>
            <a:r>
              <a:rPr lang="fr-FR" sz="2000" b="1" dirty="0"/>
              <a:t> (9) and contact </a:t>
            </a:r>
            <a:r>
              <a:rPr lang="fr-FR" sz="2000" b="1" dirty="0" err="1"/>
              <a:t>persons</a:t>
            </a:r>
            <a:endParaRPr lang="fr-FR" sz="2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b="1" i="1" dirty="0">
                <a:solidFill>
                  <a:srgbClr val="0000FF"/>
                </a:solidFill>
              </a:rPr>
              <a:t>CEA</a:t>
            </a:r>
            <a:r>
              <a:rPr lang="fr-FR" sz="1600" i="1" dirty="0"/>
              <a:t> : </a:t>
            </a:r>
            <a:r>
              <a:rPr lang="fr-FR" sz="1600" i="1" dirty="0" err="1"/>
              <a:t>T</a:t>
            </a:r>
            <a:r>
              <a:rPr lang="fr-FR" sz="1600" i="1" dirty="0"/>
              <a:t>. </a:t>
            </a:r>
            <a:r>
              <a:rPr lang="fr-FR" sz="1600" i="1" dirty="0" err="1"/>
              <a:t>Proslier</a:t>
            </a:r>
            <a:r>
              <a:rPr lang="fr-FR" sz="1600" i="1" dirty="0"/>
              <a:t> / </a:t>
            </a:r>
            <a:r>
              <a:rPr lang="en-US" sz="1600" i="1" dirty="0"/>
              <a:t>E. </a:t>
            </a:r>
            <a:r>
              <a:rPr lang="en-US" sz="1600" i="1" dirty="0" err="1"/>
              <a:t>Cenni</a:t>
            </a:r>
            <a:r>
              <a:rPr lang="en-US" sz="1600" i="1" dirty="0"/>
              <a:t> / G. </a:t>
            </a:r>
            <a:r>
              <a:rPr lang="en-US" sz="1600" i="1" dirty="0" err="1"/>
              <a:t>Devanz</a:t>
            </a:r>
            <a:r>
              <a:rPr lang="en-US" sz="1600" i="1" dirty="0"/>
              <a:t>  </a:t>
            </a:r>
            <a:endParaRPr lang="fr-FR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b="1" i="1" dirty="0">
                <a:solidFill>
                  <a:srgbClr val="0000FF"/>
                </a:solidFill>
              </a:rPr>
              <a:t>CERN</a:t>
            </a:r>
            <a:r>
              <a:rPr lang="fr-FR" sz="1600" i="1" dirty="0"/>
              <a:t> : F. </a:t>
            </a:r>
            <a:r>
              <a:rPr lang="fr-FR" sz="1600" i="1" dirty="0" err="1"/>
              <a:t>Gerigk</a:t>
            </a:r>
            <a:r>
              <a:rPr lang="fr-FR" sz="1600" i="1" dirty="0"/>
              <a:t> / W. </a:t>
            </a:r>
            <a:r>
              <a:rPr lang="fr-FR" sz="1600" i="1" dirty="0" err="1"/>
              <a:t>Venturini</a:t>
            </a:r>
            <a:r>
              <a:rPr lang="fr-FR" sz="1600" i="1" dirty="0"/>
              <a:t> 			</a:t>
            </a:r>
            <a:endParaRPr lang="fr-FR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b="1" i="1" dirty="0">
                <a:solidFill>
                  <a:srgbClr val="0000FF"/>
                </a:solidFill>
              </a:rPr>
              <a:t>CNRS-IJCLab</a:t>
            </a:r>
            <a:r>
              <a:rPr lang="fr-FR" sz="1600" i="1" dirty="0"/>
              <a:t> : D. </a:t>
            </a:r>
            <a:r>
              <a:rPr lang="fr-FR" sz="1600" i="1" dirty="0" err="1"/>
              <a:t>Longuevergne</a:t>
            </a:r>
            <a:r>
              <a:rPr lang="fr-FR" sz="1600" i="1" dirty="0"/>
              <a:t> / A. Miyazaki		</a:t>
            </a:r>
            <a:endParaRPr lang="fr-FR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b="1" i="1" dirty="0">
                <a:solidFill>
                  <a:srgbClr val="0000FF"/>
                </a:solidFill>
              </a:rPr>
              <a:t>DESY</a:t>
            </a:r>
            <a:r>
              <a:rPr lang="fr-FR" sz="1600" i="1" dirty="0"/>
              <a:t> : </a:t>
            </a:r>
            <a:r>
              <a:rPr lang="en-US" sz="1600" i="1" dirty="0"/>
              <a:t>H. Weise / D. Reschke 			</a:t>
            </a:r>
            <a:endParaRPr lang="fr-FR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b="1" i="1" dirty="0">
                <a:solidFill>
                  <a:srgbClr val="0000FF"/>
                </a:solidFill>
              </a:rPr>
              <a:t>ESS</a:t>
            </a:r>
            <a:r>
              <a:rPr lang="fr-FR" sz="1600" i="1" dirty="0"/>
              <a:t> : P. </a:t>
            </a:r>
            <a:r>
              <a:rPr lang="fr-FR" sz="1600" i="1" dirty="0" err="1"/>
              <a:t>Pierini</a:t>
            </a:r>
            <a:r>
              <a:rPr lang="fr-FR" sz="1600" i="1" dirty="0"/>
              <a:t> / H. </a:t>
            </a:r>
            <a:r>
              <a:rPr lang="fr-FR" sz="1600" i="1" dirty="0" err="1"/>
              <a:t>Danared</a:t>
            </a:r>
            <a:r>
              <a:rPr lang="fr-FR" sz="1600" i="1" dirty="0"/>
              <a:t> / M. </a:t>
            </a:r>
            <a:r>
              <a:rPr lang="fr-FR" sz="1600" i="1" dirty="0" err="1"/>
              <a:t>Lindros</a:t>
            </a:r>
            <a:r>
              <a:rPr lang="en-US" sz="1600" i="1" dirty="0">
                <a:sym typeface="Wingdings" pitchFamily="2" charset="2"/>
              </a:rPr>
              <a:t> </a:t>
            </a:r>
            <a:endParaRPr lang="fr-FR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b="1" i="1" dirty="0" err="1">
                <a:solidFill>
                  <a:srgbClr val="0000FF"/>
                </a:solidFill>
              </a:rPr>
              <a:t>Hamburg</a:t>
            </a:r>
            <a:r>
              <a:rPr lang="fr-FR" sz="1600" b="1" i="1" dirty="0">
                <a:solidFill>
                  <a:srgbClr val="0000FF"/>
                </a:solidFill>
              </a:rPr>
              <a:t> </a:t>
            </a:r>
            <a:r>
              <a:rPr lang="fr-FR" sz="1600" b="1" i="1" dirty="0" err="1">
                <a:solidFill>
                  <a:srgbClr val="0000FF"/>
                </a:solidFill>
              </a:rPr>
              <a:t>univ</a:t>
            </a:r>
            <a:r>
              <a:rPr lang="fr-FR" sz="1600" b="1" i="1" dirty="0">
                <a:solidFill>
                  <a:srgbClr val="0000FF"/>
                </a:solidFill>
              </a:rPr>
              <a:t>.: </a:t>
            </a:r>
            <a:r>
              <a:rPr lang="en-US" sz="1600" i="1" dirty="0"/>
              <a:t>M. </a:t>
            </a:r>
            <a:r>
              <a:rPr lang="en-US" sz="1600" i="1" dirty="0" err="1"/>
              <a:t>Wenskat</a:t>
            </a:r>
            <a:r>
              <a:rPr lang="en-US" sz="1600" i="1" dirty="0"/>
              <a:t> 			</a:t>
            </a:r>
            <a:endParaRPr lang="fr-FR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b="1" i="1" dirty="0">
                <a:solidFill>
                  <a:srgbClr val="0000FF"/>
                </a:solidFill>
              </a:rPr>
              <a:t>HZB</a:t>
            </a:r>
            <a:r>
              <a:rPr lang="fr-FR" sz="1600" i="1" dirty="0"/>
              <a:t> : </a:t>
            </a:r>
            <a:r>
              <a:rPr lang="en-US" sz="1600" i="1" dirty="0"/>
              <a:t>J. Knobloch / O. </a:t>
            </a:r>
            <a:r>
              <a:rPr lang="en-US" sz="1600" i="1" dirty="0" err="1"/>
              <a:t>Kugeler</a:t>
            </a:r>
            <a:endParaRPr lang="fr-FR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b="1" i="1" dirty="0">
                <a:solidFill>
                  <a:srgbClr val="0000FF"/>
                </a:solidFill>
              </a:rPr>
              <a:t>INFN</a:t>
            </a:r>
            <a:r>
              <a:rPr lang="fr-FR" sz="1600" i="1" dirty="0"/>
              <a:t> : D. </a:t>
            </a:r>
            <a:r>
              <a:rPr lang="fr-FR" sz="1600" i="1" dirty="0" err="1"/>
              <a:t>Sertore</a:t>
            </a:r>
            <a:r>
              <a:rPr lang="fr-FR" sz="1600" i="1" dirty="0"/>
              <a:t> (Milano LASA) / C. (LNL) / A. (</a:t>
            </a:r>
            <a:r>
              <a:rPr lang="fr-FR" sz="1600" i="1" dirty="0" err="1"/>
              <a:t>Padova</a:t>
            </a:r>
            <a:r>
              <a:rPr lang="fr-FR" sz="1600" i="1" dirty="0"/>
              <a:t>) </a:t>
            </a:r>
            <a:endParaRPr lang="fr-FR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b="1" i="1" dirty="0">
                <a:solidFill>
                  <a:srgbClr val="0000FF"/>
                </a:solidFill>
              </a:rPr>
              <a:t>STFC</a:t>
            </a:r>
            <a:r>
              <a:rPr lang="fr-FR" sz="1600" i="1" dirty="0"/>
              <a:t> : </a:t>
            </a:r>
            <a:r>
              <a:rPr lang="en-US" sz="1600" i="1" dirty="0"/>
              <a:t>P. McIntosh 	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pPr marL="342900" indent="-342900">
              <a:buAutoNum type="arabicPeriod"/>
            </a:pPr>
            <a:r>
              <a:rPr lang="fr-FR" sz="2000" b="1" dirty="0"/>
              <a:t>Survey </a:t>
            </a:r>
            <a:r>
              <a:rPr lang="fr-FR" sz="2000" b="1" dirty="0" err="1"/>
              <a:t>performed</a:t>
            </a:r>
            <a:r>
              <a:rPr lang="fr-FR" sz="2000" b="1" dirty="0"/>
              <a:t> (</a:t>
            </a:r>
            <a:r>
              <a:rPr lang="fr-FR" sz="2000" b="1" dirty="0" err="1"/>
              <a:t>June</a:t>
            </a:r>
            <a:r>
              <a:rPr lang="fr-FR" sz="2000" b="1" dirty="0"/>
              <a:t>) and </a:t>
            </a:r>
            <a:r>
              <a:rPr lang="fr-FR" sz="2000" b="1" dirty="0" err="1"/>
              <a:t>analysed</a:t>
            </a:r>
            <a:endParaRPr lang="fr-FR" sz="2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b="1" i="1" dirty="0" err="1">
                <a:solidFill>
                  <a:srgbClr val="0000FF"/>
                </a:solidFill>
              </a:rPr>
              <a:t>Answers</a:t>
            </a:r>
            <a:r>
              <a:rPr lang="fr-FR" sz="1600" b="1" i="1" dirty="0">
                <a:solidFill>
                  <a:srgbClr val="0000FF"/>
                </a:solidFill>
              </a:rPr>
              <a:t> </a:t>
            </a:r>
            <a:r>
              <a:rPr lang="fr-FR" sz="1600" b="1" i="1" dirty="0" err="1">
                <a:solidFill>
                  <a:srgbClr val="0000FF"/>
                </a:solidFill>
              </a:rPr>
              <a:t>missing</a:t>
            </a:r>
            <a:r>
              <a:rPr lang="fr-FR" sz="1600" b="1" i="1" dirty="0">
                <a:solidFill>
                  <a:srgbClr val="0000FF"/>
                </a:solidFill>
              </a:rPr>
              <a:t> ESS and DESY</a:t>
            </a:r>
          </a:p>
          <a:p>
            <a:endParaRPr lang="fr-FR" sz="2000" b="1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28B66B5F-4FF8-874A-B65C-BE74F64609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946770"/>
              </p:ext>
            </p:extLst>
          </p:nvPr>
        </p:nvGraphicFramePr>
        <p:xfrm>
          <a:off x="6008683" y="1437145"/>
          <a:ext cx="6064251" cy="5308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7793">
                  <a:extLst>
                    <a:ext uri="{9D8B030D-6E8A-4147-A177-3AD203B41FA5}">
                      <a16:colId xmlns:a16="http://schemas.microsoft.com/office/drawing/2014/main" val="175203426"/>
                    </a:ext>
                  </a:extLst>
                </a:gridCol>
                <a:gridCol w="1125625">
                  <a:extLst>
                    <a:ext uri="{9D8B030D-6E8A-4147-A177-3AD203B41FA5}">
                      <a16:colId xmlns:a16="http://schemas.microsoft.com/office/drawing/2014/main" val="2925031581"/>
                    </a:ext>
                  </a:extLst>
                </a:gridCol>
                <a:gridCol w="467793">
                  <a:extLst>
                    <a:ext uri="{9D8B030D-6E8A-4147-A177-3AD203B41FA5}">
                      <a16:colId xmlns:a16="http://schemas.microsoft.com/office/drawing/2014/main" val="2621042529"/>
                    </a:ext>
                  </a:extLst>
                </a:gridCol>
                <a:gridCol w="399573">
                  <a:extLst>
                    <a:ext uri="{9D8B030D-6E8A-4147-A177-3AD203B41FA5}">
                      <a16:colId xmlns:a16="http://schemas.microsoft.com/office/drawing/2014/main" val="1622317768"/>
                    </a:ext>
                  </a:extLst>
                </a:gridCol>
                <a:gridCol w="376427">
                  <a:extLst>
                    <a:ext uri="{9D8B030D-6E8A-4147-A177-3AD203B41FA5}">
                      <a16:colId xmlns:a16="http://schemas.microsoft.com/office/drawing/2014/main" val="497701612"/>
                    </a:ext>
                  </a:extLst>
                </a:gridCol>
                <a:gridCol w="426690">
                  <a:extLst>
                    <a:ext uri="{9D8B030D-6E8A-4147-A177-3AD203B41FA5}">
                      <a16:colId xmlns:a16="http://schemas.microsoft.com/office/drawing/2014/main" val="2491425089"/>
                    </a:ext>
                  </a:extLst>
                </a:gridCol>
                <a:gridCol w="388294">
                  <a:extLst>
                    <a:ext uri="{9D8B030D-6E8A-4147-A177-3AD203B41FA5}">
                      <a16:colId xmlns:a16="http://schemas.microsoft.com/office/drawing/2014/main" val="316460536"/>
                    </a:ext>
                  </a:extLst>
                </a:gridCol>
                <a:gridCol w="2412056">
                  <a:extLst>
                    <a:ext uri="{9D8B030D-6E8A-4147-A177-3AD203B41FA5}">
                      <a16:colId xmlns:a16="http://schemas.microsoft.com/office/drawing/2014/main" val="1191132300"/>
                    </a:ext>
                  </a:extLst>
                </a:gridCol>
              </a:tblGrid>
              <a:tr h="15244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700" u="none" strike="noStrike">
                          <a:effectLst/>
                        </a:rPr>
                        <a:t>TOPIC</a:t>
                      </a:r>
                      <a:br>
                        <a:rPr lang="fr-FR" sz="700" u="none" strike="noStrike">
                          <a:effectLst/>
                        </a:rPr>
                      </a:br>
                      <a:endParaRPr lang="fr-FR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700" u="none" strike="noStrike">
                          <a:effectLst/>
                        </a:rPr>
                        <a:t>Info/data from your lab </a:t>
                      </a:r>
                      <a:br>
                        <a:rPr lang="fr-FR" sz="700" u="none" strike="noStrike">
                          <a:effectLst/>
                        </a:rPr>
                      </a:br>
                      <a:endParaRPr lang="fr-FR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700" u="none" strike="noStrike" dirty="0" err="1">
                          <a:effectLst/>
                        </a:rPr>
                        <a:t>Explainations</a:t>
                      </a:r>
                      <a:r>
                        <a:rPr lang="fr-FR" sz="700" u="none" strike="noStrike" dirty="0">
                          <a:effectLst/>
                        </a:rPr>
                        <a:t> on </a:t>
                      </a:r>
                      <a:r>
                        <a:rPr lang="fr-FR" sz="700" u="none" strike="noStrike" dirty="0" err="1">
                          <a:effectLst/>
                        </a:rPr>
                        <a:t>expected</a:t>
                      </a:r>
                      <a:r>
                        <a:rPr lang="fr-FR" sz="700" u="none" strike="noStrike" dirty="0">
                          <a:effectLst/>
                        </a:rPr>
                        <a:t> info/data</a:t>
                      </a:r>
                      <a:br>
                        <a:rPr lang="fr-FR" sz="700" u="none" strike="noStrike" dirty="0">
                          <a:effectLst/>
                        </a:rPr>
                      </a:br>
                      <a:endParaRPr lang="fr-FR" sz="7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fr-FR" sz="700" u="none" strike="noStrike">
                          <a:effectLst/>
                        </a:rPr>
                        <a:t>Explainations on expected info/data</a:t>
                      </a:r>
                      <a:br>
                        <a:rPr lang="fr-FR" sz="700" u="none" strike="noStrike">
                          <a:effectLst/>
                        </a:rPr>
                      </a:br>
                      <a:endParaRPr lang="fr-FR" sz="700" b="1" i="1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3093411389"/>
                  </a:ext>
                </a:extLst>
              </a:tr>
              <a:tr h="78044">
                <a:tc gridSpan="8"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706411"/>
                  </a:ext>
                </a:extLst>
              </a:tr>
              <a:tr h="78044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Main R&amp;D achievements 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1738071678"/>
                  </a:ext>
                </a:extLst>
              </a:tr>
              <a:tr h="152441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 Single/multi-cell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Frequency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Shape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Project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1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892727553"/>
                  </a:ext>
                </a:extLst>
              </a:tr>
              <a:tr h="78044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for prototypes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?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?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?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?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if possible, indicate corresponding project</a:t>
                      </a:r>
                      <a:endParaRPr lang="fr-FR" sz="700" b="0" i="1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2328195198"/>
                  </a:ext>
                </a:extLst>
              </a:tr>
              <a:tr h="78044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for series 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?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?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?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?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if possible, indicate corresponding project</a:t>
                      </a:r>
                      <a:endParaRPr lang="fr-FR" sz="700" b="0" i="1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128942376"/>
                  </a:ext>
                </a:extLst>
              </a:tr>
              <a:tr h="78044">
                <a:tc gridSpan="8"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124548"/>
                  </a:ext>
                </a:extLst>
              </a:tr>
              <a:tr h="78044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Future R&amp;D 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2431717901"/>
                  </a:ext>
                </a:extLst>
              </a:tr>
              <a:tr h="78044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project names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?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if possible, list involvment in future projects (FCC, ILC, LHeC …)</a:t>
                      </a:r>
                      <a:endParaRPr lang="fr-FR" sz="700" b="0" i="1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368329801"/>
                  </a:ext>
                </a:extLst>
              </a:tr>
              <a:tr h="78044">
                <a:tc gridSpan="8"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035872"/>
                  </a:ext>
                </a:extLst>
              </a:tr>
              <a:tr h="78044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Material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2427982218"/>
                  </a:ext>
                </a:extLst>
              </a:tr>
              <a:tr h="152441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Fine grain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?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 indicate yes/no, if possible give some details, specifications, actual techniques and future plans </a:t>
                      </a:r>
                      <a:endParaRPr lang="fr-FR" sz="700" b="0" i="1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1904331932"/>
                  </a:ext>
                </a:extLst>
              </a:tr>
              <a:tr h="152441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Medium grain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?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 indicate yes/no, if possible give some details, specifications, actual techniques and future plans </a:t>
                      </a:r>
                      <a:endParaRPr lang="fr-FR" sz="700" b="0" i="1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3967360424"/>
                  </a:ext>
                </a:extLst>
              </a:tr>
              <a:tr h="152441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Large grain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?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 indicate yes/no, if possible give some details, specifications, actual techniques and future plans </a:t>
                      </a:r>
                      <a:endParaRPr lang="fr-FR" sz="700" b="0" i="1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3360660720"/>
                  </a:ext>
                </a:extLst>
              </a:tr>
              <a:tr h="152441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Additive manufacturing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?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 indicate yes/no, if possible give some details, specifications, actual techniques and future plans </a:t>
                      </a:r>
                      <a:endParaRPr lang="fr-FR" sz="700" b="0" i="1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387138848"/>
                  </a:ext>
                </a:extLst>
              </a:tr>
              <a:tr h="78044">
                <a:tc gridSpan="8"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3036529"/>
                  </a:ext>
                </a:extLst>
              </a:tr>
              <a:tr h="78044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Processing techniques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2951512843"/>
                  </a:ext>
                </a:extLst>
              </a:tr>
              <a:tr h="8117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surface polishing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?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cold EP, mechanical polishing, electrolytic plasma polishing, rotational BCP</a:t>
                      </a:r>
                      <a:endParaRPr lang="fr-FR" sz="700" b="0" i="1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3541190558"/>
                  </a:ext>
                </a:extLst>
              </a:tr>
              <a:tr h="78044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surface treatment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?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nitrogen infusion and doping</a:t>
                      </a:r>
                      <a:endParaRPr lang="fr-FR" sz="700" b="0" i="1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2511470106"/>
                  </a:ext>
                </a:extLst>
              </a:tr>
              <a:tr h="78044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heat treatment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?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two-step baking processes, Mid-T baking  </a:t>
                      </a:r>
                      <a:endParaRPr lang="fr-FR" sz="700" b="0" i="1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2274726388"/>
                  </a:ext>
                </a:extLst>
              </a:tr>
              <a:tr h="78044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cleanliness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?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robotisation/cobotisation</a:t>
                      </a:r>
                      <a:endParaRPr lang="fr-FR" sz="700" b="0" i="1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2227011948"/>
                  </a:ext>
                </a:extLst>
              </a:tr>
              <a:tr h="78044">
                <a:tc gridSpan="8"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600754"/>
                  </a:ext>
                </a:extLst>
              </a:tr>
              <a:tr h="78044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Field emission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778794521"/>
                  </a:ext>
                </a:extLst>
              </a:tr>
              <a:tr h="78044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diagnostics during tests 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?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indicate type of diagnostics during tests, on test facilities </a:t>
                      </a:r>
                      <a:endParaRPr lang="fr-FR" sz="700" b="0" i="1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2987841393"/>
                  </a:ext>
                </a:extLst>
              </a:tr>
              <a:tr h="152441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diagnostics during operation in cryomodule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?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indicate type of diagnostics used during operation, in cryomodule</a:t>
                      </a:r>
                      <a:endParaRPr lang="fr-FR" sz="700" b="0" i="1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580972706"/>
                  </a:ext>
                </a:extLst>
              </a:tr>
              <a:tr h="152441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recovery within cryomodules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?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indicate type of technique (plasma processing, CO2 …) used to recover from field emission </a:t>
                      </a:r>
                      <a:endParaRPr lang="fr-FR" sz="700" b="0" i="1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299339056"/>
                  </a:ext>
                </a:extLst>
              </a:tr>
              <a:tr h="78044">
                <a:tc gridSpan="8"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234392"/>
                  </a:ext>
                </a:extLst>
              </a:tr>
              <a:tr h="78044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Infrastructures/tools in your lab 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342763332"/>
                  </a:ext>
                </a:extLst>
              </a:tr>
              <a:tr h="226837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cavity preparation 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?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indicate types of infrastructres, tools in your lab for shaping, </a:t>
                      </a:r>
                      <a:br>
                        <a:rPr lang="fr-FR" sz="700" u="none" strike="noStrike">
                          <a:effectLst/>
                        </a:rPr>
                      </a:br>
                      <a:r>
                        <a:rPr lang="fr-FR" sz="700" u="none" strike="noStrike">
                          <a:effectLst/>
                        </a:rPr>
                        <a:t>welding, surface and annealing treatments, tuning, processing assembly in clean room,…</a:t>
                      </a:r>
                      <a:endParaRPr lang="fr-FR" sz="700" b="0" i="1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1061582912"/>
                  </a:ext>
                </a:extLst>
              </a:tr>
              <a:tr h="78044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cold RF testing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?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indicate types of infrastructres, tools in your lab</a:t>
                      </a:r>
                      <a:endParaRPr lang="fr-FR" sz="700" b="0" i="1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941158378"/>
                  </a:ext>
                </a:extLst>
              </a:tr>
              <a:tr h="78044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cryomodule assembly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?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1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3882547103"/>
                  </a:ext>
                </a:extLst>
              </a:tr>
              <a:tr h="78044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cavity testing in cryomodule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?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1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2030574630"/>
                  </a:ext>
                </a:extLst>
              </a:tr>
              <a:tr h="78044">
                <a:tc gridSpan="8"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385081"/>
                  </a:ext>
                </a:extLst>
              </a:tr>
              <a:tr h="78044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Manufacturer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2492345406"/>
                  </a:ext>
                </a:extLst>
              </a:tr>
              <a:tr h="78044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cavity</a:t>
                      </a:r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?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indicate your manufacturer for bulk Nb cavity</a:t>
                      </a:r>
                      <a:endParaRPr lang="fr-FR" sz="700" b="0" i="1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2171227064"/>
                  </a:ext>
                </a:extLst>
              </a:tr>
              <a:tr h="78044">
                <a:tc>
                  <a:txBody>
                    <a:bodyPr/>
                    <a:lstStyle/>
                    <a:p>
                      <a:pPr algn="l" fontAlgn="b"/>
                      <a:endParaRPr lang="fr-F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1" u="none" strike="noStrike" dirty="0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0" marR="5230" marT="5230" marB="0" anchor="b"/>
                </a:tc>
                <a:extLst>
                  <a:ext uri="{0D108BD9-81ED-4DB2-BD59-A6C34878D82A}">
                    <a16:rowId xmlns:a16="http://schemas.microsoft.com/office/drawing/2014/main" val="3397115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4036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325F72-F157-754C-8713-65425DFD0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029"/>
            <a:ext cx="10515600" cy="901700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Data </a:t>
            </a:r>
            <a:r>
              <a:rPr lang="fr-FR" sz="3200" b="1" dirty="0" err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surveyed</a:t>
            </a:r>
            <a:endParaRPr lang="fr-FR" sz="2800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6AB0D50-993E-3644-AFFE-F4A43AFD15DF}"/>
              </a:ext>
            </a:extLst>
          </p:cNvPr>
          <p:cNvSpPr/>
          <p:nvPr/>
        </p:nvSpPr>
        <p:spPr>
          <a:xfrm>
            <a:off x="153761" y="1090323"/>
            <a:ext cx="81302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/>
              <a:t>Goals : </a:t>
            </a:r>
            <a:r>
              <a:rPr lang="it-IT" dirty="0"/>
              <a:t>reduce </a:t>
            </a:r>
            <a:r>
              <a:rPr lang="it-IT" dirty="0" err="1"/>
              <a:t>operational</a:t>
            </a:r>
            <a:r>
              <a:rPr lang="it-IT" dirty="0"/>
              <a:t> </a:t>
            </a:r>
            <a:r>
              <a:rPr lang="it-IT" dirty="0" err="1"/>
              <a:t>cost</a:t>
            </a:r>
            <a:r>
              <a:rPr lang="it-IT" dirty="0"/>
              <a:t> (</a:t>
            </a:r>
            <a:r>
              <a:rPr lang="it-IT" dirty="0">
                <a:solidFill>
                  <a:srgbClr val="FF0000"/>
                </a:solidFill>
              </a:rPr>
              <a:t>Q</a:t>
            </a:r>
            <a:r>
              <a:rPr lang="it-IT" baseline="-25000" dirty="0">
                <a:solidFill>
                  <a:srgbClr val="FF0000"/>
                </a:solidFill>
              </a:rPr>
              <a:t>0</a:t>
            </a:r>
            <a:r>
              <a:rPr lang="it-IT" dirty="0">
                <a:solidFill>
                  <a:srgbClr val="FF0000"/>
                </a:solidFill>
              </a:rPr>
              <a:t> ↑</a:t>
            </a:r>
            <a:r>
              <a:rPr lang="it-IT" dirty="0"/>
              <a:t>) and capital </a:t>
            </a:r>
            <a:r>
              <a:rPr lang="it-IT" dirty="0" err="1"/>
              <a:t>cost</a:t>
            </a:r>
            <a:r>
              <a:rPr lang="it-IT" dirty="0"/>
              <a:t> (</a:t>
            </a:r>
            <a:r>
              <a:rPr lang="it-IT" dirty="0" err="1">
                <a:solidFill>
                  <a:srgbClr val="FF0000"/>
                </a:solidFill>
              </a:rPr>
              <a:t>E</a:t>
            </a:r>
            <a:r>
              <a:rPr lang="it-IT" baseline="-25000" dirty="0" err="1">
                <a:solidFill>
                  <a:srgbClr val="FF0000"/>
                </a:solidFill>
              </a:rPr>
              <a:t>acc</a:t>
            </a:r>
            <a:r>
              <a:rPr lang="it-IT" dirty="0">
                <a:solidFill>
                  <a:srgbClr val="FF0000"/>
                </a:solidFill>
              </a:rPr>
              <a:t> ↑</a:t>
            </a:r>
            <a:r>
              <a:rPr lang="it-IT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/>
              <a:t>Data </a:t>
            </a:r>
            <a:r>
              <a:rPr lang="fr-FR" b="1" dirty="0" err="1"/>
              <a:t>surveyed</a:t>
            </a:r>
            <a:r>
              <a:rPr lang="fr-FR" b="1" dirty="0"/>
              <a:t> </a:t>
            </a:r>
          </a:p>
          <a:p>
            <a:pPr marL="800100" lvl="1" indent="-342900">
              <a:buAutoNum type="alphaLcPeriod"/>
            </a:pPr>
            <a:r>
              <a:rPr lang="fr-FR" sz="1600" b="1" dirty="0"/>
              <a:t>Main R&amp;D </a:t>
            </a:r>
            <a:r>
              <a:rPr lang="fr-FR" sz="1600" b="1" dirty="0" err="1"/>
              <a:t>achievements</a:t>
            </a:r>
            <a:r>
              <a:rPr lang="fr-FR" sz="1600" b="1" dirty="0"/>
              <a:t>, for </a:t>
            </a:r>
            <a:r>
              <a:rPr lang="fr-FR" sz="1600" b="1" dirty="0" err="1"/>
              <a:t>series</a:t>
            </a:r>
            <a:r>
              <a:rPr lang="fr-FR" sz="1600" b="1" dirty="0"/>
              <a:t> and for prototypes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fr-FR" sz="1200" dirty="0" err="1"/>
              <a:t>Cavity</a:t>
            </a:r>
            <a:r>
              <a:rPr lang="fr-FR" sz="1200" dirty="0"/>
              <a:t> type (single/multi-</a:t>
            </a:r>
            <a:r>
              <a:rPr lang="fr-FR" sz="1200" dirty="0" err="1"/>
              <a:t>cell</a:t>
            </a:r>
            <a:r>
              <a:rPr lang="fr-FR" sz="1200" dirty="0"/>
              <a:t>, </a:t>
            </a:r>
            <a:r>
              <a:rPr lang="fr-FR" sz="1200" dirty="0" err="1"/>
              <a:t>frequency</a:t>
            </a:r>
            <a:r>
              <a:rPr lang="fr-FR" sz="1200" dirty="0"/>
              <a:t>, </a:t>
            </a:r>
            <a:r>
              <a:rPr lang="fr-FR" sz="1200" dirty="0" err="1"/>
              <a:t>shape</a:t>
            </a:r>
            <a:r>
              <a:rPr lang="fr-FR" sz="1200" dirty="0"/>
              <a:t>)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fr-FR" sz="1200" dirty="0"/>
              <a:t>Project </a:t>
            </a:r>
            <a:endParaRPr lang="fr-FR" sz="1200" b="1" dirty="0"/>
          </a:p>
          <a:p>
            <a:pPr marL="800100" lvl="1" indent="-342900">
              <a:buAutoNum type="alphaLcPeriod"/>
            </a:pPr>
            <a:r>
              <a:rPr lang="fr-FR" sz="1600" b="1" dirty="0"/>
              <a:t>Future R&amp;D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fr-FR" sz="1200" dirty="0"/>
              <a:t>Project </a:t>
            </a:r>
            <a:r>
              <a:rPr lang="fr-FR" sz="1200" dirty="0" err="1"/>
              <a:t>name</a:t>
            </a:r>
            <a:r>
              <a:rPr lang="fr-FR" sz="1200" dirty="0"/>
              <a:t>, </a:t>
            </a:r>
            <a:r>
              <a:rPr lang="fr-FR" sz="1200" dirty="0" err="1"/>
              <a:t>cavity</a:t>
            </a:r>
            <a:r>
              <a:rPr lang="fr-FR" sz="1200" dirty="0"/>
              <a:t> type </a:t>
            </a:r>
          </a:p>
          <a:p>
            <a:pPr marL="800100" lvl="1" indent="-342900">
              <a:buAutoNum type="alphaLcPeriod"/>
            </a:pPr>
            <a:r>
              <a:rPr lang="fr-FR" sz="1600" b="1" dirty="0" err="1"/>
              <a:t>Material</a:t>
            </a:r>
            <a:endParaRPr lang="fr-FR" sz="1600" b="1" dirty="0"/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fr-FR" sz="1200" dirty="0"/>
              <a:t>Fine, medium or large grain, additive </a:t>
            </a:r>
            <a:r>
              <a:rPr lang="fr-FR" sz="1200" dirty="0" err="1"/>
              <a:t>manufacturing</a:t>
            </a:r>
            <a:r>
              <a:rPr lang="fr-FR" sz="1200" dirty="0"/>
              <a:t> </a:t>
            </a:r>
          </a:p>
          <a:p>
            <a:pPr marL="800100" lvl="1" indent="-342900">
              <a:buAutoNum type="alphaLcPeriod"/>
            </a:pPr>
            <a:r>
              <a:rPr lang="fr-FR" sz="1600" b="1" dirty="0" err="1"/>
              <a:t>Processing</a:t>
            </a:r>
            <a:r>
              <a:rPr lang="fr-FR" sz="1600" b="1" dirty="0"/>
              <a:t> techniques 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fr-FR" sz="1200" dirty="0"/>
              <a:t>Surface </a:t>
            </a:r>
            <a:r>
              <a:rPr lang="fr-FR" sz="1200" dirty="0" err="1"/>
              <a:t>polishing</a:t>
            </a:r>
            <a:endParaRPr lang="fr-FR" sz="1200" dirty="0"/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fr-FR" sz="1200" dirty="0"/>
              <a:t>Surface </a:t>
            </a:r>
            <a:r>
              <a:rPr lang="fr-FR" sz="1200" dirty="0" err="1"/>
              <a:t>tratment</a:t>
            </a:r>
            <a:endParaRPr lang="fr-FR" sz="1200" dirty="0"/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fr-FR" sz="1200" dirty="0" err="1"/>
              <a:t>Heat</a:t>
            </a:r>
            <a:r>
              <a:rPr lang="fr-FR" sz="1200" dirty="0"/>
              <a:t> </a:t>
            </a:r>
            <a:r>
              <a:rPr lang="fr-FR" sz="1200" dirty="0" err="1"/>
              <a:t>treatment</a:t>
            </a:r>
            <a:endParaRPr lang="fr-FR" sz="1200" dirty="0"/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fr-FR" sz="1200" dirty="0" err="1"/>
              <a:t>Cleanliness</a:t>
            </a:r>
            <a:endParaRPr lang="fr-FR" sz="1200" dirty="0"/>
          </a:p>
          <a:p>
            <a:pPr marL="800100" lvl="1" indent="-342900">
              <a:buAutoNum type="alphaLcPeriod"/>
            </a:pPr>
            <a:r>
              <a:rPr lang="fr-FR" sz="1600" b="1" dirty="0"/>
              <a:t>Field </a:t>
            </a:r>
            <a:r>
              <a:rPr lang="fr-FR" sz="1600" b="1" dirty="0" err="1"/>
              <a:t>emission</a:t>
            </a:r>
            <a:r>
              <a:rPr lang="fr-FR" sz="1600" b="1" dirty="0"/>
              <a:t> 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fr-FR" sz="1200" dirty="0"/>
              <a:t>Diagnostics </a:t>
            </a:r>
            <a:r>
              <a:rPr lang="fr-FR" sz="1200" dirty="0" err="1"/>
              <a:t>during</a:t>
            </a:r>
            <a:r>
              <a:rPr lang="fr-FR" sz="1200" dirty="0"/>
              <a:t> tests, diagnostics </a:t>
            </a:r>
            <a:r>
              <a:rPr lang="fr-FR" sz="1200" dirty="0" err="1"/>
              <a:t>during</a:t>
            </a:r>
            <a:r>
              <a:rPr lang="fr-FR" sz="1200" dirty="0"/>
              <a:t> </a:t>
            </a:r>
            <a:r>
              <a:rPr lang="fr-FR" sz="1200" dirty="0" err="1"/>
              <a:t>operation</a:t>
            </a:r>
            <a:r>
              <a:rPr lang="fr-FR" sz="1200" dirty="0"/>
              <a:t> 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fr-FR" sz="1200" dirty="0" err="1"/>
              <a:t>Recovery</a:t>
            </a:r>
            <a:r>
              <a:rPr lang="fr-FR" sz="1200" dirty="0"/>
              <a:t> </a:t>
            </a:r>
            <a:r>
              <a:rPr lang="fr-FR" sz="1200" dirty="0" err="1"/>
              <a:t>within</a:t>
            </a:r>
            <a:r>
              <a:rPr lang="fr-FR" sz="1200" dirty="0"/>
              <a:t> </a:t>
            </a:r>
            <a:r>
              <a:rPr lang="fr-FR" sz="1200" dirty="0" err="1"/>
              <a:t>cyromodules</a:t>
            </a:r>
            <a:endParaRPr lang="fr-FR" sz="1600" b="1" dirty="0"/>
          </a:p>
          <a:p>
            <a:pPr marL="800100" lvl="1" indent="-342900">
              <a:buAutoNum type="alphaLcPeriod"/>
            </a:pPr>
            <a:r>
              <a:rPr lang="fr-FR" sz="1600" b="1" dirty="0"/>
              <a:t>Infrastructures / </a:t>
            </a:r>
            <a:r>
              <a:rPr lang="fr-FR" sz="1600" b="1" dirty="0" err="1"/>
              <a:t>tools</a:t>
            </a:r>
            <a:endParaRPr lang="fr-FR" sz="1600" b="1" dirty="0"/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fr-FR" sz="1200" dirty="0" err="1"/>
              <a:t>Cavity</a:t>
            </a:r>
            <a:r>
              <a:rPr lang="fr-FR" sz="1200" dirty="0"/>
              <a:t> </a:t>
            </a:r>
            <a:r>
              <a:rPr lang="fr-FR" sz="1200" dirty="0" err="1"/>
              <a:t>preparation</a:t>
            </a:r>
            <a:r>
              <a:rPr lang="fr-FR" sz="1200" dirty="0"/>
              <a:t>, cold RF </a:t>
            </a:r>
            <a:r>
              <a:rPr lang="fr-FR" sz="1200" dirty="0" err="1"/>
              <a:t>testing</a:t>
            </a:r>
            <a:r>
              <a:rPr lang="fr-FR" sz="1200" dirty="0"/>
              <a:t>, </a:t>
            </a:r>
            <a:r>
              <a:rPr lang="fr-FR" sz="1200" dirty="0" err="1"/>
              <a:t>cryomodule</a:t>
            </a:r>
            <a:r>
              <a:rPr lang="fr-FR" sz="1200" dirty="0"/>
              <a:t> </a:t>
            </a:r>
            <a:r>
              <a:rPr lang="fr-FR" sz="1200" dirty="0" err="1"/>
              <a:t>assembly</a:t>
            </a:r>
            <a:r>
              <a:rPr lang="fr-FR" sz="1200" dirty="0"/>
              <a:t>, </a:t>
            </a:r>
            <a:r>
              <a:rPr lang="fr-FR" sz="1200" dirty="0" err="1"/>
              <a:t>cavity</a:t>
            </a:r>
            <a:r>
              <a:rPr lang="fr-FR" sz="1200" dirty="0"/>
              <a:t> </a:t>
            </a:r>
            <a:r>
              <a:rPr lang="fr-FR" sz="1200" dirty="0" err="1"/>
              <a:t>testing</a:t>
            </a:r>
            <a:r>
              <a:rPr lang="fr-FR" sz="1200" dirty="0"/>
              <a:t> in </a:t>
            </a:r>
            <a:r>
              <a:rPr lang="fr-FR" sz="1200" dirty="0" err="1"/>
              <a:t>cryomodule</a:t>
            </a:r>
            <a:endParaRPr lang="fr-FR" sz="1600" b="1" dirty="0"/>
          </a:p>
          <a:p>
            <a:pPr marL="800100" lvl="1" indent="-342900">
              <a:buAutoNum type="alphaLcPeriod"/>
            </a:pPr>
            <a:r>
              <a:rPr lang="fr-FR" sz="1600" b="1" dirty="0" err="1"/>
              <a:t>Manufacturers</a:t>
            </a:r>
            <a:r>
              <a:rPr lang="fr-FR" sz="1600" b="1" dirty="0"/>
              <a:t> 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5BEE8069-6A55-CF42-9E85-73A7595C0E87}"/>
              </a:ext>
            </a:extLst>
          </p:cNvPr>
          <p:cNvSpPr txBox="1">
            <a:spLocks/>
          </p:cNvSpPr>
          <p:nvPr/>
        </p:nvSpPr>
        <p:spPr>
          <a:xfrm>
            <a:off x="6890771" y="930729"/>
            <a:ext cx="4550115" cy="1717901"/>
          </a:xfrm>
          <a:prstGeom prst="rect">
            <a:avLst/>
          </a:prstGeom>
          <a:solidFill>
            <a:srgbClr val="CCFFFF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1400" b="1" u="sng" dirty="0" err="1">
                <a:solidFill>
                  <a:srgbClr val="0070C0"/>
                </a:solidFill>
                <a:cs typeface="Arial" panose="020B0604020202020204" pitchFamily="34" charset="0"/>
              </a:rPr>
              <a:t>Higher</a:t>
            </a:r>
            <a:r>
              <a:rPr lang="it-IT" sz="1400" b="1" u="sng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it-IT" sz="1400" b="1" u="sng" dirty="0" err="1">
                <a:solidFill>
                  <a:srgbClr val="0070C0"/>
                </a:solidFill>
                <a:cs typeface="Arial" panose="020B0604020202020204" pitchFamily="34" charset="0"/>
              </a:rPr>
              <a:t>E</a:t>
            </a:r>
            <a:r>
              <a:rPr lang="it-IT" sz="1400" b="1" u="sng" baseline="-25000" dirty="0" err="1">
                <a:solidFill>
                  <a:srgbClr val="0070C0"/>
                </a:solidFill>
                <a:cs typeface="Arial" panose="020B0604020202020204" pitchFamily="34" charset="0"/>
              </a:rPr>
              <a:t>acc</a:t>
            </a:r>
            <a:r>
              <a:rPr lang="it-IT" sz="1400" b="1" u="sng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1400" b="1" dirty="0">
                <a:solidFill>
                  <a:srgbClr val="C00000"/>
                </a:solidFill>
                <a:cs typeface="Arial" panose="020B0604020202020204" pitchFamily="34" charset="0"/>
              </a:rPr>
              <a:t>ILC</a:t>
            </a:r>
            <a:r>
              <a:rPr lang="it-IT" sz="1400" dirty="0">
                <a:cs typeface="Arial" panose="020B0604020202020204" pitchFamily="34" charset="0"/>
              </a:rPr>
              <a:t> </a:t>
            </a:r>
            <a:r>
              <a:rPr lang="it-IT" sz="1400" dirty="0"/>
              <a:t>–</a:t>
            </a:r>
            <a:r>
              <a:rPr lang="it-IT" sz="1400" dirty="0">
                <a:cs typeface="Arial" panose="020B0604020202020204" pitchFamily="34" charset="0"/>
              </a:rPr>
              <a:t> </a:t>
            </a:r>
            <a:r>
              <a:rPr lang="it-IT" sz="1400" dirty="0" err="1">
                <a:cs typeface="Arial" panose="020B0604020202020204" pitchFamily="34" charset="0"/>
              </a:rPr>
              <a:t>higher</a:t>
            </a:r>
            <a:r>
              <a:rPr lang="it-IT" sz="1400" dirty="0">
                <a:cs typeface="Arial" panose="020B0604020202020204" pitchFamily="34" charset="0"/>
              </a:rPr>
              <a:t> </a:t>
            </a:r>
            <a:r>
              <a:rPr lang="it-IT" sz="1400" dirty="0" err="1">
                <a:cs typeface="Arial" panose="020B0604020202020204" pitchFamily="34" charset="0"/>
              </a:rPr>
              <a:t>E</a:t>
            </a:r>
            <a:r>
              <a:rPr lang="it-IT" sz="1400" baseline="-25000" dirty="0" err="1">
                <a:cs typeface="Arial" panose="020B0604020202020204" pitchFamily="34" charset="0"/>
              </a:rPr>
              <a:t>acc</a:t>
            </a:r>
            <a:r>
              <a:rPr lang="it-IT" sz="1400" baseline="-25000" dirty="0">
                <a:cs typeface="Arial" panose="020B0604020202020204" pitchFamily="34" charset="0"/>
              </a:rPr>
              <a:t>  </a:t>
            </a:r>
            <a:r>
              <a:rPr lang="it-IT" sz="1400" dirty="0"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r>
              <a:rPr lang="it-IT" sz="1400" dirty="0">
                <a:cs typeface="Arial" panose="020B0604020202020204" pitchFamily="34" charset="0"/>
              </a:rPr>
              <a:t> </a:t>
            </a:r>
            <a:r>
              <a:rPr lang="it-IT" sz="1400" b="1" dirty="0" err="1">
                <a:cs typeface="Arial" panose="020B0604020202020204" pitchFamily="34" charset="0"/>
              </a:rPr>
              <a:t>smaller</a:t>
            </a:r>
            <a:r>
              <a:rPr lang="it-IT" sz="1400" b="1" dirty="0">
                <a:cs typeface="Arial" panose="020B0604020202020204" pitchFamily="34" charset="0"/>
              </a:rPr>
              <a:t> </a:t>
            </a:r>
            <a:r>
              <a:rPr lang="it-IT" sz="1400" b="1" dirty="0" err="1">
                <a:cs typeface="Arial" panose="020B0604020202020204" pitchFamily="34" charset="0"/>
              </a:rPr>
              <a:t>linac</a:t>
            </a:r>
            <a:r>
              <a:rPr lang="it-IT" sz="1400" b="1" dirty="0">
                <a:cs typeface="Arial" panose="020B0604020202020204" pitchFamily="34" charset="0"/>
              </a:rPr>
              <a:t> </a:t>
            </a:r>
            <a:r>
              <a:rPr lang="it-IT" sz="1400" dirty="0">
                <a:cs typeface="Arial" panose="020B0604020202020204" pitchFamily="34" charset="0"/>
              </a:rPr>
              <a:t>(= </a:t>
            </a:r>
            <a:r>
              <a:rPr lang="it-IT" sz="1400" dirty="0" err="1">
                <a:cs typeface="Arial" panose="020B0604020202020204" pitchFamily="34" charset="0"/>
              </a:rPr>
              <a:t>lower</a:t>
            </a:r>
            <a:r>
              <a:rPr lang="it-IT" sz="1400" dirty="0">
                <a:cs typeface="Arial" panose="020B0604020202020204" pitchFamily="34" charset="0"/>
              </a:rPr>
              <a:t> capital </a:t>
            </a:r>
            <a:r>
              <a:rPr lang="it-IT" sz="1400" b="1" dirty="0" err="1">
                <a:cs typeface="Arial" panose="020B0604020202020204" pitchFamily="34" charset="0"/>
              </a:rPr>
              <a:t>cost</a:t>
            </a:r>
            <a:r>
              <a:rPr lang="it-IT" sz="1400" dirty="0">
                <a:cs typeface="Arial" panose="020B0604020202020204" pitchFamily="34" charset="0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1400" b="1" dirty="0">
                <a:solidFill>
                  <a:srgbClr val="C00000"/>
                </a:solidFill>
                <a:cs typeface="Arial" panose="020B0604020202020204" pitchFamily="34" charset="0"/>
              </a:rPr>
              <a:t>MC</a:t>
            </a:r>
            <a:r>
              <a:rPr lang="it-IT" sz="1400" dirty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it-IT" sz="1400" dirty="0"/>
              <a:t>–</a:t>
            </a:r>
            <a:r>
              <a:rPr lang="it-IT" sz="1400" dirty="0">
                <a:cs typeface="Arial" panose="020B0604020202020204" pitchFamily="34" charset="0"/>
              </a:rPr>
              <a:t> </a:t>
            </a:r>
            <a:r>
              <a:rPr lang="it-IT" sz="1400" b="1" dirty="0" err="1">
                <a:cs typeface="Arial" panose="020B0604020202020204" pitchFamily="34" charset="0"/>
              </a:rPr>
              <a:t>quick</a:t>
            </a:r>
            <a:r>
              <a:rPr lang="it-IT" sz="1400" b="1" dirty="0">
                <a:cs typeface="Arial" panose="020B0604020202020204" pitchFamily="34" charset="0"/>
              </a:rPr>
              <a:t> </a:t>
            </a:r>
            <a:r>
              <a:rPr lang="it-IT" sz="1400" b="1" dirty="0" err="1">
                <a:cs typeface="Arial" panose="020B0604020202020204" pitchFamily="34" charset="0"/>
              </a:rPr>
              <a:t>acceleration</a:t>
            </a:r>
            <a:r>
              <a:rPr lang="it-IT" sz="1400" b="1" dirty="0">
                <a:cs typeface="Arial" panose="020B0604020202020204" pitchFamily="34" charset="0"/>
              </a:rPr>
              <a:t> </a:t>
            </a:r>
            <a:r>
              <a:rPr lang="it-IT" sz="1400" dirty="0">
                <a:cs typeface="Arial" panose="020B0604020202020204" pitchFamily="34" charset="0"/>
              </a:rPr>
              <a:t>(vs </a:t>
            </a:r>
            <a:r>
              <a:rPr lang="it-IT" sz="1400" dirty="0"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it-IT" sz="1400" dirty="0">
                <a:cs typeface="Arial" panose="020B0604020202020204" pitchFamily="34" charset="0"/>
              </a:rPr>
              <a:t>-</a:t>
            </a:r>
            <a:r>
              <a:rPr lang="it-IT" sz="1400" dirty="0" err="1">
                <a:cs typeface="Arial" panose="020B0604020202020204" pitchFamily="34" charset="0"/>
              </a:rPr>
              <a:t>lifetime</a:t>
            </a:r>
            <a:r>
              <a:rPr lang="it-IT" sz="1400" dirty="0">
                <a:cs typeface="Arial" panose="020B0604020202020204" pitchFamily="34" charset="0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1400" b="1" dirty="0">
                <a:solidFill>
                  <a:srgbClr val="C00000"/>
                </a:solidFill>
                <a:cs typeface="Arial" panose="020B0604020202020204" pitchFamily="34" charset="0"/>
              </a:rPr>
              <a:t>FCC</a:t>
            </a:r>
            <a:r>
              <a:rPr lang="it-IT" sz="1400" dirty="0"/>
              <a:t> – </a:t>
            </a:r>
            <a:r>
              <a:rPr lang="it-IT" sz="1400" b="1" dirty="0" err="1"/>
              <a:t>fewer</a:t>
            </a:r>
            <a:r>
              <a:rPr lang="it-IT" sz="1400" b="1" dirty="0"/>
              <a:t> </a:t>
            </a:r>
            <a:r>
              <a:rPr lang="it-IT" sz="1400" b="1" dirty="0" err="1"/>
              <a:t>cavities</a:t>
            </a:r>
            <a:r>
              <a:rPr lang="it-IT" sz="1400" b="1" dirty="0"/>
              <a:t> </a:t>
            </a:r>
            <a:r>
              <a:rPr lang="it-IT" sz="1400" dirty="0"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r>
              <a:rPr lang="it-IT" sz="1400" dirty="0">
                <a:cs typeface="Arial" panose="020B0604020202020204" pitchFamily="34" charset="0"/>
              </a:rPr>
              <a:t> </a:t>
            </a:r>
            <a:r>
              <a:rPr lang="it-IT" sz="1400" dirty="0" err="1"/>
              <a:t>smaller</a:t>
            </a:r>
            <a:r>
              <a:rPr lang="it-IT" sz="1400" dirty="0"/>
              <a:t> RF </a:t>
            </a:r>
            <a:r>
              <a:rPr lang="it-IT" sz="1400" dirty="0" err="1"/>
              <a:t>installation</a:t>
            </a:r>
            <a:endParaRPr lang="it-IT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it-IT" sz="7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1400" b="1" u="sng" dirty="0" err="1">
                <a:solidFill>
                  <a:srgbClr val="0070C0"/>
                </a:solidFill>
              </a:rPr>
              <a:t>Higher</a:t>
            </a:r>
            <a:r>
              <a:rPr lang="it-IT" sz="1400" b="1" u="sng" dirty="0">
                <a:solidFill>
                  <a:srgbClr val="0070C0"/>
                </a:solidFill>
              </a:rPr>
              <a:t> Q</a:t>
            </a:r>
            <a:r>
              <a:rPr lang="it-IT" sz="1400" b="1" u="sng" baseline="-25000" dirty="0">
                <a:solidFill>
                  <a:srgbClr val="0070C0"/>
                </a:solidFill>
              </a:rPr>
              <a:t>0</a:t>
            </a:r>
            <a:r>
              <a:rPr lang="it-IT" sz="1400" b="1" u="sng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1400" b="1" dirty="0">
                <a:solidFill>
                  <a:srgbClr val="C00000"/>
                </a:solidFill>
                <a:cs typeface="Arial" panose="020B0604020202020204" pitchFamily="34" charset="0"/>
              </a:rPr>
              <a:t>FCC, ERL, ILC </a:t>
            </a:r>
            <a:r>
              <a:rPr lang="it-IT" sz="1400" dirty="0"/>
              <a:t>–</a:t>
            </a:r>
            <a:r>
              <a:rPr lang="it-IT" sz="1400" dirty="0">
                <a:cs typeface="Arial" panose="020B0604020202020204" pitchFamily="34" charset="0"/>
              </a:rPr>
              <a:t> </a:t>
            </a:r>
            <a:r>
              <a:rPr lang="it-IT" sz="1400" dirty="0" err="1">
                <a:cs typeface="Arial" panose="020B0604020202020204" pitchFamily="34" charset="0"/>
              </a:rPr>
              <a:t>lower</a:t>
            </a:r>
            <a:r>
              <a:rPr lang="it-IT" sz="1400" dirty="0">
                <a:cs typeface="Arial" panose="020B0604020202020204" pitchFamily="34" charset="0"/>
              </a:rPr>
              <a:t> RF </a:t>
            </a:r>
            <a:r>
              <a:rPr lang="it-IT" sz="1400" dirty="0" err="1">
                <a:cs typeface="Arial" panose="020B0604020202020204" pitchFamily="34" charset="0"/>
              </a:rPr>
              <a:t>losses</a:t>
            </a:r>
            <a:r>
              <a:rPr lang="it-IT" sz="1400" dirty="0">
                <a:cs typeface="Arial" panose="020B0604020202020204" pitchFamily="34" charset="0"/>
              </a:rPr>
              <a:t>, </a:t>
            </a:r>
            <a:r>
              <a:rPr lang="it-IT" sz="1400" b="1" dirty="0" err="1">
                <a:cs typeface="Arial" panose="020B0604020202020204" pitchFamily="34" charset="0"/>
              </a:rPr>
              <a:t>cryogenic</a:t>
            </a:r>
            <a:r>
              <a:rPr lang="it-IT" sz="1400" b="1" dirty="0">
                <a:cs typeface="Arial" panose="020B0604020202020204" pitchFamily="34" charset="0"/>
              </a:rPr>
              <a:t> </a:t>
            </a:r>
            <a:r>
              <a:rPr lang="it-IT" sz="1400" b="1" dirty="0" err="1">
                <a:cs typeface="Arial" panose="020B0604020202020204" pitchFamily="34" charset="0"/>
              </a:rPr>
              <a:t>power</a:t>
            </a:r>
            <a:r>
              <a:rPr lang="it-IT" sz="1400" b="1" dirty="0">
                <a:cs typeface="Arial" panose="020B0604020202020204" pitchFamily="34" charset="0"/>
              </a:rPr>
              <a:t> </a:t>
            </a:r>
            <a:r>
              <a:rPr lang="it-IT" sz="1400" b="1" dirty="0" err="1">
                <a:cs typeface="Arial" panose="020B0604020202020204" pitchFamily="34" charset="0"/>
              </a:rPr>
              <a:t>minimised</a:t>
            </a:r>
            <a:r>
              <a:rPr lang="it-IT" sz="1400" dirty="0"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1400" b="1" u="sng" dirty="0">
                <a:solidFill>
                  <a:srgbClr val="0070C0"/>
                </a:solidFill>
              </a:rPr>
              <a:t>Others: </a:t>
            </a:r>
            <a:r>
              <a:rPr lang="it-IT" sz="1400" b="1" u="sng" dirty="0" err="1">
                <a:solidFill>
                  <a:srgbClr val="0070C0"/>
                </a:solidFill>
              </a:rPr>
              <a:t>Reproducibility</a:t>
            </a:r>
            <a:r>
              <a:rPr lang="it-IT" sz="1400" b="1" u="sng" dirty="0">
                <a:solidFill>
                  <a:srgbClr val="0070C0"/>
                </a:solidFill>
              </a:rPr>
              <a:t>,  </a:t>
            </a:r>
            <a:r>
              <a:rPr lang="it-IT" sz="1400" b="1" u="sng" dirty="0" err="1">
                <a:solidFill>
                  <a:srgbClr val="0070C0"/>
                </a:solidFill>
              </a:rPr>
              <a:t>cost</a:t>
            </a:r>
            <a:r>
              <a:rPr lang="it-IT" sz="1400" b="1" u="sng" dirty="0">
                <a:solidFill>
                  <a:srgbClr val="0070C0"/>
                </a:solidFill>
              </a:rPr>
              <a:t>, industrial manufacturing</a:t>
            </a:r>
          </a:p>
        </p:txBody>
      </p:sp>
    </p:spTree>
    <p:extLst>
      <p:ext uri="{BB962C8B-B14F-4D97-AF65-F5344CB8AC3E}">
        <p14:creationId xmlns:p14="http://schemas.microsoft.com/office/powerpoint/2010/main" val="2579592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8BEF5D-4724-AA48-89C3-0D252CAD3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27074"/>
            <a:ext cx="12192000" cy="562927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  <a:defRPr/>
            </a:pPr>
            <a:endParaRPr lang="fr-FR" sz="2400" dirty="0"/>
          </a:p>
          <a:p>
            <a:pPr>
              <a:lnSpc>
                <a:spcPct val="120000"/>
              </a:lnSpc>
              <a:defRPr/>
            </a:pPr>
            <a:endParaRPr lang="fr-FR" sz="2400" dirty="0"/>
          </a:p>
          <a:p>
            <a:pPr marL="0" indent="0">
              <a:lnSpc>
                <a:spcPct val="120000"/>
              </a:lnSpc>
              <a:buNone/>
              <a:defRPr/>
            </a:pPr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D3B2C4-628C-7B43-BC56-828CB9886CA3}"/>
              </a:ext>
            </a:extLst>
          </p:cNvPr>
          <p:cNvSpPr/>
          <p:nvPr/>
        </p:nvSpPr>
        <p:spPr>
          <a:xfrm>
            <a:off x="17237" y="1032099"/>
            <a:ext cx="1229822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rgbClr val="0000FF"/>
                </a:solidFill>
              </a:rPr>
              <a:t>About 10 </a:t>
            </a:r>
            <a:r>
              <a:rPr lang="fr-FR" sz="2000" b="1" dirty="0" err="1">
                <a:solidFill>
                  <a:srgbClr val="0000FF"/>
                </a:solidFill>
              </a:rPr>
              <a:t>labs</a:t>
            </a:r>
            <a:r>
              <a:rPr lang="fr-FR" sz="2000" b="1" dirty="0">
                <a:solidFill>
                  <a:srgbClr val="0000FF"/>
                </a:solidFill>
              </a:rPr>
              <a:t> </a:t>
            </a:r>
            <a:r>
              <a:rPr lang="fr-FR" sz="2000" dirty="0"/>
              <a:t>: CERN, CEA, HZB, IJCLab, INFN (LASA, LNF, </a:t>
            </a:r>
            <a:r>
              <a:rPr lang="fr-FR" sz="2000" dirty="0" err="1"/>
              <a:t>Padova</a:t>
            </a:r>
            <a:r>
              <a:rPr lang="fr-FR" sz="2000" dirty="0"/>
              <a:t>), </a:t>
            </a:r>
            <a:r>
              <a:rPr lang="fr-FR" sz="2000" dirty="0" err="1"/>
              <a:t>univ</a:t>
            </a:r>
            <a:r>
              <a:rPr lang="fr-FR" sz="2000" dirty="0"/>
              <a:t>. </a:t>
            </a:r>
            <a:r>
              <a:rPr lang="fr-FR" sz="2000" dirty="0" err="1"/>
              <a:t>Hamburg</a:t>
            </a:r>
            <a:r>
              <a:rPr lang="fr-FR" sz="2000" dirty="0"/>
              <a:t>, STFC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b="1" dirty="0" err="1">
                <a:solidFill>
                  <a:srgbClr val="0000FF"/>
                </a:solidFill>
              </a:rPr>
              <a:t>Frequencies</a:t>
            </a:r>
            <a:r>
              <a:rPr lang="fr-FR" sz="2000" dirty="0"/>
              <a:t> (and </a:t>
            </a:r>
            <a:r>
              <a:rPr lang="fr-FR" sz="2000" dirty="0" err="1"/>
              <a:t>harmonics</a:t>
            </a:r>
            <a:r>
              <a:rPr lang="fr-FR" sz="2000" dirty="0"/>
              <a:t>) : </a:t>
            </a:r>
            <a:r>
              <a:rPr lang="fr-FR" sz="2000" b="1" dirty="0">
                <a:solidFill>
                  <a:srgbClr val="0000FF"/>
                </a:solidFill>
              </a:rPr>
              <a:t>1.3 GHz </a:t>
            </a:r>
            <a:r>
              <a:rPr lang="fr-FR" sz="2000" dirty="0"/>
              <a:t>(3.9 GHz), </a:t>
            </a:r>
            <a:r>
              <a:rPr lang="fr-FR" sz="2000" b="1" dirty="0">
                <a:solidFill>
                  <a:srgbClr val="0000FF"/>
                </a:solidFill>
              </a:rPr>
              <a:t>802 MHz</a:t>
            </a:r>
            <a:r>
              <a:rPr lang="fr-FR" sz="2000" b="1" dirty="0"/>
              <a:t> </a:t>
            </a:r>
            <a:r>
              <a:rPr lang="fr-FR" sz="2000" dirty="0"/>
              <a:t>(401 MHz), </a:t>
            </a:r>
            <a:r>
              <a:rPr lang="fr-FR" sz="2000" b="1" dirty="0">
                <a:solidFill>
                  <a:srgbClr val="0000FF"/>
                </a:solidFill>
              </a:rPr>
              <a:t>704 MHz</a:t>
            </a:r>
            <a:r>
              <a:rPr lang="fr-FR" sz="2000" b="1" dirty="0"/>
              <a:t> </a:t>
            </a:r>
            <a:r>
              <a:rPr lang="fr-FR" sz="2000" dirty="0"/>
              <a:t>(352 MHz), </a:t>
            </a:r>
            <a:r>
              <a:rPr lang="fr-FR" sz="2000" b="1" dirty="0">
                <a:solidFill>
                  <a:srgbClr val="0000FF"/>
                </a:solidFill>
              </a:rPr>
              <a:t>650 MHz </a:t>
            </a:r>
            <a:r>
              <a:rPr lang="fr-FR" sz="2000" dirty="0"/>
              <a:t>(325 MHz)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Most R&amp;D on </a:t>
            </a:r>
            <a:r>
              <a:rPr lang="fr-FR" sz="2000" b="1" dirty="0" err="1">
                <a:solidFill>
                  <a:srgbClr val="0000FF"/>
                </a:solidFill>
              </a:rPr>
              <a:t>elliptical</a:t>
            </a:r>
            <a:r>
              <a:rPr lang="fr-FR" sz="2000" b="1" dirty="0">
                <a:solidFill>
                  <a:srgbClr val="0000FF"/>
                </a:solidFill>
              </a:rPr>
              <a:t> </a:t>
            </a:r>
            <a:r>
              <a:rPr lang="fr-FR" sz="2000" b="1" dirty="0" err="1">
                <a:solidFill>
                  <a:srgbClr val="0000FF"/>
                </a:solidFill>
              </a:rPr>
              <a:t>cavities</a:t>
            </a:r>
            <a:r>
              <a:rPr lang="fr-FR" sz="2000" b="1" dirty="0">
                <a:solidFill>
                  <a:srgbClr val="0000FF"/>
                </a:solidFill>
              </a:rPr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/>
              <a:t>single-</a:t>
            </a:r>
            <a:r>
              <a:rPr lang="fr-FR" sz="2000" dirty="0" err="1"/>
              <a:t>cell</a:t>
            </a:r>
            <a:r>
              <a:rPr lang="fr-FR" sz="2000" dirty="0"/>
              <a:t> to </a:t>
            </a:r>
            <a:r>
              <a:rPr lang="fr-FR" sz="2000" dirty="0" err="1"/>
              <a:t>develop</a:t>
            </a:r>
            <a:r>
              <a:rPr lang="fr-FR" sz="2000" dirty="0"/>
              <a:t> the </a:t>
            </a:r>
            <a:r>
              <a:rPr lang="fr-FR" sz="2000" dirty="0" err="1"/>
              <a:t>preparation</a:t>
            </a:r>
            <a:r>
              <a:rPr lang="fr-FR" sz="2000" dirty="0"/>
              <a:t> protocole, to </a:t>
            </a:r>
            <a:r>
              <a:rPr lang="fr-FR" sz="2000" dirty="0" err="1"/>
              <a:t>be</a:t>
            </a:r>
            <a:r>
              <a:rPr lang="fr-FR" sz="2000" dirty="0"/>
              <a:t> </a:t>
            </a:r>
            <a:r>
              <a:rPr lang="fr-FR" sz="2000" dirty="0" err="1"/>
              <a:t>further</a:t>
            </a:r>
            <a:r>
              <a:rPr lang="fr-FR" sz="2000" dirty="0"/>
              <a:t> </a:t>
            </a:r>
            <a:r>
              <a:rPr lang="fr-FR" sz="2000" dirty="0" err="1"/>
              <a:t>applied</a:t>
            </a:r>
            <a:r>
              <a:rPr lang="fr-FR" sz="2000" dirty="0"/>
              <a:t> on multi-</a:t>
            </a:r>
            <a:r>
              <a:rPr lang="fr-FR" sz="2000" dirty="0" err="1"/>
              <a:t>cells</a:t>
            </a:r>
            <a:r>
              <a:rPr lang="fr-FR" sz="20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err="1"/>
              <a:t>Preparation</a:t>
            </a:r>
            <a:r>
              <a:rPr lang="fr-FR" sz="2000" dirty="0"/>
              <a:t> protocole </a:t>
            </a:r>
            <a:r>
              <a:rPr lang="fr-FR" sz="2000" dirty="0" err="1"/>
              <a:t>composed</a:t>
            </a:r>
            <a:r>
              <a:rPr lang="fr-FR" sz="2000" dirty="0"/>
              <a:t> of a </a:t>
            </a:r>
            <a:r>
              <a:rPr lang="fr-FR" sz="2000" b="1" dirty="0" err="1">
                <a:solidFill>
                  <a:srgbClr val="0000FF"/>
                </a:solidFill>
              </a:rPr>
              <a:t>wide</a:t>
            </a:r>
            <a:r>
              <a:rPr lang="fr-FR" sz="2000" b="1" dirty="0">
                <a:solidFill>
                  <a:srgbClr val="0000FF"/>
                </a:solidFill>
              </a:rPr>
              <a:t> </a:t>
            </a:r>
            <a:r>
              <a:rPr lang="fr-FR" sz="2000" b="1" dirty="0" err="1">
                <a:solidFill>
                  <a:srgbClr val="0000FF"/>
                </a:solidFill>
              </a:rPr>
              <a:t>variety</a:t>
            </a:r>
            <a:r>
              <a:rPr lang="fr-FR" sz="2000" b="1" dirty="0">
                <a:solidFill>
                  <a:srgbClr val="0000FF"/>
                </a:solidFill>
              </a:rPr>
              <a:t> of techniques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/>
              <a:t>Surface </a:t>
            </a:r>
            <a:r>
              <a:rPr lang="fr-FR" sz="2000" dirty="0" err="1"/>
              <a:t>polishing</a:t>
            </a:r>
            <a:r>
              <a:rPr lang="fr-FR" sz="2000" dirty="0"/>
              <a:t> : (cold, </a:t>
            </a:r>
            <a:r>
              <a:rPr lang="fr-FR" sz="2000" dirty="0" err="1"/>
              <a:t>metallographic</a:t>
            </a:r>
            <a:r>
              <a:rPr lang="fr-FR" sz="2000" dirty="0"/>
              <a:t>) </a:t>
            </a:r>
            <a:r>
              <a:rPr lang="fr-FR" sz="2000" dirty="0" err="1"/>
              <a:t>electropolishing</a:t>
            </a:r>
            <a:r>
              <a:rPr lang="fr-FR" sz="2000" dirty="0"/>
              <a:t> (EP), high pressure </a:t>
            </a:r>
            <a:r>
              <a:rPr lang="fr-FR" sz="2000" dirty="0" err="1"/>
              <a:t>rinsing</a:t>
            </a:r>
            <a:r>
              <a:rPr lang="fr-FR" sz="2000" dirty="0"/>
              <a:t> (HPR), (</a:t>
            </a:r>
            <a:r>
              <a:rPr lang="fr-FR" sz="2000" dirty="0" err="1"/>
              <a:t>rotational</a:t>
            </a:r>
            <a:r>
              <a:rPr lang="fr-FR" sz="2000" dirty="0"/>
              <a:t>) </a:t>
            </a:r>
            <a:r>
              <a:rPr lang="fr-FR" sz="2000" dirty="0" err="1"/>
              <a:t>buffered</a:t>
            </a:r>
            <a:r>
              <a:rPr lang="fr-FR" sz="2000" dirty="0"/>
              <a:t> </a:t>
            </a:r>
            <a:r>
              <a:rPr lang="fr-FR" sz="2000" dirty="0" err="1"/>
              <a:t>chemical</a:t>
            </a:r>
            <a:r>
              <a:rPr lang="fr-FR" sz="2000" dirty="0"/>
              <a:t> </a:t>
            </a:r>
            <a:r>
              <a:rPr lang="fr-FR" sz="2000" dirty="0" err="1"/>
              <a:t>processing</a:t>
            </a:r>
            <a:r>
              <a:rPr lang="fr-FR" sz="2000" dirty="0"/>
              <a:t> (BCP)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/>
              <a:t>Surface </a:t>
            </a:r>
            <a:r>
              <a:rPr lang="fr-FR" sz="2000" dirty="0" err="1"/>
              <a:t>treatment</a:t>
            </a:r>
            <a:r>
              <a:rPr lang="fr-FR" sz="2000" dirty="0"/>
              <a:t> : N-doping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 err="1"/>
              <a:t>Heat</a:t>
            </a:r>
            <a:r>
              <a:rPr lang="fr-FR" sz="2000" dirty="0"/>
              <a:t> </a:t>
            </a:r>
            <a:r>
              <a:rPr lang="fr-FR" sz="2000" dirty="0" err="1"/>
              <a:t>treatment</a:t>
            </a:r>
            <a:r>
              <a:rPr lang="fr-FR" sz="2000" dirty="0"/>
              <a:t> :  </a:t>
            </a:r>
            <a:r>
              <a:rPr lang="fr-FR" sz="2000" dirty="0" err="1"/>
              <a:t>low</a:t>
            </a:r>
            <a:r>
              <a:rPr lang="fr-FR" sz="2000" dirty="0"/>
              <a:t>/</a:t>
            </a:r>
            <a:r>
              <a:rPr lang="fr-FR" sz="2000" dirty="0" err="1"/>
              <a:t>mid</a:t>
            </a:r>
            <a:r>
              <a:rPr lang="fr-FR" sz="2000" dirty="0"/>
              <a:t>/2 </a:t>
            </a:r>
            <a:r>
              <a:rPr lang="fr-FR" sz="2000" dirty="0" err="1"/>
              <a:t>step</a:t>
            </a:r>
            <a:r>
              <a:rPr lang="fr-FR" sz="2000" dirty="0"/>
              <a:t> </a:t>
            </a:r>
            <a:r>
              <a:rPr lang="fr-FR" sz="2000" dirty="0" err="1"/>
              <a:t>temperature</a:t>
            </a:r>
            <a:r>
              <a:rPr lang="fr-FR" sz="2000" dirty="0"/>
              <a:t> </a:t>
            </a:r>
            <a:r>
              <a:rPr lang="fr-FR" sz="2000" dirty="0" err="1"/>
              <a:t>baking</a:t>
            </a:r>
            <a:r>
              <a:rPr lang="fr-FR" sz="2000" dirty="0"/>
              <a:t>, H </a:t>
            </a:r>
            <a:r>
              <a:rPr lang="fr-FR" sz="2000" dirty="0" err="1"/>
              <a:t>degassing</a:t>
            </a:r>
            <a:endParaRPr lang="fr-F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b="1" dirty="0">
              <a:solidFill>
                <a:srgbClr val="0000F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rgbClr val="0000FF"/>
                </a:solidFill>
              </a:rPr>
              <a:t>Heavy infrastructures </a:t>
            </a:r>
            <a:r>
              <a:rPr lang="fr-FR" sz="2000" b="1" dirty="0" err="1">
                <a:solidFill>
                  <a:srgbClr val="0000FF"/>
                </a:solidFill>
              </a:rPr>
              <a:t>required</a:t>
            </a:r>
            <a:r>
              <a:rPr lang="fr-FR" sz="2000" b="1" dirty="0">
                <a:solidFill>
                  <a:srgbClr val="0000FF"/>
                </a:solidFill>
              </a:rPr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/>
              <a:t>Clean </a:t>
            </a:r>
            <a:r>
              <a:rPr lang="fr-FR" sz="2000" dirty="0" err="1"/>
              <a:t>rooms</a:t>
            </a:r>
            <a:r>
              <a:rPr lang="fr-FR" sz="2000" dirty="0"/>
              <a:t> ISO4 </a:t>
            </a:r>
            <a:r>
              <a:rPr lang="fr-FR" sz="2000" dirty="0" err="1"/>
              <a:t>required</a:t>
            </a:r>
            <a:r>
              <a:rPr lang="fr-FR" sz="2000" dirty="0"/>
              <a:t> for </a:t>
            </a:r>
            <a:r>
              <a:rPr lang="fr-FR" sz="2000" dirty="0" err="1"/>
              <a:t>preparation</a:t>
            </a:r>
            <a:r>
              <a:rPr lang="fr-FR" sz="2000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 err="1"/>
              <a:t>Cavities</a:t>
            </a:r>
            <a:r>
              <a:rPr lang="fr-FR" sz="2000" dirty="0"/>
              <a:t> are </a:t>
            </a:r>
            <a:r>
              <a:rPr lang="fr-FR" sz="2000" dirty="0" err="1"/>
              <a:t>tested</a:t>
            </a:r>
            <a:r>
              <a:rPr lang="fr-FR" sz="2000" dirty="0"/>
              <a:t> </a:t>
            </a:r>
            <a:r>
              <a:rPr lang="fr-FR" sz="2000" dirty="0" err="1"/>
              <a:t>vertically</a:t>
            </a:r>
            <a:r>
              <a:rPr lang="fr-FR" sz="2000" dirty="0"/>
              <a:t> (</a:t>
            </a:r>
            <a:r>
              <a:rPr lang="fr-FR" sz="2000" dirty="0" err="1"/>
              <a:t>easier</a:t>
            </a:r>
            <a:r>
              <a:rPr lang="fr-FR" sz="2000" dirty="0"/>
              <a:t> </a:t>
            </a:r>
            <a:r>
              <a:rPr lang="fr-FR" sz="2000" dirty="0" err="1"/>
              <a:t>testing</a:t>
            </a:r>
            <a:r>
              <a:rPr lang="fr-FR" sz="2000" dirty="0"/>
              <a:t>) and at </a:t>
            </a:r>
            <a:r>
              <a:rPr lang="fr-FR" sz="2000" dirty="0" err="1"/>
              <a:t>low</a:t>
            </a:r>
            <a:r>
              <a:rPr lang="fr-FR" sz="2000" dirty="0"/>
              <a:t> power </a:t>
            </a:r>
            <a:r>
              <a:rPr lang="fr-FR" sz="2000" dirty="0">
                <a:sym typeface="Wingdings" pitchFamily="2" charset="2"/>
              </a:rPr>
              <a:t> </a:t>
            </a:r>
            <a:r>
              <a:rPr lang="fr-FR" sz="2000" dirty="0" err="1">
                <a:sym typeface="Wingdings" pitchFamily="2" charset="2"/>
              </a:rPr>
              <a:t>dedicated</a:t>
            </a:r>
            <a:r>
              <a:rPr lang="fr-FR" sz="2000" dirty="0">
                <a:sym typeface="Wingdings" pitchFamily="2" charset="2"/>
              </a:rPr>
              <a:t> infrastructures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>
                <a:sym typeface="Wingdings" pitchFamily="2" charset="2"/>
              </a:rPr>
              <a:t>Diagnostics </a:t>
            </a:r>
            <a:r>
              <a:rPr lang="fr-FR" sz="2000" dirty="0" err="1">
                <a:sym typeface="Wingdings" pitchFamily="2" charset="2"/>
              </a:rPr>
              <a:t>used</a:t>
            </a:r>
            <a:r>
              <a:rPr lang="fr-FR" sz="2000" dirty="0">
                <a:sym typeface="Wingdings" pitchFamily="2" charset="2"/>
              </a:rPr>
              <a:t> </a:t>
            </a:r>
            <a:r>
              <a:rPr lang="fr-FR" sz="2000" dirty="0" err="1">
                <a:sym typeface="Wingdings" pitchFamily="2" charset="2"/>
              </a:rPr>
              <a:t>during</a:t>
            </a:r>
            <a:r>
              <a:rPr lang="fr-FR" sz="2000" dirty="0">
                <a:sym typeface="Wingdings" pitchFamily="2" charset="2"/>
              </a:rPr>
              <a:t> tests to </a:t>
            </a:r>
            <a:r>
              <a:rPr lang="fr-FR" sz="2000" dirty="0" err="1">
                <a:sym typeface="Wingdings" pitchFamily="2" charset="2"/>
              </a:rPr>
              <a:t>characterize</a:t>
            </a:r>
            <a:r>
              <a:rPr lang="fr-FR" sz="2000" dirty="0">
                <a:sym typeface="Wingdings" pitchFamily="2" charset="2"/>
              </a:rPr>
              <a:t> </a:t>
            </a:r>
            <a:r>
              <a:rPr lang="fr-FR" sz="2000" dirty="0" err="1">
                <a:sym typeface="Wingdings" pitchFamily="2" charset="2"/>
              </a:rPr>
              <a:t>cavity</a:t>
            </a:r>
            <a:r>
              <a:rPr lang="fr-FR" sz="2000" dirty="0">
                <a:sym typeface="Wingdings" pitchFamily="2" charset="2"/>
              </a:rPr>
              <a:t> performances and </a:t>
            </a:r>
            <a:r>
              <a:rPr lang="fr-FR" sz="2000" dirty="0" err="1">
                <a:sym typeface="Wingdings" pitchFamily="2" charset="2"/>
              </a:rPr>
              <a:t>field</a:t>
            </a:r>
            <a:r>
              <a:rPr lang="fr-FR" sz="2000" dirty="0">
                <a:sym typeface="Wingdings" pitchFamily="2" charset="2"/>
              </a:rPr>
              <a:t> </a:t>
            </a:r>
            <a:r>
              <a:rPr lang="fr-FR" sz="2000" dirty="0" err="1">
                <a:sym typeface="Wingdings" pitchFamily="2" charset="2"/>
              </a:rPr>
              <a:t>emission</a:t>
            </a:r>
            <a:r>
              <a:rPr lang="fr-FR" sz="2000" dirty="0">
                <a:sym typeface="Wingdings" pitchFamily="2" charset="2"/>
              </a:rPr>
              <a:t> </a:t>
            </a:r>
            <a:endParaRPr lang="fr-FR" sz="1600" dirty="0">
              <a:sym typeface="Wingdings" pitchFamily="2" charset="2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B080FE1A-9F9E-4040-9577-0A5BF474ECB0}"/>
              </a:ext>
            </a:extLst>
          </p:cNvPr>
          <p:cNvSpPr txBox="1">
            <a:spLocks/>
          </p:cNvSpPr>
          <p:nvPr/>
        </p:nvSpPr>
        <p:spPr>
          <a:xfrm>
            <a:off x="0" y="28800"/>
            <a:ext cx="12192000" cy="901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fr-FR" sz="32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Main R&amp;D on </a:t>
            </a:r>
            <a:r>
              <a:rPr lang="fr-FR" sz="3200" b="1" dirty="0" err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bulk</a:t>
            </a:r>
            <a:r>
              <a:rPr lang="fr-FR" sz="32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200" b="1" dirty="0" err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cavities</a:t>
            </a:r>
            <a:r>
              <a:rPr lang="fr-FR" sz="32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in Europe : </a:t>
            </a:r>
            <a:r>
              <a:rPr lang="fr-FR" sz="3200" b="1" dirty="0" err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some</a:t>
            </a:r>
            <a:r>
              <a:rPr lang="fr-FR" sz="32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key points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B64B01D-EBDA-384B-9C64-D2AA4EA4F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D484-7883-5240-9872-5595F4082A91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2975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325F72-F157-754C-8713-65425DFD0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029"/>
            <a:ext cx="10515600" cy="901700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Goals to </a:t>
            </a:r>
            <a:r>
              <a:rPr lang="fr-FR" sz="3200" b="1" dirty="0" err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be</a:t>
            </a:r>
            <a:r>
              <a:rPr lang="fr-FR" sz="32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200" b="1" dirty="0" err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adressed</a:t>
            </a:r>
            <a:r>
              <a:rPr lang="fr-FR" sz="32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in the report </a:t>
            </a:r>
            <a:endParaRPr lang="fr-FR" sz="2800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6AB0D50-993E-3644-AFFE-F4A43AFD15DF}"/>
              </a:ext>
            </a:extLst>
          </p:cNvPr>
          <p:cNvSpPr/>
          <p:nvPr/>
        </p:nvSpPr>
        <p:spPr>
          <a:xfrm>
            <a:off x="66675" y="1051377"/>
            <a:ext cx="1205865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u="sng" dirty="0"/>
              <a:t>MEMORANDUM ON THE INFO TO COLLECT FROM THE EUROPEAN TEAMS</a:t>
            </a:r>
            <a:br>
              <a:rPr lang="fr-FR" dirty="0"/>
            </a:br>
            <a:r>
              <a:rPr lang="fr-FR" dirty="0" err="1"/>
              <a:t>Each</a:t>
            </a:r>
            <a:r>
              <a:rPr lang="fr-FR" dirty="0"/>
              <a:t> WG to report on the </a:t>
            </a:r>
            <a:r>
              <a:rPr lang="fr-FR" dirty="0" err="1"/>
              <a:t>progress</a:t>
            </a:r>
            <a:r>
              <a:rPr lang="fr-FR" dirty="0"/>
              <a:t> (</a:t>
            </a:r>
            <a:r>
              <a:rPr lang="fr-FR" dirty="0" err="1"/>
              <a:t>timeline</a:t>
            </a:r>
            <a:r>
              <a:rPr lang="fr-FR" dirty="0"/>
              <a:t>) on the </a:t>
            </a:r>
            <a:r>
              <a:rPr lang="fr-FR" dirty="0" err="1"/>
              <a:t>survey</a:t>
            </a:r>
            <a:r>
              <a:rPr lang="fr-FR" dirty="0"/>
              <a:t> of </a:t>
            </a:r>
            <a:r>
              <a:rPr lang="fr-FR" dirty="0" err="1"/>
              <a:t>each</a:t>
            </a:r>
            <a:r>
              <a:rPr lang="fr-FR" dirty="0"/>
              <a:t> national team in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European</a:t>
            </a:r>
            <a:r>
              <a:rPr lang="fr-FR" dirty="0"/>
              <a:t> </a:t>
            </a:r>
            <a:r>
              <a:rPr lang="fr-FR" dirty="0" err="1"/>
              <a:t>reference</a:t>
            </a:r>
            <a:r>
              <a:rPr lang="fr-FR" dirty="0"/>
              <a:t> </a:t>
            </a:r>
            <a:r>
              <a:rPr lang="fr-FR" dirty="0" err="1"/>
              <a:t>community</a:t>
            </a:r>
            <a:r>
              <a:rPr lang="fr-FR" dirty="0"/>
              <a:t> on:</a:t>
            </a:r>
          </a:p>
          <a:p>
            <a:r>
              <a:rPr lang="fr-FR" dirty="0"/>
              <a:t>  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FR" dirty="0">
                <a:solidFill>
                  <a:srgbClr val="00B050"/>
                </a:solidFill>
              </a:rPr>
              <a:t>Areas of </a:t>
            </a:r>
            <a:r>
              <a:rPr lang="fr-FR" dirty="0" err="1">
                <a:solidFill>
                  <a:srgbClr val="00B050"/>
                </a:solidFill>
              </a:rPr>
              <a:t>specific</a:t>
            </a:r>
            <a:r>
              <a:rPr lang="fr-FR" dirty="0">
                <a:solidFill>
                  <a:srgbClr val="00B050"/>
                </a:solidFill>
              </a:rPr>
              <a:t> expertise/</a:t>
            </a:r>
            <a:r>
              <a:rPr lang="fr-FR" dirty="0" err="1">
                <a:solidFill>
                  <a:srgbClr val="00B050"/>
                </a:solidFill>
              </a:rPr>
              <a:t>strength</a:t>
            </a:r>
            <a:r>
              <a:rPr lang="fr-FR" dirty="0">
                <a:solidFill>
                  <a:srgbClr val="00B050"/>
                </a:solidFill>
              </a:rPr>
              <a:t>/</a:t>
            </a:r>
            <a:r>
              <a:rPr lang="fr-FR" dirty="0" err="1">
                <a:solidFill>
                  <a:srgbClr val="0000FF"/>
                </a:solidFill>
              </a:rPr>
              <a:t>weakness</a:t>
            </a:r>
            <a:r>
              <a:rPr lang="fr-FR" dirty="0">
                <a:solidFill>
                  <a:srgbClr val="00B050"/>
                </a:solidFill>
              </a:rPr>
              <a:t> (</a:t>
            </a:r>
            <a:r>
              <a:rPr lang="fr-FR" dirty="0" err="1">
                <a:solidFill>
                  <a:srgbClr val="00B050"/>
                </a:solidFill>
              </a:rPr>
              <a:t>within</a:t>
            </a:r>
            <a:r>
              <a:rPr lang="fr-FR" dirty="0">
                <a:solidFill>
                  <a:srgbClr val="00B050"/>
                </a:solidFill>
              </a:rPr>
              <a:t> the WG </a:t>
            </a:r>
            <a:r>
              <a:rPr lang="fr-FR" dirty="0" err="1">
                <a:solidFill>
                  <a:srgbClr val="00B050"/>
                </a:solidFill>
              </a:rPr>
              <a:t>theme</a:t>
            </a:r>
            <a:r>
              <a:rPr lang="fr-FR" dirty="0">
                <a:solidFill>
                  <a:srgbClr val="00B050"/>
                </a:solidFill>
              </a:rPr>
              <a:t>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FR" dirty="0">
                <a:solidFill>
                  <a:srgbClr val="00B050"/>
                </a:solidFill>
              </a:rPr>
              <a:t>Table of main </a:t>
            </a:r>
            <a:r>
              <a:rPr lang="fr-FR" dirty="0" err="1">
                <a:solidFill>
                  <a:srgbClr val="00B050"/>
                </a:solidFill>
              </a:rPr>
              <a:t>devices</a:t>
            </a:r>
            <a:r>
              <a:rPr lang="fr-FR" dirty="0">
                <a:solidFill>
                  <a:srgbClr val="00B050"/>
                </a:solidFill>
              </a:rPr>
              <a:t>, </a:t>
            </a:r>
            <a:r>
              <a:rPr lang="fr-FR" dirty="0" err="1">
                <a:solidFill>
                  <a:srgbClr val="00B050"/>
                </a:solidFill>
              </a:rPr>
              <a:t>their</a:t>
            </a:r>
            <a:r>
              <a:rPr lang="fr-FR" dirty="0">
                <a:solidFill>
                  <a:srgbClr val="00B050"/>
                </a:solidFill>
              </a:rPr>
              <a:t> </a:t>
            </a:r>
            <a:r>
              <a:rPr lang="fr-FR" dirty="0" err="1">
                <a:solidFill>
                  <a:srgbClr val="00B050"/>
                </a:solidFill>
              </a:rPr>
              <a:t>specs</a:t>
            </a:r>
            <a:endParaRPr lang="fr-FR" dirty="0">
              <a:solidFill>
                <a:srgbClr val="00B050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fr-FR" dirty="0" err="1">
                <a:solidFill>
                  <a:srgbClr val="00B050"/>
                </a:solidFill>
              </a:rPr>
              <a:t>Current</a:t>
            </a:r>
            <a:r>
              <a:rPr lang="fr-FR" dirty="0">
                <a:solidFill>
                  <a:srgbClr val="00B050"/>
                </a:solidFill>
              </a:rPr>
              <a:t> R&amp;D </a:t>
            </a:r>
            <a:r>
              <a:rPr lang="fr-FR" dirty="0" err="1">
                <a:solidFill>
                  <a:srgbClr val="00B050"/>
                </a:solidFill>
              </a:rPr>
              <a:t>activities</a:t>
            </a:r>
            <a:r>
              <a:rPr lang="fr-FR" dirty="0">
                <a:solidFill>
                  <a:srgbClr val="00B050"/>
                </a:solidFill>
              </a:rPr>
              <a:t> in HEP, and </a:t>
            </a:r>
            <a:r>
              <a:rPr lang="fr-FR" dirty="0" err="1">
                <a:solidFill>
                  <a:srgbClr val="00B050"/>
                </a:solidFill>
              </a:rPr>
              <a:t>outside</a:t>
            </a:r>
            <a:r>
              <a:rPr lang="fr-FR" dirty="0">
                <a:solidFill>
                  <a:srgbClr val="00B050"/>
                </a:solidFill>
              </a:rPr>
              <a:t> HEP (</a:t>
            </a:r>
            <a:r>
              <a:rPr lang="fr-FR" dirty="0" err="1">
                <a:solidFill>
                  <a:srgbClr val="00B050"/>
                </a:solidFill>
              </a:rPr>
              <a:t>improving</a:t>
            </a:r>
            <a:r>
              <a:rPr lang="fr-FR" dirty="0">
                <a:solidFill>
                  <a:srgbClr val="00B050"/>
                </a:solidFill>
              </a:rPr>
              <a:t> the RF </a:t>
            </a:r>
            <a:r>
              <a:rPr lang="fr-FR" dirty="0" err="1">
                <a:solidFill>
                  <a:srgbClr val="00B050"/>
                </a:solidFill>
              </a:rPr>
              <a:t>field</a:t>
            </a:r>
            <a:r>
              <a:rPr lang="fr-FR" dirty="0">
                <a:solidFill>
                  <a:srgbClr val="00B050"/>
                </a:solidFill>
              </a:rPr>
              <a:t> on performance, </a:t>
            </a:r>
            <a:r>
              <a:rPr lang="fr-FR" dirty="0" err="1">
                <a:solidFill>
                  <a:srgbClr val="00B050"/>
                </a:solidFill>
              </a:rPr>
              <a:t>reliability</a:t>
            </a:r>
            <a:r>
              <a:rPr lang="fr-FR" dirty="0">
                <a:solidFill>
                  <a:srgbClr val="00B050"/>
                </a:solidFill>
              </a:rPr>
              <a:t>, </a:t>
            </a:r>
            <a:r>
              <a:rPr lang="fr-FR" dirty="0" err="1">
                <a:solidFill>
                  <a:srgbClr val="00B050"/>
                </a:solidFill>
              </a:rPr>
              <a:t>energy</a:t>
            </a:r>
            <a:r>
              <a:rPr lang="fr-FR" dirty="0">
                <a:solidFill>
                  <a:srgbClr val="00B050"/>
                </a:solidFill>
              </a:rPr>
              <a:t> </a:t>
            </a:r>
            <a:r>
              <a:rPr lang="fr-FR" dirty="0" err="1">
                <a:solidFill>
                  <a:srgbClr val="00B050"/>
                </a:solidFill>
              </a:rPr>
              <a:t>efficiency</a:t>
            </a:r>
            <a:r>
              <a:rPr lang="fr-FR" dirty="0">
                <a:solidFill>
                  <a:srgbClr val="00B050"/>
                </a:solidFill>
              </a:rPr>
              <a:t>, </a:t>
            </a:r>
            <a:r>
              <a:rPr lang="fr-FR" dirty="0" err="1">
                <a:solidFill>
                  <a:srgbClr val="00B050"/>
                </a:solidFill>
              </a:rPr>
              <a:t>cost</a:t>
            </a:r>
            <a:r>
              <a:rPr lang="fr-FR" dirty="0">
                <a:solidFill>
                  <a:srgbClr val="00B050"/>
                </a:solidFill>
              </a:rPr>
              <a:t>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FR" dirty="0" err="1">
                <a:solidFill>
                  <a:srgbClr val="00B050"/>
                </a:solidFill>
              </a:rPr>
              <a:t>Available</a:t>
            </a:r>
            <a:r>
              <a:rPr lang="fr-FR" dirty="0">
                <a:solidFill>
                  <a:srgbClr val="00B050"/>
                </a:solidFill>
              </a:rPr>
              <a:t> infrastructures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FR" dirty="0" err="1">
                <a:solidFill>
                  <a:srgbClr val="00B050"/>
                </a:solidFill>
              </a:rPr>
              <a:t>Interest</a:t>
            </a:r>
            <a:r>
              <a:rPr lang="fr-FR" dirty="0">
                <a:solidFill>
                  <a:srgbClr val="00B050"/>
                </a:solidFill>
              </a:rPr>
              <a:t> in future HEP </a:t>
            </a:r>
            <a:r>
              <a:rPr lang="fr-FR" dirty="0" err="1">
                <a:solidFill>
                  <a:srgbClr val="00B050"/>
                </a:solidFill>
              </a:rPr>
              <a:t>activities</a:t>
            </a:r>
            <a:endParaRPr lang="fr-FR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>
                <a:solidFill>
                  <a:srgbClr val="0000FF"/>
                </a:solidFill>
              </a:rPr>
              <a:t>Current</a:t>
            </a:r>
            <a:r>
              <a:rPr lang="fr-FR" dirty="0">
                <a:solidFill>
                  <a:srgbClr val="0000FF"/>
                </a:solidFill>
              </a:rPr>
              <a:t> </a:t>
            </a:r>
            <a:r>
              <a:rPr lang="fr-FR" dirty="0" err="1">
                <a:solidFill>
                  <a:srgbClr val="0000FF"/>
                </a:solidFill>
              </a:rPr>
              <a:t>FTEs</a:t>
            </a:r>
            <a:r>
              <a:rPr lang="fr-FR" dirty="0">
                <a:solidFill>
                  <a:srgbClr val="0000FF"/>
                </a:solidFill>
              </a:rPr>
              <a:t> </a:t>
            </a:r>
            <a:r>
              <a:rPr lang="fr-FR" dirty="0" err="1">
                <a:solidFill>
                  <a:srgbClr val="0000FF"/>
                </a:solidFill>
              </a:rPr>
              <a:t>involved</a:t>
            </a:r>
            <a:endParaRPr lang="fr-FR" dirty="0">
              <a:solidFill>
                <a:srgbClr val="0000F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>
                <a:solidFill>
                  <a:srgbClr val="0000FF"/>
                </a:solidFill>
              </a:rPr>
              <a:t>Current</a:t>
            </a:r>
            <a:r>
              <a:rPr lang="fr-FR" dirty="0">
                <a:solidFill>
                  <a:srgbClr val="0000FF"/>
                </a:solidFill>
              </a:rPr>
              <a:t> collaborations </a:t>
            </a:r>
            <a:r>
              <a:rPr lang="fr-FR" dirty="0" err="1">
                <a:solidFill>
                  <a:srgbClr val="0000FF"/>
                </a:solidFill>
              </a:rPr>
              <a:t>with</a:t>
            </a:r>
            <a:r>
              <a:rPr lang="fr-FR" dirty="0">
                <a:solidFill>
                  <a:srgbClr val="0000FF"/>
                </a:solidFill>
              </a:rPr>
              <a:t> </a:t>
            </a:r>
            <a:r>
              <a:rPr lang="fr-FR" dirty="0" err="1">
                <a:solidFill>
                  <a:srgbClr val="0000FF"/>
                </a:solidFill>
              </a:rPr>
              <a:t>other</a:t>
            </a:r>
            <a:r>
              <a:rPr lang="fr-FR" dirty="0">
                <a:solidFill>
                  <a:srgbClr val="0000FF"/>
                </a:solidFill>
              </a:rPr>
              <a:t> Institutions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>
                <a:solidFill>
                  <a:srgbClr val="0000FF"/>
                </a:solidFill>
              </a:rPr>
              <a:t>Needed</a:t>
            </a:r>
            <a:r>
              <a:rPr lang="fr-FR" dirty="0">
                <a:solidFill>
                  <a:srgbClr val="0000FF"/>
                </a:solidFill>
              </a:rPr>
              <a:t> infrastructures, </a:t>
            </a:r>
            <a:r>
              <a:rPr lang="fr-FR" dirty="0" err="1">
                <a:solidFill>
                  <a:srgbClr val="0000FF"/>
                </a:solidFill>
              </a:rPr>
              <a:t>insufficient</a:t>
            </a:r>
            <a:r>
              <a:rPr lang="fr-FR" dirty="0">
                <a:solidFill>
                  <a:srgbClr val="0000FF"/>
                </a:solidFill>
              </a:rPr>
              <a:t> infrastructures.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>
                <a:solidFill>
                  <a:srgbClr val="0000FF"/>
                </a:solidFill>
              </a:rPr>
              <a:t>Overlaps</a:t>
            </a:r>
            <a:r>
              <a:rPr lang="fr-FR" dirty="0">
                <a:solidFill>
                  <a:srgbClr val="0000FF"/>
                </a:solidFill>
              </a:rPr>
              <a:t>/</a:t>
            </a:r>
            <a:r>
              <a:rPr lang="fr-FR" dirty="0" err="1">
                <a:solidFill>
                  <a:srgbClr val="0000FF"/>
                </a:solidFill>
              </a:rPr>
              <a:t>Affinity</a:t>
            </a:r>
            <a:r>
              <a:rPr lang="fr-FR" dirty="0">
                <a:solidFill>
                  <a:srgbClr val="0000FF"/>
                </a:solidFill>
              </a:rPr>
              <a:t> </a:t>
            </a:r>
            <a:r>
              <a:rPr lang="fr-FR" dirty="0" err="1">
                <a:solidFill>
                  <a:srgbClr val="0000FF"/>
                </a:solidFill>
              </a:rPr>
              <a:t>with</a:t>
            </a:r>
            <a:r>
              <a:rPr lang="fr-FR" dirty="0">
                <a:solidFill>
                  <a:srgbClr val="0000FF"/>
                </a:solidFill>
              </a:rPr>
              <a:t> R&amp;D </a:t>
            </a:r>
            <a:r>
              <a:rPr lang="fr-FR" dirty="0" err="1">
                <a:solidFill>
                  <a:srgbClr val="0000FF"/>
                </a:solidFill>
              </a:rPr>
              <a:t>carried</a:t>
            </a:r>
            <a:r>
              <a:rPr lang="fr-FR" dirty="0">
                <a:solidFill>
                  <a:srgbClr val="0000FF"/>
                </a:solidFill>
              </a:rPr>
              <a:t> out in </a:t>
            </a:r>
            <a:r>
              <a:rPr lang="fr-FR" dirty="0" err="1">
                <a:solidFill>
                  <a:srgbClr val="0000FF"/>
                </a:solidFill>
              </a:rPr>
              <a:t>others</a:t>
            </a:r>
            <a:r>
              <a:rPr lang="fr-FR" dirty="0">
                <a:solidFill>
                  <a:srgbClr val="0000FF"/>
                </a:solidFill>
              </a:rPr>
              <a:t> </a:t>
            </a:r>
            <a:r>
              <a:rPr lang="fr-FR" dirty="0" err="1">
                <a:solidFill>
                  <a:srgbClr val="0000FF"/>
                </a:solidFill>
              </a:rPr>
              <a:t>labs</a:t>
            </a:r>
            <a:r>
              <a:rPr lang="fr-FR" dirty="0">
                <a:solidFill>
                  <a:srgbClr val="0000FF"/>
                </a:solidFill>
              </a:rPr>
              <a:t> </a:t>
            </a:r>
            <a:r>
              <a:rPr lang="fr-FR" dirty="0">
                <a:solidFill>
                  <a:srgbClr val="0000FF"/>
                </a:solidFill>
                <a:sym typeface="Wingdings" pitchFamily="2" charset="2"/>
              </a:rPr>
              <a:t> to </a:t>
            </a:r>
            <a:r>
              <a:rPr lang="fr-FR" dirty="0" err="1">
                <a:solidFill>
                  <a:srgbClr val="0000FF"/>
                </a:solidFill>
                <a:sym typeface="Wingdings" pitchFamily="2" charset="2"/>
              </a:rPr>
              <a:t>be</a:t>
            </a:r>
            <a:r>
              <a:rPr lang="fr-FR" dirty="0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fr-FR" dirty="0" err="1">
                <a:solidFill>
                  <a:srgbClr val="0000FF"/>
                </a:solidFill>
                <a:sym typeface="Wingdings" pitchFamily="2" charset="2"/>
              </a:rPr>
              <a:t>deduced</a:t>
            </a:r>
            <a:r>
              <a:rPr lang="fr-FR" dirty="0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fr-FR" dirty="0" err="1">
                <a:solidFill>
                  <a:srgbClr val="0000FF"/>
                </a:solidFill>
                <a:sym typeface="Wingdings" pitchFamily="2" charset="2"/>
              </a:rPr>
              <a:t>from</a:t>
            </a:r>
            <a:r>
              <a:rPr lang="fr-FR" dirty="0">
                <a:solidFill>
                  <a:srgbClr val="0000FF"/>
                </a:solidFill>
                <a:sym typeface="Wingdings" pitchFamily="2" charset="2"/>
              </a:rPr>
              <a:t> the data </a:t>
            </a:r>
            <a:r>
              <a:rPr lang="fr-FR" dirty="0" err="1">
                <a:solidFill>
                  <a:srgbClr val="0000FF"/>
                </a:solidFill>
                <a:sym typeface="Wingdings" pitchFamily="2" charset="2"/>
              </a:rPr>
              <a:t>surveyed</a:t>
            </a:r>
            <a:r>
              <a:rPr lang="fr-FR" dirty="0">
                <a:solidFill>
                  <a:srgbClr val="0000FF"/>
                </a:solidFill>
                <a:sym typeface="Wingdings" pitchFamily="2" charset="2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>
                <a:solidFill>
                  <a:srgbClr val="FF9300"/>
                </a:solidFill>
              </a:rPr>
              <a:t>Current</a:t>
            </a:r>
            <a:r>
              <a:rPr lang="fr-FR" dirty="0">
                <a:solidFill>
                  <a:srgbClr val="FF9300"/>
                </a:solidFill>
              </a:rPr>
              <a:t> budget (</a:t>
            </a:r>
            <a:r>
              <a:rPr lang="fr-FR" dirty="0" err="1">
                <a:solidFill>
                  <a:srgbClr val="FF9300"/>
                </a:solidFill>
              </a:rPr>
              <a:t>which</a:t>
            </a:r>
            <a:r>
              <a:rPr lang="fr-FR" dirty="0">
                <a:solidFill>
                  <a:srgbClr val="FF9300"/>
                </a:solidFill>
              </a:rPr>
              <a:t> source of </a:t>
            </a:r>
            <a:r>
              <a:rPr lang="fr-FR" dirty="0" err="1">
                <a:solidFill>
                  <a:srgbClr val="FF9300"/>
                </a:solidFill>
              </a:rPr>
              <a:t>funds</a:t>
            </a:r>
            <a:r>
              <a:rPr lang="fr-FR" dirty="0">
                <a:solidFill>
                  <a:srgbClr val="FF9300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>
                <a:solidFill>
                  <a:srgbClr val="FF9300"/>
                </a:solidFill>
              </a:rPr>
              <a:t>Which</a:t>
            </a:r>
            <a:r>
              <a:rPr lang="fr-FR" dirty="0">
                <a:solidFill>
                  <a:srgbClr val="FF9300"/>
                </a:solidFill>
              </a:rPr>
              <a:t> </a:t>
            </a:r>
            <a:r>
              <a:rPr lang="fr-FR" dirty="0" err="1">
                <a:solidFill>
                  <a:srgbClr val="FF9300"/>
                </a:solidFill>
              </a:rPr>
              <a:t>activity</a:t>
            </a:r>
            <a:r>
              <a:rPr lang="fr-FR" dirty="0">
                <a:solidFill>
                  <a:srgbClr val="FF9300"/>
                </a:solidFill>
              </a:rPr>
              <a:t> </a:t>
            </a:r>
            <a:r>
              <a:rPr lang="fr-FR" dirty="0" err="1">
                <a:solidFill>
                  <a:srgbClr val="FF9300"/>
                </a:solidFill>
              </a:rPr>
              <a:t>would</a:t>
            </a:r>
            <a:r>
              <a:rPr lang="fr-FR" dirty="0">
                <a:solidFill>
                  <a:srgbClr val="FF9300"/>
                </a:solidFill>
              </a:rPr>
              <a:t> </a:t>
            </a:r>
            <a:r>
              <a:rPr lang="fr-FR" dirty="0" err="1">
                <a:solidFill>
                  <a:srgbClr val="FF9300"/>
                </a:solidFill>
              </a:rPr>
              <a:t>they</a:t>
            </a:r>
            <a:r>
              <a:rPr lang="fr-FR" dirty="0">
                <a:solidFill>
                  <a:srgbClr val="FF9300"/>
                </a:solidFill>
              </a:rPr>
              <a:t> </a:t>
            </a:r>
            <a:r>
              <a:rPr lang="fr-FR" dirty="0" err="1">
                <a:solidFill>
                  <a:srgbClr val="FF9300"/>
                </a:solidFill>
              </a:rPr>
              <a:t>expand</a:t>
            </a:r>
            <a:r>
              <a:rPr lang="fr-FR" dirty="0">
                <a:solidFill>
                  <a:srgbClr val="FF9300"/>
                </a:solidFill>
              </a:rPr>
              <a:t> on, in case of extra-</a:t>
            </a:r>
            <a:r>
              <a:rPr lang="fr-FR" dirty="0" err="1">
                <a:solidFill>
                  <a:srgbClr val="FF9300"/>
                </a:solidFill>
              </a:rPr>
              <a:t>funds</a:t>
            </a:r>
            <a:r>
              <a:rPr lang="fr-FR" dirty="0">
                <a:solidFill>
                  <a:srgbClr val="FF9300"/>
                </a:solidFill>
              </a:rPr>
              <a:t>/</a:t>
            </a:r>
            <a:r>
              <a:rPr lang="fr-FR" dirty="0" err="1">
                <a:solidFill>
                  <a:srgbClr val="FF9300"/>
                </a:solidFill>
              </a:rPr>
              <a:t>additional</a:t>
            </a:r>
            <a:r>
              <a:rPr lang="fr-FR" dirty="0">
                <a:solidFill>
                  <a:srgbClr val="FF9300"/>
                </a:solidFill>
              </a:rPr>
              <a:t> personnel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66ADF20-ECBC-E440-9F01-479360F977F7}"/>
              </a:ext>
            </a:extLst>
          </p:cNvPr>
          <p:cNvSpPr/>
          <p:nvPr/>
        </p:nvSpPr>
        <p:spPr>
          <a:xfrm>
            <a:off x="302107" y="5573161"/>
            <a:ext cx="3365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i="1" dirty="0">
                <a:solidFill>
                  <a:srgbClr val="00B050"/>
                </a:solidFill>
              </a:rPr>
              <a:t>Green : input </a:t>
            </a:r>
            <a:r>
              <a:rPr lang="fr-FR" b="1" i="1" dirty="0" err="1">
                <a:solidFill>
                  <a:srgbClr val="00B050"/>
                </a:solidFill>
              </a:rPr>
              <a:t>provided</a:t>
            </a:r>
            <a:r>
              <a:rPr lang="fr-FR" b="1" i="1" dirty="0">
                <a:solidFill>
                  <a:srgbClr val="00B050"/>
                </a:solidFill>
              </a:rPr>
              <a:t> by </a:t>
            </a:r>
            <a:r>
              <a:rPr lang="fr-FR" b="1" i="1" dirty="0" err="1">
                <a:solidFill>
                  <a:srgbClr val="00B050"/>
                </a:solidFill>
              </a:rPr>
              <a:t>survey</a:t>
            </a:r>
            <a:r>
              <a:rPr lang="fr-FR" b="1" i="1" dirty="0">
                <a:solidFill>
                  <a:srgbClr val="00B050"/>
                </a:solidFill>
              </a:rPr>
              <a:t> </a:t>
            </a:r>
            <a:endParaRPr lang="fr-FR" b="1" i="1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F680C5E-6335-C246-A2FE-6ED11EAFD21C}"/>
              </a:ext>
            </a:extLst>
          </p:cNvPr>
          <p:cNvSpPr/>
          <p:nvPr/>
        </p:nvSpPr>
        <p:spPr>
          <a:xfrm>
            <a:off x="302107" y="5975381"/>
            <a:ext cx="351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i="1" dirty="0">
                <a:solidFill>
                  <a:srgbClr val="0000FF"/>
                </a:solidFill>
              </a:rPr>
              <a:t>Blue : possible </a:t>
            </a:r>
            <a:r>
              <a:rPr lang="fr-FR" b="1" i="1" dirty="0" err="1">
                <a:solidFill>
                  <a:srgbClr val="0000FF"/>
                </a:solidFill>
              </a:rPr>
              <a:t>through</a:t>
            </a:r>
            <a:r>
              <a:rPr lang="fr-FR" b="1" i="1" dirty="0">
                <a:solidFill>
                  <a:srgbClr val="0000FF"/>
                </a:solidFill>
              </a:rPr>
              <a:t> new </a:t>
            </a:r>
            <a:r>
              <a:rPr lang="fr-FR" b="1" i="1" dirty="0" err="1">
                <a:solidFill>
                  <a:srgbClr val="0000FF"/>
                </a:solidFill>
              </a:rPr>
              <a:t>survey</a:t>
            </a:r>
            <a:endParaRPr lang="fr-FR" b="1" i="1" dirty="0">
              <a:solidFill>
                <a:srgbClr val="0000FF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9AA13EA-D6AC-8E4C-994B-342011ED0A51}"/>
              </a:ext>
            </a:extLst>
          </p:cNvPr>
          <p:cNvSpPr/>
          <p:nvPr/>
        </p:nvSpPr>
        <p:spPr>
          <a:xfrm>
            <a:off x="6025446" y="5661696"/>
            <a:ext cx="41344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i="1" dirty="0" err="1">
                <a:solidFill>
                  <a:srgbClr val="FFC000"/>
                </a:solidFill>
              </a:rPr>
              <a:t>Red</a:t>
            </a:r>
            <a:r>
              <a:rPr lang="fr-FR" b="1" i="1" dirty="0">
                <a:solidFill>
                  <a:srgbClr val="FFC000"/>
                </a:solidFill>
              </a:rPr>
              <a:t> : </a:t>
            </a:r>
            <a:r>
              <a:rPr lang="fr-FR" b="1" i="1" dirty="0" err="1">
                <a:solidFill>
                  <a:srgbClr val="FFC000"/>
                </a:solidFill>
              </a:rPr>
              <a:t>seems</a:t>
            </a:r>
            <a:r>
              <a:rPr lang="fr-FR" b="1" i="1" dirty="0">
                <a:solidFill>
                  <a:srgbClr val="FFC000"/>
                </a:solidFill>
              </a:rPr>
              <a:t> </a:t>
            </a:r>
            <a:r>
              <a:rPr lang="fr-FR" b="1" i="1" dirty="0" err="1">
                <a:solidFill>
                  <a:srgbClr val="FFC000"/>
                </a:solidFill>
              </a:rPr>
              <a:t>tricky</a:t>
            </a:r>
            <a:r>
              <a:rPr lang="fr-FR" b="1" i="1" dirty="0">
                <a:solidFill>
                  <a:srgbClr val="FFC000"/>
                </a:solidFill>
              </a:rPr>
              <a:t> </a:t>
            </a:r>
          </a:p>
          <a:p>
            <a:r>
              <a:rPr lang="fr-FR" b="1" i="1" dirty="0" err="1">
                <a:solidFill>
                  <a:srgbClr val="FFC000"/>
                </a:solidFill>
              </a:rPr>
              <a:t>eg</a:t>
            </a:r>
            <a:r>
              <a:rPr lang="fr-FR" b="1" i="1" dirty="0">
                <a:solidFill>
                  <a:srgbClr val="FFC000"/>
                </a:solidFill>
              </a:rPr>
              <a:t> : CEA </a:t>
            </a:r>
            <a:r>
              <a:rPr lang="fr-FR" b="1" i="1" dirty="0" err="1">
                <a:solidFill>
                  <a:srgbClr val="FFC000"/>
                </a:solidFill>
              </a:rPr>
              <a:t>will</a:t>
            </a:r>
            <a:r>
              <a:rPr lang="fr-FR" b="1" i="1" dirty="0">
                <a:solidFill>
                  <a:srgbClr val="FFC000"/>
                </a:solidFill>
              </a:rPr>
              <a:t> not </a:t>
            </a:r>
            <a:r>
              <a:rPr lang="fr-FR" b="1" i="1" dirty="0" err="1">
                <a:solidFill>
                  <a:srgbClr val="FFC000"/>
                </a:solidFill>
              </a:rPr>
              <a:t>communicate</a:t>
            </a:r>
            <a:r>
              <a:rPr lang="fr-FR" b="1" i="1" dirty="0">
                <a:solidFill>
                  <a:srgbClr val="FFC000"/>
                </a:solidFill>
              </a:rPr>
              <a:t> </a:t>
            </a:r>
            <a:r>
              <a:rPr lang="fr-FR" b="1" i="1" dirty="0" err="1">
                <a:solidFill>
                  <a:srgbClr val="FFC000"/>
                </a:solidFill>
              </a:rPr>
              <a:t>its</a:t>
            </a:r>
            <a:r>
              <a:rPr lang="fr-FR" b="1" i="1" dirty="0">
                <a:solidFill>
                  <a:srgbClr val="FFC000"/>
                </a:solidFill>
              </a:rPr>
              <a:t> budget </a:t>
            </a:r>
          </a:p>
        </p:txBody>
      </p:sp>
    </p:spTree>
    <p:extLst>
      <p:ext uri="{BB962C8B-B14F-4D97-AF65-F5344CB8AC3E}">
        <p14:creationId xmlns:p14="http://schemas.microsoft.com/office/powerpoint/2010/main" val="1328817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325F72-F157-754C-8713-65425DFD0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029"/>
            <a:ext cx="10515600" cy="901700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 err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Follow</a:t>
            </a:r>
            <a:r>
              <a:rPr lang="fr-FR" sz="32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up consultation </a:t>
            </a:r>
            <a:endParaRPr lang="fr-FR" sz="2800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6AB0D50-993E-3644-AFFE-F4A43AFD15DF}"/>
              </a:ext>
            </a:extLst>
          </p:cNvPr>
          <p:cNvSpPr/>
          <p:nvPr/>
        </p:nvSpPr>
        <p:spPr>
          <a:xfrm>
            <a:off x="66675" y="1365702"/>
            <a:ext cx="1205865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fr-FR" sz="2000" b="1" dirty="0" err="1"/>
              <a:t>Additional</a:t>
            </a:r>
            <a:r>
              <a:rPr lang="fr-FR" sz="2000" b="1" dirty="0"/>
              <a:t> </a:t>
            </a:r>
            <a:r>
              <a:rPr lang="fr-FR" sz="2000" b="1" dirty="0" err="1"/>
              <a:t>survey</a:t>
            </a:r>
            <a:r>
              <a:rPr lang="fr-FR" sz="2000" b="1" dirty="0"/>
              <a:t> to </a:t>
            </a:r>
            <a:r>
              <a:rPr lang="fr-FR" sz="2000" b="1" dirty="0" err="1"/>
              <a:t>complete</a:t>
            </a:r>
            <a:r>
              <a:rPr lang="fr-FR" sz="2000" b="1" dirty="0"/>
              <a:t> the </a:t>
            </a:r>
            <a:r>
              <a:rPr lang="fr-FR" sz="2000" b="1" dirty="0" err="1"/>
              <a:t>existing</a:t>
            </a:r>
            <a:r>
              <a:rPr lang="fr-FR" sz="2000" b="1" dirty="0"/>
              <a:t> data set </a:t>
            </a:r>
            <a:r>
              <a:rPr lang="fr-FR" sz="2000" b="1" dirty="0" err="1"/>
              <a:t>with</a:t>
            </a:r>
            <a:r>
              <a:rPr lang="fr-FR" sz="2000" b="1" dirty="0"/>
              <a:t>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dirty="0" err="1">
                <a:solidFill>
                  <a:srgbClr val="0000FF"/>
                </a:solidFill>
              </a:rPr>
              <a:t>Needed</a:t>
            </a:r>
            <a:r>
              <a:rPr lang="fr-FR" dirty="0">
                <a:solidFill>
                  <a:srgbClr val="0000FF"/>
                </a:solidFill>
              </a:rPr>
              <a:t> infrastructures, </a:t>
            </a:r>
            <a:r>
              <a:rPr lang="fr-FR" dirty="0" err="1">
                <a:solidFill>
                  <a:srgbClr val="0000FF"/>
                </a:solidFill>
              </a:rPr>
              <a:t>insufficient</a:t>
            </a:r>
            <a:r>
              <a:rPr lang="fr-FR" dirty="0">
                <a:solidFill>
                  <a:srgbClr val="0000FF"/>
                </a:solidFill>
              </a:rPr>
              <a:t> infrastructures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dirty="0" err="1">
                <a:solidFill>
                  <a:srgbClr val="0000FF"/>
                </a:solidFill>
              </a:rPr>
              <a:t>Current</a:t>
            </a:r>
            <a:r>
              <a:rPr lang="fr-FR" dirty="0">
                <a:solidFill>
                  <a:srgbClr val="0000FF"/>
                </a:solidFill>
              </a:rPr>
              <a:t> collaborations </a:t>
            </a:r>
            <a:r>
              <a:rPr lang="fr-FR" dirty="0" err="1">
                <a:solidFill>
                  <a:srgbClr val="0000FF"/>
                </a:solidFill>
              </a:rPr>
              <a:t>with</a:t>
            </a:r>
            <a:r>
              <a:rPr lang="fr-FR" dirty="0">
                <a:solidFill>
                  <a:srgbClr val="0000FF"/>
                </a:solidFill>
              </a:rPr>
              <a:t> </a:t>
            </a:r>
            <a:r>
              <a:rPr lang="fr-FR" dirty="0" err="1">
                <a:solidFill>
                  <a:srgbClr val="0000FF"/>
                </a:solidFill>
              </a:rPr>
              <a:t>other</a:t>
            </a:r>
            <a:r>
              <a:rPr lang="fr-FR" dirty="0">
                <a:solidFill>
                  <a:srgbClr val="0000FF"/>
                </a:solidFill>
              </a:rPr>
              <a:t> Institutions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dirty="0" err="1">
                <a:solidFill>
                  <a:srgbClr val="0000FF"/>
                </a:solidFill>
              </a:rPr>
              <a:t>Overlaps</a:t>
            </a:r>
            <a:r>
              <a:rPr lang="fr-FR" dirty="0">
                <a:solidFill>
                  <a:srgbClr val="0000FF"/>
                </a:solidFill>
              </a:rPr>
              <a:t>/</a:t>
            </a:r>
            <a:r>
              <a:rPr lang="fr-FR" dirty="0" err="1">
                <a:solidFill>
                  <a:srgbClr val="0000FF"/>
                </a:solidFill>
              </a:rPr>
              <a:t>Affinity</a:t>
            </a:r>
            <a:r>
              <a:rPr lang="fr-FR" dirty="0">
                <a:solidFill>
                  <a:srgbClr val="0000FF"/>
                </a:solidFill>
              </a:rPr>
              <a:t> </a:t>
            </a:r>
            <a:r>
              <a:rPr lang="fr-FR" dirty="0" err="1">
                <a:solidFill>
                  <a:srgbClr val="0000FF"/>
                </a:solidFill>
              </a:rPr>
              <a:t>with</a:t>
            </a:r>
            <a:r>
              <a:rPr lang="fr-FR" dirty="0">
                <a:solidFill>
                  <a:srgbClr val="0000FF"/>
                </a:solidFill>
              </a:rPr>
              <a:t> R&amp;D </a:t>
            </a:r>
            <a:r>
              <a:rPr lang="fr-FR" dirty="0" err="1">
                <a:solidFill>
                  <a:srgbClr val="0000FF"/>
                </a:solidFill>
              </a:rPr>
              <a:t>carried</a:t>
            </a:r>
            <a:r>
              <a:rPr lang="fr-FR" dirty="0">
                <a:solidFill>
                  <a:srgbClr val="0000FF"/>
                </a:solidFill>
              </a:rPr>
              <a:t> out in </a:t>
            </a:r>
            <a:r>
              <a:rPr lang="fr-FR" dirty="0" err="1">
                <a:solidFill>
                  <a:srgbClr val="0000FF"/>
                </a:solidFill>
              </a:rPr>
              <a:t>others</a:t>
            </a:r>
            <a:r>
              <a:rPr lang="fr-FR" dirty="0">
                <a:solidFill>
                  <a:srgbClr val="0000FF"/>
                </a:solidFill>
              </a:rPr>
              <a:t> </a:t>
            </a:r>
            <a:r>
              <a:rPr lang="fr-FR" dirty="0" err="1">
                <a:solidFill>
                  <a:srgbClr val="0000FF"/>
                </a:solidFill>
              </a:rPr>
              <a:t>labs</a:t>
            </a:r>
            <a:r>
              <a:rPr lang="fr-FR" dirty="0">
                <a:solidFill>
                  <a:srgbClr val="0000FF"/>
                </a:solidFill>
              </a:rPr>
              <a:t> </a:t>
            </a:r>
            <a:endParaRPr lang="fr-FR" dirty="0">
              <a:solidFill>
                <a:srgbClr val="0000FF"/>
              </a:solidFill>
              <a:sym typeface="Wingdings" pitchFamily="2" charset="2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dirty="0" err="1">
                <a:solidFill>
                  <a:srgbClr val="0000FF"/>
                </a:solidFill>
              </a:rPr>
              <a:t>Current</a:t>
            </a:r>
            <a:r>
              <a:rPr lang="fr-FR" dirty="0">
                <a:solidFill>
                  <a:srgbClr val="0000FF"/>
                </a:solidFill>
              </a:rPr>
              <a:t> </a:t>
            </a:r>
            <a:r>
              <a:rPr lang="fr-FR" dirty="0" err="1">
                <a:solidFill>
                  <a:srgbClr val="0000FF"/>
                </a:solidFill>
              </a:rPr>
              <a:t>FTEs</a:t>
            </a:r>
            <a:r>
              <a:rPr lang="fr-FR" dirty="0">
                <a:solidFill>
                  <a:srgbClr val="0000FF"/>
                </a:solidFill>
              </a:rPr>
              <a:t> </a:t>
            </a:r>
            <a:r>
              <a:rPr lang="fr-FR" dirty="0" err="1">
                <a:solidFill>
                  <a:srgbClr val="0000FF"/>
                </a:solidFill>
              </a:rPr>
              <a:t>involved</a:t>
            </a:r>
            <a:endParaRPr lang="fr-FR" dirty="0">
              <a:solidFill>
                <a:srgbClr val="0000FF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dirty="0" err="1">
                <a:solidFill>
                  <a:srgbClr val="FF9300"/>
                </a:solidFill>
              </a:rPr>
              <a:t>Current</a:t>
            </a:r>
            <a:r>
              <a:rPr lang="fr-FR" dirty="0">
                <a:solidFill>
                  <a:srgbClr val="FF9300"/>
                </a:solidFill>
              </a:rPr>
              <a:t> budget (</a:t>
            </a:r>
            <a:r>
              <a:rPr lang="fr-FR" dirty="0" err="1">
                <a:solidFill>
                  <a:srgbClr val="FF9300"/>
                </a:solidFill>
              </a:rPr>
              <a:t>which</a:t>
            </a:r>
            <a:r>
              <a:rPr lang="fr-FR" dirty="0">
                <a:solidFill>
                  <a:srgbClr val="FF9300"/>
                </a:solidFill>
              </a:rPr>
              <a:t> source of </a:t>
            </a:r>
            <a:r>
              <a:rPr lang="fr-FR" dirty="0" err="1">
                <a:solidFill>
                  <a:srgbClr val="FF9300"/>
                </a:solidFill>
              </a:rPr>
              <a:t>funds</a:t>
            </a:r>
            <a:r>
              <a:rPr lang="fr-FR" dirty="0">
                <a:solidFill>
                  <a:srgbClr val="FF9300"/>
                </a:solidFill>
              </a:rPr>
              <a:t>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dirty="0" err="1">
                <a:solidFill>
                  <a:srgbClr val="FF9300"/>
                </a:solidFill>
              </a:rPr>
              <a:t>Which</a:t>
            </a:r>
            <a:r>
              <a:rPr lang="fr-FR" dirty="0">
                <a:solidFill>
                  <a:srgbClr val="FF9300"/>
                </a:solidFill>
              </a:rPr>
              <a:t> </a:t>
            </a:r>
            <a:r>
              <a:rPr lang="fr-FR" dirty="0" err="1">
                <a:solidFill>
                  <a:srgbClr val="FF9300"/>
                </a:solidFill>
              </a:rPr>
              <a:t>activity</a:t>
            </a:r>
            <a:r>
              <a:rPr lang="fr-FR" dirty="0">
                <a:solidFill>
                  <a:srgbClr val="FF9300"/>
                </a:solidFill>
              </a:rPr>
              <a:t> </a:t>
            </a:r>
            <a:r>
              <a:rPr lang="fr-FR" dirty="0" err="1">
                <a:solidFill>
                  <a:srgbClr val="FF9300"/>
                </a:solidFill>
              </a:rPr>
              <a:t>would</a:t>
            </a:r>
            <a:r>
              <a:rPr lang="fr-FR" dirty="0">
                <a:solidFill>
                  <a:srgbClr val="FF9300"/>
                </a:solidFill>
              </a:rPr>
              <a:t> </a:t>
            </a:r>
            <a:r>
              <a:rPr lang="fr-FR" dirty="0" err="1">
                <a:solidFill>
                  <a:srgbClr val="FF9300"/>
                </a:solidFill>
              </a:rPr>
              <a:t>they</a:t>
            </a:r>
            <a:r>
              <a:rPr lang="fr-FR" dirty="0">
                <a:solidFill>
                  <a:srgbClr val="FF9300"/>
                </a:solidFill>
              </a:rPr>
              <a:t> </a:t>
            </a:r>
            <a:r>
              <a:rPr lang="fr-FR" dirty="0" err="1">
                <a:solidFill>
                  <a:srgbClr val="FF9300"/>
                </a:solidFill>
              </a:rPr>
              <a:t>expand</a:t>
            </a:r>
            <a:r>
              <a:rPr lang="fr-FR" dirty="0">
                <a:solidFill>
                  <a:srgbClr val="FF9300"/>
                </a:solidFill>
              </a:rPr>
              <a:t> on, in case of extra-</a:t>
            </a:r>
            <a:r>
              <a:rPr lang="fr-FR" dirty="0" err="1">
                <a:solidFill>
                  <a:srgbClr val="FF9300"/>
                </a:solidFill>
              </a:rPr>
              <a:t>funds</a:t>
            </a:r>
            <a:r>
              <a:rPr lang="fr-FR" dirty="0">
                <a:solidFill>
                  <a:srgbClr val="FF9300"/>
                </a:solidFill>
              </a:rPr>
              <a:t>/</a:t>
            </a:r>
            <a:r>
              <a:rPr lang="fr-FR" dirty="0" err="1">
                <a:solidFill>
                  <a:srgbClr val="FF9300"/>
                </a:solidFill>
              </a:rPr>
              <a:t>additional</a:t>
            </a:r>
            <a:r>
              <a:rPr lang="fr-FR" dirty="0">
                <a:solidFill>
                  <a:srgbClr val="FF9300"/>
                </a:solidFill>
              </a:rPr>
              <a:t> personnel</a:t>
            </a:r>
          </a:p>
          <a:p>
            <a:pPr marL="457200" indent="-457200">
              <a:buAutoNum type="arabicPeriod"/>
            </a:pPr>
            <a:endParaRPr lang="fr-FR" sz="2000" b="1" dirty="0"/>
          </a:p>
          <a:p>
            <a:pPr marL="457200" indent="-457200">
              <a:buAutoNum type="arabicPeriod"/>
            </a:pPr>
            <a:r>
              <a:rPr lang="fr-FR" sz="2000" b="1" dirty="0"/>
              <a:t>Agenda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dirty="0"/>
              <a:t>Survey to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launched</a:t>
            </a:r>
            <a:r>
              <a:rPr lang="fr-FR" dirty="0"/>
              <a:t> </a:t>
            </a:r>
            <a:r>
              <a:rPr lang="fr-FR" dirty="0" err="1"/>
              <a:t>asap</a:t>
            </a:r>
            <a:r>
              <a:rPr lang="fr-FR" dirty="0"/>
              <a:t> to </a:t>
            </a:r>
            <a:r>
              <a:rPr lang="fr-FR" dirty="0" err="1"/>
              <a:t>get</a:t>
            </a:r>
            <a:r>
              <a:rPr lang="fr-FR" dirty="0"/>
              <a:t> and </a:t>
            </a:r>
            <a:r>
              <a:rPr lang="fr-FR" dirty="0" err="1"/>
              <a:t>process</a:t>
            </a:r>
            <a:r>
              <a:rPr lang="fr-FR" dirty="0"/>
              <a:t> the data by </a:t>
            </a:r>
            <a:r>
              <a:rPr lang="fr-FR" dirty="0" err="1"/>
              <a:t>mid</a:t>
            </a:r>
            <a:r>
              <a:rPr lang="fr-FR" dirty="0"/>
              <a:t> </a:t>
            </a:r>
            <a:r>
              <a:rPr lang="fr-FR" dirty="0" err="1"/>
              <a:t>october</a:t>
            </a:r>
            <a:r>
              <a:rPr lang="fr-FR" dirty="0"/>
              <a:t> </a:t>
            </a:r>
          </a:p>
          <a:p>
            <a:pPr marL="914400" lvl="1" indent="-457200">
              <a:buAutoNum type="arabicPeriod"/>
            </a:pPr>
            <a:endParaRPr lang="fr-FR" sz="2000" b="1" dirty="0"/>
          </a:p>
          <a:p>
            <a:pPr marL="914400" lvl="1" indent="-457200">
              <a:buAutoNum type="arabicPeriod"/>
            </a:pPr>
            <a:endParaRPr lang="fr-FR" sz="2000" b="1" dirty="0"/>
          </a:p>
          <a:p>
            <a:pPr marL="914400" lvl="1" indent="-457200">
              <a:buAutoNum type="arabicPeriod"/>
            </a:pPr>
            <a:endParaRPr lang="fr-FR" sz="2000" b="1" dirty="0"/>
          </a:p>
          <a:p>
            <a:pPr marL="914400" lvl="1" indent="-457200">
              <a:buAutoNum type="arabicPeriod"/>
            </a:pPr>
            <a:endParaRPr lang="fr-FR" sz="2000" b="1" dirty="0"/>
          </a:p>
          <a:p>
            <a:r>
              <a:rPr lang="fr-FR" sz="2000" i="1" dirty="0"/>
              <a:t>NB : Meeting </a:t>
            </a:r>
            <a:r>
              <a:rPr lang="fr-FR" sz="2000" i="1" dirty="0" err="1"/>
              <a:t>is</a:t>
            </a:r>
            <a:r>
              <a:rPr lang="fr-FR" sz="2000" i="1" dirty="0"/>
              <a:t> not compatible </a:t>
            </a:r>
            <a:r>
              <a:rPr lang="fr-FR" sz="2000" i="1" dirty="0" err="1"/>
              <a:t>with</a:t>
            </a:r>
            <a:r>
              <a:rPr lang="fr-FR" sz="2000" i="1" dirty="0"/>
              <a:t> agenda of the report (</a:t>
            </a:r>
            <a:r>
              <a:rPr lang="fr-FR" sz="2000" i="1" dirty="0" err="1"/>
              <a:t>mid</a:t>
            </a:r>
            <a:r>
              <a:rPr lang="fr-FR" sz="2000" i="1" dirty="0"/>
              <a:t> </a:t>
            </a:r>
            <a:r>
              <a:rPr lang="fr-FR" sz="2000" i="1" dirty="0" err="1"/>
              <a:t>oct</a:t>
            </a:r>
            <a:r>
              <a:rPr lang="fr-FR" sz="2000" i="1" dirty="0"/>
              <a:t>)</a:t>
            </a:r>
          </a:p>
          <a:p>
            <a:r>
              <a:rPr lang="fr-F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492183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7732</TotalTime>
  <Words>1117</Words>
  <Application>Microsoft Macintosh PowerPoint</Application>
  <PresentationFormat>Grand écran</PresentationFormat>
  <Paragraphs>225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Symbol</vt:lpstr>
      <vt:lpstr>Wingdings</vt:lpstr>
      <vt:lpstr>Thème Office</vt:lpstr>
      <vt:lpstr>RF panel :   WG1 bulk Nb</vt:lpstr>
      <vt:lpstr>What was performed</vt:lpstr>
      <vt:lpstr>Data surveyed</vt:lpstr>
      <vt:lpstr>Présentation PowerPoint</vt:lpstr>
      <vt:lpstr>Goals to be adressed in the report </vt:lpstr>
      <vt:lpstr>Follow up consultation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</dc:title>
  <dc:creator>Microsoft Office User</dc:creator>
  <cp:lastModifiedBy>Microsoft Office User</cp:lastModifiedBy>
  <cp:revision>341</cp:revision>
  <dcterms:created xsi:type="dcterms:W3CDTF">2023-01-13T16:50:31Z</dcterms:created>
  <dcterms:modified xsi:type="dcterms:W3CDTF">2023-09-22T09:37:54Z</dcterms:modified>
</cp:coreProperties>
</file>