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8"/>
  </p:notesMasterIdLst>
  <p:sldIdLst>
    <p:sldId id="302" r:id="rId5"/>
    <p:sldId id="303" r:id="rId6"/>
    <p:sldId id="304" r:id="rId7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E9FD0D-F228-41AE-A4B0-4D6E9B8BBE5B}" v="12" dt="2023-09-22T07:13:55.5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3792" autoAdjust="0"/>
  </p:normalViewPr>
  <p:slideViewPr>
    <p:cSldViewPr snapToGrid="0">
      <p:cViewPr varScale="1">
        <p:scale>
          <a:sx n="103" d="100"/>
          <a:sy n="103" d="100"/>
        </p:scale>
        <p:origin x="12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Intosh, Peter (STFC,DL,AST)" userId="e92e805f-5c75-43b3-ba50-cd74b1e05943" providerId="ADAL" clId="{47E9FD0D-F228-41AE-A4B0-4D6E9B8BBE5B}"/>
    <pc:docChg chg="modSld">
      <pc:chgData name="McIntosh, Peter (STFC,DL,AST)" userId="e92e805f-5c75-43b3-ba50-cd74b1e05943" providerId="ADAL" clId="{47E9FD0D-F228-41AE-A4B0-4D6E9B8BBE5B}" dt="2023-09-22T07:25:09.585" v="30" actId="207"/>
      <pc:docMkLst>
        <pc:docMk/>
      </pc:docMkLst>
      <pc:sldChg chg="modSp">
        <pc:chgData name="McIntosh, Peter (STFC,DL,AST)" userId="e92e805f-5c75-43b3-ba50-cd74b1e05943" providerId="ADAL" clId="{47E9FD0D-F228-41AE-A4B0-4D6E9B8BBE5B}" dt="2023-09-22T07:13:55.585" v="11" actId="20577"/>
        <pc:sldMkLst>
          <pc:docMk/>
          <pc:sldMk cId="231018152" sldId="302"/>
        </pc:sldMkLst>
        <pc:spChg chg="mod">
          <ac:chgData name="McIntosh, Peter (STFC,DL,AST)" userId="e92e805f-5c75-43b3-ba50-cd74b1e05943" providerId="ADAL" clId="{47E9FD0D-F228-41AE-A4B0-4D6E9B8BBE5B}" dt="2023-09-22T07:13:55.585" v="11" actId="20577"/>
          <ac:spMkLst>
            <pc:docMk/>
            <pc:sldMk cId="231018152" sldId="302"/>
            <ac:spMk id="2" creationId="{4AC7368E-891C-168E-3E91-07DDD673F01A}"/>
          </ac:spMkLst>
        </pc:spChg>
      </pc:sldChg>
      <pc:sldChg chg="modSp mod">
        <pc:chgData name="McIntosh, Peter (STFC,DL,AST)" userId="e92e805f-5c75-43b3-ba50-cd74b1e05943" providerId="ADAL" clId="{47E9FD0D-F228-41AE-A4B0-4D6E9B8BBE5B}" dt="2023-09-22T07:25:09.585" v="30" actId="207"/>
        <pc:sldMkLst>
          <pc:docMk/>
          <pc:sldMk cId="1559862198" sldId="304"/>
        </pc:sldMkLst>
        <pc:spChg chg="mod">
          <ac:chgData name="McIntosh, Peter (STFC,DL,AST)" userId="e92e805f-5c75-43b3-ba50-cd74b1e05943" providerId="ADAL" clId="{47E9FD0D-F228-41AE-A4B0-4D6E9B8BBE5B}" dt="2023-09-22T07:25:09.585" v="30" actId="207"/>
          <ac:spMkLst>
            <pc:docMk/>
            <pc:sldMk cId="1559862198" sldId="304"/>
            <ac:spMk id="3" creationId="{307745FA-27CA-DC77-3268-4479803B1A1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15403-75D5-481D-9F16-19B72BFC668A}" type="datetimeFigureOut">
              <a:rPr lang="it-IT" smtClean="0"/>
              <a:t>22/09/2023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175ED-0379-49A9-BA43-1FFBCD83F10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461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9175ED-0379-49A9-BA43-1FFBCD83F10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873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LDG Meeting September 5, 2022		RF – G. Bisoffi</a:t>
            </a:r>
          </a:p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LDG Meeting September 5, 2022		RF – G. Bisoffi</a:t>
            </a:r>
          </a:p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LDG Meeting September 5, 2022		RF – G. Bisoffi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/>
          <a:lstStyle/>
          <a:p>
            <a:fld id="{04C4989A-474C-40DE-95B9-011C28B71673}" type="datetime1">
              <a:rPr lang="en-US" smtClean="0"/>
              <a:t>9/22/2023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LDG Meeting September 5, 2022		RF – G. Bisoffi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LDG Meeting September 5, 2022		RF – G. Bisoffi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  <a:prstGeom prst="rect">
            <a:avLst/>
          </a:prstGeom>
        </p:spPr>
        <p:txBody>
          <a:bodyPr/>
          <a:lstStyle/>
          <a:p>
            <a:fld id="{D82884F1-FFEA-405F-9602-3DCA865EDA4E}" type="datetime1">
              <a:rPr lang="en-US" smtClean="0"/>
              <a:t>9/22/2023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/>
          <a:lstStyle/>
          <a:p>
            <a:fld id="{7E18DB4A-8810-4A10-AD5C-D5E2C667F5B3}" type="datetime1">
              <a:rPr lang="en-US" smtClean="0"/>
              <a:t>9/22/2023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LDG Meeting September 5, 2022		RF – G. Bisoffi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genda.infn.it/event/35579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4">
            <a:extLst>
              <a:ext uri="{FF2B5EF4-FFF2-40B4-BE49-F238E27FC236}">
                <a16:creationId xmlns:a16="http://schemas.microsoft.com/office/drawing/2014/main" id="{00BDC88A-176A-4C74-9A93-7C0BC765F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20F81E05-F529-4DFE-AFC8-E3E964F95E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5422"/>
            <a:ext cx="1106164" cy="58597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18">
            <a:extLst>
              <a:ext uri="{FF2B5EF4-FFF2-40B4-BE49-F238E27FC236}">
                <a16:creationId xmlns:a16="http://schemas.microsoft.com/office/drawing/2014/main" id="{7358E157-7D0A-4F9C-8B70-83F2B7AA98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420" y="455421"/>
            <a:ext cx="6248454" cy="5859736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C7368E-891C-168E-3E91-07DDD673F0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8547" y="1024820"/>
            <a:ext cx="5279696" cy="4720938"/>
          </a:xfrm>
        </p:spPr>
        <p:txBody>
          <a:bodyPr anchor="ctr"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CONSULTATION UPDATE</a:t>
            </a:r>
            <a:br>
              <a:rPr lang="en-US" sz="4800" dirty="0">
                <a:solidFill>
                  <a:srgbClr val="FFFFFF"/>
                </a:solidFill>
              </a:rPr>
            </a:br>
            <a:r>
              <a:rPr lang="en-US" sz="4800" dirty="0">
                <a:solidFill>
                  <a:srgbClr val="CCFFFF"/>
                </a:solidFill>
              </a:rPr>
              <a:t>RF R&amp;D COORDINATION PANEL</a:t>
            </a:r>
            <a:endParaRPr lang="it-IT" sz="4800" dirty="0">
              <a:solidFill>
                <a:srgbClr val="CCFFFF"/>
              </a:solidFill>
            </a:endParaRPr>
          </a:p>
        </p:txBody>
      </p:sp>
      <p:sp>
        <p:nvSpPr>
          <p:cNvPr id="26" name="Rectangle 20">
            <a:extLst>
              <a:ext uri="{FF2B5EF4-FFF2-40B4-BE49-F238E27FC236}">
                <a16:creationId xmlns:a16="http://schemas.microsoft.com/office/drawing/2014/main" id="{8977A541-1F4E-4C7A-B7E2-4D5926B76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2" y="453643"/>
            <a:ext cx="3615595" cy="5863293"/>
          </a:xfrm>
          <a:prstGeom prst="rect">
            <a:avLst/>
          </a:prstGeom>
          <a:solidFill>
            <a:srgbClr val="6C7781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B989DA-FF83-2F0B-590D-BF04E8579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14504" y="1024820"/>
            <a:ext cx="2849615" cy="4720938"/>
          </a:xfrm>
        </p:spPr>
        <p:txBody>
          <a:bodyPr anchor="ctr">
            <a:normAutofit/>
          </a:bodyPr>
          <a:lstStyle/>
          <a:p>
            <a:r>
              <a:rPr lang="it-IT" sz="3200" dirty="0">
                <a:solidFill>
                  <a:srgbClr val="FFFFFF"/>
                </a:solidFill>
              </a:rPr>
              <a:t>g.BISOFFI and P.mcintosh, SEPTEMber 22, 2023</a:t>
            </a:r>
          </a:p>
        </p:txBody>
      </p:sp>
    </p:spTree>
    <p:extLst>
      <p:ext uri="{BB962C8B-B14F-4D97-AF65-F5344CB8AC3E}">
        <p14:creationId xmlns:p14="http://schemas.microsoft.com/office/powerpoint/2010/main" val="23101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FCF41-00A2-199E-FC6A-FEE767AFF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t-IT" dirty="0"/>
              <a:t>WG Community consultation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745FA-27CA-DC77-3268-4479803B1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63486"/>
            <a:ext cx="11029615" cy="4211864"/>
          </a:xfrm>
        </p:spPr>
        <p:txBody>
          <a:bodyPr anchor="t">
            <a:normAutofit/>
          </a:bodyPr>
          <a:lstStyle/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Frascati Community Report on Accelerator Roadmap:</a:t>
            </a:r>
          </a:p>
          <a:p>
            <a:pPr lvl="1"/>
            <a:r>
              <a:rPr lang="it-IT" sz="21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https://agenda.infn.it/event/35579/</a:t>
            </a:r>
            <a:endParaRPr lang="it-IT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Follow up the consultation of the European R&amp;D communities by each WG:</a:t>
            </a:r>
          </a:p>
          <a:p>
            <a:pPr lvl="1"/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</a:rPr>
              <a:t>Through surveys, workshops, or any other ways specifically adopted.</a:t>
            </a: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Process to be summarised to LDG and CERN Council in Nov.</a:t>
            </a:r>
          </a:p>
          <a:p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Expect to start compiling report information by 20th Oct.</a:t>
            </a:r>
          </a:p>
          <a:p>
            <a:r>
              <a:rPr lang="en-GB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Today, have an update on how far each WG is, in consultation of its community (no scientific details in the presentation, these will come later).</a:t>
            </a:r>
            <a:endParaRPr lang="it-IT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21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FCF41-00A2-199E-FC6A-FEE767AFF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GB" dirty="0"/>
              <a:t>MEMORANDUM ON INFO TO COLLECT FROM THE EUROPEAN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745FA-27CA-DC77-3268-4479803B1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63485"/>
            <a:ext cx="11029615" cy="4833257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Each WG to report on progress (timeline) on the survey of each national team in their European reference community for the following content: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Areas of specific </a:t>
            </a:r>
            <a:r>
              <a:rPr lang="en-GB" sz="21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expertise/strength/weakness </a:t>
            </a: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(within the WG theme)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Table of </a:t>
            </a:r>
            <a:r>
              <a:rPr lang="en-GB" sz="21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main devices</a:t>
            </a: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their </a:t>
            </a:r>
            <a:r>
              <a:rPr lang="en-GB" sz="21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Current </a:t>
            </a:r>
            <a:r>
              <a:rPr lang="en-GB" sz="21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R&amp;D activities in HEP</a:t>
            </a: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GB" sz="21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outside HEP </a:t>
            </a: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(improving the RF field on </a:t>
            </a:r>
            <a:r>
              <a:rPr lang="en-GB" sz="21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performance, reliability, energy efficiency, cost</a:t>
            </a: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Current </a:t>
            </a:r>
            <a:r>
              <a:rPr lang="en-GB" sz="21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FTEs</a:t>
            </a: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involved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Current </a:t>
            </a:r>
            <a:r>
              <a:rPr lang="en-GB" sz="21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</a:t>
            </a: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(which </a:t>
            </a:r>
            <a:r>
              <a:rPr lang="en-GB" sz="21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 of funds</a:t>
            </a: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Interest in </a:t>
            </a:r>
            <a:r>
              <a:rPr lang="en-GB" sz="21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future HEP activities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 activity </a:t>
            </a:r>
            <a:r>
              <a:rPr lang="en-GB" sz="21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would they expand on</a:t>
            </a: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in case of </a:t>
            </a:r>
            <a:r>
              <a:rPr lang="en-GB" sz="21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extra-funds/additional personnel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1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Overlaps/Affinity </a:t>
            </a: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en-GB" sz="21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R&amp;D carried out in other labs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Current </a:t>
            </a:r>
            <a:r>
              <a:rPr lang="en-GB" sz="21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collaborations</a:t>
            </a: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with other Institutions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Available </a:t>
            </a:r>
            <a:r>
              <a:rPr lang="en-GB" sz="21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infrastructures</a:t>
            </a: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1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needed</a:t>
            </a: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infrastructures, </a:t>
            </a:r>
            <a:r>
              <a:rPr lang="en-GB" sz="21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insufficient</a:t>
            </a: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infrastructures.</a:t>
            </a:r>
          </a:p>
        </p:txBody>
      </p:sp>
    </p:spTree>
    <p:extLst>
      <p:ext uri="{BB962C8B-B14F-4D97-AF65-F5344CB8AC3E}">
        <p14:creationId xmlns:p14="http://schemas.microsoft.com/office/powerpoint/2010/main" val="155986219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D2D995-20F0-4C14-BF62-1248AB4B484D}">
  <ds:schemaRefs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16c05727-aa75-4e4a-9b5f-8a80a1165891"/>
    <ds:schemaRef ds:uri="http://schemas.openxmlformats.org/package/2006/metadata/core-properties"/>
    <ds:schemaRef ds:uri="71af3243-3dd4-4a8d-8c0d-dd76da1f02a5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{4B5534B5-B2AC-4CB9-9D82-50A5DCD9A486}tf67061901_win32</Template>
  <TotalTime>5119</TotalTime>
  <Words>263</Words>
  <Application>Microsoft Office PowerPoint</Application>
  <PresentationFormat>Widescreen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Franklin Gothic Book</vt:lpstr>
      <vt:lpstr>Franklin Gothic Demi</vt:lpstr>
      <vt:lpstr>Wingdings 2</vt:lpstr>
      <vt:lpstr>DividendVTI</vt:lpstr>
      <vt:lpstr>CONSULTATION UPDATE RF R&amp;D COORDINATION PANEL</vt:lpstr>
      <vt:lpstr>WG Community consultation process</vt:lpstr>
      <vt:lpstr>MEMORANDUM ON INFO TO COLLECT FROM THE EUROPEAN TEAMS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Giovanni</dc:creator>
  <cp:lastModifiedBy>McIntosh, Peter (STFC,DL,AST)</cp:lastModifiedBy>
  <cp:revision>34</cp:revision>
  <cp:lastPrinted>2022-08-28T15:55:49Z</cp:lastPrinted>
  <dcterms:created xsi:type="dcterms:W3CDTF">2022-08-28T13:51:52Z</dcterms:created>
  <dcterms:modified xsi:type="dcterms:W3CDTF">2023-09-22T07:25:11Z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