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82" r:id="rId5"/>
  </p:sldMasterIdLst>
  <p:notesMasterIdLst>
    <p:notesMasterId r:id="rId15"/>
  </p:notesMasterIdLst>
  <p:sldIdLst>
    <p:sldId id="290" r:id="rId6"/>
    <p:sldId id="269" r:id="rId7"/>
    <p:sldId id="297" r:id="rId8"/>
    <p:sldId id="1667" r:id="rId9"/>
    <p:sldId id="1635" r:id="rId10"/>
    <p:sldId id="299" r:id="rId11"/>
    <p:sldId id="1604" r:id="rId12"/>
    <p:sldId id="298"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97"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770" userDrawn="1">
          <p15:clr>
            <a:srgbClr val="A4A3A4"/>
          </p15:clr>
        </p15:guide>
        <p15:guide id="8" pos="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767"/>
    <a:srgbClr val="FBBB10"/>
    <a:srgbClr val="E94D36"/>
    <a:srgbClr val="34D5AE"/>
    <a:srgbClr val="BE2BBB"/>
    <a:srgbClr val="FFFFFF"/>
    <a:srgbClr val="008AAD"/>
    <a:srgbClr val="2E2D62"/>
    <a:srgbClr val="003088"/>
    <a:srgbClr val="3E8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B2425-0C87-484D-A525-CC5675E1404D}" v="2" dt="2024-04-22T15:56:46.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50"/>
  </p:normalViewPr>
  <p:slideViewPr>
    <p:cSldViewPr snapToGrid="0" snapToObjects="1">
      <p:cViewPr varScale="1">
        <p:scale>
          <a:sx n="89" d="100"/>
          <a:sy n="89" d="100"/>
        </p:scale>
        <p:origin x="114" y="804"/>
      </p:cViewPr>
      <p:guideLst>
        <p:guide orient="horz" pos="323"/>
        <p:guide pos="325"/>
        <p:guide orient="horz" pos="3997"/>
        <p:guide pos="7355"/>
        <p:guide pos="3840"/>
        <p:guide orient="horz" pos="935"/>
        <p:guide orient="horz" pos="3770"/>
        <p:guide pos="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Gunn - UKRI" userId="f55fc1e1-0c94-43ec-a5c2-3e29a0391121" providerId="ADAL" clId="{D26B2425-0C87-484D-A525-CC5675E1404D}"/>
    <pc:docChg chg="addSld modSld sldOrd">
      <pc:chgData name="Richard Gunn - UKRI" userId="f55fc1e1-0c94-43ec-a5c2-3e29a0391121" providerId="ADAL" clId="{D26B2425-0C87-484D-A525-CC5675E1404D}" dt="2024-04-22T15:58:30.101" v="125" actId="20577"/>
      <pc:docMkLst>
        <pc:docMk/>
      </pc:docMkLst>
      <pc:sldChg chg="modSp mod">
        <pc:chgData name="Richard Gunn - UKRI" userId="f55fc1e1-0c94-43ec-a5c2-3e29a0391121" providerId="ADAL" clId="{D26B2425-0C87-484D-A525-CC5675E1404D}" dt="2024-04-22T15:58:30.101" v="125" actId="20577"/>
        <pc:sldMkLst>
          <pc:docMk/>
          <pc:sldMk cId="3550625170" sldId="298"/>
        </pc:sldMkLst>
        <pc:spChg chg="mod">
          <ac:chgData name="Richard Gunn - UKRI" userId="f55fc1e1-0c94-43ec-a5c2-3e29a0391121" providerId="ADAL" clId="{D26B2425-0C87-484D-A525-CC5675E1404D}" dt="2024-04-22T15:58:30.101" v="125" actId="20577"/>
          <ac:spMkLst>
            <pc:docMk/>
            <pc:sldMk cId="3550625170" sldId="298"/>
            <ac:spMk id="4" creationId="{732EF011-BF39-A740-9684-B6A25873D16B}"/>
          </ac:spMkLst>
        </pc:spChg>
      </pc:sldChg>
      <pc:sldChg chg="add">
        <pc:chgData name="Richard Gunn - UKRI" userId="f55fc1e1-0c94-43ec-a5c2-3e29a0391121" providerId="ADAL" clId="{D26B2425-0C87-484D-A525-CC5675E1404D}" dt="2024-04-22T15:48:12.729" v="0"/>
        <pc:sldMkLst>
          <pc:docMk/>
          <pc:sldMk cId="3311136627" sldId="1604"/>
        </pc:sldMkLst>
      </pc:sldChg>
      <pc:sldChg chg="add">
        <pc:chgData name="Richard Gunn - UKRI" userId="f55fc1e1-0c94-43ec-a5c2-3e29a0391121" providerId="ADAL" clId="{D26B2425-0C87-484D-A525-CC5675E1404D}" dt="2024-04-22T15:56:46.460" v="90"/>
        <pc:sldMkLst>
          <pc:docMk/>
          <pc:sldMk cId="3323252614" sldId="1635"/>
        </pc:sldMkLst>
      </pc:sldChg>
      <pc:sldChg chg="add ord">
        <pc:chgData name="Richard Gunn - UKRI" userId="f55fc1e1-0c94-43ec-a5c2-3e29a0391121" providerId="ADAL" clId="{D26B2425-0C87-484D-A525-CC5675E1404D}" dt="2024-04-22T15:48:15.023" v="2"/>
        <pc:sldMkLst>
          <pc:docMk/>
          <pc:sldMk cId="1425701992" sldId="16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gov.uk/government/publications/future-of-compute-review/the-future-of-compute-report-of-the-review-of-independent-panel-of-experts#rec6" TargetMode="External"/><Relationship Id="rId3" Type="http://schemas.openxmlformats.org/officeDocument/2006/relationships/hyperlink" Target="https://www.gov.uk/government/publications/future-of-compute-review/the-future-of-compute-report-of-the-review-of-independent-panel-of-experts#rec1" TargetMode="External"/><Relationship Id="rId7" Type="http://schemas.openxmlformats.org/officeDocument/2006/relationships/hyperlink" Target="https://www.gov.uk/government/publications/future-of-compute-review/the-future-of-compute-report-of-the-review-of-independent-panel-of-experts#rec5" TargetMode="External"/><Relationship Id="rId12" Type="http://schemas.openxmlformats.org/officeDocument/2006/relationships/hyperlink" Target="https://www.gov.uk/government/publications/future-of-compute-review/the-future-of-compute-report-of-the-review-of-independent-panel-of-experts#rec1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gov.uk/government/publications/future-of-compute-review/the-future-of-compute-report-of-the-review-of-independent-panel-of-experts#rec4" TargetMode="External"/><Relationship Id="rId11" Type="http://schemas.openxmlformats.org/officeDocument/2006/relationships/hyperlink" Target="https://www.gov.uk/government/publications/future-of-compute-review/the-future-of-compute-report-of-the-review-of-independent-panel-of-experts#rec9" TargetMode="External"/><Relationship Id="rId5" Type="http://schemas.openxmlformats.org/officeDocument/2006/relationships/hyperlink" Target="https://www.gov.uk/government/publications/future-of-compute-review/the-future-of-compute-report-of-the-review-of-independent-panel-of-experts#rec3" TargetMode="External"/><Relationship Id="rId10" Type="http://schemas.openxmlformats.org/officeDocument/2006/relationships/hyperlink" Target="https://www.gov.uk/government/publications/future-of-compute-review/the-future-of-compute-report-of-the-review-of-independent-panel-of-experts#rec8" TargetMode="External"/><Relationship Id="rId4" Type="http://schemas.openxmlformats.org/officeDocument/2006/relationships/hyperlink" Target="https://www.gov.uk/government/publications/future-of-compute-review/the-future-of-compute-report-of-the-review-of-independent-panel-of-experts#rec2" TargetMode="External"/><Relationship Id="rId9" Type="http://schemas.openxmlformats.org/officeDocument/2006/relationships/hyperlink" Target="https://www.gov.uk/government/publications/future-of-compute-review/the-future-of-compute-report-of-the-review-of-independent-panel-of-experts#rec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edit the background image, select ‘Format’ from the PowerPoint menu and ‘Slide </a:t>
            </a:r>
            <a:r>
              <a:rPr lang="en-US" dirty="0" err="1"/>
              <a:t>Backgound</a:t>
            </a:r>
            <a:r>
              <a:rPr lang="en-US" dirty="0"/>
              <a:t>’ from the drop-down menu. Within the new list of options that appears on the right of the screen, select the ‘File’ button under ‘Insert picture from’ and select your image from your file browser.</a:t>
            </a:r>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418997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E2C51"/>
                </a:solidFill>
                <a:latin typeface="Arial" panose="020B0604020202020204" pitchFamily="34" charset="0"/>
                <a:ea typeface="+mj-ea"/>
                <a:cs typeface="Arial" panose="020B0604020202020204" pitchFamily="34" charset="0"/>
              </a:rPr>
              <a:t>F</a:t>
            </a:r>
            <a:r>
              <a:rPr kumimoji="0" lang="en-US" sz="1200" b="1" i="0" u="none" strike="noStrike" kern="1200" cap="none" spc="0" normalizeH="0" baseline="0" noProof="0" dirty="0" err="1">
                <a:ln>
                  <a:noFill/>
                </a:ln>
                <a:solidFill>
                  <a:srgbClr val="2E2C51"/>
                </a:solidFill>
                <a:effectLst/>
                <a:uLnTx/>
                <a:uFillTx/>
                <a:latin typeface="Arial" panose="020B0604020202020204" pitchFamily="34" charset="0"/>
                <a:ea typeface="+mj-ea"/>
                <a:cs typeface="Arial" panose="020B0604020202020204" pitchFamily="34" charset="0"/>
              </a:rPr>
              <a:t>ederated</a:t>
            </a:r>
            <a:r>
              <a:rPr kumimoji="0" lang="en-US" sz="1200" b="1" i="0" u="none" strike="noStrike" kern="1200" cap="none" spc="0" normalizeH="0" baseline="0" noProof="0" dirty="0">
                <a:ln>
                  <a:noFill/>
                </a:ln>
                <a:solidFill>
                  <a:srgbClr val="2E2C51"/>
                </a:solidFill>
                <a:effectLst/>
                <a:uLnTx/>
                <a:uFillTx/>
                <a:latin typeface="Arial" panose="020B0604020202020204" pitchFamily="34" charset="0"/>
                <a:ea typeface="+mj-ea"/>
                <a:cs typeface="Arial" panose="020B0604020202020204" pitchFamily="34" charset="0"/>
              </a:rPr>
              <a:t> Data Services </a:t>
            </a:r>
            <a:endParaRPr lang="en-US" sz="2400" dirty="0">
              <a:solidFill>
                <a:schemeClr val="tx2"/>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Overview: </a:t>
            </a:r>
            <a:r>
              <a:rPr lang="en-GB" sz="1200" dirty="0">
                <a:solidFill>
                  <a:schemeClr val="tx1"/>
                </a:solidFill>
              </a:rPr>
              <a:t>The objective is to deliver aspects of the DRI strategy relating to data infrastructure and implementation of FAIR. We aim to provide consistent, appropriate and secure data services to UKRI’s communities; improve connectivity and collaboration across data services; and improve data stewardship, discovery and reuse of data.</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 </a:t>
            </a:r>
            <a:r>
              <a:rPr lang="en-GB" sz="1200" dirty="0">
                <a:solidFill>
                  <a:schemeClr val="tx1"/>
                </a:solidFill>
              </a:rPr>
              <a:t>These investments will enable UKRI to build upon and/or implement the outcomes of scoping from current investments in federated data services. </a:t>
            </a:r>
          </a:p>
          <a:p>
            <a:endParaRPr lang="en-GB" dirty="0"/>
          </a:p>
          <a:p>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E2C51"/>
                </a:solidFill>
                <a:latin typeface="Arial" panose="020B0604020202020204" pitchFamily="34" charset="0"/>
                <a:ea typeface="+mj-ea"/>
                <a:cs typeface="Arial" panose="020B0604020202020204" pitchFamily="34" charset="0"/>
              </a:rPr>
              <a:t>National Computational Research Services </a:t>
            </a:r>
            <a:endParaRPr lang="en-US" sz="2400" dirty="0">
              <a:solidFill>
                <a:schemeClr val="tx2"/>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Overview: </a:t>
            </a:r>
            <a:r>
              <a:rPr lang="en-GB" sz="1200" dirty="0">
                <a:solidFill>
                  <a:schemeClr val="tx1"/>
                </a:solidFill>
              </a:rPr>
              <a:t>This workstream is focussed on ensuring the UK has the compute services to facilitate the ambitions of our R&amp;I community. In doing so, we will implement relevant recommendations of the Future of Compute review, expand the user base of UKRI’s compute services and increase RTP &amp; RSE support.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 </a:t>
            </a:r>
            <a:r>
              <a:rPr lang="en-GB" sz="1200" dirty="0">
                <a:solidFill>
                  <a:schemeClr val="tx1"/>
                </a:solidFill>
              </a:rPr>
              <a:t>These investments will see the establishment of several National Computational Research Services with Hardware, Service Provision, Research Software Engineer (RSE) costs all included</a:t>
            </a:r>
            <a:endParaRPr lang="en-US" sz="1050" dirty="0">
              <a:solidFill>
                <a:schemeClr val="tx1"/>
              </a:solidFill>
            </a:endParaRPr>
          </a:p>
          <a:p>
            <a:r>
              <a:rPr lang="en-GB" dirty="0"/>
              <a:t> </a:t>
            </a:r>
          </a:p>
          <a:p>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2E2C51"/>
                </a:solidFill>
                <a:latin typeface="Arial" panose="020B0604020202020204" pitchFamily="34" charset="0"/>
                <a:ea typeface="+mj-ea"/>
                <a:cs typeface="Arial" panose="020B0604020202020204" pitchFamily="34" charset="0"/>
              </a:rPr>
              <a:t>Software for future Large-scale compute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2E2C51"/>
                </a:solidFill>
                <a:latin typeface="Arial" panose="020B0604020202020204" pitchFamily="34" charset="0"/>
                <a:ea typeface="+mj-ea"/>
                <a:cs typeface="Arial" panose="020B0604020202020204" pitchFamily="34" charset="0"/>
              </a:rPr>
              <a:t>Overview: </a:t>
            </a:r>
            <a:r>
              <a:rPr lang="en-GB" sz="1200" b="1" dirty="0">
                <a:solidFill>
                  <a:srgbClr val="2E2C51"/>
                </a:solidFill>
                <a:latin typeface="Arial" panose="020B0604020202020204" pitchFamily="34" charset="0"/>
                <a:ea typeface="+mj-ea"/>
                <a:cs typeface="Arial" panose="020B0604020202020204" pitchFamily="34" charset="0"/>
              </a:rPr>
              <a:t> </a:t>
            </a:r>
            <a:r>
              <a:rPr lang="en-GB" sz="2400" dirty="0">
                <a:solidFill>
                  <a:schemeClr val="tx1"/>
                </a:solidFill>
              </a:rPr>
              <a:t>This workstream involves the creation of a mission-led software programme for large-scale accelerated computing. It will ensure that the UK software is ready to deploy the next generation of technologies in our DRI to support a heterogeneous computing landscape. It is key to enabling an expanded user base for computational services and building skills and RTP/RSE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mj-lt"/>
              </a:rPr>
              <a:t>Option: </a:t>
            </a:r>
            <a:r>
              <a:rPr lang="en-GB" sz="2400" dirty="0">
                <a:solidFill>
                  <a:srgbClr val="000000"/>
                </a:solidFill>
                <a:effectLst/>
                <a:ea typeface="Calibri" panose="020F0502020204030204" pitchFamily="34" charset="0"/>
              </a:rPr>
              <a:t>The investments will see the establishment of a mission led Large Scale Accelerated compute programme which will build on the successful </a:t>
            </a:r>
            <a:r>
              <a:rPr lang="en-GB" sz="2400" dirty="0" err="1">
                <a:solidFill>
                  <a:srgbClr val="000000"/>
                </a:solidFill>
                <a:effectLst/>
                <a:ea typeface="Calibri" panose="020F0502020204030204" pitchFamily="34" charset="0"/>
              </a:rPr>
              <a:t>ExCALIBUR</a:t>
            </a:r>
            <a:r>
              <a:rPr lang="en-GB" sz="2400" dirty="0">
                <a:solidFill>
                  <a:srgbClr val="000000"/>
                </a:solidFill>
                <a:effectLst/>
                <a:ea typeface="Calibri" panose="020F0502020204030204" pitchFamily="34" charset="0"/>
              </a:rPr>
              <a:t> Programme.</a:t>
            </a:r>
            <a:endParaRPr lang="en-GB" sz="24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2"/>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latin typeface="+mj-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2E2C51"/>
              </a:solidFill>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2E2C51"/>
                </a:solidFill>
                <a:latin typeface="Arial" panose="020B0604020202020204" pitchFamily="34" charset="0"/>
                <a:ea typeface="+mj-ea"/>
                <a:cs typeface="Arial" panose="020B0604020202020204" pitchFamily="34" charset="0"/>
              </a:rPr>
              <a:t>Supporting DRI Professionals </a:t>
            </a:r>
            <a:endParaRPr lang="en-US" sz="4400" dirty="0">
              <a:solidFill>
                <a:schemeClr val="tx2"/>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latin typeface="+mj-lt"/>
              </a:rPr>
              <a:t>Overview: </a:t>
            </a:r>
            <a:r>
              <a:rPr lang="en-GB" sz="2400" dirty="0">
                <a:solidFill>
                  <a:schemeClr val="tx1"/>
                </a:solidFill>
              </a:rPr>
              <a:t>This workstream focuses on skills and careers, ensuring that the UK has the skills base it needs to deliver effective world-leading research and innovation in the future. We will achieve this by addressing skills shortages, increase retention of skills and build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2"/>
              </a:solidFill>
              <a:latin typeface="+mj-lt"/>
            </a:endParaRPr>
          </a:p>
          <a:p>
            <a:pPr>
              <a:spcAft>
                <a:spcPts val="200"/>
              </a:spcAft>
            </a:pPr>
            <a:r>
              <a:rPr lang="en-US" sz="2400" dirty="0">
                <a:solidFill>
                  <a:schemeClr val="tx2"/>
                </a:solidFill>
                <a:latin typeface="+mj-lt"/>
              </a:rPr>
              <a:t>Option: </a:t>
            </a:r>
            <a:r>
              <a:rPr lang="en-GB" sz="2400" dirty="0">
                <a:solidFill>
                  <a:schemeClr val="tx1"/>
                </a:solidFill>
              </a:rPr>
              <a:t>Investments include: </a:t>
            </a:r>
          </a:p>
          <a:p>
            <a:pPr marL="171450" indent="-171450">
              <a:spcAft>
                <a:spcPts val="200"/>
              </a:spcAft>
              <a:buFont typeface="Arial" panose="020B0604020202020204" pitchFamily="34" charset="0"/>
              <a:buChar char="•"/>
            </a:pPr>
            <a:r>
              <a:rPr lang="en-GB" sz="2400" dirty="0">
                <a:solidFill>
                  <a:schemeClr val="tx1"/>
                </a:solidFill>
              </a:rPr>
              <a:t>Support for networking, led by new Digital RTP Champions which will build new and enhanced communities of DRI professionals</a:t>
            </a:r>
          </a:p>
          <a:p>
            <a:pPr>
              <a:spcAft>
                <a:spcPts val="200"/>
              </a:spcAft>
            </a:pPr>
            <a:endParaRPr lang="en-GB" sz="2400" dirty="0">
              <a:solidFill>
                <a:schemeClr val="tx1"/>
              </a:solidFill>
            </a:endParaRPr>
          </a:p>
          <a:p>
            <a:pPr marL="171450" indent="-171450">
              <a:spcAft>
                <a:spcPts val="200"/>
              </a:spcAft>
              <a:buFont typeface="Arial" panose="020B0604020202020204" pitchFamily="34" charset="0"/>
              <a:buChar char="•"/>
            </a:pPr>
            <a:r>
              <a:rPr lang="en-GB" sz="2400" dirty="0">
                <a:solidFill>
                  <a:schemeClr val="tx1"/>
                </a:solidFill>
              </a:rPr>
              <a:t>An open call for RTP Pools/Platforms as an  indication of UKRI’s intent to drive new models of working with digital RTPs across the UK R&amp;I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2"/>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latin typeface="+mj-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2"/>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2E2C51"/>
                </a:solidFill>
                <a:latin typeface="Arial" panose="020B0604020202020204" pitchFamily="34" charset="0"/>
                <a:ea typeface="+mj-ea"/>
                <a:cs typeface="Arial" panose="020B0604020202020204" pitchFamily="34" charset="0"/>
              </a:rPr>
              <a:t>Software, Networks, Security and Net Zero </a:t>
            </a:r>
            <a:endParaRPr lang="en-US" sz="4400" dirty="0">
              <a:solidFill>
                <a:schemeClr val="tx2"/>
              </a:solidFill>
              <a:latin typeface="+mj-lt"/>
            </a:endParaRPr>
          </a:p>
          <a:p>
            <a:pPr marL="171450" indent="-171450">
              <a:spcAft>
                <a:spcPts val="200"/>
              </a:spcAft>
              <a:buFont typeface="Arial" panose="020B0604020202020204" pitchFamily="34" charset="0"/>
              <a:buChar char="•"/>
            </a:pPr>
            <a:r>
              <a:rPr lang="en-US" sz="2400" dirty="0">
                <a:solidFill>
                  <a:schemeClr val="tx2"/>
                </a:solidFill>
                <a:latin typeface="+mj-lt"/>
              </a:rPr>
              <a:t>Overview: </a:t>
            </a:r>
            <a:r>
              <a:rPr lang="en-GB" sz="2400" dirty="0">
                <a:solidFill>
                  <a:schemeClr val="tx1"/>
                </a:solidFill>
              </a:rPr>
              <a:t>The Enabling Software, Networks, Security workstream  underpins all other DRI workstreams and will support them in achieving their outcomes. UKRI net zero ambitions are also incorporated into this theme.</a:t>
            </a:r>
          </a:p>
          <a:p>
            <a:pPr marL="0" indent="0">
              <a:spcAft>
                <a:spcPts val="200"/>
              </a:spcAft>
              <a:buFont typeface="Arial" panose="020B0604020202020204" pitchFamily="34" charset="0"/>
              <a:buNone/>
            </a:pPr>
            <a:r>
              <a:rPr lang="en-GB" sz="2400" dirty="0">
                <a:solidFill>
                  <a:schemeClr val="tx1"/>
                </a:solidFill>
              </a:rPr>
              <a:t>The focus of this area is on secure access and connectivity, and software as an infrastructure.</a:t>
            </a:r>
          </a:p>
          <a:p>
            <a:pPr marL="0" indent="0">
              <a:spcAft>
                <a:spcPts val="200"/>
              </a:spcAft>
              <a:buFont typeface="Arial" panose="020B0604020202020204" pitchFamily="34" charset="0"/>
              <a:buNone/>
            </a:pPr>
            <a:endParaRPr lang="en-GB" sz="2400" dirty="0">
              <a:solidFill>
                <a:schemeClr val="tx1"/>
              </a:solidFill>
            </a:endParaRPr>
          </a:p>
          <a:p>
            <a:pPr>
              <a:spcAft>
                <a:spcPts val="200"/>
              </a:spcAft>
            </a:pPr>
            <a:r>
              <a:rPr lang="en-GB" sz="2400" dirty="0">
                <a:solidFill>
                  <a:schemeClr val="tx1"/>
                </a:solidFill>
              </a:rPr>
              <a:t>Option: </a:t>
            </a:r>
            <a:r>
              <a:rPr lang="en-GB" sz="1800" dirty="0">
                <a:solidFill>
                  <a:schemeClr val="tx1"/>
                </a:solidFill>
              </a:rPr>
              <a:t>The core elements of this workstream include: </a:t>
            </a:r>
          </a:p>
          <a:p>
            <a:pPr marL="400050" indent="-400050">
              <a:spcAft>
                <a:spcPts val="200"/>
              </a:spcAft>
              <a:buAutoNum type="romanLcParenBoth"/>
            </a:pPr>
            <a:r>
              <a:rPr lang="en-GB" sz="1800" dirty="0">
                <a:solidFill>
                  <a:schemeClr val="tx1"/>
                </a:solidFill>
              </a:rPr>
              <a:t>AAAI 	(ii) Cybersecurity</a:t>
            </a:r>
          </a:p>
          <a:p>
            <a:pPr>
              <a:spcAft>
                <a:spcPts val="200"/>
              </a:spcAft>
            </a:pPr>
            <a:r>
              <a:rPr lang="en-GB" sz="1800" dirty="0">
                <a:solidFill>
                  <a:schemeClr val="tx1"/>
                </a:solidFill>
              </a:rPr>
              <a:t>(iii) Software Sustainability Institute (SSI) Phase 4 </a:t>
            </a:r>
          </a:p>
          <a:p>
            <a:pPr>
              <a:spcAft>
                <a:spcPts val="200"/>
              </a:spcAft>
            </a:pPr>
            <a:r>
              <a:rPr lang="en-GB" sz="1800" dirty="0">
                <a:solidFill>
                  <a:schemeClr val="tx1"/>
                </a:solidFill>
              </a:rPr>
              <a:t>(iv) Mapping critical software that is required to deliver the UKRI DRI </a:t>
            </a:r>
          </a:p>
          <a:p>
            <a:pPr>
              <a:spcAft>
                <a:spcPts val="200"/>
              </a:spcAft>
            </a:pPr>
            <a:r>
              <a:rPr lang="en-GB" sz="1800" dirty="0">
                <a:solidFill>
                  <a:schemeClr val="tx1"/>
                </a:solidFill>
              </a:rPr>
              <a:t>(v) Competitive Funding – to enable the community to develop and deploy Net Zero solutions</a:t>
            </a:r>
            <a:r>
              <a:rPr lang="en-GB" sz="1800" dirty="0">
                <a:solidFill>
                  <a:srgbClr val="FF0000"/>
                </a:solidFill>
              </a:rPr>
              <a:t>. </a:t>
            </a:r>
          </a:p>
          <a:p>
            <a:pPr marL="0" indent="0">
              <a:spcAft>
                <a:spcPts val="200"/>
              </a:spcAft>
              <a:buFont typeface="Arial" panose="020B0604020202020204" pitchFamily="34" charset="0"/>
              <a:buNone/>
            </a:pPr>
            <a:endParaRPr lang="en-US" sz="1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2"/>
              </a:solidFill>
              <a:latin typeface="+mj-lt"/>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351364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a:solidFill>
                  <a:srgbClr val="0B0C0C"/>
                </a:solidFill>
                <a:effectLst/>
                <a:latin typeface="GDS Transport"/>
              </a:rPr>
              <a:t>List of recommendations</a:t>
            </a:r>
          </a:p>
          <a:p>
            <a:pPr algn="l"/>
            <a:r>
              <a:rPr lang="en-GB" b="1" i="0">
                <a:solidFill>
                  <a:srgbClr val="0B0C0C"/>
                </a:solidFill>
                <a:effectLst/>
                <a:latin typeface="GDS Transport"/>
              </a:rPr>
              <a:t>A. Unlock the world-leading, high-growth potential of UK compute</a:t>
            </a:r>
          </a:p>
          <a:p>
            <a:pPr algn="l"/>
            <a:r>
              <a:rPr lang="en-GB" b="1" i="0">
                <a:solidFill>
                  <a:srgbClr val="1D70B8"/>
                </a:solidFill>
                <a:effectLst/>
                <a:latin typeface="GDS Transport"/>
                <a:hlinkClick r:id="rId3"/>
              </a:rPr>
              <a:t>Recommendation 1:</a:t>
            </a:r>
            <a:r>
              <a:rPr lang="en-GB" b="0" i="0">
                <a:solidFill>
                  <a:srgbClr val="1D70B8"/>
                </a:solidFill>
                <a:effectLst/>
                <a:latin typeface="GDS Transport"/>
                <a:hlinkClick r:id="rId3"/>
              </a:rPr>
              <a:t> Inaugurate a strategic vision and roadmap for compute, for the next decade and beyond.</a:t>
            </a:r>
            <a:endParaRPr lang="en-GB" b="0" i="0">
              <a:solidFill>
                <a:srgbClr val="0B0C0C"/>
              </a:solidFill>
              <a:effectLst/>
              <a:latin typeface="GDS Transport"/>
            </a:endParaRPr>
          </a:p>
          <a:p>
            <a:pPr algn="l"/>
            <a:r>
              <a:rPr lang="en-GB" b="1" i="0">
                <a:solidFill>
                  <a:srgbClr val="1D70B8"/>
                </a:solidFill>
                <a:effectLst/>
                <a:latin typeface="GDS Transport"/>
                <a:hlinkClick r:id="rId4"/>
              </a:rPr>
              <a:t>Recommendation 2:</a:t>
            </a:r>
            <a:r>
              <a:rPr lang="en-GB" b="0" i="0">
                <a:solidFill>
                  <a:srgbClr val="1D70B8"/>
                </a:solidFill>
                <a:effectLst/>
                <a:latin typeface="GDS Transport"/>
                <a:hlinkClick r:id="rId4"/>
              </a:rPr>
              <a:t> Increase leadership and national coordination to support users and ensure the UK’s vision for compute is delivered.</a:t>
            </a:r>
            <a:endParaRPr lang="en-GB" b="0" i="0">
              <a:solidFill>
                <a:srgbClr val="0B0C0C"/>
              </a:solidFill>
              <a:effectLst/>
              <a:latin typeface="GDS Transport"/>
            </a:endParaRPr>
          </a:p>
          <a:p>
            <a:pPr algn="l"/>
            <a:r>
              <a:rPr lang="en-GB" b="1" i="0">
                <a:solidFill>
                  <a:srgbClr val="1D70B8"/>
                </a:solidFill>
                <a:effectLst/>
                <a:latin typeface="GDS Transport"/>
                <a:hlinkClick r:id="rId5"/>
              </a:rPr>
              <a:t>Recommendation 3:</a:t>
            </a:r>
            <a:r>
              <a:rPr lang="en-GB" b="0" i="0">
                <a:solidFill>
                  <a:srgbClr val="1D70B8"/>
                </a:solidFill>
                <a:effectLst/>
                <a:latin typeface="GDS Transport"/>
                <a:hlinkClick r:id="rId5"/>
              </a:rPr>
              <a:t> Enable increased and broader use of compute by all users, both existing and potential, through the creation of a diverse, healthy and integrated compute ecosystem.</a:t>
            </a:r>
            <a:endParaRPr lang="en-GB" b="0" i="0">
              <a:solidFill>
                <a:srgbClr val="0B0C0C"/>
              </a:solidFill>
              <a:effectLst/>
              <a:latin typeface="GDS Transport"/>
            </a:endParaRPr>
          </a:p>
          <a:p>
            <a:pPr algn="l"/>
            <a:r>
              <a:rPr lang="en-GB" b="1" i="0">
                <a:solidFill>
                  <a:srgbClr val="0B0C0C"/>
                </a:solidFill>
                <a:effectLst/>
                <a:latin typeface="GDS Transport"/>
              </a:rPr>
              <a:t>B. Build world-class, sustainable compute capabilities</a:t>
            </a:r>
          </a:p>
          <a:p>
            <a:pPr algn="l"/>
            <a:r>
              <a:rPr lang="en-GB" b="1" i="0">
                <a:solidFill>
                  <a:srgbClr val="1D70B8"/>
                </a:solidFill>
                <a:effectLst/>
                <a:latin typeface="GDS Transport"/>
                <a:hlinkClick r:id="rId6"/>
              </a:rPr>
              <a:t>Recommendation 4:</a:t>
            </a:r>
            <a:r>
              <a:rPr lang="en-GB" b="0" i="0">
                <a:solidFill>
                  <a:srgbClr val="1D70B8"/>
                </a:solidFill>
                <a:effectLst/>
                <a:latin typeface="GDS Transport"/>
                <a:hlinkClick r:id="rId6"/>
              </a:rPr>
              <a:t> Make immediate investments in the pathway to public </a:t>
            </a:r>
            <a:r>
              <a:rPr lang="en-GB" b="0" i="0" err="1">
                <a:solidFill>
                  <a:srgbClr val="1D70B8"/>
                </a:solidFill>
                <a:effectLst/>
                <a:latin typeface="GDS Transport"/>
                <a:hlinkClick r:id="rId6"/>
              </a:rPr>
              <a:t>exascale</a:t>
            </a:r>
            <a:r>
              <a:rPr lang="en-GB" b="0" i="0">
                <a:solidFill>
                  <a:srgbClr val="1D70B8"/>
                </a:solidFill>
                <a:effectLst/>
                <a:latin typeface="GDS Transport"/>
                <a:hlinkClick r:id="rId6"/>
              </a:rPr>
              <a:t> capability.</a:t>
            </a:r>
            <a:endParaRPr lang="en-GB" b="0" i="0">
              <a:solidFill>
                <a:srgbClr val="0B0C0C"/>
              </a:solidFill>
              <a:effectLst/>
              <a:latin typeface="GDS Transport"/>
            </a:endParaRPr>
          </a:p>
          <a:p>
            <a:pPr algn="l"/>
            <a:r>
              <a:rPr lang="en-GB" b="1" i="0">
                <a:solidFill>
                  <a:srgbClr val="1D70B8"/>
                </a:solidFill>
                <a:effectLst/>
                <a:latin typeface="GDS Transport"/>
                <a:hlinkClick r:id="rId7"/>
              </a:rPr>
              <a:t>Recommendation 5:</a:t>
            </a:r>
            <a:r>
              <a:rPr lang="en-GB" b="0" i="0">
                <a:solidFill>
                  <a:srgbClr val="1D70B8"/>
                </a:solidFill>
                <a:effectLst/>
                <a:latin typeface="GDS Transport"/>
                <a:hlinkClick r:id="rId7"/>
              </a:rPr>
              <a:t> Improve access to public compute via the cloud through improved interoperability and better procurement.</a:t>
            </a:r>
            <a:endParaRPr lang="en-GB" b="0" i="0">
              <a:solidFill>
                <a:srgbClr val="0B0C0C"/>
              </a:solidFill>
              <a:effectLst/>
              <a:latin typeface="GDS Transport"/>
            </a:endParaRPr>
          </a:p>
          <a:p>
            <a:pPr algn="l"/>
            <a:r>
              <a:rPr lang="en-GB" b="1" i="0">
                <a:solidFill>
                  <a:srgbClr val="1D70B8"/>
                </a:solidFill>
                <a:effectLst/>
                <a:latin typeface="GDS Transport"/>
                <a:hlinkClick r:id="rId8"/>
              </a:rPr>
              <a:t>Recommendation 6:</a:t>
            </a:r>
            <a:r>
              <a:rPr lang="en-GB" b="0" i="0">
                <a:solidFill>
                  <a:srgbClr val="1D70B8"/>
                </a:solidFill>
                <a:effectLst/>
                <a:latin typeface="GDS Transport"/>
                <a:hlinkClick r:id="rId8"/>
              </a:rPr>
              <a:t> Immediately and significantly increase compute capacity significantly for AI research.</a:t>
            </a:r>
            <a:endParaRPr lang="en-GB" b="0" i="0">
              <a:solidFill>
                <a:srgbClr val="0B0C0C"/>
              </a:solidFill>
              <a:effectLst/>
              <a:latin typeface="GDS Transport"/>
            </a:endParaRPr>
          </a:p>
          <a:p>
            <a:pPr algn="l"/>
            <a:r>
              <a:rPr lang="en-GB" b="1" i="0">
                <a:solidFill>
                  <a:srgbClr val="1D70B8"/>
                </a:solidFill>
                <a:effectLst/>
                <a:latin typeface="GDS Transport"/>
                <a:hlinkClick r:id="rId9"/>
              </a:rPr>
              <a:t>Recommendation 7:</a:t>
            </a:r>
            <a:r>
              <a:rPr lang="en-GB" b="0" i="0">
                <a:solidFill>
                  <a:srgbClr val="1D70B8"/>
                </a:solidFill>
                <a:effectLst/>
                <a:latin typeface="GDS Transport"/>
                <a:hlinkClick r:id="rId9"/>
              </a:rPr>
              <a:t> Manage the sustainability of building and using compute through planning, procurement and innovation.</a:t>
            </a:r>
            <a:endParaRPr lang="en-GB" b="0" i="0">
              <a:solidFill>
                <a:srgbClr val="0B0C0C"/>
              </a:solidFill>
              <a:effectLst/>
              <a:latin typeface="GDS Transport"/>
            </a:endParaRPr>
          </a:p>
          <a:p>
            <a:pPr algn="l"/>
            <a:r>
              <a:rPr lang="en-GB" b="1" i="0">
                <a:solidFill>
                  <a:srgbClr val="0B0C0C"/>
                </a:solidFill>
                <a:effectLst/>
                <a:latin typeface="GDS Transport"/>
              </a:rPr>
              <a:t>C. Empower the compute community</a:t>
            </a:r>
          </a:p>
          <a:p>
            <a:pPr algn="l"/>
            <a:r>
              <a:rPr lang="en-GB" b="1" i="0">
                <a:solidFill>
                  <a:srgbClr val="1D70B8"/>
                </a:solidFill>
                <a:effectLst/>
                <a:latin typeface="GDS Transport"/>
                <a:hlinkClick r:id="rId10"/>
              </a:rPr>
              <a:t>Recommendation 8:</a:t>
            </a:r>
            <a:r>
              <a:rPr lang="en-GB" b="0" i="0">
                <a:solidFill>
                  <a:srgbClr val="1D70B8"/>
                </a:solidFill>
                <a:effectLst/>
                <a:latin typeface="GDS Transport"/>
                <a:hlinkClick r:id="rId10"/>
              </a:rPr>
              <a:t> Invest in attracting and retaining world-class researchers and technical talent through targeted investment into domestic and international compute skills programmes.</a:t>
            </a:r>
            <a:endParaRPr lang="en-GB" b="0" i="0">
              <a:solidFill>
                <a:srgbClr val="0B0C0C"/>
              </a:solidFill>
              <a:effectLst/>
              <a:latin typeface="GDS Transport"/>
            </a:endParaRPr>
          </a:p>
          <a:p>
            <a:pPr algn="l"/>
            <a:r>
              <a:rPr lang="en-GB" b="1" i="0">
                <a:solidFill>
                  <a:srgbClr val="1D70B8"/>
                </a:solidFill>
                <a:effectLst/>
                <a:latin typeface="GDS Transport"/>
                <a:hlinkClick r:id="rId11"/>
              </a:rPr>
              <a:t>Recommendation 9:</a:t>
            </a:r>
            <a:r>
              <a:rPr lang="en-GB" b="0" i="0">
                <a:solidFill>
                  <a:srgbClr val="1D70B8"/>
                </a:solidFill>
                <a:effectLst/>
                <a:latin typeface="GDS Transport"/>
                <a:hlinkClick r:id="rId11"/>
              </a:rPr>
              <a:t> Provide guidance and support for appropriately secure compute.</a:t>
            </a:r>
            <a:endParaRPr lang="en-GB" b="0" i="0">
              <a:solidFill>
                <a:srgbClr val="0B0C0C"/>
              </a:solidFill>
              <a:effectLst/>
              <a:latin typeface="GDS Transport"/>
            </a:endParaRPr>
          </a:p>
          <a:p>
            <a:pPr algn="l"/>
            <a:r>
              <a:rPr lang="en-GB" b="1" i="0">
                <a:solidFill>
                  <a:srgbClr val="1D70B8"/>
                </a:solidFill>
                <a:effectLst/>
                <a:latin typeface="GDS Transport"/>
                <a:hlinkClick r:id="rId12"/>
              </a:rPr>
              <a:t>Recommendation 10:</a:t>
            </a:r>
            <a:r>
              <a:rPr lang="en-GB" b="0" i="0">
                <a:solidFill>
                  <a:srgbClr val="1D70B8"/>
                </a:solidFill>
                <a:effectLst/>
                <a:latin typeface="GDS Transport"/>
                <a:hlinkClick r:id="rId12"/>
              </a:rPr>
              <a:t> Collaborate with international partners to strengthen the UK’s domestic compute ecosystem and increase its international influence in science and technology.</a:t>
            </a:r>
            <a:endParaRPr lang="en-GB" b="0" i="0">
              <a:solidFill>
                <a:srgbClr val="0B0C0C"/>
              </a:solidFill>
              <a:effectLst/>
              <a:latin typeface="GDS Transport"/>
            </a:endParaRPr>
          </a:p>
          <a:p>
            <a:endParaRPr lang="en-GB"/>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317186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406200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a:t>
            </a:r>
            <a:r>
              <a:rPr lang="en-US"/>
              <a:t>Be careful to ‘Send to Back’ so that it does not obscure any important information.</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284108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8302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156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33413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18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948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688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46242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60035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7014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59580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278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81919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7112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9483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60623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976899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2448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378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0493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3658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3779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3779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58997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201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201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50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01220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5076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161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4/22/2024</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03414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96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35547929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94" r:id="rId12"/>
    <p:sldLayoutId id="2147483695" r:id="rId13"/>
    <p:sldLayoutId id="2147483668" r:id="rId14"/>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4/22/2024</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spTree>
    <p:extLst>
      <p:ext uri="{BB962C8B-B14F-4D97-AF65-F5344CB8AC3E}">
        <p14:creationId xmlns:p14="http://schemas.microsoft.com/office/powerpoint/2010/main" val="28042416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notesSlide" Target="../notesSlides/notesSlide4.xml"/><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slideLayout" Target="../slideLayouts/slideLayout6.xml"/><Relationship Id="rId16" Type="http://schemas.openxmlformats.org/officeDocument/2006/relationships/image" Target="../media/image32.png"/><Relationship Id="rId1" Type="http://schemas.openxmlformats.org/officeDocument/2006/relationships/tags" Target="../tags/tag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emf"/><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oleObject" Target="../embeddings/oleObject1.bin"/><Relationship Id="rId9" Type="http://schemas.openxmlformats.org/officeDocument/2006/relationships/image" Target="../media/image25.sv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848EF-DFE2-764E-889E-47D960BEC1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58690" y="998538"/>
            <a:ext cx="7245927" cy="6858000"/>
          </a:xfrm>
          <a:prstGeom prst="rect">
            <a:avLst/>
          </a:prstGeom>
        </p:spPr>
      </p:pic>
      <p:pic>
        <p:nvPicPr>
          <p:cNvPr id="8" name="Picture 7">
            <a:extLst>
              <a:ext uri="{FF2B5EF4-FFF2-40B4-BE49-F238E27FC236}">
                <a16:creationId xmlns:a16="http://schemas.microsoft.com/office/drawing/2014/main" id="{E293EEDD-F0F1-5A4D-9F42-15A1DEEBDC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2" name="TextBox 1">
            <a:extLst>
              <a:ext uri="{FF2B5EF4-FFF2-40B4-BE49-F238E27FC236}">
                <a16:creationId xmlns:a16="http://schemas.microsoft.com/office/drawing/2014/main" id="{985B71BD-FA03-84E7-3D7A-E7890F923834}"/>
              </a:ext>
            </a:extLst>
          </p:cNvPr>
          <p:cNvSpPr txBox="1"/>
          <p:nvPr/>
        </p:nvSpPr>
        <p:spPr>
          <a:xfrm>
            <a:off x="1383998" y="2160730"/>
            <a:ext cx="8316591" cy="2308324"/>
          </a:xfrm>
          <a:prstGeom prst="rect">
            <a:avLst/>
          </a:prstGeom>
          <a:noFill/>
        </p:spPr>
        <p:txBody>
          <a:bodyPr wrap="square" rtlCol="0" anchor="t">
            <a:spAutoFit/>
          </a:bodyPr>
          <a:lstStyle/>
          <a:p>
            <a:r>
              <a:rPr lang="en-GB" sz="4800" b="1" spc="-150" dirty="0">
                <a:solidFill>
                  <a:srgbClr val="FFFFFF"/>
                </a:solidFill>
                <a:latin typeface="Arial" panose="020B0604020202020204" pitchFamily="34" charset="0"/>
                <a:cs typeface="Arial" panose="020B0604020202020204" pitchFamily="34" charset="0"/>
              </a:rPr>
              <a:t>Digital Research infrastructure Programme</a:t>
            </a:r>
          </a:p>
          <a:p>
            <a:endParaRPr lang="en-US" sz="4800" b="1" spc="-150" dirty="0">
              <a:solidFill>
                <a:srgbClr val="FFFF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E8C7A4B-119C-9A7D-CD20-5851A86B3A96}"/>
              </a:ext>
            </a:extLst>
          </p:cNvPr>
          <p:cNvSpPr txBox="1"/>
          <p:nvPr/>
        </p:nvSpPr>
        <p:spPr>
          <a:xfrm>
            <a:off x="1462507" y="3928369"/>
            <a:ext cx="6351972" cy="369332"/>
          </a:xfrm>
          <a:prstGeom prst="rect">
            <a:avLst/>
          </a:prstGeom>
          <a:noFill/>
        </p:spPr>
        <p:txBody>
          <a:bodyPr wrap="square">
            <a:spAutoFit/>
          </a:bodyPr>
          <a:lstStyle/>
          <a:p>
            <a:r>
              <a:rPr lang="en-GB" sz="1800" dirty="0">
                <a:solidFill>
                  <a:srgbClr val="FFFFFF"/>
                </a:solidFill>
                <a:latin typeface="Arial" panose="020B0604020202020204" pitchFamily="34" charset="0"/>
                <a:cs typeface="Arial" panose="020B0604020202020204" pitchFamily="34" charset="0"/>
              </a:rPr>
              <a:t>Digital Research Infrastructure and Cybersecurity</a:t>
            </a:r>
          </a:p>
        </p:txBody>
      </p:sp>
    </p:spTree>
    <p:extLst>
      <p:ext uri="{BB962C8B-B14F-4D97-AF65-F5344CB8AC3E}">
        <p14:creationId xmlns:p14="http://schemas.microsoft.com/office/powerpoint/2010/main" val="404823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diagram of a company&#10;&#10;Description automatically generated">
            <a:extLst>
              <a:ext uri="{FF2B5EF4-FFF2-40B4-BE49-F238E27FC236}">
                <a16:creationId xmlns:a16="http://schemas.microsoft.com/office/drawing/2014/main" id="{CB5633CE-5542-34A4-B136-89B9E923AF7F}"/>
              </a:ext>
            </a:extLst>
          </p:cNvPr>
          <p:cNvPicPr>
            <a:picLocks noChangeAspect="1"/>
          </p:cNvPicPr>
          <p:nvPr/>
        </p:nvPicPr>
        <p:blipFill rotWithShape="1">
          <a:blip r:embed="rId2"/>
          <a:srcRect l="9228" t="16565" r="7323" b="35892"/>
          <a:stretch/>
        </p:blipFill>
        <p:spPr>
          <a:xfrm>
            <a:off x="2392219" y="0"/>
            <a:ext cx="7961744" cy="6416658"/>
          </a:xfrm>
          <a:prstGeom prst="rect">
            <a:avLst/>
          </a:prstGeom>
        </p:spPr>
      </p:pic>
    </p:spTree>
    <p:extLst>
      <p:ext uri="{BB962C8B-B14F-4D97-AF65-F5344CB8AC3E}">
        <p14:creationId xmlns:p14="http://schemas.microsoft.com/office/powerpoint/2010/main" val="28267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diagram of a company&#10;&#10;Description automatically generated with medium confidence">
            <a:extLst>
              <a:ext uri="{FF2B5EF4-FFF2-40B4-BE49-F238E27FC236}">
                <a16:creationId xmlns:a16="http://schemas.microsoft.com/office/drawing/2014/main" id="{058BE6DA-A67A-312B-1C41-BF5D80175536}"/>
              </a:ext>
            </a:extLst>
          </p:cNvPr>
          <p:cNvPicPr>
            <a:picLocks noChangeAspect="1"/>
          </p:cNvPicPr>
          <p:nvPr/>
        </p:nvPicPr>
        <p:blipFill rotWithShape="1">
          <a:blip r:embed="rId2"/>
          <a:srcRect l="3837" t="9967" r="3737" b="9764"/>
          <a:stretch/>
        </p:blipFill>
        <p:spPr>
          <a:xfrm>
            <a:off x="2087419" y="74830"/>
            <a:ext cx="9116290" cy="5938043"/>
          </a:xfrm>
          <a:prstGeom prst="rect">
            <a:avLst/>
          </a:prstGeom>
        </p:spPr>
      </p:pic>
    </p:spTree>
    <p:extLst>
      <p:ext uri="{BB962C8B-B14F-4D97-AF65-F5344CB8AC3E}">
        <p14:creationId xmlns:p14="http://schemas.microsoft.com/office/powerpoint/2010/main" val="409766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B6A3-DBD2-3F44-CE8C-B4FB9189CE09}"/>
              </a:ext>
            </a:extLst>
          </p:cNvPr>
          <p:cNvSpPr txBox="1">
            <a:spLocks/>
          </p:cNvSpPr>
          <p:nvPr/>
        </p:nvSpPr>
        <p:spPr>
          <a:xfrm>
            <a:off x="201223" y="349827"/>
            <a:ext cx="10647289" cy="60896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a:lstStyle>
          <a:p>
            <a:r>
              <a:rPr lang="en-GB" sz="3600" spc="-150" dirty="0">
                <a:solidFill>
                  <a:srgbClr val="2E2D62"/>
                </a:solidFill>
                <a:latin typeface="Arial"/>
                <a:ea typeface="+mn-ea"/>
                <a:cs typeface="Arial"/>
              </a:rPr>
              <a:t>UKRI Digital Infrastructure Phase 2 Portfolio</a:t>
            </a:r>
          </a:p>
        </p:txBody>
      </p:sp>
      <p:sp>
        <p:nvSpPr>
          <p:cNvPr id="3" name="Rectangle 2">
            <a:extLst>
              <a:ext uri="{FF2B5EF4-FFF2-40B4-BE49-F238E27FC236}">
                <a16:creationId xmlns:a16="http://schemas.microsoft.com/office/drawing/2014/main" id="{A1EC848B-7C66-A6EE-49D3-C8D3E68F9666}"/>
              </a:ext>
            </a:extLst>
          </p:cNvPr>
          <p:cNvSpPr/>
          <p:nvPr/>
        </p:nvSpPr>
        <p:spPr>
          <a:xfrm>
            <a:off x="1205729" y="1200937"/>
            <a:ext cx="2399936" cy="2485748"/>
          </a:xfrm>
          <a:prstGeom prst="rect">
            <a:avLst/>
          </a:prstGeom>
          <a:solidFill>
            <a:schemeClr val="bg1"/>
          </a:solidFill>
          <a:ln w="19050">
            <a:solidFill>
              <a:srgbClr val="2E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D7A8AF8-12CD-8D2C-9FE0-9AC9DD64B56E}"/>
              </a:ext>
            </a:extLst>
          </p:cNvPr>
          <p:cNvSpPr/>
          <p:nvPr/>
        </p:nvSpPr>
        <p:spPr>
          <a:xfrm>
            <a:off x="4694799" y="1207363"/>
            <a:ext cx="2399936" cy="2485748"/>
          </a:xfrm>
          <a:prstGeom prst="rect">
            <a:avLst/>
          </a:prstGeom>
          <a:solidFill>
            <a:schemeClr val="bg1"/>
          </a:solidFill>
          <a:ln w="19050">
            <a:solidFill>
              <a:srgbClr val="2E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834B11-2774-099A-3450-5DC1B492C9A0}"/>
              </a:ext>
            </a:extLst>
          </p:cNvPr>
          <p:cNvSpPr/>
          <p:nvPr/>
        </p:nvSpPr>
        <p:spPr>
          <a:xfrm>
            <a:off x="8188156" y="1207363"/>
            <a:ext cx="2399936" cy="2485748"/>
          </a:xfrm>
          <a:prstGeom prst="rect">
            <a:avLst/>
          </a:prstGeom>
          <a:solidFill>
            <a:schemeClr val="bg1"/>
          </a:solidFill>
          <a:ln w="19050">
            <a:solidFill>
              <a:srgbClr val="2E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FB1DE7B-28A0-1756-A39C-38EB35BE310B}"/>
              </a:ext>
            </a:extLst>
          </p:cNvPr>
          <p:cNvSpPr/>
          <p:nvPr/>
        </p:nvSpPr>
        <p:spPr>
          <a:xfrm>
            <a:off x="2734317" y="3935259"/>
            <a:ext cx="2399936" cy="2485748"/>
          </a:xfrm>
          <a:prstGeom prst="rect">
            <a:avLst/>
          </a:prstGeom>
          <a:solidFill>
            <a:schemeClr val="bg1"/>
          </a:solidFill>
          <a:ln w="19050">
            <a:solidFill>
              <a:srgbClr val="2E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60C5961-1B11-9195-FB1F-2B8F62C46A08}"/>
              </a:ext>
            </a:extLst>
          </p:cNvPr>
          <p:cNvSpPr/>
          <p:nvPr/>
        </p:nvSpPr>
        <p:spPr>
          <a:xfrm>
            <a:off x="6520637" y="3935259"/>
            <a:ext cx="2399936" cy="2485748"/>
          </a:xfrm>
          <a:prstGeom prst="rect">
            <a:avLst/>
          </a:prstGeom>
          <a:solidFill>
            <a:schemeClr val="bg1"/>
          </a:solidFill>
          <a:ln w="19050">
            <a:solidFill>
              <a:srgbClr val="2E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BC50F4A4-58B5-90D0-590D-11128DD621D1}"/>
              </a:ext>
            </a:extLst>
          </p:cNvPr>
          <p:cNvGrpSpPr/>
          <p:nvPr/>
        </p:nvGrpSpPr>
        <p:grpSpPr>
          <a:xfrm>
            <a:off x="7733177" y="1372300"/>
            <a:ext cx="909957" cy="863988"/>
            <a:chOff x="8183727" y="1366853"/>
            <a:chExt cx="736846" cy="695812"/>
          </a:xfrm>
        </p:grpSpPr>
        <p:sp>
          <p:nvSpPr>
            <p:cNvPr id="24" name="Rectangle 23">
              <a:extLst>
                <a:ext uri="{FF2B5EF4-FFF2-40B4-BE49-F238E27FC236}">
                  <a16:creationId xmlns:a16="http://schemas.microsoft.com/office/drawing/2014/main" id="{1D0BE2F7-0A0A-B580-E9B8-495C0C5098EC}"/>
                </a:ext>
              </a:extLst>
            </p:cNvPr>
            <p:cNvSpPr/>
            <p:nvPr/>
          </p:nvSpPr>
          <p:spPr>
            <a:xfrm>
              <a:off x="8183727" y="1366853"/>
              <a:ext cx="736846" cy="695812"/>
            </a:xfrm>
            <a:prstGeom prst="rect">
              <a:avLst/>
            </a:prstGeom>
            <a:solidFill>
              <a:srgbClr val="861E84"/>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Internet Of Things with solid fill">
              <a:extLst>
                <a:ext uri="{FF2B5EF4-FFF2-40B4-BE49-F238E27FC236}">
                  <a16:creationId xmlns:a16="http://schemas.microsoft.com/office/drawing/2014/main" id="{8988A081-9039-10CF-7FBB-DE1E42CC85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9557" y="1464297"/>
              <a:ext cx="522942" cy="522942"/>
            </a:xfrm>
            <a:prstGeom prst="rect">
              <a:avLst/>
            </a:prstGeom>
          </p:spPr>
        </p:pic>
      </p:grpSp>
      <p:grpSp>
        <p:nvGrpSpPr>
          <p:cNvPr id="34" name="Group 33">
            <a:extLst>
              <a:ext uri="{FF2B5EF4-FFF2-40B4-BE49-F238E27FC236}">
                <a16:creationId xmlns:a16="http://schemas.microsoft.com/office/drawing/2014/main" id="{0E0BBDC6-DE44-941A-E591-45F06AAADCC1}"/>
              </a:ext>
            </a:extLst>
          </p:cNvPr>
          <p:cNvGrpSpPr/>
          <p:nvPr/>
        </p:nvGrpSpPr>
        <p:grpSpPr>
          <a:xfrm>
            <a:off x="4239820" y="1351685"/>
            <a:ext cx="909957" cy="863988"/>
            <a:chOff x="4397407" y="1361588"/>
            <a:chExt cx="736846" cy="695812"/>
          </a:xfrm>
        </p:grpSpPr>
        <p:sp>
          <p:nvSpPr>
            <p:cNvPr id="22" name="Rectangle 21">
              <a:extLst>
                <a:ext uri="{FF2B5EF4-FFF2-40B4-BE49-F238E27FC236}">
                  <a16:creationId xmlns:a16="http://schemas.microsoft.com/office/drawing/2014/main" id="{8F1C8DF7-943F-0525-E9B7-9D647E2762C7}"/>
                </a:ext>
              </a:extLst>
            </p:cNvPr>
            <p:cNvSpPr/>
            <p:nvPr/>
          </p:nvSpPr>
          <p:spPr>
            <a:xfrm>
              <a:off x="4397407" y="1361588"/>
              <a:ext cx="736846" cy="695812"/>
            </a:xfrm>
            <a:prstGeom prst="rect">
              <a:avLst/>
            </a:prstGeom>
            <a:solidFill>
              <a:schemeClr val="accent4"/>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Internet with solid fill">
              <a:extLst>
                <a:ext uri="{FF2B5EF4-FFF2-40B4-BE49-F238E27FC236}">
                  <a16:creationId xmlns:a16="http://schemas.microsoft.com/office/drawing/2014/main" id="{74ECB6B6-84EB-32F1-EC4F-5DA43FE14B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04359" y="1448023"/>
              <a:ext cx="522942" cy="522942"/>
            </a:xfrm>
            <a:prstGeom prst="rect">
              <a:avLst/>
            </a:prstGeom>
          </p:spPr>
        </p:pic>
      </p:grpSp>
      <p:grpSp>
        <p:nvGrpSpPr>
          <p:cNvPr id="37" name="Group 36">
            <a:extLst>
              <a:ext uri="{FF2B5EF4-FFF2-40B4-BE49-F238E27FC236}">
                <a16:creationId xmlns:a16="http://schemas.microsoft.com/office/drawing/2014/main" id="{896843B3-C1C6-663F-B8F8-6002171350AD}"/>
              </a:ext>
            </a:extLst>
          </p:cNvPr>
          <p:cNvGrpSpPr/>
          <p:nvPr/>
        </p:nvGrpSpPr>
        <p:grpSpPr>
          <a:xfrm>
            <a:off x="6065658" y="4089484"/>
            <a:ext cx="909957" cy="863988"/>
            <a:chOff x="6223245" y="4089484"/>
            <a:chExt cx="736846" cy="695812"/>
          </a:xfrm>
        </p:grpSpPr>
        <p:sp>
          <p:nvSpPr>
            <p:cNvPr id="28" name="Rectangle 27">
              <a:extLst>
                <a:ext uri="{FF2B5EF4-FFF2-40B4-BE49-F238E27FC236}">
                  <a16:creationId xmlns:a16="http://schemas.microsoft.com/office/drawing/2014/main" id="{EC8B1614-3936-969E-230B-89D8A5AB9379}"/>
                </a:ext>
              </a:extLst>
            </p:cNvPr>
            <p:cNvSpPr/>
            <p:nvPr/>
          </p:nvSpPr>
          <p:spPr>
            <a:xfrm>
              <a:off x="6223245" y="4089484"/>
              <a:ext cx="736846" cy="695812"/>
            </a:xfrm>
            <a:prstGeom prst="rect">
              <a:avLst/>
            </a:prstGeom>
            <a:solidFill>
              <a:srgbClr val="800000"/>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Open hand with plant with solid fill">
              <a:extLst>
                <a:ext uri="{FF2B5EF4-FFF2-40B4-BE49-F238E27FC236}">
                  <a16:creationId xmlns:a16="http://schemas.microsoft.com/office/drawing/2014/main" id="{51F6237E-8CD8-C578-2144-2FC42F7E53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0197" y="4175919"/>
              <a:ext cx="522942" cy="522942"/>
            </a:xfrm>
            <a:prstGeom prst="rect">
              <a:avLst/>
            </a:prstGeom>
          </p:spPr>
        </p:pic>
      </p:grpSp>
      <p:grpSp>
        <p:nvGrpSpPr>
          <p:cNvPr id="33" name="Group 32">
            <a:extLst>
              <a:ext uri="{FF2B5EF4-FFF2-40B4-BE49-F238E27FC236}">
                <a16:creationId xmlns:a16="http://schemas.microsoft.com/office/drawing/2014/main" id="{6B5B2A26-82C5-5E2B-1CEB-0ABC90F9A60A}"/>
              </a:ext>
            </a:extLst>
          </p:cNvPr>
          <p:cNvGrpSpPr/>
          <p:nvPr/>
        </p:nvGrpSpPr>
        <p:grpSpPr>
          <a:xfrm>
            <a:off x="750750" y="1347979"/>
            <a:ext cx="909957" cy="863988"/>
            <a:chOff x="489753" y="1361588"/>
            <a:chExt cx="736846" cy="695812"/>
          </a:xfrm>
        </p:grpSpPr>
        <p:sp>
          <p:nvSpPr>
            <p:cNvPr id="16" name="Rectangle 15">
              <a:extLst>
                <a:ext uri="{FF2B5EF4-FFF2-40B4-BE49-F238E27FC236}">
                  <a16:creationId xmlns:a16="http://schemas.microsoft.com/office/drawing/2014/main" id="{FE5B2574-1178-D79E-7DA9-1D245617AF17}"/>
                </a:ext>
              </a:extLst>
            </p:cNvPr>
            <p:cNvSpPr/>
            <p:nvPr/>
          </p:nvSpPr>
          <p:spPr>
            <a:xfrm>
              <a:off x="489753" y="1361588"/>
              <a:ext cx="736846" cy="695812"/>
            </a:xfrm>
            <a:prstGeom prst="rect">
              <a:avLst/>
            </a:prstGeom>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17B03EAD-183A-DD18-58C4-529703FD46F9}"/>
                </a:ext>
              </a:extLst>
            </p:cNvPr>
            <p:cNvGrpSpPr/>
            <p:nvPr/>
          </p:nvGrpSpPr>
          <p:grpSpPr>
            <a:xfrm>
              <a:off x="596705" y="1495765"/>
              <a:ext cx="522941" cy="561635"/>
              <a:chOff x="9319388" y="4645678"/>
              <a:chExt cx="841808" cy="982058"/>
            </a:xfrm>
            <a:solidFill>
              <a:schemeClr val="bg1"/>
            </a:solidFill>
          </p:grpSpPr>
          <p:pic>
            <p:nvPicPr>
              <p:cNvPr id="10" name="Graphic 9" descr="Open hand with solid fill">
                <a:extLst>
                  <a:ext uri="{FF2B5EF4-FFF2-40B4-BE49-F238E27FC236}">
                    <a16:creationId xmlns:a16="http://schemas.microsoft.com/office/drawing/2014/main" id="{5DE7B019-863C-4628-1BA7-46150A05CE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19388" y="4785928"/>
                <a:ext cx="841808" cy="841808"/>
              </a:xfrm>
              <a:prstGeom prst="rect">
                <a:avLst/>
              </a:prstGeom>
            </p:spPr>
          </p:pic>
          <p:pic>
            <p:nvPicPr>
              <p:cNvPr id="12" name="Graphic 11" descr="Gears with solid fill">
                <a:extLst>
                  <a:ext uri="{FF2B5EF4-FFF2-40B4-BE49-F238E27FC236}">
                    <a16:creationId xmlns:a16="http://schemas.microsoft.com/office/drawing/2014/main" id="{19196E04-F152-2C4F-F4DA-EADC2D39AE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19215">
                <a:off x="9593814" y="4645678"/>
                <a:ext cx="482341" cy="482341"/>
              </a:xfrm>
              <a:prstGeom prst="rect">
                <a:avLst/>
              </a:prstGeom>
            </p:spPr>
          </p:pic>
        </p:grpSp>
      </p:grpSp>
      <p:grpSp>
        <p:nvGrpSpPr>
          <p:cNvPr id="36" name="Group 35">
            <a:extLst>
              <a:ext uri="{FF2B5EF4-FFF2-40B4-BE49-F238E27FC236}">
                <a16:creationId xmlns:a16="http://schemas.microsoft.com/office/drawing/2014/main" id="{53175C5C-FFCB-D443-37CE-B8E499164840}"/>
              </a:ext>
            </a:extLst>
          </p:cNvPr>
          <p:cNvGrpSpPr/>
          <p:nvPr/>
        </p:nvGrpSpPr>
        <p:grpSpPr>
          <a:xfrm>
            <a:off x="2289324" y="4089484"/>
            <a:ext cx="909957" cy="863988"/>
            <a:chOff x="2436925" y="4089484"/>
            <a:chExt cx="736846" cy="695812"/>
          </a:xfrm>
        </p:grpSpPr>
        <p:sp>
          <p:nvSpPr>
            <p:cNvPr id="26" name="Rectangle 25">
              <a:extLst>
                <a:ext uri="{FF2B5EF4-FFF2-40B4-BE49-F238E27FC236}">
                  <a16:creationId xmlns:a16="http://schemas.microsoft.com/office/drawing/2014/main" id="{84BC60C6-7D98-6F84-5662-3CB5EE5363F7}"/>
                </a:ext>
              </a:extLst>
            </p:cNvPr>
            <p:cNvSpPr/>
            <p:nvPr/>
          </p:nvSpPr>
          <p:spPr>
            <a:xfrm>
              <a:off x="2436925" y="4089484"/>
              <a:ext cx="736846" cy="695812"/>
            </a:xfrm>
            <a:prstGeom prst="rect">
              <a:avLst/>
            </a:prstGeom>
            <a:solidFill>
              <a:srgbClr val="DC9302"/>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Users with solid fill">
              <a:extLst>
                <a:ext uri="{FF2B5EF4-FFF2-40B4-BE49-F238E27FC236}">
                  <a16:creationId xmlns:a16="http://schemas.microsoft.com/office/drawing/2014/main" id="{A183152E-E24A-5355-069E-52808422256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43877" y="4175919"/>
              <a:ext cx="522942" cy="522942"/>
            </a:xfrm>
            <a:prstGeom prst="rect">
              <a:avLst/>
            </a:prstGeom>
          </p:spPr>
        </p:pic>
      </p:grpSp>
      <p:sp>
        <p:nvSpPr>
          <p:cNvPr id="30" name="TextBox 29">
            <a:extLst>
              <a:ext uri="{FF2B5EF4-FFF2-40B4-BE49-F238E27FC236}">
                <a16:creationId xmlns:a16="http://schemas.microsoft.com/office/drawing/2014/main" id="{67588351-B647-1A09-CC9C-1D1F105588F8}"/>
              </a:ext>
            </a:extLst>
          </p:cNvPr>
          <p:cNvSpPr txBox="1"/>
          <p:nvPr/>
        </p:nvSpPr>
        <p:spPr>
          <a:xfrm>
            <a:off x="1623211" y="1909021"/>
            <a:ext cx="1856176" cy="830997"/>
          </a:xfrm>
          <a:prstGeom prst="rect">
            <a:avLst/>
          </a:prstGeom>
          <a:noFill/>
        </p:spPr>
        <p:txBody>
          <a:bodyPr wrap="square">
            <a:spAutoFit/>
          </a:bodyPr>
          <a:lstStyle/>
          <a:p>
            <a:r>
              <a:rPr lang="en-GB" sz="1200" dirty="0"/>
              <a:t>T</a:t>
            </a:r>
            <a:r>
              <a:rPr lang="en-GB" sz="1200" dirty="0">
                <a:solidFill>
                  <a:schemeClr val="tx1"/>
                </a:solidFill>
              </a:rPr>
              <a:t>o deliver aspects of the DRI strategy relating to data infrastructure and implementation of FAIR. </a:t>
            </a:r>
            <a:endParaRPr lang="en-GB" sz="1200" dirty="0"/>
          </a:p>
        </p:txBody>
      </p:sp>
      <p:sp>
        <p:nvSpPr>
          <p:cNvPr id="32" name="TextBox 31">
            <a:extLst>
              <a:ext uri="{FF2B5EF4-FFF2-40B4-BE49-F238E27FC236}">
                <a16:creationId xmlns:a16="http://schemas.microsoft.com/office/drawing/2014/main" id="{13216178-A8BA-45B4-D0AD-6BB4858C7B61}"/>
              </a:ext>
            </a:extLst>
          </p:cNvPr>
          <p:cNvSpPr txBox="1"/>
          <p:nvPr/>
        </p:nvSpPr>
        <p:spPr>
          <a:xfrm>
            <a:off x="1654060" y="1385801"/>
            <a:ext cx="1856176" cy="523220"/>
          </a:xfrm>
          <a:prstGeom prst="rect">
            <a:avLst/>
          </a:prstGeom>
          <a:noFill/>
        </p:spPr>
        <p:txBody>
          <a:bodyPr wrap="square">
            <a:spAutoFit/>
          </a:bodyPr>
          <a:lstStyle/>
          <a:p>
            <a:r>
              <a:rPr lang="en-US" sz="1400" b="1" dirty="0">
                <a:solidFill>
                  <a:srgbClr val="2E2C51"/>
                </a:solidFill>
                <a:latin typeface="Arial" panose="020B0604020202020204" pitchFamily="34" charset="0"/>
                <a:ea typeface="+mj-ea"/>
                <a:cs typeface="Arial" panose="020B0604020202020204" pitchFamily="34" charset="0"/>
              </a:rPr>
              <a:t>F</a:t>
            </a:r>
            <a:r>
              <a:rPr kumimoji="0" lang="en-US" sz="1400" b="1" i="0" u="none" strike="noStrike" kern="1200" cap="none" spc="0" normalizeH="0" baseline="0" noProof="0" dirty="0" err="1">
                <a:ln>
                  <a:noFill/>
                </a:ln>
                <a:solidFill>
                  <a:srgbClr val="2E2C51"/>
                </a:solidFill>
                <a:effectLst/>
                <a:uLnTx/>
                <a:uFillTx/>
                <a:latin typeface="Arial" panose="020B0604020202020204" pitchFamily="34" charset="0"/>
                <a:ea typeface="+mj-ea"/>
                <a:cs typeface="Arial" panose="020B0604020202020204" pitchFamily="34" charset="0"/>
              </a:rPr>
              <a:t>ederated</a:t>
            </a:r>
            <a:r>
              <a:rPr kumimoji="0" lang="en-US" sz="1400" b="1" i="0" u="none" strike="noStrike" kern="1200" cap="none" spc="0" normalizeH="0" baseline="0" noProof="0" dirty="0">
                <a:ln>
                  <a:noFill/>
                </a:ln>
                <a:solidFill>
                  <a:srgbClr val="2E2C51"/>
                </a:solidFill>
                <a:effectLst/>
                <a:uLnTx/>
                <a:uFillTx/>
                <a:latin typeface="Arial" panose="020B0604020202020204" pitchFamily="34" charset="0"/>
                <a:ea typeface="+mj-ea"/>
                <a:cs typeface="Arial" panose="020B0604020202020204" pitchFamily="34" charset="0"/>
              </a:rPr>
              <a:t> Data Services </a:t>
            </a:r>
            <a:endParaRPr lang="en-US" sz="2800" dirty="0">
              <a:solidFill>
                <a:schemeClr val="tx2"/>
              </a:solidFill>
              <a:latin typeface="+mj-lt"/>
            </a:endParaRPr>
          </a:p>
        </p:txBody>
      </p:sp>
      <p:sp>
        <p:nvSpPr>
          <p:cNvPr id="38" name="TextBox 37">
            <a:extLst>
              <a:ext uri="{FF2B5EF4-FFF2-40B4-BE49-F238E27FC236}">
                <a16:creationId xmlns:a16="http://schemas.microsoft.com/office/drawing/2014/main" id="{BF88F7E7-18B8-4F87-3FD5-D6B949B61E2E}"/>
              </a:ext>
            </a:extLst>
          </p:cNvPr>
          <p:cNvSpPr txBox="1"/>
          <p:nvPr/>
        </p:nvSpPr>
        <p:spPr>
          <a:xfrm>
            <a:off x="5145932" y="1944496"/>
            <a:ext cx="1856176" cy="830997"/>
          </a:xfrm>
          <a:prstGeom prst="rect">
            <a:avLst/>
          </a:prstGeom>
          <a:noFill/>
        </p:spPr>
        <p:txBody>
          <a:bodyPr wrap="square">
            <a:spAutoFit/>
          </a:bodyPr>
          <a:lstStyle/>
          <a:p>
            <a:r>
              <a:rPr lang="en-GB" sz="1200" dirty="0"/>
              <a:t>Ensuring the UK has the compute services to facilitate the ambitions of our R&amp;I community.</a:t>
            </a:r>
          </a:p>
        </p:txBody>
      </p:sp>
      <p:sp>
        <p:nvSpPr>
          <p:cNvPr id="39" name="TextBox 38">
            <a:extLst>
              <a:ext uri="{FF2B5EF4-FFF2-40B4-BE49-F238E27FC236}">
                <a16:creationId xmlns:a16="http://schemas.microsoft.com/office/drawing/2014/main" id="{0682D043-1F7E-6652-BAF0-191E799B2E7F}"/>
              </a:ext>
            </a:extLst>
          </p:cNvPr>
          <p:cNvSpPr txBox="1"/>
          <p:nvPr/>
        </p:nvSpPr>
        <p:spPr>
          <a:xfrm>
            <a:off x="5168419" y="1243038"/>
            <a:ext cx="1926316" cy="738664"/>
          </a:xfrm>
          <a:prstGeom prst="rect">
            <a:avLst/>
          </a:prstGeom>
          <a:noFill/>
        </p:spPr>
        <p:txBody>
          <a:bodyPr wrap="square">
            <a:spAutoFit/>
          </a:bodyPr>
          <a:lstStyle/>
          <a:p>
            <a:r>
              <a:rPr lang="en-US" sz="1400" b="1" dirty="0">
                <a:solidFill>
                  <a:srgbClr val="2E2C51"/>
                </a:solidFill>
                <a:latin typeface="Arial" panose="020B0604020202020204" pitchFamily="34" charset="0"/>
                <a:ea typeface="+mj-ea"/>
                <a:cs typeface="Arial" panose="020B0604020202020204" pitchFamily="34" charset="0"/>
              </a:rPr>
              <a:t>National Computational Research Services </a:t>
            </a:r>
          </a:p>
        </p:txBody>
      </p:sp>
      <p:sp>
        <p:nvSpPr>
          <p:cNvPr id="40" name="TextBox 39">
            <a:extLst>
              <a:ext uri="{FF2B5EF4-FFF2-40B4-BE49-F238E27FC236}">
                <a16:creationId xmlns:a16="http://schemas.microsoft.com/office/drawing/2014/main" id="{9F68BDFD-4FD2-7EA3-563E-C7FFAE47005E}"/>
              </a:ext>
            </a:extLst>
          </p:cNvPr>
          <p:cNvSpPr txBox="1"/>
          <p:nvPr/>
        </p:nvSpPr>
        <p:spPr>
          <a:xfrm>
            <a:off x="8627610" y="1959654"/>
            <a:ext cx="1856176" cy="830997"/>
          </a:xfrm>
          <a:prstGeom prst="rect">
            <a:avLst/>
          </a:prstGeom>
          <a:noFill/>
        </p:spPr>
        <p:txBody>
          <a:bodyPr wrap="square">
            <a:spAutoFit/>
          </a:bodyPr>
          <a:lstStyle/>
          <a:p>
            <a:r>
              <a:rPr lang="en-GB" sz="1200" dirty="0"/>
              <a:t>Creation of a mission-led software programme for large-scale accelerated computing.</a:t>
            </a:r>
          </a:p>
        </p:txBody>
      </p:sp>
      <p:sp>
        <p:nvSpPr>
          <p:cNvPr id="41" name="TextBox 40">
            <a:extLst>
              <a:ext uri="{FF2B5EF4-FFF2-40B4-BE49-F238E27FC236}">
                <a16:creationId xmlns:a16="http://schemas.microsoft.com/office/drawing/2014/main" id="{BAD724E2-FAAC-8965-EAC4-AFD9CF3AA5CC}"/>
              </a:ext>
            </a:extLst>
          </p:cNvPr>
          <p:cNvSpPr txBox="1"/>
          <p:nvPr/>
        </p:nvSpPr>
        <p:spPr>
          <a:xfrm>
            <a:off x="8658459" y="1249996"/>
            <a:ext cx="1856176" cy="738664"/>
          </a:xfrm>
          <a:prstGeom prst="rect">
            <a:avLst/>
          </a:prstGeom>
          <a:noFill/>
        </p:spPr>
        <p:txBody>
          <a:bodyPr wrap="square">
            <a:spAutoFit/>
          </a:bodyPr>
          <a:lstStyle/>
          <a:p>
            <a:r>
              <a:rPr lang="en-GB" sz="1400" b="1" dirty="0">
                <a:solidFill>
                  <a:srgbClr val="2E2C51"/>
                </a:solidFill>
                <a:latin typeface="Arial" panose="020B0604020202020204" pitchFamily="34" charset="0"/>
                <a:ea typeface="+mj-ea"/>
                <a:cs typeface="Arial" panose="020B0604020202020204" pitchFamily="34" charset="0"/>
              </a:rPr>
              <a:t>Software for future Large-scale compute</a:t>
            </a:r>
          </a:p>
        </p:txBody>
      </p:sp>
      <p:sp>
        <p:nvSpPr>
          <p:cNvPr id="42" name="TextBox 41">
            <a:extLst>
              <a:ext uri="{FF2B5EF4-FFF2-40B4-BE49-F238E27FC236}">
                <a16:creationId xmlns:a16="http://schemas.microsoft.com/office/drawing/2014/main" id="{F46A6CAF-1C8B-A4B1-3C5F-F8B8DC7047BB}"/>
              </a:ext>
            </a:extLst>
          </p:cNvPr>
          <p:cNvSpPr txBox="1"/>
          <p:nvPr/>
        </p:nvSpPr>
        <p:spPr>
          <a:xfrm>
            <a:off x="3195201" y="4605490"/>
            <a:ext cx="1856176" cy="830997"/>
          </a:xfrm>
          <a:prstGeom prst="rect">
            <a:avLst/>
          </a:prstGeom>
          <a:noFill/>
        </p:spPr>
        <p:txBody>
          <a:bodyPr wrap="square">
            <a:spAutoFit/>
          </a:bodyPr>
          <a:lstStyle/>
          <a:p>
            <a:r>
              <a:rPr lang="en-GB" sz="1200" dirty="0"/>
              <a:t>Ensuring the UK has the skills base to deliver effective world-leading research and innovation. </a:t>
            </a:r>
          </a:p>
        </p:txBody>
      </p:sp>
      <p:sp>
        <p:nvSpPr>
          <p:cNvPr id="43" name="TextBox 42">
            <a:extLst>
              <a:ext uri="{FF2B5EF4-FFF2-40B4-BE49-F238E27FC236}">
                <a16:creationId xmlns:a16="http://schemas.microsoft.com/office/drawing/2014/main" id="{57D504E7-E902-03A9-03CD-1649B1786D64}"/>
              </a:ext>
            </a:extLst>
          </p:cNvPr>
          <p:cNvSpPr txBox="1"/>
          <p:nvPr/>
        </p:nvSpPr>
        <p:spPr>
          <a:xfrm>
            <a:off x="3226050" y="4082270"/>
            <a:ext cx="1856176" cy="523220"/>
          </a:xfrm>
          <a:prstGeom prst="rect">
            <a:avLst/>
          </a:prstGeom>
          <a:noFill/>
        </p:spPr>
        <p:txBody>
          <a:bodyPr wrap="square">
            <a:spAutoFit/>
          </a:bodyPr>
          <a:lstStyle/>
          <a:p>
            <a:r>
              <a:rPr lang="en-US" sz="1400" b="1" dirty="0">
                <a:solidFill>
                  <a:srgbClr val="2E2C51"/>
                </a:solidFill>
                <a:latin typeface="Arial" panose="020B0604020202020204" pitchFamily="34" charset="0"/>
                <a:ea typeface="+mj-ea"/>
                <a:cs typeface="Arial" panose="020B0604020202020204" pitchFamily="34" charset="0"/>
              </a:rPr>
              <a:t>Supporting DRI Professionals </a:t>
            </a:r>
          </a:p>
        </p:txBody>
      </p:sp>
      <p:sp>
        <p:nvSpPr>
          <p:cNvPr id="44" name="TextBox 43">
            <a:extLst>
              <a:ext uri="{FF2B5EF4-FFF2-40B4-BE49-F238E27FC236}">
                <a16:creationId xmlns:a16="http://schemas.microsoft.com/office/drawing/2014/main" id="{8204A55B-B23A-410A-73F0-C2E9F113BAA6}"/>
              </a:ext>
            </a:extLst>
          </p:cNvPr>
          <p:cNvSpPr txBox="1"/>
          <p:nvPr/>
        </p:nvSpPr>
        <p:spPr>
          <a:xfrm>
            <a:off x="6978931" y="4661669"/>
            <a:ext cx="1957165" cy="830997"/>
          </a:xfrm>
          <a:prstGeom prst="rect">
            <a:avLst/>
          </a:prstGeom>
          <a:noFill/>
        </p:spPr>
        <p:txBody>
          <a:bodyPr wrap="square">
            <a:spAutoFit/>
          </a:bodyPr>
          <a:lstStyle/>
          <a:p>
            <a:r>
              <a:rPr lang="en-GB" sz="1200" dirty="0"/>
              <a:t>Secure access and connectivity, and software as an infrastructure and </a:t>
            </a:r>
            <a:r>
              <a:rPr lang="en-GB" sz="1200" dirty="0">
                <a:solidFill>
                  <a:schemeClr val="tx1"/>
                </a:solidFill>
              </a:rPr>
              <a:t>UKRI net zero ambitions</a:t>
            </a:r>
            <a:r>
              <a:rPr lang="en-GB" sz="1200" dirty="0"/>
              <a:t>.</a:t>
            </a:r>
          </a:p>
        </p:txBody>
      </p:sp>
      <p:sp>
        <p:nvSpPr>
          <p:cNvPr id="45" name="TextBox 44">
            <a:extLst>
              <a:ext uri="{FF2B5EF4-FFF2-40B4-BE49-F238E27FC236}">
                <a16:creationId xmlns:a16="http://schemas.microsoft.com/office/drawing/2014/main" id="{42896F29-9692-3B48-A163-779CBD4D3FC6}"/>
              </a:ext>
            </a:extLst>
          </p:cNvPr>
          <p:cNvSpPr txBox="1"/>
          <p:nvPr/>
        </p:nvSpPr>
        <p:spPr>
          <a:xfrm>
            <a:off x="7006464" y="3966856"/>
            <a:ext cx="1856176" cy="738664"/>
          </a:xfrm>
          <a:prstGeom prst="rect">
            <a:avLst/>
          </a:prstGeom>
          <a:noFill/>
        </p:spPr>
        <p:txBody>
          <a:bodyPr wrap="square">
            <a:spAutoFit/>
          </a:bodyPr>
          <a:lstStyle/>
          <a:p>
            <a:r>
              <a:rPr lang="en-GB" sz="1400" b="1" dirty="0">
                <a:solidFill>
                  <a:srgbClr val="2E2C51"/>
                </a:solidFill>
                <a:latin typeface="Arial" panose="020B0604020202020204" pitchFamily="34" charset="0"/>
                <a:ea typeface="+mj-ea"/>
                <a:cs typeface="Arial" panose="020B0604020202020204" pitchFamily="34" charset="0"/>
              </a:rPr>
              <a:t>Software, Networks, Security and Net Zero </a:t>
            </a:r>
          </a:p>
        </p:txBody>
      </p:sp>
      <p:sp>
        <p:nvSpPr>
          <p:cNvPr id="46" name="Rectangle 45">
            <a:extLst>
              <a:ext uri="{FF2B5EF4-FFF2-40B4-BE49-F238E27FC236}">
                <a16:creationId xmlns:a16="http://schemas.microsoft.com/office/drawing/2014/main" id="{8A0FCC6D-104F-04E6-1F9F-20BA48AE5291}"/>
              </a:ext>
            </a:extLst>
          </p:cNvPr>
          <p:cNvSpPr/>
          <p:nvPr/>
        </p:nvSpPr>
        <p:spPr>
          <a:xfrm>
            <a:off x="1205729" y="2790651"/>
            <a:ext cx="2386771" cy="896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44774C7-8C4B-587A-BE35-D3881074B88F}"/>
              </a:ext>
            </a:extLst>
          </p:cNvPr>
          <p:cNvSpPr/>
          <p:nvPr/>
        </p:nvSpPr>
        <p:spPr>
          <a:xfrm>
            <a:off x="4696942" y="2794282"/>
            <a:ext cx="2387439" cy="896034"/>
          </a:xfrm>
          <a:prstGeom prst="rect">
            <a:avLst/>
          </a:prstGeom>
          <a:solidFill>
            <a:srgbClr val="2E2D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40D64E36-8097-81F7-0C04-503C047F3FE9}"/>
              </a:ext>
            </a:extLst>
          </p:cNvPr>
          <p:cNvSpPr/>
          <p:nvPr/>
        </p:nvSpPr>
        <p:spPr>
          <a:xfrm>
            <a:off x="8197034" y="2797077"/>
            <a:ext cx="2387439" cy="896034"/>
          </a:xfrm>
          <a:prstGeom prst="rect">
            <a:avLst/>
          </a:prstGeom>
          <a:solidFill>
            <a:srgbClr val="861E84"/>
          </a:solidFill>
          <a:ln>
            <a:solidFill>
              <a:srgbClr val="861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4FAB0323-78C2-4B95-4DA7-03C862CB0822}"/>
              </a:ext>
            </a:extLst>
          </p:cNvPr>
          <p:cNvSpPr/>
          <p:nvPr/>
        </p:nvSpPr>
        <p:spPr>
          <a:xfrm>
            <a:off x="6526885" y="5510121"/>
            <a:ext cx="2387439" cy="896034"/>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D0F99238-76BA-5C9C-F0C6-BEB83A5726E0}"/>
              </a:ext>
            </a:extLst>
          </p:cNvPr>
          <p:cNvSpPr/>
          <p:nvPr/>
        </p:nvSpPr>
        <p:spPr>
          <a:xfrm>
            <a:off x="2737392" y="5513354"/>
            <a:ext cx="2387439" cy="896034"/>
          </a:xfrm>
          <a:prstGeom prst="rect">
            <a:avLst/>
          </a:prstGeom>
          <a:solidFill>
            <a:srgbClr val="DC9302"/>
          </a:solidFill>
          <a:ln>
            <a:solidFill>
              <a:srgbClr val="DC9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A673C0C8-6F9A-0F59-31F8-F1C633D9CEFB}"/>
              </a:ext>
            </a:extLst>
          </p:cNvPr>
          <p:cNvCxnSpPr/>
          <p:nvPr/>
        </p:nvCxnSpPr>
        <p:spPr>
          <a:xfrm>
            <a:off x="2404822" y="2912487"/>
            <a:ext cx="0" cy="66582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6404C6-846E-13F5-959C-714EF16BD1A3}"/>
              </a:ext>
            </a:extLst>
          </p:cNvPr>
          <p:cNvCxnSpPr/>
          <p:nvPr/>
        </p:nvCxnSpPr>
        <p:spPr>
          <a:xfrm>
            <a:off x="5912981" y="2912487"/>
            <a:ext cx="0" cy="66582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C0D5D7-DF13-703C-0575-E5130B898E2B}"/>
              </a:ext>
            </a:extLst>
          </p:cNvPr>
          <p:cNvCxnSpPr/>
          <p:nvPr/>
        </p:nvCxnSpPr>
        <p:spPr>
          <a:xfrm>
            <a:off x="9410782" y="2912487"/>
            <a:ext cx="0" cy="66582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5EA63BA-4682-9B5A-6F0B-5FE31BE91D07}"/>
              </a:ext>
            </a:extLst>
          </p:cNvPr>
          <p:cNvCxnSpPr/>
          <p:nvPr/>
        </p:nvCxnSpPr>
        <p:spPr>
          <a:xfrm>
            <a:off x="3942138" y="5648289"/>
            <a:ext cx="0" cy="66582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ADD3C28-356F-D26A-9400-C95B7181F1A8}"/>
              </a:ext>
            </a:extLst>
          </p:cNvPr>
          <p:cNvCxnSpPr/>
          <p:nvPr/>
        </p:nvCxnSpPr>
        <p:spPr>
          <a:xfrm>
            <a:off x="7733177" y="5648289"/>
            <a:ext cx="0" cy="66582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A2BC83C-D33A-BAEC-F93D-8DF632C760BA}"/>
              </a:ext>
            </a:extLst>
          </p:cNvPr>
          <p:cNvSpPr txBox="1"/>
          <p:nvPr/>
        </p:nvSpPr>
        <p:spPr>
          <a:xfrm>
            <a:off x="1323470" y="2811262"/>
            <a:ext cx="957070" cy="430887"/>
          </a:xfrm>
          <a:prstGeom prst="rect">
            <a:avLst/>
          </a:prstGeom>
          <a:noFill/>
        </p:spPr>
        <p:txBody>
          <a:bodyPr wrap="square" rtlCol="0">
            <a:spAutoFit/>
          </a:bodyPr>
          <a:lstStyle/>
          <a:p>
            <a:pPr algn="ctr"/>
            <a:r>
              <a:rPr lang="en-GB" sz="1100" b="1" dirty="0">
                <a:solidFill>
                  <a:schemeClr val="bg1"/>
                </a:solidFill>
              </a:rPr>
              <a:t>Total for this SR</a:t>
            </a:r>
          </a:p>
        </p:txBody>
      </p:sp>
      <p:sp>
        <p:nvSpPr>
          <p:cNvPr id="59" name="TextBox 58">
            <a:extLst>
              <a:ext uri="{FF2B5EF4-FFF2-40B4-BE49-F238E27FC236}">
                <a16:creationId xmlns:a16="http://schemas.microsoft.com/office/drawing/2014/main" id="{C5C5A3DD-DAA7-E627-780D-F96507DEEADD}"/>
              </a:ext>
            </a:extLst>
          </p:cNvPr>
          <p:cNvSpPr txBox="1"/>
          <p:nvPr/>
        </p:nvSpPr>
        <p:spPr>
          <a:xfrm>
            <a:off x="4813158" y="2793507"/>
            <a:ext cx="957070" cy="430887"/>
          </a:xfrm>
          <a:prstGeom prst="rect">
            <a:avLst/>
          </a:prstGeom>
          <a:noFill/>
        </p:spPr>
        <p:txBody>
          <a:bodyPr wrap="square" rtlCol="0">
            <a:spAutoFit/>
          </a:bodyPr>
          <a:lstStyle/>
          <a:p>
            <a:pPr algn="ctr"/>
            <a:r>
              <a:rPr lang="en-GB" sz="1100" b="1" dirty="0">
                <a:solidFill>
                  <a:schemeClr val="bg1"/>
                </a:solidFill>
              </a:rPr>
              <a:t>Total for this SR</a:t>
            </a:r>
          </a:p>
        </p:txBody>
      </p:sp>
      <p:sp>
        <p:nvSpPr>
          <p:cNvPr id="60" name="TextBox 59">
            <a:extLst>
              <a:ext uri="{FF2B5EF4-FFF2-40B4-BE49-F238E27FC236}">
                <a16:creationId xmlns:a16="http://schemas.microsoft.com/office/drawing/2014/main" id="{C33E9965-AA62-7A39-7E20-3F5031E08626}"/>
              </a:ext>
            </a:extLst>
          </p:cNvPr>
          <p:cNvSpPr txBox="1"/>
          <p:nvPr/>
        </p:nvSpPr>
        <p:spPr>
          <a:xfrm>
            <a:off x="8313873" y="2799858"/>
            <a:ext cx="957070" cy="430887"/>
          </a:xfrm>
          <a:prstGeom prst="rect">
            <a:avLst/>
          </a:prstGeom>
          <a:noFill/>
        </p:spPr>
        <p:txBody>
          <a:bodyPr wrap="square" rtlCol="0">
            <a:spAutoFit/>
          </a:bodyPr>
          <a:lstStyle/>
          <a:p>
            <a:pPr algn="ctr"/>
            <a:r>
              <a:rPr lang="en-GB" sz="1100" b="1" dirty="0">
                <a:solidFill>
                  <a:schemeClr val="bg1"/>
                </a:solidFill>
              </a:rPr>
              <a:t>Total for this SR</a:t>
            </a:r>
          </a:p>
        </p:txBody>
      </p:sp>
      <p:sp>
        <p:nvSpPr>
          <p:cNvPr id="61" name="TextBox 60">
            <a:extLst>
              <a:ext uri="{FF2B5EF4-FFF2-40B4-BE49-F238E27FC236}">
                <a16:creationId xmlns:a16="http://schemas.microsoft.com/office/drawing/2014/main" id="{7A64C7C8-B75F-B2F0-A7FD-1669C8DAD5B0}"/>
              </a:ext>
            </a:extLst>
          </p:cNvPr>
          <p:cNvSpPr txBox="1"/>
          <p:nvPr/>
        </p:nvSpPr>
        <p:spPr>
          <a:xfrm>
            <a:off x="2858543" y="5517873"/>
            <a:ext cx="957070" cy="430887"/>
          </a:xfrm>
          <a:prstGeom prst="rect">
            <a:avLst/>
          </a:prstGeom>
          <a:noFill/>
        </p:spPr>
        <p:txBody>
          <a:bodyPr wrap="square" rtlCol="0">
            <a:spAutoFit/>
          </a:bodyPr>
          <a:lstStyle/>
          <a:p>
            <a:pPr algn="ctr"/>
            <a:r>
              <a:rPr lang="en-GB" sz="1100" b="1" dirty="0">
                <a:solidFill>
                  <a:schemeClr val="bg1"/>
                </a:solidFill>
              </a:rPr>
              <a:t>Total for this SR</a:t>
            </a:r>
          </a:p>
        </p:txBody>
      </p:sp>
      <p:sp>
        <p:nvSpPr>
          <p:cNvPr id="62" name="TextBox 61">
            <a:extLst>
              <a:ext uri="{FF2B5EF4-FFF2-40B4-BE49-F238E27FC236}">
                <a16:creationId xmlns:a16="http://schemas.microsoft.com/office/drawing/2014/main" id="{A5DCE2E9-2AEF-3D15-E2EE-0B6DCB3E3E10}"/>
              </a:ext>
            </a:extLst>
          </p:cNvPr>
          <p:cNvSpPr txBox="1"/>
          <p:nvPr/>
        </p:nvSpPr>
        <p:spPr>
          <a:xfrm>
            <a:off x="6640756" y="5540154"/>
            <a:ext cx="957070" cy="430887"/>
          </a:xfrm>
          <a:prstGeom prst="rect">
            <a:avLst/>
          </a:prstGeom>
          <a:noFill/>
        </p:spPr>
        <p:txBody>
          <a:bodyPr wrap="square" rtlCol="0">
            <a:spAutoFit/>
          </a:bodyPr>
          <a:lstStyle/>
          <a:p>
            <a:pPr algn="ctr"/>
            <a:r>
              <a:rPr lang="en-GB" sz="1100" b="1" dirty="0">
                <a:solidFill>
                  <a:schemeClr val="bg1"/>
                </a:solidFill>
              </a:rPr>
              <a:t>Total for this SR</a:t>
            </a:r>
          </a:p>
        </p:txBody>
      </p:sp>
      <p:sp>
        <p:nvSpPr>
          <p:cNvPr id="63" name="TextBox 62">
            <a:extLst>
              <a:ext uri="{FF2B5EF4-FFF2-40B4-BE49-F238E27FC236}">
                <a16:creationId xmlns:a16="http://schemas.microsoft.com/office/drawing/2014/main" id="{225ACC19-39E6-811D-D78D-652328C48230}"/>
              </a:ext>
            </a:extLst>
          </p:cNvPr>
          <p:cNvSpPr txBox="1"/>
          <p:nvPr/>
        </p:nvSpPr>
        <p:spPr>
          <a:xfrm>
            <a:off x="3918126" y="5529122"/>
            <a:ext cx="1222375" cy="430887"/>
          </a:xfrm>
          <a:prstGeom prst="rect">
            <a:avLst/>
          </a:prstGeom>
          <a:noFill/>
        </p:spPr>
        <p:txBody>
          <a:bodyPr wrap="square" rtlCol="0">
            <a:spAutoFit/>
          </a:bodyPr>
          <a:lstStyle/>
          <a:p>
            <a:pPr algn="ctr"/>
            <a:r>
              <a:rPr lang="en-GB" sz="1100" b="1" dirty="0">
                <a:solidFill>
                  <a:schemeClr val="bg1"/>
                </a:solidFill>
              </a:rPr>
              <a:t>Indicative forward profile</a:t>
            </a:r>
          </a:p>
        </p:txBody>
      </p:sp>
      <p:sp>
        <p:nvSpPr>
          <p:cNvPr id="64" name="TextBox 63">
            <a:extLst>
              <a:ext uri="{FF2B5EF4-FFF2-40B4-BE49-F238E27FC236}">
                <a16:creationId xmlns:a16="http://schemas.microsoft.com/office/drawing/2014/main" id="{CC283EFD-A24B-8CA8-EFFD-5EE93EEB3DFD}"/>
              </a:ext>
            </a:extLst>
          </p:cNvPr>
          <p:cNvSpPr txBox="1"/>
          <p:nvPr/>
        </p:nvSpPr>
        <p:spPr>
          <a:xfrm>
            <a:off x="7720604" y="5540153"/>
            <a:ext cx="1222375" cy="430887"/>
          </a:xfrm>
          <a:prstGeom prst="rect">
            <a:avLst/>
          </a:prstGeom>
          <a:noFill/>
        </p:spPr>
        <p:txBody>
          <a:bodyPr wrap="square" rtlCol="0">
            <a:spAutoFit/>
          </a:bodyPr>
          <a:lstStyle/>
          <a:p>
            <a:pPr algn="ctr"/>
            <a:r>
              <a:rPr lang="en-GB" sz="1100" b="1" dirty="0">
                <a:solidFill>
                  <a:schemeClr val="bg1"/>
                </a:solidFill>
              </a:rPr>
              <a:t>Indicative forward profile</a:t>
            </a:r>
          </a:p>
        </p:txBody>
      </p:sp>
      <p:sp>
        <p:nvSpPr>
          <p:cNvPr id="65" name="TextBox 64">
            <a:extLst>
              <a:ext uri="{FF2B5EF4-FFF2-40B4-BE49-F238E27FC236}">
                <a16:creationId xmlns:a16="http://schemas.microsoft.com/office/drawing/2014/main" id="{768BCDAF-A500-35AC-3885-80833D4999AA}"/>
              </a:ext>
            </a:extLst>
          </p:cNvPr>
          <p:cNvSpPr txBox="1"/>
          <p:nvPr/>
        </p:nvSpPr>
        <p:spPr>
          <a:xfrm>
            <a:off x="9387300" y="2813714"/>
            <a:ext cx="1222375" cy="430887"/>
          </a:xfrm>
          <a:prstGeom prst="rect">
            <a:avLst/>
          </a:prstGeom>
          <a:noFill/>
        </p:spPr>
        <p:txBody>
          <a:bodyPr wrap="square" rtlCol="0">
            <a:spAutoFit/>
          </a:bodyPr>
          <a:lstStyle/>
          <a:p>
            <a:pPr algn="ctr"/>
            <a:r>
              <a:rPr lang="en-GB" sz="1100" b="1" dirty="0">
                <a:solidFill>
                  <a:schemeClr val="bg1"/>
                </a:solidFill>
              </a:rPr>
              <a:t>Indicative forward profile</a:t>
            </a:r>
          </a:p>
        </p:txBody>
      </p:sp>
      <p:sp>
        <p:nvSpPr>
          <p:cNvPr id="66" name="TextBox 65">
            <a:extLst>
              <a:ext uri="{FF2B5EF4-FFF2-40B4-BE49-F238E27FC236}">
                <a16:creationId xmlns:a16="http://schemas.microsoft.com/office/drawing/2014/main" id="{605BADA1-8C63-A14D-AF98-1939C7D7E421}"/>
              </a:ext>
            </a:extLst>
          </p:cNvPr>
          <p:cNvSpPr txBox="1"/>
          <p:nvPr/>
        </p:nvSpPr>
        <p:spPr>
          <a:xfrm>
            <a:off x="5895842" y="2813714"/>
            <a:ext cx="1222375" cy="430887"/>
          </a:xfrm>
          <a:prstGeom prst="rect">
            <a:avLst/>
          </a:prstGeom>
          <a:noFill/>
        </p:spPr>
        <p:txBody>
          <a:bodyPr wrap="square" rtlCol="0">
            <a:spAutoFit/>
          </a:bodyPr>
          <a:lstStyle/>
          <a:p>
            <a:pPr algn="ctr"/>
            <a:r>
              <a:rPr lang="en-GB" sz="1100" b="1" dirty="0">
                <a:solidFill>
                  <a:schemeClr val="bg1"/>
                </a:solidFill>
              </a:rPr>
              <a:t>Indicative forward profile</a:t>
            </a:r>
          </a:p>
        </p:txBody>
      </p:sp>
      <p:sp>
        <p:nvSpPr>
          <p:cNvPr id="67" name="TextBox 66">
            <a:extLst>
              <a:ext uri="{FF2B5EF4-FFF2-40B4-BE49-F238E27FC236}">
                <a16:creationId xmlns:a16="http://schemas.microsoft.com/office/drawing/2014/main" id="{5FD78BEB-69A4-3847-05AA-E74CA435D0E5}"/>
              </a:ext>
            </a:extLst>
          </p:cNvPr>
          <p:cNvSpPr txBox="1"/>
          <p:nvPr/>
        </p:nvSpPr>
        <p:spPr>
          <a:xfrm>
            <a:off x="2401203" y="2814833"/>
            <a:ext cx="1222375" cy="430887"/>
          </a:xfrm>
          <a:prstGeom prst="rect">
            <a:avLst/>
          </a:prstGeom>
          <a:noFill/>
        </p:spPr>
        <p:txBody>
          <a:bodyPr wrap="square" rtlCol="0">
            <a:spAutoFit/>
          </a:bodyPr>
          <a:lstStyle/>
          <a:p>
            <a:pPr algn="ctr"/>
            <a:r>
              <a:rPr lang="en-GB" sz="1100" b="1" dirty="0">
                <a:solidFill>
                  <a:schemeClr val="bg1"/>
                </a:solidFill>
              </a:rPr>
              <a:t>Indicative forward profile</a:t>
            </a:r>
          </a:p>
        </p:txBody>
      </p:sp>
      <p:sp>
        <p:nvSpPr>
          <p:cNvPr id="69" name="TextBox 68">
            <a:extLst>
              <a:ext uri="{FF2B5EF4-FFF2-40B4-BE49-F238E27FC236}">
                <a16:creationId xmlns:a16="http://schemas.microsoft.com/office/drawing/2014/main" id="{C00C4A4D-DCE3-EDFD-66C6-D54047A7D6C1}"/>
              </a:ext>
            </a:extLst>
          </p:cNvPr>
          <p:cNvSpPr txBox="1"/>
          <p:nvPr/>
        </p:nvSpPr>
        <p:spPr>
          <a:xfrm>
            <a:off x="1286357" y="3187304"/>
            <a:ext cx="1031296" cy="369332"/>
          </a:xfrm>
          <a:prstGeom prst="rect">
            <a:avLst/>
          </a:prstGeom>
          <a:noFill/>
        </p:spPr>
        <p:txBody>
          <a:bodyPr wrap="square">
            <a:spAutoFit/>
          </a:bodyPr>
          <a:lstStyle/>
          <a:p>
            <a:pPr algn="ctr"/>
            <a:r>
              <a:rPr lang="en-IN" b="1" dirty="0">
                <a:solidFill>
                  <a:schemeClr val="bg1"/>
                </a:solidFill>
              </a:rPr>
              <a:t>£38.1M</a:t>
            </a:r>
          </a:p>
        </p:txBody>
      </p:sp>
      <p:sp>
        <p:nvSpPr>
          <p:cNvPr id="71" name="TextBox 70">
            <a:extLst>
              <a:ext uri="{FF2B5EF4-FFF2-40B4-BE49-F238E27FC236}">
                <a16:creationId xmlns:a16="http://schemas.microsoft.com/office/drawing/2014/main" id="{822A6D15-A0FF-37F3-5E31-8451CAC2BACC}"/>
              </a:ext>
            </a:extLst>
          </p:cNvPr>
          <p:cNvSpPr txBox="1"/>
          <p:nvPr/>
        </p:nvSpPr>
        <p:spPr>
          <a:xfrm>
            <a:off x="2423912" y="3184410"/>
            <a:ext cx="1107489" cy="369332"/>
          </a:xfrm>
          <a:prstGeom prst="rect">
            <a:avLst/>
          </a:prstGeom>
          <a:noFill/>
        </p:spPr>
        <p:txBody>
          <a:bodyPr wrap="square">
            <a:spAutoFit/>
          </a:bodyPr>
          <a:lstStyle/>
          <a:p>
            <a:pPr algn="ctr"/>
            <a:r>
              <a:rPr lang="en-IN" b="1" dirty="0">
                <a:solidFill>
                  <a:schemeClr val="bg1"/>
                </a:solidFill>
              </a:rPr>
              <a:t>£31.6M</a:t>
            </a:r>
          </a:p>
        </p:txBody>
      </p:sp>
      <p:sp>
        <p:nvSpPr>
          <p:cNvPr id="73" name="TextBox 72">
            <a:extLst>
              <a:ext uri="{FF2B5EF4-FFF2-40B4-BE49-F238E27FC236}">
                <a16:creationId xmlns:a16="http://schemas.microsoft.com/office/drawing/2014/main" id="{8275B93C-7203-4567-A457-D9A5D012F097}"/>
              </a:ext>
            </a:extLst>
          </p:cNvPr>
          <p:cNvSpPr txBox="1"/>
          <p:nvPr/>
        </p:nvSpPr>
        <p:spPr>
          <a:xfrm>
            <a:off x="4866606" y="3192776"/>
            <a:ext cx="857176" cy="369332"/>
          </a:xfrm>
          <a:prstGeom prst="rect">
            <a:avLst/>
          </a:prstGeom>
          <a:noFill/>
        </p:spPr>
        <p:txBody>
          <a:bodyPr wrap="square">
            <a:spAutoFit/>
          </a:bodyPr>
          <a:lstStyle/>
          <a:p>
            <a:pPr algn="ctr"/>
            <a:r>
              <a:rPr lang="en-IN" b="1" dirty="0">
                <a:solidFill>
                  <a:schemeClr val="bg1"/>
                </a:solidFill>
              </a:rPr>
              <a:t>£23M</a:t>
            </a:r>
          </a:p>
        </p:txBody>
      </p:sp>
      <p:sp>
        <p:nvSpPr>
          <p:cNvPr id="75" name="TextBox 74">
            <a:extLst>
              <a:ext uri="{FF2B5EF4-FFF2-40B4-BE49-F238E27FC236}">
                <a16:creationId xmlns:a16="http://schemas.microsoft.com/office/drawing/2014/main" id="{2EC598E3-B002-32B9-DC64-C24CBEF9959C}"/>
              </a:ext>
            </a:extLst>
          </p:cNvPr>
          <p:cNvSpPr txBox="1"/>
          <p:nvPr/>
        </p:nvSpPr>
        <p:spPr>
          <a:xfrm>
            <a:off x="6016087" y="3202722"/>
            <a:ext cx="1009097" cy="369332"/>
          </a:xfrm>
          <a:prstGeom prst="rect">
            <a:avLst/>
          </a:prstGeom>
          <a:noFill/>
        </p:spPr>
        <p:txBody>
          <a:bodyPr wrap="square">
            <a:spAutoFit/>
          </a:bodyPr>
          <a:lstStyle/>
          <a:p>
            <a:pPr algn="ctr"/>
            <a:r>
              <a:rPr lang="en-IN" b="1" dirty="0">
                <a:solidFill>
                  <a:schemeClr val="bg1"/>
                </a:solidFill>
              </a:rPr>
              <a:t>£16M</a:t>
            </a:r>
          </a:p>
        </p:txBody>
      </p:sp>
      <p:sp>
        <p:nvSpPr>
          <p:cNvPr id="77" name="TextBox 76">
            <a:extLst>
              <a:ext uri="{FF2B5EF4-FFF2-40B4-BE49-F238E27FC236}">
                <a16:creationId xmlns:a16="http://schemas.microsoft.com/office/drawing/2014/main" id="{87E18FC6-09F0-D569-41CB-A162F9E6F3A6}"/>
              </a:ext>
            </a:extLst>
          </p:cNvPr>
          <p:cNvSpPr txBox="1"/>
          <p:nvPr/>
        </p:nvSpPr>
        <p:spPr>
          <a:xfrm>
            <a:off x="8241727" y="3192776"/>
            <a:ext cx="1107488" cy="369332"/>
          </a:xfrm>
          <a:prstGeom prst="rect">
            <a:avLst/>
          </a:prstGeom>
          <a:noFill/>
        </p:spPr>
        <p:txBody>
          <a:bodyPr wrap="square">
            <a:spAutoFit/>
          </a:bodyPr>
          <a:lstStyle/>
          <a:p>
            <a:pPr algn="ctr"/>
            <a:r>
              <a:rPr lang="en-IN" b="1" dirty="0">
                <a:solidFill>
                  <a:schemeClr val="bg1"/>
                </a:solidFill>
              </a:rPr>
              <a:t>£8.5M</a:t>
            </a:r>
          </a:p>
        </p:txBody>
      </p:sp>
      <p:sp>
        <p:nvSpPr>
          <p:cNvPr id="78" name="TextBox 77">
            <a:extLst>
              <a:ext uri="{FF2B5EF4-FFF2-40B4-BE49-F238E27FC236}">
                <a16:creationId xmlns:a16="http://schemas.microsoft.com/office/drawing/2014/main" id="{F8559F65-0253-7D2D-B9FD-2807646989E9}"/>
              </a:ext>
            </a:extLst>
          </p:cNvPr>
          <p:cNvSpPr txBox="1"/>
          <p:nvPr/>
        </p:nvSpPr>
        <p:spPr>
          <a:xfrm>
            <a:off x="9434480" y="3195235"/>
            <a:ext cx="1107488" cy="369332"/>
          </a:xfrm>
          <a:prstGeom prst="rect">
            <a:avLst/>
          </a:prstGeom>
          <a:noFill/>
        </p:spPr>
        <p:txBody>
          <a:bodyPr wrap="square">
            <a:spAutoFit/>
          </a:bodyPr>
          <a:lstStyle/>
          <a:p>
            <a:pPr algn="ctr"/>
            <a:r>
              <a:rPr lang="en-IN" b="1" dirty="0">
                <a:solidFill>
                  <a:schemeClr val="bg1"/>
                </a:solidFill>
              </a:rPr>
              <a:t>£13.5M</a:t>
            </a:r>
          </a:p>
        </p:txBody>
      </p:sp>
      <p:sp>
        <p:nvSpPr>
          <p:cNvPr id="79" name="TextBox 78">
            <a:extLst>
              <a:ext uri="{FF2B5EF4-FFF2-40B4-BE49-F238E27FC236}">
                <a16:creationId xmlns:a16="http://schemas.microsoft.com/office/drawing/2014/main" id="{AA9CE24A-3507-91F8-DEAB-B4C9883BDEF0}"/>
              </a:ext>
            </a:extLst>
          </p:cNvPr>
          <p:cNvSpPr txBox="1"/>
          <p:nvPr/>
        </p:nvSpPr>
        <p:spPr>
          <a:xfrm>
            <a:off x="2821132" y="5922052"/>
            <a:ext cx="1031296" cy="369332"/>
          </a:xfrm>
          <a:prstGeom prst="rect">
            <a:avLst/>
          </a:prstGeom>
          <a:noFill/>
        </p:spPr>
        <p:txBody>
          <a:bodyPr wrap="square">
            <a:spAutoFit/>
          </a:bodyPr>
          <a:lstStyle/>
          <a:p>
            <a:pPr algn="ctr"/>
            <a:r>
              <a:rPr lang="en-IN" b="1" dirty="0">
                <a:solidFill>
                  <a:schemeClr val="bg1"/>
                </a:solidFill>
              </a:rPr>
              <a:t>£12.2M</a:t>
            </a:r>
          </a:p>
        </p:txBody>
      </p:sp>
      <p:sp>
        <p:nvSpPr>
          <p:cNvPr id="80" name="TextBox 79">
            <a:extLst>
              <a:ext uri="{FF2B5EF4-FFF2-40B4-BE49-F238E27FC236}">
                <a16:creationId xmlns:a16="http://schemas.microsoft.com/office/drawing/2014/main" id="{753EFE50-E102-D63F-36CA-0D9AD0CAB937}"/>
              </a:ext>
            </a:extLst>
          </p:cNvPr>
          <p:cNvSpPr txBox="1"/>
          <p:nvPr/>
        </p:nvSpPr>
        <p:spPr>
          <a:xfrm>
            <a:off x="3958687" y="5919158"/>
            <a:ext cx="1107489" cy="369332"/>
          </a:xfrm>
          <a:prstGeom prst="rect">
            <a:avLst/>
          </a:prstGeom>
          <a:noFill/>
        </p:spPr>
        <p:txBody>
          <a:bodyPr wrap="square">
            <a:spAutoFit/>
          </a:bodyPr>
          <a:lstStyle/>
          <a:p>
            <a:pPr algn="ctr"/>
            <a:r>
              <a:rPr lang="en-IN" b="1" dirty="0">
                <a:solidFill>
                  <a:schemeClr val="bg1"/>
                </a:solidFill>
              </a:rPr>
              <a:t>£21.5M</a:t>
            </a:r>
          </a:p>
        </p:txBody>
      </p:sp>
      <p:sp>
        <p:nvSpPr>
          <p:cNvPr id="81" name="TextBox 80">
            <a:extLst>
              <a:ext uri="{FF2B5EF4-FFF2-40B4-BE49-F238E27FC236}">
                <a16:creationId xmlns:a16="http://schemas.microsoft.com/office/drawing/2014/main" id="{703A01C9-CF15-56D7-9BAC-283C40CDFDC0}"/>
              </a:ext>
            </a:extLst>
          </p:cNvPr>
          <p:cNvSpPr txBox="1"/>
          <p:nvPr/>
        </p:nvSpPr>
        <p:spPr>
          <a:xfrm>
            <a:off x="6617596" y="5943547"/>
            <a:ext cx="1031296" cy="369332"/>
          </a:xfrm>
          <a:prstGeom prst="rect">
            <a:avLst/>
          </a:prstGeom>
          <a:noFill/>
        </p:spPr>
        <p:txBody>
          <a:bodyPr wrap="square">
            <a:spAutoFit/>
          </a:bodyPr>
          <a:lstStyle/>
          <a:p>
            <a:pPr algn="ctr"/>
            <a:r>
              <a:rPr lang="en-IN" b="1" dirty="0">
                <a:solidFill>
                  <a:schemeClr val="bg1"/>
                </a:solidFill>
              </a:rPr>
              <a:t>£11M</a:t>
            </a:r>
          </a:p>
        </p:txBody>
      </p:sp>
      <p:sp>
        <p:nvSpPr>
          <p:cNvPr id="82" name="TextBox 81">
            <a:extLst>
              <a:ext uri="{FF2B5EF4-FFF2-40B4-BE49-F238E27FC236}">
                <a16:creationId xmlns:a16="http://schemas.microsoft.com/office/drawing/2014/main" id="{84F3EFAF-00F4-7FEF-79E0-B41E83F34AF1}"/>
              </a:ext>
            </a:extLst>
          </p:cNvPr>
          <p:cNvSpPr txBox="1"/>
          <p:nvPr/>
        </p:nvSpPr>
        <p:spPr>
          <a:xfrm>
            <a:off x="7755151" y="5940653"/>
            <a:ext cx="1107489" cy="369332"/>
          </a:xfrm>
          <a:prstGeom prst="rect">
            <a:avLst/>
          </a:prstGeom>
          <a:noFill/>
        </p:spPr>
        <p:txBody>
          <a:bodyPr wrap="square">
            <a:spAutoFit/>
          </a:bodyPr>
          <a:lstStyle/>
          <a:p>
            <a:pPr algn="ctr"/>
            <a:r>
              <a:rPr lang="en-IN" b="1" dirty="0">
                <a:solidFill>
                  <a:schemeClr val="bg1"/>
                </a:solidFill>
              </a:rPr>
              <a:t>£18.2M</a:t>
            </a:r>
          </a:p>
        </p:txBody>
      </p:sp>
    </p:spTree>
    <p:extLst>
      <p:ext uri="{BB962C8B-B14F-4D97-AF65-F5344CB8AC3E}">
        <p14:creationId xmlns:p14="http://schemas.microsoft.com/office/powerpoint/2010/main" val="142570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05E855-6B3F-423B-B3F3-9BD0E1ADF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655" y="1024354"/>
            <a:ext cx="8243887" cy="54959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462DECC-F2A8-2E1B-4371-9A0839FE7B39}"/>
              </a:ext>
            </a:extLst>
          </p:cNvPr>
          <p:cNvSpPr txBox="1">
            <a:spLocks/>
          </p:cNvSpPr>
          <p:nvPr/>
        </p:nvSpPr>
        <p:spPr>
          <a:xfrm>
            <a:off x="201223" y="349827"/>
            <a:ext cx="10647289" cy="60896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a:lstStyle>
          <a:p>
            <a:r>
              <a:rPr lang="en-GB" sz="3600" spc="-150" dirty="0">
                <a:solidFill>
                  <a:srgbClr val="2E2D62"/>
                </a:solidFill>
                <a:latin typeface="Arial"/>
                <a:ea typeface="+mn-ea"/>
                <a:cs typeface="Arial"/>
              </a:rPr>
              <a:t>Future of Compute Review</a:t>
            </a:r>
          </a:p>
        </p:txBody>
      </p:sp>
    </p:spTree>
    <p:extLst>
      <p:ext uri="{BB962C8B-B14F-4D97-AF65-F5344CB8AC3E}">
        <p14:creationId xmlns:p14="http://schemas.microsoft.com/office/powerpoint/2010/main" val="332325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3466695" cy="1446550"/>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Building blocks</a:t>
            </a:r>
          </a:p>
        </p:txBody>
      </p:sp>
      <p:sp>
        <p:nvSpPr>
          <p:cNvPr id="4" name="Rectangle 3">
            <a:extLst>
              <a:ext uri="{FF2B5EF4-FFF2-40B4-BE49-F238E27FC236}">
                <a16:creationId xmlns:a16="http://schemas.microsoft.com/office/drawing/2014/main" id="{732EF011-BF39-A740-9684-B6A25873D16B}"/>
              </a:ext>
            </a:extLst>
          </p:cNvPr>
          <p:cNvSpPr/>
          <p:nvPr/>
        </p:nvSpPr>
        <p:spPr>
          <a:xfrm>
            <a:off x="323950" y="1852966"/>
            <a:ext cx="4922307" cy="3785652"/>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505050"/>
                </a:solidFill>
                <a:latin typeface="Roboto" panose="02000000000000000000" pitchFamily="2" charset="0"/>
              </a:rPr>
              <a:t>Growing portfolio of resources for Digital Research</a:t>
            </a:r>
            <a:endParaRPr lang="en-GB" sz="2400" b="0" i="0" dirty="0">
              <a:solidFill>
                <a:srgbClr val="505050"/>
              </a:solidFill>
              <a:effectLst/>
              <a:latin typeface="Roboto" panose="02000000000000000000" pitchFamily="2" charset="0"/>
            </a:endParaRPr>
          </a:p>
          <a:p>
            <a:pPr marL="342900" indent="-342900" algn="l">
              <a:buFont typeface="Arial" panose="020B0604020202020204" pitchFamily="34" charset="0"/>
              <a:buChar char="•"/>
            </a:pPr>
            <a:r>
              <a:rPr lang="en-GB" sz="2400" b="0" i="0" dirty="0">
                <a:solidFill>
                  <a:srgbClr val="505050"/>
                </a:solidFill>
                <a:effectLst/>
                <a:latin typeface="Roboto" panose="02000000000000000000" pitchFamily="2" charset="0"/>
              </a:rPr>
              <a:t>Increasing dependence on digital resources for innovation</a:t>
            </a:r>
          </a:p>
          <a:p>
            <a:pPr marL="800100" lvl="1" indent="-342900">
              <a:buFont typeface="Arial" panose="020B0604020202020204" pitchFamily="34" charset="0"/>
              <a:buChar char="•"/>
            </a:pPr>
            <a:r>
              <a:rPr lang="en-GB" sz="2400" dirty="0">
                <a:solidFill>
                  <a:srgbClr val="505050"/>
                </a:solidFill>
                <a:latin typeface="Roboto" panose="02000000000000000000" pitchFamily="2" charset="0"/>
              </a:rPr>
              <a:t>Processing capacity</a:t>
            </a:r>
          </a:p>
          <a:p>
            <a:pPr marL="800100" lvl="1" indent="-342900">
              <a:buFont typeface="Arial" panose="020B0604020202020204" pitchFamily="34" charset="0"/>
              <a:buChar char="•"/>
            </a:pPr>
            <a:r>
              <a:rPr lang="en-GB" sz="2400" dirty="0">
                <a:solidFill>
                  <a:srgbClr val="505050"/>
                </a:solidFill>
                <a:latin typeface="Roboto" panose="02000000000000000000" pitchFamily="2" charset="0"/>
              </a:rPr>
              <a:t>Access to curated data</a:t>
            </a:r>
          </a:p>
          <a:p>
            <a:pPr marL="342900" indent="-342900">
              <a:buFont typeface="Arial" panose="020B0604020202020204" pitchFamily="34" charset="0"/>
              <a:buChar char="•"/>
            </a:pPr>
            <a:r>
              <a:rPr lang="en-GB" sz="2400" dirty="0">
                <a:solidFill>
                  <a:srgbClr val="505050"/>
                </a:solidFill>
                <a:latin typeface="Roboto" panose="02000000000000000000" pitchFamily="2" charset="0"/>
              </a:rPr>
              <a:t>Investment required to build and maintain relevant infrastructures</a:t>
            </a:r>
          </a:p>
          <a:p>
            <a:endParaRPr lang="en-GB" sz="2400" dirty="0">
              <a:solidFill>
                <a:srgbClr val="626262"/>
              </a:solidFill>
              <a:latin typeface="Arial" panose="020B0604020202020204" pitchFamily="34" charset="0"/>
              <a:cs typeface="Arial" panose="020B0604020202020204" pitchFamily="34" charset="0"/>
            </a:endParaRPr>
          </a:p>
        </p:txBody>
      </p:sp>
      <p:pic>
        <p:nvPicPr>
          <p:cNvPr id="1026" name="Picture 2" descr="Building Block Drawings for Sale - Fine Art America">
            <a:extLst>
              <a:ext uri="{FF2B5EF4-FFF2-40B4-BE49-F238E27FC236}">
                <a16:creationId xmlns:a16="http://schemas.microsoft.com/office/drawing/2014/main" id="{61387BBE-58FC-AA4D-BE87-1FF635AF5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364" y="173182"/>
            <a:ext cx="6511636" cy="651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77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Object 59" hidden="1">
            <a:extLst>
              <a:ext uri="{FF2B5EF4-FFF2-40B4-BE49-F238E27FC236}">
                <a16:creationId xmlns:a16="http://schemas.microsoft.com/office/drawing/2014/main" id="{24D17042-7C5E-69AB-F18D-C21D047CF5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60" name="Object 59" hidden="1">
                        <a:extLst>
                          <a:ext uri="{FF2B5EF4-FFF2-40B4-BE49-F238E27FC236}">
                            <a16:creationId xmlns:a16="http://schemas.microsoft.com/office/drawing/2014/main" id="{24D17042-7C5E-69AB-F18D-C21D047CF5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8A9614A-7C20-0051-0E0F-CE14112ED418}"/>
              </a:ext>
            </a:extLst>
          </p:cNvPr>
          <p:cNvSpPr/>
          <p:nvPr/>
        </p:nvSpPr>
        <p:spPr>
          <a:xfrm>
            <a:off x="2616199" y="1159856"/>
            <a:ext cx="9204326" cy="4981772"/>
          </a:xfrm>
          <a:prstGeom prst="rect">
            <a:avLst/>
          </a:prstGeom>
          <a:solidFill>
            <a:schemeClr val="accent4">
              <a:lumMod val="40000"/>
              <a:lumOff val="60000"/>
              <a:alpha val="26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Tx/>
              <a:buNone/>
              <a:tabLst/>
              <a:defRPr/>
            </a:pPr>
            <a:endParaRPr kumimoji="0" lang="en-IN" sz="20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12" name="TextBox 11">
            <a:extLst>
              <a:ext uri="{FF2B5EF4-FFF2-40B4-BE49-F238E27FC236}">
                <a16:creationId xmlns:a16="http://schemas.microsoft.com/office/drawing/2014/main" id="{85FC05FA-566E-F04F-9D09-C6C97815C148}"/>
              </a:ext>
            </a:extLst>
          </p:cNvPr>
          <p:cNvSpPr txBox="1"/>
          <p:nvPr/>
        </p:nvSpPr>
        <p:spPr>
          <a:xfrm>
            <a:off x="2616200" y="1159856"/>
            <a:ext cx="1755775" cy="699340"/>
          </a:xfrm>
          <a:prstGeom prst="rect">
            <a:avLst/>
          </a:prstGeom>
          <a:solidFill>
            <a:schemeClr val="accent4"/>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Data Infrastructure</a:t>
            </a: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14" name="TextBox 13">
            <a:extLst>
              <a:ext uri="{FF2B5EF4-FFF2-40B4-BE49-F238E27FC236}">
                <a16:creationId xmlns:a16="http://schemas.microsoft.com/office/drawing/2014/main" id="{FC448755-731E-BEDF-6DDD-5B413020F5E9}"/>
              </a:ext>
            </a:extLst>
          </p:cNvPr>
          <p:cNvSpPr txBox="1"/>
          <p:nvPr/>
        </p:nvSpPr>
        <p:spPr>
          <a:xfrm>
            <a:off x="4479131" y="1159856"/>
            <a:ext cx="1755775" cy="699340"/>
          </a:xfrm>
          <a:prstGeom prst="rect">
            <a:avLst/>
          </a:prstGeom>
          <a:solidFill>
            <a:schemeClr val="accent4"/>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LSC</a:t>
            </a: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15" name="TextBox 14">
            <a:extLst>
              <a:ext uri="{FF2B5EF4-FFF2-40B4-BE49-F238E27FC236}">
                <a16:creationId xmlns:a16="http://schemas.microsoft.com/office/drawing/2014/main" id="{C6AE34A2-286D-1C82-2A7F-F3BE84CE6B23}"/>
              </a:ext>
            </a:extLst>
          </p:cNvPr>
          <p:cNvSpPr txBox="1"/>
          <p:nvPr/>
        </p:nvSpPr>
        <p:spPr>
          <a:xfrm>
            <a:off x="6342062" y="1159856"/>
            <a:ext cx="1755775" cy="699340"/>
          </a:xfrm>
          <a:prstGeom prst="rect">
            <a:avLst/>
          </a:prstGeom>
          <a:solidFill>
            <a:schemeClr val="accent4"/>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Sensitive data</a:t>
            </a: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16" name="TextBox 15">
            <a:extLst>
              <a:ext uri="{FF2B5EF4-FFF2-40B4-BE49-F238E27FC236}">
                <a16:creationId xmlns:a16="http://schemas.microsoft.com/office/drawing/2014/main" id="{64B3949D-1D3B-ED56-8A2B-C4796745A1A2}"/>
              </a:ext>
            </a:extLst>
          </p:cNvPr>
          <p:cNvSpPr txBox="1"/>
          <p:nvPr/>
        </p:nvSpPr>
        <p:spPr>
          <a:xfrm>
            <a:off x="8204993" y="1159856"/>
            <a:ext cx="1755775" cy="699340"/>
          </a:xfrm>
          <a:prstGeom prst="rect">
            <a:avLst/>
          </a:prstGeom>
          <a:solidFill>
            <a:schemeClr val="accent4"/>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Skills</a:t>
            </a: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17" name="TextBox 16">
            <a:extLst>
              <a:ext uri="{FF2B5EF4-FFF2-40B4-BE49-F238E27FC236}">
                <a16:creationId xmlns:a16="http://schemas.microsoft.com/office/drawing/2014/main" id="{99FF9961-E3E6-93D7-36D6-509A2F6EA6DA}"/>
              </a:ext>
            </a:extLst>
          </p:cNvPr>
          <p:cNvSpPr txBox="1"/>
          <p:nvPr/>
        </p:nvSpPr>
        <p:spPr>
          <a:xfrm>
            <a:off x="10067925" y="1159856"/>
            <a:ext cx="1755775" cy="699340"/>
          </a:xfrm>
          <a:prstGeom prst="rect">
            <a:avLst/>
          </a:prstGeom>
          <a:solidFill>
            <a:schemeClr val="accent4"/>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Foundational tools</a:t>
            </a: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18" name="Oval 17">
            <a:extLst>
              <a:ext uri="{FF2B5EF4-FFF2-40B4-BE49-F238E27FC236}">
                <a16:creationId xmlns:a16="http://schemas.microsoft.com/office/drawing/2014/main" id="{E38530C3-3B32-80E7-9ACC-D86F11D12CD4}"/>
              </a:ext>
            </a:extLst>
          </p:cNvPr>
          <p:cNvSpPr/>
          <p:nvPr/>
        </p:nvSpPr>
        <p:spPr>
          <a:xfrm>
            <a:off x="3342481" y="961379"/>
            <a:ext cx="303212" cy="303212"/>
          </a:xfrm>
          <a:prstGeom prst="ellipse">
            <a:avLst/>
          </a:prstGeom>
          <a:solidFill>
            <a:srgbClr val="2E2D6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FFFFFF"/>
                </a:solidFill>
                <a:effectLst/>
                <a:uLnTx/>
                <a:uFillTx/>
                <a:latin typeface="Arial" panose="020B0604020202020204"/>
                <a:ea typeface="+mn-ea"/>
                <a:cs typeface="+mn-cs"/>
              </a:rPr>
              <a:t>1</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D80C00CF-6335-4DB1-40CF-26B8D8FEA839}"/>
              </a:ext>
            </a:extLst>
          </p:cNvPr>
          <p:cNvSpPr/>
          <p:nvPr/>
        </p:nvSpPr>
        <p:spPr>
          <a:xfrm>
            <a:off x="5205413" y="971025"/>
            <a:ext cx="303212" cy="303212"/>
          </a:xfrm>
          <a:prstGeom prst="ellipse">
            <a:avLst/>
          </a:prstGeom>
          <a:solidFill>
            <a:srgbClr val="2E2D6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FFFFFF"/>
                </a:solidFill>
                <a:effectLst/>
                <a:uLnTx/>
                <a:uFillTx/>
                <a:latin typeface="Arial" panose="020B0604020202020204"/>
                <a:ea typeface="+mn-ea"/>
                <a:cs typeface="+mn-cs"/>
              </a:rPr>
              <a:t>2</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B9A1F10E-CC31-431C-2FE4-E5D22631A1BE}"/>
              </a:ext>
            </a:extLst>
          </p:cNvPr>
          <p:cNvSpPr/>
          <p:nvPr/>
        </p:nvSpPr>
        <p:spPr>
          <a:xfrm>
            <a:off x="7068344" y="961379"/>
            <a:ext cx="303212" cy="303212"/>
          </a:xfrm>
          <a:prstGeom prst="ellipse">
            <a:avLst/>
          </a:prstGeom>
          <a:solidFill>
            <a:srgbClr val="2E2D6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FFFFFF"/>
                </a:solidFill>
                <a:effectLst/>
                <a:uLnTx/>
                <a:uFillTx/>
                <a:latin typeface="Arial" panose="020B0604020202020204"/>
                <a:ea typeface="+mn-ea"/>
                <a:cs typeface="+mn-cs"/>
              </a:rPr>
              <a:t>3</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AD519973-041A-93C6-24AD-1376D1E58CCB}"/>
              </a:ext>
            </a:extLst>
          </p:cNvPr>
          <p:cNvSpPr/>
          <p:nvPr/>
        </p:nvSpPr>
        <p:spPr>
          <a:xfrm>
            <a:off x="8931275" y="951733"/>
            <a:ext cx="303212" cy="303212"/>
          </a:xfrm>
          <a:prstGeom prst="ellipse">
            <a:avLst/>
          </a:prstGeom>
          <a:solidFill>
            <a:srgbClr val="2E2D6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FFFFFF"/>
                </a:solidFill>
                <a:effectLst/>
                <a:uLnTx/>
                <a:uFillTx/>
                <a:latin typeface="Arial" panose="020B0604020202020204"/>
                <a:ea typeface="+mn-ea"/>
                <a:cs typeface="+mn-cs"/>
              </a:rPr>
              <a:t>4</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DD13B619-B711-42CD-E8C8-F219ED0DC602}"/>
              </a:ext>
            </a:extLst>
          </p:cNvPr>
          <p:cNvSpPr/>
          <p:nvPr/>
        </p:nvSpPr>
        <p:spPr>
          <a:xfrm>
            <a:off x="10794207" y="951733"/>
            <a:ext cx="303212" cy="303212"/>
          </a:xfrm>
          <a:prstGeom prst="ellipse">
            <a:avLst/>
          </a:prstGeom>
          <a:solidFill>
            <a:srgbClr val="2E2D6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FFFFFF"/>
                </a:solidFill>
                <a:effectLst/>
                <a:uLnTx/>
                <a:uFillTx/>
                <a:latin typeface="Arial" panose="020B0604020202020204"/>
                <a:ea typeface="+mn-ea"/>
                <a:cs typeface="+mn-cs"/>
              </a:rPr>
              <a:t>5</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4E134704-B4DF-09BA-2D0C-A2B12D19997F}"/>
              </a:ext>
            </a:extLst>
          </p:cNvPr>
          <p:cNvSpPr txBox="1"/>
          <p:nvPr/>
        </p:nvSpPr>
        <p:spPr>
          <a:xfrm>
            <a:off x="371475" y="1159856"/>
            <a:ext cx="2137568" cy="699340"/>
          </a:xfrm>
          <a:prstGeom prst="rect">
            <a:avLst/>
          </a:prstGeom>
          <a:solidFill>
            <a:schemeClr val="accent4"/>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Theme</a:t>
            </a:r>
          </a:p>
        </p:txBody>
      </p:sp>
      <p:sp>
        <p:nvSpPr>
          <p:cNvPr id="24" name="TextBox 23">
            <a:extLst>
              <a:ext uri="{FF2B5EF4-FFF2-40B4-BE49-F238E27FC236}">
                <a16:creationId xmlns:a16="http://schemas.microsoft.com/office/drawing/2014/main" id="{DFD07B99-AE43-FBC4-A46C-40BD409F3A82}"/>
              </a:ext>
            </a:extLst>
          </p:cNvPr>
          <p:cNvSpPr txBox="1"/>
          <p:nvPr/>
        </p:nvSpPr>
        <p:spPr>
          <a:xfrm>
            <a:off x="371475" y="2552567"/>
            <a:ext cx="2137568" cy="3366458"/>
          </a:xfrm>
          <a:prstGeom prst="rect">
            <a:avLst/>
          </a:prstGeom>
          <a:noFill/>
        </p:spPr>
        <p:txBody>
          <a:bodyPr wrap="square"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Councils' highest priorities for collective investment in Phase 2 (2023-2025)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Ranked by Council vote, &gt;3 votes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Priorities don’t always map neatly on to strategic themes!</a:t>
            </a:r>
          </a:p>
        </p:txBody>
      </p:sp>
      <p:sp>
        <p:nvSpPr>
          <p:cNvPr id="25" name="TextBox 24">
            <a:extLst>
              <a:ext uri="{FF2B5EF4-FFF2-40B4-BE49-F238E27FC236}">
                <a16:creationId xmlns:a16="http://schemas.microsoft.com/office/drawing/2014/main" id="{A2A4815C-3CB0-663B-87D6-AC1E852B4044}"/>
              </a:ext>
            </a:extLst>
          </p:cNvPr>
          <p:cNvSpPr txBox="1"/>
          <p:nvPr/>
        </p:nvSpPr>
        <p:spPr>
          <a:xfrm>
            <a:off x="2616200" y="2552565"/>
            <a:ext cx="1755775" cy="3047482"/>
          </a:xfrm>
          <a:prstGeom prst="rect">
            <a:avLst/>
          </a:prstGeom>
          <a:noFill/>
        </p:spPr>
        <p:txBody>
          <a:bodyPr wrap="square" lIns="91440" tIns="45720" rIns="91440" bIns="45720" anchor="t">
            <a:noAutofit/>
          </a:bodyPr>
          <a:lstStyle/>
          <a:p>
            <a:pPr marL="283210" indent="-283210">
              <a:spcAft>
                <a:spcPts val="300"/>
              </a:spcAft>
              <a:buFont typeface="+mj-lt"/>
              <a:buAutoNum type="arabicPeriod"/>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Coordination/</a:t>
            </a:r>
            <a:r>
              <a:rPr lang="en-US" sz="1400">
                <a:solidFill>
                  <a:srgbClr val="000000"/>
                </a:solidFill>
                <a:latin typeface="Arial" panose="020B0604020202020204"/>
              </a:rPr>
              <a:t>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overarching network</a:t>
            </a:r>
            <a:endParaRPr lang="en-US">
              <a:ea typeface="+mn-ea"/>
              <a:cs typeface="+mn-cs"/>
            </a:endParaRPr>
          </a:p>
          <a:p>
            <a:pPr marL="283210" marR="0" lvl="0" indent="-28321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Federation</a:t>
            </a:r>
            <a:endParaRPr lang="en-US" sz="1400" b="0" i="0" u="none" strike="noStrike" kern="1200" cap="none" spc="0" normalizeH="0" baseline="0" noProof="0">
              <a:ln>
                <a:noFill/>
              </a:ln>
              <a:solidFill>
                <a:srgbClr val="000000"/>
              </a:solidFill>
              <a:effectLst/>
              <a:uLnTx/>
              <a:uFillTx/>
              <a:latin typeface="Arial" panose="020B0604020202020204"/>
              <a:cs typeface="Arial"/>
            </a:endParaRPr>
          </a:p>
          <a:p>
            <a:pPr marL="283210" marR="0" lvl="0" indent="-28321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Data standards/ management/ curation</a:t>
            </a:r>
            <a:endParaRPr lang="en-US" sz="1400" b="0" i="0" u="none" strike="noStrike" kern="1200" cap="none" spc="0" normalizeH="0" baseline="0" noProof="0">
              <a:ln>
                <a:noFill/>
              </a:ln>
              <a:solidFill>
                <a:srgbClr val="000000"/>
              </a:solidFill>
              <a:effectLst/>
              <a:uLnTx/>
              <a:uFillTx/>
              <a:latin typeface="Arial" panose="020B0604020202020204"/>
              <a:cs typeface="Arial"/>
            </a:endParaRPr>
          </a:p>
          <a:p>
            <a:pPr marL="283210" marR="0" lvl="0" indent="-28321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Data policy and governance</a:t>
            </a:r>
            <a:endParaRPr lang="en-US" sz="1400" b="0" i="0" u="none" strike="noStrike" kern="1200" cap="none" spc="0" normalizeH="0" baseline="0" noProof="0">
              <a:ln>
                <a:noFill/>
              </a:ln>
              <a:solidFill>
                <a:srgbClr val="000000"/>
              </a:solidFill>
              <a:effectLst/>
              <a:uLnTx/>
              <a:uFillTx/>
              <a:latin typeface="Arial" panose="020B0604020202020204"/>
              <a:cs typeface="Arial"/>
            </a:endParaRPr>
          </a:p>
          <a:p>
            <a:pPr marL="283210" marR="0" lvl="0" indent="-28321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Mapping data infrastructures</a:t>
            </a:r>
            <a:endParaRPr lang="en-US" sz="1400" b="0" i="0" u="none" strike="noStrike" kern="1200" cap="none" spc="0" normalizeH="0" baseline="0" noProof="0">
              <a:ln>
                <a:noFill/>
              </a:ln>
              <a:solidFill>
                <a:srgbClr val="000000"/>
              </a:solidFill>
              <a:effectLst/>
              <a:uLnTx/>
              <a:uFillTx/>
              <a:latin typeface="Arial" panose="020B0604020202020204"/>
              <a:cs typeface="Arial"/>
            </a:endParaRPr>
          </a:p>
        </p:txBody>
      </p:sp>
      <p:sp>
        <p:nvSpPr>
          <p:cNvPr id="26" name="TextBox 25">
            <a:extLst>
              <a:ext uri="{FF2B5EF4-FFF2-40B4-BE49-F238E27FC236}">
                <a16:creationId xmlns:a16="http://schemas.microsoft.com/office/drawing/2014/main" id="{CDFD9B0A-6783-0BD5-C64D-4AAFDDDFDEA6}"/>
              </a:ext>
            </a:extLst>
          </p:cNvPr>
          <p:cNvSpPr txBox="1"/>
          <p:nvPr/>
        </p:nvSpPr>
        <p:spPr>
          <a:xfrm>
            <a:off x="4479131" y="2552565"/>
            <a:ext cx="1755775" cy="3047482"/>
          </a:xfrm>
          <a:prstGeom prst="rect">
            <a:avLst/>
          </a:prstGeom>
          <a:noFill/>
        </p:spPr>
        <p:txBody>
          <a:bodyPr wrap="square" lIns="91440" tIns="45720" rIns="91440" bIns="45720" anchor="t">
            <a:noAutofit/>
          </a:bodyPr>
          <a:lstStyle/>
          <a:p>
            <a:pPr marL="283210" marR="0" lvl="0" indent="-28321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Access to LSC (e.g</a:t>
            </a:r>
            <a:r>
              <a:rPr lang="en-US" sz="1400">
                <a:solidFill>
                  <a:srgbClr val="000000"/>
                </a:solidFill>
                <a:latin typeface="Arial" panose="020B0604020202020204"/>
              </a:rPr>
              <a:t>.,</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for new communities)</a:t>
            </a:r>
            <a:endParaRPr lang="en-US">
              <a:ea typeface="+mn-ea"/>
              <a:cs typeface="+mn-cs"/>
            </a:endParaRPr>
          </a:p>
          <a:p>
            <a:pPr marL="283210" marR="0" lvl="0" indent="-28321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Move towards a national system/ scoping future requirements</a:t>
            </a:r>
            <a:endParaRPr lang="en-US" sz="1400" b="0" i="0" u="none" strike="noStrike" kern="1200" cap="none" spc="0" normalizeH="0" baseline="0" noProof="0">
              <a:ln>
                <a:noFill/>
              </a:ln>
              <a:solidFill>
                <a:srgbClr val="000000"/>
              </a:solidFill>
              <a:effectLst/>
              <a:uLnTx/>
              <a:uFillTx/>
              <a:latin typeface="Arial" panose="020B0604020202020204"/>
              <a:cs typeface="Arial"/>
            </a:endParaRPr>
          </a:p>
          <a:p>
            <a:pPr marL="283210" marR="0" lvl="0" indent="-28321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err="1">
                <a:ln>
                  <a:noFill/>
                </a:ln>
                <a:solidFill>
                  <a:srgbClr val="000000"/>
                </a:solidFill>
                <a:effectLst/>
                <a:uLnTx/>
                <a:uFillTx/>
                <a:latin typeface="Arial" panose="020B0604020202020204"/>
                <a:ea typeface="+mn-ea"/>
                <a:cs typeface="+mn-cs"/>
              </a:rPr>
              <a:t>Maximising</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current investments</a:t>
            </a:r>
            <a:endParaRPr lang="en-US" sz="1400" b="0" i="0" u="none" strike="noStrike" kern="1200" cap="none" spc="0" normalizeH="0" baseline="0" noProof="0">
              <a:ln>
                <a:noFill/>
              </a:ln>
              <a:solidFill>
                <a:srgbClr val="000000"/>
              </a:solidFill>
              <a:effectLst/>
              <a:uLnTx/>
              <a:uFillTx/>
              <a:latin typeface="Arial" panose="020B0604020202020204"/>
              <a:cs typeface="Arial"/>
            </a:endParaRPr>
          </a:p>
        </p:txBody>
      </p:sp>
      <p:sp>
        <p:nvSpPr>
          <p:cNvPr id="27" name="TextBox 26">
            <a:extLst>
              <a:ext uri="{FF2B5EF4-FFF2-40B4-BE49-F238E27FC236}">
                <a16:creationId xmlns:a16="http://schemas.microsoft.com/office/drawing/2014/main" id="{C9988D1D-7882-8D5E-D19B-C74D677165D0}"/>
              </a:ext>
            </a:extLst>
          </p:cNvPr>
          <p:cNvSpPr txBox="1"/>
          <p:nvPr/>
        </p:nvSpPr>
        <p:spPr>
          <a:xfrm>
            <a:off x="6342062" y="2552565"/>
            <a:ext cx="1755775" cy="3047482"/>
          </a:xfrm>
          <a:prstGeom prst="rect">
            <a:avLst/>
          </a:prstGeom>
          <a:noFill/>
        </p:spPr>
        <p:txBody>
          <a:bodyPr wrap="square" anchor="t">
            <a:noAutofit/>
          </a:bodyPr>
          <a:lstStyle/>
          <a:p>
            <a:pPr marL="283464" marR="0" lvl="0" indent="-283464"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Priorities for this theme tended to be included in 'Data Infrastructure' more broadly</a:t>
            </a:r>
          </a:p>
        </p:txBody>
      </p:sp>
      <p:sp>
        <p:nvSpPr>
          <p:cNvPr id="28" name="TextBox 27">
            <a:extLst>
              <a:ext uri="{FF2B5EF4-FFF2-40B4-BE49-F238E27FC236}">
                <a16:creationId xmlns:a16="http://schemas.microsoft.com/office/drawing/2014/main" id="{CAA9D035-9754-365E-BF01-5C1BC4707043}"/>
              </a:ext>
            </a:extLst>
          </p:cNvPr>
          <p:cNvSpPr txBox="1"/>
          <p:nvPr/>
        </p:nvSpPr>
        <p:spPr>
          <a:xfrm>
            <a:off x="8204993" y="2552565"/>
            <a:ext cx="1755775" cy="3047482"/>
          </a:xfrm>
          <a:prstGeom prst="rect">
            <a:avLst/>
          </a:prstGeom>
          <a:noFill/>
        </p:spPr>
        <p:txBody>
          <a:bodyPr wrap="square" anchor="t">
            <a:noAutofit/>
          </a:bodyPr>
          <a:lstStyle/>
          <a:p>
            <a:pPr marL="283464" marR="0" lvl="0" indent="-283464"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Training</a:t>
            </a:r>
          </a:p>
          <a:p>
            <a:pPr marL="283464" marR="0" lvl="0" indent="-283464"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Knowledge exchange/ community building</a:t>
            </a:r>
          </a:p>
          <a:p>
            <a:pPr marL="283464" marR="0" lvl="0" indent="-283464"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Technical 'pools'/ 'ambassadors' to work with researchers</a:t>
            </a:r>
          </a:p>
          <a:p>
            <a:pPr marL="283464" marR="0" lvl="0" indent="-283464"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Career pathways</a:t>
            </a:r>
          </a:p>
        </p:txBody>
      </p:sp>
      <p:sp>
        <p:nvSpPr>
          <p:cNvPr id="29" name="TextBox 28">
            <a:extLst>
              <a:ext uri="{FF2B5EF4-FFF2-40B4-BE49-F238E27FC236}">
                <a16:creationId xmlns:a16="http://schemas.microsoft.com/office/drawing/2014/main" id="{DFB2BC53-49F1-48AC-BFE4-0EF37DE2B844}"/>
              </a:ext>
            </a:extLst>
          </p:cNvPr>
          <p:cNvSpPr txBox="1"/>
          <p:nvPr/>
        </p:nvSpPr>
        <p:spPr>
          <a:xfrm>
            <a:off x="10067925" y="2552565"/>
            <a:ext cx="1755775" cy="3047482"/>
          </a:xfrm>
          <a:prstGeom prst="rect">
            <a:avLst/>
          </a:prstGeom>
          <a:noFill/>
        </p:spPr>
        <p:txBody>
          <a:bodyPr wrap="square" anchor="t">
            <a:noAutofit/>
          </a:bodyPr>
          <a:lstStyle/>
          <a:p>
            <a:pPr marL="283464" marR="0" lvl="0" indent="-283464"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Software activities (software as infrastructure, and development of future software)</a:t>
            </a:r>
          </a:p>
        </p:txBody>
      </p:sp>
      <p:sp>
        <p:nvSpPr>
          <p:cNvPr id="30" name="TextBox 29">
            <a:extLst>
              <a:ext uri="{FF2B5EF4-FFF2-40B4-BE49-F238E27FC236}">
                <a16:creationId xmlns:a16="http://schemas.microsoft.com/office/drawing/2014/main" id="{F942D624-A723-9C87-0B67-D26A3122E858}"/>
              </a:ext>
            </a:extLst>
          </p:cNvPr>
          <p:cNvSpPr txBox="1"/>
          <p:nvPr/>
        </p:nvSpPr>
        <p:spPr>
          <a:xfrm>
            <a:off x="8204993" y="5276881"/>
            <a:ext cx="1755775" cy="646331"/>
          </a:xfrm>
          <a:prstGeom prst="rect">
            <a:avLst/>
          </a:prstGeom>
          <a:noFill/>
        </p:spPr>
        <p:txBody>
          <a:bodyPr wrap="square"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Note: General agreement with skills working group here</a:t>
            </a:r>
          </a:p>
        </p:txBody>
      </p:sp>
      <p:cxnSp>
        <p:nvCxnSpPr>
          <p:cNvPr id="32" name="Straight Connector 31">
            <a:extLst>
              <a:ext uri="{FF2B5EF4-FFF2-40B4-BE49-F238E27FC236}">
                <a16:creationId xmlns:a16="http://schemas.microsoft.com/office/drawing/2014/main" id="{4523CED3-616D-CB7B-B0FF-AB9179F14C89}"/>
              </a:ext>
            </a:extLst>
          </p:cNvPr>
          <p:cNvCxnSpPr/>
          <p:nvPr/>
        </p:nvCxnSpPr>
        <p:spPr>
          <a:xfrm>
            <a:off x="4425553" y="2552567"/>
            <a:ext cx="0" cy="3366458"/>
          </a:xfrm>
          <a:prstGeom prst="line">
            <a:avLst/>
          </a:prstGeom>
          <a:ln w="63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36FFE1D-2B3B-3519-D717-75F27D116F42}"/>
              </a:ext>
            </a:extLst>
          </p:cNvPr>
          <p:cNvCxnSpPr/>
          <p:nvPr/>
        </p:nvCxnSpPr>
        <p:spPr>
          <a:xfrm>
            <a:off x="6288484" y="2552567"/>
            <a:ext cx="0" cy="3366458"/>
          </a:xfrm>
          <a:prstGeom prst="line">
            <a:avLst/>
          </a:prstGeom>
          <a:ln w="63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86F407-5713-E4F9-E9E3-831B2945C85F}"/>
              </a:ext>
            </a:extLst>
          </p:cNvPr>
          <p:cNvCxnSpPr/>
          <p:nvPr/>
        </p:nvCxnSpPr>
        <p:spPr>
          <a:xfrm>
            <a:off x="8151415" y="2552567"/>
            <a:ext cx="0" cy="3366458"/>
          </a:xfrm>
          <a:prstGeom prst="line">
            <a:avLst/>
          </a:prstGeom>
          <a:ln w="63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9DCA8A-37F6-F5F8-6E94-EECF3A1B3AA5}"/>
              </a:ext>
            </a:extLst>
          </p:cNvPr>
          <p:cNvCxnSpPr/>
          <p:nvPr/>
        </p:nvCxnSpPr>
        <p:spPr>
          <a:xfrm>
            <a:off x="10014346" y="2552567"/>
            <a:ext cx="0" cy="3366458"/>
          </a:xfrm>
          <a:prstGeom prst="line">
            <a:avLst/>
          </a:prstGeom>
          <a:ln w="63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5ED6AAC-88A2-F5AB-2251-4D054DEBCC9E}"/>
              </a:ext>
            </a:extLst>
          </p:cNvPr>
          <p:cNvSpPr txBox="1"/>
          <p:nvPr/>
        </p:nvSpPr>
        <p:spPr>
          <a:xfrm>
            <a:off x="2616199" y="6073809"/>
            <a:ext cx="9207499" cy="369332"/>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Cross-cutting: Net zero, interdisciplinary working</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Arial"/>
            </a:endParaRPr>
          </a:p>
        </p:txBody>
      </p:sp>
      <p:pic>
        <p:nvPicPr>
          <p:cNvPr id="40" name="Graphic 39">
            <a:extLst>
              <a:ext uri="{FF2B5EF4-FFF2-40B4-BE49-F238E27FC236}">
                <a16:creationId xmlns:a16="http://schemas.microsoft.com/office/drawing/2014/main" id="{E7FB6FF3-A0EC-7FDB-CB5E-5AD1BFF38D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54856" y="1950406"/>
            <a:ext cx="478464" cy="478464"/>
          </a:xfrm>
          <a:prstGeom prst="rect">
            <a:avLst/>
          </a:prstGeom>
        </p:spPr>
      </p:pic>
      <p:pic>
        <p:nvPicPr>
          <p:cNvPr id="42" name="Graphic 41">
            <a:extLst>
              <a:ext uri="{FF2B5EF4-FFF2-40B4-BE49-F238E27FC236}">
                <a16:creationId xmlns:a16="http://schemas.microsoft.com/office/drawing/2014/main" id="{C66E536E-B2A4-0F1B-4152-941C231570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7786" y="1950406"/>
            <a:ext cx="478464" cy="478464"/>
          </a:xfrm>
          <a:prstGeom prst="rect">
            <a:avLst/>
          </a:prstGeom>
        </p:spPr>
      </p:pic>
      <p:cxnSp>
        <p:nvCxnSpPr>
          <p:cNvPr id="44" name="Straight Connector 43">
            <a:extLst>
              <a:ext uri="{FF2B5EF4-FFF2-40B4-BE49-F238E27FC236}">
                <a16:creationId xmlns:a16="http://schemas.microsoft.com/office/drawing/2014/main" id="{71E18B60-C4A9-1AFD-602F-4B7CDCF3F4AE}"/>
              </a:ext>
            </a:extLst>
          </p:cNvPr>
          <p:cNvCxnSpPr>
            <a:cxnSpLocks/>
          </p:cNvCxnSpPr>
          <p:nvPr/>
        </p:nvCxnSpPr>
        <p:spPr>
          <a:xfrm>
            <a:off x="3191697" y="2494216"/>
            <a:ext cx="604781"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771D671-A284-71E7-A0A5-D48EF9AF0161}"/>
              </a:ext>
            </a:extLst>
          </p:cNvPr>
          <p:cNvCxnSpPr>
            <a:cxnSpLocks/>
          </p:cNvCxnSpPr>
          <p:nvPr/>
        </p:nvCxnSpPr>
        <p:spPr>
          <a:xfrm>
            <a:off x="5054628" y="2494216"/>
            <a:ext cx="604781"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A01667-D645-461C-9CF4-70848C916025}"/>
              </a:ext>
            </a:extLst>
          </p:cNvPr>
          <p:cNvCxnSpPr>
            <a:cxnSpLocks/>
          </p:cNvCxnSpPr>
          <p:nvPr/>
        </p:nvCxnSpPr>
        <p:spPr>
          <a:xfrm>
            <a:off x="6917559" y="2494216"/>
            <a:ext cx="604781"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CA580F1-7DDC-2061-E972-D91617777DB3}"/>
              </a:ext>
            </a:extLst>
          </p:cNvPr>
          <p:cNvCxnSpPr>
            <a:cxnSpLocks/>
          </p:cNvCxnSpPr>
          <p:nvPr/>
        </p:nvCxnSpPr>
        <p:spPr>
          <a:xfrm>
            <a:off x="8780490" y="2494216"/>
            <a:ext cx="604781"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B84A3-B72D-7480-5943-40904DA615B7}"/>
              </a:ext>
            </a:extLst>
          </p:cNvPr>
          <p:cNvCxnSpPr>
            <a:cxnSpLocks/>
          </p:cNvCxnSpPr>
          <p:nvPr/>
        </p:nvCxnSpPr>
        <p:spPr>
          <a:xfrm>
            <a:off x="10643422" y="2494216"/>
            <a:ext cx="604781"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pic>
        <p:nvPicPr>
          <p:cNvPr id="51" name="Graphic 50">
            <a:extLst>
              <a:ext uri="{FF2B5EF4-FFF2-40B4-BE49-F238E27FC236}">
                <a16:creationId xmlns:a16="http://schemas.microsoft.com/office/drawing/2014/main" id="{77732A59-A60D-AC37-A8C4-F0CFFC64B1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80717" y="1950406"/>
            <a:ext cx="478464" cy="478464"/>
          </a:xfrm>
          <a:prstGeom prst="rect">
            <a:avLst/>
          </a:prstGeom>
        </p:spPr>
      </p:pic>
      <p:pic>
        <p:nvPicPr>
          <p:cNvPr id="53" name="Graphic 52">
            <a:extLst>
              <a:ext uri="{FF2B5EF4-FFF2-40B4-BE49-F238E27FC236}">
                <a16:creationId xmlns:a16="http://schemas.microsoft.com/office/drawing/2014/main" id="{EA283B6D-F57A-E0BA-3F0D-61C908BD09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43649" y="1950406"/>
            <a:ext cx="478464" cy="478464"/>
          </a:xfrm>
          <a:prstGeom prst="rect">
            <a:avLst/>
          </a:prstGeom>
        </p:spPr>
      </p:pic>
      <p:pic>
        <p:nvPicPr>
          <p:cNvPr id="55" name="Graphic 54">
            <a:extLst>
              <a:ext uri="{FF2B5EF4-FFF2-40B4-BE49-F238E27FC236}">
                <a16:creationId xmlns:a16="http://schemas.microsoft.com/office/drawing/2014/main" id="{C2DEAFED-1686-0078-4E7F-C2438164A21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706581" y="1950406"/>
            <a:ext cx="478464" cy="478464"/>
          </a:xfrm>
          <a:prstGeom prst="rect">
            <a:avLst/>
          </a:prstGeom>
        </p:spPr>
      </p:pic>
      <p:pic>
        <p:nvPicPr>
          <p:cNvPr id="57" name="Graphic 56">
            <a:extLst>
              <a:ext uri="{FF2B5EF4-FFF2-40B4-BE49-F238E27FC236}">
                <a16:creationId xmlns:a16="http://schemas.microsoft.com/office/drawing/2014/main" id="{D0D5D10B-1094-3F4E-9374-1C7A25B0FE6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01027" y="1950406"/>
            <a:ext cx="478464" cy="478464"/>
          </a:xfrm>
          <a:prstGeom prst="rect">
            <a:avLst/>
          </a:prstGeom>
        </p:spPr>
      </p:pic>
      <p:cxnSp>
        <p:nvCxnSpPr>
          <p:cNvPr id="58" name="Straight Connector 57">
            <a:extLst>
              <a:ext uri="{FF2B5EF4-FFF2-40B4-BE49-F238E27FC236}">
                <a16:creationId xmlns:a16="http://schemas.microsoft.com/office/drawing/2014/main" id="{0474D085-5CA6-A5DB-620D-D47936A6C4CF}"/>
              </a:ext>
            </a:extLst>
          </p:cNvPr>
          <p:cNvCxnSpPr>
            <a:cxnSpLocks/>
          </p:cNvCxnSpPr>
          <p:nvPr/>
        </p:nvCxnSpPr>
        <p:spPr>
          <a:xfrm>
            <a:off x="1137868" y="2494216"/>
            <a:ext cx="604781"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59003BD2-2421-C61B-C052-52788C849819}"/>
              </a:ext>
            </a:extLst>
          </p:cNvPr>
          <p:cNvSpPr txBox="1">
            <a:spLocks/>
          </p:cNvSpPr>
          <p:nvPr/>
        </p:nvSpPr>
        <p:spPr>
          <a:xfrm>
            <a:off x="201223" y="349827"/>
            <a:ext cx="10647289" cy="60896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a:lstStyle>
          <a:p>
            <a:r>
              <a:rPr lang="en-GB" sz="3600" spc="-150" dirty="0">
                <a:solidFill>
                  <a:srgbClr val="2E2D62"/>
                </a:solidFill>
                <a:latin typeface="Arial"/>
                <a:ea typeface="+mn-ea"/>
                <a:cs typeface="Arial"/>
              </a:rPr>
              <a:t>Priorities for collective investment</a:t>
            </a:r>
          </a:p>
        </p:txBody>
      </p:sp>
    </p:spTree>
    <p:extLst>
      <p:ext uri="{BB962C8B-B14F-4D97-AF65-F5344CB8AC3E}">
        <p14:creationId xmlns:p14="http://schemas.microsoft.com/office/powerpoint/2010/main" val="331113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866045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Security and interoperability</a:t>
            </a:r>
          </a:p>
        </p:txBody>
      </p:sp>
      <p:sp>
        <p:nvSpPr>
          <p:cNvPr id="4" name="Rectangle 3">
            <a:extLst>
              <a:ext uri="{FF2B5EF4-FFF2-40B4-BE49-F238E27FC236}">
                <a16:creationId xmlns:a16="http://schemas.microsoft.com/office/drawing/2014/main" id="{732EF011-BF39-A740-9684-B6A25873D16B}"/>
              </a:ext>
            </a:extLst>
          </p:cNvPr>
          <p:cNvSpPr/>
          <p:nvPr/>
        </p:nvSpPr>
        <p:spPr>
          <a:xfrm>
            <a:off x="416314" y="1387942"/>
            <a:ext cx="10959158" cy="3785652"/>
          </a:xfrm>
          <a:prstGeom prst="rect">
            <a:avLst/>
          </a:prstGeom>
        </p:spPr>
        <p:txBody>
          <a:bodyPr wrap="square">
            <a:spAutoFit/>
          </a:bodyPr>
          <a:lstStyle/>
          <a:p>
            <a:pPr marL="342900" indent="-342900" algn="l">
              <a:buFont typeface="Arial" panose="020B0604020202020204" pitchFamily="34" charset="0"/>
              <a:buChar char="•"/>
            </a:pPr>
            <a:r>
              <a:rPr lang="en-GB" sz="2400" dirty="0">
                <a:solidFill>
                  <a:srgbClr val="505050"/>
                </a:solidFill>
                <a:latin typeface="Roboto" panose="02000000000000000000" pitchFamily="2" charset="0"/>
              </a:rPr>
              <a:t>Beyond islands: interoperability and federation of systems may lead to challenges in security (up/down/side-to-side)</a:t>
            </a:r>
          </a:p>
          <a:p>
            <a:pPr marL="342900" indent="-342900" algn="l">
              <a:buFont typeface="Arial" panose="020B0604020202020204" pitchFamily="34" charset="0"/>
              <a:buChar char="•"/>
            </a:pPr>
            <a:r>
              <a:rPr lang="en-GB" sz="2400" dirty="0">
                <a:solidFill>
                  <a:srgbClr val="505050"/>
                </a:solidFill>
                <a:latin typeface="Roboto" panose="02000000000000000000" pitchFamily="2" charset="0"/>
              </a:rPr>
              <a:t>Command-and-control will not work!</a:t>
            </a:r>
          </a:p>
          <a:p>
            <a:pPr marL="342900" indent="-342900" algn="l">
              <a:buFont typeface="Arial" panose="020B0604020202020204" pitchFamily="34" charset="0"/>
              <a:buChar char="•"/>
            </a:pPr>
            <a:r>
              <a:rPr lang="en-GB" sz="2400" dirty="0">
                <a:solidFill>
                  <a:srgbClr val="505050"/>
                </a:solidFill>
                <a:latin typeface="Roboto" panose="02000000000000000000" pitchFamily="2" charset="0"/>
              </a:rPr>
              <a:t>Requires coordinated cybersecurity strategies</a:t>
            </a:r>
          </a:p>
          <a:p>
            <a:pPr marL="342900" indent="-342900" algn="l">
              <a:buFont typeface="Arial" panose="020B0604020202020204" pitchFamily="34" charset="0"/>
              <a:buChar char="•"/>
            </a:pPr>
            <a:r>
              <a:rPr lang="en-GB" sz="2400" dirty="0">
                <a:solidFill>
                  <a:srgbClr val="505050"/>
                </a:solidFill>
                <a:latin typeface="Roboto" panose="02000000000000000000" pitchFamily="2" charset="0"/>
              </a:rPr>
              <a:t>Complex risk environments</a:t>
            </a:r>
          </a:p>
          <a:p>
            <a:pPr marL="800100" lvl="1" indent="-342900">
              <a:buFont typeface="Arial" panose="020B0604020202020204" pitchFamily="34" charset="0"/>
              <a:buChar char="•"/>
            </a:pPr>
            <a:r>
              <a:rPr lang="en-GB" sz="2400" dirty="0">
                <a:solidFill>
                  <a:srgbClr val="505050"/>
                </a:solidFill>
                <a:latin typeface="Roboto" panose="02000000000000000000" pitchFamily="2" charset="0"/>
              </a:rPr>
              <a:t>Compute – cloud compute – storage</a:t>
            </a:r>
          </a:p>
          <a:p>
            <a:pPr marL="800100" lvl="1" indent="-342900">
              <a:buFont typeface="Arial" panose="020B0604020202020204" pitchFamily="34" charset="0"/>
              <a:buChar char="•"/>
            </a:pPr>
            <a:r>
              <a:rPr lang="en-GB" sz="2400" dirty="0">
                <a:solidFill>
                  <a:srgbClr val="505050"/>
                </a:solidFill>
                <a:latin typeface="Roboto" panose="02000000000000000000" pitchFamily="2" charset="0"/>
              </a:rPr>
              <a:t>Trusted Research Environments</a:t>
            </a:r>
          </a:p>
          <a:p>
            <a:pPr marL="800100" lvl="1" indent="-342900">
              <a:buFont typeface="Arial" panose="020B0604020202020204" pitchFamily="34" charset="0"/>
              <a:buChar char="•"/>
            </a:pPr>
            <a:r>
              <a:rPr lang="en-GB" sz="2400" dirty="0">
                <a:solidFill>
                  <a:srgbClr val="505050"/>
                </a:solidFill>
                <a:latin typeface="Roboto" panose="02000000000000000000" pitchFamily="2" charset="0"/>
              </a:rPr>
              <a:t>Shared user communities</a:t>
            </a:r>
          </a:p>
          <a:p>
            <a:pPr marL="800100" lvl="1" indent="-342900">
              <a:buFont typeface="Arial" panose="020B0604020202020204" pitchFamily="34" charset="0"/>
              <a:buChar char="•"/>
            </a:pPr>
            <a:endParaRPr lang="en-GB" sz="2400" dirty="0">
              <a:solidFill>
                <a:srgbClr val="505050"/>
              </a:solidFill>
              <a:latin typeface="Roboto" panose="02000000000000000000" pitchFamily="2" charset="0"/>
            </a:endParaRPr>
          </a:p>
          <a:p>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62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40CC1C-97EF-0544-B2F7-4B3119E213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76270" y="0"/>
            <a:ext cx="6715730" cy="3491345"/>
          </a:xfrm>
          <a:prstGeom prst="rect">
            <a:avLst/>
          </a:prstGeom>
        </p:spPr>
      </p:pic>
      <p:sp>
        <p:nvSpPr>
          <p:cNvPr id="8" name="Rectangle 7">
            <a:extLst>
              <a:ext uri="{FF2B5EF4-FFF2-40B4-BE49-F238E27FC236}">
                <a16:creationId xmlns:a16="http://schemas.microsoft.com/office/drawing/2014/main" id="{878D6094-096F-3543-BE57-9BA72D99FD50}"/>
              </a:ext>
            </a:extLst>
          </p:cNvPr>
          <p:cNvSpPr/>
          <p:nvPr/>
        </p:nvSpPr>
        <p:spPr>
          <a:xfrm>
            <a:off x="973970" y="5904254"/>
            <a:ext cx="1878082"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rgbClr val="FFFFFF"/>
                </a:solidFill>
                <a:latin typeface="Arial" panose="020B0604020202020204" pitchFamily="34" charset="0"/>
                <a:cs typeface="Arial" panose="020B0604020202020204" pitchFamily="34" charset="0"/>
              </a:rPr>
              <a:t>UKRI_news</a:t>
            </a:r>
            <a:endParaRPr lang="en-GB" sz="1600" dirty="0">
              <a:solidFill>
                <a:srgbClr val="FFFFFF"/>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8683CE8-823D-F541-9384-AC0684CFF1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5868508"/>
            <a:ext cx="444002" cy="437275"/>
          </a:xfrm>
          <a:prstGeom prst="rect">
            <a:avLst/>
          </a:prstGeom>
        </p:spPr>
      </p:pic>
      <p:pic>
        <p:nvPicPr>
          <p:cNvPr id="15" name="Picture 14">
            <a:extLst>
              <a:ext uri="{FF2B5EF4-FFF2-40B4-BE49-F238E27FC236}">
                <a16:creationId xmlns:a16="http://schemas.microsoft.com/office/drawing/2014/main" id="{86BF0F43-BD73-0D4B-ABD7-E9BEC0B3D6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Rectangle 5">
            <a:extLst>
              <a:ext uri="{FF2B5EF4-FFF2-40B4-BE49-F238E27FC236}">
                <a16:creationId xmlns:a16="http://schemas.microsoft.com/office/drawing/2014/main" id="{7B4A3FDD-19C9-BF49-B24F-CE2A5112CA4D}"/>
              </a:ext>
            </a:extLst>
          </p:cNvPr>
          <p:cNvSpPr/>
          <p:nvPr/>
        </p:nvSpPr>
        <p:spPr>
          <a:xfrm>
            <a:off x="3092702" y="5904254"/>
            <a:ext cx="2839748"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UK Research and Innovation</a:t>
            </a:r>
          </a:p>
        </p:txBody>
      </p:sp>
      <p:pic>
        <p:nvPicPr>
          <p:cNvPr id="14" name="Picture 13">
            <a:extLst>
              <a:ext uri="{FF2B5EF4-FFF2-40B4-BE49-F238E27FC236}">
                <a16:creationId xmlns:a16="http://schemas.microsoft.com/office/drawing/2014/main" id="{935B6D4A-C372-D049-B86A-F6CB9A9BBC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31944" y="5865567"/>
            <a:ext cx="440215" cy="440215"/>
          </a:xfrm>
          <a:prstGeom prst="rect">
            <a:avLst/>
          </a:prstGeom>
        </p:spPr>
      </p:pic>
      <p:sp>
        <p:nvSpPr>
          <p:cNvPr id="16" name="Rectangle 15">
            <a:extLst>
              <a:ext uri="{FF2B5EF4-FFF2-40B4-BE49-F238E27FC236}">
                <a16:creationId xmlns:a16="http://schemas.microsoft.com/office/drawing/2014/main" id="{149305D5-1B92-6F43-937E-983A1B51F783}"/>
              </a:ext>
            </a:extLst>
          </p:cNvPr>
          <p:cNvSpPr/>
          <p:nvPr/>
        </p:nvSpPr>
        <p:spPr>
          <a:xfrm>
            <a:off x="6471524" y="5904254"/>
            <a:ext cx="2839748"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UK Research and Innovation</a:t>
            </a:r>
          </a:p>
        </p:txBody>
      </p:sp>
      <p:pic>
        <p:nvPicPr>
          <p:cNvPr id="20" name="Picture 19">
            <a:extLst>
              <a:ext uri="{FF2B5EF4-FFF2-40B4-BE49-F238E27FC236}">
                <a16:creationId xmlns:a16="http://schemas.microsoft.com/office/drawing/2014/main" id="{7D5E3612-F49A-3040-A0B2-3C10F80665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1037" y="5865567"/>
            <a:ext cx="440215" cy="440215"/>
          </a:xfrm>
          <a:prstGeom prst="rect">
            <a:avLst/>
          </a:prstGeom>
        </p:spPr>
      </p:pic>
      <p:pic>
        <p:nvPicPr>
          <p:cNvPr id="3" name="Picture 2">
            <a:extLst>
              <a:ext uri="{FF2B5EF4-FFF2-40B4-BE49-F238E27FC236}">
                <a16:creationId xmlns:a16="http://schemas.microsoft.com/office/drawing/2014/main" id="{C3263A40-9E0F-1940-B66C-F1612FB23D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87488" y="2813050"/>
            <a:ext cx="7442200" cy="1231900"/>
          </a:xfrm>
          <a:prstGeom prst="rect">
            <a:avLst/>
          </a:prstGeom>
        </p:spPr>
      </p:pic>
    </p:spTree>
    <p:extLst>
      <p:ext uri="{BB962C8B-B14F-4D97-AF65-F5344CB8AC3E}">
        <p14:creationId xmlns:p14="http://schemas.microsoft.com/office/powerpoint/2010/main" val="2827309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master without logo">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50D9C1E5C8444EA140DC9D90F911A4" ma:contentTypeVersion="14" ma:contentTypeDescription="Create a new document." ma:contentTypeScope="" ma:versionID="c90d75f6033919d58f92c5d1f117be6b">
  <xsd:schema xmlns:xsd="http://www.w3.org/2001/XMLSchema" xmlns:xs="http://www.w3.org/2001/XMLSchema" xmlns:p="http://schemas.microsoft.com/office/2006/metadata/properties" xmlns:ns2="aa646d20-2591-4897-979a-12ac5f348ea0" xmlns:ns3="834c96a2-eb0c-4033-b35f-0261faddef2d" xmlns:ns4="2e24dfb7-a69e-40eb-b94f-44b9ca9c25ed" targetNamespace="http://schemas.microsoft.com/office/2006/metadata/properties" ma:root="true" ma:fieldsID="00459a1285222d68af550ca4178726fc" ns2:_="" ns3:_="" ns4:_="">
    <xsd:import namespace="aa646d20-2591-4897-979a-12ac5f348ea0"/>
    <xsd:import namespace="834c96a2-eb0c-4033-b35f-0261faddef2d"/>
    <xsd:import namespace="2e24dfb7-a69e-40eb-b94f-44b9ca9c25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46d20-2591-4897-979a-12ac5f348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4c96a2-eb0c-4033-b35f-0261faddef2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9ed5b63-0131-4ace-bf46-6cdcdbaff1d9}" ma:internalName="TaxCatchAll" ma:showField="CatchAllData" ma:web="834c96a2-eb0c-4033-b35f-0261fadde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646d20-2591-4897-979a-12ac5f348ea0">
      <Terms xmlns="http://schemas.microsoft.com/office/infopath/2007/PartnerControls"/>
    </lcf76f155ced4ddcb4097134ff3c332f>
    <TaxCatchAll xmlns="2e24dfb7-a69e-40eb-b94f-44b9ca9c25ed" xsi:nil="true"/>
  </documentManagement>
</p:properties>
</file>

<file path=customXml/itemProps1.xml><?xml version="1.0" encoding="utf-8"?>
<ds:datastoreItem xmlns:ds="http://schemas.openxmlformats.org/officeDocument/2006/customXml" ds:itemID="{79322F2A-CD76-4672-B806-6D2B85313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646d20-2591-4897-979a-12ac5f348ea0"/>
    <ds:schemaRef ds:uri="834c96a2-eb0c-4033-b35f-0261faddef2d"/>
    <ds:schemaRef ds:uri="2e24dfb7-a69e-40eb-b94f-44b9ca9c2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32F057-85BC-4DCD-9581-926499349157}">
  <ds:schemaRefs>
    <ds:schemaRef ds:uri="http://schemas.microsoft.com/sharepoint/v3/contenttype/forms"/>
  </ds:schemaRefs>
</ds:datastoreItem>
</file>

<file path=customXml/itemProps3.xml><?xml version="1.0" encoding="utf-8"?>
<ds:datastoreItem xmlns:ds="http://schemas.openxmlformats.org/officeDocument/2006/customXml" ds:itemID="{90F7B3DB-01A0-481C-91CF-DA512541C6D7}">
  <ds:schemaRefs>
    <ds:schemaRef ds:uri="http://www.w3.org/XML/1998/namespace"/>
    <ds:schemaRef ds:uri="834c96a2-eb0c-4033-b35f-0261faddef2d"/>
    <ds:schemaRef ds:uri="http://schemas.microsoft.com/office/infopath/2007/PartnerControls"/>
    <ds:schemaRef ds:uri="http://purl.org/dc/terms/"/>
    <ds:schemaRef ds:uri="http://purl.org/dc/dcmitype/"/>
    <ds:schemaRef ds:uri="http://schemas.openxmlformats.org/package/2006/metadata/core-properties"/>
    <ds:schemaRef ds:uri="2e24dfb7-a69e-40eb-b94f-44b9ca9c25ed"/>
    <ds:schemaRef ds:uri="http://purl.org/dc/elements/1.1/"/>
    <ds:schemaRef ds:uri="http://schemas.microsoft.com/office/2006/documentManagement/types"/>
    <ds:schemaRef ds:uri="http://schemas.microsoft.com/office/2006/metadata/properties"/>
    <ds:schemaRef ds:uri="aa646d20-2591-4897-979a-12ac5f348ea0"/>
  </ds:schemaRefs>
</ds:datastoreItem>
</file>

<file path=docProps/app.xml><?xml version="1.0" encoding="utf-8"?>
<Properties xmlns="http://schemas.openxmlformats.org/officeDocument/2006/extended-properties" xmlns:vt="http://schemas.openxmlformats.org/officeDocument/2006/docPropsVTypes">
  <Template>Future of large scale compute survey</Template>
  <TotalTime>4611</TotalTime>
  <Words>1232</Words>
  <Application>Microsoft Office PowerPoint</Application>
  <PresentationFormat>Widescreen</PresentationFormat>
  <Paragraphs>148</Paragraphs>
  <Slides>9</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Calibri Light</vt:lpstr>
      <vt:lpstr>GDS Transport</vt:lpstr>
      <vt:lpstr>Roboto</vt:lpstr>
      <vt:lpstr>Wingdings</vt:lpstr>
      <vt:lpstr>Font and logo master</vt:lpstr>
      <vt:lpstr>Font master without logo</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Santiago Molina Torres Arpi - STFC UKRI</dc:creator>
  <cp:lastModifiedBy>Richard Gunn - UKRI</cp:lastModifiedBy>
  <cp:revision>2</cp:revision>
  <dcterms:created xsi:type="dcterms:W3CDTF">2024-04-11T13:13:09Z</dcterms:created>
  <dcterms:modified xsi:type="dcterms:W3CDTF">2024-04-22T15:58:32Z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0x0101009450D9C1E5C8444EA140DC9D90F911A4</vt:lpwstr>
  </property>
  <property fmtid="{D5CDD505-2E9C-101B-9397-08002B2CF9AE}" pid="3" name="_dlc_DocIdItemGuid">
    <vt:lpwstr>30baac1e-471e-4619-8462-569711db581c</vt:lpwstr>
  </property>
  <property fmtid="{D5CDD505-2E9C-101B-9397-08002B2CF9AE}" pid="4" name="MediaServiceImageTags">
    <vt:lpwstr/>
  </property>
</Properties>
</file>