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3" r:id="rId5"/>
  </p:sldMasterIdLst>
  <p:notesMasterIdLst>
    <p:notesMasterId r:id="rId19"/>
  </p:notesMasterIdLst>
  <p:handoutMasterIdLst>
    <p:handoutMasterId r:id="rId20"/>
  </p:handoutMasterIdLst>
  <p:sldIdLst>
    <p:sldId id="257" r:id="rId6"/>
    <p:sldId id="388" r:id="rId7"/>
    <p:sldId id="389" r:id="rId8"/>
    <p:sldId id="371" r:id="rId9"/>
    <p:sldId id="372" r:id="rId10"/>
    <p:sldId id="373" r:id="rId11"/>
    <p:sldId id="374" r:id="rId12"/>
    <p:sldId id="376" r:id="rId13"/>
    <p:sldId id="385" r:id="rId14"/>
    <p:sldId id="386" r:id="rId15"/>
    <p:sldId id="380" r:id="rId16"/>
    <p:sldId id="382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17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pos="3545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pos="393" userDrawn="1">
          <p15:clr>
            <a:srgbClr val="A4A3A4"/>
          </p15:clr>
        </p15:guide>
        <p15:guide id="13" pos="937" userDrawn="1">
          <p15:clr>
            <a:srgbClr val="A4A3A4"/>
          </p15:clr>
        </p15:guide>
        <p15:guide id="14" orient="horz" pos="2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, Mike (STFC,DL,AST)" initials="EM(" lastIdx="39" clrIdx="0">
    <p:extLst>
      <p:ext uri="{19B8F6BF-5375-455C-9EA6-DF929625EA0E}">
        <p15:presenceInfo xmlns:p15="http://schemas.microsoft.com/office/powerpoint/2012/main" userId="S-1-5-21-2030781433-144010450-1310660803-41033" providerId="AD"/>
      </p:ext>
    </p:extLst>
  </p:cmAuthor>
  <p:cmAuthor id="2" name="Wheelhouse, Alan (STFC,DL,AST)" initials="WA(" lastIdx="1" clrIdx="1">
    <p:extLst>
      <p:ext uri="{19B8F6BF-5375-455C-9EA6-DF929625EA0E}">
        <p15:presenceInfo xmlns:p15="http://schemas.microsoft.com/office/powerpoint/2012/main" userId="S-1-5-21-2030781433-144010450-1310660803-17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3E1"/>
    <a:srgbClr val="0033CC"/>
    <a:srgbClr val="000000"/>
    <a:srgbClr val="DEC8EE"/>
    <a:srgbClr val="9C6500"/>
    <a:srgbClr val="FFC000"/>
    <a:srgbClr val="A9D18E"/>
    <a:srgbClr val="FF9999"/>
    <a:srgbClr val="C5E0B4"/>
    <a:srgbClr val="2E2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244" autoAdjust="0"/>
  </p:normalViewPr>
  <p:slideViewPr>
    <p:cSldViewPr snapToGrid="0" snapToObjects="1">
      <p:cViewPr>
        <p:scale>
          <a:sx n="70" d="100"/>
          <a:sy n="70" d="100"/>
        </p:scale>
        <p:origin x="882" y="228"/>
      </p:cViewPr>
      <p:guideLst>
        <p:guide orient="horz" pos="210"/>
        <p:guide pos="257"/>
        <p:guide orient="horz" pos="3974"/>
        <p:guide pos="7355"/>
        <p:guide pos="3817"/>
        <p:guide orient="horz" pos="709"/>
        <p:guide orient="horz" pos="3634"/>
        <p:guide pos="869"/>
        <p:guide pos="325"/>
        <p:guide pos="3545"/>
        <p:guide orient="horz" pos="822"/>
        <p:guide pos="393"/>
        <p:guide pos="937"/>
        <p:guide orient="horz" pos="2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6B86-59B3-40C4-8193-9E4E3BBC3489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3786-5328-49F7-9C5E-C03B29B96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9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145" y="6356350"/>
            <a:ext cx="2743200" cy="365125"/>
          </a:xfrm>
        </p:spPr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1544" y="6356350"/>
            <a:ext cx="50524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94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104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4387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04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4387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D5F3E75-629D-4938-8A6A-CF771E1BA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71EE7D8-4E85-415D-9846-D46827E9B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0D76B54-4C59-4E2F-B15D-E899C6BF9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CB18B1F-E01D-49A9-A84A-9E5F916E4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4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22CA19A-3ED1-476A-9A2D-14DE6B804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8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76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3872"/>
            <a:ext cx="9144000" cy="145084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944504C-7841-4947-9FD7-02BD9E0B9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215030"/>
            <a:ext cx="3615608" cy="15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ACA80A6-B85D-43E5-969B-8D37EDA32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8218"/>
            <a:ext cx="10515600" cy="285273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7943"/>
            <a:ext cx="105156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1A1302A-02B8-4643-865F-86DCFF720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178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178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CFCBE5C-5E46-4454-8A1A-67B8DFC18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3" y="5994039"/>
            <a:ext cx="1894439" cy="81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41" y="345181"/>
            <a:ext cx="116845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341" y="1213503"/>
            <a:ext cx="11466767" cy="458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9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68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fontAlgn="base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tx1"/>
        </a:buClr>
        <a:buFont typeface="Wingdings" pitchFamily="2" charset="2"/>
        <a:buNone/>
        <a:defRPr lang="en-US" sz="3200" b="1" kern="1200" spc="-100" dirty="0" smtClean="0">
          <a:solidFill>
            <a:srgbClr val="1E5D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3429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2400" kern="1200" dirty="0" smtClean="0">
          <a:solidFill>
            <a:srgbClr val="626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32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20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>
          <a:tab pos="1076325" algn="l"/>
        </a:tabLst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082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205"/>
            <a:ext cx="10515600" cy="433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243" y="6362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558" y="6356350"/>
            <a:ext cx="1802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tfc365.sharepoint.com/sites/ITR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401033" y="2486998"/>
            <a:ext cx="777137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ITRF - LhARA</a:t>
            </a:r>
            <a:endParaRPr lang="en-GB" sz="20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sz="2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Infrastructure and Integration </a:t>
            </a:r>
            <a:endParaRPr lang="en-GB" sz="24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ITRF WP2 &amp; LhARA WP1.6 </a:t>
            </a:r>
            <a:endParaRPr lang="en-GB" sz="2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spc="-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Design Review (Summary of Progress &amp; Status)</a:t>
            </a:r>
          </a:p>
          <a:p>
            <a:endParaRPr lang="en-GB" sz="200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2000" spc="-15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</a:t>
            </a:r>
            <a:r>
              <a:rPr lang="en-GB" sz="2000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sz="2000" spc="-1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Goulden, Clive Hill, </a:t>
            </a:r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UKRI-STFC-Daresbury Laboratory, </a:t>
            </a:r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6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behalf of the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7" y="-22634"/>
            <a:ext cx="10901150" cy="685941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690390" y="166294"/>
            <a:ext cx="6491686" cy="513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Laser Target, Nozzle, Gabor Lens Concept Design</a:t>
            </a:r>
          </a:p>
        </p:txBody>
      </p:sp>
      <p:sp>
        <p:nvSpPr>
          <p:cNvPr id="26" name="TextBox 25"/>
          <p:cNvSpPr txBox="1"/>
          <p:nvPr/>
        </p:nvSpPr>
        <p:spPr>
          <a:xfrm rot="17980374">
            <a:off x="3304870" y="4171737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Laser beam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312796">
            <a:off x="6422452" y="1225680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Solenoid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4" y="28574"/>
            <a:ext cx="12106275" cy="682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2682" y="585915"/>
            <a:ext cx="1127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Document: </a:t>
            </a:r>
            <a:r>
              <a:rPr lang="en-GB" dirty="0" smtClean="0">
                <a:solidFill>
                  <a:srgbClr val="FF0000"/>
                </a:solidFill>
              </a:rPr>
              <a:t>1272-pa1-pm-sch-0001-v3.0-ITRF </a:t>
            </a:r>
            <a:r>
              <a:rPr lang="en-GB" dirty="0">
                <a:solidFill>
                  <a:srgbClr val="FF0000"/>
                </a:solidFill>
              </a:rPr>
              <a:t>schematic </a:t>
            </a:r>
            <a:r>
              <a:rPr lang="en-GB" dirty="0" smtClean="0">
                <a:solidFill>
                  <a:srgbClr val="FF0000"/>
                </a:solidFill>
              </a:rPr>
              <a:t>                       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stfc365.sharepoint.com/sites/ITRF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6123" y="1599362"/>
            <a:ext cx="3019640" cy="511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0" dirty="0" smtClean="0">
                <a:latin typeface="+mn-lt"/>
              </a:rPr>
              <a:t>The intention is to capture all the required equipment in the schematic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0" dirty="0" smtClean="0">
                <a:latin typeface="+mn-lt"/>
              </a:rPr>
              <a:t>The diagram is available at large format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0" dirty="0" smtClean="0">
                <a:latin typeface="+mn-lt"/>
              </a:rPr>
              <a:t>A device naming convention has been adopted to;</a:t>
            </a:r>
          </a:p>
          <a:p>
            <a:pPr lvl="0"/>
            <a:r>
              <a:rPr lang="en-GB" sz="1600" b="0" dirty="0" smtClean="0"/>
              <a:t>Each device with a unique </a:t>
            </a:r>
            <a:r>
              <a:rPr lang="en-GB" sz="1600" b="0" dirty="0"/>
              <a:t>name.</a:t>
            </a:r>
            <a:endParaRPr lang="en-GB" sz="1600" dirty="0"/>
          </a:p>
          <a:p>
            <a:pPr lvl="0"/>
            <a:r>
              <a:rPr lang="en-GB" sz="1600" b="0" dirty="0" smtClean="0"/>
              <a:t>The </a:t>
            </a:r>
            <a:r>
              <a:rPr lang="en-GB" sz="1600" b="0" dirty="0"/>
              <a:t>function of a device can be derived from its </a:t>
            </a:r>
            <a:r>
              <a:rPr lang="en-GB" sz="1600" b="0" dirty="0" smtClean="0"/>
              <a:t>name</a:t>
            </a:r>
            <a:endParaRPr lang="en-GB" sz="1600" dirty="0"/>
          </a:p>
          <a:p>
            <a:r>
              <a:rPr lang="en-GB" sz="1600" b="0" dirty="0" smtClean="0"/>
              <a:t>Names can be adopted by the LhARA </a:t>
            </a:r>
            <a:r>
              <a:rPr lang="en-GB" sz="1600" b="0" dirty="0"/>
              <a:t>Control System. </a:t>
            </a:r>
            <a:endParaRPr lang="en-GB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682" y="2522"/>
            <a:ext cx="11684580" cy="76944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LhARA Schematic</a:t>
            </a:r>
            <a:endParaRPr lang="en-GB" sz="3200" dirty="0"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01831" y="1416078"/>
            <a:ext cx="8965524" cy="51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2876" y="930107"/>
            <a:ext cx="10842390" cy="48430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b="0" dirty="0" smtClean="0">
                <a:latin typeface="+mn-lt"/>
              </a:rPr>
              <a:t>Review Report document describes; 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General Vacuum Systems Design Objectives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How the facility is broken down to several vacuum regions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Provisional working pressures in the various vacuum regions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Vacuum Design Principles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Vacuum Pumping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Pressure Measurement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Vacuum Values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err="1" smtClean="0">
                <a:latin typeface="+mn-lt"/>
              </a:rPr>
              <a:t>Bakeout</a:t>
            </a:r>
            <a:r>
              <a:rPr lang="en-GB" sz="2800" b="0" dirty="0" smtClean="0">
                <a:latin typeface="+mn-lt"/>
              </a:rPr>
              <a:t> considerations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2000" b="0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Vacuum Systems &amp; Controls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098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6412" y="791570"/>
            <a:ext cx="10951803" cy="5920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Infrastructure </a:t>
            </a:r>
            <a:r>
              <a:rPr lang="en-GB" sz="2800" b="0" dirty="0" smtClean="0">
                <a:latin typeface="+mn-lt"/>
              </a:rPr>
              <a:t>plan is well established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Low energy line is well defined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Need to ramp up the engineering design of the </a:t>
            </a:r>
            <a:r>
              <a:rPr lang="en-GB" sz="2800" b="0" dirty="0" err="1" smtClean="0">
                <a:latin typeface="+mn-lt"/>
              </a:rPr>
              <a:t>FFA</a:t>
            </a:r>
            <a:r>
              <a:rPr lang="en-GB" sz="2800" b="0" dirty="0" smtClean="0">
                <a:latin typeface="+mn-lt"/>
              </a:rPr>
              <a:t> 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Obtain </a:t>
            </a:r>
            <a:r>
              <a:rPr lang="en-GB" sz="2800" b="0" dirty="0" smtClean="0">
                <a:latin typeface="+mn-lt"/>
              </a:rPr>
              <a:t>a better understanding of the:</a:t>
            </a: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spc="-100" dirty="0" smtClean="0">
                <a:solidFill>
                  <a:srgbClr val="1E5DF8"/>
                </a:solidFill>
                <a:latin typeface="+mn-lt"/>
              </a:rPr>
              <a:t>Magnet definition for the high energy line</a:t>
            </a:r>
            <a:endParaRPr lang="en-GB" sz="2800" spc="-100" dirty="0" smtClean="0">
              <a:solidFill>
                <a:srgbClr val="1E5DF8"/>
              </a:solidFill>
              <a:latin typeface="+mn-lt"/>
            </a:endParaRP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spc="-100" dirty="0" smtClean="0">
                <a:solidFill>
                  <a:srgbClr val="1E5DF8"/>
                </a:solidFill>
                <a:latin typeface="+mn-lt"/>
              </a:rPr>
              <a:t>Diagnostics</a:t>
            </a: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800" spc="-100" dirty="0" smtClean="0">
                <a:solidFill>
                  <a:srgbClr val="1E5DF8"/>
                </a:solidFill>
                <a:latin typeface="+mn-lt"/>
              </a:rPr>
              <a:t>End stations</a:t>
            </a:r>
            <a:endParaRPr lang="en-GB" sz="2800" spc="-100" dirty="0">
              <a:solidFill>
                <a:srgbClr val="1E5DF8"/>
              </a:solidFill>
              <a:latin typeface="+mn-lt"/>
            </a:endParaRP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Update </a:t>
            </a:r>
            <a:r>
              <a:rPr lang="en-GB" sz="2800" b="0" dirty="0" smtClean="0">
                <a:latin typeface="+mn-lt"/>
              </a:rPr>
              <a:t>the schematic diagram, vacuum flow sheet &amp; CAD </a:t>
            </a:r>
            <a:r>
              <a:rPr lang="en-GB" sz="2800" b="0" dirty="0" smtClean="0">
                <a:latin typeface="+mn-lt"/>
              </a:rPr>
              <a:t>model as the design evolves.</a:t>
            </a:r>
            <a:endParaRPr lang="en-GB" sz="2800" b="0" dirty="0" smtClean="0">
              <a:latin typeface="+mn-lt"/>
            </a:endParaRP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800" b="0" dirty="0" smtClean="0">
                <a:latin typeface="+mn-lt"/>
              </a:rPr>
              <a:t>Providing an understanding to inform the Planning and Cost Model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Summary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0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Progress </a:t>
            </a:r>
            <a:r>
              <a:rPr lang="en-GB" sz="2800" dirty="0" smtClean="0"/>
              <a:t>since the 6 month design review</a:t>
            </a:r>
            <a:endParaRPr lang="en-GB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3735" y="684193"/>
            <a:ext cx="11998265" cy="67508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Mechanical engineering design and Finite Element Analysis of a Fixed Field Accelerator vacuum chamber to inform the combined function magnet gap</a:t>
            </a:r>
            <a:r>
              <a:rPr lang="en-GB" sz="2000" b="0" dirty="0"/>
              <a:t>, document RFS-1055-meng-fea-0001-v2.0-FETS-FFA-Vacuum-Chamber-2023-09-08.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/>
              <a:t>Building concept </a:t>
            </a:r>
            <a:r>
              <a:rPr lang="en-GB" sz="2000" b="0" dirty="0"/>
              <a:t>in this report. Figures 1-7 and facility room sized Tables 2 &amp; 3.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/>
              <a:t>low energy line engineering concept </a:t>
            </a:r>
            <a:r>
              <a:rPr lang="en-GB" sz="2000" b="0" dirty="0"/>
              <a:t>in this report. Figure 8.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/>
              <a:t>Vacuum design</a:t>
            </a:r>
            <a:r>
              <a:rPr lang="en-GB" sz="2000" b="0" dirty="0"/>
              <a:t>. Amended section 1.7 in this report.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/>
              <a:t>Controls design</a:t>
            </a:r>
            <a:r>
              <a:rPr lang="en-GB" sz="2000" b="0" dirty="0"/>
              <a:t>. Amended section 1.8 in this report.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/>
              <a:t>Electrical Engineering </a:t>
            </a:r>
            <a:r>
              <a:rPr lang="en-GB" sz="2000" b="0" dirty="0"/>
              <a:t>design based on the electrical power consumption. Amended section 1.9 in this report.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Cooling System </a:t>
            </a:r>
            <a:r>
              <a:rPr lang="en-GB" sz="2000" b="0" dirty="0"/>
              <a:t>design concept based on the electrical power consumption added. New section 1.10  in this report.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Compressed Air and Air Conditioning </a:t>
            </a:r>
            <a:r>
              <a:rPr lang="en-GB" sz="2000" b="0" dirty="0"/>
              <a:t>section 1.11 and 1.12 added to this report.</a:t>
            </a:r>
          </a:p>
        </p:txBody>
      </p:sp>
    </p:spTree>
    <p:extLst>
      <p:ext uri="{BB962C8B-B14F-4D97-AF65-F5344CB8AC3E}">
        <p14:creationId xmlns:p14="http://schemas.microsoft.com/office/powerpoint/2010/main" val="35894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Progress </a:t>
            </a:r>
            <a:r>
              <a:rPr lang="en-GB" sz="2800" dirty="0" smtClean="0"/>
              <a:t>since the 6 month design review  - continued</a:t>
            </a:r>
            <a:endParaRPr lang="en-GB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902812"/>
            <a:ext cx="12192000" cy="4884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Sustainability</a:t>
            </a:r>
            <a:r>
              <a:rPr lang="en-GB" sz="2000" b="0" dirty="0"/>
              <a:t> contributing to Net Zero by 2040, section 1.1 added.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/>
              <a:t>Estimate of the </a:t>
            </a:r>
            <a:r>
              <a:rPr lang="en-GB" sz="2000" dirty="0"/>
              <a:t>ITRF power consumption</a:t>
            </a:r>
            <a:r>
              <a:rPr lang="en-GB" sz="2000" b="0" dirty="0"/>
              <a:t>, document 1272-pa1-pm-est-0001-v2.0-power-consumption-est-2023-09-07.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Estimate of the Full Infrastructure cost </a:t>
            </a:r>
            <a:r>
              <a:rPr lang="en-GB" sz="2000" b="0" dirty="0"/>
              <a:t>for UKRI IF preliminary activity 2 proposal, document 1272-pa2-pm-fin-0002-v2.0-ITRF-construction-cost-model-2023-09-08.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/>
              <a:t>Update to the </a:t>
            </a:r>
            <a:r>
              <a:rPr lang="en-GB" sz="2000" dirty="0" smtClean="0"/>
              <a:t>Facility Schematic</a:t>
            </a:r>
            <a:r>
              <a:rPr lang="en-GB" sz="2000" b="0" dirty="0"/>
              <a:t>, document 1272-pa1-pm-sch-0001-v3.0-ITRF schematic. </a:t>
            </a:r>
            <a:r>
              <a:rPr lang="en-GB" sz="2000" b="0" dirty="0"/>
              <a:t>Figure 10 in this report. 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0" dirty="0"/>
              <a:t>New draft ITRF </a:t>
            </a:r>
            <a:r>
              <a:rPr lang="en-GB" sz="2000" dirty="0"/>
              <a:t>vacuum flow diagram</a:t>
            </a:r>
            <a:r>
              <a:rPr lang="en-GB" sz="2000" b="0" dirty="0"/>
              <a:t>, document 1272-pa1-vac-vfd-0001-v0.1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Mechanical design concept for the laser target chamber </a:t>
            </a:r>
            <a:r>
              <a:rPr lang="en-GB" sz="2000" b="0" dirty="0" smtClean="0"/>
              <a:t>for a proton beam tape drive configuration, document 1272-pa1-meng-prs-0009-v1.0-target-chamber-2023-08-22. Update to Figure 9 in this report.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Target chamber vacuum simulations</a:t>
            </a:r>
            <a:r>
              <a:rPr lang="en-GB" sz="2000" b="0" dirty="0" smtClean="0"/>
              <a:t>, document 1272-pa1-vac-prs-0001-v1.0-nozzle-gas-trans-prob-2023-08-15</a:t>
            </a:r>
          </a:p>
        </p:txBody>
      </p:sp>
    </p:spTree>
    <p:extLst>
      <p:ext uri="{BB962C8B-B14F-4D97-AF65-F5344CB8AC3E}">
        <p14:creationId xmlns:p14="http://schemas.microsoft.com/office/powerpoint/2010/main" val="229841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04" y="3456633"/>
            <a:ext cx="5080243" cy="331794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3736" y="834318"/>
            <a:ext cx="5685918" cy="5064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General introduction describing the design concept for the building and technical services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Current ideas that will need developing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Updates will be 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required</a:t>
            </a:r>
            <a:r>
              <a:rPr lang="en-GB" sz="2000" b="0" dirty="0" smtClean="0">
                <a:latin typeface="+mn-lt"/>
              </a:rPr>
              <a:t> when the accelerator design provides enough inf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ormation</a:t>
            </a:r>
            <a:r>
              <a:rPr lang="en-GB" sz="2000" b="0" dirty="0" smtClean="0">
                <a:latin typeface="+mn-lt"/>
              </a:rPr>
              <a:t> on the Magnets and </a:t>
            </a:r>
            <a:r>
              <a:rPr lang="en-GB" sz="2000" b="0" dirty="0" err="1" smtClean="0">
                <a:latin typeface="+mn-lt"/>
              </a:rPr>
              <a:t>RF</a:t>
            </a:r>
            <a:r>
              <a:rPr lang="en-GB" sz="2000" b="0" dirty="0" smtClean="0">
                <a:latin typeface="+mn-lt"/>
              </a:rPr>
              <a:t> requirements to develop the overall power and cooling requirements.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Rational for the location of the technical services equipment &amp; rooms described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Size/number of transformers, switchboard, racks and cooling plant will change  when we have the numbers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No equipment yet shown in the end stations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Novel end station consultation with peer-group in progress</a:t>
            </a:r>
            <a:endParaRPr lang="en-GB" sz="2000" b="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Building &amp; Technical Services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140" y="284114"/>
            <a:ext cx="5812201" cy="31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8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1114" y="789733"/>
            <a:ext cx="6023937" cy="4937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The facility includes an open area shown in figure 4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Radiation safety section includes with generic description of requirements without any numbers yet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The plan is that a a </a:t>
            </a:r>
            <a:r>
              <a:rPr lang="en-GB" sz="2000" b="0" dirty="0">
                <a:solidFill>
                  <a:srgbClr val="1A53E1"/>
                </a:solidFill>
                <a:latin typeface="+mn-lt"/>
              </a:rPr>
              <a:t>specialist company will 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perform </a:t>
            </a:r>
            <a:r>
              <a:rPr lang="en-GB" sz="2000" b="0" dirty="0">
                <a:solidFill>
                  <a:srgbClr val="1A53E1"/>
                </a:solidFill>
                <a:latin typeface="+mn-lt"/>
              </a:rPr>
              <a:t>a Radiation Study 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&amp; concrete sustainability from November 2023 </a:t>
            </a:r>
            <a:r>
              <a:rPr lang="en-GB" sz="2000" b="0" dirty="0">
                <a:solidFill>
                  <a:srgbClr val="1A53E1"/>
                </a:solidFill>
                <a:latin typeface="+mn-lt"/>
              </a:rPr>
              <a:t>and contain the following 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activities: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1A53E1"/>
                </a:solidFill>
                <a:latin typeface="+mn-lt"/>
              </a:rPr>
              <a:t>A high level shielding design basis report that creates a point of reference for all the shielding protection calculations.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1A53E1"/>
                </a:solidFill>
                <a:latin typeface="+mn-lt"/>
              </a:rPr>
              <a:t>Radiological classification of areas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1A53E1"/>
                </a:solidFill>
                <a:latin typeface="+mn-lt"/>
              </a:rPr>
              <a:t>Preliminary bulk shielding requirements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1A53E1"/>
                </a:solidFill>
                <a:latin typeface="+mn-lt"/>
              </a:rPr>
              <a:t>Concrete sustainability appraisal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sz="1800" spc="-100" dirty="0">
                <a:solidFill>
                  <a:srgbClr val="1A53E1"/>
                </a:solidFill>
                <a:latin typeface="+mn-lt"/>
              </a:rPr>
              <a:t>Some ideas for composite radiation shielding block </a:t>
            </a:r>
            <a:r>
              <a:rPr lang="en-GB" sz="1800" spc="-100" dirty="0" smtClean="0">
                <a:solidFill>
                  <a:srgbClr val="1A53E1"/>
                </a:solidFill>
                <a:latin typeface="+mn-lt"/>
              </a:rPr>
              <a:t>included</a:t>
            </a:r>
            <a:endParaRPr lang="en-GB" sz="2000" b="0" dirty="0" smtClean="0">
              <a:solidFill>
                <a:srgbClr val="1A53E1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1A53E1"/>
                </a:solidFill>
                <a:latin typeface="+mn-lt"/>
              </a:rPr>
              <a:t>Some </a:t>
            </a:r>
            <a:r>
              <a:rPr lang="en-GB" sz="2000" b="0" dirty="0" smtClean="0">
                <a:solidFill>
                  <a:srgbClr val="1A53E1"/>
                </a:solidFill>
                <a:latin typeface="+mn-lt"/>
              </a:rPr>
              <a:t>ideas already </a:t>
            </a:r>
            <a:r>
              <a:rPr lang="en-GB" sz="2000" b="0" dirty="0">
                <a:solidFill>
                  <a:srgbClr val="1A53E1"/>
                </a:solidFill>
                <a:latin typeface="+mn-lt"/>
              </a:rPr>
              <a:t>for composite radiation shielding block</a:t>
            </a:r>
          </a:p>
          <a:p>
            <a:pPr marL="800100" lvl="1" indent="-457200">
              <a:spcBef>
                <a:spcPts val="600"/>
              </a:spcBef>
              <a:spcAft>
                <a:spcPts val="600"/>
              </a:spcAft>
            </a:pPr>
            <a:endParaRPr lang="en-GB" sz="1200" b="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Building &amp; Technical Services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921" y="0"/>
            <a:ext cx="5408079" cy="372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460" y="3725689"/>
            <a:ext cx="4978791" cy="300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2761" y="1025237"/>
            <a:ext cx="11684579" cy="1617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O</a:t>
            </a:r>
            <a:r>
              <a:rPr lang="en-GB" sz="2000" b="0" dirty="0" smtClean="0">
                <a:latin typeface="+mn-lt"/>
              </a:rPr>
              <a:t>verall </a:t>
            </a:r>
            <a:r>
              <a:rPr lang="en-GB" sz="2000" b="0" dirty="0">
                <a:latin typeface="+mn-lt"/>
              </a:rPr>
              <a:t>height is estimated as 14m that allows the implementation of an overhead crane to install and decommission the facility</a:t>
            </a:r>
            <a:r>
              <a:rPr lang="en-GB" sz="2000" b="0" dirty="0" smtClean="0">
                <a:latin typeface="+mn-lt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Lifting solutions will also be required inside the radiation enclosures for installation, maintenance and decommissioning.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Building &amp; Technical Services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21"/>
          <a:stretch/>
        </p:blipFill>
        <p:spPr>
          <a:xfrm>
            <a:off x="3891609" y="2235434"/>
            <a:ext cx="8075732" cy="415857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2763" y="2235434"/>
            <a:ext cx="3595902" cy="26387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S</a:t>
            </a:r>
            <a:r>
              <a:rPr lang="en-GB" sz="2000" b="0" dirty="0" smtClean="0">
                <a:latin typeface="+mn-lt"/>
              </a:rPr>
              <a:t>aw-tooth </a:t>
            </a:r>
            <a:r>
              <a:rPr lang="en-GB" sz="2000" b="0" dirty="0">
                <a:latin typeface="+mn-lt"/>
              </a:rPr>
              <a:t>roof construction is proposed comprising of a series of ridges with dual pitches either side. The steeper surfaces at ~70° to have double glazed windows to admit natural light. The shallower surfaces at ~35° are proposed for the installation of solar panels facing south to receive the most direct sunlight and energy gain</a:t>
            </a:r>
            <a:r>
              <a:rPr lang="en-GB" sz="2000" b="0" dirty="0" smtClean="0">
                <a:latin typeface="+mn-lt"/>
              </a:rPr>
              <a:t>.</a:t>
            </a:r>
            <a:endParaRPr lang="en-GB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38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2762" y="1306286"/>
            <a:ext cx="4939746" cy="38785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Stage 1</a:t>
            </a:r>
            <a:r>
              <a:rPr lang="en-GB" sz="2000" b="0" dirty="0" smtClean="0">
                <a:latin typeface="+mn-lt"/>
              </a:rPr>
              <a:t> construction proposed is the full building envelope and outside pen to house the laser, target, low energy line, low energy in vitro end station, control rooms and research area.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Stage 2</a:t>
            </a:r>
            <a:r>
              <a:rPr lang="en-GB" sz="2000" b="0" dirty="0" smtClean="0">
                <a:latin typeface="+mn-lt"/>
              </a:rPr>
              <a:t> development would add the </a:t>
            </a:r>
            <a:r>
              <a:rPr lang="en-GB" sz="2000" b="0" dirty="0" err="1" smtClean="0">
                <a:latin typeface="+mn-lt"/>
              </a:rPr>
              <a:t>FFA</a:t>
            </a:r>
            <a:r>
              <a:rPr lang="en-GB" sz="2000" b="0" dirty="0" smtClean="0">
                <a:latin typeface="+mn-lt"/>
              </a:rPr>
              <a:t>, high energy beamline, high energy in vitro end station, in vivo end station and upgrade to the technical services  and research areas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More breakdown detail of the above descriptions in the review report.</a:t>
            </a:r>
            <a:endParaRPr lang="en-GB" sz="2000" b="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/>
              <a:t>Building &amp; Technical Services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140" y="160666"/>
            <a:ext cx="6445201" cy="3466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674" y="3618210"/>
            <a:ext cx="5457948" cy="31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3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82585" y="930107"/>
            <a:ext cx="9043735" cy="4853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Font typeface="Wingdings" pitchFamily="2" charset="2"/>
              <a:buNone/>
              <a:defRPr lang="en-US" sz="3200" b="1" kern="1200" spc="-100" dirty="0" smtClean="0">
                <a:solidFill>
                  <a:srgbClr val="1E5DF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6262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32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08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latin typeface="+mn-lt"/>
              </a:rPr>
              <a:t>Stage 1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First demonstration of the capture of a laser-driven ion beam using a Gabor lens system;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Demonstration of the energy selection capabilities of a Gabor lens system;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Irradiation of cells with a laser-driven ion beam</a:t>
            </a:r>
            <a:r>
              <a:rPr lang="en-GB" sz="2000" b="0" dirty="0" smtClean="0">
                <a:latin typeface="+mn-lt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2000" b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latin typeface="+mn-lt"/>
              </a:rPr>
              <a:t>Stage 2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Injection line to the FFA;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Fixed Field Accelerator;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Extraction line from the FFA and the transfer line to the in vivo end station;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High energy in vitro arc;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High energy in vitro end </a:t>
            </a:r>
            <a:r>
              <a:rPr lang="en-GB" sz="2000" b="0" dirty="0" smtClean="0">
                <a:latin typeface="+mn-lt"/>
              </a:rPr>
              <a:t>station;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n-lt"/>
              </a:rPr>
              <a:t>In </a:t>
            </a:r>
            <a:r>
              <a:rPr lang="en-GB" sz="2000" b="0" dirty="0">
                <a:latin typeface="+mn-lt"/>
              </a:rPr>
              <a:t>vivo end station.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GB" sz="1800" b="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761" y="160666"/>
            <a:ext cx="11684580" cy="769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Key Installation Milestones</a:t>
            </a:r>
          </a:p>
        </p:txBody>
      </p:sp>
    </p:spTree>
    <p:extLst>
      <p:ext uri="{BB962C8B-B14F-4D97-AF65-F5344CB8AC3E}">
        <p14:creationId xmlns:p14="http://schemas.microsoft.com/office/powerpoint/2010/main" val="7981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9050"/>
            <a:ext cx="11944350" cy="681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28" y="70141"/>
            <a:ext cx="11684580" cy="76944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+mn-lt"/>
              </a:rPr>
              <a:t>LhARA Stage 1 Conceptual Design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8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Nov19" id="{C9FAEF9E-AD80-4F4A-8096-C34B4118809A}" vid="{524020A1-F3B2-4788-B71D-1AD9467E0C92}"/>
    </a:ext>
  </a:extLst>
</a:theme>
</file>

<file path=ppt/theme/theme2.xml><?xml version="1.0" encoding="utf-8"?>
<a:theme xmlns:a="http://schemas.openxmlformats.org/drawingml/2006/main" name="1_Font and logo master">
  <a:themeElements>
    <a:clrScheme name="UKRI-STFC">
      <a:dk1>
        <a:srgbClr val="2E2D62"/>
      </a:dk1>
      <a:lt1>
        <a:srgbClr val="FFFFFF"/>
      </a:lt1>
      <a:dk2>
        <a:srgbClr val="C13D33"/>
      </a:dk2>
      <a:lt2>
        <a:srgbClr val="FFFFFF"/>
      </a:lt2>
      <a:accent1>
        <a:srgbClr val="D77900"/>
      </a:accent1>
      <a:accent2>
        <a:srgbClr val="3E863E"/>
      </a:accent2>
      <a:accent3>
        <a:srgbClr val="005E54"/>
      </a:accent3>
      <a:accent4>
        <a:srgbClr val="16978A"/>
      </a:accent4>
      <a:accent5>
        <a:srgbClr val="008AAD"/>
      </a:accent5>
      <a:accent6>
        <a:srgbClr val="003088"/>
      </a:accent6>
      <a:hlink>
        <a:srgbClr val="8A1A9B"/>
      </a:hlink>
      <a:folHlink>
        <a:srgbClr val="923D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9AF3C292ED9409EBA5A9A1749716F" ma:contentTypeVersion="13" ma:contentTypeDescription="Create a new document." ma:contentTypeScope="" ma:versionID="c5aab37deb39e5418f63163a191faf03">
  <xsd:schema xmlns:xsd="http://www.w3.org/2001/XMLSchema" xmlns:xs="http://www.w3.org/2001/XMLSchema" xmlns:p="http://schemas.microsoft.com/office/2006/metadata/properties" xmlns:ns3="98cf0d19-c987-45fa-b713-546034b9e136" xmlns:ns4="173148f2-bbcd-417a-a8f8-41a3152ad619" targetNamespace="http://schemas.microsoft.com/office/2006/metadata/properties" ma:root="true" ma:fieldsID="e39537cb1145d92cff63eb3fa8c8470a" ns3:_="" ns4:_="">
    <xsd:import namespace="98cf0d19-c987-45fa-b713-546034b9e136"/>
    <xsd:import namespace="173148f2-bbcd-417a-a8f8-41a3152ad6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f0d19-c987-45fa-b713-546034b9e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148f2-bbcd-417a-a8f8-41a3152ad6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6D3F8C-4209-47FF-A37A-E21247ADC2DB}">
  <ds:schemaRefs>
    <ds:schemaRef ds:uri="http://purl.org/dc/terms/"/>
    <ds:schemaRef ds:uri="http://schemas.openxmlformats.org/package/2006/metadata/core-properties"/>
    <ds:schemaRef ds:uri="http://purl.org/dc/dcmitype/"/>
    <ds:schemaRef ds:uri="98cf0d19-c987-45fa-b713-546034b9e13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73148f2-bbcd-417a-a8f8-41a3152ad61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B7957E-9DC4-45AB-B8A4-FFF9320AC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f0d19-c987-45fa-b713-546034b9e136"/>
    <ds:schemaRef ds:uri="173148f2-bbcd-417a-a8f8-41a3152ad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</Template>
  <TotalTime>44938</TotalTime>
  <Words>980</Words>
  <Application>Microsoft Office PowerPoint</Application>
  <PresentationFormat>Widescreen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Regular</vt:lpstr>
      <vt:lpstr>Calibri</vt:lpstr>
      <vt:lpstr>Wingdings</vt:lpstr>
      <vt:lpstr>Font and logo master</vt:lpstr>
      <vt:lpstr>1_Font and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LhARA Stage 1 Conceptual Design</vt:lpstr>
      <vt:lpstr>PowerPoint Presentation</vt:lpstr>
      <vt:lpstr>LhARA Schematic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neil.bliss@stfc.ac.uk</dc:creator>
  <cp:lastModifiedBy>Bliss, Neil (STFC,DL,TECH)</cp:lastModifiedBy>
  <cp:revision>846</cp:revision>
  <cp:lastPrinted>2021-10-09T10:04:54Z</cp:lastPrinted>
  <dcterms:created xsi:type="dcterms:W3CDTF">2020-01-23T15:21:13Z</dcterms:created>
  <dcterms:modified xsi:type="dcterms:W3CDTF">2023-09-14T15:09:02Z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0x010100BAA9AF3C292ED9409EBA5A9A1749716F</vt:lpwstr>
  </property>
</Properties>
</file>