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1"/>
  </p:notesMasterIdLst>
  <p:sldIdLst>
    <p:sldId id="256" r:id="rId5"/>
    <p:sldId id="259" r:id="rId6"/>
    <p:sldId id="1508" r:id="rId7"/>
    <p:sldId id="1514" r:id="rId8"/>
    <p:sldId id="1515" r:id="rId9"/>
    <p:sldId id="1509" r:id="rId10"/>
    <p:sldId id="1491" r:id="rId11"/>
    <p:sldId id="1516" r:id="rId12"/>
    <p:sldId id="270" r:id="rId13"/>
    <p:sldId id="1519" r:id="rId14"/>
    <p:sldId id="264" r:id="rId15"/>
    <p:sldId id="265" r:id="rId16"/>
    <p:sldId id="260" r:id="rId17"/>
    <p:sldId id="262" r:id="rId18"/>
    <p:sldId id="257" r:id="rId19"/>
    <p:sldId id="152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34"/>
    <p:restoredTop sz="94694"/>
  </p:normalViewPr>
  <p:slideViewPr>
    <p:cSldViewPr snapToGrid="0" snapToObjects="1">
      <p:cViewPr varScale="1">
        <p:scale>
          <a:sx n="124" d="100"/>
          <a:sy n="124" d="100"/>
        </p:scale>
        <p:origin x="76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13423-2682-CB4D-A705-E6A6AC352F49}" type="datetimeFigureOut">
              <a:rPr lang="en-US" smtClean="0"/>
              <a:t>9/20/23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586FD-C20E-834C-9912-7F28931C4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008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95D34E-37FE-AB4E-9A5D-3A8577E81C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10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575140-D410-3A4C-AC54-4DA22510B0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852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B5725-3BBB-FC4D-83EF-96A6349A2A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r">
              <a:defRPr sz="6000" b="1">
                <a:solidFill>
                  <a:srgbClr val="00206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21587B-48A1-CD40-8B83-E32856794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r">
              <a:buNone/>
              <a:defRPr sz="2800" b="1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pic>
        <p:nvPicPr>
          <p:cNvPr id="7" name="Picture 6" descr="image001.png">
            <a:extLst>
              <a:ext uri="{FF2B5EF4-FFF2-40B4-BE49-F238E27FC236}">
                <a16:creationId xmlns:a16="http://schemas.microsoft.com/office/drawing/2014/main" id="{7C753095-58DF-1E47-9C0D-3CE3DFE4D7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3708" cy="3598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1DAF38-58B9-814D-B265-B4CEB098D14D}"/>
              </a:ext>
            </a:extLst>
          </p:cNvPr>
          <p:cNvSpPr txBox="1"/>
          <p:nvPr userDrawn="1"/>
        </p:nvSpPr>
        <p:spPr>
          <a:xfrm>
            <a:off x="4472736" y="6519446"/>
            <a:ext cx="231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chemeClr val="tx1"/>
                </a:solidFill>
              </a:rPr>
              <a:t>K. Long;  </a:t>
            </a:r>
            <a:fld id="{B19FB069-7A70-CF49-A3CF-C9513262B04A}" type="datetime3">
              <a:rPr lang="en-GB" sz="1600" b="1" smtClean="0">
                <a:solidFill>
                  <a:schemeClr val="tx1"/>
                </a:solidFill>
              </a:rPr>
              <a:t>20 September, 2023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3623A61B-8043-9E43-99F2-D218C14E5C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5302" y="6072572"/>
            <a:ext cx="1636698" cy="779380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6D638904-28E6-6D4D-8E2F-98175B8EC1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01032" y="-17363"/>
            <a:ext cx="1466583" cy="377256"/>
          </a:xfrm>
          <a:prstGeom prst="rect">
            <a:avLst/>
          </a:prstGeom>
        </p:spPr>
      </p:pic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7FB27F37-5029-264F-83A9-85FFD872F8F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167120"/>
            <a:ext cx="2031428" cy="68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43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785B0-BE4E-CD49-A4DA-6AD90DEA5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9483BF-910A-054A-9FAC-0B27251F7C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E9D18-4E71-7A41-AD75-6101BD6E0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5577-9D3A-5740-895E-D28D2517BFB7}" type="datetimeFigureOut">
              <a:rPr lang="en-US" smtClean="0"/>
              <a:t>9/20/23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7E5A4-7C58-7448-B8B0-8B692D3AE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4ED69-253A-2C46-9FF9-2BBC61DF7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8AF43-ECB0-2D42-8C54-5AF8A4A6F9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344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D62473-7246-B545-9BC0-42B8540953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EB4A34-12F1-6B49-98C8-A5C712E40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01029-BF4B-554E-9213-190417BBC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5577-9D3A-5740-895E-D28D2517BFB7}" type="datetimeFigureOut">
              <a:rPr lang="en-US" smtClean="0"/>
              <a:t>9/20/23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6C1C5-92E2-5D4D-9F4C-12114CF13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73916-8C01-E94A-BD99-D1D422EAA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8AF43-ECB0-2D42-8C54-5AF8A4A6F9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098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solidFill>
            <a:srgbClr val="FFFF00"/>
          </a:solidFill>
        </p:spPr>
        <p:txBody>
          <a:bodyPr anchor="b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" y="6412877"/>
            <a:ext cx="3148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</a:rPr>
              <a:t>K. Long, </a:t>
            </a:r>
            <a:fld id="{B19FB069-7A70-CF49-A3CF-C9513262B04A}" type="datetime3">
              <a:rPr lang="en-GB" sz="2400" b="1" smtClean="0">
                <a:solidFill>
                  <a:schemeClr val="bg1"/>
                </a:solidFill>
              </a:rPr>
              <a:t>20 September, 2023</a:t>
            </a:fld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9" descr="image0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618277" cy="479857"/>
          </a:xfrm>
          <a:prstGeom prst="rect">
            <a:avLst/>
          </a:prstGeom>
        </p:spPr>
      </p:pic>
      <p:pic>
        <p:nvPicPr>
          <p:cNvPr id="11" name="Picture 10" descr="2473_web_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9737" y="0"/>
            <a:ext cx="2182263" cy="47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39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0563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5333" b="1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 algn="r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738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50797"/>
            <a:ext cx="5994400" cy="610720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750797"/>
            <a:ext cx="5994400" cy="610720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045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920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10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163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92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A76B9-B307-5547-9D41-EE174839C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40079"/>
          </a:xfrm>
        </p:spPr>
        <p:txBody>
          <a:bodyPr>
            <a:noAutofit/>
          </a:bodyPr>
          <a:lstStyle>
            <a:lvl1pPr algn="r">
              <a:defRPr sz="4000" b="1">
                <a:solidFill>
                  <a:srgbClr val="C0000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AF3D8-FCDB-8A48-A784-F89A834E2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40080"/>
            <a:ext cx="12192000" cy="6207760"/>
          </a:xfrm>
        </p:spPr>
        <p:txBody>
          <a:bodyPr/>
          <a:lstStyle>
            <a:lvl1pPr>
              <a:defRPr sz="3600" b="1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3200" b="1">
                <a:solidFill>
                  <a:schemeClr val="accent1"/>
                </a:solidFill>
              </a:defRPr>
            </a:lvl2pPr>
            <a:lvl3pPr>
              <a:defRPr sz="2800" b="1">
                <a:solidFill>
                  <a:schemeClr val="accent2"/>
                </a:solidFill>
              </a:defRPr>
            </a:lvl3pPr>
            <a:lvl4pPr>
              <a:defRPr sz="2400" b="1">
                <a:solidFill>
                  <a:schemeClr val="accent4"/>
                </a:solidFill>
              </a:defRPr>
            </a:lvl4pPr>
            <a:lvl5pPr>
              <a:defRPr sz="2000" b="1"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B9E92-2D1E-6240-8373-27BDDD5B5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56894"/>
            <a:ext cx="2743200" cy="290195"/>
          </a:xfrm>
        </p:spPr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428AF43-ECB0-2D42-8C54-5AF8A4A6F9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1632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036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344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3516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B3028-6155-E2F8-A4FE-1A6E89BAED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41614D-8AD3-8CF8-D80E-34916C97B3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6E6F8-AD4A-616C-7674-4D943D343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BBA6-E8FC-0340-AE68-FEE7194500DE}" type="datetimeFigureOut">
              <a:rPr lang="en-US" smtClean="0"/>
              <a:t>9/20/23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EB5E1-243E-4442-8E5F-ACC46C24C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9EECD-07C0-11A7-4A11-220234090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DBE4-5325-D546-8103-35569B044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311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5CD13-338A-6CE8-D1C4-B86122DE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D62C7-F4BF-6763-224A-5B6EFFFEE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D695C-FBE7-A18A-E243-14AAB9921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BBA6-E8FC-0340-AE68-FEE7194500DE}" type="datetimeFigureOut">
              <a:rPr lang="en-US" smtClean="0"/>
              <a:t>9/20/23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86E8A-5F39-EE03-1F3A-B540CD29A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2CA5D-5A23-5346-2106-7962AC573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DBE4-5325-D546-8103-35569B044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69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7422E-B8C3-DECC-0C2C-C4AD25A80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CED609-0586-033E-6FDE-97F5DD0F9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1C475-B50A-EC2F-803C-E5EFAEC1C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BBA6-E8FC-0340-AE68-FEE7194500DE}" type="datetimeFigureOut">
              <a:rPr lang="en-US" smtClean="0"/>
              <a:t>9/20/23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C1BC2-81BB-A684-048B-2B54E7D44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3D1C2-EC60-81E0-0FB9-15FA6BE05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DBE4-5325-D546-8103-35569B044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310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27F3E-4061-6F3F-8F83-1F998CCDC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94D32-A6C1-0881-9BBD-B5AEEB6728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DC6D9D-D144-C282-BB43-F7E87F11F3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4748A4-7792-2D2C-5C60-A3D0C8041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BBA6-E8FC-0340-AE68-FEE7194500DE}" type="datetimeFigureOut">
              <a:rPr lang="en-US" smtClean="0"/>
              <a:t>9/20/23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7D697C-4EC3-BA6C-A81C-81FCEACD1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B0B81D-A93B-F061-E76C-BA6DC0492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DBE4-5325-D546-8103-35569B044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656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E400A-400D-919D-24D1-C9DFC7332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E04E2-DD02-9B0B-DD50-0E84CE5E8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A675CB-7A8E-4926-012E-9ADE50DAFB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5BA8EF-A1AA-C4DD-F988-39FBDE1419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C1013C-7C08-44FB-2856-169FD1832F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2E0840-59FE-3C82-B3EF-E98AF35B1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BBA6-E8FC-0340-AE68-FEE7194500DE}" type="datetimeFigureOut">
              <a:rPr lang="en-US" smtClean="0"/>
              <a:t>9/20/23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94F9AB-5E3E-BAF5-8B5E-166DDEC92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AE03CF-83D7-B899-71F3-5FB8FF57A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DBE4-5325-D546-8103-35569B044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105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855C8-6FE1-0292-E07A-46AE42E28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A96D68-B713-3BF8-3045-7A5F52499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BBA6-E8FC-0340-AE68-FEE7194500DE}" type="datetimeFigureOut">
              <a:rPr lang="en-US" smtClean="0"/>
              <a:t>9/20/23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D38CDC-E5A7-58E4-EFCC-FB6E2B4E4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6798B2-886C-CD9F-213E-197FFA4D3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DBE4-5325-D546-8103-35569B044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692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E0456F-6DF0-F3FB-0FC7-F8CD9C9FF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BBA6-E8FC-0340-AE68-FEE7194500DE}" type="datetimeFigureOut">
              <a:rPr lang="en-US" smtClean="0"/>
              <a:t>9/20/23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5D9F3F-EA35-013B-537D-F600AD2A5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850CDB-287D-323F-4004-CC97FD609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DBE4-5325-D546-8103-35569B044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76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A4A06-1A91-1943-B51A-D89D1D983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 b="1">
                <a:solidFill>
                  <a:srgbClr val="C0000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1FAA7-C043-354A-A358-5CFD35EED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376AA-06DB-4046-8C16-EC8D1649F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C428AF43-ECB0-2D42-8C54-5AF8A4A6F9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7698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1187F-874D-B7BE-7113-0366811D1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0032B-DA37-2E70-F4FF-CEAA55CFE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584FCD-8A7A-E16A-F148-058E29164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9E2059-F2B7-47E2-736C-07DF5B1CB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BBA6-E8FC-0340-AE68-FEE7194500DE}" type="datetimeFigureOut">
              <a:rPr lang="en-US" smtClean="0"/>
              <a:t>9/20/23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A4D6AA-1100-7D68-B55B-93E2E81C3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A1D639-7F93-AF16-A008-63B7CDBE2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DBE4-5325-D546-8103-35569B044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2759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C8186-18C1-6C35-3012-F4CA61280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9FF838-3EF0-EAEF-F1FE-B5C7EA86EA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72E181-91D4-D4A3-8B4F-49BBA67721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3B27D-E2D2-01F1-5078-A1945A738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BBA6-E8FC-0340-AE68-FEE7194500DE}" type="datetimeFigureOut">
              <a:rPr lang="en-US" smtClean="0"/>
              <a:t>9/20/23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47CE0-EBD5-ECBC-F4A1-F69DAA77C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860119-924C-3C06-298A-65A534ECC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DBE4-5325-D546-8103-35569B044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0908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B3CDA-5B2F-3CB6-D1BD-7AF2AB8E4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C78414-432B-133C-3A53-3D42CEBB2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DB082-91A5-3BD0-01D8-3940ED273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BBA6-E8FC-0340-AE68-FEE7194500DE}" type="datetimeFigureOut">
              <a:rPr lang="en-US" smtClean="0"/>
              <a:t>9/20/23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BE1EB-84A6-C764-0101-E53C7E98E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D2DBC-B5B2-4F83-830F-DBFFA3688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DBE4-5325-D546-8103-35569B044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2263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FBF4CC-B564-2726-EB2F-2F7B45431F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905E5D-84CE-A230-3DD1-17D9A48536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0262A-6972-0AAE-C4D5-11C4EAB8C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BBA6-E8FC-0340-AE68-FEE7194500DE}" type="datetimeFigureOut">
              <a:rPr lang="en-US" smtClean="0"/>
              <a:t>9/20/23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C9532-5996-B9FA-61BD-33E5666DB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83B42-6CE7-83AF-6464-D099B9F89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DBE4-5325-D546-8103-35569B044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036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9/20/23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4560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9/20/23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6651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9/20/23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8871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9/20/23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9646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9/20/23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8998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9/20/23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093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EFC03-EF36-714D-B45D-98DBE52BC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6194F-01C3-0A41-B5EE-CC458FDC04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DEDD8B-68A2-1645-9D26-2235D0A527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C23699-8D32-AE49-BA22-27F3AC082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5577-9D3A-5740-895E-D28D2517BFB7}" type="datetimeFigureOut">
              <a:rPr lang="en-US" smtClean="0"/>
              <a:t>9/20/23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1AC631-0972-F440-B2B3-215293F28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07CAF-F107-D74E-89ED-FEE245417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8AF43-ECB0-2D42-8C54-5AF8A4A6F9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0430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9/20/23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1792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9/20/23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1994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9/20/23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2066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9/20/23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8305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9/20/23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8442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9/20/23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4513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9/20/23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5442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9/20/23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810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3C7B1-BBA9-184B-89C6-3DD51557F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F1DABB-21DD-E54F-AAFB-A6898BB7B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0EBBFD-A6D6-904E-9B92-67C813C2B5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63A777-7C7D-DD40-BE58-DD1490308D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0B208D-AE21-F141-B476-10382A925E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5F8752-2A13-6B46-869B-9E6CB1911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5577-9D3A-5740-895E-D28D2517BFB7}" type="datetimeFigureOut">
              <a:rPr lang="en-US" smtClean="0"/>
              <a:t>9/20/23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F5A9EE-2FF3-CD4A-B0C4-D6B104BE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7DB3A0-754C-E348-BAB3-FF4B744EE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8AF43-ECB0-2D42-8C54-5AF8A4A6F9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136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F0F02-EC1E-9A4A-9EEF-64B39356E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824AD6-0C3D-0E43-B870-D1CC0828A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5577-9D3A-5740-895E-D28D2517BFB7}" type="datetimeFigureOut">
              <a:rPr lang="en-US" smtClean="0"/>
              <a:t>9/20/23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B65CC9-FA18-294A-B371-A3F5B095C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C659D4-47A9-3F47-8024-B06237F6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8AF43-ECB0-2D42-8C54-5AF8A4A6F9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99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AE2210-2BCB-0041-96A8-224F79F1F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5577-9D3A-5740-895E-D28D2517BFB7}" type="datetimeFigureOut">
              <a:rPr lang="en-US" smtClean="0"/>
              <a:t>9/20/23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67F05-E7E1-8749-9491-A4E9D08BF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B9F0D-7D99-084F-9553-87B4A1BFD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8AF43-ECB0-2D42-8C54-5AF8A4A6F9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882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93B9C-67C3-9844-BF1B-476953FE8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B53CC-7C9D-EF48-B305-3E1E4A126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78FD12-DDD6-7846-B50B-364E220515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BE2823-FAE6-0943-914F-0E7001E76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5577-9D3A-5740-895E-D28D2517BFB7}" type="datetimeFigureOut">
              <a:rPr lang="en-US" smtClean="0"/>
              <a:t>9/20/23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E349B2-2E3A-6743-A29D-A95C11456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5BF894-F59E-EA41-AEBE-B41624A80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8AF43-ECB0-2D42-8C54-5AF8A4A6F9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656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07BA3-2239-984F-B148-89F4A8747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F77758-9BA9-BF44-AEAE-915EE2E6FC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7A5466-F14B-4743-ACAE-3162C6291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FDA245-2A96-8248-B711-7D76E6E20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5577-9D3A-5740-895E-D28D2517BFB7}" type="datetimeFigureOut">
              <a:rPr lang="en-US" smtClean="0"/>
              <a:t>9/20/23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7A4554-968C-E446-9200-0D3A2C3FD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F2D0DE-ECD4-D348-9EF2-C75CA8541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8AF43-ECB0-2D42-8C54-5AF8A4A6F9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255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70A46D-8534-1941-896D-8E002B3D0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76DC3B-1027-5441-84BC-18C39DC3A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904AA-4F87-3F41-A276-1F8BB69E87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E5577-9D3A-5740-895E-D28D2517BFB7}" type="datetimeFigureOut">
              <a:rPr lang="en-US" smtClean="0"/>
              <a:t>9/20/23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5271B-446B-EA4F-822F-CB42D41F16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C8A42-D138-4942-89C5-84E4216646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8AF43-ECB0-2D42-8C54-5AF8A4A6F9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276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50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750797"/>
            <a:ext cx="12192000" cy="6107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573456"/>
            <a:ext cx="2844800" cy="2845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A1DC3ABC-92C2-B748-ABF3-8546144348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514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r" defTabSz="609585" rtl="0" eaLnBrk="1" latinLnBrk="0" hangingPunct="1">
        <a:spcBef>
          <a:spcPct val="0"/>
        </a:spcBef>
        <a:buNone/>
        <a:defRPr sz="5867" b="1" kern="1200">
          <a:solidFill>
            <a:srgbClr val="FFF50A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b="1" kern="1200">
          <a:solidFill>
            <a:srgbClr val="FF8000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b="1" kern="1200">
          <a:solidFill>
            <a:srgbClr val="00FF00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b="1" kern="1200">
          <a:solidFill>
            <a:srgbClr val="00FFFF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b="1" kern="1200">
          <a:solidFill>
            <a:srgbClr val="FF0000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E5FAE0-49B2-70DD-54FB-E84AC846B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81BBEC-1190-35E1-8AC4-6099C7136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E142D-C22E-CAE7-E405-452A2BF280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7BBA6-E8FC-0340-AE68-FEE7194500DE}" type="datetimeFigureOut">
              <a:rPr lang="en-US" smtClean="0"/>
              <a:t>9/20/23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7878B-97A3-416F-4551-2129DA6A5E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3F9B2-86FC-18C1-6EF4-032D17521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FDBE4-5325-D546-8103-35569B044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11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9/20/23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8191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BBAA3-F784-1443-B57E-CB2B839CF3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PoP</a:t>
            </a:r>
            <a:r>
              <a:rPr lang="en-US" dirty="0"/>
              <a:t> beam modelling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B18EF339-E4FE-8D74-380A-522496B5F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43200" y="3600451"/>
            <a:ext cx="8534400" cy="1752600"/>
          </a:xfrm>
        </p:spPr>
        <p:txBody>
          <a:bodyPr/>
          <a:lstStyle/>
          <a:p>
            <a:pPr algn="r"/>
            <a:r>
              <a:rPr lang="en-US" dirty="0"/>
              <a:t>KL, R. Razak, R. </a:t>
            </a:r>
            <a:r>
              <a:rPr lang="en-US" dirty="0" err="1"/>
              <a:t>Pullan</a:t>
            </a:r>
            <a:r>
              <a:rPr lang="en-US" dirty="0"/>
              <a:t>, M. </a:t>
            </a:r>
            <a:r>
              <a:rPr lang="en-US" dirty="0" err="1"/>
              <a:t>Maxouti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E1ACA1-5C67-7EDF-B053-74674EB6AC24}"/>
              </a:ext>
            </a:extLst>
          </p:cNvPr>
          <p:cNvSpPr txBox="1"/>
          <p:nvPr/>
        </p:nvSpPr>
        <p:spPr>
          <a:xfrm>
            <a:off x="-678094" y="53322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2EBF26-3701-3BC7-C740-21111710B8D2}"/>
              </a:ext>
            </a:extLst>
          </p:cNvPr>
          <p:cNvSpPr txBox="1"/>
          <p:nvPr/>
        </p:nvSpPr>
        <p:spPr>
          <a:xfrm>
            <a:off x="5640512" y="9863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082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34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9BC3D3-F02A-5A40-790A-B706AA02D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1029887"/>
            <a:ext cx="10905066" cy="47982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1D3CBD-F47D-1F7C-F37C-EFF7B8E3C0B0}"/>
              </a:ext>
            </a:extLst>
          </p:cNvPr>
          <p:cNvSpPr txBox="1"/>
          <p:nvPr/>
        </p:nvSpPr>
        <p:spPr>
          <a:xfrm>
            <a:off x="9789012" y="474907"/>
            <a:ext cx="1925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Maria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0B4E36-7F58-5B2F-74AF-1BC57F4806F7}"/>
              </a:ext>
            </a:extLst>
          </p:cNvPr>
          <p:cNvSpPr txBox="1"/>
          <p:nvPr/>
        </p:nvSpPr>
        <p:spPr>
          <a:xfrm>
            <a:off x="477012" y="3105834"/>
            <a:ext cx="1315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exponential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9DADA2-BA84-3409-1AF9-0FAA71BBE60E}"/>
              </a:ext>
            </a:extLst>
          </p:cNvPr>
          <p:cNvCxnSpPr>
            <a:cxnSpLocks/>
          </p:cNvCxnSpPr>
          <p:nvPr/>
        </p:nvCxnSpPr>
        <p:spPr>
          <a:xfrm>
            <a:off x="2950029" y="1883229"/>
            <a:ext cx="0" cy="3944884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462D159-C68D-FD15-1366-97231A0F001A}"/>
              </a:ext>
            </a:extLst>
          </p:cNvPr>
          <p:cNvCxnSpPr>
            <a:cxnSpLocks/>
          </p:cNvCxnSpPr>
          <p:nvPr/>
        </p:nvCxnSpPr>
        <p:spPr>
          <a:xfrm>
            <a:off x="1709058" y="1883229"/>
            <a:ext cx="0" cy="3944884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98F5593-AF80-36FE-75C8-289F210782DA}"/>
              </a:ext>
            </a:extLst>
          </p:cNvPr>
          <p:cNvSpPr txBox="1"/>
          <p:nvPr/>
        </p:nvSpPr>
        <p:spPr>
          <a:xfrm>
            <a:off x="1859031" y="5536707"/>
            <a:ext cx="941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Capture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5F313D-2B8B-9D8B-C6D8-71476EF3D67A}"/>
              </a:ext>
            </a:extLst>
          </p:cNvPr>
          <p:cNvCxnSpPr>
            <a:cxnSpLocks/>
          </p:cNvCxnSpPr>
          <p:nvPr/>
        </p:nvCxnSpPr>
        <p:spPr>
          <a:xfrm>
            <a:off x="9525001" y="1870684"/>
            <a:ext cx="0" cy="3944884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6AA4BBB-5653-8867-73DC-D14C5BF12DAF}"/>
              </a:ext>
            </a:extLst>
          </p:cNvPr>
          <p:cNvSpPr txBox="1"/>
          <p:nvPr/>
        </p:nvSpPr>
        <p:spPr>
          <a:xfrm>
            <a:off x="8418392" y="5524162"/>
            <a:ext cx="972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Delivery</a:t>
            </a:r>
          </a:p>
        </p:txBody>
      </p:sp>
    </p:spTree>
    <p:extLst>
      <p:ext uri="{BB962C8B-B14F-4D97-AF65-F5344CB8AC3E}">
        <p14:creationId xmlns:p14="http://schemas.microsoft.com/office/powerpoint/2010/main" val="378054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B003E0-BEC4-1F00-5B99-C94127EAA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49" y="382043"/>
            <a:ext cx="11708902" cy="609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43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E9057D-7A14-162F-765E-2472E71E2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29" y="1196236"/>
            <a:ext cx="11943942" cy="4465528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971707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3AE5BB-8955-B5CC-8FEA-9C4B60EB7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76" y="490562"/>
            <a:ext cx="11332248" cy="589788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3B5347-D5A5-5A63-112D-BC03CA83BE13}"/>
              </a:ext>
            </a:extLst>
          </p:cNvPr>
          <p:cNvSpPr txBox="1"/>
          <p:nvPr/>
        </p:nvSpPr>
        <p:spPr>
          <a:xfrm>
            <a:off x="6535708" y="6427125"/>
            <a:ext cx="5656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rgbClr val="FFC000"/>
                </a:solidFill>
              </a:rPr>
              <a:t>Some parameters from Maria’s figure, some from papers.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9BD79B-63ED-D157-676F-5485CC9D41C7}"/>
              </a:ext>
            </a:extLst>
          </p:cNvPr>
          <p:cNvSpPr/>
          <p:nvPr/>
        </p:nvSpPr>
        <p:spPr>
          <a:xfrm>
            <a:off x="801384" y="4335694"/>
            <a:ext cx="6226140" cy="2876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196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F53F6A-D73A-14F1-EEF4-7B80E4B55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463" y="168241"/>
            <a:ext cx="8689074" cy="652151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5BE774-2994-4DF9-495D-636610EE499B}"/>
              </a:ext>
            </a:extLst>
          </p:cNvPr>
          <p:cNvSpPr txBox="1"/>
          <p:nvPr/>
        </p:nvSpPr>
        <p:spPr>
          <a:xfrm>
            <a:off x="2167296" y="168241"/>
            <a:ext cx="39287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 at delivery vs energy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61CA9F-FF32-B1BA-461D-5D12FE64D3FC}"/>
              </a:ext>
            </a:extLst>
          </p:cNvPr>
          <p:cNvSpPr txBox="1"/>
          <p:nvPr/>
        </p:nvSpPr>
        <p:spPr>
          <a:xfrm>
            <a:off x="8033654" y="141516"/>
            <a:ext cx="134684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(x, y) = (0, 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[x’, y’]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A73C78-C05B-73E5-F958-5E61C8DCFDE9}"/>
              </a:ext>
            </a:extLst>
          </p:cNvPr>
          <p:cNvSpPr txBox="1"/>
          <p:nvPr/>
        </p:nvSpPr>
        <p:spPr>
          <a:xfrm>
            <a:off x="9263743" y="383684"/>
            <a:ext cx="1046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source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73FFDD2-7B1D-AF8F-1A99-904AD663A6D3}"/>
              </a:ext>
            </a:extLst>
          </p:cNvPr>
          <p:cNvCxnSpPr/>
          <p:nvPr/>
        </p:nvCxnSpPr>
        <p:spPr>
          <a:xfrm>
            <a:off x="1479479" y="5671333"/>
            <a:ext cx="92775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543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B1921-B631-524C-B0BC-85A57FB81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078173"/>
          </a:xfrm>
          <a:noFill/>
          <a:ln>
            <a:noFill/>
          </a:ln>
        </p:spPr>
        <p:txBody>
          <a:bodyPr/>
          <a:lstStyle/>
          <a:p>
            <a:r>
              <a:rPr lang="en-US" b="1" dirty="0"/>
              <a:t>(</a:t>
            </a:r>
            <a:r>
              <a:rPr lang="en-US" b="1" dirty="0" err="1"/>
              <a:t>x,y</a:t>
            </a:r>
            <a:r>
              <a:rPr lang="en-US" b="1" dirty="0"/>
              <a:t>) position and energy distribution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766E78B-2E1C-1210-DD32-B8D46BD04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6805" y="901170"/>
            <a:ext cx="7679142" cy="5763520"/>
          </a:xfrm>
          <a:ln>
            <a:solidFill>
              <a:srgbClr val="FF00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115B73-CC2D-8E3F-6526-878445E478E5}"/>
              </a:ext>
            </a:extLst>
          </p:cNvPr>
          <p:cNvSpPr txBox="1"/>
          <p:nvPr/>
        </p:nvSpPr>
        <p:spPr>
          <a:xfrm>
            <a:off x="8900740" y="4201885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delivery</a:t>
            </a:r>
          </a:p>
        </p:txBody>
      </p:sp>
    </p:spTree>
    <p:extLst>
      <p:ext uri="{BB962C8B-B14F-4D97-AF65-F5344CB8AC3E}">
        <p14:creationId xmlns:p14="http://schemas.microsoft.com/office/powerpoint/2010/main" val="1210904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21984-FCD1-A00D-D4DB-97FA712FC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Next steps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9C3ABA-EDE9-481F-872F-CA1A239AD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Move on to model existing beam lines:</a:t>
            </a:r>
          </a:p>
          <a:p>
            <a:pPr lvl="1"/>
            <a:r>
              <a:rPr lang="en-US" dirty="0"/>
              <a:t>DRACO, BELLA, Gemini, …</a:t>
            </a:r>
          </a:p>
          <a:p>
            <a:r>
              <a:rPr lang="en-US" dirty="0"/>
              <a:t>Work with CLF on EA2 beam line:</a:t>
            </a:r>
          </a:p>
          <a:p>
            <a:pPr lvl="1"/>
            <a:r>
              <a:rPr lang="en-US" dirty="0"/>
              <a:t>Possibly also with </a:t>
            </a:r>
            <a:r>
              <a:rPr lang="en-US"/>
              <a:t>ASTeC</a:t>
            </a:r>
          </a:p>
          <a:p>
            <a:r>
              <a:rPr lang="en-US" dirty="0"/>
              <a:t>Following today’s discussion:</a:t>
            </a:r>
          </a:p>
          <a:p>
            <a:pPr lvl="1"/>
            <a:r>
              <a:rPr lang="en-US" dirty="0"/>
              <a:t>Focus on “</a:t>
            </a:r>
            <a:r>
              <a:rPr lang="en-US" dirty="0" err="1"/>
              <a:t>LhARA</a:t>
            </a:r>
            <a:r>
              <a:rPr lang="en-US" dirty="0"/>
              <a:t> </a:t>
            </a:r>
            <a:r>
              <a:rPr lang="en-US" dirty="0" err="1"/>
              <a:t>PoP</a:t>
            </a:r>
            <a:r>
              <a:rPr lang="en-US" dirty="0"/>
              <a:t>” – on SCAPA?</a:t>
            </a:r>
          </a:p>
          <a:p>
            <a:pPr lvl="1"/>
            <a:r>
              <a:rPr lang="en-US" dirty="0"/>
              <a:t>Evaluate parallel streams at existing facilities w\ beam lines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81F718-D031-4DFA-CB19-E28E42C44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071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187A8-B151-4F48-CA21-69ACA5648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E9E8C-34C5-5A2F-1EBD-CA6380731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430" y="1623317"/>
            <a:ext cx="9894015" cy="482885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Development of radiation biology </a:t>
            </a:r>
            <a:r>
              <a:rPr lang="en-US" dirty="0" err="1"/>
              <a:t>programme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At existing facilities:</a:t>
            </a:r>
          </a:p>
          <a:p>
            <a:pPr lvl="2"/>
            <a:r>
              <a:rPr lang="en-US" dirty="0"/>
              <a:t>Novel (e.g. laser driven)</a:t>
            </a:r>
          </a:p>
          <a:p>
            <a:pPr lvl="2"/>
            <a:r>
              <a:rPr lang="en-US" dirty="0"/>
              <a:t>Conventional</a:t>
            </a:r>
          </a:p>
          <a:p>
            <a:pPr marL="276225" indent="0">
              <a:buNone/>
            </a:pPr>
            <a:r>
              <a:rPr lang="en-US" dirty="0"/>
              <a:t>Josie, Jason, Yolanda taking steps …</a:t>
            </a:r>
          </a:p>
          <a:p>
            <a:pPr marL="276225" indent="0">
              <a:buNone/>
            </a:pPr>
            <a:endParaRPr lang="en-US" dirty="0"/>
          </a:p>
          <a:p>
            <a:r>
              <a:rPr lang="en-US" dirty="0" err="1"/>
              <a:t>LhARA</a:t>
            </a:r>
            <a:r>
              <a:rPr lang="en-US" dirty="0"/>
              <a:t> proof-of-principle experiment:</a:t>
            </a:r>
          </a:p>
          <a:p>
            <a:pPr lvl="1"/>
            <a:r>
              <a:rPr lang="en-US" dirty="0"/>
              <a:t>CW: “… include as many of key </a:t>
            </a:r>
            <a:r>
              <a:rPr lang="en-US" dirty="0" err="1"/>
              <a:t>LhARA</a:t>
            </a:r>
            <a:r>
              <a:rPr lang="en-US" dirty="0"/>
              <a:t> elements as possible …”</a:t>
            </a:r>
          </a:p>
          <a:p>
            <a:pPr marL="276225" indent="0">
              <a:buNone/>
            </a:pPr>
            <a:r>
              <a:rPr lang="en-US" dirty="0"/>
              <a:t>Focus of today’s discussion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DB042B-CEC1-1BD7-186C-D03C5EEDC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3320" y="77271"/>
            <a:ext cx="5912686" cy="107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85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0E394-5C74-DEDE-43D5-AF139C954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Laser-driven beams for </a:t>
            </a:r>
            <a:r>
              <a:rPr lang="en-US" dirty="0" err="1"/>
              <a:t>rbio</a:t>
            </a:r>
            <a:r>
              <a:rPr lang="en-US" dirty="0"/>
              <a:t>: example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85DC7-5E2A-521E-34C1-9E13CF361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>
              <a:defRPr/>
            </a:pPr>
            <a:fld id="{A1DC3ABC-92C2-B748-ABF3-8546144348B4}" type="slidenum">
              <a:rPr lang="en-US">
                <a:solidFill>
                  <a:prstClr val="white">
                    <a:lumMod val="75000"/>
                  </a:prstClr>
                </a:solidFill>
                <a:latin typeface="Calibri"/>
              </a:rPr>
              <a:pPr defTabSz="609585">
                <a:defRPr/>
              </a:pPr>
              <a:t>3</a:t>
            </a:fld>
            <a:endParaRPr lang="en-US">
              <a:solidFill>
                <a:prstClr val="white">
                  <a:lumMod val="75000"/>
                </a:prstClr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199706-3DEC-2B46-0E96-A01028CB2926}"/>
              </a:ext>
            </a:extLst>
          </p:cNvPr>
          <p:cNvSpPr txBox="1"/>
          <p:nvPr/>
        </p:nvSpPr>
        <p:spPr>
          <a:xfrm>
            <a:off x="-26713" y="1107553"/>
            <a:ext cx="27414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en-US" sz="1400" b="1" dirty="0">
                <a:solidFill>
                  <a:prstClr val="white"/>
                </a:solidFill>
                <a:latin typeface="Calibri"/>
              </a:rPr>
              <a:t>DOI: 10.1038/s41598-020-65775-7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F4DF6E6-2782-4097-8EA2-428E3E5A02BB}"/>
              </a:ext>
            </a:extLst>
          </p:cNvPr>
          <p:cNvSpPr txBox="1">
            <a:spLocks/>
          </p:cNvSpPr>
          <p:nvPr/>
        </p:nvSpPr>
        <p:spPr>
          <a:xfrm>
            <a:off x="0" y="1482952"/>
            <a:ext cx="6419229" cy="5375049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1" kern="120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1" kern="1200">
                <a:solidFill>
                  <a:srgbClr val="00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kern="1200">
                <a:solidFill>
                  <a:srgbClr val="00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defTabSz="609585">
              <a:defRPr/>
            </a:pPr>
            <a:r>
              <a:rPr lang="en-US" sz="4267" dirty="0">
                <a:solidFill>
                  <a:prstClr val="white"/>
                </a:solidFill>
                <a:latin typeface="Calibri"/>
              </a:rPr>
              <a:t>Draco: </a:t>
            </a:r>
          </a:p>
          <a:p>
            <a:pPr marL="990575" lvl="1" indent="-380990" defTabSz="609585">
              <a:defRPr/>
            </a:pPr>
            <a:r>
              <a:rPr lang="en-US" sz="3733" dirty="0">
                <a:latin typeface="Calibri"/>
              </a:rPr>
              <a:t>Petawatt laser</a:t>
            </a:r>
          </a:p>
          <a:p>
            <a:pPr marL="1523962" lvl="2" indent="-304792" defTabSz="609585">
              <a:defRPr/>
            </a:pPr>
            <a:r>
              <a:rPr lang="en-US" sz="3200" dirty="0">
                <a:latin typeface="Calibri"/>
              </a:rPr>
              <a:t>E = 13 J, </a:t>
            </a:r>
            <a:r>
              <a:rPr lang="el-GR" sz="3200" dirty="0">
                <a:latin typeface="Calibri"/>
              </a:rPr>
              <a:t>τ = 30 </a:t>
            </a:r>
            <a:r>
              <a:rPr lang="en-US" sz="3200" dirty="0">
                <a:latin typeface="Calibri"/>
              </a:rPr>
              <a:t>fs, 3 </a:t>
            </a:r>
            <a:r>
              <a:rPr lang="el-GR" sz="3200" dirty="0">
                <a:latin typeface="Calibri"/>
              </a:rPr>
              <a:t>μ</a:t>
            </a:r>
            <a:r>
              <a:rPr lang="en-US" sz="3200" dirty="0">
                <a:latin typeface="Calibri"/>
              </a:rPr>
              <a:t>m FWHM</a:t>
            </a:r>
          </a:p>
          <a:p>
            <a:pPr marL="457189" indent="-457189" defTabSz="609585">
              <a:defRPr/>
            </a:pPr>
            <a:r>
              <a:rPr lang="en-US" sz="4267" dirty="0">
                <a:solidFill>
                  <a:prstClr val="white"/>
                </a:solidFill>
                <a:latin typeface="Calibri"/>
              </a:rPr>
              <a:t>Beam line:</a:t>
            </a:r>
          </a:p>
          <a:p>
            <a:pPr marL="990575" lvl="1" indent="-380990" defTabSz="609585">
              <a:defRPr/>
            </a:pPr>
            <a:r>
              <a:rPr lang="en-US" sz="3733" dirty="0">
                <a:latin typeface="Calibri"/>
              </a:rPr>
              <a:t>Target Normal Sheath Acceleration (TNSA)</a:t>
            </a:r>
          </a:p>
          <a:p>
            <a:pPr marL="990575" lvl="1" indent="-380990" defTabSz="609585">
              <a:defRPr/>
            </a:pPr>
            <a:r>
              <a:rPr lang="en-US" sz="3733" dirty="0">
                <a:latin typeface="Calibri"/>
              </a:rPr>
              <a:t>Pulsed solenoid focusing</a:t>
            </a:r>
          </a:p>
          <a:p>
            <a:pPr marL="1523962" lvl="2" indent="-304792" defTabSz="609585">
              <a:defRPr/>
            </a:pPr>
            <a:r>
              <a:rPr lang="en-US" sz="3200" dirty="0">
                <a:latin typeface="Calibri"/>
              </a:rPr>
              <a:t>19.5T, 2 or 3 pulses/min.</a:t>
            </a:r>
          </a:p>
          <a:p>
            <a:pPr marL="1523962" lvl="2" indent="-304792" defTabSz="609585">
              <a:defRPr/>
            </a:pPr>
            <a:r>
              <a:rPr lang="en-US" sz="3200" dirty="0">
                <a:latin typeface="Calibri"/>
              </a:rPr>
              <a:t>S1, S2: 40 mm bore</a:t>
            </a:r>
          </a:p>
          <a:p>
            <a:pPr marL="1523962" lvl="2" indent="-304792" defTabSz="609585">
              <a:defRPr/>
            </a:pPr>
            <a:r>
              <a:rPr lang="en-US" sz="3200" dirty="0">
                <a:latin typeface="Calibri"/>
              </a:rPr>
              <a:t>Half angle acceptance 14</a:t>
            </a:r>
            <a:r>
              <a:rPr lang="en-US" sz="3200" baseline="30000" dirty="0">
                <a:latin typeface="Calibri"/>
              </a:rPr>
              <a:t>o</a:t>
            </a:r>
            <a:endParaRPr lang="en-US" sz="3200" dirty="0">
              <a:latin typeface="Calibri"/>
            </a:endParaRPr>
          </a:p>
          <a:p>
            <a:pPr marL="990575" lvl="1" indent="-380990" defTabSz="609585">
              <a:defRPr/>
            </a:pPr>
            <a:r>
              <a:rPr lang="en-US" sz="3733" dirty="0">
                <a:latin typeface="Calibri"/>
              </a:rPr>
              <a:t>Measured transmission </a:t>
            </a:r>
            <a:br>
              <a:rPr lang="en-US" sz="3733" dirty="0">
                <a:latin typeface="Calibri"/>
              </a:rPr>
            </a:br>
            <a:r>
              <a:rPr lang="en-US" sz="3733" dirty="0">
                <a:latin typeface="Calibri"/>
              </a:rPr>
              <a:t>(18.6 MeV </a:t>
            </a:r>
            <a:r>
              <a:rPr lang="en-US" sz="3733" i="1" dirty="0">
                <a:latin typeface="Calibri"/>
              </a:rPr>
              <a:t>p</a:t>
            </a:r>
            <a:r>
              <a:rPr lang="en-US" sz="3733" dirty="0">
                <a:latin typeface="Calibri"/>
              </a:rPr>
              <a:t>)</a:t>
            </a:r>
          </a:p>
          <a:p>
            <a:pPr marL="1523962" lvl="2" indent="-304792" defTabSz="609585">
              <a:defRPr/>
            </a:pPr>
            <a:r>
              <a:rPr lang="en-US" sz="3200" dirty="0">
                <a:latin typeface="Calibri"/>
              </a:rPr>
              <a:t>50.6% (dual solenoid)</a:t>
            </a:r>
          </a:p>
          <a:p>
            <a:pPr marL="1523962" lvl="2" indent="-304792" defTabSz="609585">
              <a:defRPr/>
            </a:pPr>
            <a:r>
              <a:rPr lang="en-US" sz="3200" dirty="0">
                <a:latin typeface="Calibri"/>
              </a:rPr>
              <a:t>28.6% (single solenoid)</a:t>
            </a:r>
          </a:p>
          <a:p>
            <a:pPr marL="990575" lvl="1" indent="-380990" defTabSz="609585">
              <a:defRPr/>
            </a:pPr>
            <a:endParaRPr lang="en-US" sz="3733" dirty="0"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85FC8E-8B43-DCD2-E18E-8BA369082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210" y="779346"/>
            <a:ext cx="4308495" cy="38047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D3361-4751-2191-C3D1-470223A77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108" y="3974106"/>
            <a:ext cx="4884208" cy="278650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59EFA6-7186-411C-5F60-B9F8E60F9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4889" y="5390100"/>
            <a:ext cx="3861745" cy="143381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263C1F-EB8B-B267-D7CF-CBEDCDC560AC}"/>
              </a:ext>
            </a:extLst>
          </p:cNvPr>
          <p:cNvSpPr txBox="1"/>
          <p:nvPr/>
        </p:nvSpPr>
        <p:spPr>
          <a:xfrm>
            <a:off x="-26713" y="615110"/>
            <a:ext cx="2494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en-US" sz="2400" b="1" i="1" u="sng" dirty="0">
                <a:solidFill>
                  <a:srgbClr val="4F81BD">
                    <a:lumMod val="40000"/>
                    <a:lumOff val="60000"/>
                  </a:srgbClr>
                </a:solidFill>
                <a:latin typeface="Calibri"/>
              </a:rPr>
              <a:t>On Draco @ HZDR</a:t>
            </a:r>
          </a:p>
        </p:txBody>
      </p:sp>
    </p:spTree>
    <p:extLst>
      <p:ext uri="{BB962C8B-B14F-4D97-AF65-F5344CB8AC3E}">
        <p14:creationId xmlns:p14="http://schemas.microsoft.com/office/powerpoint/2010/main" val="201977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0E394-5C74-DEDE-43D5-AF139C954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Laser-driven beams for </a:t>
            </a:r>
            <a:r>
              <a:rPr lang="en-US" dirty="0" err="1"/>
              <a:t>rbio</a:t>
            </a:r>
            <a:r>
              <a:rPr lang="en-US" dirty="0"/>
              <a:t>: example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85DC7-5E2A-521E-34C1-9E13CF361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>
              <a:defRPr/>
            </a:pPr>
            <a:fld id="{A1DC3ABC-92C2-B748-ABF3-8546144348B4}" type="slidenum">
              <a:rPr lang="en-US">
                <a:solidFill>
                  <a:prstClr val="white">
                    <a:lumMod val="75000"/>
                  </a:prstClr>
                </a:solidFill>
                <a:latin typeface="Calibri"/>
              </a:rPr>
              <a:pPr defTabSz="609585">
                <a:defRPr/>
              </a:pPr>
              <a:t>4</a:t>
            </a:fld>
            <a:endParaRPr lang="en-US">
              <a:solidFill>
                <a:prstClr val="white">
                  <a:lumMod val="75000"/>
                </a:prstClr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199706-3DEC-2B46-0E96-A01028CB2926}"/>
              </a:ext>
            </a:extLst>
          </p:cNvPr>
          <p:cNvSpPr txBox="1"/>
          <p:nvPr/>
        </p:nvSpPr>
        <p:spPr>
          <a:xfrm>
            <a:off x="-26712" y="1101882"/>
            <a:ext cx="2691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en-US" sz="1400" b="1" dirty="0">
                <a:solidFill>
                  <a:prstClr val="white"/>
                </a:solidFill>
                <a:latin typeface="Calibri"/>
              </a:rPr>
              <a:t>DOI 10.1038/s41598-022-05181-3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F4DF6E6-2782-4097-8EA2-428E3E5A02BB}"/>
              </a:ext>
            </a:extLst>
          </p:cNvPr>
          <p:cNvSpPr txBox="1">
            <a:spLocks/>
          </p:cNvSpPr>
          <p:nvPr/>
        </p:nvSpPr>
        <p:spPr>
          <a:xfrm>
            <a:off x="1" y="1551000"/>
            <a:ext cx="6421740" cy="5375049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1" kern="120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1" kern="1200">
                <a:solidFill>
                  <a:srgbClr val="00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kern="1200">
                <a:solidFill>
                  <a:srgbClr val="00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294" indent="-241294" defTabSz="609585">
              <a:defRPr/>
            </a:pPr>
            <a:r>
              <a:rPr lang="en-US" sz="4267" dirty="0">
                <a:solidFill>
                  <a:prstClr val="white"/>
                </a:solidFill>
                <a:latin typeface="Calibri"/>
              </a:rPr>
              <a:t>Berkeley Lab Laser Accelerator (BELLA): </a:t>
            </a:r>
          </a:p>
          <a:p>
            <a:pPr marL="990575" lvl="1" indent="-380990" defTabSz="609585">
              <a:defRPr/>
            </a:pPr>
            <a:r>
              <a:rPr lang="en-US" sz="3733" dirty="0">
                <a:latin typeface="Calibri"/>
              </a:rPr>
              <a:t>Petawatt laser</a:t>
            </a:r>
          </a:p>
          <a:p>
            <a:pPr marL="1523962" lvl="2" indent="-304792" defTabSz="609585">
              <a:defRPr/>
            </a:pPr>
            <a:r>
              <a:rPr lang="en-US" sz="3200" dirty="0">
                <a:latin typeface="Calibri"/>
              </a:rPr>
              <a:t>E = 35 J, </a:t>
            </a:r>
            <a:r>
              <a:rPr lang="el-GR" sz="3200" dirty="0">
                <a:latin typeface="Calibri"/>
              </a:rPr>
              <a:t>τ</a:t>
            </a:r>
            <a:r>
              <a:rPr lang="en-US" sz="3200" dirty="0">
                <a:latin typeface="Calibri"/>
              </a:rPr>
              <a:t> = 35 fs, 52 </a:t>
            </a:r>
            <a:r>
              <a:rPr lang="el-GR" sz="3200" dirty="0">
                <a:latin typeface="Calibri"/>
              </a:rPr>
              <a:t>μ</a:t>
            </a:r>
            <a:r>
              <a:rPr lang="en-US" sz="3200" dirty="0">
                <a:latin typeface="Calibri"/>
              </a:rPr>
              <a:t>m FWHM</a:t>
            </a:r>
          </a:p>
          <a:p>
            <a:pPr marL="457189" indent="-457189" defTabSz="609585">
              <a:defRPr/>
            </a:pPr>
            <a:r>
              <a:rPr lang="en-US" sz="4267" dirty="0">
                <a:solidFill>
                  <a:prstClr val="white"/>
                </a:solidFill>
                <a:latin typeface="Calibri"/>
              </a:rPr>
              <a:t>Beam line:</a:t>
            </a:r>
          </a:p>
          <a:p>
            <a:pPr marL="990575" lvl="1" indent="-380990" defTabSz="609585">
              <a:defRPr/>
            </a:pPr>
            <a:r>
              <a:rPr lang="en-US" sz="3733" dirty="0">
                <a:latin typeface="Calibri"/>
              </a:rPr>
              <a:t>Target Normal Sheath Acceleration (TNSA)</a:t>
            </a:r>
          </a:p>
          <a:p>
            <a:pPr marL="990575" lvl="1" indent="-380990" defTabSz="609585">
              <a:defRPr/>
            </a:pPr>
            <a:r>
              <a:rPr lang="en-US" sz="3733" dirty="0">
                <a:latin typeface="Calibri"/>
              </a:rPr>
              <a:t>Active plasma lens focusing</a:t>
            </a:r>
          </a:p>
          <a:p>
            <a:pPr marL="1523962" lvl="2" indent="-304792" defTabSz="609585">
              <a:defRPr/>
            </a:pPr>
            <a:r>
              <a:rPr lang="en-US" sz="3200" dirty="0">
                <a:latin typeface="Calibri"/>
              </a:rPr>
              <a:t>1 mm diameter </a:t>
            </a:r>
            <a:r>
              <a:rPr lang="en-US" sz="3200" dirty="0" err="1">
                <a:latin typeface="Calibri"/>
              </a:rPr>
              <a:t>Ar</a:t>
            </a:r>
            <a:r>
              <a:rPr lang="en-US" sz="3200" dirty="0">
                <a:latin typeface="Calibri"/>
              </a:rPr>
              <a:t> gas filled capillary</a:t>
            </a:r>
          </a:p>
          <a:p>
            <a:pPr marL="1523962" lvl="2" indent="-304792" defTabSz="609585">
              <a:defRPr/>
            </a:pPr>
            <a:r>
              <a:rPr lang="en-US" sz="3200" dirty="0">
                <a:latin typeface="Calibri"/>
              </a:rPr>
              <a:t>33 mm length</a:t>
            </a:r>
          </a:p>
          <a:p>
            <a:pPr marL="1523962" lvl="2" indent="-304792" defTabSz="609585">
              <a:defRPr/>
            </a:pPr>
            <a:r>
              <a:rPr lang="en-US" sz="3200" dirty="0">
                <a:latin typeface="Calibri"/>
              </a:rPr>
              <a:t>13 mm behind the tape drive target</a:t>
            </a:r>
          </a:p>
          <a:p>
            <a:pPr marL="1523962" lvl="2" indent="-304792" defTabSz="609585">
              <a:defRPr/>
            </a:pPr>
            <a:r>
              <a:rPr lang="en-US" sz="3200" dirty="0">
                <a:latin typeface="Calibri"/>
              </a:rPr>
              <a:t>~0.2% transport efficiency for protons with </a:t>
            </a:r>
            <a:r>
              <a:rPr lang="en-US" sz="3200" i="1" dirty="0">
                <a:latin typeface="Calibri"/>
              </a:rPr>
              <a:t>E</a:t>
            </a:r>
            <a:r>
              <a:rPr lang="en-US" sz="3200" dirty="0">
                <a:latin typeface="Calibri"/>
              </a:rPr>
              <a:t> &gt; 1.5 MeV</a:t>
            </a:r>
            <a:r>
              <a:rPr lang="en-US" sz="3200" i="1" dirty="0">
                <a:latin typeface="Calibri"/>
              </a:rPr>
              <a:t> </a:t>
            </a:r>
            <a:r>
              <a:rPr lang="en-US" sz="3200" dirty="0">
                <a:latin typeface="Calibri"/>
              </a:rPr>
              <a:t>	</a:t>
            </a:r>
          </a:p>
          <a:p>
            <a:pPr marL="990575" lvl="1" indent="-380990" defTabSz="609585">
              <a:defRPr/>
            </a:pPr>
            <a:endParaRPr lang="en-US" sz="3733" dirty="0"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AF22C4-0D01-5F86-BDAD-E2576F47F8FE}"/>
              </a:ext>
            </a:extLst>
          </p:cNvPr>
          <p:cNvSpPr txBox="1"/>
          <p:nvPr/>
        </p:nvSpPr>
        <p:spPr>
          <a:xfrm>
            <a:off x="0" y="633754"/>
            <a:ext cx="289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en-US" sz="2400" b="1" i="1" u="sng" dirty="0">
                <a:solidFill>
                  <a:srgbClr val="4F81BD">
                    <a:lumMod val="40000"/>
                    <a:lumOff val="60000"/>
                  </a:srgbClr>
                </a:solidFill>
                <a:latin typeface="Calibri"/>
              </a:rPr>
              <a:t>On BELLA @ Berkeley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C2D7EE-456C-5C57-4387-C12B4A239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750" y="893353"/>
            <a:ext cx="5788551" cy="345470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22FF5F-5CCB-C1A9-0DDE-10B941724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749" y="4431085"/>
            <a:ext cx="5788552" cy="228464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55915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0E394-5C74-DEDE-43D5-AF139C954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Capture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85DC7-5E2A-521E-34C1-9E13CF361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>
              <a:defRPr/>
            </a:pPr>
            <a:fld id="{A1DC3ABC-92C2-B748-ABF3-8546144348B4}" type="slidenum">
              <a:rPr lang="en-US">
                <a:solidFill>
                  <a:prstClr val="white">
                    <a:lumMod val="75000"/>
                  </a:prstClr>
                </a:solidFill>
                <a:latin typeface="Calibri"/>
              </a:rPr>
              <a:pPr defTabSz="609585">
                <a:defRPr/>
              </a:pPr>
              <a:t>5</a:t>
            </a:fld>
            <a:endParaRPr lang="en-US">
              <a:solidFill>
                <a:prstClr val="white">
                  <a:lumMod val="75000"/>
                </a:prstClr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3A47CF-7C86-2F36-08DB-0D5DC7D65CF3}"/>
              </a:ext>
            </a:extLst>
          </p:cNvPr>
          <p:cNvSpPr txBox="1"/>
          <p:nvPr/>
        </p:nvSpPr>
        <p:spPr>
          <a:xfrm>
            <a:off x="55061" y="129178"/>
            <a:ext cx="5379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en-US" sz="2400" b="1" dirty="0">
                <a:solidFill>
                  <a:prstClr val="white">
                    <a:lumMod val="85000"/>
                  </a:prstClr>
                </a:solidFill>
                <a:latin typeface="Calibri"/>
              </a:rPr>
              <a:t>Variety of initiatives; some key examples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CA39D3-55AB-A5A4-FE4F-EF538958CF5E}"/>
              </a:ext>
            </a:extLst>
          </p:cNvPr>
          <p:cNvSpPr txBox="1"/>
          <p:nvPr/>
        </p:nvSpPr>
        <p:spPr>
          <a:xfrm>
            <a:off x="0" y="633754"/>
            <a:ext cx="2345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en-US" sz="2400" b="1" i="1" u="sng" dirty="0">
                <a:solidFill>
                  <a:srgbClr val="4F81BD">
                    <a:lumMod val="40000"/>
                    <a:lumOff val="60000"/>
                  </a:srgbClr>
                </a:solidFill>
                <a:latin typeface="Calibri"/>
              </a:rPr>
              <a:t>On PHELIX @ GSI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199706-3DEC-2B46-0E96-A01028CB2926}"/>
              </a:ext>
            </a:extLst>
          </p:cNvPr>
          <p:cNvSpPr txBox="1"/>
          <p:nvPr/>
        </p:nvSpPr>
        <p:spPr>
          <a:xfrm>
            <a:off x="1" y="1061885"/>
            <a:ext cx="304307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en-US" sz="1400" b="1" dirty="0">
                <a:solidFill>
                  <a:prstClr val="white"/>
                </a:solidFill>
                <a:latin typeface="Calibri"/>
              </a:rPr>
              <a:t>DOI: 10.1063/1.3299391</a:t>
            </a:r>
          </a:p>
          <a:p>
            <a:pPr defTabSz="609585">
              <a:defRPr/>
            </a:pPr>
            <a:r>
              <a:rPr lang="en-US" sz="1400" b="1" dirty="0">
                <a:solidFill>
                  <a:prstClr val="white"/>
                </a:solidFill>
                <a:latin typeface="Calibri"/>
              </a:rPr>
              <a:t>DOI: 10.1103/PhysRevSTAB.14.121301</a:t>
            </a:r>
          </a:p>
          <a:p>
            <a:pPr defTabSz="609585">
              <a:defRPr/>
            </a:pPr>
            <a:r>
              <a:rPr lang="en-US" sz="1400" b="1" dirty="0">
                <a:solidFill>
                  <a:prstClr val="white"/>
                </a:solidFill>
                <a:latin typeface="Calibri"/>
              </a:rPr>
              <a:t>DOI: 10.1103/PhysRevSTAB.16.101302</a:t>
            </a:r>
          </a:p>
          <a:p>
            <a:pPr defTabSz="609585">
              <a:defRPr/>
            </a:pPr>
            <a:r>
              <a:rPr lang="en-US" sz="1400" b="1" dirty="0">
                <a:solidFill>
                  <a:prstClr val="white"/>
                </a:solidFill>
                <a:latin typeface="Calibri"/>
              </a:rPr>
              <a:t>DOI: 10.1103/PhysRevSTAB.17.031302</a:t>
            </a:r>
          </a:p>
          <a:p>
            <a:pPr defTabSz="609585">
              <a:defRPr/>
            </a:pPr>
            <a:r>
              <a:rPr lang="en-US" sz="1400" b="1" dirty="0">
                <a:solidFill>
                  <a:prstClr val="white"/>
                </a:solidFill>
                <a:latin typeface="Calibri"/>
              </a:rPr>
              <a:t>NIMA 909 (2018) 173–176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32B9CD-7000-2BBB-A42E-914D456A7A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8" t="4043" r="2509" b="6159"/>
          <a:stretch/>
        </p:blipFill>
        <p:spPr>
          <a:xfrm>
            <a:off x="6509961" y="793770"/>
            <a:ext cx="5568625" cy="286835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3C1503-25FF-0AD1-EE36-D7CB6EDE0317}"/>
              </a:ext>
            </a:extLst>
          </p:cNvPr>
          <p:cNvSpPr/>
          <p:nvPr/>
        </p:nvSpPr>
        <p:spPr>
          <a:xfrm>
            <a:off x="6549655" y="805736"/>
            <a:ext cx="432674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609585">
              <a:defRPr/>
            </a:pPr>
            <a:r>
              <a:rPr lang="en-US" sz="14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LIGHT – Laser Ion Generation, Handling and Transport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F4DF6E6-2782-4097-8EA2-428E3E5A02BB}"/>
              </a:ext>
            </a:extLst>
          </p:cNvPr>
          <p:cNvSpPr txBox="1">
            <a:spLocks/>
          </p:cNvSpPr>
          <p:nvPr/>
        </p:nvSpPr>
        <p:spPr>
          <a:xfrm>
            <a:off x="0" y="2449741"/>
            <a:ext cx="6419229" cy="4408259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1" kern="120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1" kern="1200">
                <a:solidFill>
                  <a:srgbClr val="00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kern="1200">
                <a:solidFill>
                  <a:srgbClr val="00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defTabSz="609585">
              <a:defRPr/>
            </a:pPr>
            <a:r>
              <a:rPr lang="en-US" sz="4267" dirty="0">
                <a:solidFill>
                  <a:prstClr val="white"/>
                </a:solidFill>
                <a:latin typeface="Calibri"/>
              </a:rPr>
              <a:t>PHELIX: </a:t>
            </a:r>
          </a:p>
          <a:p>
            <a:pPr marL="990575" lvl="1" indent="-380990" defTabSz="609585">
              <a:defRPr/>
            </a:pPr>
            <a:r>
              <a:rPr lang="en-US" sz="3733" dirty="0">
                <a:latin typeface="Calibri"/>
              </a:rPr>
              <a:t>Petawatt High-Energy Laser for Heavy Ion </a:t>
            </a:r>
            <a:r>
              <a:rPr lang="en-US" sz="3733" dirty="0" err="1">
                <a:latin typeface="Calibri"/>
              </a:rPr>
              <a:t>EXperiments</a:t>
            </a:r>
            <a:endParaRPr lang="en-US" sz="3733" dirty="0">
              <a:latin typeface="Calibri"/>
            </a:endParaRPr>
          </a:p>
          <a:p>
            <a:pPr marL="1523962" lvl="2" indent="-304792" defTabSz="609585">
              <a:defRPr/>
            </a:pPr>
            <a:r>
              <a:rPr lang="en-US" sz="3200" dirty="0">
                <a:latin typeface="Calibri"/>
              </a:rPr>
              <a:t>E &lt; 25 J, </a:t>
            </a:r>
            <a:r>
              <a:rPr lang="en-US" sz="3200" dirty="0" err="1">
                <a:latin typeface="Calibri"/>
              </a:rPr>
              <a:t>τ</a:t>
            </a:r>
            <a:r>
              <a:rPr lang="en-US" sz="3200" dirty="0">
                <a:latin typeface="Calibri"/>
              </a:rPr>
              <a:t> = 500 fs, I &gt; 10</a:t>
            </a:r>
            <a:r>
              <a:rPr lang="en-US" sz="3200" baseline="30000" dirty="0">
                <a:latin typeface="Calibri"/>
              </a:rPr>
              <a:t>19</a:t>
            </a:r>
            <a:r>
              <a:rPr lang="en-US" sz="3200" dirty="0">
                <a:latin typeface="Calibri"/>
              </a:rPr>
              <a:t> J/cm2</a:t>
            </a:r>
          </a:p>
          <a:p>
            <a:pPr marL="457189" indent="-457189" defTabSz="609585">
              <a:defRPr/>
            </a:pPr>
            <a:r>
              <a:rPr lang="en-US" sz="4267" dirty="0">
                <a:solidFill>
                  <a:prstClr val="white"/>
                </a:solidFill>
                <a:latin typeface="Calibri"/>
              </a:rPr>
              <a:t>LIGHT:</a:t>
            </a:r>
          </a:p>
          <a:p>
            <a:pPr marL="990575" lvl="1" indent="-380990" defTabSz="609585">
              <a:defRPr/>
            </a:pPr>
            <a:r>
              <a:rPr lang="en-US" sz="3733" dirty="0">
                <a:latin typeface="Calibri"/>
              </a:rPr>
              <a:t>Target Normal Sheath Acceleration (TNSA)</a:t>
            </a:r>
          </a:p>
          <a:p>
            <a:pPr marL="990575" lvl="1" indent="-380990" defTabSz="609585">
              <a:defRPr/>
            </a:pPr>
            <a:r>
              <a:rPr lang="en-US" sz="3733" dirty="0">
                <a:latin typeface="Calibri"/>
              </a:rPr>
              <a:t>Ion beam is collimated by a pulsed high-field solenoid</a:t>
            </a:r>
          </a:p>
          <a:p>
            <a:pPr marL="990575" lvl="1" indent="-380990" defTabSz="609585">
              <a:defRPr/>
            </a:pPr>
            <a:r>
              <a:rPr lang="en-US" sz="3733" dirty="0">
                <a:latin typeface="Calibri"/>
              </a:rPr>
              <a:t>Phase rotation in RF cavity</a:t>
            </a:r>
          </a:p>
          <a:p>
            <a:pPr marL="990575" lvl="1" indent="-380990" defTabSz="609585">
              <a:defRPr/>
            </a:pPr>
            <a:r>
              <a:rPr lang="en-US" sz="3733" dirty="0">
                <a:latin typeface="Calibri"/>
              </a:rPr>
              <a:t>Final focus with a second pulsed high-field solenoid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FB145B-6DBA-8071-C0A9-7518BB306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960" y="3705098"/>
            <a:ext cx="5568625" cy="228684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989DD9-1433-56EF-AC00-CEAB04FFD6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63"/>
          <a:stretch/>
        </p:blipFill>
        <p:spPr>
          <a:xfrm>
            <a:off x="8448758" y="5340174"/>
            <a:ext cx="1796884" cy="144811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7E8BA7-2E94-CE8A-9044-B9419A5AAE0D}"/>
              </a:ext>
            </a:extLst>
          </p:cNvPr>
          <p:cNvSpPr/>
          <p:nvPr/>
        </p:nvSpPr>
        <p:spPr>
          <a:xfrm>
            <a:off x="6668740" y="3367303"/>
            <a:ext cx="5285091" cy="256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1067" b="1" dirty="0">
                <a:solidFill>
                  <a:prstClr val="black"/>
                </a:solidFill>
                <a:latin typeface="Calibri"/>
              </a:rPr>
              <a:t>https://</a:t>
            </a:r>
            <a:r>
              <a:rPr lang="en-US" sz="1067" b="1" dirty="0" err="1">
                <a:solidFill>
                  <a:prstClr val="black"/>
                </a:solidFill>
                <a:latin typeface="Calibri"/>
              </a:rPr>
              <a:t>www.gsi.de</a:t>
            </a:r>
            <a:r>
              <a:rPr lang="en-US" sz="1067" b="1" dirty="0">
                <a:solidFill>
                  <a:prstClr val="black"/>
                </a:solidFill>
                <a:latin typeface="Calibri"/>
              </a:rPr>
              <a:t>/work/</a:t>
            </a:r>
            <a:r>
              <a:rPr lang="en-US" sz="1067" b="1" dirty="0" err="1">
                <a:solidFill>
                  <a:prstClr val="black"/>
                </a:solidFill>
                <a:latin typeface="Calibri"/>
              </a:rPr>
              <a:t>forschung</a:t>
            </a:r>
            <a:r>
              <a:rPr lang="en-US" sz="1067" b="1" dirty="0">
                <a:solidFill>
                  <a:prstClr val="black"/>
                </a:solidFill>
                <a:latin typeface="Calibri"/>
              </a:rPr>
              <a:t>/</a:t>
            </a:r>
            <a:r>
              <a:rPr lang="en-US" sz="1067" b="1" dirty="0" err="1">
                <a:solidFill>
                  <a:prstClr val="black"/>
                </a:solidFill>
                <a:latin typeface="Calibri"/>
              </a:rPr>
              <a:t>appamml</a:t>
            </a:r>
            <a:r>
              <a:rPr lang="en-US" sz="1067" b="1" dirty="0">
                <a:solidFill>
                  <a:prstClr val="black"/>
                </a:solidFill>
                <a:latin typeface="Calibri"/>
              </a:rPr>
              <a:t>/</a:t>
            </a:r>
            <a:r>
              <a:rPr lang="en-US" sz="1067" b="1" dirty="0" err="1">
                <a:solidFill>
                  <a:prstClr val="black"/>
                </a:solidFill>
                <a:latin typeface="Calibri"/>
              </a:rPr>
              <a:t>plasmaphysikphelix</a:t>
            </a:r>
            <a:r>
              <a:rPr lang="en-US" sz="1067" b="1" dirty="0">
                <a:solidFill>
                  <a:prstClr val="black"/>
                </a:solidFill>
                <a:latin typeface="Calibri"/>
              </a:rPr>
              <a:t>/</a:t>
            </a:r>
            <a:r>
              <a:rPr lang="en-US" sz="1067" b="1" dirty="0" err="1">
                <a:solidFill>
                  <a:prstClr val="black"/>
                </a:solidFill>
                <a:latin typeface="Calibri"/>
              </a:rPr>
              <a:t>experimente</a:t>
            </a:r>
            <a:r>
              <a:rPr lang="en-US" sz="1067" b="1" dirty="0">
                <a:solidFill>
                  <a:prstClr val="black"/>
                </a:solidFill>
                <a:latin typeface="Calibri"/>
              </a:rPr>
              <a:t>/light</a:t>
            </a:r>
          </a:p>
        </p:txBody>
      </p:sp>
    </p:spTree>
    <p:extLst>
      <p:ext uri="{BB962C8B-B14F-4D97-AF65-F5344CB8AC3E}">
        <p14:creationId xmlns:p14="http://schemas.microsoft.com/office/powerpoint/2010/main" val="211051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0E394-5C74-DEDE-43D5-AF139C954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Capture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85DC7-5E2A-521E-34C1-9E13CF361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>
              <a:defRPr/>
            </a:pPr>
            <a:fld id="{A1DC3ABC-92C2-B748-ABF3-8546144348B4}" type="slidenum">
              <a:rPr lang="en-US">
                <a:solidFill>
                  <a:prstClr val="white">
                    <a:lumMod val="75000"/>
                  </a:prstClr>
                </a:solidFill>
                <a:latin typeface="Calibri"/>
              </a:rPr>
              <a:pPr defTabSz="609585">
                <a:defRPr/>
              </a:pPr>
              <a:t>6</a:t>
            </a:fld>
            <a:endParaRPr lang="en-US">
              <a:solidFill>
                <a:prstClr val="white">
                  <a:lumMod val="75000"/>
                </a:prstClr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3A47CF-7C86-2F36-08DB-0D5DC7D65CF3}"/>
              </a:ext>
            </a:extLst>
          </p:cNvPr>
          <p:cNvSpPr txBox="1"/>
          <p:nvPr/>
        </p:nvSpPr>
        <p:spPr>
          <a:xfrm>
            <a:off x="55061" y="129178"/>
            <a:ext cx="5379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en-US" sz="2400" b="1" dirty="0">
                <a:solidFill>
                  <a:prstClr val="white">
                    <a:lumMod val="85000"/>
                  </a:prstClr>
                </a:solidFill>
                <a:latin typeface="Calibri"/>
              </a:rPr>
              <a:t>Variety of initiatives; some key examples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199706-3DEC-2B46-0E96-A01028CB2926}"/>
              </a:ext>
            </a:extLst>
          </p:cNvPr>
          <p:cNvSpPr txBox="1"/>
          <p:nvPr/>
        </p:nvSpPr>
        <p:spPr>
          <a:xfrm>
            <a:off x="-26713" y="1101881"/>
            <a:ext cx="3567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en-US" sz="1400" b="1" dirty="0">
                <a:solidFill>
                  <a:prstClr val="white"/>
                </a:solidFill>
                <a:latin typeface="Calibri"/>
              </a:rPr>
              <a:t>DOI: 10.1103/PhysRevAccelBeams.22.061302</a:t>
            </a:r>
          </a:p>
          <a:p>
            <a:pPr defTabSz="609585">
              <a:defRPr/>
            </a:pPr>
            <a:r>
              <a:rPr lang="en-US" sz="1400" b="1" dirty="0">
                <a:solidFill>
                  <a:prstClr val="white"/>
                </a:solidFill>
                <a:latin typeface="Calibri"/>
              </a:rPr>
              <a:t>DOI: 10.1103/PhysRevAccelBeams.23.121304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F4DF6E6-2782-4097-8EA2-428E3E5A02BB}"/>
              </a:ext>
            </a:extLst>
          </p:cNvPr>
          <p:cNvSpPr txBox="1">
            <a:spLocks/>
          </p:cNvSpPr>
          <p:nvPr/>
        </p:nvSpPr>
        <p:spPr>
          <a:xfrm>
            <a:off x="0" y="1551000"/>
            <a:ext cx="6419229" cy="5375049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1" kern="120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1" kern="1200">
                <a:solidFill>
                  <a:srgbClr val="00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kern="1200">
                <a:solidFill>
                  <a:srgbClr val="00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defTabSz="609585">
              <a:defRPr/>
            </a:pPr>
            <a:r>
              <a:rPr lang="en-US" sz="4267" dirty="0">
                <a:solidFill>
                  <a:prstClr val="white"/>
                </a:solidFill>
                <a:latin typeface="Calibri"/>
              </a:rPr>
              <a:t>Compact Laser Plasma Accelerator (CLAPA): </a:t>
            </a:r>
          </a:p>
          <a:p>
            <a:pPr marL="990575" lvl="1" indent="-380990" defTabSz="609585">
              <a:defRPr/>
            </a:pPr>
            <a:r>
              <a:rPr lang="en-US" sz="3733" dirty="0">
                <a:latin typeface="Calibri"/>
              </a:rPr>
              <a:t>Petawatt laser</a:t>
            </a:r>
          </a:p>
          <a:p>
            <a:pPr marL="1523962" lvl="2" indent="-304792" defTabSz="609585">
              <a:defRPr/>
            </a:pPr>
            <a:r>
              <a:rPr lang="en-US" sz="3200" dirty="0">
                <a:latin typeface="Calibri"/>
              </a:rPr>
              <a:t>E = 1.3 J, </a:t>
            </a:r>
            <a:r>
              <a:rPr lang="el-GR" sz="3200" dirty="0">
                <a:latin typeface="Calibri"/>
              </a:rPr>
              <a:t>τ</a:t>
            </a:r>
            <a:r>
              <a:rPr lang="en-US" sz="3200" dirty="0">
                <a:latin typeface="Calibri"/>
              </a:rPr>
              <a:t> = 30 fs, 5 </a:t>
            </a:r>
            <a:r>
              <a:rPr lang="el-GR" sz="3200" dirty="0">
                <a:latin typeface="Calibri"/>
              </a:rPr>
              <a:t>μ</a:t>
            </a:r>
            <a:r>
              <a:rPr lang="en-US" sz="3200" dirty="0">
                <a:latin typeface="Calibri"/>
              </a:rPr>
              <a:t>m FWHM</a:t>
            </a:r>
          </a:p>
          <a:p>
            <a:pPr marL="457189" indent="-457189" defTabSz="609585">
              <a:defRPr/>
            </a:pPr>
            <a:r>
              <a:rPr lang="en-US" sz="4267" dirty="0">
                <a:solidFill>
                  <a:prstClr val="white"/>
                </a:solidFill>
                <a:latin typeface="Calibri"/>
              </a:rPr>
              <a:t>Beam line:</a:t>
            </a:r>
          </a:p>
          <a:p>
            <a:pPr marL="990575" lvl="1" indent="-380990" defTabSz="609585">
              <a:defRPr/>
            </a:pPr>
            <a:r>
              <a:rPr lang="en-US" sz="3733" dirty="0">
                <a:latin typeface="Calibri"/>
              </a:rPr>
              <a:t>Target Normal Sheath Acceleration (TNSA)</a:t>
            </a:r>
          </a:p>
          <a:p>
            <a:pPr marL="990575" lvl="1" indent="-380990" defTabSz="609585">
              <a:defRPr/>
            </a:pPr>
            <a:r>
              <a:rPr lang="en-US" sz="3733" dirty="0">
                <a:latin typeface="Calibri"/>
              </a:rPr>
              <a:t>Quadrupole triplet focusing</a:t>
            </a:r>
          </a:p>
          <a:p>
            <a:pPr marL="1523962" lvl="2" indent="-304792" defTabSz="609585">
              <a:defRPr/>
            </a:pPr>
            <a:endParaRPr lang="en-US" sz="3200" dirty="0">
              <a:latin typeface="Calibri"/>
            </a:endParaRPr>
          </a:p>
          <a:p>
            <a:pPr marL="1523962" lvl="2" indent="-304792" defTabSz="609585">
              <a:defRPr/>
            </a:pPr>
            <a:endParaRPr lang="en-US" sz="3200" dirty="0">
              <a:latin typeface="Calibri"/>
            </a:endParaRPr>
          </a:p>
          <a:p>
            <a:pPr marL="1523962" lvl="2" indent="-304792" defTabSz="609585">
              <a:defRPr/>
            </a:pPr>
            <a:endParaRPr lang="en-US" sz="3200" dirty="0">
              <a:latin typeface="Calibri"/>
            </a:endParaRPr>
          </a:p>
          <a:p>
            <a:pPr marL="990575" lvl="1" indent="-380990" defTabSz="609585">
              <a:defRPr/>
            </a:pPr>
            <a:r>
              <a:rPr lang="en-US" sz="3733" dirty="0">
                <a:latin typeface="Calibri"/>
              </a:rPr>
              <a:t>Measured transmission:</a:t>
            </a:r>
          </a:p>
          <a:p>
            <a:pPr marL="1523962" lvl="2" indent="-304792" defTabSz="609585">
              <a:defRPr/>
            </a:pPr>
            <a:r>
              <a:rPr lang="en-US" sz="3200" dirty="0">
                <a:latin typeface="Calibri"/>
              </a:rPr>
              <a:t>88% transmission through triplet</a:t>
            </a:r>
          </a:p>
          <a:p>
            <a:pPr marL="1523962" lvl="2" indent="-304792" defTabSz="609585">
              <a:defRPr/>
            </a:pPr>
            <a:r>
              <a:rPr lang="en-US" sz="3200" dirty="0">
                <a:latin typeface="Calibri"/>
              </a:rPr>
              <a:t>±50 </a:t>
            </a:r>
            <a:r>
              <a:rPr lang="en-US" sz="3200" dirty="0" err="1">
                <a:latin typeface="Calibri"/>
              </a:rPr>
              <a:t>mrad</a:t>
            </a:r>
            <a:r>
              <a:rPr lang="en-US" sz="3200" dirty="0">
                <a:latin typeface="Calibri"/>
              </a:rPr>
              <a:t> collection angle @ 5 MeV	</a:t>
            </a:r>
          </a:p>
          <a:p>
            <a:pPr marL="990575" lvl="1" indent="-380990" defTabSz="609585">
              <a:defRPr/>
            </a:pPr>
            <a:endParaRPr lang="en-US" sz="3733" dirty="0"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AF22C4-0D01-5F86-BDAD-E2576F47F8FE}"/>
              </a:ext>
            </a:extLst>
          </p:cNvPr>
          <p:cNvSpPr txBox="1"/>
          <p:nvPr/>
        </p:nvSpPr>
        <p:spPr>
          <a:xfrm>
            <a:off x="0" y="633754"/>
            <a:ext cx="4059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en-US" sz="2400" b="1" i="1" u="sng" dirty="0">
                <a:solidFill>
                  <a:srgbClr val="4F81BD">
                    <a:lumMod val="40000"/>
                    <a:lumOff val="60000"/>
                  </a:srgbClr>
                </a:solidFill>
                <a:latin typeface="Calibri"/>
              </a:rPr>
              <a:t>On CLAPA @ Peking University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773747-885A-3C0B-B5E5-505539C5E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322" y="4744815"/>
            <a:ext cx="3368381" cy="88118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6DC8F4-A910-AEBE-1E1C-5D57A6BEC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030" y="750798"/>
            <a:ext cx="5981996" cy="295783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F224D1-19ED-295D-43EC-1EDD09820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8427" y="3794845"/>
            <a:ext cx="3759200" cy="26924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62454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507E-96D1-4448-93B8-1D6F96792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ELIMAIA-ELIMED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612B3-B525-4F4D-850B-BD0837E2E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3798738"/>
            <a:ext cx="6368193" cy="25807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67" dirty="0">
                <a:solidFill>
                  <a:schemeClr val="bg1">
                    <a:lumMod val="50000"/>
                  </a:schemeClr>
                </a:solidFill>
              </a:rPr>
              <a:t>Extreme Light Infrastructure, Prague, Czech Republic:</a:t>
            </a:r>
          </a:p>
          <a:p>
            <a:pPr marL="0" indent="0">
              <a:buNone/>
            </a:pPr>
            <a:endParaRPr lang="en-US" sz="1867" dirty="0">
              <a:solidFill>
                <a:schemeClr val="bg1">
                  <a:lumMod val="50000"/>
                </a:schemeClr>
              </a:solidFill>
            </a:endParaRPr>
          </a:p>
          <a:p>
            <a:pPr marL="237061" indent="-237061"/>
            <a:r>
              <a:rPr lang="en-US" sz="1867" dirty="0"/>
              <a:t>ELI Multidisciplinary Applications of laser-Ion Acceleration (ELIMAIA)</a:t>
            </a:r>
          </a:p>
          <a:p>
            <a:pPr marL="537620" lvl="1" indent="-222245"/>
            <a:r>
              <a:rPr lang="en-US" sz="1600" dirty="0"/>
              <a:t>ELI </a:t>
            </a:r>
            <a:r>
              <a:rPr lang="en-US" sz="1600" dirty="0" err="1"/>
              <a:t>MEDical</a:t>
            </a:r>
            <a:r>
              <a:rPr lang="en-US" sz="1600" dirty="0"/>
              <a:t> and multidisciplinary applications (ELIMED)</a:t>
            </a:r>
          </a:p>
          <a:p>
            <a:pPr marL="831830" lvl="2" indent="-205312"/>
            <a:r>
              <a:rPr lang="en-US" sz="1467" dirty="0"/>
              <a:t>ELIMAIA section dedicated to ion focusing, selection, characterization, and irradiation</a:t>
            </a:r>
          </a:p>
          <a:p>
            <a:pPr marL="537620" lvl="1" indent="-222245"/>
            <a:r>
              <a:rPr lang="en-US" sz="1600" dirty="0"/>
              <a:t>Proton energies from 5 to 250 MeV transported to in-air section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881735-DC11-9D4F-B929-16AE1F7B1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>
              <a:defRPr/>
            </a:pPr>
            <a:fld id="{A1DC3ABC-92C2-B748-ABF3-8546144348B4}" type="slidenum">
              <a:rPr lang="en-US">
                <a:solidFill>
                  <a:prstClr val="white">
                    <a:lumMod val="75000"/>
                  </a:prstClr>
                </a:solidFill>
                <a:latin typeface="Calibri"/>
              </a:rPr>
              <a:pPr defTabSz="609585">
                <a:defRPr/>
              </a:pPr>
              <a:t>7</a:t>
            </a:fld>
            <a:endParaRPr lang="en-US">
              <a:solidFill>
                <a:prstClr val="white">
                  <a:lumMod val="75000"/>
                </a:prstClr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4C0DDA-8888-E64C-89FB-7DC4CB96D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5" y="25559"/>
            <a:ext cx="6248400" cy="352213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8C8AF7-F159-E040-A574-36618EC82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789" y="1547276"/>
            <a:ext cx="5814163" cy="200041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8F80A5-4D43-4649-9DCB-2A914E81A7E6}"/>
              </a:ext>
            </a:extLst>
          </p:cNvPr>
          <p:cNvSpPr txBox="1"/>
          <p:nvPr/>
        </p:nvSpPr>
        <p:spPr>
          <a:xfrm>
            <a:off x="6461325" y="721714"/>
            <a:ext cx="5690980" cy="543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585">
              <a:defRPr/>
            </a:pPr>
            <a:r>
              <a:rPr lang="en-US" sz="1467" b="1" dirty="0">
                <a:solidFill>
                  <a:prstClr val="white"/>
                </a:solidFill>
                <a:latin typeface="Calibri"/>
              </a:rPr>
              <a:t>Quantum Beam Sci. 2018, 2, 8; doi:10.3390/qubs2020008</a:t>
            </a:r>
          </a:p>
          <a:p>
            <a:pPr algn="r" defTabSz="609585">
              <a:defRPr/>
            </a:pPr>
            <a:r>
              <a:rPr lang="en-US" sz="1467" b="1" dirty="0">
                <a:solidFill>
                  <a:prstClr val="white"/>
                </a:solidFill>
                <a:latin typeface="Calibri"/>
              </a:rPr>
              <a:t>Frontiers in Phys. Med. Phys. &amp; </a:t>
            </a:r>
            <a:r>
              <a:rPr lang="en-US" sz="1467" b="1" dirty="0" err="1">
                <a:solidFill>
                  <a:prstClr val="white"/>
                </a:solidFill>
                <a:latin typeface="Calibri"/>
              </a:rPr>
              <a:t>Imag</a:t>
            </a:r>
            <a:r>
              <a:rPr lang="en-US" sz="1467" b="1" dirty="0">
                <a:solidFill>
                  <a:prstClr val="white"/>
                </a:solidFill>
                <a:latin typeface="Calibri"/>
              </a:rPr>
              <a:t>. – </a:t>
            </a:r>
            <a:r>
              <a:rPr lang="en-US" sz="1467" b="1" dirty="0" err="1">
                <a:solidFill>
                  <a:prstClr val="white"/>
                </a:solidFill>
                <a:latin typeface="Calibri"/>
              </a:rPr>
              <a:t>doi</a:t>
            </a:r>
            <a:r>
              <a:rPr lang="en-US" sz="1467" b="1" dirty="0">
                <a:solidFill>
                  <a:prstClr val="white"/>
                </a:solidFill>
                <a:latin typeface="Calibri"/>
              </a:rPr>
              <a:t>: 10.3389/fphy.2020.564907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27A11E-0562-9F4E-8171-2DA7CFF14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7789" y="3584593"/>
            <a:ext cx="5814163" cy="2903863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28291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B937C-14DD-02DD-E253-946272FFD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for discussion of </a:t>
            </a:r>
            <a:r>
              <a:rPr lang="en-US" dirty="0" err="1"/>
              <a:t>PoP</a:t>
            </a:r>
            <a:r>
              <a:rPr lang="en-US" dirty="0"/>
              <a:t> experiment in September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9A275-F107-BFA8-CEBC-4CE676BAF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811712"/>
            <a:ext cx="9162360" cy="3036128"/>
          </a:xfrm>
        </p:spPr>
        <p:txBody>
          <a:bodyPr/>
          <a:lstStyle/>
          <a:p>
            <a:r>
              <a:rPr lang="en-US" dirty="0"/>
              <a:t>We are generating interest!</a:t>
            </a:r>
          </a:p>
          <a:p>
            <a:pPr lvl="1"/>
            <a:r>
              <a:rPr lang="en-US" dirty="0"/>
              <a:t>Natural hosts: SCAPA, perhaps EPAC/EA2</a:t>
            </a:r>
          </a:p>
          <a:p>
            <a:pPr lvl="2"/>
            <a:r>
              <a:rPr lang="en-US" dirty="0"/>
              <a:t>But also, perhaps, European labs?</a:t>
            </a:r>
          </a:p>
          <a:p>
            <a:r>
              <a:rPr lang="en-US" dirty="0"/>
              <a:t>Biological </a:t>
            </a:r>
            <a:r>
              <a:rPr lang="en-US" dirty="0" err="1"/>
              <a:t>programme</a:t>
            </a:r>
            <a:endParaRPr lang="en-US" dirty="0"/>
          </a:p>
          <a:p>
            <a:pPr lvl="1"/>
            <a:r>
              <a:rPr lang="en-US" dirty="0"/>
              <a:t>Complementarity of different sources?</a:t>
            </a:r>
          </a:p>
        </p:txBody>
      </p:sp>
      <p:pic>
        <p:nvPicPr>
          <p:cNvPr id="7" name="Picture 6" descr="A close-up of a room&#10;&#10;Description automatically generated">
            <a:extLst>
              <a:ext uri="{FF2B5EF4-FFF2-40B4-BE49-F238E27FC236}">
                <a16:creationId xmlns:a16="http://schemas.microsoft.com/office/drawing/2014/main" id="{02664885-5BC0-8109-D551-6D7B724D0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8561" y="640080"/>
            <a:ext cx="3721432" cy="611142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 descr="A close-up of a blue tube&#10;&#10;Description automatically generated">
            <a:extLst>
              <a:ext uri="{FF2B5EF4-FFF2-40B4-BE49-F238E27FC236}">
                <a16:creationId xmlns:a16="http://schemas.microsoft.com/office/drawing/2014/main" id="{AC8FBE7B-F739-ACB8-BF1C-C2CD56021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1" y="640081"/>
            <a:ext cx="7468393" cy="285579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68933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24258-71E4-2144-8E1D-8F9C3DB73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Set Ups</a:t>
            </a:r>
          </a:p>
        </p:txBody>
      </p:sp>
      <p:pic>
        <p:nvPicPr>
          <p:cNvPr id="9" name="Picture 8" descr="A diagram of a machine&#10;&#10;Description automatically generated">
            <a:extLst>
              <a:ext uri="{FF2B5EF4-FFF2-40B4-BE49-F238E27FC236}">
                <a16:creationId xmlns:a16="http://schemas.microsoft.com/office/drawing/2014/main" id="{5003B409-3E44-3F47-A0BC-E3D759082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70" y="3511172"/>
            <a:ext cx="4554944" cy="257061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3D7CC1A-62A1-EE45-82B0-D0C3F187B179}"/>
              </a:ext>
            </a:extLst>
          </p:cNvPr>
          <p:cNvSpPr/>
          <p:nvPr/>
        </p:nvSpPr>
        <p:spPr>
          <a:xfrm>
            <a:off x="533634" y="3208328"/>
            <a:ext cx="33984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ATLAS 300 Laser at the LION Beamline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A89CB7-20EC-B245-A994-7ED891C6278D}"/>
              </a:ext>
            </a:extLst>
          </p:cNvPr>
          <p:cNvSpPr/>
          <p:nvPr/>
        </p:nvSpPr>
        <p:spPr>
          <a:xfrm>
            <a:off x="533634" y="2561080"/>
            <a:ext cx="106758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 feasibility study of zebrafish embryo irradiation with laser- accelerated protons.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doi: 10.1063/5.0008512</a:t>
            </a:r>
          </a:p>
        </p:txBody>
      </p:sp>
      <p:pic>
        <p:nvPicPr>
          <p:cNvPr id="4" name="Picture 3" descr="A close-up of a microscope&#10;&#10;Description automatically generated">
            <a:extLst>
              <a:ext uri="{FF2B5EF4-FFF2-40B4-BE49-F238E27FC236}">
                <a16:creationId xmlns:a16="http://schemas.microsoft.com/office/drawing/2014/main" id="{FC1DB057-54BD-FE46-BF25-7B7E32EA5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519" y="4043076"/>
            <a:ext cx="5792395" cy="137421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B05245-0898-094C-8CB5-4A1735DA754B}"/>
              </a:ext>
            </a:extLst>
          </p:cNvPr>
          <p:cNvSpPr/>
          <p:nvPr/>
        </p:nvSpPr>
        <p:spPr>
          <a:xfrm>
            <a:off x="5303518" y="3766077"/>
            <a:ext cx="52497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Comparison of Irradiated versus Control Embryos</a:t>
            </a:r>
          </a:p>
        </p:txBody>
      </p:sp>
    </p:spTree>
    <p:extLst>
      <p:ext uri="{BB962C8B-B14F-4D97-AF65-F5344CB8AC3E}">
        <p14:creationId xmlns:p14="http://schemas.microsoft.com/office/powerpoint/2010/main" val="1000874098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EC3852F-5332-BC40-B675-9761C7F1497A}" vid="{83EE5F88-8A1E-8B49-B1F9-687D03D81F65}"/>
    </a:ext>
  </a:extLst>
</a:theme>
</file>

<file path=ppt/theme/theme2.xml><?xml version="1.0" encoding="utf-8"?>
<a:theme xmlns:a="http://schemas.openxmlformats.org/drawingml/2006/main" name="1_KL-standard-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tandard black 16x9.potx" id="{B00691A5-6736-4A40-A506-BCCA88E10DDA}" vid="{EA44A36C-4EB7-2C4A-B9CA-1DB21219A901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Quotable">
  <a:themeElements>
    <a:clrScheme name="Custom 12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75D5FF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1063</TotalTime>
  <Words>705</Words>
  <Application>Microsoft Macintosh PowerPoint</Application>
  <PresentationFormat>Widescreen</PresentationFormat>
  <Paragraphs>121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Wingdings 2</vt:lpstr>
      <vt:lpstr>Office Theme</vt:lpstr>
      <vt:lpstr>1_KL-standard-black</vt:lpstr>
      <vt:lpstr>1_Office Theme</vt:lpstr>
      <vt:lpstr>Quotable</vt:lpstr>
      <vt:lpstr>PoP beam modelling</vt:lpstr>
      <vt:lpstr>PowerPoint Presentation</vt:lpstr>
      <vt:lpstr>Laser-driven beams for rbio: example 1</vt:lpstr>
      <vt:lpstr>Laser-driven beams for rbio: example 2</vt:lpstr>
      <vt:lpstr>Capture</vt:lpstr>
      <vt:lpstr>Capture</vt:lpstr>
      <vt:lpstr>ELIMAIA-ELIMED</vt:lpstr>
      <vt:lpstr>Prepare for discussion of PoP experiment in September</vt:lpstr>
      <vt:lpstr>Example Set Ups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(x,y) position and energy distribution</vt:lpstr>
      <vt:lpstr>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News</dc:title>
  <dc:creator>Kenneth Long</dc:creator>
  <cp:lastModifiedBy>Long, Kenneth R</cp:lastModifiedBy>
  <cp:revision>68</cp:revision>
  <dcterms:created xsi:type="dcterms:W3CDTF">2022-02-08T12:34:24Z</dcterms:created>
  <dcterms:modified xsi:type="dcterms:W3CDTF">2023-09-20T09:03:45Z</dcterms:modified>
</cp:coreProperties>
</file>