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C2E5-A8B1-48F0-B8A7-6E8AA8B94A92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3C4D-785E-45AD-948E-CB6564D9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0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979F-D5F9-E07F-69BF-EF6D75529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C6A63-FEE7-1975-88CC-8BC3D392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135D9-EFD8-AA69-AFEE-235EB124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01FF-5934-4682-8C89-4C67C52448C9}" type="datetime1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48624-F33D-6C5A-E71E-80137BD0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573E9-5E35-9D88-9BA5-45F5292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8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6F65-739E-96C5-7E83-D5F8D068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3CD51-2634-7694-199C-944CAF627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A0D92-39B3-AC11-7125-AC0E00AA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542-B290-47DD-99F6-CADA69179EB2}" type="datetime1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F109-1292-B1D0-18F8-F05CEB26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E2B39-6392-D4EE-5C89-3F8F367D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B799B-819E-B0A5-4BA1-7A03D4A59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B238F-FBF1-AC88-AE7C-6D10D08E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8042-DD96-88BA-F6BC-253F3E6B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15BC-ABED-4833-886C-204005D79B97}" type="datetime1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0A70-0431-3738-F1EB-DD3CBA92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2654-3EE6-6CB9-26A2-805948A8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6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066C-7A58-2566-B199-2A23A849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E4F7-7986-C19F-F55E-30AC261C7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3AEE-C088-EE72-E952-40F0E91C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627-D90F-469B-9C5D-D1B91407F000}" type="datetime1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78D48-62E5-04AD-CB67-625681DE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D1DE-8D86-0EE3-6B87-E98DD243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7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098C-F1B2-1720-91F8-09CCC888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DF543-5615-767C-DCE9-49FDBB133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6D28-77B2-484C-3939-6144FB69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4FC1-4083-4F46-8B4B-A13CAA53AD76}" type="datetime1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7051-AA56-5E88-DBC3-5A45CC06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4D81B-6816-18BF-C534-6FB8EBCA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4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FED0-B644-9ECB-D746-DBAADFC2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2BFB3-BD0F-3F96-15DE-12D13D196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230F0-9EB9-C080-0149-0B09322F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DB996-0683-9CAD-87D1-7764FD73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4EA1-9725-4D96-A791-E8F494132298}" type="datetime1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3AC07-6543-4207-1FA0-8C07F27F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777AA-6F35-2E20-B84C-F81A2823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3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E231-19EC-1F4C-D639-746C387C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A09C5-9BAA-73F6-13FD-876149B31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0AF9-BB41-7B04-B08F-836E19E92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1A4C7-4990-BFA0-2C60-D88780B08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ACBE9-A6C2-8C11-5880-866740272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896A7-1836-9723-7A40-D15A952C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FAD-39E7-4CCE-99ED-EC9C246A9D3C}" type="datetime1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056FF-8DC2-5EB9-913A-9CABDEEC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C13A-1F9F-9E70-CD29-58DCAF75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0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EDD0-881C-416B-77F6-5168570A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F827A-5CC7-82E9-DBE7-9A18C0D6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B12F-E6C5-41F2-8CF1-192D57098B5F}" type="datetime1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D4777-6187-F2C0-12FA-6BDA68D0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139E8-BB4B-638C-13B6-9433E91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5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0A6E3-3022-FD1D-89A9-E969DD50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692A-756B-4CD1-A78D-600CD30F0528}" type="datetime1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D4689-0728-375D-D9EA-DED1372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C0001-6D1A-BE51-9FFF-8AB5E45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D03F-1D96-9866-21E1-2DE24918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D0B3A-5207-C7DC-6219-193497D9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CD596-8895-AAA9-C620-30B8CF82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C32F5-BE4A-5D80-5CF3-49985F60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D6B5-CFD3-4EA9-9ED8-C71A453DCF6F}" type="datetime1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D476E-8DA0-7DD1-265B-BCC79685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D2135-7B6E-28A3-D047-6074C5A3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8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3F0C-4F04-A65E-70B9-5C888FE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EC73F-E68C-9D17-8022-6020C458A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C473-8705-39D1-2C5B-DD462080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34F6F-8240-1DAE-7E3E-32DEAA67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14C-57D6-4BE9-9919-C02C4F52C8E2}" type="datetime1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52BF4-E501-2D31-B9CC-E9CD0EAE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F407-932B-050C-BFF4-F56F7EAF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8C003-E332-708A-1433-9661D4FD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15C-DDCB-3803-E3A1-2014C51E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165F-7336-8B96-718A-15D28A119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D397-594B-4E95-8130-34A2C370106B}" type="datetime1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04897-9798-45A0-9E26-5AA6A1570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6372C-7645-0AD4-89B9-D3EE4F038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CA72-AAA2-4DFF-A14F-8CEE9AC8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herenkov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B08C-C73C-0BFC-86FC-1D0FB74B5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453"/>
            <a:ext cx="9144000" cy="2807510"/>
          </a:xfrm>
        </p:spPr>
        <p:txBody>
          <a:bodyPr>
            <a:normAutofit/>
          </a:bodyPr>
          <a:lstStyle/>
          <a:p>
            <a:r>
              <a:rPr lang="en-GB" dirty="0"/>
              <a:t>Characterisation of Silicon Photomultipliers for </a:t>
            </a:r>
            <a:r>
              <a:rPr lang="en-GB" dirty="0" err="1"/>
              <a:t>LHCb</a:t>
            </a:r>
            <a:r>
              <a:rPr lang="en-GB" dirty="0"/>
              <a:t> Upgrade 2 RICH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35BD3-7FC7-2883-63F6-3ECD6BB03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9473"/>
            <a:ext cx="9144000" cy="138832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Lukasz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Domanski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16/08/2023</a:t>
            </a:r>
            <a:endParaRPr lang="en-GB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79917DA-1BE2-BA68-B55A-C49273A2C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83" y="4968621"/>
            <a:ext cx="2065473" cy="1297375"/>
          </a:xfrm>
          <a:prstGeom prst="rect">
            <a:avLst/>
          </a:prstGeom>
        </p:spPr>
      </p:pic>
      <p:pic>
        <p:nvPicPr>
          <p:cNvPr id="7" name="Picture 6" descr="A blue and white text with a red line&#10;&#10;Description automatically generated">
            <a:extLst>
              <a:ext uri="{FF2B5EF4-FFF2-40B4-BE49-F238E27FC236}">
                <a16:creationId xmlns:a16="http://schemas.microsoft.com/office/drawing/2014/main" id="{0050945F-7E88-5603-0920-2A4C95897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92" y="4968621"/>
            <a:ext cx="2162291" cy="1297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C233F6-DF94-C0E9-F4CD-6975F2CB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992" y="3997192"/>
            <a:ext cx="3780952" cy="9714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602D3-0C5C-A9B9-0949-1F2F98E0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2D2BEC-9265-9D62-76BB-82311EA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Outlook: neutron irradiation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28DDC9-2BBB-11F9-22A1-E8FC2F953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08990"/>
              </a:xfrm>
            </p:spPr>
            <p:txBody>
              <a:bodyPr/>
              <a:lstStyle/>
              <a:p>
                <a:r>
                  <a:rPr lang="en-GB" dirty="0"/>
                  <a:t>SiPMs are expected to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1-MeV-equivalent neutron fluence during the operation of RICH after upgrade 2.</a:t>
                </a:r>
              </a:p>
              <a:p>
                <a:r>
                  <a:rPr lang="en-GB" dirty="0"/>
                  <a:t>Main problem: collisions between neutrons and Si atoms create vacancies and interstitial defects. </a:t>
                </a:r>
              </a:p>
              <a:p>
                <a:r>
                  <a:rPr lang="en-GB" dirty="0"/>
                  <a:t>The defects give rise to energy levels inside the band gap.</a:t>
                </a:r>
              </a:p>
              <a:p>
                <a:r>
                  <a:rPr lang="en-GB" dirty="0"/>
                  <a:t>These energy levels facilitate thermal excitation of electrons, increasing drastically the dark current. </a:t>
                </a:r>
              </a:p>
              <a:p>
                <a:r>
                  <a:rPr lang="en-GB" dirty="0"/>
                  <a:t>How much do you need to cool the device to counter this?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28DDC9-2BBB-11F9-22A1-E8FC2F953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08990"/>
              </a:xfrm>
              <a:blipFill>
                <a:blip r:embed="rId2"/>
                <a:stretch>
                  <a:fillRect l="-1043" t="-2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F541E-E048-4CA3-1A3F-771D907A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3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517D-A5D7-BAA4-8BC9-938AA713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Thanks for listening!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72021-1EE5-F0E4-0488-3F13FA349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CD9B-C28B-4F76-CC1E-5EF4AB9F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49D6-31F9-158F-32BF-70C5643A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405"/>
            <a:ext cx="10515600" cy="4503337"/>
          </a:xfrm>
        </p:spPr>
        <p:txBody>
          <a:bodyPr/>
          <a:lstStyle/>
          <a:p>
            <a:r>
              <a:rPr lang="en-GB" dirty="0"/>
              <a:t>A little background</a:t>
            </a:r>
          </a:p>
        </p:txBody>
      </p:sp>
      <p:pic>
        <p:nvPicPr>
          <p:cNvPr id="5" name="Picture 4" descr="A diagram of a mirror plane&#10;&#10;Description automatically generated">
            <a:extLst>
              <a:ext uri="{FF2B5EF4-FFF2-40B4-BE49-F238E27FC236}">
                <a16:creationId xmlns:a16="http://schemas.microsoft.com/office/drawing/2014/main" id="{A9DABA87-E8E3-2DF2-201B-0E10ED639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93" y="0"/>
            <a:ext cx="4961107" cy="6858000"/>
          </a:xfrm>
          <a:prstGeom prst="rect">
            <a:avLst/>
          </a:prstGeom>
        </p:spPr>
      </p:pic>
      <p:pic>
        <p:nvPicPr>
          <p:cNvPr id="7" name="Picture 6" descr="A diagram of a construction site&#10;&#10;Description automatically generated with medium confidence">
            <a:extLst>
              <a:ext uri="{FF2B5EF4-FFF2-40B4-BE49-F238E27FC236}">
                <a16:creationId xmlns:a16="http://schemas.microsoft.com/office/drawing/2014/main" id="{C4247644-851D-7B10-A150-40A7D7AB9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5" y="418169"/>
            <a:ext cx="5640040" cy="45033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99626-EBA2-11BC-FFB8-0FA1AD39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5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8DCB-D7AA-9D93-3409-F3CED500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5254" cy="1325563"/>
          </a:xfrm>
        </p:spPr>
        <p:txBody>
          <a:bodyPr/>
          <a:lstStyle/>
          <a:p>
            <a:r>
              <a:rPr lang="en-GB" dirty="0"/>
              <a:t>What is RICH?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A0700-D0AD-7442-B808-4D487D20D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76258"/>
              </a:xfrm>
            </p:spPr>
            <p:txBody>
              <a:bodyPr/>
              <a:lstStyle/>
              <a:p>
                <a:r>
                  <a:rPr lang="en-GB" dirty="0"/>
                  <a:t>RICH stands for Ring imaging Cherenkov detector.</a:t>
                </a:r>
              </a:p>
              <a:p>
                <a:r>
                  <a:rPr lang="en-GB" dirty="0"/>
                  <a:t>Cherenkov radiation: charged particles passing through a medium emit light if their speed is higher than the speed of light in the medium.</a:t>
                </a:r>
              </a:p>
              <a:p>
                <a:r>
                  <a:rPr lang="en-GB" dirty="0"/>
                  <a:t>The light is emitted in a cone with opening angle given by: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GB" dirty="0"/>
                  <a:t>By measuring the cone’s opening angle, you can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dirty="0"/>
                  <a:t>   obtain particle’s velocity. Then, if you know particle’s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dirty="0"/>
                  <a:t>   momentum, measured in the tracker, you can identify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dirty="0"/>
                  <a:t>   it by calculating its mass.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A0700-D0AD-7442-B808-4D487D20D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76258"/>
              </a:xfrm>
              <a:blipFill>
                <a:blip r:embed="rId2"/>
                <a:stretch>
                  <a:fillRect l="-1043"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background with arrows pointing to the left&#10;&#10;Description automatically generated">
            <a:extLst>
              <a:ext uri="{FF2B5EF4-FFF2-40B4-BE49-F238E27FC236}">
                <a16:creationId xmlns:a16="http://schemas.microsoft.com/office/drawing/2014/main" id="{D3BA6E9D-E8D0-4330-5893-FA0C54EF5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06" y="3255652"/>
            <a:ext cx="2832311" cy="2632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DEAD3-0A0A-0EFF-1132-CE463CD2965C}"/>
              </a:ext>
            </a:extLst>
          </p:cNvPr>
          <p:cNvSpPr txBox="1"/>
          <p:nvPr/>
        </p:nvSpPr>
        <p:spPr>
          <a:xfrm>
            <a:off x="9242502" y="5835712"/>
            <a:ext cx="2949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</a:t>
            </a:r>
            <a:r>
              <a:rPr lang="en-GB" sz="800" dirty="0">
                <a:hlinkClick r:id="rId4"/>
              </a:rPr>
              <a:t>https://commons.wikimedia.org/wiki/File:Cherenkov.svg</a:t>
            </a:r>
            <a:endParaRPr lang="en-GB" sz="800" dirty="0"/>
          </a:p>
          <a:p>
            <a:r>
              <a:rPr lang="en-GB" sz="800" dirty="0"/>
              <a:t>Copyright under CC by Arpad Horwath 2006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8DEDB-7982-1489-C23C-4BAB0D41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9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6DFC-9EFA-2403-CC1F-4EC89F38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to upgrade them?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D4F59-F955-9922-7697-7EF0129DC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Current maximum instantaneous luminosity: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Projected maximum instantaneous luminosity after the </a:t>
                </a:r>
                <a:r>
                  <a:rPr lang="en-GB" dirty="0" err="1"/>
                  <a:t>LHCb</a:t>
                </a:r>
                <a:r>
                  <a:rPr lang="en-GB" dirty="0"/>
                  <a:t> upgrade 2 (planned for 2032):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Current photodetectors (multi-anode photomultiplier tubes) do not have required spatial and temporal resolution to handle this increase.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D4F59-F955-9922-7697-7EF0129DC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ED246-EEC3-5A9D-D0E9-22CF7511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3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2838-127C-0730-8AAB-24DE2168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silicon photomultiplier (</a:t>
            </a:r>
            <a:r>
              <a:rPr lang="en-GB" dirty="0" err="1"/>
              <a:t>SiPM</a:t>
            </a:r>
            <a:r>
              <a:rPr lang="en-GB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E0934-8404-BDBA-A890-41EE0450A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146"/>
            <a:ext cx="5880410" cy="543064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single-photon sensitive light detector consisting of an array of single photon avalanche diodes.</a:t>
            </a:r>
          </a:p>
          <a:p>
            <a:r>
              <a:rPr lang="en-GB" dirty="0"/>
              <a:t>Operated at a reverse bias above its breakdown voltage.</a:t>
            </a:r>
          </a:p>
          <a:p>
            <a:r>
              <a:rPr lang="en-GB" dirty="0"/>
              <a:t>Single photon gets absorbed and creates an electron-hole pair by exciting an electron above the band gap. The charge carriers get accelerated by the voltage and produce more charge carriers by ionisation of Si lattice – avalanche.</a:t>
            </a:r>
          </a:p>
          <a:p>
            <a:r>
              <a:rPr lang="en-GB" dirty="0"/>
              <a:t>The signal gets quenched by the quenching resistor.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23A1E0-0D1C-C203-CABB-93C7BEAA3B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779" y="1160986"/>
            <a:ext cx="4762500" cy="3238500"/>
          </a:xfrm>
        </p:spPr>
      </p:pic>
      <p:pic>
        <p:nvPicPr>
          <p:cNvPr id="5" name="Picture 4" descr="A close-up of a small electronic device&#10;&#10;Description automatically generated">
            <a:extLst>
              <a:ext uri="{FF2B5EF4-FFF2-40B4-BE49-F238E27FC236}">
                <a16:creationId xmlns:a16="http://schemas.microsoft.com/office/drawing/2014/main" id="{B09846D7-7A0F-BB02-1719-3E69EAFAC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6" y="4084928"/>
            <a:ext cx="2304288" cy="2304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E3D58B-C761-ADDC-C3E3-0627B4633F45}"/>
              </a:ext>
            </a:extLst>
          </p:cNvPr>
          <p:cNvSpPr txBox="1"/>
          <p:nvPr/>
        </p:nvSpPr>
        <p:spPr>
          <a:xfrm>
            <a:off x="7172391" y="6389216"/>
            <a:ext cx="3538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https://hep.hamamatsu.com/eu/en/products/S13360-1350PE.html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95DE7-70A6-7B14-6FD6-3BC39F92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0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4D8E-AD11-ECEC-8D07-2C7B632E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370114"/>
          </a:xfrm>
        </p:spPr>
        <p:txBody>
          <a:bodyPr/>
          <a:lstStyle/>
          <a:p>
            <a:r>
              <a:rPr lang="en-GB" dirty="0"/>
              <a:t>My work – measurement of </a:t>
            </a:r>
            <a:r>
              <a:rPr lang="en-GB" dirty="0" err="1"/>
              <a:t>SiPM</a:t>
            </a:r>
            <a:r>
              <a:rPr lang="en-GB" dirty="0"/>
              <a:t> parameters</a:t>
            </a:r>
          </a:p>
        </p:txBody>
      </p:sp>
      <p:pic>
        <p:nvPicPr>
          <p:cNvPr id="5" name="Picture 4" descr="A table with electronic equipment&#10;&#10;Description automatically generated">
            <a:extLst>
              <a:ext uri="{FF2B5EF4-FFF2-40B4-BE49-F238E27FC236}">
                <a16:creationId xmlns:a16="http://schemas.microsoft.com/office/drawing/2014/main" id="{49FBC74B-6B3D-BCB3-83B0-E784CA868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68" y="175613"/>
            <a:ext cx="6046364" cy="40511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2F34-6A04-6802-4551-7C7209EE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3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139-C489-DEF8-A4C2-AC3C3934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Breakdown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C6EDA-6709-8095-F5AC-263B2C452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6077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SiPMs start detecting single photons when biased at the breakdown voltage of its constituent diodes.</a:t>
                </a:r>
              </a:p>
              <a:p>
                <a:r>
                  <a:rPr lang="en-GB" sz="2400" dirty="0"/>
                  <a:t>Experimental truth: the breakdown voltage corresponds to the local maximum of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𝑑𝐼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den>
                        </m:f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GB" sz="2400" dirty="0"/>
                  <a:t> curve. </a:t>
                </a:r>
              </a:p>
              <a:p>
                <a:r>
                  <a:rPr lang="en-GB" sz="2400" dirty="0"/>
                  <a:t>Typical operating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𝐵𝑅</m:t>
                        </m:r>
                      </m:sub>
                    </m:sSub>
                  </m:oMath>
                </a14:m>
                <a:r>
                  <a:rPr lang="en-GB" sz="2400" dirty="0"/>
                  <a:t> + 3-4 V.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400" dirty="0"/>
                  <a:t>Increasing voltage increases the probability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400" dirty="0"/>
                  <a:t>   of photon detection, but also increases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400" dirty="0"/>
                  <a:t>   noise in the system.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400" dirty="0"/>
                  <a:t>Typically, breakdown voltage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400" dirty="0"/>
                  <a:t>   decreases linearly with temperature.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C6EDA-6709-8095-F5AC-263B2C452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6077"/>
              </a:xfrm>
              <a:blipFill>
                <a:blip r:embed="rId2"/>
                <a:stretch>
                  <a:fillRect l="-812" t="-1768" r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voltage&#10;&#10;Description automatically generated">
            <a:extLst>
              <a:ext uri="{FF2B5EF4-FFF2-40B4-BE49-F238E27FC236}">
                <a16:creationId xmlns:a16="http://schemas.microsoft.com/office/drawing/2014/main" id="{67BA7F28-F6D1-41D8-97D8-9D29EE64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74" y="3089821"/>
            <a:ext cx="4842206" cy="36316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4763-5193-A4DC-0CC1-960B9DF1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3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0E13-FC36-EA00-CE73-C7CAB37E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source of noise – dark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B3FD-2801-76F7-9265-A2126439F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Thermal excitation of electrons can also cause avalanche in a diode – a dark count.</a:t>
            </a:r>
          </a:p>
          <a:p>
            <a:r>
              <a:rPr lang="en-GB" dirty="0"/>
              <a:t>Dark current (current due to dark counts) increases with overvoltage and depends exponentially on temperature.</a:t>
            </a:r>
          </a:p>
          <a:p>
            <a:r>
              <a:rPr lang="en-GB" dirty="0"/>
              <a:t>Cooling the system down is the principal way of dealing with it.</a:t>
            </a:r>
          </a:p>
        </p:txBody>
      </p:sp>
      <p:pic>
        <p:nvPicPr>
          <p:cNvPr id="8" name="Content Placeholder 7" descr="A graph with blue lines and orange dots&#10;&#10;Description automatically generated">
            <a:extLst>
              <a:ext uri="{FF2B5EF4-FFF2-40B4-BE49-F238E27FC236}">
                <a16:creationId xmlns:a16="http://schemas.microsoft.com/office/drawing/2014/main" id="{87CAC426-2ADA-4D4F-D9AF-7B8CAD3C3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40258"/>
            <a:ext cx="5181600" cy="39220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CA7A3-CA5A-57B1-E48E-42518D90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4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EA49F-CC60-98C9-D8A5-24A13F40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bias – quenching resistance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61AB708-8A55-4CBA-6B9F-1D9F6E72079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976619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As forward bias increases, voltage drop across the diode becomes negligible compared to the resistor.</a:t>
                </a:r>
              </a:p>
              <a:p>
                <a:r>
                  <a:rPr lang="en-GB" dirty="0"/>
                  <a:t>Slope of the linear part of a forward IV curve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GB" dirty="0"/>
                  <a:t> is the total parallel resistance.</a:t>
                </a:r>
              </a:p>
              <a:p>
                <a:r>
                  <a:rPr lang="en-GB" dirty="0"/>
                  <a:t>Knowing the total no. of cells, individual quenching resistance can be calculated.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61AB708-8A55-4CBA-6B9F-1D9F6E720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976619"/>
              </a:xfrm>
              <a:blipFill>
                <a:blip r:embed="rId2"/>
                <a:stretch>
                  <a:fillRect l="-2118" t="-1958" r="-2353" b="-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06E98FC1-6B9D-8D80-0C67-BDB8EADD69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B9059-6C0D-D72E-D683-C7ABEB75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CA72-AAA2-4DFF-A14F-8CEE9AC831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0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573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Characterisation of Silicon Photomultipliers for LHCb Upgrade 2 RICH</vt:lpstr>
      <vt:lpstr>A little background</vt:lpstr>
      <vt:lpstr>What is RICH?</vt:lpstr>
      <vt:lpstr>Why do we need to upgrade them?</vt:lpstr>
      <vt:lpstr>What is a silicon photomultiplier (SiPM)</vt:lpstr>
      <vt:lpstr>My work – measurement of SiPM parameters</vt:lpstr>
      <vt:lpstr>Breakdown voltage</vt:lpstr>
      <vt:lpstr>Main source of noise – dark counts</vt:lpstr>
      <vt:lpstr>Forward bias – quenching resistance</vt:lpstr>
      <vt:lpstr>Outlook: neutron irradiation</vt:lpstr>
      <vt:lpstr>Thanks for listening!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Characterisation of Silicon Photomultipliers for the HL-LHCb RICH.</dc:title>
  <dc:creator>Domanski, Lukasz (STFC,RAL,PPD)</dc:creator>
  <cp:lastModifiedBy>Domanski, Lukasz (STFC,RAL,PPD)</cp:lastModifiedBy>
  <cp:revision>40</cp:revision>
  <dcterms:created xsi:type="dcterms:W3CDTF">2023-08-15T12:18:54Z</dcterms:created>
  <dcterms:modified xsi:type="dcterms:W3CDTF">2023-08-16T09:47:09Z</dcterms:modified>
</cp:coreProperties>
</file>