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8" r:id="rId9"/>
    <p:sldId id="269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7EEDAC-3EE6-6CC4-87DD-232BDA74CAA4}" v="178" dt="2023-08-14T08:55:38.412"/>
    <p1510:client id="{38C5FB28-615B-242C-8FA3-D9CFFF1BD875}" v="190" dt="2023-08-11T13:28:34.132"/>
    <p1510:client id="{3A1C53F8-3DC3-4054-A20A-E1CABFED3A74}" v="362" dt="2023-08-11T09:59:47.059"/>
    <p1510:client id="{4D8C847F-347A-5965-21CE-53D252ECDD96}" v="312" dt="2023-08-11T12:53:43.800"/>
    <p1510:client id="{7637E327-ABDE-6332-41B1-A694EA5E999E}" v="974" dt="2023-08-14T09:49:36.015"/>
    <p1510:client id="{7B81597B-0BE2-544B-DCDB-A3B40BCA0A7A}" v="181" dt="2023-08-15T10:08:57.592"/>
    <p1510:client id="{84BACE10-B09B-28E2-DA31-42EC9C621705}" v="29" dt="2023-08-16T08:19:04.549"/>
    <p1510:client id="{89C06649-51E5-C242-54FA-D7A14F531AF3}" v="134" dt="2023-08-14T15:05:08.981"/>
    <p1510:client id="{CBAE3C02-45C4-022C-AFEF-6625996AC846}" v="147" dt="2023-08-14T23:50:23.120"/>
    <p1510:client id="{DBF2015C-D7CD-4181-AC31-0BF51D3BD87F}" v="2" dt="2023-08-14T20:24:41.646"/>
    <p1510:client id="{FBB95C3A-5C1C-BCF0-5209-4F8AFD19DB60}" v="68" dt="2023-08-14T08:40:19.4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182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68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72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72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72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56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35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85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8/16/2023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8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44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47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Using Machine Learning to Speed up ATLAS Tracking 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 Light"/>
              </a:rPr>
              <a:t>VIKTORIA </a:t>
            </a:r>
            <a:r>
              <a:rPr lang="en-US" err="1">
                <a:cs typeface="Calibri Light"/>
              </a:rPr>
              <a:t>eRDI-kRAUSZ</a:t>
            </a:r>
            <a:endParaRPr lang="en-US">
              <a:cs typeface="Calibri Light"/>
            </a:endParaRPr>
          </a:p>
          <a:p>
            <a:r>
              <a:rPr lang="en-US">
                <a:cs typeface="Calibri Light"/>
              </a:rPr>
              <a:t>15/08/23</a:t>
            </a:r>
          </a:p>
          <a:p>
            <a:endParaRPr lang="en-US">
              <a:cs typeface="Calibri Light"/>
            </a:endParaRPr>
          </a:p>
        </p:txBody>
      </p:sp>
      <p:pic>
        <p:nvPicPr>
          <p:cNvPr id="8" name="Picture 7" descr="Leeds (University of Leeds) | Across the Pond">
            <a:extLst>
              <a:ext uri="{FF2B5EF4-FFF2-40B4-BE49-F238E27FC236}">
                <a16:creationId xmlns:a16="http://schemas.microsoft.com/office/drawing/2014/main" id="{D9560A74-8FFB-9586-8AC4-8A233D60B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982" y="89482"/>
            <a:ext cx="1391264" cy="395187"/>
          </a:xfrm>
          <a:prstGeom prst="rect">
            <a:avLst/>
          </a:prstGeom>
        </p:spPr>
      </p:pic>
      <p:pic>
        <p:nvPicPr>
          <p:cNvPr id="10" name="Picture 9" descr="UKRI Science and Technology Facilities Council (STFC) - The Association for  Science and Discovery Centres">
            <a:extLst>
              <a:ext uri="{FF2B5EF4-FFF2-40B4-BE49-F238E27FC236}">
                <a16:creationId xmlns:a16="http://schemas.microsoft.com/office/drawing/2014/main" id="{A9E95DFB-B13C-1B64-C4FC-24007BC586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488" r="-150" b="488"/>
          <a:stretch/>
        </p:blipFill>
        <p:spPr>
          <a:xfrm>
            <a:off x="118691" y="37633"/>
            <a:ext cx="1653463" cy="398986"/>
          </a:xfrm>
          <a:prstGeom prst="rect">
            <a:avLst/>
          </a:prstGeom>
        </p:spPr>
      </p:pic>
      <p:pic>
        <p:nvPicPr>
          <p:cNvPr id="12" name="Picture 11" descr="ATLAS Visual Identity Design Guidelines">
            <a:extLst>
              <a:ext uri="{FF2B5EF4-FFF2-40B4-BE49-F238E27FC236}">
                <a16:creationId xmlns:a16="http://schemas.microsoft.com/office/drawing/2014/main" id="{851E49E9-548D-C4E5-7D38-8147B84BA7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280" r="-149" b="16997"/>
          <a:stretch/>
        </p:blipFill>
        <p:spPr>
          <a:xfrm>
            <a:off x="5508714" y="37384"/>
            <a:ext cx="1170042" cy="39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E6CE7-001E-45BF-5B33-1A2B73E37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>
                <a:cs typeface="Calibri Light"/>
              </a:rPr>
              <a:t>Results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276CD-371D-C770-2402-7778FC39F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731835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sz="2400">
                <a:cs typeface="Calibri" panose="020F0502020204030204"/>
              </a:rPr>
              <a:t>Achieved the desired &gt;95% efficiency for all 3 models whilst keep accuracy high enough to reject significant amount of background.</a:t>
            </a:r>
          </a:p>
          <a:p>
            <a:pPr indent="-457200"/>
            <a:endParaRPr lang="en-US" sz="2400">
              <a:cs typeface="Calibri" panose="020F0502020204030204"/>
            </a:endParaRPr>
          </a:p>
          <a:p>
            <a:pPr marL="457200" indent="-457200">
              <a:buAutoNum type="arabicPeriod"/>
            </a:pPr>
            <a:endParaRPr lang="en-US" sz="2400">
              <a:cs typeface="Calibri" panose="020F0502020204030204"/>
            </a:endParaRPr>
          </a:p>
          <a:p>
            <a:pPr marL="383540" lvl="1">
              <a:buAutoNum type="arabicPeriod"/>
            </a:pPr>
            <a:endParaRPr lang="en-US" sz="2200">
              <a:cs typeface="Calibri" panose="020F0502020204030204"/>
            </a:endParaRPr>
          </a:p>
          <a:p>
            <a:pPr marL="383540" lvl="1"/>
            <a:endParaRPr lang="en-US" sz="2000">
              <a:cs typeface="Calibri" panose="020F0502020204030204"/>
            </a:endParaRPr>
          </a:p>
          <a:p>
            <a:pPr marL="0" indent="0">
              <a:buNone/>
            </a:pPr>
            <a:endParaRPr lang="en-US" sz="2400">
              <a:cs typeface="Calibri" panose="020F0502020204030204"/>
            </a:endParaRPr>
          </a:p>
          <a:p>
            <a:pPr marL="383540" lvl="1"/>
            <a:endParaRPr lang="en-US" sz="2000">
              <a:cs typeface="Calibri" panose="020F0502020204030204"/>
            </a:endParaRPr>
          </a:p>
        </p:txBody>
      </p:sp>
      <p:pic>
        <p:nvPicPr>
          <p:cNvPr id="5" name="Picture 4" descr="Leeds (University of Leeds) | Across the Pond">
            <a:extLst>
              <a:ext uri="{FF2B5EF4-FFF2-40B4-BE49-F238E27FC236}">
                <a16:creationId xmlns:a16="http://schemas.microsoft.com/office/drawing/2014/main" id="{8EA9D70B-96D2-F8B6-1EF0-7B32D1B29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982" y="89482"/>
            <a:ext cx="1391264" cy="395187"/>
          </a:xfrm>
          <a:prstGeom prst="rect">
            <a:avLst/>
          </a:prstGeom>
        </p:spPr>
      </p:pic>
      <p:pic>
        <p:nvPicPr>
          <p:cNvPr id="7" name="Picture 6" descr="UKRI Science and Technology Facilities Council (STFC) - The Association for  Science and Discovery Centres">
            <a:extLst>
              <a:ext uri="{FF2B5EF4-FFF2-40B4-BE49-F238E27FC236}">
                <a16:creationId xmlns:a16="http://schemas.microsoft.com/office/drawing/2014/main" id="{478DFAD3-7BAD-2DD4-7A71-0629DE0BC1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488" r="-150" b="488"/>
          <a:stretch/>
        </p:blipFill>
        <p:spPr>
          <a:xfrm>
            <a:off x="118691" y="37633"/>
            <a:ext cx="1653463" cy="398986"/>
          </a:xfrm>
          <a:prstGeom prst="rect">
            <a:avLst/>
          </a:prstGeom>
        </p:spPr>
      </p:pic>
      <p:pic>
        <p:nvPicPr>
          <p:cNvPr id="9" name="Picture 8" descr="ATLAS Visual Identity Design Guidelines">
            <a:extLst>
              <a:ext uri="{FF2B5EF4-FFF2-40B4-BE49-F238E27FC236}">
                <a16:creationId xmlns:a16="http://schemas.microsoft.com/office/drawing/2014/main" id="{A7B087A6-BD0A-CE4E-0D69-948EF8AF46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280" r="-149" b="16997"/>
          <a:stretch/>
        </p:blipFill>
        <p:spPr>
          <a:xfrm>
            <a:off x="5508714" y="37384"/>
            <a:ext cx="1170042" cy="3997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5B7890-941F-1291-BEEA-A1F60F92626A}"/>
              </a:ext>
            </a:extLst>
          </p:cNvPr>
          <p:cNvSpPr txBox="1"/>
          <p:nvPr/>
        </p:nvSpPr>
        <p:spPr>
          <a:xfrm>
            <a:off x="5275874" y="6473818"/>
            <a:ext cx="163871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FF"/>
                </a:solidFill>
                <a:cs typeface="Calibri"/>
              </a:rPr>
              <a:t>Viktoria Erdi-Krausz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FB794A-9DD5-2DC8-A0B4-ADED6F9FADA0}"/>
              </a:ext>
            </a:extLst>
          </p:cNvPr>
          <p:cNvSpPr txBox="1"/>
          <p:nvPr/>
        </p:nvSpPr>
        <p:spPr>
          <a:xfrm>
            <a:off x="409426" y="6473817"/>
            <a:ext cx="107104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FF"/>
                </a:solidFill>
                <a:cs typeface="Calibri"/>
              </a:rPr>
              <a:t>15/08/2023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CA2C53-264F-1569-A0D3-8C4AA24B1A01}"/>
              </a:ext>
            </a:extLst>
          </p:cNvPr>
          <p:cNvSpPr txBox="1"/>
          <p:nvPr/>
        </p:nvSpPr>
        <p:spPr>
          <a:xfrm>
            <a:off x="11220542" y="6473816"/>
            <a:ext cx="56433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FF"/>
                </a:solidFill>
                <a:cs typeface="Calibri"/>
              </a:rPr>
              <a:t>8/10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 descr="A screenshot of a graph&#10;&#10;Description automatically generated">
            <a:extLst>
              <a:ext uri="{FF2B5EF4-FFF2-40B4-BE49-F238E27FC236}">
                <a16:creationId xmlns:a16="http://schemas.microsoft.com/office/drawing/2014/main" id="{202A847C-ADEE-80CD-11DF-496252A0EA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802" y="3250470"/>
            <a:ext cx="2743200" cy="2980853"/>
          </a:xfrm>
          <a:prstGeom prst="rect">
            <a:avLst/>
          </a:prstGeom>
        </p:spPr>
      </p:pic>
      <p:pic>
        <p:nvPicPr>
          <p:cNvPr id="13" name="Picture 12" descr="A screenshot of a graph&#10;&#10;Description automatically generated">
            <a:extLst>
              <a:ext uri="{FF2B5EF4-FFF2-40B4-BE49-F238E27FC236}">
                <a16:creationId xmlns:a16="http://schemas.microsoft.com/office/drawing/2014/main" id="{9D625406-B717-537A-2C63-A73818683E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7926" y="3246765"/>
            <a:ext cx="2743200" cy="3051110"/>
          </a:xfrm>
          <a:prstGeom prst="rect">
            <a:avLst/>
          </a:prstGeom>
        </p:spPr>
      </p:pic>
      <p:pic>
        <p:nvPicPr>
          <p:cNvPr id="14" name="Picture 13" descr="A screenshot of a graph&#10;&#10;Description automatically generated">
            <a:extLst>
              <a:ext uri="{FF2B5EF4-FFF2-40B4-BE49-F238E27FC236}">
                <a16:creationId xmlns:a16="http://schemas.microsoft.com/office/drawing/2014/main" id="{27E0561B-F5F7-F8B6-E1D3-997A948963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4359" y="3238562"/>
            <a:ext cx="2743200" cy="29889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39A1A6B-9802-7743-DCBC-87FF1A751455}"/>
              </a:ext>
            </a:extLst>
          </p:cNvPr>
          <p:cNvSpPr txBox="1"/>
          <p:nvPr/>
        </p:nvSpPr>
        <p:spPr>
          <a:xfrm>
            <a:off x="1398310" y="2883030"/>
            <a:ext cx="190892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Barrel Predictions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4EB441-3CC8-809E-0314-2E630EFBDE94}"/>
              </a:ext>
            </a:extLst>
          </p:cNvPr>
          <p:cNvSpPr txBox="1"/>
          <p:nvPr/>
        </p:nvSpPr>
        <p:spPr>
          <a:xfrm>
            <a:off x="5279011" y="2835896"/>
            <a:ext cx="20738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Endcap Predictions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40FCF8-4D50-CF83-55C7-F1454DFD37CA}"/>
              </a:ext>
            </a:extLst>
          </p:cNvPr>
          <p:cNvSpPr txBox="1"/>
          <p:nvPr/>
        </p:nvSpPr>
        <p:spPr>
          <a:xfrm>
            <a:off x="8711939" y="2883030"/>
            <a:ext cx="265521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Inclined Disks Predictions</a:t>
            </a:r>
          </a:p>
        </p:txBody>
      </p:sp>
    </p:spTree>
    <p:extLst>
      <p:ext uri="{BB962C8B-B14F-4D97-AF65-F5344CB8AC3E}">
        <p14:creationId xmlns:p14="http://schemas.microsoft.com/office/powerpoint/2010/main" val="1360185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E6CE7-001E-45BF-5B33-1A2B73E37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>
                <a:cs typeface="Calibri Light"/>
              </a:rPr>
              <a:t>Implementation and Next Steps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276CD-371D-C770-2402-7778FC39F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627466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en-US" sz="2400">
                <a:cs typeface="Calibri" panose="020F0502020204030204"/>
              </a:rPr>
              <a:t>Using the models' predictions data is grouped with respect to cluster width and range of track angles identified where data is most probable to be signal. </a:t>
            </a:r>
          </a:p>
          <a:p>
            <a:pPr marL="566420" lvl="2"/>
            <a:r>
              <a:rPr lang="en-US" sz="1800">
                <a:cs typeface="Calibri" panose="020F0502020204030204"/>
              </a:rPr>
              <a:t>Create LUT.</a:t>
            </a:r>
          </a:p>
          <a:p>
            <a:pPr marL="566420" lvl="2"/>
            <a:r>
              <a:rPr lang="en-US" sz="1800">
                <a:cs typeface="Calibri" panose="020F0502020204030204"/>
              </a:rPr>
              <a:t>Causes some loss in accuracy.</a:t>
            </a:r>
          </a:p>
          <a:p>
            <a:pPr>
              <a:buAutoNum type="arabicPeriod"/>
            </a:pPr>
            <a:r>
              <a:rPr lang="en-US" sz="2400">
                <a:cs typeface="Calibri" panose="020F0502020204030204"/>
              </a:rPr>
              <a:t>LUT can be implemented into C++.</a:t>
            </a:r>
          </a:p>
          <a:p>
            <a:pPr marL="566420" lvl="2"/>
            <a:r>
              <a:rPr lang="en-US" sz="1800">
                <a:cs typeface="Calibri" panose="020F0502020204030204"/>
              </a:rPr>
              <a:t>FTF should be run implementing LUT to assess the performance and how speed of program is affected.</a:t>
            </a:r>
          </a:p>
          <a:p>
            <a:pPr marL="457200" indent="-457200">
              <a:buAutoNum type="arabicPeriod"/>
            </a:pPr>
            <a:endParaRPr lang="en-US" sz="2400">
              <a:cs typeface="Calibri" panose="020F0502020204030204"/>
            </a:endParaRPr>
          </a:p>
          <a:p>
            <a:pPr indent="-457200"/>
            <a:endParaRPr lang="en-US" sz="2400">
              <a:cs typeface="Calibri" panose="020F0502020204030204"/>
            </a:endParaRPr>
          </a:p>
          <a:p>
            <a:pPr marL="457200" indent="-457200">
              <a:buAutoNum type="arabicPeriod"/>
            </a:pPr>
            <a:endParaRPr lang="en-US" sz="2400">
              <a:cs typeface="Calibri" panose="020F0502020204030204"/>
            </a:endParaRPr>
          </a:p>
          <a:p>
            <a:pPr marL="383540" lvl="1">
              <a:buAutoNum type="arabicPeriod"/>
            </a:pPr>
            <a:endParaRPr lang="en-US" sz="2200">
              <a:cs typeface="Calibri" panose="020F0502020204030204"/>
            </a:endParaRPr>
          </a:p>
          <a:p>
            <a:pPr marL="383540" lvl="1"/>
            <a:endParaRPr lang="en-US" sz="2000">
              <a:cs typeface="Calibri" panose="020F0502020204030204"/>
            </a:endParaRPr>
          </a:p>
          <a:p>
            <a:pPr marL="0" indent="0">
              <a:buNone/>
            </a:pPr>
            <a:endParaRPr lang="en-US" sz="2400">
              <a:cs typeface="Calibri" panose="020F0502020204030204"/>
            </a:endParaRPr>
          </a:p>
          <a:p>
            <a:pPr marL="383540" lvl="1"/>
            <a:endParaRPr lang="en-US" sz="2000">
              <a:cs typeface="Calibri" panose="020F0502020204030204"/>
            </a:endParaRPr>
          </a:p>
        </p:txBody>
      </p:sp>
      <p:pic>
        <p:nvPicPr>
          <p:cNvPr id="5" name="Picture 4" descr="Leeds (University of Leeds) | Across the Pond">
            <a:extLst>
              <a:ext uri="{FF2B5EF4-FFF2-40B4-BE49-F238E27FC236}">
                <a16:creationId xmlns:a16="http://schemas.microsoft.com/office/drawing/2014/main" id="{8EA9D70B-96D2-F8B6-1EF0-7B32D1B29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982" y="89482"/>
            <a:ext cx="1391264" cy="395187"/>
          </a:xfrm>
          <a:prstGeom prst="rect">
            <a:avLst/>
          </a:prstGeom>
        </p:spPr>
      </p:pic>
      <p:pic>
        <p:nvPicPr>
          <p:cNvPr id="7" name="Picture 6" descr="UKRI Science and Technology Facilities Council (STFC) - The Association for  Science and Discovery Centres">
            <a:extLst>
              <a:ext uri="{FF2B5EF4-FFF2-40B4-BE49-F238E27FC236}">
                <a16:creationId xmlns:a16="http://schemas.microsoft.com/office/drawing/2014/main" id="{478DFAD3-7BAD-2DD4-7A71-0629DE0BC1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488" r="-150" b="488"/>
          <a:stretch/>
        </p:blipFill>
        <p:spPr>
          <a:xfrm>
            <a:off x="118691" y="37633"/>
            <a:ext cx="1653463" cy="398986"/>
          </a:xfrm>
          <a:prstGeom prst="rect">
            <a:avLst/>
          </a:prstGeom>
        </p:spPr>
      </p:pic>
      <p:pic>
        <p:nvPicPr>
          <p:cNvPr id="9" name="Picture 8" descr="ATLAS Visual Identity Design Guidelines">
            <a:extLst>
              <a:ext uri="{FF2B5EF4-FFF2-40B4-BE49-F238E27FC236}">
                <a16:creationId xmlns:a16="http://schemas.microsoft.com/office/drawing/2014/main" id="{A7B087A6-BD0A-CE4E-0D69-948EF8AF46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280" r="-149" b="16997"/>
          <a:stretch/>
        </p:blipFill>
        <p:spPr>
          <a:xfrm>
            <a:off x="5508714" y="37384"/>
            <a:ext cx="1170042" cy="3997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5B7890-941F-1291-BEEA-A1F60F92626A}"/>
              </a:ext>
            </a:extLst>
          </p:cNvPr>
          <p:cNvSpPr txBox="1"/>
          <p:nvPr/>
        </p:nvSpPr>
        <p:spPr>
          <a:xfrm>
            <a:off x="5275874" y="6473818"/>
            <a:ext cx="163871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FF"/>
                </a:solidFill>
                <a:cs typeface="Calibri"/>
              </a:rPr>
              <a:t>Viktoria Erdi-Krausz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FB794A-9DD5-2DC8-A0B4-ADED6F9FADA0}"/>
              </a:ext>
            </a:extLst>
          </p:cNvPr>
          <p:cNvSpPr txBox="1"/>
          <p:nvPr/>
        </p:nvSpPr>
        <p:spPr>
          <a:xfrm>
            <a:off x="409426" y="6473817"/>
            <a:ext cx="107104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FF"/>
                </a:solidFill>
                <a:cs typeface="Calibri"/>
              </a:rPr>
              <a:t>15/08/2023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CA2C53-264F-1569-A0D3-8C4AA24B1A01}"/>
              </a:ext>
            </a:extLst>
          </p:cNvPr>
          <p:cNvSpPr txBox="1"/>
          <p:nvPr/>
        </p:nvSpPr>
        <p:spPr>
          <a:xfrm>
            <a:off x="11220542" y="6473816"/>
            <a:ext cx="56433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FF"/>
                </a:solidFill>
                <a:cs typeface="Calibri"/>
              </a:rPr>
              <a:t>9/10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6566F7-3E2C-F274-1CDD-A3B692D5E7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7131" y="2280965"/>
            <a:ext cx="3218966" cy="322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41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THANK YOU!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 Light"/>
              </a:rPr>
              <a:t>VIKTORIA </a:t>
            </a:r>
            <a:r>
              <a:rPr lang="en-US" err="1">
                <a:cs typeface="Calibri Light"/>
              </a:rPr>
              <a:t>eRDI-kRAUSZ</a:t>
            </a:r>
          </a:p>
          <a:p>
            <a:r>
              <a:rPr lang="en-US">
                <a:cs typeface="Calibri Light"/>
              </a:rPr>
              <a:t>11/08/23</a:t>
            </a:r>
          </a:p>
          <a:p>
            <a:endParaRPr lang="en-US">
              <a:cs typeface="Calibri Light"/>
            </a:endParaRPr>
          </a:p>
        </p:txBody>
      </p:sp>
      <p:pic>
        <p:nvPicPr>
          <p:cNvPr id="8" name="Picture 7" descr="Leeds (University of Leeds) | Across the Pond">
            <a:extLst>
              <a:ext uri="{FF2B5EF4-FFF2-40B4-BE49-F238E27FC236}">
                <a16:creationId xmlns:a16="http://schemas.microsoft.com/office/drawing/2014/main" id="{D9560A74-8FFB-9586-8AC4-8A233D60B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982" y="89482"/>
            <a:ext cx="1391264" cy="395187"/>
          </a:xfrm>
          <a:prstGeom prst="rect">
            <a:avLst/>
          </a:prstGeom>
        </p:spPr>
      </p:pic>
      <p:pic>
        <p:nvPicPr>
          <p:cNvPr id="10" name="Picture 9" descr="UKRI Science and Technology Facilities Council (STFC) - The Association for  Science and Discovery Centres">
            <a:extLst>
              <a:ext uri="{FF2B5EF4-FFF2-40B4-BE49-F238E27FC236}">
                <a16:creationId xmlns:a16="http://schemas.microsoft.com/office/drawing/2014/main" id="{A9E95DFB-B13C-1B64-C4FC-24007BC586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488" r="-150" b="488"/>
          <a:stretch/>
        </p:blipFill>
        <p:spPr>
          <a:xfrm>
            <a:off x="118691" y="37633"/>
            <a:ext cx="1653463" cy="398986"/>
          </a:xfrm>
          <a:prstGeom prst="rect">
            <a:avLst/>
          </a:prstGeom>
        </p:spPr>
      </p:pic>
      <p:pic>
        <p:nvPicPr>
          <p:cNvPr id="12" name="Picture 11" descr="ATLAS Visual Identity Design Guidelines">
            <a:extLst>
              <a:ext uri="{FF2B5EF4-FFF2-40B4-BE49-F238E27FC236}">
                <a16:creationId xmlns:a16="http://schemas.microsoft.com/office/drawing/2014/main" id="{851E49E9-548D-C4E5-7D38-8147B84BA7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280" r="-149" b="16997"/>
          <a:stretch/>
        </p:blipFill>
        <p:spPr>
          <a:xfrm>
            <a:off x="5508714" y="37384"/>
            <a:ext cx="1170042" cy="39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703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E6CE7-001E-45BF-5B33-1A2B73E37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>
                <a:cs typeface="Calibri Light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276CD-371D-C770-2402-7778FC39F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en-US" sz="2400">
                <a:cs typeface="Calibri" panose="020F0502020204030204"/>
              </a:rPr>
              <a:t>Background</a:t>
            </a:r>
          </a:p>
          <a:p>
            <a:pPr marL="383540" lvl="1"/>
            <a:r>
              <a:rPr lang="en-US" sz="2000">
                <a:cs typeface="Calibri" panose="020F0502020204030204"/>
              </a:rPr>
              <a:t>ATLAS and </a:t>
            </a:r>
            <a:r>
              <a:rPr lang="en-US" sz="2000" err="1">
                <a:cs typeface="Calibri" panose="020F0502020204030204"/>
              </a:rPr>
              <a:t>ITk</a:t>
            </a:r>
            <a:endParaRPr lang="en-US" sz="2000">
              <a:cs typeface="Calibri" panose="020F0502020204030204"/>
            </a:endParaRPr>
          </a:p>
          <a:p>
            <a:pPr marL="383540" lvl="1"/>
            <a:r>
              <a:rPr lang="en-US" sz="2000" err="1">
                <a:cs typeface="Calibri" panose="020F0502020204030204"/>
              </a:rPr>
              <a:t>FastTrackFinder</a:t>
            </a:r>
            <a:endParaRPr lang="en-US" sz="2000" err="1"/>
          </a:p>
          <a:p>
            <a:pPr marL="457200" indent="-457200">
              <a:buAutoNum type="arabicPeriod"/>
            </a:pPr>
            <a:r>
              <a:rPr lang="en-US" sz="2400">
                <a:cs typeface="Calibri" panose="020F0502020204030204"/>
              </a:rPr>
              <a:t>Project</a:t>
            </a:r>
          </a:p>
          <a:p>
            <a:pPr marL="383540" lvl="1"/>
            <a:r>
              <a:rPr lang="en-US" sz="2000">
                <a:cs typeface="Calibri" panose="020F0502020204030204"/>
              </a:rPr>
              <a:t>Aims and Overview</a:t>
            </a:r>
          </a:p>
          <a:p>
            <a:pPr marL="383540" lvl="1"/>
            <a:r>
              <a:rPr lang="en-US" sz="2000">
                <a:cs typeface="Calibri" panose="020F0502020204030204"/>
              </a:rPr>
              <a:t>Introduction to Machine Learning</a:t>
            </a:r>
          </a:p>
          <a:p>
            <a:pPr marL="457200" indent="-457200">
              <a:buAutoNum type="arabicPeriod"/>
            </a:pPr>
            <a:r>
              <a:rPr lang="en-US" sz="2400">
                <a:cs typeface="Calibri" panose="020F0502020204030204"/>
              </a:rPr>
              <a:t>Data Exploration</a:t>
            </a:r>
          </a:p>
          <a:p>
            <a:pPr marL="457200" indent="-457200">
              <a:buAutoNum type="arabicPeriod"/>
            </a:pPr>
            <a:r>
              <a:rPr lang="en-US" sz="2400">
                <a:cs typeface="Calibri" panose="020F0502020204030204"/>
              </a:rPr>
              <a:t>Model Development </a:t>
            </a:r>
          </a:p>
          <a:p>
            <a:pPr marL="457200" indent="-457200">
              <a:buAutoNum type="arabicPeriod"/>
            </a:pPr>
            <a:r>
              <a:rPr lang="en-US" sz="2400">
                <a:cs typeface="Calibri" panose="020F0502020204030204"/>
              </a:rPr>
              <a:t>Results</a:t>
            </a:r>
            <a:endParaRPr lang="en-US"/>
          </a:p>
          <a:p>
            <a:pPr marL="457200" indent="-457200">
              <a:buAutoNum type="arabicPeriod"/>
            </a:pPr>
            <a:r>
              <a:rPr lang="en-US" sz="2400">
                <a:cs typeface="Calibri" panose="020F0502020204030204"/>
              </a:rPr>
              <a:t>Implementations and Next Steps</a:t>
            </a:r>
          </a:p>
          <a:p>
            <a:pPr marL="383540" lvl="1"/>
            <a:endParaRPr lang="en-US" sz="2000">
              <a:cs typeface="Calibri" panose="020F0502020204030204"/>
            </a:endParaRPr>
          </a:p>
          <a:p>
            <a:pPr marL="0" indent="0">
              <a:buNone/>
            </a:pPr>
            <a:endParaRPr lang="en-US" sz="2400">
              <a:cs typeface="Calibri" panose="020F0502020204030204"/>
            </a:endParaRPr>
          </a:p>
          <a:p>
            <a:pPr marL="383540" lvl="1"/>
            <a:endParaRPr lang="en-US" sz="2000">
              <a:cs typeface="Calibri" panose="020F0502020204030204"/>
            </a:endParaRPr>
          </a:p>
        </p:txBody>
      </p:sp>
      <p:pic>
        <p:nvPicPr>
          <p:cNvPr id="5" name="Picture 4" descr="Leeds (University of Leeds) | Across the Pond">
            <a:extLst>
              <a:ext uri="{FF2B5EF4-FFF2-40B4-BE49-F238E27FC236}">
                <a16:creationId xmlns:a16="http://schemas.microsoft.com/office/drawing/2014/main" id="{8EA9D70B-96D2-F8B6-1EF0-7B32D1B29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982" y="89482"/>
            <a:ext cx="1391264" cy="395187"/>
          </a:xfrm>
          <a:prstGeom prst="rect">
            <a:avLst/>
          </a:prstGeom>
        </p:spPr>
      </p:pic>
      <p:pic>
        <p:nvPicPr>
          <p:cNvPr id="7" name="Picture 6" descr="UKRI Science and Technology Facilities Council (STFC) - The Association for  Science and Discovery Centres">
            <a:extLst>
              <a:ext uri="{FF2B5EF4-FFF2-40B4-BE49-F238E27FC236}">
                <a16:creationId xmlns:a16="http://schemas.microsoft.com/office/drawing/2014/main" id="{478DFAD3-7BAD-2DD4-7A71-0629DE0BC1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488" r="-150" b="488"/>
          <a:stretch/>
        </p:blipFill>
        <p:spPr>
          <a:xfrm>
            <a:off x="118691" y="37633"/>
            <a:ext cx="1653463" cy="398986"/>
          </a:xfrm>
          <a:prstGeom prst="rect">
            <a:avLst/>
          </a:prstGeom>
        </p:spPr>
      </p:pic>
      <p:pic>
        <p:nvPicPr>
          <p:cNvPr id="9" name="Picture 8" descr="ATLAS Visual Identity Design Guidelines">
            <a:extLst>
              <a:ext uri="{FF2B5EF4-FFF2-40B4-BE49-F238E27FC236}">
                <a16:creationId xmlns:a16="http://schemas.microsoft.com/office/drawing/2014/main" id="{A7B087A6-BD0A-CE4E-0D69-948EF8AF46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280" r="-149" b="16997"/>
          <a:stretch/>
        </p:blipFill>
        <p:spPr>
          <a:xfrm>
            <a:off x="5508714" y="37384"/>
            <a:ext cx="1170042" cy="3997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5B7890-941F-1291-BEEA-A1F60F92626A}"/>
              </a:ext>
            </a:extLst>
          </p:cNvPr>
          <p:cNvSpPr txBox="1"/>
          <p:nvPr/>
        </p:nvSpPr>
        <p:spPr>
          <a:xfrm>
            <a:off x="5275874" y="6473818"/>
            <a:ext cx="163871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FF"/>
                </a:solidFill>
                <a:cs typeface="Calibri"/>
              </a:rPr>
              <a:t>Viktoria Erdi-Krausz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FB794A-9DD5-2DC8-A0B4-ADED6F9FADA0}"/>
              </a:ext>
            </a:extLst>
          </p:cNvPr>
          <p:cNvSpPr txBox="1"/>
          <p:nvPr/>
        </p:nvSpPr>
        <p:spPr>
          <a:xfrm>
            <a:off x="409426" y="6473817"/>
            <a:ext cx="107104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FF"/>
                </a:solidFill>
                <a:cs typeface="Calibri"/>
              </a:rPr>
              <a:t>15/08/2023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030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E6CE7-001E-45BF-5B33-1A2B73E37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>
                <a:cs typeface="Calibri Light"/>
              </a:rPr>
              <a:t>Background</a:t>
            </a:r>
          </a:p>
        </p:txBody>
      </p:sp>
      <p:pic>
        <p:nvPicPr>
          <p:cNvPr id="5" name="Picture 4" descr="Leeds (University of Leeds) | Across the Pond">
            <a:extLst>
              <a:ext uri="{FF2B5EF4-FFF2-40B4-BE49-F238E27FC236}">
                <a16:creationId xmlns:a16="http://schemas.microsoft.com/office/drawing/2014/main" id="{8EA9D70B-96D2-F8B6-1EF0-7B32D1B29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982" y="89482"/>
            <a:ext cx="1391264" cy="395187"/>
          </a:xfrm>
          <a:prstGeom prst="rect">
            <a:avLst/>
          </a:prstGeom>
        </p:spPr>
      </p:pic>
      <p:pic>
        <p:nvPicPr>
          <p:cNvPr id="7" name="Picture 6" descr="UKRI Science and Technology Facilities Council (STFC) - The Association for  Science and Discovery Centres">
            <a:extLst>
              <a:ext uri="{FF2B5EF4-FFF2-40B4-BE49-F238E27FC236}">
                <a16:creationId xmlns:a16="http://schemas.microsoft.com/office/drawing/2014/main" id="{478DFAD3-7BAD-2DD4-7A71-0629DE0BC1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488" r="-150" b="488"/>
          <a:stretch/>
        </p:blipFill>
        <p:spPr>
          <a:xfrm>
            <a:off x="118691" y="37633"/>
            <a:ext cx="1653463" cy="398986"/>
          </a:xfrm>
          <a:prstGeom prst="rect">
            <a:avLst/>
          </a:prstGeom>
        </p:spPr>
      </p:pic>
      <p:pic>
        <p:nvPicPr>
          <p:cNvPr id="9" name="Picture 8" descr="ATLAS Visual Identity Design Guidelines">
            <a:extLst>
              <a:ext uri="{FF2B5EF4-FFF2-40B4-BE49-F238E27FC236}">
                <a16:creationId xmlns:a16="http://schemas.microsoft.com/office/drawing/2014/main" id="{A7B087A6-BD0A-CE4E-0D69-948EF8AF46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280" r="-149" b="16997"/>
          <a:stretch/>
        </p:blipFill>
        <p:spPr>
          <a:xfrm>
            <a:off x="5508714" y="37384"/>
            <a:ext cx="1170042" cy="399733"/>
          </a:xfrm>
          <a:prstGeom prst="rect">
            <a:avLst/>
          </a:prstGeom>
        </p:spPr>
      </p:pic>
      <p:pic>
        <p:nvPicPr>
          <p:cNvPr id="11" name="Picture 10" descr="What is the ATLAS experiment? | Live Science">
            <a:extLst>
              <a:ext uri="{FF2B5EF4-FFF2-40B4-BE49-F238E27FC236}">
                <a16:creationId xmlns:a16="http://schemas.microsoft.com/office/drawing/2014/main" id="{D6687EAD-4772-FB44-9633-0D64042D7D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7178" y="1826952"/>
            <a:ext cx="2391209" cy="13466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9D8E974-24E6-F0A9-049B-685A8CC0AE3C}"/>
              </a:ext>
            </a:extLst>
          </p:cNvPr>
          <p:cNvSpPr txBox="1"/>
          <p:nvPr/>
        </p:nvSpPr>
        <p:spPr>
          <a:xfrm>
            <a:off x="2386567" y="3287817"/>
            <a:ext cx="183344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cs typeface="Calibri"/>
              </a:rPr>
              <a:t>ITk</a:t>
            </a:r>
            <a:r>
              <a:rPr lang="en-US">
                <a:cs typeface="Calibri"/>
              </a:rPr>
              <a:t> Pixel Detector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4A57A9-D272-5262-80C7-A4F452150ACF}"/>
              </a:ext>
            </a:extLst>
          </p:cNvPr>
          <p:cNvSpPr txBox="1"/>
          <p:nvPr/>
        </p:nvSpPr>
        <p:spPr>
          <a:xfrm>
            <a:off x="5275874" y="6473818"/>
            <a:ext cx="163871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FF"/>
                </a:solidFill>
                <a:cs typeface="Calibri"/>
              </a:rPr>
              <a:t>Viktoria Erdi-Krausz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74FCC5-15FB-1394-63C6-4CF176EB3CCA}"/>
              </a:ext>
            </a:extLst>
          </p:cNvPr>
          <p:cNvSpPr txBox="1"/>
          <p:nvPr/>
        </p:nvSpPr>
        <p:spPr>
          <a:xfrm>
            <a:off x="409426" y="6473817"/>
            <a:ext cx="107104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FF"/>
                </a:solidFill>
                <a:cs typeface="Calibri"/>
              </a:rPr>
              <a:t>15/08/2023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E6FA79-CAAD-7877-6E61-5DD0DAEC09DB}"/>
              </a:ext>
            </a:extLst>
          </p:cNvPr>
          <p:cNvSpPr txBox="1"/>
          <p:nvPr/>
        </p:nvSpPr>
        <p:spPr>
          <a:xfrm>
            <a:off x="11220542" y="6473816"/>
            <a:ext cx="56433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FF"/>
                </a:solidFill>
                <a:cs typeface="Calibri"/>
              </a:rPr>
              <a:t>1/10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77175F2-CFB0-10D1-B3DE-754C7D2B6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7219" y="1845734"/>
            <a:ext cx="5024151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 marL="457200" indent="-457200">
              <a:buAutoNum type="arabicPeriod"/>
            </a:pPr>
            <a:endParaRPr lang="en-US" sz="2400">
              <a:cs typeface="Calibri" panose="020F0502020204030204"/>
            </a:endParaRPr>
          </a:p>
          <a:p>
            <a:pPr marL="457200" indent="-457200">
              <a:buAutoNum type="arabicPeriod"/>
            </a:pPr>
            <a:endParaRPr lang="en-US" sz="2400">
              <a:cs typeface="Calibri" panose="020F0502020204030204"/>
            </a:endParaRPr>
          </a:p>
          <a:p>
            <a:pPr indent="-457200"/>
            <a:endParaRPr lang="en-US" sz="2400">
              <a:cs typeface="Calibri" panose="020F0502020204030204"/>
            </a:endParaRPr>
          </a:p>
          <a:p>
            <a:pPr marL="457200" indent="-457200">
              <a:buAutoNum type="arabicPeriod"/>
            </a:pPr>
            <a:endParaRPr lang="en-US" sz="2400">
              <a:cs typeface="Calibri" panose="020F0502020204030204"/>
            </a:endParaRPr>
          </a:p>
          <a:p>
            <a:pPr marL="383540" lvl="1">
              <a:buAutoNum type="arabicPeriod"/>
            </a:pPr>
            <a:endParaRPr lang="en-US" sz="2200">
              <a:cs typeface="Calibri" panose="020F0502020204030204"/>
            </a:endParaRPr>
          </a:p>
          <a:p>
            <a:pPr marL="383540" lvl="1"/>
            <a:endParaRPr lang="en-US" sz="2000">
              <a:cs typeface="Calibri" panose="020F0502020204030204"/>
            </a:endParaRPr>
          </a:p>
          <a:p>
            <a:pPr marL="0" indent="0">
              <a:buNone/>
            </a:pPr>
            <a:endParaRPr lang="en-US" sz="2400">
              <a:cs typeface="Calibri" panose="020F0502020204030204"/>
            </a:endParaRPr>
          </a:p>
          <a:p>
            <a:pPr marL="383540" lvl="1"/>
            <a:endParaRPr lang="en-US" sz="2000">
              <a:cs typeface="Calibri" panose="020F0502020204030204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05E8824-C1D3-3CA8-94DB-5776FBCD73A4}"/>
              </a:ext>
            </a:extLst>
          </p:cNvPr>
          <p:cNvSpPr txBox="1">
            <a:spLocks/>
          </p:cNvSpPr>
          <p:nvPr/>
        </p:nvSpPr>
        <p:spPr>
          <a:xfrm>
            <a:off x="8071401" y="1829749"/>
            <a:ext cx="3260124" cy="4039346"/>
          </a:xfrm>
          <a:prstGeom prst="rect">
            <a:avLst/>
          </a:prstGeom>
        </p:spPr>
        <p:txBody>
          <a:bodyPr vert="horz" lIns="0" tIns="45720" rIns="0" bIns="45720" rtlCol="0" anchor="t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sz="2400" dirty="0">
                <a:cs typeface="Calibri" panose="020F0502020204030204"/>
              </a:rPr>
              <a:t>ATLAS inner tracker replaced by all silicon </a:t>
            </a:r>
            <a:r>
              <a:rPr lang="en-US" sz="2400" dirty="0" err="1">
                <a:cs typeface="Calibri" panose="020F0502020204030204"/>
              </a:rPr>
              <a:t>ITk</a:t>
            </a:r>
            <a:r>
              <a:rPr lang="en-US" sz="2400" dirty="0">
                <a:cs typeface="Calibri" panose="020F0502020204030204"/>
              </a:rPr>
              <a:t> detector.</a:t>
            </a:r>
          </a:p>
          <a:p>
            <a:pPr marL="566420" lvl="2"/>
            <a:r>
              <a:rPr lang="en-US" sz="1800" dirty="0">
                <a:cs typeface="Calibri" panose="020F0502020204030204"/>
              </a:rPr>
              <a:t>Inclined disks</a:t>
            </a:r>
          </a:p>
          <a:p>
            <a:pPr marL="566420" lvl="2"/>
            <a:r>
              <a:rPr lang="en-US" sz="1800" dirty="0">
                <a:cs typeface="Calibri" panose="020F0502020204030204"/>
              </a:rPr>
              <a:t>More forward coverage</a:t>
            </a:r>
          </a:p>
          <a:p>
            <a:pPr>
              <a:buAutoNum type="arabicPeriod"/>
            </a:pPr>
            <a:r>
              <a:rPr lang="en-US" sz="2400" dirty="0">
                <a:cs typeface="Calibri" panose="020F0502020204030204"/>
              </a:rPr>
              <a:t>Collisions occur at origin and where particles hit the detectors are connected to create tracks.</a:t>
            </a:r>
          </a:p>
          <a:p>
            <a:pPr marL="566420" lvl="2"/>
            <a:r>
              <a:rPr lang="en-US" sz="1800" dirty="0">
                <a:cs typeface="Calibri" panose="020F0502020204030204"/>
              </a:rPr>
              <a:t>Tracking starts in pixel detector, later extended to strip detector.</a:t>
            </a:r>
          </a:p>
          <a:p>
            <a:pPr marL="566420" lvl="2"/>
            <a:r>
              <a:rPr lang="en-US" sz="1800" dirty="0">
                <a:cs typeface="Calibri" panose="020F0502020204030204"/>
              </a:rPr>
              <a:t>We only focus on doublets in the pixel detector.</a:t>
            </a:r>
          </a:p>
          <a:p>
            <a:pPr marL="383540" lvl="1"/>
            <a:endParaRPr lang="en-US" sz="2000">
              <a:cs typeface="Calibri" panose="020F0502020204030204"/>
            </a:endParaRPr>
          </a:p>
          <a:p>
            <a:pPr marL="0" indent="0">
              <a:buNone/>
            </a:pPr>
            <a:endParaRPr lang="en-US" sz="2400">
              <a:cs typeface="Calibri" panose="020F0502020204030204"/>
            </a:endParaRPr>
          </a:p>
          <a:p>
            <a:pPr marL="383540" lvl="1"/>
            <a:endParaRPr lang="en-US" sz="2000">
              <a:cs typeface="Calibri" panose="020F0502020204030204"/>
            </a:endParaRPr>
          </a:p>
        </p:txBody>
      </p:sp>
      <p:pic>
        <p:nvPicPr>
          <p:cNvPr id="3" name="Picture 2" descr="A screenshot of a graph&#10;&#10;Description automatically generated">
            <a:extLst>
              <a:ext uri="{FF2B5EF4-FFF2-40B4-BE49-F238E27FC236}">
                <a16:creationId xmlns:a16="http://schemas.microsoft.com/office/drawing/2014/main" id="{E264F7D6-02E9-4D0B-FA18-CAFC6DE6B9E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116" t="5148" r="14732" b="53744"/>
          <a:stretch/>
        </p:blipFill>
        <p:spPr>
          <a:xfrm>
            <a:off x="1062255" y="3678559"/>
            <a:ext cx="4490181" cy="25853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EB86BF-E7E0-0DDB-E2C5-5B94F17D397C}"/>
              </a:ext>
            </a:extLst>
          </p:cNvPr>
          <p:cNvSpPr txBox="1"/>
          <p:nvPr/>
        </p:nvSpPr>
        <p:spPr>
          <a:xfrm>
            <a:off x="4051364" y="3830887"/>
            <a:ext cx="1493829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>
                <a:solidFill>
                  <a:srgbClr val="FF0000"/>
                </a:solidFill>
                <a:cs typeface="Calibri"/>
              </a:rPr>
              <a:t>Red: Pixel detectors</a:t>
            </a:r>
          </a:p>
          <a:p>
            <a:r>
              <a:rPr lang="en-US" sz="1100" b="1">
                <a:solidFill>
                  <a:srgbClr val="3333FF"/>
                </a:solidFill>
                <a:cs typeface="Calibri"/>
              </a:rPr>
              <a:t>Blue: Strip detectors</a:t>
            </a:r>
          </a:p>
        </p:txBody>
      </p:sp>
      <p:pic>
        <p:nvPicPr>
          <p:cNvPr id="13" name="Picture 12" descr="A diagram of a diagram&#10;&#10;Description automatically generated">
            <a:extLst>
              <a:ext uri="{FF2B5EF4-FFF2-40B4-BE49-F238E27FC236}">
                <a16:creationId xmlns:a16="http://schemas.microsoft.com/office/drawing/2014/main" id="{8FA0A43A-F40F-6D37-0A74-462E7D85054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28" t="27004" r="45933"/>
          <a:stretch/>
        </p:blipFill>
        <p:spPr>
          <a:xfrm>
            <a:off x="5643690" y="2611642"/>
            <a:ext cx="2047591" cy="228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5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E6CE7-001E-45BF-5B33-1A2B73E37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>
                <a:cs typeface="Calibri Light"/>
              </a:rPr>
              <a:t>Background</a:t>
            </a:r>
          </a:p>
        </p:txBody>
      </p:sp>
      <p:pic>
        <p:nvPicPr>
          <p:cNvPr id="5" name="Picture 4" descr="Leeds (University of Leeds) | Across the Pond">
            <a:extLst>
              <a:ext uri="{FF2B5EF4-FFF2-40B4-BE49-F238E27FC236}">
                <a16:creationId xmlns:a16="http://schemas.microsoft.com/office/drawing/2014/main" id="{8EA9D70B-96D2-F8B6-1EF0-7B32D1B29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982" y="89482"/>
            <a:ext cx="1391264" cy="395187"/>
          </a:xfrm>
          <a:prstGeom prst="rect">
            <a:avLst/>
          </a:prstGeom>
        </p:spPr>
      </p:pic>
      <p:pic>
        <p:nvPicPr>
          <p:cNvPr id="7" name="Picture 6" descr="UKRI Science and Technology Facilities Council (STFC) - The Association for  Science and Discovery Centres">
            <a:extLst>
              <a:ext uri="{FF2B5EF4-FFF2-40B4-BE49-F238E27FC236}">
                <a16:creationId xmlns:a16="http://schemas.microsoft.com/office/drawing/2014/main" id="{478DFAD3-7BAD-2DD4-7A71-0629DE0BC1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488" r="-150" b="488"/>
          <a:stretch/>
        </p:blipFill>
        <p:spPr>
          <a:xfrm>
            <a:off x="118691" y="37633"/>
            <a:ext cx="1653463" cy="398986"/>
          </a:xfrm>
          <a:prstGeom prst="rect">
            <a:avLst/>
          </a:prstGeom>
        </p:spPr>
      </p:pic>
      <p:pic>
        <p:nvPicPr>
          <p:cNvPr id="9" name="Picture 8" descr="ATLAS Visual Identity Design Guidelines">
            <a:extLst>
              <a:ext uri="{FF2B5EF4-FFF2-40B4-BE49-F238E27FC236}">
                <a16:creationId xmlns:a16="http://schemas.microsoft.com/office/drawing/2014/main" id="{A7B087A6-BD0A-CE4E-0D69-948EF8AF46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280" r="-149" b="16997"/>
          <a:stretch/>
        </p:blipFill>
        <p:spPr>
          <a:xfrm>
            <a:off x="5508714" y="37384"/>
            <a:ext cx="1170042" cy="3997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4A57A9-D272-5262-80C7-A4F452150ACF}"/>
              </a:ext>
            </a:extLst>
          </p:cNvPr>
          <p:cNvSpPr txBox="1"/>
          <p:nvPr/>
        </p:nvSpPr>
        <p:spPr>
          <a:xfrm>
            <a:off x="5275874" y="6473818"/>
            <a:ext cx="163871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FF"/>
                </a:solidFill>
                <a:cs typeface="Calibri"/>
              </a:rPr>
              <a:t>Viktoria Erdi-Krausz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74FCC5-15FB-1394-63C6-4CF176EB3CCA}"/>
              </a:ext>
            </a:extLst>
          </p:cNvPr>
          <p:cNvSpPr txBox="1"/>
          <p:nvPr/>
        </p:nvSpPr>
        <p:spPr>
          <a:xfrm>
            <a:off x="409426" y="6473817"/>
            <a:ext cx="107104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FF"/>
                </a:solidFill>
                <a:cs typeface="Calibri"/>
              </a:rPr>
              <a:t>15/08/2023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E6FA79-CAAD-7877-6E61-5DD0DAEC09DB}"/>
              </a:ext>
            </a:extLst>
          </p:cNvPr>
          <p:cNvSpPr txBox="1"/>
          <p:nvPr/>
        </p:nvSpPr>
        <p:spPr>
          <a:xfrm>
            <a:off x="11220542" y="6473816"/>
            <a:ext cx="56433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FF"/>
                </a:solidFill>
                <a:cs typeface="Calibri"/>
              </a:rPr>
              <a:t>2/10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510D0AB-4FD2-1809-86A1-77619A6768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015" t="33668" r="14951" b="25126"/>
          <a:stretch/>
        </p:blipFill>
        <p:spPr>
          <a:xfrm>
            <a:off x="1123273" y="2073404"/>
            <a:ext cx="10053481" cy="362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4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E6CE7-001E-45BF-5B33-1A2B73E37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>
                <a:cs typeface="Calibri Light"/>
              </a:rPr>
              <a:t>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276CD-371D-C770-2402-7778FC39F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13860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sz="2400">
                <a:cs typeface="Calibri" panose="020F0502020204030204"/>
              </a:rPr>
              <a:t>Aims</a:t>
            </a:r>
          </a:p>
          <a:p>
            <a:pPr marL="383540" lvl="1"/>
            <a:r>
              <a:rPr lang="en-US" sz="2200">
                <a:cs typeface="Calibri" panose="020F0502020204030204"/>
              </a:rPr>
              <a:t>Create machine learning model to speed up tracking.</a:t>
            </a:r>
          </a:p>
          <a:p>
            <a:pPr marL="457200" indent="-457200">
              <a:buAutoNum type="arabicPeriod"/>
            </a:pPr>
            <a:r>
              <a:rPr lang="en-US" sz="2400">
                <a:cs typeface="Calibri" panose="020F0502020204030204"/>
              </a:rPr>
              <a:t>Overview</a:t>
            </a:r>
          </a:p>
          <a:p>
            <a:pPr marL="383540" lvl="1"/>
            <a:r>
              <a:rPr lang="en-US" sz="2200">
                <a:cs typeface="Calibri" panose="020F0502020204030204"/>
              </a:rPr>
              <a:t>Use track angle and cluster width to reduce number of possible doublets.</a:t>
            </a:r>
          </a:p>
          <a:p>
            <a:pPr marL="383540" lvl="1"/>
            <a:endParaRPr lang="en-US" sz="2200">
              <a:cs typeface="Calibri" panose="020F0502020204030204"/>
            </a:endParaRPr>
          </a:p>
          <a:p>
            <a:pPr marL="383540" lvl="1"/>
            <a:endParaRPr lang="en-US" sz="2200">
              <a:cs typeface="Calibri" panose="020F0502020204030204"/>
            </a:endParaRPr>
          </a:p>
          <a:p>
            <a:pPr marL="383540" lvl="1"/>
            <a:endParaRPr lang="en-US" sz="2200">
              <a:cs typeface="Calibri" panose="020F0502020204030204"/>
            </a:endParaRPr>
          </a:p>
          <a:p>
            <a:pPr marL="383540" lvl="1"/>
            <a:endParaRPr lang="en-US" sz="2200">
              <a:cs typeface="Calibri" panose="020F0502020204030204"/>
            </a:endParaRPr>
          </a:p>
          <a:p>
            <a:pPr marL="457200" indent="-457200">
              <a:buAutoNum type="arabicPeriod"/>
            </a:pPr>
            <a:r>
              <a:rPr lang="en-US" sz="2400">
                <a:cs typeface="Calibri" panose="020F0502020204030204"/>
              </a:rPr>
              <a:t>Random Forrest</a:t>
            </a:r>
          </a:p>
          <a:p>
            <a:pPr marL="383540" lvl="1"/>
            <a:r>
              <a:rPr lang="en-US" sz="2200">
                <a:cs typeface="Calibri" panose="020F0502020204030204"/>
              </a:rPr>
              <a:t>Type of machine learning model which uses a number of decision trees to identify trends in dataset.</a:t>
            </a:r>
          </a:p>
          <a:p>
            <a:pPr indent="-457200"/>
            <a:endParaRPr lang="en-US" sz="2400">
              <a:cs typeface="Calibri" panose="020F0502020204030204"/>
            </a:endParaRPr>
          </a:p>
          <a:p>
            <a:pPr marL="457200" indent="-457200">
              <a:buAutoNum type="arabicPeriod"/>
            </a:pPr>
            <a:endParaRPr lang="en-US" sz="2400">
              <a:cs typeface="Calibri" panose="020F0502020204030204"/>
            </a:endParaRPr>
          </a:p>
          <a:p>
            <a:pPr marL="383540" lvl="1">
              <a:buAutoNum type="arabicPeriod"/>
            </a:pPr>
            <a:endParaRPr lang="en-US" sz="2200">
              <a:cs typeface="Calibri" panose="020F0502020204030204"/>
            </a:endParaRPr>
          </a:p>
          <a:p>
            <a:pPr marL="383540" lvl="1"/>
            <a:endParaRPr lang="en-US" sz="2000">
              <a:cs typeface="Calibri" panose="020F0502020204030204"/>
            </a:endParaRPr>
          </a:p>
          <a:p>
            <a:pPr marL="0" indent="0">
              <a:buNone/>
            </a:pPr>
            <a:endParaRPr lang="en-US" sz="2400">
              <a:cs typeface="Calibri" panose="020F0502020204030204"/>
            </a:endParaRPr>
          </a:p>
          <a:p>
            <a:pPr marL="383540" lvl="1"/>
            <a:endParaRPr lang="en-US" sz="2000">
              <a:cs typeface="Calibri" panose="020F0502020204030204"/>
            </a:endParaRPr>
          </a:p>
        </p:txBody>
      </p:sp>
      <p:pic>
        <p:nvPicPr>
          <p:cNvPr id="5" name="Picture 4" descr="Leeds (University of Leeds) | Across the Pond">
            <a:extLst>
              <a:ext uri="{FF2B5EF4-FFF2-40B4-BE49-F238E27FC236}">
                <a16:creationId xmlns:a16="http://schemas.microsoft.com/office/drawing/2014/main" id="{8EA9D70B-96D2-F8B6-1EF0-7B32D1B29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982" y="89482"/>
            <a:ext cx="1391264" cy="395187"/>
          </a:xfrm>
          <a:prstGeom prst="rect">
            <a:avLst/>
          </a:prstGeom>
        </p:spPr>
      </p:pic>
      <p:pic>
        <p:nvPicPr>
          <p:cNvPr id="7" name="Picture 6" descr="UKRI Science and Technology Facilities Council (STFC) - The Association for  Science and Discovery Centres">
            <a:extLst>
              <a:ext uri="{FF2B5EF4-FFF2-40B4-BE49-F238E27FC236}">
                <a16:creationId xmlns:a16="http://schemas.microsoft.com/office/drawing/2014/main" id="{478DFAD3-7BAD-2DD4-7A71-0629DE0BC1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488" r="-150" b="488"/>
          <a:stretch/>
        </p:blipFill>
        <p:spPr>
          <a:xfrm>
            <a:off x="118691" y="37633"/>
            <a:ext cx="1653463" cy="398986"/>
          </a:xfrm>
          <a:prstGeom prst="rect">
            <a:avLst/>
          </a:prstGeom>
        </p:spPr>
      </p:pic>
      <p:pic>
        <p:nvPicPr>
          <p:cNvPr id="9" name="Picture 8" descr="ATLAS Visual Identity Design Guidelines">
            <a:extLst>
              <a:ext uri="{FF2B5EF4-FFF2-40B4-BE49-F238E27FC236}">
                <a16:creationId xmlns:a16="http://schemas.microsoft.com/office/drawing/2014/main" id="{A7B087A6-BD0A-CE4E-0D69-948EF8AF46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280" r="-149" b="16997"/>
          <a:stretch/>
        </p:blipFill>
        <p:spPr>
          <a:xfrm>
            <a:off x="5508714" y="37384"/>
            <a:ext cx="1170042" cy="3997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5B7890-941F-1291-BEEA-A1F60F92626A}"/>
              </a:ext>
            </a:extLst>
          </p:cNvPr>
          <p:cNvSpPr txBox="1"/>
          <p:nvPr/>
        </p:nvSpPr>
        <p:spPr>
          <a:xfrm>
            <a:off x="5275874" y="6473818"/>
            <a:ext cx="163871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FF"/>
                </a:solidFill>
                <a:cs typeface="Calibri"/>
              </a:rPr>
              <a:t>Viktoria Erdi-Krausz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FB794A-9DD5-2DC8-A0B4-ADED6F9FADA0}"/>
              </a:ext>
            </a:extLst>
          </p:cNvPr>
          <p:cNvSpPr txBox="1"/>
          <p:nvPr/>
        </p:nvSpPr>
        <p:spPr>
          <a:xfrm>
            <a:off x="409426" y="6473817"/>
            <a:ext cx="107104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FF"/>
                </a:solidFill>
                <a:cs typeface="Calibri"/>
              </a:rPr>
              <a:t>15/08/2023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CA2C53-264F-1569-A0D3-8C4AA24B1A01}"/>
              </a:ext>
            </a:extLst>
          </p:cNvPr>
          <p:cNvSpPr txBox="1"/>
          <p:nvPr/>
        </p:nvSpPr>
        <p:spPr>
          <a:xfrm>
            <a:off x="11220542" y="6473816"/>
            <a:ext cx="56433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FF"/>
                </a:solidFill>
                <a:cs typeface="Calibri"/>
              </a:rPr>
              <a:t>3/10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0D5A663D-49C5-28FF-94EC-4CAC600933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873" t="63408" r="55148" b="11028"/>
          <a:stretch/>
        </p:blipFill>
        <p:spPr>
          <a:xfrm>
            <a:off x="2369162" y="3428436"/>
            <a:ext cx="2846913" cy="1175331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7D1B44E3-801A-F615-B612-8D59A1131EA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792" t="33641" r="47043" b="49033"/>
          <a:stretch/>
        </p:blipFill>
        <p:spPr>
          <a:xfrm>
            <a:off x="6218874" y="3368804"/>
            <a:ext cx="2150702" cy="128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44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E6CE7-001E-45BF-5B33-1A2B73E37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>
                <a:cs typeface="Calibri Light"/>
              </a:rPr>
              <a:t>Data Exploration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276CD-371D-C770-2402-7778FC39F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381500" cy="4023360"/>
          </a:xfrm>
        </p:spPr>
        <p:txBody>
          <a:bodyPr vert="horz" lIns="0" tIns="45720" rIns="0" bIns="45720" rtlCol="0" anchor="t">
            <a:normAutofit fontScale="70000" lnSpcReduction="20000"/>
          </a:bodyPr>
          <a:lstStyle/>
          <a:p>
            <a:pPr marL="457200" indent="-457200">
              <a:buAutoNum type="arabicPeriod"/>
            </a:pPr>
            <a:r>
              <a:rPr lang="en-US" sz="2400">
                <a:cs typeface="Calibri" panose="020F0502020204030204"/>
              </a:rPr>
              <a:t>Data used: TT bar with 200 pileup</a:t>
            </a:r>
          </a:p>
          <a:p>
            <a:pPr marL="566420" lvl="2"/>
            <a:r>
              <a:rPr lang="en-US" sz="1800">
                <a:cs typeface="Calibri" panose="020F0502020204030204"/>
              </a:rPr>
              <a:t>Signal: any particle produced from the physics interaction.</a:t>
            </a:r>
          </a:p>
          <a:p>
            <a:pPr marL="566420" lvl="2"/>
            <a:r>
              <a:rPr lang="en-US" sz="1800">
                <a:cs typeface="Calibri" panose="020F0502020204030204"/>
              </a:rPr>
              <a:t>Background: Low momentum tracks.</a:t>
            </a:r>
          </a:p>
          <a:p>
            <a:pPr marL="457200" indent="-457200">
              <a:buAutoNum type="arabicPeriod"/>
            </a:pPr>
            <a:r>
              <a:rPr lang="en-US" sz="2400">
                <a:cs typeface="Calibri" panose="020F0502020204030204"/>
              </a:rPr>
              <a:t>Issues with large data quantity – for 1 event:</a:t>
            </a:r>
            <a:endParaRPr lang="en-US"/>
          </a:p>
          <a:p>
            <a:pPr marL="566420" lvl="2"/>
            <a:r>
              <a:rPr lang="en-US" sz="1800">
                <a:cs typeface="Calibri" panose="020F0502020204030204"/>
              </a:rPr>
              <a:t> 2380 signals </a:t>
            </a:r>
          </a:p>
          <a:p>
            <a:pPr marL="566420" lvl="2"/>
            <a:r>
              <a:rPr lang="en-US" sz="1800">
                <a:cs typeface="Calibri" panose="020F0502020204030204"/>
              </a:rPr>
              <a:t> 10,091,380 background</a:t>
            </a:r>
            <a:endParaRPr lang="en-US"/>
          </a:p>
          <a:p>
            <a:pPr marL="457200" indent="-457200">
              <a:buAutoNum type="arabicPeriod"/>
            </a:pPr>
            <a:r>
              <a:rPr lang="en-US" sz="2400">
                <a:cs typeface="Calibri" panose="020F0502020204030204"/>
              </a:rPr>
              <a:t>Data must be reduced to workable volume whilst staying representative of each region.</a:t>
            </a:r>
          </a:p>
          <a:p>
            <a:pPr marL="457200" indent="-457200">
              <a:buAutoNum type="arabicPeriod"/>
            </a:pPr>
            <a:r>
              <a:rPr lang="en-US" sz="2400">
                <a:cs typeface="Calibri" panose="020F0502020204030204"/>
              </a:rPr>
              <a:t>Data extracted for 55 events and down sampling was implemented leaving:</a:t>
            </a:r>
          </a:p>
          <a:p>
            <a:pPr marL="566420" lvl="2"/>
            <a:r>
              <a:rPr lang="en-US" sz="1800">
                <a:ea typeface="+mn-lt"/>
                <a:cs typeface="+mn-lt"/>
              </a:rPr>
              <a:t>375,034 signals</a:t>
            </a:r>
          </a:p>
          <a:p>
            <a:pPr marL="566420" lvl="2"/>
            <a:r>
              <a:rPr lang="en-US" sz="1800">
                <a:cs typeface="Calibri" panose="020F0502020204030204"/>
              </a:rPr>
              <a:t>750,068 background</a:t>
            </a:r>
          </a:p>
          <a:p>
            <a:pPr marL="365760" indent="-457200">
              <a:buAutoNum type="arabicPeriod"/>
            </a:pPr>
            <a:r>
              <a:rPr lang="en-US" sz="2600">
                <a:cs typeface="Calibri" panose="020F0502020204030204"/>
              </a:rPr>
              <a:t>Different trends observed in each part of the detector i.e. barrel, endcap, inclined.</a:t>
            </a:r>
          </a:p>
          <a:p>
            <a:pPr marL="0" indent="0">
              <a:buNone/>
            </a:pPr>
            <a:endParaRPr lang="en-US" sz="2200">
              <a:cs typeface="Calibri" panose="020F0502020204030204"/>
            </a:endParaRPr>
          </a:p>
          <a:p>
            <a:pPr marL="457200" indent="-457200">
              <a:buAutoNum type="arabicPeriod"/>
            </a:pPr>
            <a:endParaRPr lang="en-US" sz="2400">
              <a:cs typeface="Calibri" panose="020F0502020204030204"/>
            </a:endParaRPr>
          </a:p>
          <a:p>
            <a:pPr marL="457200" indent="-457200">
              <a:buAutoNum type="arabicPeriod"/>
            </a:pPr>
            <a:endParaRPr lang="en-US" sz="2400">
              <a:cs typeface="Calibri" panose="020F0502020204030204"/>
            </a:endParaRPr>
          </a:p>
          <a:p>
            <a:pPr marL="457200" indent="-457200">
              <a:buAutoNum type="arabicPeriod"/>
            </a:pPr>
            <a:endParaRPr lang="en-US" sz="2400">
              <a:cs typeface="Calibri" panose="020F0502020204030204"/>
            </a:endParaRPr>
          </a:p>
          <a:p>
            <a:pPr indent="-457200"/>
            <a:endParaRPr lang="en-US" sz="2400">
              <a:cs typeface="Calibri" panose="020F0502020204030204"/>
            </a:endParaRPr>
          </a:p>
          <a:p>
            <a:pPr marL="457200" indent="-457200">
              <a:buAutoNum type="arabicPeriod"/>
            </a:pPr>
            <a:endParaRPr lang="en-US" sz="2400">
              <a:cs typeface="Calibri" panose="020F0502020204030204"/>
            </a:endParaRPr>
          </a:p>
          <a:p>
            <a:pPr marL="383540" lvl="1">
              <a:buAutoNum type="arabicPeriod"/>
            </a:pPr>
            <a:endParaRPr lang="en-US" sz="2200">
              <a:cs typeface="Calibri" panose="020F0502020204030204"/>
            </a:endParaRPr>
          </a:p>
          <a:p>
            <a:pPr marL="383540" lvl="1"/>
            <a:endParaRPr lang="en-US" sz="2000">
              <a:cs typeface="Calibri" panose="020F0502020204030204"/>
            </a:endParaRPr>
          </a:p>
          <a:p>
            <a:pPr marL="0" indent="0">
              <a:buNone/>
            </a:pPr>
            <a:endParaRPr lang="en-US" sz="2400">
              <a:cs typeface="Calibri" panose="020F0502020204030204"/>
            </a:endParaRPr>
          </a:p>
          <a:p>
            <a:pPr marL="383540" lvl="1"/>
            <a:endParaRPr lang="en-US" sz="2000">
              <a:cs typeface="Calibri" panose="020F0502020204030204"/>
            </a:endParaRPr>
          </a:p>
        </p:txBody>
      </p:sp>
      <p:pic>
        <p:nvPicPr>
          <p:cNvPr id="5" name="Picture 4" descr="Leeds (University of Leeds) | Across the Pond">
            <a:extLst>
              <a:ext uri="{FF2B5EF4-FFF2-40B4-BE49-F238E27FC236}">
                <a16:creationId xmlns:a16="http://schemas.microsoft.com/office/drawing/2014/main" id="{8EA9D70B-96D2-F8B6-1EF0-7B32D1B29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982" y="89482"/>
            <a:ext cx="1391264" cy="395187"/>
          </a:xfrm>
          <a:prstGeom prst="rect">
            <a:avLst/>
          </a:prstGeom>
        </p:spPr>
      </p:pic>
      <p:pic>
        <p:nvPicPr>
          <p:cNvPr id="7" name="Picture 6" descr="UKRI Science and Technology Facilities Council (STFC) - The Association for  Science and Discovery Centres">
            <a:extLst>
              <a:ext uri="{FF2B5EF4-FFF2-40B4-BE49-F238E27FC236}">
                <a16:creationId xmlns:a16="http://schemas.microsoft.com/office/drawing/2014/main" id="{478DFAD3-7BAD-2DD4-7A71-0629DE0BC1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488" r="-150" b="488"/>
          <a:stretch/>
        </p:blipFill>
        <p:spPr>
          <a:xfrm>
            <a:off x="118691" y="37633"/>
            <a:ext cx="1653463" cy="398986"/>
          </a:xfrm>
          <a:prstGeom prst="rect">
            <a:avLst/>
          </a:prstGeom>
        </p:spPr>
      </p:pic>
      <p:pic>
        <p:nvPicPr>
          <p:cNvPr id="9" name="Picture 8" descr="ATLAS Visual Identity Design Guidelines">
            <a:extLst>
              <a:ext uri="{FF2B5EF4-FFF2-40B4-BE49-F238E27FC236}">
                <a16:creationId xmlns:a16="http://schemas.microsoft.com/office/drawing/2014/main" id="{A7B087A6-BD0A-CE4E-0D69-948EF8AF46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280" r="-149" b="16997"/>
          <a:stretch/>
        </p:blipFill>
        <p:spPr>
          <a:xfrm>
            <a:off x="5508714" y="37384"/>
            <a:ext cx="1170042" cy="3997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5B7890-941F-1291-BEEA-A1F60F92626A}"/>
              </a:ext>
            </a:extLst>
          </p:cNvPr>
          <p:cNvSpPr txBox="1"/>
          <p:nvPr/>
        </p:nvSpPr>
        <p:spPr>
          <a:xfrm>
            <a:off x="5275874" y="6473818"/>
            <a:ext cx="163871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FF"/>
                </a:solidFill>
                <a:cs typeface="Calibri"/>
              </a:rPr>
              <a:t>Viktoria Erdi-Krausz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FB794A-9DD5-2DC8-A0B4-ADED6F9FADA0}"/>
              </a:ext>
            </a:extLst>
          </p:cNvPr>
          <p:cNvSpPr txBox="1"/>
          <p:nvPr/>
        </p:nvSpPr>
        <p:spPr>
          <a:xfrm>
            <a:off x="409426" y="6473817"/>
            <a:ext cx="107104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FF"/>
                </a:solidFill>
                <a:cs typeface="Calibri"/>
              </a:rPr>
              <a:t>15/08/2023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CA2C53-264F-1569-A0D3-8C4AA24B1A01}"/>
              </a:ext>
            </a:extLst>
          </p:cNvPr>
          <p:cNvSpPr txBox="1"/>
          <p:nvPr/>
        </p:nvSpPr>
        <p:spPr>
          <a:xfrm>
            <a:off x="11220542" y="6473816"/>
            <a:ext cx="56433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FF"/>
                </a:solidFill>
                <a:cs typeface="Calibri"/>
              </a:rPr>
              <a:t>4/10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 descr="A diagram of a graph&#10;&#10;Description automatically generated">
            <a:extLst>
              <a:ext uri="{FF2B5EF4-FFF2-40B4-BE49-F238E27FC236}">
                <a16:creationId xmlns:a16="http://schemas.microsoft.com/office/drawing/2014/main" id="{19F1A293-B3CA-FF9C-1562-C57767D97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142" y="3124964"/>
            <a:ext cx="4172434" cy="262498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D8C5661-4B71-9504-C041-B0CCB7DAD0BC}"/>
              </a:ext>
            </a:extLst>
          </p:cNvPr>
          <p:cNvSpPr/>
          <p:nvPr/>
        </p:nvSpPr>
        <p:spPr>
          <a:xfrm>
            <a:off x="10095533" y="4513979"/>
            <a:ext cx="332650" cy="42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096A74-4C01-0F4A-37C5-5D1D68384E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8649" y="1902727"/>
            <a:ext cx="3230957" cy="105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56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E6CE7-001E-45BF-5B33-1A2B73E37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>
                <a:cs typeface="Calibri Light"/>
              </a:rPr>
              <a:t>Model Development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276CD-371D-C770-2402-7778FC39F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184090" cy="4023360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sz="2400">
                <a:cs typeface="Calibri" panose="020F0502020204030204"/>
              </a:rPr>
              <a:t>Model was trained to </a:t>
            </a:r>
            <a:r>
              <a:rPr lang="en-US" sz="2400" err="1">
                <a:cs typeface="Calibri" panose="020F0502020204030204"/>
              </a:rPr>
              <a:t>maximise</a:t>
            </a:r>
            <a:r>
              <a:rPr lang="en-US" sz="2400">
                <a:cs typeface="Calibri" panose="020F0502020204030204"/>
              </a:rPr>
              <a:t> efficiency, not purity.</a:t>
            </a:r>
            <a:endParaRPr lang="en-US"/>
          </a:p>
          <a:p>
            <a:pPr marL="457200" indent="-457200">
              <a:buAutoNum type="arabicPeriod"/>
            </a:pPr>
            <a:r>
              <a:rPr lang="en-US" sz="2400">
                <a:cs typeface="Calibri" panose="020F0502020204030204"/>
              </a:rPr>
              <a:t>Efficiency (/recall) is the number of points correctly classified:</a:t>
            </a:r>
          </a:p>
          <a:p>
            <a:pPr marL="457200" indent="-457200">
              <a:buAutoNum type="arabicPeriod"/>
            </a:pPr>
            <a:endParaRPr lang="en-US" sz="2400">
              <a:cs typeface="Calibri" panose="020F0502020204030204"/>
            </a:endParaRPr>
          </a:p>
          <a:p>
            <a:pPr marL="457200" indent="-457200">
              <a:buAutoNum type="arabicPeriod"/>
            </a:pPr>
            <a:endParaRPr lang="en-US" sz="2400">
              <a:cs typeface="Calibri" panose="020F0502020204030204"/>
            </a:endParaRPr>
          </a:p>
          <a:p>
            <a:pPr marL="566420" lvl="2"/>
            <a:r>
              <a:rPr lang="en-US" sz="1800">
                <a:cs typeface="Calibri" panose="020F0502020204030204"/>
              </a:rPr>
              <a:t>Signal recall is the number of signals correctly identified (i.e. (</a:t>
            </a:r>
            <a:r>
              <a:rPr lang="en-US" sz="1800" b="1">
                <a:cs typeface="Calibri" panose="020F0502020204030204"/>
              </a:rPr>
              <a:t>PREDICTED </a:t>
            </a:r>
            <a:r>
              <a:rPr lang="en-US" sz="1800">
                <a:solidFill>
                  <a:srgbClr val="00B050"/>
                </a:solidFill>
                <a:cs typeface="Calibri" panose="020F0502020204030204"/>
              </a:rPr>
              <a:t>signal </a:t>
            </a:r>
            <a:r>
              <a:rPr lang="en-US" sz="1800">
                <a:cs typeface="Calibri" panose="020F0502020204030204"/>
              </a:rPr>
              <a:t>and </a:t>
            </a:r>
            <a:r>
              <a:rPr lang="en-US" sz="1800" b="1">
                <a:cs typeface="Calibri" panose="020F0502020204030204"/>
              </a:rPr>
              <a:t>IS </a:t>
            </a:r>
            <a:r>
              <a:rPr lang="en-US" sz="1800">
                <a:solidFill>
                  <a:srgbClr val="00B050"/>
                </a:solidFill>
                <a:cs typeface="Calibri" panose="020F0502020204030204"/>
              </a:rPr>
              <a:t>signal</a:t>
            </a:r>
            <a:r>
              <a:rPr lang="en-US" sz="1800">
                <a:cs typeface="Calibri" panose="020F0502020204030204"/>
              </a:rPr>
              <a:t>) / ((</a:t>
            </a:r>
            <a:r>
              <a:rPr lang="en-US" sz="1800" b="1">
                <a:cs typeface="Calibri" panose="020F0502020204030204"/>
              </a:rPr>
              <a:t>PREDICTED </a:t>
            </a:r>
            <a:r>
              <a:rPr lang="en-US" sz="1800">
                <a:solidFill>
                  <a:srgbClr val="00B050"/>
                </a:solidFill>
                <a:cs typeface="Calibri" panose="020F0502020204030204"/>
              </a:rPr>
              <a:t>signal </a:t>
            </a:r>
            <a:r>
              <a:rPr lang="en-US" sz="1800">
                <a:cs typeface="Calibri" panose="020F0502020204030204"/>
              </a:rPr>
              <a:t>and </a:t>
            </a:r>
            <a:r>
              <a:rPr lang="en-US" sz="1800" b="1">
                <a:cs typeface="Calibri" panose="020F0502020204030204"/>
              </a:rPr>
              <a:t>IS </a:t>
            </a:r>
            <a:r>
              <a:rPr lang="en-US" sz="1800">
                <a:solidFill>
                  <a:srgbClr val="00B050"/>
                </a:solidFill>
                <a:cs typeface="Calibri" panose="020F0502020204030204"/>
              </a:rPr>
              <a:t>signal</a:t>
            </a:r>
            <a:r>
              <a:rPr lang="en-US" sz="1800">
                <a:cs typeface="Calibri" panose="020F0502020204030204"/>
              </a:rPr>
              <a:t>)&amp;(</a:t>
            </a:r>
            <a:r>
              <a:rPr lang="en-US" sz="1800" b="1">
                <a:cs typeface="Calibri" panose="020F0502020204030204"/>
              </a:rPr>
              <a:t>PREDICTED </a:t>
            </a:r>
            <a:r>
              <a:rPr lang="en-US" sz="1800">
                <a:solidFill>
                  <a:srgbClr val="FF0000"/>
                </a:solidFill>
                <a:cs typeface="Calibri" panose="020F0502020204030204"/>
              </a:rPr>
              <a:t>background </a:t>
            </a:r>
            <a:r>
              <a:rPr lang="en-US" sz="1800">
                <a:cs typeface="Calibri" panose="020F0502020204030204"/>
              </a:rPr>
              <a:t>and </a:t>
            </a:r>
            <a:r>
              <a:rPr lang="en-US" sz="1800" b="1">
                <a:cs typeface="Calibri" panose="020F0502020204030204"/>
              </a:rPr>
              <a:t>IS </a:t>
            </a:r>
            <a:r>
              <a:rPr lang="en-US" sz="1800">
                <a:solidFill>
                  <a:srgbClr val="00B050"/>
                </a:solidFill>
                <a:cs typeface="Calibri" panose="020F0502020204030204"/>
              </a:rPr>
              <a:t>signal</a:t>
            </a:r>
            <a:r>
              <a:rPr lang="en-US" sz="1800">
                <a:cs typeface="Calibri" panose="020F0502020204030204"/>
              </a:rPr>
              <a:t>)) )</a:t>
            </a:r>
          </a:p>
          <a:p>
            <a:pPr marL="566420" lvl="2"/>
            <a:r>
              <a:rPr lang="en-US" sz="1800">
                <a:cs typeface="Calibri" panose="020F0502020204030204"/>
              </a:rPr>
              <a:t>Background recall is the number of background correctly identified (i.e. (</a:t>
            </a:r>
            <a:r>
              <a:rPr lang="en-US" sz="1800" b="1">
                <a:cs typeface="Calibri" panose="020F0502020204030204"/>
              </a:rPr>
              <a:t>PREDICTED </a:t>
            </a:r>
            <a:r>
              <a:rPr lang="en-US" sz="1800">
                <a:solidFill>
                  <a:srgbClr val="FF0000"/>
                </a:solidFill>
                <a:cs typeface="Calibri" panose="020F0502020204030204"/>
              </a:rPr>
              <a:t>background </a:t>
            </a:r>
            <a:r>
              <a:rPr lang="en-US" sz="1800">
                <a:cs typeface="Calibri" panose="020F0502020204030204"/>
              </a:rPr>
              <a:t>and </a:t>
            </a:r>
            <a:r>
              <a:rPr lang="en-US" sz="1800" b="1">
                <a:cs typeface="Calibri" panose="020F0502020204030204"/>
              </a:rPr>
              <a:t>IS </a:t>
            </a:r>
            <a:r>
              <a:rPr lang="en-US" sz="1800">
                <a:solidFill>
                  <a:srgbClr val="FF0000"/>
                </a:solidFill>
                <a:cs typeface="Calibri" panose="020F0502020204030204"/>
              </a:rPr>
              <a:t>background </a:t>
            </a:r>
            <a:r>
              <a:rPr lang="en-US" sz="1800">
                <a:cs typeface="Calibri" panose="020F0502020204030204"/>
              </a:rPr>
              <a:t>) / ((</a:t>
            </a:r>
            <a:r>
              <a:rPr lang="en-US" sz="1800" b="1">
                <a:cs typeface="Calibri" panose="020F0502020204030204"/>
              </a:rPr>
              <a:t>PREDICTED </a:t>
            </a:r>
            <a:r>
              <a:rPr lang="en-US" sz="1800">
                <a:solidFill>
                  <a:srgbClr val="FF0000"/>
                </a:solidFill>
                <a:cs typeface="Calibri" panose="020F0502020204030204"/>
              </a:rPr>
              <a:t>background </a:t>
            </a:r>
            <a:r>
              <a:rPr lang="en-US" sz="1800">
                <a:cs typeface="Calibri" panose="020F0502020204030204"/>
              </a:rPr>
              <a:t>and </a:t>
            </a:r>
            <a:r>
              <a:rPr lang="en-US" sz="1800" b="1">
                <a:cs typeface="Calibri" panose="020F0502020204030204"/>
              </a:rPr>
              <a:t>IS </a:t>
            </a:r>
            <a:r>
              <a:rPr lang="en-US" sz="1800">
                <a:solidFill>
                  <a:srgbClr val="FF0000"/>
                </a:solidFill>
                <a:cs typeface="Calibri" panose="020F0502020204030204"/>
              </a:rPr>
              <a:t>background </a:t>
            </a:r>
            <a:r>
              <a:rPr lang="en-US" sz="1800">
                <a:cs typeface="Calibri" panose="020F0502020204030204"/>
              </a:rPr>
              <a:t>)&amp;(</a:t>
            </a:r>
            <a:r>
              <a:rPr lang="en-US" sz="1800" b="1">
                <a:cs typeface="Calibri" panose="020F0502020204030204"/>
              </a:rPr>
              <a:t>PREDICTED </a:t>
            </a:r>
            <a:r>
              <a:rPr lang="en-US" sz="1800">
                <a:solidFill>
                  <a:srgbClr val="00B050"/>
                </a:solidFill>
                <a:cs typeface="Calibri" panose="020F0502020204030204"/>
              </a:rPr>
              <a:t>signal </a:t>
            </a:r>
            <a:r>
              <a:rPr lang="en-US" sz="1800">
                <a:cs typeface="Calibri" panose="020F0502020204030204"/>
              </a:rPr>
              <a:t>and </a:t>
            </a:r>
            <a:r>
              <a:rPr lang="en-US" sz="1800" b="1">
                <a:cs typeface="Calibri" panose="020F0502020204030204"/>
              </a:rPr>
              <a:t>IS </a:t>
            </a:r>
            <a:r>
              <a:rPr lang="en-US" sz="1800">
                <a:solidFill>
                  <a:srgbClr val="FF0000"/>
                </a:solidFill>
                <a:cs typeface="Calibri" panose="020F0502020204030204"/>
              </a:rPr>
              <a:t>background </a:t>
            </a:r>
            <a:r>
              <a:rPr lang="en-US" sz="1800">
                <a:cs typeface="Calibri" panose="020F0502020204030204"/>
              </a:rPr>
              <a:t>)) )</a:t>
            </a:r>
          </a:p>
          <a:p>
            <a:pPr marL="457200" indent="-457200">
              <a:buAutoNum type="arabicPeriod"/>
            </a:pPr>
            <a:r>
              <a:rPr lang="en-US" sz="2400">
                <a:cs typeface="Calibri" panose="020F0502020204030204"/>
              </a:rPr>
              <a:t>All three models must achieve a minimum efficiency of 95%.</a:t>
            </a:r>
          </a:p>
          <a:p>
            <a:pPr marL="457200" indent="-457200">
              <a:buAutoNum type="arabicPeriod"/>
            </a:pPr>
            <a:r>
              <a:rPr lang="en-US" sz="2400">
                <a:cs typeface="Calibri" panose="020F0502020204030204"/>
              </a:rPr>
              <a:t>Existing ML model for current detector has a background recall of ~40%.</a:t>
            </a:r>
          </a:p>
          <a:p>
            <a:pPr marL="457200" indent="-457200">
              <a:buAutoNum type="arabicPeriod"/>
            </a:pPr>
            <a:endParaRPr lang="en-US" sz="2400">
              <a:cs typeface="Calibri" panose="020F0502020204030204"/>
            </a:endParaRPr>
          </a:p>
          <a:p>
            <a:pPr indent="-457200"/>
            <a:endParaRPr lang="en-US" sz="2400">
              <a:cs typeface="Calibri" panose="020F0502020204030204"/>
            </a:endParaRPr>
          </a:p>
          <a:p>
            <a:pPr marL="457200" indent="-457200">
              <a:buAutoNum type="arabicPeriod"/>
            </a:pPr>
            <a:endParaRPr lang="en-US" sz="2400">
              <a:cs typeface="Calibri" panose="020F0502020204030204"/>
            </a:endParaRPr>
          </a:p>
          <a:p>
            <a:pPr marL="383540" lvl="1">
              <a:buAutoNum type="arabicPeriod"/>
            </a:pPr>
            <a:endParaRPr lang="en-US" sz="2200">
              <a:cs typeface="Calibri" panose="020F0502020204030204"/>
            </a:endParaRPr>
          </a:p>
          <a:p>
            <a:pPr marL="383540" lvl="1"/>
            <a:endParaRPr lang="en-US" sz="2000">
              <a:cs typeface="Calibri" panose="020F0502020204030204"/>
            </a:endParaRPr>
          </a:p>
          <a:p>
            <a:pPr marL="0" indent="0">
              <a:buNone/>
            </a:pPr>
            <a:endParaRPr lang="en-US" sz="2400">
              <a:cs typeface="Calibri" panose="020F0502020204030204"/>
            </a:endParaRPr>
          </a:p>
          <a:p>
            <a:pPr marL="383540" lvl="1"/>
            <a:endParaRPr lang="en-US" sz="2000">
              <a:cs typeface="Calibri" panose="020F0502020204030204"/>
            </a:endParaRPr>
          </a:p>
        </p:txBody>
      </p:sp>
      <p:pic>
        <p:nvPicPr>
          <p:cNvPr id="5" name="Picture 4" descr="Leeds (University of Leeds) | Across the Pond">
            <a:extLst>
              <a:ext uri="{FF2B5EF4-FFF2-40B4-BE49-F238E27FC236}">
                <a16:creationId xmlns:a16="http://schemas.microsoft.com/office/drawing/2014/main" id="{8EA9D70B-96D2-F8B6-1EF0-7B32D1B29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982" y="89482"/>
            <a:ext cx="1391264" cy="395187"/>
          </a:xfrm>
          <a:prstGeom prst="rect">
            <a:avLst/>
          </a:prstGeom>
        </p:spPr>
      </p:pic>
      <p:pic>
        <p:nvPicPr>
          <p:cNvPr id="7" name="Picture 6" descr="UKRI Science and Technology Facilities Council (STFC) - The Association for  Science and Discovery Centres">
            <a:extLst>
              <a:ext uri="{FF2B5EF4-FFF2-40B4-BE49-F238E27FC236}">
                <a16:creationId xmlns:a16="http://schemas.microsoft.com/office/drawing/2014/main" id="{478DFAD3-7BAD-2DD4-7A71-0629DE0BC1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488" r="-150" b="488"/>
          <a:stretch/>
        </p:blipFill>
        <p:spPr>
          <a:xfrm>
            <a:off x="118691" y="37633"/>
            <a:ext cx="1653463" cy="398986"/>
          </a:xfrm>
          <a:prstGeom prst="rect">
            <a:avLst/>
          </a:prstGeom>
        </p:spPr>
      </p:pic>
      <p:pic>
        <p:nvPicPr>
          <p:cNvPr id="9" name="Picture 8" descr="ATLAS Visual Identity Design Guidelines">
            <a:extLst>
              <a:ext uri="{FF2B5EF4-FFF2-40B4-BE49-F238E27FC236}">
                <a16:creationId xmlns:a16="http://schemas.microsoft.com/office/drawing/2014/main" id="{A7B087A6-BD0A-CE4E-0D69-948EF8AF46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280" r="-149" b="16997"/>
          <a:stretch/>
        </p:blipFill>
        <p:spPr>
          <a:xfrm>
            <a:off x="5508714" y="37384"/>
            <a:ext cx="1170042" cy="3997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5B7890-941F-1291-BEEA-A1F60F92626A}"/>
              </a:ext>
            </a:extLst>
          </p:cNvPr>
          <p:cNvSpPr txBox="1"/>
          <p:nvPr/>
        </p:nvSpPr>
        <p:spPr>
          <a:xfrm>
            <a:off x="5275874" y="6473818"/>
            <a:ext cx="163871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FF"/>
                </a:solidFill>
                <a:cs typeface="Calibri"/>
              </a:rPr>
              <a:t>Viktoria Erdi-Krausz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FB794A-9DD5-2DC8-A0B4-ADED6F9FADA0}"/>
              </a:ext>
            </a:extLst>
          </p:cNvPr>
          <p:cNvSpPr txBox="1"/>
          <p:nvPr/>
        </p:nvSpPr>
        <p:spPr>
          <a:xfrm>
            <a:off x="409426" y="6473817"/>
            <a:ext cx="107104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FF"/>
                </a:solidFill>
                <a:cs typeface="Calibri"/>
              </a:rPr>
              <a:t>15/08/2023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CA2C53-264F-1569-A0D3-8C4AA24B1A01}"/>
              </a:ext>
            </a:extLst>
          </p:cNvPr>
          <p:cNvSpPr txBox="1"/>
          <p:nvPr/>
        </p:nvSpPr>
        <p:spPr>
          <a:xfrm>
            <a:off x="11220542" y="6473816"/>
            <a:ext cx="56433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FF"/>
                </a:solidFill>
                <a:cs typeface="Calibri"/>
              </a:rPr>
              <a:t>5/10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 descr="A mathematical equation with black text&#10;&#10;Description automatically generated">
            <a:extLst>
              <a:ext uri="{FF2B5EF4-FFF2-40B4-BE49-F238E27FC236}">
                <a16:creationId xmlns:a16="http://schemas.microsoft.com/office/drawing/2014/main" id="{48A9A360-49FE-BC4D-1097-82AD9BA4D7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1390" y="2731513"/>
            <a:ext cx="2130458" cy="75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39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E6CE7-001E-45BF-5B33-1A2B73E37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>
                <a:cs typeface="Calibri Light"/>
              </a:rPr>
              <a:t>Model Development - Tuning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276CD-371D-C770-2402-7778FC39F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184090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en-US" sz="2400">
                <a:cs typeface="Calibri" panose="020F0502020204030204"/>
              </a:rPr>
              <a:t>Tuning a model ensures the model fits the true trend of the provided data to improve chosen metric.</a:t>
            </a:r>
            <a:endParaRPr lang="en-US">
              <a:cs typeface="Calibri" panose="020F0502020204030204"/>
            </a:endParaRPr>
          </a:p>
          <a:p>
            <a:pPr marL="566420" lvl="2"/>
            <a:r>
              <a:rPr lang="en-US" sz="1800">
                <a:cs typeface="Calibri" panose="020F0502020204030204"/>
              </a:rPr>
              <a:t>A too simple model is defined as underfitted.</a:t>
            </a:r>
          </a:p>
          <a:p>
            <a:pPr marL="566420" lvl="2"/>
            <a:r>
              <a:rPr lang="en-US" sz="1800">
                <a:cs typeface="Calibri" panose="020F0502020204030204"/>
              </a:rPr>
              <a:t>Overfitted model fits to the noise in the data set.</a:t>
            </a:r>
          </a:p>
          <a:p>
            <a:pPr marL="457200" indent="-457200">
              <a:buAutoNum type="arabicPeriod"/>
            </a:pPr>
            <a:endParaRPr lang="en-US" sz="2400">
              <a:cs typeface="Calibri" panose="020F0502020204030204"/>
            </a:endParaRPr>
          </a:p>
          <a:p>
            <a:pPr marL="457200" indent="-457200">
              <a:buAutoNum type="arabicPeriod"/>
            </a:pPr>
            <a:r>
              <a:rPr lang="en-US" sz="2400">
                <a:cs typeface="Calibri" panose="020F0502020204030204"/>
              </a:rPr>
              <a:t>Cross validation can be used to reduce the chance of overfitting.</a:t>
            </a:r>
            <a:endParaRPr lang="en-US"/>
          </a:p>
          <a:p>
            <a:pPr marL="457200" indent="-457200">
              <a:buAutoNum type="arabicPeriod"/>
            </a:pPr>
            <a:endParaRPr lang="en-US" sz="2400">
              <a:cs typeface="Calibri" panose="020F0502020204030204"/>
            </a:endParaRPr>
          </a:p>
          <a:p>
            <a:pPr indent="-457200"/>
            <a:endParaRPr lang="en-US" sz="2400">
              <a:cs typeface="Calibri" panose="020F0502020204030204"/>
            </a:endParaRPr>
          </a:p>
          <a:p>
            <a:pPr marL="457200" indent="-457200">
              <a:buAutoNum type="arabicPeriod"/>
            </a:pPr>
            <a:endParaRPr lang="en-US" sz="2400">
              <a:cs typeface="Calibri" panose="020F0502020204030204"/>
            </a:endParaRPr>
          </a:p>
          <a:p>
            <a:pPr marL="383540" lvl="1">
              <a:buAutoNum type="arabicPeriod"/>
            </a:pPr>
            <a:endParaRPr lang="en-US" sz="2200">
              <a:cs typeface="Calibri" panose="020F0502020204030204"/>
            </a:endParaRPr>
          </a:p>
          <a:p>
            <a:pPr marL="383540" lvl="1"/>
            <a:endParaRPr lang="en-US" sz="2000">
              <a:cs typeface="Calibri" panose="020F0502020204030204"/>
            </a:endParaRPr>
          </a:p>
          <a:p>
            <a:pPr marL="0" indent="0">
              <a:buNone/>
            </a:pPr>
            <a:endParaRPr lang="en-US" sz="2400">
              <a:cs typeface="Calibri" panose="020F0502020204030204"/>
            </a:endParaRPr>
          </a:p>
          <a:p>
            <a:pPr marL="383540" lvl="1"/>
            <a:endParaRPr lang="en-US" sz="2000">
              <a:cs typeface="Calibri" panose="020F0502020204030204"/>
            </a:endParaRPr>
          </a:p>
        </p:txBody>
      </p:sp>
      <p:pic>
        <p:nvPicPr>
          <p:cNvPr id="5" name="Picture 4" descr="Leeds (University of Leeds) | Across the Pond">
            <a:extLst>
              <a:ext uri="{FF2B5EF4-FFF2-40B4-BE49-F238E27FC236}">
                <a16:creationId xmlns:a16="http://schemas.microsoft.com/office/drawing/2014/main" id="{8EA9D70B-96D2-F8B6-1EF0-7B32D1B29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982" y="89482"/>
            <a:ext cx="1391264" cy="395187"/>
          </a:xfrm>
          <a:prstGeom prst="rect">
            <a:avLst/>
          </a:prstGeom>
        </p:spPr>
      </p:pic>
      <p:pic>
        <p:nvPicPr>
          <p:cNvPr id="7" name="Picture 6" descr="UKRI Science and Technology Facilities Council (STFC) - The Association for  Science and Discovery Centres">
            <a:extLst>
              <a:ext uri="{FF2B5EF4-FFF2-40B4-BE49-F238E27FC236}">
                <a16:creationId xmlns:a16="http://schemas.microsoft.com/office/drawing/2014/main" id="{478DFAD3-7BAD-2DD4-7A71-0629DE0BC1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488" r="-150" b="488"/>
          <a:stretch/>
        </p:blipFill>
        <p:spPr>
          <a:xfrm>
            <a:off x="118691" y="37633"/>
            <a:ext cx="1653463" cy="398986"/>
          </a:xfrm>
          <a:prstGeom prst="rect">
            <a:avLst/>
          </a:prstGeom>
        </p:spPr>
      </p:pic>
      <p:pic>
        <p:nvPicPr>
          <p:cNvPr id="9" name="Picture 8" descr="ATLAS Visual Identity Design Guidelines">
            <a:extLst>
              <a:ext uri="{FF2B5EF4-FFF2-40B4-BE49-F238E27FC236}">
                <a16:creationId xmlns:a16="http://schemas.microsoft.com/office/drawing/2014/main" id="{A7B087A6-BD0A-CE4E-0D69-948EF8AF46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280" r="-149" b="16997"/>
          <a:stretch/>
        </p:blipFill>
        <p:spPr>
          <a:xfrm>
            <a:off x="5508714" y="37384"/>
            <a:ext cx="1170042" cy="3997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5B7890-941F-1291-BEEA-A1F60F92626A}"/>
              </a:ext>
            </a:extLst>
          </p:cNvPr>
          <p:cNvSpPr txBox="1"/>
          <p:nvPr/>
        </p:nvSpPr>
        <p:spPr>
          <a:xfrm>
            <a:off x="5275874" y="6473818"/>
            <a:ext cx="163871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FF"/>
                </a:solidFill>
                <a:cs typeface="Calibri"/>
              </a:rPr>
              <a:t>Viktoria Erdi-Krausz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FB794A-9DD5-2DC8-A0B4-ADED6F9FADA0}"/>
              </a:ext>
            </a:extLst>
          </p:cNvPr>
          <p:cNvSpPr txBox="1"/>
          <p:nvPr/>
        </p:nvSpPr>
        <p:spPr>
          <a:xfrm>
            <a:off x="409426" y="6473817"/>
            <a:ext cx="107104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FF"/>
                </a:solidFill>
                <a:cs typeface="Calibri"/>
              </a:rPr>
              <a:t>15/08/2023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CA2C53-264F-1569-A0D3-8C4AA24B1A01}"/>
              </a:ext>
            </a:extLst>
          </p:cNvPr>
          <p:cNvSpPr txBox="1"/>
          <p:nvPr/>
        </p:nvSpPr>
        <p:spPr>
          <a:xfrm>
            <a:off x="11220542" y="6473816"/>
            <a:ext cx="56433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FF"/>
                </a:solidFill>
                <a:cs typeface="Calibri"/>
              </a:rPr>
              <a:t>6/10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7" descr="A diagram of values and values&#10;&#10;Description automatically generated">
            <a:extLst>
              <a:ext uri="{FF2B5EF4-FFF2-40B4-BE49-F238E27FC236}">
                <a16:creationId xmlns:a16="http://schemas.microsoft.com/office/drawing/2014/main" id="{27DDF619-FEAF-53C6-6AE5-371D6754AC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6665" y="2300272"/>
            <a:ext cx="3866562" cy="1338341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52960522-0151-2EAF-9585-EA80FD0AFF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4441" y="4246479"/>
            <a:ext cx="3340231" cy="2033639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824BDD2-A1A1-E6B0-509B-371BE178A9F7}"/>
              </a:ext>
            </a:extLst>
          </p:cNvPr>
          <p:cNvSpPr txBox="1">
            <a:spLocks/>
          </p:cNvSpPr>
          <p:nvPr/>
        </p:nvSpPr>
        <p:spPr>
          <a:xfrm>
            <a:off x="1037577" y="4354836"/>
            <a:ext cx="5313575" cy="1643093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6420" lvl="2"/>
            <a:r>
              <a:rPr lang="en-US" sz="1800">
                <a:cs typeface="Calibri" panose="020F0502020204030204"/>
              </a:rPr>
              <a:t>Split train and test data with 70-30 split.</a:t>
            </a:r>
            <a:endParaRPr lang="en-US">
              <a:cs typeface="Calibri" panose="020F0502020204030204"/>
            </a:endParaRPr>
          </a:p>
          <a:p>
            <a:pPr marL="566420" lvl="2">
              <a:buFont typeface="Calibri" pitchFamily="34" charset="0"/>
              <a:buChar char="◦"/>
            </a:pPr>
            <a:r>
              <a:rPr lang="en-US" sz="1800">
                <a:cs typeface="Calibri" panose="020F0502020204030204"/>
              </a:rPr>
              <a:t>5 fold cross validation performed on training, large variation in performances suggests overfitting.</a:t>
            </a:r>
          </a:p>
          <a:p>
            <a:pPr marL="457200" indent="-457200">
              <a:buAutoNum type="arabicPeriod"/>
            </a:pPr>
            <a:endParaRPr lang="en-US" sz="2400">
              <a:cs typeface="Calibri" panose="020F0502020204030204"/>
            </a:endParaRPr>
          </a:p>
          <a:p>
            <a:pPr indent="-457200">
              <a:buFont typeface="Calibri" panose="020F0502020204030204" pitchFamily="34" charset="0"/>
              <a:buChar char=" "/>
            </a:pPr>
            <a:endParaRPr lang="en-US" sz="2400">
              <a:cs typeface="Calibri" panose="020F0502020204030204"/>
            </a:endParaRPr>
          </a:p>
          <a:p>
            <a:pPr marL="457200" indent="-457200">
              <a:buAutoNum type="arabicPeriod"/>
            </a:pPr>
            <a:endParaRPr lang="en-US" sz="2400">
              <a:cs typeface="Calibri" panose="020F0502020204030204"/>
            </a:endParaRPr>
          </a:p>
          <a:p>
            <a:pPr marL="383540" lvl="1">
              <a:buFont typeface="Calibri" panose="020F0502020204030204" pitchFamily="34" charset="0"/>
              <a:buAutoNum type="arabicPeriod"/>
            </a:pPr>
            <a:endParaRPr lang="en-US" sz="2200">
              <a:cs typeface="Calibri" panose="020F0502020204030204"/>
            </a:endParaRPr>
          </a:p>
          <a:p>
            <a:pPr marL="383540" lvl="1">
              <a:buFont typeface="Calibri" panose="020F0502020204030204" pitchFamily="34" charset="0"/>
              <a:buChar char="◦"/>
            </a:pPr>
            <a:endParaRPr lang="en-US" sz="2000">
              <a:cs typeface="Calibri" panose="020F0502020204030204"/>
            </a:endParaRPr>
          </a:p>
          <a:p>
            <a:pPr marL="0" indent="0">
              <a:buNone/>
            </a:pPr>
            <a:endParaRPr lang="en-US" sz="2400">
              <a:cs typeface="Calibri" panose="020F0502020204030204"/>
            </a:endParaRPr>
          </a:p>
          <a:p>
            <a:pPr marL="383540" lvl="1">
              <a:buFont typeface="Calibri" panose="020F0502020204030204" pitchFamily="34" charset="0"/>
              <a:buChar char="◦"/>
            </a:pP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61248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E6CE7-001E-45BF-5B33-1A2B73E37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>
                <a:cs typeface="Calibri Light"/>
              </a:rPr>
              <a:t>Model Development - Tuning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276CD-371D-C770-2402-7778FC39F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816338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en-US" sz="2400">
                <a:cs typeface="Calibri" panose="020F0502020204030204"/>
              </a:rPr>
              <a:t>Tuning works by running model using range of hyperparameters and finding the optimum values (where the efficiency is the highest).</a:t>
            </a:r>
          </a:p>
          <a:p>
            <a:pPr marL="457200" indent="-457200">
              <a:buAutoNum type="arabicPeriod"/>
            </a:pPr>
            <a:r>
              <a:rPr lang="en-US" sz="2400">
                <a:cs typeface="Calibri" panose="020F0502020204030204"/>
              </a:rPr>
              <a:t>Example using </a:t>
            </a:r>
            <a:r>
              <a:rPr lang="en-US" sz="2400" err="1">
                <a:cs typeface="Calibri" panose="020F0502020204030204"/>
              </a:rPr>
              <a:t>max_depth</a:t>
            </a:r>
            <a:r>
              <a:rPr lang="en-US" sz="2400">
                <a:cs typeface="Calibri" panose="020F0502020204030204"/>
              </a:rPr>
              <a:t>:</a:t>
            </a:r>
          </a:p>
          <a:p>
            <a:pPr marL="852170" lvl="1" indent="-285750"/>
            <a:r>
              <a:rPr lang="en-US" err="1">
                <a:cs typeface="Calibri" panose="020F0502020204030204"/>
              </a:rPr>
              <a:t>Max_depth</a:t>
            </a:r>
            <a:r>
              <a:rPr lang="en-US">
                <a:cs typeface="Calibri" panose="020F0502020204030204"/>
              </a:rPr>
              <a:t> is the number of branches in each tree of a random forest.</a:t>
            </a:r>
          </a:p>
          <a:p>
            <a:pPr marL="852170" lvl="1" indent="-285750"/>
            <a:r>
              <a:rPr lang="en-US">
                <a:cs typeface="Calibri" panose="020F0502020204030204"/>
              </a:rPr>
              <a:t>Increases </a:t>
            </a:r>
            <a:r>
              <a:rPr lang="en-US" err="1">
                <a:cs typeface="Calibri" panose="020F0502020204030204"/>
              </a:rPr>
              <a:t>max_depth</a:t>
            </a:r>
            <a:r>
              <a:rPr lang="en-US">
                <a:cs typeface="Calibri" panose="020F0502020204030204"/>
              </a:rPr>
              <a:t> increases complexity and therefore increase in accuracy.</a:t>
            </a:r>
          </a:p>
          <a:p>
            <a:pPr marL="852170" lvl="1" indent="-285750"/>
            <a:r>
              <a:rPr lang="en-US">
                <a:cs typeface="Calibri" panose="020F0502020204030204"/>
              </a:rPr>
              <a:t>Increasing too far causes overfitting and therefore a drop in accuracy.</a:t>
            </a:r>
          </a:p>
          <a:p>
            <a:pPr marL="852170" lvl="1" indent="-285750"/>
            <a:r>
              <a:rPr lang="en-US">
                <a:cs typeface="Calibri" panose="020F0502020204030204"/>
              </a:rPr>
              <a:t>Optimum value identified as </a:t>
            </a:r>
            <a:r>
              <a:rPr lang="en-US" err="1">
                <a:cs typeface="Calibri" panose="020F0502020204030204"/>
              </a:rPr>
              <a:t>max_depth</a:t>
            </a:r>
            <a:r>
              <a:rPr lang="en-US">
                <a:cs typeface="Calibri" panose="020F0502020204030204"/>
              </a:rPr>
              <a:t> = 7</a:t>
            </a:r>
          </a:p>
          <a:p>
            <a:pPr indent="-457200"/>
            <a:endParaRPr lang="en-US" sz="1800">
              <a:cs typeface="Calibri" panose="020F0502020204030204"/>
            </a:endParaRPr>
          </a:p>
          <a:p>
            <a:pPr marL="457200" indent="-457200">
              <a:buAutoNum type="arabicPeriod"/>
            </a:pPr>
            <a:endParaRPr lang="en-US" sz="1800">
              <a:cs typeface="Calibri" panose="020F0502020204030204"/>
            </a:endParaRPr>
          </a:p>
          <a:p>
            <a:pPr marL="383540" lvl="1">
              <a:buAutoNum type="arabicPeriod"/>
            </a:pPr>
            <a:endParaRPr lang="en-US" sz="2200">
              <a:cs typeface="Calibri" panose="020F0502020204030204"/>
            </a:endParaRPr>
          </a:p>
          <a:p>
            <a:pPr marL="383540" lvl="1"/>
            <a:endParaRPr lang="en-US" sz="2000">
              <a:cs typeface="Calibri" panose="020F0502020204030204"/>
            </a:endParaRPr>
          </a:p>
          <a:p>
            <a:pPr marL="0" indent="0">
              <a:buNone/>
            </a:pPr>
            <a:endParaRPr lang="en-US" sz="2400">
              <a:cs typeface="Calibri" panose="020F0502020204030204"/>
            </a:endParaRPr>
          </a:p>
          <a:p>
            <a:pPr marL="383540" lvl="1"/>
            <a:endParaRPr lang="en-US" sz="2000">
              <a:cs typeface="Calibri" panose="020F0502020204030204"/>
            </a:endParaRPr>
          </a:p>
        </p:txBody>
      </p:sp>
      <p:pic>
        <p:nvPicPr>
          <p:cNvPr id="5" name="Picture 4" descr="Leeds (University of Leeds) | Across the Pond">
            <a:extLst>
              <a:ext uri="{FF2B5EF4-FFF2-40B4-BE49-F238E27FC236}">
                <a16:creationId xmlns:a16="http://schemas.microsoft.com/office/drawing/2014/main" id="{8EA9D70B-96D2-F8B6-1EF0-7B32D1B29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982" y="89482"/>
            <a:ext cx="1391264" cy="395187"/>
          </a:xfrm>
          <a:prstGeom prst="rect">
            <a:avLst/>
          </a:prstGeom>
        </p:spPr>
      </p:pic>
      <p:pic>
        <p:nvPicPr>
          <p:cNvPr id="7" name="Picture 6" descr="UKRI Science and Technology Facilities Council (STFC) - The Association for  Science and Discovery Centres">
            <a:extLst>
              <a:ext uri="{FF2B5EF4-FFF2-40B4-BE49-F238E27FC236}">
                <a16:creationId xmlns:a16="http://schemas.microsoft.com/office/drawing/2014/main" id="{478DFAD3-7BAD-2DD4-7A71-0629DE0BC1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488" r="-150" b="488"/>
          <a:stretch/>
        </p:blipFill>
        <p:spPr>
          <a:xfrm>
            <a:off x="118691" y="37633"/>
            <a:ext cx="1653463" cy="398986"/>
          </a:xfrm>
          <a:prstGeom prst="rect">
            <a:avLst/>
          </a:prstGeom>
        </p:spPr>
      </p:pic>
      <p:pic>
        <p:nvPicPr>
          <p:cNvPr id="9" name="Picture 8" descr="ATLAS Visual Identity Design Guidelines">
            <a:extLst>
              <a:ext uri="{FF2B5EF4-FFF2-40B4-BE49-F238E27FC236}">
                <a16:creationId xmlns:a16="http://schemas.microsoft.com/office/drawing/2014/main" id="{A7B087A6-BD0A-CE4E-0D69-948EF8AF46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280" r="-149" b="16997"/>
          <a:stretch/>
        </p:blipFill>
        <p:spPr>
          <a:xfrm>
            <a:off x="5508714" y="37384"/>
            <a:ext cx="1170042" cy="3997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5B7890-941F-1291-BEEA-A1F60F92626A}"/>
              </a:ext>
            </a:extLst>
          </p:cNvPr>
          <p:cNvSpPr txBox="1"/>
          <p:nvPr/>
        </p:nvSpPr>
        <p:spPr>
          <a:xfrm>
            <a:off x="5275874" y="6473818"/>
            <a:ext cx="163871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FF"/>
                </a:solidFill>
                <a:cs typeface="Calibri"/>
              </a:rPr>
              <a:t>Viktoria Erdi-Krausz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FB794A-9DD5-2DC8-A0B4-ADED6F9FADA0}"/>
              </a:ext>
            </a:extLst>
          </p:cNvPr>
          <p:cNvSpPr txBox="1"/>
          <p:nvPr/>
        </p:nvSpPr>
        <p:spPr>
          <a:xfrm>
            <a:off x="409426" y="6473817"/>
            <a:ext cx="107104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FF"/>
                </a:solidFill>
                <a:cs typeface="Calibri"/>
              </a:rPr>
              <a:t>15/08/2023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CA2C53-264F-1569-A0D3-8C4AA24B1A01}"/>
              </a:ext>
            </a:extLst>
          </p:cNvPr>
          <p:cNvSpPr txBox="1"/>
          <p:nvPr/>
        </p:nvSpPr>
        <p:spPr>
          <a:xfrm>
            <a:off x="11220542" y="6473816"/>
            <a:ext cx="56433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FF"/>
                </a:solidFill>
                <a:cs typeface="Calibri"/>
              </a:rPr>
              <a:t>7/10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 descr="A blue line with red lines&#10;&#10;Description automatically generated">
            <a:extLst>
              <a:ext uri="{FF2B5EF4-FFF2-40B4-BE49-F238E27FC236}">
                <a16:creationId xmlns:a16="http://schemas.microsoft.com/office/drawing/2014/main" id="{770F709A-751F-0FC9-9A87-5B36E4E324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0339" y="2354925"/>
            <a:ext cx="4235777" cy="316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5375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Retrospect</vt:lpstr>
      <vt:lpstr>Using Machine Learning to Speed up ATLAS Tracking </vt:lpstr>
      <vt:lpstr>Agenda</vt:lpstr>
      <vt:lpstr>Background</vt:lpstr>
      <vt:lpstr>Background</vt:lpstr>
      <vt:lpstr>Project Overview</vt:lpstr>
      <vt:lpstr>Data Exploration</vt:lpstr>
      <vt:lpstr>Model Development</vt:lpstr>
      <vt:lpstr>Model Development - Tuning</vt:lpstr>
      <vt:lpstr>Model Development - Tuning</vt:lpstr>
      <vt:lpstr>Results </vt:lpstr>
      <vt:lpstr>Implementation and Next Steps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15</cp:revision>
  <dcterms:created xsi:type="dcterms:W3CDTF">2023-08-11T08:31:19Z</dcterms:created>
  <dcterms:modified xsi:type="dcterms:W3CDTF">2023-08-16T08:25:51Z</dcterms:modified>
</cp:coreProperties>
</file>