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59" r:id="rId5"/>
    <p:sldId id="258" r:id="rId6"/>
    <p:sldId id="266" r:id="rId7"/>
    <p:sldId id="265" r:id="rId8"/>
    <p:sldId id="264" r:id="rId9"/>
    <p:sldId id="261" r:id="rId10"/>
    <p:sldId id="263" r:id="rId11"/>
    <p:sldId id="262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DC358-8F30-1985-C5E3-1691092C781F}" v="247" dt="2023-07-28T10:12:23.898"/>
    <p1510:client id="{25B441AD-6F66-434F-35CA-592FE55C95AE}" v="753" dt="2023-08-08T13:51:19.288"/>
    <p1510:client id="{568471DD-D408-4576-AEF3-2DE9662B1ACC}" v="211" dt="2023-08-08T10:16:35.608"/>
    <p1510:client id="{5E9D7DC2-58F7-10D6-50ED-65A1AD97FD40}" v="251" dt="2023-08-08T10:53:03.874"/>
    <p1510:client id="{794EBFFB-149B-470D-B21F-1A124F737F26}" v="969" dt="2023-08-01T13:18:38.386"/>
    <p1510:client id="{7EC16E91-0676-B906-0B6A-197939719273}" v="4" dt="2023-08-07T08:55:04.121"/>
    <p1510:client id="{94A80C45-10AA-EB03-307B-5F4B911C003B}" v="6" dt="2023-08-09T09:10:16.967"/>
    <p1510:client id="{CF896767-E0E3-0839-EB2F-86EFAEBBD8E5}" v="14" dt="2023-08-08T10:38:57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7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3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5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7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11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8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7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8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01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8/9/2023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70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9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E24A02E-5FD2-428E-A1E4-FDF96B0B6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808B93E-0C39-407B-943D-71F2BAFB4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3" y="770466"/>
            <a:ext cx="9292209" cy="4123267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Rutherford Scattering Outreach Project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7C7E1896-2992-48D4-85AC-95AB8AB14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15466"/>
            <a:ext cx="12192000" cy="16425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5537199"/>
            <a:ext cx="9228201" cy="8005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cs typeface="Calibri Light"/>
              </a:rPr>
              <a:t>Chloe Rey and Lizzie Bloomfield</a:t>
            </a: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" name="Picture 4" descr="A blue and black logo with white text&#10;&#10;Description automatically generated">
            <a:extLst>
              <a:ext uri="{FF2B5EF4-FFF2-40B4-BE49-F238E27FC236}">
                <a16:creationId xmlns:a16="http://schemas.microsoft.com/office/drawing/2014/main" id="{97873BB3-251D-DBE3-A2CF-FF48956EB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249" y="87790"/>
            <a:ext cx="1169968" cy="561515"/>
          </a:xfrm>
          <a:prstGeom prst="rect">
            <a:avLst/>
          </a:prstGeom>
        </p:spPr>
      </p:pic>
      <p:pic>
        <p:nvPicPr>
          <p:cNvPr id="5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84C5C8BC-6029-E4D1-0B99-6E97282D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980" y="83773"/>
            <a:ext cx="1553607" cy="589746"/>
          </a:xfrm>
          <a:prstGeom prst="rect">
            <a:avLst/>
          </a:prstGeom>
        </p:spPr>
      </p:pic>
      <p:pic>
        <p:nvPicPr>
          <p:cNvPr id="6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5DB8EC4-8916-60AE-3B6E-8DB5F152C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505" y="557153"/>
            <a:ext cx="1675367" cy="1010797"/>
          </a:xfrm>
          <a:prstGeom prst="rect">
            <a:avLst/>
          </a:prstGeom>
        </p:spPr>
      </p:pic>
      <p:pic>
        <p:nvPicPr>
          <p:cNvPr id="7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43F6801-46F1-4204-D896-53AEB0646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127" y="773475"/>
            <a:ext cx="1703253" cy="7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109F-870E-9AFD-0B33-A970A2E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10" y="499533"/>
            <a:ext cx="3706761" cy="1658198"/>
          </a:xfrm>
        </p:spPr>
        <p:txBody>
          <a:bodyPr>
            <a:normAutofit/>
          </a:bodyPr>
          <a:lstStyle/>
          <a:p>
            <a:r>
              <a:rPr lang="en-US" sz="4400">
                <a:cs typeface="Calibri Light"/>
              </a:rPr>
              <a:t>Grafana</a:t>
            </a:r>
            <a:endParaRPr lang="en-US" sz="4400"/>
          </a:p>
        </p:txBody>
      </p:sp>
      <p:pic>
        <p:nvPicPr>
          <p:cNvPr id="4" name="Picture 4" descr="Grafana: The open observability platform | Grafana Labs">
            <a:extLst>
              <a:ext uri="{FF2B5EF4-FFF2-40B4-BE49-F238E27FC236}">
                <a16:creationId xmlns:a16="http://schemas.microsoft.com/office/drawing/2014/main" id="{0C57C90F-CAA9-1184-952A-C513A7E5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274063"/>
            <a:ext cx="6912217" cy="43201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8EB0-3996-8D9C-2F7E-87095631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310" y="1421745"/>
            <a:ext cx="3706761" cy="43481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700">
              <a:cs typeface="Calibri Light" panose="020F0302020204030204"/>
            </a:endParaRPr>
          </a:p>
          <a:p>
            <a:pPr>
              <a:buFont typeface="Arial,Sans-Serif"/>
              <a:buChar char="•"/>
            </a:pPr>
            <a:r>
              <a:rPr lang="en-US" sz="2200">
                <a:ea typeface="+mn-lt"/>
                <a:cs typeface="+mn-lt"/>
              </a:rPr>
              <a:t>Grafana works in tandem with Prometheus and is an open-source analytics and interactive visualization web application that allows us to display the real time hits of alpha particles during the experiment. </a:t>
            </a:r>
            <a:endParaRPr lang="en-US" sz="2200">
              <a:latin typeface="Calibri Light"/>
              <a:cs typeface="Arial"/>
            </a:endParaRPr>
          </a:p>
          <a:p>
            <a:pPr>
              <a:buFont typeface="Arial,Sans-Serif"/>
              <a:buChar char="•"/>
            </a:pPr>
            <a:r>
              <a:rPr lang="en-US" sz="2200">
                <a:cs typeface="Calibri Light" panose="020F0302020204030204"/>
              </a:rPr>
              <a:t>We used the gauge metric and a bar gauge to show the hits in real time from each detector. </a:t>
            </a:r>
          </a:p>
          <a:p>
            <a:pPr marL="0" indent="0">
              <a:buNone/>
            </a:pPr>
            <a:endParaRPr lang="en-US" sz="1700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807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109F-870E-9AFD-0B33-A970A2E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499533"/>
            <a:ext cx="6587613" cy="1658198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Outreach Aims Overall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8EB0-3996-8D9C-2F7E-87095631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011680"/>
            <a:ext cx="6587613" cy="3864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cs typeface="Calibri Light" panose="020F0302020204030204"/>
              </a:rPr>
              <a:t>To Demonstrate:</a:t>
            </a:r>
          </a:p>
          <a:p>
            <a:pPr>
              <a:buChar char="•"/>
            </a:pPr>
            <a:r>
              <a:rPr lang="en-US">
                <a:cs typeface="Calibri Light" panose="020F0302020204030204"/>
              </a:rPr>
              <a:t>How the Rutherford scattering experiment works</a:t>
            </a:r>
          </a:p>
          <a:p>
            <a:pPr>
              <a:buChar char="•"/>
            </a:pPr>
            <a:r>
              <a:rPr lang="en-US">
                <a:cs typeface="Calibri Light" panose="020F0302020204030204"/>
              </a:rPr>
              <a:t>Why it is an important experiment in particle physics</a:t>
            </a:r>
          </a:p>
          <a:p>
            <a:pPr>
              <a:buChar char="•"/>
            </a:pPr>
            <a:r>
              <a:rPr lang="en-US">
                <a:cs typeface="Calibri Light" panose="020F0302020204030204"/>
              </a:rPr>
              <a:t>Different types of silicon-based detectors and how they work</a:t>
            </a:r>
            <a:endParaRPr lang="en-US"/>
          </a:p>
          <a:p>
            <a:pPr marL="0" indent="0">
              <a:buNone/>
            </a:pPr>
            <a:endParaRPr lang="en-US">
              <a:cs typeface="Calibri Light" panose="020F0302020204030204"/>
            </a:endParaRPr>
          </a:p>
          <a:p>
            <a:pPr>
              <a:buChar char="•"/>
            </a:pPr>
            <a:endParaRPr lang="en-US">
              <a:cs typeface="Calibri Light" panose="020F0302020204030204"/>
            </a:endParaRPr>
          </a:p>
        </p:txBody>
      </p:sp>
      <p:pic>
        <p:nvPicPr>
          <p:cNvPr id="5" name="Picture 5" descr="A drawing of a device&#10;&#10;Description automatically generated">
            <a:extLst>
              <a:ext uri="{FF2B5EF4-FFF2-40B4-BE49-F238E27FC236}">
                <a16:creationId xmlns:a16="http://schemas.microsoft.com/office/drawing/2014/main" id="{38336A90-20CB-62D9-5FCA-6E0037DC6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06" y="498192"/>
            <a:ext cx="4101946" cy="57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4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21D7-438E-1C88-314D-61142CF4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031984"/>
            <a:ext cx="10780776" cy="613283"/>
          </a:xfrm>
        </p:spPr>
        <p:txBody>
          <a:bodyPr>
            <a:noAutofit/>
          </a:bodyPr>
          <a:lstStyle/>
          <a:p>
            <a:r>
              <a:rPr lang="en-US" sz="6000">
                <a:cs typeface="Calibri Light"/>
              </a:rPr>
              <a:t>Thank you for listening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45C00-FD2F-1BFD-65AE-484318B05C19}"/>
              </a:ext>
            </a:extLst>
          </p:cNvPr>
          <p:cNvSpPr/>
          <p:nvPr/>
        </p:nvSpPr>
        <p:spPr>
          <a:xfrm>
            <a:off x="-9294" y="-55755"/>
            <a:ext cx="12210585" cy="54826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5A51807-7898-6329-0299-02A960DF2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50" y="142410"/>
            <a:ext cx="688820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84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A97F6A-9688-4082-836D-44CD2CE97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1109F-870E-9AFD-0B33-A970A2E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The Project</a:t>
            </a:r>
            <a:endParaRPr lang="en-US"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C3C2D-288B-A191-D10B-2FFD7B077F5F}"/>
              </a:ext>
            </a:extLst>
          </p:cNvPr>
          <p:cNvSpPr txBox="1"/>
          <p:nvPr/>
        </p:nvSpPr>
        <p:spPr>
          <a:xfrm>
            <a:off x="7197213" y="2011680"/>
            <a:ext cx="4345858" cy="38647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Reconstruction of the Rutherford Experiment from 1909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Update the setup with modern detector technology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Final product is a multi-detector array that can display a historical experiment and different iterations of modern particle physics detectors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pic>
        <p:nvPicPr>
          <p:cNvPr id="6" name="Picture 6" descr="August 30, 1871 – Birth of Ernest Rutherford, who became one of the pillars  of nuclear physics after studying radioactivity - Rincón educativo">
            <a:extLst>
              <a:ext uri="{FF2B5EF4-FFF2-40B4-BE49-F238E27FC236}">
                <a16:creationId xmlns:a16="http://schemas.microsoft.com/office/drawing/2014/main" id="{E1DFD0C6-D9F9-E09D-AF99-899C2A6AF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37" y="1495576"/>
            <a:ext cx="5726934" cy="38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57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A97F6A-9688-4082-836D-44CD2CE97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1109F-870E-9AFD-0B33-A970A2E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The Experiment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C3C2D-288B-A191-D10B-2FFD7B077F5F}"/>
              </a:ext>
            </a:extLst>
          </p:cNvPr>
          <p:cNvSpPr txBox="1"/>
          <p:nvPr/>
        </p:nvSpPr>
        <p:spPr>
          <a:xfrm>
            <a:off x="7197213" y="2287102"/>
            <a:ext cx="4345858" cy="38647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A setup of alpha particles, shot into a sheet of gold foil. 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The scattered alpha particles were then detected by a phosphorescent scene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The experiment proved Thompson's model of the atom to be incorrect and concluded that the atom was in fact mostly empty space with a dense, positive nucleus.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pic>
        <p:nvPicPr>
          <p:cNvPr id="3" name="Picture 3" descr="Discovering the Nucleus: Rutherford's Gold Foil Experiment | ChemTalk">
            <a:extLst>
              <a:ext uri="{FF2B5EF4-FFF2-40B4-BE49-F238E27FC236}">
                <a16:creationId xmlns:a16="http://schemas.microsoft.com/office/drawing/2014/main" id="{07EE4C06-1D1A-8A88-3366-1E4132434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93" y="1838884"/>
            <a:ext cx="6048258" cy="31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68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109F-870E-9AFD-0B33-A970A2E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499533"/>
            <a:ext cx="6587613" cy="1658198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The Updated Hardware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8EB0-3996-8D9C-2F7E-87095631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011680"/>
            <a:ext cx="6587613" cy="3864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pPr>
              <a:buFont typeface="Arial,Sans-Serif"/>
              <a:buChar char="•"/>
            </a:pPr>
            <a:r>
              <a:rPr lang="en-US" dirty="0">
                <a:latin typeface="Calibri Light"/>
                <a:cs typeface="Arial"/>
              </a:rPr>
              <a:t>Use three types of detectors to replace the zinc </a:t>
            </a:r>
            <a:r>
              <a:rPr lang="en-US" dirty="0">
                <a:ea typeface="+mn-lt"/>
                <a:cs typeface="Arial"/>
              </a:rPr>
              <a:t>s</a:t>
            </a:r>
            <a:r>
              <a:rPr lang="en-US" dirty="0">
                <a:ea typeface="+mn-lt"/>
                <a:cs typeface="+mn-lt"/>
              </a:rPr>
              <a:t>ulphide </a:t>
            </a:r>
            <a:r>
              <a:rPr lang="en-US" dirty="0">
                <a:latin typeface="Calibri Light"/>
                <a:cs typeface="Arial"/>
              </a:rPr>
              <a:t>phosphorescent screen. </a:t>
            </a:r>
          </a:p>
          <a:p>
            <a:pPr>
              <a:buFont typeface="Arial,Sans-Serif"/>
              <a:buChar char="•"/>
            </a:pPr>
            <a:r>
              <a:rPr lang="en-US" dirty="0">
                <a:latin typeface="Calibri Light"/>
                <a:cs typeface="Arial"/>
              </a:rPr>
              <a:t>All three are silicon based and originally used for other purposes such as muon detection. </a:t>
            </a:r>
          </a:p>
          <a:p>
            <a:pPr>
              <a:buFont typeface="Arial,Sans-Serif"/>
              <a:buChar char="•"/>
            </a:pPr>
            <a:r>
              <a:rPr lang="en-US" dirty="0">
                <a:latin typeface="Calibri Light"/>
                <a:cs typeface="Arial"/>
              </a:rPr>
              <a:t>In this experiment, they will be set up in an array and calibrated to produce three coherent data sets.</a:t>
            </a:r>
            <a:endParaRPr lang="en-US" dirty="0">
              <a:latin typeface="Calibri Light"/>
            </a:endParaRPr>
          </a:p>
          <a:p>
            <a:pPr marL="0" indent="0">
              <a:buNone/>
            </a:pPr>
            <a:endParaRPr lang="en-US">
              <a:cs typeface="Calibri Light" panose="020F0302020204030204"/>
            </a:endParaRPr>
          </a:p>
          <a:p>
            <a:pPr>
              <a:buChar char="•"/>
            </a:pPr>
            <a:endParaRPr lang="en-US">
              <a:cs typeface="Calibri Light" panose="020F0302020204030204"/>
            </a:endParaRPr>
          </a:p>
        </p:txBody>
      </p:sp>
      <p:pic>
        <p:nvPicPr>
          <p:cNvPr id="5" name="Picture 5" descr="A green circuit board with gold and silver components&#10;&#10;Description automatically generated">
            <a:extLst>
              <a:ext uri="{FF2B5EF4-FFF2-40B4-BE49-F238E27FC236}">
                <a16:creationId xmlns:a16="http://schemas.microsoft.com/office/drawing/2014/main" id="{4D5CCB84-7ED3-56B3-07DA-C702EAC48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7" t="15921" r="41518" b="10550"/>
          <a:stretch/>
        </p:blipFill>
        <p:spPr>
          <a:xfrm rot="5400000">
            <a:off x="325469" y="470832"/>
            <a:ext cx="1727201" cy="147075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53E55DE-566D-B8DA-3935-69E7C6890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6" t="-718" r="41964" b="18894"/>
          <a:stretch/>
        </p:blipFill>
        <p:spPr>
          <a:xfrm rot="5400000">
            <a:off x="235751" y="2274835"/>
            <a:ext cx="1910528" cy="1489791"/>
          </a:xfrm>
          <a:prstGeom prst="rect">
            <a:avLst/>
          </a:prstGeom>
        </p:spPr>
      </p:pic>
      <p:pic>
        <p:nvPicPr>
          <p:cNvPr id="7" name="Picture 7" descr="A blue electronic device with a small screen&#10;&#10;Description automatically generated">
            <a:extLst>
              <a:ext uri="{FF2B5EF4-FFF2-40B4-BE49-F238E27FC236}">
                <a16:creationId xmlns:a16="http://schemas.microsoft.com/office/drawing/2014/main" id="{38FEBDF9-DEC3-9083-7640-9F60B1BDC9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80" t="1145" r="44412" b="7929"/>
          <a:stretch/>
        </p:blipFill>
        <p:spPr>
          <a:xfrm rot="5400000">
            <a:off x="2225075" y="1792664"/>
            <a:ext cx="1892999" cy="2461831"/>
          </a:xfrm>
          <a:prstGeom prst="rect">
            <a:avLst/>
          </a:prstGeom>
        </p:spPr>
      </p:pic>
      <p:pic>
        <p:nvPicPr>
          <p:cNvPr id="8" name="Picture 8" descr="A circuit board with wires connected to it&#10;&#10;Description automatically generated">
            <a:extLst>
              <a:ext uri="{FF2B5EF4-FFF2-40B4-BE49-F238E27FC236}">
                <a16:creationId xmlns:a16="http://schemas.microsoft.com/office/drawing/2014/main" id="{15670D37-A58F-8EFE-6466-9887981F2E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13" r="7932" b="337"/>
          <a:stretch/>
        </p:blipFill>
        <p:spPr>
          <a:xfrm rot="5400000">
            <a:off x="486890" y="4233787"/>
            <a:ext cx="1795362" cy="1864976"/>
          </a:xfrm>
          <a:prstGeom prst="rect">
            <a:avLst/>
          </a:prstGeom>
        </p:spPr>
      </p:pic>
      <p:pic>
        <p:nvPicPr>
          <p:cNvPr id="9" name="Picture 9" descr="A close up of a circuit board&#10;&#10;Description automatically generated">
            <a:extLst>
              <a:ext uri="{FF2B5EF4-FFF2-40B4-BE49-F238E27FC236}">
                <a16:creationId xmlns:a16="http://schemas.microsoft.com/office/drawing/2014/main" id="{2553FFA8-DFC0-6CAA-CA1E-9D523B389A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11" t="615" r="44239" b="807"/>
          <a:stretch/>
        </p:blipFill>
        <p:spPr>
          <a:xfrm rot="5400000">
            <a:off x="2303027" y="-15458"/>
            <a:ext cx="1736362" cy="2458269"/>
          </a:xfrm>
          <a:prstGeom prst="rect">
            <a:avLst/>
          </a:prstGeom>
        </p:spPr>
      </p:pic>
      <p:pic>
        <p:nvPicPr>
          <p:cNvPr id="10" name="Picture 10" descr="A blue circuit board with wires&#10;&#10;Description automatically generated">
            <a:extLst>
              <a:ext uri="{FF2B5EF4-FFF2-40B4-BE49-F238E27FC236}">
                <a16:creationId xmlns:a16="http://schemas.microsoft.com/office/drawing/2014/main" id="{75B9862B-66E0-BD17-A532-C851CC08D1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63" t="1843" r="28571" b="-1290"/>
          <a:stretch/>
        </p:blipFill>
        <p:spPr>
          <a:xfrm rot="5400000">
            <a:off x="2483390" y="4160364"/>
            <a:ext cx="1827791" cy="20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109F-870E-9AFD-0B33-A970A2E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Cosmic Watch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8EB0-3996-8D9C-2F7E-87095631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 Light" panose="020F0302020204030204"/>
            </a:endParaRPr>
          </a:p>
          <a:p>
            <a:pPr>
              <a:buFont typeface="Arial"/>
              <a:buChar char="•"/>
            </a:pPr>
            <a:r>
              <a:rPr lang="en-US">
                <a:cs typeface="Calibri Light" panose="020F0302020204030204"/>
              </a:rPr>
              <a:t>Originally made to detect cosmic rays and muons</a:t>
            </a:r>
          </a:p>
          <a:p>
            <a:pPr>
              <a:buFont typeface="Arial"/>
              <a:buChar char="•"/>
            </a:pPr>
            <a:r>
              <a:rPr lang="en-US">
                <a:cs typeface="Calibri Light" panose="020F0302020204030204"/>
              </a:rPr>
              <a:t>Its silicon sensor is light dependent and therefore uses a scintillator to detect alpha hits</a:t>
            </a:r>
          </a:p>
          <a:p>
            <a:pPr>
              <a:buFont typeface="Arial"/>
              <a:buChar char="•"/>
            </a:pPr>
            <a:r>
              <a:rPr lang="en-US">
                <a:cs typeface="Calibri Light" panose="020F0302020204030204"/>
              </a:rPr>
              <a:t>The necessary code is uploaded to the Arduino nano attached and a python code on the RPi collects and collates all the data</a:t>
            </a:r>
          </a:p>
          <a:p>
            <a:pPr>
              <a:buFont typeface="Arial"/>
              <a:buChar char="•"/>
            </a:pPr>
            <a:r>
              <a:rPr lang="en-US">
                <a:cs typeface="Calibri Light" panose="020F0302020204030204"/>
              </a:rPr>
              <a:t>The data we're interested in the voltage of the silicon sensor which tells us if there is a hit or no hit</a:t>
            </a:r>
          </a:p>
          <a:p>
            <a:pPr>
              <a:buFont typeface="Arial"/>
              <a:buChar char="•"/>
            </a:pPr>
            <a:endParaRPr lang="en-US">
              <a:cs typeface="Calibri Light" panose="020F0302020204030204"/>
            </a:endParaRPr>
          </a:p>
        </p:txBody>
      </p:sp>
      <p:pic>
        <p:nvPicPr>
          <p:cNvPr id="5" name="Picture 6" descr="A blue circuit board with a square and a square&#10;&#10;Description automatically generated">
            <a:extLst>
              <a:ext uri="{FF2B5EF4-FFF2-40B4-BE49-F238E27FC236}">
                <a16:creationId xmlns:a16="http://schemas.microsoft.com/office/drawing/2014/main" id="{6178BDE7-3D0E-DD7F-E036-85AE813C2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8" t="225" r="48285"/>
          <a:stretch/>
        </p:blipFill>
        <p:spPr>
          <a:xfrm rot="5400000">
            <a:off x="8334538" y="2974768"/>
            <a:ext cx="3689692" cy="4068341"/>
          </a:xfrm>
          <a:prstGeom prst="rect">
            <a:avLst/>
          </a:prstGeom>
        </p:spPr>
      </p:pic>
      <p:pic>
        <p:nvPicPr>
          <p:cNvPr id="12" name="Picture 7" descr="A blue electronic device with a small screen&#10;&#10;Description automatically generated">
            <a:extLst>
              <a:ext uri="{FF2B5EF4-FFF2-40B4-BE49-F238E27FC236}">
                <a16:creationId xmlns:a16="http://schemas.microsoft.com/office/drawing/2014/main" id="{A935F1DE-D5A3-0D50-8763-AA6147F25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0" t="1145" r="44412" b="7929"/>
          <a:stretch/>
        </p:blipFill>
        <p:spPr>
          <a:xfrm rot="5400000">
            <a:off x="8601087" y="-479564"/>
            <a:ext cx="3132396" cy="40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8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1240-71B4-2B93-0E83-1FD95CE2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5" y="499533"/>
            <a:ext cx="6562726" cy="1658198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SPM Micro Sensors  'John'</a:t>
            </a:r>
            <a:endParaRPr lang="en-US" err="1"/>
          </a:p>
        </p:txBody>
      </p:sp>
      <p:pic>
        <p:nvPicPr>
          <p:cNvPr id="7" name="Picture 5" descr="A green circuit board with gold and silver components&#10;&#10;Description automatically generated">
            <a:extLst>
              <a:ext uri="{FF2B5EF4-FFF2-40B4-BE49-F238E27FC236}">
                <a16:creationId xmlns:a16="http://schemas.microsoft.com/office/drawing/2014/main" id="{31D1BC64-B154-2237-7283-E664CA40E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2" r="38553" b="1"/>
          <a:stretch/>
        </p:blipFill>
        <p:spPr>
          <a:xfrm rot="5400000">
            <a:off x="24996" y="-24996"/>
            <a:ext cx="4027470" cy="40774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4F862-DF40-E9ED-F1DF-89C07D190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557" y="2011680"/>
            <a:ext cx="6428994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har char="•"/>
            </a:pPr>
            <a:r>
              <a:rPr lang="en-US" dirty="0">
                <a:cs typeface="Calibri Light" panose="020F0302020204030204"/>
              </a:rPr>
              <a:t>With a silicon sensor we can read changes in voltage depending on how much light is incident on the sensor</a:t>
            </a:r>
          </a:p>
          <a:p>
            <a:pPr>
              <a:buChar char="•"/>
            </a:pPr>
            <a:r>
              <a:rPr lang="en-US" dirty="0">
                <a:cs typeface="Calibri Light" panose="020F0302020204030204"/>
              </a:rPr>
              <a:t>This sensor gives an analog output which therefore needs to be translated through an A</a:t>
            </a:r>
            <a:r>
              <a:rPr lang="en-GB" dirty="0" err="1">
                <a:cs typeface="Calibri Light" panose="020F0302020204030204"/>
              </a:rPr>
              <a:t>rduino</a:t>
            </a:r>
            <a:r>
              <a:rPr lang="en-US" dirty="0">
                <a:cs typeface="Calibri Light" panose="020F0302020204030204"/>
              </a:rPr>
              <a:t> to digital to be read by the Raspberry Pi</a:t>
            </a:r>
          </a:p>
          <a:p>
            <a:pPr>
              <a:buChar char="•"/>
            </a:pPr>
            <a:r>
              <a:rPr lang="en-US" dirty="0">
                <a:cs typeface="Calibri Light" panose="020F0302020204030204"/>
              </a:rPr>
              <a:t>A python script then reads this and tells us if there is a hit or no hit depending on the change in voltage</a:t>
            </a:r>
          </a:p>
        </p:txBody>
      </p:sp>
      <p:pic>
        <p:nvPicPr>
          <p:cNvPr id="6" name="Picture 9" descr="A close up of a circuit board">
            <a:extLst>
              <a:ext uri="{FF2B5EF4-FFF2-40B4-BE49-F238E27FC236}">
                <a16:creationId xmlns:a16="http://schemas.microsoft.com/office/drawing/2014/main" id="{8D02CBB9-46FC-9227-CBC0-24166B264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11" t="615" r="44239" b="807"/>
          <a:stretch/>
        </p:blipFill>
        <p:spPr>
          <a:xfrm rot="5400000">
            <a:off x="610793" y="3398698"/>
            <a:ext cx="2844724" cy="40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81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109F-870E-9AFD-0B33-A970A2E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5" y="499533"/>
            <a:ext cx="6562726" cy="1658198"/>
          </a:xfrm>
        </p:spPr>
        <p:txBody>
          <a:bodyPr>
            <a:normAutofit/>
          </a:bodyPr>
          <a:lstStyle/>
          <a:p>
            <a:r>
              <a:rPr lang="en-US" sz="5000" err="1">
                <a:cs typeface="Calibri Light"/>
              </a:rPr>
              <a:t>ITk</a:t>
            </a:r>
            <a:r>
              <a:rPr lang="en-US" sz="5000">
                <a:cs typeface="Calibri Light"/>
              </a:rPr>
              <a:t> Pixel Sensor and </a:t>
            </a:r>
            <a:r>
              <a:rPr lang="en-US" sz="5000">
                <a:latin typeface="Calibri Light"/>
                <a:cs typeface="Calibri Light"/>
              </a:rPr>
              <a:t>RD53A chip</a:t>
            </a:r>
          </a:p>
        </p:txBody>
      </p:sp>
      <p:pic>
        <p:nvPicPr>
          <p:cNvPr id="6" name="Picture 8" descr="A circuit board with wires connected to it&#10;&#10;Description automatically generated">
            <a:extLst>
              <a:ext uri="{FF2B5EF4-FFF2-40B4-BE49-F238E27FC236}">
                <a16:creationId xmlns:a16="http://schemas.microsoft.com/office/drawing/2014/main" id="{EB0CB008-6CBD-662D-7F57-5892F3343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38" r="7357" b="1"/>
          <a:stretch/>
        </p:blipFill>
        <p:spPr>
          <a:xfrm rot="5400000">
            <a:off x="24996" y="-24996"/>
            <a:ext cx="4027470" cy="40774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8EB0-3996-8D9C-2F7E-87095631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557" y="2011680"/>
            <a:ext cx="6428994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 Light" panose="020F0302020204030204"/>
            </a:endParaRPr>
          </a:p>
          <a:p>
            <a:pPr>
              <a:buFont typeface="Arial"/>
              <a:buChar char="•"/>
            </a:pPr>
            <a:r>
              <a:rPr lang="en-US">
                <a:latin typeface="Calibri Light"/>
                <a:cs typeface="Calibri Light" panose="020F0302020204030204"/>
              </a:rPr>
              <a:t>The second sensor is an </a:t>
            </a:r>
            <a:r>
              <a:rPr lang="en-US" err="1">
                <a:latin typeface="Calibri Light"/>
                <a:cs typeface="Calibri Light" panose="020F0302020204030204"/>
              </a:rPr>
              <a:t>ITk</a:t>
            </a:r>
            <a:r>
              <a:rPr lang="en-US">
                <a:latin typeface="Calibri Light"/>
                <a:cs typeface="Calibri Light" panose="020F0302020204030204"/>
              </a:rPr>
              <a:t> pixel sensor, with an RD53A chip</a:t>
            </a:r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Unlike the other two sensors, this one needs to be prompted to supply data as it's originally designed for LHC readout</a:t>
            </a:r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To</a:t>
            </a:r>
            <a:r>
              <a:rPr lang="en-US">
                <a:cs typeface="Calibri Light" panose="020F0302020204030204"/>
              </a:rPr>
              <a:t> get around this, we have written a bash script to prompt the sensor to run a noise scan, convert the .</a:t>
            </a:r>
            <a:r>
              <a:rPr lang="en-US" err="1">
                <a:cs typeface="Calibri Light" panose="020F0302020204030204"/>
              </a:rPr>
              <a:t>json</a:t>
            </a:r>
            <a:r>
              <a:rPr lang="en-US">
                <a:cs typeface="Calibri Light" panose="020F0302020204030204"/>
              </a:rPr>
              <a:t> file to text file and then push the data to Prometheus.</a:t>
            </a:r>
            <a:endParaRPr lang="en-US"/>
          </a:p>
        </p:txBody>
      </p:sp>
      <p:pic>
        <p:nvPicPr>
          <p:cNvPr id="12" name="Picture 10" descr="A blue circuit board with wires&#10;&#10;Description automatically generated">
            <a:extLst>
              <a:ext uri="{FF2B5EF4-FFF2-40B4-BE49-F238E27FC236}">
                <a16:creationId xmlns:a16="http://schemas.microsoft.com/office/drawing/2014/main" id="{D3BF1A9B-6906-E7EF-4E58-18311B281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48" t="1987" r="35221" b="-1239"/>
          <a:stretch/>
        </p:blipFill>
        <p:spPr>
          <a:xfrm rot="5400000">
            <a:off x="632445" y="3422327"/>
            <a:ext cx="2749821" cy="41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1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2AA97F6A-9688-4082-836D-44CD2CE97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1109F-870E-9AFD-0B33-A970A2E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cs typeface="Calibri Light"/>
              </a:rPr>
              <a:t>The Software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8EB0-3996-8D9C-2F7E-87095631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9" y="2066765"/>
            <a:ext cx="5557712" cy="27263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200">
              <a:cs typeface="Calibri Light" panose="020F0302020204030204"/>
            </a:endParaRPr>
          </a:p>
          <a:p>
            <a:pPr>
              <a:buFont typeface="Arial"/>
              <a:buChar char="•"/>
            </a:pPr>
            <a:r>
              <a:rPr lang="en-US" sz="2200">
                <a:latin typeface="Calibri Light"/>
                <a:cs typeface="Calibri Light" panose="020F0302020204030204"/>
              </a:rPr>
              <a:t>This setup uses two main pieces of software, Prometheus and Grafana.</a:t>
            </a:r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These are used to process and display the data of all of the detectors on an external monitor.</a:t>
            </a:r>
          </a:p>
          <a:p>
            <a:pPr>
              <a:buFont typeface="Arial"/>
              <a:buChar char="•"/>
            </a:pPr>
            <a:r>
              <a:rPr lang="en-US" sz="2200">
                <a:cs typeface="Calibri Light" panose="020F0302020204030204"/>
              </a:rPr>
              <a:t>We will quickly go into what both of these applications do. </a:t>
            </a:r>
          </a:p>
        </p:txBody>
      </p:sp>
      <p:pic>
        <p:nvPicPr>
          <p:cNvPr id="6" name="Picture 6" descr="File:Prometheus software logo.svg - Wikimedia Commons">
            <a:extLst>
              <a:ext uri="{FF2B5EF4-FFF2-40B4-BE49-F238E27FC236}">
                <a16:creationId xmlns:a16="http://schemas.microsoft.com/office/drawing/2014/main" id="{3EB7AF3B-C7AD-EACD-C29E-3AB3C852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050" y="2509505"/>
            <a:ext cx="2440237" cy="2408196"/>
          </a:xfrm>
          <a:prstGeom prst="rect">
            <a:avLst/>
          </a:prstGeom>
        </p:spPr>
      </p:pic>
      <p:pic>
        <p:nvPicPr>
          <p:cNvPr id="7" name="Picture 7" descr="File:Grafana logo.svg - Wikimedia Commons">
            <a:extLst>
              <a:ext uri="{FF2B5EF4-FFF2-40B4-BE49-F238E27FC236}">
                <a16:creationId xmlns:a16="http://schemas.microsoft.com/office/drawing/2014/main" id="{260B4598-3910-F4E1-6BC9-83C7E4A1A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942" y="2487861"/>
            <a:ext cx="2550405" cy="25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82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109F-870E-9AFD-0B33-A970A2E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10" y="499533"/>
            <a:ext cx="3706761" cy="1658198"/>
          </a:xfrm>
        </p:spPr>
        <p:txBody>
          <a:bodyPr>
            <a:normAutofit/>
          </a:bodyPr>
          <a:lstStyle/>
          <a:p>
            <a:r>
              <a:rPr lang="en-US" sz="4400">
                <a:cs typeface="Calibri Light"/>
              </a:rPr>
              <a:t>Prometheus</a:t>
            </a:r>
            <a:endParaRPr lang="en-US" sz="4400"/>
          </a:p>
        </p:txBody>
      </p:sp>
      <p:pic>
        <p:nvPicPr>
          <p:cNvPr id="5" name="Picture 5" descr="Prometheus Kubernetes | Kubernetes Monitoring | What is Grafana">
            <a:extLst>
              <a:ext uri="{FF2B5EF4-FFF2-40B4-BE49-F238E27FC236}">
                <a16:creationId xmlns:a16="http://schemas.microsoft.com/office/drawing/2014/main" id="{CB7EB8E2-595F-1E7A-67E7-60B3E18FD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513507"/>
            <a:ext cx="6912217" cy="38412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8EB0-3996-8D9C-2F7E-87095631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310" y="2011680"/>
            <a:ext cx="3706761" cy="3864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har char="•"/>
            </a:pPr>
            <a:r>
              <a:rPr lang="en-US" sz="2200">
                <a:ea typeface="+mn-lt"/>
                <a:cs typeface="+mn-lt"/>
              </a:rPr>
              <a:t>Prometheus is a software application used for event monitoring and in this experimental setup, it monitors the hit/no-hit rate of alpha particles.</a:t>
            </a:r>
            <a:endParaRPr lang="en-US" sz="2200">
              <a:cs typeface="Calibri Light" panose="020F0302020204030204"/>
            </a:endParaRPr>
          </a:p>
          <a:p>
            <a:pPr>
              <a:buChar char="•"/>
            </a:pPr>
            <a:r>
              <a:rPr lang="en-US" sz="2200">
                <a:cs typeface="Calibri Light" panose="020F0302020204030204"/>
              </a:rPr>
              <a:t>In this experiment, Prometheus collates data from all three sensors and allows us to send them to Grafana to display them. </a:t>
            </a:r>
          </a:p>
          <a:p>
            <a:pPr marL="0" indent="0">
              <a:buNone/>
            </a:pPr>
            <a:endParaRPr lang="en-US" sz="2000">
              <a:cs typeface="Calibri Light" panose="020F0302020204030204"/>
            </a:endParaRPr>
          </a:p>
          <a:p>
            <a:pPr>
              <a:buChar char="•"/>
            </a:pPr>
            <a:endParaRPr lang="en-US" sz="2000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9860213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Metropolitan</vt:lpstr>
      <vt:lpstr>Rutherford Scattering Outreach Project</vt:lpstr>
      <vt:lpstr>The Project</vt:lpstr>
      <vt:lpstr>The Experiment </vt:lpstr>
      <vt:lpstr>The Updated Hardware</vt:lpstr>
      <vt:lpstr>Cosmic Watch</vt:lpstr>
      <vt:lpstr>SPM Micro Sensors  'John'</vt:lpstr>
      <vt:lpstr>ITk Pixel Sensor and RD53A chip</vt:lpstr>
      <vt:lpstr>The Software</vt:lpstr>
      <vt:lpstr>Prometheus</vt:lpstr>
      <vt:lpstr>Grafana</vt:lpstr>
      <vt:lpstr>Outreach Aims Overall</vt:lpstr>
      <vt:lpstr>Thank you for listening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</cp:revision>
  <dcterms:created xsi:type="dcterms:W3CDTF">2023-07-27T14:22:49Z</dcterms:created>
  <dcterms:modified xsi:type="dcterms:W3CDTF">2023-08-09T09:21:34Z</dcterms:modified>
</cp:coreProperties>
</file>