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81.tif" ContentType="image/tif"/>
  <Override PartName="/ppt/media/image84.tif" ContentType="image/tif"/>
  <Override PartName="/ppt/media/image86.tif" ContentType="image/tif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08" r:id="rId3"/>
    <p:sldId id="579" r:id="rId4"/>
    <p:sldId id="612" r:id="rId5"/>
    <p:sldId id="517" r:id="rId6"/>
    <p:sldId id="518" r:id="rId7"/>
    <p:sldId id="303" r:id="rId8"/>
    <p:sldId id="613" r:id="rId9"/>
    <p:sldId id="258" r:id="rId10"/>
    <p:sldId id="260" r:id="rId11"/>
    <p:sldId id="616" r:id="rId12"/>
    <p:sldId id="611" r:id="rId13"/>
    <p:sldId id="266" r:id="rId14"/>
    <p:sldId id="281" r:id="rId15"/>
    <p:sldId id="280" r:id="rId16"/>
    <p:sldId id="623" r:id="rId17"/>
    <p:sldId id="841" r:id="rId18"/>
    <p:sldId id="845" r:id="rId19"/>
    <p:sldId id="846" r:id="rId20"/>
    <p:sldId id="847" r:id="rId21"/>
    <p:sldId id="848" r:id="rId22"/>
    <p:sldId id="617" r:id="rId23"/>
    <p:sldId id="257" r:id="rId24"/>
    <p:sldId id="618" r:id="rId25"/>
    <p:sldId id="259" r:id="rId26"/>
    <p:sldId id="619" r:id="rId27"/>
    <p:sldId id="620" r:id="rId28"/>
    <p:sldId id="621" r:id="rId29"/>
    <p:sldId id="622" r:id="rId30"/>
    <p:sldId id="475" r:id="rId31"/>
    <p:sldId id="842" r:id="rId32"/>
    <p:sldId id="273" r:id="rId33"/>
    <p:sldId id="483" r:id="rId34"/>
    <p:sldId id="614" r:id="rId35"/>
    <p:sldId id="615" r:id="rId36"/>
    <p:sldId id="26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4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2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6DEED-42EF-4409-8B47-CFABB258B88C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2D337-C9BF-49F6-8746-ABC56E636F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828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dirty="0"/>
              <a:t>To replace photo with one of your own. </a:t>
            </a:r>
            <a:r>
              <a:rPr lang="en-GB" b="1" dirty="0"/>
              <a:t>1)</a:t>
            </a:r>
            <a:r>
              <a:rPr lang="en-GB" dirty="0"/>
              <a:t> Send the geometric shape overlay to the back – </a:t>
            </a:r>
            <a:r>
              <a:rPr lang="en-GB" i="1" dirty="0"/>
              <a:t>Right-Click &gt; Send to Back &gt; Send to Back</a:t>
            </a:r>
            <a:r>
              <a:rPr lang="en-GB" dirty="0"/>
              <a:t>. </a:t>
            </a:r>
            <a:r>
              <a:rPr lang="en-GB" b="1" dirty="0"/>
              <a:t>2) </a:t>
            </a:r>
            <a:r>
              <a:rPr lang="en-GB" dirty="0"/>
              <a:t>Replace image – use the guides provided to correctly position it. </a:t>
            </a:r>
            <a:r>
              <a:rPr lang="en-GB" b="1" dirty="0"/>
              <a:t>3) </a:t>
            </a:r>
            <a:r>
              <a:rPr lang="en-GB" dirty="0"/>
              <a:t>Send your image to the back so that the geometric overlay re-appears over the image. </a:t>
            </a:r>
            <a:r>
              <a:rPr lang="en-GB" sz="12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Please remove or amend the image credit if you are using a different image to the one provided.</a:t>
            </a:r>
            <a:endParaRPr dirty="0"/>
          </a:p>
        </p:txBody>
      </p:sp>
      <p:sp>
        <p:nvSpPr>
          <p:cNvPr id="261" name="Google Shape;26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4331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prstGeom prst="rect">
            <a:avLst/>
          </a:prstGeom>
          <a:ln w="0">
            <a:noFill/>
          </a:ln>
        </p:spPr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Outlook slide predicting where a next generation XFEL will have further impact. 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629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1274-WP0-prs-0025-v1.0-UKXFEL Community Slides Extended</a:t>
            </a:r>
          </a:p>
        </p:txBody>
      </p:sp>
      <p:sp>
        <p:nvSpPr>
          <p:cNvPr id="261" name="Google Shape;26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30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331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947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1274-WP0-prs-0025-v1.0-UKXFEL Community Slides Extended</a:t>
            </a:r>
          </a:p>
        </p:txBody>
      </p:sp>
      <p:sp>
        <p:nvSpPr>
          <p:cNvPr id="261" name="Google Shape;26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33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021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1274-WP0-prs-0025-v1.0-UKXFEL Community Slides Extended</a:t>
            </a:r>
          </a:p>
        </p:txBody>
      </p:sp>
      <p:sp>
        <p:nvSpPr>
          <p:cNvPr id="261" name="Google Shape;26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35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81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315" name="Google Shape;31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2241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latin typeface="+mn-lt"/>
              </a:rPr>
              <a:t>Probing the hole following x-ray ionisation of glycine we observe both oscillatory charge migration and evidence of vibronic coupling. A near transform limited 3 fs pulse enabled the temporal and energy resolution </a:t>
            </a:r>
            <a:r>
              <a:rPr lang="en-GB" sz="1200" b="1" dirty="0"/>
              <a:t>needed</a:t>
            </a:r>
            <a:r>
              <a:rPr lang="en-GB" sz="1200" b="1" dirty="0">
                <a:latin typeface="+mn-lt"/>
              </a:rPr>
              <a:t> for this measurement.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A27B6-7541-C441-AD98-D4D39C7FD2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25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7C5EA-1418-DD45-AAB4-26F6A02D79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37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effectLst/>
                <a:latin typeface="Helvetica Neue" panose="02000503000000020004" pitchFamily="2" charset="0"/>
              </a:rPr>
              <a:t>Lebrette</a:t>
            </a:r>
            <a:r>
              <a:rPr lang="en-GB" dirty="0">
                <a:effectLst/>
                <a:latin typeface="Helvetica Neue" panose="02000503000000020004" pitchFamily="2" charset="0"/>
              </a:rPr>
              <a:t>, H.</a:t>
            </a:r>
            <a:r>
              <a:rPr lang="en-GB" i="1" dirty="0">
                <a:effectLst/>
                <a:latin typeface="Helvetica Neue" panose="02000503000000020004" pitchFamily="2" charset="0"/>
              </a:rPr>
              <a:t> et al.</a:t>
            </a:r>
            <a:r>
              <a:rPr lang="en-GB" dirty="0">
                <a:effectLst/>
                <a:latin typeface="Helvetica Neue" panose="02000503000000020004" pitchFamily="2" charset="0"/>
              </a:rPr>
              <a:t> Structure of a ribonucleotide reductase R2 protein radical. </a:t>
            </a:r>
            <a:r>
              <a:rPr lang="en-GB" i="1" dirty="0">
                <a:effectLst/>
                <a:latin typeface="Helvetica Neue" panose="02000503000000020004" pitchFamily="2" charset="0"/>
              </a:rPr>
              <a:t>Science</a:t>
            </a:r>
            <a:r>
              <a:rPr lang="en-GB" dirty="0">
                <a:effectLst/>
                <a:latin typeface="Helvetica Neue" panose="02000503000000020004" pitchFamily="2" charset="0"/>
              </a:rPr>
              <a:t> </a:t>
            </a:r>
            <a:r>
              <a:rPr lang="en-GB" b="1" dirty="0">
                <a:effectLst/>
                <a:latin typeface="Helvetica Neue" panose="02000503000000020004" pitchFamily="2" charset="0"/>
              </a:rPr>
              <a:t>382</a:t>
            </a:r>
            <a:r>
              <a:rPr lang="en-GB" dirty="0">
                <a:effectLst/>
                <a:latin typeface="Helvetica Neue" panose="02000503000000020004" pitchFamily="2" charset="0"/>
              </a:rPr>
              <a:t>, 109-113, doi:10.1126/science.adh8160 (2023).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effectLst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Helvetica Neue" panose="02000503000000020004" pitchFamily="2" charset="0"/>
              </a:rPr>
              <a:t>Srinivas, V.</a:t>
            </a:r>
            <a:r>
              <a:rPr lang="en-GB" i="1" dirty="0">
                <a:effectLst/>
                <a:latin typeface="Helvetica Neue" panose="02000503000000020004" pitchFamily="2" charset="0"/>
              </a:rPr>
              <a:t> et al.</a:t>
            </a:r>
            <a:r>
              <a:rPr lang="en-GB" dirty="0">
                <a:effectLst/>
                <a:latin typeface="Helvetica Neue" panose="02000503000000020004" pitchFamily="2" charset="0"/>
              </a:rPr>
              <a:t> High-Resolution XFEL Structure of the Soluble Methane Monooxygenase Hydroxylase Complex with its Regulatory Component at Ambient Temperature in Two Oxidation States. </a:t>
            </a:r>
            <a:r>
              <a:rPr lang="en-GB" i="1" dirty="0">
                <a:effectLst/>
                <a:latin typeface="Helvetica Neue" panose="02000503000000020004" pitchFamily="2" charset="0"/>
              </a:rPr>
              <a:t>J Am Chem Soc</a:t>
            </a:r>
            <a:r>
              <a:rPr lang="en-GB" dirty="0">
                <a:effectLst/>
                <a:latin typeface="Helvetica Neue" panose="02000503000000020004" pitchFamily="2" charset="0"/>
              </a:rPr>
              <a:t> </a:t>
            </a:r>
            <a:r>
              <a:rPr lang="en-GB" b="1" dirty="0">
                <a:effectLst/>
                <a:latin typeface="Helvetica Neue" panose="02000503000000020004" pitchFamily="2" charset="0"/>
              </a:rPr>
              <a:t>142</a:t>
            </a:r>
            <a:r>
              <a:rPr lang="en-GB" dirty="0">
                <a:effectLst/>
                <a:latin typeface="Helvetica Neue" panose="02000503000000020004" pitchFamily="2" charset="0"/>
              </a:rPr>
              <a:t>, 14249-14266, doi:10.1021/jacs.0c05613 (2020).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effectLst/>
                <a:latin typeface="Helvetica Neue" panose="02000503000000020004" pitchFamily="2" charset="0"/>
              </a:rPr>
              <a:t>Stauch</a:t>
            </a:r>
            <a:r>
              <a:rPr lang="en-GB" dirty="0">
                <a:effectLst/>
                <a:latin typeface="Helvetica Neue" panose="02000503000000020004" pitchFamily="2" charset="0"/>
              </a:rPr>
              <a:t>, B.</a:t>
            </a:r>
            <a:r>
              <a:rPr lang="en-GB" i="1" dirty="0">
                <a:effectLst/>
                <a:latin typeface="Helvetica Neue" panose="02000503000000020004" pitchFamily="2" charset="0"/>
              </a:rPr>
              <a:t> et al.</a:t>
            </a:r>
            <a:r>
              <a:rPr lang="en-GB" dirty="0">
                <a:effectLst/>
                <a:latin typeface="Helvetica Neue" panose="02000503000000020004" pitchFamily="2" charset="0"/>
              </a:rPr>
              <a:t> Structural basis of ligand recognition at the human MT1 melatonin receptor. </a:t>
            </a:r>
            <a:r>
              <a:rPr lang="en-GB" i="1" dirty="0">
                <a:effectLst/>
                <a:latin typeface="Helvetica Neue" panose="02000503000000020004" pitchFamily="2" charset="0"/>
              </a:rPr>
              <a:t>Nature</a:t>
            </a:r>
            <a:r>
              <a:rPr lang="en-GB" dirty="0">
                <a:effectLst/>
                <a:latin typeface="Helvetica Neue" panose="02000503000000020004" pitchFamily="2" charset="0"/>
              </a:rPr>
              <a:t> </a:t>
            </a:r>
            <a:r>
              <a:rPr lang="en-GB" b="1" dirty="0">
                <a:effectLst/>
                <a:latin typeface="Helvetica Neue" panose="02000503000000020004" pitchFamily="2" charset="0"/>
              </a:rPr>
              <a:t>569</a:t>
            </a:r>
            <a:r>
              <a:rPr lang="en-GB" dirty="0">
                <a:effectLst/>
                <a:latin typeface="Helvetica Neue" panose="02000503000000020004" pitchFamily="2" charset="0"/>
              </a:rPr>
              <a:t>, 284-288, doi:10.1038/s41586-019-1141-3 (2019).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Helvetica Neue" panose="02000503000000020004" pitchFamily="2" charset="0"/>
              </a:rPr>
              <a:t>Zhou, Q.</a:t>
            </a:r>
            <a:r>
              <a:rPr lang="en-GB" i="1" dirty="0">
                <a:effectLst/>
                <a:latin typeface="Helvetica Neue" panose="02000503000000020004" pitchFamily="2" charset="0"/>
              </a:rPr>
              <a:t> et al.</a:t>
            </a:r>
            <a:r>
              <a:rPr lang="en-GB" dirty="0">
                <a:effectLst/>
                <a:latin typeface="Helvetica Neue" panose="02000503000000020004" pitchFamily="2" charset="0"/>
              </a:rPr>
              <a:t> Architecture of the </a:t>
            </a:r>
            <a:r>
              <a:rPr lang="en-GB" dirty="0" err="1">
                <a:effectLst/>
                <a:latin typeface="Helvetica Neue" panose="02000503000000020004" pitchFamily="2" charset="0"/>
              </a:rPr>
              <a:t>synaptotagmin</a:t>
            </a:r>
            <a:r>
              <a:rPr lang="en-GB" dirty="0">
                <a:effectLst/>
                <a:latin typeface="Helvetica Neue" panose="02000503000000020004" pitchFamily="2" charset="0"/>
              </a:rPr>
              <a:t>-SNARE machinery for neuronal exocytosis. </a:t>
            </a:r>
            <a:r>
              <a:rPr lang="en-GB" i="1" dirty="0">
                <a:effectLst/>
                <a:latin typeface="Helvetica Neue" panose="02000503000000020004" pitchFamily="2" charset="0"/>
              </a:rPr>
              <a:t>Nature</a:t>
            </a:r>
            <a:r>
              <a:rPr lang="en-GB" dirty="0">
                <a:effectLst/>
                <a:latin typeface="Helvetica Neue" panose="02000503000000020004" pitchFamily="2" charset="0"/>
              </a:rPr>
              <a:t> </a:t>
            </a:r>
            <a:r>
              <a:rPr lang="en-GB" b="1" dirty="0">
                <a:effectLst/>
                <a:latin typeface="Helvetica Neue" panose="02000503000000020004" pitchFamily="2" charset="0"/>
              </a:rPr>
              <a:t>525</a:t>
            </a:r>
            <a:r>
              <a:rPr lang="en-GB" dirty="0">
                <a:effectLst/>
                <a:latin typeface="Helvetica Neue" panose="02000503000000020004" pitchFamily="2" charset="0"/>
              </a:rPr>
              <a:t>, 62-67, doi:10.1038/nature14975 (2015).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dirty="0">
                <a:solidFill>
                  <a:srgbClr val="222222"/>
                </a:solidFill>
                <a:effectLst/>
                <a:latin typeface="Harding"/>
              </a:rPr>
              <a:t>d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–</a:t>
            </a:r>
            <a:r>
              <a:rPr lang="en-GB" b="1" i="0" dirty="0">
                <a:solidFill>
                  <a:srgbClr val="222222"/>
                </a:solidFill>
                <a:effectLst/>
                <a:latin typeface="Harding"/>
              </a:rPr>
              <a:t>f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, Representative 2</a:t>
            </a:r>
            <a:r>
              <a:rPr lang="en-GB" b="0" i="1" dirty="0">
                <a:solidFill>
                  <a:srgbClr val="222222"/>
                </a:solidFill>
                <a:effectLst/>
                <a:latin typeface="Harding"/>
              </a:rPr>
              <a:t>mF</a:t>
            </a:r>
            <a:r>
              <a:rPr lang="en-GB" b="0" i="0" baseline="-25000" dirty="0">
                <a:solidFill>
                  <a:srgbClr val="222222"/>
                </a:solidFill>
                <a:effectLst/>
                <a:latin typeface="Harding"/>
              </a:rPr>
              <a:t>o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 − </a:t>
            </a:r>
            <a:r>
              <a:rPr lang="en-GB" b="0" i="1" dirty="0" err="1">
                <a:solidFill>
                  <a:srgbClr val="222222"/>
                </a:solidFill>
                <a:effectLst/>
                <a:latin typeface="Harding"/>
              </a:rPr>
              <a:t>DF</a:t>
            </a:r>
            <a:r>
              <a:rPr lang="en-GB" b="0" i="0" baseline="-25000" dirty="0" err="1">
                <a:solidFill>
                  <a:srgbClr val="222222"/>
                </a:solidFill>
                <a:effectLst/>
                <a:latin typeface="Harding"/>
              </a:rPr>
              <a:t>c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 electron density maps of the Ca</a:t>
            </a:r>
            <a:r>
              <a:rPr lang="en-GB" b="0" i="0" baseline="30000" dirty="0">
                <a:solidFill>
                  <a:srgbClr val="222222"/>
                </a:solidFill>
                <a:effectLst/>
                <a:latin typeface="Harding"/>
              </a:rPr>
              <a:t>2+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-bound Syt1–SNARE complex in the long unit cell crystal form using diffraction data collected at the LCLS XFEL. </a:t>
            </a:r>
            <a:endParaRPr lang="en-GB" dirty="0">
              <a:effectLst/>
              <a:latin typeface="Helvetica Neue" panose="02000503000000020004" pitchFamily="2" charset="0"/>
            </a:endParaRPr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effectLst/>
                <a:latin typeface="Helvetica Neue" panose="02000503000000020004" pitchFamily="2" charset="0"/>
              </a:rPr>
              <a:t>Ishigami</a:t>
            </a:r>
            <a:r>
              <a:rPr lang="en-GB" dirty="0">
                <a:effectLst/>
                <a:latin typeface="Helvetica Neue" panose="02000503000000020004" pitchFamily="2" charset="0"/>
              </a:rPr>
              <a:t>, I.</a:t>
            </a:r>
            <a:r>
              <a:rPr lang="en-GB" i="1" dirty="0">
                <a:effectLst/>
                <a:latin typeface="Helvetica Neue" panose="02000503000000020004" pitchFamily="2" charset="0"/>
              </a:rPr>
              <a:t> et al.</a:t>
            </a:r>
            <a:r>
              <a:rPr lang="en-GB" dirty="0">
                <a:effectLst/>
                <a:latin typeface="Helvetica Neue" panose="02000503000000020004" pitchFamily="2" charset="0"/>
              </a:rPr>
              <a:t> Detection of a Geminate Photoproduct of Bovine Cytochrome c Oxidase by Time-Resolved Serial Femtosecond Crystallography. </a:t>
            </a:r>
            <a:r>
              <a:rPr lang="en-GB" i="1" dirty="0">
                <a:effectLst/>
                <a:latin typeface="Helvetica Neue" panose="02000503000000020004" pitchFamily="2" charset="0"/>
              </a:rPr>
              <a:t>J Am Chem Soc</a:t>
            </a:r>
            <a:r>
              <a:rPr lang="en-GB" dirty="0">
                <a:effectLst/>
                <a:latin typeface="Helvetica Neue" panose="02000503000000020004" pitchFamily="2" charset="0"/>
              </a:rPr>
              <a:t> </a:t>
            </a:r>
            <a:r>
              <a:rPr lang="en-GB" b="1" dirty="0">
                <a:effectLst/>
                <a:latin typeface="Helvetica Neue" panose="02000503000000020004" pitchFamily="2" charset="0"/>
              </a:rPr>
              <a:t>145</a:t>
            </a:r>
            <a:r>
              <a:rPr lang="en-GB" dirty="0">
                <a:effectLst/>
                <a:latin typeface="Helvetica Neue" panose="02000503000000020004" pitchFamily="2" charset="0"/>
              </a:rPr>
              <a:t>, 22305-22309, doi:10.1021/jacs.3c07803 (2023).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C9B78-4181-F941-955D-86FCE2AD404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537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Time-resolved crystallography measurement of </a:t>
            </a:r>
            <a:r>
              <a:rPr lang="en-GB" b="0" i="1" dirty="0">
                <a:solidFill>
                  <a:srgbClr val="222222"/>
                </a:solidFill>
                <a:effectLst/>
                <a:latin typeface="Harding"/>
              </a:rPr>
              <a:t>trans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–</a:t>
            </a:r>
            <a:r>
              <a:rPr lang="en-GB" b="0" i="1" dirty="0">
                <a:solidFill>
                  <a:srgbClr val="222222"/>
                </a:solidFill>
                <a:effectLst/>
                <a:latin typeface="Harding"/>
              </a:rPr>
              <a:t>cis</a:t>
            </a:r>
            <a:r>
              <a:rPr lang="en-GB" b="0" i="0" dirty="0">
                <a:solidFill>
                  <a:srgbClr val="222222"/>
                </a:solidFill>
                <a:effectLst/>
                <a:latin typeface="Harding"/>
              </a:rPr>
              <a:t> photoisomerization of the off state 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effectLst/>
                <a:latin typeface="Helvetica Neue" panose="02000503000000020004" pitchFamily="2" charset="0"/>
              </a:rPr>
              <a:t>Hutchison, C. D. M.</a:t>
            </a:r>
            <a:r>
              <a:rPr lang="en-GB" i="1" dirty="0">
                <a:effectLst/>
                <a:latin typeface="Helvetica Neue" panose="02000503000000020004" pitchFamily="2" charset="0"/>
              </a:rPr>
              <a:t> et al.</a:t>
            </a:r>
            <a:r>
              <a:rPr lang="en-GB" dirty="0">
                <a:effectLst/>
                <a:latin typeface="Helvetica Neue" panose="02000503000000020004" pitchFamily="2" charset="0"/>
              </a:rPr>
              <a:t> Optical control of ultrafast structural dynamics in a fluorescent protein. </a:t>
            </a:r>
            <a:r>
              <a:rPr lang="en-GB" i="1" dirty="0">
                <a:effectLst/>
                <a:latin typeface="Helvetica Neue" panose="02000503000000020004" pitchFamily="2" charset="0"/>
              </a:rPr>
              <a:t>Nat Chem</a:t>
            </a:r>
            <a:r>
              <a:rPr lang="en-GB" dirty="0">
                <a:effectLst/>
                <a:latin typeface="Helvetica Neue" panose="02000503000000020004" pitchFamily="2" charset="0"/>
              </a:rPr>
              <a:t>, doi:10.1038/s41557-023-01275-1 (2023).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effectLst/>
                <a:latin typeface="Helvetica Neue" panose="02000503000000020004" pitchFamily="2" charset="0"/>
              </a:rPr>
              <a:t>Maestre</a:t>
            </a:r>
            <a:r>
              <a:rPr lang="en-GB" dirty="0">
                <a:effectLst/>
                <a:latin typeface="Helvetica Neue" panose="02000503000000020004" pitchFamily="2" charset="0"/>
              </a:rPr>
              <a:t>-Reyna, M.</a:t>
            </a:r>
            <a:r>
              <a:rPr lang="en-GB" i="1" dirty="0">
                <a:effectLst/>
                <a:latin typeface="Helvetica Neue" panose="02000503000000020004" pitchFamily="2" charset="0"/>
              </a:rPr>
              <a:t> et al.</a:t>
            </a:r>
            <a:r>
              <a:rPr lang="en-GB" dirty="0">
                <a:effectLst/>
                <a:latin typeface="Helvetica Neue" panose="02000503000000020004" pitchFamily="2" charset="0"/>
              </a:rPr>
              <a:t> Visualizing the DNA repair process by a photolyase at atomic resolution. </a:t>
            </a:r>
            <a:r>
              <a:rPr lang="en-GB" i="1" dirty="0">
                <a:effectLst/>
                <a:latin typeface="Helvetica Neue" panose="02000503000000020004" pitchFamily="2" charset="0"/>
              </a:rPr>
              <a:t>Science</a:t>
            </a:r>
            <a:r>
              <a:rPr lang="en-GB" dirty="0">
                <a:effectLst/>
                <a:latin typeface="Helvetica Neue" panose="02000503000000020004" pitchFamily="2" charset="0"/>
              </a:rPr>
              <a:t> </a:t>
            </a:r>
            <a:r>
              <a:rPr lang="en-GB" b="1" dirty="0">
                <a:effectLst/>
                <a:latin typeface="Helvetica Neue" panose="02000503000000020004" pitchFamily="2" charset="0"/>
              </a:rPr>
              <a:t>382</a:t>
            </a:r>
            <a:r>
              <a:rPr lang="en-GB" dirty="0">
                <a:effectLst/>
                <a:latin typeface="Helvetica Neue" panose="02000503000000020004" pitchFamily="2" charset="0"/>
              </a:rPr>
              <a:t>, eadd7795, doi:10.1126/science.add7795 (2023).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C9B78-4181-F941-955D-86FCE2AD404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452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C9B78-4181-F941-955D-86FCE2AD404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68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prstGeom prst="rect">
            <a:avLst/>
          </a:prstGeom>
          <a:ln w="0">
            <a:noFill/>
          </a:ln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Overview slide indicating the main challenges in the area that XFELs are addressing.</a:t>
            </a:r>
            <a:br>
              <a:rPr sz="1200"/>
            </a:b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Aft>
                <a:spcPts val="142"/>
              </a:spcAft>
              <a:buNone/>
            </a:pPr>
            <a:r>
              <a:rPr lang="en-GB" sz="1200" b="0" strike="noStrike" spc="-1">
                <a:solidFill>
                  <a:srgbClr val="0065AF"/>
                </a:solidFill>
                <a:latin typeface="DejaVu Sans"/>
                <a:ea typeface="Droid Sans"/>
              </a:rPr>
              <a:t>Ultrafast Magnetism: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Aft>
                <a:spcPts val="142"/>
              </a:spcAft>
              <a:buNone/>
            </a:pPr>
            <a:r>
              <a:rPr lang="en-GB" sz="1200" b="0" strike="noStrike" spc="-1">
                <a:solidFill>
                  <a:srgbClr val="1B1B1B"/>
                </a:solidFill>
                <a:latin typeface="DejaVu Sans"/>
                <a:ea typeface="Droid Sans"/>
              </a:rPr>
              <a:t>Excited &amp; transient states. Order-disorder interplay.  Hidden phases. 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Aft>
                <a:spcPts val="142"/>
              </a:spcAft>
              <a:buNone/>
            </a:pPr>
            <a:r>
              <a:rPr lang="en-GB" sz="1200" b="0" strike="noStrike" spc="-1">
                <a:solidFill>
                  <a:srgbClr val="1B1B1B"/>
                </a:solidFill>
                <a:latin typeface="DejaVu Sans"/>
                <a:ea typeface="Droid Sans"/>
              </a:rPr>
              <a:t>Time-varying characteristics of magnetic domains: size domain wall migration, etc.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Aft>
                <a:spcPts val="142"/>
              </a:spcAft>
              <a:buNone/>
            </a:pPr>
            <a:r>
              <a:rPr lang="en-GB" sz="1200" b="0" strike="noStrike" spc="-1">
                <a:solidFill>
                  <a:srgbClr val="0065AF"/>
                </a:solidFill>
                <a:latin typeface="DejaVu Sans"/>
                <a:ea typeface="Droid Sans"/>
              </a:rPr>
              <a:t>Structural Dynamics &amp; Light-induced Phases in Quantum Materials: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Aft>
                <a:spcPts val="142"/>
              </a:spcAft>
              <a:buNone/>
            </a:pPr>
            <a:r>
              <a:rPr lang="en-GB" sz="1200" b="0" strike="noStrike" spc="-1">
                <a:solidFill>
                  <a:srgbClr val="1B1B1B"/>
                </a:solidFill>
                <a:latin typeface="DejaVu Sans"/>
                <a:ea typeface="Droid Sans"/>
              </a:rPr>
              <a:t>How light mediates subtle pm changes atomic displacements.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Aft>
                <a:spcPts val="142"/>
              </a:spcAft>
              <a:buNone/>
            </a:pPr>
            <a:r>
              <a:rPr lang="en-GB" sz="1200" b="0" strike="noStrike" spc="-1">
                <a:solidFill>
                  <a:srgbClr val="1B1B1B"/>
                </a:solidFill>
                <a:latin typeface="DejaVu Sans"/>
                <a:ea typeface="Droid Sans"/>
              </a:rPr>
              <a:t>Origin, ubiquity of CDW instabilities.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Aft>
                <a:spcPts val="142"/>
              </a:spcAft>
              <a:buNone/>
            </a:pPr>
            <a:r>
              <a:rPr lang="en-GB" sz="1200" b="0" strike="noStrike" spc="-1">
                <a:solidFill>
                  <a:srgbClr val="1B1B1B"/>
                </a:solidFill>
                <a:latin typeface="DejaVu Sans"/>
                <a:ea typeface="Droid Sans"/>
              </a:rPr>
              <a:t>Charge and lattice fluctuations in high temperature superconductors.  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Aft>
                <a:spcPts val="142"/>
              </a:spcAft>
              <a:buNone/>
            </a:pPr>
            <a:r>
              <a:rPr lang="en-GB" sz="1200" b="0" strike="noStrike" spc="-1">
                <a:solidFill>
                  <a:srgbClr val="0065AF"/>
                </a:solidFill>
                <a:latin typeface="DejaVu Sans"/>
                <a:ea typeface="Droid Sans"/>
              </a:rPr>
              <a:t>Dynamics in Nanomaterials in 3D: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Aft>
                <a:spcPts val="142"/>
              </a:spcAft>
              <a:buNone/>
            </a:pPr>
            <a:r>
              <a:rPr lang="en-GB" sz="1200" b="0" strike="noStrike" spc="-1">
                <a:solidFill>
                  <a:srgbClr val="1B1B1B"/>
                </a:solidFill>
                <a:latin typeface="DejaVu Sans"/>
                <a:ea typeface="Droid Sans"/>
              </a:rPr>
              <a:t>Image structural phase transitions (SPTs) in 3D.  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Aft>
                <a:spcPts val="142"/>
              </a:spcAft>
              <a:buNone/>
            </a:pPr>
            <a:r>
              <a:rPr lang="en-GB" sz="1200" b="0" strike="noStrike" spc="-1">
                <a:solidFill>
                  <a:srgbClr val="1B1B1B"/>
                </a:solidFill>
                <a:latin typeface="DejaVu Sans"/>
                <a:ea typeface="Droid Sans"/>
              </a:rPr>
              <a:t>Transient phonon behaviour in 3D.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Aft>
                <a:spcPts val="142"/>
              </a:spcAft>
              <a:buNone/>
            </a:pPr>
            <a:r>
              <a:rPr lang="en-GB" sz="1200" b="0" strike="noStrike" spc="-1">
                <a:solidFill>
                  <a:srgbClr val="0065AF"/>
                </a:solidFill>
                <a:latin typeface="DejaVu Sans"/>
                <a:ea typeface="Droid Sans"/>
              </a:rPr>
              <a:t>Electronic Dynamics in Quantum Materials: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Aft>
                <a:spcPts val="142"/>
              </a:spcAft>
              <a:buNone/>
            </a:pPr>
            <a:r>
              <a:rPr lang="en-GB" sz="1200" b="0" strike="noStrike" spc="-1">
                <a:solidFill>
                  <a:srgbClr val="1B1B1B"/>
                </a:solidFill>
                <a:latin typeface="DejaVu Sans"/>
                <a:ea typeface="Droid Sans"/>
              </a:rPr>
              <a:t>Probing momentum-space electronic structure. 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Aft>
                <a:spcPts val="142"/>
              </a:spcAft>
              <a:buNone/>
            </a:pPr>
            <a:r>
              <a:rPr lang="en-GB" sz="1200" b="0" strike="noStrike" spc="-1">
                <a:solidFill>
                  <a:srgbClr val="0065AF"/>
                </a:solidFill>
                <a:latin typeface="DejaVu Sans"/>
                <a:ea typeface="Droid Sans"/>
              </a:rPr>
              <a:t>Disorder in Quantum Materials: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Aft>
                <a:spcPts val="142"/>
              </a:spcAft>
              <a:buNone/>
            </a:pPr>
            <a:r>
              <a:rPr lang="en-GB" sz="1200" b="0" strike="noStrike" spc="-1">
                <a:solidFill>
                  <a:srgbClr val="1B1B1B"/>
                </a:solidFill>
                <a:latin typeface="DejaVu Sans"/>
                <a:ea typeface="Droid Sans"/>
              </a:rPr>
              <a:t>Orbital degeneracy lifting by probing local order (Tr-PDF)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prstGeom prst="rect">
            <a:avLst/>
          </a:prstGeom>
          <a:ln w="0">
            <a:noFill/>
          </a:ln>
        </p:spPr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511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Examples of prominent recent work (1).</a:t>
            </a:r>
            <a:br>
              <a:rPr sz="1200"/>
            </a:b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1) Tr- RIXS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- Tune to magnetic (L) edge of Material (Strontium Irridate) 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- Perform a grazing incidence asymmetric scattering experiment to capture inelastic scattering.</a:t>
            </a:r>
            <a:br>
              <a:rPr sz="1200"/>
            </a:b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- Resolves spin, orbit charge contributions in magnetic materials out of equilibrium.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- Would like to see higher energy resolution.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2) CDW &amp; Superconductivity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- Simultaneously measure both CDWs and superconductivity on the same sample under similar excitation conditions 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- Ultrafast laser pulses enable selective quenching of orders, thereby inducing an enhancement of the competing orders. 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- Result indicate that superconductivity stabilizes CDW topological defects that are removed by suppressing superconductivity.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prstGeom prst="rect">
            <a:avLst/>
          </a:prstGeom>
          <a:ln w="0">
            <a:noFill/>
          </a:ln>
        </p:spPr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Examples of prominent recent work (2).</a:t>
            </a:r>
            <a:br>
              <a:rPr sz="1200"/>
            </a:br>
            <a:br>
              <a:rPr sz="1200"/>
            </a:b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- Tr-BCDI: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3D imaging technique providing atomic displacement information with angstrom sensitivity. 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3D images of acoustic phonons in a nanocrystal. Orthogonal cut planes through the nanocrystal showing the projected displacement as a function of delay time.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- Photoemission Momentum Microscopy: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br>
              <a:rPr sz="1200"/>
            </a:b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(a) Brillouin zone of WSe2. [(b) and (c)] Volumetric rendering of the band-mapping measurement outcome before (b) and after (c) optical excitation with 775 nm pulses. The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data from one quadrant are cut out to reveal the dispersive electronic bands on the inside. (d) A momentum path sampled through the volumetric data along the K′–Γ–K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momentum path labeled in (a). The vertical cut-out around 0 Å−1 in (d) removes the influence from the edges of the quadrant detector. (e) Temporal evolution of the excited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Droid Sans"/>
              </a:rPr>
              <a:t>state signal integrated over a region around the K/K′ and Σ/Σ′ points in the first conduction band.</a:t>
            </a:r>
            <a:endParaRPr lang="en-GB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869A0-5D92-B28E-EBF3-A4D06B590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8C4C6A-3346-5B34-991E-427B75E9C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DE3CF-75DC-3702-B2ED-6838EA40B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F13EF-620D-40FB-AAD4-CAF942A5A83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5D2FD-001D-B442-3C87-C22569D7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34207-DF7E-AF60-CA65-CF7E66EED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9504-800B-4053-A170-DCD3ACC9E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714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A447A-67D6-CF9E-24D8-5C2010415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C39C39-D093-F0BA-DE5B-C2F508961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9000D-00D9-781B-EAF6-E734E58BC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F13EF-620D-40FB-AAD4-CAF942A5A83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66AE2-A2E0-76ED-A91F-C8EB0FD9A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BD9B8-3596-3059-ECFB-073339389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9504-800B-4053-A170-DCD3ACC9E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10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C8AB5E-4868-48A1-C75D-2675BCDFD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AED25-B76B-6459-18E7-ABC28EF2C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68B76-7C8C-355A-762B-A55CC6F5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F13EF-620D-40FB-AAD4-CAF942A5A83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223B2-6484-E75C-174E-55DFF7430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1F66A-7AAC-2248-B53C-F86286BE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9504-800B-4053-A170-DCD3ACC9E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737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171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>
                <a:solidFill>
                  <a:srgbClr val="000000"/>
                </a:solidFill>
              </a:defRPr>
            </a:lvl1pPr>
            <a:lvl2pPr marL="0" indent="160729" algn="ctr">
              <a:spcBef>
                <a:spcPts val="0"/>
              </a:spcBef>
              <a:buSzTx/>
              <a:buNone/>
              <a:defRPr sz="2250">
                <a:solidFill>
                  <a:srgbClr val="000000"/>
                </a:solidFill>
              </a:defRPr>
            </a:lvl2pPr>
            <a:lvl3pPr marL="0" indent="321457" algn="ctr">
              <a:spcBef>
                <a:spcPts val="0"/>
              </a:spcBef>
              <a:buSzTx/>
              <a:buNone/>
              <a:defRPr sz="2250">
                <a:solidFill>
                  <a:srgbClr val="000000"/>
                </a:solidFill>
              </a:defRPr>
            </a:lvl3pPr>
            <a:lvl4pPr marL="0" indent="482186" algn="ctr">
              <a:spcBef>
                <a:spcPts val="0"/>
              </a:spcBef>
              <a:buSzTx/>
              <a:buNone/>
              <a:defRPr sz="2250">
                <a:solidFill>
                  <a:srgbClr val="000000"/>
                </a:solidFill>
              </a:defRPr>
            </a:lvl4pPr>
            <a:lvl5pPr marL="0" indent="642915" algn="ctr">
              <a:spcBef>
                <a:spcPts val="0"/>
              </a:spcBef>
              <a:buSzTx/>
              <a:buNone/>
              <a:defRPr sz="2250">
                <a:solidFill>
                  <a:srgbClr val="000000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5917310" y="6505277"/>
            <a:ext cx="345473" cy="2678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985051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0" y="-1742"/>
            <a:ext cx="8446791" cy="38270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marL="217692" indent="0">
              <a:buNone/>
              <a:defRPr/>
            </a:lvl1pPr>
          </a:lstStyle>
          <a:p>
            <a:pPr marL="180000" indent="0">
              <a:buNone/>
            </a:pPr>
            <a:endParaRPr lang="en-GB" sz="1814" b="0" strike="noStrike" spc="-1">
              <a:solidFill>
                <a:srgbClr val="000066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Aft>
                <a:spcPts val="1282"/>
              </a:spcAft>
              <a:buNone/>
              <a:defRPr/>
            </a:lvl1pPr>
          </a:lstStyle>
          <a:p>
            <a:pPr indent="0">
              <a:spcAft>
                <a:spcPts val="1060"/>
              </a:spcAft>
              <a:buNone/>
            </a:pPr>
            <a:endParaRPr lang="en-GB" sz="2903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23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B06DC-1941-7190-80C2-823D60C62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E02EB-A3B1-5115-DE02-40383A257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D8355-526C-D39D-2A9D-B4C6658A7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F13EF-620D-40FB-AAD4-CAF942A5A83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E4AD7-826B-8750-F048-52BFB5886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0B53A-0A4B-D0F5-41BC-ACB228B08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9504-800B-4053-A170-DCD3ACC9E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133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DE4A7-D813-7DFF-2855-368B401D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1B153-3A7F-52D3-6936-F7F51F9CA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9180A-C15D-F9A7-072F-E81CF1A47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F13EF-620D-40FB-AAD4-CAF942A5A83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6E670-0791-256D-13E8-56C7B23B0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E6AF5-810B-6D2D-A373-BA9D940F1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9504-800B-4053-A170-DCD3ACC9E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051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528A-88A6-9378-1480-84A5C4BB2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4AD67-8198-0C4A-EF60-47433F9803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A74AD-D76B-5D41-FB17-F639C3781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848A6-D743-BB64-9CD5-6B21B8B7E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F13EF-620D-40FB-AAD4-CAF942A5A83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7663D-5DF3-4F50-B02B-3906DB2A2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4A943-E758-887E-321B-2C89F3F4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9504-800B-4053-A170-DCD3ACC9E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248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29FFD-B60C-7FCB-465A-ECC7B38AE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DDFC0-73A0-C990-967D-8387D2863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7A8D99-0B47-42B7-021D-8AF7946A4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4B8FD-D155-CA73-A289-0DE489B48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77D95E-F981-AAAA-AD69-97C30CD118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A6AB23-7226-319D-77E5-53799D492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F13EF-620D-40FB-AAD4-CAF942A5A83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4FCE44-C865-DF85-C66C-FD6BB7736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5CE87F-5F46-A7AB-132A-945611B30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9504-800B-4053-A170-DCD3ACC9E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708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C484D-D0F7-7F40-AE07-57E7674A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30AB5-7F08-F863-481E-636872C66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F13EF-620D-40FB-AAD4-CAF942A5A83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989359-8D86-E5AE-F214-E8D03EA16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8F61C-2E8B-D5BA-7DBF-81BDC95D1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9504-800B-4053-A170-DCD3ACC9E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637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771F9-E93A-0D15-27A7-A11EFB9A9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F13EF-620D-40FB-AAD4-CAF942A5A83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E81AB8-D810-F272-E734-742525F3B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9F65D-7774-AE06-15DC-C0ACF830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9504-800B-4053-A170-DCD3ACC9E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147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E428-C431-2FD8-7350-51B5B0681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D7A46-D19E-0AE6-87EC-DFB1AA6CF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C6399-EB21-956B-F223-84DF2AC9D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38783-DE0F-9F1F-8CD2-B042F97F4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F13EF-620D-40FB-AAD4-CAF942A5A83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E78C65-34F6-7DE0-2E88-0995F9106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5CF98-D263-A920-BADF-B6D20A9C8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9504-800B-4053-A170-DCD3ACC9E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897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FEF12-7912-AB1C-60C6-4F17F7964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4B462-B74F-5ED5-B578-81542D04C5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AFC31-7501-4542-9144-9C123C068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368E1-F4AF-D7BD-8723-B7BC415D5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F13EF-620D-40FB-AAD4-CAF942A5A83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210ED-E643-DFA4-3984-33D0AF55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991F25-C437-9DC9-141D-800E10C8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9504-800B-4053-A170-DCD3ACC9E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57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7EB7B1-1B17-FF6E-AC57-3B5CF54B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2F261-7FC4-79C7-785E-A5105F5B2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14BC8-9F06-A42E-1241-07EBF8CEF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F13EF-620D-40FB-AAD4-CAF942A5A83F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A2CEA-020D-4AD8-A272-6FABD80AB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ABAB3-D5D1-FD94-21E7-701F7CF2F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39504-800B-4053-A170-DCD3ACC9E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2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7434878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51.w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50.wmf"/><Relationship Id="rId4" Type="http://schemas.openxmlformats.org/officeDocument/2006/relationships/image" Target="../media/image47.wmf"/><Relationship Id="rId9" Type="http://schemas.openxmlformats.org/officeDocument/2006/relationships/oleObject" Target="../embeddings/oleObject10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9.wmf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oleObject" Target="../embeddings/oleObject3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8.wmf"/><Relationship Id="rId5" Type="http://schemas.openxmlformats.org/officeDocument/2006/relationships/image" Target="../media/image4.jpeg"/><Relationship Id="rId15" Type="http://schemas.openxmlformats.org/officeDocument/2006/relationships/image" Target="../media/image10.wm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.png"/><Relationship Id="rId9" Type="http://schemas.openxmlformats.org/officeDocument/2006/relationships/image" Target="../media/image7.wmf"/><Relationship Id="rId14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gi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tiff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tif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tif"/><Relationship Id="rId5" Type="http://schemas.openxmlformats.org/officeDocument/2006/relationships/image" Target="../media/image85.jpeg"/><Relationship Id="rId4" Type="http://schemas.openxmlformats.org/officeDocument/2006/relationships/image" Target="../media/image84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hyperlink" Target="https://dx.doi.org/10.1126/sciadv.abb4434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BAD99-E2A4-93EC-B1B5-69B3AD66F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05" y="1339971"/>
            <a:ext cx="12122989" cy="968047"/>
          </a:xfrm>
        </p:spPr>
        <p:txBody>
          <a:bodyPr>
            <a:noAutofit/>
          </a:bodyPr>
          <a:lstStyle/>
          <a:p>
            <a:r>
              <a:rPr lang="en-GB" sz="3200" b="1" dirty="0">
                <a:latin typeface="+mn-lt"/>
              </a:rPr>
              <a:t>Science and Technology Impact of XFELs and Opportunities with a Next Generation Facility</a:t>
            </a:r>
            <a:br>
              <a:rPr lang="en-GB" sz="3200" b="1" dirty="0">
                <a:latin typeface="+mn-lt"/>
              </a:rPr>
            </a:br>
            <a:br>
              <a:rPr lang="en-GB" sz="3200" b="1" dirty="0">
                <a:latin typeface="+mn-lt"/>
              </a:rPr>
            </a:br>
            <a:r>
              <a:rPr lang="en-GB" sz="2800" b="1" dirty="0">
                <a:latin typeface="+mn-lt"/>
              </a:rPr>
              <a:t>UK XFEL SCIENCE TEAM </a:t>
            </a:r>
            <a:br>
              <a:rPr lang="en-GB" sz="3200" b="1" dirty="0">
                <a:latin typeface="+mn-lt"/>
              </a:rPr>
            </a:br>
            <a:endParaRPr lang="en-GB" sz="3200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F9246D-BF30-74C6-5E95-A0FA587CC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7699" y="2040670"/>
            <a:ext cx="10639244" cy="5225660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en-GB" sz="2800" b="1" dirty="0"/>
              <a:t>  Introduction to impact of XFELs on Science and Technology</a:t>
            </a:r>
          </a:p>
          <a:p>
            <a:pPr algn="l"/>
            <a:r>
              <a:rPr lang="en-GB" sz="2800" b="1" dirty="0"/>
              <a:t>2.1  Physics and X-ray Photonics</a:t>
            </a:r>
          </a:p>
          <a:p>
            <a:pPr algn="l"/>
            <a:r>
              <a:rPr lang="en-GB" sz="2800" b="1" dirty="0"/>
              <a:t>2.2  Chemical Sciences</a:t>
            </a:r>
          </a:p>
          <a:p>
            <a:pPr algn="l"/>
            <a:r>
              <a:rPr lang="en-GB" sz="2800" b="1" dirty="0"/>
              <a:t>2.3  Life Sciences</a:t>
            </a:r>
          </a:p>
          <a:p>
            <a:pPr algn="l"/>
            <a:r>
              <a:rPr lang="en-GB" sz="2800" b="1" dirty="0"/>
              <a:t>2.4  Condensed Matter, Quantum and Nanomaterials</a:t>
            </a:r>
          </a:p>
          <a:p>
            <a:pPr algn="l"/>
            <a:r>
              <a:rPr lang="en-GB" sz="2800" b="1" dirty="0"/>
              <a:t>2.5  Matter at Extreme Conditions</a:t>
            </a:r>
          </a:p>
          <a:p>
            <a:pPr algn="l"/>
            <a:r>
              <a:rPr lang="en-GB" sz="2800" b="1" dirty="0"/>
              <a:t>2.6  Industrial Applications</a:t>
            </a:r>
          </a:p>
          <a:p>
            <a:pPr algn="l"/>
            <a:r>
              <a:rPr lang="en-GB" sz="2800" b="1" dirty="0"/>
              <a:t>3.   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1533659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08B50613-780E-AA8A-4926-14E894EE25D0}"/>
              </a:ext>
            </a:extLst>
          </p:cNvPr>
          <p:cNvSpPr txBox="1"/>
          <p:nvPr/>
        </p:nvSpPr>
        <p:spPr>
          <a:xfrm>
            <a:off x="324250" y="-52019"/>
            <a:ext cx="11666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b="1" dirty="0"/>
              <a:t>2.1 FELs enable new Physics and X-ray Photonics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51B169-8008-6818-16EC-7613720B5537}"/>
              </a:ext>
            </a:extLst>
          </p:cNvPr>
          <p:cNvSpPr txBox="1"/>
          <p:nvPr/>
        </p:nvSpPr>
        <p:spPr>
          <a:xfrm>
            <a:off x="0" y="647804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1">
                    <a:lumMod val="75000"/>
                  </a:schemeClr>
                </a:solidFill>
              </a:rPr>
              <a:t>Physical sciences: </a:t>
            </a:r>
            <a:r>
              <a:rPr lang="en-GB" sz="1600" b="1" i="1" dirty="0">
                <a:solidFill>
                  <a:schemeClr val="accent1">
                    <a:lumMod val="75000"/>
                  </a:schemeClr>
                </a:solidFill>
              </a:rPr>
              <a:t>Amelle Zair (KCL), Adam </a:t>
            </a:r>
            <a:r>
              <a:rPr lang="en-GB" sz="1600" b="1" i="1" dirty="0" err="1">
                <a:solidFill>
                  <a:schemeClr val="accent1">
                    <a:lumMod val="75000"/>
                  </a:schemeClr>
                </a:solidFill>
              </a:rPr>
              <a:t>Kirrander</a:t>
            </a:r>
            <a:r>
              <a:rPr lang="en-GB" sz="1600" b="1" i="1" dirty="0">
                <a:solidFill>
                  <a:schemeClr val="accent1">
                    <a:lumMod val="75000"/>
                  </a:schemeClr>
                </a:solidFill>
              </a:rPr>
              <a:t>, (Oxford), Jason Greenwood (QUB), Jon Marangos (IC), Elaine Seddon (Manchester)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BB34794-54F2-3200-91D7-F433251771BA}"/>
              </a:ext>
            </a:extLst>
          </p:cNvPr>
          <p:cNvSpPr/>
          <p:nvPr/>
        </p:nvSpPr>
        <p:spPr>
          <a:xfrm>
            <a:off x="1291610" y="577920"/>
            <a:ext cx="3581051" cy="134221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High Intensities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10</a:t>
            </a:r>
            <a:r>
              <a:rPr lang="en-GB" sz="2400" baseline="30000" dirty="0">
                <a:solidFill>
                  <a:schemeClr val="tx1"/>
                </a:solidFill>
              </a:rPr>
              <a:t>18</a:t>
            </a:r>
            <a:r>
              <a:rPr lang="en-GB" sz="2400" dirty="0">
                <a:solidFill>
                  <a:schemeClr val="tx1"/>
                </a:solidFill>
              </a:rPr>
              <a:t>-10</a:t>
            </a:r>
            <a:r>
              <a:rPr lang="en-GB" sz="2400" baseline="30000" dirty="0">
                <a:solidFill>
                  <a:schemeClr val="tx1"/>
                </a:solidFill>
              </a:rPr>
              <a:t>22</a:t>
            </a:r>
            <a:r>
              <a:rPr lang="en-GB" sz="2400" dirty="0">
                <a:solidFill>
                  <a:schemeClr val="tx1"/>
                </a:solidFill>
              </a:rPr>
              <a:t> W/cm</a:t>
            </a:r>
            <a:r>
              <a:rPr lang="en-GB" sz="2400" baseline="30000" dirty="0">
                <a:solidFill>
                  <a:schemeClr val="tx1"/>
                </a:solidFill>
              </a:rPr>
              <a:t>2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03ED7DE-C8DC-EE6E-388E-933029C28895}"/>
              </a:ext>
            </a:extLst>
          </p:cNvPr>
          <p:cNvSpPr/>
          <p:nvPr/>
        </p:nvSpPr>
        <p:spPr>
          <a:xfrm>
            <a:off x="6590255" y="668593"/>
            <a:ext cx="4035800" cy="134221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Attosecond X-rays </a:t>
            </a:r>
            <a:r>
              <a:rPr lang="en-GB" sz="2400" dirty="0">
                <a:solidFill>
                  <a:schemeClr val="tx1"/>
                </a:solidFill>
              </a:rPr>
              <a:t>(1as= 10</a:t>
            </a:r>
            <a:r>
              <a:rPr lang="en-GB" sz="2400" baseline="30000" dirty="0">
                <a:solidFill>
                  <a:schemeClr val="tx1"/>
                </a:solidFill>
              </a:rPr>
              <a:t>-18 </a:t>
            </a:r>
            <a:r>
              <a:rPr lang="en-GB" sz="2400" dirty="0">
                <a:solidFill>
                  <a:schemeClr val="tx1"/>
                </a:solidFill>
              </a:rPr>
              <a:t>s)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E4FCF9-9435-9AD9-5588-7759D7EFB5B3}"/>
              </a:ext>
            </a:extLst>
          </p:cNvPr>
          <p:cNvSpPr/>
          <p:nvPr/>
        </p:nvSpPr>
        <p:spPr>
          <a:xfrm>
            <a:off x="6955852" y="4864488"/>
            <a:ext cx="3670203" cy="134221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High Pulse Rates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(MHz)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EF45E4-175E-F65F-ED0B-C6837AD1A8F5}"/>
              </a:ext>
            </a:extLst>
          </p:cNvPr>
          <p:cNvSpPr/>
          <p:nvPr/>
        </p:nvSpPr>
        <p:spPr>
          <a:xfrm>
            <a:off x="1246836" y="4895489"/>
            <a:ext cx="5226304" cy="141166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Exotic Polarization 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Circular, OAM, chiral/vector fields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6EFF1C-849B-27A6-A2A8-CA72E695EDD7}"/>
              </a:ext>
            </a:extLst>
          </p:cNvPr>
          <p:cNvSpPr/>
          <p:nvPr/>
        </p:nvSpPr>
        <p:spPr>
          <a:xfrm>
            <a:off x="3877570" y="2612099"/>
            <a:ext cx="4730585" cy="132997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X-ray NLO/ Coherent Control/ Electronic Dynamics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5CA3FC-8E95-4342-9BC1-181E4764070F}"/>
              </a:ext>
            </a:extLst>
          </p:cNvPr>
          <p:cNvSpPr/>
          <p:nvPr/>
        </p:nvSpPr>
        <p:spPr>
          <a:xfrm>
            <a:off x="78453" y="2721859"/>
            <a:ext cx="3067309" cy="101946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Ultrafast Imaging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BD8D90C-9DB4-5CDB-FF81-1CB5D42C27F6}"/>
              </a:ext>
            </a:extLst>
          </p:cNvPr>
          <p:cNvSpPr/>
          <p:nvPr/>
        </p:nvSpPr>
        <p:spPr>
          <a:xfrm>
            <a:off x="9192962" y="2721859"/>
            <a:ext cx="2916284" cy="101946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Fundamental Physics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8D31EB0-75C2-5946-DDAC-B7BCE24C8713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1612108" y="1772754"/>
            <a:ext cx="322759" cy="94910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00084CB-C9DE-C196-B3C0-BC3CC4A4A07C}"/>
              </a:ext>
            </a:extLst>
          </p:cNvPr>
          <p:cNvCxnSpPr>
            <a:cxnSpLocks/>
          </p:cNvCxnSpPr>
          <p:nvPr/>
        </p:nvCxnSpPr>
        <p:spPr>
          <a:xfrm flipH="1" flipV="1">
            <a:off x="2785876" y="3605898"/>
            <a:ext cx="4283239" cy="166998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0E7B432-2F0A-2E1F-C662-5830DB570D01}"/>
              </a:ext>
            </a:extLst>
          </p:cNvPr>
          <p:cNvCxnSpPr>
            <a:cxnSpLocks/>
          </p:cNvCxnSpPr>
          <p:nvPr/>
        </p:nvCxnSpPr>
        <p:spPr>
          <a:xfrm flipH="1">
            <a:off x="2785876" y="1561384"/>
            <a:ext cx="3910289" cy="137184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ABB28-2861-C108-9CFB-1BFA3BE50912}"/>
              </a:ext>
            </a:extLst>
          </p:cNvPr>
          <p:cNvCxnSpPr>
            <a:cxnSpLocks/>
            <a:stCxn id="7" idx="3"/>
          </p:cNvCxnSpPr>
          <p:nvPr/>
        </p:nvCxnSpPr>
        <p:spPr>
          <a:xfrm flipH="1">
            <a:off x="7051357" y="1814249"/>
            <a:ext cx="129927" cy="97503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D08ECCE-1562-B6DE-F4C3-1C76E94A48DE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4099923" y="1814249"/>
            <a:ext cx="470425" cy="99262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DD570F4-CF9C-3B6A-CAB4-EA4EE8864111}"/>
              </a:ext>
            </a:extLst>
          </p:cNvPr>
          <p:cNvCxnSpPr>
            <a:cxnSpLocks/>
          </p:cNvCxnSpPr>
          <p:nvPr/>
        </p:nvCxnSpPr>
        <p:spPr>
          <a:xfrm flipV="1">
            <a:off x="4460144" y="3696125"/>
            <a:ext cx="280877" cy="121635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C1C9BD3-745B-E24F-5563-75AADA9749B3}"/>
              </a:ext>
            </a:extLst>
          </p:cNvPr>
          <p:cNvCxnSpPr>
            <a:cxnSpLocks/>
          </p:cNvCxnSpPr>
          <p:nvPr/>
        </p:nvCxnSpPr>
        <p:spPr>
          <a:xfrm flipH="1" flipV="1">
            <a:off x="7181284" y="3737077"/>
            <a:ext cx="376474" cy="131198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BBE5821-F862-CE6F-3171-48B8CC84818E}"/>
              </a:ext>
            </a:extLst>
          </p:cNvPr>
          <p:cNvCxnSpPr>
            <a:cxnSpLocks/>
          </p:cNvCxnSpPr>
          <p:nvPr/>
        </p:nvCxnSpPr>
        <p:spPr>
          <a:xfrm flipV="1">
            <a:off x="10013908" y="3737077"/>
            <a:ext cx="268514" cy="130239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15B8A07-0258-25D9-AEFB-4AFB936D3F5D}"/>
              </a:ext>
            </a:extLst>
          </p:cNvPr>
          <p:cNvCxnSpPr>
            <a:cxnSpLocks/>
          </p:cNvCxnSpPr>
          <p:nvPr/>
        </p:nvCxnSpPr>
        <p:spPr>
          <a:xfrm>
            <a:off x="4792701" y="1456876"/>
            <a:ext cx="4610887" cy="150173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Arrow Connector 1037">
            <a:extLst>
              <a:ext uri="{FF2B5EF4-FFF2-40B4-BE49-F238E27FC236}">
                <a16:creationId xmlns:a16="http://schemas.microsoft.com/office/drawing/2014/main" id="{76344B08-863C-98C7-5D94-F29FA9B83F3C}"/>
              </a:ext>
            </a:extLst>
          </p:cNvPr>
          <p:cNvCxnSpPr>
            <a:cxnSpLocks/>
          </p:cNvCxnSpPr>
          <p:nvPr/>
        </p:nvCxnSpPr>
        <p:spPr>
          <a:xfrm flipH="1" flipV="1">
            <a:off x="1506747" y="3734948"/>
            <a:ext cx="1054493" cy="124791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902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2690B-0B07-488A-9C2E-A45B65AC7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7" y="103414"/>
            <a:ext cx="5513015" cy="518174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latin typeface="+mn-lt"/>
              </a:rPr>
              <a:t>  Attosecond electron dynamics</a:t>
            </a:r>
            <a:endParaRPr lang="en-GB" sz="1800" b="1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283CBD-216B-4228-B0ED-EB60E4BEAE8F}"/>
              </a:ext>
            </a:extLst>
          </p:cNvPr>
          <p:cNvSpPr txBox="1"/>
          <p:nvPr/>
        </p:nvSpPr>
        <p:spPr>
          <a:xfrm>
            <a:off x="483079" y="4115420"/>
            <a:ext cx="5731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1" dirty="0">
                <a:effectLst/>
              </a:rPr>
              <a:t>Charge migration and electron-nuclear coupling in glycine </a:t>
            </a:r>
            <a:r>
              <a:rPr lang="en-GB" sz="1400" b="1" i="1" dirty="0">
                <a:effectLst/>
              </a:rPr>
              <a:t> </a:t>
            </a:r>
            <a:r>
              <a:rPr lang="en-GB" sz="1600" b="1" i="1" dirty="0">
                <a:solidFill>
                  <a:schemeClr val="accent5">
                    <a:lumMod val="75000"/>
                  </a:schemeClr>
                </a:solidFill>
                <a:effectLst/>
              </a:rPr>
              <a:t>Science Advances</a:t>
            </a:r>
            <a:r>
              <a:rPr lang="en-GB" sz="1600" b="0" i="0" dirty="0">
                <a:effectLst/>
              </a:rPr>
              <a:t> </a:t>
            </a:r>
            <a:r>
              <a:rPr lang="en-GB" sz="1600" b="1" dirty="0">
                <a:solidFill>
                  <a:schemeClr val="accent1"/>
                </a:solidFill>
              </a:rPr>
              <a:t>8</a:t>
            </a:r>
            <a:r>
              <a:rPr lang="en-GB" sz="1600" dirty="0">
                <a:solidFill>
                  <a:schemeClr val="accent1"/>
                </a:solidFill>
              </a:rPr>
              <a:t> eabn6848 (</a:t>
            </a:r>
            <a:r>
              <a:rPr lang="en-GB" sz="1600" b="0" i="0" dirty="0">
                <a:solidFill>
                  <a:schemeClr val="accent1"/>
                </a:solidFill>
                <a:effectLst/>
              </a:rPr>
              <a:t>2022)</a:t>
            </a:r>
          </a:p>
        </p:txBody>
      </p:sp>
      <p:pic>
        <p:nvPicPr>
          <p:cNvPr id="4" name="Picture 3" descr="A graph with a pink line&#10;&#10;Description automatically generated">
            <a:extLst>
              <a:ext uri="{FF2B5EF4-FFF2-40B4-BE49-F238E27FC236}">
                <a16:creationId xmlns:a16="http://schemas.microsoft.com/office/drawing/2014/main" id="{4077916C-665D-A6A2-9F72-A9123DF92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7" y="895101"/>
            <a:ext cx="5882301" cy="30996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33854D-23B2-760D-0F6A-A661BFB8F9E5}"/>
              </a:ext>
            </a:extLst>
          </p:cNvPr>
          <p:cNvSpPr txBox="1"/>
          <p:nvPr/>
        </p:nvSpPr>
        <p:spPr>
          <a:xfrm>
            <a:off x="465856" y="4601173"/>
            <a:ext cx="6265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Isolated attosecond pulses </a:t>
            </a:r>
            <a:r>
              <a:rPr lang="en-GB" sz="1600" b="1" i="1" dirty="0">
                <a:solidFill>
                  <a:srgbClr val="0070C0"/>
                </a:solidFill>
              </a:rPr>
              <a:t>Nature Photonics </a:t>
            </a:r>
            <a:r>
              <a:rPr lang="en-GB" sz="1600" b="1" dirty="0">
                <a:solidFill>
                  <a:srgbClr val="0070C0"/>
                </a:solidFill>
              </a:rPr>
              <a:t>14 </a:t>
            </a:r>
            <a:r>
              <a:rPr lang="en-GB" sz="1600" dirty="0">
                <a:solidFill>
                  <a:srgbClr val="0070C0"/>
                </a:solidFill>
              </a:rPr>
              <a:t>30 (2020)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A4E09D-E291-609D-4B15-290F2792D666}"/>
              </a:ext>
            </a:extLst>
          </p:cNvPr>
          <p:cNvSpPr txBox="1"/>
          <p:nvPr/>
        </p:nvSpPr>
        <p:spPr>
          <a:xfrm>
            <a:off x="483079" y="5086926"/>
            <a:ext cx="601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Core electronic </a:t>
            </a:r>
            <a:r>
              <a:rPr lang="en-GB" sz="1600" b="1" dirty="0" err="1"/>
              <a:t>wavepacket</a:t>
            </a:r>
            <a:r>
              <a:rPr lang="en-GB" sz="1600" b="1" dirty="0"/>
              <a:t> dynamics </a:t>
            </a:r>
            <a:r>
              <a:rPr lang="en-GB" sz="1600" b="1" i="1" dirty="0">
                <a:solidFill>
                  <a:srgbClr val="0070C0"/>
                </a:solidFill>
              </a:rPr>
              <a:t>Science </a:t>
            </a:r>
            <a:r>
              <a:rPr lang="en-GB" sz="1600" b="1" dirty="0">
                <a:solidFill>
                  <a:srgbClr val="0070C0"/>
                </a:solidFill>
              </a:rPr>
              <a:t>375 </a:t>
            </a:r>
            <a:r>
              <a:rPr lang="en-GB" sz="1600" dirty="0">
                <a:solidFill>
                  <a:srgbClr val="0070C0"/>
                </a:solidFill>
              </a:rPr>
              <a:t>285 (2022)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EF91BA-EE86-474F-AC98-0A3FE075CA65}"/>
              </a:ext>
            </a:extLst>
          </p:cNvPr>
          <p:cNvSpPr txBox="1"/>
          <p:nvPr/>
        </p:nvSpPr>
        <p:spPr>
          <a:xfrm>
            <a:off x="1170011" y="651957"/>
            <a:ext cx="433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  <a:r>
              <a:rPr lang="en-GB" dirty="0">
                <a:latin typeface="+mn-lt"/>
              </a:rPr>
              <a:t>harge migration damping in </a:t>
            </a:r>
            <a:r>
              <a:rPr lang="en-GB" b="1" dirty="0"/>
              <a:t>aminophenol</a:t>
            </a:r>
            <a:r>
              <a:rPr lang="en-GB" dirty="0">
                <a:latin typeface="+mn-lt"/>
              </a:rPr>
              <a:t>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3C73B8D-A06A-AF3F-E791-0B973315325F}"/>
              </a:ext>
            </a:extLst>
          </p:cNvPr>
          <p:cNvSpPr txBox="1">
            <a:spLocks/>
          </p:cNvSpPr>
          <p:nvPr/>
        </p:nvSpPr>
        <p:spPr>
          <a:xfrm>
            <a:off x="6833662" y="48016"/>
            <a:ext cx="4930270" cy="5181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latin typeface="+mn-lt"/>
              </a:rPr>
              <a:t> New opportunities in physics</a:t>
            </a:r>
            <a:endParaRPr lang="en-GB" sz="1800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9068F7-ABB0-6FF9-EA54-4732C909521D}"/>
              </a:ext>
            </a:extLst>
          </p:cNvPr>
          <p:cNvSpPr txBox="1"/>
          <p:nvPr/>
        </p:nvSpPr>
        <p:spPr>
          <a:xfrm>
            <a:off x="483079" y="5517814"/>
            <a:ext cx="5538491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/>
              <a:t>New tools to reveal electron dynamics, electron-phonon and photon-electron coupling in molecules, metals, semiconductors, dielectrics, 2D materials, liquids and amorphous systems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8F2F10-4989-4723-634D-CF2D25060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650" y="1186585"/>
            <a:ext cx="5760295" cy="1434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0605BC-8E4A-3E82-2227-EAF9C334ADA1}"/>
              </a:ext>
            </a:extLst>
          </p:cNvPr>
          <p:cNvSpPr txBox="1"/>
          <p:nvPr/>
        </p:nvSpPr>
        <p:spPr>
          <a:xfrm>
            <a:off x="6701754" y="663058"/>
            <a:ext cx="609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Resonant x-ray excitation of nuclear clock is</a:t>
            </a:r>
            <a:r>
              <a:rPr lang="en-GB" dirty="0"/>
              <a:t>omer </a:t>
            </a:r>
            <a:r>
              <a:rPr lang="en-GB" baseline="30000" dirty="0"/>
              <a:t>45</a:t>
            </a:r>
            <a:r>
              <a:rPr lang="en-GB" dirty="0">
                <a:latin typeface="+mn-lt"/>
              </a:rPr>
              <a:t> Sc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065BD1-5C53-F231-691F-D1EE04961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2171" y="2847466"/>
            <a:ext cx="3107144" cy="20944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9701E0-7FC8-C9C8-E27A-C05EBEB30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607" y="2815021"/>
            <a:ext cx="2886924" cy="21402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B4D0790-9879-6AA1-BB3D-31CCD5D1F7C0}"/>
              </a:ext>
            </a:extLst>
          </p:cNvPr>
          <p:cNvSpPr txBox="1"/>
          <p:nvPr/>
        </p:nvSpPr>
        <p:spPr>
          <a:xfrm flipH="1">
            <a:off x="8031495" y="5060163"/>
            <a:ext cx="2300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>
                <a:solidFill>
                  <a:schemeClr val="accent1"/>
                </a:solidFill>
              </a:rPr>
              <a:t>Nature</a:t>
            </a:r>
            <a:r>
              <a:rPr lang="en-GB" sz="1600" b="1" dirty="0">
                <a:solidFill>
                  <a:schemeClr val="accent1"/>
                </a:solidFill>
              </a:rPr>
              <a:t> 622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471 (2023)</a:t>
            </a:r>
            <a:endParaRPr lang="en-GB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82933C-2F7F-EF8D-F29C-957F7E4F8808}"/>
              </a:ext>
            </a:extLst>
          </p:cNvPr>
          <p:cNvSpPr txBox="1"/>
          <p:nvPr/>
        </p:nvSpPr>
        <p:spPr>
          <a:xfrm>
            <a:off x="6449689" y="5714936"/>
            <a:ext cx="567924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Future opportunities to explore fundamental physics </a:t>
            </a:r>
            <a:r>
              <a:rPr lang="en-GB" b="1" i="1" dirty="0" err="1"/>
              <a:t>eg</a:t>
            </a:r>
            <a:r>
              <a:rPr lang="en-GB" b="1" dirty="0"/>
              <a:t>: </a:t>
            </a:r>
            <a:r>
              <a:rPr lang="en-GB" b="1" i="1" dirty="0"/>
              <a:t>strong field QED, </a:t>
            </a:r>
            <a:r>
              <a:rPr lang="en-GB" sz="1800" b="1" i="1" dirty="0"/>
              <a:t>CP violations, axions, dark matter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E7ECC2-E80C-6840-3B1B-4FAEBD6E30FF}"/>
              </a:ext>
            </a:extLst>
          </p:cNvPr>
          <p:cNvSpPr txBox="1"/>
          <p:nvPr/>
        </p:nvSpPr>
        <p:spPr>
          <a:xfrm>
            <a:off x="6235029" y="765101"/>
            <a:ext cx="4782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600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C5885C-EA7E-77C7-B9CC-8271C4D904C6}"/>
              </a:ext>
            </a:extLst>
          </p:cNvPr>
          <p:cNvSpPr txBox="1"/>
          <p:nvPr/>
        </p:nvSpPr>
        <p:spPr>
          <a:xfrm>
            <a:off x="483079" y="4860745"/>
            <a:ext cx="601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Impulsive stimulated x-ray Raman scattering </a:t>
            </a:r>
            <a:r>
              <a:rPr lang="en-GB" sz="1600" b="1" i="1" dirty="0">
                <a:solidFill>
                  <a:schemeClr val="accent1"/>
                </a:solidFill>
              </a:rPr>
              <a:t>PRL</a:t>
            </a:r>
            <a:r>
              <a:rPr lang="en-GB" sz="1600" b="1" dirty="0">
                <a:solidFill>
                  <a:schemeClr val="accent1"/>
                </a:solidFill>
              </a:rPr>
              <a:t> 99 </a:t>
            </a:r>
            <a:r>
              <a:rPr lang="en-GB" sz="1600" dirty="0">
                <a:solidFill>
                  <a:srgbClr val="0070C0"/>
                </a:solidFill>
              </a:rPr>
              <a:t>073203 (2020)</a:t>
            </a:r>
          </a:p>
        </p:txBody>
      </p:sp>
    </p:spTree>
    <p:extLst>
      <p:ext uri="{BB962C8B-B14F-4D97-AF65-F5344CB8AC3E}">
        <p14:creationId xmlns:p14="http://schemas.microsoft.com/office/powerpoint/2010/main" val="1282667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3" grpId="0"/>
      <p:bldP spid="12" grpId="0"/>
      <p:bldP spid="8" grpId="0" animBg="1"/>
      <p:bldP spid="9" grpId="0"/>
      <p:bldP spid="19" grpId="0"/>
      <p:bldP spid="20" grpId="0" animBg="1"/>
      <p:bldP spid="2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68DB97-F803-4060-61A4-512D8CF84F8E}"/>
              </a:ext>
            </a:extLst>
          </p:cNvPr>
          <p:cNvSpPr txBox="1"/>
          <p:nvPr/>
        </p:nvSpPr>
        <p:spPr>
          <a:xfrm>
            <a:off x="1171674" y="113969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Future XFEL Science Highlights for Physical sciences: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X-RAY NON-LINEAR REGIME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436204-B57B-54C3-6707-E7FD5B634F22}"/>
              </a:ext>
            </a:extLst>
          </p:cNvPr>
          <p:cNvSpPr txBox="1"/>
          <p:nvPr/>
        </p:nvSpPr>
        <p:spPr>
          <a:xfrm>
            <a:off x="1171674" y="-875"/>
            <a:ext cx="4046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 </a:t>
            </a:r>
            <a:r>
              <a:rPr lang="en-GB" sz="2800" b="1" dirty="0"/>
              <a:t>X-ray - matter interaction</a:t>
            </a:r>
            <a:endParaRPr lang="en-GB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DFFD8E-BCC1-C5DC-5772-B6166DB1167D}"/>
              </a:ext>
            </a:extLst>
          </p:cNvPr>
          <p:cNvSpPr txBox="1"/>
          <p:nvPr/>
        </p:nvSpPr>
        <p:spPr>
          <a:xfrm flipH="1">
            <a:off x="6600124" y="2397948"/>
            <a:ext cx="57824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r>
              <a:rPr lang="en-GB" b="1" dirty="0"/>
              <a:t>Conformational dynamics from data driven approaches </a:t>
            </a:r>
          </a:p>
          <a:p>
            <a:r>
              <a:rPr lang="en-GB" b="1" i="1" dirty="0">
                <a:solidFill>
                  <a:schemeClr val="accent1">
                    <a:lumMod val="75000"/>
                  </a:schemeClr>
                </a:solidFill>
              </a:rPr>
              <a:t>Nature Methods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14 877 (2017)</a:t>
            </a:r>
          </a:p>
          <a:p>
            <a:r>
              <a:rPr lang="en-GB" b="1" dirty="0"/>
              <a:t>Ultrafast coherent dynamics in isolated molecules </a:t>
            </a:r>
          </a:p>
          <a:p>
            <a:r>
              <a:rPr lang="en-GB" b="1" i="1" dirty="0">
                <a:solidFill>
                  <a:schemeClr val="accent1">
                    <a:lumMod val="75000"/>
                  </a:schemeClr>
                </a:solidFill>
              </a:rPr>
              <a:t>Nature Chemistry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11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716 (2019)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GB" b="1" dirty="0"/>
          </a:p>
          <a:p>
            <a:endParaRPr lang="en-GB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D7E8E0-196D-E3BB-E5F1-59FCF484C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507" y="486387"/>
            <a:ext cx="3140314" cy="25262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D45CBB-BCE4-CE27-CCAB-5CCE58FAC82E}"/>
              </a:ext>
            </a:extLst>
          </p:cNvPr>
          <p:cNvSpPr txBox="1"/>
          <p:nvPr/>
        </p:nvSpPr>
        <p:spPr>
          <a:xfrm>
            <a:off x="810469" y="2828834"/>
            <a:ext cx="5452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/>
              <a:t>Response to ultra-intense X-rays –</a:t>
            </a:r>
          </a:p>
          <a:p>
            <a:r>
              <a:rPr lang="en-GB" sz="1800" b="1" i="1" dirty="0">
                <a:solidFill>
                  <a:schemeClr val="accent1">
                    <a:lumMod val="75000"/>
                  </a:schemeClr>
                </a:solidFill>
              </a:rPr>
              <a:t>Nature</a:t>
            </a:r>
            <a:r>
              <a:rPr lang="en-GB" sz="1800" b="1" dirty="0">
                <a:solidFill>
                  <a:schemeClr val="accent1">
                    <a:lumMod val="75000"/>
                  </a:schemeClr>
                </a:solidFill>
              </a:rPr>
              <a:t> 466 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56 (2010)</a:t>
            </a:r>
            <a:r>
              <a:rPr lang="en-GB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GB" sz="1800" b="1" dirty="0"/>
              <a:t>Interaction with liquids </a:t>
            </a:r>
            <a:r>
              <a:rPr lang="en-GB" sz="1800" b="1" i="1" dirty="0">
                <a:solidFill>
                  <a:schemeClr val="accent1">
                    <a:lumMod val="75000"/>
                  </a:schemeClr>
                </a:solidFill>
              </a:rPr>
              <a:t>Nature Physics </a:t>
            </a:r>
            <a:r>
              <a:rPr lang="en-GB" sz="1800" b="1" dirty="0">
                <a:solidFill>
                  <a:schemeClr val="accent1">
                    <a:lumMod val="75000"/>
                  </a:schemeClr>
                </a:solidFill>
              </a:rPr>
              <a:t>12 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966 (2016)</a:t>
            </a:r>
          </a:p>
          <a:p>
            <a:r>
              <a:rPr lang="en-GB" sz="1800" b="1" dirty="0"/>
              <a:t>Ultrafast radiolysis </a:t>
            </a:r>
            <a:r>
              <a:rPr lang="en-GB" sz="1800" b="1" i="1" dirty="0">
                <a:solidFill>
                  <a:schemeClr val="accent1">
                    <a:lumMod val="75000"/>
                  </a:schemeClr>
                </a:solidFill>
              </a:rPr>
              <a:t>Science</a:t>
            </a:r>
            <a:r>
              <a:rPr lang="en-GB" sz="1800" b="1" dirty="0">
                <a:solidFill>
                  <a:schemeClr val="accent1">
                    <a:lumMod val="75000"/>
                  </a:schemeClr>
                </a:solidFill>
              </a:rPr>
              <a:t> 367 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179 (2020)</a:t>
            </a:r>
          </a:p>
        </p:txBody>
      </p:sp>
      <p:pic>
        <p:nvPicPr>
          <p:cNvPr id="1026" name="Picture 2" descr="Fig. 2">
            <a:extLst>
              <a:ext uri="{FF2B5EF4-FFF2-40B4-BE49-F238E27FC236}">
                <a16:creationId xmlns:a16="http://schemas.microsoft.com/office/drawing/2014/main" id="{AC2FB7C4-7D1F-E89A-7A2C-01FAF0B27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979" y="3861677"/>
            <a:ext cx="3697283" cy="295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ure 3">
            <a:extLst>
              <a:ext uri="{FF2B5EF4-FFF2-40B4-BE49-F238E27FC236}">
                <a16:creationId xmlns:a16="http://schemas.microsoft.com/office/drawing/2014/main" id="{EA7D6658-7A52-287C-7DAD-A0C2E9EE0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74" y="4182848"/>
            <a:ext cx="4148766" cy="256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0822A3-02C9-9CC0-B0D0-EEC3ED65F00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855921" y="522345"/>
            <a:ext cx="4318960" cy="2029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1D7523-0B49-CEC4-FFEA-464B7AA09402}"/>
              </a:ext>
            </a:extLst>
          </p:cNvPr>
          <p:cNvSpPr txBox="1"/>
          <p:nvPr/>
        </p:nvSpPr>
        <p:spPr>
          <a:xfrm>
            <a:off x="6688348" y="-875"/>
            <a:ext cx="5210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New directions in x-ray scattering</a:t>
            </a:r>
          </a:p>
        </p:txBody>
      </p:sp>
    </p:spTree>
    <p:extLst>
      <p:ext uri="{BB962C8B-B14F-4D97-AF65-F5344CB8AC3E}">
        <p14:creationId xmlns:p14="http://schemas.microsoft.com/office/powerpoint/2010/main" val="263404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68DB97-F803-4060-61A4-512D8CF84F8E}"/>
              </a:ext>
            </a:extLst>
          </p:cNvPr>
          <p:cNvSpPr txBox="1"/>
          <p:nvPr/>
        </p:nvSpPr>
        <p:spPr>
          <a:xfrm>
            <a:off x="556532" y="574456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Future XFEL Science Highlights </a:t>
            </a:r>
            <a:r>
              <a: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Physics and X-ray Photonics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436204-B57B-54C3-6707-E7FD5B634F22}"/>
              </a:ext>
            </a:extLst>
          </p:cNvPr>
          <p:cNvSpPr txBox="1"/>
          <p:nvPr/>
        </p:nvSpPr>
        <p:spPr>
          <a:xfrm>
            <a:off x="86264" y="748948"/>
            <a:ext cx="12105736" cy="886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/>
              <a:t>New linear and non-linear x-ray spectroscopies</a:t>
            </a:r>
          </a:p>
          <a:p>
            <a:pPr lvl="1"/>
            <a:r>
              <a:rPr lang="en-GB" sz="2400" dirty="0"/>
              <a:t>Probe dynamics, charge, and energy transfer in matter </a:t>
            </a:r>
          </a:p>
          <a:p>
            <a:pPr lvl="2"/>
            <a:r>
              <a:rPr lang="en-GB" sz="2400" dirty="0"/>
              <a:t>(</a:t>
            </a:r>
            <a:r>
              <a:rPr lang="en-GB" sz="2400" i="1" dirty="0"/>
              <a:t>intense, high rep-rate, attosecond pulses, soft to hard x-rays, multi-colour x-rays</a:t>
            </a:r>
            <a:r>
              <a:rPr lang="en-GB" sz="2400" dirty="0"/>
              <a:t>)</a:t>
            </a:r>
            <a:endParaRPr lang="en-GB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5">
                    <a:lumMod val="75000"/>
                  </a:schemeClr>
                </a:solidFill>
              </a:rPr>
              <a:t>Sensing chirality and tracking chiral dynamics </a:t>
            </a:r>
          </a:p>
          <a:p>
            <a:r>
              <a:rPr lang="en-GB" sz="2800" b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GB" sz="2400" i="1" dirty="0">
                <a:solidFill>
                  <a:schemeClr val="accent5">
                    <a:lumMod val="75000"/>
                  </a:schemeClr>
                </a:solidFill>
              </a:rPr>
              <a:t>ultrafast pulses, polarisation control, high rep-rate, soft x-rays)</a:t>
            </a:r>
            <a:endParaRPr lang="en-GB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/>
              <a:t>Biomolecular and </a:t>
            </a:r>
            <a:r>
              <a:rPr lang="en-GB" sz="2800" b="1" dirty="0" err="1"/>
              <a:t>nanosystems</a:t>
            </a:r>
            <a:r>
              <a:rPr lang="en-GB" sz="2800" b="1" dirty="0"/>
              <a:t> </a:t>
            </a:r>
          </a:p>
          <a:p>
            <a:pPr lvl="1"/>
            <a:r>
              <a:rPr lang="en-GB" sz="2400" dirty="0"/>
              <a:t>Conformational dynamics across wide spatial and temporal scales </a:t>
            </a:r>
          </a:p>
          <a:p>
            <a:pPr lvl="1"/>
            <a:r>
              <a:rPr lang="en-GB" sz="2400" dirty="0"/>
              <a:t>	(</a:t>
            </a:r>
            <a:r>
              <a:rPr lang="en-GB" sz="2400" i="1" dirty="0"/>
              <a:t>high rep rate, hard x-rays</a:t>
            </a:r>
            <a:r>
              <a:rPr lang="en-GB" sz="24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1"/>
                </a:solidFill>
              </a:rPr>
              <a:t>Extreme x-ray interaction with matter and vacuum </a:t>
            </a:r>
          </a:p>
          <a:p>
            <a:pPr lvl="1"/>
            <a:r>
              <a:rPr lang="en-GB" sz="2400" dirty="0">
                <a:solidFill>
                  <a:schemeClr val="accent1"/>
                </a:solidFill>
              </a:rPr>
              <a:t>X-ray nanoscale high fields, formation virtual electron-positron pairs</a:t>
            </a:r>
          </a:p>
          <a:p>
            <a:pPr lvl="2"/>
            <a:r>
              <a:rPr lang="en-GB" sz="2400" dirty="0">
                <a:solidFill>
                  <a:schemeClr val="accent1"/>
                </a:solidFill>
              </a:rPr>
              <a:t>(</a:t>
            </a:r>
            <a:r>
              <a:rPr lang="en-GB" sz="2400" i="1" dirty="0">
                <a:solidFill>
                  <a:schemeClr val="accent1"/>
                </a:solidFill>
              </a:rPr>
              <a:t>high rep-rate/high intensity/hard x-rays)</a:t>
            </a:r>
            <a:endParaRPr lang="en-GB" sz="2400" dirty="0">
              <a:solidFill>
                <a:schemeClr val="accent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/>
              <a:t>Material processing </a:t>
            </a:r>
          </a:p>
          <a:p>
            <a:pPr lvl="1"/>
            <a:r>
              <a:rPr lang="en-GB" sz="2400" dirty="0"/>
              <a:t>New opportunities with atomic scale resolution/atomic specificity  (</a:t>
            </a:r>
            <a:r>
              <a:rPr lang="en-GB" sz="2400" i="1" dirty="0" err="1"/>
              <a:t>nanofocusing</a:t>
            </a:r>
            <a:r>
              <a:rPr lang="en-GB" sz="2400" i="1" dirty="0"/>
              <a:t>, high rep-rate, short pulses</a:t>
            </a:r>
            <a:r>
              <a:rPr lang="en-GB" sz="24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endParaRPr lang="en-GB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74AB970-D888-5818-4BA2-D9FCC0E9386C}"/>
              </a:ext>
            </a:extLst>
          </p:cNvPr>
          <p:cNvSpPr txBox="1">
            <a:spLocks/>
          </p:cNvSpPr>
          <p:nvPr/>
        </p:nvSpPr>
        <p:spPr>
          <a:xfrm>
            <a:off x="2294956" y="136524"/>
            <a:ext cx="8323139" cy="5340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/>
              <a:t>2.1 Future Opportunities for Physical Sciences</a:t>
            </a:r>
          </a:p>
        </p:txBody>
      </p:sp>
    </p:spTree>
    <p:extLst>
      <p:ext uri="{BB962C8B-B14F-4D97-AF65-F5344CB8AC3E}">
        <p14:creationId xmlns:p14="http://schemas.microsoft.com/office/powerpoint/2010/main" val="337708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48224B-71E2-574D-BB77-90577C5E7205}"/>
              </a:ext>
            </a:extLst>
          </p:cNvPr>
          <p:cNvSpPr/>
          <p:nvPr/>
        </p:nvSpPr>
        <p:spPr>
          <a:xfrm>
            <a:off x="-132589" y="78833"/>
            <a:ext cx="1233002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2.2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Chemical Sciences, Catalysis, Energy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F75340-07AC-698C-8A44-58E7892AB87F}"/>
              </a:ext>
            </a:extLst>
          </p:cNvPr>
          <p:cNvGrpSpPr/>
          <p:nvPr/>
        </p:nvGrpSpPr>
        <p:grpSpPr>
          <a:xfrm>
            <a:off x="4766167" y="796477"/>
            <a:ext cx="3304034" cy="2677333"/>
            <a:chOff x="5202388" y="692318"/>
            <a:chExt cx="3304034" cy="267733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E43FA0-161C-F792-19E1-787DCB288E1B}"/>
                </a:ext>
              </a:extLst>
            </p:cNvPr>
            <p:cNvSpPr txBox="1"/>
            <p:nvPr/>
          </p:nvSpPr>
          <p:spPr>
            <a:xfrm>
              <a:off x="5503539" y="692318"/>
              <a:ext cx="27380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Spin </a:t>
              </a:r>
              <a:r>
                <a:rPr lang="fr-FR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dynamics</a:t>
              </a:r>
              <a:endParaRPr lang="fr-FR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A98ECE1-F08F-AF7E-7C70-23D8F93F9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144" t="1838" b="69062"/>
            <a:stretch/>
          </p:blipFill>
          <p:spPr>
            <a:xfrm>
              <a:off x="5810298" y="1133764"/>
              <a:ext cx="1626013" cy="1522572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9F07327-387B-A9D4-1D03-69F2B188BF72}"/>
                </a:ext>
              </a:extLst>
            </p:cNvPr>
            <p:cNvSpPr/>
            <p:nvPr/>
          </p:nvSpPr>
          <p:spPr>
            <a:xfrm>
              <a:off x="5202388" y="2538654"/>
              <a:ext cx="330403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Vibrational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coherence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</a:p>
            <a:p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single-</a:t>
              </a:r>
              <a:r>
                <a:rPr lang="fr-FR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molecule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 magnets, «Mn</a:t>
              </a:r>
              <a:r>
                <a:rPr lang="fr-FR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» </a:t>
              </a:r>
            </a:p>
            <a:p>
              <a:r>
                <a:rPr lang="en-GB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Nature Chem. 2020, </a:t>
              </a: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452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7574DA1-620D-95EF-E354-7F1832440637}"/>
              </a:ext>
            </a:extLst>
          </p:cNvPr>
          <p:cNvGrpSpPr/>
          <p:nvPr/>
        </p:nvGrpSpPr>
        <p:grpSpPr>
          <a:xfrm>
            <a:off x="8506422" y="769288"/>
            <a:ext cx="3853585" cy="2736682"/>
            <a:chOff x="1744139" y="692318"/>
            <a:chExt cx="3853585" cy="2736682"/>
          </a:xfrm>
        </p:grpSpPr>
        <p:sp>
          <p:nvSpPr>
            <p:cNvPr id="43" name="Text Box 1">
              <a:extLst>
                <a:ext uri="{FF2B5EF4-FFF2-40B4-BE49-F238E27FC236}">
                  <a16:creationId xmlns:a16="http://schemas.microsoft.com/office/drawing/2014/main" id="{1C4CFBA4-9092-B6E8-FC36-3ABD5A748E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4890" y="692318"/>
              <a:ext cx="3782834" cy="320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 b="1" dirty="0">
                  <a:cs typeface="Arial" panose="020B0604020202020204" pitchFamily="34" charset="0"/>
                </a:rPr>
                <a:t>Charge-transfer dynamics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CB0C816-CB21-7B6F-394F-80BB317F89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79"/>
            <a:stretch/>
          </p:blipFill>
          <p:spPr bwMode="auto">
            <a:xfrm>
              <a:off x="2268290" y="1227528"/>
              <a:ext cx="2816553" cy="1200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EB63F44-9013-F365-D2F2-EC968C56BAB4}"/>
                </a:ext>
              </a:extLst>
            </p:cNvPr>
            <p:cNvSpPr txBox="1"/>
            <p:nvPr/>
          </p:nvSpPr>
          <p:spPr>
            <a:xfrm>
              <a:off x="1744139" y="2351782"/>
              <a:ext cx="357768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Charge transfer driven by </a:t>
              </a:r>
            </a:p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ultrafast spin transition </a:t>
              </a:r>
            </a:p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in a </a:t>
              </a:r>
              <a:r>
                <a:rPr lang="en-GB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CoFe</a:t>
              </a: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 Prussian blue analogue.</a:t>
              </a:r>
              <a:r>
                <a:rPr lang="en-GB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Nature Chem</a:t>
              </a: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 2021, 10.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DF21061-986E-953E-F0D9-29E27E1F3CBE}"/>
              </a:ext>
            </a:extLst>
          </p:cNvPr>
          <p:cNvGrpSpPr/>
          <p:nvPr/>
        </p:nvGrpSpPr>
        <p:grpSpPr>
          <a:xfrm>
            <a:off x="808700" y="787204"/>
            <a:ext cx="3682359" cy="2765167"/>
            <a:chOff x="8230361" y="666892"/>
            <a:chExt cx="3682359" cy="276516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CC50652-9CA6-8F56-08B6-55213939A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7211" r="7220" b="14659"/>
            <a:stretch/>
          </p:blipFill>
          <p:spPr>
            <a:xfrm>
              <a:off x="8466368" y="1733462"/>
              <a:ext cx="3285239" cy="14058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39A448A-F6DD-CCD8-F2F0-3CA3CFE47840}"/>
                </a:ext>
              </a:extLst>
            </p:cNvPr>
            <p:cNvSpPr txBox="1"/>
            <p:nvPr/>
          </p:nvSpPr>
          <p:spPr>
            <a:xfrm>
              <a:off x="8411160" y="3093505"/>
              <a:ext cx="328523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Phys </a:t>
              </a:r>
              <a:r>
                <a:rPr lang="fr-FR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Rev</a:t>
              </a:r>
              <a:r>
                <a:rPr lang="fr-FR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Lett</a:t>
              </a:r>
              <a:r>
                <a:rPr lang="fr-FR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2015, 115, 19003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 Box 1">
              <a:extLst>
                <a:ext uri="{FF2B5EF4-FFF2-40B4-BE49-F238E27FC236}">
                  <a16:creationId xmlns:a16="http://schemas.microsoft.com/office/drawing/2014/main" id="{75F2D398-E885-6813-D323-63899BAD3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0361" y="666892"/>
              <a:ext cx="3682359" cy="1135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000" b="1" dirty="0">
                  <a:cs typeface="Arial" panose="020B0604020202020204" pitchFamily="34" charset="0"/>
                </a:rPr>
                <a:t>Dynamics of transient electronic coherence (e.g. attosecond X-Ray Raman) </a:t>
              </a:r>
              <a:endParaRPr lang="en-US" altLang="en-US" sz="20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BE4063-C040-56FA-403D-0F539088B619}"/>
              </a:ext>
            </a:extLst>
          </p:cNvPr>
          <p:cNvGrpSpPr/>
          <p:nvPr/>
        </p:nvGrpSpPr>
        <p:grpSpPr>
          <a:xfrm>
            <a:off x="3267362" y="3369209"/>
            <a:ext cx="6546894" cy="3477928"/>
            <a:chOff x="1852630" y="3264452"/>
            <a:chExt cx="6546894" cy="3477928"/>
          </a:xfrm>
        </p:grpSpPr>
        <p:pic>
          <p:nvPicPr>
            <p:cNvPr id="38" name="Picture 37" descr="A close up of a map&#10;&#10;Description automatically generated">
              <a:extLst>
                <a:ext uri="{FF2B5EF4-FFF2-40B4-BE49-F238E27FC236}">
                  <a16:creationId xmlns:a16="http://schemas.microsoft.com/office/drawing/2014/main" id="{E3A5C0A2-46BB-F7B8-9CD9-F3E0F1E030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" r="52961" b="48584"/>
            <a:stretch/>
          </p:blipFill>
          <p:spPr>
            <a:xfrm>
              <a:off x="2219491" y="3734016"/>
              <a:ext cx="2306235" cy="1135779"/>
            </a:xfrm>
            <a:prstGeom prst="rect">
              <a:avLst/>
            </a:prstGeom>
          </p:spPr>
        </p:pic>
        <p:pic>
          <p:nvPicPr>
            <p:cNvPr id="35" name="Picture 34" descr="A close up of a map&#10;&#10;Description automatically generated">
              <a:extLst>
                <a:ext uri="{FF2B5EF4-FFF2-40B4-BE49-F238E27FC236}">
                  <a16:creationId xmlns:a16="http://schemas.microsoft.com/office/drawing/2014/main" id="{1F7A635A-C490-5278-D4E7-59C8940AB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658" r="34527"/>
            <a:stretch/>
          </p:blipFill>
          <p:spPr>
            <a:xfrm>
              <a:off x="1980917" y="4801028"/>
              <a:ext cx="3141833" cy="1790795"/>
            </a:xfrm>
            <a:prstGeom prst="rect">
              <a:avLst/>
            </a:prstGeom>
          </p:spPr>
        </p:pic>
        <p:sp>
          <p:nvSpPr>
            <p:cNvPr id="36" name="Text Box 1">
              <a:extLst>
                <a:ext uri="{FF2B5EF4-FFF2-40B4-BE49-F238E27FC236}">
                  <a16:creationId xmlns:a16="http://schemas.microsoft.com/office/drawing/2014/main" id="{E48B8CFF-92B6-9A60-6AFC-31DF3F7BC6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2630" y="3563478"/>
              <a:ext cx="362778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 b="1" dirty="0">
                  <a:cs typeface="Arial" panose="020B0604020202020204" pitchFamily="34" charset="0"/>
                </a:rPr>
                <a:t>Exciton Dynamics</a:t>
              </a:r>
              <a:endParaRPr lang="en-US" altLang="en-US" sz="2000" dirty="0">
                <a:cs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161F4D4-8900-627C-AE68-58E17F2AC78C}"/>
                </a:ext>
              </a:extLst>
            </p:cNvPr>
            <p:cNvSpPr/>
            <p:nvPr/>
          </p:nvSpPr>
          <p:spPr>
            <a:xfrm>
              <a:off x="2475293" y="6403826"/>
              <a:ext cx="3099409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 2012,</a:t>
              </a:r>
              <a:r>
                <a:rPr lang="en-GB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335</a:t>
              </a:r>
              <a:r>
                <a:rPr lang="en-GB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1340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3BD70D1-A879-9369-555A-26A68B804EC2}"/>
                </a:ext>
              </a:extLst>
            </p:cNvPr>
            <p:cNvSpPr txBox="1"/>
            <p:nvPr/>
          </p:nvSpPr>
          <p:spPr>
            <a:xfrm>
              <a:off x="5704556" y="6403826"/>
              <a:ext cx="250124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Nature Chem.2016, 2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D553CE4-4A92-9845-7DE4-694CE54B47FB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62" b="53064"/>
            <a:stretch/>
          </p:blipFill>
          <p:spPr bwMode="auto">
            <a:xfrm>
              <a:off x="5627306" y="3883358"/>
              <a:ext cx="2385850" cy="247982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3" name="Text Box 1">
              <a:extLst>
                <a:ext uri="{FF2B5EF4-FFF2-40B4-BE49-F238E27FC236}">
                  <a16:creationId xmlns:a16="http://schemas.microsoft.com/office/drawing/2014/main" id="{B146890F-D8B3-E16C-4F20-6AE32B19EE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9286" y="3264452"/>
              <a:ext cx="30902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000" b="1" dirty="0">
                  <a:cs typeface="Arial" panose="020B0604020202020204" pitchFamily="34" charset="0"/>
                </a:rPr>
                <a:t>Solvent-Solute interactions dynamics</a:t>
              </a:r>
              <a:endParaRPr lang="en-US" altLang="en-US" sz="2000" dirty="0"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908F506-46F9-9D59-0953-9C593D991C17}"/>
              </a:ext>
            </a:extLst>
          </p:cNvPr>
          <p:cNvSpPr txBox="1"/>
          <p:nvPr/>
        </p:nvSpPr>
        <p:spPr>
          <a:xfrm>
            <a:off x="88433" y="4079529"/>
            <a:ext cx="3054938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The science question:</a:t>
            </a:r>
          </a:p>
          <a:p>
            <a:r>
              <a:rPr lang="en-GB" sz="2400" dirty="0"/>
              <a:t>Fundamentals of reaction dynamics, the interplay of spin, charge, structure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068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33" y="69072"/>
            <a:ext cx="12192000" cy="51701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GB" sz="2800" b="1" dirty="0">
                <a:latin typeface="+mn-lt"/>
              </a:rPr>
              <a:t>Recent work (1): Towards molecular movie in chemistry and biochemistry</a:t>
            </a:r>
          </a:p>
        </p:txBody>
      </p:sp>
      <p:pic>
        <p:nvPicPr>
          <p:cNvPr id="5121" name="Picture 316">
            <a:extLst>
              <a:ext uri="{FF2B5EF4-FFF2-40B4-BE49-F238E27FC236}">
                <a16:creationId xmlns:a16="http://schemas.microsoft.com/office/drawing/2014/main" id="{1A380B2F-E723-4B75-827A-D95D163FA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6" t="22717" r="26920" b="22652"/>
          <a:stretch>
            <a:fillRect/>
          </a:stretch>
        </p:blipFill>
        <p:spPr bwMode="auto">
          <a:xfrm>
            <a:off x="702196" y="1225514"/>
            <a:ext cx="2257905" cy="187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EB82DF-AFB0-4F68-B5B4-7B4AF6673FEF}"/>
              </a:ext>
            </a:extLst>
          </p:cNvPr>
          <p:cNvSpPr/>
          <p:nvPr/>
        </p:nvSpPr>
        <p:spPr>
          <a:xfrm>
            <a:off x="50628" y="2866385"/>
            <a:ext cx="3389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dissociation / recombination of NO to Fe-centre in Myoglobin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E04AD9-BC49-4647-84B6-560D8C9D202B}"/>
              </a:ext>
            </a:extLst>
          </p:cNvPr>
          <p:cNvSpPr/>
          <p:nvPr/>
        </p:nvSpPr>
        <p:spPr>
          <a:xfrm>
            <a:off x="312356" y="579183"/>
            <a:ext cx="312826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Correlated spin &amp;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structural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dynamics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AD3B71-63B4-491B-A187-58767BEDAD8A}"/>
              </a:ext>
            </a:extLst>
          </p:cNvPr>
          <p:cNvSpPr/>
          <p:nvPr/>
        </p:nvSpPr>
        <p:spPr>
          <a:xfrm>
            <a:off x="55533" y="3460397"/>
            <a:ext cx="3027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Nat. Comm.</a:t>
            </a:r>
            <a:r>
              <a:rPr lang="en-GB" dirty="0"/>
              <a:t> 11, 4145 (2020)].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9A2B0F-CFD5-8EFB-E0EA-64C9DAD72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111" y="3942883"/>
            <a:ext cx="277511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alt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Photochemistry of DNA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18">
            <a:extLst>
              <a:ext uri="{FF2B5EF4-FFF2-40B4-BE49-F238E27FC236}">
                <a16:creationId xmlns:a16="http://schemas.microsoft.com/office/drawing/2014/main" id="{4381F8A4-7147-B305-3CAF-62D132BED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t="4851" r="4800"/>
          <a:stretch>
            <a:fillRect/>
          </a:stretch>
        </p:blipFill>
        <p:spPr bwMode="auto">
          <a:xfrm>
            <a:off x="1352332" y="4515702"/>
            <a:ext cx="2275187" cy="203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4B6683C-9A98-79F1-B9B8-56DBD9AA8047}"/>
              </a:ext>
            </a:extLst>
          </p:cNvPr>
          <p:cNvSpPr txBox="1"/>
          <p:nvPr/>
        </p:nvSpPr>
        <p:spPr>
          <a:xfrm>
            <a:off x="3863809" y="763849"/>
            <a:ext cx="380947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Ultrafast structural changes direct the first molecular events of vision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BE69A5E-5B00-2049-CA61-338A71DFDE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6" t="11058" r="4698" b="3809"/>
          <a:stretch/>
        </p:blipFill>
        <p:spPr>
          <a:xfrm>
            <a:off x="3863809" y="2226393"/>
            <a:ext cx="3582444" cy="192631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C18BAA7-A429-8CD5-D8B3-255F36A80CCE}"/>
              </a:ext>
            </a:extLst>
          </p:cNvPr>
          <p:cNvSpPr txBox="1"/>
          <p:nvPr/>
        </p:nvSpPr>
        <p:spPr>
          <a:xfrm>
            <a:off x="4034376" y="4530243"/>
            <a:ext cx="35824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Time-resolved Serial Femtosecond Crystallography reveals: </a:t>
            </a:r>
          </a:p>
          <a:p>
            <a:r>
              <a:rPr lang="en-GB" dirty="0"/>
              <a:t>retinal has isomerized &lt;1 </a:t>
            </a:r>
            <a:r>
              <a:rPr lang="en-GB" dirty="0" err="1"/>
              <a:t>ps</a:t>
            </a:r>
            <a:r>
              <a:rPr lang="en-GB" dirty="0"/>
              <a:t> after rhodopsin photoactivation </a:t>
            </a:r>
          </a:p>
          <a:p>
            <a:r>
              <a:rPr lang="en-GB" dirty="0"/>
              <a:t>[Nature, 615, 939 (2023)].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712E79-F9D7-FFD0-37BB-91070CA91D17}"/>
              </a:ext>
            </a:extLst>
          </p:cNvPr>
          <p:cNvSpPr txBox="1"/>
          <p:nvPr/>
        </p:nvSpPr>
        <p:spPr>
          <a:xfrm>
            <a:off x="7869438" y="579183"/>
            <a:ext cx="39346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Observation of the fastest chemical processes in the radiolysis of water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C1F8766-FB81-A654-2C7C-E9D48E071D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12" b="47746"/>
          <a:stretch/>
        </p:blipFill>
        <p:spPr>
          <a:xfrm>
            <a:off x="7869436" y="2127344"/>
            <a:ext cx="4256028" cy="212441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9D69A92-9711-59C4-A295-4232B0CD41DF}"/>
              </a:ext>
            </a:extLst>
          </p:cNvPr>
          <p:cNvSpPr txBox="1"/>
          <p:nvPr/>
        </p:nvSpPr>
        <p:spPr>
          <a:xfrm>
            <a:off x="153240" y="6424132"/>
            <a:ext cx="2806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kumimoji="0" lang="en-GB" altLang="en-US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Nat. Comm. 8, 29, (2017)]</a:t>
            </a:r>
            <a:endParaRPr kumimoji="0" lang="en-GB" altLang="en-US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ED9E431-B418-DEF6-20E6-6DF809C31867}"/>
              </a:ext>
            </a:extLst>
          </p:cNvPr>
          <p:cNvSpPr txBox="1"/>
          <p:nvPr/>
        </p:nvSpPr>
        <p:spPr>
          <a:xfrm>
            <a:off x="50628" y="4402548"/>
            <a:ext cx="15247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TR-AES and TR-NEXAFS reveal </a:t>
            </a:r>
            <a:r>
              <a:rPr lang="en-GB" altLang="en-US" dirty="0">
                <a:ea typeface="Times New Roman" panose="02020603050405020304" pitchFamily="18" charset="0"/>
                <a:cs typeface="Arial" panose="020B0604020202020204" pitchFamily="34" charset="0"/>
              </a:rPr>
              <a:t>relaxation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ea typeface="Times New Roman" panose="02020603050405020304" pitchFamily="18" charset="0"/>
                <a:cs typeface="Arial" panose="020B0604020202020204" pitchFamily="34" charset="0"/>
              </a:rPr>
              <a:t>paths of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ea typeface="Times New Roman" panose="02020603050405020304" pitchFamily="18" charset="0"/>
                <a:cs typeface="Arial" panose="020B0604020202020204" pitchFamily="34" charset="0"/>
              </a:rPr>
              <a:t>UV-populated excited states </a:t>
            </a:r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5122BB-1FDD-F859-566D-64739411D8EA}"/>
              </a:ext>
            </a:extLst>
          </p:cNvPr>
          <p:cNvSpPr txBox="1"/>
          <p:nvPr/>
        </p:nvSpPr>
        <p:spPr>
          <a:xfrm>
            <a:off x="7741213" y="4515702"/>
            <a:ext cx="42890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effectLst/>
              </a:rPr>
              <a:t>Ultrafast x-ray pulses established compelling evidence for the formation of  H</a:t>
            </a:r>
            <a:r>
              <a:rPr lang="en-GB" b="0" i="0" baseline="-25000" dirty="0">
                <a:effectLst/>
              </a:rPr>
              <a:t>2</a:t>
            </a:r>
            <a:r>
              <a:rPr lang="en-GB" b="0" i="0" dirty="0">
                <a:effectLst/>
              </a:rPr>
              <a:t>O</a:t>
            </a:r>
            <a:r>
              <a:rPr lang="en-GB" b="0" i="0" baseline="30000" dirty="0">
                <a:effectLst/>
              </a:rPr>
              <a:t>+</a:t>
            </a:r>
            <a:r>
              <a:rPr lang="en-GB" b="0" i="0" dirty="0">
                <a:effectLst/>
              </a:rPr>
              <a:t> and its decay to an OH-radical by a proton transfer mechanism</a:t>
            </a:r>
            <a:r>
              <a:rPr lang="en-GB" dirty="0"/>
              <a:t> </a:t>
            </a:r>
          </a:p>
          <a:p>
            <a:r>
              <a:rPr lang="en-GB" dirty="0"/>
              <a:t>[Science, 367, 179 (2020)].</a:t>
            </a:r>
          </a:p>
        </p:txBody>
      </p:sp>
    </p:spTree>
    <p:extLst>
      <p:ext uri="{BB962C8B-B14F-4D97-AF65-F5344CB8AC3E}">
        <p14:creationId xmlns:p14="http://schemas.microsoft.com/office/powerpoint/2010/main" val="712989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246ECA-D05A-46C3-B8A0-DF7155213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925"/>
            <a:ext cx="12192000" cy="60403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Recent work (2): Fundamentals of reaction dynamics: </a:t>
            </a: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Coupling between nuclear, electronic and spin degrees of freedom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D042470-0EA1-45F6-9E30-359A066F0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58" y="-3847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5EBFAF-DD03-5A8C-1AEC-BA2AC0CAC425}"/>
              </a:ext>
            </a:extLst>
          </p:cNvPr>
          <p:cNvSpPr txBox="1"/>
          <p:nvPr/>
        </p:nvSpPr>
        <p:spPr>
          <a:xfrm>
            <a:off x="3607258" y="4908524"/>
            <a:ext cx="47005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1" i="0" dirty="0">
                <a:solidFill>
                  <a:srgbClr val="1A1A1A"/>
                </a:solidFill>
                <a:effectLst/>
                <a:cs typeface="Arial" panose="020B0604020202020204" pitchFamily="34" charset="0"/>
              </a:rPr>
              <a:t>Tracking C–H activation with orbital resolution</a:t>
            </a:r>
            <a:r>
              <a:rPr lang="en-GB" sz="1600" dirty="0">
                <a:cs typeface="Arial" panose="020B0604020202020204" pitchFamily="34" charset="0"/>
              </a:rPr>
              <a:t> provides opportunities for manipulating C–H reactivity in transition metals [Science 380,              955 (2023)]</a:t>
            </a:r>
            <a:endParaRPr lang="en-GB" sz="1600" b="1" i="0" dirty="0">
              <a:solidFill>
                <a:srgbClr val="1A1A1A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E6F3B1B-0EAB-8009-5D1E-FE6EE720E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541" y="988438"/>
            <a:ext cx="3444800" cy="253256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45E8A89-48EA-734F-B13D-C610069FD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9541" y="665437"/>
            <a:ext cx="3260188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altLang="en-US" b="1" dirty="0">
                <a:ea typeface="Times New Roman" panose="02020603050405020304" pitchFamily="18" charset="0"/>
                <a:cs typeface="Arial" panose="020B0604020202020204" pitchFamily="34" charset="0"/>
              </a:rPr>
              <a:t>Photocatalysis, Enzyme catalysis</a:t>
            </a:r>
            <a:endParaRPr lang="en-GB" b="1" dirty="0"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6F65022-576D-61B3-9256-AA8DB6C97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247" y="2180975"/>
            <a:ext cx="3710628" cy="2795303"/>
          </a:xfrm>
          <a:prstGeom prst="rect">
            <a:avLst/>
          </a:prstGeom>
        </p:spPr>
      </p:pic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89C3849B-F5DC-770D-E769-6C32FF2C3E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 t="7061" r="7366" b="8639"/>
          <a:stretch/>
        </p:blipFill>
        <p:spPr>
          <a:xfrm>
            <a:off x="8297411" y="3858411"/>
            <a:ext cx="3632697" cy="2164833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321764D-035C-A6DE-D7CE-E1F397872639}"/>
              </a:ext>
            </a:extLst>
          </p:cNvPr>
          <p:cNvSpPr txBox="1">
            <a:spLocks/>
          </p:cNvSpPr>
          <p:nvPr/>
        </p:nvSpPr>
        <p:spPr>
          <a:xfrm>
            <a:off x="8195863" y="3663513"/>
            <a:ext cx="3710628" cy="5909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>
                <a:cs typeface="Arial" panose="020B0604020202020204" pitchFamily="34" charset="0"/>
              </a:rPr>
              <a:t>Controlling catalytic reactions with THz excitation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7A4A161C-950D-A633-A3C9-796D27EF40AF}"/>
              </a:ext>
            </a:extLst>
          </p:cNvPr>
          <p:cNvSpPr txBox="1">
            <a:spLocks/>
          </p:cNvSpPr>
          <p:nvPr/>
        </p:nvSpPr>
        <p:spPr>
          <a:xfrm>
            <a:off x="8143607" y="654739"/>
            <a:ext cx="383579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Homogeneous catalysis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031983-41BD-FDE2-6A83-D3C0C99F0FA1}"/>
              </a:ext>
            </a:extLst>
          </p:cNvPr>
          <p:cNvSpPr txBox="1"/>
          <p:nvPr/>
        </p:nvSpPr>
        <p:spPr>
          <a:xfrm>
            <a:off x="8115290" y="1131917"/>
            <a:ext cx="172366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i="1" dirty="0"/>
              <a:t>UV, IR, THz, </a:t>
            </a:r>
            <a:r>
              <a:rPr lang="en-GB" sz="1400" i="1" dirty="0">
                <a:solidFill>
                  <a:srgbClr val="FF0000"/>
                </a:solidFill>
              </a:rPr>
              <a:t>e</a:t>
            </a:r>
            <a:r>
              <a:rPr lang="en-GB" sz="1400" i="1" dirty="0"/>
              <a:t>-beam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E6A756A-4B44-8305-1868-6EC3B26ED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529" y="1377371"/>
            <a:ext cx="3393047" cy="169652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08A2194F-EE10-8EF0-447D-36E99C2DE6AB}"/>
              </a:ext>
            </a:extLst>
          </p:cNvPr>
          <p:cNvGrpSpPr/>
          <p:nvPr/>
        </p:nvGrpSpPr>
        <p:grpSpPr>
          <a:xfrm>
            <a:off x="183143" y="773213"/>
            <a:ext cx="3753000" cy="1622856"/>
            <a:chOff x="5091352" y="700076"/>
            <a:chExt cx="3753000" cy="159383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A4D8D69-DC82-E3C1-347F-0AF35B756F8E}"/>
                </a:ext>
              </a:extLst>
            </p:cNvPr>
            <p:cNvSpPr txBox="1"/>
            <p:nvPr/>
          </p:nvSpPr>
          <p:spPr>
            <a:xfrm>
              <a:off x="5223628" y="700076"/>
              <a:ext cx="3326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cs typeface="Arial" panose="020B0604020202020204" pitchFamily="34" charset="0"/>
                </a:rPr>
                <a:t>Spin Dynamics &amp; </a:t>
              </a:r>
              <a:r>
                <a:rPr lang="fr-FR" b="1" dirty="0" err="1">
                  <a:cs typeface="Arial" panose="020B0604020202020204" pitchFamily="34" charset="0"/>
                </a:rPr>
                <a:t>Magnetism</a:t>
              </a:r>
              <a:endParaRPr lang="fr-FR" b="1" dirty="0">
                <a:cs typeface="Arial" panose="020B0604020202020204" pitchFamily="34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C0DCDE1-89EB-F65F-387D-4F0317E11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8144" t="1838" b="69062"/>
            <a:stretch/>
          </p:blipFill>
          <p:spPr>
            <a:xfrm>
              <a:off x="5091352" y="1023791"/>
              <a:ext cx="1356410" cy="1270119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1922DC1-1B89-63EC-ACFE-E70E5B622728}"/>
                </a:ext>
              </a:extLst>
            </p:cNvPr>
            <p:cNvSpPr/>
            <p:nvPr/>
          </p:nvSpPr>
          <p:spPr>
            <a:xfrm>
              <a:off x="6447762" y="1153363"/>
              <a:ext cx="2396590" cy="8161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dirty="0" err="1">
                  <a:cs typeface="Arial" panose="020B0604020202020204" pitchFamily="34" charset="0"/>
                </a:rPr>
                <a:t>Vibrational</a:t>
              </a:r>
              <a:r>
                <a:rPr lang="fr-FR" sz="1600" dirty="0">
                  <a:cs typeface="Arial" panose="020B0604020202020204" pitchFamily="34" charset="0"/>
                </a:rPr>
                <a:t> </a:t>
              </a:r>
              <a:r>
                <a:rPr lang="fr-FR" sz="1600" dirty="0" err="1">
                  <a:cs typeface="Arial" panose="020B0604020202020204" pitchFamily="34" charset="0"/>
                </a:rPr>
                <a:t>coherence</a:t>
              </a:r>
              <a:r>
                <a:rPr lang="fr-FR" sz="1600" dirty="0">
                  <a:cs typeface="Arial" panose="020B0604020202020204" pitchFamily="34" charset="0"/>
                </a:rPr>
                <a:t> in  single-</a:t>
              </a:r>
              <a:r>
                <a:rPr lang="fr-FR" sz="1600" dirty="0" err="1">
                  <a:cs typeface="Arial" panose="020B0604020202020204" pitchFamily="34" charset="0"/>
                </a:rPr>
                <a:t>molecule</a:t>
              </a:r>
              <a:r>
                <a:rPr lang="fr-FR" sz="1600" dirty="0">
                  <a:cs typeface="Arial" panose="020B0604020202020204" pitchFamily="34" charset="0"/>
                </a:rPr>
                <a:t> </a:t>
              </a:r>
              <a:r>
                <a:rPr lang="fr-FR" sz="1600" dirty="0" err="1">
                  <a:cs typeface="Arial" panose="020B0604020202020204" pitchFamily="34" charset="0"/>
                </a:rPr>
                <a:t>magnets</a:t>
              </a:r>
              <a:r>
                <a:rPr lang="fr-FR" sz="1600" dirty="0">
                  <a:cs typeface="Arial" panose="020B0604020202020204" pitchFamily="34" charset="0"/>
                </a:rPr>
                <a:t> </a:t>
              </a:r>
            </a:p>
            <a:p>
              <a:r>
                <a:rPr lang="en-GB" sz="1600" dirty="0">
                  <a:cs typeface="Arial" panose="020B0604020202020204" pitchFamily="34" charset="0"/>
                </a:rPr>
                <a:t>[</a:t>
              </a:r>
              <a:r>
                <a:rPr lang="en-GB" sz="1600" i="1" dirty="0">
                  <a:cs typeface="Arial" panose="020B0604020202020204" pitchFamily="34" charset="0"/>
                </a:rPr>
                <a:t>Nature Chem. </a:t>
              </a:r>
              <a:r>
                <a:rPr lang="en-GB" sz="1600" dirty="0">
                  <a:cs typeface="Arial" panose="020B0604020202020204" pitchFamily="34" charset="0"/>
                </a:rPr>
                <a:t>452</a:t>
              </a:r>
              <a:r>
                <a:rPr lang="en-GB" sz="1600" i="1" dirty="0">
                  <a:cs typeface="Arial" panose="020B0604020202020204" pitchFamily="34" charset="0"/>
                </a:rPr>
                <a:t> </a:t>
              </a:r>
              <a:r>
                <a:rPr lang="en-GB" sz="1600" dirty="0">
                  <a:cs typeface="Arial" panose="020B0604020202020204" pitchFamily="34" charset="0"/>
                </a:rPr>
                <a:t>(2020)]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6157" y="5600170"/>
            <a:ext cx="36558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600" dirty="0"/>
              <a:t>Orbital-specific mapping of the ligand exchange dynamics of Fe(CO)</a:t>
            </a:r>
            <a:r>
              <a:rPr lang="en-GB" sz="1600" baseline="-25000" dirty="0"/>
              <a:t>5</a:t>
            </a:r>
            <a:r>
              <a:rPr lang="en-GB" sz="1600" dirty="0"/>
              <a:t> in solution [</a:t>
            </a:r>
            <a:r>
              <a:rPr lang="en-GB" sz="1600" i="1" dirty="0"/>
              <a:t>Nature </a:t>
            </a:r>
            <a:r>
              <a:rPr lang="en-GB" sz="1600" dirty="0"/>
              <a:t>520, </a:t>
            </a:r>
            <a:r>
              <a:rPr lang="en-GB" sz="1600" b="1" dirty="0"/>
              <a:t>78</a:t>
            </a:r>
            <a:r>
              <a:rPr lang="en-GB" sz="1600" dirty="0"/>
              <a:t> (2015)]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434" y="2877230"/>
            <a:ext cx="30957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Element- and site-specific probing:</a:t>
            </a:r>
            <a:endParaRPr lang="en-GB" sz="1400" b="1" i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Fig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0" t="1688" b="51773"/>
          <a:stretch/>
        </p:blipFill>
        <p:spPr bwMode="auto">
          <a:xfrm>
            <a:off x="623950" y="3432726"/>
            <a:ext cx="1323372" cy="200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ig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6" t="48343" b="1993"/>
          <a:stretch/>
        </p:blipFill>
        <p:spPr bwMode="auto">
          <a:xfrm>
            <a:off x="2012932" y="3404053"/>
            <a:ext cx="1315032" cy="211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10800000">
            <a:off x="344491" y="3715651"/>
            <a:ext cx="353943" cy="119039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GB" sz="1100" dirty="0"/>
              <a:t>Energy transfer, eV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1561224" y="4950719"/>
            <a:ext cx="353943" cy="120161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GB" sz="1100" dirty="0"/>
              <a:t>Incident energy, eV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1362" y="3175549"/>
            <a:ext cx="34286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cs typeface="Arial" panose="020B0604020202020204" pitchFamily="34" charset="0"/>
              </a:rPr>
              <a:t>Time-resolved RIXS </a:t>
            </a:r>
            <a:r>
              <a:rPr lang="en-GB" sz="1400" i="1" dirty="0">
                <a:ea typeface="Times New Roman" panose="02020603050405020304" pitchFamily="18" charset="0"/>
                <a:cs typeface="Arial" panose="020B0604020202020204" pitchFamily="34" charset="0"/>
              </a:rPr>
              <a:t>at the Fe L</a:t>
            </a:r>
            <a:r>
              <a:rPr lang="en-GB" sz="1400" i="1" baseline="-25000" dirty="0"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GB" sz="1400" i="1" dirty="0">
                <a:ea typeface="Times New Roman" panose="02020603050405020304" pitchFamily="18" charset="0"/>
                <a:cs typeface="Arial" panose="020B0604020202020204" pitchFamily="34" charset="0"/>
              </a:rPr>
              <a:t> edge, Fe(CO)</a:t>
            </a:r>
            <a:r>
              <a:rPr lang="en-GB" sz="1400" i="1" baseline="-25000" dirty="0"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GB" sz="1400" i="1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235098" y="5947025"/>
            <a:ext cx="29465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[</a:t>
            </a:r>
            <a:r>
              <a:rPr lang="en-GB" sz="1600" dirty="0" err="1">
                <a:cs typeface="Arial" panose="020B0604020202020204" pitchFamily="34" charset="0"/>
              </a:rPr>
              <a:t>Chem</a:t>
            </a:r>
            <a:r>
              <a:rPr lang="en-GB" sz="1600" dirty="0">
                <a:cs typeface="Arial" panose="020B0604020202020204" pitchFamily="34" charset="0"/>
              </a:rPr>
              <a:t> </a:t>
            </a:r>
            <a:r>
              <a:rPr lang="en-GB" sz="1600" dirty="0" err="1">
                <a:cs typeface="Arial" panose="020B0604020202020204" pitchFamily="34" charset="0"/>
              </a:rPr>
              <a:t>Phys</a:t>
            </a:r>
            <a:r>
              <a:rPr lang="en-GB" sz="1600" dirty="0">
                <a:cs typeface="Arial" panose="020B0604020202020204" pitchFamily="34" charset="0"/>
              </a:rPr>
              <a:t> Lett 675, 145 (2017)]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67190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7051"/>
            <a:ext cx="126175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2.2 OUTLOOK: Chemical Sciences and Energy with XFELs: fs, &lt;0.01 Å, real-time “movie”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753B8C-93C1-439A-8838-AE90A4384F9A}"/>
              </a:ext>
            </a:extLst>
          </p:cNvPr>
          <p:cNvSpPr txBox="1"/>
          <p:nvPr/>
        </p:nvSpPr>
        <p:spPr>
          <a:xfrm>
            <a:off x="2144409" y="613757"/>
            <a:ext cx="7672588" cy="707886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Chemistry: all states of matter, decades of time-scale and energies,  </a:t>
            </a:r>
          </a:p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and dimensions from atomic to protein to whole organisms.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2DEE05-B942-4B9B-96FC-35F971ED167D}"/>
              </a:ext>
            </a:extLst>
          </p:cNvPr>
          <p:cNvSpPr/>
          <p:nvPr/>
        </p:nvSpPr>
        <p:spPr>
          <a:xfrm>
            <a:off x="7830471" y="3316205"/>
            <a:ext cx="4361529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>
                <a:solidFill>
                  <a:srgbClr val="002060"/>
                </a:solidFill>
              </a:rPr>
              <a:t>Game-changing opportunity: </a:t>
            </a:r>
          </a:p>
          <a:p>
            <a:pPr algn="ctr"/>
            <a:r>
              <a:rPr lang="en-GB" sz="2400" b="1" dirty="0">
                <a:solidFill>
                  <a:srgbClr val="002060"/>
                </a:solidFill>
              </a:rPr>
              <a:t>Combine X-rays with </a:t>
            </a:r>
          </a:p>
          <a:p>
            <a:pPr algn="ctr"/>
            <a:r>
              <a:rPr lang="en-GB" sz="2400" b="1" i="1" dirty="0">
                <a:solidFill>
                  <a:schemeClr val="accent1"/>
                </a:solidFill>
              </a:rPr>
              <a:t>e</a:t>
            </a:r>
            <a:r>
              <a:rPr lang="en-GB" sz="2400" b="1" dirty="0">
                <a:solidFill>
                  <a:srgbClr val="002060"/>
                </a:solidFill>
              </a:rPr>
              <a:t>-beam, VUV, UV, Vis, IR, THz excitation and detections: </a:t>
            </a:r>
          </a:p>
          <a:p>
            <a:pPr algn="ctr"/>
            <a:r>
              <a:rPr lang="en-GB" sz="2400" b="1" u="sng" dirty="0">
                <a:solidFill>
                  <a:srgbClr val="002060"/>
                </a:solidFill>
              </a:rPr>
              <a:t>mix-and-match, multicolour, multi-parameter space,</a:t>
            </a:r>
          </a:p>
          <a:p>
            <a:pPr algn="ctr"/>
            <a:r>
              <a:rPr lang="en-GB" sz="2400" b="1" u="sng" dirty="0">
                <a:solidFill>
                  <a:srgbClr val="002060"/>
                </a:solidFill>
              </a:rPr>
              <a:t>multidimensional methods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5305" y="3288117"/>
            <a:ext cx="1076615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54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Predict and control photochemical reactions </a:t>
            </a:r>
          </a:p>
          <a:p>
            <a:pPr marL="285750" indent="-285750" defTabSz="54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Fundamentals of reaction dynamics: nuclei, electrons and spin</a:t>
            </a:r>
          </a:p>
          <a:p>
            <a:pPr marL="285750" indent="-285750" defTabSz="54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Exploring complex energy landscapes through chemical activation</a:t>
            </a:r>
          </a:p>
          <a:p>
            <a:pPr marL="285750" indent="-285750" defTabSz="54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Energy materials and devices</a:t>
            </a:r>
          </a:p>
          <a:p>
            <a:pPr marL="285750" indent="-285750" defTabSz="54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(Photo)(electro)catalysis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in operando</a:t>
            </a:r>
            <a:endParaRPr lang="en-GB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54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Environment: aerosols, space, combustion, corrosion</a:t>
            </a:r>
          </a:p>
          <a:p>
            <a:pPr marL="285750" indent="-285750" defTabSz="54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Photodynamics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in biomolecules, therapies, diagnostics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B58D725-7555-410B-9290-FCAA6E081D45}"/>
              </a:ext>
            </a:extLst>
          </p:cNvPr>
          <p:cNvGrpSpPr/>
          <p:nvPr/>
        </p:nvGrpSpPr>
        <p:grpSpPr>
          <a:xfrm>
            <a:off x="4023266" y="1472823"/>
            <a:ext cx="3986994" cy="1419210"/>
            <a:chOff x="1495829" y="1270605"/>
            <a:chExt cx="4998104" cy="2196181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8FE1193-91E6-4D0A-9E4B-28AB668B6ABC}"/>
                </a:ext>
              </a:extLst>
            </p:cNvPr>
            <p:cNvSpPr/>
            <p:nvPr/>
          </p:nvSpPr>
          <p:spPr>
            <a:xfrm>
              <a:off x="4454789" y="1938147"/>
              <a:ext cx="452238" cy="499101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92FFA24-D550-48E0-8D79-EE0C8A9E5A8F}"/>
                </a:ext>
              </a:extLst>
            </p:cNvPr>
            <p:cNvGrpSpPr>
              <a:grpSpLocks/>
            </p:cNvGrpSpPr>
            <p:nvPr/>
          </p:nvGrpSpPr>
          <p:grpSpPr>
            <a:xfrm>
              <a:off x="1646324" y="2064170"/>
              <a:ext cx="3105571" cy="1266781"/>
              <a:chOff x="2866045" y="1629234"/>
              <a:chExt cx="3570567" cy="1216841"/>
            </a:xfrm>
          </p:grpSpPr>
          <p:graphicFrame>
            <p:nvGraphicFramePr>
              <p:cNvPr id="83" name="Object 59">
                <a:extLst>
                  <a:ext uri="{FF2B5EF4-FFF2-40B4-BE49-F238E27FC236}">
                    <a16:creationId xmlns:a16="http://schemas.microsoft.com/office/drawing/2014/main" id="{45E15F86-B881-441E-99C4-72C619EAF4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14277" y="1909243"/>
              <a:ext cx="433388" cy="479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3" imgW="4133088" imgH="2901696" progId="Origin50.Graph">
                      <p:embed/>
                    </p:oleObj>
                  </mc:Choice>
                  <mc:Fallback>
                    <p:oleObj name="Graph" r:id="rId3" imgW="4133088" imgH="2901696" progId="Origin50.Graph">
                      <p:embed/>
                      <p:pic>
                        <p:nvPicPr>
                          <p:cNvPr id="83" name="Object 59">
                            <a:extLst>
                              <a:ext uri="{FF2B5EF4-FFF2-40B4-BE49-F238E27FC236}">
                                <a16:creationId xmlns:a16="http://schemas.microsoft.com/office/drawing/2014/main" id="{45E15F86-B881-441E-99C4-72C619EAF47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5550" t="14359" r="15697" b="16824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14277" y="1909243"/>
                            <a:ext cx="433388" cy="4794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4" name="Object 60">
                <a:extLst>
                  <a:ext uri="{FF2B5EF4-FFF2-40B4-BE49-F238E27FC236}">
                    <a16:creationId xmlns:a16="http://schemas.microsoft.com/office/drawing/2014/main" id="{E9679A7C-BC35-46B4-81D4-8F258F4D2A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03145" y="2089357"/>
              <a:ext cx="430746" cy="4788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5" imgW="4132440" imgH="2901600" progId="Origin50.Graph">
                      <p:embed/>
                    </p:oleObj>
                  </mc:Choice>
                  <mc:Fallback>
                    <p:oleObj name="Graph" r:id="rId5" imgW="4132440" imgH="2901600" progId="Origin50.Graph">
                      <p:embed/>
                      <p:pic>
                        <p:nvPicPr>
                          <p:cNvPr id="84" name="Object 60">
                            <a:extLst>
                              <a:ext uri="{FF2B5EF4-FFF2-40B4-BE49-F238E27FC236}">
                                <a16:creationId xmlns:a16="http://schemas.microsoft.com/office/drawing/2014/main" id="{E9679A7C-BC35-46B4-81D4-8F258F4D2AA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 l="15550" t="14359" r="15697" b="16824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03145" y="2089357"/>
                            <a:ext cx="430746" cy="47882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5" name="Line 94">
                <a:extLst>
                  <a:ext uri="{FF2B5EF4-FFF2-40B4-BE49-F238E27FC236}">
                    <a16:creationId xmlns:a16="http://schemas.microsoft.com/office/drawing/2014/main" id="{670D54C4-24CF-476A-90DE-08A927B70C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26131" y="2202181"/>
                <a:ext cx="1405664" cy="225795"/>
              </a:xfrm>
              <a:prstGeom prst="line">
                <a:avLst/>
              </a:prstGeom>
              <a:ln>
                <a:headEnd type="triangle" w="lg" len="med"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87" name="Text Box 99">
                <a:extLst>
                  <a:ext uri="{FF2B5EF4-FFF2-40B4-BE49-F238E27FC236}">
                    <a16:creationId xmlns:a16="http://schemas.microsoft.com/office/drawing/2014/main" id="{CAD209A7-29CC-41BC-ACDC-1D22BF6AE1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25335" y="2302925"/>
                <a:ext cx="1311277" cy="503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en-US" sz="1600" dirty="0"/>
                  <a:t>probe</a:t>
                </a:r>
                <a:endParaRPr lang="en-US" altLang="en-US" sz="1600" dirty="0"/>
              </a:p>
            </p:txBody>
          </p:sp>
          <p:sp>
            <p:nvSpPr>
              <p:cNvPr id="88" name="Text Box 98">
                <a:extLst>
                  <a:ext uri="{FF2B5EF4-FFF2-40B4-BE49-F238E27FC236}">
                    <a16:creationId xmlns:a16="http://schemas.microsoft.com/office/drawing/2014/main" id="{0FA0BA7B-78D2-4F1A-9CD4-89FACF522F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47197" y="2480077"/>
                <a:ext cx="1046294" cy="36599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t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en-US" sz="1600" dirty="0"/>
                  <a:t>probe</a:t>
                </a:r>
                <a:endParaRPr lang="en-US" altLang="en-US" sz="1600" dirty="0"/>
              </a:p>
            </p:txBody>
          </p:sp>
          <p:sp>
            <p:nvSpPr>
              <p:cNvPr id="89" name="Line 90">
                <a:extLst>
                  <a:ext uri="{FF2B5EF4-FFF2-40B4-BE49-F238E27FC236}">
                    <a16:creationId xmlns:a16="http://schemas.microsoft.com/office/drawing/2014/main" id="{4F9F8D46-9E73-4F5A-A849-0D2BE7741B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08324" y="1629234"/>
                <a:ext cx="99879" cy="653590"/>
              </a:xfrm>
              <a:prstGeom prst="line">
                <a:avLst/>
              </a:prstGeom>
              <a:ln>
                <a:headEnd type="triangle" w="lg" len="med"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90" name="Line 81">
                <a:extLst>
                  <a:ext uri="{FF2B5EF4-FFF2-40B4-BE49-F238E27FC236}">
                    <a16:creationId xmlns:a16="http://schemas.microsoft.com/office/drawing/2014/main" id="{5D9D40A3-3651-4114-BB6F-A6FE4B2F8E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66045" y="1807831"/>
                <a:ext cx="3486063" cy="530774"/>
              </a:xfrm>
              <a:prstGeom prst="line">
                <a:avLst/>
              </a:prstGeom>
              <a:ln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GB" sz="1600" dirty="0"/>
              </a:p>
            </p:txBody>
          </p:sp>
          <p:graphicFrame>
            <p:nvGraphicFramePr>
              <p:cNvPr id="82" name="Object 56">
                <a:extLst>
                  <a:ext uri="{FF2B5EF4-FFF2-40B4-BE49-F238E27FC236}">
                    <a16:creationId xmlns:a16="http://schemas.microsoft.com/office/drawing/2014/main" id="{CDD53CC0-D163-4BF0-825B-D7B8A1A1979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66045" y="2341915"/>
              <a:ext cx="538752" cy="479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7" imgW="4133088" imgH="2901696" progId="Origin50.Graph">
                      <p:embed/>
                    </p:oleObj>
                  </mc:Choice>
                  <mc:Fallback>
                    <p:oleObj name="Graph" r:id="rId7" imgW="4133088" imgH="2901696" progId="Origin50.Graph">
                      <p:embed/>
                      <p:pic>
                        <p:nvPicPr>
                          <p:cNvPr id="82" name="Object 56">
                            <a:extLst>
                              <a:ext uri="{FF2B5EF4-FFF2-40B4-BE49-F238E27FC236}">
                                <a16:creationId xmlns:a16="http://schemas.microsoft.com/office/drawing/2014/main" id="{CDD53CC0-D163-4BF0-825B-D7B8A1A1979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5550" t="14359" r="15697" b="16824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66045" y="2341915"/>
                            <a:ext cx="538752" cy="4794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A5D099DA-A9A2-4AAC-BEA8-E323183A2BA8}"/>
                </a:ext>
              </a:extLst>
            </p:cNvPr>
            <p:cNvSpPr/>
            <p:nvPr/>
          </p:nvSpPr>
          <p:spPr>
            <a:xfrm rot="3434380">
              <a:off x="4820919" y="1558808"/>
              <a:ext cx="361298" cy="654634"/>
            </a:xfrm>
            <a:custGeom>
              <a:avLst/>
              <a:gdLst>
                <a:gd name="connsiteX0" fmla="*/ 375202 w 756348"/>
                <a:gd name="connsiteY0" fmla="*/ 0 h 1495425"/>
                <a:gd name="connsiteX1" fmla="*/ 375202 w 756348"/>
                <a:gd name="connsiteY1" fmla="*/ 231775 h 1495425"/>
                <a:gd name="connsiteX2" fmla="*/ 368852 w 756348"/>
                <a:gd name="connsiteY2" fmla="*/ 279400 h 1495425"/>
                <a:gd name="connsiteX3" fmla="*/ 397427 w 756348"/>
                <a:gd name="connsiteY3" fmla="*/ 361950 h 1495425"/>
                <a:gd name="connsiteX4" fmla="*/ 378377 w 756348"/>
                <a:gd name="connsiteY4" fmla="*/ 434975 h 1495425"/>
                <a:gd name="connsiteX5" fmla="*/ 283127 w 756348"/>
                <a:gd name="connsiteY5" fmla="*/ 495300 h 1495425"/>
                <a:gd name="connsiteX6" fmla="*/ 359327 w 756348"/>
                <a:gd name="connsiteY6" fmla="*/ 552450 h 1495425"/>
                <a:gd name="connsiteX7" fmla="*/ 537127 w 756348"/>
                <a:gd name="connsiteY7" fmla="*/ 593725 h 1495425"/>
                <a:gd name="connsiteX8" fmla="*/ 616502 w 756348"/>
                <a:gd name="connsiteY8" fmla="*/ 631825 h 1495425"/>
                <a:gd name="connsiteX9" fmla="*/ 556177 w 756348"/>
                <a:gd name="connsiteY9" fmla="*/ 650875 h 1495425"/>
                <a:gd name="connsiteX10" fmla="*/ 267252 w 756348"/>
                <a:gd name="connsiteY10" fmla="*/ 688975 h 1495425"/>
                <a:gd name="connsiteX11" fmla="*/ 60877 w 756348"/>
                <a:gd name="connsiteY11" fmla="*/ 720725 h 1495425"/>
                <a:gd name="connsiteX12" fmla="*/ 552 w 756348"/>
                <a:gd name="connsiteY12" fmla="*/ 749300 h 1495425"/>
                <a:gd name="connsiteX13" fmla="*/ 86277 w 756348"/>
                <a:gd name="connsiteY13" fmla="*/ 765175 h 1495425"/>
                <a:gd name="connsiteX14" fmla="*/ 479977 w 756348"/>
                <a:gd name="connsiteY14" fmla="*/ 812800 h 1495425"/>
                <a:gd name="connsiteX15" fmla="*/ 724452 w 756348"/>
                <a:gd name="connsiteY15" fmla="*/ 844550 h 1495425"/>
                <a:gd name="connsiteX16" fmla="*/ 743502 w 756348"/>
                <a:gd name="connsiteY16" fmla="*/ 873125 h 1495425"/>
                <a:gd name="connsiteX17" fmla="*/ 632377 w 756348"/>
                <a:gd name="connsiteY17" fmla="*/ 892175 h 1495425"/>
                <a:gd name="connsiteX18" fmla="*/ 333927 w 756348"/>
                <a:gd name="connsiteY18" fmla="*/ 933450 h 1495425"/>
                <a:gd name="connsiteX19" fmla="*/ 159302 w 756348"/>
                <a:gd name="connsiteY19" fmla="*/ 965200 h 1495425"/>
                <a:gd name="connsiteX20" fmla="*/ 178352 w 756348"/>
                <a:gd name="connsiteY20" fmla="*/ 1009650 h 1495425"/>
                <a:gd name="connsiteX21" fmla="*/ 438702 w 756348"/>
                <a:gd name="connsiteY21" fmla="*/ 1073150 h 1495425"/>
                <a:gd name="connsiteX22" fmla="*/ 464102 w 756348"/>
                <a:gd name="connsiteY22" fmla="*/ 1117600 h 1495425"/>
                <a:gd name="connsiteX23" fmla="*/ 368852 w 756348"/>
                <a:gd name="connsiteY23" fmla="*/ 1181100 h 1495425"/>
                <a:gd name="connsiteX24" fmla="*/ 356152 w 756348"/>
                <a:gd name="connsiteY24" fmla="*/ 1238250 h 1495425"/>
                <a:gd name="connsiteX25" fmla="*/ 384727 w 756348"/>
                <a:gd name="connsiteY25" fmla="*/ 1308100 h 1495425"/>
                <a:gd name="connsiteX26" fmla="*/ 378377 w 756348"/>
                <a:gd name="connsiteY26" fmla="*/ 1495425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56348" h="1495425">
                  <a:moveTo>
                    <a:pt x="375202" y="0"/>
                  </a:moveTo>
                  <a:cubicBezTo>
                    <a:pt x="375731" y="92604"/>
                    <a:pt x="376260" y="185208"/>
                    <a:pt x="375202" y="231775"/>
                  </a:cubicBezTo>
                  <a:cubicBezTo>
                    <a:pt x="374144" y="278342"/>
                    <a:pt x="365148" y="257704"/>
                    <a:pt x="368852" y="279400"/>
                  </a:cubicBezTo>
                  <a:cubicBezTo>
                    <a:pt x="372556" y="301096"/>
                    <a:pt x="395840" y="336021"/>
                    <a:pt x="397427" y="361950"/>
                  </a:cubicBezTo>
                  <a:cubicBezTo>
                    <a:pt x="399015" y="387879"/>
                    <a:pt x="397427" y="412750"/>
                    <a:pt x="378377" y="434975"/>
                  </a:cubicBezTo>
                  <a:cubicBezTo>
                    <a:pt x="359327" y="457200"/>
                    <a:pt x="286302" y="475721"/>
                    <a:pt x="283127" y="495300"/>
                  </a:cubicBezTo>
                  <a:cubicBezTo>
                    <a:pt x="279952" y="514879"/>
                    <a:pt x="316994" y="536046"/>
                    <a:pt x="359327" y="552450"/>
                  </a:cubicBezTo>
                  <a:cubicBezTo>
                    <a:pt x="401660" y="568854"/>
                    <a:pt x="494265" y="580496"/>
                    <a:pt x="537127" y="593725"/>
                  </a:cubicBezTo>
                  <a:cubicBezTo>
                    <a:pt x="579989" y="606954"/>
                    <a:pt x="613327" y="622300"/>
                    <a:pt x="616502" y="631825"/>
                  </a:cubicBezTo>
                  <a:cubicBezTo>
                    <a:pt x="619677" y="641350"/>
                    <a:pt x="614385" y="641350"/>
                    <a:pt x="556177" y="650875"/>
                  </a:cubicBezTo>
                  <a:cubicBezTo>
                    <a:pt x="497969" y="660400"/>
                    <a:pt x="349802" y="677333"/>
                    <a:pt x="267252" y="688975"/>
                  </a:cubicBezTo>
                  <a:cubicBezTo>
                    <a:pt x="184702" y="700617"/>
                    <a:pt x="105327" y="710671"/>
                    <a:pt x="60877" y="720725"/>
                  </a:cubicBezTo>
                  <a:cubicBezTo>
                    <a:pt x="16427" y="730779"/>
                    <a:pt x="-3681" y="741892"/>
                    <a:pt x="552" y="749300"/>
                  </a:cubicBezTo>
                  <a:cubicBezTo>
                    <a:pt x="4785" y="756708"/>
                    <a:pt x="6373" y="754592"/>
                    <a:pt x="86277" y="765175"/>
                  </a:cubicBezTo>
                  <a:cubicBezTo>
                    <a:pt x="166181" y="775758"/>
                    <a:pt x="479977" y="812800"/>
                    <a:pt x="479977" y="812800"/>
                  </a:cubicBezTo>
                  <a:cubicBezTo>
                    <a:pt x="586340" y="826029"/>
                    <a:pt x="680531" y="834496"/>
                    <a:pt x="724452" y="844550"/>
                  </a:cubicBezTo>
                  <a:cubicBezTo>
                    <a:pt x="768373" y="854604"/>
                    <a:pt x="758848" y="865188"/>
                    <a:pt x="743502" y="873125"/>
                  </a:cubicBezTo>
                  <a:cubicBezTo>
                    <a:pt x="728156" y="881062"/>
                    <a:pt x="632377" y="892175"/>
                    <a:pt x="632377" y="892175"/>
                  </a:cubicBezTo>
                  <a:lnTo>
                    <a:pt x="333927" y="933450"/>
                  </a:lnTo>
                  <a:cubicBezTo>
                    <a:pt x="255081" y="945621"/>
                    <a:pt x="185231" y="952500"/>
                    <a:pt x="159302" y="965200"/>
                  </a:cubicBezTo>
                  <a:cubicBezTo>
                    <a:pt x="133373" y="977900"/>
                    <a:pt x="131785" y="991658"/>
                    <a:pt x="178352" y="1009650"/>
                  </a:cubicBezTo>
                  <a:cubicBezTo>
                    <a:pt x="224919" y="1027642"/>
                    <a:pt x="391077" y="1055158"/>
                    <a:pt x="438702" y="1073150"/>
                  </a:cubicBezTo>
                  <a:cubicBezTo>
                    <a:pt x="486327" y="1091142"/>
                    <a:pt x="475744" y="1099608"/>
                    <a:pt x="464102" y="1117600"/>
                  </a:cubicBezTo>
                  <a:cubicBezTo>
                    <a:pt x="452460" y="1135592"/>
                    <a:pt x="386844" y="1160992"/>
                    <a:pt x="368852" y="1181100"/>
                  </a:cubicBezTo>
                  <a:cubicBezTo>
                    <a:pt x="350860" y="1201208"/>
                    <a:pt x="353506" y="1217083"/>
                    <a:pt x="356152" y="1238250"/>
                  </a:cubicBezTo>
                  <a:cubicBezTo>
                    <a:pt x="358798" y="1259417"/>
                    <a:pt x="381023" y="1265237"/>
                    <a:pt x="384727" y="1308100"/>
                  </a:cubicBezTo>
                  <a:cubicBezTo>
                    <a:pt x="388431" y="1350963"/>
                    <a:pt x="383404" y="1423194"/>
                    <a:pt x="378377" y="1495425"/>
                  </a:cubicBezTo>
                </a:path>
              </a:pathLst>
            </a:custGeom>
            <a:noFill/>
            <a:ln w="19050">
              <a:solidFill>
                <a:schemeClr val="tx2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0000"/>
                </a:solidFill>
              </a:endParaRPr>
            </a:p>
          </p:txBody>
        </p:sp>
        <p:sp>
          <p:nvSpPr>
            <p:cNvPr id="63" name="Freeform 28">
              <a:extLst>
                <a:ext uri="{FF2B5EF4-FFF2-40B4-BE49-F238E27FC236}">
                  <a16:creationId xmlns:a16="http://schemas.microsoft.com/office/drawing/2014/main" id="{C6521448-BDA4-4FCC-97DE-70C1D700525B}"/>
                </a:ext>
              </a:extLst>
            </p:cNvPr>
            <p:cNvSpPr/>
            <p:nvPr/>
          </p:nvSpPr>
          <p:spPr>
            <a:xfrm rot="5636100">
              <a:off x="4838724" y="1893517"/>
              <a:ext cx="361298" cy="623478"/>
            </a:xfrm>
            <a:custGeom>
              <a:avLst/>
              <a:gdLst>
                <a:gd name="connsiteX0" fmla="*/ 375202 w 756348"/>
                <a:gd name="connsiteY0" fmla="*/ 0 h 1495425"/>
                <a:gd name="connsiteX1" fmla="*/ 375202 w 756348"/>
                <a:gd name="connsiteY1" fmla="*/ 231775 h 1495425"/>
                <a:gd name="connsiteX2" fmla="*/ 368852 w 756348"/>
                <a:gd name="connsiteY2" fmla="*/ 279400 h 1495425"/>
                <a:gd name="connsiteX3" fmla="*/ 397427 w 756348"/>
                <a:gd name="connsiteY3" fmla="*/ 361950 h 1495425"/>
                <a:gd name="connsiteX4" fmla="*/ 378377 w 756348"/>
                <a:gd name="connsiteY4" fmla="*/ 434975 h 1495425"/>
                <a:gd name="connsiteX5" fmla="*/ 283127 w 756348"/>
                <a:gd name="connsiteY5" fmla="*/ 495300 h 1495425"/>
                <a:gd name="connsiteX6" fmla="*/ 359327 w 756348"/>
                <a:gd name="connsiteY6" fmla="*/ 552450 h 1495425"/>
                <a:gd name="connsiteX7" fmla="*/ 537127 w 756348"/>
                <a:gd name="connsiteY7" fmla="*/ 593725 h 1495425"/>
                <a:gd name="connsiteX8" fmla="*/ 616502 w 756348"/>
                <a:gd name="connsiteY8" fmla="*/ 631825 h 1495425"/>
                <a:gd name="connsiteX9" fmla="*/ 556177 w 756348"/>
                <a:gd name="connsiteY9" fmla="*/ 650875 h 1495425"/>
                <a:gd name="connsiteX10" fmla="*/ 267252 w 756348"/>
                <a:gd name="connsiteY10" fmla="*/ 688975 h 1495425"/>
                <a:gd name="connsiteX11" fmla="*/ 60877 w 756348"/>
                <a:gd name="connsiteY11" fmla="*/ 720725 h 1495425"/>
                <a:gd name="connsiteX12" fmla="*/ 552 w 756348"/>
                <a:gd name="connsiteY12" fmla="*/ 749300 h 1495425"/>
                <a:gd name="connsiteX13" fmla="*/ 86277 w 756348"/>
                <a:gd name="connsiteY13" fmla="*/ 765175 h 1495425"/>
                <a:gd name="connsiteX14" fmla="*/ 479977 w 756348"/>
                <a:gd name="connsiteY14" fmla="*/ 812800 h 1495425"/>
                <a:gd name="connsiteX15" fmla="*/ 724452 w 756348"/>
                <a:gd name="connsiteY15" fmla="*/ 844550 h 1495425"/>
                <a:gd name="connsiteX16" fmla="*/ 743502 w 756348"/>
                <a:gd name="connsiteY16" fmla="*/ 873125 h 1495425"/>
                <a:gd name="connsiteX17" fmla="*/ 632377 w 756348"/>
                <a:gd name="connsiteY17" fmla="*/ 892175 h 1495425"/>
                <a:gd name="connsiteX18" fmla="*/ 333927 w 756348"/>
                <a:gd name="connsiteY18" fmla="*/ 933450 h 1495425"/>
                <a:gd name="connsiteX19" fmla="*/ 159302 w 756348"/>
                <a:gd name="connsiteY19" fmla="*/ 965200 h 1495425"/>
                <a:gd name="connsiteX20" fmla="*/ 178352 w 756348"/>
                <a:gd name="connsiteY20" fmla="*/ 1009650 h 1495425"/>
                <a:gd name="connsiteX21" fmla="*/ 438702 w 756348"/>
                <a:gd name="connsiteY21" fmla="*/ 1073150 h 1495425"/>
                <a:gd name="connsiteX22" fmla="*/ 464102 w 756348"/>
                <a:gd name="connsiteY22" fmla="*/ 1117600 h 1495425"/>
                <a:gd name="connsiteX23" fmla="*/ 368852 w 756348"/>
                <a:gd name="connsiteY23" fmla="*/ 1181100 h 1495425"/>
                <a:gd name="connsiteX24" fmla="*/ 356152 w 756348"/>
                <a:gd name="connsiteY24" fmla="*/ 1238250 h 1495425"/>
                <a:gd name="connsiteX25" fmla="*/ 384727 w 756348"/>
                <a:gd name="connsiteY25" fmla="*/ 1308100 h 1495425"/>
                <a:gd name="connsiteX26" fmla="*/ 378377 w 756348"/>
                <a:gd name="connsiteY26" fmla="*/ 1495425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56348" h="1495425">
                  <a:moveTo>
                    <a:pt x="375202" y="0"/>
                  </a:moveTo>
                  <a:cubicBezTo>
                    <a:pt x="375731" y="92604"/>
                    <a:pt x="376260" y="185208"/>
                    <a:pt x="375202" y="231775"/>
                  </a:cubicBezTo>
                  <a:cubicBezTo>
                    <a:pt x="374144" y="278342"/>
                    <a:pt x="365148" y="257704"/>
                    <a:pt x="368852" y="279400"/>
                  </a:cubicBezTo>
                  <a:cubicBezTo>
                    <a:pt x="372556" y="301096"/>
                    <a:pt x="395840" y="336021"/>
                    <a:pt x="397427" y="361950"/>
                  </a:cubicBezTo>
                  <a:cubicBezTo>
                    <a:pt x="399015" y="387879"/>
                    <a:pt x="397427" y="412750"/>
                    <a:pt x="378377" y="434975"/>
                  </a:cubicBezTo>
                  <a:cubicBezTo>
                    <a:pt x="359327" y="457200"/>
                    <a:pt x="286302" y="475721"/>
                    <a:pt x="283127" y="495300"/>
                  </a:cubicBezTo>
                  <a:cubicBezTo>
                    <a:pt x="279952" y="514879"/>
                    <a:pt x="316994" y="536046"/>
                    <a:pt x="359327" y="552450"/>
                  </a:cubicBezTo>
                  <a:cubicBezTo>
                    <a:pt x="401660" y="568854"/>
                    <a:pt x="494265" y="580496"/>
                    <a:pt x="537127" y="593725"/>
                  </a:cubicBezTo>
                  <a:cubicBezTo>
                    <a:pt x="579989" y="606954"/>
                    <a:pt x="613327" y="622300"/>
                    <a:pt x="616502" y="631825"/>
                  </a:cubicBezTo>
                  <a:cubicBezTo>
                    <a:pt x="619677" y="641350"/>
                    <a:pt x="614385" y="641350"/>
                    <a:pt x="556177" y="650875"/>
                  </a:cubicBezTo>
                  <a:cubicBezTo>
                    <a:pt x="497969" y="660400"/>
                    <a:pt x="349802" y="677333"/>
                    <a:pt x="267252" y="688975"/>
                  </a:cubicBezTo>
                  <a:cubicBezTo>
                    <a:pt x="184702" y="700617"/>
                    <a:pt x="105327" y="710671"/>
                    <a:pt x="60877" y="720725"/>
                  </a:cubicBezTo>
                  <a:cubicBezTo>
                    <a:pt x="16427" y="730779"/>
                    <a:pt x="-3681" y="741892"/>
                    <a:pt x="552" y="749300"/>
                  </a:cubicBezTo>
                  <a:cubicBezTo>
                    <a:pt x="4785" y="756708"/>
                    <a:pt x="6373" y="754592"/>
                    <a:pt x="86277" y="765175"/>
                  </a:cubicBezTo>
                  <a:cubicBezTo>
                    <a:pt x="166181" y="775758"/>
                    <a:pt x="479977" y="812800"/>
                    <a:pt x="479977" y="812800"/>
                  </a:cubicBezTo>
                  <a:cubicBezTo>
                    <a:pt x="586340" y="826029"/>
                    <a:pt x="680531" y="834496"/>
                    <a:pt x="724452" y="844550"/>
                  </a:cubicBezTo>
                  <a:cubicBezTo>
                    <a:pt x="768373" y="854604"/>
                    <a:pt x="758848" y="865188"/>
                    <a:pt x="743502" y="873125"/>
                  </a:cubicBezTo>
                  <a:cubicBezTo>
                    <a:pt x="728156" y="881062"/>
                    <a:pt x="632377" y="892175"/>
                    <a:pt x="632377" y="892175"/>
                  </a:cubicBezTo>
                  <a:lnTo>
                    <a:pt x="333927" y="933450"/>
                  </a:lnTo>
                  <a:cubicBezTo>
                    <a:pt x="255081" y="945621"/>
                    <a:pt x="185231" y="952500"/>
                    <a:pt x="159302" y="965200"/>
                  </a:cubicBezTo>
                  <a:cubicBezTo>
                    <a:pt x="133373" y="977900"/>
                    <a:pt x="131785" y="991658"/>
                    <a:pt x="178352" y="1009650"/>
                  </a:cubicBezTo>
                  <a:cubicBezTo>
                    <a:pt x="224919" y="1027642"/>
                    <a:pt x="391077" y="1055158"/>
                    <a:pt x="438702" y="1073150"/>
                  </a:cubicBezTo>
                  <a:cubicBezTo>
                    <a:pt x="486327" y="1091142"/>
                    <a:pt x="475744" y="1099608"/>
                    <a:pt x="464102" y="1117600"/>
                  </a:cubicBezTo>
                  <a:cubicBezTo>
                    <a:pt x="452460" y="1135592"/>
                    <a:pt x="386844" y="1160992"/>
                    <a:pt x="368852" y="1181100"/>
                  </a:cubicBezTo>
                  <a:cubicBezTo>
                    <a:pt x="350860" y="1201208"/>
                    <a:pt x="353506" y="1217083"/>
                    <a:pt x="356152" y="1238250"/>
                  </a:cubicBezTo>
                  <a:cubicBezTo>
                    <a:pt x="358798" y="1259417"/>
                    <a:pt x="381023" y="1265237"/>
                    <a:pt x="384727" y="1308100"/>
                  </a:cubicBezTo>
                  <a:cubicBezTo>
                    <a:pt x="388431" y="1350963"/>
                    <a:pt x="383404" y="1423194"/>
                    <a:pt x="378377" y="1495425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A1D3CF7F-895D-4B7D-B38C-5E55FAE42F0C}"/>
                </a:ext>
              </a:extLst>
            </p:cNvPr>
            <p:cNvSpPr/>
            <p:nvPr/>
          </p:nvSpPr>
          <p:spPr>
            <a:xfrm rot="8298019">
              <a:off x="4791017" y="2239920"/>
              <a:ext cx="361298" cy="587095"/>
            </a:xfrm>
            <a:custGeom>
              <a:avLst/>
              <a:gdLst>
                <a:gd name="connsiteX0" fmla="*/ 375202 w 756348"/>
                <a:gd name="connsiteY0" fmla="*/ 0 h 1495425"/>
                <a:gd name="connsiteX1" fmla="*/ 375202 w 756348"/>
                <a:gd name="connsiteY1" fmla="*/ 231775 h 1495425"/>
                <a:gd name="connsiteX2" fmla="*/ 368852 w 756348"/>
                <a:gd name="connsiteY2" fmla="*/ 279400 h 1495425"/>
                <a:gd name="connsiteX3" fmla="*/ 397427 w 756348"/>
                <a:gd name="connsiteY3" fmla="*/ 361950 h 1495425"/>
                <a:gd name="connsiteX4" fmla="*/ 378377 w 756348"/>
                <a:gd name="connsiteY4" fmla="*/ 434975 h 1495425"/>
                <a:gd name="connsiteX5" fmla="*/ 283127 w 756348"/>
                <a:gd name="connsiteY5" fmla="*/ 495300 h 1495425"/>
                <a:gd name="connsiteX6" fmla="*/ 359327 w 756348"/>
                <a:gd name="connsiteY6" fmla="*/ 552450 h 1495425"/>
                <a:gd name="connsiteX7" fmla="*/ 537127 w 756348"/>
                <a:gd name="connsiteY7" fmla="*/ 593725 h 1495425"/>
                <a:gd name="connsiteX8" fmla="*/ 616502 w 756348"/>
                <a:gd name="connsiteY8" fmla="*/ 631825 h 1495425"/>
                <a:gd name="connsiteX9" fmla="*/ 556177 w 756348"/>
                <a:gd name="connsiteY9" fmla="*/ 650875 h 1495425"/>
                <a:gd name="connsiteX10" fmla="*/ 267252 w 756348"/>
                <a:gd name="connsiteY10" fmla="*/ 688975 h 1495425"/>
                <a:gd name="connsiteX11" fmla="*/ 60877 w 756348"/>
                <a:gd name="connsiteY11" fmla="*/ 720725 h 1495425"/>
                <a:gd name="connsiteX12" fmla="*/ 552 w 756348"/>
                <a:gd name="connsiteY12" fmla="*/ 749300 h 1495425"/>
                <a:gd name="connsiteX13" fmla="*/ 86277 w 756348"/>
                <a:gd name="connsiteY13" fmla="*/ 765175 h 1495425"/>
                <a:gd name="connsiteX14" fmla="*/ 479977 w 756348"/>
                <a:gd name="connsiteY14" fmla="*/ 812800 h 1495425"/>
                <a:gd name="connsiteX15" fmla="*/ 724452 w 756348"/>
                <a:gd name="connsiteY15" fmla="*/ 844550 h 1495425"/>
                <a:gd name="connsiteX16" fmla="*/ 743502 w 756348"/>
                <a:gd name="connsiteY16" fmla="*/ 873125 h 1495425"/>
                <a:gd name="connsiteX17" fmla="*/ 632377 w 756348"/>
                <a:gd name="connsiteY17" fmla="*/ 892175 h 1495425"/>
                <a:gd name="connsiteX18" fmla="*/ 333927 w 756348"/>
                <a:gd name="connsiteY18" fmla="*/ 933450 h 1495425"/>
                <a:gd name="connsiteX19" fmla="*/ 159302 w 756348"/>
                <a:gd name="connsiteY19" fmla="*/ 965200 h 1495425"/>
                <a:gd name="connsiteX20" fmla="*/ 178352 w 756348"/>
                <a:gd name="connsiteY20" fmla="*/ 1009650 h 1495425"/>
                <a:gd name="connsiteX21" fmla="*/ 438702 w 756348"/>
                <a:gd name="connsiteY21" fmla="*/ 1073150 h 1495425"/>
                <a:gd name="connsiteX22" fmla="*/ 464102 w 756348"/>
                <a:gd name="connsiteY22" fmla="*/ 1117600 h 1495425"/>
                <a:gd name="connsiteX23" fmla="*/ 368852 w 756348"/>
                <a:gd name="connsiteY23" fmla="*/ 1181100 h 1495425"/>
                <a:gd name="connsiteX24" fmla="*/ 356152 w 756348"/>
                <a:gd name="connsiteY24" fmla="*/ 1238250 h 1495425"/>
                <a:gd name="connsiteX25" fmla="*/ 384727 w 756348"/>
                <a:gd name="connsiteY25" fmla="*/ 1308100 h 1495425"/>
                <a:gd name="connsiteX26" fmla="*/ 378377 w 756348"/>
                <a:gd name="connsiteY26" fmla="*/ 1495425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56348" h="1495425">
                  <a:moveTo>
                    <a:pt x="375202" y="0"/>
                  </a:moveTo>
                  <a:cubicBezTo>
                    <a:pt x="375731" y="92604"/>
                    <a:pt x="376260" y="185208"/>
                    <a:pt x="375202" y="231775"/>
                  </a:cubicBezTo>
                  <a:cubicBezTo>
                    <a:pt x="374144" y="278342"/>
                    <a:pt x="365148" y="257704"/>
                    <a:pt x="368852" y="279400"/>
                  </a:cubicBezTo>
                  <a:cubicBezTo>
                    <a:pt x="372556" y="301096"/>
                    <a:pt x="395840" y="336021"/>
                    <a:pt x="397427" y="361950"/>
                  </a:cubicBezTo>
                  <a:cubicBezTo>
                    <a:pt x="399015" y="387879"/>
                    <a:pt x="397427" y="412750"/>
                    <a:pt x="378377" y="434975"/>
                  </a:cubicBezTo>
                  <a:cubicBezTo>
                    <a:pt x="359327" y="457200"/>
                    <a:pt x="286302" y="475721"/>
                    <a:pt x="283127" y="495300"/>
                  </a:cubicBezTo>
                  <a:cubicBezTo>
                    <a:pt x="279952" y="514879"/>
                    <a:pt x="316994" y="536046"/>
                    <a:pt x="359327" y="552450"/>
                  </a:cubicBezTo>
                  <a:cubicBezTo>
                    <a:pt x="401660" y="568854"/>
                    <a:pt x="494265" y="580496"/>
                    <a:pt x="537127" y="593725"/>
                  </a:cubicBezTo>
                  <a:cubicBezTo>
                    <a:pt x="579989" y="606954"/>
                    <a:pt x="613327" y="622300"/>
                    <a:pt x="616502" y="631825"/>
                  </a:cubicBezTo>
                  <a:cubicBezTo>
                    <a:pt x="619677" y="641350"/>
                    <a:pt x="614385" y="641350"/>
                    <a:pt x="556177" y="650875"/>
                  </a:cubicBezTo>
                  <a:cubicBezTo>
                    <a:pt x="497969" y="660400"/>
                    <a:pt x="349802" y="677333"/>
                    <a:pt x="267252" y="688975"/>
                  </a:cubicBezTo>
                  <a:cubicBezTo>
                    <a:pt x="184702" y="700617"/>
                    <a:pt x="105327" y="710671"/>
                    <a:pt x="60877" y="720725"/>
                  </a:cubicBezTo>
                  <a:cubicBezTo>
                    <a:pt x="16427" y="730779"/>
                    <a:pt x="-3681" y="741892"/>
                    <a:pt x="552" y="749300"/>
                  </a:cubicBezTo>
                  <a:cubicBezTo>
                    <a:pt x="4785" y="756708"/>
                    <a:pt x="6373" y="754592"/>
                    <a:pt x="86277" y="765175"/>
                  </a:cubicBezTo>
                  <a:cubicBezTo>
                    <a:pt x="166181" y="775758"/>
                    <a:pt x="479977" y="812800"/>
                    <a:pt x="479977" y="812800"/>
                  </a:cubicBezTo>
                  <a:cubicBezTo>
                    <a:pt x="586340" y="826029"/>
                    <a:pt x="680531" y="834496"/>
                    <a:pt x="724452" y="844550"/>
                  </a:cubicBezTo>
                  <a:cubicBezTo>
                    <a:pt x="768373" y="854604"/>
                    <a:pt x="758848" y="865188"/>
                    <a:pt x="743502" y="873125"/>
                  </a:cubicBezTo>
                  <a:cubicBezTo>
                    <a:pt x="728156" y="881062"/>
                    <a:pt x="632377" y="892175"/>
                    <a:pt x="632377" y="892175"/>
                  </a:cubicBezTo>
                  <a:lnTo>
                    <a:pt x="333927" y="933450"/>
                  </a:lnTo>
                  <a:cubicBezTo>
                    <a:pt x="255081" y="945621"/>
                    <a:pt x="185231" y="952500"/>
                    <a:pt x="159302" y="965200"/>
                  </a:cubicBezTo>
                  <a:cubicBezTo>
                    <a:pt x="133373" y="977900"/>
                    <a:pt x="131785" y="991658"/>
                    <a:pt x="178352" y="1009650"/>
                  </a:cubicBezTo>
                  <a:cubicBezTo>
                    <a:pt x="224919" y="1027642"/>
                    <a:pt x="391077" y="1055158"/>
                    <a:pt x="438702" y="1073150"/>
                  </a:cubicBezTo>
                  <a:cubicBezTo>
                    <a:pt x="486327" y="1091142"/>
                    <a:pt x="475744" y="1099608"/>
                    <a:pt x="464102" y="1117600"/>
                  </a:cubicBezTo>
                  <a:cubicBezTo>
                    <a:pt x="452460" y="1135592"/>
                    <a:pt x="386844" y="1160992"/>
                    <a:pt x="368852" y="1181100"/>
                  </a:cubicBezTo>
                  <a:cubicBezTo>
                    <a:pt x="350860" y="1201208"/>
                    <a:pt x="353506" y="1217083"/>
                    <a:pt x="356152" y="1238250"/>
                  </a:cubicBezTo>
                  <a:cubicBezTo>
                    <a:pt x="358798" y="1259417"/>
                    <a:pt x="381023" y="1265237"/>
                    <a:pt x="384727" y="1308100"/>
                  </a:cubicBezTo>
                  <a:cubicBezTo>
                    <a:pt x="388431" y="1350963"/>
                    <a:pt x="383404" y="1423194"/>
                    <a:pt x="378377" y="1495425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55C479B-822D-4515-9DA6-75C665426FE1}"/>
                </a:ext>
              </a:extLst>
            </p:cNvPr>
            <p:cNvGrpSpPr/>
            <p:nvPr/>
          </p:nvGrpSpPr>
          <p:grpSpPr>
            <a:xfrm>
              <a:off x="1495829" y="1270605"/>
              <a:ext cx="3182569" cy="1093771"/>
              <a:chOff x="2705576" y="2019390"/>
              <a:chExt cx="3659093" cy="1134894"/>
            </a:xfrm>
          </p:grpSpPr>
          <p:sp>
            <p:nvSpPr>
              <p:cNvPr id="73" name="Text Box 85">
                <a:extLst>
                  <a:ext uri="{FF2B5EF4-FFF2-40B4-BE49-F238E27FC236}">
                    <a16:creationId xmlns:a16="http://schemas.microsoft.com/office/drawing/2014/main" id="{101A7CC3-BBF2-46D8-A1E6-FE9449D41E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372475">
                <a:off x="5551035" y="2371857"/>
                <a:ext cx="746726" cy="5435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altLang="en-US" sz="1600" i="1" dirty="0"/>
                  <a:t>t, fs</a:t>
                </a:r>
                <a:endParaRPr lang="en-US" altLang="en-US" sz="1600" i="1" dirty="0"/>
              </a:p>
            </p:txBody>
          </p:sp>
          <p:graphicFrame>
            <p:nvGraphicFramePr>
              <p:cNvPr id="75" name="Object 60">
                <a:extLst>
                  <a:ext uri="{FF2B5EF4-FFF2-40B4-BE49-F238E27FC236}">
                    <a16:creationId xmlns:a16="http://schemas.microsoft.com/office/drawing/2014/main" id="{8B511D80-2118-4A0A-9F16-24B2C586332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112850" y="2277977"/>
              <a:ext cx="431800" cy="479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9" imgW="4133088" imgH="2901696" progId="Origin50.Graph">
                      <p:embed/>
                    </p:oleObj>
                  </mc:Choice>
                  <mc:Fallback>
                    <p:oleObj name="Graph" r:id="rId9" imgW="4133088" imgH="2901696" progId="Origin50.Graph">
                      <p:embed/>
                      <p:pic>
                        <p:nvPicPr>
                          <p:cNvPr id="75" name="Object 60">
                            <a:extLst>
                              <a:ext uri="{FF2B5EF4-FFF2-40B4-BE49-F238E27FC236}">
                                <a16:creationId xmlns:a16="http://schemas.microsoft.com/office/drawing/2014/main" id="{8B511D80-2118-4A0A-9F16-24B2C586332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5550" t="14359" r="15697" b="16824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12850" y="2277977"/>
                            <a:ext cx="431800" cy="4794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6" name="Line 94">
                <a:extLst>
                  <a:ext uri="{FF2B5EF4-FFF2-40B4-BE49-F238E27FC236}">
                    <a16:creationId xmlns:a16="http://schemas.microsoft.com/office/drawing/2014/main" id="{DFBB00A4-7417-40CB-B8E9-BB558896FC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350" y="2356875"/>
                <a:ext cx="846983" cy="109704"/>
              </a:xfrm>
              <a:prstGeom prst="line">
                <a:avLst/>
              </a:prstGeom>
              <a:ln>
                <a:headEnd type="triangle" w="lg" len="med"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77" name="Text Box 97">
                <a:extLst>
                  <a:ext uri="{FF2B5EF4-FFF2-40B4-BE49-F238E27FC236}">
                    <a16:creationId xmlns:a16="http://schemas.microsoft.com/office/drawing/2014/main" id="{1775D2D2-478E-4009-A3D7-B2F35FD5BB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28717">
                <a:off x="2705576" y="2357604"/>
                <a:ext cx="1005492" cy="5435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altLang="en-US" sz="1600" dirty="0"/>
                  <a:t>pump</a:t>
                </a:r>
                <a:endParaRPr lang="en-US" altLang="en-US" sz="1600" dirty="0"/>
              </a:p>
            </p:txBody>
          </p:sp>
          <p:sp>
            <p:nvSpPr>
              <p:cNvPr id="78" name="Text Box 99">
                <a:extLst>
                  <a:ext uri="{FF2B5EF4-FFF2-40B4-BE49-F238E27FC236}">
                    <a16:creationId xmlns:a16="http://schemas.microsoft.com/office/drawing/2014/main" id="{A2EBEFDA-C68D-4122-8A41-4D92CEDB4A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31803">
                <a:off x="4694340" y="2610686"/>
                <a:ext cx="1311275" cy="5435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en-US" sz="1600" dirty="0"/>
                  <a:t>pump</a:t>
                </a:r>
                <a:endParaRPr lang="en-US" altLang="en-US" sz="1600" dirty="0"/>
              </a:p>
            </p:txBody>
          </p:sp>
          <p:sp>
            <p:nvSpPr>
              <p:cNvPr id="79" name="Text Box 98">
                <a:extLst>
                  <a:ext uri="{FF2B5EF4-FFF2-40B4-BE49-F238E27FC236}">
                    <a16:creationId xmlns:a16="http://schemas.microsoft.com/office/drawing/2014/main" id="{7F02BC54-CE07-4C5D-AB31-6197696D30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78451">
                <a:off x="3703127" y="2563409"/>
                <a:ext cx="1147544" cy="395344"/>
              </a:xfrm>
              <a:prstGeom prst="rect">
                <a:avLst/>
              </a:prstGeom>
              <a:solidFill>
                <a:schemeClr val="bg1">
                  <a:alpha val="45097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t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en-US" sz="1600" dirty="0"/>
                  <a:t>pump</a:t>
                </a:r>
                <a:endParaRPr lang="en-US" altLang="en-US" sz="1600" dirty="0"/>
              </a:p>
            </p:txBody>
          </p:sp>
          <p:sp>
            <p:nvSpPr>
              <p:cNvPr id="80" name="Line 90">
                <a:extLst>
                  <a:ext uri="{FF2B5EF4-FFF2-40B4-BE49-F238E27FC236}">
                    <a16:creationId xmlns:a16="http://schemas.microsoft.com/office/drawing/2014/main" id="{48DD748A-1606-4536-9338-337551DE2A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350" y="2163531"/>
                <a:ext cx="1950821" cy="247225"/>
              </a:xfrm>
              <a:prstGeom prst="line">
                <a:avLst/>
              </a:prstGeom>
              <a:ln>
                <a:headEnd type="triangle" w="lg" len="med"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81" name="Line 81">
                <a:extLst>
                  <a:ext uri="{FF2B5EF4-FFF2-40B4-BE49-F238E27FC236}">
                    <a16:creationId xmlns:a16="http://schemas.microsoft.com/office/drawing/2014/main" id="{B51CFEF4-5E45-47FB-9553-6825AA2B76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9265" y="2488501"/>
                <a:ext cx="3175404" cy="42241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600" dirty="0"/>
              </a:p>
            </p:txBody>
          </p:sp>
          <p:graphicFrame>
            <p:nvGraphicFramePr>
              <p:cNvPr id="74" name="Object 59">
                <a:extLst>
                  <a:ext uri="{FF2B5EF4-FFF2-40B4-BE49-F238E27FC236}">
                    <a16:creationId xmlns:a16="http://schemas.microsoft.com/office/drawing/2014/main" id="{D6151CCF-BFD1-4567-A257-931035ACDF2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26404" y="2019390"/>
              <a:ext cx="433388" cy="479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3" imgW="4133088" imgH="2901696" progId="Origin50.Graph">
                      <p:embed/>
                    </p:oleObj>
                  </mc:Choice>
                  <mc:Fallback>
                    <p:oleObj name="Graph" r:id="rId3" imgW="4133088" imgH="2901696" progId="Origin50.Graph">
                      <p:embed/>
                      <p:pic>
                        <p:nvPicPr>
                          <p:cNvPr id="74" name="Object 59">
                            <a:extLst>
                              <a:ext uri="{FF2B5EF4-FFF2-40B4-BE49-F238E27FC236}">
                                <a16:creationId xmlns:a16="http://schemas.microsoft.com/office/drawing/2014/main" id="{D6151CCF-BFD1-4567-A257-931035ACDF2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5550" t="14359" r="15697" b="16824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26404" y="2019390"/>
                            <a:ext cx="433388" cy="4794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2" name="Object 56">
                <a:extLst>
                  <a:ext uri="{FF2B5EF4-FFF2-40B4-BE49-F238E27FC236}">
                    <a16:creationId xmlns:a16="http://schemas.microsoft.com/office/drawing/2014/main" id="{EDF0C206-C193-45CE-9FAC-E56F4BB9EBD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32545" y="2156808"/>
              <a:ext cx="587903" cy="47942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7" imgW="4133088" imgH="2901696" progId="Origin50.Graph">
                      <p:embed/>
                    </p:oleObj>
                  </mc:Choice>
                  <mc:Fallback>
                    <p:oleObj name="Graph" r:id="rId7" imgW="4133088" imgH="2901696" progId="Origin50.Graph">
                      <p:embed/>
                      <p:pic>
                        <p:nvPicPr>
                          <p:cNvPr id="72" name="Object 56">
                            <a:extLst>
                              <a:ext uri="{FF2B5EF4-FFF2-40B4-BE49-F238E27FC236}">
                                <a16:creationId xmlns:a16="http://schemas.microsoft.com/office/drawing/2014/main" id="{EDF0C206-C193-45CE-9FAC-E56F4BB9EBD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5550" t="14359" r="15697" b="16824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32545" y="2156808"/>
                            <a:ext cx="587903" cy="47942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6" name="Line 94">
              <a:extLst>
                <a:ext uri="{FF2B5EF4-FFF2-40B4-BE49-F238E27FC236}">
                  <a16:creationId xmlns:a16="http://schemas.microsoft.com/office/drawing/2014/main" id="{D630D6AD-0A43-4725-BC68-5757972D44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21867" y="2504039"/>
              <a:ext cx="751507" cy="126919"/>
            </a:xfrm>
            <a:prstGeom prst="line">
              <a:avLst/>
            </a:prstGeom>
            <a:ln>
              <a:headEnd type="triangle" w="lg" len="med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GB" sz="160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37F2E0B-1A52-44F2-AFF9-919682361B2A}"/>
                </a:ext>
              </a:extLst>
            </p:cNvPr>
            <p:cNvSpPr txBox="1"/>
            <p:nvPr/>
          </p:nvSpPr>
          <p:spPr>
            <a:xfrm>
              <a:off x="5202038" y="1353358"/>
              <a:ext cx="1234814" cy="571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detector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FD70109-9580-4678-A5A7-B8D0DC0405B6}"/>
                </a:ext>
              </a:extLst>
            </p:cNvPr>
            <p:cNvSpPr txBox="1"/>
            <p:nvPr/>
          </p:nvSpPr>
          <p:spPr>
            <a:xfrm>
              <a:off x="5259119" y="1888193"/>
              <a:ext cx="1234814" cy="571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detector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1BCAB06-9A31-4CBB-8AA9-62F214761CAA}"/>
                </a:ext>
              </a:extLst>
            </p:cNvPr>
            <p:cNvSpPr txBox="1"/>
            <p:nvPr/>
          </p:nvSpPr>
          <p:spPr>
            <a:xfrm>
              <a:off x="5034936" y="2441592"/>
              <a:ext cx="1234814" cy="571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detector</a:t>
              </a:r>
            </a:p>
          </p:txBody>
        </p:sp>
        <p:graphicFrame>
          <p:nvGraphicFramePr>
            <p:cNvPr id="70" name="Object 60">
              <a:extLst>
                <a:ext uri="{FF2B5EF4-FFF2-40B4-BE49-F238E27FC236}">
                  <a16:creationId xmlns:a16="http://schemas.microsoft.com/office/drawing/2014/main" id="{C1C0D455-E4D5-47F7-BAD4-FC9359D5A11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60367" y="2670127"/>
            <a:ext cx="374650" cy="498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1" imgW="4132440" imgH="2901600" progId="Origin50.Graph">
                    <p:embed/>
                  </p:oleObj>
                </mc:Choice>
                <mc:Fallback>
                  <p:oleObj name="Graph" r:id="rId11" imgW="4132440" imgH="2901600" progId="Origin50.Graph">
                    <p:embed/>
                    <p:pic>
                      <p:nvPicPr>
                        <p:cNvPr id="70" name="Object 60">
                          <a:extLst>
                            <a:ext uri="{FF2B5EF4-FFF2-40B4-BE49-F238E27FC236}">
                              <a16:creationId xmlns:a16="http://schemas.microsoft.com/office/drawing/2014/main" id="{C1C0D455-E4D5-47F7-BAD4-FC9359D5A11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 l="15550" t="14359" r="15697" b="16824"/>
                        <a:stretch>
                          <a:fillRect/>
                        </a:stretch>
                      </p:blipFill>
                      <p:spPr bwMode="auto">
                        <a:xfrm>
                          <a:off x="2260367" y="2670127"/>
                          <a:ext cx="374650" cy="498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" name="Text Box 98">
              <a:extLst>
                <a:ext uri="{FF2B5EF4-FFF2-40B4-BE49-F238E27FC236}">
                  <a16:creationId xmlns:a16="http://schemas.microsoft.com/office/drawing/2014/main" id="{A15D75FE-DD93-4D7B-974B-A4F2768B83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5344" y="3085767"/>
              <a:ext cx="910035" cy="38101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t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en-US" sz="1600" dirty="0"/>
                <a:t>probe</a:t>
              </a:r>
              <a:endParaRPr lang="en-US" altLang="en-US" sz="1600" dirty="0"/>
            </a:p>
          </p:txBody>
        </p:sp>
      </p:grpSp>
      <p:sp>
        <p:nvSpPr>
          <p:cNvPr id="91" name="Text Box 98">
            <a:extLst>
              <a:ext uri="{FF2B5EF4-FFF2-40B4-BE49-F238E27FC236}">
                <a16:creationId xmlns:a16="http://schemas.microsoft.com/office/drawing/2014/main" id="{DD90D6EB-5F57-4141-B3D5-C4C6D8E05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274" y="2766237"/>
            <a:ext cx="725936" cy="246221"/>
          </a:xfrm>
          <a:prstGeom prst="rect">
            <a:avLst/>
          </a:prstGeom>
          <a:noFill/>
          <a:ln>
            <a:noFill/>
          </a:ln>
        </p:spPr>
        <p:txBody>
          <a:bodyPr wrap="square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1600" dirty="0"/>
              <a:t>probe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88756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F19D17-E022-BC5A-AF37-96C6E44B3016}"/>
              </a:ext>
            </a:extLst>
          </p:cNvPr>
          <p:cNvSpPr txBox="1"/>
          <p:nvPr/>
        </p:nvSpPr>
        <p:spPr>
          <a:xfrm>
            <a:off x="770626" y="0"/>
            <a:ext cx="10650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2.3 Opportunities for Life Sciences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3CE50-A8B0-955C-A3E5-E655CAAB5B61}"/>
              </a:ext>
            </a:extLst>
          </p:cNvPr>
          <p:cNvSpPr txBox="1"/>
          <p:nvPr/>
        </p:nvSpPr>
        <p:spPr>
          <a:xfrm>
            <a:off x="249980" y="524713"/>
            <a:ext cx="118375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Major Life Science use case include: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/>
              <a:t>Atomic resolution structures of biomolecules w/o X-ray dependent artifacts via serial femtosecond crystallography (SFX) methods using nano- to microcrystal slurries.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/>
              <a:t>Obtaining deep functional insights through time-resolved crystallography, scattering, and/or imaging of biomolecules in crystalline and/or solution states that can also be correlated with spectroscopy derived from the same sample and X-ray pulse.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54B56-4688-E485-B5AE-8C4CF8A239F0}"/>
              </a:ext>
            </a:extLst>
          </p:cNvPr>
          <p:cNvSpPr txBox="1"/>
          <p:nvPr/>
        </p:nvSpPr>
        <p:spPr>
          <a:xfrm>
            <a:off x="538047" y="2884416"/>
            <a:ext cx="10940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Era of 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Dynamic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Structural Biology (at XFELs &amp; synchrotrons)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0D73E3-BD94-C7C8-252C-898BB0E9EF89}"/>
              </a:ext>
            </a:extLst>
          </p:cNvPr>
          <p:cNvGrpSpPr/>
          <p:nvPr/>
        </p:nvGrpSpPr>
        <p:grpSpPr>
          <a:xfrm>
            <a:off x="39448" y="3655919"/>
            <a:ext cx="5133322" cy="2880000"/>
            <a:chOff x="1040036" y="515392"/>
            <a:chExt cx="3406035" cy="2394062"/>
          </a:xfrm>
        </p:grpSpPr>
        <p:sp>
          <p:nvSpPr>
            <p:cNvPr id="8" name="Chevron 7">
              <a:extLst>
                <a:ext uri="{FF2B5EF4-FFF2-40B4-BE49-F238E27FC236}">
                  <a16:creationId xmlns:a16="http://schemas.microsoft.com/office/drawing/2014/main" id="{26E3B6B4-56C6-8364-19E2-E1F4C9C738CC}"/>
                </a:ext>
              </a:extLst>
            </p:cNvPr>
            <p:cNvSpPr/>
            <p:nvPr/>
          </p:nvSpPr>
          <p:spPr>
            <a:xfrm>
              <a:off x="1040036" y="1180407"/>
              <a:ext cx="3406035" cy="1729047"/>
            </a:xfrm>
            <a:prstGeom prst="chevron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Time-Resolved SFX / SSX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General and Widespread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Temporal (fs) and Spatial (~ 1 </a:t>
              </a:r>
              <a:r>
                <a:rPr kumimoji="0" lang="en-GB" sz="16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Å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 Resolutions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Correlated with one/more Spectroscopies (tr-XES …)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2A81DE9D-B293-BA26-F76A-5E09A2FCBA56}"/>
                </a:ext>
              </a:extLst>
            </p:cNvPr>
            <p:cNvSpPr/>
            <p:nvPr/>
          </p:nvSpPr>
          <p:spPr>
            <a:xfrm>
              <a:off x="1246909" y="515392"/>
              <a:ext cx="1928553" cy="565265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SCIENCE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02EC66-3496-4CB5-B2E9-23486AD300A0}"/>
              </a:ext>
            </a:extLst>
          </p:cNvPr>
          <p:cNvGrpSpPr/>
          <p:nvPr/>
        </p:nvGrpSpPr>
        <p:grpSpPr>
          <a:xfrm>
            <a:off x="4256104" y="3655919"/>
            <a:ext cx="5219596" cy="2880000"/>
            <a:chOff x="936555" y="515392"/>
            <a:chExt cx="3463279" cy="2394062"/>
          </a:xfrm>
        </p:grpSpPr>
        <p:sp>
          <p:nvSpPr>
            <p:cNvPr id="11" name="Chevron 10">
              <a:extLst>
                <a:ext uri="{FF2B5EF4-FFF2-40B4-BE49-F238E27FC236}">
                  <a16:creationId xmlns:a16="http://schemas.microsoft.com/office/drawing/2014/main" id="{332047AA-B3E3-B5DC-308D-E208FE9B14F8}"/>
                </a:ext>
              </a:extLst>
            </p:cNvPr>
            <p:cNvSpPr/>
            <p:nvPr/>
          </p:nvSpPr>
          <p:spPr>
            <a:xfrm>
              <a:off x="936555" y="1180407"/>
              <a:ext cx="3463279" cy="1729047"/>
            </a:xfrm>
            <a:prstGeom prst="chevron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rep. rate detectors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itchFamily="2" charset="2"/>
                </a:rPr>
                <a:t>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more time points /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Rxn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Spatially Resolved Anomalous Dispersion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itchFamily="2" charset="2"/>
                </a:rPr>
                <a:t> status of intermediates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SASE </a:t>
              </a:r>
              <a:r>
                <a:rPr kumimoji="0" lang="en-GB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-vs-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Seeded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itchFamily="2" charset="2"/>
                </a:rPr>
                <a:t>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tr-SFX ± tr-XES ±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Arial" panose="020B0604020202020204" pitchFamily="34" charset="0"/>
                </a:rPr>
                <a:t>D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 across metal(s) absorption edge(s)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E4A0243-ABAA-CD20-F77E-18B7D32B03DB}"/>
                </a:ext>
              </a:extLst>
            </p:cNvPr>
            <p:cNvSpPr/>
            <p:nvPr/>
          </p:nvSpPr>
          <p:spPr>
            <a:xfrm>
              <a:off x="1246909" y="515392"/>
              <a:ext cx="1928553" cy="56526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CAPABILITY</a:t>
              </a:r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63C5371-785C-66E6-625D-CB7B9D13A843}"/>
              </a:ext>
            </a:extLst>
          </p:cNvPr>
          <p:cNvSpPr/>
          <p:nvPr/>
        </p:nvSpPr>
        <p:spPr>
          <a:xfrm>
            <a:off x="9177393" y="3655919"/>
            <a:ext cx="2906571" cy="680001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C366ED-700A-6FC5-F1BF-0E97A593B152}"/>
              </a:ext>
            </a:extLst>
          </p:cNvPr>
          <p:cNvSpPr txBox="1"/>
          <p:nvPr/>
        </p:nvSpPr>
        <p:spPr>
          <a:xfrm>
            <a:off x="9325895" y="4468697"/>
            <a:ext cx="2830247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Stop-motion movies of functional systems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Detailed mechanistic insights, less ambiguity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drugs, therapies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catalysts for global energy challenges</a:t>
            </a:r>
          </a:p>
        </p:txBody>
      </p:sp>
    </p:spTree>
    <p:extLst>
      <p:ext uri="{BB962C8B-B14F-4D97-AF65-F5344CB8AC3E}">
        <p14:creationId xmlns:p14="http://schemas.microsoft.com/office/powerpoint/2010/main" val="501679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C2E757-D2C7-3928-240E-3394CE426B8D}"/>
              </a:ext>
            </a:extLst>
          </p:cNvPr>
          <p:cNvSpPr txBox="1"/>
          <p:nvPr/>
        </p:nvSpPr>
        <p:spPr>
          <a:xfrm>
            <a:off x="770626" y="0"/>
            <a:ext cx="10650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 Atomic resolution structures w/o artifacts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2D688B3-D9EA-B675-C19E-7394F563C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849" y="4485433"/>
            <a:ext cx="7450063" cy="178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8BDD2D-09B6-9E42-22B5-F4B660740DE5}"/>
              </a:ext>
            </a:extLst>
          </p:cNvPr>
          <p:cNvSpPr txBox="1"/>
          <p:nvPr/>
        </p:nvSpPr>
        <p:spPr>
          <a:xfrm>
            <a:off x="5551800" y="4116101"/>
            <a:ext cx="600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Structure of a ribonucleotide reductase R2 protein radical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F895C5-3514-5CB9-4876-A9E638D63612}"/>
              </a:ext>
            </a:extLst>
          </p:cNvPr>
          <p:cNvSpPr txBox="1"/>
          <p:nvPr/>
        </p:nvSpPr>
        <p:spPr>
          <a:xfrm>
            <a:off x="8485633" y="6426338"/>
            <a:ext cx="33284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Lebrette</a:t>
            </a:r>
            <a:r>
              <a:rPr lang="en-GB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(2023) </a:t>
            </a:r>
            <a:r>
              <a:rPr lang="en-GB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382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109-113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BE39263-29AB-61E9-6144-090F629D0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88" y="3869138"/>
            <a:ext cx="4083125" cy="258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EBD88D-CEB3-683D-C6AB-0A41C556E3B2}"/>
              </a:ext>
            </a:extLst>
          </p:cNvPr>
          <p:cNvSpPr txBox="1"/>
          <p:nvPr/>
        </p:nvSpPr>
        <p:spPr>
          <a:xfrm>
            <a:off x="341716" y="6426338"/>
            <a:ext cx="39704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Srinivas</a:t>
            </a:r>
            <a:r>
              <a:rPr lang="en-GB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 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(2020) </a:t>
            </a:r>
            <a:r>
              <a:rPr lang="en-GB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 Am Chem Soc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142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14249-14266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C8C175-2876-438E-3351-4D03F679A99B}"/>
              </a:ext>
            </a:extLst>
          </p:cNvPr>
          <p:cNvSpPr txBox="1"/>
          <p:nvPr/>
        </p:nvSpPr>
        <p:spPr>
          <a:xfrm>
            <a:off x="192846" y="3510878"/>
            <a:ext cx="3856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Structure of methane monooxygenase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714D74-7A17-3A00-1C9B-4B6048B0E153}"/>
              </a:ext>
            </a:extLst>
          </p:cNvPr>
          <p:cNvSpPr txBox="1"/>
          <p:nvPr/>
        </p:nvSpPr>
        <p:spPr>
          <a:xfrm>
            <a:off x="4049328" y="1334774"/>
            <a:ext cx="20534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Structural basis of ligand recognition at the human MT1 melatonin receptor</a:t>
            </a:r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46A135-F182-507D-EB18-2507E47FF1B6}"/>
              </a:ext>
            </a:extLst>
          </p:cNvPr>
          <p:cNvGrpSpPr/>
          <p:nvPr/>
        </p:nvGrpSpPr>
        <p:grpSpPr>
          <a:xfrm>
            <a:off x="1028672" y="1125938"/>
            <a:ext cx="2837510" cy="2358020"/>
            <a:chOff x="389543" y="943103"/>
            <a:chExt cx="2837510" cy="2358020"/>
          </a:xfrm>
        </p:grpSpPr>
        <p:pic>
          <p:nvPicPr>
            <p:cNvPr id="2056" name="Picture 8" descr="Fig. 3">
              <a:extLst>
                <a:ext uri="{FF2B5EF4-FFF2-40B4-BE49-F238E27FC236}">
                  <a16:creationId xmlns:a16="http://schemas.microsoft.com/office/drawing/2014/main" id="{8C855C69-5192-BEC8-E40E-4DCB29AB34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64" t="848" r="651" b="41527"/>
            <a:stretch/>
          </p:blipFill>
          <p:spPr bwMode="auto">
            <a:xfrm>
              <a:off x="389543" y="943103"/>
              <a:ext cx="2837510" cy="2358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2D553E-94B0-0BFE-9304-64E6C08DE233}"/>
                </a:ext>
              </a:extLst>
            </p:cNvPr>
            <p:cNvSpPr/>
            <p:nvPr/>
          </p:nvSpPr>
          <p:spPr>
            <a:xfrm>
              <a:off x="389543" y="943103"/>
              <a:ext cx="139415" cy="1681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FDE7431-2AB4-345D-809D-DCD359C59172}"/>
              </a:ext>
            </a:extLst>
          </p:cNvPr>
          <p:cNvSpPr txBox="1"/>
          <p:nvPr/>
        </p:nvSpPr>
        <p:spPr>
          <a:xfrm>
            <a:off x="834112" y="760790"/>
            <a:ext cx="32266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Stauch</a:t>
            </a:r>
            <a:r>
              <a:rPr lang="en-GB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  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(2019) </a:t>
            </a:r>
            <a:r>
              <a:rPr lang="en-GB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1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569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284-288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14F462-699F-8B49-E244-ED05D0B056CB}"/>
              </a:ext>
            </a:extLst>
          </p:cNvPr>
          <p:cNvGrpSpPr/>
          <p:nvPr/>
        </p:nvGrpSpPr>
        <p:grpSpPr>
          <a:xfrm>
            <a:off x="7218134" y="722443"/>
            <a:ext cx="4503712" cy="3352232"/>
            <a:chOff x="7344691" y="630654"/>
            <a:chExt cx="4503712" cy="3352232"/>
          </a:xfrm>
        </p:grpSpPr>
        <p:pic>
          <p:nvPicPr>
            <p:cNvPr id="2058" name="Picture 10" descr="Extended Data Figure 2">
              <a:extLst>
                <a:ext uri="{FF2B5EF4-FFF2-40B4-BE49-F238E27FC236}">
                  <a16:creationId xmlns:a16="http://schemas.microsoft.com/office/drawing/2014/main" id="{D25CC0DF-44E3-AAEE-5C92-17B0823546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54" r="59172" b="32467"/>
            <a:stretch/>
          </p:blipFill>
          <p:spPr bwMode="auto">
            <a:xfrm>
              <a:off x="7344691" y="630654"/>
              <a:ext cx="4503712" cy="3340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469F7AA-C863-8FFF-00E8-62B48AB2CF46}"/>
                </a:ext>
              </a:extLst>
            </p:cNvPr>
            <p:cNvSpPr/>
            <p:nvPr/>
          </p:nvSpPr>
          <p:spPr>
            <a:xfrm>
              <a:off x="7344691" y="630654"/>
              <a:ext cx="149917" cy="2085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F2C9F8-FA79-D19A-937A-822BBBF48F6A}"/>
                </a:ext>
              </a:extLst>
            </p:cNvPr>
            <p:cNvSpPr/>
            <p:nvPr/>
          </p:nvSpPr>
          <p:spPr>
            <a:xfrm>
              <a:off x="7344691" y="3825432"/>
              <a:ext cx="149917" cy="157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80BC362-9918-BE52-281F-B142355E21ED}"/>
              </a:ext>
            </a:extLst>
          </p:cNvPr>
          <p:cNvSpPr txBox="1"/>
          <p:nvPr/>
        </p:nvSpPr>
        <p:spPr>
          <a:xfrm>
            <a:off x="6378847" y="2296933"/>
            <a:ext cx="26485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Architecture of the </a:t>
            </a:r>
            <a:r>
              <a:rPr lang="en-GB" dirty="0" err="1"/>
              <a:t>synaptotagnmin</a:t>
            </a:r>
            <a:r>
              <a:rPr lang="en-GB" dirty="0"/>
              <a:t>-</a:t>
            </a:r>
          </a:p>
          <a:p>
            <a:r>
              <a:rPr lang="en-GB" dirty="0"/>
              <a:t>SNARE machinery for neuronal exocytosis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834B81-E6F4-1FE9-4031-B15517D93335}"/>
              </a:ext>
            </a:extLst>
          </p:cNvPr>
          <p:cNvSpPr txBox="1"/>
          <p:nvPr/>
        </p:nvSpPr>
        <p:spPr>
          <a:xfrm>
            <a:off x="7814052" y="3628503"/>
            <a:ext cx="29071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Zhou</a:t>
            </a:r>
            <a:r>
              <a:rPr lang="en-GB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 (2015)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525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62-67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41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646" y="107894"/>
            <a:ext cx="10515600" cy="989222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+mn-lt"/>
              </a:rPr>
              <a:t> 1. X-ray probing of the nanoscale </a:t>
            </a:r>
            <a:r>
              <a:rPr lang="en-GB" sz="3200" b="1" i="1" dirty="0">
                <a:latin typeface="+mn-lt"/>
              </a:rPr>
              <a:t>structure</a:t>
            </a:r>
            <a:r>
              <a:rPr lang="en-GB" sz="3200" b="1" dirty="0">
                <a:latin typeface="+mn-lt"/>
              </a:rPr>
              <a:t> of matter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6634" y="1097116"/>
            <a:ext cx="5640663" cy="4719436"/>
            <a:chOff x="192" y="720"/>
            <a:chExt cx="3174" cy="2046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720"/>
              <a:ext cx="3174" cy="2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" y="1908"/>
              <a:ext cx="454" cy="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1" y="1689"/>
              <a:ext cx="802" cy="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V="1">
              <a:off x="2117" y="1832"/>
              <a:ext cx="596" cy="2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986121" y="1566797"/>
            <a:ext cx="5819775" cy="4190659"/>
            <a:chOff x="61913" y="252630"/>
            <a:chExt cx="9010650" cy="6692923"/>
          </a:xfrm>
        </p:grpSpPr>
        <p:sp>
          <p:nvSpPr>
            <p:cNvPr id="36" name="Rectangle 2"/>
            <p:cNvSpPr>
              <a:spLocks noChangeArrowheads="1"/>
            </p:cNvSpPr>
            <p:nvPr/>
          </p:nvSpPr>
          <p:spPr bwMode="auto">
            <a:xfrm>
              <a:off x="4572000" y="2603500"/>
              <a:ext cx="533400" cy="2057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0" tIns="45715" rIns="91430" bIns="45715" anchor="ctr"/>
            <a:lstStyle/>
            <a:p>
              <a:pPr eaLnBrk="0" hangingPunct="0">
                <a:defRPr/>
              </a:pPr>
              <a:endParaRPr lang="fr-CH" sz="2400" i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37" name="Text Box 3"/>
            <p:cNvSpPr txBox="1">
              <a:spLocks noChangeArrowheads="1"/>
            </p:cNvSpPr>
            <p:nvPr/>
          </p:nvSpPr>
          <p:spPr bwMode="auto">
            <a:xfrm rot="16200000">
              <a:off x="4123532" y="3398043"/>
              <a:ext cx="1416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>
              <a:spAutoFit/>
            </a:bodyPr>
            <a:lstStyle/>
            <a:p>
              <a:pPr eaLnBrk="0" hangingPunct="0">
                <a:defRPr/>
              </a:pPr>
              <a:r>
                <a:rPr lang="fr-CH" sz="24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SAMPLE</a:t>
              </a:r>
              <a:endParaRPr lang="en-GB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endParaRPr>
            </a:p>
          </p:txBody>
        </p:sp>
        <p:sp>
          <p:nvSpPr>
            <p:cNvPr id="38" name="Freeform 4"/>
            <p:cNvSpPr>
              <a:spLocks/>
            </p:cNvSpPr>
            <p:nvPr/>
          </p:nvSpPr>
          <p:spPr bwMode="auto">
            <a:xfrm>
              <a:off x="4953000" y="1536700"/>
              <a:ext cx="1765300" cy="914400"/>
            </a:xfrm>
            <a:custGeom>
              <a:avLst/>
              <a:gdLst>
                <a:gd name="T0" fmla="*/ 0 w 1112"/>
                <a:gd name="T1" fmla="*/ 2147483647 h 576"/>
                <a:gd name="T2" fmla="*/ 2147483647 w 1112"/>
                <a:gd name="T3" fmla="*/ 2147483647 h 576"/>
                <a:gd name="T4" fmla="*/ 2147483647 w 1112"/>
                <a:gd name="T5" fmla="*/ 2147483647 h 576"/>
                <a:gd name="T6" fmla="*/ 2147483647 w 1112"/>
                <a:gd name="T7" fmla="*/ 2147483647 h 576"/>
                <a:gd name="T8" fmla="*/ 2147483647 w 1112"/>
                <a:gd name="T9" fmla="*/ 2147483647 h 576"/>
                <a:gd name="T10" fmla="*/ 2147483647 w 1112"/>
                <a:gd name="T11" fmla="*/ 0 h 5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12"/>
                <a:gd name="T19" fmla="*/ 0 h 576"/>
                <a:gd name="T20" fmla="*/ 1112 w 1112"/>
                <a:gd name="T21" fmla="*/ 576 h 5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12" h="576">
                  <a:moveTo>
                    <a:pt x="0" y="576"/>
                  </a:moveTo>
                  <a:cubicBezTo>
                    <a:pt x="76" y="416"/>
                    <a:pt x="152" y="256"/>
                    <a:pt x="240" y="240"/>
                  </a:cubicBezTo>
                  <a:cubicBezTo>
                    <a:pt x="328" y="224"/>
                    <a:pt x="440" y="504"/>
                    <a:pt x="528" y="480"/>
                  </a:cubicBezTo>
                  <a:cubicBezTo>
                    <a:pt x="616" y="456"/>
                    <a:pt x="680" y="168"/>
                    <a:pt x="768" y="96"/>
                  </a:cubicBezTo>
                  <a:cubicBezTo>
                    <a:pt x="856" y="24"/>
                    <a:pt x="1000" y="64"/>
                    <a:pt x="1056" y="48"/>
                  </a:cubicBezTo>
                  <a:cubicBezTo>
                    <a:pt x="1112" y="32"/>
                    <a:pt x="1108" y="16"/>
                    <a:pt x="1104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0" tIns="45715" rIns="91430" bIns="45715"/>
            <a:lstStyle/>
            <a:p>
              <a:pPr eaLnBrk="0" hangingPunct="0">
                <a:defRPr/>
              </a:pPr>
              <a:endParaRPr lang="fr-CH" sz="2400" i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39" name="Freeform 5"/>
            <p:cNvSpPr>
              <a:spLocks/>
            </p:cNvSpPr>
            <p:nvPr/>
          </p:nvSpPr>
          <p:spPr bwMode="auto">
            <a:xfrm rot="2906811">
              <a:off x="5289550" y="4616450"/>
              <a:ext cx="1765300" cy="914400"/>
            </a:xfrm>
            <a:custGeom>
              <a:avLst/>
              <a:gdLst>
                <a:gd name="T0" fmla="*/ 0 w 1112"/>
                <a:gd name="T1" fmla="*/ 2147483647 h 576"/>
                <a:gd name="T2" fmla="*/ 2147483647 w 1112"/>
                <a:gd name="T3" fmla="*/ 2147483647 h 576"/>
                <a:gd name="T4" fmla="*/ 2147483647 w 1112"/>
                <a:gd name="T5" fmla="*/ 2147483647 h 576"/>
                <a:gd name="T6" fmla="*/ 2147483647 w 1112"/>
                <a:gd name="T7" fmla="*/ 2147483647 h 576"/>
                <a:gd name="T8" fmla="*/ 2147483647 w 1112"/>
                <a:gd name="T9" fmla="*/ 2147483647 h 576"/>
                <a:gd name="T10" fmla="*/ 2147483647 w 1112"/>
                <a:gd name="T11" fmla="*/ 0 h 5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12"/>
                <a:gd name="T19" fmla="*/ 0 h 576"/>
                <a:gd name="T20" fmla="*/ 1112 w 1112"/>
                <a:gd name="T21" fmla="*/ 576 h 5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12" h="576">
                  <a:moveTo>
                    <a:pt x="0" y="576"/>
                  </a:moveTo>
                  <a:cubicBezTo>
                    <a:pt x="76" y="416"/>
                    <a:pt x="152" y="256"/>
                    <a:pt x="240" y="240"/>
                  </a:cubicBezTo>
                  <a:cubicBezTo>
                    <a:pt x="328" y="224"/>
                    <a:pt x="440" y="504"/>
                    <a:pt x="528" y="480"/>
                  </a:cubicBezTo>
                  <a:cubicBezTo>
                    <a:pt x="616" y="456"/>
                    <a:pt x="680" y="168"/>
                    <a:pt x="768" y="96"/>
                  </a:cubicBezTo>
                  <a:cubicBezTo>
                    <a:pt x="856" y="24"/>
                    <a:pt x="1000" y="64"/>
                    <a:pt x="1056" y="48"/>
                  </a:cubicBezTo>
                  <a:cubicBezTo>
                    <a:pt x="1112" y="32"/>
                    <a:pt x="1108" y="16"/>
                    <a:pt x="1104" y="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0" tIns="45715" rIns="91430" bIns="45715"/>
            <a:lstStyle/>
            <a:p>
              <a:pPr eaLnBrk="0" hangingPunct="0">
                <a:defRPr/>
              </a:pPr>
              <a:endParaRPr lang="fr-CH" sz="2400" i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40" name="Freeform 6"/>
            <p:cNvSpPr>
              <a:spLocks/>
            </p:cNvSpPr>
            <p:nvPr/>
          </p:nvSpPr>
          <p:spPr bwMode="auto">
            <a:xfrm rot="13653249">
              <a:off x="2774950" y="1644650"/>
              <a:ext cx="1765300" cy="914400"/>
            </a:xfrm>
            <a:custGeom>
              <a:avLst/>
              <a:gdLst>
                <a:gd name="T0" fmla="*/ 0 w 1112"/>
                <a:gd name="T1" fmla="*/ 2147483647 h 576"/>
                <a:gd name="T2" fmla="*/ 2147483647 w 1112"/>
                <a:gd name="T3" fmla="*/ 2147483647 h 576"/>
                <a:gd name="T4" fmla="*/ 2147483647 w 1112"/>
                <a:gd name="T5" fmla="*/ 2147483647 h 576"/>
                <a:gd name="T6" fmla="*/ 2147483647 w 1112"/>
                <a:gd name="T7" fmla="*/ 2147483647 h 576"/>
                <a:gd name="T8" fmla="*/ 2147483647 w 1112"/>
                <a:gd name="T9" fmla="*/ 2147483647 h 576"/>
                <a:gd name="T10" fmla="*/ 2147483647 w 1112"/>
                <a:gd name="T11" fmla="*/ 0 h 5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12"/>
                <a:gd name="T19" fmla="*/ 0 h 576"/>
                <a:gd name="T20" fmla="*/ 1112 w 1112"/>
                <a:gd name="T21" fmla="*/ 576 h 5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12" h="576">
                  <a:moveTo>
                    <a:pt x="0" y="576"/>
                  </a:moveTo>
                  <a:cubicBezTo>
                    <a:pt x="76" y="416"/>
                    <a:pt x="152" y="256"/>
                    <a:pt x="240" y="240"/>
                  </a:cubicBezTo>
                  <a:cubicBezTo>
                    <a:pt x="328" y="224"/>
                    <a:pt x="440" y="504"/>
                    <a:pt x="528" y="480"/>
                  </a:cubicBezTo>
                  <a:cubicBezTo>
                    <a:pt x="616" y="456"/>
                    <a:pt x="680" y="168"/>
                    <a:pt x="768" y="96"/>
                  </a:cubicBezTo>
                  <a:cubicBezTo>
                    <a:pt x="856" y="24"/>
                    <a:pt x="1000" y="64"/>
                    <a:pt x="1056" y="48"/>
                  </a:cubicBezTo>
                  <a:cubicBezTo>
                    <a:pt x="1112" y="32"/>
                    <a:pt x="1108" y="16"/>
                    <a:pt x="1104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0" tIns="45715" rIns="91430" bIns="45715"/>
            <a:lstStyle/>
            <a:p>
              <a:pPr eaLnBrk="0" hangingPunct="0">
                <a:defRPr/>
              </a:pPr>
              <a:endParaRPr lang="fr-CH" sz="2400" i="1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41" name="Freeform 7"/>
            <p:cNvSpPr>
              <a:spLocks/>
            </p:cNvSpPr>
            <p:nvPr/>
          </p:nvSpPr>
          <p:spPr bwMode="auto">
            <a:xfrm rot="10209968">
              <a:off x="3121025" y="4843463"/>
              <a:ext cx="1384300" cy="914400"/>
            </a:xfrm>
            <a:custGeom>
              <a:avLst/>
              <a:gdLst>
                <a:gd name="T0" fmla="*/ 0 w 1112"/>
                <a:gd name="T1" fmla="*/ 2147483647 h 576"/>
                <a:gd name="T2" fmla="*/ 2147483647 w 1112"/>
                <a:gd name="T3" fmla="*/ 2147483647 h 576"/>
                <a:gd name="T4" fmla="*/ 2147483647 w 1112"/>
                <a:gd name="T5" fmla="*/ 2147483647 h 576"/>
                <a:gd name="T6" fmla="*/ 2147483647 w 1112"/>
                <a:gd name="T7" fmla="*/ 2147483647 h 576"/>
                <a:gd name="T8" fmla="*/ 2147483647 w 1112"/>
                <a:gd name="T9" fmla="*/ 2147483647 h 576"/>
                <a:gd name="T10" fmla="*/ 2147483647 w 1112"/>
                <a:gd name="T11" fmla="*/ 0 h 5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12"/>
                <a:gd name="T19" fmla="*/ 0 h 576"/>
                <a:gd name="T20" fmla="*/ 1112 w 1112"/>
                <a:gd name="T21" fmla="*/ 576 h 5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12" h="576">
                  <a:moveTo>
                    <a:pt x="0" y="576"/>
                  </a:moveTo>
                  <a:cubicBezTo>
                    <a:pt x="76" y="416"/>
                    <a:pt x="152" y="256"/>
                    <a:pt x="240" y="240"/>
                  </a:cubicBezTo>
                  <a:cubicBezTo>
                    <a:pt x="328" y="224"/>
                    <a:pt x="440" y="504"/>
                    <a:pt x="528" y="480"/>
                  </a:cubicBezTo>
                  <a:cubicBezTo>
                    <a:pt x="616" y="456"/>
                    <a:pt x="680" y="168"/>
                    <a:pt x="768" y="96"/>
                  </a:cubicBezTo>
                  <a:cubicBezTo>
                    <a:pt x="856" y="24"/>
                    <a:pt x="1000" y="64"/>
                    <a:pt x="1056" y="48"/>
                  </a:cubicBezTo>
                  <a:cubicBezTo>
                    <a:pt x="1112" y="32"/>
                    <a:pt x="1108" y="16"/>
                    <a:pt x="1104" y="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30" tIns="45715" rIns="91430" bIns="45715"/>
            <a:lstStyle/>
            <a:p>
              <a:pPr eaLnBrk="0" hangingPunct="0">
                <a:defRPr/>
              </a:pPr>
              <a:endParaRPr lang="fr-CH" sz="2400" i="1">
                <a:solidFill>
                  <a:srgbClr val="000000"/>
                </a:solidFill>
                <a:cs typeface="+mn-cs"/>
              </a:endParaRPr>
            </a:p>
          </p:txBody>
        </p:sp>
        <p:grpSp>
          <p:nvGrpSpPr>
            <p:cNvPr id="42" name="Group 8"/>
            <p:cNvGrpSpPr>
              <a:grpSpLocks/>
            </p:cNvGrpSpPr>
            <p:nvPr/>
          </p:nvGrpSpPr>
          <p:grpSpPr bwMode="auto">
            <a:xfrm>
              <a:off x="5334000" y="2984500"/>
              <a:ext cx="1828800" cy="1295400"/>
              <a:chOff x="2064" y="1824"/>
              <a:chExt cx="1152" cy="816"/>
            </a:xfrm>
          </p:grpSpPr>
          <p:sp>
            <p:nvSpPr>
              <p:cNvPr id="59" name="AutoShape 9"/>
              <p:cNvSpPr>
                <a:spLocks noChangeArrowheads="1"/>
              </p:cNvSpPr>
              <p:nvPr/>
            </p:nvSpPr>
            <p:spPr bwMode="auto">
              <a:xfrm>
                <a:off x="2064" y="1824"/>
                <a:ext cx="1152" cy="816"/>
              </a:xfrm>
              <a:prstGeom prst="notchedRightArrow">
                <a:avLst>
                  <a:gd name="adj1" fmla="val 50000"/>
                  <a:gd name="adj2" fmla="val 35294"/>
                </a:avLst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fr-CH" sz="2400" i="1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60" name="Text Box 10"/>
              <p:cNvSpPr txBox="1">
                <a:spLocks noChangeArrowheads="1"/>
              </p:cNvSpPr>
              <p:nvPr/>
            </p:nvSpPr>
            <p:spPr bwMode="auto">
              <a:xfrm>
                <a:off x="2496" y="2064"/>
                <a:ext cx="28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en-GB" sz="2400" b="1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+mn-cs"/>
                  </a:rPr>
                  <a:t>I</a:t>
                </a:r>
                <a:r>
                  <a:rPr lang="en-GB" sz="2400" b="1" i="1" baseline="-250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+mn-cs"/>
                  </a:rPr>
                  <a:t>T</a:t>
                </a:r>
                <a:endParaRPr lang="en-GB" sz="24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endParaRPr>
              </a:p>
            </p:txBody>
          </p:sp>
        </p:grpSp>
        <p:grpSp>
          <p:nvGrpSpPr>
            <p:cNvPr id="43" name="Group 11"/>
            <p:cNvGrpSpPr>
              <a:grpSpLocks/>
            </p:cNvGrpSpPr>
            <p:nvPr/>
          </p:nvGrpSpPr>
          <p:grpSpPr bwMode="auto">
            <a:xfrm>
              <a:off x="2667000" y="2984500"/>
              <a:ext cx="1828800" cy="1295400"/>
              <a:chOff x="2064" y="1824"/>
              <a:chExt cx="1152" cy="816"/>
            </a:xfrm>
          </p:grpSpPr>
          <p:sp>
            <p:nvSpPr>
              <p:cNvPr id="57" name="AutoShape 12"/>
              <p:cNvSpPr>
                <a:spLocks noChangeArrowheads="1"/>
              </p:cNvSpPr>
              <p:nvPr/>
            </p:nvSpPr>
            <p:spPr bwMode="auto">
              <a:xfrm>
                <a:off x="2064" y="1824"/>
                <a:ext cx="1152" cy="816"/>
              </a:xfrm>
              <a:prstGeom prst="notchedRightArrow">
                <a:avLst>
                  <a:gd name="adj1" fmla="val 50000"/>
                  <a:gd name="adj2" fmla="val 35294"/>
                </a:avLst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fr-CH" sz="2400" i="1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58" name="Text Box 13"/>
              <p:cNvSpPr txBox="1">
                <a:spLocks noChangeArrowheads="1"/>
              </p:cNvSpPr>
              <p:nvPr/>
            </p:nvSpPr>
            <p:spPr bwMode="auto">
              <a:xfrm>
                <a:off x="2496" y="2064"/>
                <a:ext cx="28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en-GB" sz="2400" b="1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+mn-cs"/>
                  </a:rPr>
                  <a:t>I</a:t>
                </a:r>
                <a:r>
                  <a:rPr lang="en-GB" sz="2400" b="1" i="1" baseline="-250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+mn-cs"/>
                  </a:rPr>
                  <a:t>0</a:t>
                </a:r>
                <a:endParaRPr lang="en-GB" sz="24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endParaRPr>
              </a:p>
            </p:txBody>
          </p:sp>
        </p:grpSp>
        <p:pic>
          <p:nvPicPr>
            <p:cNvPr id="44" name="Picture 14" descr="xas_fun_07_00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4281488"/>
              <a:ext cx="1752600" cy="2362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5" descr="xas_fun_04_0001"/>
            <p:cNvPicPr>
              <a:picLocks noChangeAspect="1" noChangeArrowheads="1"/>
            </p:cNvPicPr>
            <p:nvPr/>
          </p:nvPicPr>
          <p:blipFill>
            <a:blip r:embed="rId6" cstate="print">
              <a:lum bright="4000"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3" y="2424113"/>
              <a:ext cx="2438400" cy="25050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6" descr="xas_fun_slides_04_000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0088" y="1071563"/>
              <a:ext cx="2022475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 Box 18"/>
            <p:cNvSpPr txBox="1">
              <a:spLocks noChangeArrowheads="1"/>
            </p:cNvSpPr>
            <p:nvPr/>
          </p:nvSpPr>
          <p:spPr bwMode="auto">
            <a:xfrm>
              <a:off x="98853" y="5028519"/>
              <a:ext cx="2568147" cy="1917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0" tIns="45715" rIns="91430" bIns="45715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  <a:defRPr/>
              </a:pPr>
              <a:r>
                <a:rPr lang="fr-FR" sz="1800" b="1" dirty="0" err="1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r>
                <a:rPr lang="fr-FR" sz="1800" b="1" dirty="0" err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nner</a:t>
              </a:r>
              <a:r>
                <a:rPr lang="fr-FR" sz="1800" b="1" dirty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 </a:t>
              </a:r>
              <a:r>
                <a:rPr lang="fr-FR" sz="1800" b="1" dirty="0" err="1">
                  <a:solidFill>
                    <a:srgbClr val="000000"/>
                  </a:solidFill>
                  <a:latin typeface="Arial" pitchFamily="34" charset="0"/>
                  <a:cs typeface="+mn-cs"/>
                </a:rPr>
                <a:t>shell</a:t>
              </a:r>
              <a:r>
                <a:rPr lang="fr-FR" sz="1800" b="1" dirty="0">
                  <a:solidFill>
                    <a:srgbClr val="000000"/>
                  </a:solidFill>
                  <a:latin typeface="Arial" pitchFamily="34" charset="0"/>
                  <a:cs typeface="+mn-cs"/>
                </a:rPr>
                <a:t> – valence or free state transitions</a:t>
              </a:r>
            </a:p>
          </p:txBody>
        </p:sp>
        <p:graphicFrame>
          <p:nvGraphicFramePr>
            <p:cNvPr id="48" name="Object 2"/>
            <p:cNvGraphicFramePr>
              <a:graphicFrameLocks noChangeAspect="1"/>
            </p:cNvGraphicFramePr>
            <p:nvPr/>
          </p:nvGraphicFramePr>
          <p:xfrm>
            <a:off x="2667000" y="5891213"/>
            <a:ext cx="1905000" cy="609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723586" imgH="241195" progId="Equation.3">
                    <p:embed/>
                  </p:oleObj>
                </mc:Choice>
                <mc:Fallback>
                  <p:oleObj name="Equation" r:id="rId8" imgW="723586" imgH="241195" progId="Equation.3">
                    <p:embed/>
                    <p:pic>
                      <p:nvPicPr>
                        <p:cNvPr id="4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7000" y="5891213"/>
                          <a:ext cx="1905000" cy="609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" name="Line 20"/>
            <p:cNvSpPr>
              <a:spLocks noChangeShapeType="1"/>
            </p:cNvSpPr>
            <p:nvPr/>
          </p:nvSpPr>
          <p:spPr bwMode="auto">
            <a:xfrm>
              <a:off x="4495800" y="4800600"/>
              <a:ext cx="685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0" tIns="45715" rIns="91430" bIns="45715" anchor="ctr"/>
            <a:lstStyle/>
            <a:p>
              <a:pPr eaLnBrk="0" hangingPunct="0">
                <a:defRPr/>
              </a:pPr>
              <a:endParaRPr lang="fr-CH" sz="2400" i="1">
                <a:solidFill>
                  <a:srgbClr val="000000"/>
                </a:solidFill>
                <a:latin typeface="Times" pitchFamily="18" charset="0"/>
                <a:cs typeface="+mn-cs"/>
              </a:endParaRPr>
            </a:p>
          </p:txBody>
        </p:sp>
        <p:sp>
          <p:nvSpPr>
            <p:cNvPr id="50" name="Text Box 21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304800" cy="46196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lIns="91430" tIns="45715" rIns="91430" bIns="45715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4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+mn-cs"/>
                </a:rPr>
                <a:t>d</a:t>
              </a:r>
            </a:p>
          </p:txBody>
        </p:sp>
        <p:graphicFrame>
          <p:nvGraphicFramePr>
            <p:cNvPr id="51" name="Object 3"/>
            <p:cNvGraphicFramePr>
              <a:graphicFrameLocks noChangeAspect="1"/>
            </p:cNvGraphicFramePr>
            <p:nvPr/>
          </p:nvGraphicFramePr>
          <p:xfrm>
            <a:off x="4824413" y="5638800"/>
            <a:ext cx="1604962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850531" imgH="469696" progId="Equation.3">
                    <p:embed/>
                  </p:oleObj>
                </mc:Choice>
                <mc:Fallback>
                  <p:oleObj name="Equation" r:id="rId10" imgW="850531" imgH="469696" progId="Equation.3">
                    <p:embed/>
                    <p:pic>
                      <p:nvPicPr>
                        <p:cNvPr id="5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4413" y="5638800"/>
                          <a:ext cx="1604962" cy="88582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4"/>
            <p:cNvGraphicFramePr>
              <a:graphicFrameLocks noChangeAspect="1"/>
            </p:cNvGraphicFramePr>
            <p:nvPr/>
          </p:nvGraphicFramePr>
          <p:xfrm>
            <a:off x="2917825" y="4643438"/>
            <a:ext cx="1154113" cy="334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609336" imgH="177723" progId="Equation.3">
                    <p:embed/>
                  </p:oleObj>
                </mc:Choice>
                <mc:Fallback>
                  <p:oleObj name="Equation" r:id="rId12" imgW="609336" imgH="177723" progId="Equation.3">
                    <p:embed/>
                    <p:pic>
                      <p:nvPicPr>
                        <p:cNvPr id="52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7825" y="4643438"/>
                          <a:ext cx="1154113" cy="3349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5"/>
            <p:cNvGraphicFramePr>
              <a:graphicFrameLocks noChangeAspect="1"/>
            </p:cNvGraphicFramePr>
            <p:nvPr/>
          </p:nvGraphicFramePr>
          <p:xfrm>
            <a:off x="4419600" y="1273175"/>
            <a:ext cx="1600200" cy="552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698500" imgH="241300" progId="Equation.3">
                    <p:embed/>
                  </p:oleObj>
                </mc:Choice>
                <mc:Fallback>
                  <p:oleObj name="Equation" r:id="rId14" imgW="698500" imgH="241300" progId="Equation.3">
                    <p:embed/>
                    <p:pic>
                      <p:nvPicPr>
                        <p:cNvPr id="53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9600" y="1273175"/>
                          <a:ext cx="1600200" cy="552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" name="Text Box 25"/>
            <p:cNvSpPr txBox="1">
              <a:spLocks noChangeArrowheads="1"/>
            </p:cNvSpPr>
            <p:nvPr/>
          </p:nvSpPr>
          <p:spPr bwMode="auto">
            <a:xfrm>
              <a:off x="7120542" y="3434345"/>
              <a:ext cx="1904999" cy="342900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lIns="91430" tIns="45715" rIns="91430" bIns="45715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+mn-cs"/>
                </a:rPr>
                <a:t>Auger decay</a:t>
              </a:r>
            </a:p>
          </p:txBody>
        </p:sp>
        <p:sp>
          <p:nvSpPr>
            <p:cNvPr id="55" name="Text Box 26"/>
            <p:cNvSpPr txBox="1">
              <a:spLocks noChangeArrowheads="1"/>
            </p:cNvSpPr>
            <p:nvPr/>
          </p:nvSpPr>
          <p:spPr bwMode="auto">
            <a:xfrm>
              <a:off x="6934200" y="252630"/>
              <a:ext cx="2057400" cy="835621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lIns="91430" tIns="45715" rIns="91430" bIns="45715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4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+mn-cs"/>
                </a:rPr>
                <a:t>X-ray Fluorescence</a:t>
              </a:r>
            </a:p>
          </p:txBody>
        </p: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195421" y="1574294"/>
              <a:ext cx="2057400" cy="342900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lIns="91430" tIns="45715" rIns="91430" bIns="45715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+mn-cs"/>
                </a:rPr>
                <a:t>X-ray Absorption</a:t>
              </a:r>
            </a:p>
          </p:txBody>
        </p:sp>
      </p:grpSp>
      <p:sp>
        <p:nvSpPr>
          <p:cNvPr id="61" name="Rectangle 60"/>
          <p:cNvSpPr/>
          <p:nvPr/>
        </p:nvSpPr>
        <p:spPr>
          <a:xfrm>
            <a:off x="5937112" y="1133633"/>
            <a:ext cx="5922463" cy="4659106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/>
          <p:cNvSpPr txBox="1"/>
          <p:nvPr/>
        </p:nvSpPr>
        <p:spPr>
          <a:xfrm>
            <a:off x="6155847" y="1581972"/>
            <a:ext cx="3345018" cy="58477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X-ray Spectroscopy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111" y="5910168"/>
            <a:ext cx="5744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X-ray scattering/diffraction: provides atomic structure of materials and molecules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20768" y="5896042"/>
            <a:ext cx="58623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X-ray spectroscopy: core-valence transitions </a:t>
            </a:r>
          </a:p>
          <a:p>
            <a:r>
              <a:rPr lang="en-GB" sz="2400" b="1" dirty="0"/>
              <a:t>gives electronic states with atomic specificity</a:t>
            </a:r>
          </a:p>
        </p:txBody>
      </p:sp>
    </p:spTree>
    <p:extLst>
      <p:ext uri="{BB962C8B-B14F-4D97-AF65-F5344CB8AC3E}">
        <p14:creationId xmlns:p14="http://schemas.microsoft.com/office/powerpoint/2010/main" val="3740875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FF3DF8-F31F-F0B8-583D-B5FBAD6A9C86}"/>
              </a:ext>
            </a:extLst>
          </p:cNvPr>
          <p:cNvSpPr txBox="1"/>
          <p:nvPr/>
        </p:nvSpPr>
        <p:spPr>
          <a:xfrm>
            <a:off x="770626" y="0"/>
            <a:ext cx="10650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 Dynamic structural biology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659241-9AFD-4E1E-4D65-5406C217D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03" r="7756" b="6006"/>
          <a:stretch/>
        </p:blipFill>
        <p:spPr>
          <a:xfrm>
            <a:off x="9356282" y="4035716"/>
            <a:ext cx="2776814" cy="22785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67D9FA-EF98-52B4-11E6-6921BEB835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1215" y="2137802"/>
            <a:ext cx="2426948" cy="18220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102B3A-6EFB-D046-1811-D2B9DE383244}"/>
              </a:ext>
            </a:extLst>
          </p:cNvPr>
          <p:cNvSpPr txBox="1"/>
          <p:nvPr/>
        </p:nvSpPr>
        <p:spPr>
          <a:xfrm>
            <a:off x="9343504" y="6310082"/>
            <a:ext cx="2802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Kern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2018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563:421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Bhowmick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617:629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8B718E-4A76-0C21-86CB-CDD138AD836B}"/>
              </a:ext>
            </a:extLst>
          </p:cNvPr>
          <p:cNvSpPr txBox="1"/>
          <p:nvPr/>
        </p:nvSpPr>
        <p:spPr>
          <a:xfrm>
            <a:off x="11480185" y="3614838"/>
            <a:ext cx="4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D3B268-E8FB-4B8A-455B-44DC97A70683}"/>
              </a:ext>
            </a:extLst>
          </p:cNvPr>
          <p:cNvGrpSpPr>
            <a:grpSpLocks noChangeAspect="1"/>
          </p:cNvGrpSpPr>
          <p:nvPr/>
        </p:nvGrpSpPr>
        <p:grpSpPr>
          <a:xfrm>
            <a:off x="8881951" y="181137"/>
            <a:ext cx="3268276" cy="1976825"/>
            <a:chOff x="6328738" y="318153"/>
            <a:chExt cx="6513688" cy="39398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3B3060-46CB-315D-BA25-75A814548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28738" y="318153"/>
              <a:ext cx="6513688" cy="393982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0EF282A-A2F4-97A4-E832-08322A6D4C01}"/>
                </a:ext>
              </a:extLst>
            </p:cNvPr>
            <p:cNvSpPr/>
            <p:nvPr/>
          </p:nvSpPr>
          <p:spPr>
            <a:xfrm>
              <a:off x="6340108" y="321311"/>
              <a:ext cx="330147" cy="237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BA05A1A-5E76-467B-0605-76947D2CD5F5}"/>
              </a:ext>
            </a:extLst>
          </p:cNvPr>
          <p:cNvSpPr txBox="1"/>
          <p:nvPr/>
        </p:nvSpPr>
        <p:spPr>
          <a:xfrm>
            <a:off x="8111614" y="1536320"/>
            <a:ext cx="17414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Structural evidence for intermediates during O</a:t>
            </a:r>
            <a:r>
              <a:rPr lang="en-GB" sz="1800" b="0" i="0" u="none" strike="noStrike" baseline="-2500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n-GB" sz="18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formation in </a:t>
            </a:r>
            <a:r>
              <a:rPr lang="en-GB" sz="1800" b="1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photosystem II</a:t>
            </a:r>
            <a:r>
              <a:rPr lang="en-GB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8F98CFC-7CF6-A06B-C1CB-4A9A8D1AFDA4}"/>
              </a:ext>
            </a:extLst>
          </p:cNvPr>
          <p:cNvGrpSpPr/>
          <p:nvPr/>
        </p:nvGrpSpPr>
        <p:grpSpPr>
          <a:xfrm>
            <a:off x="1333710" y="3275041"/>
            <a:ext cx="2667153" cy="3437463"/>
            <a:chOff x="1333710" y="2525233"/>
            <a:chExt cx="2667153" cy="3437463"/>
          </a:xfrm>
        </p:grpSpPr>
        <p:pic>
          <p:nvPicPr>
            <p:cNvPr id="1030" name="Picture 6" descr="Fig. 2">
              <a:extLst>
                <a:ext uri="{FF2B5EF4-FFF2-40B4-BE49-F238E27FC236}">
                  <a16:creationId xmlns:a16="http://schemas.microsoft.com/office/drawing/2014/main" id="{23C73DD3-76D3-4AB7-88AA-2341C3C930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30" t="1643"/>
            <a:stretch/>
          </p:blipFill>
          <p:spPr bwMode="auto">
            <a:xfrm>
              <a:off x="1333710" y="2804508"/>
              <a:ext cx="2667153" cy="3158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3348298-2EE9-95FF-59A3-81783037290B}"/>
                </a:ext>
              </a:extLst>
            </p:cNvPr>
            <p:cNvSpPr txBox="1"/>
            <p:nvPr/>
          </p:nvSpPr>
          <p:spPr>
            <a:xfrm>
              <a:off x="2390147" y="2525233"/>
              <a:ext cx="1186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</a:rPr>
                <a:t>Pump</a:t>
              </a:r>
              <a:r>
                <a:rPr lang="en-GB" sz="1400" dirty="0"/>
                <a:t> - </a:t>
              </a:r>
              <a:r>
                <a:rPr lang="en-GB" sz="1400" dirty="0">
                  <a:solidFill>
                    <a:schemeClr val="accent6">
                      <a:lumMod val="75000"/>
                    </a:schemeClr>
                  </a:solidFill>
                </a:rPr>
                <a:t>Dump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203767B-998F-B427-FAAD-21016181BB6E}"/>
              </a:ext>
            </a:extLst>
          </p:cNvPr>
          <p:cNvSpPr txBox="1"/>
          <p:nvPr/>
        </p:nvSpPr>
        <p:spPr>
          <a:xfrm>
            <a:off x="162040" y="4887267"/>
            <a:ext cx="12339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Hutchison </a:t>
            </a:r>
            <a:r>
              <a:rPr lang="en-GB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endParaRPr lang="en-GB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Nature Chem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12, 1607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FF2BCEE-5E16-4F04-2EF3-9CB1AA5D58FC}"/>
              </a:ext>
            </a:extLst>
          </p:cNvPr>
          <p:cNvGrpSpPr/>
          <p:nvPr/>
        </p:nvGrpSpPr>
        <p:grpSpPr>
          <a:xfrm>
            <a:off x="89751" y="944065"/>
            <a:ext cx="2177434" cy="3169667"/>
            <a:chOff x="89751" y="194257"/>
            <a:chExt cx="2177434" cy="3169667"/>
          </a:xfrm>
        </p:grpSpPr>
        <p:pic>
          <p:nvPicPr>
            <p:cNvPr id="1028" name="Picture 4" descr="Fig. 1">
              <a:extLst>
                <a:ext uri="{FF2B5EF4-FFF2-40B4-BE49-F238E27FC236}">
                  <a16:creationId xmlns:a16="http://schemas.microsoft.com/office/drawing/2014/main" id="{A61749E7-7E53-4F5D-7A8F-7EC14DFCE0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02" t="8526" b="13159"/>
            <a:stretch/>
          </p:blipFill>
          <p:spPr bwMode="auto">
            <a:xfrm>
              <a:off x="89751" y="451017"/>
              <a:ext cx="2177434" cy="2912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A4A553-21B9-3A12-044C-F1C403E6D7D9}"/>
                </a:ext>
              </a:extLst>
            </p:cNvPr>
            <p:cNvSpPr txBox="1"/>
            <p:nvPr/>
          </p:nvSpPr>
          <p:spPr>
            <a:xfrm>
              <a:off x="559862" y="194257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</a:rPr>
                <a:t>Pump</a:t>
              </a:r>
              <a:endParaRPr lang="en-GB" sz="1400" dirty="0"/>
            </a:p>
          </p:txBody>
        </p: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BF2F15F5-3937-E830-67EF-07B7BDF12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r="35657" b="47290"/>
          <a:stretch/>
        </p:blipFill>
        <p:spPr bwMode="auto">
          <a:xfrm>
            <a:off x="4514330" y="663445"/>
            <a:ext cx="3374221" cy="262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A1D7D9A-022B-60E0-9694-F17CCDB33FD0}"/>
              </a:ext>
            </a:extLst>
          </p:cNvPr>
          <p:cNvSpPr txBox="1"/>
          <p:nvPr/>
        </p:nvSpPr>
        <p:spPr>
          <a:xfrm>
            <a:off x="3174188" y="1099850"/>
            <a:ext cx="16533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i="0" dirty="0">
                <a:solidFill>
                  <a:srgbClr val="0070C0"/>
                </a:solidFill>
                <a:effectLst/>
              </a:rPr>
              <a:t>Visualizing the </a:t>
            </a:r>
            <a:r>
              <a:rPr lang="en-GB" b="1" i="0" dirty="0">
                <a:solidFill>
                  <a:srgbClr val="0070C0"/>
                </a:solidFill>
                <a:effectLst/>
              </a:rPr>
              <a:t>DNA repair </a:t>
            </a:r>
            <a:r>
              <a:rPr lang="en-GB" i="0" dirty="0">
                <a:solidFill>
                  <a:srgbClr val="0070C0"/>
                </a:solidFill>
                <a:effectLst/>
              </a:rPr>
              <a:t>process at atomic resolution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CE2D6C-5625-746D-AE55-E1745F98591B}"/>
              </a:ext>
            </a:extLst>
          </p:cNvPr>
          <p:cNvSpPr txBox="1"/>
          <p:nvPr/>
        </p:nvSpPr>
        <p:spPr>
          <a:xfrm>
            <a:off x="4664058" y="6416495"/>
            <a:ext cx="3687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Maestre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-Reyna</a:t>
            </a:r>
            <a:r>
              <a:rPr lang="en-GB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 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382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eadd7795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006159-FD8A-63CD-C8B3-8F2E2076BC2C}"/>
              </a:ext>
            </a:extLst>
          </p:cNvPr>
          <p:cNvSpPr txBox="1"/>
          <p:nvPr/>
        </p:nvSpPr>
        <p:spPr>
          <a:xfrm>
            <a:off x="211847" y="97850"/>
            <a:ext cx="3069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Optical control of ultrafast structural dynamics in a </a:t>
            </a:r>
            <a:r>
              <a:rPr lang="en-GB" b="1" dirty="0">
                <a:solidFill>
                  <a:srgbClr val="0070C0"/>
                </a:solidFill>
              </a:rPr>
              <a:t>fluorescent protein</a:t>
            </a:r>
            <a:r>
              <a:rPr lang="en-GB" dirty="0">
                <a:solidFill>
                  <a:srgbClr val="0070C0"/>
                </a:solidFill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0B58AD-B514-6356-D0A6-A3E1F709350F}"/>
              </a:ext>
            </a:extLst>
          </p:cNvPr>
          <p:cNvGrpSpPr/>
          <p:nvPr/>
        </p:nvGrpSpPr>
        <p:grpSpPr>
          <a:xfrm>
            <a:off x="4322544" y="3363924"/>
            <a:ext cx="4370629" cy="3018409"/>
            <a:chOff x="4322544" y="3363924"/>
            <a:chExt cx="4370629" cy="3018409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8101A018-5B52-B12A-6DA5-8A0C5643F8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466"/>
            <a:stretch/>
          </p:blipFill>
          <p:spPr bwMode="auto">
            <a:xfrm>
              <a:off x="4322544" y="3363924"/>
              <a:ext cx="4370629" cy="301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2116D76-15DD-702E-11B3-05C95EA679C1}"/>
                </a:ext>
              </a:extLst>
            </p:cNvPr>
            <p:cNvSpPr/>
            <p:nvPr/>
          </p:nvSpPr>
          <p:spPr>
            <a:xfrm>
              <a:off x="4322544" y="3363925"/>
              <a:ext cx="111233" cy="107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16140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68DB97-F803-4060-61A4-512D8CF84F8E}"/>
              </a:ext>
            </a:extLst>
          </p:cNvPr>
          <p:cNvSpPr txBox="1"/>
          <p:nvPr/>
        </p:nvSpPr>
        <p:spPr>
          <a:xfrm>
            <a:off x="556532" y="574456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Future XFEL Science Highlights </a:t>
            </a:r>
            <a:r>
              <a: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Physics and X-ray Photonics</a:t>
            </a:r>
            <a:endParaRPr lang="en-US" sz="32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436204-B57B-54C3-6707-E7FD5B634F22}"/>
              </a:ext>
            </a:extLst>
          </p:cNvPr>
          <p:cNvSpPr txBox="1"/>
          <p:nvPr/>
        </p:nvSpPr>
        <p:spPr>
          <a:xfrm>
            <a:off x="86264" y="748948"/>
            <a:ext cx="1210573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/>
              <a:t>High throughput SFX enabling new structures for life-sciences and pharma</a:t>
            </a:r>
            <a:endParaRPr lang="en-GB" sz="2400" dirty="0"/>
          </a:p>
          <a:p>
            <a:pPr lvl="2"/>
            <a:r>
              <a:rPr lang="en-GB" sz="2400" dirty="0"/>
              <a:t>(</a:t>
            </a:r>
            <a:r>
              <a:rPr lang="en-GB" sz="2400" i="1" dirty="0"/>
              <a:t>high rep-rate x-rays, matched rep-rate of detectors and sample deliver</a:t>
            </a:r>
            <a:endParaRPr lang="en-GB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</a:rPr>
              <a:t>High data volume CDI and tomographic XRD </a:t>
            </a:r>
          </a:p>
          <a:p>
            <a:r>
              <a:rPr lang="en-GB" sz="2400" b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GB" sz="2400" i="1" dirty="0">
                <a:solidFill>
                  <a:schemeClr val="accent5">
                    <a:lumMod val="75000"/>
                  </a:schemeClr>
                </a:solidFill>
              </a:rPr>
              <a:t>average x-ray flux orders of magnitude higher than DLS II, </a:t>
            </a:r>
            <a:r>
              <a:rPr lang="en-GB" sz="2400" i="1" dirty="0" err="1">
                <a:solidFill>
                  <a:schemeClr val="accent5">
                    <a:lumMod val="75000"/>
                  </a:schemeClr>
                </a:solidFill>
              </a:rPr>
              <a:t>nanofocusing</a:t>
            </a:r>
            <a:r>
              <a:rPr lang="en-GB" sz="2400" i="1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n-GB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/>
              <a:t>Conformational dynamics in viruses and sub-cellular assemblies</a:t>
            </a:r>
          </a:p>
          <a:p>
            <a:pPr lvl="1"/>
            <a:r>
              <a:rPr lang="en-GB" sz="2400" dirty="0"/>
              <a:t>	(</a:t>
            </a:r>
            <a:r>
              <a:rPr lang="en-GB" sz="2400" i="1" dirty="0"/>
              <a:t>high rep rate, hard x-rays</a:t>
            </a:r>
            <a:r>
              <a:rPr lang="en-GB" sz="24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1"/>
                </a:solidFill>
              </a:rPr>
              <a:t>Mapping drug activity in real time </a:t>
            </a:r>
          </a:p>
          <a:p>
            <a:pPr lvl="2"/>
            <a:r>
              <a:rPr lang="en-GB" sz="2400" dirty="0">
                <a:solidFill>
                  <a:schemeClr val="accent1"/>
                </a:solidFill>
              </a:rPr>
              <a:t>(</a:t>
            </a:r>
            <a:r>
              <a:rPr lang="en-GB" sz="2400" i="1" dirty="0">
                <a:solidFill>
                  <a:schemeClr val="accent1"/>
                </a:solidFill>
              </a:rPr>
              <a:t>high rep-rate/high intensity/hard x-rays)</a:t>
            </a:r>
            <a:endParaRPr lang="en-GB" sz="2400" dirty="0">
              <a:solidFill>
                <a:schemeClr val="accent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/>
              <a:t>Dynamic structural biology capturing dynamics across many timescales </a:t>
            </a:r>
          </a:p>
          <a:p>
            <a:r>
              <a:rPr lang="en-GB" sz="2400" i="1" dirty="0"/>
              <a:t>              (high rep-rate x-rays, samples and detectors, synchronised laser and activation sources) </a:t>
            </a: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1"/>
                </a:solidFill>
              </a:rPr>
              <a:t>Radiation biology and medicine</a:t>
            </a:r>
          </a:p>
          <a:p>
            <a:r>
              <a:rPr lang="en-GB" sz="2800" b="1" dirty="0">
                <a:solidFill>
                  <a:schemeClr val="accent1"/>
                </a:solidFill>
              </a:rPr>
              <a:t>            </a:t>
            </a:r>
            <a:r>
              <a:rPr lang="en-GB" sz="2800" i="1" dirty="0">
                <a:solidFill>
                  <a:schemeClr val="accent1"/>
                </a:solidFill>
              </a:rPr>
              <a:t>(</a:t>
            </a:r>
            <a:r>
              <a:rPr lang="en-GB" sz="2400" i="1" dirty="0">
                <a:solidFill>
                  <a:schemeClr val="accent1"/>
                </a:solidFill>
              </a:rPr>
              <a:t>hard x-rays synchronised to soft x-rays, electron, proton and ion pulses)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74AB970-D888-5818-4BA2-D9FCC0E9386C}"/>
              </a:ext>
            </a:extLst>
          </p:cNvPr>
          <p:cNvSpPr txBox="1">
            <a:spLocks/>
          </p:cNvSpPr>
          <p:nvPr/>
        </p:nvSpPr>
        <p:spPr>
          <a:xfrm>
            <a:off x="2294956" y="136524"/>
            <a:ext cx="8323139" cy="5340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/>
              <a:t>2.3 Future Opportunities for Life Sciences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9E32A4-B038-C5AE-A5DA-CDFB5B4CDFA9}"/>
              </a:ext>
            </a:extLst>
          </p:cNvPr>
          <p:cNvSpPr txBox="1"/>
          <p:nvPr/>
        </p:nvSpPr>
        <p:spPr>
          <a:xfrm>
            <a:off x="544654" y="5337131"/>
            <a:ext cx="5308345" cy="1354217"/>
          </a:xfrm>
          <a:prstGeom prst="rect">
            <a:avLst/>
          </a:prstGeom>
          <a:solidFill>
            <a:srgbClr val="FFFF7F"/>
          </a:solidFill>
          <a:effectLst>
            <a:outerShdw blurRad="50800" dist="101600" dir="8100000" algn="tr" rotWithShape="0">
              <a:prstClr val="black">
                <a:alpha val="5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“… all things are made of atoms; everything that living things do, can be understood in terms of the </a:t>
            </a: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jigglings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wigglings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atoms.”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Richard P. Feynman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Lectures on Physics Vol 1, Chapter 3, © 1963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085CBB-6BE4-D754-65F4-9CD83EBD7AF9}"/>
              </a:ext>
            </a:extLst>
          </p:cNvPr>
          <p:cNvSpPr txBox="1"/>
          <p:nvPr/>
        </p:nvSpPr>
        <p:spPr>
          <a:xfrm>
            <a:off x="6362218" y="5352520"/>
            <a:ext cx="5429980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101600" dir="8100000" algn="tr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XFELs enable three transformations:</a:t>
            </a:r>
          </a:p>
          <a:p>
            <a:pPr marL="536575" marR="0" lvl="0" indent="-352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overwhelming data to useful information;</a:t>
            </a:r>
          </a:p>
          <a:p>
            <a:pPr marL="536575" marR="0" lvl="0" indent="-352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static “structures” to dynamic objects;</a:t>
            </a:r>
          </a:p>
          <a:p>
            <a:pPr marL="536575" marR="0" lvl="0" indent="-352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jiggling objects to purposeful function.</a:t>
            </a:r>
          </a:p>
          <a:p>
            <a:pPr marL="18415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Abbas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Ourmazd</a:t>
            </a: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Jan 2023)</a:t>
            </a:r>
          </a:p>
        </p:txBody>
      </p:sp>
    </p:spTree>
    <p:extLst>
      <p:ext uri="{BB962C8B-B14F-4D97-AF65-F5344CB8AC3E}">
        <p14:creationId xmlns:p14="http://schemas.microsoft.com/office/powerpoint/2010/main" val="158776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586134" y="46150"/>
            <a:ext cx="11451046" cy="382705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GB" sz="2400" b="1" spc="-1" dirty="0">
                <a:latin typeface="Arial"/>
              </a:rPr>
              <a:t>2.4 Condensed Phase, Quantum Materials and Nanotechnology </a:t>
            </a:r>
            <a:r>
              <a:rPr lang="en-GB" sz="2400" spc="-1" dirty="0">
                <a:solidFill>
                  <a:srgbClr val="000066"/>
                </a:solidFill>
                <a:latin typeface="Arial"/>
              </a:rPr>
              <a:t>: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8473268" y="2438164"/>
            <a:ext cx="1889141" cy="2024546"/>
            <a:chOff x="7005960" y="2016000"/>
            <a:chExt cx="1562040" cy="1674000"/>
          </a:xfrm>
        </p:grpSpPr>
        <p:pic>
          <p:nvPicPr>
            <p:cNvPr id="92" name="Picture 3"/>
            <p:cNvPicPr/>
            <p:nvPr/>
          </p:nvPicPr>
          <p:blipFill>
            <a:blip r:embed="rId3"/>
            <a:stretch/>
          </p:blipFill>
          <p:spPr>
            <a:xfrm>
              <a:off x="7005960" y="2016000"/>
              <a:ext cx="1562040" cy="16740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93" name="Group 92"/>
          <p:cNvGrpSpPr/>
          <p:nvPr/>
        </p:nvGrpSpPr>
        <p:grpSpPr>
          <a:xfrm>
            <a:off x="6651611" y="4558495"/>
            <a:ext cx="2469947" cy="1835153"/>
            <a:chOff x="5499720" y="3769200"/>
            <a:chExt cx="2042280" cy="1517400"/>
          </a:xfrm>
        </p:grpSpPr>
        <p:pic>
          <p:nvPicPr>
            <p:cNvPr id="94" name="Picture 93"/>
            <p:cNvPicPr/>
            <p:nvPr/>
          </p:nvPicPr>
          <p:blipFill>
            <a:blip r:embed="rId4"/>
            <a:stretch/>
          </p:blipFill>
          <p:spPr>
            <a:xfrm>
              <a:off x="5499720" y="3769200"/>
              <a:ext cx="2042280" cy="15174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95" name="Group 94"/>
          <p:cNvGrpSpPr/>
          <p:nvPr/>
        </p:nvGrpSpPr>
        <p:grpSpPr>
          <a:xfrm>
            <a:off x="2942990" y="435387"/>
            <a:ext cx="2760785" cy="2155162"/>
            <a:chOff x="2433240" y="360000"/>
            <a:chExt cx="2282760" cy="1782000"/>
          </a:xfrm>
        </p:grpSpPr>
        <p:pic>
          <p:nvPicPr>
            <p:cNvPr id="96" name="Picture 95"/>
            <p:cNvPicPr/>
            <p:nvPr/>
          </p:nvPicPr>
          <p:blipFill>
            <a:blip r:embed="rId5"/>
            <a:stretch/>
          </p:blipFill>
          <p:spPr>
            <a:xfrm>
              <a:off x="2476800" y="458640"/>
              <a:ext cx="2095200" cy="151416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97" name="Group 96"/>
            <p:cNvGrpSpPr/>
            <p:nvPr/>
          </p:nvGrpSpPr>
          <p:grpSpPr>
            <a:xfrm>
              <a:off x="2433240" y="360000"/>
              <a:ext cx="2282760" cy="1782000"/>
              <a:chOff x="2433240" y="360000"/>
              <a:chExt cx="2282760" cy="1782000"/>
            </a:xfrm>
          </p:grpSpPr>
          <p:sp>
            <p:nvSpPr>
              <p:cNvPr id="98" name="Freeform: Shape 97"/>
              <p:cNvSpPr/>
              <p:nvPr/>
            </p:nvSpPr>
            <p:spPr>
              <a:xfrm>
                <a:off x="2433240" y="360000"/>
                <a:ext cx="2282760" cy="1782000"/>
              </a:xfrm>
              <a:custGeom>
                <a:avLst/>
                <a:gdLst/>
                <a:ahLst/>
                <a:cxnLst/>
                <a:rect l="0" t="0" r="r" b="b"/>
                <a:pathLst>
                  <a:path w="6341" h="4950">
                    <a:moveTo>
                      <a:pt x="6341" y="0"/>
                    </a:moveTo>
                    <a:lnTo>
                      <a:pt x="6328" y="4950"/>
                    </a:lnTo>
                    <a:lnTo>
                      <a:pt x="0" y="4911"/>
                    </a:lnTo>
                    <a:lnTo>
                      <a:pt x="0" y="0"/>
                    </a:lnTo>
                    <a:lnTo>
                      <a:pt x="6341" y="0"/>
                    </a:lnTo>
                    <a:moveTo>
                      <a:pt x="3225" y="252"/>
                    </a:moveTo>
                    <a:lnTo>
                      <a:pt x="3449" y="263"/>
                    </a:lnTo>
                    <a:lnTo>
                      <a:pt x="3665" y="294"/>
                    </a:lnTo>
                    <a:lnTo>
                      <a:pt x="3873" y="345"/>
                    </a:lnTo>
                    <a:lnTo>
                      <a:pt x="4071" y="415"/>
                    </a:lnTo>
                    <a:lnTo>
                      <a:pt x="4259" y="502"/>
                    </a:lnTo>
                    <a:lnTo>
                      <a:pt x="4435" y="607"/>
                    </a:lnTo>
                    <a:lnTo>
                      <a:pt x="4599" y="728"/>
                    </a:lnTo>
                    <a:lnTo>
                      <a:pt x="4750" y="863"/>
                    </a:lnTo>
                    <a:lnTo>
                      <a:pt x="4887" y="1012"/>
                    </a:lnTo>
                    <a:lnTo>
                      <a:pt x="5008" y="1175"/>
                    </a:lnTo>
                    <a:lnTo>
                      <a:pt x="5113" y="1350"/>
                    </a:lnTo>
                    <a:lnTo>
                      <a:pt x="5201" y="1536"/>
                    </a:lnTo>
                    <a:lnTo>
                      <a:pt x="5272" y="1733"/>
                    </a:lnTo>
                    <a:lnTo>
                      <a:pt x="5323" y="1939"/>
                    </a:lnTo>
                    <a:lnTo>
                      <a:pt x="5355" y="2154"/>
                    </a:lnTo>
                    <a:lnTo>
                      <a:pt x="5365" y="2376"/>
                    </a:lnTo>
                    <a:lnTo>
                      <a:pt x="5355" y="2598"/>
                    </a:lnTo>
                    <a:lnTo>
                      <a:pt x="5323" y="2813"/>
                    </a:lnTo>
                    <a:lnTo>
                      <a:pt x="5272" y="3019"/>
                    </a:lnTo>
                    <a:lnTo>
                      <a:pt x="5201" y="3216"/>
                    </a:lnTo>
                    <a:lnTo>
                      <a:pt x="5113" y="3402"/>
                    </a:lnTo>
                    <a:lnTo>
                      <a:pt x="5008" y="3577"/>
                    </a:lnTo>
                    <a:lnTo>
                      <a:pt x="4887" y="3740"/>
                    </a:lnTo>
                    <a:lnTo>
                      <a:pt x="4750" y="3889"/>
                    </a:lnTo>
                    <a:lnTo>
                      <a:pt x="4599" y="4024"/>
                    </a:lnTo>
                    <a:lnTo>
                      <a:pt x="4435" y="4145"/>
                    </a:lnTo>
                    <a:lnTo>
                      <a:pt x="4259" y="4250"/>
                    </a:lnTo>
                    <a:lnTo>
                      <a:pt x="4071" y="4337"/>
                    </a:lnTo>
                    <a:lnTo>
                      <a:pt x="3873" y="4407"/>
                    </a:lnTo>
                    <a:lnTo>
                      <a:pt x="3665" y="4458"/>
                    </a:lnTo>
                    <a:lnTo>
                      <a:pt x="3449" y="4489"/>
                    </a:lnTo>
                    <a:lnTo>
                      <a:pt x="3225" y="4500"/>
                    </a:lnTo>
                    <a:lnTo>
                      <a:pt x="3001" y="4489"/>
                    </a:lnTo>
                    <a:lnTo>
                      <a:pt x="2785" y="4458"/>
                    </a:lnTo>
                    <a:lnTo>
                      <a:pt x="2578" y="4407"/>
                    </a:lnTo>
                    <a:lnTo>
                      <a:pt x="2379" y="4337"/>
                    </a:lnTo>
                    <a:lnTo>
                      <a:pt x="2191" y="4250"/>
                    </a:lnTo>
                    <a:lnTo>
                      <a:pt x="2015" y="4145"/>
                    </a:lnTo>
                    <a:lnTo>
                      <a:pt x="1851" y="4024"/>
                    </a:lnTo>
                    <a:lnTo>
                      <a:pt x="1700" y="3889"/>
                    </a:lnTo>
                    <a:lnTo>
                      <a:pt x="1564" y="3740"/>
                    </a:lnTo>
                    <a:lnTo>
                      <a:pt x="1443" y="3577"/>
                    </a:lnTo>
                    <a:lnTo>
                      <a:pt x="1338" y="3402"/>
                    </a:lnTo>
                    <a:lnTo>
                      <a:pt x="1249" y="3216"/>
                    </a:lnTo>
                    <a:lnTo>
                      <a:pt x="1179" y="3019"/>
                    </a:lnTo>
                    <a:lnTo>
                      <a:pt x="1128" y="2813"/>
                    </a:lnTo>
                    <a:lnTo>
                      <a:pt x="1096" y="2598"/>
                    </a:lnTo>
                    <a:lnTo>
                      <a:pt x="1085" y="2376"/>
                    </a:lnTo>
                    <a:lnTo>
                      <a:pt x="1096" y="2154"/>
                    </a:lnTo>
                    <a:lnTo>
                      <a:pt x="1128" y="1939"/>
                    </a:lnTo>
                    <a:lnTo>
                      <a:pt x="1179" y="1733"/>
                    </a:lnTo>
                    <a:lnTo>
                      <a:pt x="1249" y="1536"/>
                    </a:lnTo>
                    <a:lnTo>
                      <a:pt x="1338" y="1350"/>
                    </a:lnTo>
                    <a:lnTo>
                      <a:pt x="1443" y="1175"/>
                    </a:lnTo>
                    <a:lnTo>
                      <a:pt x="1564" y="1012"/>
                    </a:lnTo>
                    <a:lnTo>
                      <a:pt x="1700" y="863"/>
                    </a:lnTo>
                    <a:lnTo>
                      <a:pt x="1851" y="728"/>
                    </a:lnTo>
                    <a:lnTo>
                      <a:pt x="2015" y="607"/>
                    </a:lnTo>
                    <a:lnTo>
                      <a:pt x="2191" y="502"/>
                    </a:lnTo>
                    <a:lnTo>
                      <a:pt x="2379" y="415"/>
                    </a:lnTo>
                    <a:lnTo>
                      <a:pt x="2578" y="345"/>
                    </a:lnTo>
                    <a:lnTo>
                      <a:pt x="2785" y="294"/>
                    </a:lnTo>
                    <a:lnTo>
                      <a:pt x="3001" y="263"/>
                    </a:lnTo>
                    <a:lnTo>
                      <a:pt x="3225" y="25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108847" tIns="54423" rIns="108847" bIns="54423" anchor="ctr">
                <a:noAutofit/>
              </a:bodyPr>
              <a:lstStyle/>
              <a:p>
                <a:endParaRPr lang="en-GB" sz="2177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823480" y="432000"/>
                <a:ext cx="1535760" cy="1535760"/>
              </a:xfrm>
              <a:prstGeom prst="ellipse">
                <a:avLst/>
              </a:prstGeom>
              <a:noFill/>
              <a:ln w="54000">
                <a:solidFill>
                  <a:srgbClr val="0288D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141501" tIns="87077" rIns="141501" bIns="87077" anchor="ctr">
                <a:noAutofit/>
              </a:bodyPr>
              <a:lstStyle/>
              <a:p>
                <a:endParaRPr lang="en-GB" sz="2177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pic>
        <p:nvPicPr>
          <p:cNvPr id="100" name="Picture 99"/>
          <p:cNvPicPr/>
          <p:nvPr/>
        </p:nvPicPr>
        <p:blipFill>
          <a:blip/>
          <a:stretch/>
        </p:blipFill>
        <p:spPr>
          <a:xfrm>
            <a:off x="4760293" y="5501977"/>
            <a:ext cx="435" cy="435"/>
          </a:xfrm>
          <a:prstGeom prst="rect">
            <a:avLst/>
          </a:prstGeom>
          <a:ln w="0">
            <a:noFill/>
          </a:ln>
        </p:spPr>
      </p:pic>
      <p:pic>
        <p:nvPicPr>
          <p:cNvPr id="101" name="Picture 100"/>
          <p:cNvPicPr/>
          <p:nvPr/>
        </p:nvPicPr>
        <p:blipFill>
          <a:blip/>
          <a:stretch/>
        </p:blipFill>
        <p:spPr>
          <a:xfrm>
            <a:off x="4629677" y="5776271"/>
            <a:ext cx="435" cy="435"/>
          </a:xfrm>
          <a:prstGeom prst="rect">
            <a:avLst/>
          </a:prstGeom>
          <a:ln w="0">
            <a:noFill/>
          </a:ln>
        </p:spPr>
      </p:pic>
      <p:grpSp>
        <p:nvGrpSpPr>
          <p:cNvPr id="102" name="Group 101"/>
          <p:cNvGrpSpPr/>
          <p:nvPr/>
        </p:nvGrpSpPr>
        <p:grpSpPr>
          <a:xfrm>
            <a:off x="6705164" y="478925"/>
            <a:ext cx="2166482" cy="1936598"/>
            <a:chOff x="5544000" y="396000"/>
            <a:chExt cx="1791360" cy="1601280"/>
          </a:xfrm>
        </p:grpSpPr>
        <p:pic>
          <p:nvPicPr>
            <p:cNvPr id="103" name="Picture 102"/>
            <p:cNvPicPr/>
            <p:nvPr/>
          </p:nvPicPr>
          <p:blipFill>
            <a:blip r:embed="rId6"/>
            <a:srcRect t="23114" r="6386" b="17552"/>
            <a:stretch/>
          </p:blipFill>
          <p:spPr>
            <a:xfrm>
              <a:off x="5544000" y="396000"/>
              <a:ext cx="1791360" cy="1601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4" name="Picture 103"/>
            <p:cNvPicPr/>
            <p:nvPr/>
          </p:nvPicPr>
          <p:blipFill>
            <a:blip r:embed="rId6"/>
            <a:srcRect t="23114" r="6386" b="17552"/>
            <a:stretch/>
          </p:blipFill>
          <p:spPr>
            <a:xfrm>
              <a:off x="5544000" y="396000"/>
              <a:ext cx="1791360" cy="16012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05" name="Group 104"/>
          <p:cNvGrpSpPr/>
          <p:nvPr/>
        </p:nvGrpSpPr>
        <p:grpSpPr>
          <a:xfrm>
            <a:off x="1359055" y="2494764"/>
            <a:ext cx="2151679" cy="1832976"/>
            <a:chOff x="1123560" y="2062800"/>
            <a:chExt cx="1779120" cy="1515600"/>
          </a:xfrm>
        </p:grpSpPr>
        <p:pic>
          <p:nvPicPr>
            <p:cNvPr id="106" name="Picture 105"/>
            <p:cNvPicPr/>
            <p:nvPr/>
          </p:nvPicPr>
          <p:blipFill>
            <a:blip r:embed="rId7"/>
            <a:stretch/>
          </p:blipFill>
          <p:spPr>
            <a:xfrm>
              <a:off x="1123560" y="2062800"/>
              <a:ext cx="1779120" cy="15156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07" name="Group 106"/>
          <p:cNvGrpSpPr/>
          <p:nvPr/>
        </p:nvGrpSpPr>
        <p:grpSpPr>
          <a:xfrm>
            <a:off x="4568452" y="2506521"/>
            <a:ext cx="2760785" cy="2155162"/>
            <a:chOff x="3819240" y="2034000"/>
            <a:chExt cx="2282760" cy="1782000"/>
          </a:xfrm>
        </p:grpSpPr>
        <p:pic>
          <p:nvPicPr>
            <p:cNvPr id="108" name="Picture 107"/>
            <p:cNvPicPr/>
            <p:nvPr/>
          </p:nvPicPr>
          <p:blipFill>
            <a:blip r:embed="rId8"/>
            <a:stretch/>
          </p:blipFill>
          <p:spPr>
            <a:xfrm>
              <a:off x="3996000" y="2106000"/>
              <a:ext cx="2049480" cy="1537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9" name="Freeform: Shape 108"/>
            <p:cNvSpPr/>
            <p:nvPr/>
          </p:nvSpPr>
          <p:spPr>
            <a:xfrm>
              <a:off x="3819240" y="2034000"/>
              <a:ext cx="2282760" cy="1782000"/>
            </a:xfrm>
            <a:custGeom>
              <a:avLst/>
              <a:gdLst/>
              <a:ahLst/>
              <a:cxnLst/>
              <a:rect l="0" t="0" r="r" b="b"/>
              <a:pathLst>
                <a:path w="6341" h="4950">
                  <a:moveTo>
                    <a:pt x="6341" y="0"/>
                  </a:moveTo>
                  <a:lnTo>
                    <a:pt x="6328" y="4950"/>
                  </a:lnTo>
                  <a:lnTo>
                    <a:pt x="0" y="4911"/>
                  </a:lnTo>
                  <a:lnTo>
                    <a:pt x="0" y="0"/>
                  </a:lnTo>
                  <a:lnTo>
                    <a:pt x="6341" y="0"/>
                  </a:lnTo>
                  <a:moveTo>
                    <a:pt x="3225" y="252"/>
                  </a:moveTo>
                  <a:lnTo>
                    <a:pt x="3449" y="263"/>
                  </a:lnTo>
                  <a:lnTo>
                    <a:pt x="3665" y="294"/>
                  </a:lnTo>
                  <a:lnTo>
                    <a:pt x="3873" y="345"/>
                  </a:lnTo>
                  <a:lnTo>
                    <a:pt x="4071" y="415"/>
                  </a:lnTo>
                  <a:lnTo>
                    <a:pt x="4259" y="502"/>
                  </a:lnTo>
                  <a:lnTo>
                    <a:pt x="4435" y="607"/>
                  </a:lnTo>
                  <a:lnTo>
                    <a:pt x="4599" y="728"/>
                  </a:lnTo>
                  <a:lnTo>
                    <a:pt x="4750" y="863"/>
                  </a:lnTo>
                  <a:lnTo>
                    <a:pt x="4887" y="1012"/>
                  </a:lnTo>
                  <a:lnTo>
                    <a:pt x="5008" y="1175"/>
                  </a:lnTo>
                  <a:lnTo>
                    <a:pt x="5113" y="1350"/>
                  </a:lnTo>
                  <a:lnTo>
                    <a:pt x="5201" y="1536"/>
                  </a:lnTo>
                  <a:lnTo>
                    <a:pt x="5272" y="1733"/>
                  </a:lnTo>
                  <a:lnTo>
                    <a:pt x="5323" y="1939"/>
                  </a:lnTo>
                  <a:lnTo>
                    <a:pt x="5355" y="2154"/>
                  </a:lnTo>
                  <a:lnTo>
                    <a:pt x="5365" y="2376"/>
                  </a:lnTo>
                  <a:lnTo>
                    <a:pt x="5355" y="2598"/>
                  </a:lnTo>
                  <a:lnTo>
                    <a:pt x="5323" y="2813"/>
                  </a:lnTo>
                  <a:lnTo>
                    <a:pt x="5272" y="3019"/>
                  </a:lnTo>
                  <a:lnTo>
                    <a:pt x="5201" y="3216"/>
                  </a:lnTo>
                  <a:lnTo>
                    <a:pt x="5113" y="3402"/>
                  </a:lnTo>
                  <a:lnTo>
                    <a:pt x="5008" y="3577"/>
                  </a:lnTo>
                  <a:lnTo>
                    <a:pt x="4887" y="3740"/>
                  </a:lnTo>
                  <a:lnTo>
                    <a:pt x="4750" y="3889"/>
                  </a:lnTo>
                  <a:lnTo>
                    <a:pt x="4599" y="4024"/>
                  </a:lnTo>
                  <a:lnTo>
                    <a:pt x="4435" y="4145"/>
                  </a:lnTo>
                  <a:lnTo>
                    <a:pt x="4259" y="4250"/>
                  </a:lnTo>
                  <a:lnTo>
                    <a:pt x="4071" y="4337"/>
                  </a:lnTo>
                  <a:lnTo>
                    <a:pt x="3873" y="4407"/>
                  </a:lnTo>
                  <a:lnTo>
                    <a:pt x="3665" y="4458"/>
                  </a:lnTo>
                  <a:lnTo>
                    <a:pt x="3449" y="4489"/>
                  </a:lnTo>
                  <a:lnTo>
                    <a:pt x="3225" y="4500"/>
                  </a:lnTo>
                  <a:lnTo>
                    <a:pt x="3001" y="4489"/>
                  </a:lnTo>
                  <a:lnTo>
                    <a:pt x="2785" y="4458"/>
                  </a:lnTo>
                  <a:lnTo>
                    <a:pt x="2578" y="4407"/>
                  </a:lnTo>
                  <a:lnTo>
                    <a:pt x="2379" y="4337"/>
                  </a:lnTo>
                  <a:lnTo>
                    <a:pt x="2191" y="4250"/>
                  </a:lnTo>
                  <a:lnTo>
                    <a:pt x="2015" y="4145"/>
                  </a:lnTo>
                  <a:lnTo>
                    <a:pt x="1851" y="4024"/>
                  </a:lnTo>
                  <a:lnTo>
                    <a:pt x="1700" y="3889"/>
                  </a:lnTo>
                  <a:lnTo>
                    <a:pt x="1564" y="3740"/>
                  </a:lnTo>
                  <a:lnTo>
                    <a:pt x="1443" y="3577"/>
                  </a:lnTo>
                  <a:lnTo>
                    <a:pt x="1338" y="3402"/>
                  </a:lnTo>
                  <a:lnTo>
                    <a:pt x="1249" y="3216"/>
                  </a:lnTo>
                  <a:lnTo>
                    <a:pt x="1179" y="3019"/>
                  </a:lnTo>
                  <a:lnTo>
                    <a:pt x="1128" y="2813"/>
                  </a:lnTo>
                  <a:lnTo>
                    <a:pt x="1096" y="2598"/>
                  </a:lnTo>
                  <a:lnTo>
                    <a:pt x="1085" y="2376"/>
                  </a:lnTo>
                  <a:lnTo>
                    <a:pt x="1096" y="2154"/>
                  </a:lnTo>
                  <a:lnTo>
                    <a:pt x="1128" y="1939"/>
                  </a:lnTo>
                  <a:lnTo>
                    <a:pt x="1179" y="1733"/>
                  </a:lnTo>
                  <a:lnTo>
                    <a:pt x="1249" y="1536"/>
                  </a:lnTo>
                  <a:lnTo>
                    <a:pt x="1338" y="1350"/>
                  </a:lnTo>
                  <a:lnTo>
                    <a:pt x="1443" y="1175"/>
                  </a:lnTo>
                  <a:lnTo>
                    <a:pt x="1564" y="1012"/>
                  </a:lnTo>
                  <a:lnTo>
                    <a:pt x="1700" y="863"/>
                  </a:lnTo>
                  <a:lnTo>
                    <a:pt x="1851" y="728"/>
                  </a:lnTo>
                  <a:lnTo>
                    <a:pt x="2015" y="607"/>
                  </a:lnTo>
                  <a:lnTo>
                    <a:pt x="2191" y="502"/>
                  </a:lnTo>
                  <a:lnTo>
                    <a:pt x="2379" y="415"/>
                  </a:lnTo>
                  <a:lnTo>
                    <a:pt x="2578" y="345"/>
                  </a:lnTo>
                  <a:lnTo>
                    <a:pt x="2785" y="294"/>
                  </a:lnTo>
                  <a:lnTo>
                    <a:pt x="3001" y="263"/>
                  </a:lnTo>
                  <a:lnTo>
                    <a:pt x="3225" y="25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txBody>
            <a:bodyPr lIns="108847" tIns="54423" rIns="108847" bIns="54423" anchor="ctr">
              <a:noAutofit/>
            </a:bodyPr>
            <a:lstStyle/>
            <a:p>
              <a:endParaRPr lang="en-GB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4212000" y="2106000"/>
              <a:ext cx="1535760" cy="1535760"/>
            </a:xfrm>
            <a:prstGeom prst="ellipse">
              <a:avLst/>
            </a:prstGeom>
            <a:noFill/>
            <a:ln w="54000">
              <a:solidFill>
                <a:srgbClr val="0288D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41501" tIns="87077" rIns="141501" bIns="87077" anchor="ctr">
              <a:noAutofit/>
            </a:bodyPr>
            <a:lstStyle/>
            <a:p>
              <a:endParaRPr lang="en-GB" sz="2177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6248008" y="413617"/>
            <a:ext cx="2760785" cy="2076793"/>
            <a:chOff x="5166000" y="342000"/>
            <a:chExt cx="2282760" cy="1717200"/>
          </a:xfrm>
        </p:grpSpPr>
        <p:sp>
          <p:nvSpPr>
            <p:cNvPr id="112" name="Freeform: Shape 111"/>
            <p:cNvSpPr/>
            <p:nvPr/>
          </p:nvSpPr>
          <p:spPr>
            <a:xfrm>
              <a:off x="5166000" y="342000"/>
              <a:ext cx="2282760" cy="1717200"/>
            </a:xfrm>
            <a:custGeom>
              <a:avLst/>
              <a:gdLst/>
              <a:ahLst/>
              <a:cxnLst/>
              <a:rect l="0" t="0" r="r" b="b"/>
              <a:pathLst>
                <a:path w="6341" h="4770">
                  <a:moveTo>
                    <a:pt x="6341" y="0"/>
                  </a:moveTo>
                  <a:lnTo>
                    <a:pt x="6341" y="4770"/>
                  </a:lnTo>
                  <a:lnTo>
                    <a:pt x="0" y="4700"/>
                  </a:lnTo>
                  <a:lnTo>
                    <a:pt x="0" y="0"/>
                  </a:lnTo>
                  <a:lnTo>
                    <a:pt x="6341" y="0"/>
                  </a:lnTo>
                  <a:moveTo>
                    <a:pt x="3225" y="252"/>
                  </a:moveTo>
                  <a:lnTo>
                    <a:pt x="3449" y="263"/>
                  </a:lnTo>
                  <a:lnTo>
                    <a:pt x="3665" y="294"/>
                  </a:lnTo>
                  <a:lnTo>
                    <a:pt x="3873" y="345"/>
                  </a:lnTo>
                  <a:lnTo>
                    <a:pt x="4071" y="415"/>
                  </a:lnTo>
                  <a:lnTo>
                    <a:pt x="4259" y="502"/>
                  </a:lnTo>
                  <a:lnTo>
                    <a:pt x="4435" y="607"/>
                  </a:lnTo>
                  <a:lnTo>
                    <a:pt x="4599" y="728"/>
                  </a:lnTo>
                  <a:lnTo>
                    <a:pt x="4750" y="863"/>
                  </a:lnTo>
                  <a:lnTo>
                    <a:pt x="4887" y="1012"/>
                  </a:lnTo>
                  <a:lnTo>
                    <a:pt x="5008" y="1175"/>
                  </a:lnTo>
                  <a:lnTo>
                    <a:pt x="5113" y="1350"/>
                  </a:lnTo>
                  <a:lnTo>
                    <a:pt x="5201" y="1536"/>
                  </a:lnTo>
                  <a:lnTo>
                    <a:pt x="5272" y="1733"/>
                  </a:lnTo>
                  <a:lnTo>
                    <a:pt x="5323" y="1939"/>
                  </a:lnTo>
                  <a:lnTo>
                    <a:pt x="5355" y="2154"/>
                  </a:lnTo>
                  <a:lnTo>
                    <a:pt x="5365" y="2376"/>
                  </a:lnTo>
                  <a:lnTo>
                    <a:pt x="5355" y="2598"/>
                  </a:lnTo>
                  <a:lnTo>
                    <a:pt x="5323" y="2813"/>
                  </a:lnTo>
                  <a:lnTo>
                    <a:pt x="5272" y="3019"/>
                  </a:lnTo>
                  <a:lnTo>
                    <a:pt x="5201" y="3216"/>
                  </a:lnTo>
                  <a:lnTo>
                    <a:pt x="5113" y="3402"/>
                  </a:lnTo>
                  <a:lnTo>
                    <a:pt x="5008" y="3577"/>
                  </a:lnTo>
                  <a:lnTo>
                    <a:pt x="4887" y="3740"/>
                  </a:lnTo>
                  <a:lnTo>
                    <a:pt x="4750" y="3889"/>
                  </a:lnTo>
                  <a:lnTo>
                    <a:pt x="4599" y="4024"/>
                  </a:lnTo>
                  <a:lnTo>
                    <a:pt x="4435" y="4145"/>
                  </a:lnTo>
                  <a:lnTo>
                    <a:pt x="4259" y="4250"/>
                  </a:lnTo>
                  <a:lnTo>
                    <a:pt x="4071" y="4337"/>
                  </a:lnTo>
                  <a:lnTo>
                    <a:pt x="3873" y="4407"/>
                  </a:lnTo>
                  <a:lnTo>
                    <a:pt x="3665" y="4458"/>
                  </a:lnTo>
                  <a:lnTo>
                    <a:pt x="3449" y="4489"/>
                  </a:lnTo>
                  <a:lnTo>
                    <a:pt x="3225" y="4500"/>
                  </a:lnTo>
                  <a:lnTo>
                    <a:pt x="3001" y="4489"/>
                  </a:lnTo>
                  <a:lnTo>
                    <a:pt x="2785" y="4458"/>
                  </a:lnTo>
                  <a:lnTo>
                    <a:pt x="2578" y="4407"/>
                  </a:lnTo>
                  <a:lnTo>
                    <a:pt x="2379" y="4337"/>
                  </a:lnTo>
                  <a:lnTo>
                    <a:pt x="2191" y="4250"/>
                  </a:lnTo>
                  <a:lnTo>
                    <a:pt x="2015" y="4145"/>
                  </a:lnTo>
                  <a:lnTo>
                    <a:pt x="1851" y="4024"/>
                  </a:lnTo>
                  <a:lnTo>
                    <a:pt x="1700" y="3889"/>
                  </a:lnTo>
                  <a:lnTo>
                    <a:pt x="1564" y="3740"/>
                  </a:lnTo>
                  <a:lnTo>
                    <a:pt x="1443" y="3577"/>
                  </a:lnTo>
                  <a:lnTo>
                    <a:pt x="1338" y="3402"/>
                  </a:lnTo>
                  <a:lnTo>
                    <a:pt x="1249" y="3216"/>
                  </a:lnTo>
                  <a:lnTo>
                    <a:pt x="1179" y="3019"/>
                  </a:lnTo>
                  <a:lnTo>
                    <a:pt x="1128" y="2813"/>
                  </a:lnTo>
                  <a:lnTo>
                    <a:pt x="1096" y="2598"/>
                  </a:lnTo>
                  <a:lnTo>
                    <a:pt x="1085" y="2376"/>
                  </a:lnTo>
                  <a:lnTo>
                    <a:pt x="1096" y="2154"/>
                  </a:lnTo>
                  <a:lnTo>
                    <a:pt x="1128" y="1939"/>
                  </a:lnTo>
                  <a:lnTo>
                    <a:pt x="1179" y="1733"/>
                  </a:lnTo>
                  <a:lnTo>
                    <a:pt x="1249" y="1536"/>
                  </a:lnTo>
                  <a:lnTo>
                    <a:pt x="1338" y="1350"/>
                  </a:lnTo>
                  <a:lnTo>
                    <a:pt x="1443" y="1175"/>
                  </a:lnTo>
                  <a:lnTo>
                    <a:pt x="1564" y="1012"/>
                  </a:lnTo>
                  <a:lnTo>
                    <a:pt x="1700" y="863"/>
                  </a:lnTo>
                  <a:lnTo>
                    <a:pt x="1851" y="728"/>
                  </a:lnTo>
                  <a:lnTo>
                    <a:pt x="2015" y="607"/>
                  </a:lnTo>
                  <a:lnTo>
                    <a:pt x="2191" y="502"/>
                  </a:lnTo>
                  <a:lnTo>
                    <a:pt x="2379" y="415"/>
                  </a:lnTo>
                  <a:lnTo>
                    <a:pt x="2578" y="345"/>
                  </a:lnTo>
                  <a:lnTo>
                    <a:pt x="2785" y="294"/>
                  </a:lnTo>
                  <a:lnTo>
                    <a:pt x="3001" y="263"/>
                  </a:lnTo>
                  <a:lnTo>
                    <a:pt x="3225" y="25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txBody>
            <a:bodyPr lIns="108847" tIns="54423" rIns="108847" bIns="54423" anchor="ctr">
              <a:noAutofit/>
            </a:bodyPr>
            <a:lstStyle/>
            <a:p>
              <a:endParaRPr lang="en-GB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5556240" y="414000"/>
              <a:ext cx="1535760" cy="1535760"/>
            </a:xfrm>
            <a:prstGeom prst="ellipse">
              <a:avLst/>
            </a:prstGeom>
            <a:noFill/>
            <a:ln w="54000">
              <a:solidFill>
                <a:srgbClr val="0288D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41501" tIns="87077" rIns="141501" bIns="87077" anchor="ctr">
              <a:noAutofit/>
            </a:bodyPr>
            <a:lstStyle/>
            <a:p>
              <a:endParaRPr lang="en-GB" sz="2177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013358" y="2385917"/>
            <a:ext cx="2760785" cy="2155162"/>
            <a:chOff x="837720" y="1972800"/>
            <a:chExt cx="2282760" cy="1782000"/>
          </a:xfrm>
        </p:grpSpPr>
        <p:sp>
          <p:nvSpPr>
            <p:cNvPr id="115" name="Freeform: Shape 114"/>
            <p:cNvSpPr/>
            <p:nvPr/>
          </p:nvSpPr>
          <p:spPr>
            <a:xfrm>
              <a:off x="837720" y="1972800"/>
              <a:ext cx="2282760" cy="1782000"/>
            </a:xfrm>
            <a:custGeom>
              <a:avLst/>
              <a:gdLst/>
              <a:ahLst/>
              <a:cxnLst/>
              <a:rect l="0" t="0" r="r" b="b"/>
              <a:pathLst>
                <a:path w="6341" h="4950">
                  <a:moveTo>
                    <a:pt x="6341" y="0"/>
                  </a:moveTo>
                  <a:lnTo>
                    <a:pt x="6328" y="4950"/>
                  </a:lnTo>
                  <a:lnTo>
                    <a:pt x="0" y="4911"/>
                  </a:lnTo>
                  <a:lnTo>
                    <a:pt x="0" y="0"/>
                  </a:lnTo>
                  <a:lnTo>
                    <a:pt x="6341" y="0"/>
                  </a:lnTo>
                  <a:moveTo>
                    <a:pt x="3225" y="252"/>
                  </a:moveTo>
                  <a:lnTo>
                    <a:pt x="3449" y="263"/>
                  </a:lnTo>
                  <a:lnTo>
                    <a:pt x="3665" y="294"/>
                  </a:lnTo>
                  <a:lnTo>
                    <a:pt x="3873" y="345"/>
                  </a:lnTo>
                  <a:lnTo>
                    <a:pt x="4071" y="415"/>
                  </a:lnTo>
                  <a:lnTo>
                    <a:pt x="4259" y="502"/>
                  </a:lnTo>
                  <a:lnTo>
                    <a:pt x="4435" y="607"/>
                  </a:lnTo>
                  <a:lnTo>
                    <a:pt x="4599" y="728"/>
                  </a:lnTo>
                  <a:lnTo>
                    <a:pt x="4750" y="863"/>
                  </a:lnTo>
                  <a:lnTo>
                    <a:pt x="4887" y="1012"/>
                  </a:lnTo>
                  <a:lnTo>
                    <a:pt x="5008" y="1175"/>
                  </a:lnTo>
                  <a:lnTo>
                    <a:pt x="5113" y="1350"/>
                  </a:lnTo>
                  <a:lnTo>
                    <a:pt x="5201" y="1536"/>
                  </a:lnTo>
                  <a:lnTo>
                    <a:pt x="5272" y="1733"/>
                  </a:lnTo>
                  <a:lnTo>
                    <a:pt x="5323" y="1939"/>
                  </a:lnTo>
                  <a:lnTo>
                    <a:pt x="5355" y="2154"/>
                  </a:lnTo>
                  <a:lnTo>
                    <a:pt x="5365" y="2376"/>
                  </a:lnTo>
                  <a:lnTo>
                    <a:pt x="5355" y="2598"/>
                  </a:lnTo>
                  <a:lnTo>
                    <a:pt x="5323" y="2813"/>
                  </a:lnTo>
                  <a:lnTo>
                    <a:pt x="5272" y="3019"/>
                  </a:lnTo>
                  <a:lnTo>
                    <a:pt x="5201" y="3216"/>
                  </a:lnTo>
                  <a:lnTo>
                    <a:pt x="5113" y="3402"/>
                  </a:lnTo>
                  <a:lnTo>
                    <a:pt x="5008" y="3577"/>
                  </a:lnTo>
                  <a:lnTo>
                    <a:pt x="4887" y="3740"/>
                  </a:lnTo>
                  <a:lnTo>
                    <a:pt x="4750" y="3889"/>
                  </a:lnTo>
                  <a:lnTo>
                    <a:pt x="4599" y="4024"/>
                  </a:lnTo>
                  <a:lnTo>
                    <a:pt x="4435" y="4145"/>
                  </a:lnTo>
                  <a:lnTo>
                    <a:pt x="4259" y="4250"/>
                  </a:lnTo>
                  <a:lnTo>
                    <a:pt x="4071" y="4337"/>
                  </a:lnTo>
                  <a:lnTo>
                    <a:pt x="3873" y="4407"/>
                  </a:lnTo>
                  <a:lnTo>
                    <a:pt x="3665" y="4458"/>
                  </a:lnTo>
                  <a:lnTo>
                    <a:pt x="3449" y="4489"/>
                  </a:lnTo>
                  <a:lnTo>
                    <a:pt x="3225" y="4500"/>
                  </a:lnTo>
                  <a:lnTo>
                    <a:pt x="3001" y="4489"/>
                  </a:lnTo>
                  <a:lnTo>
                    <a:pt x="2785" y="4458"/>
                  </a:lnTo>
                  <a:lnTo>
                    <a:pt x="2578" y="4407"/>
                  </a:lnTo>
                  <a:lnTo>
                    <a:pt x="2379" y="4337"/>
                  </a:lnTo>
                  <a:lnTo>
                    <a:pt x="2191" y="4250"/>
                  </a:lnTo>
                  <a:lnTo>
                    <a:pt x="2015" y="4145"/>
                  </a:lnTo>
                  <a:lnTo>
                    <a:pt x="1851" y="4024"/>
                  </a:lnTo>
                  <a:lnTo>
                    <a:pt x="1700" y="3889"/>
                  </a:lnTo>
                  <a:lnTo>
                    <a:pt x="1564" y="3740"/>
                  </a:lnTo>
                  <a:lnTo>
                    <a:pt x="1443" y="3577"/>
                  </a:lnTo>
                  <a:lnTo>
                    <a:pt x="1338" y="3402"/>
                  </a:lnTo>
                  <a:lnTo>
                    <a:pt x="1249" y="3216"/>
                  </a:lnTo>
                  <a:lnTo>
                    <a:pt x="1179" y="3019"/>
                  </a:lnTo>
                  <a:lnTo>
                    <a:pt x="1128" y="2813"/>
                  </a:lnTo>
                  <a:lnTo>
                    <a:pt x="1096" y="2598"/>
                  </a:lnTo>
                  <a:lnTo>
                    <a:pt x="1085" y="2376"/>
                  </a:lnTo>
                  <a:lnTo>
                    <a:pt x="1096" y="2154"/>
                  </a:lnTo>
                  <a:lnTo>
                    <a:pt x="1128" y="1939"/>
                  </a:lnTo>
                  <a:lnTo>
                    <a:pt x="1179" y="1733"/>
                  </a:lnTo>
                  <a:lnTo>
                    <a:pt x="1249" y="1536"/>
                  </a:lnTo>
                  <a:lnTo>
                    <a:pt x="1338" y="1350"/>
                  </a:lnTo>
                  <a:lnTo>
                    <a:pt x="1443" y="1175"/>
                  </a:lnTo>
                  <a:lnTo>
                    <a:pt x="1564" y="1012"/>
                  </a:lnTo>
                  <a:lnTo>
                    <a:pt x="1700" y="863"/>
                  </a:lnTo>
                  <a:lnTo>
                    <a:pt x="1851" y="728"/>
                  </a:lnTo>
                  <a:lnTo>
                    <a:pt x="2015" y="607"/>
                  </a:lnTo>
                  <a:lnTo>
                    <a:pt x="2191" y="502"/>
                  </a:lnTo>
                  <a:lnTo>
                    <a:pt x="2379" y="415"/>
                  </a:lnTo>
                  <a:lnTo>
                    <a:pt x="2578" y="345"/>
                  </a:lnTo>
                  <a:lnTo>
                    <a:pt x="2785" y="294"/>
                  </a:lnTo>
                  <a:lnTo>
                    <a:pt x="3001" y="263"/>
                  </a:lnTo>
                  <a:lnTo>
                    <a:pt x="3225" y="25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txBody>
            <a:bodyPr lIns="108847" tIns="54423" rIns="108847" bIns="54423" anchor="ctr">
              <a:noAutofit/>
            </a:bodyPr>
            <a:lstStyle/>
            <a:p>
              <a:endParaRPr lang="en-GB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1227960" y="2044800"/>
              <a:ext cx="1535760" cy="1535760"/>
            </a:xfrm>
            <a:prstGeom prst="ellipse">
              <a:avLst/>
            </a:prstGeom>
            <a:noFill/>
            <a:ln w="54000">
              <a:solidFill>
                <a:srgbClr val="0288D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41501" tIns="87077" rIns="141501" bIns="87077" anchor="ctr">
              <a:noAutofit/>
            </a:bodyPr>
            <a:lstStyle/>
            <a:p>
              <a:endParaRPr lang="en-GB" sz="2177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2688289" y="4462710"/>
            <a:ext cx="2617978" cy="1908734"/>
            <a:chOff x="2222640" y="3690000"/>
            <a:chExt cx="2164680" cy="1578240"/>
          </a:xfrm>
        </p:grpSpPr>
        <p:pic>
          <p:nvPicPr>
            <p:cNvPr id="118" name="Picture 117"/>
            <p:cNvPicPr/>
            <p:nvPr/>
          </p:nvPicPr>
          <p:blipFill>
            <a:blip r:embed="rId9"/>
            <a:stretch/>
          </p:blipFill>
          <p:spPr>
            <a:xfrm>
              <a:off x="2222640" y="3690000"/>
              <a:ext cx="2164680" cy="15782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19" name="Group 118"/>
          <p:cNvGrpSpPr/>
          <p:nvPr/>
        </p:nvGrpSpPr>
        <p:grpSpPr>
          <a:xfrm>
            <a:off x="2616450" y="4375633"/>
            <a:ext cx="2760785" cy="2155162"/>
            <a:chOff x="2163240" y="3618000"/>
            <a:chExt cx="2282760" cy="1782000"/>
          </a:xfrm>
        </p:grpSpPr>
        <p:sp>
          <p:nvSpPr>
            <p:cNvPr id="120" name="Freeform: Shape 119"/>
            <p:cNvSpPr/>
            <p:nvPr/>
          </p:nvSpPr>
          <p:spPr>
            <a:xfrm>
              <a:off x="2163240" y="3618000"/>
              <a:ext cx="2282760" cy="1782000"/>
            </a:xfrm>
            <a:custGeom>
              <a:avLst/>
              <a:gdLst/>
              <a:ahLst/>
              <a:cxnLst/>
              <a:rect l="0" t="0" r="r" b="b"/>
              <a:pathLst>
                <a:path w="6341" h="4950">
                  <a:moveTo>
                    <a:pt x="6341" y="0"/>
                  </a:moveTo>
                  <a:lnTo>
                    <a:pt x="6328" y="4950"/>
                  </a:lnTo>
                  <a:lnTo>
                    <a:pt x="0" y="4911"/>
                  </a:lnTo>
                  <a:lnTo>
                    <a:pt x="0" y="0"/>
                  </a:lnTo>
                  <a:lnTo>
                    <a:pt x="6341" y="0"/>
                  </a:lnTo>
                  <a:moveTo>
                    <a:pt x="3225" y="252"/>
                  </a:moveTo>
                  <a:lnTo>
                    <a:pt x="3449" y="263"/>
                  </a:lnTo>
                  <a:lnTo>
                    <a:pt x="3665" y="294"/>
                  </a:lnTo>
                  <a:lnTo>
                    <a:pt x="3873" y="345"/>
                  </a:lnTo>
                  <a:lnTo>
                    <a:pt x="4071" y="415"/>
                  </a:lnTo>
                  <a:lnTo>
                    <a:pt x="4259" y="502"/>
                  </a:lnTo>
                  <a:lnTo>
                    <a:pt x="4435" y="607"/>
                  </a:lnTo>
                  <a:lnTo>
                    <a:pt x="4599" y="728"/>
                  </a:lnTo>
                  <a:lnTo>
                    <a:pt x="4750" y="863"/>
                  </a:lnTo>
                  <a:lnTo>
                    <a:pt x="4887" y="1012"/>
                  </a:lnTo>
                  <a:lnTo>
                    <a:pt x="5008" y="1175"/>
                  </a:lnTo>
                  <a:lnTo>
                    <a:pt x="5113" y="1350"/>
                  </a:lnTo>
                  <a:lnTo>
                    <a:pt x="5201" y="1536"/>
                  </a:lnTo>
                  <a:lnTo>
                    <a:pt x="5272" y="1733"/>
                  </a:lnTo>
                  <a:lnTo>
                    <a:pt x="5323" y="1939"/>
                  </a:lnTo>
                  <a:lnTo>
                    <a:pt x="5355" y="2154"/>
                  </a:lnTo>
                  <a:lnTo>
                    <a:pt x="5365" y="2376"/>
                  </a:lnTo>
                  <a:lnTo>
                    <a:pt x="5355" y="2598"/>
                  </a:lnTo>
                  <a:lnTo>
                    <a:pt x="5323" y="2813"/>
                  </a:lnTo>
                  <a:lnTo>
                    <a:pt x="5272" y="3019"/>
                  </a:lnTo>
                  <a:lnTo>
                    <a:pt x="5201" y="3216"/>
                  </a:lnTo>
                  <a:lnTo>
                    <a:pt x="5113" y="3402"/>
                  </a:lnTo>
                  <a:lnTo>
                    <a:pt x="5008" y="3577"/>
                  </a:lnTo>
                  <a:lnTo>
                    <a:pt x="4887" y="3740"/>
                  </a:lnTo>
                  <a:lnTo>
                    <a:pt x="4750" y="3889"/>
                  </a:lnTo>
                  <a:lnTo>
                    <a:pt x="4599" y="4024"/>
                  </a:lnTo>
                  <a:lnTo>
                    <a:pt x="4435" y="4145"/>
                  </a:lnTo>
                  <a:lnTo>
                    <a:pt x="4259" y="4250"/>
                  </a:lnTo>
                  <a:lnTo>
                    <a:pt x="4071" y="4337"/>
                  </a:lnTo>
                  <a:lnTo>
                    <a:pt x="3873" y="4407"/>
                  </a:lnTo>
                  <a:lnTo>
                    <a:pt x="3665" y="4458"/>
                  </a:lnTo>
                  <a:lnTo>
                    <a:pt x="3449" y="4489"/>
                  </a:lnTo>
                  <a:lnTo>
                    <a:pt x="3225" y="4500"/>
                  </a:lnTo>
                  <a:lnTo>
                    <a:pt x="3001" y="4489"/>
                  </a:lnTo>
                  <a:lnTo>
                    <a:pt x="2785" y="4458"/>
                  </a:lnTo>
                  <a:lnTo>
                    <a:pt x="2578" y="4407"/>
                  </a:lnTo>
                  <a:lnTo>
                    <a:pt x="2379" y="4337"/>
                  </a:lnTo>
                  <a:lnTo>
                    <a:pt x="2191" y="4250"/>
                  </a:lnTo>
                  <a:lnTo>
                    <a:pt x="2015" y="4145"/>
                  </a:lnTo>
                  <a:lnTo>
                    <a:pt x="1851" y="4024"/>
                  </a:lnTo>
                  <a:lnTo>
                    <a:pt x="1700" y="3889"/>
                  </a:lnTo>
                  <a:lnTo>
                    <a:pt x="1564" y="3740"/>
                  </a:lnTo>
                  <a:lnTo>
                    <a:pt x="1443" y="3577"/>
                  </a:lnTo>
                  <a:lnTo>
                    <a:pt x="1338" y="3402"/>
                  </a:lnTo>
                  <a:lnTo>
                    <a:pt x="1249" y="3216"/>
                  </a:lnTo>
                  <a:lnTo>
                    <a:pt x="1179" y="3019"/>
                  </a:lnTo>
                  <a:lnTo>
                    <a:pt x="1128" y="2813"/>
                  </a:lnTo>
                  <a:lnTo>
                    <a:pt x="1096" y="2598"/>
                  </a:lnTo>
                  <a:lnTo>
                    <a:pt x="1085" y="2376"/>
                  </a:lnTo>
                  <a:lnTo>
                    <a:pt x="1096" y="2154"/>
                  </a:lnTo>
                  <a:lnTo>
                    <a:pt x="1128" y="1939"/>
                  </a:lnTo>
                  <a:lnTo>
                    <a:pt x="1179" y="1733"/>
                  </a:lnTo>
                  <a:lnTo>
                    <a:pt x="1249" y="1536"/>
                  </a:lnTo>
                  <a:lnTo>
                    <a:pt x="1338" y="1350"/>
                  </a:lnTo>
                  <a:lnTo>
                    <a:pt x="1443" y="1175"/>
                  </a:lnTo>
                  <a:lnTo>
                    <a:pt x="1564" y="1012"/>
                  </a:lnTo>
                  <a:lnTo>
                    <a:pt x="1700" y="863"/>
                  </a:lnTo>
                  <a:lnTo>
                    <a:pt x="1851" y="728"/>
                  </a:lnTo>
                  <a:lnTo>
                    <a:pt x="2015" y="607"/>
                  </a:lnTo>
                  <a:lnTo>
                    <a:pt x="2191" y="502"/>
                  </a:lnTo>
                  <a:lnTo>
                    <a:pt x="2379" y="415"/>
                  </a:lnTo>
                  <a:lnTo>
                    <a:pt x="2578" y="345"/>
                  </a:lnTo>
                  <a:lnTo>
                    <a:pt x="2785" y="294"/>
                  </a:lnTo>
                  <a:lnTo>
                    <a:pt x="3001" y="263"/>
                  </a:lnTo>
                  <a:lnTo>
                    <a:pt x="3225" y="25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txBody>
            <a:bodyPr lIns="108847" tIns="54423" rIns="108847" bIns="54423" anchor="ctr">
              <a:noAutofit/>
            </a:bodyPr>
            <a:lstStyle/>
            <a:p>
              <a:endParaRPr lang="en-GB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2553480" y="3690000"/>
              <a:ext cx="1535760" cy="1535760"/>
            </a:xfrm>
            <a:prstGeom prst="ellipse">
              <a:avLst/>
            </a:prstGeom>
            <a:noFill/>
            <a:ln w="54000">
              <a:solidFill>
                <a:srgbClr val="0288D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41501" tIns="87077" rIns="141501" bIns="87077" anchor="ctr">
              <a:noAutofit/>
            </a:bodyPr>
            <a:lstStyle/>
            <a:p>
              <a:endParaRPr lang="en-GB" sz="2177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8015241" y="2403333"/>
            <a:ext cx="2760785" cy="2155162"/>
            <a:chOff x="6627240" y="1987200"/>
            <a:chExt cx="2282760" cy="1782000"/>
          </a:xfrm>
        </p:grpSpPr>
        <p:sp>
          <p:nvSpPr>
            <p:cNvPr id="123" name="Freeform: Shape 122"/>
            <p:cNvSpPr/>
            <p:nvPr/>
          </p:nvSpPr>
          <p:spPr>
            <a:xfrm>
              <a:off x="6627240" y="1987200"/>
              <a:ext cx="2282760" cy="1782000"/>
            </a:xfrm>
            <a:custGeom>
              <a:avLst/>
              <a:gdLst/>
              <a:ahLst/>
              <a:cxnLst/>
              <a:rect l="0" t="0" r="r" b="b"/>
              <a:pathLst>
                <a:path w="6341" h="4950">
                  <a:moveTo>
                    <a:pt x="6341" y="0"/>
                  </a:moveTo>
                  <a:lnTo>
                    <a:pt x="6328" y="4950"/>
                  </a:lnTo>
                  <a:lnTo>
                    <a:pt x="0" y="4911"/>
                  </a:lnTo>
                  <a:lnTo>
                    <a:pt x="0" y="0"/>
                  </a:lnTo>
                  <a:lnTo>
                    <a:pt x="6341" y="0"/>
                  </a:lnTo>
                  <a:moveTo>
                    <a:pt x="3225" y="252"/>
                  </a:moveTo>
                  <a:lnTo>
                    <a:pt x="3449" y="263"/>
                  </a:lnTo>
                  <a:lnTo>
                    <a:pt x="3665" y="294"/>
                  </a:lnTo>
                  <a:lnTo>
                    <a:pt x="3873" y="345"/>
                  </a:lnTo>
                  <a:lnTo>
                    <a:pt x="4071" y="415"/>
                  </a:lnTo>
                  <a:lnTo>
                    <a:pt x="4259" y="502"/>
                  </a:lnTo>
                  <a:lnTo>
                    <a:pt x="4435" y="607"/>
                  </a:lnTo>
                  <a:lnTo>
                    <a:pt x="4599" y="728"/>
                  </a:lnTo>
                  <a:lnTo>
                    <a:pt x="4750" y="863"/>
                  </a:lnTo>
                  <a:lnTo>
                    <a:pt x="4887" y="1012"/>
                  </a:lnTo>
                  <a:lnTo>
                    <a:pt x="5008" y="1175"/>
                  </a:lnTo>
                  <a:lnTo>
                    <a:pt x="5113" y="1350"/>
                  </a:lnTo>
                  <a:lnTo>
                    <a:pt x="5201" y="1536"/>
                  </a:lnTo>
                  <a:lnTo>
                    <a:pt x="5272" y="1733"/>
                  </a:lnTo>
                  <a:lnTo>
                    <a:pt x="5323" y="1939"/>
                  </a:lnTo>
                  <a:lnTo>
                    <a:pt x="5355" y="2154"/>
                  </a:lnTo>
                  <a:lnTo>
                    <a:pt x="5365" y="2376"/>
                  </a:lnTo>
                  <a:lnTo>
                    <a:pt x="5355" y="2598"/>
                  </a:lnTo>
                  <a:lnTo>
                    <a:pt x="5323" y="2813"/>
                  </a:lnTo>
                  <a:lnTo>
                    <a:pt x="5272" y="3019"/>
                  </a:lnTo>
                  <a:lnTo>
                    <a:pt x="5201" y="3216"/>
                  </a:lnTo>
                  <a:lnTo>
                    <a:pt x="5113" y="3402"/>
                  </a:lnTo>
                  <a:lnTo>
                    <a:pt x="5008" y="3577"/>
                  </a:lnTo>
                  <a:lnTo>
                    <a:pt x="4887" y="3740"/>
                  </a:lnTo>
                  <a:lnTo>
                    <a:pt x="4750" y="3889"/>
                  </a:lnTo>
                  <a:lnTo>
                    <a:pt x="4599" y="4024"/>
                  </a:lnTo>
                  <a:lnTo>
                    <a:pt x="4435" y="4145"/>
                  </a:lnTo>
                  <a:lnTo>
                    <a:pt x="4259" y="4250"/>
                  </a:lnTo>
                  <a:lnTo>
                    <a:pt x="4071" y="4337"/>
                  </a:lnTo>
                  <a:lnTo>
                    <a:pt x="3873" y="4407"/>
                  </a:lnTo>
                  <a:lnTo>
                    <a:pt x="3665" y="4458"/>
                  </a:lnTo>
                  <a:lnTo>
                    <a:pt x="3449" y="4489"/>
                  </a:lnTo>
                  <a:lnTo>
                    <a:pt x="3225" y="4500"/>
                  </a:lnTo>
                  <a:lnTo>
                    <a:pt x="3001" y="4489"/>
                  </a:lnTo>
                  <a:lnTo>
                    <a:pt x="2785" y="4458"/>
                  </a:lnTo>
                  <a:lnTo>
                    <a:pt x="2578" y="4407"/>
                  </a:lnTo>
                  <a:lnTo>
                    <a:pt x="2379" y="4337"/>
                  </a:lnTo>
                  <a:lnTo>
                    <a:pt x="2191" y="4250"/>
                  </a:lnTo>
                  <a:lnTo>
                    <a:pt x="2015" y="4145"/>
                  </a:lnTo>
                  <a:lnTo>
                    <a:pt x="1851" y="4024"/>
                  </a:lnTo>
                  <a:lnTo>
                    <a:pt x="1700" y="3889"/>
                  </a:lnTo>
                  <a:lnTo>
                    <a:pt x="1564" y="3740"/>
                  </a:lnTo>
                  <a:lnTo>
                    <a:pt x="1443" y="3577"/>
                  </a:lnTo>
                  <a:lnTo>
                    <a:pt x="1338" y="3402"/>
                  </a:lnTo>
                  <a:lnTo>
                    <a:pt x="1249" y="3216"/>
                  </a:lnTo>
                  <a:lnTo>
                    <a:pt x="1179" y="3019"/>
                  </a:lnTo>
                  <a:lnTo>
                    <a:pt x="1128" y="2813"/>
                  </a:lnTo>
                  <a:lnTo>
                    <a:pt x="1096" y="2598"/>
                  </a:lnTo>
                  <a:lnTo>
                    <a:pt x="1085" y="2376"/>
                  </a:lnTo>
                  <a:lnTo>
                    <a:pt x="1096" y="2154"/>
                  </a:lnTo>
                  <a:lnTo>
                    <a:pt x="1128" y="1939"/>
                  </a:lnTo>
                  <a:lnTo>
                    <a:pt x="1179" y="1733"/>
                  </a:lnTo>
                  <a:lnTo>
                    <a:pt x="1249" y="1536"/>
                  </a:lnTo>
                  <a:lnTo>
                    <a:pt x="1338" y="1350"/>
                  </a:lnTo>
                  <a:lnTo>
                    <a:pt x="1443" y="1175"/>
                  </a:lnTo>
                  <a:lnTo>
                    <a:pt x="1564" y="1012"/>
                  </a:lnTo>
                  <a:lnTo>
                    <a:pt x="1700" y="863"/>
                  </a:lnTo>
                  <a:lnTo>
                    <a:pt x="1851" y="728"/>
                  </a:lnTo>
                  <a:lnTo>
                    <a:pt x="2015" y="607"/>
                  </a:lnTo>
                  <a:lnTo>
                    <a:pt x="2191" y="502"/>
                  </a:lnTo>
                  <a:lnTo>
                    <a:pt x="2379" y="415"/>
                  </a:lnTo>
                  <a:lnTo>
                    <a:pt x="2578" y="345"/>
                  </a:lnTo>
                  <a:lnTo>
                    <a:pt x="2785" y="294"/>
                  </a:lnTo>
                  <a:lnTo>
                    <a:pt x="3001" y="263"/>
                  </a:lnTo>
                  <a:lnTo>
                    <a:pt x="3225" y="25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txBody>
            <a:bodyPr lIns="108847" tIns="54423" rIns="108847" bIns="54423" anchor="ctr">
              <a:noAutofit/>
            </a:bodyPr>
            <a:lstStyle/>
            <a:p>
              <a:endParaRPr lang="en-GB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7017480" y="2059200"/>
              <a:ext cx="1535760" cy="1535760"/>
            </a:xfrm>
            <a:prstGeom prst="ellipse">
              <a:avLst/>
            </a:prstGeom>
            <a:noFill/>
            <a:ln w="54000">
              <a:solidFill>
                <a:srgbClr val="0288D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41501" tIns="87077" rIns="141501" bIns="87077" anchor="ctr">
              <a:noAutofit/>
            </a:bodyPr>
            <a:lstStyle/>
            <a:p>
              <a:endParaRPr lang="en-GB" sz="2177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3047918" y="4419172"/>
            <a:ext cx="6222106" cy="2089854"/>
            <a:chOff x="2520000" y="3654000"/>
            <a:chExt cx="5144760" cy="1728000"/>
          </a:xfrm>
        </p:grpSpPr>
        <p:sp>
          <p:nvSpPr>
            <p:cNvPr id="126" name="Freeform: Shape 125"/>
            <p:cNvSpPr/>
            <p:nvPr/>
          </p:nvSpPr>
          <p:spPr>
            <a:xfrm>
              <a:off x="5382000" y="3672000"/>
              <a:ext cx="2282760" cy="1710000"/>
            </a:xfrm>
            <a:custGeom>
              <a:avLst/>
              <a:gdLst/>
              <a:ahLst/>
              <a:cxnLst/>
              <a:rect l="0" t="0" r="r" b="b"/>
              <a:pathLst>
                <a:path w="6341" h="4750">
                  <a:moveTo>
                    <a:pt x="6341" y="0"/>
                  </a:moveTo>
                  <a:lnTo>
                    <a:pt x="6341" y="4700"/>
                  </a:lnTo>
                  <a:lnTo>
                    <a:pt x="0" y="4750"/>
                  </a:lnTo>
                  <a:lnTo>
                    <a:pt x="0" y="0"/>
                  </a:lnTo>
                  <a:lnTo>
                    <a:pt x="6341" y="0"/>
                  </a:lnTo>
                  <a:moveTo>
                    <a:pt x="3225" y="252"/>
                  </a:moveTo>
                  <a:lnTo>
                    <a:pt x="3449" y="263"/>
                  </a:lnTo>
                  <a:lnTo>
                    <a:pt x="3665" y="294"/>
                  </a:lnTo>
                  <a:lnTo>
                    <a:pt x="3873" y="345"/>
                  </a:lnTo>
                  <a:lnTo>
                    <a:pt x="4071" y="415"/>
                  </a:lnTo>
                  <a:lnTo>
                    <a:pt x="4259" y="502"/>
                  </a:lnTo>
                  <a:lnTo>
                    <a:pt x="4435" y="607"/>
                  </a:lnTo>
                  <a:lnTo>
                    <a:pt x="4599" y="728"/>
                  </a:lnTo>
                  <a:lnTo>
                    <a:pt x="4750" y="863"/>
                  </a:lnTo>
                  <a:lnTo>
                    <a:pt x="4887" y="1012"/>
                  </a:lnTo>
                  <a:lnTo>
                    <a:pt x="5008" y="1175"/>
                  </a:lnTo>
                  <a:lnTo>
                    <a:pt x="5113" y="1350"/>
                  </a:lnTo>
                  <a:lnTo>
                    <a:pt x="5201" y="1536"/>
                  </a:lnTo>
                  <a:lnTo>
                    <a:pt x="5272" y="1733"/>
                  </a:lnTo>
                  <a:lnTo>
                    <a:pt x="5323" y="1939"/>
                  </a:lnTo>
                  <a:lnTo>
                    <a:pt x="5355" y="2154"/>
                  </a:lnTo>
                  <a:lnTo>
                    <a:pt x="5365" y="2376"/>
                  </a:lnTo>
                  <a:lnTo>
                    <a:pt x="5355" y="2598"/>
                  </a:lnTo>
                  <a:lnTo>
                    <a:pt x="5323" y="2813"/>
                  </a:lnTo>
                  <a:lnTo>
                    <a:pt x="5272" y="3019"/>
                  </a:lnTo>
                  <a:lnTo>
                    <a:pt x="5201" y="3216"/>
                  </a:lnTo>
                  <a:lnTo>
                    <a:pt x="5113" y="3402"/>
                  </a:lnTo>
                  <a:lnTo>
                    <a:pt x="5008" y="3577"/>
                  </a:lnTo>
                  <a:lnTo>
                    <a:pt x="4887" y="3740"/>
                  </a:lnTo>
                  <a:lnTo>
                    <a:pt x="4750" y="3889"/>
                  </a:lnTo>
                  <a:lnTo>
                    <a:pt x="4599" y="4024"/>
                  </a:lnTo>
                  <a:lnTo>
                    <a:pt x="4435" y="4145"/>
                  </a:lnTo>
                  <a:lnTo>
                    <a:pt x="4259" y="4250"/>
                  </a:lnTo>
                  <a:lnTo>
                    <a:pt x="4071" y="4337"/>
                  </a:lnTo>
                  <a:lnTo>
                    <a:pt x="3873" y="4407"/>
                  </a:lnTo>
                  <a:lnTo>
                    <a:pt x="3665" y="4458"/>
                  </a:lnTo>
                  <a:lnTo>
                    <a:pt x="3449" y="4489"/>
                  </a:lnTo>
                  <a:lnTo>
                    <a:pt x="3225" y="4500"/>
                  </a:lnTo>
                  <a:lnTo>
                    <a:pt x="3001" y="4489"/>
                  </a:lnTo>
                  <a:lnTo>
                    <a:pt x="2785" y="4458"/>
                  </a:lnTo>
                  <a:lnTo>
                    <a:pt x="2578" y="4407"/>
                  </a:lnTo>
                  <a:lnTo>
                    <a:pt x="2379" y="4337"/>
                  </a:lnTo>
                  <a:lnTo>
                    <a:pt x="2191" y="4250"/>
                  </a:lnTo>
                  <a:lnTo>
                    <a:pt x="2015" y="4145"/>
                  </a:lnTo>
                  <a:lnTo>
                    <a:pt x="1851" y="4024"/>
                  </a:lnTo>
                  <a:lnTo>
                    <a:pt x="1700" y="3889"/>
                  </a:lnTo>
                  <a:lnTo>
                    <a:pt x="1564" y="3740"/>
                  </a:lnTo>
                  <a:lnTo>
                    <a:pt x="1443" y="3577"/>
                  </a:lnTo>
                  <a:lnTo>
                    <a:pt x="1338" y="3402"/>
                  </a:lnTo>
                  <a:lnTo>
                    <a:pt x="1249" y="3216"/>
                  </a:lnTo>
                  <a:lnTo>
                    <a:pt x="1179" y="3019"/>
                  </a:lnTo>
                  <a:lnTo>
                    <a:pt x="1128" y="2813"/>
                  </a:lnTo>
                  <a:lnTo>
                    <a:pt x="1096" y="2598"/>
                  </a:lnTo>
                  <a:lnTo>
                    <a:pt x="1085" y="2376"/>
                  </a:lnTo>
                  <a:lnTo>
                    <a:pt x="1096" y="2154"/>
                  </a:lnTo>
                  <a:lnTo>
                    <a:pt x="1128" y="1939"/>
                  </a:lnTo>
                  <a:lnTo>
                    <a:pt x="1179" y="1733"/>
                  </a:lnTo>
                  <a:lnTo>
                    <a:pt x="1249" y="1536"/>
                  </a:lnTo>
                  <a:lnTo>
                    <a:pt x="1338" y="1350"/>
                  </a:lnTo>
                  <a:lnTo>
                    <a:pt x="1443" y="1175"/>
                  </a:lnTo>
                  <a:lnTo>
                    <a:pt x="1564" y="1012"/>
                  </a:lnTo>
                  <a:lnTo>
                    <a:pt x="1700" y="863"/>
                  </a:lnTo>
                  <a:lnTo>
                    <a:pt x="1851" y="728"/>
                  </a:lnTo>
                  <a:lnTo>
                    <a:pt x="2015" y="607"/>
                  </a:lnTo>
                  <a:lnTo>
                    <a:pt x="2191" y="502"/>
                  </a:lnTo>
                  <a:lnTo>
                    <a:pt x="2379" y="415"/>
                  </a:lnTo>
                  <a:lnTo>
                    <a:pt x="2578" y="345"/>
                  </a:lnTo>
                  <a:lnTo>
                    <a:pt x="2785" y="294"/>
                  </a:lnTo>
                  <a:lnTo>
                    <a:pt x="3001" y="263"/>
                  </a:lnTo>
                  <a:lnTo>
                    <a:pt x="3225" y="25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txBody>
            <a:bodyPr lIns="108847" tIns="54423" rIns="108847" bIns="54423" anchor="ctr">
              <a:noAutofit/>
            </a:bodyPr>
            <a:lstStyle/>
            <a:p>
              <a:endParaRPr lang="en-GB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5772240" y="3744000"/>
              <a:ext cx="1535760" cy="1535760"/>
            </a:xfrm>
            <a:prstGeom prst="ellipse">
              <a:avLst/>
            </a:prstGeom>
            <a:noFill/>
            <a:ln w="54000">
              <a:solidFill>
                <a:srgbClr val="0288D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41501" tIns="87077" rIns="141501" bIns="87077" anchor="ctr">
              <a:noAutofit/>
            </a:bodyPr>
            <a:lstStyle/>
            <a:p>
              <a:endParaRPr lang="en-GB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5790600" y="3769200"/>
              <a:ext cx="1499400" cy="1486800"/>
            </a:xfrm>
            <a:prstGeom prst="ellipse">
              <a:avLst/>
            </a:prstGeom>
            <a:noFill/>
            <a:ln w="18000">
              <a:solidFill>
                <a:srgbClr val="66BB6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19731" tIns="65308" rIns="119731" bIns="65308" anchor="ctr">
              <a:noAutofit/>
            </a:bodyPr>
            <a:lstStyle/>
            <a:p>
              <a:endParaRPr lang="en-GB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2568600" y="3715200"/>
              <a:ext cx="1499400" cy="1486800"/>
            </a:xfrm>
            <a:prstGeom prst="ellipse">
              <a:avLst/>
            </a:prstGeom>
            <a:noFill/>
            <a:ln w="18000">
              <a:solidFill>
                <a:srgbClr val="66BB6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19731" tIns="65308" rIns="119731" bIns="65308" anchor="ctr">
              <a:noAutofit/>
            </a:bodyPr>
            <a:lstStyle/>
            <a:p>
              <a:endParaRPr lang="en-GB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2520000" y="3654000"/>
              <a:ext cx="1602000" cy="1602000"/>
            </a:xfrm>
            <a:prstGeom prst="ellipse">
              <a:avLst/>
            </a:prstGeom>
            <a:noFill/>
            <a:ln w="18000">
              <a:solidFill>
                <a:srgbClr val="66BB6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19731" tIns="65308" rIns="119731" bIns="65308" anchor="ctr">
              <a:noAutofit/>
            </a:bodyPr>
            <a:lstStyle/>
            <a:p>
              <a:endParaRPr lang="en-GB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5742000" y="3708000"/>
              <a:ext cx="1602000" cy="1602000"/>
            </a:xfrm>
            <a:prstGeom prst="ellipse">
              <a:avLst/>
            </a:prstGeom>
            <a:noFill/>
            <a:ln w="18000">
              <a:solidFill>
                <a:srgbClr val="66BB6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19731" tIns="65308" rIns="119731" bIns="65308" anchor="ctr">
              <a:noAutofit/>
            </a:bodyPr>
            <a:lstStyle/>
            <a:p>
              <a:endParaRPr lang="en-GB" sz="2177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32" name="Straight Connector 131"/>
          <p:cNvSpPr/>
          <p:nvPr/>
        </p:nvSpPr>
        <p:spPr>
          <a:xfrm flipH="1" flipV="1">
            <a:off x="5007157" y="2133393"/>
            <a:ext cx="457156" cy="609541"/>
          </a:xfrm>
          <a:prstGeom prst="line">
            <a:avLst/>
          </a:prstGeom>
          <a:ln w="54000">
            <a:solidFill>
              <a:srgbClr val="0288D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1501" tIns="87077" rIns="141501" bIns="87077" anchor="ctr">
            <a:noAutofit/>
          </a:bodyPr>
          <a:lstStyle/>
          <a:p>
            <a:endParaRPr lang="en-GB" sz="2177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Straight Connector 132"/>
          <p:cNvSpPr/>
          <p:nvPr/>
        </p:nvSpPr>
        <p:spPr>
          <a:xfrm flipV="1">
            <a:off x="6596317" y="2155162"/>
            <a:ext cx="478925" cy="587772"/>
          </a:xfrm>
          <a:prstGeom prst="line">
            <a:avLst/>
          </a:prstGeom>
          <a:ln w="54000">
            <a:solidFill>
              <a:srgbClr val="0288D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1501" tIns="87077" rIns="141501" bIns="87077" anchor="ctr">
            <a:noAutofit/>
          </a:bodyPr>
          <a:lstStyle/>
          <a:p>
            <a:endParaRPr lang="en-GB" sz="2177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Straight Connector 133"/>
          <p:cNvSpPr/>
          <p:nvPr/>
        </p:nvSpPr>
        <p:spPr>
          <a:xfrm flipH="1" flipV="1">
            <a:off x="6661625" y="4136170"/>
            <a:ext cx="587772" cy="631310"/>
          </a:xfrm>
          <a:prstGeom prst="line">
            <a:avLst/>
          </a:prstGeom>
          <a:ln w="54000">
            <a:solidFill>
              <a:srgbClr val="0288D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1501" tIns="87077" rIns="141501" bIns="87077" anchor="ctr">
            <a:noAutofit/>
          </a:bodyPr>
          <a:lstStyle/>
          <a:p>
            <a:endParaRPr lang="en-GB" sz="2177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Straight Connector 134"/>
          <p:cNvSpPr/>
          <p:nvPr/>
        </p:nvSpPr>
        <p:spPr>
          <a:xfrm flipH="1">
            <a:off x="6951592" y="3461322"/>
            <a:ext cx="1535608" cy="21769"/>
          </a:xfrm>
          <a:prstGeom prst="line">
            <a:avLst/>
          </a:prstGeom>
          <a:ln w="54000">
            <a:solidFill>
              <a:srgbClr val="0288D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1501" tIns="-65308" rIns="141501" bIns="-65308" anchor="ctr">
            <a:noAutofit/>
          </a:bodyPr>
          <a:lstStyle/>
          <a:p>
            <a:endParaRPr lang="en-GB" sz="2177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Straight Connector 135"/>
          <p:cNvSpPr/>
          <p:nvPr/>
        </p:nvSpPr>
        <p:spPr>
          <a:xfrm flipH="1">
            <a:off x="3342675" y="3461321"/>
            <a:ext cx="1751559" cy="0"/>
          </a:xfrm>
          <a:prstGeom prst="line">
            <a:avLst/>
          </a:prstGeom>
          <a:ln w="54000">
            <a:solidFill>
              <a:srgbClr val="0288D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1501" tIns="-87077" rIns="141501" bIns="-87077" anchor="ctr">
            <a:noAutofit/>
          </a:bodyPr>
          <a:lstStyle/>
          <a:p>
            <a:endParaRPr lang="en-GB" sz="2177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Straight Connector 136"/>
          <p:cNvSpPr/>
          <p:nvPr/>
        </p:nvSpPr>
        <p:spPr>
          <a:xfrm flipV="1">
            <a:off x="4680617" y="4092632"/>
            <a:ext cx="653080" cy="631310"/>
          </a:xfrm>
          <a:prstGeom prst="line">
            <a:avLst/>
          </a:prstGeom>
          <a:ln w="54000">
            <a:solidFill>
              <a:srgbClr val="0288D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1501" tIns="87077" rIns="141501" bIns="87077" anchor="ctr">
            <a:noAutofit/>
          </a:bodyPr>
          <a:lstStyle/>
          <a:p>
            <a:endParaRPr lang="en-GB" sz="2177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6153964" y="3798746"/>
            <a:ext cx="747123" cy="315655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GB" sz="1451" b="1" spc="-1">
                <a:solidFill>
                  <a:srgbClr val="FFFFFF"/>
                </a:solidFill>
                <a:latin typeface="Arial"/>
              </a:rPr>
              <a:t>XFEL</a:t>
            </a:r>
            <a:endParaRPr lang="en-GB" sz="1451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Rectangle: Rounded Corners 138"/>
          <p:cNvSpPr/>
          <p:nvPr/>
        </p:nvSpPr>
        <p:spPr>
          <a:xfrm>
            <a:off x="8636537" y="468658"/>
            <a:ext cx="1558683" cy="929550"/>
          </a:xfrm>
          <a:prstGeom prst="roundRect">
            <a:avLst>
              <a:gd name="adj" fmla="val 6420"/>
            </a:avLst>
          </a:prstGeom>
          <a:solidFill>
            <a:srgbClr val="E3F2FD"/>
          </a:solidFill>
          <a:ln w="18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9731" tIns="65308" rIns="119731" bIns="65308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000" spc="-1" dirty="0">
                <a:solidFill>
                  <a:srgbClr val="000000"/>
                </a:solidFill>
                <a:latin typeface="Arial"/>
              </a:rPr>
              <a:t>Ultra-fast</a:t>
            </a:r>
          </a:p>
          <a:p>
            <a:pPr algn="ctr">
              <a:lnSpc>
                <a:spcPct val="100000"/>
              </a:lnSpc>
            </a:pPr>
            <a:r>
              <a:rPr lang="en-GB" sz="2000" spc="-1" dirty="0">
                <a:solidFill>
                  <a:srgbClr val="000000"/>
                </a:solidFill>
                <a:latin typeface="Arial"/>
              </a:rPr>
              <a:t>Magnetism</a:t>
            </a:r>
          </a:p>
        </p:txBody>
      </p:sp>
      <p:sp>
        <p:nvSpPr>
          <p:cNvPr id="140" name="Rectangle: Rounded Corners 139"/>
          <p:cNvSpPr/>
          <p:nvPr/>
        </p:nvSpPr>
        <p:spPr>
          <a:xfrm>
            <a:off x="126041" y="1673525"/>
            <a:ext cx="1737627" cy="982331"/>
          </a:xfrm>
          <a:prstGeom prst="roundRect">
            <a:avLst>
              <a:gd name="adj" fmla="val 6420"/>
            </a:avLst>
          </a:prstGeom>
          <a:solidFill>
            <a:srgbClr val="E3F2FD"/>
          </a:solidFill>
          <a:ln w="18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9731" tIns="65308" rIns="119731" bIns="65308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000" spc="-1" dirty="0">
                <a:solidFill>
                  <a:srgbClr val="000000"/>
                </a:solidFill>
                <a:latin typeface="Arial"/>
              </a:rPr>
              <a:t>Dynamics in </a:t>
            </a:r>
          </a:p>
          <a:p>
            <a:pPr algn="ctr">
              <a:lnSpc>
                <a:spcPct val="100000"/>
              </a:lnSpc>
            </a:pPr>
            <a:r>
              <a:rPr lang="en-GB" sz="2000" spc="-1" dirty="0">
                <a:solidFill>
                  <a:srgbClr val="000000"/>
                </a:solidFill>
                <a:latin typeface="Arial"/>
              </a:rPr>
              <a:t>Nanomaterials</a:t>
            </a:r>
          </a:p>
        </p:txBody>
      </p:sp>
      <p:sp>
        <p:nvSpPr>
          <p:cNvPr id="141" name="Rectangle: Rounded Corners 140"/>
          <p:cNvSpPr/>
          <p:nvPr/>
        </p:nvSpPr>
        <p:spPr>
          <a:xfrm>
            <a:off x="1748287" y="457156"/>
            <a:ext cx="1704541" cy="839422"/>
          </a:xfrm>
          <a:prstGeom prst="roundRect">
            <a:avLst>
              <a:gd name="adj" fmla="val 6420"/>
            </a:avLst>
          </a:prstGeom>
          <a:solidFill>
            <a:srgbClr val="E3F2FD"/>
          </a:solidFill>
          <a:ln w="18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9731" tIns="65308" rIns="119731" bIns="65308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000" spc="-1" dirty="0">
                <a:solidFill>
                  <a:srgbClr val="000000"/>
                </a:solidFill>
                <a:latin typeface="Arial"/>
              </a:rPr>
              <a:t>Dynamics in </a:t>
            </a:r>
          </a:p>
          <a:p>
            <a:pPr algn="ctr">
              <a:lnSpc>
                <a:spcPct val="100000"/>
              </a:lnSpc>
            </a:pPr>
            <a:r>
              <a:rPr lang="en-GB" sz="2000" spc="-1" dirty="0">
                <a:solidFill>
                  <a:srgbClr val="000000"/>
                </a:solidFill>
                <a:latin typeface="Arial"/>
              </a:rPr>
              <a:t>2D Materials</a:t>
            </a:r>
          </a:p>
        </p:txBody>
      </p:sp>
      <p:sp>
        <p:nvSpPr>
          <p:cNvPr id="142" name="Rectangle: Rounded Corners 141"/>
          <p:cNvSpPr/>
          <p:nvPr/>
        </p:nvSpPr>
        <p:spPr>
          <a:xfrm>
            <a:off x="10165967" y="2090047"/>
            <a:ext cx="1714038" cy="765895"/>
          </a:xfrm>
          <a:prstGeom prst="roundRect">
            <a:avLst>
              <a:gd name="adj" fmla="val 6420"/>
            </a:avLst>
          </a:prstGeom>
          <a:solidFill>
            <a:srgbClr val="E3F2FD"/>
          </a:solidFill>
          <a:ln w="18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9731" tIns="65308" rIns="119731" bIns="65308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000" spc="-1" dirty="0">
                <a:solidFill>
                  <a:srgbClr val="000000"/>
                </a:solidFill>
                <a:latin typeface="Arial"/>
              </a:rPr>
              <a:t>Light-induced </a:t>
            </a:r>
          </a:p>
          <a:p>
            <a:pPr algn="ctr">
              <a:lnSpc>
                <a:spcPct val="100000"/>
              </a:lnSpc>
            </a:pPr>
            <a:r>
              <a:rPr lang="en-GB" sz="2000" spc="-1" dirty="0">
                <a:solidFill>
                  <a:srgbClr val="000000"/>
                </a:solidFill>
                <a:latin typeface="Arial"/>
              </a:rPr>
              <a:t>Phases</a:t>
            </a:r>
          </a:p>
        </p:txBody>
      </p:sp>
      <p:sp>
        <p:nvSpPr>
          <p:cNvPr id="143" name="Rectangle: Rounded Corners 142"/>
          <p:cNvSpPr/>
          <p:nvPr/>
        </p:nvSpPr>
        <p:spPr>
          <a:xfrm>
            <a:off x="8760187" y="5877715"/>
            <a:ext cx="1813384" cy="705326"/>
          </a:xfrm>
          <a:prstGeom prst="roundRect">
            <a:avLst>
              <a:gd name="adj" fmla="val 6420"/>
            </a:avLst>
          </a:prstGeom>
          <a:solidFill>
            <a:srgbClr val="E3F2FD"/>
          </a:solidFill>
          <a:ln w="18000">
            <a:solidFill>
              <a:srgbClr val="4CAF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9731" tIns="65308" rIns="119731" bIns="65308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000" spc="-1" dirty="0">
                <a:solidFill>
                  <a:srgbClr val="000000"/>
                </a:solidFill>
                <a:latin typeface="Arial"/>
              </a:rPr>
              <a:t>All Optical</a:t>
            </a:r>
          </a:p>
          <a:p>
            <a:pPr algn="ctr">
              <a:lnSpc>
                <a:spcPct val="100000"/>
              </a:lnSpc>
            </a:pPr>
            <a:r>
              <a:rPr lang="en-GB" sz="2000" spc="-1" dirty="0">
                <a:solidFill>
                  <a:srgbClr val="000000"/>
                </a:solidFill>
                <a:latin typeface="Arial"/>
              </a:rPr>
              <a:t>Computing</a:t>
            </a:r>
          </a:p>
        </p:txBody>
      </p:sp>
      <p:sp>
        <p:nvSpPr>
          <p:cNvPr id="144" name="Rectangle: Rounded Corners 143"/>
          <p:cNvSpPr/>
          <p:nvPr/>
        </p:nvSpPr>
        <p:spPr>
          <a:xfrm>
            <a:off x="1182287" y="5855946"/>
            <a:ext cx="2009309" cy="815148"/>
          </a:xfrm>
          <a:prstGeom prst="roundRect">
            <a:avLst>
              <a:gd name="adj" fmla="val 6420"/>
            </a:avLst>
          </a:prstGeom>
          <a:solidFill>
            <a:srgbClr val="E3F2FD"/>
          </a:solidFill>
          <a:ln w="18000">
            <a:solidFill>
              <a:srgbClr val="4CAF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9731" tIns="65308" rIns="119731" bIns="65308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000" spc="-1" dirty="0">
                <a:solidFill>
                  <a:srgbClr val="000000"/>
                </a:solidFill>
                <a:latin typeface="Arial"/>
              </a:rPr>
              <a:t>Ultra-low </a:t>
            </a:r>
          </a:p>
          <a:p>
            <a:pPr algn="ctr">
              <a:lnSpc>
                <a:spcPct val="100000"/>
              </a:lnSpc>
            </a:pPr>
            <a:r>
              <a:rPr lang="en-GB" sz="2000" spc="-1" dirty="0">
                <a:solidFill>
                  <a:srgbClr val="000000"/>
                </a:solidFill>
                <a:latin typeface="Arial"/>
              </a:rPr>
              <a:t>power storage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214" y="-1742"/>
            <a:ext cx="8446495" cy="382705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GB" sz="1814" spc="-1">
                <a:solidFill>
                  <a:srgbClr val="000066"/>
                </a:solidFill>
                <a:latin typeface="Arial"/>
              </a:rPr>
              <a:t>Recent work (1):</a:t>
            </a:r>
          </a:p>
        </p:txBody>
      </p:sp>
      <p:pic>
        <p:nvPicPr>
          <p:cNvPr id="146" name="Picture 145"/>
          <p:cNvPicPr/>
          <p:nvPr/>
        </p:nvPicPr>
        <p:blipFill>
          <a:blip r:embed="rId3"/>
          <a:stretch/>
        </p:blipFill>
        <p:spPr>
          <a:xfrm>
            <a:off x="574053" y="1371903"/>
            <a:ext cx="2524805" cy="1448530"/>
          </a:xfrm>
          <a:prstGeom prst="rect">
            <a:avLst/>
          </a:prstGeom>
          <a:ln w="0">
            <a:noFill/>
          </a:ln>
        </p:spPr>
      </p:pic>
      <p:pic>
        <p:nvPicPr>
          <p:cNvPr id="147" name="Picture 146"/>
          <p:cNvPicPr/>
          <p:nvPr/>
        </p:nvPicPr>
        <p:blipFill>
          <a:blip r:embed="rId4"/>
          <a:stretch/>
        </p:blipFill>
        <p:spPr>
          <a:xfrm>
            <a:off x="609755" y="3308936"/>
            <a:ext cx="4525841" cy="1841249"/>
          </a:xfrm>
          <a:prstGeom prst="rect">
            <a:avLst/>
          </a:prstGeom>
          <a:ln w="0">
            <a:noFill/>
          </a:ln>
        </p:spPr>
      </p:pic>
      <p:pic>
        <p:nvPicPr>
          <p:cNvPr id="148" name="Picture 147"/>
          <p:cNvPicPr/>
          <p:nvPr/>
        </p:nvPicPr>
        <p:blipFill>
          <a:blip r:embed="rId5"/>
          <a:stretch/>
        </p:blipFill>
        <p:spPr>
          <a:xfrm>
            <a:off x="2984352" y="1386270"/>
            <a:ext cx="1659257" cy="1634876"/>
          </a:xfrm>
          <a:prstGeom prst="rect">
            <a:avLst/>
          </a:prstGeom>
          <a:ln w="0">
            <a:noFill/>
          </a:ln>
        </p:spPr>
      </p:pic>
      <p:sp>
        <p:nvSpPr>
          <p:cNvPr id="149" name="TextBox 148"/>
          <p:cNvSpPr txBox="1"/>
          <p:nvPr/>
        </p:nvSpPr>
        <p:spPr>
          <a:xfrm>
            <a:off x="8559174" y="6219109"/>
            <a:ext cx="3613707" cy="461510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pPr algn="r"/>
            <a:r>
              <a:rPr lang="en-GB" sz="1209" spc="-1" dirty="0">
                <a:solidFill>
                  <a:srgbClr val="000000"/>
                </a:solidFill>
                <a:latin typeface="Arial"/>
              </a:rPr>
              <a:t>R. </a:t>
            </a:r>
            <a:r>
              <a:rPr lang="en-GB" sz="1209" spc="-1" dirty="0" err="1">
                <a:solidFill>
                  <a:srgbClr val="000000"/>
                </a:solidFill>
                <a:latin typeface="Arial"/>
              </a:rPr>
              <a:t>Mankowsky</a:t>
            </a:r>
            <a:r>
              <a:rPr lang="en-GB" sz="1209" spc="-1" dirty="0">
                <a:solidFill>
                  <a:srgbClr val="000000"/>
                </a:solidFill>
                <a:latin typeface="Arial"/>
              </a:rPr>
              <a:t> et al. Nature 516, 71-73 (2014)</a:t>
            </a:r>
          </a:p>
          <a:p>
            <a:pPr algn="r"/>
            <a:r>
              <a:rPr lang="en-GB" sz="1209" spc="-1" dirty="0">
                <a:solidFill>
                  <a:srgbClr val="000000"/>
                </a:solidFill>
                <a:latin typeface="Arial"/>
              </a:rPr>
              <a:t>S. </a:t>
            </a:r>
            <a:r>
              <a:rPr lang="en-GB" sz="1209" spc="-1" dirty="0" err="1">
                <a:solidFill>
                  <a:srgbClr val="000000"/>
                </a:solidFill>
                <a:latin typeface="Arial"/>
              </a:rPr>
              <a:t>Wandel</a:t>
            </a:r>
            <a:r>
              <a:rPr lang="en-GB" sz="1209" spc="-1" dirty="0">
                <a:solidFill>
                  <a:srgbClr val="000000"/>
                </a:solidFill>
                <a:latin typeface="Arial"/>
              </a:rPr>
              <a:t> et al., Science 376, 860 (2022)</a:t>
            </a:r>
          </a:p>
        </p:txBody>
      </p:sp>
      <p:pic>
        <p:nvPicPr>
          <p:cNvPr id="150" name="Picture 149"/>
          <p:cNvPicPr/>
          <p:nvPr/>
        </p:nvPicPr>
        <p:blipFill>
          <a:blip r:embed="rId6"/>
          <a:stretch/>
        </p:blipFill>
        <p:spPr>
          <a:xfrm>
            <a:off x="6052084" y="1132005"/>
            <a:ext cx="5892954" cy="2262267"/>
          </a:xfrm>
          <a:prstGeom prst="rect">
            <a:avLst/>
          </a:prstGeom>
          <a:ln w="0">
            <a:noFill/>
          </a:ln>
        </p:spPr>
      </p:pic>
      <p:pic>
        <p:nvPicPr>
          <p:cNvPr id="151" name="Picture 150"/>
          <p:cNvPicPr/>
          <p:nvPr/>
        </p:nvPicPr>
        <p:blipFill>
          <a:blip r:embed="rId7"/>
          <a:stretch/>
        </p:blipFill>
        <p:spPr>
          <a:xfrm>
            <a:off x="7140550" y="3504860"/>
            <a:ext cx="4027324" cy="1754607"/>
          </a:xfrm>
          <a:prstGeom prst="rect">
            <a:avLst/>
          </a:prstGeom>
          <a:ln w="0">
            <a:noFill/>
          </a:ln>
        </p:spPr>
      </p:pic>
      <p:sp>
        <p:nvSpPr>
          <p:cNvPr id="152" name="TextBox 151"/>
          <p:cNvSpPr txBox="1"/>
          <p:nvPr/>
        </p:nvSpPr>
        <p:spPr>
          <a:xfrm>
            <a:off x="609755" y="5333483"/>
            <a:ext cx="4603775" cy="1088466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GB" spc="-1" dirty="0">
                <a:solidFill>
                  <a:srgbClr val="000000"/>
                </a:solidFill>
                <a:latin typeface="Arial"/>
              </a:rPr>
              <a:t>Tr-RIXS resolves spin, orbit charge contributions in magnetic materials out of equilibrium.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86478" y="6385862"/>
            <a:ext cx="4397402" cy="294757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pPr algn="r"/>
            <a:r>
              <a:rPr lang="en-GB" sz="1209" spc="-1" dirty="0">
                <a:solidFill>
                  <a:srgbClr val="000000"/>
                </a:solidFill>
                <a:latin typeface="Arial"/>
              </a:rPr>
              <a:t>M. P. M. Dean et al., Nature Materials 15, 601–605 (2016)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6509240" y="5442329"/>
            <a:ext cx="5681792" cy="805465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GB" spc="-1" dirty="0">
                <a:solidFill>
                  <a:srgbClr val="000000"/>
                </a:solidFill>
                <a:latin typeface="Arial"/>
              </a:rPr>
              <a:t>Superconductivity stabilises CDW topological defects that are removed by suppressing superconductivity.</a:t>
            </a:r>
          </a:p>
        </p:txBody>
      </p:sp>
      <p:sp>
        <p:nvSpPr>
          <p:cNvPr id="155" name="Straight Connector 154"/>
          <p:cNvSpPr/>
          <p:nvPr/>
        </p:nvSpPr>
        <p:spPr>
          <a:xfrm>
            <a:off x="5594928" y="1066697"/>
            <a:ext cx="0" cy="4680403"/>
          </a:xfrm>
          <a:prstGeom prst="line">
            <a:avLst/>
          </a:prstGeom>
          <a:ln w="0">
            <a:solidFill>
              <a:srgbClr val="BDBD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 anchor="ctr">
            <a:noAutofit/>
          </a:bodyPr>
          <a:lstStyle/>
          <a:p>
            <a:endParaRPr lang="en-GB" sz="2177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370292" y="457155"/>
            <a:ext cx="4603775" cy="653080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GB" spc="-1" dirty="0">
                <a:solidFill>
                  <a:srgbClr val="000000"/>
                </a:solidFill>
                <a:latin typeface="Arial"/>
              </a:rPr>
              <a:t>Time-resolved  Resonant Inelastic X-ray Scattering  (Tr-RIXS)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6342070" y="352810"/>
            <a:ext cx="5072251" cy="592561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GB" spc="-1" dirty="0">
                <a:solidFill>
                  <a:srgbClr val="000000"/>
                </a:solidFill>
                <a:latin typeface="Arial"/>
              </a:rPr>
              <a:t>Laser pump, X-ray probe of Superconductivity and CDW Interactions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214" y="-1742"/>
            <a:ext cx="8446495" cy="382705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GB" sz="1814" spc="-1">
                <a:solidFill>
                  <a:srgbClr val="000066"/>
                </a:solidFill>
                <a:latin typeface="Arial"/>
              </a:rPr>
              <a:t>Recent work (2):</a:t>
            </a:r>
          </a:p>
        </p:txBody>
      </p:sp>
      <p:pic>
        <p:nvPicPr>
          <p:cNvPr id="159" name="Picture 158"/>
          <p:cNvPicPr/>
          <p:nvPr/>
        </p:nvPicPr>
        <p:blipFill>
          <a:blip r:embed="rId3"/>
          <a:stretch/>
        </p:blipFill>
        <p:spPr>
          <a:xfrm>
            <a:off x="109061" y="1300064"/>
            <a:ext cx="5711833" cy="1435033"/>
          </a:xfrm>
          <a:prstGeom prst="rect">
            <a:avLst/>
          </a:prstGeom>
          <a:ln w="0">
            <a:noFill/>
          </a:ln>
        </p:spPr>
      </p:pic>
      <p:sp>
        <p:nvSpPr>
          <p:cNvPr id="160" name="TextBox 159"/>
          <p:cNvSpPr txBox="1"/>
          <p:nvPr/>
        </p:nvSpPr>
        <p:spPr>
          <a:xfrm>
            <a:off x="239676" y="5006943"/>
            <a:ext cx="5224636" cy="827234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GB" spc="-1" dirty="0">
                <a:solidFill>
                  <a:srgbClr val="000000"/>
                </a:solidFill>
                <a:latin typeface="Arial"/>
              </a:rPr>
              <a:t>3D images of acoustic phonons in a nanocrystal. Orthogonal cut planes through the nanocrystal showing the projected displacement as a function of delay time</a:t>
            </a:r>
            <a:r>
              <a:rPr lang="en-GB" sz="1451" spc="-1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239676" y="6400409"/>
            <a:ext cx="3613707" cy="309124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GB" sz="1209" spc="-1" dirty="0">
                <a:solidFill>
                  <a:srgbClr val="000000"/>
                </a:solidFill>
                <a:latin typeface="Arial"/>
              </a:rPr>
              <a:t>J.N. Clark et al. Science 341, 56–59 (2013)</a:t>
            </a:r>
          </a:p>
        </p:txBody>
      </p:sp>
      <p:pic>
        <p:nvPicPr>
          <p:cNvPr id="162" name="Picture 161"/>
          <p:cNvPicPr/>
          <p:nvPr/>
        </p:nvPicPr>
        <p:blipFill>
          <a:blip r:embed="rId4"/>
          <a:stretch/>
        </p:blipFill>
        <p:spPr>
          <a:xfrm>
            <a:off x="348523" y="3083842"/>
            <a:ext cx="5347850" cy="1574792"/>
          </a:xfrm>
          <a:prstGeom prst="rect">
            <a:avLst/>
          </a:prstGeom>
          <a:ln w="0">
            <a:noFill/>
          </a:ln>
        </p:spPr>
      </p:pic>
      <p:sp>
        <p:nvSpPr>
          <p:cNvPr id="163" name="Straight Connector 162"/>
          <p:cNvSpPr/>
          <p:nvPr/>
        </p:nvSpPr>
        <p:spPr>
          <a:xfrm>
            <a:off x="5877929" y="1023158"/>
            <a:ext cx="0" cy="4680403"/>
          </a:xfrm>
          <a:prstGeom prst="line">
            <a:avLst/>
          </a:prstGeom>
          <a:ln w="0">
            <a:solidFill>
              <a:srgbClr val="BDBD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 anchor="ctr">
            <a:noAutofit/>
          </a:bodyPr>
          <a:lstStyle/>
          <a:p>
            <a:endParaRPr lang="en-GB" sz="2177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435600" y="457591"/>
            <a:ext cx="5072251" cy="592561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GB" spc="-1" dirty="0">
                <a:solidFill>
                  <a:srgbClr val="000000"/>
                </a:solidFill>
                <a:latin typeface="Arial"/>
              </a:rPr>
              <a:t>Time-resolved Bragg Coherent Diffraction Imaging (Tr-BCDI)</a:t>
            </a:r>
          </a:p>
        </p:txBody>
      </p:sp>
      <p:pic>
        <p:nvPicPr>
          <p:cNvPr id="165" name="Picture 164"/>
          <p:cNvPicPr/>
          <p:nvPr/>
        </p:nvPicPr>
        <p:blipFill>
          <a:blip r:embed="rId5"/>
          <a:stretch/>
        </p:blipFill>
        <p:spPr>
          <a:xfrm>
            <a:off x="5977198" y="936081"/>
            <a:ext cx="5963922" cy="4266786"/>
          </a:xfrm>
          <a:prstGeom prst="rect">
            <a:avLst/>
          </a:prstGeom>
          <a:ln w="0">
            <a:noFill/>
          </a:ln>
        </p:spPr>
      </p:pic>
      <p:sp>
        <p:nvSpPr>
          <p:cNvPr id="166" name="TextBox 165"/>
          <p:cNvSpPr txBox="1"/>
          <p:nvPr/>
        </p:nvSpPr>
        <p:spPr>
          <a:xfrm>
            <a:off x="6269777" y="458026"/>
            <a:ext cx="5638253" cy="592561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GB" spc="-1" dirty="0">
                <a:solidFill>
                  <a:srgbClr val="000000"/>
                </a:solidFill>
                <a:latin typeface="Arial"/>
              </a:rPr>
              <a:t>Photoelectron Momentum Microscopy of 2D Material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44086" y="6306538"/>
            <a:ext cx="4702172" cy="304770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pPr algn="r"/>
            <a:r>
              <a:rPr lang="en-GB" sz="1209" spc="-1" dirty="0">
                <a:solidFill>
                  <a:srgbClr val="000000"/>
                </a:solidFill>
                <a:latin typeface="Arial"/>
              </a:rPr>
              <a:t>D. </a:t>
            </a:r>
            <a:r>
              <a:rPr lang="en-GB" sz="1209" spc="-1" dirty="0" err="1">
                <a:solidFill>
                  <a:srgbClr val="000000"/>
                </a:solidFill>
                <a:latin typeface="Arial"/>
              </a:rPr>
              <a:t>Kutnyakhov</a:t>
            </a:r>
            <a:r>
              <a:rPr lang="en-GB" sz="1209" spc="-1" dirty="0">
                <a:solidFill>
                  <a:srgbClr val="000000"/>
                </a:solidFill>
                <a:latin typeface="Arial"/>
              </a:rPr>
              <a:t>, et al., Rev. Sci. </a:t>
            </a:r>
            <a:r>
              <a:rPr lang="en-GB" sz="1209" spc="-1" dirty="0" err="1">
                <a:solidFill>
                  <a:srgbClr val="000000"/>
                </a:solidFill>
                <a:latin typeface="Arial"/>
              </a:rPr>
              <a:t>Instrum</a:t>
            </a:r>
            <a:r>
              <a:rPr lang="en-GB" sz="1209" spc="-1" dirty="0">
                <a:solidFill>
                  <a:srgbClr val="000000"/>
                </a:solidFill>
                <a:latin typeface="Arial"/>
              </a:rPr>
              <a:t>. 91 (1): 013109 (2020)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378624" y="5261644"/>
            <a:ext cx="5485868" cy="728401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GB" spc="-1" dirty="0">
                <a:solidFill>
                  <a:srgbClr val="000000"/>
                </a:solidFill>
                <a:latin typeface="Arial"/>
              </a:rPr>
              <a:t>Combining valence-band and core-level spectroscopy with photoelectron diffraction for electronic, chemical, and structural analysis</a:t>
            </a:r>
            <a:r>
              <a:rPr lang="en-GB" sz="1451" spc="-1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1535716" y="139989"/>
            <a:ext cx="8446495" cy="382705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/>
            <a:r>
              <a:rPr lang="en-GB" sz="3200" spc="-1" dirty="0">
                <a:solidFill>
                  <a:srgbClr val="000066"/>
                </a:solidFill>
                <a:latin typeface="Arial"/>
              </a:rPr>
              <a:t>2.4 Outlook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544882" y="740592"/>
            <a:ext cx="10993505" cy="5594714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pPr marL="261230" indent="-261230">
              <a:spcAft>
                <a:spcPts val="172"/>
              </a:spcAft>
              <a:buClr>
                <a:srgbClr val="000000"/>
              </a:buClr>
              <a:buSzPct val="45000"/>
              <a:buFont typeface="DejaVu Sans"/>
              <a:buChar char="◯"/>
            </a:pPr>
            <a:r>
              <a:rPr lang="en-GB" sz="2000" spc="-1" dirty="0">
                <a:solidFill>
                  <a:srgbClr val="0065AF"/>
                </a:solidFill>
                <a:latin typeface="DejaVu Sans"/>
              </a:rPr>
              <a:t>Ultrafast Magnetism:</a:t>
            </a:r>
            <a:endParaRPr lang="en-GB" sz="2000" spc="-1" dirty="0">
              <a:solidFill>
                <a:srgbClr val="000000"/>
              </a:solidFill>
              <a:latin typeface="Arial"/>
            </a:endParaRPr>
          </a:p>
          <a:p>
            <a:pPr marL="522461" lvl="1" indent="-261230">
              <a:spcAft>
                <a:spcPts val="17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spc="-1" dirty="0" err="1">
                <a:solidFill>
                  <a:srgbClr val="1B1B1B"/>
                </a:solidFill>
                <a:latin typeface="DejaVu Sans"/>
              </a:rPr>
              <a:t>Femto</a:t>
            </a:r>
            <a:r>
              <a:rPr lang="en-GB" sz="2000" spc="-1" dirty="0">
                <a:solidFill>
                  <a:srgbClr val="1B1B1B"/>
                </a:solidFill>
                <a:latin typeface="DejaVu Sans"/>
              </a:rPr>
              <a:t>/atto second pump-probe scheme in THz/mid-IR to couple to phonon modes.</a:t>
            </a:r>
            <a:br>
              <a:rPr sz="2000" dirty="0"/>
            </a:br>
            <a:r>
              <a:rPr lang="en-GB" sz="2000" spc="-1" dirty="0">
                <a:solidFill>
                  <a:srgbClr val="1B1B1B"/>
                </a:solidFill>
                <a:latin typeface="DejaVu Sans"/>
              </a:rPr>
              <a:t> </a:t>
            </a:r>
            <a:endParaRPr lang="en-GB" sz="2000" spc="-1" dirty="0">
              <a:solidFill>
                <a:srgbClr val="000000"/>
              </a:solidFill>
              <a:latin typeface="Arial"/>
            </a:endParaRPr>
          </a:p>
          <a:p>
            <a:pPr marL="261230" indent="-261230">
              <a:spcAft>
                <a:spcPts val="172"/>
              </a:spcAft>
              <a:buClr>
                <a:srgbClr val="000000"/>
              </a:buClr>
              <a:buSzPct val="45000"/>
              <a:buFont typeface="DejaVu Sans"/>
              <a:buChar char="◯"/>
            </a:pPr>
            <a:r>
              <a:rPr lang="en-GB" sz="2000" spc="-1" dirty="0">
                <a:solidFill>
                  <a:srgbClr val="0065AF"/>
                </a:solidFill>
                <a:latin typeface="DejaVu Sans"/>
              </a:rPr>
              <a:t>Imaging Dynamics in Nanomaterials:</a:t>
            </a:r>
            <a:endParaRPr lang="en-GB" sz="2000" spc="-1" dirty="0">
              <a:solidFill>
                <a:srgbClr val="000000"/>
              </a:solidFill>
              <a:latin typeface="Arial"/>
            </a:endParaRPr>
          </a:p>
          <a:p>
            <a:pPr marL="522461" lvl="1" indent="-261230">
              <a:spcAft>
                <a:spcPts val="17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spc="-1" dirty="0" err="1">
                <a:solidFill>
                  <a:srgbClr val="1B1B1B"/>
                </a:solidFill>
                <a:latin typeface="DejaVu Sans"/>
              </a:rPr>
              <a:t>Femto</a:t>
            </a:r>
            <a:r>
              <a:rPr lang="en-GB" sz="2000" spc="-1" dirty="0">
                <a:solidFill>
                  <a:srgbClr val="1B1B1B"/>
                </a:solidFill>
                <a:latin typeface="DejaVu Sans"/>
              </a:rPr>
              <a:t>/atto second time-resolution to unambiguously probe each stage during a structural phase transition in three-dimensions.</a:t>
            </a:r>
            <a:br>
              <a:rPr sz="2000" dirty="0"/>
            </a:br>
            <a:r>
              <a:rPr lang="en-GB" sz="2000" spc="-1" dirty="0">
                <a:solidFill>
                  <a:srgbClr val="1B1B1B"/>
                </a:solidFill>
                <a:latin typeface="DejaVu Sans"/>
              </a:rPr>
              <a:t> </a:t>
            </a:r>
            <a:endParaRPr lang="en-GB" sz="2000" spc="-1" dirty="0">
              <a:solidFill>
                <a:srgbClr val="000000"/>
              </a:solidFill>
              <a:latin typeface="Arial"/>
            </a:endParaRPr>
          </a:p>
          <a:p>
            <a:pPr marL="261230" indent="-261230">
              <a:spcAft>
                <a:spcPts val="172"/>
              </a:spcAft>
              <a:buClr>
                <a:srgbClr val="000000"/>
              </a:buClr>
              <a:buSzPct val="45000"/>
              <a:buFont typeface="DejaVu Sans"/>
              <a:buChar char="◯"/>
            </a:pPr>
            <a:r>
              <a:rPr lang="en-GB" sz="2000" spc="-1" dirty="0">
                <a:solidFill>
                  <a:srgbClr val="0065AF"/>
                </a:solidFill>
                <a:latin typeface="DejaVu Sans"/>
              </a:rPr>
              <a:t>Electronic Dynamics in Quantum Materials:</a:t>
            </a:r>
            <a:endParaRPr lang="en-GB" sz="2000" spc="-1" dirty="0">
              <a:solidFill>
                <a:srgbClr val="000000"/>
              </a:solidFill>
              <a:latin typeface="Arial"/>
            </a:endParaRPr>
          </a:p>
          <a:p>
            <a:pPr marL="522461" lvl="1" indent="-261230">
              <a:spcAft>
                <a:spcPts val="17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spc="-1" dirty="0">
                <a:solidFill>
                  <a:srgbClr val="1B1B1B"/>
                </a:solidFill>
                <a:latin typeface="DejaVu Sans"/>
              </a:rPr>
              <a:t>Access to electronic dynamics in the time-domain with atto second time resolution. </a:t>
            </a:r>
            <a:endParaRPr lang="en-GB" sz="2000" spc="-1" dirty="0">
              <a:solidFill>
                <a:srgbClr val="000000"/>
              </a:solidFill>
              <a:latin typeface="Arial"/>
            </a:endParaRPr>
          </a:p>
          <a:p>
            <a:pPr marL="522461" lvl="1" indent="-261230">
              <a:spcAft>
                <a:spcPts val="17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2000" spc="-1" dirty="0">
              <a:solidFill>
                <a:srgbClr val="000000"/>
              </a:solidFill>
              <a:latin typeface="Arial"/>
            </a:endParaRPr>
          </a:p>
          <a:p>
            <a:pPr marL="261230" indent="-261230">
              <a:spcAft>
                <a:spcPts val="172"/>
              </a:spcAft>
              <a:buClr>
                <a:srgbClr val="000000"/>
              </a:buClr>
              <a:buSzPct val="45000"/>
              <a:buFont typeface="DejaVu Sans"/>
              <a:buChar char="◯"/>
            </a:pPr>
            <a:r>
              <a:rPr lang="en-GB" sz="2000" spc="-1" dirty="0">
                <a:solidFill>
                  <a:srgbClr val="0065AF"/>
                </a:solidFill>
                <a:latin typeface="DejaVu Sans"/>
              </a:rPr>
              <a:t>Disorder in Quantum Materials:</a:t>
            </a:r>
            <a:endParaRPr lang="en-GB" sz="2000" spc="-1" dirty="0">
              <a:solidFill>
                <a:srgbClr val="000000"/>
              </a:solidFill>
              <a:latin typeface="Arial"/>
            </a:endParaRPr>
          </a:p>
          <a:p>
            <a:pPr marL="522461" lvl="1" indent="-261230">
              <a:spcAft>
                <a:spcPts val="17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spc="-1" dirty="0">
                <a:solidFill>
                  <a:srgbClr val="1B1B1B"/>
                </a:solidFill>
                <a:latin typeface="DejaVu Sans"/>
              </a:rPr>
              <a:t>Probing disorder in broad range of materials with </a:t>
            </a:r>
            <a:r>
              <a:rPr lang="en-GB" sz="2000" spc="-1" dirty="0" err="1">
                <a:solidFill>
                  <a:srgbClr val="1B1B1B"/>
                </a:solidFill>
                <a:latin typeface="DejaVu Sans"/>
              </a:rPr>
              <a:t>femto</a:t>
            </a:r>
            <a:r>
              <a:rPr lang="en-GB" sz="2000" spc="-1" dirty="0">
                <a:solidFill>
                  <a:srgbClr val="1B1B1B"/>
                </a:solidFill>
                <a:latin typeface="DejaVu Sans"/>
              </a:rPr>
              <a:t>/atto second </a:t>
            </a:r>
            <a:br>
              <a:rPr sz="2000" dirty="0"/>
            </a:br>
            <a:r>
              <a:rPr lang="en-GB" sz="2000" spc="-1" dirty="0">
                <a:solidFill>
                  <a:srgbClr val="1B1B1B"/>
                </a:solidFill>
                <a:latin typeface="DejaVu Sans"/>
              </a:rPr>
              <a:t>time resolution.</a:t>
            </a:r>
            <a:endParaRPr lang="en-GB" sz="2000" spc="-1" dirty="0">
              <a:solidFill>
                <a:srgbClr val="000000"/>
              </a:solidFill>
              <a:latin typeface="Arial"/>
            </a:endParaRPr>
          </a:p>
          <a:p>
            <a:pPr marL="522461" lvl="1" indent="-261230">
              <a:spcAft>
                <a:spcPts val="17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spc="-1" dirty="0">
                <a:solidFill>
                  <a:srgbClr val="1B1B1B"/>
                </a:solidFill>
                <a:latin typeface="DejaVu Sans"/>
              </a:rPr>
              <a:t>Utility of high energy x-rays, for time-resolved pair distribution function (tr-PDF) measurements </a:t>
            </a:r>
            <a:r>
              <a:rPr lang="en-GB" sz="2000" spc="-1" dirty="0" err="1">
                <a:solidFill>
                  <a:srgbClr val="1B1B1B"/>
                </a:solidFill>
                <a:latin typeface="DejaVu Sans"/>
              </a:rPr>
              <a:t>upto</a:t>
            </a:r>
            <a:r>
              <a:rPr lang="en-GB" sz="2000" spc="-1" dirty="0">
                <a:solidFill>
                  <a:srgbClr val="1B1B1B"/>
                </a:solidFill>
                <a:latin typeface="DejaVu Sans"/>
              </a:rPr>
              <a:t> 50 keV.</a:t>
            </a:r>
            <a:endParaRPr lang="en-GB" sz="2000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5"/>
          <p:cNvSpPr txBox="1"/>
          <p:nvPr/>
        </p:nvSpPr>
        <p:spPr>
          <a:xfrm>
            <a:off x="169182" y="166936"/>
            <a:ext cx="1182469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 b="1"/>
            </a:lvl1pPr>
          </a:lstStyle>
          <a:p>
            <a:pPr algn="ctr"/>
            <a:r>
              <a:rPr lang="en-GB" sz="2800" dirty="0"/>
              <a:t>2.5 Matter at Extreme Conditions</a:t>
            </a:r>
            <a:endParaRPr sz="2800" dirty="0"/>
          </a:p>
        </p:txBody>
      </p:sp>
      <p:sp>
        <p:nvSpPr>
          <p:cNvPr id="95" name="Straight Connector 9"/>
          <p:cNvSpPr/>
          <p:nvPr/>
        </p:nvSpPr>
        <p:spPr>
          <a:xfrm>
            <a:off x="0" y="881403"/>
            <a:ext cx="12192001" cy="1"/>
          </a:xfrm>
          <a:prstGeom prst="line">
            <a:avLst/>
          </a:prstGeom>
          <a:ln w="28575">
            <a:solidFill>
              <a:srgbClr val="D9212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98" name="Rectangle 16"/>
          <p:cNvGrpSpPr/>
          <p:nvPr/>
        </p:nvGrpSpPr>
        <p:grpSpPr>
          <a:xfrm>
            <a:off x="439450" y="896186"/>
            <a:ext cx="3065749" cy="707884"/>
            <a:chOff x="0" y="-76644"/>
            <a:chExt cx="3065747" cy="707883"/>
          </a:xfrm>
        </p:grpSpPr>
        <p:sp>
          <p:nvSpPr>
            <p:cNvPr id="96" name="Rectangle"/>
            <p:cNvSpPr/>
            <p:nvPr/>
          </p:nvSpPr>
          <p:spPr>
            <a:xfrm>
              <a:off x="0" y="16296"/>
              <a:ext cx="3065747" cy="522001"/>
            </a:xfrm>
            <a:prstGeom prst="rect">
              <a:avLst/>
            </a:prstGeom>
            <a:solidFill>
              <a:srgbClr val="E30613"/>
            </a:solidFill>
            <a:ln w="25400" cap="flat">
              <a:solidFill>
                <a:srgbClr val="E3061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97" name="4.1 Shocked materials and matter at extremes"/>
            <p:cNvSpPr txBox="1"/>
            <p:nvPr/>
          </p:nvSpPr>
          <p:spPr>
            <a:xfrm>
              <a:off x="58419" y="-76644"/>
              <a:ext cx="2948908" cy="707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</a:defRPr>
              </a:lvl1pPr>
            </a:lstStyle>
            <a:p>
              <a:r>
                <a:rPr sz="2000" dirty="0"/>
                <a:t>Shocked materials and matter at extremes</a:t>
              </a:r>
            </a:p>
          </p:txBody>
        </p:sp>
      </p:grpSp>
      <p:grpSp>
        <p:nvGrpSpPr>
          <p:cNvPr id="101" name="Rectangle 22"/>
          <p:cNvGrpSpPr/>
          <p:nvPr/>
        </p:nvGrpSpPr>
        <p:grpSpPr>
          <a:xfrm>
            <a:off x="5372534" y="896186"/>
            <a:ext cx="3235491" cy="707884"/>
            <a:chOff x="0" y="-76644"/>
            <a:chExt cx="3235490" cy="707883"/>
          </a:xfrm>
        </p:grpSpPr>
        <p:sp>
          <p:nvSpPr>
            <p:cNvPr id="99" name="Rectangle"/>
            <p:cNvSpPr/>
            <p:nvPr/>
          </p:nvSpPr>
          <p:spPr>
            <a:xfrm>
              <a:off x="0" y="16296"/>
              <a:ext cx="3235490" cy="522001"/>
            </a:xfrm>
            <a:prstGeom prst="rect">
              <a:avLst/>
            </a:prstGeom>
            <a:solidFill>
              <a:srgbClr val="E30613"/>
            </a:solidFill>
            <a:ln w="25400" cap="flat">
              <a:solidFill>
                <a:srgbClr val="E3061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0" name="4.3 X-ray interactions with laser accelerated electrons"/>
            <p:cNvSpPr txBox="1"/>
            <p:nvPr/>
          </p:nvSpPr>
          <p:spPr>
            <a:xfrm>
              <a:off x="58419" y="-76644"/>
              <a:ext cx="3118651" cy="707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</a:defRPr>
              </a:lvl1pPr>
            </a:lstStyle>
            <a:p>
              <a:r>
                <a:rPr lang="en-GB" sz="2000" dirty="0"/>
                <a:t>Interactions with energetic electron and ion beams</a:t>
              </a:r>
              <a:endParaRPr sz="2000" dirty="0"/>
            </a:p>
          </p:txBody>
        </p:sp>
      </p:grpSp>
      <p:grpSp>
        <p:nvGrpSpPr>
          <p:cNvPr id="104" name="Rectangle 24"/>
          <p:cNvGrpSpPr/>
          <p:nvPr/>
        </p:nvGrpSpPr>
        <p:grpSpPr>
          <a:xfrm>
            <a:off x="7441721" y="3266968"/>
            <a:ext cx="4405231" cy="1385155"/>
            <a:chOff x="-206470" y="-217146"/>
            <a:chExt cx="3505647" cy="1015658"/>
          </a:xfrm>
        </p:grpSpPr>
        <p:sp>
          <p:nvSpPr>
            <p:cNvPr id="102" name="Rectangle"/>
            <p:cNvSpPr/>
            <p:nvPr/>
          </p:nvSpPr>
          <p:spPr>
            <a:xfrm>
              <a:off x="0" y="16296"/>
              <a:ext cx="3299177" cy="522001"/>
            </a:xfrm>
            <a:prstGeom prst="rect">
              <a:avLst/>
            </a:prstGeom>
            <a:solidFill>
              <a:srgbClr val="E30613"/>
            </a:solidFill>
            <a:ln w="25400" cap="flat">
              <a:solidFill>
                <a:srgbClr val="E3061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3" name="4.4 Even more extreme conditions at a spherical compression facility"/>
            <p:cNvSpPr txBox="1"/>
            <p:nvPr/>
          </p:nvSpPr>
          <p:spPr>
            <a:xfrm>
              <a:off x="-206470" y="-217146"/>
              <a:ext cx="3447227" cy="1015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</a:defRPr>
              </a:lvl1pPr>
            </a:lstStyle>
            <a:p>
              <a:r>
                <a:rPr sz="2000" dirty="0"/>
                <a:t>Even more extreme conditions at a spherical compression facility</a:t>
              </a:r>
            </a:p>
          </p:txBody>
        </p:sp>
      </p:grpSp>
      <p:grpSp>
        <p:nvGrpSpPr>
          <p:cNvPr id="107" name="Rectangle 6"/>
          <p:cNvGrpSpPr/>
          <p:nvPr/>
        </p:nvGrpSpPr>
        <p:grpSpPr>
          <a:xfrm>
            <a:off x="2840300" y="3316605"/>
            <a:ext cx="2948909" cy="1220887"/>
            <a:chOff x="0" y="-230533"/>
            <a:chExt cx="2754719" cy="1015659"/>
          </a:xfrm>
        </p:grpSpPr>
        <p:sp>
          <p:nvSpPr>
            <p:cNvPr id="105" name="Rectangle"/>
            <p:cNvSpPr/>
            <p:nvPr/>
          </p:nvSpPr>
          <p:spPr>
            <a:xfrm>
              <a:off x="0" y="15686"/>
              <a:ext cx="2754719" cy="523221"/>
            </a:xfrm>
            <a:prstGeom prst="rect">
              <a:avLst/>
            </a:prstGeom>
            <a:solidFill>
              <a:srgbClr val="E30613"/>
            </a:solidFill>
            <a:ln w="25400" cap="flat">
              <a:solidFill>
                <a:srgbClr val="E3061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6" name="4.2 Quantum plasmas: warm and hot dense matter"/>
            <p:cNvSpPr txBox="1"/>
            <p:nvPr/>
          </p:nvSpPr>
          <p:spPr>
            <a:xfrm>
              <a:off x="58419" y="-230533"/>
              <a:ext cx="2637880" cy="1015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</a:defRPr>
              </a:lvl1pPr>
            </a:lstStyle>
            <a:p>
              <a:r>
                <a:rPr sz="2000" dirty="0"/>
                <a:t>Quantum plasmas: warm and hot dense matter</a:t>
              </a:r>
            </a:p>
          </p:txBody>
        </p:sp>
      </p:grpSp>
      <p:pic>
        <p:nvPicPr>
          <p:cNvPr id="108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867" y="4332265"/>
            <a:ext cx="2233086" cy="2228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7032" y="4405125"/>
            <a:ext cx="2592083" cy="2082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522" y="1611199"/>
            <a:ext cx="2993510" cy="1801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icture 12" descr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03" y="1611199"/>
            <a:ext cx="2743201" cy="1834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traight Connector 9"/>
          <p:cNvSpPr/>
          <p:nvPr/>
        </p:nvSpPr>
        <p:spPr>
          <a:xfrm>
            <a:off x="0" y="881403"/>
            <a:ext cx="12192001" cy="1"/>
          </a:xfrm>
          <a:prstGeom prst="line">
            <a:avLst/>
          </a:prstGeom>
          <a:ln w="28575">
            <a:solidFill>
              <a:srgbClr val="D9212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4" name="TextBox 1"/>
          <p:cNvSpPr txBox="1"/>
          <p:nvPr/>
        </p:nvSpPr>
        <p:spPr>
          <a:xfrm>
            <a:off x="159023" y="471736"/>
            <a:ext cx="993066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 b="1"/>
            </a:lvl1pPr>
          </a:lstStyle>
          <a:p>
            <a:r>
              <a:rPr sz="2400" dirty="0"/>
              <a:t>Shocked materials and matter at extremes</a:t>
            </a:r>
          </a:p>
        </p:txBody>
      </p:sp>
      <p:grpSp>
        <p:nvGrpSpPr>
          <p:cNvPr id="121" name="Group 39"/>
          <p:cNvGrpSpPr/>
          <p:nvPr/>
        </p:nvGrpSpPr>
        <p:grpSpPr>
          <a:xfrm>
            <a:off x="4563489" y="1435858"/>
            <a:ext cx="2973737" cy="2610650"/>
            <a:chOff x="0" y="-28877"/>
            <a:chExt cx="2973736" cy="2610649"/>
          </a:xfrm>
        </p:grpSpPr>
        <p:grpSp>
          <p:nvGrpSpPr>
            <p:cNvPr id="117" name="Rectangle 20"/>
            <p:cNvGrpSpPr/>
            <p:nvPr/>
          </p:nvGrpSpPr>
          <p:grpSpPr>
            <a:xfrm>
              <a:off x="1" y="-28877"/>
              <a:ext cx="2973735" cy="338552"/>
              <a:chOff x="-78213" y="-28876"/>
              <a:chExt cx="2973734" cy="338550"/>
            </a:xfrm>
          </p:grpSpPr>
          <p:sp>
            <p:nvSpPr>
              <p:cNvPr id="115" name="Rectangle"/>
              <p:cNvSpPr/>
              <p:nvPr/>
            </p:nvSpPr>
            <p:spPr>
              <a:xfrm>
                <a:off x="0" y="3239"/>
                <a:ext cx="2762063" cy="274321"/>
              </a:xfrm>
              <a:prstGeom prst="rect">
                <a:avLst/>
              </a:prstGeom>
              <a:solidFill>
                <a:srgbClr val="E30613"/>
              </a:solidFill>
              <a:ln w="1905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/>
                <a:endParaRPr/>
              </a:p>
            </p:txBody>
          </p:sp>
          <p:sp>
            <p:nvSpPr>
              <p:cNvPr id="116" name="Understanding planetary interiors"/>
              <p:cNvSpPr txBox="1"/>
              <p:nvPr/>
            </p:nvSpPr>
            <p:spPr>
              <a:xfrm>
                <a:off x="-78213" y="-28876"/>
                <a:ext cx="2973734" cy="3385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457200">
                  <a:defRPr sz="14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sz="1600" dirty="0"/>
                  <a:t>Understanding planetary interiors</a:t>
                </a:r>
              </a:p>
            </p:txBody>
          </p:sp>
        </p:grpSp>
        <p:sp>
          <p:nvSpPr>
            <p:cNvPr id="118" name="TextBox 25"/>
            <p:cNvSpPr txBox="1"/>
            <p:nvPr/>
          </p:nvSpPr>
          <p:spPr>
            <a:xfrm>
              <a:off x="133365" y="2333466"/>
              <a:ext cx="2651761" cy="248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200"/>
              </a:pPr>
              <a:r>
                <a:t>Kraus </a:t>
              </a:r>
              <a:r>
                <a:rPr i="1"/>
                <a:t>et al. </a:t>
              </a:r>
              <a:r>
                <a:t>Nat. Ast. </a:t>
              </a:r>
              <a:r>
                <a:rPr b="1"/>
                <a:t>1</a:t>
              </a:r>
              <a:r>
                <a:t>, 606 (2017) </a:t>
              </a:r>
            </a:p>
          </p:txBody>
        </p:sp>
        <p:pic>
          <p:nvPicPr>
            <p:cNvPr id="119" name="Picture 2" descr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740" y="666858"/>
              <a:ext cx="2547013" cy="1614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0" name="TextBox 31"/>
            <p:cNvSpPr txBox="1"/>
            <p:nvPr/>
          </p:nvSpPr>
          <p:spPr>
            <a:xfrm>
              <a:off x="0" y="243699"/>
              <a:ext cx="2918492" cy="4388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 b="1"/>
              </a:lvl1pPr>
            </a:lstStyle>
            <a:p>
              <a:r>
                <a:t>Partial dissociation of C-H in Neptune and formation of diamond</a:t>
              </a:r>
            </a:p>
          </p:txBody>
        </p:sp>
      </p:grpSp>
      <p:grpSp>
        <p:nvGrpSpPr>
          <p:cNvPr id="129" name="Group 43"/>
          <p:cNvGrpSpPr/>
          <p:nvPr/>
        </p:nvGrpSpPr>
        <p:grpSpPr>
          <a:xfrm>
            <a:off x="6915999" y="4020217"/>
            <a:ext cx="3136010" cy="2789170"/>
            <a:chOff x="-1" y="-28877"/>
            <a:chExt cx="3136009" cy="2789169"/>
          </a:xfrm>
        </p:grpSpPr>
        <p:sp>
          <p:nvSpPr>
            <p:cNvPr id="122" name="TextBox 23"/>
            <p:cNvSpPr txBox="1"/>
            <p:nvPr/>
          </p:nvSpPr>
          <p:spPr>
            <a:xfrm>
              <a:off x="322794" y="2483295"/>
              <a:ext cx="2490422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sz="1200"/>
              </a:pPr>
              <a:r>
                <a:rPr dirty="0"/>
                <a:t>McBride </a:t>
              </a:r>
              <a:r>
                <a:rPr i="1" dirty="0"/>
                <a:t>et al. </a:t>
              </a:r>
              <a:r>
                <a:rPr dirty="0"/>
                <a:t>Nat. Phys </a:t>
              </a:r>
              <a:r>
                <a:rPr b="1" dirty="0"/>
                <a:t>15</a:t>
              </a:r>
              <a:r>
                <a:rPr dirty="0"/>
                <a:t>, 89 (2019) </a:t>
              </a:r>
            </a:p>
          </p:txBody>
        </p:sp>
        <p:grpSp>
          <p:nvGrpSpPr>
            <p:cNvPr id="128" name="Group 41"/>
            <p:cNvGrpSpPr/>
            <p:nvPr/>
          </p:nvGrpSpPr>
          <p:grpSpPr>
            <a:xfrm>
              <a:off x="-1" y="-28877"/>
              <a:ext cx="3136009" cy="2569658"/>
              <a:chOff x="0" y="-28876"/>
              <a:chExt cx="3136008" cy="2569656"/>
            </a:xfrm>
          </p:grpSpPr>
          <p:grpSp>
            <p:nvGrpSpPr>
              <p:cNvPr id="125" name="Rectangle 22"/>
              <p:cNvGrpSpPr/>
              <p:nvPr/>
            </p:nvGrpSpPr>
            <p:grpSpPr>
              <a:xfrm>
                <a:off x="217232" y="-28876"/>
                <a:ext cx="2701545" cy="338552"/>
                <a:chOff x="0" y="-28875"/>
                <a:chExt cx="2701544" cy="338550"/>
              </a:xfrm>
            </p:grpSpPr>
            <p:sp>
              <p:nvSpPr>
                <p:cNvPr id="123" name="Rectangle"/>
                <p:cNvSpPr/>
                <p:nvPr/>
              </p:nvSpPr>
              <p:spPr>
                <a:xfrm>
                  <a:off x="0" y="3239"/>
                  <a:ext cx="2701544" cy="274321"/>
                </a:xfrm>
                <a:prstGeom prst="rect">
                  <a:avLst/>
                </a:prstGeom>
                <a:solidFill>
                  <a:srgbClr val="E30613"/>
                </a:solidFill>
                <a:ln w="19050" cap="flat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24" name="High strain rate phenomena"/>
                <p:cNvSpPr txBox="1"/>
                <p:nvPr/>
              </p:nvSpPr>
              <p:spPr>
                <a:xfrm>
                  <a:off x="55244" y="-28875"/>
                  <a:ext cx="2591055" cy="33855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400" b="1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rPr sz="1600" dirty="0"/>
                    <a:t>High strain rate phenomena</a:t>
                  </a:r>
                </a:p>
              </p:txBody>
            </p:sp>
          </p:grpSp>
          <p:pic>
            <p:nvPicPr>
              <p:cNvPr id="126" name="Picture 27" descr="Picture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7959" y="584382"/>
                <a:ext cx="2724369" cy="19563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7" name="TextBox 32"/>
              <p:cNvSpPr txBox="1"/>
              <p:nvPr/>
            </p:nvSpPr>
            <p:spPr>
              <a:xfrm>
                <a:off x="0" y="274551"/>
                <a:ext cx="3136008" cy="248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200" b="1"/>
                </a:lvl1pPr>
              </a:lstStyle>
              <a:p>
                <a:r>
                  <a:t>Response of silicon to uniaxial compression</a:t>
                </a:r>
              </a:p>
            </p:txBody>
          </p:sp>
        </p:grpSp>
      </p:grpSp>
      <p:grpSp>
        <p:nvGrpSpPr>
          <p:cNvPr id="136" name="Group 40"/>
          <p:cNvGrpSpPr/>
          <p:nvPr/>
        </p:nvGrpSpPr>
        <p:grpSpPr>
          <a:xfrm>
            <a:off x="8913333" y="1435858"/>
            <a:ext cx="2922847" cy="2579184"/>
            <a:chOff x="0" y="-28877"/>
            <a:chExt cx="2922846" cy="2579183"/>
          </a:xfrm>
        </p:grpSpPr>
        <p:grpSp>
          <p:nvGrpSpPr>
            <p:cNvPr id="132" name="Rectangle 35"/>
            <p:cNvGrpSpPr/>
            <p:nvPr/>
          </p:nvGrpSpPr>
          <p:grpSpPr>
            <a:xfrm>
              <a:off x="305706" y="-28877"/>
              <a:ext cx="2256189" cy="338552"/>
              <a:chOff x="-55244" y="-28876"/>
              <a:chExt cx="2256187" cy="338550"/>
            </a:xfrm>
          </p:grpSpPr>
          <p:sp>
            <p:nvSpPr>
              <p:cNvPr id="130" name="Rectangle"/>
              <p:cNvSpPr/>
              <p:nvPr/>
            </p:nvSpPr>
            <p:spPr>
              <a:xfrm>
                <a:off x="0" y="3239"/>
                <a:ext cx="2200943" cy="274321"/>
              </a:xfrm>
              <a:prstGeom prst="rect">
                <a:avLst/>
              </a:prstGeom>
              <a:solidFill>
                <a:srgbClr val="E30613"/>
              </a:solidFill>
              <a:ln w="19050" cap="flat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1" name="Novel material synthesis"/>
              <p:cNvSpPr txBox="1"/>
              <p:nvPr/>
            </p:nvSpPr>
            <p:spPr>
              <a:xfrm>
                <a:off x="-55244" y="-28876"/>
                <a:ext cx="2200942" cy="3385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sz="1600" dirty="0"/>
                  <a:t>Novel material synthesis</a:t>
                </a:r>
              </a:p>
            </p:txBody>
          </p:sp>
        </p:grpSp>
        <p:pic>
          <p:nvPicPr>
            <p:cNvPr id="133" name="Picture 36" descr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690" y="687459"/>
              <a:ext cx="1545464" cy="15454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4" name="TextBox 37"/>
            <p:cNvSpPr txBox="1"/>
            <p:nvPr/>
          </p:nvSpPr>
          <p:spPr>
            <a:xfrm>
              <a:off x="0" y="2302000"/>
              <a:ext cx="2922846" cy="248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200"/>
              </a:pPr>
              <a:r>
                <a:t>Gorman </a:t>
              </a:r>
              <a:r>
                <a:rPr i="1"/>
                <a:t>et al.</a:t>
              </a:r>
              <a:r>
                <a:t>, APL </a:t>
              </a:r>
              <a:r>
                <a:rPr b="1"/>
                <a:t>114</a:t>
              </a:r>
              <a:r>
                <a:t> 120601 (2019)</a:t>
              </a:r>
            </a:p>
          </p:txBody>
        </p:sp>
        <p:sp>
          <p:nvSpPr>
            <p:cNvPr id="135" name="Rectangle 38"/>
            <p:cNvSpPr txBox="1"/>
            <p:nvPr/>
          </p:nvSpPr>
          <p:spPr>
            <a:xfrm>
              <a:off x="135542" y="287893"/>
              <a:ext cx="2651761" cy="4388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 b="1"/>
              </a:lvl1pPr>
            </a:lstStyle>
            <a:p>
              <a:r>
                <a:t>Observation of metastable phase in bismuth</a:t>
              </a:r>
            </a:p>
          </p:txBody>
        </p:sp>
      </p:grpSp>
      <p:grpSp>
        <p:nvGrpSpPr>
          <p:cNvPr id="144" name="Group 59"/>
          <p:cNvGrpSpPr/>
          <p:nvPr/>
        </p:nvGrpSpPr>
        <p:grpSpPr>
          <a:xfrm>
            <a:off x="2007908" y="4020218"/>
            <a:ext cx="3443745" cy="2784465"/>
            <a:chOff x="-1" y="-28876"/>
            <a:chExt cx="3443743" cy="2784464"/>
          </a:xfrm>
        </p:grpSpPr>
        <p:grpSp>
          <p:nvGrpSpPr>
            <p:cNvPr id="142" name="Group 42"/>
            <p:cNvGrpSpPr/>
            <p:nvPr/>
          </p:nvGrpSpPr>
          <p:grpSpPr>
            <a:xfrm>
              <a:off x="-1" y="-28876"/>
              <a:ext cx="3443743" cy="2784464"/>
              <a:chOff x="0" y="-28876"/>
              <a:chExt cx="3443741" cy="2784463"/>
            </a:xfrm>
          </p:grpSpPr>
          <p:grpSp>
            <p:nvGrpSpPr>
              <p:cNvPr id="139" name="Rectangle 21"/>
              <p:cNvGrpSpPr/>
              <p:nvPr/>
            </p:nvGrpSpPr>
            <p:grpSpPr>
              <a:xfrm>
                <a:off x="187674" y="-28876"/>
                <a:ext cx="2760661" cy="338552"/>
                <a:chOff x="0" y="-28875"/>
                <a:chExt cx="2760660" cy="338550"/>
              </a:xfrm>
            </p:grpSpPr>
            <p:sp>
              <p:nvSpPr>
                <p:cNvPr id="137" name="Rectangle"/>
                <p:cNvSpPr/>
                <p:nvPr/>
              </p:nvSpPr>
              <p:spPr>
                <a:xfrm>
                  <a:off x="0" y="3239"/>
                  <a:ext cx="2760660" cy="274321"/>
                </a:xfrm>
                <a:prstGeom prst="rect">
                  <a:avLst/>
                </a:prstGeom>
                <a:solidFill>
                  <a:srgbClr val="E30613"/>
                </a:solidFill>
                <a:ln w="19050" cap="flat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38" name="Dynamic strength of materials"/>
                <p:cNvSpPr txBox="1"/>
                <p:nvPr/>
              </p:nvSpPr>
              <p:spPr>
                <a:xfrm>
                  <a:off x="55244" y="-28875"/>
                  <a:ext cx="2650171" cy="33855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400" b="1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rPr sz="1600" dirty="0"/>
                    <a:t>Dynamic strength of materials</a:t>
                  </a:r>
                </a:p>
              </p:txBody>
            </p:sp>
          </p:grpSp>
          <p:sp>
            <p:nvSpPr>
              <p:cNvPr id="140" name="TextBox 24"/>
              <p:cNvSpPr txBox="1"/>
              <p:nvPr/>
            </p:nvSpPr>
            <p:spPr>
              <a:xfrm>
                <a:off x="159626" y="2483295"/>
                <a:ext cx="3284115" cy="2722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 sz="1200"/>
                </a:pPr>
                <a:r>
                  <a:t>Wehenberg, </a:t>
                </a:r>
                <a:r>
                  <a:rPr i="1"/>
                  <a:t>et al. </a:t>
                </a:r>
                <a:r>
                  <a:t>Nature, </a:t>
                </a:r>
                <a:r>
                  <a:rPr b="1"/>
                  <a:t>550</a:t>
                </a:r>
                <a:r>
                  <a:t>, </a:t>
                </a:r>
                <a:r>
                  <a:rPr>
                    <a:solidFill>
                      <a:srgbClr val="222222"/>
                    </a:solidFill>
                    <a:latin typeface="-apple-system"/>
                    <a:ea typeface="-apple-system"/>
                    <a:cs typeface="-apple-system"/>
                    <a:sym typeface="-apple-system"/>
                  </a:rPr>
                  <a:t>496</a:t>
                </a:r>
                <a:r>
                  <a:t> (2017)	</a:t>
                </a:r>
              </a:p>
            </p:txBody>
          </p:sp>
          <p:sp>
            <p:nvSpPr>
              <p:cNvPr id="141" name="TextBox 34"/>
              <p:cNvSpPr txBox="1"/>
              <p:nvPr/>
            </p:nvSpPr>
            <p:spPr>
              <a:xfrm>
                <a:off x="0" y="274551"/>
                <a:ext cx="3136008" cy="248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200" b="1"/>
                </a:lvl1pPr>
              </a:lstStyle>
              <a:p>
                <a:r>
                  <a:t>Twinning in dynamically compressed tantalum</a:t>
                </a:r>
              </a:p>
            </p:txBody>
          </p:sp>
        </p:grpSp>
        <p:pic>
          <p:nvPicPr>
            <p:cNvPr id="143" name="Picture 2" descr="Picture 2"/>
            <p:cNvPicPr>
              <a:picLocks noChangeAspect="1"/>
            </p:cNvPicPr>
            <p:nvPr/>
          </p:nvPicPr>
          <p:blipFill>
            <a:blip r:embed="rId5"/>
            <a:srcRect t="60592"/>
            <a:stretch>
              <a:fillRect/>
            </a:stretch>
          </p:blipFill>
          <p:spPr>
            <a:xfrm>
              <a:off x="482938" y="665145"/>
              <a:ext cx="2177098" cy="1773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2" name="Group 58"/>
          <p:cNvGrpSpPr/>
          <p:nvPr/>
        </p:nvGrpSpPr>
        <p:grpSpPr>
          <a:xfrm>
            <a:off x="213645" y="1435859"/>
            <a:ext cx="2918495" cy="2639341"/>
            <a:chOff x="-1" y="-28876"/>
            <a:chExt cx="2918493" cy="2639340"/>
          </a:xfrm>
        </p:grpSpPr>
        <p:grpSp>
          <p:nvGrpSpPr>
            <p:cNvPr id="150" name="Group 52"/>
            <p:cNvGrpSpPr/>
            <p:nvPr/>
          </p:nvGrpSpPr>
          <p:grpSpPr>
            <a:xfrm>
              <a:off x="-1" y="-28876"/>
              <a:ext cx="2918493" cy="2639340"/>
              <a:chOff x="0" y="-28876"/>
              <a:chExt cx="2918492" cy="2639339"/>
            </a:xfrm>
          </p:grpSpPr>
          <p:grpSp>
            <p:nvGrpSpPr>
              <p:cNvPr id="147" name="Rectangle 53"/>
              <p:cNvGrpSpPr/>
              <p:nvPr/>
            </p:nvGrpSpPr>
            <p:grpSpPr>
              <a:xfrm>
                <a:off x="78214" y="-28876"/>
                <a:ext cx="2762064" cy="338552"/>
                <a:chOff x="0" y="-28875"/>
                <a:chExt cx="2762063" cy="338550"/>
              </a:xfrm>
            </p:grpSpPr>
            <p:sp>
              <p:nvSpPr>
                <p:cNvPr id="145" name="Rectangle"/>
                <p:cNvSpPr/>
                <p:nvPr/>
              </p:nvSpPr>
              <p:spPr>
                <a:xfrm>
                  <a:off x="0" y="3239"/>
                  <a:ext cx="2762063" cy="274321"/>
                </a:xfrm>
                <a:prstGeom prst="rect">
                  <a:avLst/>
                </a:prstGeom>
                <a:solidFill>
                  <a:srgbClr val="E30613"/>
                </a:solidFill>
                <a:ln w="19050" cap="flat">
                  <a:solidFill>
                    <a:srgbClr val="C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457200"/>
                  <a:endParaRPr/>
                </a:p>
              </p:txBody>
            </p:sp>
            <p:sp>
              <p:nvSpPr>
                <p:cNvPr id="146" name="Melting at extreme pressures"/>
                <p:cNvSpPr txBox="1"/>
                <p:nvPr/>
              </p:nvSpPr>
              <p:spPr>
                <a:xfrm>
                  <a:off x="55244" y="-28875"/>
                  <a:ext cx="2651574" cy="33855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 defTabSz="457200">
                    <a:defRPr sz="1400" b="1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rPr sz="1600" dirty="0"/>
                    <a:t>Melting at extreme pressures</a:t>
                  </a:r>
                </a:p>
              </p:txBody>
            </p:sp>
          </p:grpSp>
          <p:sp>
            <p:nvSpPr>
              <p:cNvPr id="148" name="TextBox 54"/>
              <p:cNvSpPr txBox="1"/>
              <p:nvPr/>
            </p:nvSpPr>
            <p:spPr>
              <a:xfrm>
                <a:off x="133365" y="2333466"/>
                <a:ext cx="2651761" cy="276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200"/>
                </a:lvl1pPr>
              </a:lstStyle>
              <a:p>
                <a:r>
                  <a:rPr dirty="0"/>
                  <a:t> Briggs </a:t>
                </a:r>
                <a:r>
                  <a:rPr i="1" dirty="0"/>
                  <a:t>et al., </a:t>
                </a:r>
                <a:r>
                  <a:rPr dirty="0"/>
                  <a:t>APL, 115, 264101 (2019)</a:t>
                </a:r>
              </a:p>
            </p:txBody>
          </p:sp>
          <p:sp>
            <p:nvSpPr>
              <p:cNvPr id="149" name="TextBox 56"/>
              <p:cNvSpPr txBox="1"/>
              <p:nvPr/>
            </p:nvSpPr>
            <p:spPr>
              <a:xfrm>
                <a:off x="0" y="243699"/>
                <a:ext cx="2918492" cy="248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 defTabSz="457200">
                  <a:defRPr sz="1200" b="1"/>
                </a:lvl1pPr>
              </a:lstStyle>
              <a:p>
                <a:r>
                  <a:t>Shock-induced melting in tin</a:t>
                </a:r>
              </a:p>
            </p:txBody>
          </p:sp>
        </p:grpSp>
        <p:pic>
          <p:nvPicPr>
            <p:cNvPr id="151" name="Picture 57" descr="Picture 5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312" y="530250"/>
              <a:ext cx="2623390" cy="18560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3" name="TextBox 62"/>
          <p:cNvSpPr txBox="1"/>
          <p:nvPr/>
        </p:nvSpPr>
        <p:spPr>
          <a:xfrm>
            <a:off x="152399" y="880794"/>
            <a:ext cx="11760202" cy="554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b="1"/>
            </a:lvl1pPr>
          </a:lstStyle>
          <a:p>
            <a:r>
              <a:rPr dirty="0"/>
              <a:t>At extreme pressures matter undergoes complex low-symmetry phase transformations including melting. Understanding this </a:t>
            </a:r>
            <a:r>
              <a:rPr dirty="0" err="1"/>
              <a:t>behaviour</a:t>
            </a:r>
            <a:r>
              <a:rPr dirty="0"/>
              <a:t> is important for many different scientific fields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traight Connector 9"/>
          <p:cNvSpPr/>
          <p:nvPr/>
        </p:nvSpPr>
        <p:spPr>
          <a:xfrm>
            <a:off x="0" y="881403"/>
            <a:ext cx="12192001" cy="1"/>
          </a:xfrm>
          <a:prstGeom prst="line">
            <a:avLst/>
          </a:prstGeom>
          <a:ln w="28575">
            <a:solidFill>
              <a:srgbClr val="D9212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6" name="TextBox 1"/>
          <p:cNvSpPr txBox="1"/>
          <p:nvPr/>
        </p:nvSpPr>
        <p:spPr>
          <a:xfrm>
            <a:off x="159023" y="471736"/>
            <a:ext cx="993066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 b="1"/>
            </a:lvl1pPr>
          </a:lstStyle>
          <a:p>
            <a:r>
              <a:rPr sz="2400" dirty="0"/>
              <a:t>Quantum plasmas: warm and hot dense matter</a:t>
            </a:r>
          </a:p>
        </p:txBody>
      </p:sp>
      <p:pic>
        <p:nvPicPr>
          <p:cNvPr id="157" name="Picture 26" descr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21" y="1440025"/>
            <a:ext cx="3849099" cy="2473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icture 28" descr="Picture 28"/>
          <p:cNvPicPr>
            <a:picLocks noChangeAspect="1"/>
          </p:cNvPicPr>
          <p:nvPr/>
        </p:nvPicPr>
        <p:blipFill rotWithShape="1">
          <a:blip r:embed="rId4"/>
          <a:srcRect t="8463"/>
          <a:stretch/>
        </p:blipFill>
        <p:spPr>
          <a:xfrm>
            <a:off x="4895622" y="1828800"/>
            <a:ext cx="3226504" cy="2554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85920"/>
            <a:ext cx="4863015" cy="2252674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extBox 6"/>
          <p:cNvSpPr txBox="1"/>
          <p:nvPr/>
        </p:nvSpPr>
        <p:spPr>
          <a:xfrm>
            <a:off x="218439" y="935334"/>
            <a:ext cx="11927842" cy="554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b="1"/>
            </a:lvl1pPr>
          </a:lstStyle>
          <a:p>
            <a:r>
              <a:t>XFEL beams are not just exquisite probes of extreme matter, they can also generate solid density plasmas in the warm to hot dense matter regime</a:t>
            </a:r>
          </a:p>
        </p:txBody>
      </p:sp>
      <p:sp>
        <p:nvSpPr>
          <p:cNvPr id="161" name="TextBox 7"/>
          <p:cNvSpPr txBox="1"/>
          <p:nvPr/>
        </p:nvSpPr>
        <p:spPr>
          <a:xfrm>
            <a:off x="5050970" y="5352326"/>
            <a:ext cx="7141029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 b="1"/>
            </a:pPr>
            <a:r>
              <a:rPr dirty="0"/>
              <a:t>Higher X-ray pulse energies and </a:t>
            </a:r>
            <a:r>
              <a:rPr dirty="0" err="1"/>
              <a:t>nanofocusing</a:t>
            </a:r>
            <a:r>
              <a:rPr dirty="0"/>
              <a:t> will achieve even more extreme states</a:t>
            </a:r>
            <a:endParaRPr lang="en-GB" dirty="0"/>
          </a:p>
          <a:p>
            <a:pPr>
              <a:defRPr sz="1600" b="1"/>
            </a:pPr>
            <a:endParaRPr dirty="0"/>
          </a:p>
          <a:p>
            <a:pPr>
              <a:defRPr sz="1600" b="1"/>
            </a:pPr>
            <a:r>
              <a:rPr dirty="0"/>
              <a:t>X-ray pump probe schemes will allow many X-ray techniques to explore volumetrically heated matter</a:t>
            </a:r>
          </a:p>
        </p:txBody>
      </p:sp>
      <p:sp>
        <p:nvSpPr>
          <p:cNvPr id="162" name="TextBox 12"/>
          <p:cNvSpPr txBox="1"/>
          <p:nvPr/>
        </p:nvSpPr>
        <p:spPr>
          <a:xfrm>
            <a:off x="5164920" y="4812518"/>
            <a:ext cx="232050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/>
            </a:pPr>
            <a:r>
              <a:rPr dirty="0" err="1"/>
              <a:t>Vinko</a:t>
            </a:r>
            <a:r>
              <a:rPr dirty="0"/>
              <a:t> </a:t>
            </a:r>
            <a:r>
              <a:rPr i="1" dirty="0"/>
              <a:t>et al., </a:t>
            </a:r>
            <a:r>
              <a:rPr dirty="0"/>
              <a:t>Nature </a:t>
            </a:r>
            <a:r>
              <a:rPr b="1" dirty="0"/>
              <a:t>482</a:t>
            </a:r>
            <a:r>
              <a:rPr dirty="0"/>
              <a:t>, 59 (2012) </a:t>
            </a:r>
          </a:p>
        </p:txBody>
      </p:sp>
      <p:pic>
        <p:nvPicPr>
          <p:cNvPr id="163" name="Screenshot 2023-11-22 at 10.44.51.png" descr="Screenshot 2023-11-22 at 10.44.51.png"/>
          <p:cNvPicPr>
            <a:picLocks noChangeAspect="1"/>
          </p:cNvPicPr>
          <p:nvPr/>
        </p:nvPicPr>
        <p:blipFill>
          <a:blip r:embed="rId6"/>
          <a:srcRect l="2543"/>
          <a:stretch>
            <a:fillRect/>
          </a:stretch>
        </p:blipFill>
        <p:spPr>
          <a:xfrm>
            <a:off x="8410005" y="1871698"/>
            <a:ext cx="3483344" cy="2559092"/>
          </a:xfrm>
          <a:prstGeom prst="rect">
            <a:avLst/>
          </a:prstGeom>
          <a:ln w="12700">
            <a:noFill/>
            <a:miter lim="400000"/>
          </a:ln>
        </p:spPr>
      </p:pic>
      <p:sp>
        <p:nvSpPr>
          <p:cNvPr id="164" name="Inelastic x-ray scattering in Warm Dense Matter"/>
          <p:cNvSpPr txBox="1"/>
          <p:nvPr/>
        </p:nvSpPr>
        <p:spPr>
          <a:xfrm>
            <a:off x="8403655" y="1571321"/>
            <a:ext cx="354359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rPr dirty="0"/>
              <a:t>Inelastic </a:t>
            </a:r>
            <a:r>
              <a:rPr lang="en-GB" dirty="0"/>
              <a:t>X</a:t>
            </a:r>
            <a:r>
              <a:rPr dirty="0"/>
              <a:t>-ray scattering in </a:t>
            </a:r>
            <a:r>
              <a:rPr lang="en-GB" dirty="0"/>
              <a:t>w</a:t>
            </a:r>
            <a:r>
              <a:rPr dirty="0"/>
              <a:t>arm </a:t>
            </a:r>
            <a:r>
              <a:rPr lang="en-GB" dirty="0"/>
              <a:t>dense</a:t>
            </a:r>
            <a:r>
              <a:rPr dirty="0"/>
              <a:t> </a:t>
            </a:r>
            <a:r>
              <a:rPr lang="en-GB" dirty="0"/>
              <a:t>m</a:t>
            </a:r>
            <a:r>
              <a:rPr dirty="0"/>
              <a:t>atter</a:t>
            </a:r>
          </a:p>
        </p:txBody>
      </p:sp>
      <p:sp>
        <p:nvSpPr>
          <p:cNvPr id="165" name="TextBox 12"/>
          <p:cNvSpPr txBox="1"/>
          <p:nvPr/>
        </p:nvSpPr>
        <p:spPr>
          <a:xfrm>
            <a:off x="8420385" y="4812518"/>
            <a:ext cx="272927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/>
            </a:pPr>
            <a:r>
              <a:rPr dirty="0"/>
              <a:t>Fletcher </a:t>
            </a:r>
            <a:r>
              <a:rPr i="1" dirty="0"/>
              <a:t>et al., </a:t>
            </a:r>
            <a:r>
              <a:rPr dirty="0"/>
              <a:t>Nature Phot. </a:t>
            </a:r>
            <a:r>
              <a:rPr b="1" dirty="0"/>
              <a:t>9</a:t>
            </a:r>
            <a:r>
              <a:rPr dirty="0"/>
              <a:t>, 274 (2015)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CC75EF-6357-D90F-CF1F-CA34FBC89A3A}"/>
              </a:ext>
            </a:extLst>
          </p:cNvPr>
          <p:cNvSpPr txBox="1"/>
          <p:nvPr/>
        </p:nvSpPr>
        <p:spPr>
          <a:xfrm>
            <a:off x="5257800" y="1557834"/>
            <a:ext cx="258179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Al solid density plasma at ~150 eV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traight Connector 9"/>
          <p:cNvSpPr/>
          <p:nvPr/>
        </p:nvSpPr>
        <p:spPr>
          <a:xfrm>
            <a:off x="30480" y="927708"/>
            <a:ext cx="12192001" cy="1"/>
          </a:xfrm>
          <a:prstGeom prst="line">
            <a:avLst/>
          </a:prstGeom>
          <a:ln w="28575">
            <a:solidFill>
              <a:srgbClr val="D9212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8" name="TextBox 1"/>
          <p:cNvSpPr txBox="1"/>
          <p:nvPr/>
        </p:nvSpPr>
        <p:spPr>
          <a:xfrm>
            <a:off x="1364347" y="257942"/>
            <a:ext cx="993066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 b="1"/>
            </a:lvl1pPr>
          </a:lstStyle>
          <a:p>
            <a:pPr algn="ctr"/>
            <a:r>
              <a:rPr lang="en-GB" sz="2800" dirty="0"/>
              <a:t>2.5 </a:t>
            </a:r>
            <a:r>
              <a:rPr sz="2800" dirty="0"/>
              <a:t>Future Directions afforded by a UK XFEL</a:t>
            </a:r>
          </a:p>
        </p:txBody>
      </p:sp>
      <p:pic>
        <p:nvPicPr>
          <p:cNvPr id="169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931" y="2286273"/>
            <a:ext cx="4424934" cy="34611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TextBox 13"/>
          <p:cNvSpPr txBox="1"/>
          <p:nvPr/>
        </p:nvSpPr>
        <p:spPr>
          <a:xfrm>
            <a:off x="5993027" y="1356137"/>
            <a:ext cx="605165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600" b="1"/>
            </a:lvl1pPr>
          </a:lstStyle>
          <a:p>
            <a:r>
              <a:rPr dirty="0"/>
              <a:t>Creating and studying matter at stellar core and burning plasma conditions will lead to advances in fusion energy and our understanding of the universe.</a:t>
            </a:r>
          </a:p>
        </p:txBody>
      </p:sp>
      <p:sp>
        <p:nvSpPr>
          <p:cNvPr id="171" name="TextBox 14"/>
          <p:cNvSpPr txBox="1"/>
          <p:nvPr/>
        </p:nvSpPr>
        <p:spPr>
          <a:xfrm>
            <a:off x="327439" y="3688492"/>
            <a:ext cx="5257538" cy="554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 b="1"/>
            </a:pPr>
            <a:r>
              <a:rPr dirty="0"/>
              <a:t>Laser generated proton and ion beams can be used for </a:t>
            </a:r>
            <a:r>
              <a:rPr i="1" dirty="0"/>
              <a:t>in situ </a:t>
            </a:r>
            <a:r>
              <a:rPr dirty="0"/>
              <a:t>damage studies, as well as isochoric heating</a:t>
            </a:r>
          </a:p>
        </p:txBody>
      </p:sp>
      <p:sp>
        <p:nvSpPr>
          <p:cNvPr id="172" name="TextBox 16"/>
          <p:cNvSpPr txBox="1"/>
          <p:nvPr/>
        </p:nvSpPr>
        <p:spPr>
          <a:xfrm>
            <a:off x="314959" y="962074"/>
            <a:ext cx="601472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r>
              <a:rPr lang="en-GB" dirty="0"/>
              <a:t>Interactions </a:t>
            </a:r>
            <a:r>
              <a:rPr dirty="0"/>
              <a:t>with laser accelerated electrons </a:t>
            </a:r>
          </a:p>
        </p:txBody>
      </p:sp>
      <p:sp>
        <p:nvSpPr>
          <p:cNvPr id="173" name="TextBox 18"/>
          <p:cNvSpPr txBox="1"/>
          <p:nvPr/>
        </p:nvSpPr>
        <p:spPr>
          <a:xfrm>
            <a:off x="6207760" y="962074"/>
            <a:ext cx="601472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b="1"/>
            </a:lvl1pPr>
          </a:lstStyle>
          <a:p>
            <a:r>
              <a:rPr dirty="0"/>
              <a:t> </a:t>
            </a:r>
            <a:r>
              <a:rPr lang="en-GB" dirty="0"/>
              <a:t>Even </a:t>
            </a:r>
            <a:r>
              <a:rPr dirty="0"/>
              <a:t>more extreme</a:t>
            </a:r>
            <a:r>
              <a:rPr lang="en-GB" dirty="0"/>
              <a:t>s</a:t>
            </a:r>
            <a:r>
              <a:rPr dirty="0"/>
              <a:t> at a spherical compression facility</a:t>
            </a:r>
          </a:p>
        </p:txBody>
      </p:sp>
      <p:pic>
        <p:nvPicPr>
          <p:cNvPr id="174" name="Picture 19" descr="Picture 19"/>
          <p:cNvPicPr>
            <a:picLocks noChangeAspect="1"/>
          </p:cNvPicPr>
          <p:nvPr/>
        </p:nvPicPr>
        <p:blipFill>
          <a:blip r:embed="rId3"/>
          <a:srcRect b="17084"/>
          <a:stretch>
            <a:fillRect/>
          </a:stretch>
        </p:blipFill>
        <p:spPr>
          <a:xfrm>
            <a:off x="1726384" y="4316486"/>
            <a:ext cx="2459649" cy="1570258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TextBox 20"/>
          <p:cNvSpPr txBox="1"/>
          <p:nvPr/>
        </p:nvSpPr>
        <p:spPr>
          <a:xfrm>
            <a:off x="1496414" y="5928369"/>
            <a:ext cx="9199172" cy="554595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t>The UK has a wealth of expertise in creating diode pumped high rep. rate high intensity lasers and combining these drivers with hard X-rays to investigate matter at extremes</a:t>
            </a: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EDD7FA00-204E-8B3A-5EA2-FB16B2C51F73}"/>
              </a:ext>
            </a:extLst>
          </p:cNvPr>
          <p:cNvSpPr txBox="1"/>
          <p:nvPr/>
        </p:nvSpPr>
        <p:spPr>
          <a:xfrm>
            <a:off x="327439" y="1356137"/>
            <a:ext cx="525753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lang="en-GB" sz="1600" b="1" dirty="0"/>
              <a:t>High intensity lasers can be used to produce beams of energetic electrons</a:t>
            </a:r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6DE6BB0D-B584-5E2C-6F9F-2C93297E7B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964" y="2015995"/>
            <a:ext cx="3326488" cy="1548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4325" y="26957"/>
            <a:ext cx="11737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1. XFEL Self-Amplified Spontaneous Emission (SASE)</a:t>
            </a:r>
            <a:endParaRPr lang="en-GB" sz="3200" b="1" dirty="0">
              <a:solidFill>
                <a:schemeClr val="tx2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32021" y="4613470"/>
            <a:ext cx="12232758" cy="3559553"/>
          </a:xfrm>
          <a:prstGeom prst="rect">
            <a:avLst/>
          </a:prstGeom>
        </p:spPr>
        <p:txBody>
          <a:bodyPr numCol="1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GB" sz="2800" b="1" dirty="0"/>
              <a:t>X-rays from 10 eV to &gt; 10 keV photon energies (100 nm to &lt; 0.1 nm wavelength)</a:t>
            </a:r>
          </a:p>
          <a:p>
            <a:pPr algn="ctr">
              <a:lnSpc>
                <a:spcPct val="90000"/>
              </a:lnSpc>
            </a:pPr>
            <a:r>
              <a:rPr lang="en-GB" sz="2800" b="1" dirty="0"/>
              <a:t>Pulses 0.3 fs – 100 fs duration</a:t>
            </a:r>
          </a:p>
          <a:p>
            <a:pPr algn="ctr">
              <a:lnSpc>
                <a:spcPct val="90000"/>
              </a:lnSpc>
            </a:pPr>
            <a:r>
              <a:rPr lang="en-GB" sz="2800" b="1" dirty="0"/>
              <a:t>Exceptional brightness</a:t>
            </a:r>
          </a:p>
          <a:p>
            <a:pPr algn="ctr">
              <a:lnSpc>
                <a:spcPct val="90000"/>
              </a:lnSpc>
            </a:pPr>
            <a:r>
              <a:rPr lang="en-GB" sz="2800" b="1" dirty="0"/>
              <a:t>Enable time resolved x-ray scattering and x-ray spectroscopy measurements</a:t>
            </a:r>
          </a:p>
          <a:p>
            <a:pPr>
              <a:lnSpc>
                <a:spcPct val="90000"/>
              </a:lnSpc>
            </a:pPr>
            <a:endParaRPr lang="en-GB" sz="2400" b="1" dirty="0"/>
          </a:p>
          <a:p>
            <a:pPr>
              <a:lnSpc>
                <a:spcPct val="90000"/>
              </a:lnSpc>
            </a:pPr>
            <a:endParaRPr lang="en-GB" sz="24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0589A-0EB2-2C04-5803-BF42C9D091A0}"/>
              </a:ext>
            </a:extLst>
          </p:cNvPr>
          <p:cNvGrpSpPr/>
          <p:nvPr/>
        </p:nvGrpSpPr>
        <p:grpSpPr>
          <a:xfrm>
            <a:off x="178748" y="600703"/>
            <a:ext cx="11328890" cy="4079319"/>
            <a:chOff x="178748" y="600703"/>
            <a:chExt cx="11328890" cy="4079319"/>
          </a:xfrm>
        </p:grpSpPr>
        <p:pic>
          <p:nvPicPr>
            <p:cNvPr id="2" name="Picture 1" descr="Figure 3.t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92153" y="1064488"/>
              <a:ext cx="4128160" cy="361553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78748" y="735164"/>
              <a:ext cx="3221167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Input</a:t>
              </a:r>
            </a:p>
            <a:p>
              <a:r>
                <a:rPr lang="en-GB" sz="2000" b="1" dirty="0"/>
                <a:t>Low </a:t>
              </a:r>
              <a:r>
                <a:rPr lang="en-GB" sz="2000" b="1" dirty="0" err="1"/>
                <a:t>emittance</a:t>
              </a:r>
              <a:r>
                <a:rPr lang="en-GB" sz="2000" b="1" dirty="0"/>
                <a:t>, narrow energy spread, </a:t>
              </a:r>
            </a:p>
            <a:p>
              <a:r>
                <a:rPr lang="en-GB" sz="2000" b="1" dirty="0" err="1"/>
                <a:t>relativisitic</a:t>
              </a:r>
              <a:r>
                <a:rPr lang="en-GB" sz="2000" b="1" dirty="0"/>
                <a:t> electron bunch</a:t>
              </a:r>
            </a:p>
            <a:p>
              <a:r>
                <a:rPr lang="en-GB" sz="2000" b="1" dirty="0"/>
                <a:t>4 – 15 GeV accelerated in 100 m - &gt; 1 km electron linear accelerators (LINACS)</a:t>
              </a:r>
            </a:p>
            <a:p>
              <a:r>
                <a:rPr lang="en-GB" sz="2000" b="1" dirty="0"/>
                <a:t>(relativistic electrons are the gain medium  with a Lorentz factor </a:t>
              </a:r>
              <a:r>
                <a:rPr lang="el-GR" sz="2000" b="1" dirty="0"/>
                <a:t>ϒ</a:t>
              </a:r>
              <a:r>
                <a:rPr lang="en-GB" sz="2000" b="1" dirty="0"/>
                <a:t> ~ 2000) 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26833" y="600703"/>
              <a:ext cx="33665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/>
                <a:t>Undulator (period </a:t>
              </a:r>
              <a:r>
                <a:rPr lang="el-GR" sz="2000" b="1" dirty="0"/>
                <a:t>λ</a:t>
              </a:r>
              <a:r>
                <a:rPr lang="en-GB" sz="2000" b="1" baseline="-25000" dirty="0"/>
                <a:t>u</a:t>
              </a:r>
              <a:r>
                <a:rPr lang="en-GB" sz="2000" dirty="0"/>
                <a:t> </a:t>
              </a:r>
              <a:r>
                <a:rPr lang="en-GB" sz="2000" b="1" dirty="0"/>
                <a:t>~0.01 m)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18526" y="800758"/>
              <a:ext cx="348911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Output</a:t>
              </a:r>
            </a:p>
            <a:p>
              <a:r>
                <a:rPr lang="en-GB" sz="2000" b="1" dirty="0"/>
                <a:t>Self-Amplified Spontaneous Emission (SASE) </a:t>
              </a:r>
            </a:p>
            <a:p>
              <a:r>
                <a:rPr lang="en-GB" sz="2000" b="1" dirty="0"/>
                <a:t>high brightness, </a:t>
              </a:r>
            </a:p>
            <a:p>
              <a:r>
                <a:rPr lang="en-GB" sz="2000" b="1" dirty="0"/>
                <a:t>short pulse of coherent</a:t>
              </a:r>
            </a:p>
            <a:p>
              <a:r>
                <a:rPr lang="en-GB" sz="2000" b="1" dirty="0"/>
                <a:t>soft to hard X-rays</a:t>
              </a:r>
            </a:p>
            <a:p>
              <a:endParaRPr lang="en-GB" sz="2000" b="1" dirty="0"/>
            </a:p>
            <a:p>
              <a:r>
                <a:rPr lang="en-GB" sz="2000" b="1" dirty="0"/>
                <a:t>XFEL radiation wavelength</a:t>
              </a:r>
            </a:p>
            <a:p>
              <a:r>
                <a:rPr lang="el-GR" sz="2000" b="1" dirty="0"/>
                <a:t>λ</a:t>
              </a:r>
              <a:r>
                <a:rPr lang="en-GB" sz="2000" b="1" baseline="-25000" dirty="0"/>
                <a:t>r</a:t>
              </a:r>
              <a:r>
                <a:rPr lang="el-GR" sz="2000" b="1" dirty="0"/>
                <a:t> </a:t>
              </a:r>
              <a:r>
                <a:rPr lang="en-GB" sz="2000" b="1" dirty="0"/>
                <a:t>~ </a:t>
              </a:r>
              <a:r>
                <a:rPr lang="el-GR" sz="2000" b="1" dirty="0"/>
                <a:t>λ</a:t>
              </a:r>
              <a:r>
                <a:rPr lang="en-GB" sz="2000" b="1" baseline="-25000" dirty="0"/>
                <a:t>u   </a:t>
              </a:r>
              <a:r>
                <a:rPr lang="el-GR" sz="2000" b="1" dirty="0"/>
                <a:t>ϒ</a:t>
              </a:r>
              <a:r>
                <a:rPr lang="en-GB" sz="2000" b="1" baseline="30000" dirty="0"/>
                <a:t>-2</a:t>
              </a:r>
              <a:r>
                <a:rPr lang="en-GB" sz="2000" b="1" dirty="0"/>
                <a:t> 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C2CFBD8-3B6D-4791-8937-3BAF30A26136}"/>
                </a:ext>
              </a:extLst>
            </p:cNvPr>
            <p:cNvCxnSpPr>
              <a:cxnSpLocks/>
            </p:cNvCxnSpPr>
            <p:nvPr/>
          </p:nvCxnSpPr>
          <p:spPr>
            <a:xfrm>
              <a:off x="10766691" y="1550772"/>
              <a:ext cx="487872" cy="0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AutoShape 2" descr="\lambda_r \propto \frac{\lambda_u}{2 \gamma^2}">
              <a:extLst>
                <a:ext uri="{FF2B5EF4-FFF2-40B4-BE49-F238E27FC236}">
                  <a16:creationId xmlns:a16="http://schemas.microsoft.com/office/drawing/2014/main" id="{01A9D253-90A8-8F15-3CB2-D31ADFAC479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32134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843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"/>
          <p:cNvSpPr txBox="1"/>
          <p:nvPr/>
        </p:nvSpPr>
        <p:spPr>
          <a:xfrm>
            <a:off x="120640" y="146053"/>
            <a:ext cx="120713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lang="en-GB" sz="28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2.6</a:t>
            </a:r>
            <a:r>
              <a:rPr kumimoji="0" lang="en-GB" sz="28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GB" sz="28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Initial</a:t>
            </a:r>
            <a:r>
              <a:rPr kumimoji="0" lang="en-GB" sz="28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Science Drivers for Applied and Industrial Research</a:t>
            </a:r>
          </a:p>
        </p:txBody>
      </p:sp>
      <p:sp>
        <p:nvSpPr>
          <p:cNvPr id="11" name="Google Shape;319;p9">
            <a:extLst>
              <a:ext uri="{FF2B5EF4-FFF2-40B4-BE49-F238E27FC236}">
                <a16:creationId xmlns:a16="http://schemas.microsoft.com/office/drawing/2014/main" id="{A808AD88-8231-460B-9142-F8087030B739}"/>
              </a:ext>
            </a:extLst>
          </p:cNvPr>
          <p:cNvSpPr/>
          <p:nvPr/>
        </p:nvSpPr>
        <p:spPr>
          <a:xfrm>
            <a:off x="120640" y="986494"/>
            <a:ext cx="11950720" cy="553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2800" b="1" dirty="0"/>
              <a:t>Key technology challenges </a:t>
            </a:r>
            <a:r>
              <a:rPr lang="en-GB" sz="2800" dirty="0"/>
              <a:t>that we uniquely address with XFELs include: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Advanced manufacturing technologies – structural dynamics over multiple timescales down to the quantum scale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Catalysis, green chemistry, energy – unravelling photophysical, photochemical and catalytic cycles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Characterising the functional dynamics in new materials – from quantum technology to data storage to energy transmission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Properties of shocked materials for engineering and defence – real-time insight into lattice dynamics and phase transitions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Nucleation, solidification and crystallisation in soft matter – unravelling the dynamics of elementary steps and the trajectories of self-organisation on the potential energy surface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Medicines – nanoscale dynamics of drug-biomolecule interactions, drug-release from formulated medicines and drug interactions enabling effective formulation</a:t>
            </a:r>
          </a:p>
          <a:p>
            <a:pPr lvl="0" algn="l"/>
            <a:endParaRPr lang="en-GB" sz="2800" dirty="0">
              <a:solidFill>
                <a:srgbClr val="00B0F0"/>
              </a:solidFill>
            </a:endParaRPr>
          </a:p>
        </p:txBody>
      </p:sp>
      <p:sp>
        <p:nvSpPr>
          <p:cNvPr id="13" name="Google Shape;283;p5">
            <a:extLst>
              <a:ext uri="{FF2B5EF4-FFF2-40B4-BE49-F238E27FC236}">
                <a16:creationId xmlns:a16="http://schemas.microsoft.com/office/drawing/2014/main" id="{B2F0DC60-BF55-4E27-A1D6-E953DAB435F0}"/>
              </a:ext>
            </a:extLst>
          </p:cNvPr>
          <p:cNvSpPr/>
          <p:nvPr/>
        </p:nvSpPr>
        <p:spPr>
          <a:xfrm>
            <a:off x="7811077" y="6463294"/>
            <a:ext cx="41777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UK XFEL Science Case available at </a:t>
            </a: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xfel.ac.uk</a:t>
            </a:r>
          </a:p>
        </p:txBody>
      </p:sp>
    </p:spTree>
    <p:extLst>
      <p:ext uri="{BB962C8B-B14F-4D97-AF65-F5344CB8AC3E}">
        <p14:creationId xmlns:p14="http://schemas.microsoft.com/office/powerpoint/2010/main" val="250296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AD9A52-A58D-4258-A63D-C00AF20C201E}"/>
              </a:ext>
            </a:extLst>
          </p:cNvPr>
          <p:cNvSpPr txBox="1"/>
          <p:nvPr/>
        </p:nvSpPr>
        <p:spPr>
          <a:xfrm>
            <a:off x="0" y="2980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  Applications to Laser Processing, Energy Materials, Manufacturing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8B0022-A04E-6831-4507-B4247730B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78460" y="1599712"/>
            <a:ext cx="4211953" cy="2819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2A759E-A132-2043-C84E-C55B8A53B9BA}"/>
              </a:ext>
            </a:extLst>
          </p:cNvPr>
          <p:cNvSpPr txBox="1"/>
          <p:nvPr/>
        </p:nvSpPr>
        <p:spPr>
          <a:xfrm>
            <a:off x="164827" y="713508"/>
            <a:ext cx="5252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Melt-front dynamics in laser processing</a:t>
            </a:r>
          </a:p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Sci. Advances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6,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eaax2445 (2020)</a:t>
            </a:r>
          </a:p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In situ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x-ray imaging of additive manufacturing</a:t>
            </a:r>
          </a:p>
          <a:p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Nat. Comm.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9, 1533 (2018)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CB43FA-5EE6-9196-31C2-26784743F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633" y="4044473"/>
            <a:ext cx="5712431" cy="27193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549AA8-B453-D1D2-0824-6358A4A867DE}"/>
              </a:ext>
            </a:extLst>
          </p:cNvPr>
          <p:cNvSpPr txBox="1"/>
          <p:nvPr/>
        </p:nvSpPr>
        <p:spPr>
          <a:xfrm>
            <a:off x="5625564" y="3459698"/>
            <a:ext cx="6340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Organic photovoltaics</a:t>
            </a:r>
          </a:p>
          <a:p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Nat.Comm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. 12, 1196 (2021),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Nat.Comm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. 13, 3414, (2022)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E53CA0-FABA-9CEE-2B4E-11C5220D1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3" t="7292" r="1003" b="50711"/>
          <a:stretch/>
        </p:blipFill>
        <p:spPr>
          <a:xfrm>
            <a:off x="5831022" y="1423730"/>
            <a:ext cx="5782518" cy="18028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A36DD6-77AF-5D96-5AF3-245371AABBDE}"/>
              </a:ext>
            </a:extLst>
          </p:cNvPr>
          <p:cNvSpPr txBox="1"/>
          <p:nvPr/>
        </p:nvSpPr>
        <p:spPr>
          <a:xfrm>
            <a:off x="5505962" y="677751"/>
            <a:ext cx="64462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Mix-and-extrude crystallisation dynamics with 3D printed nozzles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J. </a:t>
            </a: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Cryst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56, 1038 (2023)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744C4B-1DB2-627C-B886-B95C43586C3D}"/>
              </a:ext>
            </a:extLst>
          </p:cNvPr>
          <p:cNvSpPr/>
          <p:nvPr/>
        </p:nvSpPr>
        <p:spPr>
          <a:xfrm>
            <a:off x="981047" y="4592063"/>
            <a:ext cx="288083" cy="215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53E2137-B00A-E2C0-EECE-71786F681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25" b="26809"/>
          <a:stretch/>
        </p:blipFill>
        <p:spPr bwMode="auto">
          <a:xfrm>
            <a:off x="2611542" y="4640592"/>
            <a:ext cx="2219246" cy="218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ECB682-D42E-0842-7786-7DB7EC84447E}"/>
              </a:ext>
            </a:extLst>
          </p:cNvPr>
          <p:cNvSpPr txBox="1"/>
          <p:nvPr/>
        </p:nvSpPr>
        <p:spPr>
          <a:xfrm>
            <a:off x="164827" y="4699661"/>
            <a:ext cx="3100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Plasmonic photocatalysis </a:t>
            </a:r>
            <a:r>
              <a:rPr lang="en-GB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Angew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. Chem. 54,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5413 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(2015)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215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31" y="482768"/>
            <a:ext cx="4142035" cy="3246454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AXS on a FEL - first experiment, 2014"/>
          <p:cNvSpPr txBox="1"/>
          <p:nvPr/>
        </p:nvSpPr>
        <p:spPr>
          <a:xfrm>
            <a:off x="6404282" y="6081492"/>
            <a:ext cx="6908457" cy="949058"/>
          </a:xfrm>
          <a:prstGeom prst="rect">
            <a:avLst/>
          </a:prstGeom>
          <a:ln w="12700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 algn="l" defTabSz="1821656">
              <a:buClr>
                <a:srgbClr val="6095C9"/>
              </a:buClr>
              <a:buFont typeface="Arial"/>
              <a:defRPr sz="7800">
                <a:solidFill>
                  <a:srgbClr val="6095C9"/>
                </a:solidFill>
                <a:uFill>
                  <a:solidFill>
                    <a:srgbClr val="6095C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800" dirty="0">
                <a:solidFill>
                  <a:schemeClr val="tx1"/>
                </a:solidFill>
              </a:rPr>
              <a:t>SAXS </a:t>
            </a:r>
            <a:r>
              <a:rPr lang="en-GB" sz="1800" dirty="0">
                <a:solidFill>
                  <a:schemeClr val="tx1"/>
                </a:solidFill>
              </a:rPr>
              <a:t>at CXI, LCLS of Laser Shocked Cu foil.</a:t>
            </a:r>
          </a:p>
        </p:txBody>
      </p:sp>
      <p:sp>
        <p:nvSpPr>
          <p:cNvPr id="277" name="Collaboration w/ Milathianaki, Ilavsky, Wark, Coakley, Swinburne, Voronstov, Rahman, Lane, McGonegle, Higginbotham"/>
          <p:cNvSpPr txBox="1"/>
          <p:nvPr/>
        </p:nvSpPr>
        <p:spPr>
          <a:xfrm>
            <a:off x="708110" y="6551513"/>
            <a:ext cx="4743275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821531">
              <a:defRPr sz="2600" b="0">
                <a:solidFill>
                  <a:srgbClr val="41414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GB" sz="1600" dirty="0">
                <a:hlinkClick r:id="rId4"/>
              </a:rPr>
              <a:t>Coakley et al, Sci. Adv., 6(51):eabb4434, 2020.</a:t>
            </a:r>
            <a:endParaRPr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986248-6C50-1129-6E8D-CE2EA8B11E50}"/>
              </a:ext>
            </a:extLst>
          </p:cNvPr>
          <p:cNvSpPr txBox="1"/>
          <p:nvPr/>
        </p:nvSpPr>
        <p:spPr>
          <a:xfrm>
            <a:off x="0" y="-8443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   Application to Understanding Shocked Materials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3B68BFF4-0B49-8018-10F5-215276C06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430" y="331699"/>
            <a:ext cx="6949570" cy="1923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4E2553D-3494-51CF-2CC1-643A0F23F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6694" y="4312674"/>
            <a:ext cx="7101042" cy="21460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">
            <a:extLst>
              <a:ext uri="{FF2B5EF4-FFF2-40B4-BE49-F238E27FC236}">
                <a16:creationId xmlns:a16="http://schemas.microsoft.com/office/drawing/2014/main" id="{5199A6AA-A515-2F1A-7645-56E8CD7FE233}"/>
              </a:ext>
            </a:extLst>
          </p:cNvPr>
          <p:cNvGrpSpPr/>
          <p:nvPr/>
        </p:nvGrpSpPr>
        <p:grpSpPr>
          <a:xfrm>
            <a:off x="829340" y="3804152"/>
            <a:ext cx="3784863" cy="2695372"/>
            <a:chOff x="0" y="0"/>
            <a:chExt cx="12065000" cy="13315630"/>
          </a:xfrm>
        </p:grpSpPr>
        <p:pic>
          <p:nvPicPr>
            <p:cNvPr id="6" name="Image" descr="Image">
              <a:extLst>
                <a:ext uri="{FF2B5EF4-FFF2-40B4-BE49-F238E27FC236}">
                  <a16:creationId xmlns:a16="http://schemas.microsoft.com/office/drawing/2014/main" id="{B616EF7C-6DBC-7056-5411-87886045C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35475"/>
            <a:stretch>
              <a:fillRect/>
            </a:stretch>
          </p:blipFill>
          <p:spPr>
            <a:xfrm>
              <a:off x="0" y="0"/>
              <a:ext cx="12065001" cy="11800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80CAB51D-DCE3-C26D-B7F6-4B82C24AE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7039" t="91308" r="13703"/>
            <a:stretch>
              <a:fillRect/>
            </a:stretch>
          </p:blipFill>
          <p:spPr>
            <a:xfrm>
              <a:off x="2122368" y="11726190"/>
              <a:ext cx="8355819" cy="1589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BF30B475-85E6-2ADF-6AC2-3E84D05B2F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8485" y="2333977"/>
            <a:ext cx="6949570" cy="21003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4953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"/>
          <p:cNvSpPr txBox="1"/>
          <p:nvPr/>
        </p:nvSpPr>
        <p:spPr>
          <a:xfrm>
            <a:off x="1037891" y="0"/>
            <a:ext cx="1011621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4400"/>
              <a:defRPr/>
            </a:pPr>
            <a:r>
              <a:rPr lang="en-GB" sz="3600" b="1" dirty="0"/>
              <a:t>2.6 Future Impact Includes</a:t>
            </a:r>
          </a:p>
        </p:txBody>
      </p:sp>
      <p:sp>
        <p:nvSpPr>
          <p:cNvPr id="11" name="Google Shape;319;p9">
            <a:extLst>
              <a:ext uri="{FF2B5EF4-FFF2-40B4-BE49-F238E27FC236}">
                <a16:creationId xmlns:a16="http://schemas.microsoft.com/office/drawing/2014/main" id="{A808AD88-8231-460B-9142-F8087030B739}"/>
              </a:ext>
            </a:extLst>
          </p:cNvPr>
          <p:cNvSpPr/>
          <p:nvPr/>
        </p:nvSpPr>
        <p:spPr>
          <a:xfrm>
            <a:off x="155275" y="661029"/>
            <a:ext cx="11881449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dirty="0"/>
              <a:t>New biomedical technology</a:t>
            </a:r>
          </a:p>
          <a:p>
            <a:r>
              <a:rPr lang="en-GB" sz="2400" dirty="0"/>
              <a:t>Spatiotemporal structure dynamics in biologically relevant and complex systems; for example, peptide and protein (mis)folding</a:t>
            </a:r>
          </a:p>
          <a:p>
            <a:r>
              <a:rPr lang="en-GB" sz="2400" i="1" dirty="0"/>
              <a:t>(hard x-rays, high rep-rate, solution scattering and spectroscopy)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dirty="0"/>
              <a:t>Advances in industrial processing</a:t>
            </a:r>
          </a:p>
          <a:p>
            <a:r>
              <a:rPr lang="en-GB" sz="2400" dirty="0"/>
              <a:t>Developing detailed understanding of advanced processes to optimise manufacturing outcomes with the minimum number of empirical trials</a:t>
            </a:r>
          </a:p>
          <a:p>
            <a:r>
              <a:rPr lang="en-GB" sz="2400" dirty="0"/>
              <a:t>(</a:t>
            </a:r>
            <a:r>
              <a:rPr lang="en-GB" sz="2400" i="1" dirty="0"/>
              <a:t>from XUV for gas phase processing &amp; photolithography to hard X-rays, at high rep-rate, and coupled to compact process replicators</a:t>
            </a:r>
            <a:r>
              <a:rPr lang="en-GB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Advancing understanding of nucleation, solidification and crystallization in soft-matter</a:t>
            </a:r>
          </a:p>
          <a:p>
            <a:r>
              <a:rPr lang="en-GB" sz="2400" dirty="0"/>
              <a:t>Spatiotemporal dynamics of phase behaviour and reactions: molecular - mesoscale – macroscopic, capturing rare events, non-crystalline phases, nucleation, liquids.</a:t>
            </a:r>
          </a:p>
          <a:p>
            <a:r>
              <a:rPr lang="en-GB" sz="2400" i="1" dirty="0"/>
              <a:t>(0.2 keV to &gt; 40 keV high rep-rate, compact process replication)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Radiation damage mitigation in space and nuclear industry</a:t>
            </a:r>
          </a:p>
          <a:p>
            <a:r>
              <a:rPr lang="en-GB" sz="2400" i="1" dirty="0"/>
              <a:t>(high rep-rate x-rays, synchronised to ultrafast lasers, electron, proton and ion beams)</a:t>
            </a:r>
          </a:p>
        </p:txBody>
      </p:sp>
      <p:sp>
        <p:nvSpPr>
          <p:cNvPr id="13" name="Google Shape;283;p5">
            <a:extLst>
              <a:ext uri="{FF2B5EF4-FFF2-40B4-BE49-F238E27FC236}">
                <a16:creationId xmlns:a16="http://schemas.microsoft.com/office/drawing/2014/main" id="{B2F0DC60-BF55-4E27-A1D6-E953DAB435F0}"/>
              </a:ext>
            </a:extLst>
          </p:cNvPr>
          <p:cNvSpPr/>
          <p:nvPr/>
        </p:nvSpPr>
        <p:spPr>
          <a:xfrm>
            <a:off x="7811077" y="6463294"/>
            <a:ext cx="509529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UK XFEL Science Case available at </a:t>
            </a: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xfel.ac.uk</a:t>
            </a:r>
          </a:p>
        </p:txBody>
      </p:sp>
      <p:sp>
        <p:nvSpPr>
          <p:cNvPr id="5" name="Google Shape;283;p5">
            <a:extLst>
              <a:ext uri="{FF2B5EF4-FFF2-40B4-BE49-F238E27FC236}">
                <a16:creationId xmlns:a16="http://schemas.microsoft.com/office/drawing/2014/main" id="{D9BB2B89-0361-AEB4-5BCB-D80A0DC556AA}"/>
              </a:ext>
            </a:extLst>
          </p:cNvPr>
          <p:cNvSpPr/>
          <p:nvPr/>
        </p:nvSpPr>
        <p:spPr>
          <a:xfrm>
            <a:off x="10970222" y="99907"/>
            <a:ext cx="31051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xfel.ac.uk</a:t>
            </a:r>
          </a:p>
        </p:txBody>
      </p:sp>
    </p:spTree>
    <p:extLst>
      <p:ext uri="{BB962C8B-B14F-4D97-AF65-F5344CB8AC3E}">
        <p14:creationId xmlns:p14="http://schemas.microsoft.com/office/powerpoint/2010/main" val="1495793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9;p3">
            <a:extLst>
              <a:ext uri="{FF2B5EF4-FFF2-40B4-BE49-F238E27FC236}">
                <a16:creationId xmlns:a16="http://schemas.microsoft.com/office/drawing/2014/main" id="{F8E1037D-3922-DD5E-4E3A-FC498041E74D}"/>
              </a:ext>
            </a:extLst>
          </p:cNvPr>
          <p:cNvSpPr txBox="1"/>
          <p:nvPr/>
        </p:nvSpPr>
        <p:spPr>
          <a:xfrm>
            <a:off x="120640" y="0"/>
            <a:ext cx="1207136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lang="en-GB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</a:t>
            </a:r>
            <a:r>
              <a:rPr kumimoji="0" lang="en-GB" sz="32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               3.  </a:t>
            </a:r>
            <a:r>
              <a:rPr lang="en-GB" sz="32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Satisfying Future Scientific</a:t>
            </a:r>
            <a:r>
              <a:rPr kumimoji="0" lang="en-GB" sz="32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Research Needs</a:t>
            </a:r>
          </a:p>
        </p:txBody>
      </p:sp>
      <p:sp>
        <p:nvSpPr>
          <p:cNvPr id="3" name="Google Shape;319;p9">
            <a:extLst>
              <a:ext uri="{FF2B5EF4-FFF2-40B4-BE49-F238E27FC236}">
                <a16:creationId xmlns:a16="http://schemas.microsoft.com/office/drawing/2014/main" id="{DDAA65CA-96B0-CDF5-1FEB-1944E49C9042}"/>
              </a:ext>
            </a:extLst>
          </p:cNvPr>
          <p:cNvSpPr/>
          <p:nvPr/>
        </p:nvSpPr>
        <p:spPr>
          <a:xfrm>
            <a:off x="214487" y="642944"/>
            <a:ext cx="11643958" cy="626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9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-"/>
              <a:tabLst>
                <a:tab pos="457200" algn="l"/>
              </a:tabLst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Transform limited operation across entire X-ray range</a:t>
            </a:r>
          </a:p>
          <a:p>
            <a:pPr lvl="0">
              <a:tabLst>
                <a:tab pos="457200" algn="l"/>
              </a:tabLst>
            </a:pP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resolving dynamics at the combined limits of temporal and energy resolution</a:t>
            </a:r>
          </a:p>
          <a:p>
            <a:pPr lvl="0">
              <a:tabLst>
                <a:tab pos="457200" algn="l"/>
              </a:tabLst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Tx/>
              <a:buChar char="-"/>
              <a:tabLst>
                <a:tab pos="457200" algn="l"/>
              </a:tabLst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High efficiency facility with a step-change in the simultaneous operation of multiple end stations</a:t>
            </a:r>
          </a:p>
          <a:p>
            <a:pPr lvl="0">
              <a:tabLst>
                <a:tab pos="457200" algn="l"/>
              </a:tabLst>
            </a:pP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Expanding access by providing scope for many hundreds of unique experiments every year</a:t>
            </a:r>
          </a:p>
          <a:p>
            <a:pPr lvl="0">
              <a:tabLst>
                <a:tab pos="457200" algn="l"/>
              </a:tabLst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  <a:tabLst>
                <a:tab pos="457200" algn="l"/>
              </a:tabLst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Evenly spaced, high-rep rate pulses to match samples &amp; detectors</a:t>
            </a:r>
          </a:p>
          <a:p>
            <a:pPr lvl="0">
              <a:tabLst>
                <a:tab pos="457200" algn="l"/>
              </a:tabLst>
            </a:pP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Enabling the most advanced measurement methodologies whilst supporting high throughput measurements with standard capabilities</a:t>
            </a:r>
          </a:p>
          <a:p>
            <a:pPr lvl="0">
              <a:tabLst>
                <a:tab pos="457200" algn="l"/>
              </a:tabLst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  <a:tabLst>
                <a:tab pos="457200" algn="l"/>
              </a:tabLst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Improved synchronisation/timing data with external lasers to &lt; 1 fs</a:t>
            </a:r>
          </a:p>
          <a:p>
            <a:pPr lvl="0">
              <a:tabLst>
                <a:tab pos="457200" algn="l"/>
              </a:tabLst>
            </a:pP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Realising the full temporal resolution to see dynamics unfold across multiple timescales from sub-femtosecond electronic dynamics to nanosecond thermal relaxation and larger scale structural changes</a:t>
            </a:r>
          </a:p>
          <a:p>
            <a:pPr lvl="0">
              <a:tabLst>
                <a:tab pos="457200" algn="l"/>
              </a:tabLst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90000"/>
              </a:lnSpc>
              <a:buFontTx/>
              <a:buChar char="-"/>
              <a:tabLst>
                <a:tab pos="457200" algn="l"/>
              </a:tabLst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Multiple colour X-rays at one end-station and full array of synchronised sources: </a:t>
            </a:r>
          </a:p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interrogate specific electronic, vibronic, excitonic etc. modes to completely uncover the complex dynamical pathways and couplings in matter</a:t>
            </a:r>
          </a:p>
          <a:p>
            <a:pPr marL="342900" lvl="0" indent="-342900">
              <a:lnSpc>
                <a:spcPct val="90000"/>
              </a:lnSpc>
              <a:buFontTx/>
              <a:buChar char="-"/>
              <a:tabLst>
                <a:tab pos="457200" algn="l"/>
              </a:tabLst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43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"/>
          <p:cNvSpPr txBox="1"/>
          <p:nvPr/>
        </p:nvSpPr>
        <p:spPr>
          <a:xfrm>
            <a:off x="120640" y="0"/>
            <a:ext cx="1207136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en-GB" sz="32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                  3.  Drivers for Applied and Industrial Research</a:t>
            </a:r>
          </a:p>
        </p:txBody>
      </p:sp>
      <p:sp>
        <p:nvSpPr>
          <p:cNvPr id="11" name="Google Shape;319;p9">
            <a:extLst>
              <a:ext uri="{FF2B5EF4-FFF2-40B4-BE49-F238E27FC236}">
                <a16:creationId xmlns:a16="http://schemas.microsoft.com/office/drawing/2014/main" id="{A808AD88-8231-460B-9142-F8087030B739}"/>
              </a:ext>
            </a:extLst>
          </p:cNvPr>
          <p:cNvSpPr/>
          <p:nvPr/>
        </p:nvSpPr>
        <p:spPr>
          <a:xfrm>
            <a:off x="270962" y="489630"/>
            <a:ext cx="11770716" cy="646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l">
              <a:spcAft>
                <a:spcPts val="1200"/>
              </a:spcAft>
            </a:pPr>
            <a:r>
              <a:rPr lang="en-GB" sz="2400" dirty="0"/>
              <a:t>Contributes to generic national strategic themes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GB" sz="2400" b="1" i="1" dirty="0"/>
              <a:t>Advancing Technology</a:t>
            </a:r>
            <a:r>
              <a:rPr lang="en-GB" sz="2400" b="1" dirty="0"/>
              <a:t> – through understanding quantum scale structural dynamics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GB" sz="2400" b="1" i="1" dirty="0"/>
              <a:t>Healthcare</a:t>
            </a:r>
            <a:r>
              <a:rPr lang="en-GB" sz="2400" b="1" dirty="0"/>
              <a:t> – through advancing dynamical structural biology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GB" sz="2400" b="1" i="1" dirty="0"/>
              <a:t>Frontiers of Knowledge</a:t>
            </a:r>
            <a:r>
              <a:rPr lang="en-GB" sz="2400" b="1" dirty="0"/>
              <a:t> – through access to brightest ultrafast X-ray pulses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GB" sz="2400" b="1" i="1" dirty="0"/>
              <a:t>Net Zero Growth</a:t>
            </a:r>
            <a:r>
              <a:rPr lang="en-GB" sz="2400" b="1" dirty="0"/>
              <a:t> – through unravelling photo-chemical/catalytic cycles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GB" sz="2400" b="1" i="1" dirty="0"/>
              <a:t>Economic Strengths</a:t>
            </a:r>
            <a:r>
              <a:rPr lang="en-GB" sz="2400" b="1" dirty="0"/>
              <a:t> – through skills and research outcomes maintaining competitiveness with China, USA and Europe</a:t>
            </a:r>
          </a:p>
          <a:p>
            <a:pPr algn="l">
              <a:spcAft>
                <a:spcPts val="1200"/>
              </a:spcAft>
            </a:pPr>
            <a:endParaRPr lang="en-GB" sz="2400" b="1" dirty="0"/>
          </a:p>
          <a:p>
            <a:pPr algn="l">
              <a:spcAft>
                <a:spcPts val="1200"/>
              </a:spcAft>
            </a:pPr>
            <a:r>
              <a:rPr lang="en-GB" sz="2400" b="1" dirty="0"/>
              <a:t>XFEL based probes of structural dynamics will have transformative impact e.g. in: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Advanced Manufacturing Technologies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Developing &amp; Characterising New Energy Materials for Generation, Transmission &amp; Storage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Catalysis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Properties of Shocked Materials for Engineering and Defence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Developing &amp; Characterising New Materials for Quantum and Information Technology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Nucleation, Solidification and Crystallisation in Soft Matter, Medicines Manufacturing</a:t>
            </a:r>
          </a:p>
          <a:p>
            <a:pPr lvl="0" algn="l"/>
            <a:endParaRPr lang="en-GB" sz="2400" dirty="0">
              <a:solidFill>
                <a:srgbClr val="00B0F0"/>
              </a:solidFill>
            </a:endParaRPr>
          </a:p>
        </p:txBody>
      </p:sp>
      <p:sp>
        <p:nvSpPr>
          <p:cNvPr id="13" name="Google Shape;283;p5">
            <a:extLst>
              <a:ext uri="{FF2B5EF4-FFF2-40B4-BE49-F238E27FC236}">
                <a16:creationId xmlns:a16="http://schemas.microsoft.com/office/drawing/2014/main" id="{B2F0DC60-BF55-4E27-A1D6-E953DAB435F0}"/>
              </a:ext>
            </a:extLst>
          </p:cNvPr>
          <p:cNvSpPr/>
          <p:nvPr/>
        </p:nvSpPr>
        <p:spPr>
          <a:xfrm>
            <a:off x="7811077" y="6463294"/>
            <a:ext cx="41777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UK XFEL Science Case available at </a:t>
            </a: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xfel.ac.uk</a:t>
            </a:r>
          </a:p>
        </p:txBody>
      </p:sp>
    </p:spTree>
    <p:extLst>
      <p:ext uri="{BB962C8B-B14F-4D97-AF65-F5344CB8AC3E}">
        <p14:creationId xmlns:p14="http://schemas.microsoft.com/office/powerpoint/2010/main" val="44821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9"/>
          <p:cNvPicPr preferRelativeResize="0"/>
          <p:nvPr/>
        </p:nvPicPr>
        <p:blipFill rotWithShape="1">
          <a:blip r:embed="rId3"/>
          <a:srcRect l="45859" t="11846" r="9540" b="8449"/>
          <a:stretch/>
        </p:blipFill>
        <p:spPr>
          <a:xfrm>
            <a:off x="6471137" y="0"/>
            <a:ext cx="575641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9"/>
          <p:cNvSpPr/>
          <p:nvPr/>
        </p:nvSpPr>
        <p:spPr>
          <a:xfrm>
            <a:off x="138020" y="822583"/>
            <a:ext cx="6013837" cy="504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800"/>
            </a:pPr>
            <a:r>
              <a:rPr lang="en-GB" sz="2000" b="1" i="0" u="none" strike="noStrike" cap="none" dirty="0">
                <a:solidFill>
                  <a:srgbClr val="1E5DF8"/>
                </a:solidFill>
                <a:latin typeface="Arial"/>
                <a:ea typeface="Arial"/>
                <a:cs typeface="Arial"/>
                <a:sym typeface="Arial"/>
              </a:rPr>
              <a:t>Over the next 3 years we will:</a:t>
            </a:r>
            <a:endParaRPr lang="en-GB" sz="1800" dirty="0">
              <a:solidFill>
                <a:srgbClr val="626262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1800" b="1" i="0" u="none" strike="noStrike" cap="none" dirty="0">
                <a:latin typeface="Arial"/>
                <a:ea typeface="Arial"/>
                <a:cs typeface="Arial"/>
                <a:sym typeface="Arial"/>
              </a:rPr>
              <a:t>Map out how best to deliver the advanced XFEL capabilities identified in the Science Case.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1800" b="1" i="0" u="none" strike="noStrike" cap="none" dirty="0">
                <a:latin typeface="Arial"/>
                <a:ea typeface="Arial"/>
                <a:cs typeface="Arial"/>
                <a:sym typeface="Arial"/>
              </a:rPr>
              <a:t>Explore a Conceptual Design for a unique new machine that can fulfil all required capabilities and more.</a:t>
            </a:r>
            <a:endParaRPr lang="en-GB" b="1" dirty="0"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1800" b="1" i="0" u="none" strike="noStrike" cap="none" dirty="0">
                <a:latin typeface="Arial"/>
                <a:ea typeface="Arial"/>
                <a:cs typeface="Arial"/>
                <a:sym typeface="Arial"/>
              </a:rPr>
              <a:t>Examine other investment options in existing XFELs</a:t>
            </a:r>
            <a:endParaRPr lang="en-GB" b="1" dirty="0">
              <a:solidFill>
                <a:srgbClr val="62626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b="1" dirty="0">
                <a:latin typeface="Arial"/>
                <a:ea typeface="Arial"/>
                <a:cs typeface="Arial"/>
                <a:sym typeface="Arial"/>
              </a:rPr>
              <a:t>Update Science Case to inform process and future decisions &amp; we will hold Townhall Meetings around UK</a:t>
            </a:r>
            <a:endParaRPr lang="en-GB" sz="1800" b="0" i="0" u="none" strike="noStrike" cap="none" dirty="0">
              <a:solidFill>
                <a:srgbClr val="62626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 dirty="0">
                <a:solidFill>
                  <a:srgbClr val="626262"/>
                </a:solidFill>
                <a:latin typeface="Arial"/>
                <a:ea typeface="Arial"/>
                <a:cs typeface="Arial"/>
                <a:sym typeface="Arial"/>
              </a:rPr>
              <a:t>The collaborative effort will be led by a team at STFC Daresbury Laboratory with strong engagement from those looking at the developing science opportunities to inform the design.</a:t>
            </a:r>
          </a:p>
        </p:txBody>
      </p:sp>
      <p:sp>
        <p:nvSpPr>
          <p:cNvPr id="320" name="Google Shape;320;p9"/>
          <p:cNvSpPr txBox="1"/>
          <p:nvPr/>
        </p:nvSpPr>
        <p:spPr>
          <a:xfrm>
            <a:off x="394319" y="96047"/>
            <a:ext cx="5666127" cy="584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3200" b="1" i="0" u="none" strike="noStrike" cap="none" dirty="0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A Next Generation XFEL</a:t>
            </a:r>
            <a:endParaRPr lang="en-GB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B76C30-2D95-423E-B759-0DC054778B79}"/>
              </a:ext>
            </a:extLst>
          </p:cNvPr>
          <p:cNvSpPr/>
          <p:nvPr/>
        </p:nvSpPr>
        <p:spPr>
          <a:xfrm>
            <a:off x="8424472" y="5186597"/>
            <a:ext cx="3803082" cy="1671403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8D699-6C75-49CE-B823-93313FEF62C5}"/>
              </a:ext>
            </a:extLst>
          </p:cNvPr>
          <p:cNvSpPr txBox="1"/>
          <p:nvPr/>
        </p:nvSpPr>
        <p:spPr>
          <a:xfrm>
            <a:off x="8774243" y="5527798"/>
            <a:ext cx="3417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Sponsor: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Collier</a:t>
            </a:r>
          </a:p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Lead: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 Marangos</a:t>
            </a:r>
          </a:p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Lead: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 Clarke</a:t>
            </a:r>
          </a:p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Manager :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 Aden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F1C68E-245E-738F-CE14-FC9B3BA4822A}"/>
              </a:ext>
            </a:extLst>
          </p:cNvPr>
          <p:cNvSpPr txBox="1"/>
          <p:nvPr/>
        </p:nvSpPr>
        <p:spPr>
          <a:xfrm>
            <a:off x="8599357" y="210491"/>
            <a:ext cx="3628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https://www.xfel.ac.uk</a:t>
            </a:r>
          </a:p>
        </p:txBody>
      </p:sp>
      <p:pic>
        <p:nvPicPr>
          <p:cNvPr id="14" name="Picture 13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5075AA7A-7186-4EA0-AB0B-2E88D4FAE1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905"/>
          <a:stretch/>
        </p:blipFill>
        <p:spPr>
          <a:xfrm>
            <a:off x="0" y="5838428"/>
            <a:ext cx="3458935" cy="98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6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EEBDF-94A4-4A13-A760-A4BD3C0E8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677" y="-143444"/>
            <a:ext cx="12463521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+mn-lt"/>
              </a:rPr>
              <a:t>Science driver for XFELs is real-time access to the characteristic processes and fluctuations in matter down to the quantum scale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1701D4-2598-4BCB-AA86-EE30F3CB5D4C}"/>
              </a:ext>
            </a:extLst>
          </p:cNvPr>
          <p:cNvSpPr/>
          <p:nvPr/>
        </p:nvSpPr>
        <p:spPr>
          <a:xfrm>
            <a:off x="-44338" y="4873815"/>
            <a:ext cx="980902" cy="92079"/>
          </a:xfrm>
          <a:prstGeom prst="rect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515A66-6D35-46F1-B6E2-6317D47EF263}"/>
              </a:ext>
            </a:extLst>
          </p:cNvPr>
          <p:cNvSpPr/>
          <p:nvPr/>
        </p:nvSpPr>
        <p:spPr>
          <a:xfrm>
            <a:off x="994329" y="4873816"/>
            <a:ext cx="980902" cy="92079"/>
          </a:xfrm>
          <a:prstGeom prst="rect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4F7C8-7512-45BA-9576-9D73B06FB9B2}"/>
              </a:ext>
            </a:extLst>
          </p:cNvPr>
          <p:cNvSpPr/>
          <p:nvPr/>
        </p:nvSpPr>
        <p:spPr>
          <a:xfrm>
            <a:off x="2025960" y="4873816"/>
            <a:ext cx="980902" cy="92079"/>
          </a:xfrm>
          <a:prstGeom prst="rect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4244C-DBB6-4BC6-8E59-01A811E8C021}"/>
              </a:ext>
            </a:extLst>
          </p:cNvPr>
          <p:cNvSpPr/>
          <p:nvPr/>
        </p:nvSpPr>
        <p:spPr>
          <a:xfrm>
            <a:off x="3057591" y="4873816"/>
            <a:ext cx="980902" cy="92079"/>
          </a:xfrm>
          <a:prstGeom prst="rect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063EA0-7E14-446E-B25A-614FACA1CB47}"/>
              </a:ext>
            </a:extLst>
          </p:cNvPr>
          <p:cNvSpPr/>
          <p:nvPr/>
        </p:nvSpPr>
        <p:spPr>
          <a:xfrm>
            <a:off x="4089222" y="4873816"/>
            <a:ext cx="980902" cy="92079"/>
          </a:xfrm>
          <a:prstGeom prst="rect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E50543-028A-4F18-B630-D9C72D286033}"/>
              </a:ext>
            </a:extLst>
          </p:cNvPr>
          <p:cNvSpPr/>
          <p:nvPr/>
        </p:nvSpPr>
        <p:spPr>
          <a:xfrm>
            <a:off x="5125327" y="4874908"/>
            <a:ext cx="980902" cy="92079"/>
          </a:xfrm>
          <a:prstGeom prst="rect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DD16E8-E887-42DA-B43B-E23B9350912C}"/>
              </a:ext>
            </a:extLst>
          </p:cNvPr>
          <p:cNvSpPr/>
          <p:nvPr/>
        </p:nvSpPr>
        <p:spPr>
          <a:xfrm>
            <a:off x="6152484" y="4873816"/>
            <a:ext cx="980902" cy="92079"/>
          </a:xfrm>
          <a:prstGeom prst="rect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26F5EC-ADA9-447C-B2BC-55E86A458638}"/>
              </a:ext>
            </a:extLst>
          </p:cNvPr>
          <p:cNvSpPr/>
          <p:nvPr/>
        </p:nvSpPr>
        <p:spPr>
          <a:xfrm>
            <a:off x="7184115" y="4873816"/>
            <a:ext cx="980902" cy="92079"/>
          </a:xfrm>
          <a:prstGeom prst="rect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70F70F-C173-4177-BFD6-FA9453054320}"/>
              </a:ext>
            </a:extLst>
          </p:cNvPr>
          <p:cNvSpPr/>
          <p:nvPr/>
        </p:nvSpPr>
        <p:spPr>
          <a:xfrm>
            <a:off x="8211272" y="4873816"/>
            <a:ext cx="980902" cy="92079"/>
          </a:xfrm>
          <a:prstGeom prst="rect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4DBE6C-A838-4890-80CA-9C08B3EEF4FA}"/>
              </a:ext>
            </a:extLst>
          </p:cNvPr>
          <p:cNvSpPr/>
          <p:nvPr/>
        </p:nvSpPr>
        <p:spPr>
          <a:xfrm>
            <a:off x="9242903" y="4873816"/>
            <a:ext cx="980902" cy="92079"/>
          </a:xfrm>
          <a:prstGeom prst="rect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727E04-CEF9-4470-8185-3273D10497ED}"/>
              </a:ext>
            </a:extLst>
          </p:cNvPr>
          <p:cNvSpPr/>
          <p:nvPr/>
        </p:nvSpPr>
        <p:spPr>
          <a:xfrm>
            <a:off x="10274534" y="4873816"/>
            <a:ext cx="980902" cy="92079"/>
          </a:xfrm>
          <a:prstGeom prst="rect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520CBC-D4FD-46B1-A0C8-9887C1D88921}"/>
              </a:ext>
            </a:extLst>
          </p:cNvPr>
          <p:cNvSpPr/>
          <p:nvPr/>
        </p:nvSpPr>
        <p:spPr>
          <a:xfrm>
            <a:off x="11306165" y="4873816"/>
            <a:ext cx="980902" cy="92079"/>
          </a:xfrm>
          <a:prstGeom prst="rect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D97759-B5C9-447A-9A86-64AFA84D48FE}"/>
              </a:ext>
            </a:extLst>
          </p:cNvPr>
          <p:cNvSpPr txBox="1"/>
          <p:nvPr/>
        </p:nvSpPr>
        <p:spPr>
          <a:xfrm>
            <a:off x="579971" y="5057335"/>
            <a:ext cx="90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b="1" dirty="0"/>
              <a:t>10</a:t>
            </a:r>
            <a:r>
              <a:rPr lang="en-GB" b="1" baseline="30000" dirty="0"/>
              <a:t>-17</a:t>
            </a:r>
            <a:r>
              <a:rPr lang="en-GB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32AE31-7885-4CAF-ADD5-D902F60AA6B6}"/>
              </a:ext>
            </a:extLst>
          </p:cNvPr>
          <p:cNvSpPr txBox="1"/>
          <p:nvPr/>
        </p:nvSpPr>
        <p:spPr>
          <a:xfrm>
            <a:off x="1521548" y="5057335"/>
            <a:ext cx="90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b="1" dirty="0"/>
              <a:t>10</a:t>
            </a:r>
            <a:r>
              <a:rPr lang="en-GB" b="1" baseline="30000" dirty="0"/>
              <a:t>-16</a:t>
            </a:r>
            <a:r>
              <a:rPr lang="en-GB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6C7848-DFBC-4CEA-8C02-07B44B1C136A}"/>
              </a:ext>
            </a:extLst>
          </p:cNvPr>
          <p:cNvSpPr txBox="1"/>
          <p:nvPr/>
        </p:nvSpPr>
        <p:spPr>
          <a:xfrm>
            <a:off x="2640676" y="5057335"/>
            <a:ext cx="90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b="1" dirty="0"/>
              <a:t>10</a:t>
            </a:r>
            <a:r>
              <a:rPr lang="en-GB" b="1" baseline="30000" dirty="0"/>
              <a:t>-15</a:t>
            </a:r>
            <a:r>
              <a:rPr lang="en-GB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8B2EB5-203B-4838-9CB6-155E752C7EA7}"/>
              </a:ext>
            </a:extLst>
          </p:cNvPr>
          <p:cNvSpPr txBox="1"/>
          <p:nvPr/>
        </p:nvSpPr>
        <p:spPr>
          <a:xfrm>
            <a:off x="3675024" y="5057335"/>
            <a:ext cx="90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b="1" dirty="0"/>
              <a:t>10</a:t>
            </a:r>
            <a:r>
              <a:rPr lang="en-GB" b="1" baseline="30000" dirty="0"/>
              <a:t>-14</a:t>
            </a:r>
            <a:r>
              <a:rPr lang="en-GB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4158C5-7494-4FB6-8CC2-109160794C65}"/>
              </a:ext>
            </a:extLst>
          </p:cNvPr>
          <p:cNvSpPr txBox="1"/>
          <p:nvPr/>
        </p:nvSpPr>
        <p:spPr>
          <a:xfrm>
            <a:off x="4745604" y="5057335"/>
            <a:ext cx="90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b="1" dirty="0"/>
              <a:t>10</a:t>
            </a:r>
            <a:r>
              <a:rPr lang="en-GB" b="1" baseline="30000" dirty="0"/>
              <a:t>-13</a:t>
            </a:r>
            <a:r>
              <a:rPr lang="en-GB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A58FF5-12BF-4AE8-8D95-DBDA6966B10A}"/>
              </a:ext>
            </a:extLst>
          </p:cNvPr>
          <p:cNvSpPr txBox="1"/>
          <p:nvPr/>
        </p:nvSpPr>
        <p:spPr>
          <a:xfrm>
            <a:off x="5736631" y="5057335"/>
            <a:ext cx="90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b="1" dirty="0"/>
              <a:t>10</a:t>
            </a:r>
            <a:r>
              <a:rPr lang="en-GB" b="1" baseline="30000" dirty="0"/>
              <a:t>-12</a:t>
            </a:r>
            <a:r>
              <a:rPr lang="en-GB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9D5BA1-1AEA-4E73-BAA7-3B41B63C85AB}"/>
              </a:ext>
            </a:extLst>
          </p:cNvPr>
          <p:cNvSpPr txBox="1"/>
          <p:nvPr/>
        </p:nvSpPr>
        <p:spPr>
          <a:xfrm>
            <a:off x="6730432" y="5057335"/>
            <a:ext cx="90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b="1" dirty="0"/>
              <a:t>10</a:t>
            </a:r>
            <a:r>
              <a:rPr lang="en-GB" b="1" baseline="30000" dirty="0"/>
              <a:t>-11</a:t>
            </a:r>
            <a:r>
              <a:rPr lang="en-GB" dirty="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7E04FE-C692-4DB3-8497-394BD0C7892A}"/>
              </a:ext>
            </a:extLst>
          </p:cNvPr>
          <p:cNvSpPr txBox="1"/>
          <p:nvPr/>
        </p:nvSpPr>
        <p:spPr>
          <a:xfrm>
            <a:off x="7711334" y="5057335"/>
            <a:ext cx="90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b="1" dirty="0"/>
              <a:t>10</a:t>
            </a:r>
            <a:r>
              <a:rPr lang="en-GB" b="1" baseline="30000" dirty="0"/>
              <a:t>-10</a:t>
            </a:r>
            <a:r>
              <a:rPr lang="en-GB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FD7924-46CD-4C23-AD78-A085B2C18BA6}"/>
              </a:ext>
            </a:extLst>
          </p:cNvPr>
          <p:cNvSpPr txBox="1"/>
          <p:nvPr/>
        </p:nvSpPr>
        <p:spPr>
          <a:xfrm>
            <a:off x="8824522" y="5057335"/>
            <a:ext cx="90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b="1" dirty="0"/>
              <a:t>10</a:t>
            </a:r>
            <a:r>
              <a:rPr lang="en-GB" b="1" baseline="30000" dirty="0"/>
              <a:t>-9</a:t>
            </a:r>
            <a:r>
              <a:rPr lang="en-GB" dirty="0"/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C4ECD6-C828-447F-B0A0-AE2D9001668D}"/>
              </a:ext>
            </a:extLst>
          </p:cNvPr>
          <p:cNvSpPr txBox="1"/>
          <p:nvPr/>
        </p:nvSpPr>
        <p:spPr>
          <a:xfrm>
            <a:off x="9820851" y="5057335"/>
            <a:ext cx="90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b="1" dirty="0"/>
              <a:t>10</a:t>
            </a:r>
            <a:r>
              <a:rPr lang="en-GB" b="1" baseline="30000" dirty="0"/>
              <a:t>-8</a:t>
            </a:r>
            <a:r>
              <a:rPr lang="en-GB" dirty="0"/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60911B-CA32-4A45-913D-92030B0BA885}"/>
              </a:ext>
            </a:extLst>
          </p:cNvPr>
          <p:cNvSpPr txBox="1"/>
          <p:nvPr/>
        </p:nvSpPr>
        <p:spPr>
          <a:xfrm>
            <a:off x="10900117" y="5057335"/>
            <a:ext cx="90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b="1" dirty="0"/>
              <a:t>10</a:t>
            </a:r>
            <a:r>
              <a:rPr lang="en-GB" b="1" baseline="30000" dirty="0"/>
              <a:t>-7</a:t>
            </a:r>
            <a:r>
              <a:rPr lang="en-GB" dirty="0"/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992F14-8374-47B3-BE6D-58494833A486}"/>
              </a:ext>
            </a:extLst>
          </p:cNvPr>
          <p:cNvSpPr txBox="1"/>
          <p:nvPr/>
        </p:nvSpPr>
        <p:spPr>
          <a:xfrm>
            <a:off x="11158346" y="5319263"/>
            <a:ext cx="90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Time 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7B0B334-DED1-4FC5-89BF-555852857A1D}"/>
              </a:ext>
            </a:extLst>
          </p:cNvPr>
          <p:cNvCxnSpPr>
            <a:cxnSpLocks/>
          </p:cNvCxnSpPr>
          <p:nvPr/>
        </p:nvCxnSpPr>
        <p:spPr>
          <a:xfrm>
            <a:off x="8211272" y="6022648"/>
            <a:ext cx="4002897" cy="31149"/>
          </a:xfrm>
          <a:prstGeom prst="line">
            <a:avLst/>
          </a:prstGeom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9903224-0C2A-4085-8F54-D9270E31FE7D}"/>
              </a:ext>
            </a:extLst>
          </p:cNvPr>
          <p:cNvSpPr txBox="1"/>
          <p:nvPr/>
        </p:nvSpPr>
        <p:spPr>
          <a:xfrm>
            <a:off x="9290067" y="5725047"/>
            <a:ext cx="208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Synchrotron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5F77C6B-2EBA-4392-AD15-1476ADB9B5A2}"/>
              </a:ext>
            </a:extLst>
          </p:cNvPr>
          <p:cNvCxnSpPr>
            <a:cxnSpLocks/>
          </p:cNvCxnSpPr>
          <p:nvPr/>
        </p:nvCxnSpPr>
        <p:spPr>
          <a:xfrm>
            <a:off x="2428914" y="6410179"/>
            <a:ext cx="9785254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55B8807-90FC-4708-8E65-A80CB837F315}"/>
              </a:ext>
            </a:extLst>
          </p:cNvPr>
          <p:cNvCxnSpPr>
            <a:cxnSpLocks/>
          </p:cNvCxnSpPr>
          <p:nvPr/>
        </p:nvCxnSpPr>
        <p:spPr>
          <a:xfrm>
            <a:off x="-167211" y="6410179"/>
            <a:ext cx="2545717" cy="0"/>
          </a:xfrm>
          <a:prstGeom prst="line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3742D12-EF5B-42DC-89BD-5BB65CCCA4A6}"/>
              </a:ext>
            </a:extLst>
          </p:cNvPr>
          <p:cNvSpPr txBox="1"/>
          <p:nvPr/>
        </p:nvSpPr>
        <p:spPr>
          <a:xfrm>
            <a:off x="5881472" y="6071915"/>
            <a:ext cx="208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XFEL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BDAD03-D73C-490A-A8D8-BED006BA4968}"/>
              </a:ext>
            </a:extLst>
          </p:cNvPr>
          <p:cNvSpPr txBox="1"/>
          <p:nvPr/>
        </p:nvSpPr>
        <p:spPr>
          <a:xfrm>
            <a:off x="5688465" y="6410179"/>
            <a:ext cx="208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(current)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BC3972-8E61-4C62-B035-0071C3ED6F52}"/>
              </a:ext>
            </a:extLst>
          </p:cNvPr>
          <p:cNvSpPr txBox="1"/>
          <p:nvPr/>
        </p:nvSpPr>
        <p:spPr>
          <a:xfrm>
            <a:off x="994329" y="6441247"/>
            <a:ext cx="208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(future)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8D702E1-5FB3-45ED-B964-C12EC5E531C0}"/>
              </a:ext>
            </a:extLst>
          </p:cNvPr>
          <p:cNvSpPr txBox="1"/>
          <p:nvPr/>
        </p:nvSpPr>
        <p:spPr>
          <a:xfrm>
            <a:off x="105421" y="2626160"/>
            <a:ext cx="188379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Nuclear processes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EB742E-E0A6-4705-B4D9-C842DB1C4FB3}"/>
              </a:ext>
            </a:extLst>
          </p:cNvPr>
          <p:cNvSpPr txBox="1"/>
          <p:nvPr/>
        </p:nvSpPr>
        <p:spPr>
          <a:xfrm>
            <a:off x="646369" y="4102946"/>
            <a:ext cx="277225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Inner shell electron dynamics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C823F39-C35E-479B-AE44-9A8773D1500C}"/>
              </a:ext>
            </a:extLst>
          </p:cNvPr>
          <p:cNvSpPr txBox="1"/>
          <p:nvPr/>
        </p:nvSpPr>
        <p:spPr>
          <a:xfrm>
            <a:off x="2036295" y="3372392"/>
            <a:ext cx="239033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Valence electron dynamics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1E6CAC-064C-4D24-A609-F8FA39A6B05C}"/>
              </a:ext>
            </a:extLst>
          </p:cNvPr>
          <p:cNvSpPr txBox="1"/>
          <p:nvPr/>
        </p:nvSpPr>
        <p:spPr>
          <a:xfrm>
            <a:off x="6842334" y="2569562"/>
            <a:ext cx="481978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     Secondary/tertiary structure dynamics in biomolecules timescales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E86FC09-F1FB-453E-9C82-93E8896068A8}"/>
              </a:ext>
            </a:extLst>
          </p:cNvPr>
          <p:cNvSpPr txBox="1"/>
          <p:nvPr/>
        </p:nvSpPr>
        <p:spPr>
          <a:xfrm>
            <a:off x="4582390" y="3339879"/>
            <a:ext cx="382813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Ro-</a:t>
            </a:r>
            <a:r>
              <a:rPr lang="en-GB" b="1" dirty="0" err="1"/>
              <a:t>vibronic</a:t>
            </a:r>
            <a:r>
              <a:rPr lang="en-GB" b="1" dirty="0"/>
              <a:t> coupling timescales (structural fluctuation)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37034A-0237-4A16-B879-76E566B1BEEF}"/>
              </a:ext>
            </a:extLst>
          </p:cNvPr>
          <p:cNvSpPr txBox="1"/>
          <p:nvPr/>
        </p:nvSpPr>
        <p:spPr>
          <a:xfrm>
            <a:off x="5106292" y="4467275"/>
            <a:ext cx="72169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Timescales of excited modes at thermal equilibrium (T = 300 K)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EAA075A-309B-40E6-990E-FE224F532FE5}"/>
              </a:ext>
            </a:extLst>
          </p:cNvPr>
          <p:cNvSpPr txBox="1"/>
          <p:nvPr/>
        </p:nvSpPr>
        <p:spPr>
          <a:xfrm>
            <a:off x="3071437" y="2601522"/>
            <a:ext cx="343065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Vibronic</a:t>
            </a:r>
            <a:r>
              <a:rPr lang="en-GB" b="1" dirty="0"/>
              <a:t> coupling timescales (chemical reaction)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1B09B71-9333-407F-8B46-AC4468A14708}"/>
              </a:ext>
            </a:extLst>
          </p:cNvPr>
          <p:cNvSpPr txBox="1"/>
          <p:nvPr/>
        </p:nvSpPr>
        <p:spPr>
          <a:xfrm>
            <a:off x="4038493" y="1863165"/>
            <a:ext cx="509752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Lattice dynamics, exciton dynamics, magnon dynamics etc.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D74D313-CAAB-4AD1-8F7D-E71712FBA381}"/>
              </a:ext>
            </a:extLst>
          </p:cNvPr>
          <p:cNvSpPr txBox="1"/>
          <p:nvPr/>
        </p:nvSpPr>
        <p:spPr>
          <a:xfrm>
            <a:off x="2043018" y="1139875"/>
            <a:ext cx="468741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Electron-ion coupling timescales in conductors/ thermalisation in hot dense plasma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0BEF550-FB8B-4432-A226-491E68A3C19A}"/>
              </a:ext>
            </a:extLst>
          </p:cNvPr>
          <p:cNvSpPr txBox="1"/>
          <p:nvPr/>
        </p:nvSpPr>
        <p:spPr>
          <a:xfrm>
            <a:off x="1484780" y="1870968"/>
            <a:ext cx="252802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Primary photoexcitation event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51FE9A3-523B-46A8-AAF5-828586A8B312}"/>
              </a:ext>
            </a:extLst>
          </p:cNvPr>
          <p:cNvSpPr txBox="1"/>
          <p:nvPr/>
        </p:nvSpPr>
        <p:spPr>
          <a:xfrm>
            <a:off x="6326231" y="4056628"/>
            <a:ext cx="72169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Timescales of excited modes at thermal equilibrium (T = 10K) 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9FA4803-8EE8-41FE-8ED4-BD124FB344E4}"/>
              </a:ext>
            </a:extLst>
          </p:cNvPr>
          <p:cNvSpPr/>
          <p:nvPr/>
        </p:nvSpPr>
        <p:spPr>
          <a:xfrm>
            <a:off x="930532" y="879440"/>
            <a:ext cx="9444875" cy="4587684"/>
          </a:xfrm>
          <a:prstGeom prst="ellipse">
            <a:avLst/>
          </a:prstGeom>
          <a:solidFill>
            <a:schemeClr val="accent4">
              <a:lumMod val="60000"/>
              <a:lumOff val="40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4DE1D-C3E5-A8AD-DAB0-826E2EF3EBA0}"/>
              </a:ext>
            </a:extLst>
          </p:cNvPr>
          <p:cNvSpPr txBox="1"/>
          <p:nvPr/>
        </p:nvSpPr>
        <p:spPr>
          <a:xfrm>
            <a:off x="6730431" y="1144524"/>
            <a:ext cx="267317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Material damage spallation, melting etc</a:t>
            </a:r>
          </a:p>
        </p:txBody>
      </p:sp>
    </p:spTree>
    <p:extLst>
      <p:ext uri="{BB962C8B-B14F-4D97-AF65-F5344CB8AC3E}">
        <p14:creationId xmlns:p14="http://schemas.microsoft.com/office/powerpoint/2010/main" val="306791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488" y="-159341"/>
            <a:ext cx="9476014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+mn-lt"/>
              </a:rPr>
              <a:t> 1. XFELs Enable: Time-resolved X-ray measurements by the pump-probe methodology</a:t>
            </a:r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47AFD814-08AB-4F5E-BE84-4B286E322909}"/>
              </a:ext>
            </a:extLst>
          </p:cNvPr>
          <p:cNvGrpSpPr>
            <a:grpSpLocks/>
          </p:cNvGrpSpPr>
          <p:nvPr/>
        </p:nvGrpSpPr>
        <p:grpSpPr bwMode="auto">
          <a:xfrm>
            <a:off x="789109" y="973496"/>
            <a:ext cx="4580335" cy="2126797"/>
            <a:chOff x="3286919" y="4368654"/>
            <a:chExt cx="5071073" cy="2479743"/>
          </a:xfrm>
        </p:grpSpPr>
        <p:sp>
          <p:nvSpPr>
            <p:cNvPr id="12" name="Rectangle 39">
              <a:extLst>
                <a:ext uri="{FF2B5EF4-FFF2-40B4-BE49-F238E27FC236}">
                  <a16:creationId xmlns:a16="http://schemas.microsoft.com/office/drawing/2014/main" id="{D7DC5271-A744-4209-896F-953ED0B80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4012" y="4876105"/>
              <a:ext cx="793980" cy="94615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dirty="0">
                  <a:latin typeface="Calibri" pitchFamily="34" charset="0"/>
                </a:rPr>
                <a:t>Sample</a:t>
              </a:r>
            </a:p>
          </p:txBody>
        </p:sp>
        <p:graphicFrame>
          <p:nvGraphicFramePr>
            <p:cNvPr id="13" name="Object 40">
              <a:extLst>
                <a:ext uri="{FF2B5EF4-FFF2-40B4-BE49-F238E27FC236}">
                  <a16:creationId xmlns:a16="http://schemas.microsoft.com/office/drawing/2014/main" id="{81B2DD9E-ACD8-4D6D-B27F-4E49F42807D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30675" y="4603750"/>
            <a:ext cx="203200" cy="220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2" imgW="3901440" imgH="3002890" progId="Origin50.Graph">
                    <p:embed/>
                  </p:oleObj>
                </mc:Choice>
                <mc:Fallback>
                  <p:oleObj name="Graph" r:id="rId2" imgW="3901440" imgH="3002890" progId="Origin50.Graph">
                    <p:embed/>
                    <p:pic>
                      <p:nvPicPr>
                        <p:cNvPr id="13" name="Object 40">
                          <a:extLst>
                            <a:ext uri="{FF2B5EF4-FFF2-40B4-BE49-F238E27FC236}">
                              <a16:creationId xmlns:a16="http://schemas.microsoft.com/office/drawing/2014/main" id="{81B2DD9E-ACD8-4D6D-B27F-4E49F42807D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9768" t="17850" r="14389" b="23128"/>
                        <a:stretch>
                          <a:fillRect/>
                        </a:stretch>
                      </p:blipFill>
                      <p:spPr bwMode="auto">
                        <a:xfrm>
                          <a:off x="4130675" y="4603750"/>
                          <a:ext cx="203200" cy="2209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41">
              <a:extLst>
                <a:ext uri="{FF2B5EF4-FFF2-40B4-BE49-F238E27FC236}">
                  <a16:creationId xmlns:a16="http://schemas.microsoft.com/office/drawing/2014/main" id="{D34492C3-9A54-4BF7-91EF-C2DF3A859B8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82370" y="4638597"/>
            <a:ext cx="868363" cy="220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4" imgW="3901440" imgH="3002890" progId="Origin50.Graph">
                    <p:embed/>
                  </p:oleObj>
                </mc:Choice>
                <mc:Fallback>
                  <p:oleObj name="Graph" r:id="rId4" imgW="3901440" imgH="3002890" progId="Origin50.Graph">
                    <p:embed/>
                    <p:pic>
                      <p:nvPicPr>
                        <p:cNvPr id="14" name="Object 41">
                          <a:extLst>
                            <a:ext uri="{FF2B5EF4-FFF2-40B4-BE49-F238E27FC236}">
                              <a16:creationId xmlns:a16="http://schemas.microsoft.com/office/drawing/2014/main" id="{D34492C3-9A54-4BF7-91EF-C2DF3A859B8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9768" t="17850" r="14389" b="23128"/>
                        <a:stretch>
                          <a:fillRect/>
                        </a:stretch>
                      </p:blipFill>
                      <p:spPr bwMode="auto">
                        <a:xfrm>
                          <a:off x="4582370" y="4638597"/>
                          <a:ext cx="868363" cy="2209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Line 42">
              <a:extLst>
                <a:ext uri="{FF2B5EF4-FFF2-40B4-BE49-F238E27FC236}">
                  <a16:creationId xmlns:a16="http://schemas.microsoft.com/office/drawing/2014/main" id="{1408E416-7E11-4413-907F-56EDDD989E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1013" y="4859338"/>
              <a:ext cx="8143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AutoShape 43">
              <a:extLst>
                <a:ext uri="{FF2B5EF4-FFF2-40B4-BE49-F238E27FC236}">
                  <a16:creationId xmlns:a16="http://schemas.microsoft.com/office/drawing/2014/main" id="{86889E9D-15EC-407A-BBC9-96854930B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5218113"/>
              <a:ext cx="1114425" cy="257175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7032852 h 21600"/>
                <a:gd name="T4" fmla="*/ 2147483647 w 21600"/>
                <a:gd name="T5" fmla="*/ 434063989 h 21600"/>
                <a:gd name="T6" fmla="*/ 2147483647 w 21600"/>
                <a:gd name="T7" fmla="*/ 21703285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Text Box 44">
              <a:extLst>
                <a:ext uri="{FF2B5EF4-FFF2-40B4-BE49-F238E27FC236}">
                  <a16:creationId xmlns:a16="http://schemas.microsoft.com/office/drawing/2014/main" id="{F1069301-2813-4DCE-BB23-54526B81B9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8188" y="4445000"/>
              <a:ext cx="417511" cy="466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2000">
                  <a:latin typeface="Calibri" pitchFamily="34" charset="0"/>
                  <a:sym typeface="Symbol" pitchFamily="18" charset="2"/>
                </a:rPr>
                <a:t></a:t>
              </a:r>
            </a:p>
          </p:txBody>
        </p:sp>
        <p:sp>
          <p:nvSpPr>
            <p:cNvPr id="18" name="Text Box 45">
              <a:extLst>
                <a:ext uri="{FF2B5EF4-FFF2-40B4-BE49-F238E27FC236}">
                  <a16:creationId xmlns:a16="http://schemas.microsoft.com/office/drawing/2014/main" id="{751B4110-407D-4733-8DCC-69885E1382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6919" y="4368654"/>
              <a:ext cx="1411287" cy="394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dirty="0">
                  <a:latin typeface="Calibri" pitchFamily="34" charset="0"/>
                </a:rPr>
                <a:t>Probe</a:t>
              </a:r>
            </a:p>
          </p:txBody>
        </p:sp>
        <p:sp>
          <p:nvSpPr>
            <p:cNvPr id="19" name="Line 46">
              <a:extLst>
                <a:ext uri="{FF2B5EF4-FFF2-40B4-BE49-F238E27FC236}">
                  <a16:creationId xmlns:a16="http://schemas.microsoft.com/office/drawing/2014/main" id="{1E90FF4B-071E-4B30-919E-0D80261649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9988" y="4792663"/>
              <a:ext cx="488950" cy="209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Line 48">
              <a:extLst>
                <a:ext uri="{FF2B5EF4-FFF2-40B4-BE49-F238E27FC236}">
                  <a16:creationId xmlns:a16="http://schemas.microsoft.com/office/drawing/2014/main" id="{21B0A32D-8BBD-40AB-B8CE-7519488D0E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13363" y="4827588"/>
              <a:ext cx="280987" cy="349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" name="Text Box 45">
            <a:extLst>
              <a:ext uri="{FF2B5EF4-FFF2-40B4-BE49-F238E27FC236}">
                <a16:creationId xmlns:a16="http://schemas.microsoft.com/office/drawing/2014/main" id="{8948E55E-66B7-4405-AB61-23D93F36B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978" y="973496"/>
            <a:ext cx="12747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dirty="0">
                <a:latin typeface="Calibri" pitchFamily="34" charset="0"/>
              </a:rPr>
              <a:t>Pump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B3D0DF8-68FB-4391-8B14-A4B1C7A6A485}"/>
              </a:ext>
            </a:extLst>
          </p:cNvPr>
          <p:cNvSpPr/>
          <p:nvPr/>
        </p:nvSpPr>
        <p:spPr>
          <a:xfrm>
            <a:off x="5731435" y="1516879"/>
            <a:ext cx="717145" cy="5629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787066-F771-46F7-B1E7-967ECAE661DB}"/>
              </a:ext>
            </a:extLst>
          </p:cNvPr>
          <p:cNvSpPr txBox="1"/>
          <p:nvPr/>
        </p:nvSpPr>
        <p:spPr>
          <a:xfrm>
            <a:off x="6528169" y="1489169"/>
            <a:ext cx="1500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X-ray</a:t>
            </a:r>
          </a:p>
          <a:p>
            <a:r>
              <a:rPr lang="en-GB" dirty="0"/>
              <a:t>observable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634CF8-182D-4BB1-ABEC-30D598DFEECA}"/>
              </a:ext>
            </a:extLst>
          </p:cNvPr>
          <p:cNvSpPr txBox="1"/>
          <p:nvPr/>
        </p:nvSpPr>
        <p:spPr>
          <a:xfrm>
            <a:off x="7692769" y="958092"/>
            <a:ext cx="44992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In a pump-probe measurement the sample is excited/activated by a pump pulse and probed after a controllable delay </a:t>
            </a:r>
            <a:r>
              <a:rPr lang="el-GR" sz="2400" b="1" dirty="0"/>
              <a:t>τ</a:t>
            </a:r>
            <a:r>
              <a:rPr lang="en-GB" sz="2400" b="1" dirty="0"/>
              <a:t> through observation of a suitable observable. As </a:t>
            </a:r>
            <a:r>
              <a:rPr lang="el-GR" sz="2400" b="1" dirty="0"/>
              <a:t>τ</a:t>
            </a:r>
            <a:r>
              <a:rPr lang="en-GB" sz="2400" b="1" dirty="0"/>
              <a:t> is varied the dynamics can be mapped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669C2E-D8C0-4307-9396-A8DCC1919CFC}"/>
              </a:ext>
            </a:extLst>
          </p:cNvPr>
          <p:cNvSpPr txBox="1"/>
          <p:nvPr/>
        </p:nvSpPr>
        <p:spPr>
          <a:xfrm flipH="1">
            <a:off x="834826" y="3908612"/>
            <a:ext cx="10843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Pump (X-ray to THz)  – activates the sample</a:t>
            </a:r>
            <a:r>
              <a:rPr lang="en-GB" sz="2000" dirty="0"/>
              <a:t>:</a:t>
            </a:r>
          </a:p>
          <a:p>
            <a:r>
              <a:rPr lang="en-GB" sz="2000" dirty="0"/>
              <a:t>e.g. Sudden heating, injection of hot electrons, electronic state photoexcitation/</a:t>
            </a:r>
            <a:r>
              <a:rPr lang="en-GB" sz="2000" dirty="0" err="1"/>
              <a:t>photoionisation</a:t>
            </a:r>
            <a:r>
              <a:rPr lang="en-GB" sz="2000" dirty="0"/>
              <a:t>, excitation of vibrational/phonon or rotational modes  etc.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77126D-F0B6-4B2B-85FB-AA4C8247C356}"/>
              </a:ext>
            </a:extLst>
          </p:cNvPr>
          <p:cNvSpPr txBox="1"/>
          <p:nvPr/>
        </p:nvSpPr>
        <p:spPr>
          <a:xfrm flipH="1">
            <a:off x="789109" y="5155950"/>
            <a:ext cx="10843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Probe (X-ray)  – interrogates the sample after delay time</a:t>
            </a:r>
            <a:r>
              <a:rPr lang="el-GR" sz="2000" b="1" dirty="0"/>
              <a:t> τ</a:t>
            </a:r>
            <a:r>
              <a:rPr lang="en-GB" sz="2000" b="1" dirty="0"/>
              <a:t> by generating a suitable observable</a:t>
            </a:r>
            <a:r>
              <a:rPr lang="en-GB" sz="2000" dirty="0"/>
              <a:t>:</a:t>
            </a:r>
          </a:p>
          <a:p>
            <a:r>
              <a:rPr lang="en-GB" sz="2000" dirty="0"/>
              <a:t>e.g. X-ray scattering/diffraction, resonant inelastic X-ray scattering (RIXS), X-ray spectroscopy (absorption (XAS) and emission (XES), X-ray photoelectron spectroscopy (XPS) etc.)</a:t>
            </a:r>
          </a:p>
        </p:txBody>
      </p:sp>
    </p:spTree>
    <p:extLst>
      <p:ext uri="{BB962C8B-B14F-4D97-AF65-F5344CB8AC3E}">
        <p14:creationId xmlns:p14="http://schemas.microsoft.com/office/powerpoint/2010/main" val="290787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 animBg="1"/>
      <p:bldP spid="10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488" y="-159341"/>
            <a:ext cx="9476014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+mn-lt"/>
              </a:rPr>
              <a:t>1. XFELs Enable: Time-resolved X-ray measurements by high data volume sampling with short pulses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D59D98-4448-4B7B-A6F8-B282B027A084}"/>
              </a:ext>
            </a:extLst>
          </p:cNvPr>
          <p:cNvSpPr txBox="1"/>
          <p:nvPr/>
        </p:nvSpPr>
        <p:spPr>
          <a:xfrm>
            <a:off x="380860" y="899429"/>
            <a:ext cx="11361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In physical, chemical and biological systems critical processes can proceed through brief rare events (e.g. barrier crossings) arising from intrinsic fluctuations. Scattering from “identical” single systems with a large number of shots, coupled to advanced analysis methods, is enabling mapping of conformational dynamics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1AEBC7-0850-40A0-A513-E9816341CD76}"/>
              </a:ext>
            </a:extLst>
          </p:cNvPr>
          <p:cNvSpPr txBox="1"/>
          <p:nvPr/>
        </p:nvSpPr>
        <p:spPr>
          <a:xfrm>
            <a:off x="2175638" y="5296851"/>
            <a:ext cx="8046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Conformational landscape of a virus by single-particle X-ray scattering</a:t>
            </a:r>
          </a:p>
          <a:p>
            <a:r>
              <a:rPr lang="en-GB" sz="2000" dirty="0"/>
              <a:t>Abbas Ourmazd group </a:t>
            </a:r>
            <a:r>
              <a:rPr lang="en-GB" sz="2000" b="1" i="1" dirty="0"/>
              <a:t>Nature Methods</a:t>
            </a:r>
            <a:r>
              <a:rPr lang="en-GB" sz="2000" dirty="0"/>
              <a:t>, 14, 877 (2017)</a:t>
            </a:r>
          </a:p>
          <a:p>
            <a:endParaRPr lang="en-GB" sz="2000" dirty="0"/>
          </a:p>
          <a:p>
            <a:r>
              <a:rPr lang="en-GB" sz="2000" dirty="0"/>
              <a:t>But far more opportunities at high ( &gt; 100 kHz – MHz) rep-rate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C17617-6E92-4699-9C52-BF44B65DA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497" y="2022238"/>
            <a:ext cx="3911602" cy="3019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F31CA-A2D1-4802-9D89-296B63D3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488" y="2022238"/>
            <a:ext cx="4620230" cy="310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81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fig_andre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0" y="2066638"/>
            <a:ext cx="3438952" cy="257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24226" y="1937052"/>
            <a:ext cx="2983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“</a:t>
            </a:r>
            <a:r>
              <a:rPr lang="en-GB" sz="2000" b="1" dirty="0"/>
              <a:t>Diffract before Destroy</a:t>
            </a:r>
            <a:r>
              <a:rPr lang="en-GB" sz="2000" dirty="0"/>
              <a:t>” possible with the very short and very bright pulses from an XFEL 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8050" y="58736"/>
            <a:ext cx="11880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1. XFELs Enable: high brightness scattering can outrun destruction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2236" y="4993250"/>
            <a:ext cx="405322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Non-crystal sample can be imaged before destroyed: </a:t>
            </a:r>
          </a:p>
          <a:p>
            <a:r>
              <a:rPr lang="en-GB" sz="2000" b="1" dirty="0"/>
              <a:t>Damage free structures and single object images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B46832-4AA4-46DF-8B14-994D28F3D8E7}"/>
              </a:ext>
            </a:extLst>
          </p:cNvPr>
          <p:cNvSpPr txBox="1"/>
          <p:nvPr/>
        </p:nvSpPr>
        <p:spPr>
          <a:xfrm>
            <a:off x="586275" y="705929"/>
            <a:ext cx="11511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With conventional X-ray sources non-crystal samples (or small crystals) destroyed before signal enough to determine structure. As well as ultrafast temporal resolution the &gt; 9 orders of magnitude higher brightness of XFELs enable new concepts in imaging.</a:t>
            </a:r>
            <a:endParaRPr lang="en-GB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04B113-3C43-DC45-2092-EF05BF7E8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778" y="1510114"/>
            <a:ext cx="4497947" cy="21964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DF3B00-8DD6-8339-32AB-B49B807F4E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58" y="3922143"/>
            <a:ext cx="2533162" cy="199761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109A075-FFC0-D234-8024-D23316041B22}"/>
              </a:ext>
            </a:extLst>
          </p:cNvPr>
          <p:cNvSpPr/>
          <p:nvPr/>
        </p:nvSpPr>
        <p:spPr>
          <a:xfrm>
            <a:off x="5081165" y="4920948"/>
            <a:ext cx="4053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Chapman et al, Nature 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</a:rPr>
              <a:t>470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, 73 (2011)</a:t>
            </a:r>
          </a:p>
        </p:txBody>
      </p:sp>
    </p:spTree>
    <p:extLst>
      <p:ext uri="{BB962C8B-B14F-4D97-AF65-F5344CB8AC3E}">
        <p14:creationId xmlns:p14="http://schemas.microsoft.com/office/powerpoint/2010/main" val="386336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8E94D-E4D8-4A79-958B-B8E19CA27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34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latin typeface="+mn-lt"/>
              </a:rPr>
              <a:t> 1. Expert Science Team – Addressing Major Research Themes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B5D79-2AD5-4385-8CEF-EBCCA7C5D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11" y="792789"/>
            <a:ext cx="11415857" cy="5261169"/>
          </a:xfrm>
        </p:spPr>
        <p:txBody>
          <a:bodyPr>
            <a:normAutofit lnSpcReduction="10000"/>
          </a:bodyPr>
          <a:lstStyle/>
          <a:p>
            <a:r>
              <a:rPr lang="en-GB" sz="2200" b="1" dirty="0"/>
              <a:t>Matter in extreme conditions</a:t>
            </a:r>
            <a:r>
              <a:rPr lang="en-GB" sz="2200" dirty="0"/>
              <a:t>: </a:t>
            </a:r>
            <a:r>
              <a:rPr lang="en-GB" sz="2200" i="1" dirty="0"/>
              <a:t>Andy Higginbotham (York), Andy Comley (AWE), Emma McBride (QUB), Sam Vinko (Ox), Marco Borghesi (QUB), Malcolm McMahon (Edinburgh), Justin Wark (Ox)</a:t>
            </a:r>
          </a:p>
          <a:p>
            <a:r>
              <a:rPr lang="en-GB" sz="2200" b="1" dirty="0"/>
              <a:t>Nano/Quantum materials</a:t>
            </a:r>
            <a:r>
              <a:rPr lang="en-GB" sz="2200" dirty="0"/>
              <a:t>: </a:t>
            </a:r>
            <a:r>
              <a:rPr lang="en-GB" sz="2200" i="1" dirty="0"/>
              <a:t>Anna Regoutz (UCL), Marcus Newton (Soton), Ian Robinson (UCL/Brookhaven), Mark Dean (Brookhaven), Awan Shakil* (Plymouth), Paolo </a:t>
            </a:r>
            <a:r>
              <a:rPr lang="en-GB" sz="2200" i="1" dirty="0" err="1"/>
              <a:t>Raedelli</a:t>
            </a:r>
            <a:r>
              <a:rPr lang="en-GB" sz="2200" i="1" dirty="0"/>
              <a:t> (Oxford), Simon Wall (Aarhus), Sarnjeet </a:t>
            </a:r>
            <a:r>
              <a:rPr lang="en-GB" sz="2200" i="1" dirty="0" err="1"/>
              <a:t>Dhesi</a:t>
            </a:r>
            <a:r>
              <a:rPr lang="en-GB" sz="2200" i="1" dirty="0"/>
              <a:t> (Diamond), </a:t>
            </a:r>
          </a:p>
          <a:p>
            <a:r>
              <a:rPr lang="en-GB" sz="2200" b="1" dirty="0"/>
              <a:t>Engineering/Materials/Applications </a:t>
            </a:r>
            <a:r>
              <a:rPr lang="en-GB" sz="2200" dirty="0"/>
              <a:t>: </a:t>
            </a:r>
            <a:r>
              <a:rPr lang="en-GB" sz="2200" i="1" dirty="0"/>
              <a:t>David Rugg (RR), Sven Schroeder (Leeds), David Dye (IC) Dan Eakins (Oxford),  Mike Fitzpatrick (Coventry) +*</a:t>
            </a:r>
          </a:p>
          <a:p>
            <a:r>
              <a:rPr lang="en-GB" sz="2200" b="1" dirty="0"/>
              <a:t>Life sciences</a:t>
            </a:r>
            <a:r>
              <a:rPr lang="en-GB" sz="2200" dirty="0"/>
              <a:t>: </a:t>
            </a:r>
            <a:r>
              <a:rPr lang="en-GB" sz="2200" i="1" dirty="0"/>
              <a:t>Allen Orville* (Diamond), Jasper van Thor (IC), Xiaodong Zhang (IC), Shakil Awan (Plymouth), Adrian Mancuso</a:t>
            </a:r>
            <a:r>
              <a:rPr lang="en-GB" sz="2200" i="1" baseline="30000" dirty="0"/>
              <a:t>#</a:t>
            </a:r>
            <a:r>
              <a:rPr lang="en-GB" sz="2200" i="1" dirty="0"/>
              <a:t> (Diamond), Tian Geng (</a:t>
            </a:r>
            <a:r>
              <a:rPr lang="en-GB" sz="2200" i="1" dirty="0" err="1"/>
              <a:t>Heptares</a:t>
            </a:r>
            <a:r>
              <a:rPr lang="en-GB" sz="2200" i="1" dirty="0"/>
              <a:t>)</a:t>
            </a:r>
          </a:p>
          <a:p>
            <a:r>
              <a:rPr lang="en-GB" sz="2200" b="1" dirty="0"/>
              <a:t>Chemical sciences</a:t>
            </a:r>
            <a:r>
              <a:rPr lang="en-GB" sz="2200" dirty="0"/>
              <a:t>: </a:t>
            </a:r>
            <a:r>
              <a:rPr lang="en-GB" sz="2200" i="1" dirty="0"/>
              <a:t>Julia Weinstein (Sheffield), Russell Minns (Soton), Sofia Diaz-Moreno* (Diamond), Andrew Burnett (Leeds), Tom Penfold (Newcastle), Rebecca Ingle (UCL), Mark Brouard (Oxford), Claire Vallance (Oxford), Alex Baidak (Manchester)</a:t>
            </a:r>
          </a:p>
          <a:p>
            <a:r>
              <a:rPr lang="en-GB" sz="2200" b="1" dirty="0"/>
              <a:t>Physical sciences</a:t>
            </a:r>
            <a:r>
              <a:rPr lang="en-GB" sz="2200" dirty="0"/>
              <a:t>: </a:t>
            </a:r>
            <a:r>
              <a:rPr lang="en-GB" sz="2200" i="1" dirty="0"/>
              <a:t>Amelle Zair (KCL), Adam Kirrander (Edinburgh), Jason Greenwood (QUB), Jon Marangos (IC), Elaine Seddon (Cockcroft), + </a:t>
            </a:r>
            <a:r>
              <a:rPr lang="en-GB" sz="2200" i="1" baseline="30000" dirty="0"/>
              <a:t>#</a:t>
            </a:r>
            <a:endParaRPr lang="en-GB" sz="2200" i="1" dirty="0"/>
          </a:p>
          <a:p>
            <a:pPr marL="0" indent="0">
              <a:buNone/>
            </a:pPr>
            <a:r>
              <a:rPr lang="en-GB" sz="2400" b="1" i="1" dirty="0"/>
              <a:t>+ around 100 additional experts from around the world contributing to Science Case</a:t>
            </a:r>
            <a:endParaRPr lang="en-GB" sz="2000" b="1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6BC4B6-1CED-C1EE-EA7A-5B617B704CCF}"/>
              </a:ext>
            </a:extLst>
          </p:cNvPr>
          <p:cNvSpPr txBox="1"/>
          <p:nvPr/>
        </p:nvSpPr>
        <p:spPr>
          <a:xfrm>
            <a:off x="6550325" y="62937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i="0" u="none" strike="noStrike" cap="none" dirty="0">
                <a:latin typeface="Arial"/>
                <a:ea typeface="Arial"/>
                <a:cs typeface="Arial"/>
                <a:sym typeface="Arial"/>
              </a:rPr>
              <a:t>UK XFEL Science Case</a:t>
            </a:r>
            <a:r>
              <a:rPr lang="en-GB" sz="1800" dirty="0">
                <a:latin typeface="Arial"/>
                <a:ea typeface="Arial"/>
                <a:cs typeface="Arial"/>
                <a:sym typeface="Arial"/>
              </a:rPr>
              <a:t> available at </a:t>
            </a:r>
            <a:r>
              <a:rPr lang="en-GB" sz="1800" i="0" u="sng" strike="noStrike" cap="none" dirty="0">
                <a:latin typeface="Arial"/>
                <a:ea typeface="Arial"/>
                <a:cs typeface="Arial"/>
                <a:sym typeface="Arial"/>
              </a:rPr>
              <a:t>xfel.ac.uk</a:t>
            </a:r>
          </a:p>
        </p:txBody>
      </p:sp>
    </p:spTree>
    <p:extLst>
      <p:ext uri="{BB962C8B-B14F-4D97-AF65-F5344CB8AC3E}">
        <p14:creationId xmlns:p14="http://schemas.microsoft.com/office/powerpoint/2010/main" val="2757522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305C71AE-9FC6-EBFE-C335-B4B53E1611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2109"/>
          <a:stretch/>
        </p:blipFill>
        <p:spPr>
          <a:xfrm>
            <a:off x="2617190" y="-13596"/>
            <a:ext cx="9574810" cy="6871596"/>
          </a:xfrm>
          <a:prstGeom prst="rect">
            <a:avLst/>
          </a:prstGeom>
        </p:spPr>
      </p:pic>
      <p:sp>
        <p:nvSpPr>
          <p:cNvPr id="269" name="Google Shape;269;p3"/>
          <p:cNvSpPr txBox="1"/>
          <p:nvPr/>
        </p:nvSpPr>
        <p:spPr>
          <a:xfrm>
            <a:off x="191484" y="115079"/>
            <a:ext cx="838101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60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UK XFEL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28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 exciting opportunity for science and innovation </a:t>
            </a:r>
          </a:p>
        </p:txBody>
      </p:sp>
      <p:sp>
        <p:nvSpPr>
          <p:cNvPr id="11" name="Google Shape;319;p9">
            <a:extLst>
              <a:ext uri="{FF2B5EF4-FFF2-40B4-BE49-F238E27FC236}">
                <a16:creationId xmlns:a16="http://schemas.microsoft.com/office/drawing/2014/main" id="{A808AD88-8231-460B-9142-F8087030B739}"/>
              </a:ext>
            </a:extLst>
          </p:cNvPr>
          <p:cNvSpPr/>
          <p:nvPr/>
        </p:nvSpPr>
        <p:spPr>
          <a:xfrm>
            <a:off x="191484" y="1666612"/>
            <a:ext cx="10667016" cy="4090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Key next-generation capabilities identified in the UK XFEL Science Case: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9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tabLst>
                <a:tab pos="457200" algn="l"/>
              </a:tabLst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- Transform limited operation across entire X-ray range</a:t>
            </a:r>
          </a:p>
          <a:p>
            <a:pPr lvl="0">
              <a:tabLst>
                <a:tab pos="457200" algn="l"/>
              </a:tabLst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tabLst>
                <a:tab pos="457200" algn="l"/>
              </a:tabLst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- High efficiency facility with a step-change in the simultaneous operation of multiple end stations</a:t>
            </a:r>
          </a:p>
          <a:p>
            <a:pPr lvl="0">
              <a:tabLst>
                <a:tab pos="457200" algn="l"/>
              </a:tabLst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tabLst>
                <a:tab pos="457200" algn="l"/>
              </a:tabLst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- Evenly spaced, high-rep rate pulses to match samples &amp; detectors</a:t>
            </a:r>
          </a:p>
          <a:p>
            <a:pPr lvl="0">
              <a:tabLst>
                <a:tab pos="457200" algn="l"/>
              </a:tabLst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tabLst>
                <a:tab pos="457200" algn="l"/>
              </a:tabLst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- Improved synchronisation/timing data with external lasers to &lt; 1 fs</a:t>
            </a:r>
          </a:p>
          <a:p>
            <a:pPr lvl="0">
              <a:tabLst>
                <a:tab pos="457200" algn="l"/>
              </a:tabLst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- Multiple colour X-rays at one end-station</a:t>
            </a:r>
          </a:p>
          <a:p>
            <a:pPr lvl="0">
              <a:lnSpc>
                <a:spcPct val="90000"/>
              </a:lnSpc>
              <a:tabLst>
                <a:tab pos="457200" algn="l"/>
              </a:tabLst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- Full array of synchronised sources: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	XUV-THz, e-beams, high power &amp; high energy lasers at high rep-rate</a:t>
            </a:r>
          </a:p>
        </p:txBody>
      </p:sp>
      <p:sp>
        <p:nvSpPr>
          <p:cNvPr id="13" name="Google Shape;283;p5">
            <a:extLst>
              <a:ext uri="{FF2B5EF4-FFF2-40B4-BE49-F238E27FC236}">
                <a16:creationId xmlns:a16="http://schemas.microsoft.com/office/drawing/2014/main" id="{B2F0DC60-BF55-4E27-A1D6-E953DAB435F0}"/>
              </a:ext>
            </a:extLst>
          </p:cNvPr>
          <p:cNvSpPr/>
          <p:nvPr/>
        </p:nvSpPr>
        <p:spPr>
          <a:xfrm>
            <a:off x="7811077" y="6463294"/>
            <a:ext cx="509529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UK XFEL Science Case</a:t>
            </a:r>
            <a:r>
              <a:rPr lang="en-GB" sz="1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available at </a:t>
            </a:r>
            <a:r>
              <a:rPr lang="en-GB" sz="1600" i="0" u="sng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xfel.ac.uk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8F11CC-DD8A-6F40-944B-A3FC26BD1B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5861947"/>
            <a:ext cx="2111379" cy="539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689A1F-D6B7-3278-CE7E-CA934EE00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8173" y="0"/>
            <a:ext cx="1883827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82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45508C348CAA4E997CE89F0BAF614B" ma:contentTypeVersion="16" ma:contentTypeDescription="Create a new document." ma:contentTypeScope="" ma:versionID="63f3c2d3538a61d1fa7ba9dfb01d7610">
  <xsd:schema xmlns:xsd="http://www.w3.org/2001/XMLSchema" xmlns:xs="http://www.w3.org/2001/XMLSchema" xmlns:p="http://schemas.microsoft.com/office/2006/metadata/properties" xmlns:ns2="6da83bfe-15ae-4d59-a0b6-dc329c63605d" xmlns:ns3="d69aa8f0-3eb0-42a0-bb52-0648b781dfed" targetNamespace="http://schemas.microsoft.com/office/2006/metadata/properties" ma:root="true" ma:fieldsID="462d717fc3e1d091936e1b9ef0693e06" ns2:_="" ns3:_="">
    <xsd:import namespace="6da83bfe-15ae-4d59-a0b6-dc329c63605d"/>
    <xsd:import namespace="d69aa8f0-3eb0-42a0-bb52-0648b781df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Thumbnai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a83bfe-15ae-4d59-a0b6-dc329c6360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Thumbnail" ma:index="21" nillable="true" ma:displayName="Thumbnail" ma:format="Thumbnail" ma:internalName="Thumbnail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9aa8f0-3eb0-42a0-bb52-0648b781dfe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49296ea-7f21-487c-9091-494743671e3c}" ma:internalName="TaxCatchAll" ma:showField="CatchAllData" ma:web="d69aa8f0-3eb0-42a0-bb52-0648b781df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humbnail xmlns="6da83bfe-15ae-4d59-a0b6-dc329c63605d" xsi:nil="true"/>
    <lcf76f155ced4ddcb4097134ff3c332f xmlns="6da83bfe-15ae-4d59-a0b6-dc329c63605d">
      <Terms xmlns="http://schemas.microsoft.com/office/infopath/2007/PartnerControls"/>
    </lcf76f155ced4ddcb4097134ff3c332f>
    <TaxCatchAll xmlns="d69aa8f0-3eb0-42a0-bb52-0648b781dfed" xsi:nil="true"/>
  </documentManagement>
</p:properties>
</file>

<file path=customXml/itemProps1.xml><?xml version="1.0" encoding="utf-8"?>
<ds:datastoreItem xmlns:ds="http://schemas.openxmlformats.org/officeDocument/2006/customXml" ds:itemID="{B5C56343-7C86-431F-ACBC-EC0D5289BF2A}"/>
</file>

<file path=customXml/itemProps2.xml><?xml version="1.0" encoding="utf-8"?>
<ds:datastoreItem xmlns:ds="http://schemas.openxmlformats.org/officeDocument/2006/customXml" ds:itemID="{54CE8374-F41B-4EED-96A3-E781EB1AF9C3}"/>
</file>

<file path=customXml/itemProps3.xml><?xml version="1.0" encoding="utf-8"?>
<ds:datastoreItem xmlns:ds="http://schemas.openxmlformats.org/officeDocument/2006/customXml" ds:itemID="{8680AEDD-FA52-41AE-8D5B-F52AB799FC45}"/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5044</Words>
  <Application>Microsoft Macintosh PowerPoint</Application>
  <PresentationFormat>Widescreen</PresentationFormat>
  <Paragraphs>544</Paragraphs>
  <Slides>36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-apple-system</vt:lpstr>
      <vt:lpstr>Arial</vt:lpstr>
      <vt:lpstr>Calibri</vt:lpstr>
      <vt:lpstr>Calibri Light</vt:lpstr>
      <vt:lpstr>DejaVu Sans</vt:lpstr>
      <vt:lpstr>Harding</vt:lpstr>
      <vt:lpstr>Helvetica Neue</vt:lpstr>
      <vt:lpstr>Symbol</vt:lpstr>
      <vt:lpstr>Times</vt:lpstr>
      <vt:lpstr>Times New Roman</vt:lpstr>
      <vt:lpstr>Wingdings</vt:lpstr>
      <vt:lpstr>Office Theme</vt:lpstr>
      <vt:lpstr>Equation</vt:lpstr>
      <vt:lpstr>Graph</vt:lpstr>
      <vt:lpstr>Science and Technology Impact of XFELs and Opportunities with a Next Generation Facility  UK XFEL SCIENCE TEAM  </vt:lpstr>
      <vt:lpstr> 1. X-ray probing of the nanoscale structure of matter</vt:lpstr>
      <vt:lpstr>PowerPoint Presentation</vt:lpstr>
      <vt:lpstr>Science driver for XFELs is real-time access to the characteristic processes and fluctuations in matter down to the quantum scale</vt:lpstr>
      <vt:lpstr> 1. XFELs Enable: Time-resolved X-ray measurements by the pump-probe methodology</vt:lpstr>
      <vt:lpstr>1. XFELs Enable: Time-resolved X-ray measurements by high data volume sampling with short pulses</vt:lpstr>
      <vt:lpstr>PowerPoint Presentation</vt:lpstr>
      <vt:lpstr> 1. Expert Science Team – Addressing Major Research Themes </vt:lpstr>
      <vt:lpstr>PowerPoint Presentation</vt:lpstr>
      <vt:lpstr>PowerPoint Presentation</vt:lpstr>
      <vt:lpstr>  Attosecond electron dynamics</vt:lpstr>
      <vt:lpstr>PowerPoint Presentation</vt:lpstr>
      <vt:lpstr>PowerPoint Presentation</vt:lpstr>
      <vt:lpstr>PowerPoint Presentation</vt:lpstr>
      <vt:lpstr>Recent work (1): Towards molecular movie in chemistry and biochemistry</vt:lpstr>
      <vt:lpstr>Recent work (2): Fundamentals of reaction dynamics:  Coupling between nuclear, electronic and spin degrees of freedom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2.4 Condensed Phase, Quantum Materials and Nanotechnology :</vt:lpstr>
      <vt:lpstr>Recent work (1):</vt:lpstr>
      <vt:lpstr>Recent work (2):</vt:lpstr>
      <vt:lpstr>2.4 Outlook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Marangos, Jon P</dc:creator>
  <cp:lastModifiedBy>Aden, Paul (STFC,DL,TECH)</cp:lastModifiedBy>
  <cp:revision>105</cp:revision>
  <dcterms:created xsi:type="dcterms:W3CDTF">2023-10-13T07:10:06Z</dcterms:created>
  <dcterms:modified xsi:type="dcterms:W3CDTF">2024-01-18T10:24:50Z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0x0101006445508C348CAA4E997CE89F0BAF614B</vt:lpwstr>
  </property>
</Properties>
</file>