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3668" r:id="rId5"/>
    <p:sldMasterId id="2147483699" r:id="rId6"/>
    <p:sldMasterId id="2147483713" r:id="rId7"/>
    <p:sldMasterId id="2147483728" r:id="rId8"/>
    <p:sldMasterId id="2147483741" r:id="rId9"/>
    <p:sldMasterId id="2147483648" r:id="rId10"/>
    <p:sldMasterId id="2147483780" r:id="rId11"/>
    <p:sldMasterId id="2147483794" r:id="rId12"/>
    <p:sldMasterId id="2147483796" r:id="rId13"/>
  </p:sldMasterIdLst>
  <p:notesMasterIdLst>
    <p:notesMasterId r:id="rId80"/>
  </p:notesMasterIdLst>
  <p:sldIdLst>
    <p:sldId id="590" r:id="rId14"/>
    <p:sldId id="753" r:id="rId15"/>
    <p:sldId id="804" r:id="rId16"/>
    <p:sldId id="591" r:id="rId17"/>
    <p:sldId id="809" r:id="rId18"/>
    <p:sldId id="810" r:id="rId19"/>
    <p:sldId id="808" r:id="rId20"/>
    <p:sldId id="630" r:id="rId21"/>
    <p:sldId id="628" r:id="rId22"/>
    <p:sldId id="625" r:id="rId23"/>
    <p:sldId id="811" r:id="rId24"/>
    <p:sldId id="629" r:id="rId25"/>
    <p:sldId id="863" r:id="rId26"/>
    <p:sldId id="688" r:id="rId27"/>
    <p:sldId id="780" r:id="rId28"/>
    <p:sldId id="784" r:id="rId29"/>
    <p:sldId id="785" r:id="rId30"/>
    <p:sldId id="777" r:id="rId31"/>
    <p:sldId id="601" r:id="rId32"/>
    <p:sldId id="779" r:id="rId33"/>
    <p:sldId id="603" r:id="rId34"/>
    <p:sldId id="782" r:id="rId35"/>
    <p:sldId id="634" r:id="rId36"/>
    <p:sldId id="700" r:id="rId37"/>
    <p:sldId id="783" r:id="rId38"/>
    <p:sldId id="701" r:id="rId39"/>
    <p:sldId id="702" r:id="rId40"/>
    <p:sldId id="706" r:id="rId41"/>
    <p:sldId id="707" r:id="rId42"/>
    <p:sldId id="708" r:id="rId43"/>
    <p:sldId id="643" r:id="rId44"/>
    <p:sldId id="642" r:id="rId45"/>
    <p:sldId id="773" r:id="rId46"/>
    <p:sldId id="644" r:id="rId47"/>
    <p:sldId id="622" r:id="rId48"/>
    <p:sldId id="786" r:id="rId49"/>
    <p:sldId id="539" r:id="rId50"/>
    <p:sldId id="380" r:id="rId51"/>
    <p:sldId id="472" r:id="rId52"/>
    <p:sldId id="454" r:id="rId53"/>
    <p:sldId id="576" r:id="rId54"/>
    <p:sldId id="589" r:id="rId55"/>
    <p:sldId id="275" r:id="rId56"/>
    <p:sldId id="787" r:id="rId57"/>
    <p:sldId id="788" r:id="rId58"/>
    <p:sldId id="789" r:id="rId59"/>
    <p:sldId id="790" r:id="rId60"/>
    <p:sldId id="791" r:id="rId61"/>
    <p:sldId id="792" r:id="rId62"/>
    <p:sldId id="793" r:id="rId63"/>
    <p:sldId id="794" r:id="rId64"/>
    <p:sldId id="795" r:id="rId65"/>
    <p:sldId id="796" r:id="rId66"/>
    <p:sldId id="797" r:id="rId67"/>
    <p:sldId id="798" r:id="rId68"/>
    <p:sldId id="799" r:id="rId69"/>
    <p:sldId id="800" r:id="rId70"/>
    <p:sldId id="801" r:id="rId71"/>
    <p:sldId id="802" r:id="rId72"/>
    <p:sldId id="803" r:id="rId73"/>
    <p:sldId id="772" r:id="rId74"/>
    <p:sldId id="774" r:id="rId75"/>
    <p:sldId id="751" r:id="rId76"/>
    <p:sldId id="752" r:id="rId77"/>
    <p:sldId id="775" r:id="rId78"/>
    <p:sldId id="77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979641-FBFB-41F0-AFF6-5751A02349A9}">
          <p14:sldIdLst>
            <p14:sldId id="590"/>
            <p14:sldId id="753"/>
            <p14:sldId id="804"/>
            <p14:sldId id="591"/>
            <p14:sldId id="809"/>
            <p14:sldId id="810"/>
            <p14:sldId id="808"/>
            <p14:sldId id="630"/>
            <p14:sldId id="628"/>
            <p14:sldId id="625"/>
            <p14:sldId id="811"/>
            <p14:sldId id="629"/>
            <p14:sldId id="863"/>
            <p14:sldId id="688"/>
            <p14:sldId id="780"/>
            <p14:sldId id="784"/>
            <p14:sldId id="785"/>
            <p14:sldId id="777"/>
            <p14:sldId id="601"/>
            <p14:sldId id="779"/>
            <p14:sldId id="603"/>
            <p14:sldId id="782"/>
            <p14:sldId id="634"/>
            <p14:sldId id="700"/>
            <p14:sldId id="783"/>
            <p14:sldId id="701"/>
            <p14:sldId id="702"/>
            <p14:sldId id="706"/>
            <p14:sldId id="707"/>
            <p14:sldId id="708"/>
            <p14:sldId id="643"/>
            <p14:sldId id="642"/>
            <p14:sldId id="773"/>
            <p14:sldId id="644"/>
            <p14:sldId id="622"/>
            <p14:sldId id="786"/>
          </p14:sldIdLst>
        </p14:section>
        <p14:section name="Jon" id="{2EB8DD19-708A-4C59-939E-308140A5FAA7}">
          <p14:sldIdLst>
            <p14:sldId id="539"/>
            <p14:sldId id="380"/>
            <p14:sldId id="472"/>
            <p14:sldId id="454"/>
            <p14:sldId id="576"/>
            <p14:sldId id="589"/>
            <p14:sldId id="275"/>
          </p14:sldIdLst>
        </p14:section>
        <p14:section name="maybe?" id="{5C5055D8-F4B4-4064-94D8-E863E057A015}">
          <p14:sldIdLst/>
        </p14:section>
        <p14:section name="Dave" id="{A45E6941-94BB-4E1B-8941-E856E05543A6}">
          <p14:sldIdLst>
            <p14:sldId id="787"/>
            <p14:sldId id="788"/>
            <p14:sldId id="789"/>
            <p14:sldId id="790"/>
            <p14:sldId id="791"/>
            <p14:sldId id="792"/>
            <p14:sldId id="793"/>
            <p14:sldId id="794"/>
            <p14:sldId id="795"/>
            <p14:sldId id="796"/>
            <p14:sldId id="797"/>
            <p14:sldId id="798"/>
            <p14:sldId id="799"/>
            <p14:sldId id="800"/>
            <p14:sldId id="801"/>
            <p14:sldId id="802"/>
            <p14:sldId id="803"/>
          </p14:sldIdLst>
        </p14:section>
        <p14:section name="Jon" id="{DBAED327-2033-4F1E-9AF6-045000473B19}">
          <p14:sldIdLst>
            <p14:sldId id="772"/>
            <p14:sldId id="774"/>
            <p14:sldId id="751"/>
            <p14:sldId id="752"/>
            <p14:sldId id="775"/>
            <p14:sldId id="7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E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B5E4E-3205-2B4E-8F3F-9C04714A9458}" v="4" dt="2024-01-18T15:40:51.607"/>
    <p1510:client id="{496D3EA1-05AC-356F-0832-46611312697B}" v="20" dt="2024-01-19T12:34:11.207"/>
    <p1510:client id="{7433DD66-B0E7-44EA-BC5C-0A80B1954AB0}" v="8" dt="2024-01-18T15:40:47.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61" Type="http://schemas.openxmlformats.org/officeDocument/2006/relationships/slide" Target="slides/slide48.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n, Paul (STFC,DL,TECH)" userId="S::paul.aden@stfc.ac.uk::a6cb6ae5-140e-4a0b-91bc-56ce467782aa" providerId="AD" clId="Web-{7433DD66-B0E7-44EA-BC5C-0A80B1954AB0}"/>
    <pc:docChg chg="modSld">
      <pc:chgData name="Aden, Paul (STFC,DL,TECH)" userId="S::paul.aden@stfc.ac.uk::a6cb6ae5-140e-4a0b-91bc-56ce467782aa" providerId="AD" clId="Web-{7433DD66-B0E7-44EA-BC5C-0A80B1954AB0}" dt="2024-01-18T15:40:44.042" v="2" actId="20577"/>
      <pc:docMkLst>
        <pc:docMk/>
      </pc:docMkLst>
      <pc:sldChg chg="modSp">
        <pc:chgData name="Aden, Paul (STFC,DL,TECH)" userId="S::paul.aden@stfc.ac.uk::a6cb6ae5-140e-4a0b-91bc-56ce467782aa" providerId="AD" clId="Web-{7433DD66-B0E7-44EA-BC5C-0A80B1954AB0}" dt="2024-01-18T15:40:44.042" v="2" actId="20577"/>
        <pc:sldMkLst>
          <pc:docMk/>
          <pc:sldMk cId="2798087512" sldId="590"/>
        </pc:sldMkLst>
        <pc:spChg chg="mod">
          <ac:chgData name="Aden, Paul (STFC,DL,TECH)" userId="S::paul.aden@stfc.ac.uk::a6cb6ae5-140e-4a0b-91bc-56ce467782aa" providerId="AD" clId="Web-{7433DD66-B0E7-44EA-BC5C-0A80B1954AB0}" dt="2024-01-18T15:40:44.042" v="2" actId="20577"/>
          <ac:spMkLst>
            <pc:docMk/>
            <pc:sldMk cId="2798087512" sldId="590"/>
            <ac:spMk id="4" creationId="{03B09EF3-06C2-FDB6-3830-306167CC6069}"/>
          </ac:spMkLst>
        </pc:spChg>
      </pc:sldChg>
    </pc:docChg>
  </pc:docChgLst>
  <pc:docChgLst>
    <pc:chgData name="Aden, Paul (STFC,DL,TECH)" userId="S::paul.aden@stfc.ac.uk::a6cb6ae5-140e-4a0b-91bc-56ce467782aa" providerId="AD" clId="Web-{496D3EA1-05AC-356F-0832-46611312697B}"/>
    <pc:docChg chg="modSld">
      <pc:chgData name="Aden, Paul (STFC,DL,TECH)" userId="S::paul.aden@stfc.ac.uk::a6cb6ae5-140e-4a0b-91bc-56ce467782aa" providerId="AD" clId="Web-{496D3EA1-05AC-356F-0832-46611312697B}" dt="2024-01-19T12:34:10.316" v="6" actId="20577"/>
      <pc:docMkLst>
        <pc:docMk/>
      </pc:docMkLst>
      <pc:sldChg chg="modSp">
        <pc:chgData name="Aden, Paul (STFC,DL,TECH)" userId="S::paul.aden@stfc.ac.uk::a6cb6ae5-140e-4a0b-91bc-56ce467782aa" providerId="AD" clId="Web-{496D3EA1-05AC-356F-0832-46611312697B}" dt="2024-01-19T12:34:10.316" v="6" actId="20577"/>
        <pc:sldMkLst>
          <pc:docMk/>
          <pc:sldMk cId="2798087512" sldId="590"/>
        </pc:sldMkLst>
        <pc:spChg chg="mod">
          <ac:chgData name="Aden, Paul (STFC,DL,TECH)" userId="S::paul.aden@stfc.ac.uk::a6cb6ae5-140e-4a0b-91bc-56ce467782aa" providerId="AD" clId="Web-{496D3EA1-05AC-356F-0832-46611312697B}" dt="2024-01-19T12:34:10.316" v="6" actId="20577"/>
          <ac:spMkLst>
            <pc:docMk/>
            <pc:sldMk cId="2798087512" sldId="590"/>
            <ac:spMk id="4" creationId="{03B09EF3-06C2-FDB6-3830-306167CC606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B91CD4-5AE6-443E-B6E0-5DFBC30BE2DA}"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020CD5EE-C0F5-4A63-AD46-85EE57B1634F}">
      <dgm:prSet phldrT="[Text]"/>
      <dgm:spPr/>
      <dgm:t>
        <a:bodyPr/>
        <a:lstStyle/>
        <a:p>
          <a:r>
            <a:rPr lang="en-US" b="1"/>
            <a:t>Year 1</a:t>
          </a:r>
        </a:p>
      </dgm:t>
    </dgm:pt>
    <dgm:pt modelId="{04B521BD-3C97-45D1-9AFD-0198FB7EFE50}" type="parTrans" cxnId="{ADC3112A-4030-4ECC-B513-36451FAA209F}">
      <dgm:prSet/>
      <dgm:spPr/>
      <dgm:t>
        <a:bodyPr/>
        <a:lstStyle/>
        <a:p>
          <a:endParaRPr lang="en-US"/>
        </a:p>
      </dgm:t>
    </dgm:pt>
    <dgm:pt modelId="{0C71B4E9-4E87-467C-ACE3-57D7BA8B9AAB}" type="sibTrans" cxnId="{ADC3112A-4030-4ECC-B513-36451FAA209F}">
      <dgm:prSet/>
      <dgm:spPr/>
      <dgm:t>
        <a:bodyPr/>
        <a:lstStyle/>
        <a:p>
          <a:endParaRPr lang="en-US"/>
        </a:p>
      </dgm:t>
    </dgm:pt>
    <dgm:pt modelId="{E3E3CA52-E39C-42BC-A8EE-26388D453CEC}">
      <dgm:prSet phldrT="[Text]"/>
      <dgm:spPr/>
      <dgm:t>
        <a:bodyPr anchor="ctr"/>
        <a:lstStyle/>
        <a:p>
          <a:br>
            <a:rPr lang="en-US"/>
          </a:br>
          <a:r>
            <a:rPr lang="en-US"/>
            <a:t>Project launch event January 2023</a:t>
          </a:r>
        </a:p>
        <a:p>
          <a:r>
            <a:rPr lang="en-US"/>
            <a:t>Initial conceptual design and layout</a:t>
          </a:r>
        </a:p>
        <a:p>
          <a:r>
            <a:rPr lang="en-US"/>
            <a:t>Preliminary engagement with overseas XFEL facilities</a:t>
          </a:r>
        </a:p>
        <a:p>
          <a:r>
            <a:rPr lang="en-US"/>
            <a:t>Survey of the science team, workshops and town halls meetings begin</a:t>
          </a:r>
        </a:p>
        <a:p>
          <a:endParaRPr lang="en-US"/>
        </a:p>
      </dgm:t>
    </dgm:pt>
    <dgm:pt modelId="{26F8B73B-5D8F-4CA3-ACE4-ACB05A829C97}" type="parTrans" cxnId="{7B7EE19E-3975-4EDF-976F-98A4A2F49D78}">
      <dgm:prSet/>
      <dgm:spPr/>
      <dgm:t>
        <a:bodyPr/>
        <a:lstStyle/>
        <a:p>
          <a:endParaRPr lang="en-US"/>
        </a:p>
      </dgm:t>
    </dgm:pt>
    <dgm:pt modelId="{9F9321F8-8EAC-4692-A3A4-18AA782D618F}" type="sibTrans" cxnId="{7B7EE19E-3975-4EDF-976F-98A4A2F49D78}">
      <dgm:prSet/>
      <dgm:spPr/>
      <dgm:t>
        <a:bodyPr/>
        <a:lstStyle/>
        <a:p>
          <a:endParaRPr lang="en-US"/>
        </a:p>
      </dgm:t>
    </dgm:pt>
    <dgm:pt modelId="{0662B8EA-2116-4E9D-AEAB-B9AECC67BE13}">
      <dgm:prSet phldrT="[Text]"/>
      <dgm:spPr/>
      <dgm:t>
        <a:bodyPr/>
        <a:lstStyle/>
        <a:p>
          <a:r>
            <a:rPr lang="en-US" b="1"/>
            <a:t>Year 2</a:t>
          </a:r>
        </a:p>
      </dgm:t>
    </dgm:pt>
    <dgm:pt modelId="{E860D332-A663-45E1-B746-B3C3DEE5CD8E}" type="parTrans" cxnId="{54106935-6B41-4CC8-83AA-F8FC52E69977}">
      <dgm:prSet/>
      <dgm:spPr/>
      <dgm:t>
        <a:bodyPr/>
        <a:lstStyle/>
        <a:p>
          <a:endParaRPr lang="en-US"/>
        </a:p>
      </dgm:t>
    </dgm:pt>
    <dgm:pt modelId="{8043A035-07F0-4E12-93F1-9A340B84B3D6}" type="sibTrans" cxnId="{54106935-6B41-4CC8-83AA-F8FC52E69977}">
      <dgm:prSet/>
      <dgm:spPr/>
      <dgm:t>
        <a:bodyPr/>
        <a:lstStyle/>
        <a:p>
          <a:endParaRPr lang="en-US"/>
        </a:p>
      </dgm:t>
    </dgm:pt>
    <dgm:pt modelId="{334C7184-4828-4BFD-8518-44560E371AE3}">
      <dgm:prSet phldrT="[Text]"/>
      <dgm:spPr/>
      <dgm:t>
        <a:bodyPr/>
        <a:lstStyle/>
        <a:p>
          <a:br>
            <a:rPr lang="en-US"/>
          </a:br>
          <a:r>
            <a:rPr lang="en-US"/>
            <a:t>R&amp;D targeting gaps in key physics and technology areas</a:t>
          </a:r>
        </a:p>
        <a:p>
          <a:r>
            <a:rPr lang="en-US"/>
            <a:t>Collaborative activities and working groups with overseas XFEL facilities</a:t>
          </a:r>
        </a:p>
        <a:p>
          <a:r>
            <a:rPr lang="en-US"/>
            <a:t>Workshops and town hall meetings continue</a:t>
          </a:r>
        </a:p>
      </dgm:t>
    </dgm:pt>
    <dgm:pt modelId="{6CCB34CA-3D48-4F09-9045-3AC60E7418E1}" type="parTrans" cxnId="{13EF6CA0-DF95-4B38-9E2C-758831E0B3FD}">
      <dgm:prSet/>
      <dgm:spPr/>
      <dgm:t>
        <a:bodyPr/>
        <a:lstStyle/>
        <a:p>
          <a:endParaRPr lang="en-US"/>
        </a:p>
      </dgm:t>
    </dgm:pt>
    <dgm:pt modelId="{7B4BAE7E-3FCA-4949-AD7C-368734AC81A0}" type="sibTrans" cxnId="{13EF6CA0-DF95-4B38-9E2C-758831E0B3FD}">
      <dgm:prSet/>
      <dgm:spPr/>
      <dgm:t>
        <a:bodyPr/>
        <a:lstStyle/>
        <a:p>
          <a:endParaRPr lang="en-US"/>
        </a:p>
      </dgm:t>
    </dgm:pt>
    <dgm:pt modelId="{19E4EC02-B81D-4B19-A7B4-23FB61D7A9D2}">
      <dgm:prSet phldrT="[Text]"/>
      <dgm:spPr/>
      <dgm:t>
        <a:bodyPr/>
        <a:lstStyle/>
        <a:p>
          <a:r>
            <a:rPr lang="en-US" b="1"/>
            <a:t>Year 3</a:t>
          </a:r>
        </a:p>
      </dgm:t>
    </dgm:pt>
    <dgm:pt modelId="{F0A2E445-4C47-4276-8E08-721019EB6948}" type="parTrans" cxnId="{86C7A65E-38EC-4C12-8168-C189CC4E8F23}">
      <dgm:prSet/>
      <dgm:spPr/>
      <dgm:t>
        <a:bodyPr/>
        <a:lstStyle/>
        <a:p>
          <a:endParaRPr lang="en-US"/>
        </a:p>
      </dgm:t>
    </dgm:pt>
    <dgm:pt modelId="{85D2B040-2629-4813-BAA0-67E4C2F6A97E}" type="sibTrans" cxnId="{86C7A65E-38EC-4C12-8168-C189CC4E8F23}">
      <dgm:prSet/>
      <dgm:spPr/>
      <dgm:t>
        <a:bodyPr/>
        <a:lstStyle/>
        <a:p>
          <a:endParaRPr lang="en-US"/>
        </a:p>
      </dgm:t>
    </dgm:pt>
    <dgm:pt modelId="{E5B8D3BD-DE99-4E12-892F-341C6B88C3AA}">
      <dgm:prSet phldrT="[Text]"/>
      <dgm:spPr/>
      <dgm:t>
        <a:bodyPr/>
        <a:lstStyle/>
        <a:p>
          <a:br>
            <a:rPr lang="en-US"/>
          </a:br>
          <a:r>
            <a:rPr lang="en-US"/>
            <a:t>Summary of R&amp;D activities</a:t>
          </a:r>
        </a:p>
        <a:p>
          <a:r>
            <a:rPr lang="en-US"/>
            <a:t>Preferred options identified, socio-economic analysis</a:t>
          </a:r>
        </a:p>
        <a:p>
          <a:r>
            <a:rPr lang="en-US"/>
            <a:t>Revision to science case published</a:t>
          </a:r>
        </a:p>
        <a:p>
          <a:r>
            <a:rPr lang="en-US"/>
            <a:t>CDOA phase completed September 2025</a:t>
          </a:r>
        </a:p>
      </dgm:t>
    </dgm:pt>
    <dgm:pt modelId="{65FAB671-2323-4C70-843E-BA682C3B831C}" type="parTrans" cxnId="{89A549E6-9553-4DBD-822A-3F5618EE5E90}">
      <dgm:prSet/>
      <dgm:spPr/>
      <dgm:t>
        <a:bodyPr/>
        <a:lstStyle/>
        <a:p>
          <a:endParaRPr lang="en-US"/>
        </a:p>
      </dgm:t>
    </dgm:pt>
    <dgm:pt modelId="{BFB51E59-243D-4340-8056-61B2A9C37B9F}" type="sibTrans" cxnId="{89A549E6-9553-4DBD-822A-3F5618EE5E90}">
      <dgm:prSet/>
      <dgm:spPr/>
      <dgm:t>
        <a:bodyPr/>
        <a:lstStyle/>
        <a:p>
          <a:endParaRPr lang="en-US"/>
        </a:p>
      </dgm:t>
    </dgm:pt>
    <dgm:pt modelId="{D40FC6AF-DFDC-4BA5-B9C0-67B0541CD522}" type="pres">
      <dgm:prSet presAssocID="{63B91CD4-5AE6-443E-B6E0-5DFBC30BE2DA}" presName="Name0" presStyleCnt="0">
        <dgm:presLayoutVars>
          <dgm:dir/>
          <dgm:animLvl val="lvl"/>
          <dgm:resizeHandles val="exact"/>
        </dgm:presLayoutVars>
      </dgm:prSet>
      <dgm:spPr/>
    </dgm:pt>
    <dgm:pt modelId="{2207B443-BCA3-4941-B945-BBDF7D7687A8}" type="pres">
      <dgm:prSet presAssocID="{020CD5EE-C0F5-4A63-AD46-85EE57B1634F}" presName="compositeNode" presStyleCnt="0">
        <dgm:presLayoutVars>
          <dgm:bulletEnabled val="1"/>
        </dgm:presLayoutVars>
      </dgm:prSet>
      <dgm:spPr/>
    </dgm:pt>
    <dgm:pt modelId="{77DA3487-39A6-45C6-997C-453DE884BB29}" type="pres">
      <dgm:prSet presAssocID="{020CD5EE-C0F5-4A63-AD46-85EE57B1634F}" presName="bgRect" presStyleLbl="node1" presStyleIdx="0" presStyleCnt="3"/>
      <dgm:spPr/>
    </dgm:pt>
    <dgm:pt modelId="{EDD151C5-7129-4A2B-A79C-AE8B4DF1FF83}" type="pres">
      <dgm:prSet presAssocID="{020CD5EE-C0F5-4A63-AD46-85EE57B1634F}" presName="parentNode" presStyleLbl="node1" presStyleIdx="0" presStyleCnt="3">
        <dgm:presLayoutVars>
          <dgm:chMax val="0"/>
          <dgm:bulletEnabled val="1"/>
        </dgm:presLayoutVars>
      </dgm:prSet>
      <dgm:spPr/>
    </dgm:pt>
    <dgm:pt modelId="{C1757DFE-0AEC-4B39-A28F-17E2027A6562}" type="pres">
      <dgm:prSet presAssocID="{020CD5EE-C0F5-4A63-AD46-85EE57B1634F}" presName="childNode" presStyleLbl="node1" presStyleIdx="0" presStyleCnt="3">
        <dgm:presLayoutVars>
          <dgm:bulletEnabled val="1"/>
        </dgm:presLayoutVars>
      </dgm:prSet>
      <dgm:spPr/>
    </dgm:pt>
    <dgm:pt modelId="{DAF0FD95-6429-4B6C-B4C0-1D57901B2CFF}" type="pres">
      <dgm:prSet presAssocID="{0C71B4E9-4E87-467C-ACE3-57D7BA8B9AAB}" presName="hSp" presStyleCnt="0"/>
      <dgm:spPr/>
    </dgm:pt>
    <dgm:pt modelId="{74EAECDF-C816-40EB-BC68-F6A138FA9AD5}" type="pres">
      <dgm:prSet presAssocID="{0C71B4E9-4E87-467C-ACE3-57D7BA8B9AAB}" presName="vProcSp" presStyleCnt="0"/>
      <dgm:spPr/>
    </dgm:pt>
    <dgm:pt modelId="{EB8084DF-22E6-4B89-8250-3353408A54A9}" type="pres">
      <dgm:prSet presAssocID="{0C71B4E9-4E87-467C-ACE3-57D7BA8B9AAB}" presName="vSp1" presStyleCnt="0"/>
      <dgm:spPr/>
    </dgm:pt>
    <dgm:pt modelId="{9698308C-0C8D-4BF9-BA92-65DBA558F337}" type="pres">
      <dgm:prSet presAssocID="{0C71B4E9-4E87-467C-ACE3-57D7BA8B9AAB}" presName="simulatedConn" presStyleLbl="solidFgAcc1" presStyleIdx="0" presStyleCnt="2"/>
      <dgm:spPr/>
    </dgm:pt>
    <dgm:pt modelId="{6CA326EE-D33D-431D-BA19-74E240098924}" type="pres">
      <dgm:prSet presAssocID="{0C71B4E9-4E87-467C-ACE3-57D7BA8B9AAB}" presName="vSp2" presStyleCnt="0"/>
      <dgm:spPr/>
    </dgm:pt>
    <dgm:pt modelId="{7085C2C2-FE18-4B26-8C47-8235C91AD94B}" type="pres">
      <dgm:prSet presAssocID="{0C71B4E9-4E87-467C-ACE3-57D7BA8B9AAB}" presName="sibTrans" presStyleCnt="0"/>
      <dgm:spPr/>
    </dgm:pt>
    <dgm:pt modelId="{C7348CF7-9E16-4F97-814C-0C668B27E4E7}" type="pres">
      <dgm:prSet presAssocID="{0662B8EA-2116-4E9D-AEAB-B9AECC67BE13}" presName="compositeNode" presStyleCnt="0">
        <dgm:presLayoutVars>
          <dgm:bulletEnabled val="1"/>
        </dgm:presLayoutVars>
      </dgm:prSet>
      <dgm:spPr/>
    </dgm:pt>
    <dgm:pt modelId="{3EC346FB-CD27-4FDF-BB56-27D0EC6A2793}" type="pres">
      <dgm:prSet presAssocID="{0662B8EA-2116-4E9D-AEAB-B9AECC67BE13}" presName="bgRect" presStyleLbl="node1" presStyleIdx="1" presStyleCnt="3"/>
      <dgm:spPr/>
    </dgm:pt>
    <dgm:pt modelId="{49D7FF0C-712C-442D-A9D9-CB1185F57A15}" type="pres">
      <dgm:prSet presAssocID="{0662B8EA-2116-4E9D-AEAB-B9AECC67BE13}" presName="parentNode" presStyleLbl="node1" presStyleIdx="1" presStyleCnt="3">
        <dgm:presLayoutVars>
          <dgm:chMax val="0"/>
          <dgm:bulletEnabled val="1"/>
        </dgm:presLayoutVars>
      </dgm:prSet>
      <dgm:spPr/>
    </dgm:pt>
    <dgm:pt modelId="{10623065-01FD-41FE-9F72-8D76165EA0D5}" type="pres">
      <dgm:prSet presAssocID="{0662B8EA-2116-4E9D-AEAB-B9AECC67BE13}" presName="childNode" presStyleLbl="node1" presStyleIdx="1" presStyleCnt="3">
        <dgm:presLayoutVars>
          <dgm:bulletEnabled val="1"/>
        </dgm:presLayoutVars>
      </dgm:prSet>
      <dgm:spPr/>
    </dgm:pt>
    <dgm:pt modelId="{CBA9BAEB-C17E-4005-BAA8-C849B0FA0B38}" type="pres">
      <dgm:prSet presAssocID="{8043A035-07F0-4E12-93F1-9A340B84B3D6}" presName="hSp" presStyleCnt="0"/>
      <dgm:spPr/>
    </dgm:pt>
    <dgm:pt modelId="{E1F3A76B-B0C9-4599-98CB-2742F46B54AF}" type="pres">
      <dgm:prSet presAssocID="{8043A035-07F0-4E12-93F1-9A340B84B3D6}" presName="vProcSp" presStyleCnt="0"/>
      <dgm:spPr/>
    </dgm:pt>
    <dgm:pt modelId="{C27EC115-6FF0-4B2D-82D7-0D1CC0E2F25E}" type="pres">
      <dgm:prSet presAssocID="{8043A035-07F0-4E12-93F1-9A340B84B3D6}" presName="vSp1" presStyleCnt="0"/>
      <dgm:spPr/>
    </dgm:pt>
    <dgm:pt modelId="{D55D74EA-9182-46FC-A53C-38EEB7FF606F}" type="pres">
      <dgm:prSet presAssocID="{8043A035-07F0-4E12-93F1-9A340B84B3D6}" presName="simulatedConn" presStyleLbl="solidFgAcc1" presStyleIdx="1" presStyleCnt="2"/>
      <dgm:spPr/>
    </dgm:pt>
    <dgm:pt modelId="{B354BAD8-314D-4594-9A6F-4A3923C10E24}" type="pres">
      <dgm:prSet presAssocID="{8043A035-07F0-4E12-93F1-9A340B84B3D6}" presName="vSp2" presStyleCnt="0"/>
      <dgm:spPr/>
    </dgm:pt>
    <dgm:pt modelId="{075B1814-7F4F-449A-B3B1-31E76CA01916}" type="pres">
      <dgm:prSet presAssocID="{8043A035-07F0-4E12-93F1-9A340B84B3D6}" presName="sibTrans" presStyleCnt="0"/>
      <dgm:spPr/>
    </dgm:pt>
    <dgm:pt modelId="{1A929A1B-1158-4912-93E3-402258BE8687}" type="pres">
      <dgm:prSet presAssocID="{19E4EC02-B81D-4B19-A7B4-23FB61D7A9D2}" presName="compositeNode" presStyleCnt="0">
        <dgm:presLayoutVars>
          <dgm:bulletEnabled val="1"/>
        </dgm:presLayoutVars>
      </dgm:prSet>
      <dgm:spPr/>
    </dgm:pt>
    <dgm:pt modelId="{C7CA0EAD-E924-4BFE-987B-929B37BFB1E0}" type="pres">
      <dgm:prSet presAssocID="{19E4EC02-B81D-4B19-A7B4-23FB61D7A9D2}" presName="bgRect" presStyleLbl="node1" presStyleIdx="2" presStyleCnt="3"/>
      <dgm:spPr/>
    </dgm:pt>
    <dgm:pt modelId="{52A8E5F9-2634-4BEA-A36A-5238B3872BD1}" type="pres">
      <dgm:prSet presAssocID="{19E4EC02-B81D-4B19-A7B4-23FB61D7A9D2}" presName="parentNode" presStyleLbl="node1" presStyleIdx="2" presStyleCnt="3">
        <dgm:presLayoutVars>
          <dgm:chMax val="0"/>
          <dgm:bulletEnabled val="1"/>
        </dgm:presLayoutVars>
      </dgm:prSet>
      <dgm:spPr/>
    </dgm:pt>
    <dgm:pt modelId="{9D8C6120-D3E1-4E41-9D6D-AA47E951E4A1}" type="pres">
      <dgm:prSet presAssocID="{19E4EC02-B81D-4B19-A7B4-23FB61D7A9D2}" presName="childNode" presStyleLbl="node1" presStyleIdx="2" presStyleCnt="3">
        <dgm:presLayoutVars>
          <dgm:bulletEnabled val="1"/>
        </dgm:presLayoutVars>
      </dgm:prSet>
      <dgm:spPr/>
    </dgm:pt>
  </dgm:ptLst>
  <dgm:cxnLst>
    <dgm:cxn modelId="{F681EF16-84A4-408E-9744-144D947BFC19}" type="presOf" srcId="{E5B8D3BD-DE99-4E12-892F-341C6B88C3AA}" destId="{9D8C6120-D3E1-4E41-9D6D-AA47E951E4A1}" srcOrd="0" destOrd="0" presId="urn:microsoft.com/office/officeart/2005/8/layout/hProcess7"/>
    <dgm:cxn modelId="{ADC3112A-4030-4ECC-B513-36451FAA209F}" srcId="{63B91CD4-5AE6-443E-B6E0-5DFBC30BE2DA}" destId="{020CD5EE-C0F5-4A63-AD46-85EE57B1634F}" srcOrd="0" destOrd="0" parTransId="{04B521BD-3C97-45D1-9AFD-0198FB7EFE50}" sibTransId="{0C71B4E9-4E87-467C-ACE3-57D7BA8B9AAB}"/>
    <dgm:cxn modelId="{7C6B9B33-FBA4-449F-8135-F28A6ADC4CAE}" type="presOf" srcId="{0662B8EA-2116-4E9D-AEAB-B9AECC67BE13}" destId="{49D7FF0C-712C-442D-A9D9-CB1185F57A15}" srcOrd="1" destOrd="0" presId="urn:microsoft.com/office/officeart/2005/8/layout/hProcess7"/>
    <dgm:cxn modelId="{3145D533-B54D-4D54-8542-F0BD48CFF445}" type="presOf" srcId="{63B91CD4-5AE6-443E-B6E0-5DFBC30BE2DA}" destId="{D40FC6AF-DFDC-4BA5-B9C0-67B0541CD522}" srcOrd="0" destOrd="0" presId="urn:microsoft.com/office/officeart/2005/8/layout/hProcess7"/>
    <dgm:cxn modelId="{54106935-6B41-4CC8-83AA-F8FC52E69977}" srcId="{63B91CD4-5AE6-443E-B6E0-5DFBC30BE2DA}" destId="{0662B8EA-2116-4E9D-AEAB-B9AECC67BE13}" srcOrd="1" destOrd="0" parTransId="{E860D332-A663-45E1-B746-B3C3DEE5CD8E}" sibTransId="{8043A035-07F0-4E12-93F1-9A340B84B3D6}"/>
    <dgm:cxn modelId="{1821873C-4B7A-4608-9011-04E2BC840181}" type="presOf" srcId="{0662B8EA-2116-4E9D-AEAB-B9AECC67BE13}" destId="{3EC346FB-CD27-4FDF-BB56-27D0EC6A2793}" srcOrd="0" destOrd="0" presId="urn:microsoft.com/office/officeart/2005/8/layout/hProcess7"/>
    <dgm:cxn modelId="{86C7A65E-38EC-4C12-8168-C189CC4E8F23}" srcId="{63B91CD4-5AE6-443E-B6E0-5DFBC30BE2DA}" destId="{19E4EC02-B81D-4B19-A7B4-23FB61D7A9D2}" srcOrd="2" destOrd="0" parTransId="{F0A2E445-4C47-4276-8E08-721019EB6948}" sibTransId="{85D2B040-2629-4813-BAA0-67E4C2F6A97E}"/>
    <dgm:cxn modelId="{BE8F4F64-AB3D-43B7-BA1A-9E5638285B6F}" type="presOf" srcId="{020CD5EE-C0F5-4A63-AD46-85EE57B1634F}" destId="{EDD151C5-7129-4A2B-A79C-AE8B4DF1FF83}" srcOrd="1" destOrd="0" presId="urn:microsoft.com/office/officeart/2005/8/layout/hProcess7"/>
    <dgm:cxn modelId="{4CFF6B74-DF9D-43AB-A413-9984174CEADE}" type="presOf" srcId="{19E4EC02-B81D-4B19-A7B4-23FB61D7A9D2}" destId="{52A8E5F9-2634-4BEA-A36A-5238B3872BD1}" srcOrd="1" destOrd="0" presId="urn:microsoft.com/office/officeart/2005/8/layout/hProcess7"/>
    <dgm:cxn modelId="{B590D455-6104-4A47-BB2D-CDABA9BD0074}" type="presOf" srcId="{19E4EC02-B81D-4B19-A7B4-23FB61D7A9D2}" destId="{C7CA0EAD-E924-4BFE-987B-929B37BFB1E0}" srcOrd="0" destOrd="0" presId="urn:microsoft.com/office/officeart/2005/8/layout/hProcess7"/>
    <dgm:cxn modelId="{7B7EE19E-3975-4EDF-976F-98A4A2F49D78}" srcId="{020CD5EE-C0F5-4A63-AD46-85EE57B1634F}" destId="{E3E3CA52-E39C-42BC-A8EE-26388D453CEC}" srcOrd="0" destOrd="0" parTransId="{26F8B73B-5D8F-4CA3-ACE4-ACB05A829C97}" sibTransId="{9F9321F8-8EAC-4692-A3A4-18AA782D618F}"/>
    <dgm:cxn modelId="{13EF6CA0-DF95-4B38-9E2C-758831E0B3FD}" srcId="{0662B8EA-2116-4E9D-AEAB-B9AECC67BE13}" destId="{334C7184-4828-4BFD-8518-44560E371AE3}" srcOrd="0" destOrd="0" parTransId="{6CCB34CA-3D48-4F09-9045-3AC60E7418E1}" sibTransId="{7B4BAE7E-3FCA-4949-AD7C-368734AC81A0}"/>
    <dgm:cxn modelId="{5C5AA9AB-A2FC-4767-A58A-2011F56024FA}" type="presOf" srcId="{334C7184-4828-4BFD-8518-44560E371AE3}" destId="{10623065-01FD-41FE-9F72-8D76165EA0D5}" srcOrd="0" destOrd="0" presId="urn:microsoft.com/office/officeart/2005/8/layout/hProcess7"/>
    <dgm:cxn modelId="{999304C4-B9B6-4DF7-8C29-AB5C1652B62C}" type="presOf" srcId="{E3E3CA52-E39C-42BC-A8EE-26388D453CEC}" destId="{C1757DFE-0AEC-4B39-A28F-17E2027A6562}" srcOrd="0" destOrd="0" presId="urn:microsoft.com/office/officeart/2005/8/layout/hProcess7"/>
    <dgm:cxn modelId="{3B410DC9-6139-441E-B12F-40B6A182A32D}" type="presOf" srcId="{020CD5EE-C0F5-4A63-AD46-85EE57B1634F}" destId="{77DA3487-39A6-45C6-997C-453DE884BB29}" srcOrd="0" destOrd="0" presId="urn:microsoft.com/office/officeart/2005/8/layout/hProcess7"/>
    <dgm:cxn modelId="{89A549E6-9553-4DBD-822A-3F5618EE5E90}" srcId="{19E4EC02-B81D-4B19-A7B4-23FB61D7A9D2}" destId="{E5B8D3BD-DE99-4E12-892F-341C6B88C3AA}" srcOrd="0" destOrd="0" parTransId="{65FAB671-2323-4C70-843E-BA682C3B831C}" sibTransId="{BFB51E59-243D-4340-8056-61B2A9C37B9F}"/>
    <dgm:cxn modelId="{8F601C57-8408-499E-9A4B-594266F98555}" type="presParOf" srcId="{D40FC6AF-DFDC-4BA5-B9C0-67B0541CD522}" destId="{2207B443-BCA3-4941-B945-BBDF7D7687A8}" srcOrd="0" destOrd="0" presId="urn:microsoft.com/office/officeart/2005/8/layout/hProcess7"/>
    <dgm:cxn modelId="{9BF412FA-517C-44ED-B233-BC3118BAAFB1}" type="presParOf" srcId="{2207B443-BCA3-4941-B945-BBDF7D7687A8}" destId="{77DA3487-39A6-45C6-997C-453DE884BB29}" srcOrd="0" destOrd="0" presId="urn:microsoft.com/office/officeart/2005/8/layout/hProcess7"/>
    <dgm:cxn modelId="{4E67D7DE-3EFF-4ADC-9820-F27B7408A91D}" type="presParOf" srcId="{2207B443-BCA3-4941-B945-BBDF7D7687A8}" destId="{EDD151C5-7129-4A2B-A79C-AE8B4DF1FF83}" srcOrd="1" destOrd="0" presId="urn:microsoft.com/office/officeart/2005/8/layout/hProcess7"/>
    <dgm:cxn modelId="{C4333071-0AD9-43D3-B98B-B8A5DF8709DD}" type="presParOf" srcId="{2207B443-BCA3-4941-B945-BBDF7D7687A8}" destId="{C1757DFE-0AEC-4B39-A28F-17E2027A6562}" srcOrd="2" destOrd="0" presId="urn:microsoft.com/office/officeart/2005/8/layout/hProcess7"/>
    <dgm:cxn modelId="{D39ABCD0-681B-40A1-940F-427DEE88A9E9}" type="presParOf" srcId="{D40FC6AF-DFDC-4BA5-B9C0-67B0541CD522}" destId="{DAF0FD95-6429-4B6C-B4C0-1D57901B2CFF}" srcOrd="1" destOrd="0" presId="urn:microsoft.com/office/officeart/2005/8/layout/hProcess7"/>
    <dgm:cxn modelId="{8D293FA1-9BBC-4A1F-93AB-3FAE204B6104}" type="presParOf" srcId="{D40FC6AF-DFDC-4BA5-B9C0-67B0541CD522}" destId="{74EAECDF-C816-40EB-BC68-F6A138FA9AD5}" srcOrd="2" destOrd="0" presId="urn:microsoft.com/office/officeart/2005/8/layout/hProcess7"/>
    <dgm:cxn modelId="{5268F571-7604-4598-9204-0EB002EAAE11}" type="presParOf" srcId="{74EAECDF-C816-40EB-BC68-F6A138FA9AD5}" destId="{EB8084DF-22E6-4B89-8250-3353408A54A9}" srcOrd="0" destOrd="0" presId="urn:microsoft.com/office/officeart/2005/8/layout/hProcess7"/>
    <dgm:cxn modelId="{3C3DF1F0-DA23-4C36-9C29-D6613FC6459B}" type="presParOf" srcId="{74EAECDF-C816-40EB-BC68-F6A138FA9AD5}" destId="{9698308C-0C8D-4BF9-BA92-65DBA558F337}" srcOrd="1" destOrd="0" presId="urn:microsoft.com/office/officeart/2005/8/layout/hProcess7"/>
    <dgm:cxn modelId="{E518D898-9CAE-4188-805B-E09CC5988A49}" type="presParOf" srcId="{74EAECDF-C816-40EB-BC68-F6A138FA9AD5}" destId="{6CA326EE-D33D-431D-BA19-74E240098924}" srcOrd="2" destOrd="0" presId="urn:microsoft.com/office/officeart/2005/8/layout/hProcess7"/>
    <dgm:cxn modelId="{B77E6D1E-C72E-44A2-9EAE-E33705D69076}" type="presParOf" srcId="{D40FC6AF-DFDC-4BA5-B9C0-67B0541CD522}" destId="{7085C2C2-FE18-4B26-8C47-8235C91AD94B}" srcOrd="3" destOrd="0" presId="urn:microsoft.com/office/officeart/2005/8/layout/hProcess7"/>
    <dgm:cxn modelId="{D8E3EDF9-8746-479B-B2D6-594CAFA01006}" type="presParOf" srcId="{D40FC6AF-DFDC-4BA5-B9C0-67B0541CD522}" destId="{C7348CF7-9E16-4F97-814C-0C668B27E4E7}" srcOrd="4" destOrd="0" presId="urn:microsoft.com/office/officeart/2005/8/layout/hProcess7"/>
    <dgm:cxn modelId="{B891B9EB-FA9A-4992-9503-61EE813D85A7}" type="presParOf" srcId="{C7348CF7-9E16-4F97-814C-0C668B27E4E7}" destId="{3EC346FB-CD27-4FDF-BB56-27D0EC6A2793}" srcOrd="0" destOrd="0" presId="urn:microsoft.com/office/officeart/2005/8/layout/hProcess7"/>
    <dgm:cxn modelId="{878D8A59-A90F-4FE4-93DC-2F3E4828D1CA}" type="presParOf" srcId="{C7348CF7-9E16-4F97-814C-0C668B27E4E7}" destId="{49D7FF0C-712C-442D-A9D9-CB1185F57A15}" srcOrd="1" destOrd="0" presId="urn:microsoft.com/office/officeart/2005/8/layout/hProcess7"/>
    <dgm:cxn modelId="{72EB6C7A-6016-43B7-8168-DB66A88D9F29}" type="presParOf" srcId="{C7348CF7-9E16-4F97-814C-0C668B27E4E7}" destId="{10623065-01FD-41FE-9F72-8D76165EA0D5}" srcOrd="2" destOrd="0" presId="urn:microsoft.com/office/officeart/2005/8/layout/hProcess7"/>
    <dgm:cxn modelId="{4715709B-EBD3-457B-B87F-5376B7461A25}" type="presParOf" srcId="{D40FC6AF-DFDC-4BA5-B9C0-67B0541CD522}" destId="{CBA9BAEB-C17E-4005-BAA8-C849B0FA0B38}" srcOrd="5" destOrd="0" presId="urn:microsoft.com/office/officeart/2005/8/layout/hProcess7"/>
    <dgm:cxn modelId="{07B9ABC7-E1A4-45FB-9FA5-F4C5B35AD4C9}" type="presParOf" srcId="{D40FC6AF-DFDC-4BA5-B9C0-67B0541CD522}" destId="{E1F3A76B-B0C9-4599-98CB-2742F46B54AF}" srcOrd="6" destOrd="0" presId="urn:microsoft.com/office/officeart/2005/8/layout/hProcess7"/>
    <dgm:cxn modelId="{4ABA4434-EFC3-4D5E-8D7A-B531AFD20374}" type="presParOf" srcId="{E1F3A76B-B0C9-4599-98CB-2742F46B54AF}" destId="{C27EC115-6FF0-4B2D-82D7-0D1CC0E2F25E}" srcOrd="0" destOrd="0" presId="urn:microsoft.com/office/officeart/2005/8/layout/hProcess7"/>
    <dgm:cxn modelId="{50C5D240-3B17-4F82-9C5A-6DA3E80C1A73}" type="presParOf" srcId="{E1F3A76B-B0C9-4599-98CB-2742F46B54AF}" destId="{D55D74EA-9182-46FC-A53C-38EEB7FF606F}" srcOrd="1" destOrd="0" presId="urn:microsoft.com/office/officeart/2005/8/layout/hProcess7"/>
    <dgm:cxn modelId="{70BC66BB-15B3-4DA7-92A4-B5FEBD231021}" type="presParOf" srcId="{E1F3A76B-B0C9-4599-98CB-2742F46B54AF}" destId="{B354BAD8-314D-4594-9A6F-4A3923C10E24}" srcOrd="2" destOrd="0" presId="urn:microsoft.com/office/officeart/2005/8/layout/hProcess7"/>
    <dgm:cxn modelId="{6C30164C-44F9-4999-B301-77C4C7CED03C}" type="presParOf" srcId="{D40FC6AF-DFDC-4BA5-B9C0-67B0541CD522}" destId="{075B1814-7F4F-449A-B3B1-31E76CA01916}" srcOrd="7" destOrd="0" presId="urn:microsoft.com/office/officeart/2005/8/layout/hProcess7"/>
    <dgm:cxn modelId="{9D3811F6-B363-4331-832D-4E0AEB7C8B7D}" type="presParOf" srcId="{D40FC6AF-DFDC-4BA5-B9C0-67B0541CD522}" destId="{1A929A1B-1158-4912-93E3-402258BE8687}" srcOrd="8" destOrd="0" presId="urn:microsoft.com/office/officeart/2005/8/layout/hProcess7"/>
    <dgm:cxn modelId="{928D2E29-E094-4471-AFF4-ED2F18CE9321}" type="presParOf" srcId="{1A929A1B-1158-4912-93E3-402258BE8687}" destId="{C7CA0EAD-E924-4BFE-987B-929B37BFB1E0}" srcOrd="0" destOrd="0" presId="urn:microsoft.com/office/officeart/2005/8/layout/hProcess7"/>
    <dgm:cxn modelId="{42946BB8-9B6E-44C2-B07A-5757D7E3761C}" type="presParOf" srcId="{1A929A1B-1158-4912-93E3-402258BE8687}" destId="{52A8E5F9-2634-4BEA-A36A-5238B3872BD1}" srcOrd="1" destOrd="0" presId="urn:microsoft.com/office/officeart/2005/8/layout/hProcess7"/>
    <dgm:cxn modelId="{56884869-0BB0-4922-B566-4CB78EA45170}" type="presParOf" srcId="{1A929A1B-1158-4912-93E3-402258BE8687}" destId="{9D8C6120-D3E1-4E41-9D6D-AA47E951E4A1}"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79600-1773-42D0-9448-73657EA534DA}" type="doc">
      <dgm:prSet loTypeId="urn:microsoft.com/office/officeart/2005/8/layout/cycle5" loCatId="cycle" qsTypeId="urn:microsoft.com/office/officeart/2005/8/quickstyle/simple5" qsCatId="simple" csTypeId="urn:microsoft.com/office/officeart/2005/8/colors/accent0_2" csCatId="mainScheme" phldr="1"/>
      <dgm:spPr/>
      <dgm:t>
        <a:bodyPr/>
        <a:lstStyle/>
        <a:p>
          <a:endParaRPr lang="en-US"/>
        </a:p>
      </dgm:t>
    </dgm:pt>
    <dgm:pt modelId="{54E85113-5C4E-4E03-ABC6-423C227777F7}">
      <dgm:prSet phldrT="[Text]" custT="1"/>
      <dgm:spPr/>
      <dgm:t>
        <a:bodyPr lIns="0" tIns="0" rIns="0" bIns="0"/>
        <a:lstStyle/>
        <a:p>
          <a:r>
            <a:rPr lang="en-US" sz="1000" b="1" i="0">
              <a:solidFill>
                <a:schemeClr val="accent1">
                  <a:lumMod val="50000"/>
                </a:schemeClr>
              </a:solidFill>
              <a:latin typeface="Arial" panose="020B0604020202020204" pitchFamily="34" charset="0"/>
              <a:cs typeface="Arial" panose="020B0604020202020204" pitchFamily="34" charset="0"/>
            </a:rPr>
            <a:t>Electron energy modulation</a:t>
          </a:r>
        </a:p>
      </dgm:t>
    </dgm:pt>
    <dgm:pt modelId="{DFB2116A-B9CA-47B0-BBC9-F899BA4839A8}" type="parTrans" cxnId="{9E16315E-EA7D-42A1-B9D1-E02F46A1B40C}">
      <dgm:prSet/>
      <dgm:spPr/>
      <dgm:t>
        <a:bodyPr/>
        <a:lstStyle/>
        <a:p>
          <a:endParaRPr lang="en-US" sz="1000" b="1" i="0">
            <a:solidFill>
              <a:schemeClr val="accent1">
                <a:lumMod val="50000"/>
              </a:schemeClr>
            </a:solidFill>
          </a:endParaRPr>
        </a:p>
      </dgm:t>
    </dgm:pt>
    <dgm:pt modelId="{E40BC944-3828-4495-A527-D7E47743DB26}" type="sibTrans" cxnId="{9E16315E-EA7D-42A1-B9D1-E02F46A1B40C}">
      <dgm:prSet/>
      <dgm:spPr/>
      <dgm:t>
        <a:bodyPr/>
        <a:lstStyle/>
        <a:p>
          <a:endParaRPr lang="en-US" sz="1000" b="1" i="0">
            <a:solidFill>
              <a:schemeClr val="accent1">
                <a:lumMod val="50000"/>
              </a:schemeClr>
            </a:solidFill>
          </a:endParaRPr>
        </a:p>
      </dgm:t>
    </dgm:pt>
    <dgm:pt modelId="{CB224C14-5DF8-48A0-A8B0-3985C4E5D303}">
      <dgm:prSet phldrT="[Text]" custT="1"/>
      <dgm:spPr/>
      <dgm:t>
        <a:bodyPr lIns="0" tIns="0" rIns="0" bIns="0"/>
        <a:lstStyle/>
        <a:p>
          <a:r>
            <a:rPr lang="en-US" sz="1000" b="1" i="0">
              <a:solidFill>
                <a:schemeClr val="accent1">
                  <a:lumMod val="50000"/>
                </a:schemeClr>
              </a:solidFill>
              <a:latin typeface="Arial" panose="020B0604020202020204" pitchFamily="34" charset="0"/>
              <a:cs typeface="Arial" panose="020B0604020202020204" pitchFamily="34" charset="0"/>
            </a:rPr>
            <a:t>Electron micro-bunching</a:t>
          </a:r>
        </a:p>
      </dgm:t>
    </dgm:pt>
    <dgm:pt modelId="{EEE934F8-2DDF-4D04-9DB2-2DA3148BCCD0}" type="parTrans" cxnId="{138F79E8-6BB0-48B8-B0EC-0DAAA1DC273B}">
      <dgm:prSet/>
      <dgm:spPr/>
      <dgm:t>
        <a:bodyPr/>
        <a:lstStyle/>
        <a:p>
          <a:endParaRPr lang="en-US" sz="1000" b="1" i="0">
            <a:solidFill>
              <a:schemeClr val="accent1">
                <a:lumMod val="50000"/>
              </a:schemeClr>
            </a:solidFill>
          </a:endParaRPr>
        </a:p>
      </dgm:t>
    </dgm:pt>
    <dgm:pt modelId="{36B5D5F8-C4C2-419F-A437-7BAD0E89C3AA}" type="sibTrans" cxnId="{138F79E8-6BB0-48B8-B0EC-0DAAA1DC273B}">
      <dgm:prSet/>
      <dgm:spPr/>
      <dgm:t>
        <a:bodyPr/>
        <a:lstStyle/>
        <a:p>
          <a:endParaRPr lang="en-US" sz="1000" b="1" i="0">
            <a:solidFill>
              <a:schemeClr val="accent1">
                <a:lumMod val="50000"/>
              </a:schemeClr>
            </a:solidFill>
          </a:endParaRPr>
        </a:p>
      </dgm:t>
    </dgm:pt>
    <dgm:pt modelId="{35138D78-42A0-4D0C-AC91-5BF52BF47CBF}">
      <dgm:prSet phldrT="[Text]" custT="1"/>
      <dgm:spPr/>
      <dgm:t>
        <a:bodyPr lIns="0" tIns="0" rIns="0" bIns="0"/>
        <a:lstStyle/>
        <a:p>
          <a:r>
            <a:rPr lang="en-US" sz="1000" b="1" i="0">
              <a:solidFill>
                <a:schemeClr val="accent1">
                  <a:lumMod val="50000"/>
                </a:schemeClr>
              </a:solidFill>
              <a:latin typeface="Arial" panose="020B0604020202020204" pitchFamily="34" charset="0"/>
              <a:cs typeface="Arial" panose="020B0604020202020204" pitchFamily="34" charset="0"/>
            </a:rPr>
            <a:t>Radiation emission</a:t>
          </a:r>
        </a:p>
      </dgm:t>
    </dgm:pt>
    <dgm:pt modelId="{4AF6CE0E-169E-48D1-9EC9-E83CD78FF9EC}" type="parTrans" cxnId="{539E2C12-9F55-4A2D-979A-660785D54413}">
      <dgm:prSet/>
      <dgm:spPr/>
      <dgm:t>
        <a:bodyPr/>
        <a:lstStyle/>
        <a:p>
          <a:endParaRPr lang="en-US" sz="1000" b="1" i="0">
            <a:solidFill>
              <a:schemeClr val="accent1">
                <a:lumMod val="50000"/>
              </a:schemeClr>
            </a:solidFill>
          </a:endParaRPr>
        </a:p>
      </dgm:t>
    </dgm:pt>
    <dgm:pt modelId="{BB5E478C-72BF-4C58-9B6D-7BF1B34195BC}" type="sibTrans" cxnId="{539E2C12-9F55-4A2D-979A-660785D54413}">
      <dgm:prSet/>
      <dgm:spPr/>
      <dgm:t>
        <a:bodyPr/>
        <a:lstStyle/>
        <a:p>
          <a:endParaRPr lang="en-US" sz="1000" b="1" i="0">
            <a:solidFill>
              <a:schemeClr val="accent1">
                <a:lumMod val="50000"/>
              </a:schemeClr>
            </a:solidFill>
          </a:endParaRPr>
        </a:p>
      </dgm:t>
    </dgm:pt>
    <dgm:pt modelId="{FD21B02F-BCE5-4936-BC66-86969CEBC187}" type="pres">
      <dgm:prSet presAssocID="{BCC79600-1773-42D0-9448-73657EA534DA}" presName="cycle" presStyleCnt="0">
        <dgm:presLayoutVars>
          <dgm:dir/>
          <dgm:resizeHandles val="exact"/>
        </dgm:presLayoutVars>
      </dgm:prSet>
      <dgm:spPr/>
    </dgm:pt>
    <dgm:pt modelId="{BDFEE333-A8E4-4F4A-9404-E1EA21152532}" type="pres">
      <dgm:prSet presAssocID="{54E85113-5C4E-4E03-ABC6-423C227777F7}" presName="node" presStyleLbl="node1" presStyleIdx="0" presStyleCnt="3" custScaleX="138813">
        <dgm:presLayoutVars>
          <dgm:bulletEnabled val="1"/>
        </dgm:presLayoutVars>
      </dgm:prSet>
      <dgm:spPr/>
    </dgm:pt>
    <dgm:pt modelId="{1925B405-2811-44A1-BDB4-BFDC25066BDE}" type="pres">
      <dgm:prSet presAssocID="{54E85113-5C4E-4E03-ABC6-423C227777F7}" presName="spNode" presStyleCnt="0"/>
      <dgm:spPr/>
    </dgm:pt>
    <dgm:pt modelId="{04D1A17E-4FFB-4814-86C1-12A1A2C96385}" type="pres">
      <dgm:prSet presAssocID="{E40BC944-3828-4495-A527-D7E47743DB26}" presName="sibTrans" presStyleLbl="sibTrans1D1" presStyleIdx="0" presStyleCnt="3"/>
      <dgm:spPr/>
    </dgm:pt>
    <dgm:pt modelId="{87DB362E-820B-44BF-8A08-6EA39B17CBBF}" type="pres">
      <dgm:prSet presAssocID="{CB224C14-5DF8-48A0-A8B0-3985C4E5D303}" presName="node" presStyleLbl="node1" presStyleIdx="1" presStyleCnt="3">
        <dgm:presLayoutVars>
          <dgm:bulletEnabled val="1"/>
        </dgm:presLayoutVars>
      </dgm:prSet>
      <dgm:spPr/>
    </dgm:pt>
    <dgm:pt modelId="{EE67F23D-3220-45AF-85A8-5C9B310684D4}" type="pres">
      <dgm:prSet presAssocID="{CB224C14-5DF8-48A0-A8B0-3985C4E5D303}" presName="spNode" presStyleCnt="0"/>
      <dgm:spPr/>
    </dgm:pt>
    <dgm:pt modelId="{FF5D6343-D17B-493C-A1B2-0B21DCF213D8}" type="pres">
      <dgm:prSet presAssocID="{36B5D5F8-C4C2-419F-A437-7BAD0E89C3AA}" presName="sibTrans" presStyleLbl="sibTrans1D1" presStyleIdx="1" presStyleCnt="3"/>
      <dgm:spPr/>
    </dgm:pt>
    <dgm:pt modelId="{2D5D1A1A-89EE-46B5-9E4E-0BD2C528CB7F}" type="pres">
      <dgm:prSet presAssocID="{35138D78-42A0-4D0C-AC91-5BF52BF47CBF}" presName="node" presStyleLbl="node1" presStyleIdx="2" presStyleCnt="3">
        <dgm:presLayoutVars>
          <dgm:bulletEnabled val="1"/>
        </dgm:presLayoutVars>
      </dgm:prSet>
      <dgm:spPr/>
    </dgm:pt>
    <dgm:pt modelId="{A379E2CA-3460-4B87-83AF-E6BFD4E60B90}" type="pres">
      <dgm:prSet presAssocID="{35138D78-42A0-4D0C-AC91-5BF52BF47CBF}" presName="spNode" presStyleCnt="0"/>
      <dgm:spPr/>
    </dgm:pt>
    <dgm:pt modelId="{1857FD3E-0DEE-49D4-9622-3FF108B6CB04}" type="pres">
      <dgm:prSet presAssocID="{BB5E478C-72BF-4C58-9B6D-7BF1B34195BC}" presName="sibTrans" presStyleLbl="sibTrans1D1" presStyleIdx="2" presStyleCnt="3"/>
      <dgm:spPr/>
    </dgm:pt>
  </dgm:ptLst>
  <dgm:cxnLst>
    <dgm:cxn modelId="{D853010D-5258-4D80-84F7-46AD54F61C46}" type="presOf" srcId="{54E85113-5C4E-4E03-ABC6-423C227777F7}" destId="{BDFEE333-A8E4-4F4A-9404-E1EA21152532}" srcOrd="0" destOrd="0" presId="urn:microsoft.com/office/officeart/2005/8/layout/cycle5"/>
    <dgm:cxn modelId="{539E2C12-9F55-4A2D-979A-660785D54413}" srcId="{BCC79600-1773-42D0-9448-73657EA534DA}" destId="{35138D78-42A0-4D0C-AC91-5BF52BF47CBF}" srcOrd="2" destOrd="0" parTransId="{4AF6CE0E-169E-48D1-9EC9-E83CD78FF9EC}" sibTransId="{BB5E478C-72BF-4C58-9B6D-7BF1B34195BC}"/>
    <dgm:cxn modelId="{48528337-2620-418B-8CA6-17CA4322EDEB}" type="presOf" srcId="{35138D78-42A0-4D0C-AC91-5BF52BF47CBF}" destId="{2D5D1A1A-89EE-46B5-9E4E-0BD2C528CB7F}" srcOrd="0" destOrd="0" presId="urn:microsoft.com/office/officeart/2005/8/layout/cycle5"/>
    <dgm:cxn modelId="{4D89865C-50A3-40B0-B8E4-21AB4437E78E}" type="presOf" srcId="{BCC79600-1773-42D0-9448-73657EA534DA}" destId="{FD21B02F-BCE5-4936-BC66-86969CEBC187}" srcOrd="0" destOrd="0" presId="urn:microsoft.com/office/officeart/2005/8/layout/cycle5"/>
    <dgm:cxn modelId="{9E16315E-EA7D-42A1-B9D1-E02F46A1B40C}" srcId="{BCC79600-1773-42D0-9448-73657EA534DA}" destId="{54E85113-5C4E-4E03-ABC6-423C227777F7}" srcOrd="0" destOrd="0" parTransId="{DFB2116A-B9CA-47B0-BBC9-F899BA4839A8}" sibTransId="{E40BC944-3828-4495-A527-D7E47743DB26}"/>
    <dgm:cxn modelId="{2E618E4D-EADC-4476-BE2D-AAC9A2CB42EF}" type="presOf" srcId="{E40BC944-3828-4495-A527-D7E47743DB26}" destId="{04D1A17E-4FFB-4814-86C1-12A1A2C96385}" srcOrd="0" destOrd="0" presId="urn:microsoft.com/office/officeart/2005/8/layout/cycle5"/>
    <dgm:cxn modelId="{F804C1B2-971B-4C29-8450-DED1A25CC382}" type="presOf" srcId="{36B5D5F8-C4C2-419F-A437-7BAD0E89C3AA}" destId="{FF5D6343-D17B-493C-A1B2-0B21DCF213D8}" srcOrd="0" destOrd="0" presId="urn:microsoft.com/office/officeart/2005/8/layout/cycle5"/>
    <dgm:cxn modelId="{4602A9BF-F800-4369-9B4C-DCCB67792F46}" type="presOf" srcId="{CB224C14-5DF8-48A0-A8B0-3985C4E5D303}" destId="{87DB362E-820B-44BF-8A08-6EA39B17CBBF}" srcOrd="0" destOrd="0" presId="urn:microsoft.com/office/officeart/2005/8/layout/cycle5"/>
    <dgm:cxn modelId="{138F79E8-6BB0-48B8-B0EC-0DAAA1DC273B}" srcId="{BCC79600-1773-42D0-9448-73657EA534DA}" destId="{CB224C14-5DF8-48A0-A8B0-3985C4E5D303}" srcOrd="1" destOrd="0" parTransId="{EEE934F8-2DDF-4D04-9DB2-2DA3148BCCD0}" sibTransId="{36B5D5F8-C4C2-419F-A437-7BAD0E89C3AA}"/>
    <dgm:cxn modelId="{6AF7E7EA-7426-4BE3-B0D2-8F184911DC97}" type="presOf" srcId="{BB5E478C-72BF-4C58-9B6D-7BF1B34195BC}" destId="{1857FD3E-0DEE-49D4-9622-3FF108B6CB04}" srcOrd="0" destOrd="0" presId="urn:microsoft.com/office/officeart/2005/8/layout/cycle5"/>
    <dgm:cxn modelId="{1B11D4D3-AF95-48A2-A6DD-B5D4C33D884A}" type="presParOf" srcId="{FD21B02F-BCE5-4936-BC66-86969CEBC187}" destId="{BDFEE333-A8E4-4F4A-9404-E1EA21152532}" srcOrd="0" destOrd="0" presId="urn:microsoft.com/office/officeart/2005/8/layout/cycle5"/>
    <dgm:cxn modelId="{1153FFD8-A789-498F-BC8F-774EA379F608}" type="presParOf" srcId="{FD21B02F-BCE5-4936-BC66-86969CEBC187}" destId="{1925B405-2811-44A1-BDB4-BFDC25066BDE}" srcOrd="1" destOrd="0" presId="urn:microsoft.com/office/officeart/2005/8/layout/cycle5"/>
    <dgm:cxn modelId="{F76F39DB-E250-4DFA-9F8F-BAFCF352E725}" type="presParOf" srcId="{FD21B02F-BCE5-4936-BC66-86969CEBC187}" destId="{04D1A17E-4FFB-4814-86C1-12A1A2C96385}" srcOrd="2" destOrd="0" presId="urn:microsoft.com/office/officeart/2005/8/layout/cycle5"/>
    <dgm:cxn modelId="{99E0BC79-238D-4BDA-9112-434B99B01BBF}" type="presParOf" srcId="{FD21B02F-BCE5-4936-BC66-86969CEBC187}" destId="{87DB362E-820B-44BF-8A08-6EA39B17CBBF}" srcOrd="3" destOrd="0" presId="urn:microsoft.com/office/officeart/2005/8/layout/cycle5"/>
    <dgm:cxn modelId="{1CA0B264-6C59-4689-B53E-0EDC8CD13E74}" type="presParOf" srcId="{FD21B02F-BCE5-4936-BC66-86969CEBC187}" destId="{EE67F23D-3220-45AF-85A8-5C9B310684D4}" srcOrd="4" destOrd="0" presId="urn:microsoft.com/office/officeart/2005/8/layout/cycle5"/>
    <dgm:cxn modelId="{471A177F-E100-4B61-83D4-7BD8FA0BDD1D}" type="presParOf" srcId="{FD21B02F-BCE5-4936-BC66-86969CEBC187}" destId="{FF5D6343-D17B-493C-A1B2-0B21DCF213D8}" srcOrd="5" destOrd="0" presId="urn:microsoft.com/office/officeart/2005/8/layout/cycle5"/>
    <dgm:cxn modelId="{B894ADE7-A9A3-4B6A-817B-0095AF58EDEF}" type="presParOf" srcId="{FD21B02F-BCE5-4936-BC66-86969CEBC187}" destId="{2D5D1A1A-89EE-46B5-9E4E-0BD2C528CB7F}" srcOrd="6" destOrd="0" presId="urn:microsoft.com/office/officeart/2005/8/layout/cycle5"/>
    <dgm:cxn modelId="{13467B20-3826-43AA-90B3-796D15E81461}" type="presParOf" srcId="{FD21B02F-BCE5-4936-BC66-86969CEBC187}" destId="{A379E2CA-3460-4B87-83AF-E6BFD4E60B90}" srcOrd="7" destOrd="0" presId="urn:microsoft.com/office/officeart/2005/8/layout/cycle5"/>
    <dgm:cxn modelId="{1C41E305-4234-4DC8-9768-91E99A1369AB}" type="presParOf" srcId="{FD21B02F-BCE5-4936-BC66-86969CEBC187}" destId="{1857FD3E-0DEE-49D4-9622-3FF108B6CB04}"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DC335E-3A82-4199-9BE6-D0EB472FBF01}" type="doc">
      <dgm:prSet loTypeId="urn:microsoft.com/office/officeart/2005/8/layout/cycle7" loCatId="cycle" qsTypeId="urn:microsoft.com/office/officeart/2005/8/quickstyle/simple5" qsCatId="simple" csTypeId="urn:microsoft.com/office/officeart/2005/8/colors/colorful5" csCatId="colorful" phldr="1"/>
      <dgm:spPr/>
    </dgm:pt>
    <dgm:pt modelId="{3A77E6BE-45A8-4CDA-BD2F-702788762B6F}">
      <dgm:prSet phldrT="[Text]" custT="1"/>
      <dgm:spPr>
        <a:xfrm>
          <a:off x="1742335" y="412357"/>
          <a:ext cx="2108280" cy="1054140"/>
        </a:xfrm>
        <a:prstGeom prst="roundRect">
          <a:avLst>
            <a:gd name="adj" fmla="val 10000"/>
          </a:avLst>
        </a:prstGeom>
        <a:gradFill rotWithShape="0">
          <a:gsLst>
            <a:gs pos="0">
              <a:srgbClr val="247BE1">
                <a:hueOff val="0"/>
                <a:satOff val="0"/>
                <a:lumOff val="0"/>
                <a:alphaOff val="0"/>
                <a:satMod val="103000"/>
                <a:lumMod val="102000"/>
                <a:tint val="94000"/>
              </a:srgbClr>
            </a:gs>
            <a:gs pos="50000">
              <a:srgbClr val="247BE1">
                <a:hueOff val="0"/>
                <a:satOff val="0"/>
                <a:lumOff val="0"/>
                <a:alphaOff val="0"/>
                <a:satMod val="110000"/>
                <a:lumMod val="100000"/>
                <a:shade val="100000"/>
              </a:srgbClr>
            </a:gs>
            <a:gs pos="100000">
              <a:srgbClr val="247BE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n-US" sz="1800" b="1">
              <a:solidFill>
                <a:srgbClr val="FFFFFF"/>
              </a:solidFill>
              <a:latin typeface="Calibri" panose="020F0502020204030204"/>
              <a:ea typeface="+mn-ea"/>
              <a:cs typeface="+mn-cs"/>
            </a:rPr>
            <a:t>Understanding/ Defining the Specification </a:t>
          </a:r>
        </a:p>
      </dgm:t>
    </dgm:pt>
    <dgm:pt modelId="{CDE3065F-5DCC-4DE6-985A-B8D2383CE40D}" type="parTrans" cxnId="{DB0C2345-CE02-4759-8CC8-6D74FCBD9BAD}">
      <dgm:prSet/>
      <dgm:spPr/>
      <dgm:t>
        <a:bodyPr/>
        <a:lstStyle/>
        <a:p>
          <a:endParaRPr lang="en-US" sz="2800" b="1"/>
        </a:p>
      </dgm:t>
    </dgm:pt>
    <dgm:pt modelId="{C619E1B9-B417-4930-B791-FA90BD9008AE}" type="sibTrans" cxnId="{DB0C2345-CE02-4759-8CC8-6D74FCBD9BAD}">
      <dgm:prSet/>
      <dgm:spPr>
        <a:xfrm rot="3600000">
          <a:off x="3117231" y="2263442"/>
          <a:ext cx="1100342" cy="368949"/>
        </a:xfrm>
        <a:prstGeom prst="leftRightArrow">
          <a:avLst>
            <a:gd name="adj1" fmla="val 60000"/>
            <a:gd name="adj2" fmla="val 50000"/>
          </a:avLst>
        </a:prstGeom>
        <a:gradFill rotWithShape="0">
          <a:gsLst>
            <a:gs pos="0">
              <a:srgbClr val="247BE1">
                <a:hueOff val="0"/>
                <a:satOff val="0"/>
                <a:lumOff val="0"/>
                <a:alphaOff val="0"/>
                <a:satMod val="103000"/>
                <a:lumMod val="102000"/>
                <a:tint val="94000"/>
              </a:srgbClr>
            </a:gs>
            <a:gs pos="50000">
              <a:srgbClr val="247BE1">
                <a:hueOff val="0"/>
                <a:satOff val="0"/>
                <a:lumOff val="0"/>
                <a:alphaOff val="0"/>
                <a:satMod val="110000"/>
                <a:lumMod val="100000"/>
                <a:shade val="100000"/>
              </a:srgbClr>
            </a:gs>
            <a:gs pos="100000">
              <a:srgbClr val="247BE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sz="2800" b="1">
            <a:solidFill>
              <a:srgbClr val="FFFFFF"/>
            </a:solidFill>
            <a:latin typeface="Calibri" panose="020F0502020204030204"/>
            <a:ea typeface="+mn-ea"/>
            <a:cs typeface="+mn-cs"/>
          </a:endParaRPr>
        </a:p>
      </dgm:t>
    </dgm:pt>
    <dgm:pt modelId="{3D757F44-F540-4885-95CB-4ACECA23F9F2}">
      <dgm:prSet phldrT="[Text]" custT="1"/>
      <dgm:spPr>
        <a:xfrm>
          <a:off x="3484189" y="3429337"/>
          <a:ext cx="2108280" cy="1054140"/>
        </a:xfrm>
        <a:prstGeom prst="roundRect">
          <a:avLst>
            <a:gd name="adj" fmla="val 10000"/>
          </a:avLst>
        </a:prstGeom>
        <a:gradFill rotWithShape="0">
          <a:gsLst>
            <a:gs pos="0">
              <a:srgbClr val="247BE1">
                <a:hueOff val="2664349"/>
                <a:satOff val="-5268"/>
                <a:lumOff val="-2941"/>
                <a:alphaOff val="0"/>
                <a:satMod val="103000"/>
                <a:lumMod val="102000"/>
                <a:tint val="94000"/>
              </a:srgbClr>
            </a:gs>
            <a:gs pos="50000">
              <a:srgbClr val="247BE1">
                <a:hueOff val="2664349"/>
                <a:satOff val="-5268"/>
                <a:lumOff val="-2941"/>
                <a:alphaOff val="0"/>
                <a:satMod val="110000"/>
                <a:lumMod val="100000"/>
                <a:shade val="100000"/>
              </a:srgbClr>
            </a:gs>
            <a:gs pos="100000">
              <a:srgbClr val="247BE1">
                <a:hueOff val="2664349"/>
                <a:satOff val="-5268"/>
                <a:lumOff val="-294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n-US" sz="1800" b="1">
              <a:solidFill>
                <a:srgbClr val="FFFFFF"/>
              </a:solidFill>
              <a:latin typeface="Calibri" panose="020F0502020204030204"/>
              <a:ea typeface="+mn-ea"/>
              <a:cs typeface="+mn-cs"/>
            </a:rPr>
            <a:t>Specific Technical Solutions</a:t>
          </a:r>
        </a:p>
      </dgm:t>
    </dgm:pt>
    <dgm:pt modelId="{EE9670F8-451B-45A6-ACDA-5ED99626A6BF}" type="parTrans" cxnId="{387C1A7A-45A1-46FC-9A8B-ABADEF37AEE7}">
      <dgm:prSet/>
      <dgm:spPr/>
      <dgm:t>
        <a:bodyPr/>
        <a:lstStyle/>
        <a:p>
          <a:endParaRPr lang="en-US" sz="2800" b="1"/>
        </a:p>
      </dgm:t>
    </dgm:pt>
    <dgm:pt modelId="{19D9E9C2-7EA7-4C8F-81A4-37C0E4DC84E3}" type="sibTrans" cxnId="{387C1A7A-45A1-46FC-9A8B-ABADEF37AEE7}">
      <dgm:prSet/>
      <dgm:spPr>
        <a:xfrm rot="10800000">
          <a:off x="2246304" y="3771932"/>
          <a:ext cx="1100342" cy="368949"/>
        </a:xfrm>
        <a:prstGeom prst="leftRightArrow">
          <a:avLst>
            <a:gd name="adj1" fmla="val 60000"/>
            <a:gd name="adj2" fmla="val 50000"/>
          </a:avLst>
        </a:prstGeom>
        <a:gradFill rotWithShape="0">
          <a:gsLst>
            <a:gs pos="0">
              <a:srgbClr val="247BE1">
                <a:hueOff val="2664349"/>
                <a:satOff val="-5268"/>
                <a:lumOff val="-2941"/>
                <a:alphaOff val="0"/>
                <a:satMod val="103000"/>
                <a:lumMod val="102000"/>
                <a:tint val="94000"/>
              </a:srgbClr>
            </a:gs>
            <a:gs pos="50000">
              <a:srgbClr val="247BE1">
                <a:hueOff val="2664349"/>
                <a:satOff val="-5268"/>
                <a:lumOff val="-2941"/>
                <a:alphaOff val="0"/>
                <a:satMod val="110000"/>
                <a:lumMod val="100000"/>
                <a:shade val="100000"/>
              </a:srgbClr>
            </a:gs>
            <a:gs pos="100000">
              <a:srgbClr val="247BE1">
                <a:hueOff val="2664349"/>
                <a:satOff val="-5268"/>
                <a:lumOff val="-294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sz="2800" b="1">
            <a:solidFill>
              <a:srgbClr val="FFFFFF"/>
            </a:solidFill>
            <a:latin typeface="Calibri" panose="020F0502020204030204"/>
            <a:ea typeface="+mn-ea"/>
            <a:cs typeface="+mn-cs"/>
          </a:endParaRPr>
        </a:p>
      </dgm:t>
    </dgm:pt>
    <dgm:pt modelId="{FE00A766-8137-484F-9042-09654346CD9E}">
      <dgm:prSet phldrT="[Text]" custT="1"/>
      <dgm:spPr>
        <a:xfrm>
          <a:off x="481" y="3429337"/>
          <a:ext cx="2108280" cy="1054140"/>
        </a:xfrm>
        <a:prstGeom prst="roundRect">
          <a:avLst>
            <a:gd name="adj" fmla="val 10000"/>
          </a:avLst>
        </a:prstGeom>
        <a:gradFill rotWithShape="0">
          <a:gsLst>
            <a:gs pos="0">
              <a:srgbClr val="247BE1">
                <a:hueOff val="5328699"/>
                <a:satOff val="-10537"/>
                <a:lumOff val="-5882"/>
                <a:alphaOff val="0"/>
                <a:satMod val="103000"/>
                <a:lumMod val="102000"/>
                <a:tint val="94000"/>
              </a:srgbClr>
            </a:gs>
            <a:gs pos="50000">
              <a:srgbClr val="247BE1">
                <a:hueOff val="5328699"/>
                <a:satOff val="-10537"/>
                <a:lumOff val="-5882"/>
                <a:alphaOff val="0"/>
                <a:satMod val="110000"/>
                <a:lumMod val="100000"/>
                <a:shade val="100000"/>
              </a:srgbClr>
            </a:gs>
            <a:gs pos="100000">
              <a:srgbClr val="247BE1">
                <a:hueOff val="5328699"/>
                <a:satOff val="-10537"/>
                <a:lumOff val="-588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n-US" sz="1800" b="1">
              <a:solidFill>
                <a:srgbClr val="FFFFFF"/>
              </a:solidFill>
              <a:latin typeface="Calibri" panose="020F0502020204030204"/>
              <a:ea typeface="+mn-ea"/>
              <a:cs typeface="+mn-cs"/>
            </a:rPr>
            <a:t>Compelling Facility Concepts</a:t>
          </a:r>
        </a:p>
      </dgm:t>
    </dgm:pt>
    <dgm:pt modelId="{271A303D-ED23-4CC0-BF0D-6B8B7E9C0305}" type="parTrans" cxnId="{D789E84B-9E9D-4F12-B01E-A56F04BACFB3}">
      <dgm:prSet/>
      <dgm:spPr/>
      <dgm:t>
        <a:bodyPr/>
        <a:lstStyle/>
        <a:p>
          <a:endParaRPr lang="en-US" sz="2800" b="1"/>
        </a:p>
      </dgm:t>
    </dgm:pt>
    <dgm:pt modelId="{50759EE7-2970-4B73-9671-748B1DFCC114}" type="sibTrans" cxnId="{D789E84B-9E9D-4F12-B01E-A56F04BACFB3}">
      <dgm:prSet/>
      <dgm:spPr>
        <a:xfrm rot="18000000">
          <a:off x="1375377" y="2263442"/>
          <a:ext cx="1100342" cy="368949"/>
        </a:xfrm>
        <a:prstGeom prst="leftRightArrow">
          <a:avLst>
            <a:gd name="adj1" fmla="val 60000"/>
            <a:gd name="adj2" fmla="val 50000"/>
          </a:avLst>
        </a:prstGeom>
        <a:gradFill rotWithShape="0">
          <a:gsLst>
            <a:gs pos="0">
              <a:srgbClr val="247BE1">
                <a:hueOff val="5328699"/>
                <a:satOff val="-10537"/>
                <a:lumOff val="-5882"/>
                <a:alphaOff val="0"/>
                <a:satMod val="103000"/>
                <a:lumMod val="102000"/>
                <a:tint val="94000"/>
              </a:srgbClr>
            </a:gs>
            <a:gs pos="50000">
              <a:srgbClr val="247BE1">
                <a:hueOff val="5328699"/>
                <a:satOff val="-10537"/>
                <a:lumOff val="-5882"/>
                <a:alphaOff val="0"/>
                <a:satMod val="110000"/>
                <a:lumMod val="100000"/>
                <a:shade val="100000"/>
              </a:srgbClr>
            </a:gs>
            <a:gs pos="100000">
              <a:srgbClr val="247BE1">
                <a:hueOff val="5328699"/>
                <a:satOff val="-10537"/>
                <a:lumOff val="-588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sz="2800" b="1">
            <a:solidFill>
              <a:srgbClr val="FFFFFF"/>
            </a:solidFill>
            <a:latin typeface="Calibri" panose="020F0502020204030204"/>
            <a:ea typeface="+mn-ea"/>
            <a:cs typeface="+mn-cs"/>
          </a:endParaRPr>
        </a:p>
      </dgm:t>
    </dgm:pt>
    <dgm:pt modelId="{B165EAE4-1C51-4658-81D0-37275EB0E76F}" type="pres">
      <dgm:prSet presAssocID="{49DC335E-3A82-4199-9BE6-D0EB472FBF01}" presName="Name0" presStyleCnt="0">
        <dgm:presLayoutVars>
          <dgm:dir/>
          <dgm:resizeHandles val="exact"/>
        </dgm:presLayoutVars>
      </dgm:prSet>
      <dgm:spPr/>
    </dgm:pt>
    <dgm:pt modelId="{12161E5A-E907-409B-AC28-F09EA0E084AD}" type="pres">
      <dgm:prSet presAssocID="{3A77E6BE-45A8-4CDA-BD2F-702788762B6F}" presName="node" presStyleLbl="node1" presStyleIdx="0" presStyleCnt="3">
        <dgm:presLayoutVars>
          <dgm:bulletEnabled val="1"/>
        </dgm:presLayoutVars>
      </dgm:prSet>
      <dgm:spPr/>
    </dgm:pt>
    <dgm:pt modelId="{B16BA56B-B0A6-451F-AC22-76A43656BB55}" type="pres">
      <dgm:prSet presAssocID="{C619E1B9-B417-4930-B791-FA90BD9008AE}" presName="sibTrans" presStyleLbl="sibTrans2D1" presStyleIdx="0" presStyleCnt="3"/>
      <dgm:spPr/>
    </dgm:pt>
    <dgm:pt modelId="{EC3BD30E-CCD5-4A98-9E14-7005B8C4AB1C}" type="pres">
      <dgm:prSet presAssocID="{C619E1B9-B417-4930-B791-FA90BD9008AE}" presName="connectorText" presStyleLbl="sibTrans2D1" presStyleIdx="0" presStyleCnt="3"/>
      <dgm:spPr/>
    </dgm:pt>
    <dgm:pt modelId="{E73D9A05-8E0C-4711-AA31-40AD2618FBC2}" type="pres">
      <dgm:prSet presAssocID="{3D757F44-F540-4885-95CB-4ACECA23F9F2}" presName="node" presStyleLbl="node1" presStyleIdx="1" presStyleCnt="3">
        <dgm:presLayoutVars>
          <dgm:bulletEnabled val="1"/>
        </dgm:presLayoutVars>
      </dgm:prSet>
      <dgm:spPr/>
    </dgm:pt>
    <dgm:pt modelId="{86B7B413-5D6F-42CE-AA70-8E9DAE401577}" type="pres">
      <dgm:prSet presAssocID="{19D9E9C2-7EA7-4C8F-81A4-37C0E4DC84E3}" presName="sibTrans" presStyleLbl="sibTrans2D1" presStyleIdx="1" presStyleCnt="3"/>
      <dgm:spPr/>
    </dgm:pt>
    <dgm:pt modelId="{3F08B37B-0269-424B-A9AE-6F6E5D97E46F}" type="pres">
      <dgm:prSet presAssocID="{19D9E9C2-7EA7-4C8F-81A4-37C0E4DC84E3}" presName="connectorText" presStyleLbl="sibTrans2D1" presStyleIdx="1" presStyleCnt="3"/>
      <dgm:spPr/>
    </dgm:pt>
    <dgm:pt modelId="{3F41F771-DCE0-4323-9DBC-D12718071EA1}" type="pres">
      <dgm:prSet presAssocID="{FE00A766-8137-484F-9042-09654346CD9E}" presName="node" presStyleLbl="node1" presStyleIdx="2" presStyleCnt="3">
        <dgm:presLayoutVars>
          <dgm:bulletEnabled val="1"/>
        </dgm:presLayoutVars>
      </dgm:prSet>
      <dgm:spPr/>
    </dgm:pt>
    <dgm:pt modelId="{E6CFF35E-1CC1-4D7A-9B4E-6FCC785EE48B}" type="pres">
      <dgm:prSet presAssocID="{50759EE7-2970-4B73-9671-748B1DFCC114}" presName="sibTrans" presStyleLbl="sibTrans2D1" presStyleIdx="2" presStyleCnt="3"/>
      <dgm:spPr/>
    </dgm:pt>
    <dgm:pt modelId="{2C5A0CF2-2375-4DC0-A977-529D9C75596B}" type="pres">
      <dgm:prSet presAssocID="{50759EE7-2970-4B73-9671-748B1DFCC114}" presName="connectorText" presStyleLbl="sibTrans2D1" presStyleIdx="2" presStyleCnt="3"/>
      <dgm:spPr/>
    </dgm:pt>
  </dgm:ptLst>
  <dgm:cxnLst>
    <dgm:cxn modelId="{DE298F3C-F023-412C-B453-62F04F2D6B3A}" type="presOf" srcId="{19D9E9C2-7EA7-4C8F-81A4-37C0E4DC84E3}" destId="{3F08B37B-0269-424B-A9AE-6F6E5D97E46F}" srcOrd="1" destOrd="0" presId="urn:microsoft.com/office/officeart/2005/8/layout/cycle7"/>
    <dgm:cxn modelId="{DB0C2345-CE02-4759-8CC8-6D74FCBD9BAD}" srcId="{49DC335E-3A82-4199-9BE6-D0EB472FBF01}" destId="{3A77E6BE-45A8-4CDA-BD2F-702788762B6F}" srcOrd="0" destOrd="0" parTransId="{CDE3065F-5DCC-4DE6-985A-B8D2383CE40D}" sibTransId="{C619E1B9-B417-4930-B791-FA90BD9008AE}"/>
    <dgm:cxn modelId="{E49C1C4A-858E-43BA-90E0-5DB0F4643842}" type="presOf" srcId="{50759EE7-2970-4B73-9671-748B1DFCC114}" destId="{2C5A0CF2-2375-4DC0-A977-529D9C75596B}" srcOrd="1" destOrd="0" presId="urn:microsoft.com/office/officeart/2005/8/layout/cycle7"/>
    <dgm:cxn modelId="{D789E84B-9E9D-4F12-B01E-A56F04BACFB3}" srcId="{49DC335E-3A82-4199-9BE6-D0EB472FBF01}" destId="{FE00A766-8137-484F-9042-09654346CD9E}" srcOrd="2" destOrd="0" parTransId="{271A303D-ED23-4CC0-BF0D-6B8B7E9C0305}" sibTransId="{50759EE7-2970-4B73-9671-748B1DFCC114}"/>
    <dgm:cxn modelId="{D2EABD77-9C90-40B1-B46C-8A361DAFAE87}" type="presOf" srcId="{50759EE7-2970-4B73-9671-748B1DFCC114}" destId="{E6CFF35E-1CC1-4D7A-9B4E-6FCC785EE48B}" srcOrd="0" destOrd="0" presId="urn:microsoft.com/office/officeart/2005/8/layout/cycle7"/>
    <dgm:cxn modelId="{387C1A7A-45A1-46FC-9A8B-ABADEF37AEE7}" srcId="{49DC335E-3A82-4199-9BE6-D0EB472FBF01}" destId="{3D757F44-F540-4885-95CB-4ACECA23F9F2}" srcOrd="1" destOrd="0" parTransId="{EE9670F8-451B-45A6-ACDA-5ED99626A6BF}" sibTransId="{19D9E9C2-7EA7-4C8F-81A4-37C0E4DC84E3}"/>
    <dgm:cxn modelId="{C01F2691-1065-4487-9DB3-7CCD16961EFF}" type="presOf" srcId="{49DC335E-3A82-4199-9BE6-D0EB472FBF01}" destId="{B165EAE4-1C51-4658-81D0-37275EB0E76F}" srcOrd="0" destOrd="0" presId="urn:microsoft.com/office/officeart/2005/8/layout/cycle7"/>
    <dgm:cxn modelId="{B2BAE199-4F84-4D38-A826-6A9D42504EE4}" type="presOf" srcId="{C619E1B9-B417-4930-B791-FA90BD9008AE}" destId="{B16BA56B-B0A6-451F-AC22-76A43656BB55}" srcOrd="0" destOrd="0" presId="urn:microsoft.com/office/officeart/2005/8/layout/cycle7"/>
    <dgm:cxn modelId="{41AB649E-F62A-4D69-B398-E7A4159E4897}" type="presOf" srcId="{C619E1B9-B417-4930-B791-FA90BD9008AE}" destId="{EC3BD30E-CCD5-4A98-9E14-7005B8C4AB1C}" srcOrd="1" destOrd="0" presId="urn:microsoft.com/office/officeart/2005/8/layout/cycle7"/>
    <dgm:cxn modelId="{64AF09C6-EC20-4C4F-A93C-63EDC82CD75D}" type="presOf" srcId="{FE00A766-8137-484F-9042-09654346CD9E}" destId="{3F41F771-DCE0-4323-9DBC-D12718071EA1}" srcOrd="0" destOrd="0" presId="urn:microsoft.com/office/officeart/2005/8/layout/cycle7"/>
    <dgm:cxn modelId="{B99967E4-2617-42D8-B385-EA93FC569C2B}" type="presOf" srcId="{19D9E9C2-7EA7-4C8F-81A4-37C0E4DC84E3}" destId="{86B7B413-5D6F-42CE-AA70-8E9DAE401577}" srcOrd="0" destOrd="0" presId="urn:microsoft.com/office/officeart/2005/8/layout/cycle7"/>
    <dgm:cxn modelId="{8C9424E5-3381-45C5-8140-9D283FC1FAFE}" type="presOf" srcId="{3D757F44-F540-4885-95CB-4ACECA23F9F2}" destId="{E73D9A05-8E0C-4711-AA31-40AD2618FBC2}" srcOrd="0" destOrd="0" presId="urn:microsoft.com/office/officeart/2005/8/layout/cycle7"/>
    <dgm:cxn modelId="{8571D3E5-8E74-4041-9E0B-A926F375B51B}" type="presOf" srcId="{3A77E6BE-45A8-4CDA-BD2F-702788762B6F}" destId="{12161E5A-E907-409B-AC28-F09EA0E084AD}" srcOrd="0" destOrd="0" presId="urn:microsoft.com/office/officeart/2005/8/layout/cycle7"/>
    <dgm:cxn modelId="{812F900D-33BD-4024-A692-02FCE61ACAC1}" type="presParOf" srcId="{B165EAE4-1C51-4658-81D0-37275EB0E76F}" destId="{12161E5A-E907-409B-AC28-F09EA0E084AD}" srcOrd="0" destOrd="0" presId="urn:microsoft.com/office/officeart/2005/8/layout/cycle7"/>
    <dgm:cxn modelId="{6E6E1473-5ADC-4D72-87DB-A95E68C67EAA}" type="presParOf" srcId="{B165EAE4-1C51-4658-81D0-37275EB0E76F}" destId="{B16BA56B-B0A6-451F-AC22-76A43656BB55}" srcOrd="1" destOrd="0" presId="urn:microsoft.com/office/officeart/2005/8/layout/cycle7"/>
    <dgm:cxn modelId="{2CA2334B-72C9-4259-A35E-ADC534DA92D4}" type="presParOf" srcId="{B16BA56B-B0A6-451F-AC22-76A43656BB55}" destId="{EC3BD30E-CCD5-4A98-9E14-7005B8C4AB1C}" srcOrd="0" destOrd="0" presId="urn:microsoft.com/office/officeart/2005/8/layout/cycle7"/>
    <dgm:cxn modelId="{B4726B52-DB84-4F5D-BF33-A93A82487588}" type="presParOf" srcId="{B165EAE4-1C51-4658-81D0-37275EB0E76F}" destId="{E73D9A05-8E0C-4711-AA31-40AD2618FBC2}" srcOrd="2" destOrd="0" presId="urn:microsoft.com/office/officeart/2005/8/layout/cycle7"/>
    <dgm:cxn modelId="{E234D564-3C76-455A-950A-EA99E4CB1F8B}" type="presParOf" srcId="{B165EAE4-1C51-4658-81D0-37275EB0E76F}" destId="{86B7B413-5D6F-42CE-AA70-8E9DAE401577}" srcOrd="3" destOrd="0" presId="urn:microsoft.com/office/officeart/2005/8/layout/cycle7"/>
    <dgm:cxn modelId="{E2FE86BE-875C-4B7C-98C6-FFE8C9350582}" type="presParOf" srcId="{86B7B413-5D6F-42CE-AA70-8E9DAE401577}" destId="{3F08B37B-0269-424B-A9AE-6F6E5D97E46F}" srcOrd="0" destOrd="0" presId="urn:microsoft.com/office/officeart/2005/8/layout/cycle7"/>
    <dgm:cxn modelId="{D55A22FF-5CF2-4327-AD29-F56525522E4F}" type="presParOf" srcId="{B165EAE4-1C51-4658-81D0-37275EB0E76F}" destId="{3F41F771-DCE0-4323-9DBC-D12718071EA1}" srcOrd="4" destOrd="0" presId="urn:microsoft.com/office/officeart/2005/8/layout/cycle7"/>
    <dgm:cxn modelId="{C3A0E5E5-BC01-4E3E-8F5B-8B7623FDADA7}" type="presParOf" srcId="{B165EAE4-1C51-4658-81D0-37275EB0E76F}" destId="{E6CFF35E-1CC1-4D7A-9B4E-6FCC785EE48B}" srcOrd="5" destOrd="0" presId="urn:microsoft.com/office/officeart/2005/8/layout/cycle7"/>
    <dgm:cxn modelId="{810A39C3-E42F-4CC4-BB27-6C16BE0A0178}" type="presParOf" srcId="{E6CFF35E-1CC1-4D7A-9B4E-6FCC785EE48B}" destId="{2C5A0CF2-2375-4DC0-A977-529D9C75596B}"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A3487-39A6-45C6-997C-453DE884BB29}">
      <dsp:nvSpPr>
        <dsp:cNvPr id="0" name=""/>
        <dsp:cNvSpPr/>
      </dsp:nvSpPr>
      <dsp:spPr>
        <a:xfrm>
          <a:off x="655" y="843160"/>
          <a:ext cx="2820369" cy="3384442"/>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r>
            <a:rPr lang="en-US" sz="3400" b="1" kern="1200"/>
            <a:t>Year 1</a:t>
          </a:r>
        </a:p>
      </dsp:txBody>
      <dsp:txXfrm rot="16200000">
        <a:off x="-1104929" y="1948744"/>
        <a:ext cx="2775243" cy="564073"/>
      </dsp:txXfrm>
    </dsp:sp>
    <dsp:sp modelId="{C1757DFE-0AEC-4B39-A28F-17E2027A6562}">
      <dsp:nvSpPr>
        <dsp:cNvPr id="0" name=""/>
        <dsp:cNvSpPr/>
      </dsp:nvSpPr>
      <dsp:spPr>
        <a:xfrm>
          <a:off x="564729" y="843160"/>
          <a:ext cx="2101174" cy="33844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ctr" anchorCtr="0">
          <a:noAutofit/>
        </a:bodyPr>
        <a:lstStyle/>
        <a:p>
          <a:pPr marL="0" lvl="0" indent="0" algn="l" defTabSz="711200">
            <a:lnSpc>
              <a:spcPct val="90000"/>
            </a:lnSpc>
            <a:spcBef>
              <a:spcPct val="0"/>
            </a:spcBef>
            <a:spcAft>
              <a:spcPct val="35000"/>
            </a:spcAft>
            <a:buNone/>
          </a:pPr>
          <a:br>
            <a:rPr lang="en-US" sz="1600" kern="1200"/>
          </a:br>
          <a:r>
            <a:rPr lang="en-US" sz="1600" kern="1200"/>
            <a:t>Project launch event January 2023</a:t>
          </a:r>
        </a:p>
        <a:p>
          <a:pPr marL="0" lvl="0" indent="0" algn="l" defTabSz="711200">
            <a:lnSpc>
              <a:spcPct val="90000"/>
            </a:lnSpc>
            <a:spcBef>
              <a:spcPct val="0"/>
            </a:spcBef>
            <a:spcAft>
              <a:spcPct val="35000"/>
            </a:spcAft>
            <a:buNone/>
          </a:pPr>
          <a:r>
            <a:rPr lang="en-US" sz="1600" kern="1200"/>
            <a:t>Initial conceptual design and layout</a:t>
          </a:r>
        </a:p>
        <a:p>
          <a:pPr marL="0" lvl="0" indent="0" algn="l" defTabSz="711200">
            <a:lnSpc>
              <a:spcPct val="90000"/>
            </a:lnSpc>
            <a:spcBef>
              <a:spcPct val="0"/>
            </a:spcBef>
            <a:spcAft>
              <a:spcPct val="35000"/>
            </a:spcAft>
            <a:buNone/>
          </a:pPr>
          <a:r>
            <a:rPr lang="en-US" sz="1600" kern="1200"/>
            <a:t>Preliminary engagement with overseas XFEL facilities</a:t>
          </a:r>
        </a:p>
        <a:p>
          <a:pPr marL="0" lvl="0" indent="0" algn="l" defTabSz="711200">
            <a:lnSpc>
              <a:spcPct val="90000"/>
            </a:lnSpc>
            <a:spcBef>
              <a:spcPct val="0"/>
            </a:spcBef>
            <a:spcAft>
              <a:spcPct val="35000"/>
            </a:spcAft>
            <a:buNone/>
          </a:pPr>
          <a:r>
            <a:rPr lang="en-US" sz="1600" kern="1200"/>
            <a:t>Survey of the science team, workshops and town halls meetings begin</a:t>
          </a:r>
        </a:p>
        <a:p>
          <a:pPr marL="0" lvl="0" indent="0" algn="l" defTabSz="711200">
            <a:lnSpc>
              <a:spcPct val="90000"/>
            </a:lnSpc>
            <a:spcBef>
              <a:spcPct val="0"/>
            </a:spcBef>
            <a:spcAft>
              <a:spcPct val="35000"/>
            </a:spcAft>
            <a:buNone/>
          </a:pPr>
          <a:endParaRPr lang="en-US" sz="1600" kern="1200"/>
        </a:p>
      </dsp:txBody>
      <dsp:txXfrm>
        <a:off x="564729" y="843160"/>
        <a:ext cx="2101174" cy="3384442"/>
      </dsp:txXfrm>
    </dsp:sp>
    <dsp:sp modelId="{3EC346FB-CD27-4FDF-BB56-27D0EC6A2793}">
      <dsp:nvSpPr>
        <dsp:cNvPr id="0" name=""/>
        <dsp:cNvSpPr/>
      </dsp:nvSpPr>
      <dsp:spPr>
        <a:xfrm>
          <a:off x="2919737" y="843160"/>
          <a:ext cx="2820369" cy="3384442"/>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r>
            <a:rPr lang="en-US" sz="3400" b="1" kern="1200"/>
            <a:t>Year 2</a:t>
          </a:r>
        </a:p>
      </dsp:txBody>
      <dsp:txXfrm rot="16200000">
        <a:off x="1814152" y="1948744"/>
        <a:ext cx="2775243" cy="564073"/>
      </dsp:txXfrm>
    </dsp:sp>
    <dsp:sp modelId="{9698308C-0C8D-4BF9-BA92-65DBA558F337}">
      <dsp:nvSpPr>
        <dsp:cNvPr id="0" name=""/>
        <dsp:cNvSpPr/>
      </dsp:nvSpPr>
      <dsp:spPr>
        <a:xfrm rot="5400000">
          <a:off x="2685145" y="3533064"/>
          <a:ext cx="497388" cy="423055"/>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23065-01FD-41FE-9F72-8D76165EA0D5}">
      <dsp:nvSpPr>
        <dsp:cNvPr id="0" name=""/>
        <dsp:cNvSpPr/>
      </dsp:nvSpPr>
      <dsp:spPr>
        <a:xfrm>
          <a:off x="3483811" y="843160"/>
          <a:ext cx="2101174" cy="33844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br>
            <a:rPr lang="en-US" sz="1600" kern="1200"/>
          </a:br>
          <a:r>
            <a:rPr lang="en-US" sz="1600" kern="1200"/>
            <a:t>R&amp;D targeting gaps in key physics and technology areas</a:t>
          </a:r>
        </a:p>
        <a:p>
          <a:pPr marL="0" lvl="0" indent="0" algn="l" defTabSz="711200">
            <a:lnSpc>
              <a:spcPct val="90000"/>
            </a:lnSpc>
            <a:spcBef>
              <a:spcPct val="0"/>
            </a:spcBef>
            <a:spcAft>
              <a:spcPct val="35000"/>
            </a:spcAft>
            <a:buNone/>
          </a:pPr>
          <a:r>
            <a:rPr lang="en-US" sz="1600" kern="1200"/>
            <a:t>Collaborative activities and working groups with overseas XFEL facilities</a:t>
          </a:r>
        </a:p>
        <a:p>
          <a:pPr marL="0" lvl="0" indent="0" algn="l" defTabSz="711200">
            <a:lnSpc>
              <a:spcPct val="90000"/>
            </a:lnSpc>
            <a:spcBef>
              <a:spcPct val="0"/>
            </a:spcBef>
            <a:spcAft>
              <a:spcPct val="35000"/>
            </a:spcAft>
            <a:buNone/>
          </a:pPr>
          <a:r>
            <a:rPr lang="en-US" sz="1600" kern="1200"/>
            <a:t>Workshops and town hall meetings continue</a:t>
          </a:r>
        </a:p>
      </dsp:txBody>
      <dsp:txXfrm>
        <a:off x="3483811" y="843160"/>
        <a:ext cx="2101174" cy="3384442"/>
      </dsp:txXfrm>
    </dsp:sp>
    <dsp:sp modelId="{C7CA0EAD-E924-4BFE-987B-929B37BFB1E0}">
      <dsp:nvSpPr>
        <dsp:cNvPr id="0" name=""/>
        <dsp:cNvSpPr/>
      </dsp:nvSpPr>
      <dsp:spPr>
        <a:xfrm>
          <a:off x="5838819" y="843160"/>
          <a:ext cx="2820369" cy="3384442"/>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r>
            <a:rPr lang="en-US" sz="3400" b="1" kern="1200"/>
            <a:t>Year 3</a:t>
          </a:r>
        </a:p>
      </dsp:txBody>
      <dsp:txXfrm rot="16200000">
        <a:off x="4733234" y="1948744"/>
        <a:ext cx="2775243" cy="564073"/>
      </dsp:txXfrm>
    </dsp:sp>
    <dsp:sp modelId="{D55D74EA-9182-46FC-A53C-38EEB7FF606F}">
      <dsp:nvSpPr>
        <dsp:cNvPr id="0" name=""/>
        <dsp:cNvSpPr/>
      </dsp:nvSpPr>
      <dsp:spPr>
        <a:xfrm rot="5400000">
          <a:off x="5604227" y="3533064"/>
          <a:ext cx="497388" cy="423055"/>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8C6120-D3E1-4E41-9D6D-AA47E951E4A1}">
      <dsp:nvSpPr>
        <dsp:cNvPr id="0" name=""/>
        <dsp:cNvSpPr/>
      </dsp:nvSpPr>
      <dsp:spPr>
        <a:xfrm>
          <a:off x="6402893" y="843160"/>
          <a:ext cx="2101174" cy="33844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br>
            <a:rPr lang="en-US" sz="1600" kern="1200"/>
          </a:br>
          <a:r>
            <a:rPr lang="en-US" sz="1600" kern="1200"/>
            <a:t>Summary of R&amp;D activities</a:t>
          </a:r>
        </a:p>
        <a:p>
          <a:pPr marL="0" lvl="0" indent="0" algn="l" defTabSz="711200">
            <a:lnSpc>
              <a:spcPct val="90000"/>
            </a:lnSpc>
            <a:spcBef>
              <a:spcPct val="0"/>
            </a:spcBef>
            <a:spcAft>
              <a:spcPct val="35000"/>
            </a:spcAft>
            <a:buNone/>
          </a:pPr>
          <a:r>
            <a:rPr lang="en-US" sz="1600" kern="1200"/>
            <a:t>Preferred options identified, socio-economic analysis</a:t>
          </a:r>
        </a:p>
        <a:p>
          <a:pPr marL="0" lvl="0" indent="0" algn="l" defTabSz="711200">
            <a:lnSpc>
              <a:spcPct val="90000"/>
            </a:lnSpc>
            <a:spcBef>
              <a:spcPct val="0"/>
            </a:spcBef>
            <a:spcAft>
              <a:spcPct val="35000"/>
            </a:spcAft>
            <a:buNone/>
          </a:pPr>
          <a:r>
            <a:rPr lang="en-US" sz="1600" kern="1200"/>
            <a:t>Revision to science case published</a:t>
          </a:r>
        </a:p>
        <a:p>
          <a:pPr marL="0" lvl="0" indent="0" algn="l" defTabSz="711200">
            <a:lnSpc>
              <a:spcPct val="90000"/>
            </a:lnSpc>
            <a:spcBef>
              <a:spcPct val="0"/>
            </a:spcBef>
            <a:spcAft>
              <a:spcPct val="35000"/>
            </a:spcAft>
            <a:buNone/>
          </a:pPr>
          <a:r>
            <a:rPr lang="en-US" sz="1600" kern="1200"/>
            <a:t>CDOA phase completed September 2025</a:t>
          </a:r>
        </a:p>
      </dsp:txBody>
      <dsp:txXfrm>
        <a:off x="6402893" y="843160"/>
        <a:ext cx="2101174" cy="3384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EE333-A8E4-4F4A-9404-E1EA21152532}">
      <dsp:nvSpPr>
        <dsp:cNvPr id="0" name=""/>
        <dsp:cNvSpPr/>
      </dsp:nvSpPr>
      <dsp:spPr>
        <a:xfrm>
          <a:off x="363654" y="122763"/>
          <a:ext cx="905033" cy="4237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i="0" kern="1200">
              <a:solidFill>
                <a:schemeClr val="accent1">
                  <a:lumMod val="50000"/>
                </a:schemeClr>
              </a:solidFill>
              <a:latin typeface="Arial" panose="020B0604020202020204" pitchFamily="34" charset="0"/>
              <a:cs typeface="Arial" panose="020B0604020202020204" pitchFamily="34" charset="0"/>
            </a:rPr>
            <a:t>Electron energy modulation</a:t>
          </a:r>
        </a:p>
      </dsp:txBody>
      <dsp:txXfrm>
        <a:off x="384342" y="143451"/>
        <a:ext cx="863657" cy="382411"/>
      </dsp:txXfrm>
    </dsp:sp>
    <dsp:sp modelId="{04D1A17E-4FFB-4814-86C1-12A1A2C96385}">
      <dsp:nvSpPr>
        <dsp:cNvPr id="0" name=""/>
        <dsp:cNvSpPr/>
      </dsp:nvSpPr>
      <dsp:spPr>
        <a:xfrm>
          <a:off x="54066" y="448112"/>
          <a:ext cx="1131189" cy="1131189"/>
        </a:xfrm>
        <a:custGeom>
          <a:avLst/>
          <a:gdLst/>
          <a:ahLst/>
          <a:cxnLst/>
          <a:rect l="0" t="0" r="0" b="0"/>
          <a:pathLst>
            <a:path>
              <a:moveTo>
                <a:pt x="960247" y="160444"/>
              </a:moveTo>
              <a:arcTo wR="565594" hR="565594" stAng="18854882" swAng="189023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DB362E-820B-44BF-8A08-6EA39B17CBBF}">
      <dsp:nvSpPr>
        <dsp:cNvPr id="0" name=""/>
        <dsp:cNvSpPr/>
      </dsp:nvSpPr>
      <dsp:spPr>
        <a:xfrm>
          <a:off x="980000" y="971156"/>
          <a:ext cx="651980" cy="4237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i="0" kern="1200">
              <a:solidFill>
                <a:schemeClr val="accent1">
                  <a:lumMod val="50000"/>
                </a:schemeClr>
              </a:solidFill>
              <a:latin typeface="Arial" panose="020B0604020202020204" pitchFamily="34" charset="0"/>
              <a:cs typeface="Arial" panose="020B0604020202020204" pitchFamily="34" charset="0"/>
            </a:rPr>
            <a:t>Electron micro-bunching</a:t>
          </a:r>
        </a:p>
      </dsp:txBody>
      <dsp:txXfrm>
        <a:off x="1000688" y="991844"/>
        <a:ext cx="610604" cy="382411"/>
      </dsp:txXfrm>
    </dsp:sp>
    <dsp:sp modelId="{FF5D6343-D17B-493C-A1B2-0B21DCF213D8}">
      <dsp:nvSpPr>
        <dsp:cNvPr id="0" name=""/>
        <dsp:cNvSpPr/>
      </dsp:nvSpPr>
      <dsp:spPr>
        <a:xfrm>
          <a:off x="250576" y="334657"/>
          <a:ext cx="1131189" cy="1131189"/>
        </a:xfrm>
        <a:custGeom>
          <a:avLst/>
          <a:gdLst/>
          <a:ahLst/>
          <a:cxnLst/>
          <a:rect l="0" t="0" r="0" b="0"/>
          <a:pathLst>
            <a:path>
              <a:moveTo>
                <a:pt x="739317" y="1103849"/>
              </a:moveTo>
              <a:arcTo wR="565594" hR="565594" stAng="4326747" swAng="214650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D5D1A1A-89EE-46B5-9E4E-0BD2C528CB7F}">
      <dsp:nvSpPr>
        <dsp:cNvPr id="0" name=""/>
        <dsp:cNvSpPr/>
      </dsp:nvSpPr>
      <dsp:spPr>
        <a:xfrm>
          <a:off x="361" y="971156"/>
          <a:ext cx="651980" cy="4237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i="0" kern="1200">
              <a:solidFill>
                <a:schemeClr val="accent1">
                  <a:lumMod val="50000"/>
                </a:schemeClr>
              </a:solidFill>
              <a:latin typeface="Arial" panose="020B0604020202020204" pitchFamily="34" charset="0"/>
              <a:cs typeface="Arial" panose="020B0604020202020204" pitchFamily="34" charset="0"/>
            </a:rPr>
            <a:t>Radiation emission</a:t>
          </a:r>
        </a:p>
      </dsp:txBody>
      <dsp:txXfrm>
        <a:off x="21049" y="991844"/>
        <a:ext cx="610604" cy="382411"/>
      </dsp:txXfrm>
    </dsp:sp>
    <dsp:sp modelId="{1857FD3E-0DEE-49D4-9622-3FF108B6CB04}">
      <dsp:nvSpPr>
        <dsp:cNvPr id="0" name=""/>
        <dsp:cNvSpPr/>
      </dsp:nvSpPr>
      <dsp:spPr>
        <a:xfrm>
          <a:off x="447085" y="448112"/>
          <a:ext cx="1131189" cy="1131189"/>
        </a:xfrm>
        <a:custGeom>
          <a:avLst/>
          <a:gdLst/>
          <a:ahLst/>
          <a:cxnLst/>
          <a:rect l="0" t="0" r="0" b="0"/>
          <a:pathLst>
            <a:path>
              <a:moveTo>
                <a:pt x="17398" y="426390"/>
              </a:moveTo>
              <a:arcTo wR="565594" hR="565594" stAng="11654882" swAng="189023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61E5A-E907-409B-AC28-F09EA0E084AD}">
      <dsp:nvSpPr>
        <dsp:cNvPr id="0" name=""/>
        <dsp:cNvSpPr/>
      </dsp:nvSpPr>
      <dsp:spPr>
        <a:xfrm>
          <a:off x="1742335" y="412357"/>
          <a:ext cx="2108280" cy="1054140"/>
        </a:xfrm>
        <a:prstGeom prst="roundRect">
          <a:avLst>
            <a:gd name="adj" fmla="val 10000"/>
          </a:avLst>
        </a:prstGeom>
        <a:gradFill rotWithShape="0">
          <a:gsLst>
            <a:gs pos="0">
              <a:srgbClr val="247BE1">
                <a:hueOff val="0"/>
                <a:satOff val="0"/>
                <a:lumOff val="0"/>
                <a:alphaOff val="0"/>
                <a:satMod val="103000"/>
                <a:lumMod val="102000"/>
                <a:tint val="94000"/>
              </a:srgbClr>
            </a:gs>
            <a:gs pos="50000">
              <a:srgbClr val="247BE1">
                <a:hueOff val="0"/>
                <a:satOff val="0"/>
                <a:lumOff val="0"/>
                <a:alphaOff val="0"/>
                <a:satMod val="110000"/>
                <a:lumMod val="100000"/>
                <a:shade val="100000"/>
              </a:srgbClr>
            </a:gs>
            <a:gs pos="100000">
              <a:srgbClr val="247BE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FF"/>
              </a:solidFill>
              <a:latin typeface="Calibri" panose="020F0502020204030204"/>
              <a:ea typeface="+mn-ea"/>
              <a:cs typeface="+mn-cs"/>
            </a:rPr>
            <a:t>Understanding/ Defining the Specification </a:t>
          </a:r>
        </a:p>
      </dsp:txBody>
      <dsp:txXfrm>
        <a:off x="1773210" y="443232"/>
        <a:ext cx="2046530" cy="992390"/>
      </dsp:txXfrm>
    </dsp:sp>
    <dsp:sp modelId="{B16BA56B-B0A6-451F-AC22-76A43656BB55}">
      <dsp:nvSpPr>
        <dsp:cNvPr id="0" name=""/>
        <dsp:cNvSpPr/>
      </dsp:nvSpPr>
      <dsp:spPr>
        <a:xfrm rot="3600000">
          <a:off x="3117231" y="2263442"/>
          <a:ext cx="1100342" cy="368949"/>
        </a:xfrm>
        <a:prstGeom prst="leftRightArrow">
          <a:avLst>
            <a:gd name="adj1" fmla="val 60000"/>
            <a:gd name="adj2" fmla="val 50000"/>
          </a:avLst>
        </a:prstGeom>
        <a:gradFill rotWithShape="0">
          <a:gsLst>
            <a:gs pos="0">
              <a:srgbClr val="247BE1">
                <a:hueOff val="0"/>
                <a:satOff val="0"/>
                <a:lumOff val="0"/>
                <a:alphaOff val="0"/>
                <a:satMod val="103000"/>
                <a:lumMod val="102000"/>
                <a:tint val="94000"/>
              </a:srgbClr>
            </a:gs>
            <a:gs pos="50000">
              <a:srgbClr val="247BE1">
                <a:hueOff val="0"/>
                <a:satOff val="0"/>
                <a:lumOff val="0"/>
                <a:alphaOff val="0"/>
                <a:satMod val="110000"/>
                <a:lumMod val="100000"/>
                <a:shade val="100000"/>
              </a:srgbClr>
            </a:gs>
            <a:gs pos="100000">
              <a:srgbClr val="247BE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rgbClr val="FFFFFF"/>
            </a:solidFill>
            <a:latin typeface="Calibri" panose="020F0502020204030204"/>
            <a:ea typeface="+mn-ea"/>
            <a:cs typeface="+mn-cs"/>
          </a:endParaRPr>
        </a:p>
      </dsp:txBody>
      <dsp:txXfrm>
        <a:off x="3227916" y="2337232"/>
        <a:ext cx="878972" cy="221369"/>
      </dsp:txXfrm>
    </dsp:sp>
    <dsp:sp modelId="{E73D9A05-8E0C-4711-AA31-40AD2618FBC2}">
      <dsp:nvSpPr>
        <dsp:cNvPr id="0" name=""/>
        <dsp:cNvSpPr/>
      </dsp:nvSpPr>
      <dsp:spPr>
        <a:xfrm>
          <a:off x="3484189" y="3429337"/>
          <a:ext cx="2108280" cy="1054140"/>
        </a:xfrm>
        <a:prstGeom prst="roundRect">
          <a:avLst>
            <a:gd name="adj" fmla="val 10000"/>
          </a:avLst>
        </a:prstGeom>
        <a:gradFill rotWithShape="0">
          <a:gsLst>
            <a:gs pos="0">
              <a:srgbClr val="247BE1">
                <a:hueOff val="2664349"/>
                <a:satOff val="-5268"/>
                <a:lumOff val="-2941"/>
                <a:alphaOff val="0"/>
                <a:satMod val="103000"/>
                <a:lumMod val="102000"/>
                <a:tint val="94000"/>
              </a:srgbClr>
            </a:gs>
            <a:gs pos="50000">
              <a:srgbClr val="247BE1">
                <a:hueOff val="2664349"/>
                <a:satOff val="-5268"/>
                <a:lumOff val="-2941"/>
                <a:alphaOff val="0"/>
                <a:satMod val="110000"/>
                <a:lumMod val="100000"/>
                <a:shade val="100000"/>
              </a:srgbClr>
            </a:gs>
            <a:gs pos="100000">
              <a:srgbClr val="247BE1">
                <a:hueOff val="2664349"/>
                <a:satOff val="-5268"/>
                <a:lumOff val="-294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FF"/>
              </a:solidFill>
              <a:latin typeface="Calibri" panose="020F0502020204030204"/>
              <a:ea typeface="+mn-ea"/>
              <a:cs typeface="+mn-cs"/>
            </a:rPr>
            <a:t>Specific Technical Solutions</a:t>
          </a:r>
        </a:p>
      </dsp:txBody>
      <dsp:txXfrm>
        <a:off x="3515064" y="3460212"/>
        <a:ext cx="2046530" cy="992390"/>
      </dsp:txXfrm>
    </dsp:sp>
    <dsp:sp modelId="{86B7B413-5D6F-42CE-AA70-8E9DAE401577}">
      <dsp:nvSpPr>
        <dsp:cNvPr id="0" name=""/>
        <dsp:cNvSpPr/>
      </dsp:nvSpPr>
      <dsp:spPr>
        <a:xfrm rot="10800000">
          <a:off x="2246304" y="3771932"/>
          <a:ext cx="1100342" cy="368949"/>
        </a:xfrm>
        <a:prstGeom prst="leftRightArrow">
          <a:avLst>
            <a:gd name="adj1" fmla="val 60000"/>
            <a:gd name="adj2" fmla="val 50000"/>
          </a:avLst>
        </a:prstGeom>
        <a:gradFill rotWithShape="0">
          <a:gsLst>
            <a:gs pos="0">
              <a:srgbClr val="247BE1">
                <a:hueOff val="2664349"/>
                <a:satOff val="-5268"/>
                <a:lumOff val="-2941"/>
                <a:alphaOff val="0"/>
                <a:satMod val="103000"/>
                <a:lumMod val="102000"/>
                <a:tint val="94000"/>
              </a:srgbClr>
            </a:gs>
            <a:gs pos="50000">
              <a:srgbClr val="247BE1">
                <a:hueOff val="2664349"/>
                <a:satOff val="-5268"/>
                <a:lumOff val="-2941"/>
                <a:alphaOff val="0"/>
                <a:satMod val="110000"/>
                <a:lumMod val="100000"/>
                <a:shade val="100000"/>
              </a:srgbClr>
            </a:gs>
            <a:gs pos="100000">
              <a:srgbClr val="247BE1">
                <a:hueOff val="2664349"/>
                <a:satOff val="-5268"/>
                <a:lumOff val="-294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rgbClr val="FFFFFF"/>
            </a:solidFill>
            <a:latin typeface="Calibri" panose="020F0502020204030204"/>
            <a:ea typeface="+mn-ea"/>
            <a:cs typeface="+mn-cs"/>
          </a:endParaRPr>
        </a:p>
      </dsp:txBody>
      <dsp:txXfrm rot="10800000">
        <a:off x="2356989" y="3845722"/>
        <a:ext cx="878972" cy="221369"/>
      </dsp:txXfrm>
    </dsp:sp>
    <dsp:sp modelId="{3F41F771-DCE0-4323-9DBC-D12718071EA1}">
      <dsp:nvSpPr>
        <dsp:cNvPr id="0" name=""/>
        <dsp:cNvSpPr/>
      </dsp:nvSpPr>
      <dsp:spPr>
        <a:xfrm>
          <a:off x="481" y="3429337"/>
          <a:ext cx="2108280" cy="1054140"/>
        </a:xfrm>
        <a:prstGeom prst="roundRect">
          <a:avLst>
            <a:gd name="adj" fmla="val 10000"/>
          </a:avLst>
        </a:prstGeom>
        <a:gradFill rotWithShape="0">
          <a:gsLst>
            <a:gs pos="0">
              <a:srgbClr val="247BE1">
                <a:hueOff val="5328699"/>
                <a:satOff val="-10537"/>
                <a:lumOff val="-5882"/>
                <a:alphaOff val="0"/>
                <a:satMod val="103000"/>
                <a:lumMod val="102000"/>
                <a:tint val="94000"/>
              </a:srgbClr>
            </a:gs>
            <a:gs pos="50000">
              <a:srgbClr val="247BE1">
                <a:hueOff val="5328699"/>
                <a:satOff val="-10537"/>
                <a:lumOff val="-5882"/>
                <a:alphaOff val="0"/>
                <a:satMod val="110000"/>
                <a:lumMod val="100000"/>
                <a:shade val="100000"/>
              </a:srgbClr>
            </a:gs>
            <a:gs pos="100000">
              <a:srgbClr val="247BE1">
                <a:hueOff val="5328699"/>
                <a:satOff val="-10537"/>
                <a:lumOff val="-588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FF"/>
              </a:solidFill>
              <a:latin typeface="Calibri" panose="020F0502020204030204"/>
              <a:ea typeface="+mn-ea"/>
              <a:cs typeface="+mn-cs"/>
            </a:rPr>
            <a:t>Compelling Facility Concepts</a:t>
          </a:r>
        </a:p>
      </dsp:txBody>
      <dsp:txXfrm>
        <a:off x="31356" y="3460212"/>
        <a:ext cx="2046530" cy="992390"/>
      </dsp:txXfrm>
    </dsp:sp>
    <dsp:sp modelId="{E6CFF35E-1CC1-4D7A-9B4E-6FCC785EE48B}">
      <dsp:nvSpPr>
        <dsp:cNvPr id="0" name=""/>
        <dsp:cNvSpPr/>
      </dsp:nvSpPr>
      <dsp:spPr>
        <a:xfrm rot="18000000">
          <a:off x="1375377" y="2263442"/>
          <a:ext cx="1100342" cy="368949"/>
        </a:xfrm>
        <a:prstGeom prst="leftRightArrow">
          <a:avLst>
            <a:gd name="adj1" fmla="val 60000"/>
            <a:gd name="adj2" fmla="val 50000"/>
          </a:avLst>
        </a:prstGeom>
        <a:gradFill rotWithShape="0">
          <a:gsLst>
            <a:gs pos="0">
              <a:srgbClr val="247BE1">
                <a:hueOff val="5328699"/>
                <a:satOff val="-10537"/>
                <a:lumOff val="-5882"/>
                <a:alphaOff val="0"/>
                <a:satMod val="103000"/>
                <a:lumMod val="102000"/>
                <a:tint val="94000"/>
              </a:srgbClr>
            </a:gs>
            <a:gs pos="50000">
              <a:srgbClr val="247BE1">
                <a:hueOff val="5328699"/>
                <a:satOff val="-10537"/>
                <a:lumOff val="-5882"/>
                <a:alphaOff val="0"/>
                <a:satMod val="110000"/>
                <a:lumMod val="100000"/>
                <a:shade val="100000"/>
              </a:srgbClr>
            </a:gs>
            <a:gs pos="100000">
              <a:srgbClr val="247BE1">
                <a:hueOff val="5328699"/>
                <a:satOff val="-10537"/>
                <a:lumOff val="-588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rgbClr val="FFFFFF"/>
            </a:solidFill>
            <a:latin typeface="Calibri" panose="020F0502020204030204"/>
            <a:ea typeface="+mn-ea"/>
            <a:cs typeface="+mn-cs"/>
          </a:endParaRPr>
        </a:p>
      </dsp:txBody>
      <dsp:txXfrm>
        <a:off x="1486062" y="2337232"/>
        <a:ext cx="878972" cy="2213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304FD-084B-4949-8413-CA2FB4C1908C}" type="datetimeFigureOut">
              <a:rPr lang="en-GB" smtClean="0"/>
              <a:t>19/01/2024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A0739-1C77-4C67-836A-ABC88CBFF13B}" type="slidenum">
              <a:rPr lang="en-GB" smtClean="0"/>
              <a:t>‹#›</a:t>
            </a:fld>
            <a:endParaRPr lang="en-GB"/>
          </a:p>
        </p:txBody>
      </p:sp>
    </p:spTree>
    <p:extLst>
      <p:ext uri="{BB962C8B-B14F-4D97-AF65-F5344CB8AC3E}">
        <p14:creationId xmlns:p14="http://schemas.microsoft.com/office/powerpoint/2010/main" val="420499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09425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6A0739-1C77-4C67-836A-ABC88CBFF13B}" type="slidenum">
              <a:rPr lang="en-GB" smtClean="0"/>
              <a:t>13</a:t>
            </a:fld>
            <a:endParaRPr lang="en-GB"/>
          </a:p>
        </p:txBody>
      </p:sp>
    </p:spTree>
    <p:extLst>
      <p:ext uri="{BB962C8B-B14F-4D97-AF65-F5344CB8AC3E}">
        <p14:creationId xmlns:p14="http://schemas.microsoft.com/office/powerpoint/2010/main" val="112381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Supercoducting</a:t>
            </a:r>
            <a:r>
              <a:rPr lang="en-GB"/>
              <a:t> etc.</a:t>
            </a:r>
          </a:p>
          <a:p>
            <a:r>
              <a:rPr lang="en-GB"/>
              <a:t>Green field site</a:t>
            </a:r>
          </a:p>
        </p:txBody>
      </p:sp>
      <p:sp>
        <p:nvSpPr>
          <p:cNvPr id="4" name="Slide Number Placeholder 3"/>
          <p:cNvSpPr>
            <a:spLocks noGrp="1"/>
          </p:cNvSpPr>
          <p:nvPr>
            <p:ph type="sldNum" sz="quarter" idx="5"/>
          </p:nvPr>
        </p:nvSpPr>
        <p:spPr/>
        <p:txBody>
          <a:bodyPr/>
          <a:lstStyle/>
          <a:p>
            <a:fld id="{C0F3BA1D-A00F-DB41-84DA-BE26C4853B35}" type="slidenum">
              <a:rPr lang="en-US" smtClean="0"/>
              <a:pPr/>
              <a:t>18</a:t>
            </a:fld>
            <a:endParaRPr lang="en-US"/>
          </a:p>
        </p:txBody>
      </p:sp>
    </p:spTree>
    <p:extLst>
      <p:ext uri="{BB962C8B-B14F-4D97-AF65-F5344CB8AC3E}">
        <p14:creationId xmlns:p14="http://schemas.microsoft.com/office/powerpoint/2010/main" val="220330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Data canter</a:t>
            </a:r>
          </a:p>
        </p:txBody>
      </p:sp>
      <p:sp>
        <p:nvSpPr>
          <p:cNvPr id="4" name="Slide Number Placeholder 3"/>
          <p:cNvSpPr>
            <a:spLocks noGrp="1"/>
          </p:cNvSpPr>
          <p:nvPr>
            <p:ph type="sldNum" sz="quarter" idx="5"/>
          </p:nvPr>
        </p:nvSpPr>
        <p:spPr/>
        <p:txBody>
          <a:bodyPr/>
          <a:lstStyle/>
          <a:p>
            <a:fld id="{C0F3BA1D-A00F-DB41-84DA-BE26C4853B35}" type="slidenum">
              <a:rPr lang="en-US" smtClean="0"/>
              <a:pPr/>
              <a:t>20</a:t>
            </a:fld>
            <a:endParaRPr lang="en-US"/>
          </a:p>
        </p:txBody>
      </p:sp>
    </p:spTree>
    <p:extLst>
      <p:ext uri="{BB962C8B-B14F-4D97-AF65-F5344CB8AC3E}">
        <p14:creationId xmlns:p14="http://schemas.microsoft.com/office/powerpoint/2010/main" val="327316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latin typeface="Calibri"/>
                <a:cs typeface="Calibri"/>
              </a:rPr>
              <a:t>It is essential that we assess, and optimise where possible, all of the options from a sustainability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6262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626262"/>
                </a:solidFill>
                <a:latin typeface="Arial" panose="020B0604020202020204" pitchFamily="34" charset="0"/>
                <a:cs typeface="Arial" panose="020B0604020202020204" pitchFamily="34" charset="0"/>
              </a:rPr>
              <a:t>many of which would have a significant positive impact on the power requirements of a new XFEL facility</a:t>
            </a:r>
          </a:p>
          <a:p>
            <a:endParaRPr lang="en-US"/>
          </a:p>
        </p:txBody>
      </p:sp>
      <p:sp>
        <p:nvSpPr>
          <p:cNvPr id="4" name="Slide Number Placeholder 3"/>
          <p:cNvSpPr>
            <a:spLocks noGrp="1"/>
          </p:cNvSpPr>
          <p:nvPr>
            <p:ph type="sldNum" sz="quarter" idx="5"/>
          </p:nvPr>
        </p:nvSpPr>
        <p:spPr/>
        <p:txBody>
          <a:bodyPr/>
          <a:lstStyle/>
          <a:p>
            <a:fld id="{696A0739-1C77-4C67-836A-ABC88CBFF13B}" type="slidenum">
              <a:rPr lang="en-GB" smtClean="0"/>
              <a:t>21</a:t>
            </a:fld>
            <a:endParaRPr lang="en-GB"/>
          </a:p>
        </p:txBody>
      </p:sp>
    </p:spTree>
    <p:extLst>
      <p:ext uri="{BB962C8B-B14F-4D97-AF65-F5344CB8AC3E}">
        <p14:creationId xmlns:p14="http://schemas.microsoft.com/office/powerpoint/2010/main" val="7595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63504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323130"/>
                </a:solidFill>
                <a:effectLst/>
                <a:latin typeface="Segoe UI" panose="020B0502040204020203" pitchFamily="34" charset="0"/>
              </a:rPr>
              <a:t>WP3,4 and 5 have also produced a second iteration of the facility layout, and have started investigating the possibility of a fixed electron beam serving multiple FEL lines each with their own purpose, which then has the possibility to have some of these lines converging at the same end stations</a:t>
            </a:r>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29</a:t>
            </a:fld>
            <a:endParaRPr lang="en-US"/>
          </a:p>
        </p:txBody>
      </p:sp>
    </p:spTree>
    <p:extLst>
      <p:ext uri="{BB962C8B-B14F-4D97-AF65-F5344CB8AC3E}">
        <p14:creationId xmlns:p14="http://schemas.microsoft.com/office/powerpoint/2010/main" val="215532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30</a:t>
            </a:fld>
            <a:endParaRPr lang="en-US"/>
          </a:p>
        </p:txBody>
      </p:sp>
    </p:spTree>
    <p:extLst>
      <p:ext uri="{BB962C8B-B14F-4D97-AF65-F5344CB8AC3E}">
        <p14:creationId xmlns:p14="http://schemas.microsoft.com/office/powerpoint/2010/main" val="1404867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6A0739-1C77-4C67-836A-ABC88CBFF13B}" type="slidenum">
              <a:rPr lang="en-GB" smtClean="0"/>
              <a:t>31</a:t>
            </a:fld>
            <a:endParaRPr lang="en-GB"/>
          </a:p>
        </p:txBody>
      </p:sp>
    </p:spTree>
    <p:extLst>
      <p:ext uri="{BB962C8B-B14F-4D97-AF65-F5344CB8AC3E}">
        <p14:creationId xmlns:p14="http://schemas.microsoft.com/office/powerpoint/2010/main" val="72299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6A0739-1C77-4C67-836A-ABC88CBFF13B}" type="slidenum">
              <a:rPr lang="en-GB" smtClean="0"/>
              <a:t>34</a:t>
            </a:fld>
            <a:endParaRPr lang="en-GB"/>
          </a:p>
        </p:txBody>
      </p:sp>
    </p:spTree>
    <p:extLst>
      <p:ext uri="{BB962C8B-B14F-4D97-AF65-F5344CB8AC3E}">
        <p14:creationId xmlns:p14="http://schemas.microsoft.com/office/powerpoint/2010/main" val="15694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6A0739-1C77-4C67-836A-ABC88CBFF13B}" type="slidenum">
              <a:rPr lang="en-GB" smtClean="0"/>
              <a:t>35</a:t>
            </a:fld>
            <a:endParaRPr lang="en-GB"/>
          </a:p>
        </p:txBody>
      </p:sp>
    </p:spTree>
    <p:extLst>
      <p:ext uri="{BB962C8B-B14F-4D97-AF65-F5344CB8AC3E}">
        <p14:creationId xmlns:p14="http://schemas.microsoft.com/office/powerpoint/2010/main" val="92623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723242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6A0739-1C77-4C67-836A-ABC88CBFF13B}" type="slidenum">
              <a:rPr lang="en-GB" smtClean="0"/>
              <a:t>36</a:t>
            </a:fld>
            <a:endParaRPr lang="en-GB"/>
          </a:p>
        </p:txBody>
      </p:sp>
    </p:spTree>
    <p:extLst>
      <p:ext uri="{BB962C8B-B14F-4D97-AF65-F5344CB8AC3E}">
        <p14:creationId xmlns:p14="http://schemas.microsoft.com/office/powerpoint/2010/main" val="3211787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To replace photo with one of your own. </a:t>
            </a:r>
            <a:r>
              <a:rPr lang="en-GB" b="1"/>
              <a:t>1)</a:t>
            </a:r>
            <a:r>
              <a:rPr lang="en-GB"/>
              <a:t> Send the geometric shape overlay to the back – </a:t>
            </a:r>
            <a:r>
              <a:rPr lang="en-GB" i="1"/>
              <a:t>Right-Click &gt; Send to Back &gt; Send to Back</a:t>
            </a:r>
            <a:r>
              <a:rPr lang="en-GB"/>
              <a:t>. </a:t>
            </a:r>
            <a:r>
              <a:rPr lang="en-GB" b="1"/>
              <a:t>2) </a:t>
            </a:r>
            <a:r>
              <a:rPr lang="en-GB"/>
              <a:t>Replace image – use the guides provided to correctly position it. </a:t>
            </a:r>
            <a:r>
              <a:rPr lang="en-GB" b="1"/>
              <a:t>3) </a:t>
            </a:r>
            <a:r>
              <a:rPr lang="en-GB"/>
              <a:t>Send your image to the back so that the geometric overlay re-appears over the image. </a:t>
            </a:r>
            <a:r>
              <a:rPr lang="en-GB" sz="1200" b="0" i="0">
                <a:solidFill>
                  <a:schemeClr val="dk1"/>
                </a:solidFill>
                <a:latin typeface="Arial"/>
                <a:ea typeface="Arial"/>
                <a:cs typeface="Arial"/>
                <a:sym typeface="Arial"/>
              </a:rPr>
              <a:t>Please remove or amend the image credit if you are using a different image to the one provided.</a:t>
            </a:r>
            <a:endParaRPr/>
          </a:p>
        </p:txBody>
      </p:sp>
      <p:sp>
        <p:nvSpPr>
          <p:cNvPr id="261" name="Google Shape;26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extLst>
      <p:ext uri="{BB962C8B-B14F-4D97-AF65-F5344CB8AC3E}">
        <p14:creationId xmlns:p14="http://schemas.microsoft.com/office/powerpoint/2010/main" val="3021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F91F-C4A8-42D7-97D3-9FBA36CECD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68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solidFill>
                <a:cs typeface="Calibri"/>
              </a:rPr>
              <a:t>Single-cycle undulator light with carrier-envelope phase control</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F91F-C4A8-42D7-97D3-9FBA36CECD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39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0739-1C77-4C67-836A-ABC88CBFF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108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solidFill>
                <a:cs typeface="Calibri"/>
              </a:rPr>
              <a:t>Single-cycle </a:t>
            </a:r>
            <a:r>
              <a:rPr lang="en-GB" err="1">
                <a:solidFill>
                  <a:schemeClr val="tx1"/>
                </a:solidFill>
                <a:cs typeface="Calibri"/>
              </a:rPr>
              <a:t>undulator</a:t>
            </a:r>
            <a:r>
              <a:rPr lang="en-GB">
                <a:solidFill>
                  <a:schemeClr val="tx1"/>
                </a:solidFill>
                <a:cs typeface="Calibri"/>
              </a:rPr>
              <a:t> light with carrier-envelope phase control</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F91F-C4A8-42D7-97D3-9FBA36CECD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12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0739-1C77-4C67-836A-ABC88CBFF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99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0739-1C77-4C67-836A-ABC88CBFF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018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478534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69395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a:p>
            <a:endParaRPr lang="en-US"/>
          </a:p>
        </p:txBody>
      </p:sp>
      <p:sp>
        <p:nvSpPr>
          <p:cNvPr id="4" name="Slide Number Placeholder 3"/>
          <p:cNvSpPr>
            <a:spLocks noGrp="1"/>
          </p:cNvSpPr>
          <p:nvPr>
            <p:ph type="sldNum" sz="quarter" idx="5"/>
          </p:nvPr>
        </p:nvSpPr>
        <p:spPr/>
        <p:txBody>
          <a:bodyPr/>
          <a:lstStyle/>
          <a:p>
            <a:fld id="{9EE61BC1-B2F7-4843-992B-6D3D46031924}" type="slidenum">
              <a:rPr lang="en-GB" smtClean="0"/>
              <a:t>3</a:t>
            </a:fld>
            <a:endParaRPr lang="en-GB"/>
          </a:p>
        </p:txBody>
      </p:sp>
    </p:spTree>
    <p:extLst>
      <p:ext uri="{BB962C8B-B14F-4D97-AF65-F5344CB8AC3E}">
        <p14:creationId xmlns:p14="http://schemas.microsoft.com/office/powerpoint/2010/main" val="3573456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1125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83232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66331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a:p>
            <a:endParaRPr lang="en-US"/>
          </a:p>
        </p:txBody>
      </p:sp>
      <p:sp>
        <p:nvSpPr>
          <p:cNvPr id="4" name="Slide Number Placeholder 3"/>
          <p:cNvSpPr>
            <a:spLocks noGrp="1"/>
          </p:cNvSpPr>
          <p:nvPr>
            <p:ph type="sldNum" sz="quarter" idx="5"/>
          </p:nvPr>
        </p:nvSpPr>
        <p:spPr/>
        <p:txBody>
          <a:bodyPr/>
          <a:lstStyle/>
          <a:p>
            <a:fld id="{9EE61BC1-B2F7-4843-992B-6D3D46031924}" type="slidenum">
              <a:rPr lang="en-GB" smtClean="0"/>
              <a:t>4</a:t>
            </a:fld>
            <a:endParaRPr lang="en-GB"/>
          </a:p>
        </p:txBody>
      </p:sp>
    </p:spTree>
    <p:extLst>
      <p:ext uri="{BB962C8B-B14F-4D97-AF65-F5344CB8AC3E}">
        <p14:creationId xmlns:p14="http://schemas.microsoft.com/office/powerpoint/2010/main" val="75591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a:p>
            <a:endParaRPr lang="en-US"/>
          </a:p>
        </p:txBody>
      </p:sp>
      <p:sp>
        <p:nvSpPr>
          <p:cNvPr id="4" name="Slide Number Placeholder 3"/>
          <p:cNvSpPr>
            <a:spLocks noGrp="1"/>
          </p:cNvSpPr>
          <p:nvPr>
            <p:ph type="sldNum" sz="quarter" idx="5"/>
          </p:nvPr>
        </p:nvSpPr>
        <p:spPr/>
        <p:txBody>
          <a:bodyPr/>
          <a:lstStyle/>
          <a:p>
            <a:fld id="{9EE61BC1-B2F7-4843-992B-6D3D46031924}" type="slidenum">
              <a:rPr lang="en-GB" smtClean="0"/>
              <a:t>5</a:t>
            </a:fld>
            <a:endParaRPr lang="en-GB"/>
          </a:p>
        </p:txBody>
      </p:sp>
    </p:spTree>
    <p:extLst>
      <p:ext uri="{BB962C8B-B14F-4D97-AF65-F5344CB8AC3E}">
        <p14:creationId xmlns:p14="http://schemas.microsoft.com/office/powerpoint/2010/main" val="6297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a:p>
            <a:endParaRPr lang="en-US"/>
          </a:p>
        </p:txBody>
      </p:sp>
      <p:sp>
        <p:nvSpPr>
          <p:cNvPr id="4" name="Slide Number Placeholder 3"/>
          <p:cNvSpPr>
            <a:spLocks noGrp="1"/>
          </p:cNvSpPr>
          <p:nvPr>
            <p:ph type="sldNum" sz="quarter" idx="5"/>
          </p:nvPr>
        </p:nvSpPr>
        <p:spPr/>
        <p:txBody>
          <a:bodyPr/>
          <a:lstStyle/>
          <a:p>
            <a:fld id="{9EE61BC1-B2F7-4843-992B-6D3D46031924}" type="slidenum">
              <a:rPr lang="en-GB" smtClean="0"/>
              <a:t>7</a:t>
            </a:fld>
            <a:endParaRPr lang="en-GB"/>
          </a:p>
        </p:txBody>
      </p:sp>
    </p:spTree>
    <p:extLst>
      <p:ext uri="{BB962C8B-B14F-4D97-AF65-F5344CB8AC3E}">
        <p14:creationId xmlns:p14="http://schemas.microsoft.com/office/powerpoint/2010/main" val="181955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626262"/>
                </a:solidFill>
                <a:latin typeface="Arial" panose="020B0604020202020204" pitchFamily="34" charset="0"/>
                <a:cs typeface="Arial" panose="020B0604020202020204" pitchFamily="34" charset="0"/>
              </a:rPr>
              <a:t>The conceptual design and options to </a:t>
            </a:r>
            <a:r>
              <a:rPr lang="en-GB" b="1">
                <a:solidFill>
                  <a:srgbClr val="626262"/>
                </a:solidFill>
                <a:latin typeface="Arial" panose="020B0604020202020204" pitchFamily="34" charset="0"/>
                <a:cs typeface="Arial" panose="020B0604020202020204" pitchFamily="34" charset="0"/>
              </a:rPr>
              <a:t>build a UK XFEL </a:t>
            </a:r>
            <a:r>
              <a:rPr lang="en-GB">
                <a:solidFill>
                  <a:srgbClr val="626262"/>
                </a:solidFill>
                <a:latin typeface="Arial" panose="020B0604020202020204" pitchFamily="34" charset="0"/>
                <a:cs typeface="Arial" panose="020B0604020202020204" pitchFamily="34" charset="0"/>
              </a:rPr>
              <a:t>will be investigated during this CDOA, along with other options, including investigation into </a:t>
            </a:r>
            <a:r>
              <a:rPr lang="en-GB" b="1">
                <a:solidFill>
                  <a:srgbClr val="626262"/>
                </a:solidFill>
                <a:latin typeface="Arial" panose="020B0604020202020204" pitchFamily="34" charset="0"/>
                <a:cs typeface="Arial" panose="020B0604020202020204" pitchFamily="34" charset="0"/>
              </a:rPr>
              <a:t>investments in overseas XFELs </a:t>
            </a:r>
            <a:r>
              <a:rPr lang="en-GB">
                <a:solidFill>
                  <a:srgbClr val="626262"/>
                </a:solidFill>
                <a:latin typeface="Arial" panose="020B0604020202020204" pitchFamily="34" charset="0"/>
                <a:cs typeface="Arial" panose="020B0604020202020204" pitchFamily="34" charset="0"/>
              </a:rPr>
              <a:t>to enhance their​ current capabilities as part of a </a:t>
            </a:r>
            <a:r>
              <a:rPr lang="en-GB" b="1">
                <a:solidFill>
                  <a:srgbClr val="626262"/>
                </a:solidFill>
                <a:latin typeface="Arial" panose="020B0604020202020204" pitchFamily="34" charset="0"/>
                <a:cs typeface="Arial" panose="020B0604020202020204" pitchFamily="34" charset="0"/>
              </a:rPr>
              <a:t>strategic development to create a next generation XFEL. </a:t>
            </a:r>
          </a:p>
          <a:p>
            <a:endParaRPr lang="en-GB"/>
          </a:p>
        </p:txBody>
      </p:sp>
      <p:sp>
        <p:nvSpPr>
          <p:cNvPr id="4" name="Slide Number Placeholder 3"/>
          <p:cNvSpPr>
            <a:spLocks noGrp="1"/>
          </p:cNvSpPr>
          <p:nvPr>
            <p:ph type="sldNum" sz="quarter" idx="5"/>
          </p:nvPr>
        </p:nvSpPr>
        <p:spPr/>
        <p:txBody>
          <a:bodyPr/>
          <a:lstStyle/>
          <a:p>
            <a:fld id="{696A0739-1C77-4C67-836A-ABC88CBFF13B}" type="slidenum">
              <a:rPr lang="en-GB" smtClean="0"/>
              <a:t>9</a:t>
            </a:fld>
            <a:endParaRPr lang="en-GB"/>
          </a:p>
        </p:txBody>
      </p:sp>
    </p:spTree>
    <p:extLst>
      <p:ext uri="{BB962C8B-B14F-4D97-AF65-F5344CB8AC3E}">
        <p14:creationId xmlns:p14="http://schemas.microsoft.com/office/powerpoint/2010/main" val="155904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1274-WP0-prs-0025-v1.0-UKXFEL Community Slides Extended</a:t>
            </a:r>
          </a:p>
          <a:p>
            <a:endParaRPr lang="en-US"/>
          </a:p>
        </p:txBody>
      </p:sp>
      <p:sp>
        <p:nvSpPr>
          <p:cNvPr id="4" name="Slide Number Placeholder 3"/>
          <p:cNvSpPr>
            <a:spLocks noGrp="1"/>
          </p:cNvSpPr>
          <p:nvPr>
            <p:ph type="sldNum" sz="quarter" idx="5"/>
          </p:nvPr>
        </p:nvSpPr>
        <p:spPr/>
        <p:txBody>
          <a:bodyPr/>
          <a:lstStyle/>
          <a:p>
            <a:fld id="{9EE61BC1-B2F7-4843-992B-6D3D46031924}" type="slidenum">
              <a:rPr lang="en-GB" smtClean="0"/>
              <a:t>11</a:t>
            </a:fld>
            <a:endParaRPr lang="en-GB"/>
          </a:p>
        </p:txBody>
      </p:sp>
    </p:spTree>
    <p:extLst>
      <p:ext uri="{BB962C8B-B14F-4D97-AF65-F5344CB8AC3E}">
        <p14:creationId xmlns:p14="http://schemas.microsoft.com/office/powerpoint/2010/main" val="334739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Two main work streams.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70061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0822-B69D-E5A8-0713-C7358F15B5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D5D59F0-F4EF-D5F1-523C-4BAFA1FF7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86C2D4-CCB7-693A-5149-81BF02E52B75}"/>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5" name="Footer Placeholder 4">
            <a:extLst>
              <a:ext uri="{FF2B5EF4-FFF2-40B4-BE49-F238E27FC236}">
                <a16:creationId xmlns:a16="http://schemas.microsoft.com/office/drawing/2014/main" id="{6E63D7BB-DCB6-B0A6-5018-275D80639E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FAD78-FAF0-F54F-B83C-506BAE3BC13E}"/>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965251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BFB0-E3C2-922F-EC4E-4827A4F154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F858F7-2FC3-4DC6-4507-9C9B7384DF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24C7D6-C30C-FD0C-4674-F3ECCD115F92}"/>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5" name="Footer Placeholder 4">
            <a:extLst>
              <a:ext uri="{FF2B5EF4-FFF2-40B4-BE49-F238E27FC236}">
                <a16:creationId xmlns:a16="http://schemas.microsoft.com/office/drawing/2014/main" id="{F639C5A7-162B-0BBB-6439-A7F57FC467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2800DD-7277-C2C9-DDB5-3DC343F5E9F2}"/>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1913154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65375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057266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627293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359895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642580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03213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45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B5FF6-192B-655D-2D22-4D870765D6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37CD8C-ED7E-9E2C-16EC-99E923AD23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57381D-9A11-BACA-3271-3AD6EB8EEBF5}"/>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5" name="Footer Placeholder 4">
            <a:extLst>
              <a:ext uri="{FF2B5EF4-FFF2-40B4-BE49-F238E27FC236}">
                <a16:creationId xmlns:a16="http://schemas.microsoft.com/office/drawing/2014/main" id="{9674BF35-2BD9-F5E7-09E3-D6407DBC0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B7518C-9432-6F89-11BF-E743E74787D4}"/>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3547337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4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sous-titre">
    <p:spTree>
      <p:nvGrpSpPr>
        <p:cNvPr id="1" name=""/>
        <p:cNvGrpSpPr/>
        <p:nvPr/>
      </p:nvGrpSpPr>
      <p:grpSpPr>
        <a:xfrm>
          <a:off x="0" y="0"/>
          <a:ext cx="0" cy="0"/>
          <a:chOff x="0" y="0"/>
          <a:chExt cx="0" cy="0"/>
        </a:xfrm>
      </p:grpSpPr>
      <p:sp>
        <p:nvSpPr>
          <p:cNvPr id="117" name="Shape 117"/>
          <p:cNvSpPr>
            <a:spLocks noGrp="1"/>
          </p:cNvSpPr>
          <p:nvPr>
            <p:ph type="title"/>
          </p:nvPr>
        </p:nvSpPr>
        <p:spPr>
          <a:xfrm>
            <a:off x="1190625" y="1151930"/>
            <a:ext cx="9810750" cy="2321719"/>
          </a:xfrm>
          <a:prstGeom prst="rect">
            <a:avLst/>
          </a:prstGeom>
        </p:spPr>
        <p:txBody>
          <a:bodyPr anchor="b"/>
          <a:lstStyle>
            <a:lvl1pPr>
              <a:defRPr>
                <a:solidFill>
                  <a:srgbClr val="000000"/>
                </a:solidFill>
              </a:defRPr>
            </a:lvl1pPr>
          </a:lstStyle>
          <a:p>
            <a:r>
              <a:t>Texte du titre</a:t>
            </a:r>
          </a:p>
        </p:txBody>
      </p:sp>
      <p:sp>
        <p:nvSpPr>
          <p:cNvPr id="118" name="Shape 118"/>
          <p:cNvSpPr>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solidFill>
                  <a:srgbClr val="000000"/>
                </a:solidFill>
              </a:defRPr>
            </a:lvl1pPr>
            <a:lvl2pPr marL="0" indent="160729" algn="ctr">
              <a:spcBef>
                <a:spcPts val="0"/>
              </a:spcBef>
              <a:buSzTx/>
              <a:buNone/>
              <a:defRPr sz="2250">
                <a:solidFill>
                  <a:srgbClr val="000000"/>
                </a:solidFill>
              </a:defRPr>
            </a:lvl2pPr>
            <a:lvl3pPr marL="0" indent="321457" algn="ctr">
              <a:spcBef>
                <a:spcPts val="0"/>
              </a:spcBef>
              <a:buSzTx/>
              <a:buNone/>
              <a:defRPr sz="2250">
                <a:solidFill>
                  <a:srgbClr val="000000"/>
                </a:solidFill>
              </a:defRPr>
            </a:lvl3pPr>
            <a:lvl4pPr marL="0" indent="482186" algn="ctr">
              <a:spcBef>
                <a:spcPts val="0"/>
              </a:spcBef>
              <a:buSzTx/>
              <a:buNone/>
              <a:defRPr sz="2250">
                <a:solidFill>
                  <a:srgbClr val="000000"/>
                </a:solidFill>
              </a:defRPr>
            </a:lvl4pPr>
            <a:lvl5pPr marL="0" indent="642915" algn="ctr">
              <a:spcBef>
                <a:spcPts val="0"/>
              </a:spcBef>
              <a:buSzTx/>
              <a:buNone/>
              <a:defRPr sz="225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19" name="Shape 119"/>
          <p:cNvSpPr>
            <a:spLocks noGrp="1"/>
          </p:cNvSpPr>
          <p:nvPr>
            <p:ph type="sldNum" sz="quarter" idx="2"/>
          </p:nvPr>
        </p:nvSpPr>
        <p:spPr>
          <a:xfrm>
            <a:off x="5917310" y="6505277"/>
            <a:ext cx="345473" cy="267891"/>
          </a:xfrm>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8433621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048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16757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8400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9322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60323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1059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BBF3-254E-2924-9B7E-A86D91EAF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042E69-4644-2BC9-0837-644B3D48B0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0C9E5A-60D7-CD7C-22B6-60E3ECC680D1}"/>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5" name="Footer Placeholder 4">
            <a:extLst>
              <a:ext uri="{FF2B5EF4-FFF2-40B4-BE49-F238E27FC236}">
                <a16:creationId xmlns:a16="http://schemas.microsoft.com/office/drawing/2014/main" id="{32A0EBD6-5325-4B2E-56EE-B5CBDDD3C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3078E4-D048-5078-58EA-CE2C882C1497}"/>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32994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0089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20557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59980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83575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7240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9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2307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11365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6748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9658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FC05-5EB4-DB16-1747-7D7A5AA0E4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EAEEF3-F5A5-F9D3-52CA-0AB6CFB201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6C68BF-A4F6-DDCF-29C1-F5D92080B5A9}"/>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5" name="Footer Placeholder 4">
            <a:extLst>
              <a:ext uri="{FF2B5EF4-FFF2-40B4-BE49-F238E27FC236}">
                <a16:creationId xmlns:a16="http://schemas.microsoft.com/office/drawing/2014/main" id="{7EA27183-8FDB-F04B-B5D3-823417C39A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1AF6E5-4AE2-F950-AE5A-FA79B4FFE0D3}"/>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1905747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1377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0846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70677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09890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48987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070598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16740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19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17573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7288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9595-4348-39BC-FC45-106C5AD43A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8DBE98-FE62-A4AD-2B5F-91BE6192B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DA7B71-C8E5-75F0-351A-7950923DD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8CD906-3BF7-EB24-FE3A-882E1C6BBD8F}"/>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6" name="Footer Placeholder 5">
            <a:extLst>
              <a:ext uri="{FF2B5EF4-FFF2-40B4-BE49-F238E27FC236}">
                <a16:creationId xmlns:a16="http://schemas.microsoft.com/office/drawing/2014/main" id="{93C223D7-C22B-8B78-837E-3781B1D65B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E66746-78AE-22E4-1D29-B335445A7753}"/>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1955213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11050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498075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19774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41814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43323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70612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93002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19669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41173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60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4808-F2A6-29D3-6449-30F1B68C73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39527F-92BA-88C5-6316-3107A059D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AAE3AD-C505-455E-1443-FB46A4416B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205686-0D21-8CAC-0B66-4E8559651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1779-5016-CAE3-6F0D-D011AEB050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9EFD70-FD68-1D17-15C5-62FBF72CA7E1}"/>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8" name="Footer Placeholder 7">
            <a:extLst>
              <a:ext uri="{FF2B5EF4-FFF2-40B4-BE49-F238E27FC236}">
                <a16:creationId xmlns:a16="http://schemas.microsoft.com/office/drawing/2014/main" id="{B5AD0321-ECE5-E49C-870E-FC9BE8DAA3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46DDC4F-4834-F5D5-D12B-18A3FEF82FC3}"/>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885926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4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50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31467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94139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73318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2499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24481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95559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13494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074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079B-7600-BDAB-3602-B255ABC98C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4C4F16-137D-0899-ABE0-938279FFC3DF}"/>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4" name="Footer Placeholder 3">
            <a:extLst>
              <a:ext uri="{FF2B5EF4-FFF2-40B4-BE49-F238E27FC236}">
                <a16:creationId xmlns:a16="http://schemas.microsoft.com/office/drawing/2014/main" id="{09B4BFD5-3D7A-7DD5-349B-C6925A4AF7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922692-3745-521D-6599-B3E5E4D16993}"/>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1702656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065605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31574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05531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047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27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980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68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914400" y="1557338"/>
            <a:ext cx="103632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a:t>Click to edit Master text styles</a:t>
            </a:r>
          </a:p>
          <a:p>
            <a:pPr lvl="1"/>
            <a:r>
              <a:rPr lang="en-US"/>
              <a:t>Second level</a:t>
            </a:r>
          </a:p>
          <a:p>
            <a:pPr lvl="2"/>
            <a:r>
              <a:rPr lang="en-US"/>
              <a:t>Third level</a:t>
            </a:r>
          </a:p>
          <a:p>
            <a:pPr lvl="3"/>
            <a:endParaRPr lang="en-US"/>
          </a:p>
        </p:txBody>
      </p:sp>
      <p:sp>
        <p:nvSpPr>
          <p:cNvPr id="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a:defRPr/>
            </a:pPr>
            <a:fld id="{B1826652-9597-45ED-B522-5F8B70D6A877}" type="slidenum">
              <a:rPr lang="en-US"/>
              <a:pPr>
                <a:defRPr/>
              </a:pPr>
              <a:t>‹#›</a:t>
            </a:fld>
            <a:endParaRPr lang="en-US"/>
          </a:p>
        </p:txBody>
      </p:sp>
    </p:spTree>
    <p:extLst>
      <p:ext uri="{BB962C8B-B14F-4D97-AF65-F5344CB8AC3E}">
        <p14:creationId xmlns:p14="http://schemas.microsoft.com/office/powerpoint/2010/main" val="1296803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59982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41E7-ABA6-1BB1-7F6C-C560BC9C6F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E85E2CD-BFA6-6165-626F-4BB96AFC7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B98DCA-B02D-591B-FE42-D6EAD0CCA78D}"/>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5" name="Footer Placeholder 4">
            <a:extLst>
              <a:ext uri="{FF2B5EF4-FFF2-40B4-BE49-F238E27FC236}">
                <a16:creationId xmlns:a16="http://schemas.microsoft.com/office/drawing/2014/main" id="{977A77B6-2C1B-8569-4588-364300094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A8C88-E76E-AFE3-A42F-0ABC33909160}"/>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27470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80D2E-AB56-2047-633E-560772660B41}"/>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3" name="Footer Placeholder 2">
            <a:extLst>
              <a:ext uri="{FF2B5EF4-FFF2-40B4-BE49-F238E27FC236}">
                <a16:creationId xmlns:a16="http://schemas.microsoft.com/office/drawing/2014/main" id="{79E37229-6629-7D62-A420-315E76461E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C06CA9-FE60-EBE6-5979-3155639798E1}"/>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3096704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19517-5141-4244-D38D-D50093161D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D9855B-5F9A-0A5C-A4C2-96C7E54904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EE7802-9142-F71D-BDD4-D0C1B5BA89B7}"/>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5" name="Footer Placeholder 4">
            <a:extLst>
              <a:ext uri="{FF2B5EF4-FFF2-40B4-BE49-F238E27FC236}">
                <a16:creationId xmlns:a16="http://schemas.microsoft.com/office/drawing/2014/main" id="{469EDF9D-B7B4-BCB8-7EBE-D2BFD687C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6FC74-8260-517B-44B9-00E73159BD71}"/>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3766853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9EDB-5650-326E-47E8-A2DFBC4964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93B7BA6-E4EC-6480-6063-B330E70D9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B82F2E-2C73-6478-9E7E-260D15026E03}"/>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5" name="Footer Placeholder 4">
            <a:extLst>
              <a:ext uri="{FF2B5EF4-FFF2-40B4-BE49-F238E27FC236}">
                <a16:creationId xmlns:a16="http://schemas.microsoft.com/office/drawing/2014/main" id="{9EFE4AB4-B005-B526-C980-615D0EC2F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E225F-725D-CC86-7EA6-9361E1E0B42F}"/>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9774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1C66-5776-F4B6-AE10-7341F439FC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8FDE02-CA89-58F9-1378-8C93C9FBA11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1459F6C-4319-E3D7-335D-EFE882B5244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5A877C-D12E-267C-90CA-47E4B4C75774}"/>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6" name="Footer Placeholder 5">
            <a:extLst>
              <a:ext uri="{FF2B5EF4-FFF2-40B4-BE49-F238E27FC236}">
                <a16:creationId xmlns:a16="http://schemas.microsoft.com/office/drawing/2014/main" id="{56D993C0-0C38-E65C-0443-811450B6D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61151-05FE-7236-EEFA-A0F67E525CCD}"/>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2233944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765A-654B-71CB-AC89-69402C3C11D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00D383-9B9A-03FA-51E3-AE34811F9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414135-7A04-B1FE-4D40-EF3D3463CF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A15314-D3BF-8413-E0A9-E946A7EDC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0B6853-911A-9072-F6F9-59AB8EC56F6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FB253C1-7D3C-254F-B8DE-CFA3B53E2615}"/>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8" name="Footer Placeholder 7">
            <a:extLst>
              <a:ext uri="{FF2B5EF4-FFF2-40B4-BE49-F238E27FC236}">
                <a16:creationId xmlns:a16="http://schemas.microsoft.com/office/drawing/2014/main" id="{1A43694A-B428-0F94-7255-27A52CDF67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6B399E-D637-2EE1-899C-387194AB9BD0}"/>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881706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F4AD-5254-66C1-97B3-0AD5B15FF6B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6EAA5A3-A5B6-9076-9EF2-679286F635AA}"/>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4" name="Footer Placeholder 3">
            <a:extLst>
              <a:ext uri="{FF2B5EF4-FFF2-40B4-BE49-F238E27FC236}">
                <a16:creationId xmlns:a16="http://schemas.microsoft.com/office/drawing/2014/main" id="{F68C7D77-DCCC-9415-B9B5-E82CB3376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E88AEE-70C4-6BC1-D772-43F17D9C772F}"/>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3710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B9ABD-49ED-FA50-6837-3D8EF8147871}"/>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3" name="Footer Placeholder 2">
            <a:extLst>
              <a:ext uri="{FF2B5EF4-FFF2-40B4-BE49-F238E27FC236}">
                <a16:creationId xmlns:a16="http://schemas.microsoft.com/office/drawing/2014/main" id="{DF7B10BA-B616-4ECF-D7A2-2BE3D539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24B3B6-9439-1EC4-210D-0596B5B7F36D}"/>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1576440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4051-1FB4-2317-2B6E-D23A55F533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90BABD-5BED-6747-D63E-1DAAC81AB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C24EF5-117F-09F2-9946-DCFBC2422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6FB345-9020-D5B1-C9D9-8254AEEF7404}"/>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6" name="Footer Placeholder 5">
            <a:extLst>
              <a:ext uri="{FF2B5EF4-FFF2-40B4-BE49-F238E27FC236}">
                <a16:creationId xmlns:a16="http://schemas.microsoft.com/office/drawing/2014/main" id="{D6AEB0FC-F09F-B8E3-0098-3DCFA2B82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92618E-2E4D-E9DD-F3F4-66E30FD00543}"/>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2224824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2A35-BAB9-02F8-726C-53DBBC1E27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8364A0-7E08-C82F-1C82-4B84C13C43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7994C-75ED-4824-2087-AEEA4C7FD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916EBB-9F91-5298-7332-8FC87322A656}"/>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6" name="Footer Placeholder 5">
            <a:extLst>
              <a:ext uri="{FF2B5EF4-FFF2-40B4-BE49-F238E27FC236}">
                <a16:creationId xmlns:a16="http://schemas.microsoft.com/office/drawing/2014/main" id="{21452225-AB4B-927B-6306-20AE71262A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082D3-7FE5-8CF8-369D-177CACC7F517}"/>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2427235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9F67-3D1D-C2C2-F008-6D3939A7CFB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72CFE7-373D-8A81-3C28-868DB9542F6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17C743-4DEB-F7EF-CCFB-BFB25616FE63}"/>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5" name="Footer Placeholder 4">
            <a:extLst>
              <a:ext uri="{FF2B5EF4-FFF2-40B4-BE49-F238E27FC236}">
                <a16:creationId xmlns:a16="http://schemas.microsoft.com/office/drawing/2014/main" id="{50DC9DA5-A45C-79FB-458C-F3B055833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E9C83-B1EA-ED2B-2F2F-4CF92ADECD47}"/>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4129722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1F7320-EDC6-11A9-4425-C979CE0171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4D160C-A5F5-6177-F36B-73486787225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70BF63-1A82-E4D6-47EB-6C355ED01671}"/>
              </a:ext>
            </a:extLst>
          </p:cNvPr>
          <p:cNvSpPr>
            <a:spLocks noGrp="1"/>
          </p:cNvSpPr>
          <p:nvPr>
            <p:ph type="dt" sz="half" idx="10"/>
          </p:nvPr>
        </p:nvSpPr>
        <p:spPr/>
        <p:txBody>
          <a:bodyPr/>
          <a:lstStyle/>
          <a:p>
            <a:fld id="{62826E44-7A2E-9845-994C-980EB396BFB5}" type="datetimeFigureOut">
              <a:rPr lang="en-US" smtClean="0"/>
              <a:t>1/19/2024</a:t>
            </a:fld>
            <a:endParaRPr lang="en-US"/>
          </a:p>
        </p:txBody>
      </p:sp>
      <p:sp>
        <p:nvSpPr>
          <p:cNvPr id="5" name="Footer Placeholder 4">
            <a:extLst>
              <a:ext uri="{FF2B5EF4-FFF2-40B4-BE49-F238E27FC236}">
                <a16:creationId xmlns:a16="http://schemas.microsoft.com/office/drawing/2014/main" id="{FE31ED11-50B2-7EC7-B16F-95F1E3A9E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78B68-6CEB-48CC-DF32-57ACA9118597}"/>
              </a:ext>
            </a:extLst>
          </p:cNvPr>
          <p:cNvSpPr>
            <a:spLocks noGrp="1"/>
          </p:cNvSpPr>
          <p:nvPr>
            <p:ph type="sldNum" sz="quarter" idx="12"/>
          </p:nvPr>
        </p:nvSpPr>
        <p:spPr/>
        <p:txBody>
          <a:bodyPr/>
          <a:lstStyle/>
          <a:p>
            <a:fld id="{2E278E32-64B1-A74A-A54B-F0A9177586DF}" type="slidenum">
              <a:rPr lang="en-US" smtClean="0"/>
              <a:t>‹#›</a:t>
            </a:fld>
            <a:endParaRPr lang="en-US"/>
          </a:p>
        </p:txBody>
      </p:sp>
    </p:spTree>
    <p:extLst>
      <p:ext uri="{BB962C8B-B14F-4D97-AF65-F5344CB8AC3E}">
        <p14:creationId xmlns:p14="http://schemas.microsoft.com/office/powerpoint/2010/main" val="80321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7736-AA7A-65EB-B11B-9AC2CF174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36DA4C-C980-D3D5-BAB4-35CBC5678F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44B768-FB0E-EB87-E1D5-3C4D6502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EC7F9-30F0-59ED-0103-5B7EAD3D17C8}"/>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6" name="Footer Placeholder 5">
            <a:extLst>
              <a:ext uri="{FF2B5EF4-FFF2-40B4-BE49-F238E27FC236}">
                <a16:creationId xmlns:a16="http://schemas.microsoft.com/office/drawing/2014/main" id="{25F3A45B-514D-2BC1-BD5F-E15405B190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73C10F-53F8-CB00-8AA7-90D258326508}"/>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11205307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420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85255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34955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028605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358257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98670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29387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855593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596799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7789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34C8-B39A-811B-363A-60DE173A1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14852C-F7BF-AC32-A3AE-2E1A3485B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70A619-B9C6-451E-F0DD-07998494A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AEB52-4BC0-C2FB-851A-09B1D2DAA37B}"/>
              </a:ext>
            </a:extLst>
          </p:cNvPr>
          <p:cNvSpPr>
            <a:spLocks noGrp="1"/>
          </p:cNvSpPr>
          <p:nvPr>
            <p:ph type="dt" sz="half" idx="10"/>
          </p:nvPr>
        </p:nvSpPr>
        <p:spPr/>
        <p:txBody>
          <a:bodyPr/>
          <a:lstStyle/>
          <a:p>
            <a:fld id="{693E1A02-395A-4E35-B4C5-F96121746840}" type="datetimeFigureOut">
              <a:rPr lang="en-GB" smtClean="0"/>
              <a:t>19/01/2024</a:t>
            </a:fld>
            <a:endParaRPr lang="en-GB"/>
          </a:p>
        </p:txBody>
      </p:sp>
      <p:sp>
        <p:nvSpPr>
          <p:cNvPr id="6" name="Footer Placeholder 5">
            <a:extLst>
              <a:ext uri="{FF2B5EF4-FFF2-40B4-BE49-F238E27FC236}">
                <a16:creationId xmlns:a16="http://schemas.microsoft.com/office/drawing/2014/main" id="{BA44C048-213B-D3FA-DF13-30A67BF303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FDC7EB-9F54-805B-64D8-304909577542}"/>
              </a:ext>
            </a:extLst>
          </p:cNvPr>
          <p:cNvSpPr>
            <a:spLocks noGrp="1"/>
          </p:cNvSpPr>
          <p:nvPr>
            <p:ph type="sldNum" sz="quarter" idx="12"/>
          </p:nvPr>
        </p:nvSpPr>
        <p:spPr/>
        <p:txBody>
          <a:bodyPr/>
          <a:lstStyle/>
          <a:p>
            <a:fld id="{37F1D2B3-9946-4613-B585-BF2F9E920533}" type="slidenum">
              <a:rPr lang="en-GB" smtClean="0"/>
              <a:t>‹#›</a:t>
            </a:fld>
            <a:endParaRPr lang="en-GB"/>
          </a:p>
        </p:txBody>
      </p:sp>
    </p:spTree>
    <p:extLst>
      <p:ext uri="{BB962C8B-B14F-4D97-AF65-F5344CB8AC3E}">
        <p14:creationId xmlns:p14="http://schemas.microsoft.com/office/powerpoint/2010/main" val="3852699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08659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95615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482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company name&#10;&#10;Description automatically generated">
            <a:extLst>
              <a:ext uri="{FF2B5EF4-FFF2-40B4-BE49-F238E27FC236}">
                <a16:creationId xmlns:a16="http://schemas.microsoft.com/office/drawing/2014/main" id="{CD7BDB97-AED5-8950-9857-FC0908A8C2B8}"/>
              </a:ext>
            </a:extLst>
          </p:cNvPr>
          <p:cNvPicPr>
            <a:picLocks noChangeAspect="1"/>
          </p:cNvPicPr>
          <p:nvPr userDrawn="1"/>
        </p:nvPicPr>
        <p:blipFill rotWithShape="1">
          <a:blip r:embed="rId2"/>
          <a:srcRect b="33905"/>
          <a:stretch/>
        </p:blipFill>
        <p:spPr>
          <a:xfrm>
            <a:off x="1" y="6284890"/>
            <a:ext cx="1886114" cy="535394"/>
          </a:xfrm>
          <a:prstGeom prst="rect">
            <a:avLst/>
          </a:prstGeom>
        </p:spPr>
      </p:pic>
      <p:sp>
        <p:nvSpPr>
          <p:cNvPr id="9" name="TextBox 8">
            <a:extLst>
              <a:ext uri="{FF2B5EF4-FFF2-40B4-BE49-F238E27FC236}">
                <a16:creationId xmlns:a16="http://schemas.microsoft.com/office/drawing/2014/main" id="{A98D9983-B043-AACA-C5D5-286E45E884CB}"/>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11" name="Slide Number Placeholder 5">
            <a:extLst>
              <a:ext uri="{FF2B5EF4-FFF2-40B4-BE49-F238E27FC236}">
                <a16:creationId xmlns:a16="http://schemas.microsoft.com/office/drawing/2014/main" id="{A1EE1160-7DB3-80DA-2B99-172C08DE1852}"/>
              </a:ext>
            </a:extLst>
          </p:cNvPr>
          <p:cNvSpPr>
            <a:spLocks noGrp="1"/>
          </p:cNvSpPr>
          <p:nvPr>
            <p:ph type="sldNum" sz="quarter" idx="4"/>
          </p:nvPr>
        </p:nvSpPr>
        <p:spPr>
          <a:xfrm>
            <a:off x="9448799" y="6543285"/>
            <a:ext cx="2743200" cy="276999"/>
          </a:xfrm>
          <a:prstGeom prst="rect">
            <a:avLst/>
          </a:prstGeom>
        </p:spPr>
        <p:txBody>
          <a:bodyPr/>
          <a:lstStyle>
            <a:lvl1pPr algn="r">
              <a:defRPr kumimoji="0" lang="en-GB" sz="1200" b="0" i="0" u="none" strike="noStrike" kern="1200" cap="none" spc="0" normalizeH="0" baseline="0" smtClean="0">
                <a:ln>
                  <a:noFill/>
                </a:ln>
                <a:solidFill>
                  <a:srgbClr val="626262"/>
                </a:solidFill>
                <a:effectLst/>
                <a:uLnTx/>
                <a:uFillTx/>
                <a:latin typeface="Arial" panose="020B0604020202020204" pitchFamily="34" charset="0"/>
                <a:ea typeface="+mn-ea"/>
                <a:cs typeface="Arial" panose="020B0604020202020204" pitchFamily="34" charset="0"/>
              </a:defRPr>
            </a:lvl1pPr>
          </a:lstStyle>
          <a:p>
            <a:fld id="{E4D17403-F0AD-4B12-BB3D-F7BF7D3BF144}" type="slidenum">
              <a:rPr lang="en-GB" smtClean="0"/>
              <a:pPr/>
              <a:t>‹#›</a:t>
            </a:fld>
            <a:endParaRPr lang="en-GB"/>
          </a:p>
        </p:txBody>
      </p:sp>
    </p:spTree>
    <p:extLst>
      <p:ext uri="{BB962C8B-B14F-4D97-AF65-F5344CB8AC3E}">
        <p14:creationId xmlns:p14="http://schemas.microsoft.com/office/powerpoint/2010/main" val="2154442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012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37126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028893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6646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13377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00482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6.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3.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D173-35CC-32FB-6269-F2163270D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5585F9-EC8C-8E73-EB1C-130A95106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EAFDBF-A242-DE1B-1B48-B16079B5DF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E1A02-395A-4E35-B4C5-F96121746840}" type="datetimeFigureOut">
              <a:rPr lang="en-GB" smtClean="0"/>
              <a:t>19/01/2024</a:t>
            </a:fld>
            <a:endParaRPr lang="en-GB"/>
          </a:p>
        </p:txBody>
      </p:sp>
      <p:sp>
        <p:nvSpPr>
          <p:cNvPr id="5" name="Footer Placeholder 4">
            <a:extLst>
              <a:ext uri="{FF2B5EF4-FFF2-40B4-BE49-F238E27FC236}">
                <a16:creationId xmlns:a16="http://schemas.microsoft.com/office/drawing/2014/main" id="{E2EA729D-F914-C0FC-DACB-10D1C220A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FF4C67-C190-95C7-813D-2886B040E2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1D2B3-9946-4613-B585-BF2F9E920533}" type="slidenum">
              <a:rPr lang="en-GB" smtClean="0"/>
              <a:t>‹#›</a:t>
            </a:fld>
            <a:endParaRPr lang="en-GB"/>
          </a:p>
        </p:txBody>
      </p:sp>
    </p:spTree>
    <p:extLst>
      <p:ext uri="{BB962C8B-B14F-4D97-AF65-F5344CB8AC3E}">
        <p14:creationId xmlns:p14="http://schemas.microsoft.com/office/powerpoint/2010/main" val="375322750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14">
            <a:alphaModFix amt="50000"/>
            <a:extLst>
              <a:ext uri="{28A0092B-C50C-407E-A947-70E740481C1C}">
                <a14:useLocalDpi xmlns:a14="http://schemas.microsoft.com/office/drawing/2010/main" val="0"/>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22390860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0023168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766"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7905966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23138466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1/19/2024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14356645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AD27E-0D8D-6473-20FB-8EE36AD113C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Tree>
    <p:extLst>
      <p:ext uri="{BB962C8B-B14F-4D97-AF65-F5344CB8AC3E}">
        <p14:creationId xmlns:p14="http://schemas.microsoft.com/office/powerpoint/2010/main" val="23256581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E9FE3-B232-DFDA-2C6D-7906D7373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D61332-12B7-B1F3-6833-7AED1DF26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9B176D-DBC9-B3E0-DD83-DD9F2A617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26E44-7A2E-9845-994C-980EB396BFB5}" type="datetimeFigureOut">
              <a:rPr lang="en-US" smtClean="0"/>
              <a:t>1/19/2024</a:t>
            </a:fld>
            <a:endParaRPr lang="en-US"/>
          </a:p>
        </p:txBody>
      </p:sp>
      <p:sp>
        <p:nvSpPr>
          <p:cNvPr id="5" name="Footer Placeholder 4">
            <a:extLst>
              <a:ext uri="{FF2B5EF4-FFF2-40B4-BE49-F238E27FC236}">
                <a16:creationId xmlns:a16="http://schemas.microsoft.com/office/drawing/2014/main" id="{9661C191-287C-BE40-4837-4D467BF60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3D1AD2-D56D-8462-8411-2B754B972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8E32-64B1-A74A-A54B-F0A9177586DF}" type="slidenum">
              <a:rPr lang="en-US" smtClean="0"/>
              <a:t>‹#›</a:t>
            </a:fld>
            <a:endParaRPr lang="en-US"/>
          </a:p>
        </p:txBody>
      </p:sp>
    </p:spTree>
    <p:extLst>
      <p:ext uri="{BB962C8B-B14F-4D97-AF65-F5344CB8AC3E}">
        <p14:creationId xmlns:p14="http://schemas.microsoft.com/office/powerpoint/2010/main" val="1170966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15">
            <a:alphaModFix amt="50000"/>
            <a:extLst>
              <a:ext uri="{28A0092B-C50C-407E-A947-70E740481C1C}">
                <a14:useLocalDpi xmlns:a14="http://schemas.microsoft.com/office/drawing/2010/main"/>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403340" y="357899"/>
            <a:ext cx="10950460" cy="695169"/>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410967"/>
            <a:ext cx="10515600" cy="476599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9" name="Picture 8" descr="A picture containing company name&#10;&#10;Description automatically generated">
            <a:extLst>
              <a:ext uri="{FF2B5EF4-FFF2-40B4-BE49-F238E27FC236}">
                <a16:creationId xmlns:a16="http://schemas.microsoft.com/office/drawing/2014/main" id="{E06D1E6A-84E8-E629-1A07-D6249FCB3298}"/>
              </a:ext>
            </a:extLst>
          </p:cNvPr>
          <p:cNvPicPr>
            <a:picLocks noChangeAspect="1"/>
          </p:cNvPicPr>
          <p:nvPr userDrawn="1"/>
        </p:nvPicPr>
        <p:blipFill rotWithShape="1">
          <a:blip r:embed="rId16"/>
          <a:srcRect b="33905"/>
          <a:stretch/>
        </p:blipFill>
        <p:spPr>
          <a:xfrm>
            <a:off x="1" y="6284890"/>
            <a:ext cx="1886114" cy="535394"/>
          </a:xfrm>
          <a:prstGeom prst="rect">
            <a:avLst/>
          </a:prstGeom>
        </p:spPr>
      </p:pic>
      <p:sp>
        <p:nvSpPr>
          <p:cNvPr id="10" name="TextBox 9">
            <a:extLst>
              <a:ext uri="{FF2B5EF4-FFF2-40B4-BE49-F238E27FC236}">
                <a16:creationId xmlns:a16="http://schemas.microsoft.com/office/drawing/2014/main" id="{1868D06C-3471-321A-592D-2043A6E0CE13}"/>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209214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474134034"/>
      </p:ext>
    </p:extLst>
  </p:cSld>
  <p:clrMap bg1="lt1" tx1="dk1" bg2="lt2" tx2="dk2" accent1="accent1" accent2="accent2" accent3="accent3" accent4="accent4" accent5="accent5" accent6="accent6" hlink="hlink" folHlink="folHlink"/>
  <p:sldLayoutIdLst>
    <p:sldLayoutId id="2147483795"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psi.ch/en/media/our-research/hollywood-in-the-wuerenlingen-woods" TargetMode="External"/><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www.xfel.eu/facility/overview/facts_amp_figures/index_eng.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xfel.ac.uk/" TargetMode="External"/><Relationship Id="rId3" Type="http://schemas.openxmlformats.org/officeDocument/2006/relationships/image" Target="../media/image7.png"/><Relationship Id="rId7" Type="http://schemas.openxmlformats.org/officeDocument/2006/relationships/hyperlink" Target="https://www.chemistryworld.com/news/uk-begins-exploration-of-whether-to-build-its-own-billion-pound-plus-xfel/4017066.article" TargetMode="External"/><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hyperlink" Target="https://physicsworld.com/a/atomic-clocks-put-einstein-and-the-standard-model-to-the-test-uks-xfel-plans-enter-design-phase/" TargetMode="External"/><Relationship Id="rId5" Type="http://schemas.openxmlformats.org/officeDocument/2006/relationships/hyperlink" Target="https://physicsworld.com/a/uk-kicks-off-design-work-for-an-x-ray-free-electron-laser/" TargetMode="External"/><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65.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1.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tiff"/><Relationship Id="rId1" Type="http://schemas.openxmlformats.org/officeDocument/2006/relationships/slideLayout" Target="../slideLayouts/slideLayout8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2.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8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hyperlink" Target="https://youtu.be/sxipwNyXMhg" TargetMode="External"/><Relationship Id="rId3" Type="http://schemas.openxmlformats.org/officeDocument/2006/relationships/hyperlink" Target="https://accelconf.web.cern.ch/ipac2023/pdf/FRXD2_talk.pdf" TargetMode="External"/><Relationship Id="rId7" Type="http://schemas.openxmlformats.org/officeDocument/2006/relationships/hyperlink" Target="https://www.clf.stfc.ac.uk/Pages/final_AMOrville_RS-TownMeeting_16July2019-b2.pdf" TargetMode="External"/><Relationship Id="rId2" Type="http://schemas.openxmlformats.org/officeDocument/2006/relationships/image" Target="../media/image62.png"/><Relationship Id="rId1" Type="http://schemas.openxmlformats.org/officeDocument/2006/relationships/slideLayout" Target="../slideLayouts/slideLayout82.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0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82.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s://xfel.ac.uk/" TargetMode="External"/><Relationship Id="rId2" Type="http://schemas.openxmlformats.org/officeDocument/2006/relationships/hyperlink" Target="mailto:paul.aden@stfc.ac.uk" TargetMode="External"/><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86.png"/><Relationship Id="rId4" Type="http://schemas.openxmlformats.org/officeDocument/2006/relationships/hyperlink" Target="https://xfel.ac.uk/"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86.png"/><Relationship Id="rId4" Type="http://schemas.openxmlformats.org/officeDocument/2006/relationships/hyperlink" Target="https://xfel.ac.uk/"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86.png"/><Relationship Id="rId4" Type="http://schemas.openxmlformats.org/officeDocument/2006/relationships/hyperlink" Target="https://xfel.ac.uk/"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86.png"/><Relationship Id="rId4" Type="http://schemas.openxmlformats.org/officeDocument/2006/relationships/hyperlink" Target="https://xfel.ac.uk/"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928D124-B437-676B-5B5D-0C7A1B702A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92521" cy="6871596"/>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TextBox 1">
            <a:extLst>
              <a:ext uri="{FF2B5EF4-FFF2-40B4-BE49-F238E27FC236}">
                <a16:creationId xmlns:a16="http://schemas.microsoft.com/office/drawing/2014/main" id="{1BD51283-AAF7-BA1C-E6DE-25EF112B1E52}"/>
              </a:ext>
            </a:extLst>
          </p:cNvPr>
          <p:cNvSpPr txBox="1"/>
          <p:nvPr/>
        </p:nvSpPr>
        <p:spPr>
          <a:xfrm>
            <a:off x="420246" y="2598003"/>
            <a:ext cx="8316591"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UK XFEL</a:t>
            </a:r>
            <a:endParaRPr kumimoji="0" lang="en-US" sz="4800" b="1" i="0" u="none" strike="noStrike" kern="1200" cap="none" spc="-15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03B09EF3-06C2-FDB6-3830-306167CC6069}"/>
              </a:ext>
            </a:extLst>
          </p:cNvPr>
          <p:cNvSpPr/>
          <p:nvPr/>
        </p:nvSpPr>
        <p:spPr>
          <a:xfrm>
            <a:off x="420245" y="3286730"/>
            <a:ext cx="9680195" cy="230832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26262"/>
                </a:solidFill>
                <a:effectLst/>
                <a:uLnTx/>
                <a:uFillTx/>
                <a:latin typeface="Arial"/>
                <a:cs typeface="Arial"/>
              </a:rPr>
              <a:t>Plymouth Townhall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a:defRPr/>
            </a:pPr>
            <a:r>
              <a:rPr lang="en-GB" sz="2400">
                <a:solidFill>
                  <a:srgbClr val="626262"/>
                </a:solidFill>
                <a:latin typeface="Arial"/>
                <a:cs typeface="Arial"/>
              </a:rPr>
              <a:t>Fundamental Physics, </a:t>
            </a:r>
          </a:p>
          <a:p>
            <a:pPr>
              <a:defRPr/>
            </a:pPr>
            <a:r>
              <a:rPr lang="en-GB" sz="2400">
                <a:solidFill>
                  <a:srgbClr val="626262"/>
                </a:solidFill>
                <a:latin typeface="Arial"/>
                <a:cs typeface="Arial"/>
              </a:rPr>
              <a:t>Quantum Computing and AI</a:t>
            </a:r>
          </a:p>
          <a:p>
            <a:pPr>
              <a:defRPr/>
            </a:pPr>
            <a:endParaRPr lang="en-GB" sz="2400">
              <a:solidFill>
                <a:srgbClr val="626262"/>
              </a:solidFill>
              <a:latin typeface="Arial"/>
              <a:cs typeface="Arial"/>
            </a:endParaRPr>
          </a:p>
          <a:p>
            <a:pPr>
              <a:defRPr/>
            </a:pPr>
            <a:r>
              <a:rPr lang="en-GB" sz="2400" u="sng">
                <a:solidFill>
                  <a:srgbClr val="626262"/>
                </a:solidFill>
                <a:latin typeface="Arial"/>
                <a:cs typeface="Arial"/>
              </a:rPr>
              <a:t>Talks resume 13:30</a:t>
            </a:r>
          </a:p>
        </p:txBody>
      </p:sp>
      <p:sp>
        <p:nvSpPr>
          <p:cNvPr id="10" name="Isosceles Triangle 9">
            <a:extLst>
              <a:ext uri="{FF2B5EF4-FFF2-40B4-BE49-F238E27FC236}">
                <a16:creationId xmlns:a16="http://schemas.microsoft.com/office/drawing/2014/main" id="{48889C97-71EC-28DD-E7A2-6F95182F8A71}"/>
              </a:ext>
            </a:extLst>
          </p:cNvPr>
          <p:cNvSpPr/>
          <p:nvPr/>
        </p:nvSpPr>
        <p:spPr>
          <a:xfrm rot="10800000">
            <a:off x="4166557" y="-1"/>
            <a:ext cx="5745668" cy="7496175"/>
          </a:xfrm>
          <a:prstGeom prst="triangle">
            <a:avLst>
              <a:gd name="adj" fmla="val 0"/>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FE57AB-214A-3D65-D2CF-17EF7712FF95}"/>
              </a:ext>
            </a:extLst>
          </p:cNvPr>
          <p:cNvSpPr/>
          <p:nvPr/>
        </p:nvSpPr>
        <p:spPr>
          <a:xfrm>
            <a:off x="9912225" y="0"/>
            <a:ext cx="2380296" cy="1828800"/>
          </a:xfrm>
          <a:prstGeom prst="rect">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5" name="TextBox 4">
            <a:extLst>
              <a:ext uri="{FF2B5EF4-FFF2-40B4-BE49-F238E27FC236}">
                <a16:creationId xmlns:a16="http://schemas.microsoft.com/office/drawing/2014/main" id="{20B722B7-0BD3-ED41-9B88-C46C37FEA1AF}"/>
              </a:ext>
            </a:extLst>
          </p:cNvPr>
          <p:cNvSpPr txBox="1"/>
          <p:nvPr/>
        </p:nvSpPr>
        <p:spPr>
          <a:xfrm>
            <a:off x="420246" y="6214764"/>
            <a:ext cx="6146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3" name="Picture 4">
            <a:extLst>
              <a:ext uri="{FF2B5EF4-FFF2-40B4-BE49-F238E27FC236}">
                <a16:creationId xmlns:a16="http://schemas.microsoft.com/office/drawing/2014/main" id="{959E6196-48C5-12FF-3257-6674A32961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926" b="28882"/>
          <a:stretch/>
        </p:blipFill>
        <p:spPr bwMode="auto">
          <a:xfrm>
            <a:off x="8033034" y="442613"/>
            <a:ext cx="3710601" cy="95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87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Google Shape;319;p9">
            <a:extLst>
              <a:ext uri="{FF2B5EF4-FFF2-40B4-BE49-F238E27FC236}">
                <a16:creationId xmlns:a16="http://schemas.microsoft.com/office/drawing/2014/main" id="{AAEC83A7-3A2C-5E34-8752-26FCC4BC8BEC}"/>
              </a:ext>
            </a:extLst>
          </p:cNvPr>
          <p:cNvSpPr/>
          <p:nvPr/>
        </p:nvSpPr>
        <p:spPr>
          <a:xfrm>
            <a:off x="407373" y="1174439"/>
            <a:ext cx="10284221" cy="323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a:solidFill>
                  <a:srgbClr val="626262"/>
                </a:solidFill>
                <a:latin typeface="Arial" panose="020B0604020202020204" pitchFamily="34" charset="0"/>
                <a:cs typeface="Arial" panose="020B0604020202020204" pitchFamily="34" charset="0"/>
                <a:sym typeface="Arial"/>
              </a:rPr>
              <a:t>By October 2025 we will have:</a:t>
            </a: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endParaRPr lang="en-GB">
              <a:solidFill>
                <a:srgbClr val="626262"/>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lang="en-GB">
                <a:solidFill>
                  <a:srgbClr val="626262"/>
                </a:solidFill>
                <a:latin typeface="Arial" panose="020B0604020202020204" pitchFamily="34" charset="0"/>
                <a:cs typeface="Arial" panose="020B0604020202020204" pitchFamily="34" charset="0"/>
                <a:sym typeface="Arial"/>
              </a:rPr>
              <a:t>mapped out how best to deliver advanced XFEL capabilities identified in the Science Case</a:t>
            </a:r>
          </a:p>
          <a:p>
            <a:pPr marL="285750" marR="0" lvl="0" indent="-28575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lang="en-GB">
                <a:solidFill>
                  <a:srgbClr val="626262"/>
                </a:solidFill>
                <a:latin typeface="Arial" panose="020B0604020202020204" pitchFamily="34" charset="0"/>
                <a:cs typeface="Arial" panose="020B0604020202020204" pitchFamily="34" charset="0"/>
                <a:sym typeface="Arial"/>
              </a:rPr>
              <a:t>explored a Conceptual Design for a unique new machine that can fulfil all required capabilities</a:t>
            </a:r>
          </a:p>
          <a:p>
            <a:pPr marL="285750" marR="0" lvl="0" indent="-28575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lang="en-GB">
                <a:solidFill>
                  <a:srgbClr val="626262"/>
                </a:solidFill>
                <a:latin typeface="Arial" panose="020B0604020202020204" pitchFamily="34" charset="0"/>
                <a:cs typeface="Arial" panose="020B0604020202020204" pitchFamily="34" charset="0"/>
                <a:sym typeface="Arial"/>
              </a:rPr>
              <a:t>examined other investment options and collaborations in existing XFELs </a:t>
            </a:r>
          </a:p>
          <a:p>
            <a:pPr marL="285750" marR="0" lvl="0" indent="-28575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lang="en-GB">
                <a:solidFill>
                  <a:srgbClr val="626262"/>
                </a:solidFill>
                <a:latin typeface="Arial" panose="020B0604020202020204" pitchFamily="34" charset="0"/>
                <a:cs typeface="Arial" panose="020B0604020202020204" pitchFamily="34" charset="0"/>
                <a:sym typeface="Arial"/>
              </a:rPr>
              <a:t>updated the Science Case to feed into the process and inform future decisions</a:t>
            </a:r>
          </a:p>
          <a:p>
            <a:pPr marL="285750" marR="0" lvl="0" indent="-28575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lang="en-GB">
                <a:solidFill>
                  <a:srgbClr val="626262"/>
                </a:solidFill>
                <a:latin typeface="Arial" panose="020B0604020202020204" pitchFamily="34" charset="0"/>
                <a:cs typeface="Arial" panose="020B0604020202020204" pitchFamily="34" charset="0"/>
                <a:sym typeface="Arial"/>
              </a:rPr>
              <a:t>held multiple Townhall Meetings around UK engaging with the user community (like this one)</a:t>
            </a:r>
          </a:p>
          <a:p>
            <a:pPr marL="285750" marR="0" lvl="0" indent="-28575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lang="en-GB">
                <a:solidFill>
                  <a:srgbClr val="626262"/>
                </a:solidFill>
                <a:latin typeface="Arial" panose="020B0604020202020204" pitchFamily="34" charset="0"/>
                <a:cs typeface="Arial" panose="020B0604020202020204" pitchFamily="34" charset="0"/>
                <a:sym typeface="Arial"/>
              </a:rPr>
              <a:t>investigated the socioeconomic impact of a next generation XFEL</a:t>
            </a:r>
          </a:p>
        </p:txBody>
      </p:sp>
      <p:pic>
        <p:nvPicPr>
          <p:cNvPr id="9" name="Picture 8">
            <a:extLst>
              <a:ext uri="{FF2B5EF4-FFF2-40B4-BE49-F238E27FC236}">
                <a16:creationId xmlns:a16="http://schemas.microsoft.com/office/drawing/2014/main" id="{2F36D5FE-70D7-7272-5DA5-94F5B7DB4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4" name="Title 1">
            <a:extLst>
              <a:ext uri="{FF2B5EF4-FFF2-40B4-BE49-F238E27FC236}">
                <a16:creationId xmlns:a16="http://schemas.microsoft.com/office/drawing/2014/main" id="{AA4D1FDF-C252-4862-0E19-79543D952207}"/>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Objectives</a:t>
            </a:r>
          </a:p>
        </p:txBody>
      </p:sp>
    </p:spTree>
    <p:extLst>
      <p:ext uri="{BB962C8B-B14F-4D97-AF65-F5344CB8AC3E}">
        <p14:creationId xmlns:p14="http://schemas.microsoft.com/office/powerpoint/2010/main" val="3323526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7" name="Picture 6">
            <a:extLst>
              <a:ext uri="{FF2B5EF4-FFF2-40B4-BE49-F238E27FC236}">
                <a16:creationId xmlns:a16="http://schemas.microsoft.com/office/drawing/2014/main" id="{7C9D6DBC-F19A-84A4-4151-0057FA915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411" y="6131822"/>
            <a:ext cx="2111379" cy="539751"/>
          </a:xfrm>
          <a:prstGeom prst="rect">
            <a:avLst/>
          </a:prstGeom>
        </p:spPr>
      </p:pic>
      <p:sp>
        <p:nvSpPr>
          <p:cNvPr id="15" name="Title 1">
            <a:extLst>
              <a:ext uri="{FF2B5EF4-FFF2-40B4-BE49-F238E27FC236}">
                <a16:creationId xmlns:a16="http://schemas.microsoft.com/office/drawing/2014/main" id="{791BDAFB-DDC4-9FD0-DEE9-72384D26F492}"/>
              </a:ext>
            </a:extLst>
          </p:cNvPr>
          <p:cNvSpPr txBox="1">
            <a:spLocks/>
          </p:cNvSpPr>
          <p:nvPr/>
        </p:nvSpPr>
        <p:spPr>
          <a:xfrm>
            <a:off x="252411" y="3085634"/>
            <a:ext cx="11101389" cy="6867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spc="-150">
                <a:solidFill>
                  <a:srgbClr val="2E2D62"/>
                </a:solidFill>
                <a:latin typeface="Arial" panose="020B0604020202020204" pitchFamily="34" charset="0"/>
                <a:ea typeface="+mn-ea"/>
                <a:cs typeface="Arial" panose="020B0604020202020204" pitchFamily="34" charset="0"/>
              </a:rPr>
              <a:t>Who are we?</a:t>
            </a:r>
          </a:p>
        </p:txBody>
      </p:sp>
    </p:spTree>
    <p:extLst>
      <p:ext uri="{BB962C8B-B14F-4D97-AF65-F5344CB8AC3E}">
        <p14:creationId xmlns:p14="http://schemas.microsoft.com/office/powerpoint/2010/main" val="2851524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832156E-40F3-37AC-C20B-F38A2F05E9D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cxnSp>
        <p:nvCxnSpPr>
          <p:cNvPr id="35" name="Straight Connector 34">
            <a:extLst>
              <a:ext uri="{FF2B5EF4-FFF2-40B4-BE49-F238E27FC236}">
                <a16:creationId xmlns:a16="http://schemas.microsoft.com/office/drawing/2014/main" id="{3A2A1699-77DF-08E1-C470-7A749A6F3E2F}"/>
              </a:ext>
            </a:extLst>
          </p:cNvPr>
          <p:cNvCxnSpPr/>
          <p:nvPr/>
        </p:nvCxnSpPr>
        <p:spPr>
          <a:xfrm flipV="1">
            <a:off x="11600709" y="1881814"/>
            <a:ext cx="13697" cy="2250368"/>
          </a:xfrm>
          <a:prstGeom prst="line">
            <a:avLst/>
          </a:prstGeom>
          <a:ln w="28575"/>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3A2A1699-77DF-08E1-C470-7A749A6F3E2F}"/>
              </a:ext>
            </a:extLst>
          </p:cNvPr>
          <p:cNvCxnSpPr/>
          <p:nvPr/>
        </p:nvCxnSpPr>
        <p:spPr>
          <a:xfrm flipH="1">
            <a:off x="2197518" y="2909145"/>
            <a:ext cx="705559"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3A2A1699-77DF-08E1-C470-7A749A6F3E2F}"/>
              </a:ext>
            </a:extLst>
          </p:cNvPr>
          <p:cNvCxnSpPr/>
          <p:nvPr/>
        </p:nvCxnSpPr>
        <p:spPr>
          <a:xfrm flipV="1">
            <a:off x="6199563" y="1938390"/>
            <a:ext cx="13697" cy="2250368"/>
          </a:xfrm>
          <a:prstGeom prst="line">
            <a:avLst/>
          </a:prstGeom>
          <a:ln w="28575"/>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3962A2DB-ADA3-EBA2-2BAA-01834DF12704}"/>
              </a:ext>
            </a:extLst>
          </p:cNvPr>
          <p:cNvSpPr/>
          <p:nvPr/>
        </p:nvSpPr>
        <p:spPr>
          <a:xfrm>
            <a:off x="3563761" y="42162"/>
            <a:ext cx="8332842" cy="2120276"/>
          </a:xfrm>
          <a:prstGeom prst="rect">
            <a:avLst/>
          </a:prstGeom>
          <a:solidFill>
            <a:schemeClr val="bg1">
              <a:lumMod val="85000"/>
            </a:schemeClr>
          </a:solid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A2A1699-77DF-08E1-C470-7A749A6F3E2F}"/>
              </a:ext>
            </a:extLst>
          </p:cNvPr>
          <p:cNvCxnSpPr/>
          <p:nvPr/>
        </p:nvCxnSpPr>
        <p:spPr>
          <a:xfrm flipV="1">
            <a:off x="8921748" y="2638164"/>
            <a:ext cx="2" cy="1295675"/>
          </a:xfrm>
          <a:prstGeom prst="line">
            <a:avLst/>
          </a:prstGeom>
          <a:ln w="28575"/>
        </p:spPr>
        <p:style>
          <a:lnRef idx="2">
            <a:schemeClr val="dk1"/>
          </a:lnRef>
          <a:fillRef idx="0">
            <a:schemeClr val="dk1"/>
          </a:fillRef>
          <a:effectRef idx="1">
            <a:schemeClr val="dk1"/>
          </a:effectRef>
          <a:fontRef idx="minor">
            <a:schemeClr val="tx1"/>
          </a:fontRef>
        </p:style>
      </p:cxnSp>
      <p:grpSp>
        <p:nvGrpSpPr>
          <p:cNvPr id="6" name="Group 5">
            <a:extLst>
              <a:ext uri="{FF2B5EF4-FFF2-40B4-BE49-F238E27FC236}">
                <a16:creationId xmlns:a16="http://schemas.microsoft.com/office/drawing/2014/main" id="{39429189-01F6-59E9-1F44-D9943BD6BE89}"/>
              </a:ext>
            </a:extLst>
          </p:cNvPr>
          <p:cNvGrpSpPr/>
          <p:nvPr/>
        </p:nvGrpSpPr>
        <p:grpSpPr>
          <a:xfrm>
            <a:off x="2685675" y="2547631"/>
            <a:ext cx="8737891" cy="1369606"/>
            <a:chOff x="380294" y="6985197"/>
            <a:chExt cx="20682257" cy="4968553"/>
          </a:xfrm>
          <a:solidFill>
            <a:schemeClr val="bg1"/>
          </a:solidFill>
        </p:grpSpPr>
        <p:sp>
          <p:nvSpPr>
            <p:cNvPr id="7" name="Rectangle 6">
              <a:extLst>
                <a:ext uri="{FF2B5EF4-FFF2-40B4-BE49-F238E27FC236}">
                  <a16:creationId xmlns:a16="http://schemas.microsoft.com/office/drawing/2014/main" id="{03F866FA-E5BF-40E7-7C09-5D3FC0F0A9F9}"/>
                </a:ext>
              </a:extLst>
            </p:cNvPr>
            <p:cNvSpPr/>
            <p:nvPr/>
          </p:nvSpPr>
          <p:spPr>
            <a:xfrm>
              <a:off x="380294" y="6985197"/>
              <a:ext cx="20682257" cy="4968553"/>
            </a:xfrm>
            <a:prstGeom prst="rect">
              <a:avLst/>
            </a:prstGeom>
            <a:grp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06436" tIns="53218" rIns="106436" bIns="53218"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37DDBA6-4C47-D7E3-38CE-6B22F5C6BC31}"/>
                </a:ext>
              </a:extLst>
            </p:cNvPr>
            <p:cNvSpPr/>
            <p:nvPr/>
          </p:nvSpPr>
          <p:spPr>
            <a:xfrm>
              <a:off x="549357" y="7035793"/>
              <a:ext cx="9154316" cy="1451489"/>
            </a:xfrm>
            <a:prstGeom prst="rect">
              <a:avLst/>
            </a:prstGeom>
            <a:noFill/>
            <a:ln w="285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Champion lead – Jim Clarke</a:t>
              </a:r>
            </a:p>
          </p:txBody>
        </p:sp>
      </p:grpSp>
      <p:grpSp>
        <p:nvGrpSpPr>
          <p:cNvPr id="9" name="Group 8">
            <a:extLst>
              <a:ext uri="{FF2B5EF4-FFF2-40B4-BE49-F238E27FC236}">
                <a16:creationId xmlns:a16="http://schemas.microsoft.com/office/drawing/2014/main" id="{39429189-01F6-59E9-1F44-D9943BD6BE89}"/>
              </a:ext>
            </a:extLst>
          </p:cNvPr>
          <p:cNvGrpSpPr/>
          <p:nvPr/>
        </p:nvGrpSpPr>
        <p:grpSpPr>
          <a:xfrm>
            <a:off x="2685675" y="4078029"/>
            <a:ext cx="6476051" cy="2665671"/>
            <a:chOff x="380294" y="6985199"/>
            <a:chExt cx="20682257" cy="4598052"/>
          </a:xfrm>
          <a:solidFill>
            <a:schemeClr val="bg1"/>
          </a:solidFill>
        </p:grpSpPr>
        <p:sp>
          <p:nvSpPr>
            <p:cNvPr id="10" name="Rectangle 9">
              <a:extLst>
                <a:ext uri="{FF2B5EF4-FFF2-40B4-BE49-F238E27FC236}">
                  <a16:creationId xmlns:a16="http://schemas.microsoft.com/office/drawing/2014/main" id="{03F866FA-E5BF-40E7-7C09-5D3FC0F0A9F9}"/>
                </a:ext>
              </a:extLst>
            </p:cNvPr>
            <p:cNvSpPr/>
            <p:nvPr/>
          </p:nvSpPr>
          <p:spPr>
            <a:xfrm>
              <a:off x="380294" y="6985199"/>
              <a:ext cx="20682257" cy="4598052"/>
            </a:xfrm>
            <a:prstGeom prst="rect">
              <a:avLst/>
            </a:prstGeom>
            <a:grp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06436" tIns="53218" rIns="106436" bIns="53218"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7DDBA6-4C47-D7E3-38CE-6B22F5C6BC31}"/>
                </a:ext>
              </a:extLst>
            </p:cNvPr>
            <p:cNvSpPr/>
            <p:nvPr/>
          </p:nvSpPr>
          <p:spPr>
            <a:xfrm>
              <a:off x="608403" y="7039802"/>
              <a:ext cx="8324548" cy="743273"/>
            </a:xfrm>
            <a:prstGeom prst="rect">
              <a:avLst/>
            </a:prstGeom>
            <a:grpFill/>
            <a:ln w="2857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Machine Design team:</a:t>
              </a:r>
            </a:p>
          </p:txBody>
        </p:sp>
      </p:grpSp>
      <p:sp>
        <p:nvSpPr>
          <p:cNvPr id="14" name="TextBox 13">
            <a:extLst>
              <a:ext uri="{FF2B5EF4-FFF2-40B4-BE49-F238E27FC236}">
                <a16:creationId xmlns:a16="http://schemas.microsoft.com/office/drawing/2014/main" id="{02A62CDA-51AA-9C5C-9533-BAABA936F659}"/>
              </a:ext>
            </a:extLst>
          </p:cNvPr>
          <p:cNvSpPr txBox="1"/>
          <p:nvPr/>
        </p:nvSpPr>
        <p:spPr>
          <a:xfrm>
            <a:off x="6523113" y="163265"/>
            <a:ext cx="2414139" cy="415252"/>
          </a:xfrm>
          <a:prstGeom prst="rect">
            <a:avLst/>
          </a:prstGeom>
          <a:no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defPPr>
              <a:defRPr lang="en-US"/>
            </a:defPPr>
            <a:lvl1pP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WP0 - Management</a:t>
            </a:r>
          </a:p>
        </p:txBody>
      </p:sp>
      <p:sp>
        <p:nvSpPr>
          <p:cNvPr id="17" name="TextBox 16">
            <a:extLst>
              <a:ext uri="{FF2B5EF4-FFF2-40B4-BE49-F238E27FC236}">
                <a16:creationId xmlns:a16="http://schemas.microsoft.com/office/drawing/2014/main" id="{CBBC9259-2C73-740D-0012-24FC53755D81}"/>
              </a:ext>
            </a:extLst>
          </p:cNvPr>
          <p:cNvSpPr txBox="1"/>
          <p:nvPr/>
        </p:nvSpPr>
        <p:spPr>
          <a:xfrm>
            <a:off x="166756" y="2547631"/>
            <a:ext cx="2306443"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Chief Engineer – Barry Fell</a:t>
            </a:r>
          </a:p>
        </p:txBody>
      </p:sp>
      <p:sp>
        <p:nvSpPr>
          <p:cNvPr id="22" name="TextBox 21">
            <a:extLst>
              <a:ext uri="{FF2B5EF4-FFF2-40B4-BE49-F238E27FC236}">
                <a16:creationId xmlns:a16="http://schemas.microsoft.com/office/drawing/2014/main" id="{CBBC9259-2C73-740D-0012-24FC53755D81}"/>
              </a:ext>
            </a:extLst>
          </p:cNvPr>
          <p:cNvSpPr txBox="1"/>
          <p:nvPr/>
        </p:nvSpPr>
        <p:spPr>
          <a:xfrm>
            <a:off x="8343615" y="3035073"/>
            <a:ext cx="2875244"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European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 Deepa Angal-Kalinin</a:t>
            </a:r>
          </a:p>
        </p:txBody>
      </p:sp>
      <p:sp>
        <p:nvSpPr>
          <p:cNvPr id="23" name="TextBox 22">
            <a:extLst>
              <a:ext uri="{FF2B5EF4-FFF2-40B4-BE49-F238E27FC236}">
                <a16:creationId xmlns:a16="http://schemas.microsoft.com/office/drawing/2014/main" id="{CBBC9259-2C73-740D-0012-24FC53755D81}"/>
              </a:ext>
            </a:extLst>
          </p:cNvPr>
          <p:cNvSpPr txBox="1"/>
          <p:nvPr/>
        </p:nvSpPr>
        <p:spPr>
          <a:xfrm>
            <a:off x="2858309" y="3033493"/>
            <a:ext cx="2306443"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International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 Ed </a:t>
            </a:r>
            <a:r>
              <a:rPr kumimoji="0" lang="en-GB" sz="2000" b="0" i="0" u="none" strike="noStrike" kern="1200" cap="none" spc="0" normalizeH="0" baseline="0" noProof="0" err="1">
                <a:ln>
                  <a:noFill/>
                </a:ln>
                <a:solidFill>
                  <a:srgbClr val="201D3E"/>
                </a:solidFill>
                <a:effectLst/>
                <a:uLnTx/>
                <a:uFillTx/>
                <a:latin typeface="Calibri" panose="020F0502020204030204"/>
                <a:ea typeface="+mn-ea"/>
                <a:cs typeface="+mn-cs"/>
              </a:rPr>
              <a:t>Snedden</a:t>
            </a:r>
            <a:endPar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BBC9259-2C73-740D-0012-24FC53755D81}"/>
              </a:ext>
            </a:extLst>
          </p:cNvPr>
          <p:cNvSpPr txBox="1"/>
          <p:nvPr/>
        </p:nvSpPr>
        <p:spPr>
          <a:xfrm>
            <a:off x="5670411" y="3035073"/>
            <a:ext cx="2306443"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UK-XFEL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 Dave Dunning</a:t>
            </a:r>
          </a:p>
        </p:txBody>
      </p:sp>
      <p:grpSp>
        <p:nvGrpSpPr>
          <p:cNvPr id="28" name="Group 27">
            <a:extLst>
              <a:ext uri="{FF2B5EF4-FFF2-40B4-BE49-F238E27FC236}">
                <a16:creationId xmlns:a16="http://schemas.microsoft.com/office/drawing/2014/main" id="{39429189-01F6-59E9-1F44-D9943BD6BE89}"/>
              </a:ext>
            </a:extLst>
          </p:cNvPr>
          <p:cNvGrpSpPr/>
          <p:nvPr/>
        </p:nvGrpSpPr>
        <p:grpSpPr>
          <a:xfrm>
            <a:off x="9300422" y="4090708"/>
            <a:ext cx="2726478" cy="568161"/>
            <a:chOff x="380294" y="6985197"/>
            <a:chExt cx="20682257" cy="4968553"/>
          </a:xfrm>
          <a:solidFill>
            <a:schemeClr val="bg1"/>
          </a:solidFill>
        </p:grpSpPr>
        <p:sp>
          <p:nvSpPr>
            <p:cNvPr id="29" name="Rectangle 28">
              <a:extLst>
                <a:ext uri="{FF2B5EF4-FFF2-40B4-BE49-F238E27FC236}">
                  <a16:creationId xmlns:a16="http://schemas.microsoft.com/office/drawing/2014/main" id="{03F866FA-E5BF-40E7-7C09-5D3FC0F0A9F9}"/>
                </a:ext>
              </a:extLst>
            </p:cNvPr>
            <p:cNvSpPr/>
            <p:nvPr/>
          </p:nvSpPr>
          <p:spPr>
            <a:xfrm>
              <a:off x="380294" y="6985197"/>
              <a:ext cx="20682257" cy="4968553"/>
            </a:xfrm>
            <a:prstGeom prst="rect">
              <a:avLst/>
            </a:prstGeom>
            <a:grp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06436" tIns="53218" rIns="106436" bIns="53218"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37DDBA6-4C47-D7E3-38CE-6B22F5C6BC31}"/>
                </a:ext>
              </a:extLst>
            </p:cNvPr>
            <p:cNvSpPr/>
            <p:nvPr/>
          </p:nvSpPr>
          <p:spPr>
            <a:xfrm>
              <a:off x="1143598" y="7142948"/>
              <a:ext cx="19040961" cy="3498951"/>
            </a:xfrm>
            <a:prstGeom prst="rect">
              <a:avLst/>
            </a:prstGeom>
            <a:grpFill/>
            <a:ln w="2857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WP13 -Socioeconomic</a:t>
              </a:r>
            </a:p>
          </p:txBody>
        </p:sp>
      </p:grpSp>
      <p:sp>
        <p:nvSpPr>
          <p:cNvPr id="31" name="Rectangle 30"/>
          <p:cNvSpPr/>
          <p:nvPr/>
        </p:nvSpPr>
        <p:spPr>
          <a:xfrm>
            <a:off x="3737326" y="4472929"/>
            <a:ext cx="5184424"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WP3.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Low Energy Beam 		-</a:t>
            </a: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 Boris Militsyn</a:t>
            </a:r>
            <a:b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b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WP4.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High Energy Beam		-</a:t>
            </a: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 Peter Williams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WP5. </a:t>
            </a:r>
            <a:r>
              <a:rPr kumimoji="0" lang="en-GB" sz="1400" b="0" i="0" u="none" strike="noStrike" kern="1200" cap="none" spc="0" normalizeH="0" baseline="0" noProof="0" err="1">
                <a:ln>
                  <a:noFill/>
                </a:ln>
                <a:solidFill>
                  <a:srgbClr val="201D3E"/>
                </a:solidFill>
                <a:effectLst/>
                <a:uLnTx/>
                <a:uFillTx/>
                <a:latin typeface="Calibri" panose="020F0502020204030204" pitchFamily="34" charset="0"/>
                <a:ea typeface="Calibri" panose="020F0502020204030204" pitchFamily="34" charset="0"/>
                <a:cs typeface="+mn-cs"/>
              </a:rPr>
              <a:t>FELs</a:t>
            </a: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 &amp; Undulators 		- Neil Thompson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WP6. Photon Beams 		- Mark Roper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WP7. Data &amp; ML 		- Storm Mathisen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WP8. Synchronous Sources 	- Dave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WP9. End Stations 		- James Green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WP10. Synchronization 		- James Henderson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rPr>
              <a:t>WP11. Project Delivery 		- Barry Fell</a:t>
            </a:r>
          </a:p>
          <a:p>
            <a:pPr>
              <a:defRPr/>
            </a:pPr>
            <a:r>
              <a:rPr lang="en-GB" sz="1400">
                <a:solidFill>
                  <a:srgbClr val="201D3E"/>
                </a:solidFill>
                <a:latin typeface="Calibri" panose="020F0502020204030204" pitchFamily="34" charset="0"/>
                <a:ea typeface="Calibri" panose="020F0502020204030204" pitchFamily="34" charset="0"/>
              </a:rPr>
              <a:t>WP12. Detector Systems		- Matt Wilson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01D3E"/>
              </a:solidFill>
              <a:effectLst/>
              <a:uLnTx/>
              <a:uFillTx/>
              <a:latin typeface="Calibri" panose="020F0502020204030204" pitchFamily="34" charset="0"/>
              <a:ea typeface="Calibri" panose="020F0502020204030204" pitchFamily="34" charset="0"/>
              <a:cs typeface="+mn-cs"/>
            </a:endParaRPr>
          </a:p>
        </p:txBody>
      </p:sp>
      <p:cxnSp>
        <p:nvCxnSpPr>
          <p:cNvPr id="38" name="Straight Connector 37">
            <a:extLst>
              <a:ext uri="{FF2B5EF4-FFF2-40B4-BE49-F238E27FC236}">
                <a16:creationId xmlns:a16="http://schemas.microsoft.com/office/drawing/2014/main" id="{3A2A1699-77DF-08E1-C470-7A749A6F3E2F}"/>
              </a:ext>
            </a:extLst>
          </p:cNvPr>
          <p:cNvCxnSpPr/>
          <p:nvPr/>
        </p:nvCxnSpPr>
        <p:spPr>
          <a:xfrm flipV="1">
            <a:off x="7526894" y="1294119"/>
            <a:ext cx="2947" cy="354984"/>
          </a:xfrm>
          <a:prstGeom prst="line">
            <a:avLst/>
          </a:prstGeom>
          <a:ln w="28575"/>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3A2A1699-77DF-08E1-C470-7A749A6F3E2F}"/>
              </a:ext>
            </a:extLst>
          </p:cNvPr>
          <p:cNvCxnSpPr/>
          <p:nvPr/>
        </p:nvCxnSpPr>
        <p:spPr>
          <a:xfrm flipV="1">
            <a:off x="9053458" y="1294119"/>
            <a:ext cx="2947" cy="354984"/>
          </a:xfrm>
          <a:prstGeom prst="line">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759BA92B-1703-DE4D-DFBF-B3D521B26CC5}"/>
              </a:ext>
            </a:extLst>
          </p:cNvPr>
          <p:cNvSpPr txBox="1"/>
          <p:nvPr/>
        </p:nvSpPr>
        <p:spPr>
          <a:xfrm>
            <a:off x="8820173" y="594445"/>
            <a:ext cx="2160000"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defPPr>
              <a:defRPr lang="en-US"/>
            </a:defPPr>
            <a:lvl1pP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Sponsor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 John Collier</a:t>
            </a:r>
          </a:p>
        </p:txBody>
      </p:sp>
      <p:sp>
        <p:nvSpPr>
          <p:cNvPr id="21" name="TextBox 20">
            <a:extLst>
              <a:ext uri="{FF2B5EF4-FFF2-40B4-BE49-F238E27FC236}">
                <a16:creationId xmlns:a16="http://schemas.microsoft.com/office/drawing/2014/main" id="{CBBC9259-2C73-740D-0012-24FC53755D81}"/>
              </a:ext>
            </a:extLst>
          </p:cNvPr>
          <p:cNvSpPr txBox="1"/>
          <p:nvPr/>
        </p:nvSpPr>
        <p:spPr>
          <a:xfrm>
            <a:off x="6438901" y="589491"/>
            <a:ext cx="2160000"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Technical 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 Jim Clarke</a:t>
            </a:r>
          </a:p>
        </p:txBody>
      </p:sp>
      <p:cxnSp>
        <p:nvCxnSpPr>
          <p:cNvPr id="40" name="Straight Connector 39">
            <a:extLst>
              <a:ext uri="{FF2B5EF4-FFF2-40B4-BE49-F238E27FC236}">
                <a16:creationId xmlns:a16="http://schemas.microsoft.com/office/drawing/2014/main" id="{3A2A1699-77DF-08E1-C470-7A749A6F3E2F}"/>
              </a:ext>
            </a:extLst>
          </p:cNvPr>
          <p:cNvCxnSpPr/>
          <p:nvPr/>
        </p:nvCxnSpPr>
        <p:spPr>
          <a:xfrm flipV="1">
            <a:off x="6049840" y="1294119"/>
            <a:ext cx="2947" cy="354984"/>
          </a:xfrm>
          <a:prstGeom prst="line">
            <a:avLst/>
          </a:prstGeom>
          <a:ln w="28575"/>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CBBC9259-2C73-740D-0012-24FC53755D81}"/>
              </a:ext>
            </a:extLst>
          </p:cNvPr>
          <p:cNvSpPr txBox="1"/>
          <p:nvPr/>
        </p:nvSpPr>
        <p:spPr>
          <a:xfrm>
            <a:off x="5734050" y="1611384"/>
            <a:ext cx="3566372" cy="415252"/>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Project Manager – Paul Aden</a:t>
            </a:r>
          </a:p>
        </p:txBody>
      </p:sp>
      <p:sp>
        <p:nvSpPr>
          <p:cNvPr id="33" name="TextBox 32">
            <a:extLst>
              <a:ext uri="{FF2B5EF4-FFF2-40B4-BE49-F238E27FC236}">
                <a16:creationId xmlns:a16="http://schemas.microsoft.com/office/drawing/2014/main" id="{CBBC9259-2C73-740D-0012-24FC53755D81}"/>
              </a:ext>
            </a:extLst>
          </p:cNvPr>
          <p:cNvSpPr txBox="1"/>
          <p:nvPr/>
        </p:nvSpPr>
        <p:spPr>
          <a:xfrm>
            <a:off x="4053260" y="589490"/>
            <a:ext cx="2160000" cy="723029"/>
          </a:xfrm>
          <a:prstGeom prst="rect">
            <a:avLst/>
          </a:prstGeom>
          <a:solidFill>
            <a:schemeClr val="bg1"/>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06436" tIns="53218" rIns="106436" bIns="532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Science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1D3E"/>
                </a:solidFill>
                <a:effectLst/>
                <a:uLnTx/>
                <a:uFillTx/>
                <a:latin typeface="Calibri" panose="020F0502020204030204"/>
                <a:ea typeface="+mn-ea"/>
                <a:cs typeface="+mn-cs"/>
              </a:rPr>
              <a:t>- Jon Marangos</a:t>
            </a:r>
          </a:p>
        </p:txBody>
      </p:sp>
      <p:pic>
        <p:nvPicPr>
          <p:cNvPr id="32" name="Picture 31">
            <a:extLst>
              <a:ext uri="{FF2B5EF4-FFF2-40B4-BE49-F238E27FC236}">
                <a16:creationId xmlns:a16="http://schemas.microsoft.com/office/drawing/2014/main" id="{2F36D5FE-70D7-7272-5DA5-94F5B7DB4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4" name="Title 1">
            <a:extLst>
              <a:ext uri="{FF2B5EF4-FFF2-40B4-BE49-F238E27FC236}">
                <a16:creationId xmlns:a16="http://schemas.microsoft.com/office/drawing/2014/main" id="{6237F081-E889-1E89-2A67-BFA0AEBAC676}"/>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The Design Team</a:t>
            </a:r>
          </a:p>
        </p:txBody>
      </p:sp>
    </p:spTree>
    <p:extLst>
      <p:ext uri="{BB962C8B-B14F-4D97-AF65-F5344CB8AC3E}">
        <p14:creationId xmlns:p14="http://schemas.microsoft.com/office/powerpoint/2010/main" val="297348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A4BD99-F636-B72C-4408-A5C0F49108F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2" name="Title 1">
            <a:extLst>
              <a:ext uri="{FF2B5EF4-FFF2-40B4-BE49-F238E27FC236}">
                <a16:creationId xmlns:a16="http://schemas.microsoft.com/office/drawing/2014/main" id="{24E0E254-AE66-2D4E-A792-7BE8E036A3A0}"/>
              </a:ext>
            </a:extLst>
          </p:cNvPr>
          <p:cNvSpPr>
            <a:spLocks noGrp="1"/>
          </p:cNvSpPr>
          <p:nvPr>
            <p:ph type="title"/>
          </p:nvPr>
        </p:nvSpPr>
        <p:spPr>
          <a:xfrm>
            <a:off x="110837" y="120566"/>
            <a:ext cx="11970325" cy="584776"/>
          </a:xfrm>
        </p:spPr>
        <p:txBody>
          <a:bodyPr>
            <a:normAutofit/>
          </a:bodyPr>
          <a:lstStyle/>
          <a:p>
            <a:r>
              <a:rPr lang="en-GB" sz="2800" b="1" spc="-150">
                <a:solidFill>
                  <a:srgbClr val="2E2D62"/>
                </a:solidFill>
                <a:latin typeface="Arial" panose="020B0604020202020204" pitchFamily="34" charset="0"/>
                <a:ea typeface="+mn-ea"/>
                <a:cs typeface="Arial" panose="020B0604020202020204" pitchFamily="34" charset="0"/>
              </a:rPr>
              <a:t>Expert Science Team</a:t>
            </a:r>
          </a:p>
        </p:txBody>
      </p:sp>
      <p:sp>
        <p:nvSpPr>
          <p:cNvPr id="4" name="TextBox 3">
            <a:extLst>
              <a:ext uri="{FF2B5EF4-FFF2-40B4-BE49-F238E27FC236}">
                <a16:creationId xmlns:a16="http://schemas.microsoft.com/office/drawing/2014/main" id="{F56A4CB8-9A12-B879-68FF-601617C5B01E}"/>
              </a:ext>
            </a:extLst>
          </p:cNvPr>
          <p:cNvSpPr txBox="1"/>
          <p:nvPr/>
        </p:nvSpPr>
        <p:spPr>
          <a:xfrm>
            <a:off x="3946289" y="811157"/>
            <a:ext cx="5640662" cy="369332"/>
          </a:xfrm>
          <a:prstGeom prst="rect">
            <a:avLst/>
          </a:prstGeom>
          <a:solidFill>
            <a:srgbClr val="2E2D62"/>
          </a:solidFill>
        </p:spPr>
        <p:txBody>
          <a:bodyPr wrap="square" rtlCol="0">
            <a:spAutoFit/>
          </a:bodyPr>
          <a:lstStyle/>
          <a:p>
            <a:r>
              <a:rPr lang="en-GB" b="1">
                <a:solidFill>
                  <a:schemeClr val="bg1"/>
                </a:solidFill>
                <a:cs typeface="Arial" panose="020B0604020202020204" pitchFamily="34" charset="0"/>
              </a:rPr>
              <a:t>Matter in extreme conditions</a:t>
            </a:r>
          </a:p>
        </p:txBody>
      </p:sp>
      <p:sp>
        <p:nvSpPr>
          <p:cNvPr id="5" name="TextBox 4">
            <a:extLst>
              <a:ext uri="{FF2B5EF4-FFF2-40B4-BE49-F238E27FC236}">
                <a16:creationId xmlns:a16="http://schemas.microsoft.com/office/drawing/2014/main" id="{A431144A-9421-652D-B167-A13A5BE48C7F}"/>
              </a:ext>
            </a:extLst>
          </p:cNvPr>
          <p:cNvSpPr txBox="1"/>
          <p:nvPr/>
        </p:nvSpPr>
        <p:spPr>
          <a:xfrm>
            <a:off x="3946289" y="1664754"/>
            <a:ext cx="5640662" cy="369332"/>
          </a:xfrm>
          <a:prstGeom prst="rect">
            <a:avLst/>
          </a:prstGeom>
          <a:solidFill>
            <a:srgbClr val="2E2D62"/>
          </a:solidFill>
        </p:spPr>
        <p:txBody>
          <a:bodyPr wrap="square" rtlCol="0">
            <a:spAutoFit/>
          </a:bodyPr>
          <a:lstStyle/>
          <a:p>
            <a:pPr marL="0" indent="0">
              <a:buNone/>
            </a:pPr>
            <a:r>
              <a:rPr lang="en-GB" b="1">
                <a:solidFill>
                  <a:schemeClr val="bg1"/>
                </a:solidFill>
                <a:cs typeface="Arial" panose="020B0604020202020204" pitchFamily="34" charset="0"/>
              </a:rPr>
              <a:t>Nano/Quantum materials </a:t>
            </a:r>
          </a:p>
        </p:txBody>
      </p:sp>
      <p:sp>
        <p:nvSpPr>
          <p:cNvPr id="6" name="TextBox 5">
            <a:extLst>
              <a:ext uri="{FF2B5EF4-FFF2-40B4-BE49-F238E27FC236}">
                <a16:creationId xmlns:a16="http://schemas.microsoft.com/office/drawing/2014/main" id="{207A8ED2-196D-D5E7-8E2F-6DEBE7C05D21}"/>
              </a:ext>
            </a:extLst>
          </p:cNvPr>
          <p:cNvSpPr txBox="1"/>
          <p:nvPr/>
        </p:nvSpPr>
        <p:spPr>
          <a:xfrm>
            <a:off x="3946289" y="2529845"/>
            <a:ext cx="5640662" cy="369332"/>
          </a:xfrm>
          <a:prstGeom prst="rect">
            <a:avLst/>
          </a:prstGeom>
          <a:solidFill>
            <a:srgbClr val="2E2D62"/>
          </a:solidFill>
        </p:spPr>
        <p:txBody>
          <a:bodyPr wrap="square" rtlCol="0">
            <a:spAutoFit/>
          </a:bodyPr>
          <a:lstStyle/>
          <a:p>
            <a:pPr marL="0" indent="0">
              <a:buNone/>
            </a:pPr>
            <a:r>
              <a:rPr lang="en-GB" b="1">
                <a:solidFill>
                  <a:schemeClr val="bg1"/>
                </a:solidFill>
                <a:cs typeface="Arial" panose="020B0604020202020204" pitchFamily="34" charset="0"/>
              </a:rPr>
              <a:t>Engineering/Materials/Applications</a:t>
            </a:r>
          </a:p>
        </p:txBody>
      </p:sp>
      <p:sp>
        <p:nvSpPr>
          <p:cNvPr id="7" name="TextBox 6">
            <a:extLst>
              <a:ext uri="{FF2B5EF4-FFF2-40B4-BE49-F238E27FC236}">
                <a16:creationId xmlns:a16="http://schemas.microsoft.com/office/drawing/2014/main" id="{E60946C7-C4C2-1695-E99A-0514DAF595B2}"/>
              </a:ext>
            </a:extLst>
          </p:cNvPr>
          <p:cNvSpPr txBox="1"/>
          <p:nvPr/>
        </p:nvSpPr>
        <p:spPr>
          <a:xfrm>
            <a:off x="3946289" y="3392149"/>
            <a:ext cx="5640662" cy="369332"/>
          </a:xfrm>
          <a:prstGeom prst="rect">
            <a:avLst/>
          </a:prstGeom>
          <a:solidFill>
            <a:srgbClr val="2E2D62"/>
          </a:solidFill>
        </p:spPr>
        <p:txBody>
          <a:bodyPr wrap="square" rtlCol="0">
            <a:spAutoFit/>
          </a:bodyPr>
          <a:lstStyle/>
          <a:p>
            <a:pPr marL="0" indent="0">
              <a:buNone/>
            </a:pPr>
            <a:r>
              <a:rPr lang="en-GB" b="1">
                <a:solidFill>
                  <a:schemeClr val="bg1"/>
                </a:solidFill>
                <a:cs typeface="Arial" panose="020B0604020202020204" pitchFamily="34" charset="0"/>
              </a:rPr>
              <a:t>Life sciences: </a:t>
            </a:r>
          </a:p>
        </p:txBody>
      </p:sp>
      <p:sp>
        <p:nvSpPr>
          <p:cNvPr id="8" name="TextBox 7">
            <a:extLst>
              <a:ext uri="{FF2B5EF4-FFF2-40B4-BE49-F238E27FC236}">
                <a16:creationId xmlns:a16="http://schemas.microsoft.com/office/drawing/2014/main" id="{9A101260-A790-1F22-FC84-6E483561828A}"/>
              </a:ext>
            </a:extLst>
          </p:cNvPr>
          <p:cNvSpPr txBox="1"/>
          <p:nvPr/>
        </p:nvSpPr>
        <p:spPr>
          <a:xfrm>
            <a:off x="3939641" y="4254453"/>
            <a:ext cx="5640662" cy="369332"/>
          </a:xfrm>
          <a:prstGeom prst="rect">
            <a:avLst/>
          </a:prstGeom>
          <a:solidFill>
            <a:srgbClr val="2E2D62"/>
          </a:solidFill>
        </p:spPr>
        <p:txBody>
          <a:bodyPr wrap="square" rtlCol="0">
            <a:spAutoFit/>
          </a:bodyPr>
          <a:lstStyle/>
          <a:p>
            <a:pPr marL="0" indent="0">
              <a:buNone/>
            </a:pPr>
            <a:r>
              <a:rPr lang="en-GB" b="1">
                <a:solidFill>
                  <a:schemeClr val="bg1"/>
                </a:solidFill>
                <a:cs typeface="Arial" panose="020B0604020202020204" pitchFamily="34" charset="0"/>
              </a:rPr>
              <a:t>Chemical sciences: </a:t>
            </a:r>
          </a:p>
        </p:txBody>
      </p:sp>
      <p:sp>
        <p:nvSpPr>
          <p:cNvPr id="9" name="TextBox 8">
            <a:extLst>
              <a:ext uri="{FF2B5EF4-FFF2-40B4-BE49-F238E27FC236}">
                <a16:creationId xmlns:a16="http://schemas.microsoft.com/office/drawing/2014/main" id="{CCB6D864-930A-DC7E-4FC3-7661F0E3E329}"/>
              </a:ext>
            </a:extLst>
          </p:cNvPr>
          <p:cNvSpPr txBox="1"/>
          <p:nvPr/>
        </p:nvSpPr>
        <p:spPr>
          <a:xfrm>
            <a:off x="3946289" y="5122571"/>
            <a:ext cx="5640662" cy="369332"/>
          </a:xfrm>
          <a:prstGeom prst="rect">
            <a:avLst/>
          </a:prstGeom>
          <a:solidFill>
            <a:srgbClr val="2E2D62"/>
          </a:solidFill>
        </p:spPr>
        <p:txBody>
          <a:bodyPr wrap="square" rtlCol="0">
            <a:spAutoFit/>
          </a:bodyPr>
          <a:lstStyle/>
          <a:p>
            <a:pPr marL="0" indent="0">
              <a:buNone/>
            </a:pPr>
            <a:r>
              <a:rPr lang="en-GB" b="1">
                <a:solidFill>
                  <a:schemeClr val="bg1"/>
                </a:solidFill>
                <a:cs typeface="Arial" panose="020B0604020202020204" pitchFamily="34" charset="0"/>
              </a:rPr>
              <a:t>Physical sciences: </a:t>
            </a:r>
          </a:p>
        </p:txBody>
      </p:sp>
      <p:sp>
        <p:nvSpPr>
          <p:cNvPr id="12" name="TextBox 11">
            <a:extLst>
              <a:ext uri="{FF2B5EF4-FFF2-40B4-BE49-F238E27FC236}">
                <a16:creationId xmlns:a16="http://schemas.microsoft.com/office/drawing/2014/main" id="{5EB3D33E-1C15-4176-EFF9-6A9CC8E80DCE}"/>
              </a:ext>
            </a:extLst>
          </p:cNvPr>
          <p:cNvSpPr txBox="1"/>
          <p:nvPr/>
        </p:nvSpPr>
        <p:spPr>
          <a:xfrm>
            <a:off x="4042922" y="1156055"/>
            <a:ext cx="11786149" cy="523220"/>
          </a:xfrm>
          <a:prstGeom prst="rect">
            <a:avLst/>
          </a:prstGeom>
          <a:noFill/>
        </p:spPr>
        <p:txBody>
          <a:bodyPr wrap="square">
            <a:spAutoFit/>
          </a:bodyPr>
          <a:lstStyle/>
          <a:p>
            <a:r>
              <a:rPr lang="en-GB" sz="1400" i="1"/>
              <a:t>Andy Higginbotham (York), Andy Comley (AWE), Emma McBride (QUB), Sam </a:t>
            </a:r>
            <a:r>
              <a:rPr lang="en-GB" sz="1400" i="1" err="1"/>
              <a:t>Vinko</a:t>
            </a:r>
            <a:r>
              <a:rPr lang="en-GB" sz="1400" i="1"/>
              <a:t> (Oxford), </a:t>
            </a:r>
          </a:p>
          <a:p>
            <a:r>
              <a:rPr lang="en-GB" sz="1400" i="1"/>
              <a:t>Marco Borghesi (QUB), Malcolm McMahon (Edinburgh), Justin Wark (Oxford)</a:t>
            </a:r>
            <a:endParaRPr lang="en-GB" sz="1400"/>
          </a:p>
        </p:txBody>
      </p:sp>
      <p:sp>
        <p:nvSpPr>
          <p:cNvPr id="14" name="TextBox 13">
            <a:extLst>
              <a:ext uri="{FF2B5EF4-FFF2-40B4-BE49-F238E27FC236}">
                <a16:creationId xmlns:a16="http://schemas.microsoft.com/office/drawing/2014/main" id="{48BD2CE2-B103-46E9-A367-07859331D506}"/>
              </a:ext>
            </a:extLst>
          </p:cNvPr>
          <p:cNvSpPr txBox="1"/>
          <p:nvPr/>
        </p:nvSpPr>
        <p:spPr>
          <a:xfrm>
            <a:off x="4042923" y="1993079"/>
            <a:ext cx="9051285" cy="523220"/>
          </a:xfrm>
          <a:prstGeom prst="rect">
            <a:avLst/>
          </a:prstGeom>
          <a:noFill/>
        </p:spPr>
        <p:txBody>
          <a:bodyPr wrap="square">
            <a:spAutoFit/>
          </a:bodyPr>
          <a:lstStyle/>
          <a:p>
            <a:r>
              <a:rPr lang="en-GB" sz="1400" i="1"/>
              <a:t>Anna </a:t>
            </a:r>
            <a:r>
              <a:rPr lang="en-GB" sz="1400" i="1" err="1"/>
              <a:t>Regoutz</a:t>
            </a:r>
            <a:r>
              <a:rPr lang="en-GB" sz="1400" i="1"/>
              <a:t> (UCL), Marcus Newton (</a:t>
            </a:r>
            <a:r>
              <a:rPr lang="en-GB" sz="1400" i="1" err="1"/>
              <a:t>Soton</a:t>
            </a:r>
            <a:r>
              <a:rPr lang="en-GB" sz="1400" i="1"/>
              <a:t>), Ian Robinson (UCL/Brookhaven), Mark Dean (Brookhaven), </a:t>
            </a:r>
          </a:p>
          <a:p>
            <a:r>
              <a:rPr lang="en-GB" sz="1400" i="1"/>
              <a:t>Awan Shakil* (Plymouth), Paolo </a:t>
            </a:r>
            <a:r>
              <a:rPr lang="en-GB" sz="1400" i="1" err="1"/>
              <a:t>Raedelli</a:t>
            </a:r>
            <a:r>
              <a:rPr lang="en-GB" sz="1400" i="1"/>
              <a:t> (Oxford), Simon Wall (Aarhus), </a:t>
            </a:r>
            <a:r>
              <a:rPr lang="en-GB" sz="1400" i="1" err="1"/>
              <a:t>Sarnjeet</a:t>
            </a:r>
            <a:r>
              <a:rPr lang="en-GB" sz="1400" i="1"/>
              <a:t> </a:t>
            </a:r>
            <a:r>
              <a:rPr lang="en-GB" sz="1400" i="1" err="1"/>
              <a:t>Dhesi</a:t>
            </a:r>
            <a:r>
              <a:rPr lang="en-GB" sz="1400" i="1"/>
              <a:t> (Diamond), </a:t>
            </a:r>
          </a:p>
        </p:txBody>
      </p:sp>
      <p:sp>
        <p:nvSpPr>
          <p:cNvPr id="16" name="TextBox 15">
            <a:extLst>
              <a:ext uri="{FF2B5EF4-FFF2-40B4-BE49-F238E27FC236}">
                <a16:creationId xmlns:a16="http://schemas.microsoft.com/office/drawing/2014/main" id="{AE5BE12C-5C52-6A91-F351-6F2E95AED21C}"/>
              </a:ext>
            </a:extLst>
          </p:cNvPr>
          <p:cNvSpPr txBox="1"/>
          <p:nvPr/>
        </p:nvSpPr>
        <p:spPr>
          <a:xfrm>
            <a:off x="4042923" y="2903391"/>
            <a:ext cx="11372268" cy="307777"/>
          </a:xfrm>
          <a:prstGeom prst="rect">
            <a:avLst/>
          </a:prstGeom>
          <a:noFill/>
        </p:spPr>
        <p:txBody>
          <a:bodyPr wrap="square">
            <a:spAutoFit/>
          </a:bodyPr>
          <a:lstStyle/>
          <a:p>
            <a:r>
              <a:rPr lang="en-GB" sz="1400" i="1"/>
              <a:t>David Rugg (RR), Sven Schroeder (Leeds), David Dye (IC) Dan Eakins (Oxford),  Mike Fitzpatrick (Coventry) +*</a:t>
            </a:r>
          </a:p>
        </p:txBody>
      </p:sp>
      <p:sp>
        <p:nvSpPr>
          <p:cNvPr id="18" name="TextBox 17">
            <a:extLst>
              <a:ext uri="{FF2B5EF4-FFF2-40B4-BE49-F238E27FC236}">
                <a16:creationId xmlns:a16="http://schemas.microsoft.com/office/drawing/2014/main" id="{32288600-6CEE-AFB5-51BA-4C7900721188}"/>
              </a:ext>
            </a:extLst>
          </p:cNvPr>
          <p:cNvSpPr txBox="1"/>
          <p:nvPr/>
        </p:nvSpPr>
        <p:spPr>
          <a:xfrm>
            <a:off x="4042923" y="3744002"/>
            <a:ext cx="11467706" cy="523220"/>
          </a:xfrm>
          <a:prstGeom prst="rect">
            <a:avLst/>
          </a:prstGeom>
          <a:noFill/>
        </p:spPr>
        <p:txBody>
          <a:bodyPr wrap="square">
            <a:spAutoFit/>
          </a:bodyPr>
          <a:lstStyle/>
          <a:p>
            <a:r>
              <a:rPr lang="en-GB" sz="1400" i="1"/>
              <a:t>Allen Orville* (Diamond), Jasper van Thor (IC), </a:t>
            </a:r>
            <a:r>
              <a:rPr lang="en-GB" sz="1400" i="1" err="1"/>
              <a:t>Xiaodong</a:t>
            </a:r>
            <a:r>
              <a:rPr lang="en-GB" sz="1400" i="1"/>
              <a:t> Zhang (IC), Shakil Awan (Plymouth), </a:t>
            </a:r>
          </a:p>
          <a:p>
            <a:r>
              <a:rPr lang="en-GB" sz="1400" i="1"/>
              <a:t>Adrian Mancuso</a:t>
            </a:r>
            <a:r>
              <a:rPr lang="en-GB" sz="1400" i="1" baseline="30000"/>
              <a:t>#</a:t>
            </a:r>
            <a:r>
              <a:rPr lang="en-GB" sz="1400" i="1"/>
              <a:t> (Diamond), Tian </a:t>
            </a:r>
            <a:r>
              <a:rPr lang="en-GB" sz="1400" i="1" err="1"/>
              <a:t>Geng</a:t>
            </a:r>
            <a:r>
              <a:rPr lang="en-GB" sz="1400" i="1"/>
              <a:t> (</a:t>
            </a:r>
            <a:r>
              <a:rPr lang="en-GB" sz="1400" i="1" err="1"/>
              <a:t>Heptares</a:t>
            </a:r>
            <a:r>
              <a:rPr lang="en-GB" sz="1400" i="1"/>
              <a:t>)</a:t>
            </a:r>
          </a:p>
        </p:txBody>
      </p:sp>
      <p:sp>
        <p:nvSpPr>
          <p:cNvPr id="20" name="TextBox 19">
            <a:extLst>
              <a:ext uri="{FF2B5EF4-FFF2-40B4-BE49-F238E27FC236}">
                <a16:creationId xmlns:a16="http://schemas.microsoft.com/office/drawing/2014/main" id="{57156980-8C09-CF75-C115-489A0902384C}"/>
              </a:ext>
            </a:extLst>
          </p:cNvPr>
          <p:cNvSpPr txBox="1"/>
          <p:nvPr/>
        </p:nvSpPr>
        <p:spPr>
          <a:xfrm>
            <a:off x="4042923" y="4614765"/>
            <a:ext cx="11467706" cy="523220"/>
          </a:xfrm>
          <a:prstGeom prst="rect">
            <a:avLst/>
          </a:prstGeom>
          <a:noFill/>
        </p:spPr>
        <p:txBody>
          <a:bodyPr wrap="square">
            <a:spAutoFit/>
          </a:bodyPr>
          <a:lstStyle/>
          <a:p>
            <a:r>
              <a:rPr lang="en-GB" sz="1400" i="1"/>
              <a:t>Julia Weinstein (Sheffield), Russell Minns (</a:t>
            </a:r>
            <a:r>
              <a:rPr lang="en-GB" sz="1400" i="1" err="1"/>
              <a:t>Soton</a:t>
            </a:r>
            <a:r>
              <a:rPr lang="en-GB" sz="1400" i="1"/>
              <a:t>), Sofia Diaz-Moreno* (Diamond), Alex </a:t>
            </a:r>
            <a:r>
              <a:rPr lang="en-GB" sz="1400" i="1" err="1"/>
              <a:t>Baidak</a:t>
            </a:r>
            <a:r>
              <a:rPr lang="en-GB" sz="1400" i="1"/>
              <a:t> (Manchester),</a:t>
            </a:r>
          </a:p>
          <a:p>
            <a:r>
              <a:rPr lang="en-GB" sz="1400" i="1"/>
              <a:t>Andrew Burnett (Leeds), Tom Penfold (Newcastle), Rebecca Ingle (UCL), Mark Brouard, Claire Vallance (Oxford) </a:t>
            </a:r>
          </a:p>
        </p:txBody>
      </p:sp>
      <p:sp>
        <p:nvSpPr>
          <p:cNvPr id="22" name="TextBox 21">
            <a:extLst>
              <a:ext uri="{FF2B5EF4-FFF2-40B4-BE49-F238E27FC236}">
                <a16:creationId xmlns:a16="http://schemas.microsoft.com/office/drawing/2014/main" id="{1AF5C12D-5FA5-C556-E752-4717F1A2C275}"/>
              </a:ext>
            </a:extLst>
          </p:cNvPr>
          <p:cNvSpPr txBox="1"/>
          <p:nvPr/>
        </p:nvSpPr>
        <p:spPr>
          <a:xfrm>
            <a:off x="4042923" y="5482882"/>
            <a:ext cx="11368726" cy="523220"/>
          </a:xfrm>
          <a:prstGeom prst="rect">
            <a:avLst/>
          </a:prstGeom>
          <a:noFill/>
        </p:spPr>
        <p:txBody>
          <a:bodyPr wrap="square">
            <a:spAutoFit/>
          </a:bodyPr>
          <a:lstStyle/>
          <a:p>
            <a:r>
              <a:rPr lang="en-GB" sz="1400" i="1" err="1"/>
              <a:t>Amelle</a:t>
            </a:r>
            <a:r>
              <a:rPr lang="en-GB" sz="1400" i="1"/>
              <a:t> </a:t>
            </a:r>
            <a:r>
              <a:rPr lang="en-GB" sz="1400" i="1" err="1"/>
              <a:t>Zair</a:t>
            </a:r>
            <a:r>
              <a:rPr lang="en-GB" sz="1400" i="1"/>
              <a:t> (KCL), Adam </a:t>
            </a:r>
            <a:r>
              <a:rPr lang="en-GB" sz="1400" i="1" err="1"/>
              <a:t>Kirrander</a:t>
            </a:r>
            <a:r>
              <a:rPr lang="en-GB" sz="1400" i="1"/>
              <a:t> (Edinburgh), Jason Greenwood (QUB), Jon </a:t>
            </a:r>
            <a:r>
              <a:rPr lang="en-GB" sz="1400" i="1" err="1"/>
              <a:t>Marangos</a:t>
            </a:r>
            <a:r>
              <a:rPr lang="en-GB" sz="1400" i="1"/>
              <a:t> (IC), </a:t>
            </a:r>
          </a:p>
          <a:p>
            <a:r>
              <a:rPr lang="en-GB" sz="1400" i="1"/>
              <a:t>Elaine Seddon (Cockcroft) + </a:t>
            </a:r>
            <a:r>
              <a:rPr lang="en-GB" sz="1400" i="1" baseline="30000"/>
              <a:t>#</a:t>
            </a:r>
            <a:endParaRPr lang="en-GB" sz="1400" i="1"/>
          </a:p>
        </p:txBody>
      </p:sp>
      <p:sp>
        <p:nvSpPr>
          <p:cNvPr id="23" name="Rectangle 22">
            <a:extLst>
              <a:ext uri="{FF2B5EF4-FFF2-40B4-BE49-F238E27FC236}">
                <a16:creationId xmlns:a16="http://schemas.microsoft.com/office/drawing/2014/main" id="{591FF927-B921-E4DD-65CF-06E71AAA48CC}"/>
              </a:ext>
            </a:extLst>
          </p:cNvPr>
          <p:cNvSpPr/>
          <p:nvPr/>
        </p:nvSpPr>
        <p:spPr>
          <a:xfrm>
            <a:off x="3525625" y="1171345"/>
            <a:ext cx="420664" cy="480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85F17C2E-3065-83A0-4CB5-5F4C7B28E016}"/>
              </a:ext>
            </a:extLst>
          </p:cNvPr>
          <p:cNvSpPr txBox="1"/>
          <p:nvPr/>
        </p:nvSpPr>
        <p:spPr>
          <a:xfrm>
            <a:off x="6023966" y="6033130"/>
            <a:ext cx="6239367" cy="307777"/>
          </a:xfrm>
          <a:prstGeom prst="rect">
            <a:avLst/>
          </a:prstGeom>
          <a:noFill/>
        </p:spPr>
        <p:txBody>
          <a:bodyPr wrap="square">
            <a:spAutoFit/>
          </a:bodyPr>
          <a:lstStyle/>
          <a:p>
            <a:pPr marL="0" indent="0">
              <a:buNone/>
            </a:pPr>
            <a:r>
              <a:rPr lang="en-GB" sz="1400" i="1"/>
              <a:t>+ around 100 additional experts from around the world contributing to Science Case</a:t>
            </a:r>
          </a:p>
        </p:txBody>
      </p:sp>
      <p:pic>
        <p:nvPicPr>
          <p:cNvPr id="37" name="Picture 36" descr="A book on a desk&#10;&#10;Description automatically generated">
            <a:extLst>
              <a:ext uri="{FF2B5EF4-FFF2-40B4-BE49-F238E27FC236}">
                <a16:creationId xmlns:a16="http://schemas.microsoft.com/office/drawing/2014/main" id="{E479CFC7-3E74-588F-650E-9343D27F3BAF}"/>
              </a:ext>
            </a:extLst>
          </p:cNvPr>
          <p:cNvPicPr>
            <a:picLocks noChangeAspect="1"/>
          </p:cNvPicPr>
          <p:nvPr/>
        </p:nvPicPr>
        <p:blipFill rotWithShape="1">
          <a:blip r:embed="rId4">
            <a:extLst>
              <a:ext uri="{28A0092B-C50C-407E-A947-70E740481C1C}">
                <a14:useLocalDpi xmlns:a14="http://schemas.microsoft.com/office/drawing/2010/main" val="0"/>
              </a:ext>
            </a:extLst>
          </a:blip>
          <a:srcRect l="8766" t="15652" r="10318" b="18256"/>
          <a:stretch/>
        </p:blipFill>
        <p:spPr>
          <a:xfrm>
            <a:off x="-1092783" y="811940"/>
            <a:ext cx="5084064" cy="5529750"/>
          </a:xfrm>
          <a:prstGeom prst="rect">
            <a:avLst/>
          </a:prstGeom>
        </p:spPr>
      </p:pic>
    </p:spTree>
    <p:extLst>
      <p:ext uri="{BB962C8B-B14F-4D97-AF65-F5344CB8AC3E}">
        <p14:creationId xmlns:p14="http://schemas.microsoft.com/office/powerpoint/2010/main" val="39193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9" name="Picture 8">
            <a:extLst>
              <a:ext uri="{FF2B5EF4-FFF2-40B4-BE49-F238E27FC236}">
                <a16:creationId xmlns:a16="http://schemas.microsoft.com/office/drawing/2014/main" id="{2F36D5FE-70D7-7272-5DA5-94F5B7DB4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8" name="Rectangle 7"/>
          <p:cNvSpPr/>
          <p:nvPr/>
        </p:nvSpPr>
        <p:spPr>
          <a:xfrm>
            <a:off x="191484" y="2444667"/>
            <a:ext cx="9893416" cy="830997"/>
          </a:xfrm>
          <a:prstGeom prst="rect">
            <a:avLst/>
          </a:prstGeom>
        </p:spPr>
        <p:txBody>
          <a:bodyPr wrap="square">
            <a:spAutoFit/>
          </a:bodyPr>
          <a:lstStyle/>
          <a:p>
            <a:r>
              <a:rPr lang="en-GB" sz="4800" b="1" spc="-150">
                <a:solidFill>
                  <a:srgbClr val="2E2D62"/>
                </a:solidFill>
                <a:latin typeface="Arial" panose="020B0604020202020204" pitchFamily="34" charset="0"/>
                <a:cs typeface="Arial" panose="020B0604020202020204" pitchFamily="34" charset="0"/>
              </a:rPr>
              <a:t>Progress so far</a:t>
            </a:r>
          </a:p>
        </p:txBody>
      </p:sp>
    </p:spTree>
    <p:extLst>
      <p:ext uri="{BB962C8B-B14F-4D97-AF65-F5344CB8AC3E}">
        <p14:creationId xmlns:p14="http://schemas.microsoft.com/office/powerpoint/2010/main" val="193096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TextBox 2"/>
          <p:cNvSpPr txBox="1"/>
          <p:nvPr/>
        </p:nvSpPr>
        <p:spPr>
          <a:xfrm>
            <a:off x="591670" y="618565"/>
            <a:ext cx="4157751" cy="830997"/>
          </a:xfrm>
          <a:prstGeom prst="rect">
            <a:avLst/>
          </a:prstGeom>
        </p:spPr>
        <p:txBody>
          <a:bodyPr wrap="square">
            <a:spAutoFit/>
          </a:bodyPr>
          <a:lstStyle>
            <a:defPPr>
              <a:defRPr lang="en-US"/>
            </a:defPPr>
            <a:lvl1pPr>
              <a:defRPr sz="4800" b="1" spc="-150">
                <a:solidFill>
                  <a:srgbClr val="2E2D62"/>
                </a:solidFill>
                <a:latin typeface="Arial" panose="020B0604020202020204" pitchFamily="34" charset="0"/>
                <a:cs typeface="Arial" panose="020B0604020202020204" pitchFamily="34" charset="0"/>
              </a:defRPr>
            </a:lvl1pPr>
          </a:lstStyle>
          <a:p>
            <a:r>
              <a:rPr lang="en-US"/>
              <a:t>Five Options</a:t>
            </a:r>
            <a:endParaRPr lang="en-GB"/>
          </a:p>
        </p:txBody>
      </p:sp>
      <p:sp>
        <p:nvSpPr>
          <p:cNvPr id="4" name="TextBox 3"/>
          <p:cNvSpPr txBox="1"/>
          <p:nvPr/>
        </p:nvSpPr>
        <p:spPr>
          <a:xfrm>
            <a:off x="591670" y="2690336"/>
            <a:ext cx="5435655" cy="1477328"/>
          </a:xfrm>
          <a:prstGeom prst="rect">
            <a:avLst/>
          </a:prstGeom>
          <a:noFill/>
        </p:spPr>
        <p:txBody>
          <a:bodyPr wrap="none" rtlCol="0">
            <a:spAutoFit/>
          </a:bodyPr>
          <a:lstStyle/>
          <a:p>
            <a:pPr marL="342900" indent="-342900">
              <a:buAutoNum type="arabicPeriod"/>
            </a:pPr>
            <a:r>
              <a:rPr lang="en-US"/>
              <a:t>UK Facility in the UK</a:t>
            </a:r>
          </a:p>
          <a:p>
            <a:pPr marL="342900" indent="-342900">
              <a:buAutoNum type="arabicPeriod"/>
            </a:pPr>
            <a:r>
              <a:rPr lang="en-US"/>
              <a:t>UK Facility in the UK with </a:t>
            </a:r>
            <a:r>
              <a:rPr lang="en-US" err="1"/>
              <a:t>Iinternational</a:t>
            </a:r>
            <a:r>
              <a:rPr lang="en-US"/>
              <a:t> partnerships</a:t>
            </a:r>
          </a:p>
          <a:p>
            <a:pPr marL="342900" indent="-342900">
              <a:buAutoNum type="arabicPeriod"/>
            </a:pPr>
            <a:r>
              <a:rPr lang="en-US"/>
              <a:t>Invest in an International facility within Europe</a:t>
            </a:r>
          </a:p>
          <a:p>
            <a:pPr marL="342900" indent="-342900">
              <a:buAutoNum type="arabicPeriod"/>
            </a:pPr>
            <a:r>
              <a:rPr lang="en-US"/>
              <a:t>Invest in an International facility internationally</a:t>
            </a:r>
          </a:p>
          <a:p>
            <a:pPr marL="342900" indent="-342900">
              <a:buAutoNum type="arabicPeriod"/>
            </a:pPr>
            <a:r>
              <a:rPr lang="en-US"/>
              <a:t>No further investment</a:t>
            </a:r>
            <a:endParaRPr lang="en-GB"/>
          </a:p>
        </p:txBody>
      </p:sp>
    </p:spTree>
    <p:extLst>
      <p:ext uri="{BB962C8B-B14F-4D97-AF65-F5344CB8AC3E}">
        <p14:creationId xmlns:p14="http://schemas.microsoft.com/office/powerpoint/2010/main" val="4004432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with a sign on the side&#10;&#10;Description automatically generated">
            <a:extLst>
              <a:ext uri="{FF2B5EF4-FFF2-40B4-BE49-F238E27FC236}">
                <a16:creationId xmlns:a16="http://schemas.microsoft.com/office/drawing/2014/main" id="{F9910383-9510-06B8-91EA-1C6B6AEBD3EF}"/>
              </a:ext>
            </a:extLst>
          </p:cNvPr>
          <p:cNvPicPr>
            <a:picLocks noChangeAspect="1"/>
          </p:cNvPicPr>
          <p:nvPr/>
        </p:nvPicPr>
        <p:blipFill>
          <a:blip r:embed="rId2"/>
          <a:stretch>
            <a:fillRect/>
          </a:stretch>
        </p:blipFill>
        <p:spPr>
          <a:xfrm>
            <a:off x="0" y="-201166"/>
            <a:ext cx="12192000" cy="9144001"/>
          </a:xfrm>
          <a:prstGeom prst="rect">
            <a:avLst/>
          </a:prstGeom>
        </p:spPr>
      </p:pic>
      <p:sp>
        <p:nvSpPr>
          <p:cNvPr id="7" name="TextBox 6">
            <a:extLst>
              <a:ext uri="{FF2B5EF4-FFF2-40B4-BE49-F238E27FC236}">
                <a16:creationId xmlns:a16="http://schemas.microsoft.com/office/drawing/2014/main" id="{FD001BAA-4164-A0EF-7B40-334BE41387CE}"/>
              </a:ext>
            </a:extLst>
          </p:cNvPr>
          <p:cNvSpPr txBox="1"/>
          <p:nvPr/>
        </p:nvSpPr>
        <p:spPr>
          <a:xfrm>
            <a:off x="5757242" y="355481"/>
            <a:ext cx="6246742" cy="769441"/>
          </a:xfrm>
          <a:prstGeom prst="rect">
            <a:avLst/>
          </a:prstGeom>
          <a:noFill/>
        </p:spPr>
        <p:txBody>
          <a:bodyPr wrap="square">
            <a:spAutoFit/>
          </a:bodyPr>
          <a:lstStyle/>
          <a:p>
            <a:r>
              <a:rPr lang="en-US" sz="4400" b="1" spc="-150">
                <a:solidFill>
                  <a:srgbClr val="2E2D62"/>
                </a:solidFill>
                <a:latin typeface="Arial" panose="020B0604020202020204" pitchFamily="34" charset="0"/>
                <a:cs typeface="Arial" panose="020B0604020202020204" pitchFamily="34" charset="0"/>
              </a:rPr>
              <a:t>LCLS</a:t>
            </a:r>
            <a:endParaRPr lang="en-GB" sz="4400"/>
          </a:p>
        </p:txBody>
      </p:sp>
    </p:spTree>
    <p:extLst>
      <p:ext uri="{BB962C8B-B14F-4D97-AF65-F5344CB8AC3E}">
        <p14:creationId xmlns:p14="http://schemas.microsoft.com/office/powerpoint/2010/main" val="339721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8E1EDD-9277-2BF6-ECDC-343753735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372"/>
            <a:ext cx="12192000" cy="8711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888578-DCD8-689B-CBF2-55201D55E8F0}"/>
              </a:ext>
            </a:extLst>
          </p:cNvPr>
          <p:cNvSpPr txBox="1"/>
          <p:nvPr/>
        </p:nvSpPr>
        <p:spPr>
          <a:xfrm>
            <a:off x="496310" y="367713"/>
            <a:ext cx="6246742" cy="769441"/>
          </a:xfrm>
          <a:prstGeom prst="rect">
            <a:avLst/>
          </a:prstGeom>
          <a:noFill/>
        </p:spPr>
        <p:txBody>
          <a:bodyPr wrap="square">
            <a:spAutoFit/>
          </a:bodyPr>
          <a:lstStyle/>
          <a:p>
            <a:r>
              <a:rPr lang="en-US" sz="4400" b="1" spc="-150">
                <a:solidFill>
                  <a:srgbClr val="2E2D62"/>
                </a:solidFill>
                <a:latin typeface="Arial" panose="020B0604020202020204" pitchFamily="34" charset="0"/>
                <a:cs typeface="Arial" panose="020B0604020202020204" pitchFamily="34" charset="0"/>
              </a:rPr>
              <a:t>Eu-XFEL</a:t>
            </a:r>
            <a:endParaRPr lang="en-GB" sz="4400"/>
          </a:p>
        </p:txBody>
      </p:sp>
    </p:spTree>
    <p:extLst>
      <p:ext uri="{BB962C8B-B14F-4D97-AF65-F5344CB8AC3E}">
        <p14:creationId xmlns:p14="http://schemas.microsoft.com/office/powerpoint/2010/main" val="3520283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4" name="Title 1">
            <a:extLst>
              <a:ext uri="{FF2B5EF4-FFF2-40B4-BE49-F238E27FC236}">
                <a16:creationId xmlns:a16="http://schemas.microsoft.com/office/drawing/2014/main" id="{AA4D1FDF-C252-4862-0E19-79543D952207}"/>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150" normalizeH="0" baseline="0" noProof="0">
                <a:ln>
                  <a:noFill/>
                </a:ln>
                <a:solidFill>
                  <a:srgbClr val="2E2D62"/>
                </a:solidFill>
                <a:effectLst/>
                <a:uLnTx/>
                <a:uFillTx/>
                <a:latin typeface="Arial" panose="020B0604020202020204" pitchFamily="34" charset="0"/>
                <a:ea typeface="+mj-ea"/>
                <a:cs typeface="Arial" panose="020B0604020202020204" pitchFamily="34" charset="0"/>
              </a:rPr>
              <a:t>Design Philosophy </a:t>
            </a:r>
          </a:p>
        </p:txBody>
      </p:sp>
      <p:sp>
        <p:nvSpPr>
          <p:cNvPr id="5" name="TextBox 4">
            <a:extLst>
              <a:ext uri="{FF2B5EF4-FFF2-40B4-BE49-F238E27FC236}">
                <a16:creationId xmlns:a16="http://schemas.microsoft.com/office/drawing/2014/main" id="{A5DF1EB4-C1E2-5A41-90DB-4740830E7C4B}"/>
              </a:ext>
            </a:extLst>
          </p:cNvPr>
          <p:cNvSpPr txBox="1"/>
          <p:nvPr/>
        </p:nvSpPr>
        <p:spPr>
          <a:xfrm>
            <a:off x="291684" y="994061"/>
            <a:ext cx="6729343" cy="1200329"/>
          </a:xfrm>
          <a:prstGeom prst="rect">
            <a:avLst/>
          </a:prstGeom>
          <a:noFill/>
        </p:spPr>
        <p:txBody>
          <a:bodyPr wrap="none" rtlCol="0">
            <a:spAutoFit/>
          </a:bodyPr>
          <a:lstStyle/>
          <a:p>
            <a:r>
              <a:rPr lang="en-GB"/>
              <a:t>Options analysis mean this is a sliding scale from £0 to £</a:t>
            </a:r>
            <a:r>
              <a:rPr lang="en-GB" err="1"/>
              <a:t>Xbn</a:t>
            </a:r>
            <a:r>
              <a:rPr lang="en-GB"/>
              <a:t>.</a:t>
            </a:r>
          </a:p>
          <a:p>
            <a:endParaRPr lang="en-GB">
              <a:solidFill>
                <a:srgbClr val="201D3E"/>
              </a:solidFill>
            </a:endParaRPr>
          </a:p>
          <a:p>
            <a:r>
              <a:rPr lang="en-GB">
                <a:solidFill>
                  <a:srgbClr val="201D3E"/>
                </a:solidFill>
              </a:rPr>
              <a:t>Designing for the top end and scaling down to fit in the other options.</a:t>
            </a:r>
          </a:p>
          <a:p>
            <a:endParaRPr lang="en-US"/>
          </a:p>
        </p:txBody>
      </p:sp>
      <p:cxnSp>
        <p:nvCxnSpPr>
          <p:cNvPr id="6" name="Straight Arrow Connector 5">
            <a:extLst>
              <a:ext uri="{FF2B5EF4-FFF2-40B4-BE49-F238E27FC236}">
                <a16:creationId xmlns:a16="http://schemas.microsoft.com/office/drawing/2014/main" id="{FD11A1EC-413A-7586-AE95-783706070268}"/>
              </a:ext>
            </a:extLst>
          </p:cNvPr>
          <p:cNvCxnSpPr/>
          <p:nvPr/>
        </p:nvCxnSpPr>
        <p:spPr>
          <a:xfrm>
            <a:off x="0" y="3442057"/>
            <a:ext cx="1204401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6383723-3F11-7086-B70F-29EBC1EE029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29578"/>
          <a:stretch/>
        </p:blipFill>
        <p:spPr>
          <a:xfrm>
            <a:off x="0" y="3646657"/>
            <a:ext cx="12044011" cy="1132978"/>
          </a:xfrm>
          <a:prstGeom prst="rect">
            <a:avLst/>
          </a:prstGeom>
        </p:spPr>
      </p:pic>
      <p:sp>
        <p:nvSpPr>
          <p:cNvPr id="8" name="TextBox 7">
            <a:extLst>
              <a:ext uri="{FF2B5EF4-FFF2-40B4-BE49-F238E27FC236}">
                <a16:creationId xmlns:a16="http://schemas.microsoft.com/office/drawing/2014/main" id="{E76ED66A-C7FE-08CF-6C1B-EB4076E295C5}"/>
              </a:ext>
            </a:extLst>
          </p:cNvPr>
          <p:cNvSpPr txBox="1"/>
          <p:nvPr/>
        </p:nvSpPr>
        <p:spPr>
          <a:xfrm>
            <a:off x="6556282" y="3101883"/>
            <a:ext cx="1257300" cy="369332"/>
          </a:xfrm>
          <a:prstGeom prst="rect">
            <a:avLst/>
          </a:prstGeom>
          <a:noFill/>
        </p:spPr>
        <p:txBody>
          <a:bodyPr wrap="square" rtlCol="0">
            <a:spAutoFit/>
          </a:bodyPr>
          <a:lstStyle/>
          <a:p>
            <a:r>
              <a:rPr lang="en-GB">
                <a:solidFill>
                  <a:schemeClr val="accent1"/>
                </a:solidFill>
              </a:rPr>
              <a:t>~1.8km</a:t>
            </a:r>
          </a:p>
        </p:txBody>
      </p:sp>
      <p:cxnSp>
        <p:nvCxnSpPr>
          <p:cNvPr id="10" name="Straight Arrow Connector 9">
            <a:extLst>
              <a:ext uri="{FF2B5EF4-FFF2-40B4-BE49-F238E27FC236}">
                <a16:creationId xmlns:a16="http://schemas.microsoft.com/office/drawing/2014/main" id="{263A35DF-B3AA-C94A-95CD-47BEBE0A387D}"/>
              </a:ext>
            </a:extLst>
          </p:cNvPr>
          <p:cNvCxnSpPr/>
          <p:nvPr/>
        </p:nvCxnSpPr>
        <p:spPr>
          <a:xfrm>
            <a:off x="668838" y="4803208"/>
            <a:ext cx="6137910" cy="201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3E1FB9-F881-B891-81C6-71B0892325C7}"/>
              </a:ext>
            </a:extLst>
          </p:cNvPr>
          <p:cNvSpPr txBox="1"/>
          <p:nvPr/>
        </p:nvSpPr>
        <p:spPr>
          <a:xfrm>
            <a:off x="2684116" y="4984234"/>
            <a:ext cx="4230705" cy="369332"/>
          </a:xfrm>
          <a:prstGeom prst="rect">
            <a:avLst/>
          </a:prstGeom>
          <a:noFill/>
        </p:spPr>
        <p:txBody>
          <a:bodyPr wrap="square" rtlCol="0">
            <a:spAutoFit/>
          </a:bodyPr>
          <a:lstStyle/>
          <a:p>
            <a:r>
              <a:rPr lang="en-GB">
                <a:solidFill>
                  <a:schemeClr val="accent1"/>
                </a:solidFill>
              </a:rPr>
              <a:t>LINAC  8GeV  ~950m</a:t>
            </a:r>
          </a:p>
        </p:txBody>
      </p:sp>
      <p:sp>
        <p:nvSpPr>
          <p:cNvPr id="12" name="TextBox 11">
            <a:extLst>
              <a:ext uri="{FF2B5EF4-FFF2-40B4-BE49-F238E27FC236}">
                <a16:creationId xmlns:a16="http://schemas.microsoft.com/office/drawing/2014/main" id="{FCE76C3F-31EA-B6F8-4DB8-88126EF20065}"/>
              </a:ext>
            </a:extLst>
          </p:cNvPr>
          <p:cNvSpPr txBox="1"/>
          <p:nvPr/>
        </p:nvSpPr>
        <p:spPr>
          <a:xfrm>
            <a:off x="2592412" y="5411738"/>
            <a:ext cx="2524125" cy="523220"/>
          </a:xfrm>
          <a:prstGeom prst="rect">
            <a:avLst/>
          </a:prstGeom>
          <a:noFill/>
        </p:spPr>
        <p:txBody>
          <a:bodyPr wrap="square" rtlCol="0">
            <a:spAutoFit/>
          </a:bodyPr>
          <a:lstStyle/>
          <a:p>
            <a:r>
              <a:rPr lang="en-GB" sz="1400" i="1">
                <a:solidFill>
                  <a:schemeClr val="accent1"/>
                </a:solidFill>
              </a:rPr>
              <a:t>8GeV can be achieved with x46 TESLA/Fermi type cryomodules </a:t>
            </a:r>
          </a:p>
        </p:txBody>
      </p:sp>
      <p:sp>
        <p:nvSpPr>
          <p:cNvPr id="13" name="TextBox 12">
            <a:extLst>
              <a:ext uri="{FF2B5EF4-FFF2-40B4-BE49-F238E27FC236}">
                <a16:creationId xmlns:a16="http://schemas.microsoft.com/office/drawing/2014/main" id="{0FE0EE14-6289-CC8E-CA1E-2928E8C82175}"/>
              </a:ext>
            </a:extLst>
          </p:cNvPr>
          <p:cNvSpPr txBox="1"/>
          <p:nvPr/>
        </p:nvSpPr>
        <p:spPr>
          <a:xfrm>
            <a:off x="8177335" y="2800992"/>
            <a:ext cx="2035441" cy="307777"/>
          </a:xfrm>
          <a:prstGeom prst="rect">
            <a:avLst/>
          </a:prstGeom>
          <a:noFill/>
        </p:spPr>
        <p:txBody>
          <a:bodyPr wrap="square" rtlCol="0">
            <a:spAutoFit/>
          </a:bodyPr>
          <a:lstStyle/>
          <a:p>
            <a:r>
              <a:rPr lang="en-GB" sz="1400" i="1"/>
              <a:t>Data Centre footprint</a:t>
            </a:r>
            <a:endParaRPr lang="en-GB" sz="1400" b="1" i="1"/>
          </a:p>
        </p:txBody>
      </p:sp>
      <p:cxnSp>
        <p:nvCxnSpPr>
          <p:cNvPr id="14" name="Elbow Connector 13">
            <a:extLst>
              <a:ext uri="{FF2B5EF4-FFF2-40B4-BE49-F238E27FC236}">
                <a16:creationId xmlns:a16="http://schemas.microsoft.com/office/drawing/2014/main" id="{10F456E4-CE56-6AB0-693A-A2CA25E2493C}"/>
              </a:ext>
            </a:extLst>
          </p:cNvPr>
          <p:cNvCxnSpPr/>
          <p:nvPr/>
        </p:nvCxnSpPr>
        <p:spPr>
          <a:xfrm rot="16200000" flipH="1">
            <a:off x="8743978" y="3141195"/>
            <a:ext cx="491543" cy="35864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1E6C73C8-6F63-8503-8440-C1FEE85F17BD}"/>
              </a:ext>
            </a:extLst>
          </p:cNvPr>
          <p:cNvCxnSpPr/>
          <p:nvPr/>
        </p:nvCxnSpPr>
        <p:spPr>
          <a:xfrm rot="16200000" flipH="1">
            <a:off x="4400243" y="3198291"/>
            <a:ext cx="1068712" cy="328520"/>
          </a:xfrm>
          <a:prstGeom prst="bentConnector3">
            <a:avLst>
              <a:gd name="adj1" fmla="val 40374"/>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369B6A4-20C7-9862-221E-DD2038D5AC74}"/>
              </a:ext>
            </a:extLst>
          </p:cNvPr>
          <p:cNvSpPr txBox="1"/>
          <p:nvPr/>
        </p:nvSpPr>
        <p:spPr>
          <a:xfrm>
            <a:off x="10375756" y="2795253"/>
            <a:ext cx="1876445" cy="307777"/>
          </a:xfrm>
          <a:prstGeom prst="rect">
            <a:avLst/>
          </a:prstGeom>
          <a:noFill/>
        </p:spPr>
        <p:txBody>
          <a:bodyPr wrap="square" rtlCol="0">
            <a:spAutoFit/>
          </a:bodyPr>
          <a:lstStyle/>
          <a:p>
            <a:r>
              <a:rPr lang="en-GB" sz="1400" i="1"/>
              <a:t>other synch sources</a:t>
            </a:r>
          </a:p>
        </p:txBody>
      </p:sp>
      <p:cxnSp>
        <p:nvCxnSpPr>
          <p:cNvPr id="17" name="Elbow Connector 16">
            <a:extLst>
              <a:ext uri="{FF2B5EF4-FFF2-40B4-BE49-F238E27FC236}">
                <a16:creationId xmlns:a16="http://schemas.microsoft.com/office/drawing/2014/main" id="{F8A72071-BFA3-914C-0092-0B1E1FC98964}"/>
              </a:ext>
            </a:extLst>
          </p:cNvPr>
          <p:cNvCxnSpPr/>
          <p:nvPr/>
        </p:nvCxnSpPr>
        <p:spPr>
          <a:xfrm rot="16200000" flipH="1">
            <a:off x="11177125" y="3154093"/>
            <a:ext cx="585031" cy="40009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030ADEE6-0B98-D986-1813-3DCDB5F10697}"/>
              </a:ext>
            </a:extLst>
          </p:cNvPr>
          <p:cNvCxnSpPr/>
          <p:nvPr/>
        </p:nvCxnSpPr>
        <p:spPr>
          <a:xfrm rot="5400000">
            <a:off x="10668455" y="3200858"/>
            <a:ext cx="613009" cy="360785"/>
          </a:xfrm>
          <a:prstGeom prst="bentConnector3">
            <a:avLst>
              <a:gd name="adj1" fmla="val 4627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C6DC34-30E4-289A-9E4A-CE1C407653DC}"/>
              </a:ext>
            </a:extLst>
          </p:cNvPr>
          <p:cNvCxnSpPr/>
          <p:nvPr/>
        </p:nvCxnSpPr>
        <p:spPr>
          <a:xfrm flipV="1">
            <a:off x="6914821" y="4823312"/>
            <a:ext cx="3297955" cy="12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BD05B4-4461-0804-B5B2-99775FF80668}"/>
              </a:ext>
            </a:extLst>
          </p:cNvPr>
          <p:cNvSpPr txBox="1"/>
          <p:nvPr/>
        </p:nvSpPr>
        <p:spPr>
          <a:xfrm>
            <a:off x="7461856" y="4984234"/>
            <a:ext cx="4230705" cy="369332"/>
          </a:xfrm>
          <a:prstGeom prst="rect">
            <a:avLst/>
          </a:prstGeom>
          <a:noFill/>
        </p:spPr>
        <p:txBody>
          <a:bodyPr wrap="square" rtlCol="0">
            <a:spAutoFit/>
          </a:bodyPr>
          <a:lstStyle/>
          <a:p>
            <a:r>
              <a:rPr lang="en-GB">
                <a:solidFill>
                  <a:schemeClr val="accent1"/>
                </a:solidFill>
              </a:rPr>
              <a:t>FELs ~350 - 400m</a:t>
            </a:r>
          </a:p>
        </p:txBody>
      </p:sp>
      <p:sp>
        <p:nvSpPr>
          <p:cNvPr id="21" name="TextBox 20">
            <a:extLst>
              <a:ext uri="{FF2B5EF4-FFF2-40B4-BE49-F238E27FC236}">
                <a16:creationId xmlns:a16="http://schemas.microsoft.com/office/drawing/2014/main" id="{2ABEE505-DE7C-63E9-33C3-B0C8E46F01E7}"/>
              </a:ext>
            </a:extLst>
          </p:cNvPr>
          <p:cNvSpPr txBox="1"/>
          <p:nvPr/>
        </p:nvSpPr>
        <p:spPr>
          <a:xfrm>
            <a:off x="7355322" y="5399931"/>
            <a:ext cx="2221886" cy="523220"/>
          </a:xfrm>
          <a:prstGeom prst="rect">
            <a:avLst/>
          </a:prstGeom>
          <a:noFill/>
        </p:spPr>
        <p:txBody>
          <a:bodyPr wrap="square" rtlCol="0">
            <a:spAutoFit/>
          </a:bodyPr>
          <a:lstStyle/>
          <a:p>
            <a:r>
              <a:rPr lang="en-GB" sz="1400" i="1">
                <a:solidFill>
                  <a:schemeClr val="accent1"/>
                </a:solidFill>
              </a:rPr>
              <a:t>Could be reduced to &lt;</a:t>
            </a:r>
            <a:r>
              <a:rPr lang="en-GB" sz="1400" b="1" i="1">
                <a:solidFill>
                  <a:schemeClr val="accent1"/>
                </a:solidFill>
              </a:rPr>
              <a:t>250m</a:t>
            </a:r>
            <a:r>
              <a:rPr lang="en-GB" sz="1400" i="1">
                <a:solidFill>
                  <a:schemeClr val="accent1"/>
                </a:solidFill>
              </a:rPr>
              <a:t> with smarter configurations</a:t>
            </a:r>
          </a:p>
        </p:txBody>
      </p:sp>
      <p:sp>
        <p:nvSpPr>
          <p:cNvPr id="22" name="TextBox 21">
            <a:extLst>
              <a:ext uri="{FF2B5EF4-FFF2-40B4-BE49-F238E27FC236}">
                <a16:creationId xmlns:a16="http://schemas.microsoft.com/office/drawing/2014/main" id="{8545A9D9-B8D6-5F1E-93FF-93C5A6CB6005}"/>
              </a:ext>
            </a:extLst>
          </p:cNvPr>
          <p:cNvSpPr txBox="1"/>
          <p:nvPr/>
        </p:nvSpPr>
        <p:spPr>
          <a:xfrm>
            <a:off x="2702260" y="2315291"/>
            <a:ext cx="3435650" cy="523220"/>
          </a:xfrm>
          <a:prstGeom prst="rect">
            <a:avLst/>
          </a:prstGeom>
          <a:noFill/>
        </p:spPr>
        <p:txBody>
          <a:bodyPr wrap="square" rtlCol="0">
            <a:spAutoFit/>
          </a:bodyPr>
          <a:lstStyle/>
          <a:p>
            <a:r>
              <a:rPr lang="en-GB" sz="1400" i="1"/>
              <a:t>Cryoplant x2  (or . . . X3)    for 2-3GeV extra boost – or move further downstream</a:t>
            </a:r>
          </a:p>
        </p:txBody>
      </p:sp>
      <p:cxnSp>
        <p:nvCxnSpPr>
          <p:cNvPr id="23" name="Elbow Connector 22">
            <a:extLst>
              <a:ext uri="{FF2B5EF4-FFF2-40B4-BE49-F238E27FC236}">
                <a16:creationId xmlns:a16="http://schemas.microsoft.com/office/drawing/2014/main" id="{27D22610-A772-D8B2-8BB9-F2ABCED57415}"/>
              </a:ext>
            </a:extLst>
          </p:cNvPr>
          <p:cNvCxnSpPr/>
          <p:nvPr/>
        </p:nvCxnSpPr>
        <p:spPr>
          <a:xfrm rot="5400000">
            <a:off x="2469717" y="3055999"/>
            <a:ext cx="1228337" cy="52903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744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1164985-EC6A-9214-FA26-8FD47AA4831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Content Placeholder 2"/>
          <p:cNvSpPr>
            <a:spLocks noGrp="1"/>
          </p:cNvSpPr>
          <p:nvPr>
            <p:ph idx="1"/>
          </p:nvPr>
        </p:nvSpPr>
        <p:spPr>
          <a:xfrm>
            <a:off x="838200" y="1162051"/>
            <a:ext cx="10515600" cy="4679950"/>
          </a:xfrm>
        </p:spPr>
        <p:txBody>
          <a:bodyPr vert="horz" lIns="91440" tIns="45720" rIns="91440" bIns="45720" rtlCol="0" anchor="t">
            <a:normAutofit/>
          </a:bodyPr>
          <a:lstStyle/>
          <a:p>
            <a:pPr>
              <a:buFont typeface="Arial" panose="020B0604020202020204" pitchFamily="34" charset="0"/>
              <a:buChar char="•"/>
            </a:pPr>
            <a:r>
              <a:rPr lang="en-GB" sz="1800">
                <a:solidFill>
                  <a:srgbClr val="626262"/>
                </a:solidFill>
                <a:latin typeface="Arial"/>
                <a:cs typeface="Arial"/>
              </a:rPr>
              <a:t>For the UK based option the CDOA project will not take any account of the possible facility location. The conceptual design will assume a green field site.</a:t>
            </a:r>
          </a:p>
          <a:p>
            <a:pPr>
              <a:spcBef>
                <a:spcPts val="2400"/>
              </a:spcBef>
              <a:buFont typeface="Arial" panose="020B0604020202020204" pitchFamily="34" charset="0"/>
              <a:buChar char="•"/>
            </a:pPr>
            <a:r>
              <a:rPr lang="en-GB" sz="1800">
                <a:solidFill>
                  <a:srgbClr val="626262"/>
                </a:solidFill>
                <a:latin typeface="Arial"/>
                <a:cs typeface="Arial"/>
              </a:rPr>
              <a:t>For an idea of the scale of the facility cost and physical layout we can refer to existing XFELs:</a:t>
            </a:r>
          </a:p>
          <a:p>
            <a:pPr lvl="1">
              <a:buFont typeface="Arial" panose="020B0604020202020204" pitchFamily="34" charset="0"/>
              <a:buChar char="•"/>
            </a:pPr>
            <a:r>
              <a:rPr lang="en-GB" sz="1800" err="1">
                <a:solidFill>
                  <a:srgbClr val="626262"/>
                </a:solidFill>
                <a:latin typeface="Arial"/>
                <a:cs typeface="Arial"/>
              </a:rPr>
              <a:t>SwissFEL</a:t>
            </a:r>
            <a:r>
              <a:rPr lang="en-GB" sz="1800">
                <a:solidFill>
                  <a:srgbClr val="626262"/>
                </a:solidFill>
                <a:latin typeface="Arial"/>
                <a:cs typeface="Arial"/>
              </a:rPr>
              <a:t> cost ~275 MCHF (2013) and is ~750m long and ~15m wide</a:t>
            </a:r>
          </a:p>
          <a:p>
            <a:pPr lvl="1">
              <a:buFont typeface="Arial" panose="020B0604020202020204" pitchFamily="34" charset="0"/>
              <a:buChar char="•"/>
            </a:pPr>
            <a:r>
              <a:rPr lang="en-GB" sz="1800">
                <a:solidFill>
                  <a:srgbClr val="626262"/>
                </a:solidFill>
                <a:latin typeface="Arial"/>
                <a:cs typeface="Arial"/>
              </a:rPr>
              <a:t>European XFEL cost ~1220 </a:t>
            </a:r>
            <a:r>
              <a:rPr lang="en-GB" sz="1800" err="1">
                <a:solidFill>
                  <a:srgbClr val="626262"/>
                </a:solidFill>
                <a:latin typeface="Arial"/>
                <a:cs typeface="Arial"/>
              </a:rPr>
              <a:t>Meuro</a:t>
            </a:r>
            <a:r>
              <a:rPr lang="en-GB" sz="1800">
                <a:solidFill>
                  <a:srgbClr val="626262"/>
                </a:solidFill>
                <a:latin typeface="Arial"/>
                <a:cs typeface="Arial"/>
              </a:rPr>
              <a:t> (2005) and is ~3.4km long</a:t>
            </a:r>
          </a:p>
        </p:txBody>
      </p:sp>
      <p:sp>
        <p:nvSpPr>
          <p:cNvPr id="4" name="Rectangle 3"/>
          <p:cNvSpPr/>
          <p:nvPr/>
        </p:nvSpPr>
        <p:spPr>
          <a:xfrm>
            <a:off x="6445250" y="6230550"/>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E2C61"/>
                </a:solidFill>
                <a:effectLst/>
                <a:uLnTx/>
                <a:uFillTx/>
                <a:latin typeface="Arial" panose="020B0604020202020204"/>
                <a:ea typeface="+mn-ea"/>
                <a:cs typeface="+mn-cs"/>
                <a:hlinkClick r:id="rId3"/>
              </a:rPr>
              <a:t>https://www.psi.ch/en/media/our-research/hollywood-in-the-wuerenlingen-woods</a:t>
            </a:r>
            <a:r>
              <a:rPr kumimoji="0" lang="en-GB" sz="1200" b="0" i="0" u="none" strike="noStrike" kern="1200" cap="none" spc="0" normalizeH="0" baseline="0" noProof="0">
                <a:ln>
                  <a:noFill/>
                </a:ln>
                <a:solidFill>
                  <a:srgbClr val="2E2C61"/>
                </a:solidFill>
                <a:effectLst/>
                <a:uLnTx/>
                <a:uFillTx/>
                <a:latin typeface="Arial" panose="020B0604020202020204"/>
                <a:ea typeface="+mn-ea"/>
                <a:cs typeface="+mn-cs"/>
              </a:rPr>
              <a:t> </a:t>
            </a:r>
          </a:p>
        </p:txBody>
      </p:sp>
      <p:sp>
        <p:nvSpPr>
          <p:cNvPr id="5" name="Rectangle 4"/>
          <p:cNvSpPr/>
          <p:nvPr/>
        </p:nvSpPr>
        <p:spPr>
          <a:xfrm>
            <a:off x="7092950" y="6509435"/>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E2C61"/>
                </a:solidFill>
                <a:effectLst/>
                <a:uLnTx/>
                <a:uFillTx/>
                <a:latin typeface="Arial" panose="020B0604020202020204"/>
                <a:ea typeface="+mn-ea"/>
                <a:cs typeface="+mn-cs"/>
                <a:hlinkClick r:id="rId4"/>
              </a:rPr>
              <a:t>https://www.xfel.eu/facility/overview/facts_amp_figures/index_eng.html</a:t>
            </a:r>
            <a:r>
              <a:rPr kumimoji="0" lang="en-GB" sz="1200" b="0" i="0" u="none" strike="noStrike" kern="1200" cap="none" spc="0" normalizeH="0" baseline="0" noProof="0">
                <a:ln>
                  <a:noFill/>
                </a:ln>
                <a:solidFill>
                  <a:srgbClr val="2E2C61"/>
                </a:solidFill>
                <a:effectLst/>
                <a:uLnTx/>
                <a:uFillTx/>
                <a:latin typeface="Arial" panose="020B0604020202020204"/>
                <a:ea typeface="+mn-ea"/>
                <a:cs typeface="+mn-cs"/>
              </a:rPr>
              <a:t> </a:t>
            </a:r>
          </a:p>
        </p:txBody>
      </p:sp>
      <p:pic>
        <p:nvPicPr>
          <p:cNvPr id="1026" name="Picture 2" descr="SwissFEL | WayForL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770" y="3520182"/>
            <a:ext cx="3213134" cy="2143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1729" y="5266530"/>
            <a:ext cx="2647950" cy="36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SwissFEL</a:t>
            </a:r>
            <a:r>
              <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PSI</a:t>
            </a:r>
          </a:p>
        </p:txBody>
      </p:sp>
      <p:pic>
        <p:nvPicPr>
          <p:cNvPr id="7" name="Picture 2" descr="https://www.fels-of-europe.eu/sites/site_fels-of-europe/content/e212729/e214590/e226828/e229313/XFEL_Luftbild_2014_1_parallel_50x16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4016" y="3520182"/>
            <a:ext cx="6597111" cy="2114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94016" y="5225411"/>
            <a:ext cx="17648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European XFEL</a:t>
            </a:r>
          </a:p>
        </p:txBody>
      </p:sp>
      <p:sp>
        <p:nvSpPr>
          <p:cNvPr id="13" name="Title 1">
            <a:extLst>
              <a:ext uri="{FF2B5EF4-FFF2-40B4-BE49-F238E27FC236}">
                <a16:creationId xmlns:a16="http://schemas.microsoft.com/office/drawing/2014/main" id="{3052D171-54E7-0C3B-71B7-C2FFE1F1B0C6}"/>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Cost and Location</a:t>
            </a:r>
          </a:p>
        </p:txBody>
      </p:sp>
      <p:pic>
        <p:nvPicPr>
          <p:cNvPr id="15" name="Picture 14">
            <a:extLst>
              <a:ext uri="{FF2B5EF4-FFF2-40B4-BE49-F238E27FC236}">
                <a16:creationId xmlns:a16="http://schemas.microsoft.com/office/drawing/2014/main" id="{D3AD3975-F11A-8DE0-81BB-607FA175A2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Tree>
    <p:extLst>
      <p:ext uri="{BB962C8B-B14F-4D97-AF65-F5344CB8AC3E}">
        <p14:creationId xmlns:p14="http://schemas.microsoft.com/office/powerpoint/2010/main" val="3577501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928D124-B437-676B-5B5D-0C7A1B702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2521" cy="6871596"/>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TextBox 1">
            <a:extLst>
              <a:ext uri="{FF2B5EF4-FFF2-40B4-BE49-F238E27FC236}">
                <a16:creationId xmlns:a16="http://schemas.microsoft.com/office/drawing/2014/main" id="{1BD51283-AAF7-BA1C-E6DE-25EF112B1E52}"/>
              </a:ext>
            </a:extLst>
          </p:cNvPr>
          <p:cNvSpPr txBox="1"/>
          <p:nvPr/>
        </p:nvSpPr>
        <p:spPr>
          <a:xfrm>
            <a:off x="420246" y="2598003"/>
            <a:ext cx="8316591"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UK XFEL</a:t>
            </a:r>
            <a:endParaRPr kumimoji="0" lang="en-US" sz="4800" b="1" i="0" u="none" strike="noStrike" kern="1200" cap="none" spc="-15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03B09EF3-06C2-FDB6-3830-306167CC6069}"/>
              </a:ext>
            </a:extLst>
          </p:cNvPr>
          <p:cNvSpPr/>
          <p:nvPr/>
        </p:nvSpPr>
        <p:spPr>
          <a:xfrm>
            <a:off x="420246" y="3286730"/>
            <a:ext cx="79617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An exciting opportunity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science and innovation </a:t>
            </a:r>
          </a:p>
        </p:txBody>
      </p:sp>
      <p:sp>
        <p:nvSpPr>
          <p:cNvPr id="10" name="Isosceles Triangle 9">
            <a:extLst>
              <a:ext uri="{FF2B5EF4-FFF2-40B4-BE49-F238E27FC236}">
                <a16:creationId xmlns:a16="http://schemas.microsoft.com/office/drawing/2014/main" id="{48889C97-71EC-28DD-E7A2-6F95182F8A71}"/>
              </a:ext>
            </a:extLst>
          </p:cNvPr>
          <p:cNvSpPr/>
          <p:nvPr/>
        </p:nvSpPr>
        <p:spPr>
          <a:xfrm rot="10800000">
            <a:off x="4166557" y="-1"/>
            <a:ext cx="5745668" cy="7496175"/>
          </a:xfrm>
          <a:prstGeom prst="triangle">
            <a:avLst>
              <a:gd name="adj" fmla="val 0"/>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FE57AB-214A-3D65-D2CF-17EF7712FF95}"/>
              </a:ext>
            </a:extLst>
          </p:cNvPr>
          <p:cNvSpPr/>
          <p:nvPr/>
        </p:nvSpPr>
        <p:spPr>
          <a:xfrm>
            <a:off x="9912225" y="0"/>
            <a:ext cx="2380296" cy="1828800"/>
          </a:xfrm>
          <a:prstGeom prst="rect">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5" name="TextBox 4">
            <a:extLst>
              <a:ext uri="{FF2B5EF4-FFF2-40B4-BE49-F238E27FC236}">
                <a16:creationId xmlns:a16="http://schemas.microsoft.com/office/drawing/2014/main" id="{20B722B7-0BD3-ED41-9B88-C46C37FEA1AF}"/>
              </a:ext>
            </a:extLst>
          </p:cNvPr>
          <p:cNvSpPr txBox="1"/>
          <p:nvPr/>
        </p:nvSpPr>
        <p:spPr>
          <a:xfrm>
            <a:off x="420246" y="6214764"/>
            <a:ext cx="6146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5D6DCE8E-6BF7-EEC1-C37B-6FA3DFA4045F}"/>
              </a:ext>
            </a:extLst>
          </p:cNvPr>
          <p:cNvSpPr/>
          <p:nvPr/>
        </p:nvSpPr>
        <p:spPr>
          <a:xfrm>
            <a:off x="413102" y="4672444"/>
            <a:ext cx="6161087" cy="1077218"/>
          </a:xfrm>
          <a:prstGeom prst="rect">
            <a:avLst/>
          </a:prstGeom>
        </p:spPr>
        <p:txBody>
          <a:bodyPr wrap="square">
            <a:spAutoFit/>
          </a:bodyPr>
          <a:lstStyle/>
          <a:p>
            <a:pPr lvl="0">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Paul</a:t>
            </a:r>
            <a:r>
              <a:rPr kumimoji="0" lang="en-GB" sz="24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Aden</a:t>
            </a:r>
            <a:r>
              <a:rPr lang="en-GB" sz="2400" baseline="30000" noProof="0">
                <a:solidFill>
                  <a:srgbClr val="000000"/>
                </a:solidFill>
                <a:latin typeface="Arial" panose="020B0604020202020204" pitchFamily="34" charset="0"/>
                <a:cs typeface="Arial" panose="020B0604020202020204" pitchFamily="34" charset="0"/>
              </a:rPr>
              <a:t>1</a:t>
            </a:r>
            <a:r>
              <a:rPr kumimoji="0" lang="en-GB" sz="24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Jon Marangos</a:t>
            </a:r>
            <a:r>
              <a:rPr kumimoji="0" lang="en-GB"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GB" sz="24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Dave Dunning</a:t>
            </a:r>
            <a:r>
              <a:rPr lang="en-GB" sz="2400" baseline="30000" noProof="0">
                <a:solidFill>
                  <a:srgbClr val="000000"/>
                </a:solidFill>
                <a:latin typeface="Arial" panose="020B0604020202020204" pitchFamily="34" charset="0"/>
                <a:cs typeface="Arial" panose="020B0604020202020204" pitchFamily="34" charset="0"/>
              </a:rPr>
              <a:t>1</a:t>
            </a: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1</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STFC Daresbury Laboratory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30000">
                <a:solidFill>
                  <a:srgbClr val="000000"/>
                </a:solidFill>
                <a:latin typeface="Arial" panose="020B0604020202020204" pitchFamily="34" charset="0"/>
                <a:cs typeface="Arial" panose="020B0604020202020204" pitchFamily="34" charset="0"/>
              </a:rPr>
              <a:t>2</a:t>
            </a:r>
            <a:r>
              <a:rPr lang="en-GB" sz="2000">
                <a:solidFill>
                  <a:srgbClr val="000000"/>
                </a:solidFill>
                <a:latin typeface="Arial" panose="020B0604020202020204" pitchFamily="34" charset="0"/>
                <a:cs typeface="Arial" panose="020B0604020202020204" pitchFamily="34" charset="0"/>
              </a:rPr>
              <a:t>Imperial College London</a:t>
            </a:r>
            <a:endPar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C848C420-B645-E330-9D8E-FDAEAEB78B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926" b="28882"/>
          <a:stretch/>
        </p:blipFill>
        <p:spPr bwMode="auto">
          <a:xfrm>
            <a:off x="8033034" y="442613"/>
            <a:ext cx="3710601" cy="95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01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4" name="Title 1">
            <a:extLst>
              <a:ext uri="{FF2B5EF4-FFF2-40B4-BE49-F238E27FC236}">
                <a16:creationId xmlns:a16="http://schemas.microsoft.com/office/drawing/2014/main" id="{AA4D1FDF-C252-4862-0E19-79543D952207}"/>
              </a:ext>
            </a:extLst>
          </p:cNvPr>
          <p:cNvSpPr txBox="1">
            <a:spLocks/>
          </p:cNvSpPr>
          <p:nvPr/>
        </p:nvSpPr>
        <p:spPr>
          <a:xfrm>
            <a:off x="291684" y="186427"/>
            <a:ext cx="10515600" cy="68673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b="1" spc="-150">
                <a:solidFill>
                  <a:srgbClr val="2E2D62"/>
                </a:solidFill>
                <a:latin typeface="+mn-lt"/>
                <a:ea typeface="+mn-ea"/>
                <a:cs typeface="Arial" panose="020B0604020202020204" pitchFamily="34" charset="0"/>
              </a:rPr>
              <a:t>Sustainability</a:t>
            </a:r>
          </a:p>
        </p:txBody>
      </p:sp>
      <p:sp>
        <p:nvSpPr>
          <p:cNvPr id="5" name="Rectangle 4"/>
          <p:cNvSpPr/>
          <p:nvPr/>
        </p:nvSpPr>
        <p:spPr>
          <a:xfrm>
            <a:off x="5666788" y="6539928"/>
            <a:ext cx="6096000" cy="246221"/>
          </a:xfrm>
          <a:prstGeom prst="rect">
            <a:avLst/>
          </a:prstGeom>
        </p:spPr>
        <p:txBody>
          <a:bodyPr>
            <a:spAutoFit/>
          </a:bodyPr>
          <a:lstStyle/>
          <a:p>
            <a:r>
              <a:rPr lang="en-GB" sz="1000"/>
              <a:t>https://www.ukri.org/wp-content/uploads/2020/10/UKRI-050920-SustainabilityStrategy.pdf10</a:t>
            </a:r>
          </a:p>
        </p:txBody>
      </p:sp>
      <p:pic>
        <p:nvPicPr>
          <p:cNvPr id="9" name="Picture 8">
            <a:extLst>
              <a:ext uri="{FF2B5EF4-FFF2-40B4-BE49-F238E27FC236}">
                <a16:creationId xmlns:a16="http://schemas.microsoft.com/office/drawing/2014/main" id="{0FEC2DB3-B24D-247D-C84E-CFAD9F0B853D}"/>
              </a:ext>
            </a:extLst>
          </p:cNvPr>
          <p:cNvPicPr>
            <a:picLocks noChangeAspect="1"/>
          </p:cNvPicPr>
          <p:nvPr/>
        </p:nvPicPr>
        <p:blipFill rotWithShape="1">
          <a:blip r:embed="rId4"/>
          <a:srcRect t="6362" b="32891"/>
          <a:stretch/>
        </p:blipFill>
        <p:spPr>
          <a:xfrm>
            <a:off x="5375297" y="1249923"/>
            <a:ext cx="4489890" cy="5281934"/>
          </a:xfrm>
          <a:prstGeom prst="rect">
            <a:avLst/>
          </a:prstGeom>
        </p:spPr>
      </p:pic>
      <p:pic>
        <p:nvPicPr>
          <p:cNvPr id="10" name="Picture 9">
            <a:extLst>
              <a:ext uri="{FF2B5EF4-FFF2-40B4-BE49-F238E27FC236}">
                <a16:creationId xmlns:a16="http://schemas.microsoft.com/office/drawing/2014/main" id="{8F97C8EC-56AB-3A3A-850A-F0F8EC32E940}"/>
              </a:ext>
            </a:extLst>
          </p:cNvPr>
          <p:cNvPicPr>
            <a:picLocks noChangeAspect="1"/>
          </p:cNvPicPr>
          <p:nvPr/>
        </p:nvPicPr>
        <p:blipFill rotWithShape="1">
          <a:blip r:embed="rId4"/>
          <a:srcRect t="66670"/>
          <a:stretch/>
        </p:blipFill>
        <p:spPr>
          <a:xfrm>
            <a:off x="234207" y="1249923"/>
            <a:ext cx="4489890" cy="2898076"/>
          </a:xfrm>
          <a:prstGeom prst="rect">
            <a:avLst/>
          </a:prstGeom>
        </p:spPr>
      </p:pic>
    </p:spTree>
    <p:extLst>
      <p:ext uri="{BB962C8B-B14F-4D97-AF65-F5344CB8AC3E}">
        <p14:creationId xmlns:p14="http://schemas.microsoft.com/office/powerpoint/2010/main" val="129723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3990B00-45B0-F314-BB40-6C1A506D293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 r="22109"/>
          <a:stretch/>
        </p:blipFill>
        <p:spPr>
          <a:xfrm>
            <a:off x="2623327" y="-1322"/>
            <a:ext cx="9574810" cy="6871596"/>
          </a:xfrm>
          <a:prstGeom prst="rect">
            <a:avLst/>
          </a:prstGeom>
        </p:spPr>
      </p:pic>
      <p:sp>
        <p:nvSpPr>
          <p:cNvPr id="3" name="Content Placeholder 2"/>
          <p:cNvSpPr>
            <a:spLocks noGrp="1"/>
          </p:cNvSpPr>
          <p:nvPr>
            <p:ph idx="1"/>
          </p:nvPr>
        </p:nvSpPr>
        <p:spPr>
          <a:xfrm>
            <a:off x="516367" y="1162051"/>
            <a:ext cx="10837433" cy="4679950"/>
          </a:xfrm>
        </p:spPr>
        <p:txBody>
          <a:bodyPr vert="horz" lIns="91440" tIns="45720" rIns="91440" bIns="45720" rtlCol="0" anchor="t">
            <a:normAutofit/>
          </a:bodyPr>
          <a:lstStyle/>
          <a:p>
            <a:pPr marL="0" indent="0">
              <a:buNone/>
            </a:pPr>
            <a:r>
              <a:rPr lang="en-GB" sz="1800">
                <a:solidFill>
                  <a:srgbClr val="626262"/>
                </a:solidFill>
                <a:latin typeface="Arial" panose="020B0604020202020204" pitchFamily="34" charset="0"/>
                <a:cs typeface="Arial" panose="020B0604020202020204" pitchFamily="34" charset="0"/>
              </a:rPr>
              <a:t>The UK accelerator community is already very active in developing more sustainable technologies, Using permanent magnets instead of electromagnets.</a:t>
            </a:r>
          </a:p>
          <a:p>
            <a:pPr lvl="1">
              <a:buFont typeface="Arial" panose="020B0604020202020204" pitchFamily="34" charset="0"/>
              <a:buChar char="•"/>
            </a:pPr>
            <a:r>
              <a:rPr lang="en-GB" sz="1800">
                <a:solidFill>
                  <a:srgbClr val="626262"/>
                </a:solidFill>
                <a:latin typeface="Arial" panose="020B0604020202020204" pitchFamily="34" charset="0"/>
                <a:cs typeface="Arial" panose="020B0604020202020204" pitchFamily="34" charset="0"/>
              </a:rPr>
              <a:t>Making use of different superconducting materials and </a:t>
            </a:r>
            <a:r>
              <a:rPr lang="en-GB" sz="1800" b="1">
                <a:solidFill>
                  <a:srgbClr val="626262"/>
                </a:solidFill>
                <a:latin typeface="Arial" panose="020B0604020202020204" pitchFamily="34" charset="0"/>
                <a:cs typeface="Arial" panose="020B0604020202020204" pitchFamily="34" charset="0"/>
              </a:rPr>
              <a:t>coatings</a:t>
            </a:r>
            <a:r>
              <a:rPr lang="en-GB" sz="1800">
                <a:solidFill>
                  <a:srgbClr val="626262"/>
                </a:solidFill>
                <a:latin typeface="Arial" panose="020B0604020202020204" pitchFamily="34" charset="0"/>
                <a:cs typeface="Arial" panose="020B0604020202020204" pitchFamily="34" charset="0"/>
              </a:rPr>
              <a:t> for RF cavities so that they can operate at 4K instead of 2K.</a:t>
            </a:r>
          </a:p>
          <a:p>
            <a:pPr lvl="1">
              <a:buFont typeface="Arial" panose="020B0604020202020204" pitchFamily="34" charset="0"/>
              <a:buChar char="•"/>
            </a:pPr>
            <a:r>
              <a:rPr lang="en-GB" sz="1800">
                <a:solidFill>
                  <a:srgbClr val="626262"/>
                </a:solidFill>
                <a:latin typeface="Arial" panose="020B0604020202020204" pitchFamily="34" charset="0"/>
                <a:cs typeface="Arial" panose="020B0604020202020204" pitchFamily="34" charset="0"/>
              </a:rPr>
              <a:t>Developing more efficient RF power sources and much faster RF cavity tuners.</a:t>
            </a:r>
          </a:p>
          <a:p>
            <a:pPr marL="0" indent="0">
              <a:buNone/>
            </a:pPr>
            <a:r>
              <a:rPr lang="en-GB" sz="1800">
                <a:solidFill>
                  <a:srgbClr val="626262"/>
                </a:solidFill>
                <a:latin typeface="Arial" panose="020B0604020202020204" pitchFamily="34" charset="0"/>
                <a:cs typeface="Arial" panose="020B0604020202020204" pitchFamily="34" charset="0"/>
              </a:rPr>
              <a:t>In addition we are assessing accelerators more broadly in terms of carbon footprint throughout the full project life cycles. This analysis will continue and feed directly into the CDOA project.</a:t>
            </a:r>
          </a:p>
          <a:p>
            <a:pPr>
              <a:buFont typeface="Arial" panose="020B0604020202020204" pitchFamily="34" charset="0"/>
              <a:buChar char="•"/>
            </a:pPr>
            <a:endParaRPr lang="en-GB" sz="1800">
              <a:solidFill>
                <a:srgbClr val="000000"/>
              </a:solidFill>
              <a:latin typeface="Calibri" panose="020F0502020204030204" pitchFamily="34" charset="0"/>
              <a:cs typeface="Calibri" panose="020F0502020204030204" pitchFamily="34" charset="0"/>
            </a:endParaRPr>
          </a:p>
          <a:p>
            <a:pPr>
              <a:buFont typeface="Arial" panose="020B0604020202020204" pitchFamily="34" charset="0"/>
              <a:buChar char="•"/>
            </a:pPr>
            <a:endParaRPr lang="en-GB" sz="1800">
              <a:solidFill>
                <a:srgbClr val="0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65877" y="4101929"/>
            <a:ext cx="4914066" cy="2429616"/>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27057" y="4101930"/>
            <a:ext cx="1795020" cy="242961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00806" y="4101929"/>
            <a:ext cx="3091505" cy="2429616"/>
          </a:xfrm>
          <a:prstGeom prst="rect">
            <a:avLst/>
          </a:prstGeom>
        </p:spPr>
      </p:pic>
      <p:sp>
        <p:nvSpPr>
          <p:cNvPr id="11" name="Title 1">
            <a:extLst>
              <a:ext uri="{FF2B5EF4-FFF2-40B4-BE49-F238E27FC236}">
                <a16:creationId xmlns:a16="http://schemas.microsoft.com/office/drawing/2014/main" id="{0C29E090-2FEA-04EA-F1CB-06261DFFDBF5}"/>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Sustainability</a:t>
            </a:r>
          </a:p>
        </p:txBody>
      </p:sp>
    </p:spTree>
    <p:extLst>
      <p:ext uri="{BB962C8B-B14F-4D97-AF65-F5344CB8AC3E}">
        <p14:creationId xmlns:p14="http://schemas.microsoft.com/office/powerpoint/2010/main" val="1651594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TextBox 2"/>
          <p:cNvSpPr txBox="1"/>
          <p:nvPr/>
        </p:nvSpPr>
        <p:spPr>
          <a:xfrm>
            <a:off x="591670" y="618565"/>
            <a:ext cx="4150659" cy="830997"/>
          </a:xfrm>
          <a:prstGeom prst="rect">
            <a:avLst/>
          </a:prstGeom>
        </p:spPr>
        <p:txBody>
          <a:bodyPr wrap="square">
            <a:spAutoFit/>
          </a:bodyPr>
          <a:lstStyle>
            <a:defPPr>
              <a:defRPr lang="en-US"/>
            </a:defPPr>
            <a:lvl1pPr>
              <a:defRPr sz="4800" b="1" spc="-150">
                <a:solidFill>
                  <a:srgbClr val="2E2D62"/>
                </a:solidFill>
                <a:latin typeface="Arial" panose="020B0604020202020204" pitchFamily="34" charset="0"/>
                <a:cs typeface="Arial" panose="020B0604020202020204" pitchFamily="34" charset="0"/>
              </a:defRPr>
            </a:lvl1pPr>
          </a:lstStyle>
          <a:p>
            <a:r>
              <a:rPr lang="en-US"/>
              <a:t>Engagement</a:t>
            </a:r>
            <a:endParaRPr lang="en-GB"/>
          </a:p>
        </p:txBody>
      </p:sp>
      <p:sp>
        <p:nvSpPr>
          <p:cNvPr id="4" name="TextBox 3"/>
          <p:cNvSpPr txBox="1"/>
          <p:nvPr/>
        </p:nvSpPr>
        <p:spPr>
          <a:xfrm>
            <a:off x="591670" y="1810871"/>
            <a:ext cx="4392934" cy="1200329"/>
          </a:xfrm>
          <a:prstGeom prst="rect">
            <a:avLst/>
          </a:prstGeom>
          <a:noFill/>
        </p:spPr>
        <p:txBody>
          <a:bodyPr wrap="none" rtlCol="0">
            <a:spAutoFit/>
          </a:bodyPr>
          <a:lstStyle/>
          <a:p>
            <a:pPr marL="342900" indent="-342900">
              <a:buAutoNum type="arabicPeriod"/>
            </a:pPr>
            <a:r>
              <a:rPr lang="en-US"/>
              <a:t>Town hall events</a:t>
            </a:r>
          </a:p>
          <a:p>
            <a:pPr marL="342900" indent="-342900">
              <a:buAutoNum type="arabicPeriod"/>
            </a:pPr>
            <a:r>
              <a:rPr lang="en-US"/>
              <a:t>Focused work shops</a:t>
            </a:r>
          </a:p>
          <a:p>
            <a:pPr marL="342900" indent="-342900">
              <a:buAutoNum type="arabicPeriod"/>
            </a:pPr>
            <a:r>
              <a:rPr lang="en-US"/>
              <a:t>User Surveys</a:t>
            </a:r>
          </a:p>
          <a:p>
            <a:pPr marL="342900" indent="-342900">
              <a:buAutoNum type="arabicPeriod"/>
            </a:pPr>
            <a:r>
              <a:rPr lang="en-US"/>
              <a:t>Close engagement with the Science team</a:t>
            </a:r>
            <a:endParaRPr lang="en-GB"/>
          </a:p>
        </p:txBody>
      </p:sp>
      <p:sp>
        <p:nvSpPr>
          <p:cNvPr id="5" name="TextBox 4"/>
          <p:cNvSpPr txBox="1"/>
          <p:nvPr/>
        </p:nvSpPr>
        <p:spPr>
          <a:xfrm>
            <a:off x="547996" y="4103602"/>
            <a:ext cx="4150659" cy="830997"/>
          </a:xfrm>
          <a:prstGeom prst="rect">
            <a:avLst/>
          </a:prstGeom>
        </p:spPr>
        <p:txBody>
          <a:bodyPr wrap="square">
            <a:spAutoFit/>
          </a:bodyPr>
          <a:lstStyle>
            <a:defPPr>
              <a:defRPr lang="en-US"/>
            </a:defPPr>
            <a:lvl1pPr>
              <a:defRPr sz="4800" b="1" spc="-150">
                <a:solidFill>
                  <a:srgbClr val="2E2D62"/>
                </a:solidFill>
                <a:latin typeface="Arial" panose="020B0604020202020204" pitchFamily="34" charset="0"/>
                <a:cs typeface="Arial" panose="020B0604020202020204" pitchFamily="34" charset="0"/>
              </a:defRPr>
            </a:lvl1pPr>
          </a:lstStyle>
          <a:p>
            <a:r>
              <a:rPr lang="en-US"/>
              <a:t>Oversight</a:t>
            </a:r>
            <a:endParaRPr lang="en-GB"/>
          </a:p>
        </p:txBody>
      </p:sp>
      <p:sp>
        <p:nvSpPr>
          <p:cNvPr id="6" name="TextBox 5"/>
          <p:cNvSpPr txBox="1"/>
          <p:nvPr/>
        </p:nvSpPr>
        <p:spPr>
          <a:xfrm>
            <a:off x="591670" y="5238161"/>
            <a:ext cx="3216843" cy="646331"/>
          </a:xfrm>
          <a:prstGeom prst="rect">
            <a:avLst/>
          </a:prstGeom>
          <a:noFill/>
        </p:spPr>
        <p:txBody>
          <a:bodyPr wrap="none" rtlCol="0">
            <a:spAutoFit/>
          </a:bodyPr>
          <a:lstStyle/>
          <a:p>
            <a:pPr marL="342900" indent="-342900">
              <a:buAutoNum type="arabicPeriod"/>
            </a:pPr>
            <a:r>
              <a:rPr lang="en-US"/>
              <a:t>International Advisory Board</a:t>
            </a:r>
          </a:p>
          <a:p>
            <a:pPr marL="342900" indent="-342900">
              <a:buAutoNum type="arabicPeriod"/>
            </a:pPr>
            <a:r>
              <a:rPr lang="en-US"/>
              <a:t>Internal Oversight </a:t>
            </a:r>
            <a:r>
              <a:rPr lang="en-US" err="1"/>
              <a:t>Commitee</a:t>
            </a:r>
            <a:endParaRPr lang="en-GB"/>
          </a:p>
        </p:txBody>
      </p:sp>
      <p:pic>
        <p:nvPicPr>
          <p:cNvPr id="7" name="Picture 6" descr="A close-up of a machine&#10;&#10;Description automatically generated">
            <a:extLst>
              <a:ext uri="{FF2B5EF4-FFF2-40B4-BE49-F238E27FC236}">
                <a16:creationId xmlns:a16="http://schemas.microsoft.com/office/drawing/2014/main" id="{94D0114B-6EDD-0EF7-1DDD-0FE28AF4D6B4}"/>
              </a:ext>
            </a:extLst>
          </p:cNvPr>
          <p:cNvPicPr>
            <a:picLocks noChangeAspect="1"/>
          </p:cNvPicPr>
          <p:nvPr/>
        </p:nvPicPr>
        <p:blipFill>
          <a:blip r:embed="rId3"/>
          <a:stretch>
            <a:fillRect/>
          </a:stretch>
        </p:blipFill>
        <p:spPr>
          <a:xfrm>
            <a:off x="8166847" y="-1488466"/>
            <a:ext cx="6749498" cy="8999331"/>
          </a:xfrm>
          <a:prstGeom prst="rect">
            <a:avLst/>
          </a:prstGeom>
        </p:spPr>
      </p:pic>
    </p:spTree>
    <p:extLst>
      <p:ext uri="{BB962C8B-B14F-4D97-AF65-F5344CB8AC3E}">
        <p14:creationId xmlns:p14="http://schemas.microsoft.com/office/powerpoint/2010/main" val="1504919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1DAF4DD0-64D3-C29F-A4B1-BB71A1F01B3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3" name="Picture 2">
            <a:extLst>
              <a:ext uri="{FF2B5EF4-FFF2-40B4-BE49-F238E27FC236}">
                <a16:creationId xmlns:a16="http://schemas.microsoft.com/office/drawing/2014/main" id="{F50AABE6-588E-45B8-A4F0-BFB7A469D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4" name="Google Shape;319;p9">
            <a:extLst>
              <a:ext uri="{FF2B5EF4-FFF2-40B4-BE49-F238E27FC236}">
                <a16:creationId xmlns:a16="http://schemas.microsoft.com/office/drawing/2014/main" id="{FCC865D0-D9CF-1CB7-294E-642E11771E4F}"/>
              </a:ext>
            </a:extLst>
          </p:cNvPr>
          <p:cNvSpPr/>
          <p:nvPr/>
        </p:nvSpPr>
        <p:spPr>
          <a:xfrm>
            <a:off x="276622" y="1022266"/>
            <a:ext cx="6325834" cy="42164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400" b="0" i="0" u="none" strike="noStrike" kern="1200" cap="none" spc="-100" normalizeH="0" baseline="0" noProof="0">
                <a:ln>
                  <a:noFill/>
                </a:ln>
                <a:solidFill>
                  <a:srgbClr val="2E2D62"/>
                </a:solidFill>
                <a:effectLst/>
                <a:uLnTx/>
                <a:uFillTx/>
                <a:latin typeface="Arial"/>
                <a:ea typeface="+mn-ea"/>
                <a:cs typeface="Arial"/>
                <a:sym typeface="Arial"/>
              </a:rPr>
              <a:t>The UK XFEL project was successfully launched at the Royal Society on 30</a:t>
            </a:r>
            <a:r>
              <a:rPr kumimoji="0" lang="en-GB" sz="2400" b="0" i="0" u="none" strike="noStrike" kern="1200" cap="none" spc="-100" normalizeH="0" baseline="30000" noProof="0">
                <a:ln>
                  <a:noFill/>
                </a:ln>
                <a:solidFill>
                  <a:srgbClr val="2E2D62"/>
                </a:solidFill>
                <a:effectLst/>
                <a:uLnTx/>
                <a:uFillTx/>
                <a:latin typeface="Arial"/>
                <a:ea typeface="+mn-ea"/>
                <a:cs typeface="Arial"/>
                <a:sym typeface="Arial"/>
              </a:rPr>
              <a:t>th</a:t>
            </a:r>
            <a:r>
              <a:rPr kumimoji="0" lang="en-GB" sz="2400" b="0" i="0" u="none" strike="noStrike" kern="1200" cap="none" spc="-100" normalizeH="0" baseline="0" noProof="0">
                <a:ln>
                  <a:noFill/>
                </a:ln>
                <a:solidFill>
                  <a:srgbClr val="2E2D62"/>
                </a:solidFill>
                <a:effectLst/>
                <a:uLnTx/>
                <a:uFillTx/>
                <a:latin typeface="Arial"/>
                <a:ea typeface="+mn-ea"/>
                <a:cs typeface="Arial"/>
                <a:sym typeface="Arial"/>
              </a:rPr>
              <a:t> January 2023</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kumimoji="0" lang="en-GB" sz="1800" b="0" i="0" u="none" strike="noStrike" kern="1200" cap="none" spc="0" normalizeH="0" baseline="0" noProof="0">
                <a:ln>
                  <a:noFill/>
                </a:ln>
                <a:solidFill>
                  <a:srgbClr val="626262"/>
                </a:solidFill>
                <a:effectLst/>
                <a:uLnTx/>
                <a:uFillTx/>
                <a:latin typeface="Arial"/>
                <a:ea typeface="+mn-ea"/>
                <a:cs typeface="Arial"/>
                <a:sym typeface="Arial"/>
              </a:rPr>
              <a:t>Over 150 in-person attendees from a range of institutions, with another 150 attending virtually.</a:t>
            </a:r>
            <a:endParaRPr kumimoji="0" lang="en-GB" sz="1800" b="0" i="0" u="none" strike="noStrike" kern="1200" cap="none" spc="0" normalizeH="0" baseline="0" noProof="0">
              <a:ln>
                <a:noFill/>
              </a:ln>
              <a:solidFill>
                <a:srgbClr val="626262"/>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kumimoji="0" lang="en-GB" sz="1800" b="0" i="0" u="none" strike="noStrike" kern="1200" cap="none" spc="0" normalizeH="0" baseline="0" noProof="0">
                <a:ln>
                  <a:noFill/>
                </a:ln>
                <a:solidFill>
                  <a:srgbClr val="626262"/>
                </a:solidFill>
                <a:effectLst/>
                <a:uLnTx/>
                <a:uFillTx/>
                <a:latin typeface="Arial"/>
                <a:ea typeface="+mn-ea"/>
                <a:cs typeface="Arial"/>
                <a:sym typeface="Arial"/>
              </a:rPr>
              <a:t>The event </a:t>
            </a:r>
            <a:r>
              <a:rPr lang="en-GB">
                <a:solidFill>
                  <a:srgbClr val="626262"/>
                </a:solidFill>
                <a:latin typeface="Arial" panose="020B0604020202020204" pitchFamily="34" charset="0"/>
                <a:cs typeface="Arial" panose="020B0604020202020204" pitchFamily="34" charset="0"/>
                <a:sym typeface="Arial"/>
              </a:rPr>
              <a:t>attracted</a:t>
            </a:r>
            <a:r>
              <a:rPr kumimoji="0" lang="en-GB" sz="1800" b="0" i="0" u="none" strike="noStrike" kern="1200" cap="none" spc="0" normalizeH="0" baseline="0" noProof="0">
                <a:ln>
                  <a:noFill/>
                </a:ln>
                <a:solidFill>
                  <a:srgbClr val="626262"/>
                </a:solidFill>
                <a:effectLst/>
                <a:uLnTx/>
                <a:uFillTx/>
                <a:latin typeface="Arial"/>
                <a:ea typeface="+mn-ea"/>
                <a:cs typeface="Arial"/>
                <a:sym typeface="Arial"/>
              </a:rPr>
              <a:t> positive attention on society media from the research community, including articles from leading research outlets:</a:t>
            </a:r>
            <a:endParaRPr kumimoji="0" lang="en-GB" sz="1800" b="0" i="0" u="none" strike="noStrike" kern="1200" cap="none" spc="0" normalizeH="0" baseline="0" noProof="0">
              <a:ln>
                <a:noFill/>
              </a:ln>
              <a:solidFill>
                <a:srgbClr val="626262"/>
              </a:solidFill>
              <a:effectLst/>
              <a:uLnTx/>
              <a:uFillTx/>
              <a:latin typeface="Arial"/>
              <a:ea typeface="+mn-ea"/>
              <a:cs typeface="Arial"/>
            </a:endParaRPr>
          </a:p>
          <a:p>
            <a:pPr marL="800100" marR="0" lvl="1" indent="-34290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kumimoji="0" lang="en-GB" sz="1800" b="0" i="0" u="none" strike="noStrike" kern="1200" cap="none" spc="0" normalizeH="0" baseline="0" noProof="0">
                <a:ln>
                  <a:noFill/>
                </a:ln>
                <a:solidFill>
                  <a:srgbClr val="626262"/>
                </a:solidFill>
                <a:effectLst/>
                <a:uLnTx/>
                <a:uFillTx/>
                <a:latin typeface="Arial"/>
                <a:ea typeface="+mn-ea"/>
                <a:cs typeface="Arial"/>
                <a:sym typeface="Arial"/>
                <a:hlinkClick r:id="rId5"/>
              </a:rPr>
              <a:t>Physics World</a:t>
            </a:r>
            <a:r>
              <a:rPr kumimoji="0" lang="en-GB" sz="1800" b="0" i="0" u="none" strike="noStrike" kern="1200" cap="none" spc="0" normalizeH="0" baseline="0" noProof="0">
                <a:ln>
                  <a:noFill/>
                </a:ln>
                <a:solidFill>
                  <a:srgbClr val="626262"/>
                </a:solidFill>
                <a:effectLst/>
                <a:uLnTx/>
                <a:uFillTx/>
                <a:latin typeface="Arial"/>
                <a:ea typeface="+mn-ea"/>
                <a:cs typeface="Arial"/>
                <a:sym typeface="Arial"/>
              </a:rPr>
              <a:t>, including </a:t>
            </a:r>
            <a:r>
              <a:rPr kumimoji="0" lang="en-GB" sz="1800" b="0" i="0" u="none" strike="noStrike" kern="1200" cap="none" spc="0" normalizeH="0" baseline="0" noProof="0">
                <a:ln>
                  <a:noFill/>
                </a:ln>
                <a:solidFill>
                  <a:srgbClr val="626262"/>
                </a:solidFill>
                <a:effectLst/>
                <a:uLnTx/>
                <a:uFillTx/>
                <a:latin typeface="Arial"/>
                <a:ea typeface="+mn-ea"/>
                <a:cs typeface="Arial"/>
                <a:sym typeface="Arial"/>
                <a:hlinkClick r:id="rId6"/>
              </a:rPr>
              <a:t>podcast</a:t>
            </a:r>
            <a:r>
              <a:rPr kumimoji="0" lang="en-GB" sz="1800" b="0" i="0" u="none" strike="noStrike" kern="1200" cap="none" spc="0" normalizeH="0" baseline="0" noProof="0">
                <a:ln>
                  <a:noFill/>
                </a:ln>
                <a:solidFill>
                  <a:srgbClr val="626262"/>
                </a:solidFill>
                <a:effectLst/>
                <a:uLnTx/>
                <a:uFillTx/>
                <a:latin typeface="Arial"/>
                <a:ea typeface="+mn-ea"/>
                <a:cs typeface="Arial"/>
                <a:sym typeface="Arial"/>
              </a:rPr>
              <a:t> including interview with John Collier, </a:t>
            </a:r>
            <a:r>
              <a:rPr kumimoji="0" lang="en-GB" sz="1800" b="0" i="0" u="none" strike="noStrike" kern="1200" cap="none" spc="0" normalizeH="0" baseline="0" noProof="0">
                <a:ln>
                  <a:noFill/>
                </a:ln>
                <a:solidFill>
                  <a:srgbClr val="626262"/>
                </a:solidFill>
                <a:effectLst/>
                <a:uLnTx/>
                <a:uFillTx/>
                <a:latin typeface="Arial"/>
                <a:ea typeface="+mn-ea"/>
                <a:cs typeface="Arial"/>
                <a:sym typeface="Arial"/>
                <a:hlinkClick r:id="rId7"/>
              </a:rPr>
              <a:t>Chemistry World</a:t>
            </a:r>
            <a:endParaRPr kumimoji="0" lang="en-GB" sz="1800" b="0" i="0" u="none" strike="noStrike" kern="1200" cap="none" spc="0" normalizeH="0" baseline="0" noProof="0">
              <a:ln>
                <a:noFill/>
              </a:ln>
              <a:solidFill>
                <a:srgbClr val="626262"/>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1200"/>
              </a:spcAft>
              <a:buClr>
                <a:srgbClr val="000000"/>
              </a:buClr>
              <a:buSzPts val="1800"/>
              <a:buFont typeface="Arial" panose="020B0604020202020204" pitchFamily="34" charset="0"/>
              <a:buChar char="•"/>
              <a:tabLst/>
              <a:defRPr/>
            </a:pPr>
            <a:r>
              <a:rPr kumimoji="0" lang="en-GB" sz="1800" b="0" i="0" u="none" strike="noStrike" kern="1200" cap="none" spc="0" normalizeH="0" baseline="0" noProof="0">
                <a:ln>
                  <a:noFill/>
                </a:ln>
                <a:solidFill>
                  <a:srgbClr val="626262"/>
                </a:solidFill>
                <a:effectLst/>
                <a:uLnTx/>
                <a:uFillTx/>
                <a:latin typeface="Arial"/>
                <a:ea typeface="Arial"/>
                <a:cs typeface="Arial"/>
                <a:sym typeface="Arial"/>
              </a:rPr>
              <a:t>Presentations from the meeting are now available on the UK XFEL website: </a:t>
            </a:r>
            <a:r>
              <a:rPr kumimoji="0" lang="en-GB" sz="1800" b="0" i="0" u="none" strike="noStrike" kern="1200" cap="none" spc="0" normalizeH="0" baseline="0" noProof="0">
                <a:ln>
                  <a:noFill/>
                </a:ln>
                <a:solidFill>
                  <a:srgbClr val="626262"/>
                </a:solidFill>
                <a:effectLst/>
                <a:uLnTx/>
                <a:uFillTx/>
                <a:latin typeface="Arial"/>
                <a:ea typeface="Arial"/>
                <a:cs typeface="Arial"/>
                <a:sym typeface="Arial"/>
                <a:hlinkClick r:id="rId8"/>
              </a:rPr>
              <a:t>https://xfel.ac.uk/</a:t>
            </a:r>
            <a:r>
              <a:rPr kumimoji="0" lang="en-GB" sz="1800" b="0" i="0" u="none" strike="noStrike" kern="1200" cap="none" spc="0" normalizeH="0" baseline="0" noProof="0">
                <a:ln>
                  <a:noFill/>
                </a:ln>
                <a:solidFill>
                  <a:srgbClr val="626262"/>
                </a:solidFill>
                <a:effectLst/>
                <a:uLnTx/>
                <a:uFillTx/>
                <a:latin typeface="Arial"/>
                <a:ea typeface="Arial"/>
                <a:cs typeface="Arial"/>
                <a:sym typeface="Arial"/>
              </a:rPr>
              <a:t> </a:t>
            </a:r>
            <a:endParaRPr kumimoji="0" lang="en-GB" sz="1800" b="0" i="0" u="none" strike="noStrike" kern="1200" cap="none" spc="0" normalizeH="0" baseline="0" noProof="0">
              <a:ln>
                <a:noFill/>
              </a:ln>
              <a:solidFill>
                <a:srgbClr val="626262"/>
              </a:solidFill>
              <a:effectLst/>
              <a:uLnTx/>
              <a:uFillTx/>
              <a:latin typeface="Arial" panose="020B0604020202020204" pitchFamily="34" charset="0"/>
              <a:ea typeface="Arial"/>
              <a:cs typeface="Arial" panose="020B0604020202020204" pitchFamily="34" charset="0"/>
            </a:endParaRPr>
          </a:p>
        </p:txBody>
      </p:sp>
      <p:sp>
        <p:nvSpPr>
          <p:cNvPr id="7" name="Slide Number Placeholder 4">
            <a:extLst>
              <a:ext uri="{FF2B5EF4-FFF2-40B4-BE49-F238E27FC236}">
                <a16:creationId xmlns:a16="http://schemas.microsoft.com/office/drawing/2014/main" id="{8AA3B726-9FB0-0E30-07DB-6D98E892B00C}"/>
              </a:ext>
            </a:extLst>
          </p:cNvPr>
          <p:cNvSpPr>
            <a:spLocks noGrp="1"/>
          </p:cNvSpPr>
          <p:nvPr>
            <p:ph type="sldNum" sz="quarter" idx="4294967295"/>
          </p:nvPr>
        </p:nvSpPr>
        <p:spPr>
          <a:xfrm>
            <a:off x="9325947"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8211BEBC-350E-9C2F-217A-654C5F7173E7}"/>
              </a:ext>
            </a:extLst>
          </p:cNvPr>
          <p:cNvGrpSpPr/>
          <p:nvPr/>
        </p:nvGrpSpPr>
        <p:grpSpPr>
          <a:xfrm>
            <a:off x="7440141" y="498652"/>
            <a:ext cx="4180332" cy="2788074"/>
            <a:chOff x="7666067" y="502844"/>
            <a:chExt cx="4180332" cy="2788074"/>
          </a:xfrm>
        </p:grpSpPr>
        <p:sp>
          <p:nvSpPr>
            <p:cNvPr id="8" name="Rectangle 7">
              <a:extLst>
                <a:ext uri="{FF2B5EF4-FFF2-40B4-BE49-F238E27FC236}">
                  <a16:creationId xmlns:a16="http://schemas.microsoft.com/office/drawing/2014/main" id="{EE03AA7F-E33C-5676-3090-7036E02BD6A7}"/>
                </a:ext>
              </a:extLst>
            </p:cNvPr>
            <p:cNvSpPr/>
            <p:nvPr/>
          </p:nvSpPr>
          <p:spPr>
            <a:xfrm>
              <a:off x="7666067" y="502844"/>
              <a:ext cx="4180332" cy="278807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pic>
          <p:nvPicPr>
            <p:cNvPr id="10" name="Picture 9" descr="Graphical user interface&#10;&#10;Description automatically generated with low confidence">
              <a:extLst>
                <a:ext uri="{FF2B5EF4-FFF2-40B4-BE49-F238E27FC236}">
                  <a16:creationId xmlns:a16="http://schemas.microsoft.com/office/drawing/2014/main" id="{24CF0DD2-45F6-9A10-345A-25D09D55FC2B}"/>
                </a:ext>
              </a:extLst>
            </p:cNvPr>
            <p:cNvPicPr>
              <a:picLocks noChangeAspect="1"/>
            </p:cNvPicPr>
            <p:nvPr/>
          </p:nvPicPr>
          <p:blipFill>
            <a:blip r:embed="rId9"/>
            <a:stretch>
              <a:fillRect/>
            </a:stretch>
          </p:blipFill>
          <p:spPr>
            <a:xfrm>
              <a:off x="7994203" y="659055"/>
              <a:ext cx="3524060" cy="2475653"/>
            </a:xfrm>
            <a:prstGeom prst="rect">
              <a:avLst/>
            </a:prstGeom>
          </p:spPr>
        </p:pic>
      </p:grpSp>
      <p:grpSp>
        <p:nvGrpSpPr>
          <p:cNvPr id="13" name="Group 12">
            <a:extLst>
              <a:ext uri="{FF2B5EF4-FFF2-40B4-BE49-F238E27FC236}">
                <a16:creationId xmlns:a16="http://schemas.microsoft.com/office/drawing/2014/main" id="{53C42F31-3EEE-1B11-24EC-602F5C34BC00}"/>
              </a:ext>
            </a:extLst>
          </p:cNvPr>
          <p:cNvGrpSpPr/>
          <p:nvPr/>
        </p:nvGrpSpPr>
        <p:grpSpPr>
          <a:xfrm>
            <a:off x="7440141" y="3429596"/>
            <a:ext cx="4180332" cy="2788074"/>
            <a:chOff x="7666067" y="3429596"/>
            <a:chExt cx="4180332" cy="2788074"/>
          </a:xfrm>
        </p:grpSpPr>
        <p:sp>
          <p:nvSpPr>
            <p:cNvPr id="9" name="Rectangle 8">
              <a:extLst>
                <a:ext uri="{FF2B5EF4-FFF2-40B4-BE49-F238E27FC236}">
                  <a16:creationId xmlns:a16="http://schemas.microsoft.com/office/drawing/2014/main" id="{5D50A29C-C8F1-0452-6434-9C2A1117E266}"/>
                </a:ext>
              </a:extLst>
            </p:cNvPr>
            <p:cNvSpPr/>
            <p:nvPr/>
          </p:nvSpPr>
          <p:spPr>
            <a:xfrm>
              <a:off x="7666067" y="3429596"/>
              <a:ext cx="4180332" cy="278807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pic>
          <p:nvPicPr>
            <p:cNvPr id="11" name="Picture 10" descr="Graphical user interface, website&#10;&#10;Description automatically generated">
              <a:extLst>
                <a:ext uri="{FF2B5EF4-FFF2-40B4-BE49-F238E27FC236}">
                  <a16:creationId xmlns:a16="http://schemas.microsoft.com/office/drawing/2014/main" id="{102AED02-C0D4-0C60-E3A0-53E16631173D}"/>
                </a:ext>
              </a:extLst>
            </p:cNvPr>
            <p:cNvPicPr>
              <a:picLocks noChangeAspect="1"/>
            </p:cNvPicPr>
            <p:nvPr/>
          </p:nvPicPr>
          <p:blipFill>
            <a:blip r:embed="rId10"/>
            <a:stretch>
              <a:fillRect/>
            </a:stretch>
          </p:blipFill>
          <p:spPr>
            <a:xfrm>
              <a:off x="7828760" y="3715337"/>
              <a:ext cx="3854945" cy="2216593"/>
            </a:xfrm>
            <a:prstGeom prst="rect">
              <a:avLst/>
            </a:prstGeom>
          </p:spPr>
        </p:pic>
      </p:grpSp>
      <p:sp>
        <p:nvSpPr>
          <p:cNvPr id="6" name="TextBox 5">
            <a:extLst>
              <a:ext uri="{FF2B5EF4-FFF2-40B4-BE49-F238E27FC236}">
                <a16:creationId xmlns:a16="http://schemas.microsoft.com/office/drawing/2014/main" id="{FAB639A2-45D8-4308-47D1-C0A3DF25BA32}"/>
              </a:ext>
            </a:extLst>
          </p:cNvPr>
          <p:cNvSpPr txBox="1"/>
          <p:nvPr/>
        </p:nvSpPr>
        <p:spPr>
          <a:xfrm>
            <a:off x="1806222" y="5937956"/>
            <a:ext cx="184731" cy="369332"/>
          </a:xfrm>
          <a:prstGeom prst="rect">
            <a:avLst/>
          </a:prstGeom>
          <a:noFill/>
        </p:spPr>
        <p:txBody>
          <a:bodyPr wrap="none" rtlCol="0">
            <a:spAutoFit/>
          </a:bodyPr>
          <a:lstStyle/>
          <a:p>
            <a:endParaRPr lang="en-US"/>
          </a:p>
        </p:txBody>
      </p:sp>
      <p:sp>
        <p:nvSpPr>
          <p:cNvPr id="15" name="Title 1">
            <a:extLst>
              <a:ext uri="{FF2B5EF4-FFF2-40B4-BE49-F238E27FC236}">
                <a16:creationId xmlns:a16="http://schemas.microsoft.com/office/drawing/2014/main" id="{EE008CD3-3D32-F972-D1A3-467DBC5AC439}"/>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Launch Event</a:t>
            </a:r>
          </a:p>
        </p:txBody>
      </p:sp>
    </p:spTree>
    <p:extLst>
      <p:ext uri="{BB962C8B-B14F-4D97-AF65-F5344CB8AC3E}">
        <p14:creationId xmlns:p14="http://schemas.microsoft.com/office/powerpoint/2010/main" val="71697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pw/AJFCJaUp6thn0pzxmdeYdIlhlzKYliFH9u1C1Avqb1f-WBFIFL1_qESHbHrtzgsvi5gV7bjhR0NbLQqjqP6Q_IRFI3gx78S4DlARDhUNvkADN2ETOtaZAzul55bSWWlB8uPLYz6ZYwBDqm0EqiLWGlnMX7YMLo8qJ3YjARRjJlyL6vdm_Q7Gm7ZPXBoj_lqiODiQYb0umQX1oO81jVDzuxp1svbQlnEVxE13QEHzNC19gfY1y9eWDdEGQRZb8Gntwx5jqyjSieDO_5nc0xaohahB5ZK9EdlSsHJj7KBOv8AzSgX4H3bTD2_BDBEIU5AQQdWLhL2cjP8c4C76xe987zjR8IlF3Jj9cR0Jo2HiH9s9jB0Hq81ViToXn5Kzb5I84E7gz4ijNBFw9pxpVgwiVIzK3YPhgev2tilxJEG3iW9KpDYGJYsYAxA1uW4fkRLsJgCnl1B-fc_G6bG_5pwy_Z8urPEbYT-AkSbnW8r0CVKKOiQ98HTy5VhKYs1yFEArw9m31_tOfm55FZethsmvsWSCiyi8igaa4Rpi1nO-MUlFjr4AaT7-UcsMCsDovYe3f8OAJcJ4GXnTbyweVxCW5Gwpf5ytqL7ZETdvYDAVlWETnTkpQ7R1Kru-LweV759J2FwEarlNjjzQcnk1L0JtcqfCDDU39MNsv3lcDs6ksxXx1xl744qBo4lVAY0Aax7Z98Y2XgsRg0UXM8mArATrc5hVYuLSIIoILEswjsiVckxSHPp4rDbUoYMCPzbbmaKPafH-B6Z4glmmwEr6I9DIXd-VQf5D6NYhKICzoCO7kTm9f-MHhgoBLIeJpcDYiPKcUJn-rtF1p7etXemde43tcrp3SYRORfPePXyf0XH5LlbXDYDbmtRmuvjduQZrT39Z3Si_f-AKNAL9_thrNKG3sNe8uZ4=w1269-h952-s-no?authuse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440" y="159656"/>
            <a:ext cx="4295102" cy="32221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693927" y="3515353"/>
            <a:ext cx="4294873" cy="3222001"/>
          </a:xfrm>
          <a:prstGeom prst="rect">
            <a:avLst/>
          </a:prstGeom>
        </p:spPr>
      </p:pic>
      <p:pic>
        <p:nvPicPr>
          <p:cNvPr id="3" name="Picture 2"/>
          <p:cNvPicPr>
            <a:picLocks noChangeAspect="1"/>
          </p:cNvPicPr>
          <p:nvPr/>
        </p:nvPicPr>
        <p:blipFill>
          <a:blip r:embed="rId4"/>
          <a:stretch>
            <a:fillRect/>
          </a:stretch>
        </p:blipFill>
        <p:spPr>
          <a:xfrm>
            <a:off x="7693928" y="159656"/>
            <a:ext cx="4294873" cy="3222001"/>
          </a:xfrm>
          <a:prstGeom prst="rect">
            <a:avLst/>
          </a:prstGeom>
        </p:spPr>
      </p:pic>
      <p:pic>
        <p:nvPicPr>
          <p:cNvPr id="4" name="Picture 3"/>
          <p:cNvPicPr>
            <a:picLocks noChangeAspect="1"/>
          </p:cNvPicPr>
          <p:nvPr/>
        </p:nvPicPr>
        <p:blipFill>
          <a:blip r:embed="rId5"/>
          <a:stretch>
            <a:fillRect/>
          </a:stretch>
        </p:blipFill>
        <p:spPr>
          <a:xfrm>
            <a:off x="3256440" y="3515353"/>
            <a:ext cx="4295102" cy="3222173"/>
          </a:xfrm>
          <a:prstGeom prst="rect">
            <a:avLst/>
          </a:prstGeom>
        </p:spPr>
      </p:pic>
      <p:sp>
        <p:nvSpPr>
          <p:cNvPr id="6" name="Rectangle 5"/>
          <p:cNvSpPr/>
          <p:nvPr/>
        </p:nvSpPr>
        <p:spPr>
          <a:xfrm>
            <a:off x="235700" y="1581324"/>
            <a:ext cx="3020740" cy="3970318"/>
          </a:xfrm>
          <a:prstGeom prst="rect">
            <a:avLst/>
          </a:prstGeom>
        </p:spPr>
        <p:txBody>
          <a:bodyPr wrap="square">
            <a:spAutoFit/>
          </a:bodyPr>
          <a:lstStyle/>
          <a:p>
            <a:r>
              <a:rPr lang="en-GB" b="1" u="sng"/>
              <a:t>Frontiers of Measurement Technology</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2 Day event</a:t>
            </a:r>
          </a:p>
          <a:p>
            <a:pPr marL="285750" indent="-285750">
              <a:buFont typeface="Arial" panose="020B0604020202020204" pitchFamily="34" charset="0"/>
              <a:buChar char="•"/>
            </a:pPr>
            <a:r>
              <a:rPr lang="en-GB" b="1"/>
              <a:t>&gt; 30 people in the room</a:t>
            </a:r>
          </a:p>
          <a:p>
            <a:pPr marL="285750" indent="-285750">
              <a:buFont typeface="Arial" panose="020B0604020202020204" pitchFamily="34" charset="0"/>
              <a:buChar char="•"/>
            </a:pPr>
            <a:r>
              <a:rPr lang="en-GB" b="1">
                <a:latin typeface="Calibri" panose="020F0502020204030204" pitchFamily="34" charset="0"/>
                <a:ea typeface="Calibri" panose="020F0502020204030204" pitchFamily="34" charset="0"/>
              </a:rPr>
              <a:t>15 People Online</a:t>
            </a:r>
          </a:p>
          <a:p>
            <a:pPr marL="285750" indent="-285750">
              <a:buFont typeface="Arial" panose="020B0604020202020204" pitchFamily="34" charset="0"/>
              <a:buChar char="•"/>
            </a:pPr>
            <a:endParaRPr lang="en-GB" b="1">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b="1">
                <a:latin typeface="Calibri" panose="020F0502020204030204" pitchFamily="34" charset="0"/>
                <a:ea typeface="Calibri" panose="020F0502020204030204" pitchFamily="34" charset="0"/>
              </a:rPr>
              <a:t>16 Speakers</a:t>
            </a:r>
          </a:p>
          <a:p>
            <a:pPr marL="285750" indent="-285750">
              <a:buFont typeface="Arial" panose="020B0604020202020204" pitchFamily="34" charset="0"/>
              <a:buChar char="•"/>
            </a:pPr>
            <a:endParaRPr lang="en-GB" b="1">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b="1">
                <a:latin typeface="Calibri" panose="020F0502020204030204" pitchFamily="34" charset="0"/>
                <a:ea typeface="Calibri" panose="020F0502020204030204" pitchFamily="34" charset="0"/>
              </a:rPr>
              <a:t>10 Posters</a:t>
            </a:r>
          </a:p>
          <a:p>
            <a:pPr marL="285750" indent="-285750">
              <a:buFont typeface="Arial" panose="020B0604020202020204" pitchFamily="34" charset="0"/>
              <a:buChar char="•"/>
            </a:pPr>
            <a:endParaRPr lang="en-GB" b="1">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b="1">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b="1"/>
          </a:p>
          <a:p>
            <a:pPr marL="285750" indent="-285750">
              <a:buFont typeface="Arial" panose="020B0604020202020204" pitchFamily="34" charset="0"/>
              <a:buChar char="•"/>
            </a:pPr>
            <a:endParaRPr lang="en-GB" b="1"/>
          </a:p>
        </p:txBody>
      </p:sp>
      <p:pic>
        <p:nvPicPr>
          <p:cNvPr id="5" name="Picture 4"/>
          <p:cNvPicPr>
            <a:picLocks noChangeAspect="1"/>
          </p:cNvPicPr>
          <p:nvPr/>
        </p:nvPicPr>
        <p:blipFill rotWithShape="1">
          <a:blip r:embed="rId6"/>
          <a:srcRect t="28865" b="24816"/>
          <a:stretch/>
        </p:blipFill>
        <p:spPr>
          <a:xfrm>
            <a:off x="392515" y="289560"/>
            <a:ext cx="2500583" cy="1158240"/>
          </a:xfrm>
          <a:prstGeom prst="rect">
            <a:avLst/>
          </a:prstGeom>
        </p:spPr>
      </p:pic>
    </p:spTree>
    <p:extLst>
      <p:ext uri="{BB962C8B-B14F-4D97-AF65-F5344CB8AC3E}">
        <p14:creationId xmlns:p14="http://schemas.microsoft.com/office/powerpoint/2010/main" val="2415135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9" name="Picture 8"/>
          <p:cNvPicPr>
            <a:picLocks noChangeAspect="1"/>
          </p:cNvPicPr>
          <p:nvPr/>
        </p:nvPicPr>
        <p:blipFill>
          <a:blip r:embed="rId3"/>
          <a:stretch>
            <a:fillRect/>
          </a:stretch>
        </p:blipFill>
        <p:spPr>
          <a:xfrm>
            <a:off x="291683" y="873160"/>
            <a:ext cx="2825101" cy="1412551"/>
          </a:xfrm>
          <a:prstGeom prst="rect">
            <a:avLst/>
          </a:prstGeom>
        </p:spPr>
      </p:pic>
      <p:sp>
        <p:nvSpPr>
          <p:cNvPr id="6" name="Rectangle 5"/>
          <p:cNvSpPr/>
          <p:nvPr/>
        </p:nvSpPr>
        <p:spPr>
          <a:xfrm>
            <a:off x="310930" y="2352473"/>
            <a:ext cx="3020740" cy="2862322"/>
          </a:xfrm>
          <a:prstGeom prst="rect">
            <a:avLst/>
          </a:prstGeom>
        </p:spPr>
        <p:txBody>
          <a:bodyPr wrap="square">
            <a:spAutoFit/>
          </a:bodyPr>
          <a:lstStyle/>
          <a:p>
            <a:r>
              <a:rPr lang="en-US" b="1" u="sng"/>
              <a:t>Materials, Chemistry, and Biology at extreme conditions</a:t>
            </a:r>
          </a:p>
          <a:p>
            <a:endParaRPr lang="en-GB" b="1"/>
          </a:p>
          <a:p>
            <a:pPr marL="285750" indent="-285750">
              <a:buFont typeface="Arial" panose="020B0604020202020204" pitchFamily="34" charset="0"/>
              <a:buChar char="•"/>
            </a:pPr>
            <a:r>
              <a:rPr lang="en-GB" b="1"/>
              <a:t>2 Day event</a:t>
            </a:r>
          </a:p>
          <a:p>
            <a:pPr marL="285750" indent="-285750">
              <a:buFont typeface="Arial" panose="020B0604020202020204" pitchFamily="34" charset="0"/>
              <a:buChar char="•"/>
            </a:pPr>
            <a:r>
              <a:rPr lang="en-GB" b="1"/>
              <a:t>~40 people in the room</a:t>
            </a:r>
          </a:p>
          <a:p>
            <a:pPr marL="285750" indent="-285750">
              <a:buFont typeface="Arial" panose="020B0604020202020204" pitchFamily="34" charset="0"/>
              <a:buChar char="•"/>
            </a:pPr>
            <a:r>
              <a:rPr lang="en-GB" b="1">
                <a:latin typeface="Calibri" panose="020F0502020204030204" pitchFamily="34" charset="0"/>
                <a:ea typeface="Calibri" panose="020F0502020204030204" pitchFamily="34" charset="0"/>
              </a:rPr>
              <a:t>~40 People Online</a:t>
            </a:r>
          </a:p>
          <a:p>
            <a:endParaRPr lang="en-GB" b="1">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b="1">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b="1"/>
          </a:p>
          <a:p>
            <a:pPr marL="285750" indent="-285750">
              <a:buFont typeface="Arial" panose="020B0604020202020204" pitchFamily="34" charset="0"/>
              <a:buChar char="•"/>
            </a:pPr>
            <a:endParaRPr lang="en-GB" b="1"/>
          </a:p>
        </p:txBody>
      </p:sp>
      <p:sp>
        <p:nvSpPr>
          <p:cNvPr id="7" name="Slide Number Placeholder 6"/>
          <p:cNvSpPr>
            <a:spLocks noGrp="1"/>
          </p:cNvSpPr>
          <p:nvPr>
            <p:ph type="sldNum" sz="quarter" idx="4294967295"/>
          </p:nvPr>
        </p:nvSpPr>
        <p:spPr>
          <a:xfrm>
            <a:off x="8542361" y="6325686"/>
            <a:ext cx="2743200" cy="365125"/>
          </a:xfrm>
        </p:spPr>
        <p:txBody>
          <a:bodyPr/>
          <a:lstStyle/>
          <a:p>
            <a:fld id="{BBAAB195-B577-5546-8349-9DDA93B6129E}" type="slidenum">
              <a:rPr lang="en-US" smtClean="0"/>
              <a:t>25</a:t>
            </a:fld>
            <a:endParaRPr lang="en-US"/>
          </a:p>
        </p:txBody>
      </p:sp>
      <p:pic>
        <p:nvPicPr>
          <p:cNvPr id="10" name="Picture 9"/>
          <p:cNvPicPr>
            <a:picLocks noChangeAspect="1"/>
          </p:cNvPicPr>
          <p:nvPr/>
        </p:nvPicPr>
        <p:blipFill>
          <a:blip r:embed="rId4"/>
          <a:stretch>
            <a:fillRect/>
          </a:stretch>
        </p:blipFill>
        <p:spPr>
          <a:xfrm>
            <a:off x="4833371" y="3439157"/>
            <a:ext cx="7053587" cy="3251654"/>
          </a:xfrm>
          <a:prstGeom prst="rect">
            <a:avLst/>
          </a:prstGeom>
        </p:spPr>
      </p:pic>
      <p:pic>
        <p:nvPicPr>
          <p:cNvPr id="11" name="Picture 10"/>
          <p:cNvPicPr>
            <a:picLocks noChangeAspect="1"/>
          </p:cNvPicPr>
          <p:nvPr/>
        </p:nvPicPr>
        <p:blipFill>
          <a:blip r:embed="rId5"/>
          <a:stretch>
            <a:fillRect/>
          </a:stretch>
        </p:blipFill>
        <p:spPr>
          <a:xfrm>
            <a:off x="4833372" y="102011"/>
            <a:ext cx="7053587" cy="3253387"/>
          </a:xfrm>
          <a:prstGeom prst="rect">
            <a:avLst/>
          </a:prstGeom>
        </p:spPr>
      </p:pic>
      <p:sp>
        <p:nvSpPr>
          <p:cNvPr id="13" name="Title 1">
            <a:extLst>
              <a:ext uri="{FF2B5EF4-FFF2-40B4-BE49-F238E27FC236}">
                <a16:creationId xmlns:a16="http://schemas.microsoft.com/office/drawing/2014/main" id="{EE008CD3-3D32-F972-D1A3-467DBC5AC439}"/>
              </a:ext>
            </a:extLst>
          </p:cNvPr>
          <p:cNvSpPr txBox="1">
            <a:spLocks/>
          </p:cNvSpPr>
          <p:nvPr/>
        </p:nvSpPr>
        <p:spPr>
          <a:xfrm>
            <a:off x="291683" y="186427"/>
            <a:ext cx="4239374" cy="6867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50">
                <a:solidFill>
                  <a:srgbClr val="2E2D62"/>
                </a:solidFill>
                <a:latin typeface="Arial" panose="020B0604020202020204" pitchFamily="34" charset="0"/>
                <a:ea typeface="+mn-ea"/>
                <a:cs typeface="Arial" panose="020B0604020202020204" pitchFamily="34" charset="0"/>
              </a:rPr>
              <a:t>Scotland </a:t>
            </a:r>
            <a:r>
              <a:rPr lang="en-GB" sz="3600" b="1" spc="-150" err="1">
                <a:solidFill>
                  <a:srgbClr val="2E2D62"/>
                </a:solidFill>
                <a:latin typeface="Arial" panose="020B0604020202020204" pitchFamily="34" charset="0"/>
                <a:ea typeface="+mn-ea"/>
                <a:cs typeface="Arial" panose="020B0604020202020204" pitchFamily="34" charset="0"/>
              </a:rPr>
              <a:t>Townhall</a:t>
            </a:r>
            <a:endParaRPr lang="en-GB" sz="3600" b="1" spc="-150">
              <a:solidFill>
                <a:srgbClr val="2E2D6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795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0" y="345182"/>
            <a:ext cx="607814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Belfast Town Hall</a:t>
            </a:r>
          </a:p>
        </p:txBody>
      </p:sp>
      <p:sp>
        <p:nvSpPr>
          <p:cNvPr id="8" name="TextBox 7">
            <a:extLst>
              <a:ext uri="{FF2B5EF4-FFF2-40B4-BE49-F238E27FC236}">
                <a16:creationId xmlns:a16="http://schemas.microsoft.com/office/drawing/2014/main" id="{37FEC449-72A9-AC4A-AF08-56A086A7A92C}"/>
              </a:ext>
            </a:extLst>
          </p:cNvPr>
          <p:cNvSpPr txBox="1"/>
          <p:nvPr/>
        </p:nvSpPr>
        <p:spPr>
          <a:xfrm rot="16200000">
            <a:off x="10716762" y="4838514"/>
            <a:ext cx="18592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Image © STFC John Dawson </a:t>
            </a:r>
          </a:p>
        </p:txBody>
      </p:sp>
      <p:pic>
        <p:nvPicPr>
          <p:cNvPr id="1026" name="Picture 2" descr="https://lh3.googleusercontent.com/pw/AJFCJaWCKwNcbgG1lUEe9T7z6rhaKrRyHDbMnRkFf6U7PCF2q7wglzGED8_d1d4uKBWjBuWC8uLrqV_bI4zzrQxR3PNprhzc6A05eGsj5qju0NRDAFPft7p_EwSOAOID2GWsNTSPZrI_QKdyhIlyS2h3d2QjY_cklkNwLEm4VLDaRoUFlJ463xKUzMODwNNh1Rsp__d0oytxdgt0fE2l6VnxGtzLkQ75fSF18zOj55LU8ENK00qXfTLdsSbh0Nok4RNADheoCrAEyNOKNHmbCmBXs2Zl7S7eGRH3ogGuAxKXCVpegs26PhWlFPLHz89oQus-3kZu16f2UZbm4G5lthpkj1NeTijpyC7aZoErYJkzJ-w8QgpfKcZN0xptGbSDp42aUX3eBAa_BsPIPAV9hAKT8ThDCE1HRaVlmohdsqDrH8U6Az0KD3noW9dk0b_ZprbCMcW7TowGisAiOsneOFI2-q1NJEQmcaM3mhfdXwWGrOfMZpT7P7ARPzw6MH0O1EQ74qowdhLln1DrUtTBLrHkC4mqdye7lMI3lNvepz5WmNZoQMqsotqyffTheGDmcHDv7TAFjkpLGmqk8r5fnFZnmhPCBBinCDp_nKyt82QXvCC5wCwNhSl3z7p8MhEj-uZxUEQWEnYwca_CHGRtppZTohyP3pOBOL8-NYhqnnSaPI__LkezCUmLanZWFzv1B0bmH1_oWj3IYIIAjpqEetJsBWei5w1bXXem9GFGPepWMe06_knKvAsCNyq3kPHbxP3Nv_2V0Lv597VtzcfRWOtenK82wncqMtsl9GwSqgfquucdWhvZEP76kw7OpGVYEDvPMRrj55taU39sqvv1HEtbymWXEBDWOh1TOMUfjaOcRXD0V_w53c0jkaK3R2-A6boWtssXv4p67KddMrI_hoyzx00=w1269-h952-s-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l="3886" r="36226"/>
          <a:stretch/>
        </p:blipFill>
        <p:spPr bwMode="auto">
          <a:xfrm>
            <a:off x="6717323" y="0"/>
            <a:ext cx="547467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340" y="1989384"/>
            <a:ext cx="6078141" cy="2862322"/>
          </a:xfrm>
          <a:prstGeom prst="rect">
            <a:avLst/>
          </a:prstGeom>
        </p:spPr>
        <p:txBody>
          <a:bodyPr wrap="square">
            <a:spAutoFit/>
          </a:bodyPr>
          <a:lstStyle/>
          <a:p>
            <a:pPr marL="285750" indent="-285750">
              <a:buFont typeface="Arial" panose="020B0604020202020204" pitchFamily="34" charset="0"/>
              <a:buChar char="•"/>
            </a:pPr>
            <a:r>
              <a:rPr lang="en-GB"/>
              <a:t>Excellent quality of talks and discussions</a:t>
            </a:r>
          </a:p>
          <a:p>
            <a:pPr marL="285750" indent="-285750">
              <a:buFont typeface="Arial" panose="020B0604020202020204" pitchFamily="34" charset="0"/>
              <a:buChar char="•"/>
            </a:pPr>
            <a:r>
              <a:rPr lang="en-GB"/>
              <a:t>Great local organisation </a:t>
            </a:r>
          </a:p>
          <a:p>
            <a:pPr marL="285750" indent="-285750">
              <a:buFont typeface="Arial" panose="020B0604020202020204" pitchFamily="34" charset="0"/>
              <a:buChar char="•"/>
            </a:pPr>
            <a:r>
              <a:rPr lang="en-GB"/>
              <a:t>Good opportunity to advertise the project in the community and we received a lot of enthusiasm</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Branding at the event was good.</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Discussion session was very useful</a:t>
            </a:r>
          </a:p>
          <a:p>
            <a:pPr marL="285750" indent="-285750">
              <a:buFont typeface="Arial" panose="020B0604020202020204" pitchFamily="34" charset="0"/>
              <a:buChar char="•"/>
            </a:pPr>
            <a:r>
              <a:rPr lang="en-GB"/>
              <a:t>Convinced that during 2024 Science Team should devote some attention to planning the end stations.</a:t>
            </a:r>
            <a:endParaRPr lang="en-GB">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04475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32509" y="972374"/>
            <a:ext cx="11563927" cy="5078313"/>
          </a:xfrm>
          <a:prstGeom prst="rect">
            <a:avLst/>
          </a:prstGeom>
        </p:spPr>
        <p:txBody>
          <a:bodyPr wrap="square">
            <a:spAutoFit/>
          </a:bodyPr>
          <a:lstStyle/>
          <a:p>
            <a:r>
              <a:rPr lang="en-GB"/>
              <a:t>Across all wave functions of the hard X-ray people like Henry and Rebecca made the point about reconstructions from many, many shots, using machine learning.</a:t>
            </a:r>
          </a:p>
          <a:p>
            <a:endParaRPr lang="en-GB"/>
          </a:p>
          <a:p>
            <a:r>
              <a:rPr lang="en-GB"/>
              <a:t>Evenly spaced pulses important, 100Khz is a reasonable number</a:t>
            </a:r>
          </a:p>
          <a:p>
            <a:r>
              <a:rPr lang="en-GB"/>
              <a:t>However, in some cases evenly spaced pulses at 100 KHz might mean the separation forces is too large.</a:t>
            </a:r>
          </a:p>
          <a:p>
            <a:endParaRPr lang="en-GB"/>
          </a:p>
          <a:p>
            <a:r>
              <a:rPr lang="en-GB"/>
              <a:t>Photon energy </a:t>
            </a:r>
            <a:r>
              <a:rPr lang="en-GB" err="1"/>
              <a:t>upto</a:t>
            </a:r>
            <a:r>
              <a:rPr lang="en-GB"/>
              <a:t> 20KeV – might not cover everything. </a:t>
            </a:r>
            <a:r>
              <a:rPr lang="en-GB" err="1"/>
              <a:t>MEC</a:t>
            </a:r>
            <a:r>
              <a:rPr lang="en-GB"/>
              <a:t> – 100KeV as example</a:t>
            </a:r>
          </a:p>
          <a:p>
            <a:endParaRPr lang="en-GB"/>
          </a:p>
          <a:p>
            <a:r>
              <a:rPr lang="en-GB"/>
              <a:t>Transform limited pulses and </a:t>
            </a:r>
            <a:r>
              <a:rPr lang="en-GB" err="1"/>
              <a:t>attosecond</a:t>
            </a:r>
            <a:r>
              <a:rPr lang="en-GB"/>
              <a:t> pulses talked about </a:t>
            </a:r>
          </a:p>
          <a:p>
            <a:r>
              <a:rPr lang="en-GB"/>
              <a:t>Also longer pulses with narrower band width</a:t>
            </a:r>
          </a:p>
          <a:p>
            <a:r>
              <a:rPr lang="en-GB"/>
              <a:t>Pulse energy route to 10’s of </a:t>
            </a:r>
            <a:r>
              <a:rPr lang="en-GB" err="1"/>
              <a:t>millijoule</a:t>
            </a:r>
            <a:r>
              <a:rPr lang="en-GB"/>
              <a:t> </a:t>
            </a:r>
          </a:p>
          <a:p>
            <a:r>
              <a:rPr lang="en-GB"/>
              <a:t>Multi colours – 3 or 4 and phase relation between pulses.</a:t>
            </a:r>
          </a:p>
          <a:p>
            <a:r>
              <a:rPr lang="en-GB"/>
              <a:t>Polarization as standard</a:t>
            </a:r>
          </a:p>
          <a:p>
            <a:r>
              <a:rPr lang="en-GB"/>
              <a:t>Diagnostics </a:t>
            </a:r>
            <a:r>
              <a:rPr lang="en-GB" err="1"/>
              <a:t>diagnostics</a:t>
            </a:r>
            <a:r>
              <a:rPr lang="en-GB"/>
              <a:t>  </a:t>
            </a:r>
            <a:r>
              <a:rPr lang="en-GB" err="1"/>
              <a:t>diagnostics</a:t>
            </a:r>
            <a:r>
              <a:rPr lang="en-GB"/>
              <a:t>. </a:t>
            </a:r>
          </a:p>
          <a:p>
            <a:r>
              <a:rPr lang="en-GB"/>
              <a:t>Time – dedicated end stations</a:t>
            </a:r>
          </a:p>
          <a:p>
            <a:r>
              <a:rPr lang="en-GB"/>
              <a:t>Foot print – </a:t>
            </a:r>
            <a:r>
              <a:rPr lang="en-GB" err="1"/>
              <a:t>RIXs</a:t>
            </a:r>
            <a:r>
              <a:rPr lang="en-GB"/>
              <a:t> as an example</a:t>
            </a:r>
          </a:p>
          <a:p>
            <a:endParaRPr lang="en-GB"/>
          </a:p>
          <a:p>
            <a:endParaRPr lang="en-GB"/>
          </a:p>
        </p:txBody>
      </p:sp>
      <p:sp>
        <p:nvSpPr>
          <p:cNvPr id="3" name="TextBox 2">
            <a:extLst>
              <a:ext uri="{FF2B5EF4-FFF2-40B4-BE49-F238E27FC236}">
                <a16:creationId xmlns:a16="http://schemas.microsoft.com/office/drawing/2014/main" id="{DE67786B-8CF6-7140-A9BE-F2F0A0F1F7F0}"/>
              </a:ext>
            </a:extLst>
          </p:cNvPr>
          <p:cNvSpPr txBox="1"/>
          <p:nvPr/>
        </p:nvSpPr>
        <p:spPr>
          <a:xfrm>
            <a:off x="403340" y="345182"/>
            <a:ext cx="607814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Belfast bullet points</a:t>
            </a:r>
          </a:p>
        </p:txBody>
      </p:sp>
    </p:spTree>
    <p:extLst>
      <p:ext uri="{BB962C8B-B14F-4D97-AF65-F5344CB8AC3E}">
        <p14:creationId xmlns:p14="http://schemas.microsoft.com/office/powerpoint/2010/main" val="779309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189" b="14055"/>
          <a:stretch/>
        </p:blipFill>
        <p:spPr>
          <a:xfrm>
            <a:off x="0" y="1638300"/>
            <a:ext cx="12192000" cy="5219700"/>
          </a:xfrm>
          <a:prstGeom prst="rect">
            <a:avLst/>
          </a:prstGeom>
        </p:spPr>
      </p:pic>
      <p:sp>
        <p:nvSpPr>
          <p:cNvPr id="3" name="TextBox 2">
            <a:extLst>
              <a:ext uri="{FF2B5EF4-FFF2-40B4-BE49-F238E27FC236}">
                <a16:creationId xmlns:a16="http://schemas.microsoft.com/office/drawing/2014/main" id="{344613DE-DF2A-48E6-68A4-089766491E15}"/>
              </a:ext>
            </a:extLst>
          </p:cNvPr>
          <p:cNvSpPr txBox="1"/>
          <p:nvPr/>
        </p:nvSpPr>
        <p:spPr>
          <a:xfrm>
            <a:off x="162040" y="0"/>
            <a:ext cx="11217160" cy="1446550"/>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Ion-Beams workshop at </a:t>
            </a:r>
          </a:p>
          <a:p>
            <a:r>
              <a:rPr lang="en-US" sz="4400" b="1" spc="-150">
                <a:solidFill>
                  <a:srgbClr val="2E2D62"/>
                </a:solidFill>
                <a:latin typeface="Arial"/>
                <a:cs typeface="Arial"/>
              </a:rPr>
              <a:t>The University of Manchester</a:t>
            </a:r>
            <a:endParaRPr lang="en-US"/>
          </a:p>
        </p:txBody>
      </p:sp>
    </p:spTree>
    <p:extLst>
      <p:ext uri="{BB962C8B-B14F-4D97-AF65-F5344CB8AC3E}">
        <p14:creationId xmlns:p14="http://schemas.microsoft.com/office/powerpoint/2010/main" val="286595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4613DE-DF2A-48E6-68A4-089766491E15}"/>
              </a:ext>
            </a:extLst>
          </p:cNvPr>
          <p:cNvSpPr txBox="1"/>
          <p:nvPr/>
        </p:nvSpPr>
        <p:spPr>
          <a:xfrm>
            <a:off x="403340" y="345182"/>
            <a:ext cx="10302759"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Eu-XFEL at STFC</a:t>
            </a:r>
            <a:endParaRPr lang="en-US"/>
          </a:p>
        </p:txBody>
      </p:sp>
      <p:pic>
        <p:nvPicPr>
          <p:cNvPr id="2050" name="Picture 2" descr="https://lh3.googleusercontent.com/5VdMe8aVzs_0TYzBBoPpICJEYRdCkqhWzEEn4NMNiNZqWuaNOGRLa1xHZX-mxlJ8PnMtOchZqUo9c2uqcgkGfv4HDbIs26sxAHnqGYy9Hprf6HKDjAhcFp1g5aAenqx8q1-JkwmM9Ilyo91CYpMhZTG454z53aGS_RHJp5GrzJ7D6_Dv2l_s5s0HWpzJMuWuPNvr3KjEpW3T81EPU6nIguJRn8f77mXgCsr38u4fD_Q8s6nBPMzAXAYbm6hVK6tC9ISCf2ZrF_nMLieP5JjV20xtSualGS53EyfUieG16T_pC7rv8JSsvfrB6B2l0I-oPR82Y8iYnh6XNeKePjtTSKGQO7FHPwjGatSAr7Q7OpDauuxTfTXEdj-1HP0_Uy--PWX63sTV3CdCMVU9FbBibro3un1dWMebkyPbirz8EwKfMgHWzIpmJQZQgon5pVICSPd1u1xPkJUYLItw1Rk7ZhzXs6KuGF48UOlp2Lqs4OAP1vOZYcXcGs5iErvJaxbLZqkdFGu705G2bapdi-sXz0VxNvpLQFObaClOUU1c_viMb9UyhI-VNtcsYGNPdgGldc0bgY6t4QSLjSEE2iYM1L3YdGKdx2szqYAfXdDZc20Slg-D8dVmBKpTHiiA6jyQiMf99mWDxJR-YxryeSijpJyufjmxLc3g0USwuLXMSpPOXo4tez1n8Yyvd7YycPZDLqpC4nU7HS3g5fmhcOBbA_X_VCJAwhwuoUQge2ALBk2mCWhb0QDtIMs6a-OmnT9TZOzZf2r6fnBMG1TQysNc3Rp31xRWUROSDaa8v18d56RWubNQGJ37KqzAmh1A_SRukBmuemvf5WjGzR_0lx_7dqP9FnIBQ8aYi6qmcJxqv-kLPl9RA2c3UzWp-yp-3L28zvIiR8hrfvQogfKfmQ3mOf7u-AOuHF0_ppz2JZuVQIq6qg=w1150-h862-s-no?authuser=0"/>
          <p:cNvPicPr>
            <a:picLocks noChangeAspect="1" noChangeArrowheads="1"/>
          </p:cNvPicPr>
          <p:nvPr/>
        </p:nvPicPr>
        <p:blipFill rotWithShape="1">
          <a:blip r:embed="rId3">
            <a:extLst>
              <a:ext uri="{28A0092B-C50C-407E-A947-70E740481C1C}">
                <a14:useLocalDpi xmlns:a14="http://schemas.microsoft.com/office/drawing/2010/main" val="0"/>
              </a:ext>
            </a:extLst>
          </a:blip>
          <a:srcRect l="258" t="23153" r="6389" b="22360"/>
          <a:stretch/>
        </p:blipFill>
        <p:spPr bwMode="auto">
          <a:xfrm>
            <a:off x="0" y="1524000"/>
            <a:ext cx="12192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11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7" name="Picture 6">
            <a:extLst>
              <a:ext uri="{FF2B5EF4-FFF2-40B4-BE49-F238E27FC236}">
                <a16:creationId xmlns:a16="http://schemas.microsoft.com/office/drawing/2014/main" id="{7C9D6DBC-F19A-84A4-4151-0057FA915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411" y="6131822"/>
            <a:ext cx="2111379" cy="539751"/>
          </a:xfrm>
          <a:prstGeom prst="rect">
            <a:avLst/>
          </a:prstGeom>
        </p:spPr>
      </p:pic>
      <p:sp>
        <p:nvSpPr>
          <p:cNvPr id="15" name="Title 1">
            <a:extLst>
              <a:ext uri="{FF2B5EF4-FFF2-40B4-BE49-F238E27FC236}">
                <a16:creationId xmlns:a16="http://schemas.microsoft.com/office/drawing/2014/main" id="{791BDAFB-DDC4-9FD0-DEE9-72384D26F492}"/>
              </a:ext>
            </a:extLst>
          </p:cNvPr>
          <p:cNvSpPr txBox="1">
            <a:spLocks/>
          </p:cNvSpPr>
          <p:nvPr/>
        </p:nvSpPr>
        <p:spPr>
          <a:xfrm>
            <a:off x="252411" y="3085634"/>
            <a:ext cx="11101389" cy="6867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spc="-150">
                <a:solidFill>
                  <a:srgbClr val="2E2D62"/>
                </a:solidFill>
                <a:latin typeface="Arial" panose="020B0604020202020204" pitchFamily="34" charset="0"/>
                <a:ea typeface="+mn-ea"/>
                <a:cs typeface="Arial" panose="020B0604020202020204" pitchFamily="34" charset="0"/>
              </a:rPr>
              <a:t>What is an XFEL?</a:t>
            </a:r>
          </a:p>
        </p:txBody>
      </p:sp>
    </p:spTree>
    <p:extLst>
      <p:ext uri="{BB962C8B-B14F-4D97-AF65-F5344CB8AC3E}">
        <p14:creationId xmlns:p14="http://schemas.microsoft.com/office/powerpoint/2010/main" val="190146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9B683-62AB-E147-669F-318C1419B031}"/>
              </a:ext>
            </a:extLst>
          </p:cNvPr>
          <p:cNvPicPr>
            <a:picLocks noChangeAspect="1"/>
          </p:cNvPicPr>
          <p:nvPr/>
        </p:nvPicPr>
        <p:blipFill rotWithShape="1">
          <a:blip r:embed="rId3"/>
          <a:srcRect t="21580" b="1246"/>
          <a:stretch/>
        </p:blipFill>
        <p:spPr>
          <a:xfrm>
            <a:off x="0" y="0"/>
            <a:ext cx="12192000" cy="6858000"/>
          </a:xfrm>
          <a:prstGeom prst="rect">
            <a:avLst/>
          </a:prstGeom>
        </p:spPr>
      </p:pic>
      <p:sp>
        <p:nvSpPr>
          <p:cNvPr id="2" name="TextBox 1">
            <a:extLst>
              <a:ext uri="{FF2B5EF4-FFF2-40B4-BE49-F238E27FC236}">
                <a16:creationId xmlns:a16="http://schemas.microsoft.com/office/drawing/2014/main" id="{344613DE-DF2A-48E6-68A4-089766491E15}"/>
              </a:ext>
            </a:extLst>
          </p:cNvPr>
          <p:cNvSpPr txBox="1"/>
          <p:nvPr/>
        </p:nvSpPr>
        <p:spPr>
          <a:xfrm>
            <a:off x="403340" y="345182"/>
            <a:ext cx="10302759" cy="769441"/>
          </a:xfrm>
          <a:prstGeom prst="rect">
            <a:avLst/>
          </a:prstGeom>
          <a:noFill/>
        </p:spPr>
        <p:txBody>
          <a:bodyPr wrap="square" lIns="91440" tIns="45720" rIns="91440" bIns="45720" rtlCol="0" anchor="t">
            <a:spAutoFit/>
          </a:bodyPr>
          <a:lstStyle/>
          <a:p>
            <a:r>
              <a:rPr lang="en-US" sz="4400" b="1" spc="-150">
                <a:solidFill>
                  <a:schemeClr val="bg1"/>
                </a:solidFill>
                <a:latin typeface="Arial"/>
                <a:cs typeface="Arial"/>
              </a:rPr>
              <a:t>IPAC ‘23</a:t>
            </a:r>
            <a:endParaRPr lang="en-US">
              <a:solidFill>
                <a:schemeClr val="bg1"/>
              </a:solidFill>
            </a:endParaRPr>
          </a:p>
        </p:txBody>
      </p:sp>
      <p:sp>
        <p:nvSpPr>
          <p:cNvPr id="6" name="TextBox 5">
            <a:extLst>
              <a:ext uri="{FF2B5EF4-FFF2-40B4-BE49-F238E27FC236}">
                <a16:creationId xmlns:a16="http://schemas.microsoft.com/office/drawing/2014/main" id="{09FC4857-B285-D235-857D-B6E9CC2D71EE}"/>
              </a:ext>
            </a:extLst>
          </p:cNvPr>
          <p:cNvSpPr txBox="1"/>
          <p:nvPr/>
        </p:nvSpPr>
        <p:spPr>
          <a:xfrm>
            <a:off x="3048000" y="345182"/>
            <a:ext cx="6096000" cy="1200329"/>
          </a:xfrm>
          <a:prstGeom prst="rect">
            <a:avLst/>
          </a:prstGeom>
          <a:noFill/>
        </p:spPr>
        <p:txBody>
          <a:bodyPr wrap="square">
            <a:spAutoFit/>
          </a:bodyPr>
          <a:lstStyle/>
          <a:p>
            <a:r>
              <a:rPr lang="en-GB">
                <a:solidFill>
                  <a:schemeClr val="bg1"/>
                </a:solidFill>
              </a:rPr>
              <a:t>Amongst our own presentations there was also a large number of other FEL based presentations and posters. It is clear that FEL technology is still rapidly advancing and that there is significant interest in these machines. </a:t>
            </a:r>
          </a:p>
        </p:txBody>
      </p:sp>
    </p:spTree>
    <p:extLst>
      <p:ext uri="{BB962C8B-B14F-4D97-AF65-F5344CB8AC3E}">
        <p14:creationId xmlns:p14="http://schemas.microsoft.com/office/powerpoint/2010/main" val="900476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6" name="Rectangle 5">
            <a:extLst>
              <a:ext uri="{FF2B5EF4-FFF2-40B4-BE49-F238E27FC236}">
                <a16:creationId xmlns:a16="http://schemas.microsoft.com/office/drawing/2014/main" id="{19BBE4AD-E0F1-7EB5-DEAB-94D5E2D7D5DA}"/>
              </a:ext>
            </a:extLst>
          </p:cNvPr>
          <p:cNvSpPr/>
          <p:nvPr/>
        </p:nvSpPr>
        <p:spPr>
          <a:xfrm>
            <a:off x="-1" y="873160"/>
            <a:ext cx="7483521" cy="5539978"/>
          </a:xfrm>
          <a:prstGeom prst="rect">
            <a:avLst/>
          </a:prstGeom>
        </p:spPr>
        <p:txBody>
          <a:bodyPr wrap="square">
            <a:spAutoFit/>
          </a:bodyPr>
          <a:lstStyle/>
          <a:p>
            <a:pPr lvl="1"/>
            <a:r>
              <a:rPr lang="en-GB" sz="2400" spc="-100">
                <a:solidFill>
                  <a:srgbClr val="2E2D62"/>
                </a:solidFill>
                <a:latin typeface="Arial"/>
                <a:cs typeface="Arial"/>
              </a:rPr>
              <a:t>Stakeholder Engagement</a:t>
            </a:r>
          </a:p>
          <a:p>
            <a:pPr lvl="1"/>
            <a:endParaRPr lang="en-GB" b="1">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a:solidFill>
                  <a:srgbClr val="626262"/>
                </a:solidFill>
                <a:latin typeface="Arial"/>
                <a:cs typeface="Arial"/>
              </a:rPr>
              <a:t>Regular Eu-XFEL seminars</a:t>
            </a:r>
          </a:p>
          <a:p>
            <a:pPr marL="742950" lvl="1" indent="-285750">
              <a:buFont typeface="Arial" panose="020B0604020202020204" pitchFamily="34" charset="0"/>
              <a:buChar char="•"/>
            </a:pPr>
            <a:r>
              <a:rPr lang="en-GB">
                <a:solidFill>
                  <a:srgbClr val="626262"/>
                </a:solidFill>
                <a:latin typeface="Arial"/>
                <a:cs typeface="Arial"/>
              </a:rPr>
              <a:t>Continued </a:t>
            </a:r>
            <a:r>
              <a:rPr lang="en-GB" err="1">
                <a:solidFill>
                  <a:srgbClr val="626262"/>
                </a:solidFill>
                <a:latin typeface="Arial"/>
                <a:cs typeface="Arial"/>
              </a:rPr>
              <a:t>SwissFEL</a:t>
            </a:r>
            <a:r>
              <a:rPr lang="en-GB">
                <a:solidFill>
                  <a:srgbClr val="626262"/>
                </a:solidFill>
                <a:latin typeface="Arial"/>
                <a:cs typeface="Arial"/>
              </a:rPr>
              <a:t> Engagement</a:t>
            </a:r>
          </a:p>
          <a:p>
            <a:pPr marL="742950" lvl="1" indent="-285750">
              <a:buFont typeface="Arial" panose="020B0604020202020204" pitchFamily="34" charset="0"/>
              <a:buChar char="•"/>
            </a:pPr>
            <a:r>
              <a:rPr lang="en-GB">
                <a:solidFill>
                  <a:srgbClr val="626262"/>
                </a:solidFill>
                <a:latin typeface="Arial"/>
                <a:cs typeface="Arial"/>
              </a:rPr>
              <a:t>SHINE Visit expected in April 24</a:t>
            </a:r>
          </a:p>
          <a:p>
            <a:pPr marL="742950" lvl="1" indent="-285750">
              <a:buFont typeface="Arial" panose="020B0604020202020204" pitchFamily="34" charset="0"/>
              <a:buChar char="•"/>
            </a:pPr>
            <a:r>
              <a:rPr lang="en-GB">
                <a:solidFill>
                  <a:srgbClr val="626262"/>
                </a:solidFill>
                <a:latin typeface="Arial"/>
                <a:cs typeface="Arial"/>
              </a:rPr>
              <a:t>Multiple Conferences attended</a:t>
            </a:r>
          </a:p>
          <a:p>
            <a:pPr marL="742950" lvl="1" indent="-285750">
              <a:buFont typeface="Arial" panose="020B0604020202020204" pitchFamily="34" charset="0"/>
              <a:buChar char="•"/>
            </a:pPr>
            <a:r>
              <a:rPr lang="en-GB">
                <a:solidFill>
                  <a:srgbClr val="626262"/>
                </a:solidFill>
                <a:latin typeface="Arial"/>
                <a:cs typeface="Arial"/>
              </a:rPr>
              <a:t>Science team now meets monthly</a:t>
            </a:r>
          </a:p>
          <a:p>
            <a:pPr marL="1200150" lvl="2" indent="-285750">
              <a:buFont typeface="Arial" panose="020B0604020202020204" pitchFamily="34" charset="0"/>
              <a:buChar char="•"/>
            </a:pPr>
            <a:r>
              <a:rPr lang="en-GB">
                <a:solidFill>
                  <a:srgbClr val="626262"/>
                </a:solidFill>
                <a:latin typeface="Arial"/>
                <a:cs typeface="Arial"/>
              </a:rPr>
              <a:t>Facility Design Team presents updates at this meeting</a:t>
            </a:r>
          </a:p>
          <a:p>
            <a:pPr marL="742950" lvl="1" indent="-285750">
              <a:buFont typeface="Arial" panose="020B0604020202020204" pitchFamily="34" charset="0"/>
              <a:buChar char="•"/>
            </a:pPr>
            <a:r>
              <a:rPr lang="en-GB">
                <a:solidFill>
                  <a:srgbClr val="626262"/>
                </a:solidFill>
                <a:latin typeface="Arial"/>
                <a:cs typeface="Arial"/>
              </a:rPr>
              <a:t>International Advisory Board – Dec 23</a:t>
            </a:r>
          </a:p>
          <a:p>
            <a:pPr lvl="1"/>
            <a:endParaRPr lang="en-GB">
              <a:latin typeface="Arial" panose="020B0604020202020204" pitchFamily="34" charset="0"/>
              <a:cs typeface="Arial" panose="020B0604020202020204" pitchFamily="34" charset="0"/>
            </a:endParaRPr>
          </a:p>
          <a:p>
            <a:pPr lvl="1"/>
            <a:endParaRPr lang="en-GB">
              <a:latin typeface="Arial" panose="020B0604020202020204" pitchFamily="34" charset="0"/>
              <a:cs typeface="Arial" panose="020B0604020202020204" pitchFamily="34" charset="0"/>
            </a:endParaRPr>
          </a:p>
          <a:p>
            <a:pPr lvl="1"/>
            <a:r>
              <a:rPr lang="en-GB" sz="2400" spc="-100">
                <a:solidFill>
                  <a:srgbClr val="2E2D62"/>
                </a:solidFill>
                <a:latin typeface="Arial"/>
                <a:cs typeface="Arial"/>
              </a:rPr>
              <a:t>Communications</a:t>
            </a:r>
          </a:p>
          <a:p>
            <a:pPr lvl="1"/>
            <a:endParaRPr lang="en-GB" b="1"/>
          </a:p>
          <a:p>
            <a:pPr marL="742950" lvl="1" indent="-285750">
              <a:buFont typeface="Arial" panose="020B0604020202020204" pitchFamily="34" charset="0"/>
              <a:buChar char="•"/>
            </a:pPr>
            <a:r>
              <a:rPr lang="en-GB">
                <a:solidFill>
                  <a:srgbClr val="626262"/>
                </a:solidFill>
                <a:latin typeface="Arial"/>
                <a:cs typeface="Arial"/>
              </a:rPr>
              <a:t>Website now live, and updated – </a:t>
            </a:r>
            <a:r>
              <a:rPr lang="en-GB" err="1">
                <a:solidFill>
                  <a:srgbClr val="626262"/>
                </a:solidFill>
                <a:latin typeface="Arial"/>
                <a:cs typeface="Arial"/>
              </a:rPr>
              <a:t>xfel.ac.uk</a:t>
            </a:r>
            <a:endParaRPr lang="en-GB">
              <a:solidFill>
                <a:srgbClr val="626262"/>
              </a:solidFill>
              <a:latin typeface="Arial"/>
              <a:cs typeface="Arial"/>
            </a:endParaRPr>
          </a:p>
          <a:p>
            <a:pPr marL="742950" lvl="1" indent="-285750">
              <a:buFont typeface="Arial" panose="020B0604020202020204" pitchFamily="34" charset="0"/>
              <a:buChar char="•"/>
            </a:pPr>
            <a:r>
              <a:rPr lang="en-GB">
                <a:solidFill>
                  <a:srgbClr val="626262"/>
                </a:solidFill>
                <a:latin typeface="Arial"/>
                <a:cs typeface="Arial"/>
              </a:rPr>
              <a:t>Community slides produced for use by anyone </a:t>
            </a:r>
          </a:p>
          <a:p>
            <a:pPr marL="742950" lvl="1" indent="-285750">
              <a:buFont typeface="Arial" panose="020B0604020202020204" pitchFamily="34" charset="0"/>
              <a:buChar char="•"/>
            </a:pPr>
            <a:r>
              <a:rPr lang="en-GB">
                <a:solidFill>
                  <a:srgbClr val="626262"/>
                </a:solidFill>
                <a:latin typeface="Arial"/>
                <a:cs typeface="Arial"/>
              </a:rPr>
              <a:t>Social media presence via twitter and </a:t>
            </a:r>
            <a:r>
              <a:rPr lang="en-GB" err="1">
                <a:solidFill>
                  <a:srgbClr val="626262"/>
                </a:solidFill>
                <a:latin typeface="Arial"/>
                <a:cs typeface="Arial"/>
              </a:rPr>
              <a:t>linkedin</a:t>
            </a:r>
            <a:endParaRPr lang="en-GB">
              <a:solidFill>
                <a:srgbClr val="626262"/>
              </a:solidFill>
              <a:latin typeface="Arial"/>
              <a:cs typeface="Arial"/>
            </a:endParaRPr>
          </a:p>
          <a:p>
            <a:pPr lvl="1"/>
            <a:endParaRPr lang="en-GB">
              <a:latin typeface="Arial" panose="020B0604020202020204" pitchFamily="34" charset="0"/>
              <a:cs typeface="Arial" panose="020B0604020202020204" pitchFamily="34" charset="0"/>
            </a:endParaRPr>
          </a:p>
          <a:p>
            <a:pPr lvl="1"/>
            <a:endParaRPr lang="en-GB">
              <a:latin typeface="Arial" panose="020B0604020202020204" pitchFamily="34" charset="0"/>
              <a:cs typeface="Arial" panose="020B0604020202020204" pitchFamily="34" charset="0"/>
            </a:endParaRPr>
          </a:p>
          <a:p>
            <a:pPr marL="742950" lvl="1" indent="-285750">
              <a:buFontTx/>
              <a:buChar char="-"/>
            </a:pPr>
            <a:endParaRPr lang="en-GB">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9E373BF-EA3D-176E-AD6A-F85C595D32EA}"/>
              </a:ext>
            </a:extLst>
          </p:cNvPr>
          <p:cNvPicPr>
            <a:picLocks noChangeAspect="1"/>
          </p:cNvPicPr>
          <p:nvPr/>
        </p:nvPicPr>
        <p:blipFill>
          <a:blip r:embed="rId4"/>
          <a:stretch>
            <a:fillRect/>
          </a:stretch>
        </p:blipFill>
        <p:spPr>
          <a:xfrm>
            <a:off x="2452730" y="7617503"/>
            <a:ext cx="6193508" cy="4228215"/>
          </a:xfrm>
          <a:prstGeom prst="rect">
            <a:avLst/>
          </a:prstGeom>
        </p:spPr>
      </p:pic>
      <p:pic>
        <p:nvPicPr>
          <p:cNvPr id="9" name="Picture 8">
            <a:extLst>
              <a:ext uri="{FF2B5EF4-FFF2-40B4-BE49-F238E27FC236}">
                <a16:creationId xmlns:a16="http://schemas.microsoft.com/office/drawing/2014/main" id="{2F36D5FE-70D7-7272-5DA5-94F5B7DB42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3" name="Title 1">
            <a:extLst>
              <a:ext uri="{FF2B5EF4-FFF2-40B4-BE49-F238E27FC236}">
                <a16:creationId xmlns:a16="http://schemas.microsoft.com/office/drawing/2014/main" id="{8FABC0FC-97C5-46B4-50F1-084298A6461A}"/>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Progress so far</a:t>
            </a:r>
          </a:p>
        </p:txBody>
      </p:sp>
      <p:pic>
        <p:nvPicPr>
          <p:cNvPr id="4" name="Picture 3">
            <a:extLst>
              <a:ext uri="{FF2B5EF4-FFF2-40B4-BE49-F238E27FC236}">
                <a16:creationId xmlns:a16="http://schemas.microsoft.com/office/drawing/2014/main" id="{24E7DB37-CC02-CCCF-50A2-4F67681B3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3521" y="228180"/>
            <a:ext cx="4019190" cy="3014393"/>
          </a:xfrm>
          <a:prstGeom prst="rect">
            <a:avLst/>
          </a:prstGeom>
        </p:spPr>
      </p:pic>
      <p:pic>
        <p:nvPicPr>
          <p:cNvPr id="7" name="Picture 6">
            <a:extLst>
              <a:ext uri="{FF2B5EF4-FFF2-40B4-BE49-F238E27FC236}">
                <a16:creationId xmlns:a16="http://schemas.microsoft.com/office/drawing/2014/main" id="{CC02274F-6C6F-B40F-460F-ED26C246CE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85"/>
          <a:stretch/>
        </p:blipFill>
        <p:spPr>
          <a:xfrm>
            <a:off x="7483521" y="3368936"/>
            <a:ext cx="4019191" cy="2993739"/>
          </a:xfrm>
          <a:prstGeom prst="rect">
            <a:avLst/>
          </a:prstGeom>
        </p:spPr>
      </p:pic>
    </p:spTree>
    <p:extLst>
      <p:ext uri="{BB962C8B-B14F-4D97-AF65-F5344CB8AC3E}">
        <p14:creationId xmlns:p14="http://schemas.microsoft.com/office/powerpoint/2010/main" val="1861975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BDC4F60-3CF1-18FA-6049-CE8452562AD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3" name="Picture 2">
            <a:extLst>
              <a:ext uri="{FF2B5EF4-FFF2-40B4-BE49-F238E27FC236}">
                <a16:creationId xmlns:a16="http://schemas.microsoft.com/office/drawing/2014/main" id="{F22CE975-EBD7-4951-8BE5-51F52E397576}"/>
              </a:ext>
            </a:extLst>
          </p:cNvPr>
          <p:cNvPicPr>
            <a:picLocks noChangeAspect="1"/>
          </p:cNvPicPr>
          <p:nvPr/>
        </p:nvPicPr>
        <p:blipFill>
          <a:blip r:embed="rId3"/>
          <a:stretch>
            <a:fillRect/>
          </a:stretch>
        </p:blipFill>
        <p:spPr>
          <a:xfrm>
            <a:off x="10314310" y="-6137"/>
            <a:ext cx="1883827" cy="2450804"/>
          </a:xfrm>
          <a:prstGeom prst="rect">
            <a:avLst/>
          </a:prstGeom>
        </p:spPr>
      </p:pic>
      <p:graphicFrame>
        <p:nvGraphicFramePr>
          <p:cNvPr id="4" name="Diagram 3">
            <a:extLst>
              <a:ext uri="{FF2B5EF4-FFF2-40B4-BE49-F238E27FC236}">
                <a16:creationId xmlns:a16="http://schemas.microsoft.com/office/drawing/2014/main" id="{38C2802B-CF0F-4166-97AF-399E81EDF82C}"/>
              </a:ext>
            </a:extLst>
          </p:cNvPr>
          <p:cNvGraphicFramePr/>
          <p:nvPr/>
        </p:nvGraphicFramePr>
        <p:xfrm>
          <a:off x="1766078" y="1559905"/>
          <a:ext cx="8659844" cy="507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Google Shape;269;p3">
            <a:extLst>
              <a:ext uri="{FF2B5EF4-FFF2-40B4-BE49-F238E27FC236}">
                <a16:creationId xmlns:a16="http://schemas.microsoft.com/office/drawing/2014/main" id="{EBCD3555-273C-66A0-5759-75025E372D7A}"/>
              </a:ext>
            </a:extLst>
          </p:cNvPr>
          <p:cNvSpPr txBox="1">
            <a:spLocks/>
          </p:cNvSpPr>
          <p:nvPr/>
        </p:nvSpPr>
        <p:spPr>
          <a:xfrm>
            <a:off x="191484" y="115079"/>
            <a:ext cx="956007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48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rPr>
              <a:t>Overview </a:t>
            </a:r>
          </a:p>
        </p:txBody>
      </p:sp>
      <p:sp>
        <p:nvSpPr>
          <p:cNvPr id="7" name="Slide Number Placeholder 4">
            <a:extLst>
              <a:ext uri="{FF2B5EF4-FFF2-40B4-BE49-F238E27FC236}">
                <a16:creationId xmlns:a16="http://schemas.microsoft.com/office/drawing/2014/main" id="{F5E817AE-3E9E-93C8-AFF1-C2043AE17776}"/>
              </a:ext>
            </a:extLst>
          </p:cNvPr>
          <p:cNvSpPr>
            <a:spLocks noGrp="1"/>
          </p:cNvSpPr>
          <p:nvPr>
            <p:ph type="sldNum" sz="quarter" idx="12"/>
          </p:nvPr>
        </p:nvSpPr>
        <p:spPr>
          <a:xfrm>
            <a:off x="9325947"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070E7E97-7FE6-093C-FAAB-2C6FFCC052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9" name="TextBox 8"/>
          <p:cNvSpPr txBox="1"/>
          <p:nvPr/>
        </p:nvSpPr>
        <p:spPr>
          <a:xfrm>
            <a:off x="191484" y="1292137"/>
            <a:ext cx="10506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a:ea typeface="+mn-ea"/>
                <a:cs typeface="+mn-cs"/>
              </a:rPr>
              <a:t>We are presently 8 months into the project. The Year 1 activities below are largely complete – the focus is on developing the conceptual design and making progress towards the Year 2 activities.</a:t>
            </a:r>
          </a:p>
        </p:txBody>
      </p:sp>
      <p:sp>
        <p:nvSpPr>
          <p:cNvPr id="6" name="Google Shape;283;p5">
            <a:extLst>
              <a:ext uri="{FF2B5EF4-FFF2-40B4-BE49-F238E27FC236}">
                <a16:creationId xmlns:a16="http://schemas.microsoft.com/office/drawing/2014/main" id="{2BE9C07F-6B64-EF63-29B3-F017388B7B86}"/>
              </a:ext>
            </a:extLst>
          </p:cNvPr>
          <p:cNvSpPr/>
          <p:nvPr/>
        </p:nvSpPr>
        <p:spPr>
          <a:xfrm>
            <a:off x="10970222" y="99907"/>
            <a:ext cx="310515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xfel.ac.uk</a:t>
            </a:r>
          </a:p>
        </p:txBody>
      </p:sp>
    </p:spTree>
    <p:extLst>
      <p:ext uri="{BB962C8B-B14F-4D97-AF65-F5344CB8AC3E}">
        <p14:creationId xmlns:p14="http://schemas.microsoft.com/office/powerpoint/2010/main" val="45487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8355D60-12F3-8B7D-5B4A-D900FF8C14E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Rectangle 2">
            <a:extLst>
              <a:ext uri="{FF2B5EF4-FFF2-40B4-BE49-F238E27FC236}">
                <a16:creationId xmlns:a16="http://schemas.microsoft.com/office/drawing/2014/main" id="{19BBE4AD-E0F1-7EB5-DEAB-94D5E2D7D5DA}"/>
              </a:ext>
            </a:extLst>
          </p:cNvPr>
          <p:cNvSpPr/>
          <p:nvPr/>
        </p:nvSpPr>
        <p:spPr>
          <a:xfrm>
            <a:off x="2207350" y="1191737"/>
            <a:ext cx="10818673" cy="5909310"/>
          </a:xfrm>
          <a:prstGeom prst="rect">
            <a:avLst/>
          </a:prstGeom>
        </p:spPr>
        <p:txBody>
          <a:bodyPr wrap="square" lIns="91440" tIns="45720" rIns="91440" bIns="45720" anchor="t">
            <a:spAutoFit/>
          </a:bodyPr>
          <a:lstStyle/>
          <a:p>
            <a:pPr lvl="1"/>
            <a:r>
              <a:rPr lang="en-GB" sz="2400" spc="-100">
                <a:solidFill>
                  <a:schemeClr val="bg1">
                    <a:lumMod val="65000"/>
                  </a:schemeClr>
                </a:solidFill>
                <a:latin typeface="Arial"/>
                <a:cs typeface="Arial"/>
              </a:rPr>
              <a:t>2019 to 2020  Science Case – Completed</a:t>
            </a:r>
          </a:p>
          <a:p>
            <a:pPr lvl="1"/>
            <a:endParaRPr lang="en-GB" sz="2400" spc="-100">
              <a:solidFill>
                <a:schemeClr val="bg1">
                  <a:lumMod val="65000"/>
                </a:schemeClr>
              </a:solidFill>
              <a:latin typeface="Arial"/>
              <a:cs typeface="Arial"/>
            </a:endParaRPr>
          </a:p>
          <a:p>
            <a:pPr lvl="1"/>
            <a:endParaRPr lang="en-GB" sz="2400" spc="-100">
              <a:solidFill>
                <a:schemeClr val="bg1">
                  <a:lumMod val="65000"/>
                </a:schemeClr>
              </a:solidFill>
              <a:latin typeface="Arial"/>
              <a:cs typeface="Arial"/>
            </a:endParaRPr>
          </a:p>
          <a:p>
            <a:pPr lvl="1"/>
            <a:r>
              <a:rPr lang="en-GB" sz="2400" spc="-100">
                <a:solidFill>
                  <a:srgbClr val="2E2D62"/>
                </a:solidFill>
                <a:latin typeface="Arial"/>
                <a:cs typeface="Arial"/>
              </a:rPr>
              <a:t>Oct 2022 to Oct 2025 	Conceptual Design and Options Analysis</a:t>
            </a:r>
          </a:p>
          <a:p>
            <a:pPr lvl="1"/>
            <a:endParaRPr lang="en-GB" sz="2400" spc="-100">
              <a:solidFill>
                <a:srgbClr val="2E2D62"/>
              </a:solidFill>
              <a:latin typeface="Arial"/>
              <a:cs typeface="Arial"/>
            </a:endParaRPr>
          </a:p>
          <a:p>
            <a:pPr lvl="1"/>
            <a:r>
              <a:rPr lang="en-GB" sz="2400" spc="-100">
                <a:solidFill>
                  <a:srgbClr val="2E2D62"/>
                </a:solidFill>
                <a:latin typeface="Arial"/>
                <a:cs typeface="Arial"/>
              </a:rPr>
              <a:t>Oct 2025 to ~2029		Technical Design Review</a:t>
            </a:r>
          </a:p>
          <a:p>
            <a:pPr lvl="1"/>
            <a:endParaRPr lang="en-GB" sz="2400" spc="-100">
              <a:solidFill>
                <a:srgbClr val="2E2D62"/>
              </a:solidFill>
              <a:latin typeface="Arial"/>
              <a:cs typeface="Arial"/>
            </a:endParaRPr>
          </a:p>
          <a:p>
            <a:pPr lvl="1"/>
            <a:endParaRPr lang="en-GB" sz="2400" spc="-100">
              <a:solidFill>
                <a:srgbClr val="2E2D62"/>
              </a:solidFill>
              <a:latin typeface="Arial"/>
              <a:cs typeface="Arial"/>
            </a:endParaRPr>
          </a:p>
          <a:p>
            <a:pPr lvl="1"/>
            <a:r>
              <a:rPr lang="en-GB" sz="2400" spc="-100">
                <a:solidFill>
                  <a:srgbClr val="2E2D62"/>
                </a:solidFill>
                <a:latin typeface="Arial"/>
                <a:cs typeface="Arial"/>
              </a:rPr>
              <a:t>~2029 onwards		Civil Construction work</a:t>
            </a:r>
          </a:p>
          <a:p>
            <a:pPr lvl="1"/>
            <a:endParaRPr lang="en-GB" sz="2400" spc="-100">
              <a:solidFill>
                <a:srgbClr val="2E2D62"/>
              </a:solidFill>
              <a:latin typeface="Arial"/>
              <a:cs typeface="Arial"/>
            </a:endParaRPr>
          </a:p>
          <a:p>
            <a:pPr lvl="1"/>
            <a:r>
              <a:rPr lang="en-GB" sz="2400" spc="-100">
                <a:solidFill>
                  <a:srgbClr val="2E2D62"/>
                </a:solidFill>
                <a:latin typeface="Arial"/>
                <a:cs typeface="Arial"/>
              </a:rPr>
              <a:t>~2030 onwards		Accelerator Construction work </a:t>
            </a:r>
          </a:p>
          <a:p>
            <a:pPr lvl="1"/>
            <a:endParaRPr lang="en-GB" sz="2400" spc="-100">
              <a:solidFill>
                <a:srgbClr val="2E2D62"/>
              </a:solidFill>
              <a:latin typeface="Arial"/>
              <a:cs typeface="Arial"/>
            </a:endParaRPr>
          </a:p>
          <a:p>
            <a:pPr lvl="1"/>
            <a:endParaRPr lang="en-GB" i="1">
              <a:latin typeface="Arial" panose="020B0604020202020204" pitchFamily="34" charset="0"/>
              <a:cs typeface="Arial" panose="020B0604020202020204" pitchFamily="34" charset="0"/>
              <a:sym typeface="Arial"/>
            </a:endParaRPr>
          </a:p>
          <a:p>
            <a:pPr marL="742950" lvl="1"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lvl="1"/>
            <a:endParaRPr lang="en-GB">
              <a:latin typeface="Arial" panose="020B0604020202020204" pitchFamily="34" charset="0"/>
              <a:cs typeface="Arial" panose="020B0604020202020204" pitchFamily="34" charset="0"/>
            </a:endParaRPr>
          </a:p>
          <a:p>
            <a:pPr lvl="1"/>
            <a:endParaRPr lang="en-GB">
              <a:latin typeface="Arial" panose="020B0604020202020204" pitchFamily="34" charset="0"/>
              <a:cs typeface="Arial" panose="020B0604020202020204" pitchFamily="34" charset="0"/>
            </a:endParaRPr>
          </a:p>
          <a:p>
            <a:pPr marL="742950" lvl="1" indent="-285750">
              <a:buFontTx/>
              <a:buChar char="-"/>
            </a:pPr>
            <a:endParaRPr lang="en-GB">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E81F109-E166-777A-1005-25A0E712A9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9" name="Title 1">
            <a:extLst>
              <a:ext uri="{FF2B5EF4-FFF2-40B4-BE49-F238E27FC236}">
                <a16:creationId xmlns:a16="http://schemas.microsoft.com/office/drawing/2014/main" id="{5B443C36-B9BB-4A4C-6307-6B1A1DFD051B}"/>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Expected timelines</a:t>
            </a:r>
          </a:p>
        </p:txBody>
      </p:sp>
      <p:cxnSp>
        <p:nvCxnSpPr>
          <p:cNvPr id="4" name="Straight Arrow Connector 3">
            <a:extLst>
              <a:ext uri="{FF2B5EF4-FFF2-40B4-BE49-F238E27FC236}">
                <a16:creationId xmlns:a16="http://schemas.microsoft.com/office/drawing/2014/main" id="{2DE98FD3-BF05-A551-714C-E61629AB853C}"/>
              </a:ext>
            </a:extLst>
          </p:cNvPr>
          <p:cNvCxnSpPr/>
          <p:nvPr/>
        </p:nvCxnSpPr>
        <p:spPr>
          <a:xfrm>
            <a:off x="1676698" y="2556583"/>
            <a:ext cx="62616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BE2B94-97CF-93D5-AC38-A57FA21320CE}"/>
              </a:ext>
            </a:extLst>
          </p:cNvPr>
          <p:cNvSpPr txBox="1"/>
          <p:nvPr/>
        </p:nvSpPr>
        <p:spPr>
          <a:xfrm>
            <a:off x="0" y="2356857"/>
            <a:ext cx="1539076" cy="369332"/>
          </a:xfrm>
          <a:prstGeom prst="rect">
            <a:avLst/>
          </a:prstGeom>
          <a:noFill/>
        </p:spPr>
        <p:txBody>
          <a:bodyPr wrap="none" rtlCol="0">
            <a:spAutoFit/>
          </a:bodyPr>
          <a:lstStyle/>
          <a:p>
            <a:r>
              <a:rPr lang="en-US"/>
              <a:t>Currently here</a:t>
            </a:r>
          </a:p>
        </p:txBody>
      </p:sp>
      <p:sp>
        <p:nvSpPr>
          <p:cNvPr id="10" name="TextBox 9">
            <a:extLst>
              <a:ext uri="{FF2B5EF4-FFF2-40B4-BE49-F238E27FC236}">
                <a16:creationId xmlns:a16="http://schemas.microsoft.com/office/drawing/2014/main" id="{F21AD66C-F6DE-A8EC-2655-3737AB352291}"/>
              </a:ext>
            </a:extLst>
          </p:cNvPr>
          <p:cNvSpPr txBox="1"/>
          <p:nvPr/>
        </p:nvSpPr>
        <p:spPr>
          <a:xfrm>
            <a:off x="2207350" y="3793271"/>
            <a:ext cx="6539948" cy="369332"/>
          </a:xfrm>
          <a:prstGeom prst="rect">
            <a:avLst/>
          </a:prstGeom>
          <a:noFill/>
        </p:spPr>
        <p:txBody>
          <a:bodyPr wrap="square">
            <a:spAutoFit/>
          </a:bodyPr>
          <a:lstStyle/>
          <a:p>
            <a:r>
              <a:rPr lang="en-GB" sz="1800" spc="-100">
                <a:solidFill>
                  <a:srgbClr val="2E2D62"/>
                </a:solidFill>
                <a:latin typeface="Arial"/>
                <a:cs typeface="Arial"/>
              </a:rPr>
              <a:t>Construction</a:t>
            </a:r>
            <a:endParaRPr lang="en-US"/>
          </a:p>
        </p:txBody>
      </p:sp>
      <p:sp>
        <p:nvSpPr>
          <p:cNvPr id="11" name="TextBox 10">
            <a:extLst>
              <a:ext uri="{FF2B5EF4-FFF2-40B4-BE49-F238E27FC236}">
                <a16:creationId xmlns:a16="http://schemas.microsoft.com/office/drawing/2014/main" id="{881451F0-2901-3FE7-991E-1EEEA69842A9}"/>
              </a:ext>
            </a:extLst>
          </p:cNvPr>
          <p:cNvSpPr txBox="1"/>
          <p:nvPr/>
        </p:nvSpPr>
        <p:spPr>
          <a:xfrm>
            <a:off x="2206746" y="1973881"/>
            <a:ext cx="6539948" cy="369332"/>
          </a:xfrm>
          <a:prstGeom prst="rect">
            <a:avLst/>
          </a:prstGeom>
          <a:noFill/>
        </p:spPr>
        <p:txBody>
          <a:bodyPr wrap="square">
            <a:spAutoFit/>
          </a:bodyPr>
          <a:lstStyle/>
          <a:p>
            <a:r>
              <a:rPr lang="en-GB" sz="1800" spc="-100">
                <a:solidFill>
                  <a:srgbClr val="2E2D62"/>
                </a:solidFill>
                <a:latin typeface="Arial"/>
                <a:cs typeface="Arial"/>
              </a:rPr>
              <a:t>Design</a:t>
            </a:r>
            <a:endParaRPr lang="en-US"/>
          </a:p>
        </p:txBody>
      </p:sp>
      <p:sp>
        <p:nvSpPr>
          <p:cNvPr id="12" name="TextBox 11">
            <a:extLst>
              <a:ext uri="{FF2B5EF4-FFF2-40B4-BE49-F238E27FC236}">
                <a16:creationId xmlns:a16="http://schemas.microsoft.com/office/drawing/2014/main" id="{301EC1E8-9964-7984-311F-234C382F1D00}"/>
              </a:ext>
            </a:extLst>
          </p:cNvPr>
          <p:cNvSpPr txBox="1"/>
          <p:nvPr/>
        </p:nvSpPr>
        <p:spPr>
          <a:xfrm>
            <a:off x="2207350" y="873160"/>
            <a:ext cx="6539948" cy="369332"/>
          </a:xfrm>
          <a:prstGeom prst="rect">
            <a:avLst/>
          </a:prstGeom>
          <a:noFill/>
        </p:spPr>
        <p:txBody>
          <a:bodyPr wrap="square">
            <a:spAutoFit/>
          </a:bodyPr>
          <a:lstStyle/>
          <a:p>
            <a:r>
              <a:rPr lang="en-GB" sz="1800" spc="-100">
                <a:solidFill>
                  <a:srgbClr val="2E2D62"/>
                </a:solidFill>
                <a:latin typeface="Arial"/>
                <a:cs typeface="Arial"/>
              </a:rPr>
              <a:t>Evaluate</a:t>
            </a:r>
            <a:endParaRPr lang="en-US"/>
          </a:p>
        </p:txBody>
      </p:sp>
      <p:sp>
        <p:nvSpPr>
          <p:cNvPr id="13" name="TextBox 12">
            <a:extLst>
              <a:ext uri="{FF2B5EF4-FFF2-40B4-BE49-F238E27FC236}">
                <a16:creationId xmlns:a16="http://schemas.microsoft.com/office/drawing/2014/main" id="{32CC84A7-8DBC-17CF-6DA2-8700B3BF91EC}"/>
              </a:ext>
            </a:extLst>
          </p:cNvPr>
          <p:cNvSpPr txBox="1"/>
          <p:nvPr/>
        </p:nvSpPr>
        <p:spPr>
          <a:xfrm>
            <a:off x="2677114" y="6247159"/>
            <a:ext cx="9568674" cy="369332"/>
          </a:xfrm>
          <a:prstGeom prst="rect">
            <a:avLst/>
          </a:prstGeom>
          <a:noFill/>
        </p:spPr>
        <p:txBody>
          <a:bodyPr wrap="square" lIns="91440" tIns="45720" rIns="91440" bIns="45720" rtlCol="0" anchor="t">
            <a:spAutoFit/>
          </a:bodyPr>
          <a:lstStyle/>
          <a:p>
            <a:r>
              <a:rPr lang="en-US"/>
              <a:t>Funding Bids would need to be approved before the start dates suggested. </a:t>
            </a:r>
            <a:endParaRPr lang="en-US">
              <a:ea typeface="Calibri"/>
              <a:cs typeface="Calibri"/>
            </a:endParaRPr>
          </a:p>
        </p:txBody>
      </p:sp>
    </p:spTree>
    <p:extLst>
      <p:ext uri="{BB962C8B-B14F-4D97-AF65-F5344CB8AC3E}">
        <p14:creationId xmlns:p14="http://schemas.microsoft.com/office/powerpoint/2010/main" val="316091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Google Shape;319;p9">
            <a:extLst>
              <a:ext uri="{FF2B5EF4-FFF2-40B4-BE49-F238E27FC236}">
                <a16:creationId xmlns:a16="http://schemas.microsoft.com/office/drawing/2014/main" id="{AAEC83A7-3A2C-5E34-8752-26FCC4BC8BEC}"/>
              </a:ext>
            </a:extLst>
          </p:cNvPr>
          <p:cNvSpPr/>
          <p:nvPr/>
        </p:nvSpPr>
        <p:spPr>
          <a:xfrm>
            <a:off x="291684" y="1751638"/>
            <a:ext cx="10836063" cy="3354724"/>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endPar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285750" lvl="0" indent="-285750">
              <a:spcAft>
                <a:spcPts val="1200"/>
              </a:spcAft>
              <a:buClr>
                <a:srgbClr val="000000"/>
              </a:buClr>
              <a:buSzPts val="1800"/>
              <a:buFont typeface="Arial" panose="020B0604020202020204" pitchFamily="34" charset="0"/>
              <a:buChar char="‒"/>
              <a:defRPr/>
            </a:pPr>
            <a:r>
              <a:rPr lang="en-GB">
                <a:solidFill>
                  <a:srgbClr val="626262"/>
                </a:solidFill>
                <a:latin typeface="Arial" panose="020B0604020202020204" pitchFamily="34" charset="0"/>
                <a:cs typeface="Arial" panose="020B0604020202020204" pitchFamily="34" charset="0"/>
                <a:sym typeface="Arial"/>
              </a:rPr>
              <a:t>The CDOA phase is expected to be followed by a more detailed Technical Design phase, which is likely to include prototyping and other risk mitigation activities, and then by a Construction phase.</a:t>
            </a:r>
          </a:p>
          <a:p>
            <a:pPr marL="285750" lvl="0" indent="-285750">
              <a:spcAft>
                <a:spcPts val="1200"/>
              </a:spcAft>
              <a:buClr>
                <a:srgbClr val="000000"/>
              </a:buClr>
              <a:buSzPts val="1800"/>
              <a:buFont typeface="Arial" panose="020B0604020202020204" pitchFamily="34" charset="0"/>
              <a:buChar char="‒"/>
              <a:defRPr/>
            </a:pPr>
            <a:endParaRPr lang="en-GB">
              <a:solidFill>
                <a:srgbClr val="626262"/>
              </a:solidFill>
              <a:latin typeface="Arial" panose="020B0604020202020204" pitchFamily="34" charset="0"/>
              <a:cs typeface="Arial" panose="020B0604020202020204" pitchFamily="34" charset="0"/>
              <a:sym typeface="Arial"/>
            </a:endParaRPr>
          </a:p>
          <a:p>
            <a:pPr marL="285750" lvl="0" indent="-285750">
              <a:spcAft>
                <a:spcPts val="1200"/>
              </a:spcAft>
              <a:buClr>
                <a:srgbClr val="000000"/>
              </a:buClr>
              <a:buSzPts val="1800"/>
              <a:buFont typeface="Arial" panose="020B0604020202020204" pitchFamily="34" charset="0"/>
              <a:buChar char="‒"/>
              <a:defRPr/>
            </a:pPr>
            <a:r>
              <a:rPr lang="en-GB">
                <a:solidFill>
                  <a:srgbClr val="626262"/>
                </a:solidFill>
                <a:latin typeface="Arial" panose="020B0604020202020204" pitchFamily="34" charset="0"/>
                <a:cs typeface="Arial" panose="020B0604020202020204" pitchFamily="34" charset="0"/>
                <a:sym typeface="Arial"/>
              </a:rPr>
              <a:t>Clearly future phases are not yet approved or funded by UKRI Infrastructure Fund and planning and costing for these subsequent phases will be an important part of our work.</a:t>
            </a:r>
          </a:p>
          <a:p>
            <a:pPr marL="285750" lvl="0" indent="-285750">
              <a:spcAft>
                <a:spcPts val="1200"/>
              </a:spcAft>
              <a:buClr>
                <a:srgbClr val="000000"/>
              </a:buClr>
              <a:buSzPts val="1800"/>
              <a:buFont typeface="Arial" panose="020B0604020202020204" pitchFamily="34" charset="0"/>
              <a:buChar char="‒"/>
              <a:defRPr/>
            </a:pPr>
            <a:endParaRPr lang="en-GB">
              <a:solidFill>
                <a:srgbClr val="626262"/>
              </a:solidFill>
              <a:latin typeface="Arial" panose="020B0604020202020204" pitchFamily="34" charset="0"/>
              <a:cs typeface="Arial" panose="020B0604020202020204" pitchFamily="34" charset="0"/>
              <a:sym typeface="Arial"/>
            </a:endParaRPr>
          </a:p>
          <a:p>
            <a:pPr marL="285750" lvl="0" indent="-285750">
              <a:spcAft>
                <a:spcPts val="1200"/>
              </a:spcAft>
              <a:buClr>
                <a:srgbClr val="000000"/>
              </a:buClr>
              <a:buSzPts val="1800"/>
              <a:buFont typeface="Arial" panose="020B0604020202020204" pitchFamily="34" charset="0"/>
              <a:buChar char="‒"/>
              <a:defRPr/>
            </a:pPr>
            <a:r>
              <a:rPr lang="en-GB">
                <a:solidFill>
                  <a:srgbClr val="626262"/>
                </a:solidFill>
                <a:latin typeface="Arial" panose="020B0604020202020204" pitchFamily="34" charset="0"/>
                <a:cs typeface="Arial" panose="020B0604020202020204" pitchFamily="34" charset="0"/>
                <a:sym typeface="Arial"/>
              </a:rPr>
              <a:t>The costs and timescales associated with these later phases depends very much on which option is adopted and approved by UKRI.</a:t>
            </a:r>
          </a:p>
        </p:txBody>
      </p:sp>
      <p:pic>
        <p:nvPicPr>
          <p:cNvPr id="9" name="Picture 8">
            <a:extLst>
              <a:ext uri="{FF2B5EF4-FFF2-40B4-BE49-F238E27FC236}">
                <a16:creationId xmlns:a16="http://schemas.microsoft.com/office/drawing/2014/main" id="{2F36D5FE-70D7-7272-5DA5-94F5B7DB4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4" name="Title 1">
            <a:extLst>
              <a:ext uri="{FF2B5EF4-FFF2-40B4-BE49-F238E27FC236}">
                <a16:creationId xmlns:a16="http://schemas.microsoft.com/office/drawing/2014/main" id="{94B272F1-540F-D8D0-135E-9CDE777B4EEA}"/>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Future Phases</a:t>
            </a:r>
          </a:p>
        </p:txBody>
      </p:sp>
    </p:spTree>
    <p:extLst>
      <p:ext uri="{BB962C8B-B14F-4D97-AF65-F5344CB8AC3E}">
        <p14:creationId xmlns:p14="http://schemas.microsoft.com/office/powerpoint/2010/main" val="395539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BFD2E72-70DC-B44D-1133-A211A3673E5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 r="22109"/>
          <a:stretch/>
        </p:blipFill>
        <p:spPr>
          <a:xfrm>
            <a:off x="2623327" y="-1322"/>
            <a:ext cx="9574810" cy="6871596"/>
          </a:xfrm>
          <a:prstGeom prst="rect">
            <a:avLst/>
          </a:prstGeom>
        </p:spPr>
      </p:pic>
      <p:sp>
        <p:nvSpPr>
          <p:cNvPr id="3" name="Google Shape;269;p3">
            <a:extLst>
              <a:ext uri="{FF2B5EF4-FFF2-40B4-BE49-F238E27FC236}">
                <a16:creationId xmlns:a16="http://schemas.microsoft.com/office/drawing/2014/main" id="{9AE5ABAE-D142-F502-A6C0-35F8D2099F71}"/>
              </a:ext>
            </a:extLst>
          </p:cNvPr>
          <p:cNvSpPr txBox="1"/>
          <p:nvPr/>
        </p:nvSpPr>
        <p:spPr>
          <a:xfrm>
            <a:off x="191484" y="115079"/>
            <a:ext cx="8381015"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48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rPr>
              <a:t>UK XFEL </a:t>
            </a:r>
          </a:p>
          <a:p>
            <a:pPr lvl="0">
              <a:buClr>
                <a:srgbClr val="000000"/>
              </a:buClr>
              <a:buSzPts val="4400"/>
            </a:pPr>
            <a:r>
              <a:rPr lang="en-GB" sz="2800" b="1" spc="-150">
                <a:solidFill>
                  <a:schemeClr val="accent1"/>
                </a:solidFill>
                <a:latin typeface="Arial" panose="020B0604020202020204" pitchFamily="34" charset="0"/>
                <a:cs typeface="Arial" panose="020B0604020202020204" pitchFamily="34" charset="0"/>
                <a:sym typeface="Arial"/>
              </a:rPr>
              <a:t>A next generation XFEL</a:t>
            </a:r>
          </a:p>
        </p:txBody>
      </p:sp>
      <p:sp>
        <p:nvSpPr>
          <p:cNvPr id="4" name="Google Shape;319;p9">
            <a:extLst>
              <a:ext uri="{FF2B5EF4-FFF2-40B4-BE49-F238E27FC236}">
                <a16:creationId xmlns:a16="http://schemas.microsoft.com/office/drawing/2014/main" id="{83548437-08D5-2741-5BE5-4630733EE9E9}"/>
              </a:ext>
            </a:extLst>
          </p:cNvPr>
          <p:cNvSpPr/>
          <p:nvPr/>
        </p:nvSpPr>
        <p:spPr>
          <a:xfrm>
            <a:off x="191484" y="1881124"/>
            <a:ext cx="10667016" cy="321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r>
              <a:rPr kumimoji="0" lang="en-GB" sz="2400" b="0" i="0" u="none" strike="noStrike" kern="1200" cap="none" spc="-10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rPr>
              <a:t>Key next-generation capabilities identified in the UK </a:t>
            </a:r>
            <a:r>
              <a:rPr kumimoji="0" lang="en-GB" sz="2400" b="0" i="0" u="none" strike="noStrike" kern="1200" cap="none" spc="-100" normalizeH="0" baseline="0" noProof="0" err="1">
                <a:ln>
                  <a:noFill/>
                </a:ln>
                <a:solidFill>
                  <a:srgbClr val="2E2D62"/>
                </a:solidFill>
                <a:effectLst/>
                <a:uLnTx/>
                <a:uFillTx/>
                <a:latin typeface="Arial" panose="020B0604020202020204" pitchFamily="34" charset="0"/>
                <a:ea typeface="+mn-ea"/>
                <a:cs typeface="Arial" panose="020B0604020202020204" pitchFamily="34" charset="0"/>
                <a:sym typeface="Arial"/>
              </a:rPr>
              <a:t>XFEL</a:t>
            </a:r>
            <a:r>
              <a:rPr kumimoji="0" lang="en-GB" sz="2400" b="0" i="0" u="none" strike="noStrike" kern="1200" cap="none" spc="-10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rPr>
              <a:t> Science Case: </a:t>
            </a:r>
          </a:p>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lang="en-GB" sz="9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Transform limited operation across entire X-ray range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High efficiency facility, with a step-change in the simultaneous operation of multiple end stations</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Evenly spaced, high-rep rate pulses to match samples &amp; detectors</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Improved synchronisation/timing data with external lasers to &lt; 1 fs</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Widely separated multiple colour X-rays to least one end-station</a:t>
            </a:r>
            <a:b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br>
            <a:endParaRPr kumimoji="0" lang="en-GB" sz="10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Full array of synchronised sources: </a:t>
            </a:r>
            <a:b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err="1">
                <a:ln>
                  <a:noFill/>
                </a:ln>
                <a:solidFill>
                  <a:srgbClr val="626262"/>
                </a:solidFill>
                <a:effectLst/>
                <a:uLnTx/>
                <a:uFillTx/>
                <a:latin typeface="Arial" panose="020B0604020202020204" pitchFamily="34" charset="0"/>
                <a:ea typeface="+mn-ea"/>
                <a:cs typeface="Arial" panose="020B0604020202020204" pitchFamily="34" charset="0"/>
              </a:rPr>
              <a:t>XUV</a:t>
            </a:r>
            <a:r>
              <a:rPr kumimoji="0" lang="en-GB" sz="18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rPr>
              <a:t>-THz, e-beams, high power &amp; high energy lasers at high rep-rate</a:t>
            </a:r>
          </a:p>
        </p:txBody>
      </p:sp>
      <p:sp>
        <p:nvSpPr>
          <p:cNvPr id="5" name="Google Shape;283;p5">
            <a:extLst>
              <a:ext uri="{FF2B5EF4-FFF2-40B4-BE49-F238E27FC236}">
                <a16:creationId xmlns:a16="http://schemas.microsoft.com/office/drawing/2014/main" id="{447E86EA-6D5A-AB31-BDBF-D66E3A8F90DE}"/>
              </a:ext>
            </a:extLst>
          </p:cNvPr>
          <p:cNvSpPr/>
          <p:nvPr/>
        </p:nvSpPr>
        <p:spPr>
          <a:xfrm>
            <a:off x="7811077" y="6404407"/>
            <a:ext cx="509529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600" b="0" i="0" u="none" strike="noStrike" kern="1200" cap="none" spc="0" normalizeH="0" baseline="0" noProof="0">
                <a:ln>
                  <a:noFill/>
                </a:ln>
                <a:solidFill>
                  <a:srgbClr val="003088"/>
                </a:solidFill>
                <a:effectLst/>
                <a:uLnTx/>
                <a:uFillTx/>
                <a:latin typeface="Arial"/>
                <a:ea typeface="Arial"/>
                <a:cs typeface="Arial"/>
                <a:sym typeface="Arial"/>
              </a:rPr>
              <a:t>UK XFEL Science Case available at </a:t>
            </a:r>
            <a:r>
              <a:rPr kumimoji="0" lang="en-GB" sz="1600" b="0" i="0" u="sng" strike="noStrike" kern="1200" cap="none" spc="0" normalizeH="0" baseline="0" noProof="0">
                <a:ln>
                  <a:noFill/>
                </a:ln>
                <a:solidFill>
                  <a:srgbClr val="003088"/>
                </a:solidFill>
                <a:effectLst/>
                <a:uLnTx/>
                <a:uFillTx/>
                <a:latin typeface="Arial"/>
                <a:ea typeface="Arial"/>
                <a:cs typeface="Arial"/>
                <a:sym typeface="Arial"/>
              </a:rPr>
              <a:t>xfel.ac.uk</a:t>
            </a:r>
          </a:p>
        </p:txBody>
      </p:sp>
      <p:pic>
        <p:nvPicPr>
          <p:cNvPr id="6" name="Picture 5">
            <a:extLst>
              <a:ext uri="{FF2B5EF4-FFF2-40B4-BE49-F238E27FC236}">
                <a16:creationId xmlns:a16="http://schemas.microsoft.com/office/drawing/2014/main" id="{A33AA426-FBB3-87A7-B271-511F2B6F5D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Tree>
    <p:extLst>
      <p:ext uri="{BB962C8B-B14F-4D97-AF65-F5344CB8AC3E}">
        <p14:creationId xmlns:p14="http://schemas.microsoft.com/office/powerpoint/2010/main" val="3816543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6" name="Rectangle 5">
            <a:extLst>
              <a:ext uri="{FF2B5EF4-FFF2-40B4-BE49-F238E27FC236}">
                <a16:creationId xmlns:a16="http://schemas.microsoft.com/office/drawing/2014/main" id="{19BBE4AD-E0F1-7EB5-DEAB-94D5E2D7D5DA}"/>
              </a:ext>
            </a:extLst>
          </p:cNvPr>
          <p:cNvSpPr/>
          <p:nvPr/>
        </p:nvSpPr>
        <p:spPr>
          <a:xfrm>
            <a:off x="0" y="1150158"/>
            <a:ext cx="5999968" cy="5632311"/>
          </a:xfrm>
          <a:prstGeom prst="rect">
            <a:avLst/>
          </a:prstGeom>
        </p:spPr>
        <p:txBody>
          <a:bodyPr wrap="square">
            <a:spAutoFit/>
          </a:bodyPr>
          <a:lstStyle/>
          <a:p>
            <a:pPr lvl="1"/>
            <a:endParaRPr lang="en-GB" b="1"/>
          </a:p>
          <a:p>
            <a:pPr marL="742950" lvl="1" indent="-285750">
              <a:buFont typeface="Arial" panose="020B0604020202020204" pitchFamily="34" charset="0"/>
              <a:buChar char="•"/>
            </a:pPr>
            <a:r>
              <a:rPr lang="en-GB">
                <a:solidFill>
                  <a:srgbClr val="626262"/>
                </a:solidFill>
                <a:latin typeface="Arial"/>
                <a:cs typeface="Arial"/>
              </a:rPr>
              <a:t>Website now live, and updated – xfel.ac.uk</a:t>
            </a:r>
          </a:p>
          <a:p>
            <a:pPr marL="742950" lvl="1" indent="-285750">
              <a:buFont typeface="Arial" panose="020B0604020202020204" pitchFamily="34" charset="0"/>
              <a:buChar char="•"/>
            </a:pPr>
            <a:r>
              <a:rPr lang="en-GB">
                <a:solidFill>
                  <a:srgbClr val="626262"/>
                </a:solidFill>
                <a:latin typeface="Arial"/>
                <a:cs typeface="Arial"/>
              </a:rPr>
              <a:t>Community slides produced for use by anyone </a:t>
            </a:r>
          </a:p>
          <a:p>
            <a:pPr marL="742950" lvl="1" indent="-285750">
              <a:buFont typeface="Arial" panose="020B0604020202020204" pitchFamily="34" charset="0"/>
              <a:buChar char="•"/>
            </a:pPr>
            <a:r>
              <a:rPr lang="en-GB">
                <a:solidFill>
                  <a:srgbClr val="626262"/>
                </a:solidFill>
                <a:latin typeface="Arial"/>
                <a:cs typeface="Arial"/>
              </a:rPr>
              <a:t>Social media presence via twitter and </a:t>
            </a:r>
            <a:r>
              <a:rPr lang="en-GB" err="1">
                <a:solidFill>
                  <a:srgbClr val="626262"/>
                </a:solidFill>
                <a:latin typeface="Arial"/>
                <a:cs typeface="Arial"/>
              </a:rPr>
              <a:t>linkedin</a:t>
            </a:r>
            <a:endParaRPr lang="en-GB">
              <a:solidFill>
                <a:srgbClr val="626262"/>
              </a:solidFill>
              <a:latin typeface="Arial"/>
              <a:cs typeface="Arial"/>
            </a:endParaRPr>
          </a:p>
          <a:p>
            <a:pPr marL="742950" lvl="1" indent="-285750">
              <a:buFont typeface="Arial" panose="020B0604020202020204" pitchFamily="34" charset="0"/>
              <a:buChar char="•"/>
            </a:pPr>
            <a:endParaRPr lang="en-US">
              <a:solidFill>
                <a:srgbClr val="626262"/>
              </a:solidFill>
              <a:latin typeface="Arial"/>
              <a:cs typeface="Arial"/>
            </a:endParaRPr>
          </a:p>
          <a:p>
            <a:pPr marL="742950" lvl="1" indent="-285750">
              <a:buFont typeface="Arial" panose="020B0604020202020204" pitchFamily="34" charset="0"/>
              <a:buChar char="•"/>
            </a:pPr>
            <a:r>
              <a:rPr lang="en-US">
                <a:solidFill>
                  <a:srgbClr val="626262"/>
                </a:solidFill>
                <a:latin typeface="Arial"/>
                <a:cs typeface="Arial"/>
              </a:rPr>
              <a:t>Video in production </a:t>
            </a:r>
          </a:p>
          <a:p>
            <a:pPr marL="742950" lvl="1" indent="-285750">
              <a:buFont typeface="Arial" panose="020B0604020202020204" pitchFamily="34" charset="0"/>
              <a:buChar char="•"/>
            </a:pPr>
            <a:r>
              <a:rPr lang="en-US">
                <a:solidFill>
                  <a:srgbClr val="626262"/>
                </a:solidFill>
                <a:latin typeface="Arial"/>
                <a:cs typeface="Arial"/>
              </a:rPr>
              <a:t>Industry Flyer in production</a:t>
            </a:r>
          </a:p>
          <a:p>
            <a:pPr marL="742950" lvl="1" indent="-285750">
              <a:buFont typeface="Arial" panose="020B0604020202020204" pitchFamily="34" charset="0"/>
              <a:buChar char="•"/>
            </a:pPr>
            <a:r>
              <a:rPr lang="en-US">
                <a:solidFill>
                  <a:srgbClr val="626262"/>
                </a:solidFill>
                <a:latin typeface="Arial"/>
                <a:cs typeface="Arial"/>
              </a:rPr>
              <a:t>Possible Podcasts with science team under investigation</a:t>
            </a:r>
          </a:p>
          <a:p>
            <a:pPr marL="742950" lvl="1" indent="-285750">
              <a:buFont typeface="Arial" panose="020B0604020202020204" pitchFamily="34" charset="0"/>
              <a:buChar char="•"/>
            </a:pPr>
            <a:endParaRPr lang="en-US">
              <a:solidFill>
                <a:srgbClr val="626262"/>
              </a:solidFill>
              <a:latin typeface="Arial"/>
              <a:cs typeface="Arial"/>
            </a:endParaRPr>
          </a:p>
          <a:p>
            <a:pPr marL="742950" lvl="1" indent="-285750">
              <a:buFont typeface="Arial" panose="020B0604020202020204" pitchFamily="34" charset="0"/>
              <a:buChar char="•"/>
            </a:pPr>
            <a:r>
              <a:rPr lang="en-US">
                <a:solidFill>
                  <a:srgbClr val="626262"/>
                </a:solidFill>
                <a:latin typeface="Arial"/>
                <a:cs typeface="Arial"/>
              </a:rPr>
              <a:t>Mailing list now over 360 people</a:t>
            </a:r>
          </a:p>
          <a:p>
            <a:pPr marL="742950" lvl="1" indent="-285750">
              <a:buFont typeface="Arial" panose="020B0604020202020204" pitchFamily="34" charset="0"/>
              <a:buChar char="•"/>
            </a:pPr>
            <a:endParaRPr lang="en-GB">
              <a:solidFill>
                <a:srgbClr val="626262"/>
              </a:solidFill>
              <a:latin typeface="Arial"/>
              <a:cs typeface="Arial"/>
            </a:endParaRPr>
          </a:p>
          <a:p>
            <a:pPr marL="742950" lvl="1" indent="-285750">
              <a:buFont typeface="Arial" panose="020B0604020202020204" pitchFamily="34" charset="0"/>
              <a:buChar char="•"/>
            </a:pPr>
            <a:r>
              <a:rPr lang="en-GB">
                <a:solidFill>
                  <a:srgbClr val="626262"/>
                </a:solidFill>
                <a:latin typeface="Arial"/>
                <a:cs typeface="Arial"/>
              </a:rPr>
              <a:t>Open meetings continue</a:t>
            </a:r>
          </a:p>
          <a:p>
            <a:pPr marL="742950" lvl="1" indent="-285750">
              <a:buFont typeface="Arial" panose="020B0604020202020204" pitchFamily="34" charset="0"/>
              <a:buChar char="•"/>
            </a:pPr>
            <a:r>
              <a:rPr lang="en-GB">
                <a:solidFill>
                  <a:srgbClr val="626262"/>
                </a:solidFill>
                <a:latin typeface="Arial"/>
                <a:cs typeface="Arial"/>
              </a:rPr>
              <a:t>SharePoint has improved front  page</a:t>
            </a:r>
          </a:p>
          <a:p>
            <a:pPr marL="742950" lvl="1" indent="-285750">
              <a:buFont typeface="Arial" panose="020B0604020202020204" pitchFamily="34" charset="0"/>
              <a:buChar char="•"/>
            </a:pPr>
            <a:r>
              <a:rPr lang="en-GB">
                <a:solidFill>
                  <a:srgbClr val="626262"/>
                </a:solidFill>
                <a:latin typeface="Arial"/>
                <a:cs typeface="Arial"/>
              </a:rPr>
              <a:t>Project Plan moved to project online for ease of access</a:t>
            </a:r>
            <a:endParaRPr lang="en-US">
              <a:solidFill>
                <a:srgbClr val="626262"/>
              </a:solidFill>
              <a:latin typeface="Arial"/>
              <a:cs typeface="Arial"/>
            </a:endParaRPr>
          </a:p>
          <a:p>
            <a:pPr marL="742950" lvl="1" indent="-285750">
              <a:buFont typeface="Arial" panose="020B0604020202020204" pitchFamily="34" charset="0"/>
              <a:buChar char="•"/>
            </a:pPr>
            <a:endParaRPr lang="en-GB">
              <a:solidFill>
                <a:srgbClr val="626262"/>
              </a:solidFill>
              <a:latin typeface="Arial"/>
              <a:cs typeface="Arial"/>
            </a:endParaRPr>
          </a:p>
          <a:p>
            <a:pPr lvl="1"/>
            <a:endParaRPr lang="en-GB">
              <a:latin typeface="Arial" panose="020B0604020202020204" pitchFamily="34" charset="0"/>
              <a:cs typeface="Arial" panose="020B0604020202020204" pitchFamily="34" charset="0"/>
            </a:endParaRPr>
          </a:p>
          <a:p>
            <a:pPr lvl="1"/>
            <a:endParaRPr lang="en-GB">
              <a:latin typeface="Arial" panose="020B0604020202020204" pitchFamily="34" charset="0"/>
              <a:cs typeface="Arial" panose="020B0604020202020204" pitchFamily="34" charset="0"/>
            </a:endParaRPr>
          </a:p>
          <a:p>
            <a:pPr marL="742950" lvl="1" indent="-285750">
              <a:buFontTx/>
              <a:buChar char="-"/>
            </a:pPr>
            <a:endParaRPr lang="en-GB">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FABC0FC-97C5-46B4-50F1-084298A6461A}"/>
              </a:ext>
            </a:extLst>
          </p:cNvPr>
          <p:cNvSpPr txBox="1">
            <a:spLocks/>
          </p:cNvSpPr>
          <p:nvPr/>
        </p:nvSpPr>
        <p:spPr>
          <a:xfrm>
            <a:off x="291684" y="186427"/>
            <a:ext cx="10515600" cy="6867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spc="-150">
                <a:solidFill>
                  <a:srgbClr val="2E2D62"/>
                </a:solidFill>
                <a:latin typeface="Arial" panose="020B0604020202020204" pitchFamily="34" charset="0"/>
                <a:ea typeface="+mn-ea"/>
                <a:cs typeface="Arial" panose="020B0604020202020204" pitchFamily="34" charset="0"/>
              </a:rPr>
              <a:t>Communications</a:t>
            </a:r>
          </a:p>
        </p:txBody>
      </p:sp>
      <p:sp>
        <p:nvSpPr>
          <p:cNvPr id="5" name="Slide Number Placeholder 4"/>
          <p:cNvSpPr>
            <a:spLocks noGrp="1"/>
          </p:cNvSpPr>
          <p:nvPr>
            <p:ph type="sldNum" sz="quarter" idx="4294967295"/>
          </p:nvPr>
        </p:nvSpPr>
        <p:spPr/>
        <p:txBody>
          <a:bodyPr/>
          <a:lstStyle/>
          <a:p>
            <a:endParaRPr lang="en-US"/>
          </a:p>
        </p:txBody>
      </p:sp>
      <p:pic>
        <p:nvPicPr>
          <p:cNvPr id="9" name="Picture 8" descr="A room with multiple monitors and a green screen&#10;&#10;Description automatically generated">
            <a:extLst>
              <a:ext uri="{FF2B5EF4-FFF2-40B4-BE49-F238E27FC236}">
                <a16:creationId xmlns:a16="http://schemas.microsoft.com/office/drawing/2014/main" id="{B1464F99-CCE6-8EF0-02FD-7BE245C15A59}"/>
              </a:ext>
            </a:extLst>
          </p:cNvPr>
          <p:cNvPicPr>
            <a:picLocks noChangeAspect="1"/>
          </p:cNvPicPr>
          <p:nvPr/>
        </p:nvPicPr>
        <p:blipFill rotWithShape="1">
          <a:blip r:embed="rId4"/>
          <a:srcRect l="17711" r="10216"/>
          <a:stretch/>
        </p:blipFill>
        <p:spPr>
          <a:xfrm>
            <a:off x="5826978" y="-971852"/>
            <a:ext cx="7627474" cy="7937340"/>
          </a:xfrm>
          <a:prstGeom prst="rect">
            <a:avLst/>
          </a:prstGeom>
        </p:spPr>
      </p:pic>
    </p:spTree>
    <p:extLst>
      <p:ext uri="{BB962C8B-B14F-4D97-AF65-F5344CB8AC3E}">
        <p14:creationId xmlns:p14="http://schemas.microsoft.com/office/powerpoint/2010/main" val="78729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ACF86A4-BD5E-934C-C3E6-8F04503699E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Subtitle 2">
            <a:extLst>
              <a:ext uri="{FF2B5EF4-FFF2-40B4-BE49-F238E27FC236}">
                <a16:creationId xmlns:a16="http://schemas.microsoft.com/office/drawing/2014/main" id="{05E891F2-4648-42B7-9B53-9B956E10109E}"/>
              </a:ext>
            </a:extLst>
          </p:cNvPr>
          <p:cNvSpPr>
            <a:spLocks noGrp="1"/>
          </p:cNvSpPr>
          <p:nvPr>
            <p:ph type="subTitle" idx="1"/>
          </p:nvPr>
        </p:nvSpPr>
        <p:spPr>
          <a:xfrm>
            <a:off x="643259" y="1367720"/>
            <a:ext cx="10905482" cy="5302903"/>
          </a:xfrm>
        </p:spPr>
        <p:txBody>
          <a:bodyPr>
            <a:normAutofit/>
          </a:bodyPr>
          <a:lstStyle/>
          <a:p>
            <a:r>
              <a:rPr lang="en-GB" sz="2800" b="1"/>
              <a:t>Contents</a:t>
            </a:r>
          </a:p>
          <a:p>
            <a:pPr marL="514350" indent="-514350" algn="l">
              <a:buAutoNum type="arabicPeriod"/>
            </a:pPr>
            <a:r>
              <a:rPr lang="en-GB" sz="2800" b="1"/>
              <a:t>Development of the Science Case</a:t>
            </a:r>
          </a:p>
          <a:p>
            <a:pPr marL="514350" indent="-514350" algn="l">
              <a:buAutoNum type="arabicPeriod"/>
            </a:pPr>
            <a:endParaRPr lang="en-GB" sz="2800" b="1"/>
          </a:p>
          <a:p>
            <a:pPr marL="514350" indent="-514350" algn="l">
              <a:buAutoNum type="arabicPeriod"/>
            </a:pPr>
            <a:r>
              <a:rPr lang="en-GB" sz="2800" b="1"/>
              <a:t>Distillation of a Next Generation Capability from Science Case</a:t>
            </a:r>
          </a:p>
          <a:p>
            <a:pPr algn="l"/>
            <a:endParaRPr lang="en-GB" sz="2800" b="1"/>
          </a:p>
          <a:p>
            <a:pPr marL="514350" indent="-514350" algn="l">
              <a:buAutoNum type="arabicPeriod" startAt="3"/>
            </a:pPr>
            <a:r>
              <a:rPr lang="en-GB" sz="2800" b="1"/>
              <a:t>Next steps in Science Case development and community engagement</a:t>
            </a:r>
          </a:p>
        </p:txBody>
      </p:sp>
      <p:sp>
        <p:nvSpPr>
          <p:cNvPr id="2" name="TextBox 1">
            <a:extLst>
              <a:ext uri="{FF2B5EF4-FFF2-40B4-BE49-F238E27FC236}">
                <a16:creationId xmlns:a16="http://schemas.microsoft.com/office/drawing/2014/main" id="{AD2363E7-7634-4E8F-9D52-C8F37ADF3C75}"/>
              </a:ext>
            </a:extLst>
          </p:cNvPr>
          <p:cNvSpPr txBox="1"/>
          <p:nvPr/>
        </p:nvSpPr>
        <p:spPr>
          <a:xfrm>
            <a:off x="340585" y="44281"/>
            <a:ext cx="11385285" cy="1323439"/>
          </a:xfrm>
          <a:prstGeom prst="rect">
            <a:avLst/>
          </a:prstGeom>
          <a:noFill/>
        </p:spPr>
        <p:txBody>
          <a:bodyPr wrap="square" rtlCol="0">
            <a:spAutoFit/>
          </a:bodyPr>
          <a:lstStyle/>
          <a:p>
            <a:pPr algn="ctr"/>
            <a:r>
              <a:rPr lang="en-GB" sz="2800" b="1"/>
              <a:t>The UK XFEL Conceptual Design and Options Analysis Project: Science Case For A Next Generation X-ray FEL</a:t>
            </a:r>
          </a:p>
          <a:p>
            <a:pPr algn="ctr"/>
            <a:r>
              <a:rPr lang="en-GB" sz="2400"/>
              <a:t>Jon Marangos, Imperial College &amp; Science Lead, UK XFEL CDOA</a:t>
            </a:r>
          </a:p>
        </p:txBody>
      </p:sp>
      <p:pic>
        <p:nvPicPr>
          <p:cNvPr id="4" name="Picture 3">
            <a:extLst>
              <a:ext uri="{FF2B5EF4-FFF2-40B4-BE49-F238E27FC236}">
                <a16:creationId xmlns:a16="http://schemas.microsoft.com/office/drawing/2014/main" id="{AC143A5C-EBAB-4B37-9170-34A468943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0849" y="5842367"/>
            <a:ext cx="2588474" cy="679906"/>
          </a:xfrm>
          <a:prstGeom prst="rect">
            <a:avLst/>
          </a:prstGeom>
        </p:spPr>
      </p:pic>
      <p:pic>
        <p:nvPicPr>
          <p:cNvPr id="9" name="Picture 8" descr="A picture containing company name&#10;&#10;Description automatically generated">
            <a:extLst>
              <a:ext uri="{FF2B5EF4-FFF2-40B4-BE49-F238E27FC236}">
                <a16:creationId xmlns:a16="http://schemas.microsoft.com/office/drawing/2014/main" id="{899F5D1B-D0D6-409F-A065-4524B8BBB95D}"/>
              </a:ext>
            </a:extLst>
          </p:cNvPr>
          <p:cNvPicPr>
            <a:picLocks noChangeAspect="1"/>
          </p:cNvPicPr>
          <p:nvPr/>
        </p:nvPicPr>
        <p:blipFill rotWithShape="1">
          <a:blip r:embed="rId4"/>
          <a:srcRect b="33905"/>
          <a:stretch/>
        </p:blipFill>
        <p:spPr>
          <a:xfrm>
            <a:off x="7731699" y="5462952"/>
            <a:ext cx="4610066" cy="1308617"/>
          </a:xfrm>
          <a:prstGeom prst="rect">
            <a:avLst/>
          </a:prstGeom>
        </p:spPr>
      </p:pic>
    </p:spTree>
    <p:extLst>
      <p:ext uri="{BB962C8B-B14F-4D97-AF65-F5344CB8AC3E}">
        <p14:creationId xmlns:p14="http://schemas.microsoft.com/office/powerpoint/2010/main" val="2536356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AB86D35-E957-8570-0C40-5C7F846203E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2" name="Title 1">
            <a:extLst>
              <a:ext uri="{FF2B5EF4-FFF2-40B4-BE49-F238E27FC236}">
                <a16:creationId xmlns:a16="http://schemas.microsoft.com/office/drawing/2014/main" id="{A8C8E94D-E4D8-4A79-958B-B8E19CA27E79}"/>
              </a:ext>
            </a:extLst>
          </p:cNvPr>
          <p:cNvSpPr>
            <a:spLocks noGrp="1"/>
          </p:cNvSpPr>
          <p:nvPr>
            <p:ph type="title"/>
          </p:nvPr>
        </p:nvSpPr>
        <p:spPr>
          <a:xfrm>
            <a:off x="838200" y="-334843"/>
            <a:ext cx="10515600" cy="1325563"/>
          </a:xfrm>
        </p:spPr>
        <p:txBody>
          <a:bodyPr>
            <a:normAutofit/>
          </a:bodyPr>
          <a:lstStyle/>
          <a:p>
            <a:pPr algn="ctr"/>
            <a:r>
              <a:rPr lang="en-GB" sz="2800" b="1">
                <a:latin typeface="+mn-lt"/>
              </a:rPr>
              <a:t>Expert Science Team – Addressing Major Research Themes </a:t>
            </a:r>
          </a:p>
        </p:txBody>
      </p:sp>
      <p:sp>
        <p:nvSpPr>
          <p:cNvPr id="3" name="Content Placeholder 2">
            <a:extLst>
              <a:ext uri="{FF2B5EF4-FFF2-40B4-BE49-F238E27FC236}">
                <a16:creationId xmlns:a16="http://schemas.microsoft.com/office/drawing/2014/main" id="{0D6B5D79-2AD5-4385-8CEF-EBCCA7C5D96A}"/>
              </a:ext>
            </a:extLst>
          </p:cNvPr>
          <p:cNvSpPr>
            <a:spLocks noGrp="1"/>
          </p:cNvSpPr>
          <p:nvPr>
            <p:ph idx="1"/>
          </p:nvPr>
        </p:nvSpPr>
        <p:spPr>
          <a:xfrm>
            <a:off x="540711" y="792789"/>
            <a:ext cx="11415857" cy="5261169"/>
          </a:xfrm>
        </p:spPr>
        <p:txBody>
          <a:bodyPr>
            <a:normAutofit lnSpcReduction="10000"/>
          </a:bodyPr>
          <a:lstStyle/>
          <a:p>
            <a:r>
              <a:rPr lang="en-GB" sz="2200" b="1"/>
              <a:t>Matter in extreme conditions</a:t>
            </a:r>
            <a:r>
              <a:rPr lang="en-GB" sz="2200"/>
              <a:t>: </a:t>
            </a:r>
            <a:r>
              <a:rPr lang="en-GB" sz="2200" i="1"/>
              <a:t>Andy Higginbotham (York), Andy Comley (AWE), Emma McBride (QUB), Sam Vinko (Ox), Marco Borghesi (QUB), Malcolm McMahon (Edinburgh), Justin Wark (Ox)</a:t>
            </a:r>
          </a:p>
          <a:p>
            <a:r>
              <a:rPr lang="en-GB" sz="2200" b="1"/>
              <a:t>Nano/Quantum materials</a:t>
            </a:r>
            <a:r>
              <a:rPr lang="en-GB" sz="2200"/>
              <a:t>: </a:t>
            </a:r>
            <a:r>
              <a:rPr lang="en-GB" sz="2200" i="1"/>
              <a:t>Anna Regoutz (UCL), Marcus Newton (Soton), Ian Robinson (UCL/Brookhaven), Mark Dean (Brookhaven), Awan Shakil* (Plymouth), Paolo </a:t>
            </a:r>
            <a:r>
              <a:rPr lang="en-GB" sz="2200" i="1" err="1"/>
              <a:t>Raedelli</a:t>
            </a:r>
            <a:r>
              <a:rPr lang="en-GB" sz="2200" i="1"/>
              <a:t> (Oxford), Simon Wall (Aarhus), Sarnjeet </a:t>
            </a:r>
            <a:r>
              <a:rPr lang="en-GB" sz="2200" i="1" err="1"/>
              <a:t>Dhesi</a:t>
            </a:r>
            <a:r>
              <a:rPr lang="en-GB" sz="2200" i="1"/>
              <a:t> (Diamond), </a:t>
            </a:r>
          </a:p>
          <a:p>
            <a:r>
              <a:rPr lang="en-GB" sz="2200" b="1"/>
              <a:t>Engineering/Materials/Applications </a:t>
            </a:r>
            <a:r>
              <a:rPr lang="en-GB" sz="2200"/>
              <a:t>: </a:t>
            </a:r>
            <a:r>
              <a:rPr lang="en-GB" sz="2200" i="1"/>
              <a:t>David Rugg (RR), Sven Schroeder (Leeds), David Dye (IC) Dan Eakins (Oxford),  +*</a:t>
            </a:r>
          </a:p>
          <a:p>
            <a:r>
              <a:rPr lang="en-GB" sz="2200" b="1"/>
              <a:t>Life sciences</a:t>
            </a:r>
            <a:r>
              <a:rPr lang="en-GB" sz="2200"/>
              <a:t>: </a:t>
            </a:r>
            <a:r>
              <a:rPr lang="en-GB" sz="2200" i="1"/>
              <a:t>Allen Orville* (DLS), Jasper van Thor (IC), Xiaodong Zhang (IC), Shakil Awan (Plymouth), Adrian Mancuso</a:t>
            </a:r>
            <a:r>
              <a:rPr lang="en-GB" sz="2200" i="1" baseline="30000"/>
              <a:t>#</a:t>
            </a:r>
            <a:r>
              <a:rPr lang="en-GB" sz="2200" i="1"/>
              <a:t> (Diamond), Tian Geng (</a:t>
            </a:r>
            <a:r>
              <a:rPr lang="en-GB" sz="2200" i="1" err="1"/>
              <a:t>Heptares</a:t>
            </a:r>
            <a:r>
              <a:rPr lang="en-GB" sz="2200" i="1"/>
              <a:t>)</a:t>
            </a:r>
          </a:p>
          <a:p>
            <a:r>
              <a:rPr lang="en-GB" sz="2200" b="1"/>
              <a:t>Chemical sciences</a:t>
            </a:r>
            <a:r>
              <a:rPr lang="en-GB" sz="2200"/>
              <a:t>: </a:t>
            </a:r>
            <a:r>
              <a:rPr lang="en-GB" sz="2200" i="1"/>
              <a:t>Julia Weinstein (Sheffield), Russell Minns (Soton), Sofia Diaz-Moreno* (DLS), Andrew Burnett (Leeds), Tom Penfold (Newcastle), Rebecca Ingle (UCL), Mark Brouard (Oxford), Claire Vallance (Oxford), Alex Baidak (Manchester)</a:t>
            </a:r>
          </a:p>
          <a:p>
            <a:r>
              <a:rPr lang="en-GB" sz="2200" b="1"/>
              <a:t>Physical sciences</a:t>
            </a:r>
            <a:r>
              <a:rPr lang="en-GB" sz="2200"/>
              <a:t>: </a:t>
            </a:r>
            <a:r>
              <a:rPr lang="en-GB" sz="2200" i="1"/>
              <a:t>Amelle Zair (KCL), Adam Kirrander (Edinburgh), Jason Greenwood (QUB), Jon Marangos (IC), Elaine Seddon (Cockcroft), + </a:t>
            </a:r>
            <a:r>
              <a:rPr lang="en-GB" sz="2200" i="1" baseline="30000"/>
              <a:t>#</a:t>
            </a:r>
            <a:endParaRPr lang="en-GB" sz="2200" i="1"/>
          </a:p>
          <a:p>
            <a:pPr marL="0" indent="0">
              <a:buNone/>
            </a:pPr>
            <a:r>
              <a:rPr lang="en-GB" sz="2400" b="1" i="1"/>
              <a:t>* + around 100 additional experts from around the world contributing to Science Case</a:t>
            </a:r>
            <a:endParaRPr lang="en-GB" sz="2000" b="1" i="1"/>
          </a:p>
        </p:txBody>
      </p:sp>
    </p:spTree>
    <p:extLst>
      <p:ext uri="{BB962C8B-B14F-4D97-AF65-F5344CB8AC3E}">
        <p14:creationId xmlns:p14="http://schemas.microsoft.com/office/powerpoint/2010/main" val="350050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1517051-CDB6-D998-9CE1-BFF2F1A53CA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7" name="Picture 6">
            <a:extLst>
              <a:ext uri="{FF2B5EF4-FFF2-40B4-BE49-F238E27FC236}">
                <a16:creationId xmlns:a16="http://schemas.microsoft.com/office/drawing/2014/main" id="{72B1DBD0-1E6F-4B21-8945-C27B2D0A19FC}"/>
              </a:ext>
            </a:extLst>
          </p:cNvPr>
          <p:cNvPicPr>
            <a:picLocks noChangeAspect="1"/>
          </p:cNvPicPr>
          <p:nvPr/>
        </p:nvPicPr>
        <p:blipFill>
          <a:blip r:embed="rId3"/>
          <a:stretch>
            <a:fillRect/>
          </a:stretch>
        </p:blipFill>
        <p:spPr>
          <a:xfrm>
            <a:off x="6262291" y="189909"/>
            <a:ext cx="4802924" cy="2031325"/>
          </a:xfrm>
          <a:prstGeom prst="rect">
            <a:avLst/>
          </a:prstGeom>
        </p:spPr>
      </p:pic>
      <p:pic>
        <p:nvPicPr>
          <p:cNvPr id="9" name="Picture 8">
            <a:extLst>
              <a:ext uri="{FF2B5EF4-FFF2-40B4-BE49-F238E27FC236}">
                <a16:creationId xmlns:a16="http://schemas.microsoft.com/office/drawing/2014/main" id="{2CF43401-7378-4E93-A645-14DC664B9D91}"/>
              </a:ext>
            </a:extLst>
          </p:cNvPr>
          <p:cNvPicPr>
            <a:picLocks noChangeAspect="1"/>
          </p:cNvPicPr>
          <p:nvPr/>
        </p:nvPicPr>
        <p:blipFill>
          <a:blip r:embed="rId4"/>
          <a:stretch>
            <a:fillRect/>
          </a:stretch>
        </p:blipFill>
        <p:spPr>
          <a:xfrm>
            <a:off x="6838914" y="4887729"/>
            <a:ext cx="4226301" cy="1730269"/>
          </a:xfrm>
          <a:prstGeom prst="rect">
            <a:avLst/>
          </a:prstGeom>
        </p:spPr>
      </p:pic>
      <p:sp>
        <p:nvSpPr>
          <p:cNvPr id="2" name="TextBox 1">
            <a:extLst>
              <a:ext uri="{FF2B5EF4-FFF2-40B4-BE49-F238E27FC236}">
                <a16:creationId xmlns:a16="http://schemas.microsoft.com/office/drawing/2014/main" id="{9D605560-199B-490C-AA5D-0A721F4A9A08}"/>
              </a:ext>
            </a:extLst>
          </p:cNvPr>
          <p:cNvSpPr txBox="1"/>
          <p:nvPr/>
        </p:nvSpPr>
        <p:spPr>
          <a:xfrm>
            <a:off x="1663839" y="389963"/>
            <a:ext cx="3861829" cy="1938992"/>
          </a:xfrm>
          <a:prstGeom prst="rect">
            <a:avLst/>
          </a:prstGeom>
          <a:noFill/>
        </p:spPr>
        <p:txBody>
          <a:bodyPr wrap="square" rtlCol="0">
            <a:spAutoFit/>
          </a:bodyPr>
          <a:lstStyle/>
          <a:p>
            <a:r>
              <a:rPr lang="en-GB" sz="2000" b="1">
                <a:solidFill>
                  <a:srgbClr val="0070C0"/>
                </a:solidFill>
              </a:rPr>
              <a:t>Ultrafast X-rays </a:t>
            </a:r>
            <a:r>
              <a:rPr lang="en-GB" sz="2000" b="1"/>
              <a:t>to</a:t>
            </a:r>
            <a:r>
              <a:rPr lang="en-GB" sz="2000"/>
              <a:t> </a:t>
            </a:r>
            <a:r>
              <a:rPr lang="en-GB" sz="2000" b="1"/>
              <a:t>probe attosecond electron dynamics, radiation interaction with materials &amp; biomolecules &amp; elementary processes in chemical reactions</a:t>
            </a:r>
          </a:p>
        </p:txBody>
      </p:sp>
      <p:sp>
        <p:nvSpPr>
          <p:cNvPr id="3" name="TextBox 2">
            <a:extLst>
              <a:ext uri="{FF2B5EF4-FFF2-40B4-BE49-F238E27FC236}">
                <a16:creationId xmlns:a16="http://schemas.microsoft.com/office/drawing/2014/main" id="{5C3A81FF-A2A7-49F2-A806-10CD039DE8BB}"/>
              </a:ext>
            </a:extLst>
          </p:cNvPr>
          <p:cNvSpPr txBox="1"/>
          <p:nvPr/>
        </p:nvSpPr>
        <p:spPr>
          <a:xfrm>
            <a:off x="1677693" y="2534484"/>
            <a:ext cx="4181952" cy="1938992"/>
          </a:xfrm>
          <a:prstGeom prst="rect">
            <a:avLst/>
          </a:prstGeom>
          <a:noFill/>
        </p:spPr>
        <p:txBody>
          <a:bodyPr wrap="square" rtlCol="0">
            <a:spAutoFit/>
          </a:bodyPr>
          <a:lstStyle/>
          <a:p>
            <a:r>
              <a:rPr lang="en-GB" sz="2000" b="1">
                <a:solidFill>
                  <a:srgbClr val="0070C0"/>
                </a:solidFill>
              </a:rPr>
              <a:t>High X-ray intensity and high data rate </a:t>
            </a:r>
            <a:r>
              <a:rPr lang="en-GB" sz="2000" b="1"/>
              <a:t>allow exploration of fundamentals of X-ray matter interaction &amp; new concepts in time resolved imaging at nanoscopic scale of living systems and materials</a:t>
            </a:r>
          </a:p>
        </p:txBody>
      </p:sp>
      <p:sp>
        <p:nvSpPr>
          <p:cNvPr id="4" name="TextBox 3">
            <a:extLst>
              <a:ext uri="{FF2B5EF4-FFF2-40B4-BE49-F238E27FC236}">
                <a16:creationId xmlns:a16="http://schemas.microsoft.com/office/drawing/2014/main" id="{E08CDD31-A3EB-4E75-BB2E-1AF1B1464864}"/>
              </a:ext>
            </a:extLst>
          </p:cNvPr>
          <p:cNvSpPr txBox="1"/>
          <p:nvPr/>
        </p:nvSpPr>
        <p:spPr>
          <a:xfrm>
            <a:off x="5637865" y="2973202"/>
            <a:ext cx="914400" cy="914400"/>
          </a:xfrm>
          <a:prstGeom prst="rect">
            <a:avLst/>
          </a:prstGeom>
          <a:noFill/>
        </p:spPr>
        <p:txBody>
          <a:bodyPr wrap="square" rtlCol="0">
            <a:spAutoFit/>
          </a:bodyPr>
          <a:lstStyle/>
          <a:p>
            <a:endParaRPr lang="en-GB"/>
          </a:p>
        </p:txBody>
      </p:sp>
      <p:sp>
        <p:nvSpPr>
          <p:cNvPr id="8" name="TextBox 7">
            <a:extLst>
              <a:ext uri="{FF2B5EF4-FFF2-40B4-BE49-F238E27FC236}">
                <a16:creationId xmlns:a16="http://schemas.microsoft.com/office/drawing/2014/main" id="{0926B6DA-9443-45D9-9417-5AC62D164FBE}"/>
              </a:ext>
            </a:extLst>
          </p:cNvPr>
          <p:cNvSpPr txBox="1"/>
          <p:nvPr/>
        </p:nvSpPr>
        <p:spPr>
          <a:xfrm>
            <a:off x="1663839" y="4937255"/>
            <a:ext cx="4332924" cy="1631216"/>
          </a:xfrm>
          <a:prstGeom prst="rect">
            <a:avLst/>
          </a:prstGeom>
          <a:solidFill>
            <a:schemeClr val="bg1"/>
          </a:solidFill>
        </p:spPr>
        <p:txBody>
          <a:bodyPr wrap="square" rtlCol="0">
            <a:spAutoFit/>
          </a:bodyPr>
          <a:lstStyle/>
          <a:p>
            <a:r>
              <a:rPr lang="en-GB" sz="2000" b="1">
                <a:solidFill>
                  <a:srgbClr val="0070C0"/>
                </a:solidFill>
              </a:rPr>
              <a:t>High energy/power optical lasers combined with bright X-rays </a:t>
            </a:r>
            <a:r>
              <a:rPr lang="en-GB" sz="2000" b="1"/>
              <a:t>access the conditions inside planets, stars and shocked  materials in engineering, defence &amp; fusion energy technologies</a:t>
            </a:r>
          </a:p>
        </p:txBody>
      </p:sp>
      <p:sp>
        <p:nvSpPr>
          <p:cNvPr id="10" name="TextBox 9">
            <a:extLst>
              <a:ext uri="{FF2B5EF4-FFF2-40B4-BE49-F238E27FC236}">
                <a16:creationId xmlns:a16="http://schemas.microsoft.com/office/drawing/2014/main" id="{B5F6BE95-9F43-446B-BE11-B9A088935289}"/>
              </a:ext>
            </a:extLst>
          </p:cNvPr>
          <p:cNvSpPr txBox="1"/>
          <p:nvPr/>
        </p:nvSpPr>
        <p:spPr>
          <a:xfrm rot="16200000">
            <a:off x="-1901827" y="2680815"/>
            <a:ext cx="5468708" cy="584775"/>
          </a:xfrm>
          <a:prstGeom prst="rect">
            <a:avLst/>
          </a:prstGeom>
          <a:solidFill>
            <a:schemeClr val="bg2">
              <a:lumMod val="75000"/>
            </a:schemeClr>
          </a:solidFill>
        </p:spPr>
        <p:txBody>
          <a:bodyPr wrap="square" rtlCol="0">
            <a:spAutoFit/>
          </a:bodyPr>
          <a:lstStyle/>
          <a:p>
            <a:r>
              <a:rPr lang="en-GB" sz="3200"/>
              <a:t>Future XFEL Science Highlights</a:t>
            </a:r>
          </a:p>
        </p:txBody>
      </p:sp>
      <p:pic>
        <p:nvPicPr>
          <p:cNvPr id="11" name="Picture 10">
            <a:extLst>
              <a:ext uri="{FF2B5EF4-FFF2-40B4-BE49-F238E27FC236}">
                <a16:creationId xmlns:a16="http://schemas.microsoft.com/office/drawing/2014/main" id="{3FF9B557-EB9A-4496-9F2D-37F6D43DFBA2}"/>
              </a:ext>
            </a:extLst>
          </p:cNvPr>
          <p:cNvPicPr/>
          <p:nvPr/>
        </p:nvPicPr>
        <p:blipFill>
          <a:blip r:embed="rId5"/>
          <a:stretch>
            <a:fillRect/>
          </a:stretch>
        </p:blipFill>
        <p:spPr>
          <a:xfrm>
            <a:off x="6458392" y="2821577"/>
            <a:ext cx="4606823" cy="1499095"/>
          </a:xfrm>
          <a:prstGeom prst="rect">
            <a:avLst/>
          </a:prstGeom>
        </p:spPr>
      </p:pic>
    </p:spTree>
    <p:extLst>
      <p:ext uri="{BB962C8B-B14F-4D97-AF65-F5344CB8AC3E}">
        <p14:creationId xmlns:p14="http://schemas.microsoft.com/office/powerpoint/2010/main" val="400343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5" name="TextBox 4">
            <a:extLst>
              <a:ext uri="{FF2B5EF4-FFF2-40B4-BE49-F238E27FC236}">
                <a16:creationId xmlns:a16="http://schemas.microsoft.com/office/drawing/2014/main" id="{E1C9FF59-A213-4577-B932-ECE1D1C60E30}"/>
              </a:ext>
            </a:extLst>
          </p:cNvPr>
          <p:cNvSpPr txBox="1"/>
          <p:nvPr/>
        </p:nvSpPr>
        <p:spPr>
          <a:xfrm>
            <a:off x="400600" y="2459504"/>
            <a:ext cx="11390800" cy="1938992"/>
          </a:xfrm>
          <a:prstGeom prst="rect">
            <a:avLst/>
          </a:prstGeom>
          <a:noFill/>
        </p:spPr>
        <p:txBody>
          <a:bodyPr wrap="square" rtlCol="0">
            <a:spAutoFit/>
          </a:bodyPr>
          <a:lstStyle/>
          <a:p>
            <a:r>
              <a:rPr lang="en-GB" sz="3000">
                <a:solidFill>
                  <a:srgbClr val="626262"/>
                </a:solidFill>
                <a:latin typeface="Arial" panose="020B0604020202020204" pitchFamily="34" charset="0"/>
                <a:cs typeface="Arial" panose="020B0604020202020204" pitchFamily="34" charset="0"/>
              </a:rPr>
              <a:t>X-ray free-electron lasers are effectively large microscopes, which allow scientists to spot the tiny movements of molecules capturing their motion in snapshots then stringing these individual images into videos with attosecond frame rates.</a:t>
            </a:r>
          </a:p>
        </p:txBody>
      </p:sp>
      <p:pic>
        <p:nvPicPr>
          <p:cNvPr id="7" name="Picture 6">
            <a:extLst>
              <a:ext uri="{FF2B5EF4-FFF2-40B4-BE49-F238E27FC236}">
                <a16:creationId xmlns:a16="http://schemas.microsoft.com/office/drawing/2014/main" id="{7C9D6DBC-F19A-84A4-4151-0057FA915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411" y="6131822"/>
            <a:ext cx="2111379" cy="539751"/>
          </a:xfrm>
          <a:prstGeom prst="rect">
            <a:avLst/>
          </a:prstGeom>
        </p:spPr>
      </p:pic>
    </p:spTree>
    <p:extLst>
      <p:ext uri="{BB962C8B-B14F-4D97-AF65-F5344CB8AC3E}">
        <p14:creationId xmlns:p14="http://schemas.microsoft.com/office/powerpoint/2010/main" val="2579397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A3E6276-DCA5-2290-9602-A904C960AF6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10" name="Picture 9">
            <a:extLst>
              <a:ext uri="{FF2B5EF4-FFF2-40B4-BE49-F238E27FC236}">
                <a16:creationId xmlns:a16="http://schemas.microsoft.com/office/drawing/2014/main" id="{6C16D670-5818-46AB-B9B6-3D05A3EBCCEC}"/>
              </a:ext>
            </a:extLst>
          </p:cNvPr>
          <p:cNvPicPr>
            <a:picLocks noChangeAspect="1"/>
          </p:cNvPicPr>
          <p:nvPr/>
        </p:nvPicPr>
        <p:blipFill>
          <a:blip r:embed="rId3"/>
          <a:stretch>
            <a:fillRect/>
          </a:stretch>
        </p:blipFill>
        <p:spPr>
          <a:xfrm>
            <a:off x="6875431" y="142122"/>
            <a:ext cx="3649116" cy="2106551"/>
          </a:xfrm>
          <a:prstGeom prst="rect">
            <a:avLst/>
          </a:prstGeom>
        </p:spPr>
      </p:pic>
      <p:pic>
        <p:nvPicPr>
          <p:cNvPr id="11" name="Picture 10">
            <a:extLst>
              <a:ext uri="{FF2B5EF4-FFF2-40B4-BE49-F238E27FC236}">
                <a16:creationId xmlns:a16="http://schemas.microsoft.com/office/drawing/2014/main" id="{5ED6CE61-64C8-4D28-B8F9-83893C97FB6C}"/>
              </a:ext>
            </a:extLst>
          </p:cNvPr>
          <p:cNvPicPr>
            <a:picLocks noChangeAspect="1"/>
          </p:cNvPicPr>
          <p:nvPr/>
        </p:nvPicPr>
        <p:blipFill>
          <a:blip r:embed="rId4"/>
          <a:stretch>
            <a:fillRect/>
          </a:stretch>
        </p:blipFill>
        <p:spPr>
          <a:xfrm>
            <a:off x="7287942" y="2551980"/>
            <a:ext cx="2737590" cy="1960533"/>
          </a:xfrm>
          <a:prstGeom prst="rect">
            <a:avLst/>
          </a:prstGeom>
        </p:spPr>
      </p:pic>
      <p:pic>
        <p:nvPicPr>
          <p:cNvPr id="12" name="Picture 11">
            <a:extLst>
              <a:ext uri="{FF2B5EF4-FFF2-40B4-BE49-F238E27FC236}">
                <a16:creationId xmlns:a16="http://schemas.microsoft.com/office/drawing/2014/main" id="{A0C8A800-2FBC-4D25-9E12-C373971A95F3}"/>
              </a:ext>
            </a:extLst>
          </p:cNvPr>
          <p:cNvPicPr>
            <a:picLocks noChangeAspect="1"/>
          </p:cNvPicPr>
          <p:nvPr/>
        </p:nvPicPr>
        <p:blipFill>
          <a:blip r:embed="rId5"/>
          <a:stretch>
            <a:fillRect/>
          </a:stretch>
        </p:blipFill>
        <p:spPr>
          <a:xfrm>
            <a:off x="6723464" y="4665738"/>
            <a:ext cx="4345738" cy="2192262"/>
          </a:xfrm>
          <a:prstGeom prst="rect">
            <a:avLst/>
          </a:prstGeom>
        </p:spPr>
      </p:pic>
      <p:sp>
        <p:nvSpPr>
          <p:cNvPr id="2" name="TextBox 1">
            <a:extLst>
              <a:ext uri="{FF2B5EF4-FFF2-40B4-BE49-F238E27FC236}">
                <a16:creationId xmlns:a16="http://schemas.microsoft.com/office/drawing/2014/main" id="{43244E4C-12BF-4067-A387-1C97B630B5F4}"/>
              </a:ext>
            </a:extLst>
          </p:cNvPr>
          <p:cNvSpPr txBox="1"/>
          <p:nvPr/>
        </p:nvSpPr>
        <p:spPr>
          <a:xfrm>
            <a:off x="1851606" y="458333"/>
            <a:ext cx="4501966" cy="1908215"/>
          </a:xfrm>
          <a:prstGeom prst="rect">
            <a:avLst/>
          </a:prstGeom>
          <a:noFill/>
        </p:spPr>
        <p:txBody>
          <a:bodyPr wrap="square" rtlCol="0">
            <a:spAutoFit/>
          </a:bodyPr>
          <a:lstStyle/>
          <a:p>
            <a:r>
              <a:rPr lang="en-GB" sz="2000" b="1">
                <a:solidFill>
                  <a:srgbClr val="0070C0"/>
                </a:solidFill>
              </a:rPr>
              <a:t>Transform limited X-rays and high data rates </a:t>
            </a:r>
            <a:r>
              <a:rPr lang="en-GB" sz="2000" b="1"/>
              <a:t>enable probing and optimisation of photochemical technologies, quantum materials, ultrafast magnetisation, &amp; nanotechnologies</a:t>
            </a:r>
          </a:p>
          <a:p>
            <a:r>
              <a:rPr lang="en-GB"/>
              <a:t> </a:t>
            </a:r>
          </a:p>
        </p:txBody>
      </p:sp>
      <p:sp>
        <p:nvSpPr>
          <p:cNvPr id="3" name="TextBox 2">
            <a:extLst>
              <a:ext uri="{FF2B5EF4-FFF2-40B4-BE49-F238E27FC236}">
                <a16:creationId xmlns:a16="http://schemas.microsoft.com/office/drawing/2014/main" id="{20DCA6F8-AAB3-4C9C-BA7F-F94BECCCD4AE}"/>
              </a:ext>
            </a:extLst>
          </p:cNvPr>
          <p:cNvSpPr txBox="1"/>
          <p:nvPr/>
        </p:nvSpPr>
        <p:spPr>
          <a:xfrm>
            <a:off x="1809077" y="2613392"/>
            <a:ext cx="3888817" cy="1938992"/>
          </a:xfrm>
          <a:prstGeom prst="rect">
            <a:avLst/>
          </a:prstGeom>
          <a:noFill/>
        </p:spPr>
        <p:txBody>
          <a:bodyPr wrap="square" rtlCol="0">
            <a:spAutoFit/>
          </a:bodyPr>
          <a:lstStyle/>
          <a:p>
            <a:r>
              <a:rPr lang="en-GB" sz="2000" b="1">
                <a:solidFill>
                  <a:srgbClr val="0070C0"/>
                </a:solidFill>
              </a:rPr>
              <a:t>X-rays synchronized to ultrafast lasers, THz and electrons </a:t>
            </a:r>
            <a:r>
              <a:rPr lang="en-GB" sz="2000" b="1"/>
              <a:t>uncover the fundamentals of chemical dynamics in the environment, space, engineering &amp; energy materials   </a:t>
            </a:r>
          </a:p>
        </p:txBody>
      </p:sp>
      <p:sp>
        <p:nvSpPr>
          <p:cNvPr id="4" name="TextBox 3">
            <a:extLst>
              <a:ext uri="{FF2B5EF4-FFF2-40B4-BE49-F238E27FC236}">
                <a16:creationId xmlns:a16="http://schemas.microsoft.com/office/drawing/2014/main" id="{D8AF9ADA-3867-4656-8530-D939CD26A3A4}"/>
              </a:ext>
            </a:extLst>
          </p:cNvPr>
          <p:cNvSpPr txBox="1"/>
          <p:nvPr/>
        </p:nvSpPr>
        <p:spPr>
          <a:xfrm>
            <a:off x="1809077" y="5046072"/>
            <a:ext cx="4001616" cy="1631216"/>
          </a:xfrm>
          <a:prstGeom prst="rect">
            <a:avLst/>
          </a:prstGeom>
          <a:solidFill>
            <a:schemeClr val="bg1"/>
          </a:solidFill>
        </p:spPr>
        <p:txBody>
          <a:bodyPr wrap="square" rtlCol="0">
            <a:spAutoFit/>
          </a:bodyPr>
          <a:lstStyle/>
          <a:p>
            <a:r>
              <a:rPr lang="en-GB" sz="2000" b="1">
                <a:solidFill>
                  <a:srgbClr val="0070C0"/>
                </a:solidFill>
              </a:rPr>
              <a:t>High rep-rate multi-colour ultrafast X-rays </a:t>
            </a:r>
            <a:r>
              <a:rPr lang="en-GB" sz="2000" b="1"/>
              <a:t>provide powerful approaches to systematic advances in e.g. catalysis, MEC, biochemistry &amp; structural materials</a:t>
            </a:r>
          </a:p>
        </p:txBody>
      </p:sp>
      <p:sp>
        <p:nvSpPr>
          <p:cNvPr id="5" name="TextBox 4">
            <a:extLst>
              <a:ext uri="{FF2B5EF4-FFF2-40B4-BE49-F238E27FC236}">
                <a16:creationId xmlns:a16="http://schemas.microsoft.com/office/drawing/2014/main" id="{424A2A66-FC66-4881-B849-32C93FC5DCDA}"/>
              </a:ext>
            </a:extLst>
          </p:cNvPr>
          <p:cNvSpPr txBox="1"/>
          <p:nvPr/>
        </p:nvSpPr>
        <p:spPr>
          <a:xfrm rot="16200000">
            <a:off x="-1966438" y="2584089"/>
            <a:ext cx="5468708" cy="584775"/>
          </a:xfrm>
          <a:prstGeom prst="rect">
            <a:avLst/>
          </a:prstGeom>
          <a:solidFill>
            <a:schemeClr val="bg2">
              <a:lumMod val="75000"/>
            </a:schemeClr>
          </a:solidFill>
        </p:spPr>
        <p:txBody>
          <a:bodyPr wrap="square" rtlCol="0">
            <a:spAutoFit/>
          </a:bodyPr>
          <a:lstStyle/>
          <a:p>
            <a:r>
              <a:rPr lang="en-GB" sz="3200"/>
              <a:t>Future XFEL Science Highlights</a:t>
            </a:r>
          </a:p>
        </p:txBody>
      </p:sp>
    </p:spTree>
    <p:extLst>
      <p:ext uri="{BB962C8B-B14F-4D97-AF65-F5344CB8AC3E}">
        <p14:creationId xmlns:p14="http://schemas.microsoft.com/office/powerpoint/2010/main" val="82386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
          <p:cNvPicPr preferRelativeResize="0"/>
          <p:nvPr/>
        </p:nvPicPr>
        <p:blipFill>
          <a:blip r:embed="rId3"/>
          <a:srcRect l="30147" r="30147"/>
          <a:stretch/>
        </p:blipFill>
        <p:spPr>
          <a:xfrm>
            <a:off x="7271657" y="-8830"/>
            <a:ext cx="4918704" cy="6866830"/>
          </a:xfrm>
          <a:prstGeom prst="rect">
            <a:avLst/>
          </a:prstGeom>
          <a:noFill/>
          <a:ln>
            <a:noFill/>
          </a:ln>
        </p:spPr>
      </p:pic>
      <p:pic>
        <p:nvPicPr>
          <p:cNvPr id="12" name="Google Shape;264;p3"/>
          <p:cNvPicPr preferRelativeResize="0"/>
          <p:nvPr/>
        </p:nvPicPr>
        <p:blipFill rotWithShape="1">
          <a:blip r:embed="rId4">
            <a:alphaModFix/>
          </a:blip>
          <a:srcRect l="47005"/>
          <a:stretch/>
        </p:blipFill>
        <p:spPr>
          <a:xfrm>
            <a:off x="7021072" y="1192257"/>
            <a:ext cx="5170929" cy="5665743"/>
          </a:xfrm>
          <a:prstGeom prst="rect">
            <a:avLst/>
          </a:prstGeom>
          <a:noFill/>
          <a:ln>
            <a:noFill/>
          </a:ln>
        </p:spPr>
      </p:pic>
      <p:sp>
        <p:nvSpPr>
          <p:cNvPr id="269" name="Google Shape;269;p3"/>
          <p:cNvSpPr txBox="1"/>
          <p:nvPr/>
        </p:nvSpPr>
        <p:spPr>
          <a:xfrm>
            <a:off x="414340" y="115079"/>
            <a:ext cx="70550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2800" b="1" i="0" u="none" strike="noStrike" cap="none">
                <a:solidFill>
                  <a:srgbClr val="2E2D62"/>
                </a:solidFill>
                <a:latin typeface="Arial"/>
                <a:ea typeface="Arial"/>
                <a:cs typeface="Arial"/>
                <a:sym typeface="Arial"/>
              </a:rPr>
              <a:t>UK XFEL: An exciting opportunity for science and innovation </a:t>
            </a:r>
          </a:p>
        </p:txBody>
      </p:sp>
      <p:sp>
        <p:nvSpPr>
          <p:cNvPr id="9" name="Rectangle 8">
            <a:extLst>
              <a:ext uri="{FF2B5EF4-FFF2-40B4-BE49-F238E27FC236}">
                <a16:creationId xmlns:a16="http://schemas.microsoft.com/office/drawing/2014/main" id="{04FDA2C6-F243-4383-8CDA-A5B93E38C8D1}"/>
              </a:ext>
            </a:extLst>
          </p:cNvPr>
          <p:cNvSpPr/>
          <p:nvPr/>
        </p:nvSpPr>
        <p:spPr>
          <a:xfrm>
            <a:off x="0" y="5501390"/>
            <a:ext cx="2938072" cy="1356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company name&#10;&#10;Description automatically generated">
            <a:extLst>
              <a:ext uri="{FF2B5EF4-FFF2-40B4-BE49-F238E27FC236}">
                <a16:creationId xmlns:a16="http://schemas.microsoft.com/office/drawing/2014/main" id="{5075AA7A-7186-4EA0-AB0B-2E88D4FAE16A}"/>
              </a:ext>
            </a:extLst>
          </p:cNvPr>
          <p:cNvPicPr>
            <a:picLocks noChangeAspect="1"/>
          </p:cNvPicPr>
          <p:nvPr/>
        </p:nvPicPr>
        <p:blipFill rotWithShape="1">
          <a:blip r:embed="rId5"/>
          <a:srcRect b="33905"/>
          <a:stretch/>
        </p:blipFill>
        <p:spPr>
          <a:xfrm>
            <a:off x="0" y="5838428"/>
            <a:ext cx="3458935" cy="981856"/>
          </a:xfrm>
          <a:prstGeom prst="rect">
            <a:avLst/>
          </a:prstGeom>
        </p:spPr>
      </p:pic>
      <p:sp>
        <p:nvSpPr>
          <p:cNvPr id="11" name="Google Shape;319;p9">
            <a:extLst>
              <a:ext uri="{FF2B5EF4-FFF2-40B4-BE49-F238E27FC236}">
                <a16:creationId xmlns:a16="http://schemas.microsoft.com/office/drawing/2014/main" id="{A808AD88-8231-460B-9142-F8087030B739}"/>
              </a:ext>
            </a:extLst>
          </p:cNvPr>
          <p:cNvSpPr/>
          <p:nvPr/>
        </p:nvSpPr>
        <p:spPr>
          <a:xfrm>
            <a:off x="149094" y="1068539"/>
            <a:ext cx="6746686"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200"/>
              </a:spcAft>
              <a:buClr>
                <a:srgbClr val="000000"/>
              </a:buClr>
              <a:buSzPts val="2400"/>
              <a:buFont typeface="Arial"/>
              <a:buNone/>
            </a:pPr>
            <a:r>
              <a:rPr lang="en-GB" sz="2000" b="1">
                <a:solidFill>
                  <a:srgbClr val="1E5DF8"/>
                </a:solidFill>
                <a:latin typeface="Arial" panose="020B0604020202020204" pitchFamily="34" charset="0"/>
                <a:ea typeface="Arial"/>
                <a:cs typeface="Arial" panose="020B0604020202020204" pitchFamily="34" charset="0"/>
                <a:sym typeface="Arial"/>
              </a:rPr>
              <a:t>Key </a:t>
            </a:r>
            <a:r>
              <a:rPr lang="en-GB" sz="2000" b="1" i="0" u="none" strike="noStrike" cap="none">
                <a:solidFill>
                  <a:srgbClr val="1E5DF8"/>
                </a:solidFill>
                <a:latin typeface="Arial" panose="020B0604020202020204" pitchFamily="34" charset="0"/>
                <a:ea typeface="Arial"/>
                <a:cs typeface="Arial" panose="020B0604020202020204" pitchFamily="34" charset="0"/>
                <a:sym typeface="Arial"/>
              </a:rPr>
              <a:t>next-generation capabilities identified </a:t>
            </a:r>
            <a:r>
              <a:rPr lang="en-GB" sz="2000" b="1">
                <a:solidFill>
                  <a:srgbClr val="1E5DF8"/>
                </a:solidFill>
                <a:latin typeface="Arial" panose="020B0604020202020204" pitchFamily="34" charset="0"/>
                <a:ea typeface="Arial"/>
                <a:cs typeface="Arial" panose="020B0604020202020204" pitchFamily="34" charset="0"/>
                <a:sym typeface="Arial"/>
              </a:rPr>
              <a:t>from</a:t>
            </a:r>
            <a:r>
              <a:rPr lang="en-GB" sz="2000" b="1" i="0" u="none" strike="noStrike" cap="none">
                <a:solidFill>
                  <a:srgbClr val="1E5DF8"/>
                </a:solidFill>
                <a:latin typeface="Arial" panose="020B0604020202020204" pitchFamily="34" charset="0"/>
                <a:ea typeface="Arial"/>
                <a:cs typeface="Arial" panose="020B0604020202020204" pitchFamily="34" charset="0"/>
                <a:sym typeface="Arial"/>
              </a:rPr>
              <a:t> the UK XFEL Science Case: </a:t>
            </a:r>
            <a:endParaRPr lang="en-GB">
              <a:solidFill>
                <a:srgbClr val="626262"/>
              </a:solidFill>
              <a:latin typeface="Arial" panose="020B0604020202020204" pitchFamily="34" charset="0"/>
              <a:cs typeface="Arial" panose="020B0604020202020204" pitchFamily="34" charset="0"/>
            </a:endParaRPr>
          </a:p>
          <a:p>
            <a:pPr marL="285750" lvl="0" indent="-285750">
              <a:spcAft>
                <a:spcPts val="600"/>
              </a:spcAft>
              <a:buFont typeface="Arial" panose="020B0604020202020204" pitchFamily="34" charset="0"/>
              <a:buChar char="•"/>
              <a:tabLst>
                <a:tab pos="457200" algn="l"/>
              </a:tabLst>
            </a:pPr>
            <a:r>
              <a:rPr lang="en-GB" sz="2000" b="1">
                <a:latin typeface="Arial" panose="020B0604020202020204" pitchFamily="34" charset="0"/>
                <a:ea typeface="Times New Roman" panose="02020603050405020304" pitchFamily="18" charset="0"/>
                <a:cs typeface="Arial" panose="020B0604020202020204" pitchFamily="34" charset="0"/>
              </a:rPr>
              <a:t>Transform limited operation across entire X-ray range</a:t>
            </a:r>
          </a:p>
          <a:p>
            <a:pPr marL="285750" lvl="0" indent="-285750">
              <a:spcAft>
                <a:spcPts val="600"/>
              </a:spcAft>
              <a:buFont typeface="Arial" panose="020B0604020202020204" pitchFamily="34" charset="0"/>
              <a:buChar char="•"/>
              <a:tabLst>
                <a:tab pos="457200" algn="l"/>
              </a:tabLst>
            </a:pPr>
            <a:r>
              <a:rPr lang="en-GB" sz="2000" b="1">
                <a:latin typeface="Arial" panose="020B0604020202020204" pitchFamily="34" charset="0"/>
                <a:cs typeface="Arial" panose="020B0604020202020204" pitchFamily="34" charset="0"/>
              </a:rPr>
              <a:t>High efficiency science facility with a step-change in the parallel operation of multiple end stations </a:t>
            </a:r>
          </a:p>
          <a:p>
            <a:pPr marL="285750" lvl="0" indent="-285750">
              <a:spcAft>
                <a:spcPts val="600"/>
              </a:spcAft>
              <a:buFont typeface="Arial" panose="020B0604020202020204" pitchFamily="34" charset="0"/>
              <a:buChar char="•"/>
              <a:tabLst>
                <a:tab pos="457200" algn="l"/>
              </a:tabLst>
            </a:pPr>
            <a:r>
              <a:rPr lang="en-GB" sz="2000" b="1">
                <a:latin typeface="Arial" panose="020B0604020202020204" pitchFamily="34" charset="0"/>
                <a:ea typeface="Times New Roman" panose="02020603050405020304" pitchFamily="18" charset="0"/>
                <a:cs typeface="Arial" panose="020B0604020202020204" pitchFamily="34" charset="0"/>
              </a:rPr>
              <a:t>Evenly spaced high-rep rate pulses to match samples &amp; detectors </a:t>
            </a:r>
          </a:p>
          <a:p>
            <a:pPr marL="285750" lvl="0" indent="-285750">
              <a:spcAft>
                <a:spcPts val="600"/>
              </a:spcAft>
              <a:buFont typeface="Arial" panose="020B0604020202020204" pitchFamily="34" charset="0"/>
              <a:buChar char="•"/>
              <a:tabLst>
                <a:tab pos="457200" algn="l"/>
              </a:tabLst>
            </a:pPr>
            <a:r>
              <a:rPr lang="en-GB" sz="2000" b="1">
                <a:latin typeface="Arial" panose="020B0604020202020204" pitchFamily="34" charset="0"/>
                <a:ea typeface="Times New Roman" panose="02020603050405020304" pitchFamily="18" charset="0"/>
                <a:cs typeface="Arial" panose="020B0604020202020204" pitchFamily="34" charset="0"/>
              </a:rPr>
              <a:t>Improved synchronisation/timing data with external lasers to &lt; 1 fs</a:t>
            </a:r>
          </a:p>
          <a:p>
            <a:pPr marL="285750" lvl="0" indent="-285750">
              <a:lnSpc>
                <a:spcPct val="90000"/>
              </a:lnSpc>
              <a:spcAft>
                <a:spcPts val="600"/>
              </a:spcAft>
              <a:buFont typeface="Arial" panose="020B0604020202020204" pitchFamily="34" charset="0"/>
              <a:buChar char="•"/>
              <a:tabLst>
                <a:tab pos="457200" algn="l"/>
              </a:tabLst>
            </a:pPr>
            <a:r>
              <a:rPr lang="en-GB" sz="2000" b="1" kern="1200">
                <a:effectLst/>
                <a:latin typeface="Arial" panose="020B0604020202020204" pitchFamily="34" charset="0"/>
                <a:ea typeface="Times New Roman" panose="02020603050405020304" pitchFamily="18" charset="0"/>
                <a:cs typeface="Arial" panose="020B0604020202020204" pitchFamily="34" charset="0"/>
              </a:rPr>
              <a:t>Multiple colour X-rays at one end-station</a:t>
            </a:r>
            <a:endParaRPr lang="en-GB" sz="2000" b="1">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90000"/>
              </a:lnSpc>
              <a:spcAft>
                <a:spcPts val="600"/>
              </a:spcAft>
              <a:buFont typeface="Arial" panose="020B0604020202020204" pitchFamily="34" charset="0"/>
              <a:buChar char="•"/>
              <a:tabLst>
                <a:tab pos="457200" algn="l"/>
              </a:tabLst>
            </a:pPr>
            <a:r>
              <a:rPr lang="en-GB" sz="2000" b="1" kern="1200">
                <a:effectLst/>
                <a:latin typeface="Arial" panose="020B0604020202020204" pitchFamily="34" charset="0"/>
                <a:ea typeface="Times New Roman" panose="02020603050405020304" pitchFamily="18" charset="0"/>
                <a:cs typeface="Arial" panose="020B0604020202020204" pitchFamily="34" charset="0"/>
              </a:rPr>
              <a:t>Full array of synchronised sources: XUV-THz, e-beams, high power &amp; high energy lasers at high rep-rate</a:t>
            </a:r>
            <a:endParaRPr lang="en-GB" sz="20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Google Shape;283;p5">
            <a:extLst>
              <a:ext uri="{FF2B5EF4-FFF2-40B4-BE49-F238E27FC236}">
                <a16:creationId xmlns:a16="http://schemas.microsoft.com/office/drawing/2014/main" id="{B2F0DC60-BF55-4E27-A1D6-E953DAB435F0}"/>
              </a:ext>
            </a:extLst>
          </p:cNvPr>
          <p:cNvSpPr/>
          <p:nvPr/>
        </p:nvSpPr>
        <p:spPr>
          <a:xfrm>
            <a:off x="9795389" y="5177170"/>
            <a:ext cx="239497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600" b="1" i="0" u="none" strike="noStrike" cap="none">
                <a:solidFill>
                  <a:schemeClr val="bg1"/>
                </a:solidFill>
                <a:latin typeface="Arial"/>
                <a:ea typeface="Arial"/>
                <a:cs typeface="Arial"/>
                <a:sym typeface="Arial"/>
              </a:rPr>
              <a:t>Read the UK XFEL Science Case, visit</a:t>
            </a:r>
          </a:p>
          <a:p>
            <a:pPr marL="0" marR="0" lvl="0" indent="0" algn="l" rtl="0">
              <a:lnSpc>
                <a:spcPct val="100000"/>
              </a:lnSpc>
              <a:spcBef>
                <a:spcPts val="0"/>
              </a:spcBef>
              <a:spcAft>
                <a:spcPts val="0"/>
              </a:spcAft>
              <a:buClr>
                <a:srgbClr val="000000"/>
              </a:buClr>
              <a:buSzPts val="1800"/>
              <a:buFont typeface="Arial"/>
              <a:buNone/>
            </a:pPr>
            <a:r>
              <a:rPr lang="en-GB" sz="1600" b="1" i="0" u="none" strike="noStrike" cap="none">
                <a:solidFill>
                  <a:schemeClr val="bg1"/>
                </a:solidFill>
                <a:latin typeface="Arial"/>
                <a:ea typeface="Arial"/>
                <a:cs typeface="Arial"/>
                <a:sym typeface="Arial"/>
              </a:rPr>
              <a:t>https://www.xfel.ac.uk</a:t>
            </a:r>
          </a:p>
        </p:txBody>
      </p:sp>
    </p:spTree>
    <p:extLst>
      <p:ext uri="{BB962C8B-B14F-4D97-AF65-F5344CB8AC3E}">
        <p14:creationId xmlns:p14="http://schemas.microsoft.com/office/powerpoint/2010/main" val="152199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E9DD255-FDB8-F162-2BD2-9927DC055F0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2" name="TextBox 1">
            <a:extLst>
              <a:ext uri="{FF2B5EF4-FFF2-40B4-BE49-F238E27FC236}">
                <a16:creationId xmlns:a16="http://schemas.microsoft.com/office/drawing/2014/main" id="{17DD1209-4A7B-4ACD-B4B5-2F61778FC89E}"/>
              </a:ext>
            </a:extLst>
          </p:cNvPr>
          <p:cNvSpPr txBox="1"/>
          <p:nvPr/>
        </p:nvSpPr>
        <p:spPr>
          <a:xfrm>
            <a:off x="3091543" y="82621"/>
            <a:ext cx="6008914" cy="461665"/>
          </a:xfrm>
          <a:prstGeom prst="rect">
            <a:avLst/>
          </a:prstGeom>
          <a:noFill/>
        </p:spPr>
        <p:txBody>
          <a:bodyPr wrap="square" rtlCol="0">
            <a:spAutoFit/>
          </a:bodyPr>
          <a:lstStyle/>
          <a:p>
            <a:pPr algn="ctr"/>
            <a:r>
              <a:rPr lang="en-GB" sz="2400" b="1">
                <a:solidFill>
                  <a:srgbClr val="2E2D62"/>
                </a:solidFill>
              </a:rPr>
              <a:t>OTHER ESSENTIAL CAPABILITIES</a:t>
            </a:r>
          </a:p>
        </p:txBody>
      </p:sp>
      <p:sp>
        <p:nvSpPr>
          <p:cNvPr id="4" name="TextBox 3">
            <a:extLst>
              <a:ext uri="{FF2B5EF4-FFF2-40B4-BE49-F238E27FC236}">
                <a16:creationId xmlns:a16="http://schemas.microsoft.com/office/drawing/2014/main" id="{890621A3-1B48-4BD7-B446-459EB4D07E15}"/>
              </a:ext>
            </a:extLst>
          </p:cNvPr>
          <p:cNvSpPr txBox="1"/>
          <p:nvPr/>
        </p:nvSpPr>
        <p:spPr>
          <a:xfrm>
            <a:off x="917121" y="969495"/>
            <a:ext cx="10357757" cy="3693319"/>
          </a:xfrm>
          <a:prstGeom prst="rect">
            <a:avLst/>
          </a:prstGeom>
          <a:noFill/>
        </p:spPr>
        <p:txBody>
          <a:bodyPr wrap="square" rtlCol="0">
            <a:spAutoFit/>
          </a:bodyPr>
          <a:lstStyle/>
          <a:p>
            <a:pPr marL="285750" indent="-285750">
              <a:buFont typeface="Arial" panose="020B0604020202020204" pitchFamily="34" charset="0"/>
              <a:buChar char="•"/>
            </a:pPr>
            <a:r>
              <a:rPr lang="en-GB" sz="2400" b="1"/>
              <a:t>X-ray photon energy range  ( &lt; 200 eV to &gt; 20,000 keV)</a:t>
            </a:r>
          </a:p>
          <a:p>
            <a:pPr marL="285750" indent="-285750">
              <a:buFont typeface="Arial" panose="020B0604020202020204" pitchFamily="34" charset="0"/>
              <a:buChar char="•"/>
            </a:pPr>
            <a:r>
              <a:rPr lang="en-GB" sz="2400" b="1"/>
              <a:t>X-ray pulse energy (multi-</a:t>
            </a:r>
            <a:r>
              <a:rPr lang="en-GB" sz="2400" b="1" err="1"/>
              <a:t>mJ</a:t>
            </a:r>
            <a:r>
              <a:rPr lang="en-GB" sz="2400" b="1"/>
              <a:t> range in some modes)</a:t>
            </a:r>
          </a:p>
          <a:p>
            <a:pPr marL="285750" indent="-285750">
              <a:buFont typeface="Arial" panose="020B0604020202020204" pitchFamily="34" charset="0"/>
              <a:buChar char="•"/>
            </a:pPr>
            <a:r>
              <a:rPr lang="en-GB" sz="2400" b="1"/>
              <a:t>Range of X-ray polarisation states (including OAM modes)</a:t>
            </a:r>
          </a:p>
          <a:p>
            <a:pPr marL="285750" indent="-285750">
              <a:buFont typeface="Arial" panose="020B0604020202020204" pitchFamily="34" charset="0"/>
              <a:buChar char="•"/>
            </a:pPr>
            <a:r>
              <a:rPr lang="en-GB" sz="2400" b="1"/>
              <a:t>High speed of photon energy tuning and changing polarisation</a:t>
            </a:r>
          </a:p>
          <a:p>
            <a:pPr marL="285750" indent="-285750">
              <a:buFont typeface="Arial" panose="020B0604020202020204" pitchFamily="34" charset="0"/>
              <a:buChar char="•"/>
            </a:pPr>
            <a:r>
              <a:rPr lang="en-GB" sz="2400" b="1"/>
              <a:t>Small transverse spot size (possibility to </a:t>
            </a:r>
            <a:r>
              <a:rPr lang="en-GB" sz="2400" b="1" err="1"/>
              <a:t>nanofocus</a:t>
            </a:r>
            <a:r>
              <a:rPr lang="en-GB" sz="2400" b="1"/>
              <a:t>)</a:t>
            </a:r>
          </a:p>
          <a:p>
            <a:pPr marL="285750" indent="-285750">
              <a:buFont typeface="Arial" panose="020B0604020202020204" pitchFamily="34" charset="0"/>
              <a:buChar char="•"/>
            </a:pPr>
            <a:r>
              <a:rPr lang="en-GB" sz="2400" b="1"/>
              <a:t>Multiplexing of end-station use (multiple users simultaneously)</a:t>
            </a:r>
          </a:p>
          <a:p>
            <a:pPr marL="285750" indent="-285750">
              <a:buFont typeface="Arial" panose="020B0604020202020204" pitchFamily="34" charset="0"/>
              <a:buChar char="•"/>
            </a:pPr>
            <a:r>
              <a:rPr lang="en-GB" sz="2400" b="1"/>
              <a:t>Full range of end-stations and instruments with state-of-the-art sample delivery, detectors and data systems</a:t>
            </a:r>
          </a:p>
          <a:p>
            <a:pPr marL="285750" indent="-285750">
              <a:buFont typeface="Arial" panose="020B0604020202020204" pitchFamily="34" charset="0"/>
              <a:buChar char="•"/>
            </a:pPr>
            <a:r>
              <a:rPr lang="en-GB" sz="2400" b="1"/>
              <a:t>Upgrade path to expand instruments and capabilities over time</a:t>
            </a:r>
          </a:p>
          <a:p>
            <a:endParaRPr lang="en-GB"/>
          </a:p>
        </p:txBody>
      </p:sp>
    </p:spTree>
    <p:extLst>
      <p:ext uri="{BB962C8B-B14F-4D97-AF65-F5344CB8AC3E}">
        <p14:creationId xmlns:p14="http://schemas.microsoft.com/office/powerpoint/2010/main" val="279300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51998A0F-C38A-CBAE-F23E-A8A56D19337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3" name="TextBox 2">
            <a:extLst>
              <a:ext uri="{FF2B5EF4-FFF2-40B4-BE49-F238E27FC236}">
                <a16:creationId xmlns:a16="http://schemas.microsoft.com/office/drawing/2014/main" id="{8BC87A42-13B7-4E9C-BA6B-D9033E1E679C}"/>
              </a:ext>
            </a:extLst>
          </p:cNvPr>
          <p:cNvSpPr txBox="1"/>
          <p:nvPr/>
        </p:nvSpPr>
        <p:spPr>
          <a:xfrm>
            <a:off x="36346" y="497429"/>
            <a:ext cx="9314370" cy="7171194"/>
          </a:xfrm>
          <a:prstGeom prst="rect">
            <a:avLst/>
          </a:prstGeom>
          <a:noFill/>
        </p:spPr>
        <p:txBody>
          <a:bodyPr wrap="square">
            <a:spAutoFit/>
          </a:bodyPr>
          <a:lstStyle/>
          <a:p>
            <a:r>
              <a:rPr lang="en-GB" sz="2000" b="1"/>
              <a:t>1. Northern Ireland Townhall (hosted by: Queens Belfast)  June 20</a:t>
            </a:r>
            <a:r>
              <a:rPr lang="en-GB" sz="2000" b="1" baseline="30000"/>
              <a:t>th</a:t>
            </a:r>
            <a:r>
              <a:rPr lang="en-GB" sz="2000" b="1"/>
              <a:t> &amp; 21st 2023</a:t>
            </a:r>
          </a:p>
          <a:p>
            <a:r>
              <a:rPr lang="en-GB" sz="2000" b="1"/>
              <a:t>Focus discussion topic: </a:t>
            </a:r>
            <a:r>
              <a:rPr lang="en-GB" sz="2000" b="1">
                <a:solidFill>
                  <a:srgbClr val="0070C0"/>
                </a:solidFill>
              </a:rPr>
              <a:t>Frontiers of measurement technology</a:t>
            </a:r>
          </a:p>
          <a:p>
            <a:r>
              <a:rPr lang="en-GB" sz="2000" b="1"/>
              <a:t> </a:t>
            </a:r>
          </a:p>
          <a:p>
            <a:r>
              <a:rPr lang="en-GB" sz="2000" b="1"/>
              <a:t>2. Scotland Townhall (hosted in Glasgow at Strathclyde) Oct 2 &amp; 3</a:t>
            </a:r>
            <a:r>
              <a:rPr lang="en-GB" sz="2000" b="1" baseline="30000"/>
              <a:t>rd</a:t>
            </a:r>
            <a:r>
              <a:rPr lang="en-GB" sz="2000" b="1"/>
              <a:t> 2023</a:t>
            </a:r>
          </a:p>
          <a:p>
            <a:r>
              <a:rPr lang="en-GB" sz="2000" b="1"/>
              <a:t>Focus discussion topic:  </a:t>
            </a:r>
            <a:r>
              <a:rPr lang="en-GB" sz="2000" b="1">
                <a:solidFill>
                  <a:srgbClr val="0070C0"/>
                </a:solidFill>
              </a:rPr>
              <a:t>Materials, chemistry and biology at extreme conditions</a:t>
            </a:r>
          </a:p>
          <a:p>
            <a:endParaRPr lang="en-GB" sz="2000" b="1">
              <a:solidFill>
                <a:srgbClr val="0070C0"/>
              </a:solidFill>
            </a:endParaRPr>
          </a:p>
          <a:p>
            <a:r>
              <a:rPr lang="en-GB" sz="2000" b="1"/>
              <a:t>3. Southwest England Townhall (hosted by Plymouth) 18</a:t>
            </a:r>
            <a:r>
              <a:rPr lang="en-GB" sz="2000" b="1" baseline="30000"/>
              <a:t>th</a:t>
            </a:r>
            <a:r>
              <a:rPr lang="en-GB" sz="2000" b="1"/>
              <a:t> &amp; 19</a:t>
            </a:r>
            <a:r>
              <a:rPr lang="en-GB" sz="2000" b="1" baseline="30000"/>
              <a:t>th</a:t>
            </a:r>
            <a:r>
              <a:rPr lang="en-GB" sz="2000" b="1"/>
              <a:t> Jan 2024</a:t>
            </a:r>
          </a:p>
          <a:p>
            <a:r>
              <a:rPr lang="en-GB" sz="2000" b="1"/>
              <a:t>Focus discussion topic: </a:t>
            </a:r>
            <a:r>
              <a:rPr lang="en-GB" sz="2000" b="1">
                <a:solidFill>
                  <a:srgbClr val="0070C0"/>
                </a:solidFill>
              </a:rPr>
              <a:t>AI, Quantum Computing and Fundamental Physics</a:t>
            </a:r>
          </a:p>
          <a:p>
            <a:r>
              <a:rPr lang="en-GB" sz="2000" b="1"/>
              <a:t> </a:t>
            </a:r>
          </a:p>
          <a:p>
            <a:r>
              <a:rPr lang="en-GB" sz="2000" b="1"/>
              <a:t>Wales Townhall (in Cardiff ~ September 2024)</a:t>
            </a:r>
          </a:p>
          <a:p>
            <a:r>
              <a:rPr lang="en-GB" sz="2000" b="1"/>
              <a:t>Focus discussion topic: </a:t>
            </a:r>
            <a:r>
              <a:rPr lang="en-GB" sz="2000" b="1">
                <a:solidFill>
                  <a:srgbClr val="0070C0"/>
                </a:solidFill>
              </a:rPr>
              <a:t>Advanced materials and manufacturing</a:t>
            </a:r>
          </a:p>
          <a:p>
            <a:r>
              <a:rPr lang="en-GB" sz="2000" b="1"/>
              <a:t> </a:t>
            </a:r>
          </a:p>
          <a:p>
            <a:r>
              <a:rPr lang="en-GB" sz="2000" b="1"/>
              <a:t>North-East England Townhall (hosted by Sheffield 4</a:t>
            </a:r>
            <a:r>
              <a:rPr lang="en-GB" sz="2000" b="1" baseline="30000"/>
              <a:t>th</a:t>
            </a:r>
            <a:r>
              <a:rPr lang="en-GB" sz="2000" b="1"/>
              <a:t> and 5</a:t>
            </a:r>
            <a:r>
              <a:rPr lang="en-GB" sz="2000" b="1" baseline="30000"/>
              <a:t>th</a:t>
            </a:r>
            <a:r>
              <a:rPr lang="en-GB" sz="2000" b="1"/>
              <a:t> June 2024)</a:t>
            </a:r>
          </a:p>
          <a:p>
            <a:r>
              <a:rPr lang="en-GB" sz="2000" b="1"/>
              <a:t>Focus discussion topic: </a:t>
            </a:r>
            <a:r>
              <a:rPr lang="en-GB" sz="2000" b="1">
                <a:solidFill>
                  <a:srgbClr val="0070C0"/>
                </a:solidFill>
              </a:rPr>
              <a:t>Energy, environmental and climate technologies</a:t>
            </a:r>
          </a:p>
          <a:p>
            <a:r>
              <a:rPr lang="en-GB" sz="2000" b="1"/>
              <a:t> </a:t>
            </a:r>
          </a:p>
          <a:p>
            <a:r>
              <a:rPr lang="en-GB" sz="2000" b="1"/>
              <a:t>North-West England Townhall (hosted by Royce Institute, 8</a:t>
            </a:r>
            <a:r>
              <a:rPr lang="en-GB" sz="2000" b="1" baseline="30000"/>
              <a:t>th</a:t>
            </a:r>
            <a:r>
              <a:rPr lang="en-GB" sz="2000" b="1"/>
              <a:t> and 9</a:t>
            </a:r>
            <a:r>
              <a:rPr lang="en-GB" sz="2000" b="1" baseline="30000"/>
              <a:t>th</a:t>
            </a:r>
            <a:r>
              <a:rPr lang="en-GB" sz="2000" b="1"/>
              <a:t> August 2024)</a:t>
            </a:r>
          </a:p>
          <a:p>
            <a:r>
              <a:rPr lang="en-GB" sz="2000" b="1"/>
              <a:t>Focus discussion topic: </a:t>
            </a:r>
            <a:r>
              <a:rPr lang="en-GB" sz="2000" b="1">
                <a:solidFill>
                  <a:srgbClr val="0070C0"/>
                </a:solidFill>
              </a:rPr>
              <a:t>Electronics, photonics and quantum technologies</a:t>
            </a:r>
          </a:p>
          <a:p>
            <a:r>
              <a:rPr lang="en-GB" sz="2000" b="1"/>
              <a:t> </a:t>
            </a:r>
          </a:p>
          <a:p>
            <a:r>
              <a:rPr lang="en-GB" sz="2000" b="1"/>
              <a:t>Central England Townhall (hosted by Diamond, 1</a:t>
            </a:r>
            <a:r>
              <a:rPr lang="en-GB" sz="2000" b="1" baseline="30000"/>
              <a:t>st</a:t>
            </a:r>
            <a:r>
              <a:rPr lang="en-GB" sz="2000" b="1"/>
              <a:t> and 2</a:t>
            </a:r>
            <a:r>
              <a:rPr lang="en-GB" sz="2000" b="1" baseline="30000"/>
              <a:t>nd</a:t>
            </a:r>
            <a:r>
              <a:rPr lang="en-GB" sz="2000" b="1"/>
              <a:t> May 2024) </a:t>
            </a:r>
          </a:p>
          <a:p>
            <a:r>
              <a:rPr lang="en-GB" sz="2000" b="1"/>
              <a:t>Focus discussion topic: </a:t>
            </a:r>
            <a:r>
              <a:rPr lang="en-GB" sz="2000" b="1">
                <a:solidFill>
                  <a:srgbClr val="0070C0"/>
                </a:solidFill>
              </a:rPr>
              <a:t>Lifesciences and biomedicine</a:t>
            </a:r>
          </a:p>
          <a:p>
            <a:r>
              <a:rPr lang="en-GB" sz="2000" b="1"/>
              <a:t> </a:t>
            </a:r>
          </a:p>
          <a:p>
            <a:endParaRPr lang="en-GB" sz="2000" b="1">
              <a:solidFill>
                <a:srgbClr val="0070C0"/>
              </a:solidFill>
            </a:endParaRPr>
          </a:p>
          <a:p>
            <a:r>
              <a:rPr lang="en-GB" sz="2000" b="1">
                <a:effectLst/>
                <a:latin typeface="Calibri" panose="020F0502020204030204" pitchFamily="34" charset="0"/>
                <a:ea typeface="Calibri" panose="020F0502020204030204" pitchFamily="34" charset="0"/>
              </a:rPr>
              <a:t> </a:t>
            </a:r>
            <a:endParaRPr lang="en-GB" sz="2400" b="1">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EE19722B-727E-475D-820B-F68E694ED725}"/>
              </a:ext>
            </a:extLst>
          </p:cNvPr>
          <p:cNvSpPr txBox="1"/>
          <p:nvPr/>
        </p:nvSpPr>
        <p:spPr>
          <a:xfrm>
            <a:off x="446567" y="-60869"/>
            <a:ext cx="10939182" cy="523220"/>
          </a:xfrm>
          <a:prstGeom prst="rect">
            <a:avLst/>
          </a:prstGeom>
          <a:noFill/>
        </p:spPr>
        <p:txBody>
          <a:bodyPr wrap="square" rtlCol="0">
            <a:spAutoFit/>
          </a:bodyPr>
          <a:lstStyle/>
          <a:p>
            <a:r>
              <a:rPr lang="en-GB" sz="2800" b="1"/>
              <a:t>Developing Science &amp; Technology Case and  Community Engagement</a:t>
            </a:r>
          </a:p>
        </p:txBody>
      </p:sp>
      <p:sp>
        <p:nvSpPr>
          <p:cNvPr id="2" name="TextBox 1">
            <a:extLst>
              <a:ext uri="{FF2B5EF4-FFF2-40B4-BE49-F238E27FC236}">
                <a16:creationId xmlns:a16="http://schemas.microsoft.com/office/drawing/2014/main" id="{F7829E61-04AF-ED8F-B9ED-DB4F4F4B0171}"/>
              </a:ext>
            </a:extLst>
          </p:cNvPr>
          <p:cNvSpPr txBox="1"/>
          <p:nvPr/>
        </p:nvSpPr>
        <p:spPr>
          <a:xfrm>
            <a:off x="8867553" y="506684"/>
            <a:ext cx="3409508" cy="1200329"/>
          </a:xfrm>
          <a:prstGeom prst="rect">
            <a:avLst/>
          </a:prstGeom>
          <a:noFill/>
        </p:spPr>
        <p:txBody>
          <a:bodyPr wrap="square" rtlCol="0">
            <a:spAutoFit/>
          </a:bodyPr>
          <a:lstStyle/>
          <a:p>
            <a:r>
              <a:rPr lang="en-GB" b="1"/>
              <a:t>Physics, Life Sciences, Chemistry, Engineering, Quantum Materials</a:t>
            </a:r>
          </a:p>
          <a:p>
            <a:endParaRPr lang="en-GB"/>
          </a:p>
          <a:p>
            <a:endParaRPr lang="en-GB"/>
          </a:p>
        </p:txBody>
      </p:sp>
      <p:sp>
        <p:nvSpPr>
          <p:cNvPr id="5" name="TextBox 4">
            <a:extLst>
              <a:ext uri="{FF2B5EF4-FFF2-40B4-BE49-F238E27FC236}">
                <a16:creationId xmlns:a16="http://schemas.microsoft.com/office/drawing/2014/main" id="{CCB8BF36-2DE1-CF75-A0DF-518230017BB2}"/>
              </a:ext>
            </a:extLst>
          </p:cNvPr>
          <p:cNvSpPr txBox="1"/>
          <p:nvPr/>
        </p:nvSpPr>
        <p:spPr>
          <a:xfrm>
            <a:off x="8918944" y="1368458"/>
            <a:ext cx="3409508" cy="1200329"/>
          </a:xfrm>
          <a:prstGeom prst="rect">
            <a:avLst/>
          </a:prstGeom>
          <a:noFill/>
        </p:spPr>
        <p:txBody>
          <a:bodyPr wrap="square" rtlCol="0">
            <a:spAutoFit/>
          </a:bodyPr>
          <a:lstStyle/>
          <a:p>
            <a:r>
              <a:rPr lang="en-GB" b="1"/>
              <a:t>Physics, Astrophysics, Materials, Defence, Chemistry, Life Sciences</a:t>
            </a:r>
          </a:p>
          <a:p>
            <a:endParaRPr lang="en-GB"/>
          </a:p>
          <a:p>
            <a:endParaRPr lang="en-GB"/>
          </a:p>
        </p:txBody>
      </p:sp>
      <p:sp>
        <p:nvSpPr>
          <p:cNvPr id="6" name="TextBox 5">
            <a:extLst>
              <a:ext uri="{FF2B5EF4-FFF2-40B4-BE49-F238E27FC236}">
                <a16:creationId xmlns:a16="http://schemas.microsoft.com/office/drawing/2014/main" id="{2BAE33BC-3C6D-7FFA-B8DC-EDBD9761DBC0}"/>
              </a:ext>
            </a:extLst>
          </p:cNvPr>
          <p:cNvSpPr txBox="1"/>
          <p:nvPr/>
        </p:nvSpPr>
        <p:spPr>
          <a:xfrm>
            <a:off x="8782492" y="3347966"/>
            <a:ext cx="3409508" cy="1200329"/>
          </a:xfrm>
          <a:prstGeom prst="rect">
            <a:avLst/>
          </a:prstGeom>
          <a:noFill/>
        </p:spPr>
        <p:txBody>
          <a:bodyPr wrap="square" rtlCol="0">
            <a:spAutoFit/>
          </a:bodyPr>
          <a:lstStyle/>
          <a:p>
            <a:r>
              <a:rPr lang="en-GB" b="1"/>
              <a:t>Engineering, Defence, Materials, Physics, Chemistry, Life Sciences</a:t>
            </a:r>
          </a:p>
          <a:p>
            <a:endParaRPr lang="en-GB"/>
          </a:p>
          <a:p>
            <a:endParaRPr lang="en-GB"/>
          </a:p>
        </p:txBody>
      </p:sp>
      <p:sp>
        <p:nvSpPr>
          <p:cNvPr id="7" name="TextBox 6">
            <a:extLst>
              <a:ext uri="{FF2B5EF4-FFF2-40B4-BE49-F238E27FC236}">
                <a16:creationId xmlns:a16="http://schemas.microsoft.com/office/drawing/2014/main" id="{27448ACF-3068-44A6-97EC-81747B6A5C04}"/>
              </a:ext>
            </a:extLst>
          </p:cNvPr>
          <p:cNvSpPr txBox="1"/>
          <p:nvPr/>
        </p:nvSpPr>
        <p:spPr>
          <a:xfrm>
            <a:off x="8781103" y="4289213"/>
            <a:ext cx="3409508" cy="1200329"/>
          </a:xfrm>
          <a:prstGeom prst="rect">
            <a:avLst/>
          </a:prstGeom>
          <a:noFill/>
        </p:spPr>
        <p:txBody>
          <a:bodyPr wrap="square" rtlCol="0">
            <a:spAutoFit/>
          </a:bodyPr>
          <a:lstStyle/>
          <a:p>
            <a:r>
              <a:rPr lang="en-GB" b="1"/>
              <a:t>Chemistry, Quantum Materials, Engineering, Materials, Physics</a:t>
            </a:r>
          </a:p>
          <a:p>
            <a:endParaRPr lang="en-GB"/>
          </a:p>
          <a:p>
            <a:endParaRPr lang="en-GB"/>
          </a:p>
        </p:txBody>
      </p:sp>
      <p:sp>
        <p:nvSpPr>
          <p:cNvPr id="8" name="TextBox 7">
            <a:extLst>
              <a:ext uri="{FF2B5EF4-FFF2-40B4-BE49-F238E27FC236}">
                <a16:creationId xmlns:a16="http://schemas.microsoft.com/office/drawing/2014/main" id="{D088E056-1E26-6F2F-161D-F2B9D028F5FE}"/>
              </a:ext>
            </a:extLst>
          </p:cNvPr>
          <p:cNvSpPr txBox="1"/>
          <p:nvPr/>
        </p:nvSpPr>
        <p:spPr>
          <a:xfrm>
            <a:off x="8739107" y="5274955"/>
            <a:ext cx="3409508" cy="1200329"/>
          </a:xfrm>
          <a:prstGeom prst="rect">
            <a:avLst/>
          </a:prstGeom>
          <a:noFill/>
        </p:spPr>
        <p:txBody>
          <a:bodyPr wrap="square" rtlCol="0">
            <a:spAutoFit/>
          </a:bodyPr>
          <a:lstStyle/>
          <a:p>
            <a:r>
              <a:rPr lang="en-GB" b="1"/>
              <a:t>Quantum Materials, Physics &amp; Photonics, Materials</a:t>
            </a:r>
          </a:p>
          <a:p>
            <a:endParaRPr lang="en-GB"/>
          </a:p>
          <a:p>
            <a:endParaRPr lang="en-GB"/>
          </a:p>
        </p:txBody>
      </p:sp>
      <p:sp>
        <p:nvSpPr>
          <p:cNvPr id="9" name="TextBox 8">
            <a:extLst>
              <a:ext uri="{FF2B5EF4-FFF2-40B4-BE49-F238E27FC236}">
                <a16:creationId xmlns:a16="http://schemas.microsoft.com/office/drawing/2014/main" id="{EF47B04E-7C13-0B93-5757-FE17283FE4FB}"/>
              </a:ext>
            </a:extLst>
          </p:cNvPr>
          <p:cNvSpPr txBox="1"/>
          <p:nvPr/>
        </p:nvSpPr>
        <p:spPr>
          <a:xfrm>
            <a:off x="8782492" y="6171707"/>
            <a:ext cx="3409508" cy="1200329"/>
          </a:xfrm>
          <a:prstGeom prst="rect">
            <a:avLst/>
          </a:prstGeom>
          <a:noFill/>
        </p:spPr>
        <p:txBody>
          <a:bodyPr wrap="square" rtlCol="0">
            <a:spAutoFit/>
          </a:bodyPr>
          <a:lstStyle/>
          <a:p>
            <a:r>
              <a:rPr lang="en-GB" b="1"/>
              <a:t>Life Sciences, Engineering, Chemistry, Physics and Photonics</a:t>
            </a:r>
          </a:p>
          <a:p>
            <a:endParaRPr lang="en-GB"/>
          </a:p>
          <a:p>
            <a:endParaRPr lang="en-GB"/>
          </a:p>
        </p:txBody>
      </p:sp>
      <p:sp>
        <p:nvSpPr>
          <p:cNvPr id="10" name="TextBox 9">
            <a:extLst>
              <a:ext uri="{FF2B5EF4-FFF2-40B4-BE49-F238E27FC236}">
                <a16:creationId xmlns:a16="http://schemas.microsoft.com/office/drawing/2014/main" id="{6426B799-D9D9-6294-B2BF-EC2187B60E86}"/>
              </a:ext>
            </a:extLst>
          </p:cNvPr>
          <p:cNvSpPr txBox="1"/>
          <p:nvPr/>
        </p:nvSpPr>
        <p:spPr>
          <a:xfrm>
            <a:off x="8867553" y="2304055"/>
            <a:ext cx="3049835" cy="923330"/>
          </a:xfrm>
          <a:prstGeom prst="rect">
            <a:avLst/>
          </a:prstGeom>
          <a:noFill/>
        </p:spPr>
        <p:txBody>
          <a:bodyPr wrap="square" rtlCol="0">
            <a:spAutoFit/>
          </a:bodyPr>
          <a:lstStyle/>
          <a:p>
            <a:r>
              <a:rPr lang="en-GB" b="1"/>
              <a:t>All areas – an advanced technology&amp; fundamental science focus</a:t>
            </a:r>
          </a:p>
        </p:txBody>
      </p:sp>
    </p:spTree>
    <p:extLst>
      <p:ext uri="{BB962C8B-B14F-4D97-AF65-F5344CB8AC3E}">
        <p14:creationId xmlns:p14="http://schemas.microsoft.com/office/powerpoint/2010/main" val="495451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3.tif"/>
          <p:cNvPicPr>
            <a:picLocks noChangeAspect="1"/>
          </p:cNvPicPr>
          <p:nvPr/>
        </p:nvPicPr>
        <p:blipFill>
          <a:blip r:embed="rId2" cstate="print"/>
          <a:stretch>
            <a:fillRect/>
          </a:stretch>
        </p:blipFill>
        <p:spPr>
          <a:xfrm>
            <a:off x="3555799" y="2347607"/>
            <a:ext cx="4883112" cy="4276738"/>
          </a:xfrm>
          <a:prstGeom prst="rect">
            <a:avLst/>
          </a:prstGeom>
        </p:spPr>
      </p:pic>
      <p:sp>
        <p:nvSpPr>
          <p:cNvPr id="14" name="Rectangle 13"/>
          <p:cNvSpPr/>
          <p:nvPr/>
        </p:nvSpPr>
        <p:spPr>
          <a:xfrm>
            <a:off x="6655811" y="3622011"/>
            <a:ext cx="1530693" cy="3002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Figure 3.tif"/>
          <p:cNvPicPr>
            <a:picLocks noChangeAspect="1"/>
          </p:cNvPicPr>
          <p:nvPr/>
        </p:nvPicPr>
        <p:blipFill rotWithShape="1">
          <a:blip r:embed="rId2" cstate="print"/>
          <a:srcRect l="63508" t="29799" r="6631"/>
          <a:stretch/>
        </p:blipFill>
        <p:spPr>
          <a:xfrm>
            <a:off x="6655811" y="3622010"/>
            <a:ext cx="1458097" cy="3002335"/>
          </a:xfrm>
          <a:prstGeom prst="rect">
            <a:avLst/>
          </a:prstGeom>
        </p:spPr>
      </p:pic>
      <p:sp>
        <p:nvSpPr>
          <p:cNvPr id="2" name="Title 1"/>
          <p:cNvSpPr>
            <a:spLocks noGrp="1"/>
          </p:cNvSpPr>
          <p:nvPr>
            <p:ph type="title"/>
          </p:nvPr>
        </p:nvSpPr>
        <p:spPr/>
        <p:txBody>
          <a:bodyPr/>
          <a:lstStyle/>
          <a:p>
            <a:r>
              <a:rPr lang="en-GB"/>
              <a:t>Introduction to XFELs</a:t>
            </a:r>
          </a:p>
        </p:txBody>
      </p:sp>
      <p:sp>
        <p:nvSpPr>
          <p:cNvPr id="3" name="Content Placeholder 2"/>
          <p:cNvSpPr>
            <a:spLocks noGrp="1"/>
          </p:cNvSpPr>
          <p:nvPr>
            <p:ph idx="1"/>
          </p:nvPr>
        </p:nvSpPr>
        <p:spPr>
          <a:xfrm>
            <a:off x="838200" y="1260047"/>
            <a:ext cx="10515600" cy="4765996"/>
          </a:xfrm>
        </p:spPr>
        <p:txBody>
          <a:bodyPr>
            <a:normAutofit/>
          </a:bodyPr>
          <a:lstStyle/>
          <a:p>
            <a:r>
              <a:rPr lang="en-GB" sz="2000"/>
              <a:t>XFEL = X-ray Free-Electron Laser</a:t>
            </a:r>
          </a:p>
          <a:p>
            <a:r>
              <a:rPr lang="en-GB" sz="2000"/>
              <a:t>“free-electron” means the electrons are not bound in atoms but ‘freely’ propagating in a particle accelerator</a:t>
            </a:r>
          </a:p>
          <a:p>
            <a:endParaRPr lang="en-GB" sz="2000"/>
          </a:p>
        </p:txBody>
      </p:sp>
      <p:sp>
        <p:nvSpPr>
          <p:cNvPr id="4" name="Slide Number Placeholder 3"/>
          <p:cNvSpPr>
            <a:spLocks noGrp="1"/>
          </p:cNvSpPr>
          <p:nvPr>
            <p:ph type="sldNum" sz="quarter" idx="12"/>
          </p:nvPr>
        </p:nvSpPr>
        <p:spPr>
          <a:xfrm>
            <a:off x="8548454" y="62054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11" name="Pentagon 10"/>
          <p:cNvSpPr/>
          <p:nvPr/>
        </p:nvSpPr>
        <p:spPr>
          <a:xfrm>
            <a:off x="1395728" y="2448629"/>
            <a:ext cx="2224619" cy="1000461"/>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1km of linear accelerator</a:t>
            </a:r>
          </a:p>
        </p:txBody>
      </p:sp>
      <p:sp>
        <p:nvSpPr>
          <p:cNvPr id="10" name="Pentagon 9"/>
          <p:cNvSpPr/>
          <p:nvPr/>
        </p:nvSpPr>
        <p:spPr>
          <a:xfrm>
            <a:off x="56187" y="2448630"/>
            <a:ext cx="1667436" cy="1000461"/>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Electron source</a:t>
            </a:r>
          </a:p>
        </p:txBody>
      </p:sp>
      <p:sp>
        <p:nvSpPr>
          <p:cNvPr id="12" name="TextBox 11"/>
          <p:cNvSpPr txBox="1"/>
          <p:nvPr/>
        </p:nvSpPr>
        <p:spPr>
          <a:xfrm>
            <a:off x="4350572" y="2093762"/>
            <a:ext cx="3047629"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Undulator</a:t>
            </a: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(period </a:t>
            </a:r>
            <a:r>
              <a:rPr kumimoji="0" lang="el-GR"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λ</a:t>
            </a:r>
            <a:r>
              <a:rPr kumimoji="0" lang="en-GB" sz="1600" b="1" i="0" u="none" strike="noStrike" kern="1200" cap="none" spc="0" normalizeH="0" baseline="-25000" noProof="0">
                <a:ln>
                  <a:noFill/>
                </a:ln>
                <a:solidFill>
                  <a:srgbClr val="FFFFFF"/>
                </a:solidFill>
                <a:effectLst/>
                <a:uLnTx/>
                <a:uFillTx/>
                <a:latin typeface="Arial" panose="020B0604020202020204" pitchFamily="34" charset="0"/>
                <a:ea typeface="+mn-ea"/>
                <a:cs typeface="Arial" panose="020B0604020202020204" pitchFamily="34" charset="0"/>
              </a:rPr>
              <a:t>u</a:t>
            </a: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~0.01 m)</a:t>
            </a:r>
          </a:p>
        </p:txBody>
      </p:sp>
      <p:graphicFrame>
        <p:nvGraphicFramePr>
          <p:cNvPr id="13" name="Diagram 12"/>
          <p:cNvGraphicFramePr/>
          <p:nvPr/>
        </p:nvGraphicFramePr>
        <p:xfrm>
          <a:off x="5160289" y="4443832"/>
          <a:ext cx="1632342" cy="166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5356214" y="2495199"/>
            <a:ext cx="9383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 m</a:t>
            </a:r>
          </a:p>
        </p:txBody>
      </p:sp>
      <p:cxnSp>
        <p:nvCxnSpPr>
          <p:cNvPr id="17" name="Straight Arrow Connector 16"/>
          <p:cNvCxnSpPr>
            <a:stCxn id="8" idx="3"/>
          </p:cNvCxnSpPr>
          <p:nvPr/>
        </p:nvCxnSpPr>
        <p:spPr>
          <a:xfrm>
            <a:off x="6294587" y="2664476"/>
            <a:ext cx="142117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1"/>
          </p:cNvCxnSpPr>
          <p:nvPr/>
        </p:nvCxnSpPr>
        <p:spPr>
          <a:xfrm flipH="1">
            <a:off x="3848842" y="2664476"/>
            <a:ext cx="15073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60289" y="3683538"/>
            <a:ext cx="15913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Lasing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(exponential amplification)</a:t>
            </a:r>
          </a:p>
        </p:txBody>
      </p:sp>
      <p:sp>
        <p:nvSpPr>
          <p:cNvPr id="24" name="TextBox 23"/>
          <p:cNvSpPr txBox="1"/>
          <p:nvPr/>
        </p:nvSpPr>
        <p:spPr>
          <a:xfrm>
            <a:off x="8548454" y="2092716"/>
            <a:ext cx="346306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Output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High brightness,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short pulse of coherent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soft to hard X-rays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XFEL radiation wavelength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a:ln>
                  <a:noFill/>
                </a:ln>
                <a:solidFill>
                  <a:prstClr val="black"/>
                </a:solidFill>
                <a:effectLst/>
                <a:uLnTx/>
                <a:uFillTx/>
                <a:latin typeface="Calibri" panose="020F0502020204030204"/>
                <a:ea typeface="+mn-ea"/>
                <a:cs typeface="+mn-cs"/>
              </a:rPr>
              <a:t>λ</a:t>
            </a:r>
            <a:r>
              <a:rPr kumimoji="0" lang="en-GB" sz="2000" b="1" i="0" u="none" strike="noStrike" kern="1200" cap="none" spc="0" normalizeH="0" baseline="-25000" noProof="0">
                <a:ln>
                  <a:noFill/>
                </a:ln>
                <a:solidFill>
                  <a:prstClr val="black"/>
                </a:solidFill>
                <a:effectLst/>
                <a:uLnTx/>
                <a:uFillTx/>
                <a:latin typeface="Calibri" panose="020F0502020204030204"/>
                <a:ea typeface="+mn-ea"/>
                <a:cs typeface="+mn-cs"/>
              </a:rPr>
              <a:t>r</a:t>
            </a:r>
            <a:r>
              <a:rPr kumimoji="0" lang="el-GR"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l-GR" sz="2000" b="1" i="0" u="none" strike="noStrike" kern="1200" cap="none" spc="0" normalizeH="0" baseline="0" noProof="0">
                <a:ln>
                  <a:noFill/>
                </a:ln>
                <a:solidFill>
                  <a:prstClr val="black"/>
                </a:solidFill>
                <a:effectLst/>
                <a:uLnTx/>
                <a:uFillTx/>
                <a:latin typeface="Calibri" panose="020F0502020204030204"/>
                <a:ea typeface="+mn-ea"/>
                <a:cs typeface="+mn-cs"/>
              </a:rPr>
              <a:t>λ</a:t>
            </a:r>
            <a:r>
              <a:rPr kumimoji="0" lang="en-GB" sz="2000" b="1" i="0" u="none" strike="noStrike" kern="1200" cap="none" spc="0" normalizeH="0" baseline="-25000" noProof="0">
                <a:ln>
                  <a:noFill/>
                </a:ln>
                <a:solidFill>
                  <a:prstClr val="black"/>
                </a:solidFill>
                <a:effectLst/>
                <a:uLnTx/>
                <a:uFillTx/>
                <a:latin typeface="Calibri" panose="020F0502020204030204"/>
                <a:ea typeface="+mn-ea"/>
                <a:cs typeface="+mn-cs"/>
              </a:rPr>
              <a:t>u   </a:t>
            </a:r>
            <a:r>
              <a:rPr kumimoji="0" lang="el-GR" sz="2000" b="1" i="0" u="none" strike="noStrike" kern="1200" cap="none" spc="0" normalizeH="0" baseline="0" noProof="0">
                <a:ln>
                  <a:noFill/>
                </a:ln>
                <a:solidFill>
                  <a:prstClr val="black"/>
                </a:solidFill>
                <a:effectLst/>
                <a:uLnTx/>
                <a:uFillTx/>
                <a:latin typeface="Calibri" panose="020F0502020204030204"/>
                <a:ea typeface="+mn-ea"/>
                <a:cs typeface="+mn-cs"/>
              </a:rPr>
              <a:t>ϒ</a:t>
            </a:r>
            <a:r>
              <a:rPr kumimoji="0" lang="en-GB" sz="2000" b="1"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8C2CFBD8-3B6D-4791-8937-3BAF30A26136}"/>
              </a:ext>
            </a:extLst>
          </p:cNvPr>
          <p:cNvCxnSpPr>
            <a:cxnSpLocks/>
          </p:cNvCxnSpPr>
          <p:nvPr/>
        </p:nvCxnSpPr>
        <p:spPr>
          <a:xfrm>
            <a:off x="11159905" y="2904123"/>
            <a:ext cx="48787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63660" y="3438073"/>
            <a:ext cx="18193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(see next slide)</a:t>
            </a:r>
          </a:p>
        </p:txBody>
      </p:sp>
      <p:pic>
        <p:nvPicPr>
          <p:cNvPr id="35" name="Picture 34"/>
          <p:cNvPicPr>
            <a:picLocks noChangeAspect="1"/>
          </p:cNvPicPr>
          <p:nvPr/>
        </p:nvPicPr>
        <p:blipFill>
          <a:blip r:embed="rId8"/>
          <a:stretch>
            <a:fillRect/>
          </a:stretch>
        </p:blipFill>
        <p:spPr>
          <a:xfrm>
            <a:off x="8312745" y="2160384"/>
            <a:ext cx="3830601" cy="4566896"/>
          </a:xfrm>
          <a:prstGeom prst="rect">
            <a:avLst/>
          </a:prstGeom>
          <a:ln>
            <a:noFill/>
          </a:ln>
          <a:effectLst>
            <a:outerShdw blurRad="63500" sx="102000" sy="102000" algn="ctr" rotWithShape="0">
              <a:prstClr val="black">
                <a:alpha val="40000"/>
              </a:prstClr>
            </a:outerShdw>
          </a:effectLst>
        </p:spPr>
      </p:pic>
      <p:sp>
        <p:nvSpPr>
          <p:cNvPr id="37" name="Rectangle 36"/>
          <p:cNvSpPr/>
          <p:nvPr/>
        </p:nvSpPr>
        <p:spPr>
          <a:xfrm>
            <a:off x="1459698" y="3794584"/>
            <a:ext cx="185014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4 – 15 GeV, Lorentz factor </a:t>
            </a:r>
            <a:r>
              <a:rPr kumimoji="0" lang="el-GR" sz="1800" b="1" i="0" u="none" strike="noStrike" kern="1200" cap="none" spc="0" normalizeH="0" baseline="0" noProof="0">
                <a:ln>
                  <a:noFill/>
                </a:ln>
                <a:solidFill>
                  <a:prstClr val="black"/>
                </a:solidFill>
                <a:effectLst/>
                <a:uLnTx/>
                <a:uFillTx/>
                <a:latin typeface="Calibri" panose="020F0502020204030204"/>
                <a:ea typeface="+mn-ea"/>
                <a:cs typeface="+mn-cs"/>
              </a:rPr>
              <a:t>ϒ</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 several thousand </a:t>
            </a:r>
            <a:endParaRPr kumimoji="0" lang="en-GB" sz="18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0385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3" grpId="0">
        <p:bldAsOne/>
      </p:bldGraphic>
      <p:bldP spid="22"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General XFEL challenges/opportunities</a:t>
            </a:r>
          </a:p>
        </p:txBody>
      </p:sp>
      <p:sp>
        <p:nvSpPr>
          <p:cNvPr id="3" name="Content Placeholder 2"/>
          <p:cNvSpPr>
            <a:spLocks noGrp="1"/>
          </p:cNvSpPr>
          <p:nvPr>
            <p:ph idx="1"/>
          </p:nvPr>
        </p:nvSpPr>
        <p:spPr>
          <a:xfrm>
            <a:off x="838200" y="1304434"/>
            <a:ext cx="10134600" cy="4765996"/>
          </a:xfrm>
        </p:spPr>
        <p:txBody>
          <a:bodyPr>
            <a:normAutofit/>
          </a:bodyPr>
          <a:lstStyle/>
          <a:p>
            <a:r>
              <a:rPr lang="en-GB" sz="2000"/>
              <a:t>The electron bunch must be exceptionally bright for lasing to occur – and the lasing process spoils the bunch quality – i.e. can’t re-use the bunch </a:t>
            </a:r>
          </a:p>
          <a:p>
            <a:pPr lvl="1"/>
            <a:r>
              <a:rPr lang="en-GB" sz="1800"/>
              <a:t>Based on linear accelerators + it is challenging to serve many experiments  </a:t>
            </a:r>
          </a:p>
          <a:p>
            <a:r>
              <a:rPr lang="en-GB" sz="2000"/>
              <a:t>The X-ray pulses are naturally far from transform limited </a:t>
            </a:r>
          </a:p>
          <a:p>
            <a:pPr lvl="1"/>
            <a:r>
              <a:rPr lang="en-US" sz="1600"/>
              <a:t>But there are several demonstrated or emerging techniques for transform limited pulses</a:t>
            </a:r>
          </a:p>
        </p:txBody>
      </p:sp>
      <p:sp>
        <p:nvSpPr>
          <p:cNvPr id="4" name="Slide Number Placeholder 3"/>
          <p:cNvSpPr>
            <a:spLocks noGrp="1"/>
          </p:cNvSpPr>
          <p:nvPr>
            <p:ph type="sldNum" sz="quarter" idx="12"/>
          </p:nvPr>
        </p:nvSpPr>
        <p:spPr>
          <a:xfrm>
            <a:off x="8610600" y="63119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70995" y="3038032"/>
            <a:ext cx="6258516" cy="2439200"/>
          </a:xfrm>
          <a:prstGeom prst="rect">
            <a:avLst/>
          </a:prstGeom>
          <a:effectLst>
            <a:outerShdw blurRad="63500" sx="102000" sy="102000" algn="ctr" rotWithShape="0">
              <a:prstClr val="black">
                <a:alpha val="40000"/>
              </a:prstClr>
            </a:outerShdw>
          </a:effectLst>
        </p:spPr>
      </p:pic>
      <p:pic>
        <p:nvPicPr>
          <p:cNvPr id="6" name="Picture 2" descr="European XFE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113" b="4925"/>
          <a:stretch/>
        </p:blipFill>
        <p:spPr bwMode="auto">
          <a:xfrm rot="10800000">
            <a:off x="70995" y="5477232"/>
            <a:ext cx="6258517" cy="12831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p:cNvGrpSpPr>
            <a:grpSpLocks noChangeAspect="1"/>
          </p:cNvGrpSpPr>
          <p:nvPr/>
        </p:nvGrpSpPr>
        <p:grpSpPr>
          <a:xfrm>
            <a:off x="6507331" y="3029154"/>
            <a:ext cx="5616500" cy="2860141"/>
            <a:chOff x="6465964" y="3440429"/>
            <a:chExt cx="5726036" cy="2915921"/>
          </a:xfrm>
          <a:effectLst>
            <a:outerShdw blurRad="63500" sx="102000" sy="102000" algn="ctr" rotWithShape="0">
              <a:prstClr val="black">
                <a:alpha val="40000"/>
              </a:prstClr>
            </a:outerShdw>
          </a:effectLst>
        </p:grpSpPr>
        <p:grpSp>
          <p:nvGrpSpPr>
            <p:cNvPr id="10" name="Group 9"/>
            <p:cNvGrpSpPr/>
            <p:nvPr/>
          </p:nvGrpSpPr>
          <p:grpSpPr>
            <a:xfrm>
              <a:off x="6465964" y="3440429"/>
              <a:ext cx="5726036" cy="2915921"/>
              <a:chOff x="6651545" y="5291912"/>
              <a:chExt cx="5726036" cy="2915921"/>
            </a:xfrm>
          </p:grpSpPr>
          <p:pic>
            <p:nvPicPr>
              <p:cNvPr id="11" name="Picture 10"/>
              <p:cNvPicPr>
                <a:picLocks noChangeAspect="1"/>
              </p:cNvPicPr>
              <p:nvPr/>
            </p:nvPicPr>
            <p:blipFill rotWithShape="1">
              <a:blip r:embed="rId4"/>
              <a:srcRect t="-1" r="1008" b="40402"/>
              <a:stretch/>
            </p:blipFill>
            <p:spPr>
              <a:xfrm>
                <a:off x="6651545" y="5291912"/>
                <a:ext cx="5726036" cy="2641277"/>
              </a:xfrm>
              <a:prstGeom prst="rect">
                <a:avLst/>
              </a:prstGeom>
            </p:spPr>
          </p:pic>
          <p:sp>
            <p:nvSpPr>
              <p:cNvPr id="13" name="TextBox 12"/>
              <p:cNvSpPr txBox="1"/>
              <p:nvPr/>
            </p:nvSpPr>
            <p:spPr>
              <a:xfrm>
                <a:off x="6651545" y="7930834"/>
                <a:ext cx="5726036"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2E2C61"/>
                    </a:solidFill>
                    <a:effectLst/>
                    <a:uLnTx/>
                    <a:uFillTx/>
                    <a:latin typeface="Times New Roman" panose="02020603050405020304" pitchFamily="18" charset="0"/>
                    <a:ea typeface="+mn-ea"/>
                    <a:cs typeface="Times New Roman" panose="02020603050405020304" pitchFamily="18" charset="0"/>
                  </a:rPr>
                  <a:t>t</a:t>
                </a:r>
              </a:p>
            </p:txBody>
          </p:sp>
        </p:grpSp>
        <p:sp>
          <p:nvSpPr>
            <p:cNvPr id="7" name="Rectangle 6"/>
            <p:cNvSpPr/>
            <p:nvPr/>
          </p:nvSpPr>
          <p:spPr>
            <a:xfrm>
              <a:off x="6697785" y="5987922"/>
              <a:ext cx="336061" cy="226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8" name="Rectangle 7"/>
          <p:cNvSpPr/>
          <p:nvPr/>
        </p:nvSpPr>
        <p:spPr>
          <a:xfrm>
            <a:off x="6507331" y="5951232"/>
            <a:ext cx="57260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In the default SASE mode, there is an intrinsic coherence length of ~hundreds of wavelengths (hundreds of </a:t>
            </a:r>
            <a:r>
              <a:rPr kumimoji="0" lang="en-GB" sz="1400" b="1" i="0" u="none" strike="noStrike" kern="1200" cap="none" spc="0" normalizeH="0" baseline="0" noProof="0" err="1">
                <a:ln>
                  <a:noFill/>
                </a:ln>
                <a:solidFill>
                  <a:srgbClr val="2E2C61"/>
                </a:solidFill>
                <a:effectLst/>
                <a:uLnTx/>
                <a:uFillTx/>
                <a:latin typeface="Arial" panose="020B0604020202020204" pitchFamily="34" charset="0"/>
                <a:ea typeface="+mn-ea"/>
                <a:cs typeface="Arial" panose="020B0604020202020204" pitchFamily="34" charset="0"/>
              </a:rPr>
              <a:t>attoseconds</a:t>
            </a:r>
            <a:r>
              <a:rPr kumimoji="0" lang="en-GB" sz="1400" b="1"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 at X-ray)</a:t>
            </a:r>
          </a:p>
        </p:txBody>
      </p:sp>
      <p:sp>
        <p:nvSpPr>
          <p:cNvPr id="14" name="TextBox 13"/>
          <p:cNvSpPr txBox="1"/>
          <p:nvPr/>
        </p:nvSpPr>
        <p:spPr>
          <a:xfrm>
            <a:off x="9982200" y="2005837"/>
            <a:ext cx="2084192" cy="830997"/>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Increasing capacity and capability go hand in hand</a:t>
            </a: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ight Brace 14"/>
          <p:cNvSpPr/>
          <p:nvPr/>
        </p:nvSpPr>
        <p:spPr>
          <a:xfrm>
            <a:off x="9474083" y="2010534"/>
            <a:ext cx="433633" cy="876208"/>
          </a:xfrm>
          <a:prstGeom prst="rightBrace">
            <a:avLst/>
          </a:prstGeom>
          <a:ln>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5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BFE5A-7C82-E244-83C3-A634D5C30E22}"/>
              </a:ext>
            </a:extLst>
          </p:cNvPr>
          <p:cNvSpPr/>
          <p:nvPr/>
        </p:nvSpPr>
        <p:spPr>
          <a:xfrm>
            <a:off x="403340" y="1465593"/>
            <a:ext cx="5911826" cy="4939814"/>
          </a:xfrm>
          <a:prstGeom prst="rect">
            <a:avLst/>
          </a:prstGeom>
        </p:spPr>
        <p:txBody>
          <a:bodyPr wrap="square" lIns="91440" tIns="45720" rIns="91440" bIns="45720" anchor="t">
            <a:spAutoFit/>
          </a:bodyPr>
          <a:lstStyle/>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Arial"/>
                <a:ea typeface="+mn-ea"/>
                <a:cs typeface="Arial"/>
              </a:rPr>
              <a:t>Understanding the specification</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Not one spec. but several interlinked sets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Continuing to incorporate new ideas</a:t>
            </a:r>
          </a:p>
          <a:p>
            <a:pPr marL="457200" marR="0" lvl="0" indent="-4572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Arial"/>
                <a:ea typeface="+mn-ea"/>
                <a:cs typeface="Arial"/>
              </a:rPr>
              <a:t>Developing specific technical solutions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e.g. science area requires X then the best possible solution is Y</a:t>
            </a:r>
          </a:p>
          <a:p>
            <a:pPr marL="457200" marR="0" lvl="0" indent="-4572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Arial"/>
                <a:ea typeface="+mn-ea"/>
                <a:cs typeface="Arial"/>
              </a:rPr>
              <a:t>Developing compelling facility proposals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UK-based and international investment options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Compatibility of technical features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Scope, international context</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Sustainability, socioeconomic factors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67B54F19-1212-9345-95FF-9D2815FD6E96}"/>
              </a:ext>
            </a:extLst>
          </p:cNvPr>
          <p:cNvSpPr txBox="1"/>
          <p:nvPr/>
        </p:nvSpPr>
        <p:spPr>
          <a:xfrm>
            <a:off x="403340" y="345182"/>
            <a:ext cx="10404089"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UK XFEL conceptual design process</a:t>
            </a:r>
          </a:p>
        </p:txBody>
      </p:sp>
      <p:graphicFrame>
        <p:nvGraphicFramePr>
          <p:cNvPr id="6" name="Diagram 5"/>
          <p:cNvGraphicFramePr/>
          <p:nvPr/>
        </p:nvGraphicFramePr>
        <p:xfrm>
          <a:off x="6315166" y="1114623"/>
          <a:ext cx="5592951" cy="4895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082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3" y="1178939"/>
            <a:ext cx="1161312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One of the first major activities of this phase was a detailed survey to capture requirements</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1004889"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Defining the specification: U</a:t>
            </a:r>
            <a:r>
              <a:rPr kumimoji="0" lang="en-US" sz="4000" b="1" i="0" u="none" strike="noStrike" kern="1200" cap="none" spc="-150" normalizeH="0" baseline="0" noProof="0" err="1">
                <a:ln>
                  <a:noFill/>
                </a:ln>
                <a:solidFill>
                  <a:srgbClr val="2E2D62"/>
                </a:solidFill>
                <a:effectLst/>
                <a:uLnTx/>
                <a:uFillTx/>
                <a:latin typeface="Arial" panose="020B0604020202020204" pitchFamily="34" charset="0"/>
                <a:ea typeface="+mn-ea"/>
                <a:cs typeface="Arial" panose="020B0604020202020204" pitchFamily="34" charset="0"/>
              </a:rPr>
              <a:t>ser</a:t>
            </a:r>
            <a:r>
              <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 s</a:t>
            </a:r>
            <a:r>
              <a:rPr kumimoji="0" lang="en-US" sz="4000" b="1" i="0" u="none" strike="noStrike" kern="1200" cap="none" spc="-150" normalizeH="0" baseline="0" noProof="0" err="1">
                <a:ln>
                  <a:noFill/>
                </a:ln>
                <a:solidFill>
                  <a:srgbClr val="2E2D62"/>
                </a:solidFill>
                <a:effectLst/>
                <a:uLnTx/>
                <a:uFillTx/>
                <a:latin typeface="Arial" panose="020B0604020202020204" pitchFamily="34" charset="0"/>
                <a:ea typeface="+mn-ea"/>
                <a:cs typeface="Arial" panose="020B0604020202020204" pitchFamily="34" charset="0"/>
              </a:rPr>
              <a:t>urvey</a:t>
            </a:r>
            <a:endPar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13077"/>
          <a:stretch/>
        </p:blipFill>
        <p:spPr>
          <a:xfrm>
            <a:off x="8422059" y="1558187"/>
            <a:ext cx="3432677" cy="1741745"/>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393" r="12104"/>
          <a:stretch/>
        </p:blipFill>
        <p:spPr>
          <a:xfrm>
            <a:off x="573024" y="2550443"/>
            <a:ext cx="7497218" cy="3692327"/>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59" r="12593"/>
          <a:stretch/>
        </p:blipFill>
        <p:spPr>
          <a:xfrm>
            <a:off x="8422059" y="3345426"/>
            <a:ext cx="3329776" cy="1746057"/>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935" t="2441" r="12957"/>
          <a:stretch/>
        </p:blipFill>
        <p:spPr>
          <a:xfrm>
            <a:off x="8422157" y="5149966"/>
            <a:ext cx="3368665" cy="1707628"/>
          </a:xfrm>
          <a:prstGeom prst="rect">
            <a:avLst/>
          </a:prstGeom>
        </p:spPr>
      </p:pic>
      <p:sp>
        <p:nvSpPr>
          <p:cNvPr id="3" name="TextBox 2"/>
          <p:cNvSpPr txBox="1"/>
          <p:nvPr/>
        </p:nvSpPr>
        <p:spPr>
          <a:xfrm>
            <a:off x="11086816" y="1282006"/>
            <a:ext cx="102997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Physical sciences</a:t>
            </a:r>
          </a:p>
        </p:txBody>
      </p:sp>
      <p:sp>
        <p:nvSpPr>
          <p:cNvPr id="19" name="TextBox 18"/>
          <p:cNvSpPr txBox="1"/>
          <p:nvPr/>
        </p:nvSpPr>
        <p:spPr>
          <a:xfrm>
            <a:off x="11157963" y="3212961"/>
            <a:ext cx="1034037"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Life sciences</a:t>
            </a:r>
          </a:p>
        </p:txBody>
      </p:sp>
      <p:sp>
        <p:nvSpPr>
          <p:cNvPr id="20" name="TextBox 19"/>
          <p:cNvSpPr txBox="1"/>
          <p:nvPr/>
        </p:nvSpPr>
        <p:spPr>
          <a:xfrm>
            <a:off x="11157963" y="5143916"/>
            <a:ext cx="103403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MEC</a:t>
            </a:r>
          </a:p>
        </p:txBody>
      </p:sp>
      <p:sp>
        <p:nvSpPr>
          <p:cNvPr id="21" name="TextBox 20"/>
          <p:cNvSpPr txBox="1"/>
          <p:nvPr/>
        </p:nvSpPr>
        <p:spPr>
          <a:xfrm>
            <a:off x="6001305" y="2269139"/>
            <a:ext cx="215869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e.g. Cluster 1: mainly Chemical sciences</a:t>
            </a:r>
          </a:p>
        </p:txBody>
      </p:sp>
      <p:sp>
        <p:nvSpPr>
          <p:cNvPr id="2" name="Rectangle 1"/>
          <p:cNvSpPr/>
          <p:nvPr/>
        </p:nvSpPr>
        <p:spPr>
          <a:xfrm>
            <a:off x="416313" y="1505729"/>
            <a:ext cx="8018719"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70 case studies: ‘tick box’ parameters help define top-level choices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Experiment descriptions informing end station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Still open for input</a:t>
            </a:r>
          </a:p>
        </p:txBody>
      </p:sp>
    </p:spTree>
    <p:extLst>
      <p:ext uri="{BB962C8B-B14F-4D97-AF65-F5344CB8AC3E}">
        <p14:creationId xmlns:p14="http://schemas.microsoft.com/office/powerpoint/2010/main" val="2721654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635629"/>
            <a:ext cx="12191999" cy="3604793"/>
          </a:xfrm>
          <a:prstGeom prst="rect">
            <a:avLst/>
          </a:prstGeom>
          <a:solidFill>
            <a:schemeClr val="bg1">
              <a:alpha val="7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403340" y="357899"/>
            <a:ext cx="10950460" cy="1131536"/>
          </a:xfrm>
        </p:spPr>
        <p:txBody>
          <a:bodyPr>
            <a:noAutofit/>
          </a:bodyPr>
          <a:lstStyle/>
          <a:p>
            <a:r>
              <a:rPr lang="en-GB" spc="-100">
                <a:solidFill>
                  <a:srgbClr val="2E2D62"/>
                </a:solidFill>
                <a:latin typeface="Arial"/>
                <a:cs typeface="Arial"/>
                <a:sym typeface="Arial"/>
              </a:rPr>
              <a:t>Key next-generation capabilities identified in the UK XFEL Science Case</a:t>
            </a:r>
            <a:endParaRPr lang="en-GB"/>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6" name="Google Shape;319;p9">
            <a:extLst>
              <a:ext uri="{FF2B5EF4-FFF2-40B4-BE49-F238E27FC236}">
                <a16:creationId xmlns:a16="http://schemas.microsoft.com/office/drawing/2014/main" id="{EBEC80AE-1BF5-F1BE-46BA-B930C138A81E}"/>
              </a:ext>
            </a:extLst>
          </p:cNvPr>
          <p:cNvSpPr/>
          <p:nvPr/>
        </p:nvSpPr>
        <p:spPr>
          <a:xfrm>
            <a:off x="403340" y="1607054"/>
            <a:ext cx="11105908" cy="360479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r>
              <a:rPr kumimoji="0" lang="en-GB" sz="2400" b="0" i="0" u="none" strike="noStrike" kern="1200" cap="none" spc="-100" normalizeH="0" baseline="0" noProof="0">
                <a:ln>
                  <a:noFill/>
                </a:ln>
                <a:solidFill>
                  <a:srgbClr val="2E2D62"/>
                </a:solidFill>
                <a:effectLst/>
                <a:uLnTx/>
                <a:uFillTx/>
                <a:latin typeface="Arial"/>
                <a:ea typeface="+mn-ea"/>
                <a:cs typeface="Arial"/>
                <a:sym typeface="Arial"/>
              </a:rPr>
              <a:t> </a:t>
            </a:r>
            <a:r>
              <a:rPr kumimoji="0" lang="en-US" sz="2000" b="0" i="0" u="none" strike="noStrike" kern="1200" cap="none" spc="-100" normalizeH="0" baseline="0" noProof="0">
                <a:ln>
                  <a:noFill/>
                </a:ln>
                <a:solidFill>
                  <a:srgbClr val="2E2D62"/>
                </a:solidFill>
                <a:effectLst/>
                <a:uLnTx/>
                <a:uFillTx/>
                <a:latin typeface="Arial"/>
                <a:ea typeface="+mn-ea"/>
                <a:cs typeface="Arial"/>
                <a:sym typeface="Arial"/>
              </a:rPr>
              <a:t>Our focus to date has been on some of the most challenging and fundamental features</a:t>
            </a:r>
            <a:endParaRPr kumimoji="0" lang="en-GB" sz="2000" b="0" i="0" u="none" strike="noStrike" kern="1200" cap="none" spc="-10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GB" sz="9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 </a:t>
            </a:r>
            <a:r>
              <a:rPr kumimoji="0" lang="en-GB" sz="1800" b="1" i="0" u="none" strike="noStrike" kern="1200" cap="none" spc="0" normalizeH="0" baseline="0" noProof="0">
                <a:ln>
                  <a:noFill/>
                </a:ln>
                <a:solidFill>
                  <a:srgbClr val="000000"/>
                </a:solidFill>
                <a:effectLst/>
                <a:uLnTx/>
                <a:uFillTx/>
                <a:latin typeface="Arial"/>
                <a:ea typeface="+mn-ea"/>
                <a:cs typeface="Arial"/>
              </a:rPr>
              <a:t>Transform limited operation </a:t>
            </a:r>
            <a:r>
              <a:rPr kumimoji="0" lang="en-GB" sz="1800" b="0" i="0" u="none" strike="noStrike" kern="1200" cap="none" spc="0" normalizeH="0" baseline="0" noProof="0">
                <a:ln>
                  <a:noFill/>
                </a:ln>
                <a:solidFill>
                  <a:srgbClr val="000000"/>
                </a:solidFill>
                <a:effectLst/>
                <a:uLnTx/>
                <a:uFillTx/>
                <a:latin typeface="Arial"/>
                <a:ea typeface="+mn-ea"/>
                <a:cs typeface="Arial"/>
              </a:rPr>
              <a:t>across entire X-ray range </a:t>
            </a:r>
            <a:r>
              <a:rPr kumimoji="0" lang="en-GB" sz="1800" b="0" i="0" u="none" strike="noStrike" kern="1200" cap="none" spc="0" normalizeH="0" baseline="0" noProof="0">
                <a:ln>
                  <a:noFill/>
                </a:ln>
                <a:solidFill>
                  <a:srgbClr val="C00000"/>
                </a:solidFill>
                <a:effectLst/>
                <a:uLnTx/>
                <a:uFillTx/>
                <a:latin typeface="Arial"/>
                <a:ea typeface="+mn-ea"/>
                <a:cs typeface="Arial"/>
              </a:rPr>
              <a:t>(approx. 100 as – 100 fs and 50 eV to 20 </a:t>
            </a:r>
            <a:r>
              <a:rPr kumimoji="0" lang="en-GB" sz="1800" b="0" i="0" u="none" strike="noStrike" kern="1200" cap="none" spc="0" normalizeH="0" baseline="0" noProof="0" err="1">
                <a:ln>
                  <a:noFill/>
                </a:ln>
                <a:solidFill>
                  <a:srgbClr val="C00000"/>
                </a:solidFill>
                <a:effectLst/>
                <a:uLnTx/>
                <a:uFillTx/>
                <a:latin typeface="Arial"/>
                <a:ea typeface="+mn-ea"/>
                <a:cs typeface="Arial"/>
              </a:rPr>
              <a:t>keV</a:t>
            </a:r>
            <a:r>
              <a:rPr kumimoji="0" lang="en-GB" sz="1800" b="0" i="0" u="none" strike="noStrike" kern="1200" cap="none" spc="0" normalizeH="0" baseline="0" noProof="0">
                <a:ln>
                  <a:noFill/>
                </a:ln>
                <a:solidFill>
                  <a:srgbClr val="C00000"/>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 High efficiency facility with </a:t>
            </a:r>
            <a:r>
              <a:rPr kumimoji="0" lang="en-GB" sz="1800" b="1" i="0" u="none" strike="noStrike" kern="1200" cap="none" spc="0" normalizeH="0" baseline="0" noProof="0">
                <a:ln>
                  <a:noFill/>
                </a:ln>
                <a:solidFill>
                  <a:srgbClr val="000000"/>
                </a:solidFill>
                <a:effectLst/>
                <a:uLnTx/>
                <a:uFillTx/>
                <a:latin typeface="Arial"/>
                <a:ea typeface="+mn-ea"/>
                <a:cs typeface="Arial"/>
              </a:rPr>
              <a:t>a step change in the simultaneous operation of multiple end stations</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 </a:t>
            </a:r>
            <a:r>
              <a:rPr kumimoji="0" lang="en-GB" sz="1800" b="1" i="0" u="none" strike="noStrike" kern="1200" cap="none" spc="0" normalizeH="0" baseline="0" noProof="0">
                <a:ln>
                  <a:noFill/>
                </a:ln>
                <a:solidFill>
                  <a:srgbClr val="000000"/>
                </a:solidFill>
                <a:effectLst/>
                <a:uLnTx/>
                <a:uFillTx/>
                <a:latin typeface="Arial"/>
                <a:ea typeface="+mn-ea"/>
                <a:cs typeface="Arial"/>
              </a:rPr>
              <a:t>Evenly spaced, high-rep rate pulses </a:t>
            </a:r>
            <a:r>
              <a:rPr kumimoji="0" lang="en-GB" sz="1800" b="0" i="0" u="none" strike="noStrike" kern="1200" cap="none" spc="0" normalizeH="0" baseline="0" noProof="0">
                <a:ln>
                  <a:noFill/>
                </a:ln>
                <a:solidFill>
                  <a:srgbClr val="000000"/>
                </a:solidFill>
                <a:effectLst/>
                <a:uLnTx/>
                <a:uFillTx/>
                <a:latin typeface="Arial"/>
                <a:ea typeface="+mn-ea"/>
                <a:cs typeface="Arial"/>
              </a:rPr>
              <a:t>to match samples &amp; detectors </a:t>
            </a:r>
            <a:r>
              <a:rPr kumimoji="0" lang="en-GB" sz="1800" b="0" i="0" u="none" strike="noStrike" kern="1200" cap="none" spc="0" normalizeH="0" baseline="0" noProof="0">
                <a:ln>
                  <a:noFill/>
                </a:ln>
                <a:solidFill>
                  <a:srgbClr val="C00000"/>
                </a:solidFill>
                <a:effectLst/>
                <a:uLnTx/>
                <a:uFillTx/>
                <a:latin typeface="Arial"/>
                <a:ea typeface="+mn-ea"/>
                <a:cs typeface="Arial"/>
              </a:rPr>
              <a:t>(~ 100 kHz per FEL, with flexibility)</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 Improved synchronisation/timing data with external lasers to &lt; 1 fs</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 </a:t>
            </a:r>
            <a:r>
              <a:rPr kumimoji="0" lang="en-GB" sz="1800" b="1" i="0" u="none" strike="noStrike" kern="1200" cap="none" spc="0" normalizeH="0" baseline="0" noProof="0">
                <a:ln>
                  <a:noFill/>
                </a:ln>
                <a:solidFill>
                  <a:srgbClr val="000000"/>
                </a:solidFill>
                <a:effectLst/>
                <a:uLnTx/>
                <a:uFillTx/>
                <a:latin typeface="Arial"/>
                <a:ea typeface="+mn-ea"/>
                <a:cs typeface="Arial"/>
              </a:rPr>
              <a:t>Widely separated multiple colour X-rays </a:t>
            </a:r>
            <a:r>
              <a:rPr kumimoji="0" lang="en-GB" sz="1800" b="0" i="0" u="none" strike="noStrike" kern="1200" cap="none" spc="0" normalizeH="0" baseline="0" noProof="0">
                <a:ln>
                  <a:noFill/>
                </a:ln>
                <a:solidFill>
                  <a:srgbClr val="000000"/>
                </a:solidFill>
                <a:effectLst/>
                <a:uLnTx/>
                <a:uFillTx/>
                <a:latin typeface="Arial"/>
                <a:ea typeface="+mn-ea"/>
                <a:cs typeface="Arial"/>
              </a:rPr>
              <a:t>to at least one end-station </a:t>
            </a:r>
            <a:r>
              <a:rPr kumimoji="0" lang="en-GB" sz="1800" b="0" i="0" u="none" strike="noStrike" kern="1200" cap="none" spc="0" normalizeH="0" baseline="0" noProof="0">
                <a:ln>
                  <a:noFill/>
                </a:ln>
                <a:solidFill>
                  <a:srgbClr val="C00000"/>
                </a:solidFill>
                <a:effectLst/>
                <a:uLnTx/>
                <a:uFillTx/>
                <a:latin typeface="Arial"/>
                <a:ea typeface="+mn-ea"/>
                <a:cs typeface="Arial"/>
              </a:rPr>
              <a:t>(e.g. SXR+ HXR)</a:t>
            </a: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0"/>
              </a:spcAft>
              <a:buClrTx/>
              <a:buSzTx/>
              <a:buFontTx/>
              <a:buChar char="-"/>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Full array of synchronised sources: </a:t>
            </a:r>
            <a:b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srgbClr val="000000"/>
                </a:solidFill>
                <a:effectLst/>
                <a:uLnTx/>
                <a:uFillTx/>
                <a:latin typeface="Arial"/>
                <a:ea typeface="+mn-ea"/>
                <a:cs typeface="Arial"/>
              </a:rPr>
              <a:t>	XUV-THz, e-beams, high power &amp; high energy lasers at high rep-rate</a:t>
            </a: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endParaRPr kumimoji="0" lang="en-GB" sz="105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90000"/>
              </a:lnSpc>
              <a:spcBef>
                <a:spcPts val="0"/>
              </a:spcBef>
              <a:spcAft>
                <a:spcPts val="0"/>
              </a:spcAft>
              <a:buClrTx/>
              <a:buSzTx/>
              <a:buFontTx/>
              <a:buChar char="-"/>
              <a:tabLst>
                <a:tab pos="457200" algn="l"/>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Minimise the carbon footprint and energy consumption for both operation and build.</a:t>
            </a:r>
          </a:p>
        </p:txBody>
      </p:sp>
      <p:sp>
        <p:nvSpPr>
          <p:cNvPr id="7" name="TextBox 6"/>
          <p:cNvSpPr txBox="1"/>
          <p:nvPr/>
        </p:nvSpPr>
        <p:spPr>
          <a:xfrm>
            <a:off x="3273955" y="5419683"/>
            <a:ext cx="5478538" cy="127727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Also significant interest in:</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High pulse energy (&gt;&gt;1 </a:t>
            </a:r>
            <a:r>
              <a:rPr kumimoji="0" lang="en-GB" sz="1800" b="0" i="0" u="none" strike="noStrike" kern="1200" cap="none" spc="0" normalizeH="0" baseline="0" noProof="0" err="1">
                <a:ln>
                  <a:noFill/>
                </a:ln>
                <a:solidFill>
                  <a:srgbClr val="FFFFFF"/>
                </a:solidFill>
                <a:effectLst/>
                <a:uLnTx/>
                <a:uFillTx/>
                <a:latin typeface="Arial" panose="020B0604020202020204"/>
                <a:ea typeface="+mn-ea"/>
                <a:cs typeface="+mn-cs"/>
              </a:rPr>
              <a:t>mJ</a:t>
            </a: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High photon energy (&gt; 20 </a:t>
            </a:r>
            <a:r>
              <a:rPr kumimoji="0" lang="en-GB" sz="1800" b="0" i="0" u="none" strike="noStrike" kern="1200" cap="none" spc="0" normalizeH="0" baseline="0" noProof="0" err="1">
                <a:ln>
                  <a:noFill/>
                </a:ln>
                <a:solidFill>
                  <a:srgbClr val="FFFFFF"/>
                </a:solidFill>
                <a:effectLst/>
                <a:uLnTx/>
                <a:uFillTx/>
                <a:latin typeface="Arial" panose="020B0604020202020204"/>
                <a:ea typeface="+mn-ea"/>
                <a:cs typeface="+mn-cs"/>
              </a:rPr>
              <a:t>keV</a:t>
            </a: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In some cases with less demand for high rep rate</a:t>
            </a:r>
          </a:p>
        </p:txBody>
      </p:sp>
    </p:spTree>
    <p:extLst>
      <p:ext uri="{BB962C8B-B14F-4D97-AF65-F5344CB8AC3E}">
        <p14:creationId xmlns:p14="http://schemas.microsoft.com/office/powerpoint/2010/main" val="14684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460070" y="197825"/>
            <a:ext cx="870302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User Requirements from the Science Case &amp; Survey</a:t>
            </a:r>
          </a:p>
        </p:txBody>
      </p:sp>
      <p:sp>
        <p:nvSpPr>
          <p:cNvPr id="22" name="Rectangle 21"/>
          <p:cNvSpPr/>
          <p:nvPr/>
        </p:nvSpPr>
        <p:spPr>
          <a:xfrm>
            <a:off x="10763795" y="0"/>
            <a:ext cx="14282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p:cNvSpPr/>
          <p:nvPr/>
        </p:nvSpPr>
        <p:spPr>
          <a:xfrm>
            <a:off x="1761894" y="6548435"/>
            <a:ext cx="10401202" cy="333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070" y="497839"/>
            <a:ext cx="8059538" cy="605059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306560" y="5719980"/>
            <a:ext cx="2032000" cy="365760"/>
          </a:xfrm>
          <a:prstGeom prst="rect">
            <a:avLst/>
          </a:prstGeom>
          <a:ln>
            <a:solidFill>
              <a:srgbClr val="000000"/>
            </a:solidFill>
          </a:ln>
        </p:spPr>
      </p:pic>
      <p:sp>
        <p:nvSpPr>
          <p:cNvPr id="21" name="TextBox 20">
            <a:extLst>
              <a:ext uri="{FF2B5EF4-FFF2-40B4-BE49-F238E27FC236}">
                <a16:creationId xmlns:a16="http://schemas.microsoft.com/office/drawing/2014/main" id="{DE67786B-8CF6-7140-A9BE-F2F0A0F1F7F0}"/>
              </a:ext>
            </a:extLst>
          </p:cNvPr>
          <p:cNvSpPr txBox="1"/>
          <p:nvPr/>
        </p:nvSpPr>
        <p:spPr>
          <a:xfrm>
            <a:off x="98539" y="273045"/>
            <a:ext cx="3907108" cy="193899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Evenly spaced, high-rep rate pulses</a:t>
            </a:r>
          </a:p>
        </p:txBody>
      </p:sp>
      <p:sp>
        <p:nvSpPr>
          <p:cNvPr id="26" name="Rectangle 25"/>
          <p:cNvSpPr/>
          <p:nvPr/>
        </p:nvSpPr>
        <p:spPr>
          <a:xfrm>
            <a:off x="4005647" y="6471721"/>
            <a:ext cx="2547554"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~1-1.5 GeV</a:t>
            </a:r>
          </a:p>
        </p:txBody>
      </p:sp>
      <p:sp>
        <p:nvSpPr>
          <p:cNvPr id="27" name="Rectangle 26"/>
          <p:cNvSpPr/>
          <p:nvPr/>
        </p:nvSpPr>
        <p:spPr>
          <a:xfrm>
            <a:off x="6553201" y="6471722"/>
            <a:ext cx="1737359"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~2-3 GeV</a:t>
            </a:r>
          </a:p>
        </p:txBody>
      </p:sp>
      <p:sp>
        <p:nvSpPr>
          <p:cNvPr id="28" name="Rectangle 27"/>
          <p:cNvSpPr/>
          <p:nvPr/>
        </p:nvSpPr>
        <p:spPr>
          <a:xfrm>
            <a:off x="8290560" y="6471721"/>
            <a:ext cx="1930400"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~6-8 GeV</a:t>
            </a:r>
          </a:p>
        </p:txBody>
      </p:sp>
      <p:sp>
        <p:nvSpPr>
          <p:cNvPr id="29" name="Rectangle 28"/>
          <p:cNvSpPr/>
          <p:nvPr/>
        </p:nvSpPr>
        <p:spPr>
          <a:xfrm>
            <a:off x="10220960" y="6471721"/>
            <a:ext cx="1142410"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≥10 </a:t>
            </a: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GeV</a:t>
            </a:r>
          </a:p>
        </p:txBody>
      </p:sp>
      <p:sp>
        <p:nvSpPr>
          <p:cNvPr id="35" name="Round Single Corner Rectangle 34"/>
          <p:cNvSpPr/>
          <p:nvPr/>
        </p:nvSpPr>
        <p:spPr>
          <a:xfrm>
            <a:off x="4005648" y="2194560"/>
            <a:ext cx="6096296" cy="3891280"/>
          </a:xfrm>
          <a:prstGeom prst="round1Rect">
            <a:avLst>
              <a:gd name="adj" fmla="val 3408"/>
            </a:avLst>
          </a:prstGeom>
          <a:gradFill flip="none" rotWithShape="1">
            <a:gsLst>
              <a:gs pos="0">
                <a:srgbClr val="00B050"/>
              </a:gs>
              <a:gs pos="53000">
                <a:schemeClr val="bg1">
                  <a:alpha val="41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Preliminary focus for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UK-based option: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~8 GeV SRF CW</a:t>
            </a:r>
          </a:p>
        </p:txBody>
      </p:sp>
      <p:sp>
        <p:nvSpPr>
          <p:cNvPr id="37" name="Rectangle 36"/>
          <p:cNvSpPr/>
          <p:nvPr/>
        </p:nvSpPr>
        <p:spPr>
          <a:xfrm>
            <a:off x="2096872" y="6471910"/>
            <a:ext cx="2547554"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Electron Beam Energy:</a:t>
            </a:r>
          </a:p>
        </p:txBody>
      </p:sp>
      <p:sp>
        <p:nvSpPr>
          <p:cNvPr id="30" name="Rectangle 29"/>
          <p:cNvSpPr/>
          <p:nvPr/>
        </p:nvSpPr>
        <p:spPr>
          <a:xfrm>
            <a:off x="11267595" y="4390261"/>
            <a:ext cx="994395"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E2C61"/>
                </a:solidFill>
                <a:effectLst/>
                <a:uLnTx/>
                <a:uFillTx/>
                <a:latin typeface="Calibri" panose="020F0502020204030204"/>
                <a:ea typeface="+mn-ea"/>
                <a:cs typeface="+mn-cs"/>
              </a:rPr>
              <a:t>HRR NC</a:t>
            </a:r>
          </a:p>
        </p:txBody>
      </p:sp>
      <p:sp>
        <p:nvSpPr>
          <p:cNvPr id="31" name="Rectangle 30"/>
          <p:cNvSpPr/>
          <p:nvPr/>
        </p:nvSpPr>
        <p:spPr>
          <a:xfrm>
            <a:off x="11234308" y="5224427"/>
            <a:ext cx="1060969"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E2C61"/>
                </a:solidFill>
                <a:effectLst/>
                <a:uLnTx/>
                <a:uFillTx/>
                <a:latin typeface="Calibri" panose="020F0502020204030204"/>
                <a:ea typeface="+mn-ea"/>
                <a:cs typeface="+mn-cs"/>
              </a:rPr>
              <a:t>NC</a:t>
            </a:r>
          </a:p>
        </p:txBody>
      </p:sp>
      <p:sp>
        <p:nvSpPr>
          <p:cNvPr id="32" name="Rectangle 31"/>
          <p:cNvSpPr/>
          <p:nvPr/>
        </p:nvSpPr>
        <p:spPr>
          <a:xfrm>
            <a:off x="11250951" y="3513858"/>
            <a:ext cx="1027682"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(Pulsed)</a:t>
            </a:r>
          </a:p>
        </p:txBody>
      </p:sp>
      <p:sp>
        <p:nvSpPr>
          <p:cNvPr id="33" name="Rectangle 32"/>
          <p:cNvSpPr/>
          <p:nvPr/>
        </p:nvSpPr>
        <p:spPr>
          <a:xfrm>
            <a:off x="11215132" y="1996940"/>
            <a:ext cx="1099321" cy="63912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(CW)</a:t>
            </a:r>
          </a:p>
        </p:txBody>
      </p:sp>
      <p:sp>
        <p:nvSpPr>
          <p:cNvPr id="34" name="Rectangle 33"/>
          <p:cNvSpPr/>
          <p:nvPr/>
        </p:nvSpPr>
        <p:spPr>
          <a:xfrm>
            <a:off x="11362686" y="1098541"/>
            <a:ext cx="804213"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ERLs</a:t>
            </a:r>
          </a:p>
        </p:txBody>
      </p:sp>
      <p:sp>
        <p:nvSpPr>
          <p:cNvPr id="38" name="Rectangle 37"/>
          <p:cNvSpPr/>
          <p:nvPr/>
        </p:nvSpPr>
        <p:spPr>
          <a:xfrm>
            <a:off x="10763795" y="98616"/>
            <a:ext cx="1399300" cy="517084"/>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Acceleration Technology:</a:t>
            </a:r>
          </a:p>
        </p:txBody>
      </p:sp>
      <p:sp>
        <p:nvSpPr>
          <p:cNvPr id="39" name="Rectangle 38">
            <a:extLst>
              <a:ext uri="{FF2B5EF4-FFF2-40B4-BE49-F238E27FC236}">
                <a16:creationId xmlns:a16="http://schemas.microsoft.com/office/drawing/2014/main" id="{108DC7F5-099C-FD4D-905A-DC79A38901EC}"/>
              </a:ext>
            </a:extLst>
          </p:cNvPr>
          <p:cNvSpPr/>
          <p:nvPr/>
        </p:nvSpPr>
        <p:spPr>
          <a:xfrm>
            <a:off x="240524" y="2347777"/>
            <a:ext cx="3155523" cy="3790268"/>
          </a:xfrm>
          <a:prstGeom prst="rect">
            <a:avLst/>
          </a:prstGeom>
        </p:spPr>
        <p:txBody>
          <a:bodyPr wrap="square">
            <a:spAutoFit/>
          </a:bodyPr>
          <a:lstStyle/>
          <a:p>
            <a:pPr marL="285750" marR="0" lvl="0" indent="-285750" algn="l" defTabSz="9144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Max. </a:t>
            </a: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photon energy</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strongly influences the required </a:t>
            </a: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electron beam energy</a:t>
            </a:r>
          </a:p>
          <a:p>
            <a:pPr marL="285750" marR="0" lvl="0" indent="-285750" algn="l" defTabSz="9144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Repetition rate</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largely dictates the </a:t>
            </a: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type of acceleration technology</a:t>
            </a:r>
          </a:p>
          <a:p>
            <a:pPr marL="285750" marR="0" lvl="0" indent="-285750" algn="l" defTabSz="9144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Requirements suggest </a:t>
            </a:r>
            <a:b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GeV superconducting RF </a:t>
            </a:r>
            <a:r>
              <a:rPr kumimoji="0" lang="en-GB" sz="1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linac</a:t>
            </a: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10000"/>
              </a:lnSpc>
              <a:spcBef>
                <a:spcPts val="0"/>
              </a:spcBef>
              <a:spcAft>
                <a:spcPts val="90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3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5" grpId="0" animBg="1"/>
      <p:bldP spid="37" grpId="0"/>
      <p:bldP spid="30" grpId="0"/>
      <p:bldP spid="31" grpId="0"/>
      <p:bldP spid="32" grpId="0"/>
      <p:bldP spid="33" grpId="0"/>
      <p:bldP spid="34"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7" name="Picture 6">
            <a:extLst>
              <a:ext uri="{FF2B5EF4-FFF2-40B4-BE49-F238E27FC236}">
                <a16:creationId xmlns:a16="http://schemas.microsoft.com/office/drawing/2014/main" id="{7C9D6DBC-F19A-84A4-4151-0057FA915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411" y="6131822"/>
            <a:ext cx="2111379" cy="539751"/>
          </a:xfrm>
          <a:prstGeom prst="rect">
            <a:avLst/>
          </a:prstGeom>
        </p:spPr>
      </p:pic>
      <p:sp>
        <p:nvSpPr>
          <p:cNvPr id="15" name="Title 1">
            <a:extLst>
              <a:ext uri="{FF2B5EF4-FFF2-40B4-BE49-F238E27FC236}">
                <a16:creationId xmlns:a16="http://schemas.microsoft.com/office/drawing/2014/main" id="{791BDAFB-DDC4-9FD0-DEE9-72384D26F492}"/>
              </a:ext>
            </a:extLst>
          </p:cNvPr>
          <p:cNvSpPr txBox="1">
            <a:spLocks/>
          </p:cNvSpPr>
          <p:nvPr/>
        </p:nvSpPr>
        <p:spPr>
          <a:xfrm>
            <a:off x="252411" y="3085634"/>
            <a:ext cx="11101389" cy="6867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spc="-150">
                <a:solidFill>
                  <a:srgbClr val="2E2D62"/>
                </a:solidFill>
                <a:latin typeface="Arial" panose="020B0604020202020204" pitchFamily="34" charset="0"/>
                <a:ea typeface="+mn-ea"/>
                <a:cs typeface="Arial" panose="020B0604020202020204" pitchFamily="34" charset="0"/>
              </a:rPr>
              <a:t>Why are we here?</a:t>
            </a:r>
          </a:p>
        </p:txBody>
      </p:sp>
    </p:spTree>
    <p:extLst>
      <p:ext uri="{BB962C8B-B14F-4D97-AF65-F5344CB8AC3E}">
        <p14:creationId xmlns:p14="http://schemas.microsoft.com/office/powerpoint/2010/main" val="1703623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77" y="295952"/>
            <a:ext cx="7143508" cy="695169"/>
          </a:xfrm>
        </p:spPr>
        <p:txBody>
          <a:bodyPr>
            <a:noAutofit/>
          </a:bodyPr>
          <a:lstStyle/>
          <a:p>
            <a:r>
              <a:rPr lang="en-GB"/>
              <a:t>Evenly spaced, high rep rate pulses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7959994" y="2889671"/>
            <a:ext cx="4066838" cy="3511558"/>
          </a:xfrm>
          <a:prstGeom prst="rect">
            <a:avLst/>
          </a:prstGeom>
        </p:spPr>
      </p:pic>
      <p:sp>
        <p:nvSpPr>
          <p:cNvPr id="3" name="Rectangle 2"/>
          <p:cNvSpPr/>
          <p:nvPr/>
        </p:nvSpPr>
        <p:spPr>
          <a:xfrm>
            <a:off x="2592311" y="5885650"/>
            <a:ext cx="4829174"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Outlook to Future XFELs, </a:t>
            </a:r>
            <a:r>
              <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rPr>
              <a:t>Dong Wang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rPr>
              <a:t>Shanghai Advanced Research Institute, Chinese Academy of Sciences and SHINE IPAC23, Venice, May 12,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hlinkClick r:id="rId3"/>
              </a:rPr>
              <a:t>https://accelconf.web.cern.ch/ipac2023/pdf/FRXD2_talk.pdf</a:t>
            </a:r>
            <a:endPar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0" y="1569719"/>
            <a:ext cx="7767484" cy="2149798"/>
          </a:xfrm>
          <a:prstGeom prst="rect">
            <a:avLst/>
          </a:prstGeom>
        </p:spPr>
      </p:pic>
      <p:pic>
        <p:nvPicPr>
          <p:cNvPr id="12" name="Picture 11"/>
          <p:cNvPicPr>
            <a:picLocks noChangeAspect="1"/>
          </p:cNvPicPr>
          <p:nvPr/>
        </p:nvPicPr>
        <p:blipFill>
          <a:blip r:embed="rId5"/>
          <a:stretch>
            <a:fillRect/>
          </a:stretch>
        </p:blipFill>
        <p:spPr>
          <a:xfrm>
            <a:off x="7364361" y="0"/>
            <a:ext cx="4827639" cy="2416020"/>
          </a:xfrm>
          <a:prstGeom prst="rect">
            <a:avLst/>
          </a:prstGeom>
        </p:spPr>
      </p:pic>
      <p:sp>
        <p:nvSpPr>
          <p:cNvPr id="14" name="TextBox 13"/>
          <p:cNvSpPr txBox="1"/>
          <p:nvPr/>
        </p:nvSpPr>
        <p:spPr>
          <a:xfrm>
            <a:off x="7364361" y="-20056"/>
            <a:ext cx="1714263"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Hard X-ray FELs</a:t>
            </a:r>
          </a:p>
        </p:txBody>
      </p:sp>
      <p:pic>
        <p:nvPicPr>
          <p:cNvPr id="5" name="Picture 4"/>
          <p:cNvPicPr>
            <a:picLocks noChangeAspect="1"/>
          </p:cNvPicPr>
          <p:nvPr/>
        </p:nvPicPr>
        <p:blipFill rotWithShape="1">
          <a:blip r:embed="rId6"/>
          <a:srcRect t="13884" b="20763"/>
          <a:stretch/>
        </p:blipFill>
        <p:spPr>
          <a:xfrm>
            <a:off x="182464" y="3510975"/>
            <a:ext cx="6909489" cy="2374675"/>
          </a:xfrm>
          <a:prstGeom prst="rect">
            <a:avLst/>
          </a:prstGeom>
        </p:spPr>
      </p:pic>
      <p:sp>
        <p:nvSpPr>
          <p:cNvPr id="15" name="Rectangle 14"/>
          <p:cNvSpPr/>
          <p:nvPr/>
        </p:nvSpPr>
        <p:spPr>
          <a:xfrm>
            <a:off x="8232402" y="2174631"/>
            <a:ext cx="394604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rPr>
              <a:t>Allen Orville, Diamond, UK XFEL Town Hall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hlinkClick r:id="rId7"/>
              </a:rPr>
              <a:t>https://www.clf.stfc.ac.uk/Pages/final_AMOrville_RS-TownMeeting_16July2019-b2.pdf</a:t>
            </a:r>
            <a:endPar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rPr>
              <a:t> </a:t>
            </a:r>
            <a:endPar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16" name="Rectangle 15"/>
          <p:cNvSpPr/>
          <p:nvPr/>
        </p:nvSpPr>
        <p:spPr>
          <a:xfrm>
            <a:off x="7767484" y="6384672"/>
            <a:ext cx="42903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2C61"/>
                </a:solidFill>
                <a:effectLst/>
                <a:uLnTx/>
                <a:uFillTx/>
                <a:latin typeface="Calibri" panose="020F0502020204030204"/>
                <a:ea typeface="+mn-ea"/>
                <a:cs typeface="+mn-cs"/>
              </a:rPr>
              <a:t>Mike Dunne, SLAC, Future Developments at LCLS, UK XFEL Launch Event 2023 </a:t>
            </a: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hlinkClick r:id="rId8"/>
              </a:rPr>
              <a:t>https://youtu.be/sxipwNyXMhg</a:t>
            </a:r>
            <a:endPar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17" name="Oval 16"/>
          <p:cNvSpPr/>
          <p:nvPr/>
        </p:nvSpPr>
        <p:spPr>
          <a:xfrm>
            <a:off x="884904" y="1507283"/>
            <a:ext cx="3942735" cy="8463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182464" y="2509129"/>
            <a:ext cx="3942735" cy="8463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3392129" y="2644618"/>
            <a:ext cx="3972232" cy="8463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Picture 19"/>
          <p:cNvPicPr>
            <a:picLocks noChangeAspect="1"/>
          </p:cNvPicPr>
          <p:nvPr/>
        </p:nvPicPr>
        <p:blipFill>
          <a:blip r:embed="rId9"/>
          <a:stretch>
            <a:fillRect/>
          </a:stretch>
        </p:blipFill>
        <p:spPr>
          <a:xfrm>
            <a:off x="2153831" y="1394898"/>
            <a:ext cx="1247041" cy="216154"/>
          </a:xfrm>
          <a:prstGeom prst="rect">
            <a:avLst/>
          </a:prstGeom>
        </p:spPr>
      </p:pic>
      <p:pic>
        <p:nvPicPr>
          <p:cNvPr id="21" name="Picture 20"/>
          <p:cNvPicPr>
            <a:picLocks noChangeAspect="1"/>
          </p:cNvPicPr>
          <p:nvPr/>
        </p:nvPicPr>
        <p:blipFill>
          <a:blip r:embed="rId10"/>
          <a:stretch>
            <a:fillRect/>
          </a:stretch>
        </p:blipFill>
        <p:spPr>
          <a:xfrm>
            <a:off x="1232105" y="3218283"/>
            <a:ext cx="1679348" cy="282663"/>
          </a:xfrm>
          <a:prstGeom prst="rect">
            <a:avLst/>
          </a:prstGeom>
        </p:spPr>
      </p:pic>
      <p:pic>
        <p:nvPicPr>
          <p:cNvPr id="22" name="Picture 21"/>
          <p:cNvPicPr>
            <a:picLocks noChangeAspect="1"/>
          </p:cNvPicPr>
          <p:nvPr/>
        </p:nvPicPr>
        <p:blipFill>
          <a:blip r:embed="rId11"/>
          <a:stretch>
            <a:fillRect/>
          </a:stretch>
        </p:blipFill>
        <p:spPr>
          <a:xfrm>
            <a:off x="4759116" y="3332902"/>
            <a:ext cx="1371745" cy="266035"/>
          </a:xfrm>
          <a:prstGeom prst="rect">
            <a:avLst/>
          </a:prstGeom>
        </p:spPr>
      </p:pic>
    </p:spTree>
    <p:extLst>
      <p:ext uri="{BB962C8B-B14F-4D97-AF65-F5344CB8AC3E}">
        <p14:creationId xmlns:p14="http://schemas.microsoft.com/office/powerpoint/2010/main" val="88649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54F499-22BE-12DE-E7B8-E4134DBF4643}"/>
              </a:ext>
            </a:extLst>
          </p:cNvPr>
          <p:cNvSpPr/>
          <p:nvPr/>
        </p:nvSpPr>
        <p:spPr>
          <a:xfrm>
            <a:off x="2590799" y="1201270"/>
            <a:ext cx="7135905" cy="55670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573813" y="1210862"/>
            <a:ext cx="7223684" cy="5390287"/>
          </a:xfrm>
          <a:prstGeom prst="rect">
            <a:avLst/>
          </a:prstGeom>
        </p:spPr>
      </p:pic>
      <p:pic>
        <p:nvPicPr>
          <p:cNvPr id="8" name="Picture 11" descr="Chart&#10;&#10;Description automatically generated">
            <a:extLst>
              <a:ext uri="{FF2B5EF4-FFF2-40B4-BE49-F238E27FC236}">
                <a16:creationId xmlns:a16="http://schemas.microsoft.com/office/drawing/2014/main" id="{F272E943-E484-4E33-8DF2-EB440E46B3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3615" y="3585538"/>
            <a:ext cx="2667000" cy="489992"/>
          </a:xfrm>
          <a:prstGeom prst="rect">
            <a:avLst/>
          </a:prstGeom>
        </p:spPr>
      </p:pic>
      <p:sp>
        <p:nvSpPr>
          <p:cNvPr id="6" name="Rectangle 5"/>
          <p:cNvSpPr/>
          <p:nvPr/>
        </p:nvSpPr>
        <p:spPr>
          <a:xfrm>
            <a:off x="6599960" y="3244334"/>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B094DCA-A9AE-47F9-B32F-7B965F5831A0}"/>
              </a:ext>
            </a:extLst>
          </p:cNvPr>
          <p:cNvSpPr/>
          <p:nvPr/>
        </p:nvSpPr>
        <p:spPr>
          <a:xfrm>
            <a:off x="-36846" y="3588356"/>
            <a:ext cx="2799808" cy="2646596"/>
          </a:xfrm>
          <a:prstGeom prst="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nchorCtr="0"/>
          <a:lstStyle/>
          <a:p>
            <a:pPr marL="342900" marR="0" lvl="0" indent="-342900" algn="l" defTabSz="914400" rtl="0" eaLnBrk="1" fontAlgn="auto" latinLnBrk="0" hangingPunct="1">
              <a:lnSpc>
                <a:spcPct val="100000"/>
              </a:lnSpc>
              <a:spcBef>
                <a:spcPts val="0"/>
              </a:spcBef>
              <a:spcAft>
                <a:spcPts val="300"/>
              </a:spcAft>
              <a:buClrTx/>
              <a:buSzPct val="11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a:rPr>
              <a:t>Advances in high rep-rate lasers (</a:t>
            </a:r>
            <a:r>
              <a:rPr kumimoji="0" lang="en-GB"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e.g. Kagome fibres</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a:rPr>
              <a:t>) for ≤ 1MHz UV seeding + harmonic FEL conversion to ≤ 2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Calibri"/>
              </a:rPr>
              <a:t>keV</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300"/>
              </a:spcAft>
              <a:buClrTx/>
              <a:buSzPct val="110000"/>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 name="Rectangle 1"/>
          <p:cNvSpPr/>
          <p:nvPr/>
        </p:nvSpPr>
        <p:spPr>
          <a:xfrm>
            <a:off x="9707259" y="1124954"/>
            <a:ext cx="2196559"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HB-SASE-2.0 for 25 keV, 2.5 fs duration, TW peak power, &gt;mJ pulse energy, 8 × 10</a:t>
            </a:r>
            <a:r>
              <a:rPr kumimoji="0" lang="en-GB" sz="1800" b="0" i="0" u="none" strike="noStrike" kern="1200" cap="none" spc="0" normalizeH="0" baseline="30000" noProof="0">
                <a:ln>
                  <a:noFill/>
                </a:ln>
                <a:solidFill>
                  <a:srgbClr val="000000"/>
                </a:solidFill>
                <a:effectLst/>
                <a:uLnTx/>
                <a:uFillTx/>
                <a:latin typeface="Calibri" panose="020F0502020204030204"/>
                <a:ea typeface="+mn-ea"/>
                <a:cs typeface="Calibri" panose="020F0502020204030204"/>
              </a:rPr>
              <a:t>-5</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FWHM BW, at any e-beam repetition rate</a:t>
            </a:r>
          </a:p>
        </p:txBody>
      </p:sp>
      <p:sp>
        <p:nvSpPr>
          <p:cNvPr id="9" name="TextBox 8">
            <a:extLst>
              <a:ext uri="{FF2B5EF4-FFF2-40B4-BE49-F238E27FC236}">
                <a16:creationId xmlns:a16="http://schemas.microsoft.com/office/drawing/2014/main" id="{C0879127-B93C-4A81-BA4B-962B3B36F6E4}"/>
              </a:ext>
            </a:extLst>
          </p:cNvPr>
          <p:cNvSpPr txBox="1"/>
          <p:nvPr/>
        </p:nvSpPr>
        <p:spPr>
          <a:xfrm>
            <a:off x="10057455" y="3341523"/>
            <a:ext cx="2015522"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E2C61"/>
                </a:solidFill>
                <a:effectLst>
                  <a:glow rad="101600">
                    <a:srgbClr val="FFFFFF">
                      <a:alpha val="60000"/>
                    </a:srgbClr>
                  </a:glow>
                </a:effectLst>
                <a:uLnTx/>
                <a:uFillTx/>
                <a:latin typeface="Calibri" panose="020F0502020204030204"/>
                <a:ea typeface="+mn-ea"/>
                <a:cs typeface="+mn-cs"/>
              </a:rPr>
              <a:t>HB-SASE schematic</a:t>
            </a:r>
            <a:endParaRPr kumimoji="0" lang="en-GB" sz="1200" b="1" i="0" u="none" strike="noStrike" kern="1200" cap="none" spc="0" normalizeH="0" baseline="0" noProof="0">
              <a:ln>
                <a:noFill/>
              </a:ln>
              <a:solidFill>
                <a:srgbClr val="2E2C61"/>
              </a:solidFill>
              <a:effectLst>
                <a:glow rad="101600">
                  <a:prstClr val="white">
                    <a:alpha val="60000"/>
                  </a:prstClr>
                </a:glow>
              </a:effectLst>
              <a:uLnTx/>
              <a:uFillTx/>
              <a:latin typeface="Calibri" panose="020F0502020204030204"/>
              <a:ea typeface="+mn-ea"/>
              <a:cs typeface="Calibri"/>
            </a:endParaRPr>
          </a:p>
        </p:txBody>
      </p:sp>
      <p:sp>
        <p:nvSpPr>
          <p:cNvPr id="3" name="Rectangle 2"/>
          <p:cNvSpPr/>
          <p:nvPr/>
        </p:nvSpPr>
        <p:spPr>
          <a:xfrm>
            <a:off x="-36845" y="1027297"/>
            <a:ext cx="2734321" cy="120032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300"/>
              </a:spcAft>
              <a:buClrTx/>
              <a:buSzPct val="110000"/>
              <a:buFont typeface="Arial" panose="020B0604020202020204" pitchFamily="34" charset="0"/>
              <a:buChar char="•"/>
              <a:tabLst/>
              <a:defRPr/>
            </a:pPr>
            <a:r>
              <a:rPr kumimoji="0" lang="en-GB"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Attosecond</a:t>
            </a:r>
            <a:r>
              <a:rPr kumimoji="0" lang="en-GB"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pulses tightly synchronised to external sources (e.g. XLEAP)</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0" name="Rectangle 9"/>
          <p:cNvSpPr/>
          <p:nvPr/>
        </p:nvSpPr>
        <p:spPr>
          <a:xfrm>
            <a:off x="9707259" y="4299555"/>
            <a:ext cx="2378849"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Enhanced self-seeding for few-GW 30 fs stable coherent SXR pulses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Cavity XFELs: RAFEL, XFELO for narrowest bandwidth</a:t>
            </a:r>
          </a:p>
        </p:txBody>
      </p:sp>
      <p:pic>
        <p:nvPicPr>
          <p:cNvPr id="13" name="Picture 13" descr="A picture containing object, honeycomb&#10;&#10;Description automatically generated">
            <a:extLst>
              <a:ext uri="{FF2B5EF4-FFF2-40B4-BE49-F238E27FC236}">
                <a16:creationId xmlns:a16="http://schemas.microsoft.com/office/drawing/2014/main" id="{EF6E29A7-D3AC-4B2D-8A75-214B6976A5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84" y="5350647"/>
            <a:ext cx="2004284" cy="1339402"/>
          </a:xfrm>
          <a:prstGeom prst="rect">
            <a:avLst/>
          </a:prstGeom>
        </p:spPr>
      </p:pic>
      <p:grpSp>
        <p:nvGrpSpPr>
          <p:cNvPr id="15" name="Group 14"/>
          <p:cNvGrpSpPr/>
          <p:nvPr/>
        </p:nvGrpSpPr>
        <p:grpSpPr>
          <a:xfrm>
            <a:off x="231237" y="2208237"/>
            <a:ext cx="2247471" cy="1337153"/>
            <a:chOff x="226554" y="2267039"/>
            <a:chExt cx="2247471" cy="1337153"/>
          </a:xfrm>
        </p:grpSpPr>
        <p:pic>
          <p:nvPicPr>
            <p:cNvPr id="12" name="Picture 10" descr="A close up of smoke&#10;&#10;Description automatically generated">
              <a:extLst>
                <a:ext uri="{FF2B5EF4-FFF2-40B4-BE49-F238E27FC236}">
                  <a16:creationId xmlns:a16="http://schemas.microsoft.com/office/drawing/2014/main" id="{9C3E1BFF-543A-482E-855B-0A966381A3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03835" y="2267039"/>
              <a:ext cx="2170190" cy="1337153"/>
            </a:xfrm>
            <a:prstGeom prst="rect">
              <a:avLst/>
            </a:prstGeom>
          </p:spPr>
        </p:pic>
        <p:sp>
          <p:nvSpPr>
            <p:cNvPr id="14" name="TextBox 13">
              <a:extLst>
                <a:ext uri="{FF2B5EF4-FFF2-40B4-BE49-F238E27FC236}">
                  <a16:creationId xmlns:a16="http://schemas.microsoft.com/office/drawing/2014/main" id="{84A0E30D-FF84-4898-8958-9CECAE46993A}"/>
                </a:ext>
              </a:extLst>
            </p:cNvPr>
            <p:cNvSpPr txBox="1"/>
            <p:nvPr/>
          </p:nvSpPr>
          <p:spPr>
            <a:xfrm>
              <a:off x="226554" y="2295059"/>
              <a:ext cx="7703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t>XLEAP</a:t>
              </a:r>
              <a:endParaRPr kumimoji="0" lang="en-US"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grpSp>
      <p:sp>
        <p:nvSpPr>
          <p:cNvPr id="4" name="Rectangle 3"/>
          <p:cNvSpPr/>
          <p:nvPr/>
        </p:nvSpPr>
        <p:spPr>
          <a:xfrm>
            <a:off x="7151914" y="312132"/>
            <a:ext cx="49952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1200" cap="none" spc="-100" normalizeH="0" baseline="0" noProof="0">
                <a:ln>
                  <a:noFill/>
                </a:ln>
                <a:solidFill>
                  <a:srgbClr val="2E2D62"/>
                </a:solidFill>
                <a:effectLst/>
                <a:uLnTx/>
                <a:uFillTx/>
                <a:latin typeface="Calibri" panose="020F0502020204030204"/>
                <a:ea typeface="+mn-ea"/>
                <a:cs typeface="Arial"/>
                <a:sym typeface="Arial"/>
              </a:rPr>
              <a:t>Transform-limited pulses across a wide range of energies and pulse lengths requires a wide range of techniques.</a:t>
            </a:r>
          </a:p>
        </p:txBody>
      </p:sp>
      <p:sp>
        <p:nvSpPr>
          <p:cNvPr id="17" name="TextBox 16">
            <a:extLst>
              <a:ext uri="{FF2B5EF4-FFF2-40B4-BE49-F238E27FC236}">
                <a16:creationId xmlns:a16="http://schemas.microsoft.com/office/drawing/2014/main" id="{67B54F19-1212-9345-95FF-9D2815FD6E96}"/>
              </a:ext>
            </a:extLst>
          </p:cNvPr>
          <p:cNvSpPr txBox="1"/>
          <p:nvPr/>
        </p:nvSpPr>
        <p:spPr>
          <a:xfrm>
            <a:off x="403339" y="319411"/>
            <a:ext cx="6748575"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Transform-limited pulses</a:t>
            </a:r>
          </a:p>
        </p:txBody>
      </p:sp>
      <p:sp>
        <p:nvSpPr>
          <p:cNvPr id="7" name="Slide Number Placeholder 6"/>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p:bldP spid="3"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7509164" y="5841348"/>
            <a:ext cx="4461163" cy="9473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AA4D1FDF-C252-4862-0E19-79543D952207}"/>
              </a:ext>
            </a:extLst>
          </p:cNvPr>
          <p:cNvSpPr txBox="1">
            <a:spLocks/>
          </p:cNvSpPr>
          <p:nvPr/>
        </p:nvSpPr>
        <p:spPr>
          <a:xfrm>
            <a:off x="150352" y="-32621"/>
            <a:ext cx="11947150" cy="1446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2E2D62"/>
                </a:solidFill>
                <a:effectLst/>
                <a:uLnTx/>
                <a:uFillTx/>
                <a:latin typeface="Arial" panose="020B0604020202020204" pitchFamily="34" charset="0"/>
                <a:ea typeface="+mj-ea"/>
                <a:cs typeface="Arial" panose="020B0604020202020204" pitchFamily="34" charset="0"/>
              </a:rPr>
              <a:t>Facility concept: a step change in the simultaneous operation of multiple end stations</a:t>
            </a:r>
          </a:p>
        </p:txBody>
      </p:sp>
      <p:sp>
        <p:nvSpPr>
          <p:cNvPr id="71" name="TextBox 70"/>
          <p:cNvSpPr txBox="1"/>
          <p:nvPr/>
        </p:nvSpPr>
        <p:spPr>
          <a:xfrm>
            <a:off x="93601" y="5323389"/>
            <a:ext cx="222299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Fixed accelerator: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 8 GeV electron bunches at ~1 MHz</a:t>
            </a:r>
          </a:p>
        </p:txBody>
      </p:sp>
      <p:sp>
        <p:nvSpPr>
          <p:cNvPr id="73" name="TextBox 72"/>
          <p:cNvSpPr txBox="1"/>
          <p:nvPr/>
        </p:nvSpPr>
        <p:spPr>
          <a:xfrm>
            <a:off x="1242437" y="1683490"/>
            <a:ext cx="2991442"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Kicker magnets to split MHz bunches at ~100 kHz.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Electron bunch properties tailored per FEL after kicker</a:t>
            </a:r>
          </a:p>
        </p:txBody>
      </p:sp>
      <p:sp>
        <p:nvSpPr>
          <p:cNvPr id="75" name="TextBox 74"/>
          <p:cNvSpPr txBox="1"/>
          <p:nvPr/>
        </p:nvSpPr>
        <p:spPr>
          <a:xfrm>
            <a:off x="3006344" y="5369431"/>
            <a:ext cx="182465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Possible energy boost for higher photon energy in FEL-1</a:t>
            </a:r>
          </a:p>
        </p:txBody>
      </p:sp>
      <p:cxnSp>
        <p:nvCxnSpPr>
          <p:cNvPr id="76" name="Straight Connector 75"/>
          <p:cNvCxnSpPr>
            <a:cxnSpLocks/>
          </p:cNvCxnSpPr>
          <p:nvPr/>
        </p:nvCxnSpPr>
        <p:spPr>
          <a:xfrm flipV="1">
            <a:off x="1674414" y="1536890"/>
            <a:ext cx="6381650" cy="344549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847070" y="4927791"/>
            <a:ext cx="2700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9899654">
            <a:off x="2961128" y="3657975"/>
            <a:ext cx="2628379" cy="142690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9899654">
            <a:off x="3986645" y="3104887"/>
            <a:ext cx="2628379" cy="142690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9899654">
            <a:off x="5012163" y="2551800"/>
            <a:ext cx="2628379" cy="142690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6" idx="5"/>
          </p:cNvCxnSpPr>
          <p:nvPr/>
        </p:nvCxnSpPr>
        <p:spPr>
          <a:xfrm>
            <a:off x="6028435" y="2699113"/>
            <a:ext cx="2569750" cy="2887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87" idx="5"/>
          </p:cNvCxnSpPr>
          <p:nvPr/>
        </p:nvCxnSpPr>
        <p:spPr>
          <a:xfrm>
            <a:off x="7038048" y="2154604"/>
            <a:ext cx="2540980" cy="85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Isosceles Triangle 82"/>
          <p:cNvSpPr/>
          <p:nvPr/>
        </p:nvSpPr>
        <p:spPr>
          <a:xfrm rot="20858204" flipV="1">
            <a:off x="2632074" y="4187649"/>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Isosceles Triangle 83"/>
          <p:cNvSpPr/>
          <p:nvPr/>
        </p:nvSpPr>
        <p:spPr>
          <a:xfrm rot="20858204" flipV="1">
            <a:off x="3668195" y="3628843"/>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Isosceles Triangle 84"/>
          <p:cNvSpPr/>
          <p:nvPr/>
        </p:nvSpPr>
        <p:spPr>
          <a:xfrm rot="20858204" flipV="1">
            <a:off x="4693713" y="3075754"/>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Isosceles Triangle 85"/>
          <p:cNvSpPr/>
          <p:nvPr/>
        </p:nvSpPr>
        <p:spPr>
          <a:xfrm rot="20858204" flipV="1">
            <a:off x="5719232" y="2522670"/>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Isosceles Triangle 86"/>
          <p:cNvSpPr/>
          <p:nvPr/>
        </p:nvSpPr>
        <p:spPr>
          <a:xfrm rot="20858204" flipV="1">
            <a:off x="6728845" y="1978161"/>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p:cNvSpPr/>
          <p:nvPr/>
        </p:nvSpPr>
        <p:spPr>
          <a:xfrm rot="12597" flipV="1">
            <a:off x="9576739" y="2039247"/>
            <a:ext cx="648614" cy="2980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p:cNvSpPr/>
          <p:nvPr/>
        </p:nvSpPr>
        <p:spPr>
          <a:xfrm rot="12597" flipV="1">
            <a:off x="8601965" y="2583177"/>
            <a:ext cx="802233" cy="2980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p:cNvSpPr/>
          <p:nvPr/>
        </p:nvSpPr>
        <p:spPr>
          <a:xfrm rot="12597" flipV="1">
            <a:off x="7603963" y="3136706"/>
            <a:ext cx="989989" cy="29802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rot="12597" flipV="1">
            <a:off x="6592754" y="3682567"/>
            <a:ext cx="1263090" cy="2980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p:cNvSpPr/>
          <p:nvPr/>
        </p:nvSpPr>
        <p:spPr>
          <a:xfrm rot="12597" flipV="1">
            <a:off x="5582328" y="4228067"/>
            <a:ext cx="1570328" cy="2980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p:cNvSpPr/>
          <p:nvPr/>
        </p:nvSpPr>
        <p:spPr>
          <a:xfrm rot="12597" flipV="1">
            <a:off x="4549124" y="4785994"/>
            <a:ext cx="1956949" cy="2980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p:cNvSpPr txBox="1"/>
          <p:nvPr/>
        </p:nvSpPr>
        <p:spPr>
          <a:xfrm rot="10800000" flipV="1">
            <a:off x="5963909" y="5062470"/>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7030A0"/>
                </a:solidFill>
                <a:effectLst/>
                <a:uLnTx/>
                <a:uFillTx/>
                <a:latin typeface="Calibri" panose="020F0502020204030204"/>
                <a:ea typeface="+mn-ea"/>
                <a:cs typeface="+mn-cs"/>
              </a:rPr>
              <a:t>FEL-1</a:t>
            </a:r>
          </a:p>
        </p:txBody>
      </p:sp>
      <p:sp>
        <p:nvSpPr>
          <p:cNvPr id="95" name="TextBox 94"/>
          <p:cNvSpPr txBox="1"/>
          <p:nvPr/>
        </p:nvSpPr>
        <p:spPr>
          <a:xfrm rot="10800000" flipV="1">
            <a:off x="6612731" y="4504523"/>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70C0"/>
                </a:solidFill>
                <a:effectLst/>
                <a:uLnTx/>
                <a:uFillTx/>
                <a:latin typeface="Calibri" panose="020F0502020204030204"/>
                <a:ea typeface="+mn-ea"/>
                <a:cs typeface="+mn-cs"/>
              </a:rPr>
              <a:t>FEL-2</a:t>
            </a:r>
          </a:p>
        </p:txBody>
      </p:sp>
      <p:sp>
        <p:nvSpPr>
          <p:cNvPr id="96" name="TextBox 95"/>
          <p:cNvSpPr txBox="1"/>
          <p:nvPr/>
        </p:nvSpPr>
        <p:spPr>
          <a:xfrm rot="10800000" flipV="1">
            <a:off x="7314480" y="3958677"/>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B050"/>
                </a:solidFill>
                <a:effectLst/>
                <a:uLnTx/>
                <a:uFillTx/>
                <a:latin typeface="Calibri" panose="020F0502020204030204"/>
                <a:ea typeface="+mn-ea"/>
                <a:cs typeface="+mn-cs"/>
              </a:rPr>
              <a:t>FEL-3</a:t>
            </a:r>
          </a:p>
        </p:txBody>
      </p:sp>
      <p:sp>
        <p:nvSpPr>
          <p:cNvPr id="97" name="TextBox 96"/>
          <p:cNvSpPr txBox="1"/>
          <p:nvPr/>
        </p:nvSpPr>
        <p:spPr>
          <a:xfrm rot="10800000" flipV="1">
            <a:off x="8049267" y="3412897"/>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92D050"/>
                </a:solidFill>
                <a:effectLst/>
                <a:uLnTx/>
                <a:uFillTx/>
                <a:latin typeface="Calibri" panose="020F0502020204030204"/>
                <a:ea typeface="+mn-ea"/>
                <a:cs typeface="+mn-cs"/>
              </a:rPr>
              <a:t>FEL-4</a:t>
            </a:r>
          </a:p>
        </p:txBody>
      </p:sp>
      <p:sp>
        <p:nvSpPr>
          <p:cNvPr id="98" name="TextBox 97"/>
          <p:cNvSpPr txBox="1"/>
          <p:nvPr/>
        </p:nvSpPr>
        <p:spPr>
          <a:xfrm rot="10800000" flipV="1">
            <a:off x="8887078" y="2858509"/>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C000"/>
                </a:solidFill>
                <a:effectLst/>
                <a:uLnTx/>
                <a:uFillTx/>
                <a:latin typeface="Calibri" panose="020F0502020204030204"/>
                <a:ea typeface="+mn-ea"/>
                <a:cs typeface="+mn-cs"/>
              </a:rPr>
              <a:t>FEL-5</a:t>
            </a:r>
          </a:p>
        </p:txBody>
      </p:sp>
      <p:sp>
        <p:nvSpPr>
          <p:cNvPr id="99" name="TextBox 98"/>
          <p:cNvSpPr txBox="1"/>
          <p:nvPr/>
        </p:nvSpPr>
        <p:spPr>
          <a:xfrm rot="10800000" flipV="1">
            <a:off x="9748615" y="2315095"/>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0000"/>
                </a:solidFill>
                <a:effectLst/>
                <a:uLnTx/>
                <a:uFillTx/>
                <a:latin typeface="Calibri" panose="020F0502020204030204"/>
                <a:ea typeface="+mn-ea"/>
                <a:cs typeface="+mn-cs"/>
              </a:rPr>
              <a:t>FEL-6</a:t>
            </a:r>
          </a:p>
        </p:txBody>
      </p:sp>
      <p:grpSp>
        <p:nvGrpSpPr>
          <p:cNvPr id="140" name="Group 139"/>
          <p:cNvGrpSpPr/>
          <p:nvPr/>
        </p:nvGrpSpPr>
        <p:grpSpPr>
          <a:xfrm>
            <a:off x="115635" y="4581246"/>
            <a:ext cx="1584000" cy="494325"/>
            <a:chOff x="388214" y="1677246"/>
            <a:chExt cx="4700736" cy="818377"/>
          </a:xfrm>
        </p:grpSpPr>
        <p:cxnSp>
          <p:nvCxnSpPr>
            <p:cNvPr id="101" name="Straight Connector 100"/>
            <p:cNvCxnSpPr/>
            <p:nvPr/>
          </p:nvCxnSpPr>
          <p:spPr>
            <a:xfrm flipV="1">
              <a:off x="388214" y="2250054"/>
              <a:ext cx="4700736" cy="169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388217" y="1677246"/>
              <a:ext cx="4543286" cy="818377"/>
              <a:chOff x="85725" y="994350"/>
              <a:chExt cx="4791153" cy="863025"/>
            </a:xfrm>
          </p:grpSpPr>
          <p:sp>
            <p:nvSpPr>
              <p:cNvPr id="103" name="Oval 102"/>
              <p:cNvSpPr/>
              <p:nvPr/>
            </p:nvSpPr>
            <p:spPr>
              <a:xfrm>
                <a:off x="238124" y="1432761"/>
                <a:ext cx="161926" cy="33324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a:off x="1105405" y="1432761"/>
                <a:ext cx="161926" cy="33324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p:cNvSpPr/>
              <p:nvPr/>
            </p:nvSpPr>
            <p:spPr>
              <a:xfrm>
                <a:off x="1972688" y="1432761"/>
                <a:ext cx="161926" cy="33324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2839969" y="1432761"/>
                <a:ext cx="161926" cy="33324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p:cNvSpPr/>
              <p:nvPr/>
            </p:nvSpPr>
            <p:spPr>
              <a:xfrm>
                <a:off x="4574533" y="1432761"/>
                <a:ext cx="161926" cy="3332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707249" y="1432761"/>
                <a:ext cx="161926" cy="3332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85725" y="994350"/>
                <a:ext cx="4791153" cy="86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1" name="Rounded Rectangle 110"/>
          <p:cNvSpPr/>
          <p:nvPr/>
        </p:nvSpPr>
        <p:spPr>
          <a:xfrm>
            <a:off x="8995945" y="4928467"/>
            <a:ext cx="668930" cy="273999"/>
          </a:xfrm>
          <a:prstGeom prst="roundRect">
            <a:avLst/>
          </a:prstGeom>
          <a:solidFill>
            <a:srgbClr val="7030A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ounded Rectangle 111"/>
          <p:cNvSpPr/>
          <p:nvPr/>
        </p:nvSpPr>
        <p:spPr>
          <a:xfrm>
            <a:off x="8752683" y="5245651"/>
            <a:ext cx="668930" cy="273999"/>
          </a:xfrm>
          <a:prstGeom prst="roundRect">
            <a:avLst/>
          </a:prstGeom>
          <a:solidFill>
            <a:srgbClr val="7030A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ounded Rectangle 112"/>
          <p:cNvSpPr/>
          <p:nvPr/>
        </p:nvSpPr>
        <p:spPr>
          <a:xfrm>
            <a:off x="9239207" y="4611284"/>
            <a:ext cx="668930" cy="273999"/>
          </a:xfrm>
          <a:prstGeom prst="roundRect">
            <a:avLst/>
          </a:prstGeom>
          <a:solidFill>
            <a:schemeClr val="accent5">
              <a:lumMod val="7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ounded Rectangle 113"/>
          <p:cNvSpPr/>
          <p:nvPr/>
        </p:nvSpPr>
        <p:spPr>
          <a:xfrm>
            <a:off x="9482470" y="4294100"/>
            <a:ext cx="668930" cy="273999"/>
          </a:xfrm>
          <a:prstGeom prst="roundRect">
            <a:avLst/>
          </a:prstGeom>
          <a:solidFill>
            <a:srgbClr val="2E75B6"/>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ounded Rectangle 114"/>
          <p:cNvSpPr/>
          <p:nvPr/>
        </p:nvSpPr>
        <p:spPr>
          <a:xfrm>
            <a:off x="9725732" y="3976917"/>
            <a:ext cx="668930" cy="273999"/>
          </a:xfrm>
          <a:prstGeom prst="roundRect">
            <a:avLst/>
          </a:prstGeom>
          <a:solidFill>
            <a:srgbClr val="00B05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ounded Rectangle 115"/>
          <p:cNvSpPr/>
          <p:nvPr/>
        </p:nvSpPr>
        <p:spPr>
          <a:xfrm>
            <a:off x="9968995" y="3659733"/>
            <a:ext cx="668930" cy="273999"/>
          </a:xfrm>
          <a:prstGeom prst="roundRect">
            <a:avLst/>
          </a:prstGeom>
          <a:solidFill>
            <a:srgbClr val="00B05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ounded Rectangle 116"/>
          <p:cNvSpPr/>
          <p:nvPr/>
        </p:nvSpPr>
        <p:spPr>
          <a:xfrm>
            <a:off x="10212257" y="3342550"/>
            <a:ext cx="668930" cy="273999"/>
          </a:xfrm>
          <a:prstGeom prst="roundRect">
            <a:avLst/>
          </a:prstGeom>
          <a:solidFill>
            <a:srgbClr val="92D05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ounded Rectangle 117"/>
          <p:cNvSpPr/>
          <p:nvPr/>
        </p:nvSpPr>
        <p:spPr>
          <a:xfrm>
            <a:off x="10455519" y="3025366"/>
            <a:ext cx="668930" cy="273999"/>
          </a:xfrm>
          <a:prstGeom prst="roundRect">
            <a:avLst/>
          </a:prstGeom>
          <a:solidFill>
            <a:srgbClr val="92D05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ounded Rectangle 118"/>
          <p:cNvSpPr/>
          <p:nvPr/>
        </p:nvSpPr>
        <p:spPr>
          <a:xfrm>
            <a:off x="10698782" y="2708183"/>
            <a:ext cx="668930" cy="273999"/>
          </a:xfrm>
          <a:prstGeom prst="roundRect">
            <a:avLst/>
          </a:prstGeom>
          <a:solidFill>
            <a:srgbClr val="FFC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ounded Rectangle 119"/>
          <p:cNvSpPr/>
          <p:nvPr/>
        </p:nvSpPr>
        <p:spPr>
          <a:xfrm>
            <a:off x="10942044" y="2390999"/>
            <a:ext cx="668930" cy="273999"/>
          </a:xfrm>
          <a:prstGeom prst="roundRect">
            <a:avLst/>
          </a:prstGeom>
          <a:solidFill>
            <a:srgbClr val="FFC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ounded Rectangle 120"/>
          <p:cNvSpPr/>
          <p:nvPr/>
        </p:nvSpPr>
        <p:spPr>
          <a:xfrm>
            <a:off x="11185306" y="2073816"/>
            <a:ext cx="668930" cy="273999"/>
          </a:xfrm>
          <a:prstGeom prst="roundRect">
            <a:avLst/>
          </a:prstGeom>
          <a:solidFill>
            <a:srgbClr val="FF0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ounded Rectangle 121"/>
          <p:cNvSpPr/>
          <p:nvPr/>
        </p:nvSpPr>
        <p:spPr>
          <a:xfrm>
            <a:off x="11428572" y="1756632"/>
            <a:ext cx="668930" cy="273999"/>
          </a:xfrm>
          <a:prstGeom prst="roundRect">
            <a:avLst/>
          </a:prstGeom>
          <a:solidFill>
            <a:srgbClr val="FF0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17"/>
          <p:cNvSpPr/>
          <p:nvPr/>
        </p:nvSpPr>
        <p:spPr>
          <a:xfrm rot="9539835" flipV="1">
            <a:off x="1568135" y="4761459"/>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2" name="Striped Right Arrow 104"/>
          <p:cNvSpPr/>
          <p:nvPr/>
        </p:nvSpPr>
        <p:spPr>
          <a:xfrm>
            <a:off x="3612653" y="4742667"/>
            <a:ext cx="717196" cy="377899"/>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8" name="Group 167"/>
          <p:cNvGrpSpPr/>
          <p:nvPr/>
        </p:nvGrpSpPr>
        <p:grpSpPr>
          <a:xfrm>
            <a:off x="7637310" y="5942919"/>
            <a:ext cx="3398532" cy="436299"/>
            <a:chOff x="7637310" y="5942919"/>
            <a:chExt cx="3398532" cy="436299"/>
          </a:xfrm>
        </p:grpSpPr>
        <p:sp>
          <p:nvSpPr>
            <p:cNvPr id="143" name="Isosceles Triangle 142"/>
            <p:cNvSpPr/>
            <p:nvPr/>
          </p:nvSpPr>
          <p:spPr>
            <a:xfrm rot="10080000">
              <a:off x="7637310" y="5960118"/>
              <a:ext cx="438150" cy="419100"/>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TextBox 145"/>
            <p:cNvSpPr txBox="1"/>
            <p:nvPr/>
          </p:nvSpPr>
          <p:spPr>
            <a:xfrm>
              <a:off x="8193873" y="5942919"/>
              <a:ext cx="2841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Nova Light" panose="020B0304020202020204" pitchFamily="34" charset="0"/>
                  <a:ea typeface="+mn-ea"/>
                  <a:cs typeface="+mn-cs"/>
                </a:rPr>
                <a:t>100 kHz Kicker Magnet</a:t>
              </a:r>
            </a:p>
          </p:txBody>
        </p:sp>
      </p:grpSp>
      <p:cxnSp>
        <p:nvCxnSpPr>
          <p:cNvPr id="173" name="Straight Arrow Connector 172"/>
          <p:cNvCxnSpPr>
            <a:stCxn id="93" idx="3"/>
            <a:endCxn id="112" idx="1"/>
          </p:cNvCxnSpPr>
          <p:nvPr/>
        </p:nvCxnSpPr>
        <p:spPr>
          <a:xfrm>
            <a:off x="6506066" y="4938592"/>
            <a:ext cx="2246617" cy="44405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93" idx="3"/>
            <a:endCxn id="111" idx="1"/>
          </p:cNvCxnSpPr>
          <p:nvPr/>
        </p:nvCxnSpPr>
        <p:spPr>
          <a:xfrm>
            <a:off x="6506066" y="4938592"/>
            <a:ext cx="2489879" cy="12687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92" idx="3"/>
            <a:endCxn id="113" idx="1"/>
          </p:cNvCxnSpPr>
          <p:nvPr/>
        </p:nvCxnSpPr>
        <p:spPr>
          <a:xfrm>
            <a:off x="7152651" y="4379957"/>
            <a:ext cx="2086556" cy="36832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92" idx="3"/>
            <a:endCxn id="114" idx="1"/>
          </p:cNvCxnSpPr>
          <p:nvPr/>
        </p:nvCxnSpPr>
        <p:spPr>
          <a:xfrm>
            <a:off x="7152651" y="4379957"/>
            <a:ext cx="2329819" cy="5114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91" idx="3"/>
            <a:endCxn id="115" idx="1"/>
          </p:cNvCxnSpPr>
          <p:nvPr/>
        </p:nvCxnSpPr>
        <p:spPr>
          <a:xfrm>
            <a:off x="7855840" y="3833894"/>
            <a:ext cx="1869892" cy="28002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91" idx="3"/>
            <a:endCxn id="116" idx="1"/>
          </p:cNvCxnSpPr>
          <p:nvPr/>
        </p:nvCxnSpPr>
        <p:spPr>
          <a:xfrm flipV="1">
            <a:off x="7855840" y="3796733"/>
            <a:ext cx="2113155" cy="371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90" idx="3"/>
            <a:endCxn id="117" idx="1"/>
          </p:cNvCxnSpPr>
          <p:nvPr/>
        </p:nvCxnSpPr>
        <p:spPr>
          <a:xfrm>
            <a:off x="8593949" y="3287533"/>
            <a:ext cx="1618308" cy="19201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90" idx="3"/>
            <a:endCxn id="118" idx="1"/>
          </p:cNvCxnSpPr>
          <p:nvPr/>
        </p:nvCxnSpPr>
        <p:spPr>
          <a:xfrm flipV="1">
            <a:off x="8593949" y="3162366"/>
            <a:ext cx="1861570" cy="12516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stCxn id="89" idx="3"/>
            <a:endCxn id="119" idx="1"/>
          </p:cNvCxnSpPr>
          <p:nvPr/>
        </p:nvCxnSpPr>
        <p:spPr>
          <a:xfrm>
            <a:off x="9404195" y="2733660"/>
            <a:ext cx="1294587" cy="11152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a:stCxn id="89" idx="3"/>
            <a:endCxn id="120" idx="1"/>
          </p:cNvCxnSpPr>
          <p:nvPr/>
        </p:nvCxnSpPr>
        <p:spPr>
          <a:xfrm flipV="1">
            <a:off x="9404195" y="2527999"/>
            <a:ext cx="1537849" cy="20566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a:stCxn id="88" idx="3"/>
            <a:endCxn id="121" idx="1"/>
          </p:cNvCxnSpPr>
          <p:nvPr/>
        </p:nvCxnSpPr>
        <p:spPr>
          <a:xfrm>
            <a:off x="10225351" y="2189448"/>
            <a:ext cx="959955" cy="21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a:stCxn id="88" idx="3"/>
            <a:endCxn id="122" idx="1"/>
          </p:cNvCxnSpPr>
          <p:nvPr/>
        </p:nvCxnSpPr>
        <p:spPr>
          <a:xfrm flipV="1">
            <a:off x="10225351" y="1893632"/>
            <a:ext cx="1203221" cy="2958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1" name="Rounded Rectangle 200"/>
          <p:cNvSpPr/>
          <p:nvPr/>
        </p:nvSpPr>
        <p:spPr>
          <a:xfrm>
            <a:off x="9234650" y="4600732"/>
            <a:ext cx="673488" cy="288948"/>
          </a:xfrm>
          <a:prstGeom prst="roundRect">
            <a:avLst/>
          </a:prstGeom>
          <a:solidFill>
            <a:srgbClr val="2E75B6"/>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ounded Rectangle 201"/>
          <p:cNvSpPr/>
          <p:nvPr/>
        </p:nvSpPr>
        <p:spPr>
          <a:xfrm>
            <a:off x="10931258" y="2387870"/>
            <a:ext cx="705425" cy="288948"/>
          </a:xfrm>
          <a:prstGeom prst="roundRect">
            <a:avLst/>
          </a:prstGeom>
          <a:solidFill>
            <a:srgbClr val="FFC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p:cNvSpPr txBox="1"/>
          <p:nvPr/>
        </p:nvSpPr>
        <p:spPr>
          <a:xfrm>
            <a:off x="7906947" y="1068402"/>
            <a:ext cx="4285053"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FELs independently tuneable in terms of photon energy, pulse duration etc. </a:t>
            </a:r>
          </a:p>
        </p:txBody>
      </p:sp>
      <p:sp>
        <p:nvSpPr>
          <p:cNvPr id="74" name="TextBox 73"/>
          <p:cNvSpPr txBox="1"/>
          <p:nvPr/>
        </p:nvSpPr>
        <p:spPr>
          <a:xfrm>
            <a:off x="10601883" y="3774826"/>
            <a:ext cx="1531657"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Multiple end stations per FEL</a:t>
            </a:r>
            <a:endPar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sp>
        <p:nvSpPr>
          <p:cNvPr id="100" name="TextBox 99"/>
          <p:cNvSpPr txBox="1"/>
          <p:nvPr/>
        </p:nvSpPr>
        <p:spPr>
          <a:xfrm>
            <a:off x="7906947" y="671189"/>
            <a:ext cx="4285053"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Potential for e-beam experimental areas</a:t>
            </a:r>
            <a:endParaRPr kumimoji="0" lang="en-GB" sz="18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91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75" grpId="0" animBg="1"/>
      <p:bldP spid="142" grpId="0" animBg="1"/>
      <p:bldP spid="109" grpId="0" animBg="1"/>
      <p:bldP spid="74" grpId="0" animBg="1"/>
      <p:bldP spid="1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254"/>
          <a:stretch/>
        </p:blipFill>
        <p:spPr>
          <a:xfrm>
            <a:off x="471278" y="349904"/>
            <a:ext cx="8396471" cy="1427748"/>
          </a:xfrm>
          <a:prstGeom prst="rect">
            <a:avLst/>
          </a:prstGeom>
        </p:spPr>
      </p:pic>
      <p:sp>
        <p:nvSpPr>
          <p:cNvPr id="4" name="Left-Right Arrow 3"/>
          <p:cNvSpPr/>
          <p:nvPr/>
        </p:nvSpPr>
        <p:spPr>
          <a:xfrm>
            <a:off x="6908501" y="758893"/>
            <a:ext cx="1894295" cy="250141"/>
          </a:xfrm>
          <a:prstGeom prst="leftRightArrow">
            <a:avLst/>
          </a:prstGeom>
          <a:solidFill>
            <a:schemeClr val="accent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~80m</a:t>
            </a:r>
          </a:p>
        </p:txBody>
      </p:sp>
      <p:sp>
        <p:nvSpPr>
          <p:cNvPr id="6" name="Left-Right Arrow 5"/>
          <p:cNvSpPr/>
          <p:nvPr/>
        </p:nvSpPr>
        <p:spPr>
          <a:xfrm>
            <a:off x="5568107" y="1143201"/>
            <a:ext cx="3234690" cy="250141"/>
          </a:xfrm>
          <a:prstGeom prst="leftRightArrow">
            <a:avLst/>
          </a:prstGeom>
          <a:solidFill>
            <a:schemeClr val="accent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~140m</a:t>
            </a:r>
          </a:p>
        </p:txBody>
      </p:sp>
      <p:pic>
        <p:nvPicPr>
          <p:cNvPr id="7" name="Picture 6"/>
          <p:cNvPicPr>
            <a:picLocks noChangeAspect="1"/>
          </p:cNvPicPr>
          <p:nvPr/>
        </p:nvPicPr>
        <p:blipFill rotWithShape="1">
          <a:blip r:embed="rId3"/>
          <a:srcRect t="15069"/>
          <a:stretch/>
        </p:blipFill>
        <p:spPr>
          <a:xfrm>
            <a:off x="471278" y="1999740"/>
            <a:ext cx="8396471" cy="1317809"/>
          </a:xfrm>
          <a:prstGeom prst="rect">
            <a:avLst/>
          </a:prstGeom>
        </p:spPr>
      </p:pic>
      <p:pic>
        <p:nvPicPr>
          <p:cNvPr id="8" name="Picture 7"/>
          <p:cNvPicPr>
            <a:picLocks noChangeAspect="1"/>
          </p:cNvPicPr>
          <p:nvPr/>
        </p:nvPicPr>
        <p:blipFill>
          <a:blip r:embed="rId4"/>
          <a:stretch>
            <a:fillRect/>
          </a:stretch>
        </p:blipFill>
        <p:spPr>
          <a:xfrm>
            <a:off x="471278" y="3539636"/>
            <a:ext cx="8425296" cy="1324873"/>
          </a:xfrm>
          <a:prstGeom prst="rect">
            <a:avLst/>
          </a:prstGeom>
        </p:spPr>
      </p:pic>
      <p:sp>
        <p:nvSpPr>
          <p:cNvPr id="9" name="TextBox 8"/>
          <p:cNvSpPr txBox="1"/>
          <p:nvPr/>
        </p:nvSpPr>
        <p:spPr>
          <a:xfrm>
            <a:off x="69256" y="528397"/>
            <a:ext cx="402022"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1</a:t>
            </a:r>
          </a:p>
        </p:txBody>
      </p:sp>
      <p:sp>
        <p:nvSpPr>
          <p:cNvPr id="10" name="TextBox 9"/>
          <p:cNvSpPr txBox="1"/>
          <p:nvPr/>
        </p:nvSpPr>
        <p:spPr>
          <a:xfrm>
            <a:off x="69256" y="1849115"/>
            <a:ext cx="402022"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2</a:t>
            </a:r>
          </a:p>
        </p:txBody>
      </p:sp>
      <p:sp>
        <p:nvSpPr>
          <p:cNvPr id="11" name="TextBox 10"/>
          <p:cNvSpPr txBox="1"/>
          <p:nvPr/>
        </p:nvSpPr>
        <p:spPr>
          <a:xfrm>
            <a:off x="69256" y="3468174"/>
            <a:ext cx="402022"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3</a:t>
            </a:r>
          </a:p>
        </p:txBody>
      </p:sp>
      <p:sp>
        <p:nvSpPr>
          <p:cNvPr id="12" name="TextBox 11"/>
          <p:cNvSpPr txBox="1"/>
          <p:nvPr/>
        </p:nvSpPr>
        <p:spPr>
          <a:xfrm>
            <a:off x="9002656" y="3317549"/>
            <a:ext cx="3092773" cy="1384995"/>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By making use of bi-polar capability of LCLS kicker – if we position FEL1 at centre and mirror half of each FELs around it, lengths &amp; widths are significantly reduced, and staggering improved. </a:t>
            </a:r>
          </a:p>
        </p:txBody>
      </p:sp>
      <p:sp>
        <p:nvSpPr>
          <p:cNvPr id="13" name="Left-Right Arrow 12"/>
          <p:cNvSpPr/>
          <p:nvPr/>
        </p:nvSpPr>
        <p:spPr>
          <a:xfrm>
            <a:off x="6711278" y="4344775"/>
            <a:ext cx="2091518" cy="250141"/>
          </a:xfrm>
          <a:prstGeom prst="leftRightArrow">
            <a:avLst/>
          </a:prstGeom>
          <a:solidFill>
            <a:schemeClr val="bg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E2C61"/>
                </a:solidFill>
                <a:effectLst/>
                <a:uLnTx/>
                <a:uFillTx/>
                <a:latin typeface="Calibri" panose="020F0502020204030204"/>
                <a:ea typeface="+mn-ea"/>
                <a:cs typeface="+mn-cs"/>
              </a:rPr>
              <a:t>~90m saved</a:t>
            </a:r>
          </a:p>
        </p:txBody>
      </p:sp>
      <p:sp>
        <p:nvSpPr>
          <p:cNvPr id="14" name="Left-Right Arrow 13"/>
          <p:cNvSpPr/>
          <p:nvPr/>
        </p:nvSpPr>
        <p:spPr>
          <a:xfrm>
            <a:off x="5568107" y="3712435"/>
            <a:ext cx="1078878" cy="250141"/>
          </a:xfrm>
          <a:prstGeom prst="leftRightArrow">
            <a:avLst/>
          </a:prstGeom>
          <a:solidFill>
            <a:schemeClr val="accent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~50m</a:t>
            </a:r>
          </a:p>
        </p:txBody>
      </p:sp>
      <p:pic>
        <p:nvPicPr>
          <p:cNvPr id="15" name="Picture 14"/>
          <p:cNvPicPr>
            <a:picLocks noChangeAspect="1"/>
          </p:cNvPicPr>
          <p:nvPr/>
        </p:nvPicPr>
        <p:blipFill>
          <a:blip r:embed="rId5"/>
          <a:stretch>
            <a:fillRect/>
          </a:stretch>
        </p:blipFill>
        <p:spPr>
          <a:xfrm>
            <a:off x="501649" y="5383870"/>
            <a:ext cx="8500600" cy="1188354"/>
          </a:xfrm>
          <a:prstGeom prst="rect">
            <a:avLst/>
          </a:prstGeom>
        </p:spPr>
      </p:pic>
      <p:sp>
        <p:nvSpPr>
          <p:cNvPr id="16" name="TextBox 15"/>
          <p:cNvSpPr txBox="1"/>
          <p:nvPr/>
        </p:nvSpPr>
        <p:spPr>
          <a:xfrm>
            <a:off x="69256" y="4933437"/>
            <a:ext cx="402022"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4</a:t>
            </a:r>
          </a:p>
        </p:txBody>
      </p:sp>
      <p:sp>
        <p:nvSpPr>
          <p:cNvPr id="17" name="TextBox 16"/>
          <p:cNvSpPr txBox="1"/>
          <p:nvPr/>
        </p:nvSpPr>
        <p:spPr>
          <a:xfrm>
            <a:off x="9033436" y="5059296"/>
            <a:ext cx="3061994" cy="1815882"/>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In this arrangement a ‘gun barrel’ with vertical and horizontal clustering via multi-axis kicker enables </a:t>
            </a:r>
            <a:r>
              <a:rPr kumimoji="0" lang="en-GB" sz="1400" b="1" i="0" u="sng" strike="noStrike" kern="1200" cap="none" spc="0" normalizeH="0" baseline="0" noProof="0">
                <a:ln>
                  <a:noFill/>
                </a:ln>
                <a:solidFill>
                  <a:srgbClr val="2E2C61"/>
                </a:solidFill>
                <a:effectLst/>
                <a:uLnTx/>
                <a:uFillTx/>
                <a:latin typeface="Calibri" panose="020F0502020204030204"/>
                <a:ea typeface="+mn-ea"/>
                <a:cs typeface="+mn-cs"/>
              </a:rPr>
              <a:t>much</a:t>
            </a: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 tighter compaction and length reductions.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Note though the extra 130m+ of the </a:t>
            </a:r>
            <a:r>
              <a:rPr kumimoji="0" lang="en-GB" sz="1400" b="0" i="0" u="none" strike="noStrike" kern="1200" cap="none" spc="0" normalizeH="0" baseline="0" noProof="0" err="1">
                <a:ln>
                  <a:noFill/>
                </a:ln>
                <a:solidFill>
                  <a:srgbClr val="2E2C61"/>
                </a:solidFill>
                <a:effectLst/>
                <a:uLnTx/>
                <a:uFillTx/>
                <a:latin typeface="Calibri" panose="020F0502020204030204"/>
                <a:ea typeface="+mn-ea"/>
                <a:cs typeface="+mn-cs"/>
              </a:rPr>
              <a:t>the</a:t>
            </a: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 2GeV boost section still pushes out FEL1 well beyond  any other FEL line.  </a:t>
            </a:r>
            <a:r>
              <a:rPr kumimoji="0" lang="en-GB" sz="1400" b="1" i="0" u="none" strike="noStrike" kern="1200" cap="none" spc="0" normalizeH="0" baseline="0" noProof="0">
                <a:ln>
                  <a:noFill/>
                </a:ln>
                <a:solidFill>
                  <a:srgbClr val="2E2C61"/>
                </a:solidFill>
                <a:effectLst/>
                <a:uLnTx/>
                <a:uFillTx/>
                <a:latin typeface="Calibri" panose="020F0502020204030204"/>
                <a:ea typeface="+mn-ea"/>
                <a:cs typeface="+mn-cs"/>
              </a:rPr>
              <a:t>What to do? </a:t>
            </a:r>
          </a:p>
        </p:txBody>
      </p:sp>
      <p:cxnSp>
        <p:nvCxnSpPr>
          <p:cNvPr id="19" name="Straight Connector 18"/>
          <p:cNvCxnSpPr/>
          <p:nvPr/>
        </p:nvCxnSpPr>
        <p:spPr>
          <a:xfrm flipV="1">
            <a:off x="6711278" y="3631747"/>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802796" y="1999740"/>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803236" y="467367"/>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2" name="Left-Right Arrow 21"/>
          <p:cNvSpPr/>
          <p:nvPr/>
        </p:nvSpPr>
        <p:spPr>
          <a:xfrm>
            <a:off x="4752357" y="4288472"/>
            <a:ext cx="1958920" cy="250141"/>
          </a:xfrm>
          <a:prstGeom prst="leftRightArrow">
            <a:avLst/>
          </a:prstGeom>
          <a:solidFill>
            <a:schemeClr val="accent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~80m</a:t>
            </a:r>
          </a:p>
        </p:txBody>
      </p:sp>
      <p:sp>
        <p:nvSpPr>
          <p:cNvPr id="23" name="TextBox 22"/>
          <p:cNvSpPr txBox="1"/>
          <p:nvPr/>
        </p:nvSpPr>
        <p:spPr>
          <a:xfrm>
            <a:off x="9033436" y="464045"/>
            <a:ext cx="3041616" cy="1169551"/>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Default – added FELs in positions and lengths shown as per schematic sequentially with no spaced out considerations to synchronise at end of FELs  </a:t>
            </a:r>
          </a:p>
        </p:txBody>
      </p:sp>
      <p:sp>
        <p:nvSpPr>
          <p:cNvPr id="24" name="TextBox 23"/>
          <p:cNvSpPr txBox="1"/>
          <p:nvPr/>
        </p:nvSpPr>
        <p:spPr>
          <a:xfrm>
            <a:off x="9033436" y="2106240"/>
            <a:ext cx="3041616" cy="738664"/>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As used in drawing layouts – note synchronised at end of FELs – but observe very large drift spaces  </a:t>
            </a:r>
          </a:p>
        </p:txBody>
      </p:sp>
      <p:sp>
        <p:nvSpPr>
          <p:cNvPr id="26" name="Left-Right Arrow 25"/>
          <p:cNvSpPr/>
          <p:nvPr/>
        </p:nvSpPr>
        <p:spPr>
          <a:xfrm>
            <a:off x="2360803" y="2719833"/>
            <a:ext cx="3234690" cy="250141"/>
          </a:xfrm>
          <a:prstGeom prst="leftRightArrow">
            <a:avLst/>
          </a:prstGeom>
          <a:solidFill>
            <a:schemeClr val="accent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~140m</a:t>
            </a:r>
          </a:p>
        </p:txBody>
      </p:sp>
      <p:sp>
        <p:nvSpPr>
          <p:cNvPr id="27" name="Left-Right Arrow 26"/>
          <p:cNvSpPr/>
          <p:nvPr/>
        </p:nvSpPr>
        <p:spPr>
          <a:xfrm>
            <a:off x="4427851" y="2338285"/>
            <a:ext cx="1894295" cy="250141"/>
          </a:xfrm>
          <a:prstGeom prst="leftRightArrow">
            <a:avLst/>
          </a:prstGeom>
          <a:solidFill>
            <a:schemeClr val="accent1">
              <a:alpha val="8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~80m</a:t>
            </a:r>
          </a:p>
        </p:txBody>
      </p:sp>
      <p:cxnSp>
        <p:nvCxnSpPr>
          <p:cNvPr id="28" name="Straight Connector 27"/>
          <p:cNvCxnSpPr/>
          <p:nvPr/>
        </p:nvCxnSpPr>
        <p:spPr>
          <a:xfrm flipV="1">
            <a:off x="8802796" y="3539636"/>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262724" y="5234607"/>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667753" y="5234607"/>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805624" y="5169260"/>
            <a:ext cx="0" cy="116290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990607" y="5670382"/>
            <a:ext cx="6410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47300" y="5257571"/>
            <a:ext cx="1213504"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E2C61"/>
                </a:solidFill>
                <a:effectLst/>
                <a:uLnTx/>
                <a:uFillTx/>
                <a:latin typeface="Adobe Fan Heiti Std B" panose="020B0700000000000000" pitchFamily="34" charset="-128"/>
                <a:ea typeface="Adobe Fan Heiti Std B" panose="020B0700000000000000" pitchFamily="34" charset="-128"/>
                <a:cs typeface="+mn-cs"/>
              </a:rPr>
              <a:t>2GeV Boost</a:t>
            </a:r>
          </a:p>
        </p:txBody>
      </p:sp>
      <p:cxnSp>
        <p:nvCxnSpPr>
          <p:cNvPr id="37" name="Straight Arrow Connector 36"/>
          <p:cNvCxnSpPr/>
          <p:nvPr/>
        </p:nvCxnSpPr>
        <p:spPr>
          <a:xfrm>
            <a:off x="1650726" y="5400055"/>
            <a:ext cx="961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966526" y="5120151"/>
            <a:ext cx="356628"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2E2C61"/>
                </a:solidFill>
                <a:effectLst/>
                <a:uLnTx/>
                <a:uFillTx/>
                <a:latin typeface="Adobe Fan Heiti Std B" panose="020B0700000000000000" pitchFamily="34" charset="-128"/>
                <a:ea typeface="Adobe Fan Heiti Std B" panose="020B0700000000000000" pitchFamily="34" charset="-128"/>
                <a:cs typeface="+mn-cs"/>
              </a:rPr>
              <a:t>!</a:t>
            </a:r>
          </a:p>
        </p:txBody>
      </p:sp>
      <p:cxnSp>
        <p:nvCxnSpPr>
          <p:cNvPr id="40" name="Straight Arrow Connector 39"/>
          <p:cNvCxnSpPr/>
          <p:nvPr/>
        </p:nvCxnSpPr>
        <p:spPr>
          <a:xfrm>
            <a:off x="2251288" y="5405790"/>
            <a:ext cx="6410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6965" y="528397"/>
            <a:ext cx="1440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Planar</a:t>
            </a:r>
          </a:p>
        </p:txBody>
      </p:sp>
      <p:sp>
        <p:nvSpPr>
          <p:cNvPr id="42" name="TextBox 41"/>
          <p:cNvSpPr txBox="1"/>
          <p:nvPr/>
        </p:nvSpPr>
        <p:spPr>
          <a:xfrm>
            <a:off x="636964" y="1832454"/>
            <a:ext cx="23149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Planar – end synch</a:t>
            </a:r>
          </a:p>
        </p:txBody>
      </p:sp>
      <p:sp>
        <p:nvSpPr>
          <p:cNvPr id="43" name="TextBox 42"/>
          <p:cNvSpPr txBox="1"/>
          <p:nvPr/>
        </p:nvSpPr>
        <p:spPr>
          <a:xfrm>
            <a:off x="577360" y="3453560"/>
            <a:ext cx="23149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Planar – mirror</a:t>
            </a:r>
          </a:p>
        </p:txBody>
      </p:sp>
      <p:sp>
        <p:nvSpPr>
          <p:cNvPr id="44" name="TextBox 43"/>
          <p:cNvSpPr txBox="1"/>
          <p:nvPr/>
        </p:nvSpPr>
        <p:spPr>
          <a:xfrm>
            <a:off x="473249" y="4939777"/>
            <a:ext cx="23149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rPr>
              <a:t>3D layout</a:t>
            </a:r>
          </a:p>
        </p:txBody>
      </p:sp>
      <p:sp>
        <p:nvSpPr>
          <p:cNvPr id="45" name="Rectangle 44"/>
          <p:cNvSpPr/>
          <p:nvPr/>
        </p:nvSpPr>
        <p:spPr>
          <a:xfrm>
            <a:off x="7801442" y="5816059"/>
            <a:ext cx="67118" cy="58811"/>
          </a:xfrm>
          <a:prstGeom prst="rect">
            <a:avLst/>
          </a:prstGeom>
          <a:solidFill>
            <a:srgbClr val="7030A0">
              <a:alpha val="4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p:cNvSpPr/>
          <p:nvPr/>
        </p:nvSpPr>
        <p:spPr>
          <a:xfrm>
            <a:off x="7801442" y="5619401"/>
            <a:ext cx="67118" cy="58811"/>
          </a:xfrm>
          <a:prstGeom prst="rect">
            <a:avLst/>
          </a:prstGeom>
          <a:solidFill>
            <a:schemeClr val="accent6">
              <a:lumMod val="75000"/>
              <a:alpha val="72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7560645" y="5816060"/>
            <a:ext cx="67118" cy="58811"/>
          </a:xfrm>
          <a:prstGeom prst="rect">
            <a:avLst/>
          </a:prstGeom>
          <a:solidFill>
            <a:schemeClr val="accent1">
              <a:alpha val="67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p:cNvSpPr/>
          <p:nvPr/>
        </p:nvSpPr>
        <p:spPr>
          <a:xfrm>
            <a:off x="7939919" y="5956890"/>
            <a:ext cx="67118" cy="58811"/>
          </a:xfrm>
          <a:prstGeom prst="rect">
            <a:avLst/>
          </a:prstGeom>
          <a:solidFill>
            <a:schemeClr val="accent4">
              <a:alpha val="67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p:cNvSpPr/>
          <p:nvPr/>
        </p:nvSpPr>
        <p:spPr>
          <a:xfrm>
            <a:off x="7678549" y="5953469"/>
            <a:ext cx="67118" cy="58811"/>
          </a:xfrm>
          <a:prstGeom prst="rect">
            <a:avLst/>
          </a:prstGeom>
          <a:solidFill>
            <a:srgbClr val="C00000">
              <a:alpha val="67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p:cNvSpPr/>
          <p:nvPr/>
        </p:nvSpPr>
        <p:spPr>
          <a:xfrm>
            <a:off x="8062812" y="5816059"/>
            <a:ext cx="67118" cy="58811"/>
          </a:xfrm>
          <a:prstGeom prst="rect">
            <a:avLst/>
          </a:prstGeom>
          <a:solidFill>
            <a:schemeClr val="accent6">
              <a:lumMod val="60000"/>
              <a:lumOff val="40000"/>
              <a:alpha val="67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7950689" y="5675228"/>
            <a:ext cx="67118" cy="58811"/>
          </a:xfrm>
          <a:prstGeom prst="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p:cNvSpPr/>
          <p:nvPr/>
        </p:nvSpPr>
        <p:spPr>
          <a:xfrm>
            <a:off x="7648413" y="5671187"/>
            <a:ext cx="67118" cy="58811"/>
          </a:xfrm>
          <a:prstGeom prst="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Box 53"/>
          <p:cNvSpPr txBox="1"/>
          <p:nvPr/>
        </p:nvSpPr>
        <p:spPr>
          <a:xfrm>
            <a:off x="7384791" y="5278109"/>
            <a:ext cx="9182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E2C61"/>
                </a:solidFill>
                <a:effectLst/>
                <a:uLnTx/>
                <a:uFillTx/>
                <a:latin typeface="Calibri" panose="020F0502020204030204"/>
                <a:ea typeface="+mn-ea"/>
                <a:cs typeface="+mn-cs"/>
              </a:rPr>
              <a:t>Looking on-axis</a:t>
            </a:r>
          </a:p>
        </p:txBody>
      </p:sp>
      <p:cxnSp>
        <p:nvCxnSpPr>
          <p:cNvPr id="56" name="Straight Connector 55"/>
          <p:cNvCxnSpPr>
            <a:endCxn id="51" idx="1"/>
          </p:cNvCxnSpPr>
          <p:nvPr/>
        </p:nvCxnSpPr>
        <p:spPr>
          <a:xfrm>
            <a:off x="7627763" y="5845464"/>
            <a:ext cx="43504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7" idx="2"/>
          </p:cNvCxnSpPr>
          <p:nvPr/>
        </p:nvCxnSpPr>
        <p:spPr>
          <a:xfrm>
            <a:off x="7835001" y="5678212"/>
            <a:ext cx="10614" cy="373651"/>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811728" y="6047053"/>
            <a:ext cx="67118" cy="58811"/>
          </a:xfrm>
          <a:prstGeom prst="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p:cNvSpPr/>
          <p:nvPr/>
        </p:nvSpPr>
        <p:spPr>
          <a:xfrm>
            <a:off x="7343448" y="5296091"/>
            <a:ext cx="988976" cy="927537"/>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4" name="Group 63"/>
          <p:cNvGrpSpPr/>
          <p:nvPr/>
        </p:nvGrpSpPr>
        <p:grpSpPr>
          <a:xfrm>
            <a:off x="11736546" y="6397515"/>
            <a:ext cx="321305" cy="378526"/>
            <a:chOff x="8221057" y="4591223"/>
            <a:chExt cx="321305" cy="378526"/>
          </a:xfrm>
        </p:grpSpPr>
        <p:sp>
          <p:nvSpPr>
            <p:cNvPr id="62" name="Isosceles Triangle 61"/>
            <p:cNvSpPr/>
            <p:nvPr/>
          </p:nvSpPr>
          <p:spPr>
            <a:xfrm>
              <a:off x="8221057" y="4591223"/>
              <a:ext cx="321305" cy="296795"/>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TextBox 62"/>
            <p:cNvSpPr txBox="1"/>
            <p:nvPr/>
          </p:nvSpPr>
          <p:spPr>
            <a:xfrm>
              <a:off x="8317194" y="4600417"/>
              <a:ext cx="129029"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dobe Fan Heiti Std B" panose="020B0700000000000000" pitchFamily="34" charset="-128"/>
                  <a:ea typeface="Adobe Fan Heiti Std B" panose="020B0700000000000000" pitchFamily="34" charset="-128"/>
                  <a:cs typeface="+mn-cs"/>
                </a:rPr>
                <a:t>!</a:t>
              </a:r>
            </a:p>
          </p:txBody>
        </p:sp>
      </p:grpSp>
      <p:grpSp>
        <p:nvGrpSpPr>
          <p:cNvPr id="65" name="Group 64"/>
          <p:cNvGrpSpPr/>
          <p:nvPr/>
        </p:nvGrpSpPr>
        <p:grpSpPr>
          <a:xfrm>
            <a:off x="6178906" y="5306065"/>
            <a:ext cx="321305" cy="378526"/>
            <a:chOff x="8221057" y="4591223"/>
            <a:chExt cx="321305" cy="378526"/>
          </a:xfrm>
        </p:grpSpPr>
        <p:sp>
          <p:nvSpPr>
            <p:cNvPr id="66" name="Isosceles Triangle 65"/>
            <p:cNvSpPr/>
            <p:nvPr/>
          </p:nvSpPr>
          <p:spPr>
            <a:xfrm>
              <a:off x="8221057" y="4591223"/>
              <a:ext cx="321305" cy="296795"/>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TextBox 66"/>
            <p:cNvSpPr txBox="1"/>
            <p:nvPr/>
          </p:nvSpPr>
          <p:spPr>
            <a:xfrm>
              <a:off x="8317194" y="4600417"/>
              <a:ext cx="129029"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dobe Fan Heiti Std B" panose="020B0700000000000000" pitchFamily="34" charset="-128"/>
                  <a:ea typeface="Adobe Fan Heiti Std B" panose="020B0700000000000000" pitchFamily="34" charset="-128"/>
                  <a:cs typeface="+mn-cs"/>
                </a:rPr>
                <a:t>!</a:t>
              </a:r>
            </a:p>
          </p:txBody>
        </p:sp>
      </p:grpSp>
      <p:pic>
        <p:nvPicPr>
          <p:cNvPr id="57" name="Picture 56"/>
          <p:cNvPicPr>
            <a:picLocks noChangeAspect="1"/>
          </p:cNvPicPr>
          <p:nvPr/>
        </p:nvPicPr>
        <p:blipFill rotWithShape="1">
          <a:blip r:embed="rId6"/>
          <a:srcRect l="2965" t="6757"/>
          <a:stretch/>
        </p:blipFill>
        <p:spPr>
          <a:xfrm>
            <a:off x="6807414" y="4297122"/>
            <a:ext cx="5303292" cy="2474896"/>
          </a:xfrm>
          <a:prstGeom prst="rect">
            <a:avLst/>
          </a:prstGeom>
          <a:ln>
            <a:noFill/>
          </a:ln>
          <a:effectLst>
            <a:outerShdw blurRad="292100" dist="139700" dir="2700000" algn="tl" rotWithShape="0">
              <a:srgbClr val="333333">
                <a:alpha val="65000"/>
              </a:srgbClr>
            </a:outerShdw>
          </a:effectLst>
        </p:spPr>
      </p:pic>
      <p:sp>
        <p:nvSpPr>
          <p:cNvPr id="59" name="TextBox 58">
            <a:extLst>
              <a:ext uri="{FF2B5EF4-FFF2-40B4-BE49-F238E27FC236}">
                <a16:creationId xmlns:a16="http://schemas.microsoft.com/office/drawing/2014/main" id="{F3C1CB02-B618-18E0-7A19-4BF46EBDCD5B}"/>
              </a:ext>
            </a:extLst>
          </p:cNvPr>
          <p:cNvSpPr txBox="1"/>
          <p:nvPr/>
        </p:nvSpPr>
        <p:spPr>
          <a:xfrm>
            <a:off x="59424" y="-65574"/>
            <a:ext cx="7384126"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Early draft FEL section l</a:t>
            </a:r>
            <a:r>
              <a:rPr kumimoji="0" lang="en-US" sz="4000" b="1" i="0" u="none" strike="noStrike" kern="1200" cap="none" spc="-150" normalizeH="0" baseline="0" noProof="0" err="1">
                <a:ln>
                  <a:noFill/>
                </a:ln>
                <a:solidFill>
                  <a:srgbClr val="2E2D62"/>
                </a:solidFill>
                <a:effectLst/>
                <a:uLnTx/>
                <a:uFillTx/>
                <a:latin typeface="Arial" panose="020B0604020202020204" pitchFamily="34" charset="0"/>
                <a:ea typeface="+mn-ea"/>
                <a:cs typeface="Arial" panose="020B0604020202020204" pitchFamily="34" charset="0"/>
              </a:rPr>
              <a:t>ayouts</a:t>
            </a:r>
            <a:endPar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1325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AFA286-F3C2-2894-E7E9-A65169316497}"/>
              </a:ext>
            </a:extLst>
          </p:cNvPr>
          <p:cNvSpPr/>
          <p:nvPr/>
        </p:nvSpPr>
        <p:spPr>
          <a:xfrm>
            <a:off x="17929" y="2725271"/>
            <a:ext cx="12174070" cy="415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TextBox 85"/>
          <p:cNvSpPr txBox="1"/>
          <p:nvPr/>
        </p:nvSpPr>
        <p:spPr>
          <a:xfrm>
            <a:off x="251144"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0.05</a:t>
            </a:r>
          </a:p>
        </p:txBody>
      </p:sp>
      <p:sp>
        <p:nvSpPr>
          <p:cNvPr id="87" name="TextBox 86"/>
          <p:cNvSpPr txBox="1"/>
          <p:nvPr/>
        </p:nvSpPr>
        <p:spPr>
          <a:xfrm>
            <a:off x="1153402"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0.25</a:t>
            </a:r>
          </a:p>
        </p:txBody>
      </p:sp>
      <p:sp>
        <p:nvSpPr>
          <p:cNvPr id="88" name="TextBox 87"/>
          <p:cNvSpPr txBox="1"/>
          <p:nvPr/>
        </p:nvSpPr>
        <p:spPr>
          <a:xfrm>
            <a:off x="2055660"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89" name="TextBox 88"/>
          <p:cNvSpPr txBox="1"/>
          <p:nvPr/>
        </p:nvSpPr>
        <p:spPr>
          <a:xfrm>
            <a:off x="2957918"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90" name="TextBox 89"/>
          <p:cNvSpPr txBox="1"/>
          <p:nvPr/>
        </p:nvSpPr>
        <p:spPr>
          <a:xfrm>
            <a:off x="3860176"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91" name="TextBox 90"/>
          <p:cNvSpPr txBox="1"/>
          <p:nvPr/>
        </p:nvSpPr>
        <p:spPr>
          <a:xfrm>
            <a:off x="4762434"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92" name="TextBox 91"/>
          <p:cNvSpPr txBox="1"/>
          <p:nvPr/>
        </p:nvSpPr>
        <p:spPr>
          <a:xfrm>
            <a:off x="5664692"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13</a:t>
            </a:r>
          </a:p>
        </p:txBody>
      </p:sp>
      <p:sp>
        <p:nvSpPr>
          <p:cNvPr id="93" name="TextBox 92"/>
          <p:cNvSpPr txBox="1"/>
          <p:nvPr/>
        </p:nvSpPr>
        <p:spPr>
          <a:xfrm>
            <a:off x="6566951"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graphicFrame>
        <p:nvGraphicFramePr>
          <p:cNvPr id="94" name="Table 93"/>
          <p:cNvGraphicFramePr>
            <a:graphicFrameLocks noGrp="1"/>
          </p:cNvGraphicFramePr>
          <p:nvPr/>
        </p:nvGraphicFramePr>
        <p:xfrm>
          <a:off x="615710" y="3116957"/>
          <a:ext cx="8127999" cy="2966720"/>
        </p:xfrm>
        <a:graphic>
          <a:graphicData uri="http://schemas.openxmlformats.org/drawingml/2006/table">
            <a:tbl>
              <a:tblPr firstRow="1" bandRow="1">
                <a:tableStyleId>{5940675A-B579-460E-94D1-54222C63F5DA}</a:tableStyleId>
              </a:tblPr>
              <a:tblGrid>
                <a:gridCol w="903111">
                  <a:extLst>
                    <a:ext uri="{9D8B030D-6E8A-4147-A177-3AD203B41FA5}">
                      <a16:colId xmlns:a16="http://schemas.microsoft.com/office/drawing/2014/main" val="2711723719"/>
                    </a:ext>
                  </a:extLst>
                </a:gridCol>
                <a:gridCol w="903111">
                  <a:extLst>
                    <a:ext uri="{9D8B030D-6E8A-4147-A177-3AD203B41FA5}">
                      <a16:colId xmlns:a16="http://schemas.microsoft.com/office/drawing/2014/main" val="4127754897"/>
                    </a:ext>
                  </a:extLst>
                </a:gridCol>
                <a:gridCol w="903111">
                  <a:extLst>
                    <a:ext uri="{9D8B030D-6E8A-4147-A177-3AD203B41FA5}">
                      <a16:colId xmlns:a16="http://schemas.microsoft.com/office/drawing/2014/main" val="4235292987"/>
                    </a:ext>
                  </a:extLst>
                </a:gridCol>
                <a:gridCol w="903111">
                  <a:extLst>
                    <a:ext uri="{9D8B030D-6E8A-4147-A177-3AD203B41FA5}">
                      <a16:colId xmlns:a16="http://schemas.microsoft.com/office/drawing/2014/main" val="692862299"/>
                    </a:ext>
                  </a:extLst>
                </a:gridCol>
                <a:gridCol w="903111">
                  <a:extLst>
                    <a:ext uri="{9D8B030D-6E8A-4147-A177-3AD203B41FA5}">
                      <a16:colId xmlns:a16="http://schemas.microsoft.com/office/drawing/2014/main" val="2587795190"/>
                    </a:ext>
                  </a:extLst>
                </a:gridCol>
                <a:gridCol w="903111">
                  <a:extLst>
                    <a:ext uri="{9D8B030D-6E8A-4147-A177-3AD203B41FA5}">
                      <a16:colId xmlns:a16="http://schemas.microsoft.com/office/drawing/2014/main" val="3361449744"/>
                    </a:ext>
                  </a:extLst>
                </a:gridCol>
                <a:gridCol w="903111">
                  <a:extLst>
                    <a:ext uri="{9D8B030D-6E8A-4147-A177-3AD203B41FA5}">
                      <a16:colId xmlns:a16="http://schemas.microsoft.com/office/drawing/2014/main" val="4086282131"/>
                    </a:ext>
                  </a:extLst>
                </a:gridCol>
                <a:gridCol w="903111">
                  <a:extLst>
                    <a:ext uri="{9D8B030D-6E8A-4147-A177-3AD203B41FA5}">
                      <a16:colId xmlns:a16="http://schemas.microsoft.com/office/drawing/2014/main" val="90673602"/>
                    </a:ext>
                  </a:extLst>
                </a:gridCol>
                <a:gridCol w="903111">
                  <a:extLst>
                    <a:ext uri="{9D8B030D-6E8A-4147-A177-3AD203B41FA5}">
                      <a16:colId xmlns:a16="http://schemas.microsoft.com/office/drawing/2014/main" val="981617232"/>
                    </a:ext>
                  </a:extLst>
                </a:gridCol>
              </a:tblGrid>
              <a:tr h="370840">
                <a:tc>
                  <a:txBody>
                    <a:bodyPr/>
                    <a:lstStyle/>
                    <a:p>
                      <a:endParaRPr lang="en-GB">
                        <a:solidFill>
                          <a:schemeClr val="bg1">
                            <a:lumMod val="65000"/>
                          </a:schemeClr>
                        </a:solidFill>
                      </a:endParaRPr>
                    </a:p>
                  </a:txBody>
                  <a:tcPr>
                    <a:lnL w="285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000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000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86480815"/>
                  </a:ext>
                </a:extLst>
              </a:tr>
              <a:tr h="370840">
                <a:tc>
                  <a:txBody>
                    <a:bodyPr/>
                    <a:lstStyle/>
                    <a:p>
                      <a:endParaRPr lang="en-GB">
                        <a:solidFill>
                          <a:schemeClr val="bg1">
                            <a:lumMod val="65000"/>
                          </a:schemeClr>
                        </a:solidFill>
                      </a:endParaRPr>
                    </a:p>
                  </a:txBody>
                  <a:tcPr>
                    <a:lnL w="285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74117082"/>
                  </a:ext>
                </a:extLst>
              </a:tr>
              <a:tr h="370840">
                <a:tc>
                  <a:txBody>
                    <a:bodyPr/>
                    <a:lstStyle/>
                    <a:p>
                      <a:endParaRPr lang="en-GB">
                        <a:solidFill>
                          <a:schemeClr val="bg1">
                            <a:lumMod val="65000"/>
                          </a:schemeClr>
                        </a:solidFill>
                      </a:endParaRPr>
                    </a:p>
                  </a:txBody>
                  <a:tcPr>
                    <a:lnL w="285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70898604"/>
                  </a:ext>
                </a:extLst>
              </a:tr>
              <a:tr h="370840">
                <a:tc>
                  <a:txBody>
                    <a:bodyPr/>
                    <a:lstStyle/>
                    <a:p>
                      <a:endParaRPr lang="en-GB">
                        <a:solidFill>
                          <a:schemeClr val="bg1">
                            <a:lumMod val="65000"/>
                          </a:schemeClr>
                        </a:solidFill>
                      </a:endParaRPr>
                    </a:p>
                  </a:txBody>
                  <a:tcPr>
                    <a:lnL w="285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90395261"/>
                  </a:ext>
                </a:extLst>
              </a:tr>
              <a:tr h="370840">
                <a:tc>
                  <a:txBody>
                    <a:bodyPr/>
                    <a:lstStyle/>
                    <a:p>
                      <a:endParaRPr lang="en-GB">
                        <a:solidFill>
                          <a:schemeClr val="bg1">
                            <a:lumMod val="65000"/>
                          </a:schemeClr>
                        </a:solidFill>
                      </a:endParaRPr>
                    </a:p>
                  </a:txBody>
                  <a:tcPr>
                    <a:lnL w="285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6948222"/>
                  </a:ext>
                </a:extLst>
              </a:tr>
              <a:tr h="370840">
                <a:tc>
                  <a:txBody>
                    <a:bodyPr/>
                    <a:lstStyle/>
                    <a:p>
                      <a:endParaRPr lang="en-GB">
                        <a:solidFill>
                          <a:schemeClr val="bg1">
                            <a:lumMod val="65000"/>
                          </a:schemeClr>
                        </a:solidFill>
                      </a:endParaRPr>
                    </a:p>
                  </a:txBody>
                  <a:tcPr>
                    <a:lnL w="285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rgbClr val="7030A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rgbClr val="7030A0"/>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GB">
                        <a:solidFill>
                          <a:schemeClr val="bg1">
                            <a:lumMod val="65000"/>
                          </a:schemeClr>
                        </a:solidFill>
                      </a:endParaRPr>
                    </a:p>
                  </a:txBody>
                  <a:tcPr>
                    <a:lnL w="1270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2607039"/>
                  </a:ext>
                </a:extLst>
              </a:tr>
              <a:tr h="370840">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noFill/>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rgbClr val="7030A0">
                        <a:alpha val="56863"/>
                      </a:srgbClr>
                    </a:solidFill>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rgbClr val="7030A0">
                        <a:alpha val="56863"/>
                      </a:srgbClr>
                    </a:solidFill>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dash"/>
                      <a:round/>
                      <a:headEnd type="none" w="med" len="med"/>
                      <a:tailEnd type="none" w="med" len="med"/>
                    </a:lnB>
                    <a:noFill/>
                  </a:tcPr>
                </a:tc>
                <a:extLst>
                  <a:ext uri="{0D108BD9-81ED-4DB2-BD59-A6C34878D82A}">
                    <a16:rowId xmlns:a16="http://schemas.microsoft.com/office/drawing/2014/main" val="1041660200"/>
                  </a:ext>
                </a:extLst>
              </a:tr>
              <a:tr h="370840">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noFill/>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noFill/>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rgbClr val="7030A0">
                        <a:alpha val="14902"/>
                      </a:srgbClr>
                    </a:solidFill>
                  </a:tcPr>
                </a:tc>
                <a:tc>
                  <a:txBody>
                    <a:bodyPr/>
                    <a:lstStyle/>
                    <a:p>
                      <a:endParaRPr lang="en-GB">
                        <a:solidFill>
                          <a:schemeClr val="bg1"/>
                        </a:solidFill>
                      </a:endParaRP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rgbClr val="7030A0">
                        <a:alpha val="14902"/>
                      </a:srgbClr>
                    </a:solidFill>
                  </a:tcPr>
                </a:tc>
                <a:extLst>
                  <a:ext uri="{0D108BD9-81ED-4DB2-BD59-A6C34878D82A}">
                    <a16:rowId xmlns:a16="http://schemas.microsoft.com/office/drawing/2014/main" val="3694752978"/>
                  </a:ext>
                </a:extLst>
              </a:tr>
            </a:tbl>
          </a:graphicData>
        </a:graphic>
      </p:graphicFrame>
      <p:sp>
        <p:nvSpPr>
          <p:cNvPr id="95" name="TextBox 94"/>
          <p:cNvSpPr txBox="1"/>
          <p:nvPr/>
        </p:nvSpPr>
        <p:spPr>
          <a:xfrm>
            <a:off x="7469210"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sp>
        <p:nvSpPr>
          <p:cNvPr id="96" name="TextBox 95"/>
          <p:cNvSpPr txBox="1"/>
          <p:nvPr/>
        </p:nvSpPr>
        <p:spPr>
          <a:xfrm>
            <a:off x="8373914" y="6157167"/>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40</a:t>
            </a:r>
          </a:p>
        </p:txBody>
      </p:sp>
      <p:sp>
        <p:nvSpPr>
          <p:cNvPr id="13" name="TextBox 12"/>
          <p:cNvSpPr txBox="1"/>
          <p:nvPr/>
        </p:nvSpPr>
        <p:spPr>
          <a:xfrm>
            <a:off x="9165049" y="6154891"/>
            <a:ext cx="7395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keV</a:t>
            </a:r>
          </a:p>
        </p:txBody>
      </p:sp>
      <p:sp>
        <p:nvSpPr>
          <p:cNvPr id="3" name="TextBox 2"/>
          <p:cNvSpPr txBox="1"/>
          <p:nvPr/>
        </p:nvSpPr>
        <p:spPr>
          <a:xfrm>
            <a:off x="8931221" y="3157050"/>
            <a:ext cx="1385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FEL-6</a:t>
            </a:r>
          </a:p>
        </p:txBody>
      </p:sp>
      <p:sp>
        <p:nvSpPr>
          <p:cNvPr id="16" name="TextBox 15"/>
          <p:cNvSpPr txBox="1"/>
          <p:nvPr/>
        </p:nvSpPr>
        <p:spPr>
          <a:xfrm>
            <a:off x="8931221" y="3519765"/>
            <a:ext cx="1385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FEL-5</a:t>
            </a:r>
          </a:p>
        </p:txBody>
      </p:sp>
      <p:sp>
        <p:nvSpPr>
          <p:cNvPr id="17" name="TextBox 16"/>
          <p:cNvSpPr txBox="1"/>
          <p:nvPr/>
        </p:nvSpPr>
        <p:spPr>
          <a:xfrm>
            <a:off x="8931221" y="3882480"/>
            <a:ext cx="1385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FEL-4</a:t>
            </a:r>
          </a:p>
        </p:txBody>
      </p:sp>
      <p:sp>
        <p:nvSpPr>
          <p:cNvPr id="18" name="TextBox 17"/>
          <p:cNvSpPr txBox="1"/>
          <p:nvPr/>
        </p:nvSpPr>
        <p:spPr>
          <a:xfrm>
            <a:off x="8931221" y="4245195"/>
            <a:ext cx="1385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FEL-3</a:t>
            </a:r>
          </a:p>
        </p:txBody>
      </p:sp>
      <p:sp>
        <p:nvSpPr>
          <p:cNvPr id="19" name="TextBox 18"/>
          <p:cNvSpPr txBox="1"/>
          <p:nvPr/>
        </p:nvSpPr>
        <p:spPr>
          <a:xfrm>
            <a:off x="8931221" y="4607910"/>
            <a:ext cx="1385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FEL-2</a:t>
            </a:r>
          </a:p>
        </p:txBody>
      </p:sp>
      <p:sp>
        <p:nvSpPr>
          <p:cNvPr id="20" name="TextBox 19"/>
          <p:cNvSpPr txBox="1"/>
          <p:nvPr/>
        </p:nvSpPr>
        <p:spPr>
          <a:xfrm>
            <a:off x="8931221" y="4970627"/>
            <a:ext cx="1385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FEL-1</a:t>
            </a:r>
          </a:p>
        </p:txBody>
      </p:sp>
      <p:sp>
        <p:nvSpPr>
          <p:cNvPr id="21" name="TextBox 20"/>
          <p:cNvSpPr txBox="1"/>
          <p:nvPr/>
        </p:nvSpPr>
        <p:spPr>
          <a:xfrm>
            <a:off x="8931221" y="5381655"/>
            <a:ext cx="1835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FEL-1: ≈ 10 GeV</a:t>
            </a:r>
          </a:p>
        </p:txBody>
      </p:sp>
      <p:sp>
        <p:nvSpPr>
          <p:cNvPr id="22" name="TextBox 21"/>
          <p:cNvSpPr txBox="1"/>
          <p:nvPr/>
        </p:nvSpPr>
        <p:spPr>
          <a:xfrm>
            <a:off x="8931220" y="5714345"/>
            <a:ext cx="1835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FEL-1: ≈ 11.5 GeV</a:t>
            </a:r>
          </a:p>
        </p:txBody>
      </p:sp>
      <p:sp>
        <p:nvSpPr>
          <p:cNvPr id="4" name="Rectangle 3"/>
          <p:cNvSpPr/>
          <p:nvPr/>
        </p:nvSpPr>
        <p:spPr>
          <a:xfrm>
            <a:off x="1326912" y="2067829"/>
            <a:ext cx="2370595" cy="296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SXR</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0.2 – 4 keV</a:t>
            </a:r>
          </a:p>
        </p:txBody>
      </p:sp>
      <p:sp>
        <p:nvSpPr>
          <p:cNvPr id="24" name="Rectangle 23"/>
          <p:cNvSpPr/>
          <p:nvPr/>
        </p:nvSpPr>
        <p:spPr>
          <a:xfrm>
            <a:off x="3697507" y="2773805"/>
            <a:ext cx="6719617" cy="2960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HXR</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4 – 100 keV</a:t>
            </a:r>
          </a:p>
        </p:txBody>
      </p:sp>
      <p:sp>
        <p:nvSpPr>
          <p:cNvPr id="25" name="Rectangle 24"/>
          <p:cNvSpPr/>
          <p:nvPr/>
        </p:nvSpPr>
        <p:spPr>
          <a:xfrm>
            <a:off x="2877807" y="2430653"/>
            <a:ext cx="1884628" cy="2960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TXR</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2 – 7 keV</a:t>
            </a:r>
          </a:p>
        </p:txBody>
      </p:sp>
      <p:sp>
        <p:nvSpPr>
          <p:cNvPr id="27" name="Content Placeholder 2"/>
          <p:cNvSpPr txBox="1">
            <a:spLocks/>
          </p:cNvSpPr>
          <p:nvPr/>
        </p:nvSpPr>
        <p:spPr>
          <a:xfrm>
            <a:off x="403339" y="1192979"/>
            <a:ext cx="11270797" cy="849304"/>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01D3E"/>
              </a:buClr>
              <a:buSzTx/>
              <a:buFont typeface="Wingdings" pitchFamily="2" charset="2"/>
              <a:buNone/>
              <a:tabLst/>
              <a:defRPr/>
            </a:pPr>
            <a:r>
              <a:rPr kumimoji="0" lang="en-GB" sz="2000" b="0" i="0" u="none" strike="noStrike" kern="1200" cap="none" spc="0" normalizeH="0" baseline="0" noProof="0">
                <a:ln>
                  <a:noFill/>
                </a:ln>
                <a:solidFill>
                  <a:srgbClr val="000000"/>
                </a:solidFill>
                <a:effectLst/>
                <a:uLnTx/>
                <a:uFillTx/>
                <a:latin typeface="Calibri" panose="020F0502020204030204"/>
                <a:ea typeface="+mn-ea"/>
                <a:cs typeface="Arial"/>
              </a:rPr>
              <a:t>Assuming a fixed electron beam energy from the spreader of 8 GeV. To cover photon energy range from ~50 eV – 20 </a:t>
            </a:r>
            <a:r>
              <a:rPr kumimoji="0" lang="en-GB" sz="2000" b="0" i="0" u="none" strike="noStrike" kern="1200" cap="none" spc="0" normalizeH="0" baseline="0" noProof="0" err="1">
                <a:ln>
                  <a:noFill/>
                </a:ln>
                <a:solidFill>
                  <a:srgbClr val="000000"/>
                </a:solidFill>
                <a:effectLst/>
                <a:uLnTx/>
                <a:uFillTx/>
                <a:latin typeface="Calibri" panose="020F0502020204030204"/>
                <a:ea typeface="+mn-ea"/>
                <a:cs typeface="Arial"/>
              </a:rPr>
              <a:t>keV</a:t>
            </a:r>
            <a:r>
              <a:rPr kumimoji="0" lang="en-GB" sz="2000" b="0" i="0" u="none" strike="noStrike" kern="1200" cap="none" spc="0" normalizeH="0" baseline="0" noProof="0">
                <a:ln>
                  <a:noFill/>
                </a:ln>
                <a:solidFill>
                  <a:srgbClr val="000000"/>
                </a:solidFill>
                <a:effectLst/>
                <a:uLnTx/>
                <a:uFillTx/>
                <a:latin typeface="Calibri" panose="020F0502020204030204"/>
                <a:ea typeface="+mn-ea"/>
                <a:cs typeface="Arial"/>
              </a:rPr>
              <a:t> with some overlap: best covered by ~6 FELs (at least). The tuning ranges have been developed in co-ordination with the science team.</a:t>
            </a:r>
          </a:p>
        </p:txBody>
      </p:sp>
      <p:sp>
        <p:nvSpPr>
          <p:cNvPr id="28" name="TextBox 27">
            <a:extLst>
              <a:ext uri="{FF2B5EF4-FFF2-40B4-BE49-F238E27FC236}">
                <a16:creationId xmlns:a16="http://schemas.microsoft.com/office/drawing/2014/main" id="{67B54F19-1212-9345-95FF-9D2815FD6E96}"/>
              </a:ext>
            </a:extLst>
          </p:cNvPr>
          <p:cNvSpPr txBox="1"/>
          <p:nvPr/>
        </p:nvSpPr>
        <p:spPr>
          <a:xfrm>
            <a:off x="403340" y="345182"/>
            <a:ext cx="11022306"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FEL tuning ranges</a:t>
            </a:r>
          </a:p>
        </p:txBody>
      </p:sp>
      <p:graphicFrame>
        <p:nvGraphicFramePr>
          <p:cNvPr id="5" name="Table 4"/>
          <p:cNvGraphicFramePr>
            <a:graphicFrameLocks noGrp="1"/>
          </p:cNvGraphicFramePr>
          <p:nvPr/>
        </p:nvGraphicFramePr>
        <p:xfrm>
          <a:off x="10676276" y="2744440"/>
          <a:ext cx="1488652" cy="3339234"/>
        </p:xfrm>
        <a:graphic>
          <a:graphicData uri="http://schemas.openxmlformats.org/drawingml/2006/table">
            <a:tbl>
              <a:tblPr firstRow="1" bandRow="1">
                <a:tableStyleId>{5940675A-B579-460E-94D1-54222C63F5DA}</a:tableStyleId>
              </a:tblPr>
              <a:tblGrid>
                <a:gridCol w="1488652">
                  <a:extLst>
                    <a:ext uri="{9D8B030D-6E8A-4147-A177-3AD203B41FA5}">
                      <a16:colId xmlns:a16="http://schemas.microsoft.com/office/drawing/2014/main" val="1934240693"/>
                    </a:ext>
                  </a:extLst>
                </a:gridCol>
              </a:tblGrid>
              <a:tr h="371026">
                <a:tc>
                  <a:txBody>
                    <a:bodyPr/>
                    <a:lstStyle/>
                    <a:p>
                      <a:pPr algn="ctr"/>
                      <a:r>
                        <a:rPr lang="en-GB" sz="1600" b="1"/>
                        <a:t>Tuning</a:t>
                      </a:r>
                    </a:p>
                  </a:txBody>
                  <a:tcPr anchor="ctr">
                    <a:solidFill>
                      <a:schemeClr val="bg1">
                        <a:lumMod val="75000"/>
                      </a:schemeClr>
                    </a:solidFill>
                  </a:tcPr>
                </a:tc>
                <a:extLst>
                  <a:ext uri="{0D108BD9-81ED-4DB2-BD59-A6C34878D82A}">
                    <a16:rowId xmlns:a16="http://schemas.microsoft.com/office/drawing/2014/main" val="2536600175"/>
                  </a:ext>
                </a:extLst>
              </a:tr>
              <a:tr h="371026">
                <a:tc>
                  <a:txBody>
                    <a:bodyPr/>
                    <a:lstStyle/>
                    <a:p>
                      <a:pPr algn="ctr"/>
                      <a:r>
                        <a:rPr lang="en-GB" sz="1600"/>
                        <a:t>0.05 – 1.0 keV</a:t>
                      </a:r>
                    </a:p>
                  </a:txBody>
                  <a:tcPr/>
                </a:tc>
                <a:extLst>
                  <a:ext uri="{0D108BD9-81ED-4DB2-BD59-A6C34878D82A}">
                    <a16:rowId xmlns:a16="http://schemas.microsoft.com/office/drawing/2014/main" val="4293675070"/>
                  </a:ext>
                </a:extLst>
              </a:tr>
              <a:tr h="371026">
                <a:tc>
                  <a:txBody>
                    <a:bodyPr/>
                    <a:lstStyle/>
                    <a:p>
                      <a:pPr algn="ctr"/>
                      <a:r>
                        <a:rPr lang="en-GB" sz="1600"/>
                        <a:t>0.25 – 3.0 keV</a:t>
                      </a:r>
                    </a:p>
                  </a:txBody>
                  <a:tcPr anchor="ctr"/>
                </a:tc>
                <a:extLst>
                  <a:ext uri="{0D108BD9-81ED-4DB2-BD59-A6C34878D82A}">
                    <a16:rowId xmlns:a16="http://schemas.microsoft.com/office/drawing/2014/main" val="3703230284"/>
                  </a:ext>
                </a:extLst>
              </a:tr>
              <a:tr h="3710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t>1.0 – 5.0 </a:t>
                      </a:r>
                      <a:r>
                        <a:rPr lang="en-GB" sz="1600" err="1"/>
                        <a:t>keV</a:t>
                      </a:r>
                      <a:endParaRPr lang="en-GB" sz="1600"/>
                    </a:p>
                  </a:txBody>
                  <a:tcPr anchor="ctr"/>
                </a:tc>
                <a:extLst>
                  <a:ext uri="{0D108BD9-81ED-4DB2-BD59-A6C34878D82A}">
                    <a16:rowId xmlns:a16="http://schemas.microsoft.com/office/drawing/2014/main" val="1828053988"/>
                  </a:ext>
                </a:extLst>
              </a:tr>
              <a:tr h="3710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t>3.0 – 13.0 </a:t>
                      </a:r>
                      <a:r>
                        <a:rPr lang="en-GB" sz="1600" err="1"/>
                        <a:t>keV</a:t>
                      </a:r>
                      <a:endParaRPr lang="en-GB" sz="1600"/>
                    </a:p>
                  </a:txBody>
                  <a:tcPr anchor="ctr"/>
                </a:tc>
                <a:extLst>
                  <a:ext uri="{0D108BD9-81ED-4DB2-BD59-A6C34878D82A}">
                    <a16:rowId xmlns:a16="http://schemas.microsoft.com/office/drawing/2014/main" val="626688850"/>
                  </a:ext>
                </a:extLst>
              </a:tr>
              <a:tr h="371026">
                <a:tc>
                  <a:txBody>
                    <a:bodyPr/>
                    <a:lstStyle/>
                    <a:p>
                      <a:pPr algn="ctr"/>
                      <a:r>
                        <a:rPr lang="en-GB" sz="1600"/>
                        <a:t>5.0 – 20.0 keV</a:t>
                      </a:r>
                    </a:p>
                  </a:txBody>
                  <a:tcPr anchor="ctr"/>
                </a:tc>
                <a:extLst>
                  <a:ext uri="{0D108BD9-81ED-4DB2-BD59-A6C34878D82A}">
                    <a16:rowId xmlns:a16="http://schemas.microsoft.com/office/drawing/2014/main" val="1810504629"/>
                  </a:ext>
                </a:extLst>
              </a:tr>
              <a:tr h="371026">
                <a:tc>
                  <a:txBody>
                    <a:bodyPr/>
                    <a:lstStyle/>
                    <a:p>
                      <a:pPr algn="ctr"/>
                      <a:r>
                        <a:rPr lang="en-GB" sz="1600"/>
                        <a:t>9 – 20 keV</a:t>
                      </a:r>
                    </a:p>
                  </a:txBody>
                  <a:tcPr anchor="ctr"/>
                </a:tc>
                <a:extLst>
                  <a:ext uri="{0D108BD9-81ED-4DB2-BD59-A6C34878D82A}">
                    <a16:rowId xmlns:a16="http://schemas.microsoft.com/office/drawing/2014/main" val="3064705555"/>
                  </a:ext>
                </a:extLst>
              </a:tr>
              <a:tr h="371026">
                <a:tc>
                  <a:txBody>
                    <a:bodyPr/>
                    <a:lstStyle/>
                    <a:p>
                      <a:pPr algn="ctr"/>
                      <a:r>
                        <a:rPr lang="en-GB" sz="1600">
                          <a:solidFill>
                            <a:schemeClr val="bg1">
                              <a:lumMod val="50000"/>
                            </a:schemeClr>
                          </a:solidFill>
                        </a:rPr>
                        <a:t>13 – 30keV</a:t>
                      </a:r>
                    </a:p>
                  </a:txBody>
                  <a:tcPr anchor="ctr"/>
                </a:tc>
                <a:extLst>
                  <a:ext uri="{0D108BD9-81ED-4DB2-BD59-A6C34878D82A}">
                    <a16:rowId xmlns:a16="http://schemas.microsoft.com/office/drawing/2014/main" val="531645951"/>
                  </a:ext>
                </a:extLst>
              </a:tr>
              <a:tr h="371026">
                <a:tc>
                  <a:txBody>
                    <a:bodyPr/>
                    <a:lstStyle/>
                    <a:p>
                      <a:pPr algn="ctr"/>
                      <a:r>
                        <a:rPr lang="en-GB" sz="1600">
                          <a:solidFill>
                            <a:schemeClr val="bg1">
                              <a:lumMod val="50000"/>
                            </a:schemeClr>
                          </a:solidFill>
                        </a:rPr>
                        <a:t>20 – 40 keV</a:t>
                      </a:r>
                    </a:p>
                  </a:txBody>
                  <a:tcPr anchor="ctr"/>
                </a:tc>
                <a:extLst>
                  <a:ext uri="{0D108BD9-81ED-4DB2-BD59-A6C34878D82A}">
                    <a16:rowId xmlns:a16="http://schemas.microsoft.com/office/drawing/2014/main" val="2550051531"/>
                  </a:ext>
                </a:extLst>
              </a:tr>
            </a:tbl>
          </a:graphicData>
        </a:graphic>
      </p:graphicFrame>
      <p:sp>
        <p:nvSpPr>
          <p:cNvPr id="9" name="TextBox 8"/>
          <p:cNvSpPr txBox="1"/>
          <p:nvPr/>
        </p:nvSpPr>
        <p:spPr>
          <a:xfrm>
            <a:off x="10462452" y="6164921"/>
            <a:ext cx="18205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Potential booster in FEL-1 line</a:t>
            </a:r>
          </a:p>
        </p:txBody>
      </p:sp>
      <p:graphicFrame>
        <p:nvGraphicFramePr>
          <p:cNvPr id="2" name="Table 4"/>
          <p:cNvGraphicFramePr>
            <a:graphicFrameLocks noGrp="1"/>
          </p:cNvGraphicFramePr>
          <p:nvPr/>
        </p:nvGraphicFramePr>
        <p:xfrm>
          <a:off x="10676276" y="2744440"/>
          <a:ext cx="1488652" cy="3339234"/>
        </p:xfrm>
        <a:graphic>
          <a:graphicData uri="http://schemas.openxmlformats.org/drawingml/2006/table">
            <a:tbl>
              <a:tblPr firstRow="1" bandRow="1">
                <a:tableStyleId>{5940675A-B579-460E-94D1-54222C63F5DA}</a:tableStyleId>
              </a:tblPr>
              <a:tblGrid>
                <a:gridCol w="1488652">
                  <a:extLst>
                    <a:ext uri="{9D8B030D-6E8A-4147-A177-3AD203B41FA5}">
                      <a16:colId xmlns:a16="http://schemas.microsoft.com/office/drawing/2014/main" val="1934240693"/>
                    </a:ext>
                  </a:extLst>
                </a:gridCol>
              </a:tblGrid>
              <a:tr h="371026">
                <a:tc>
                  <a:txBody>
                    <a:bodyPr/>
                    <a:lstStyle/>
                    <a:p>
                      <a:pPr algn="ctr"/>
                      <a:r>
                        <a:rPr lang="en-GB" sz="1600" b="1"/>
                        <a:t>Tuning</a:t>
                      </a:r>
                    </a:p>
                  </a:txBody>
                  <a:tcPr anchor="ctr">
                    <a:solidFill>
                      <a:schemeClr val="bg1">
                        <a:lumMod val="75000"/>
                      </a:schemeClr>
                    </a:solidFill>
                  </a:tcPr>
                </a:tc>
                <a:extLst>
                  <a:ext uri="{0D108BD9-81ED-4DB2-BD59-A6C34878D82A}">
                    <a16:rowId xmlns:a16="http://schemas.microsoft.com/office/drawing/2014/main" val="2536600175"/>
                  </a:ext>
                </a:extLst>
              </a:tr>
              <a:tr h="371026">
                <a:tc>
                  <a:txBody>
                    <a:bodyPr/>
                    <a:lstStyle/>
                    <a:p>
                      <a:pPr algn="ctr"/>
                      <a:r>
                        <a:rPr lang="en-GB" sz="1600"/>
                        <a:t>0.05 – 1.0 keV</a:t>
                      </a:r>
                    </a:p>
                  </a:txBody>
                  <a:tcPr/>
                </a:tc>
                <a:extLst>
                  <a:ext uri="{0D108BD9-81ED-4DB2-BD59-A6C34878D82A}">
                    <a16:rowId xmlns:a16="http://schemas.microsoft.com/office/drawing/2014/main" val="4293675070"/>
                  </a:ext>
                </a:extLst>
              </a:tr>
              <a:tr h="371026">
                <a:tc>
                  <a:txBody>
                    <a:bodyPr/>
                    <a:lstStyle/>
                    <a:p>
                      <a:pPr algn="ctr"/>
                      <a:r>
                        <a:rPr lang="en-GB" sz="1600"/>
                        <a:t>0.25 – 3.0 keV</a:t>
                      </a:r>
                    </a:p>
                  </a:txBody>
                  <a:tcPr anchor="ctr"/>
                </a:tc>
                <a:extLst>
                  <a:ext uri="{0D108BD9-81ED-4DB2-BD59-A6C34878D82A}">
                    <a16:rowId xmlns:a16="http://schemas.microsoft.com/office/drawing/2014/main" val="3703230284"/>
                  </a:ext>
                </a:extLst>
              </a:tr>
              <a:tr h="3710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t>1.0 – 5.0 keV</a:t>
                      </a:r>
                    </a:p>
                  </a:txBody>
                  <a:tcPr anchor="ctr"/>
                </a:tc>
                <a:extLst>
                  <a:ext uri="{0D108BD9-81ED-4DB2-BD59-A6C34878D82A}">
                    <a16:rowId xmlns:a16="http://schemas.microsoft.com/office/drawing/2014/main" val="1828053988"/>
                  </a:ext>
                </a:extLst>
              </a:tr>
              <a:tr h="3710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t>3.0 – 13.0 keV</a:t>
                      </a:r>
                    </a:p>
                  </a:txBody>
                  <a:tcPr anchor="ctr"/>
                </a:tc>
                <a:extLst>
                  <a:ext uri="{0D108BD9-81ED-4DB2-BD59-A6C34878D82A}">
                    <a16:rowId xmlns:a16="http://schemas.microsoft.com/office/drawing/2014/main" val="626688850"/>
                  </a:ext>
                </a:extLst>
              </a:tr>
              <a:tr h="371026">
                <a:tc>
                  <a:txBody>
                    <a:bodyPr/>
                    <a:lstStyle/>
                    <a:p>
                      <a:pPr algn="ctr"/>
                      <a:r>
                        <a:rPr lang="en-GB" sz="1600"/>
                        <a:t>5.0 – 20.0 keV</a:t>
                      </a:r>
                    </a:p>
                  </a:txBody>
                  <a:tcPr anchor="ctr"/>
                </a:tc>
                <a:extLst>
                  <a:ext uri="{0D108BD9-81ED-4DB2-BD59-A6C34878D82A}">
                    <a16:rowId xmlns:a16="http://schemas.microsoft.com/office/drawing/2014/main" val="1810504629"/>
                  </a:ext>
                </a:extLst>
              </a:tr>
              <a:tr h="371026">
                <a:tc>
                  <a:txBody>
                    <a:bodyPr/>
                    <a:lstStyle/>
                    <a:p>
                      <a:pPr algn="ctr"/>
                      <a:r>
                        <a:rPr lang="en-GB" sz="1600"/>
                        <a:t>9 – 20 keV</a:t>
                      </a:r>
                    </a:p>
                  </a:txBody>
                  <a:tcPr anchor="ctr"/>
                </a:tc>
                <a:extLst>
                  <a:ext uri="{0D108BD9-81ED-4DB2-BD59-A6C34878D82A}">
                    <a16:rowId xmlns:a16="http://schemas.microsoft.com/office/drawing/2014/main" val="3064705555"/>
                  </a:ext>
                </a:extLst>
              </a:tr>
              <a:tr h="371026">
                <a:tc>
                  <a:txBody>
                    <a:bodyPr/>
                    <a:lstStyle/>
                    <a:p>
                      <a:pPr algn="ctr"/>
                      <a:r>
                        <a:rPr lang="en-GB" sz="1600">
                          <a:solidFill>
                            <a:schemeClr val="bg1">
                              <a:lumMod val="50000"/>
                            </a:schemeClr>
                          </a:solidFill>
                        </a:rPr>
                        <a:t>13 – 30keV</a:t>
                      </a:r>
                    </a:p>
                  </a:txBody>
                  <a:tcPr anchor="ctr"/>
                </a:tc>
                <a:extLst>
                  <a:ext uri="{0D108BD9-81ED-4DB2-BD59-A6C34878D82A}">
                    <a16:rowId xmlns:a16="http://schemas.microsoft.com/office/drawing/2014/main" val="531645951"/>
                  </a:ext>
                </a:extLst>
              </a:tr>
              <a:tr h="371026">
                <a:tc>
                  <a:txBody>
                    <a:bodyPr/>
                    <a:lstStyle/>
                    <a:p>
                      <a:pPr algn="ctr"/>
                      <a:r>
                        <a:rPr lang="en-GB" sz="1600">
                          <a:solidFill>
                            <a:schemeClr val="bg1">
                              <a:lumMod val="50000"/>
                            </a:schemeClr>
                          </a:solidFill>
                        </a:rPr>
                        <a:t>20 – 40 keV</a:t>
                      </a:r>
                    </a:p>
                  </a:txBody>
                  <a:tcPr anchor="ctr"/>
                </a:tc>
                <a:extLst>
                  <a:ext uri="{0D108BD9-81ED-4DB2-BD59-A6C34878D82A}">
                    <a16:rowId xmlns:a16="http://schemas.microsoft.com/office/drawing/2014/main" val="2550051531"/>
                  </a:ext>
                </a:extLst>
              </a:tr>
            </a:tbl>
          </a:graphicData>
        </a:graphic>
      </p:graphicFrame>
      <p:sp>
        <p:nvSpPr>
          <p:cNvPr id="6" name="TextBox 8"/>
          <p:cNvSpPr txBox="1"/>
          <p:nvPr/>
        </p:nvSpPr>
        <p:spPr>
          <a:xfrm>
            <a:off x="10462452" y="6164921"/>
            <a:ext cx="18205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Potential booster in FEL-1 line</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39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72C20F-3A0C-3CA6-9B38-0EEEF204D932}"/>
              </a:ext>
            </a:extLst>
          </p:cNvPr>
          <p:cNvSpPr/>
          <p:nvPr/>
        </p:nvSpPr>
        <p:spPr>
          <a:xfrm>
            <a:off x="4979574" y="1070525"/>
            <a:ext cx="7230355" cy="5787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stretch>
            <a:fillRect/>
          </a:stretch>
        </p:blipFill>
        <p:spPr>
          <a:xfrm>
            <a:off x="4981890" y="1106084"/>
            <a:ext cx="7275600" cy="5539721"/>
          </a:xfrm>
          <a:prstGeom prst="rect">
            <a:avLst/>
          </a:prstGeom>
        </p:spPr>
      </p:pic>
      <p:sp>
        <p:nvSpPr>
          <p:cNvPr id="15" name="Rectangle 14"/>
          <p:cNvSpPr/>
          <p:nvPr/>
        </p:nvSpPr>
        <p:spPr>
          <a:xfrm>
            <a:off x="9144650" y="3086818"/>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7808" t="-676" r="21728" b="94082"/>
          <a:stretch/>
        </p:blipFill>
        <p:spPr>
          <a:xfrm>
            <a:off x="6350001" y="967438"/>
            <a:ext cx="4572000" cy="368995"/>
          </a:xfrm>
          <a:prstGeom prst="rect">
            <a:avLst/>
          </a:prstGeom>
        </p:spPr>
      </p:pic>
      <p:sp>
        <p:nvSpPr>
          <p:cNvPr id="24" name="Rectangle 23"/>
          <p:cNvSpPr/>
          <p:nvPr/>
        </p:nvSpPr>
        <p:spPr>
          <a:xfrm>
            <a:off x="8894205" y="2835186"/>
            <a:ext cx="1148565" cy="3190382"/>
          </a:xfrm>
          <a:prstGeom prst="rect">
            <a:avLst/>
          </a:prstGeom>
          <a:solidFill>
            <a:srgbClr val="0070C0">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438309" y="3178350"/>
            <a:ext cx="2017484" cy="2847219"/>
          </a:xfrm>
          <a:prstGeom prst="rect">
            <a:avLst/>
          </a:prstGeom>
          <a:solidFill>
            <a:srgbClr val="FFC000">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9328666" y="4998403"/>
            <a:ext cx="1255734" cy="1027165"/>
          </a:xfrm>
          <a:prstGeom prst="rect">
            <a:avLst/>
          </a:prstGeom>
          <a:solidFill>
            <a:srgbClr val="7030A0">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53010" y="3036030"/>
            <a:ext cx="1341196" cy="2524461"/>
          </a:xfrm>
          <a:prstGeom prst="rect">
            <a:avLst/>
          </a:prstGeom>
          <a:solidFill>
            <a:srgbClr val="92D050">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455794" y="2893333"/>
            <a:ext cx="1167841" cy="2328534"/>
          </a:xfrm>
          <a:prstGeom prst="rect">
            <a:avLst/>
          </a:prstGeom>
          <a:solidFill>
            <a:srgbClr val="00B050">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8566389" y="2040910"/>
            <a:ext cx="1682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100 eV – 20 </a:t>
            </a:r>
            <a:r>
              <a:rPr kumimoji="0" lang="en-GB" sz="14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keV</a:t>
            </a:r>
            <a:endParaRPr kumimoji="0" lang="en-GB" sz="1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100 as to 100 fs</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5"/>
          <p:cNvSpPr/>
          <p:nvPr/>
        </p:nvSpPr>
        <p:spPr>
          <a:xfrm>
            <a:off x="5135215" y="4541485"/>
            <a:ext cx="2417796" cy="1484084"/>
          </a:xfrm>
          <a:prstGeom prst="rect">
            <a:avLst/>
          </a:prstGeom>
          <a:solidFill>
            <a:srgbClr val="FF0000">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5681506" y="2519583"/>
            <a:ext cx="4361264" cy="35059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Table 16"/>
          <p:cNvGraphicFramePr>
            <a:graphicFrameLocks noGrp="1"/>
          </p:cNvGraphicFramePr>
          <p:nvPr/>
        </p:nvGraphicFramePr>
        <p:xfrm>
          <a:off x="66432" y="1226198"/>
          <a:ext cx="4913142" cy="5452388"/>
        </p:xfrm>
        <a:graphic>
          <a:graphicData uri="http://schemas.openxmlformats.org/drawingml/2006/table">
            <a:tbl>
              <a:tblPr firstRow="1" bandRow="1">
                <a:tableStyleId>{5940675A-B579-460E-94D1-54222C63F5DA}</a:tableStyleId>
              </a:tblPr>
              <a:tblGrid>
                <a:gridCol w="554518">
                  <a:extLst>
                    <a:ext uri="{9D8B030D-6E8A-4147-A177-3AD203B41FA5}">
                      <a16:colId xmlns:a16="http://schemas.microsoft.com/office/drawing/2014/main" val="3340298340"/>
                    </a:ext>
                  </a:extLst>
                </a:gridCol>
                <a:gridCol w="1049199">
                  <a:extLst>
                    <a:ext uri="{9D8B030D-6E8A-4147-A177-3AD203B41FA5}">
                      <a16:colId xmlns:a16="http://schemas.microsoft.com/office/drawing/2014/main" val="3787306612"/>
                    </a:ext>
                  </a:extLst>
                </a:gridCol>
                <a:gridCol w="1055077">
                  <a:extLst>
                    <a:ext uri="{9D8B030D-6E8A-4147-A177-3AD203B41FA5}">
                      <a16:colId xmlns:a16="http://schemas.microsoft.com/office/drawing/2014/main" val="749748757"/>
                    </a:ext>
                  </a:extLst>
                </a:gridCol>
                <a:gridCol w="942535">
                  <a:extLst>
                    <a:ext uri="{9D8B030D-6E8A-4147-A177-3AD203B41FA5}">
                      <a16:colId xmlns:a16="http://schemas.microsoft.com/office/drawing/2014/main" val="1024447413"/>
                    </a:ext>
                  </a:extLst>
                </a:gridCol>
                <a:gridCol w="1311813">
                  <a:extLst>
                    <a:ext uri="{9D8B030D-6E8A-4147-A177-3AD203B41FA5}">
                      <a16:colId xmlns:a16="http://schemas.microsoft.com/office/drawing/2014/main" val="584817439"/>
                    </a:ext>
                  </a:extLst>
                </a:gridCol>
              </a:tblGrid>
              <a:tr h="573362">
                <a:tc>
                  <a:txBody>
                    <a:bodyPr/>
                    <a:lstStyle/>
                    <a:p>
                      <a:r>
                        <a:rPr lang="en-GB" sz="1400" b="1"/>
                        <a:t>FEL</a:t>
                      </a:r>
                    </a:p>
                  </a:txBody>
                  <a:tcPr anchor="ctr">
                    <a:solidFill>
                      <a:schemeClr val="bg1">
                        <a:lumMod val="75000"/>
                      </a:schemeClr>
                    </a:solidFill>
                  </a:tcPr>
                </a:tc>
                <a:tc>
                  <a:txBody>
                    <a:bodyPr/>
                    <a:lstStyle/>
                    <a:p>
                      <a:r>
                        <a:rPr lang="en-GB" sz="1400" b="1"/>
                        <a:t>Tuning</a:t>
                      </a:r>
                    </a:p>
                  </a:txBody>
                  <a:tcPr anchor="ctr">
                    <a:solidFill>
                      <a:schemeClr val="bg1">
                        <a:lumMod val="75000"/>
                      </a:schemeClr>
                    </a:solidFill>
                  </a:tcPr>
                </a:tc>
                <a:tc>
                  <a:txBody>
                    <a:bodyPr/>
                    <a:lstStyle/>
                    <a:p>
                      <a:r>
                        <a:rPr lang="en-GB" sz="1400" b="1"/>
                        <a:t>Mode</a:t>
                      </a:r>
                    </a:p>
                  </a:txBody>
                  <a:tcPr anchor="ctr">
                    <a:solidFill>
                      <a:schemeClr val="bg1">
                        <a:lumMod val="75000"/>
                      </a:schemeClr>
                    </a:solidFill>
                  </a:tcPr>
                </a:tc>
                <a:tc>
                  <a:txBody>
                    <a:bodyPr/>
                    <a:lstStyle/>
                    <a:p>
                      <a:r>
                        <a:rPr lang="en-GB" sz="1400" b="1"/>
                        <a:t>Technique</a:t>
                      </a:r>
                    </a:p>
                  </a:txBody>
                  <a:tcPr anchor="ctr">
                    <a:solidFill>
                      <a:schemeClr val="bg1">
                        <a:lumMod val="75000"/>
                      </a:schemeClr>
                    </a:solidFill>
                  </a:tcPr>
                </a:tc>
                <a:tc>
                  <a:txBody>
                    <a:bodyPr/>
                    <a:lstStyle/>
                    <a:p>
                      <a:r>
                        <a:rPr lang="en-GB" sz="1400" b="1"/>
                        <a:t>Transform Limited </a:t>
                      </a:r>
                      <a:br>
                        <a:rPr lang="en-GB" sz="1400" b="1"/>
                      </a:br>
                      <a:r>
                        <a:rPr lang="en-GB" sz="1400" b="1"/>
                        <a:t>Pulse Duration</a:t>
                      </a:r>
                    </a:p>
                  </a:txBody>
                  <a:tcPr anchor="ctr">
                    <a:solidFill>
                      <a:schemeClr val="bg1">
                        <a:lumMod val="75000"/>
                      </a:schemeClr>
                    </a:solidFill>
                  </a:tcPr>
                </a:tc>
                <a:extLst>
                  <a:ext uri="{0D108BD9-81ED-4DB2-BD59-A6C34878D82A}">
                    <a16:rowId xmlns:a16="http://schemas.microsoft.com/office/drawing/2014/main" val="3111876179"/>
                  </a:ext>
                </a:extLst>
              </a:tr>
              <a:tr h="331947">
                <a:tc>
                  <a:txBody>
                    <a:bodyPr/>
                    <a:lstStyle/>
                    <a:p>
                      <a:r>
                        <a:rPr lang="en-GB" sz="1400" b="1">
                          <a:solidFill>
                            <a:srgbClr val="FF0000"/>
                          </a:solidFill>
                        </a:rPr>
                        <a:t>FEL-6</a:t>
                      </a:r>
                    </a:p>
                  </a:txBody>
                  <a:tcPr/>
                </a:tc>
                <a:tc>
                  <a:txBody>
                    <a:bodyPr/>
                    <a:lstStyle/>
                    <a:p>
                      <a:r>
                        <a:rPr lang="en-GB" sz="1400"/>
                        <a:t>0.05 – 1.0 keV</a:t>
                      </a:r>
                    </a:p>
                  </a:txBody>
                  <a:tcPr/>
                </a:tc>
                <a:tc>
                  <a:txBody>
                    <a:bodyPr/>
                    <a:lstStyle/>
                    <a:p>
                      <a:r>
                        <a:rPr lang="en-GB" sz="1400"/>
                        <a:t>Seeded</a:t>
                      </a:r>
                    </a:p>
                  </a:txBody>
                  <a:tcPr/>
                </a:tc>
                <a:tc>
                  <a:txBody>
                    <a:bodyPr/>
                    <a:lstStyle/>
                    <a:p>
                      <a:r>
                        <a:rPr lang="en-GB" sz="1400"/>
                        <a:t>EEHG</a:t>
                      </a:r>
                    </a:p>
                  </a:txBody>
                  <a:tcPr/>
                </a:tc>
                <a:tc>
                  <a:txBody>
                    <a:bodyPr/>
                    <a:lstStyle/>
                    <a:p>
                      <a:r>
                        <a:rPr lang="en-GB" sz="1400"/>
                        <a:t>5</a:t>
                      </a:r>
                      <a:r>
                        <a:rPr lang="en-GB" sz="1400" baseline="0"/>
                        <a:t> – 100 fs</a:t>
                      </a:r>
                      <a:endParaRPr lang="en-GB" sz="1400"/>
                    </a:p>
                  </a:txBody>
                  <a:tcPr/>
                </a:tc>
                <a:extLst>
                  <a:ext uri="{0D108BD9-81ED-4DB2-BD59-A6C34878D82A}">
                    <a16:rowId xmlns:a16="http://schemas.microsoft.com/office/drawing/2014/main" val="378209441"/>
                  </a:ext>
                </a:extLst>
              </a:tr>
              <a:tr h="331947">
                <a:tc rowSpan="2">
                  <a:txBody>
                    <a:bodyPr/>
                    <a:lstStyle/>
                    <a:p>
                      <a:r>
                        <a:rPr lang="en-GB" sz="1400" b="1">
                          <a:solidFill>
                            <a:srgbClr val="FFC000"/>
                          </a:solidFill>
                        </a:rPr>
                        <a:t>FEL-5</a:t>
                      </a:r>
                    </a:p>
                  </a:txBody>
                  <a:tcPr anchor="ctr"/>
                </a:tc>
                <a:tc rowSpan="2">
                  <a:txBody>
                    <a:bodyPr/>
                    <a:lstStyle/>
                    <a:p>
                      <a:r>
                        <a:rPr lang="en-GB" sz="1400"/>
                        <a:t>0.25 – 3.0 keV</a:t>
                      </a:r>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EEHG/HB</a:t>
                      </a:r>
                    </a:p>
                  </a:txBody>
                  <a:tcPr>
                    <a:solidFill>
                      <a:schemeClr val="accent1">
                        <a:lumMod val="20000"/>
                        <a:lumOff val="80000"/>
                      </a:schemeClr>
                    </a:solidFill>
                  </a:tcPr>
                </a:tc>
                <a:tc>
                  <a:txBody>
                    <a:bodyPr/>
                    <a:lstStyle/>
                    <a:p>
                      <a:r>
                        <a:rPr lang="en-GB" sz="1400"/>
                        <a:t>100 fs – 20 fs</a:t>
                      </a:r>
                    </a:p>
                  </a:txBody>
                  <a:tcPr>
                    <a:solidFill>
                      <a:schemeClr val="accent1">
                        <a:lumMod val="20000"/>
                        <a:lumOff val="80000"/>
                      </a:schemeClr>
                    </a:solidFill>
                  </a:tcPr>
                </a:tc>
                <a:extLst>
                  <a:ext uri="{0D108BD9-81ED-4DB2-BD59-A6C34878D82A}">
                    <a16:rowId xmlns:a16="http://schemas.microsoft.com/office/drawing/2014/main" val="148023374"/>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a:solidFill>
                      <a:schemeClr val="accent4">
                        <a:lumMod val="40000"/>
                        <a:lumOff val="60000"/>
                      </a:schemeClr>
                    </a:solidFill>
                  </a:tcPr>
                </a:tc>
                <a:tc>
                  <a:txBody>
                    <a:bodyPr/>
                    <a:lstStyle/>
                    <a:p>
                      <a:r>
                        <a:rPr lang="en-GB" sz="1400"/>
                        <a:t>2 fs – 350 as</a:t>
                      </a:r>
                    </a:p>
                  </a:txBody>
                  <a:tcPr>
                    <a:solidFill>
                      <a:schemeClr val="accent4">
                        <a:lumMod val="40000"/>
                        <a:lumOff val="60000"/>
                      </a:schemeClr>
                    </a:solidFill>
                  </a:tcPr>
                </a:tc>
                <a:extLst>
                  <a:ext uri="{0D108BD9-81ED-4DB2-BD59-A6C34878D82A}">
                    <a16:rowId xmlns:a16="http://schemas.microsoft.com/office/drawing/2014/main" val="1575360563"/>
                  </a:ext>
                </a:extLst>
              </a:tr>
              <a:tr h="331947">
                <a:tc rowSpan="2">
                  <a:txBody>
                    <a:bodyPr/>
                    <a:lstStyle/>
                    <a:p>
                      <a:r>
                        <a:rPr lang="en-GB" sz="1400" b="1">
                          <a:solidFill>
                            <a:srgbClr val="00B050"/>
                          </a:solidFill>
                        </a:rPr>
                        <a:t>FEL-4</a:t>
                      </a:r>
                    </a:p>
                  </a:txBody>
                  <a:tcPr anchor="ctr"/>
                </a:tc>
                <a:tc rowSpan="2">
                  <a:txBody>
                    <a:bodyPr/>
                    <a:lstStyle/>
                    <a:p>
                      <a:r>
                        <a:rPr lang="en-GB" sz="1400"/>
                        <a:t>3.0 –</a:t>
                      </a:r>
                      <a:r>
                        <a:rPr lang="en-GB" sz="1400" baseline="0"/>
                        <a:t> </a:t>
                      </a:r>
                      <a:r>
                        <a:rPr lang="en-GB" sz="1400"/>
                        <a:t>13.0 keV</a:t>
                      </a:r>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HB-SASE</a:t>
                      </a:r>
                    </a:p>
                  </a:txBody>
                  <a:tcPr>
                    <a:solidFill>
                      <a:schemeClr val="accent1">
                        <a:lumMod val="20000"/>
                        <a:lumOff val="80000"/>
                      </a:schemeClr>
                    </a:solidFill>
                  </a:tcPr>
                </a:tc>
                <a:tc>
                  <a:txBody>
                    <a:bodyPr/>
                    <a:lstStyle/>
                    <a:p>
                      <a:r>
                        <a:rPr lang="en-GB" sz="1400"/>
                        <a:t>20 fs – 10 fs</a:t>
                      </a:r>
                    </a:p>
                  </a:txBody>
                  <a:tcPr>
                    <a:solidFill>
                      <a:schemeClr val="accent1">
                        <a:lumMod val="20000"/>
                        <a:lumOff val="80000"/>
                      </a:schemeClr>
                    </a:solidFill>
                  </a:tcPr>
                </a:tc>
                <a:extLst>
                  <a:ext uri="{0D108BD9-81ED-4DB2-BD59-A6C34878D82A}">
                    <a16:rowId xmlns:a16="http://schemas.microsoft.com/office/drawing/2014/main" val="2383373679"/>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a:solidFill>
                      <a:schemeClr val="accent4">
                        <a:lumMod val="40000"/>
                        <a:lumOff val="60000"/>
                      </a:schemeClr>
                    </a:solidFill>
                  </a:tcPr>
                </a:tc>
                <a:tc>
                  <a:txBody>
                    <a:bodyPr/>
                    <a:lstStyle/>
                    <a:p>
                      <a:r>
                        <a:rPr lang="en-GB" sz="1400"/>
                        <a:t>400 as – 200 as</a:t>
                      </a:r>
                    </a:p>
                  </a:txBody>
                  <a:tcPr>
                    <a:solidFill>
                      <a:schemeClr val="accent4">
                        <a:lumMod val="40000"/>
                        <a:lumOff val="60000"/>
                      </a:schemeClr>
                    </a:solidFill>
                  </a:tcPr>
                </a:tc>
                <a:extLst>
                  <a:ext uri="{0D108BD9-81ED-4DB2-BD59-A6C34878D82A}">
                    <a16:rowId xmlns:a16="http://schemas.microsoft.com/office/drawing/2014/main" val="3198255329"/>
                  </a:ext>
                </a:extLst>
              </a:tr>
              <a:tr h="331947">
                <a:tc rowSpan="2">
                  <a:txBody>
                    <a:bodyPr/>
                    <a:lstStyle/>
                    <a:p>
                      <a:r>
                        <a:rPr lang="en-GB" sz="1400" b="1">
                          <a:solidFill>
                            <a:srgbClr val="92D050"/>
                          </a:solidFill>
                        </a:rPr>
                        <a:t>FEL-3</a:t>
                      </a:r>
                    </a:p>
                  </a:txBody>
                  <a:tcPr anchor="ctr"/>
                </a:tc>
                <a:tc rowSpan="2">
                  <a:txBody>
                    <a:bodyPr/>
                    <a:lstStyle/>
                    <a:p>
                      <a:r>
                        <a:rPr lang="en-GB" sz="1400"/>
                        <a:t>1.0 – 5.0 keV</a:t>
                      </a:r>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HB-SASE</a:t>
                      </a:r>
                    </a:p>
                  </a:txBody>
                  <a:tcPr>
                    <a:solidFill>
                      <a:schemeClr val="accent1">
                        <a:lumMod val="20000"/>
                        <a:lumOff val="80000"/>
                      </a:schemeClr>
                    </a:solidFill>
                  </a:tcPr>
                </a:tc>
                <a:tc>
                  <a:txBody>
                    <a:bodyPr/>
                    <a:lstStyle/>
                    <a:p>
                      <a:r>
                        <a:rPr lang="en-GB" sz="1400"/>
                        <a:t>40fs – 15fs</a:t>
                      </a:r>
                    </a:p>
                  </a:txBody>
                  <a:tcPr>
                    <a:solidFill>
                      <a:schemeClr val="accent1">
                        <a:lumMod val="20000"/>
                        <a:lumOff val="80000"/>
                      </a:schemeClr>
                    </a:solidFill>
                  </a:tcPr>
                </a:tc>
                <a:extLst>
                  <a:ext uri="{0D108BD9-81ED-4DB2-BD59-A6C34878D82A}">
                    <a16:rowId xmlns:a16="http://schemas.microsoft.com/office/drawing/2014/main" val="3593554209"/>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a:solidFill>
                      <a:schemeClr val="accent4">
                        <a:lumMod val="40000"/>
                        <a:lumOff val="60000"/>
                      </a:schemeClr>
                    </a:solidFill>
                  </a:tcPr>
                </a:tc>
                <a:tc>
                  <a:txBody>
                    <a:bodyPr/>
                    <a:lstStyle/>
                    <a:p>
                      <a:r>
                        <a:rPr lang="en-GB" sz="1400"/>
                        <a:t>800 as</a:t>
                      </a:r>
                      <a:r>
                        <a:rPr lang="en-GB" sz="1400" baseline="0"/>
                        <a:t> – 275 as</a:t>
                      </a:r>
                      <a:endParaRPr lang="en-GB" sz="1400"/>
                    </a:p>
                  </a:txBody>
                  <a:tcPr>
                    <a:solidFill>
                      <a:schemeClr val="accent4">
                        <a:lumMod val="40000"/>
                        <a:lumOff val="60000"/>
                      </a:schemeClr>
                    </a:solidFill>
                  </a:tcPr>
                </a:tc>
                <a:extLst>
                  <a:ext uri="{0D108BD9-81ED-4DB2-BD59-A6C34878D82A}">
                    <a16:rowId xmlns:a16="http://schemas.microsoft.com/office/drawing/2014/main" val="1978758967"/>
                  </a:ext>
                </a:extLst>
              </a:tr>
              <a:tr h="331947">
                <a:tc rowSpan="3">
                  <a:txBody>
                    <a:bodyPr/>
                    <a:lstStyle/>
                    <a:p>
                      <a:r>
                        <a:rPr lang="en-GB" sz="1400" b="1">
                          <a:solidFill>
                            <a:srgbClr val="0070C0"/>
                          </a:solidFill>
                        </a:rPr>
                        <a:t>FEL-2</a:t>
                      </a:r>
                    </a:p>
                  </a:txBody>
                  <a:tcPr anchor="ctr"/>
                </a:tc>
                <a:tc rowSpan="3">
                  <a:txBody>
                    <a:bodyPr/>
                    <a:lstStyle/>
                    <a:p>
                      <a:r>
                        <a:rPr lang="en-GB" sz="1400"/>
                        <a:t>5.0 – 20.0 keV</a:t>
                      </a:r>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HB-SASE</a:t>
                      </a:r>
                    </a:p>
                  </a:txBody>
                  <a:tcPr>
                    <a:solidFill>
                      <a:schemeClr val="accent1">
                        <a:lumMod val="20000"/>
                        <a:lumOff val="80000"/>
                      </a:schemeClr>
                    </a:solidFill>
                  </a:tcPr>
                </a:tc>
                <a:tc>
                  <a:txBody>
                    <a:bodyPr/>
                    <a:lstStyle/>
                    <a:p>
                      <a:r>
                        <a:rPr lang="en-GB" sz="1400"/>
                        <a:t>16 fs  - 12 fs </a:t>
                      </a:r>
                    </a:p>
                  </a:txBody>
                  <a:tcPr>
                    <a:solidFill>
                      <a:schemeClr val="accent1">
                        <a:lumMod val="20000"/>
                        <a:lumOff val="80000"/>
                      </a:schemeClr>
                    </a:solidFill>
                  </a:tcPr>
                </a:tc>
                <a:extLst>
                  <a:ext uri="{0D108BD9-81ED-4DB2-BD59-A6C34878D82A}">
                    <a16:rowId xmlns:a16="http://schemas.microsoft.com/office/drawing/2014/main" val="2552112406"/>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a:solidFill>
                      <a:schemeClr val="accent4">
                        <a:lumMod val="40000"/>
                        <a:lumOff val="60000"/>
                      </a:schemeClr>
                    </a:solidFill>
                  </a:tcPr>
                </a:tc>
                <a:tc>
                  <a:txBody>
                    <a:bodyPr/>
                    <a:lstStyle/>
                    <a:p>
                      <a:r>
                        <a:rPr lang="en-GB" sz="1400"/>
                        <a:t>300 as – 200 as</a:t>
                      </a:r>
                    </a:p>
                  </a:txBody>
                  <a:tcPr>
                    <a:solidFill>
                      <a:schemeClr val="accent4">
                        <a:lumMod val="40000"/>
                        <a:lumOff val="60000"/>
                      </a:schemeClr>
                    </a:solidFill>
                  </a:tcPr>
                </a:tc>
                <a:extLst>
                  <a:ext uri="{0D108BD9-81ED-4DB2-BD59-A6C34878D82A}">
                    <a16:rowId xmlns:a16="http://schemas.microsoft.com/office/drawing/2014/main" val="4050499919"/>
                  </a:ext>
                </a:extLst>
              </a:tr>
              <a:tr h="331947">
                <a:tc vMerge="1">
                  <a:txBody>
                    <a:bodyPr/>
                    <a:lstStyle/>
                    <a:p>
                      <a:endParaRPr lang="en-GB" sz="1100"/>
                    </a:p>
                  </a:txBody>
                  <a:tcPr/>
                </a:tc>
                <a:tc vMerge="1">
                  <a:txBody>
                    <a:bodyPr/>
                    <a:lstStyle/>
                    <a:p>
                      <a:endParaRPr lang="en-GB" sz="1100"/>
                    </a:p>
                  </a:txBody>
                  <a:tcPr/>
                </a:tc>
                <a:tc>
                  <a:txBody>
                    <a:bodyPr/>
                    <a:lstStyle/>
                    <a:p>
                      <a:r>
                        <a:rPr lang="en-GB" sz="1400">
                          <a:solidFill>
                            <a:schemeClr val="bg1">
                              <a:lumMod val="50000"/>
                            </a:schemeClr>
                          </a:solidFill>
                        </a:rPr>
                        <a:t>Cavity</a:t>
                      </a:r>
                    </a:p>
                  </a:txBody>
                  <a:tcPr/>
                </a:tc>
                <a:tc>
                  <a:txBody>
                    <a:bodyPr/>
                    <a:lstStyle/>
                    <a:p>
                      <a:r>
                        <a:rPr lang="en-GB" sz="1400">
                          <a:solidFill>
                            <a:schemeClr val="bg1">
                              <a:lumMod val="50000"/>
                            </a:schemeClr>
                          </a:solidFill>
                        </a:rPr>
                        <a:t>XFELO</a:t>
                      </a:r>
                    </a:p>
                  </a:txBody>
                  <a:tcPr/>
                </a:tc>
                <a:tc>
                  <a:txBody>
                    <a:bodyPr/>
                    <a:lstStyle/>
                    <a:p>
                      <a:r>
                        <a:rPr lang="en-GB" sz="1400">
                          <a:solidFill>
                            <a:schemeClr val="bg1">
                              <a:lumMod val="50000"/>
                            </a:schemeClr>
                          </a:solidFill>
                        </a:rPr>
                        <a:t>~ 100 fs</a:t>
                      </a:r>
                    </a:p>
                  </a:txBody>
                  <a:tcPr/>
                </a:tc>
                <a:extLst>
                  <a:ext uri="{0D108BD9-81ED-4DB2-BD59-A6C34878D82A}">
                    <a16:rowId xmlns:a16="http://schemas.microsoft.com/office/drawing/2014/main" val="3604331381"/>
                  </a:ext>
                </a:extLst>
              </a:tr>
              <a:tr h="331947">
                <a:tc rowSpan="3">
                  <a:txBody>
                    <a:bodyPr/>
                    <a:lstStyle/>
                    <a:p>
                      <a:r>
                        <a:rPr lang="en-GB" sz="1400" b="1">
                          <a:solidFill>
                            <a:srgbClr val="7030A0"/>
                          </a:solidFill>
                        </a:rPr>
                        <a:t>FEL-1</a:t>
                      </a:r>
                    </a:p>
                  </a:txBody>
                  <a:tcPr anchor="ctr"/>
                </a:tc>
                <a:tc>
                  <a:txBody>
                    <a:bodyPr/>
                    <a:lstStyle/>
                    <a:p>
                      <a:r>
                        <a:rPr lang="en-GB" sz="1400"/>
                        <a:t>9 – 20 keV</a:t>
                      </a:r>
                    </a:p>
                  </a:txBody>
                  <a:tcPr anchor="ctr"/>
                </a:tc>
                <a:tc>
                  <a:txBody>
                    <a:bodyPr/>
                    <a:lstStyle/>
                    <a:p>
                      <a:r>
                        <a:rPr lang="en-GB" sz="1400"/>
                        <a:t>High Power</a:t>
                      </a:r>
                    </a:p>
                  </a:txBody>
                  <a:tcPr/>
                </a:tc>
                <a:tc rowSpan="3">
                  <a:txBody>
                    <a:bodyPr/>
                    <a:lstStyle/>
                    <a:p>
                      <a:r>
                        <a:rPr lang="en-GB" sz="1400"/>
                        <a:t>SASE</a:t>
                      </a:r>
                    </a:p>
                  </a:txBody>
                  <a:tcPr anchor="ctr"/>
                </a:tc>
                <a:tc rowSpan="3">
                  <a:txBody>
                    <a:bodyPr/>
                    <a:lstStyle/>
                    <a:p>
                      <a:r>
                        <a:rPr lang="en-GB" sz="1400"/>
                        <a:t>~ 60 fs (not</a:t>
                      </a:r>
                      <a:r>
                        <a:rPr lang="en-GB" sz="1400" baseline="0"/>
                        <a:t> TL)</a:t>
                      </a:r>
                      <a:endParaRPr lang="en-GB" sz="1400"/>
                    </a:p>
                  </a:txBody>
                  <a:tcPr anchor="ctr"/>
                </a:tc>
                <a:extLst>
                  <a:ext uri="{0D108BD9-81ED-4DB2-BD59-A6C34878D82A}">
                    <a16:rowId xmlns:a16="http://schemas.microsoft.com/office/drawing/2014/main" val="2381599586"/>
                  </a:ext>
                </a:extLst>
              </a:tr>
              <a:tr h="441619">
                <a:tc vMerge="1">
                  <a:txBody>
                    <a:bodyPr/>
                    <a:lstStyle/>
                    <a:p>
                      <a:endParaRPr lang="en-GB" sz="1100"/>
                    </a:p>
                  </a:txBody>
                  <a:tcPr/>
                </a:tc>
                <a:tc>
                  <a:txBody>
                    <a:bodyPr/>
                    <a:lstStyle/>
                    <a:p>
                      <a:r>
                        <a:rPr lang="en-GB" sz="1400">
                          <a:solidFill>
                            <a:schemeClr val="bg1">
                              <a:lumMod val="50000"/>
                            </a:schemeClr>
                          </a:solidFill>
                        </a:rPr>
                        <a:t>13 – 30keV</a:t>
                      </a:r>
                      <a:r>
                        <a:rPr lang="en-GB" sz="1400" baseline="30000">
                          <a:solidFill>
                            <a:schemeClr val="bg1">
                              <a:lumMod val="50000"/>
                            </a:schemeClr>
                          </a:solidFill>
                        </a:rPr>
                        <a:t>*</a:t>
                      </a:r>
                    </a:p>
                  </a:txBody>
                  <a:tcPr anchor="ctr"/>
                </a:tc>
                <a:tc>
                  <a:txBody>
                    <a:bodyPr/>
                    <a:lstStyle/>
                    <a:p>
                      <a:r>
                        <a:rPr lang="en-GB" sz="1400">
                          <a:solidFill>
                            <a:schemeClr val="bg1">
                              <a:lumMod val="50000"/>
                            </a:schemeClr>
                          </a:solidFill>
                        </a:rPr>
                        <a:t>High</a:t>
                      </a:r>
                      <a:r>
                        <a:rPr lang="en-GB" sz="1400" baseline="0">
                          <a:solidFill>
                            <a:schemeClr val="bg1">
                              <a:lumMod val="50000"/>
                            </a:schemeClr>
                          </a:solidFill>
                        </a:rPr>
                        <a:t> Energy</a:t>
                      </a:r>
                    </a:p>
                  </a:txBody>
                  <a:tcPr/>
                </a:tc>
                <a:tc vMerge="1">
                  <a:txBody>
                    <a:bodyPr/>
                    <a:lstStyle/>
                    <a:p>
                      <a:endParaRPr lang="en-GB" sz="1400"/>
                    </a:p>
                  </a:txBody>
                  <a:tcPr/>
                </a:tc>
                <a:tc vMerge="1">
                  <a:txBody>
                    <a:bodyPr/>
                    <a:lstStyle/>
                    <a:p>
                      <a:endParaRPr lang="en-GB" sz="1400"/>
                    </a:p>
                  </a:txBody>
                  <a:tcPr/>
                </a:tc>
                <a:extLst>
                  <a:ext uri="{0D108BD9-81ED-4DB2-BD59-A6C34878D82A}">
                    <a16:rowId xmlns:a16="http://schemas.microsoft.com/office/drawing/2014/main" val="3111120447"/>
                  </a:ext>
                </a:extLst>
              </a:tr>
              <a:tr h="441619">
                <a:tc vMerge="1">
                  <a:txBody>
                    <a:bodyPr/>
                    <a:lstStyle/>
                    <a:p>
                      <a:endParaRPr lang="en-GB" sz="1100"/>
                    </a:p>
                  </a:txBody>
                  <a:tcPr/>
                </a:tc>
                <a:tc>
                  <a:txBody>
                    <a:bodyPr/>
                    <a:lstStyle/>
                    <a:p>
                      <a:r>
                        <a:rPr lang="en-GB" sz="1400">
                          <a:solidFill>
                            <a:schemeClr val="bg1">
                              <a:lumMod val="50000"/>
                            </a:schemeClr>
                          </a:solidFill>
                        </a:rPr>
                        <a:t>20 – 40keV</a:t>
                      </a:r>
                      <a:r>
                        <a:rPr lang="en-GB" sz="1400" baseline="30000">
                          <a:solidFill>
                            <a:schemeClr val="bg1">
                              <a:lumMod val="50000"/>
                            </a:schemeClr>
                          </a:solidFill>
                        </a:rPr>
                        <a:t>*</a:t>
                      </a:r>
                      <a:endParaRPr lang="en-GB" sz="1400">
                        <a:solidFill>
                          <a:schemeClr val="bg1">
                            <a:lumMod val="50000"/>
                          </a:schemeClr>
                        </a:solidFill>
                      </a:endParaRPr>
                    </a:p>
                  </a:txBody>
                  <a:tcPr anchor="ctr"/>
                </a:tc>
                <a:tc>
                  <a:txBody>
                    <a:bodyPr/>
                    <a:lstStyle/>
                    <a:p>
                      <a:r>
                        <a:rPr lang="en-GB" sz="1400">
                          <a:solidFill>
                            <a:schemeClr val="bg1">
                              <a:lumMod val="50000"/>
                            </a:schemeClr>
                          </a:solidFill>
                        </a:rPr>
                        <a:t>High Energy</a:t>
                      </a:r>
                    </a:p>
                  </a:txBody>
                  <a:tcPr/>
                </a:tc>
                <a:tc vMerge="1">
                  <a:txBody>
                    <a:bodyPr/>
                    <a:lstStyle/>
                    <a:p>
                      <a:endParaRPr lang="en-GB" sz="1400"/>
                    </a:p>
                  </a:txBody>
                  <a:tcPr/>
                </a:tc>
                <a:tc vMerge="1">
                  <a:txBody>
                    <a:bodyPr/>
                    <a:lstStyle/>
                    <a:p>
                      <a:endParaRPr lang="en-GB" sz="1400"/>
                    </a:p>
                  </a:txBody>
                  <a:tcPr/>
                </a:tc>
                <a:extLst>
                  <a:ext uri="{0D108BD9-81ED-4DB2-BD59-A6C34878D82A}">
                    <a16:rowId xmlns:a16="http://schemas.microsoft.com/office/drawing/2014/main" val="2382617639"/>
                  </a:ext>
                </a:extLst>
              </a:tr>
            </a:tbl>
          </a:graphicData>
        </a:graphic>
      </p:graphicFrame>
      <p:sp>
        <p:nvSpPr>
          <p:cNvPr id="18" name="TextBox 17">
            <a:extLst>
              <a:ext uri="{FF2B5EF4-FFF2-40B4-BE49-F238E27FC236}">
                <a16:creationId xmlns:a16="http://schemas.microsoft.com/office/drawing/2014/main" id="{67B54F19-1212-9345-95FF-9D2815FD6E96}"/>
              </a:ext>
            </a:extLst>
          </p:cNvPr>
          <p:cNvSpPr txBox="1"/>
          <p:nvPr/>
        </p:nvSpPr>
        <p:spPr>
          <a:xfrm>
            <a:off x="403340" y="345182"/>
            <a:ext cx="11022306"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2E2D62"/>
                </a:solidFill>
                <a:effectLst/>
                <a:uLnTx/>
                <a:uFillTx/>
                <a:latin typeface="Arial"/>
                <a:ea typeface="+mn-ea"/>
                <a:cs typeface="Arial"/>
              </a:rPr>
              <a:t>Proposed FEL modes</a:t>
            </a:r>
            <a:endParaRPr kumimoji="0" lang="en-US" sz="4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B3F2BEF-1585-BD04-67D1-42E65F94BC1A}"/>
              </a:ext>
            </a:extLst>
          </p:cNvPr>
          <p:cNvSpPr txBox="1"/>
          <p:nvPr/>
        </p:nvSpPr>
        <p:spPr>
          <a:xfrm>
            <a:off x="5104356" y="6484903"/>
            <a:ext cx="702501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Pulse durations estimated from simulations/scaling, intermediates between short and long pulse modes also accessible.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Non-sequential order of FEL photon energies is to enable wider separation of two-colour pulses from adjacent lines.</a:t>
            </a:r>
            <a:endParaRPr kumimoji="0" lang="en-GB" sz="11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46" name="Oval 45"/>
          <p:cNvSpPr/>
          <p:nvPr/>
        </p:nvSpPr>
        <p:spPr>
          <a:xfrm rot="20908502">
            <a:off x="6288860" y="2905373"/>
            <a:ext cx="3816172" cy="793414"/>
          </a:xfrm>
          <a:prstGeom prst="ellipse">
            <a:avLst/>
          </a:prstGeom>
          <a:gradFill flip="none" rotWithShape="1">
            <a:gsLst>
              <a:gs pos="0">
                <a:srgbClr val="FFC000"/>
              </a:gs>
              <a:gs pos="39000">
                <a:srgbClr val="92D050"/>
              </a:gs>
              <a:gs pos="59000">
                <a:srgbClr val="00B050"/>
              </a:gs>
              <a:gs pos="100000">
                <a:srgbClr val="0070C0"/>
              </a:gs>
            </a:gsLst>
            <a:lin ang="0" scaled="1"/>
            <a:tileRect/>
          </a:gra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Short Pulse Modes</a:t>
            </a:r>
          </a:p>
        </p:txBody>
      </p:sp>
      <p:sp>
        <p:nvSpPr>
          <p:cNvPr id="49" name="Oval 48"/>
          <p:cNvSpPr/>
          <p:nvPr/>
        </p:nvSpPr>
        <p:spPr>
          <a:xfrm>
            <a:off x="5262646" y="4638409"/>
            <a:ext cx="2223820" cy="1364570"/>
          </a:xfrm>
          <a:prstGeom prst="ellipse">
            <a:avLst/>
          </a:prstGeom>
          <a:solidFill>
            <a:srgbClr val="FF0000"/>
          </a:soli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Seeded</a:t>
            </a:r>
          </a:p>
        </p:txBody>
      </p:sp>
      <p:sp>
        <p:nvSpPr>
          <p:cNvPr id="50" name="Oval 49"/>
          <p:cNvSpPr/>
          <p:nvPr/>
        </p:nvSpPr>
        <p:spPr>
          <a:xfrm rot="20681229">
            <a:off x="6287722" y="4758646"/>
            <a:ext cx="3929810" cy="896233"/>
          </a:xfrm>
          <a:prstGeom prst="ellipse">
            <a:avLst/>
          </a:prstGeom>
          <a:gradFill flip="none" rotWithShape="1">
            <a:gsLst>
              <a:gs pos="0">
                <a:srgbClr val="FFC000">
                  <a:alpha val="20000"/>
                </a:srgbClr>
              </a:gs>
              <a:gs pos="39000">
                <a:srgbClr val="92D050"/>
              </a:gs>
              <a:gs pos="59000">
                <a:srgbClr val="00B050"/>
              </a:gs>
              <a:gs pos="100000">
                <a:srgbClr val="0070C0"/>
              </a:gs>
            </a:gsLst>
            <a:lin ang="0" scaled="1"/>
            <a:tileRect/>
          </a:gra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Long Pulse Modes</a:t>
            </a:r>
          </a:p>
        </p:txBody>
      </p:sp>
      <p:sp>
        <p:nvSpPr>
          <p:cNvPr id="51" name="Oval 50"/>
          <p:cNvSpPr/>
          <p:nvPr/>
        </p:nvSpPr>
        <p:spPr>
          <a:xfrm>
            <a:off x="8455793" y="5398049"/>
            <a:ext cx="1479804" cy="793414"/>
          </a:xfrm>
          <a:prstGeom prst="ellipse">
            <a:avLst/>
          </a:prstGeom>
          <a:solidFill>
            <a:srgbClr val="0070C0"/>
          </a:soli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Cavity</a:t>
            </a:r>
          </a:p>
        </p:txBody>
      </p:sp>
      <p:sp>
        <p:nvSpPr>
          <p:cNvPr id="52" name="Oval 51"/>
          <p:cNvSpPr/>
          <p:nvPr/>
        </p:nvSpPr>
        <p:spPr>
          <a:xfrm>
            <a:off x="9280150" y="5073741"/>
            <a:ext cx="1479804" cy="793414"/>
          </a:xfrm>
          <a:prstGeom prst="ellipse">
            <a:avLst/>
          </a:prstGeom>
          <a:solidFill>
            <a:srgbClr val="7030A0"/>
          </a:soli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High Energy</a:t>
            </a:r>
          </a:p>
        </p:txBody>
      </p:sp>
      <p:sp>
        <p:nvSpPr>
          <p:cNvPr id="6" name="Rectangle 5"/>
          <p:cNvSpPr/>
          <p:nvPr/>
        </p:nvSpPr>
        <p:spPr>
          <a:xfrm>
            <a:off x="6078256" y="456727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FEL-6</a:t>
            </a:r>
          </a:p>
        </p:txBody>
      </p:sp>
      <p:sp>
        <p:nvSpPr>
          <p:cNvPr id="32" name="Rectangle 31"/>
          <p:cNvSpPr/>
          <p:nvPr/>
        </p:nvSpPr>
        <p:spPr>
          <a:xfrm>
            <a:off x="7184785" y="4246027"/>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FEL-5</a:t>
            </a:r>
          </a:p>
        </p:txBody>
      </p:sp>
      <p:sp>
        <p:nvSpPr>
          <p:cNvPr id="33" name="Rectangle 32"/>
          <p:cNvSpPr/>
          <p:nvPr/>
        </p:nvSpPr>
        <p:spPr>
          <a:xfrm>
            <a:off x="8085869" y="4109840"/>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FEL-3</a:t>
            </a:r>
          </a:p>
        </p:txBody>
      </p:sp>
      <p:sp>
        <p:nvSpPr>
          <p:cNvPr id="34" name="Rectangle 33"/>
          <p:cNvSpPr/>
          <p:nvPr/>
        </p:nvSpPr>
        <p:spPr>
          <a:xfrm>
            <a:off x="8751814" y="4019289"/>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FEL-4</a:t>
            </a:r>
          </a:p>
        </p:txBody>
      </p:sp>
      <p:sp>
        <p:nvSpPr>
          <p:cNvPr id="35" name="Rectangle 34"/>
          <p:cNvSpPr/>
          <p:nvPr/>
        </p:nvSpPr>
        <p:spPr>
          <a:xfrm>
            <a:off x="9276666" y="3993412"/>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FEL-2</a:t>
            </a:r>
          </a:p>
        </p:txBody>
      </p:sp>
      <p:sp>
        <p:nvSpPr>
          <p:cNvPr id="38" name="Rectangle 37"/>
          <p:cNvSpPr/>
          <p:nvPr/>
        </p:nvSpPr>
        <p:spPr>
          <a:xfrm>
            <a:off x="9687368" y="4938714"/>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FEL-1</a:t>
            </a:r>
          </a:p>
        </p:txBody>
      </p:sp>
      <p:sp>
        <p:nvSpPr>
          <p:cNvPr id="37" name="TextBox 36">
            <a:extLst>
              <a:ext uri="{FF2B5EF4-FFF2-40B4-BE49-F238E27FC236}">
                <a16:creationId xmlns:a16="http://schemas.microsoft.com/office/drawing/2014/main" id="{0B3F2BEF-1585-BD04-67D1-42E65F94BC1A}"/>
              </a:ext>
            </a:extLst>
          </p:cNvPr>
          <p:cNvSpPr txBox="1"/>
          <p:nvPr/>
        </p:nvSpPr>
        <p:spPr>
          <a:xfrm>
            <a:off x="161318" y="6643093"/>
            <a:ext cx="49131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*via booster, p</a:t>
            </a:r>
            <a:r>
              <a:rPr kumimoji="0" lang="en-GB" sz="1100" b="0" i="0" u="none" strike="noStrike" kern="1200" cap="none" spc="0" normalizeH="0" baseline="0" noProof="0" err="1">
                <a:ln>
                  <a:noFill/>
                </a:ln>
                <a:solidFill>
                  <a:srgbClr val="2E2C61"/>
                </a:solidFill>
                <a:effectLst/>
                <a:uLnTx/>
                <a:uFillTx/>
                <a:latin typeface="Calibri" panose="020F0502020204030204"/>
                <a:ea typeface="Calibri"/>
                <a:cs typeface="Calibri"/>
              </a:rPr>
              <a:t>ossibly</a:t>
            </a: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 at lower rep. rate</a:t>
            </a:r>
            <a:endParaRPr kumimoji="0" lang="en-GB" sz="11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39" name="TextBox 38"/>
          <p:cNvSpPr txBox="1"/>
          <p:nvPr/>
        </p:nvSpPr>
        <p:spPr>
          <a:xfrm>
            <a:off x="6344113" y="6900640"/>
            <a:ext cx="66391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rPr>
              <a:t>*+ work planned e.g. to compare HB-SASE/self-seeding</a:t>
            </a:r>
          </a:p>
        </p:txBody>
      </p:sp>
      <p:sp>
        <p:nvSpPr>
          <p:cNvPr id="40" name="Rectangle 39"/>
          <p:cNvSpPr/>
          <p:nvPr/>
        </p:nvSpPr>
        <p:spPr>
          <a:xfrm>
            <a:off x="7569777" y="255730"/>
            <a:ext cx="42351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1200" cap="none" spc="-100" normalizeH="0" baseline="0" noProof="0">
                <a:ln>
                  <a:noFill/>
                </a:ln>
                <a:solidFill>
                  <a:srgbClr val="2E2D62"/>
                </a:solidFill>
                <a:effectLst/>
                <a:uLnTx/>
                <a:uFillTx/>
                <a:latin typeface="Calibri" panose="020F0502020204030204"/>
                <a:ea typeface="+mn-ea"/>
                <a:cs typeface="Arial"/>
                <a:sym typeface="Arial"/>
              </a:rPr>
              <a:t>Each FEL has 1-3 primary </a:t>
            </a:r>
            <a:r>
              <a:rPr kumimoji="0" lang="en-GB" sz="1800" b="0" i="0" u="none" strike="noStrike" kern="1200" cap="none" spc="-100" normalizeH="0" baseline="0" noProof="0" err="1">
                <a:ln>
                  <a:noFill/>
                </a:ln>
                <a:solidFill>
                  <a:srgbClr val="2E2D62"/>
                </a:solidFill>
                <a:effectLst/>
                <a:uLnTx/>
                <a:uFillTx/>
                <a:latin typeface="Calibri" panose="020F0502020204030204"/>
                <a:ea typeface="+mn-ea"/>
                <a:cs typeface="Arial"/>
                <a:sym typeface="Arial"/>
              </a:rPr>
              <a:t>operatin</a:t>
            </a:r>
            <a:r>
              <a:rPr kumimoji="0" lang="en-GB" sz="1800" b="0" i="0" u="none" strike="noStrike" kern="1200" cap="none" spc="-100" normalizeH="0" baseline="0" noProof="0">
                <a:ln>
                  <a:noFill/>
                </a:ln>
                <a:solidFill>
                  <a:srgbClr val="2E2D62"/>
                </a:solidFill>
                <a:effectLst/>
                <a:uLnTx/>
                <a:uFillTx/>
                <a:latin typeface="Calibri" panose="020F0502020204030204"/>
                <a:ea typeface="+mn-ea"/>
                <a:cs typeface="Arial"/>
                <a:sym typeface="Arial"/>
              </a:rPr>
              <a:t>g modes, covering both short and long pulse options</a:t>
            </a:r>
          </a:p>
        </p:txBody>
      </p:sp>
    </p:spTree>
    <p:extLst>
      <p:ext uri="{BB962C8B-B14F-4D97-AF65-F5344CB8AC3E}">
        <p14:creationId xmlns:p14="http://schemas.microsoft.com/office/powerpoint/2010/main" val="3597730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7509164" y="5841348"/>
            <a:ext cx="4461163" cy="9473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cxnSp>
        <p:nvCxnSpPr>
          <p:cNvPr id="76" name="Straight Connector 75"/>
          <p:cNvCxnSpPr>
            <a:cxnSpLocks/>
          </p:cNvCxnSpPr>
          <p:nvPr/>
        </p:nvCxnSpPr>
        <p:spPr>
          <a:xfrm flipV="1">
            <a:off x="1674414" y="1536890"/>
            <a:ext cx="6381650" cy="344549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847070" y="4927791"/>
            <a:ext cx="2700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9899654">
            <a:off x="2961128" y="3657975"/>
            <a:ext cx="2628379" cy="142690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9899654">
            <a:off x="3986645" y="3104887"/>
            <a:ext cx="2628379" cy="142690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9899654">
            <a:off x="5012163" y="2551800"/>
            <a:ext cx="2628379" cy="142690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6" idx="5"/>
          </p:cNvCxnSpPr>
          <p:nvPr/>
        </p:nvCxnSpPr>
        <p:spPr>
          <a:xfrm>
            <a:off x="6028435" y="2699113"/>
            <a:ext cx="2569750" cy="2887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87" idx="5"/>
          </p:cNvCxnSpPr>
          <p:nvPr/>
        </p:nvCxnSpPr>
        <p:spPr>
          <a:xfrm>
            <a:off x="7038048" y="2154604"/>
            <a:ext cx="2540980" cy="85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Isosceles Triangle 82"/>
          <p:cNvSpPr/>
          <p:nvPr/>
        </p:nvSpPr>
        <p:spPr>
          <a:xfrm rot="20858204" flipV="1">
            <a:off x="2632074" y="4187649"/>
            <a:ext cx="415483" cy="397367"/>
          </a:xfrm>
          <a:prstGeom prst="triangle">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Isosceles Triangle 83"/>
          <p:cNvSpPr/>
          <p:nvPr/>
        </p:nvSpPr>
        <p:spPr>
          <a:xfrm rot="20858204" flipV="1">
            <a:off x="3668195" y="3628843"/>
            <a:ext cx="415483" cy="397367"/>
          </a:xfrm>
          <a:prstGeom prst="triangle">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Isosceles Triangle 84"/>
          <p:cNvSpPr/>
          <p:nvPr/>
        </p:nvSpPr>
        <p:spPr>
          <a:xfrm rot="20858204" flipV="1">
            <a:off x="4693713" y="3075754"/>
            <a:ext cx="415483" cy="397367"/>
          </a:xfrm>
          <a:prstGeom prst="triangle">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Isosceles Triangle 85"/>
          <p:cNvSpPr/>
          <p:nvPr/>
        </p:nvSpPr>
        <p:spPr>
          <a:xfrm rot="20858204" flipV="1">
            <a:off x="5719232" y="2522670"/>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Isosceles Triangle 86"/>
          <p:cNvSpPr/>
          <p:nvPr/>
        </p:nvSpPr>
        <p:spPr>
          <a:xfrm rot="20858204" flipV="1">
            <a:off x="6728845" y="1978161"/>
            <a:ext cx="415483" cy="397367"/>
          </a:xfrm>
          <a:prstGeom prst="triangle">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p:cNvSpPr/>
          <p:nvPr/>
        </p:nvSpPr>
        <p:spPr>
          <a:xfrm rot="12597" flipV="1">
            <a:off x="9576739" y="2039247"/>
            <a:ext cx="648614" cy="2980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p:cNvSpPr/>
          <p:nvPr/>
        </p:nvSpPr>
        <p:spPr>
          <a:xfrm rot="12597" flipV="1">
            <a:off x="8601965" y="2583177"/>
            <a:ext cx="802233" cy="2980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p:cNvSpPr/>
          <p:nvPr/>
        </p:nvSpPr>
        <p:spPr>
          <a:xfrm rot="12597" flipV="1">
            <a:off x="7603963" y="3136706"/>
            <a:ext cx="989989" cy="298026"/>
          </a:xfrm>
          <a:prstGeom prst="rect">
            <a:avLst/>
          </a:prstGeom>
          <a:solidFill>
            <a:schemeClr val="bg1">
              <a:lumMod val="95000"/>
              <a:alpha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rot="12597" flipV="1">
            <a:off x="6592754" y="3682567"/>
            <a:ext cx="1263090" cy="298026"/>
          </a:xfrm>
          <a:prstGeom prst="rect">
            <a:avLst/>
          </a:prstGeom>
          <a:solidFill>
            <a:schemeClr val="bg1">
              <a:lumMod val="95000"/>
              <a:alpha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p:cNvSpPr/>
          <p:nvPr/>
        </p:nvSpPr>
        <p:spPr>
          <a:xfrm rot="12597" flipV="1">
            <a:off x="5582328" y="4228067"/>
            <a:ext cx="1570328" cy="2980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p:cNvSpPr/>
          <p:nvPr/>
        </p:nvSpPr>
        <p:spPr>
          <a:xfrm rot="12597" flipV="1">
            <a:off x="4549124" y="4785994"/>
            <a:ext cx="1956949" cy="2980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p:cNvSpPr txBox="1"/>
          <p:nvPr/>
        </p:nvSpPr>
        <p:spPr>
          <a:xfrm rot="10800000" flipV="1">
            <a:off x="5963909" y="5062470"/>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7030A0"/>
                </a:solidFill>
                <a:effectLst/>
                <a:uLnTx/>
                <a:uFillTx/>
                <a:latin typeface="Calibri" panose="020F0502020204030204"/>
                <a:ea typeface="+mn-ea"/>
                <a:cs typeface="+mn-cs"/>
              </a:rPr>
              <a:t>FEL-1</a:t>
            </a:r>
          </a:p>
        </p:txBody>
      </p:sp>
      <p:sp>
        <p:nvSpPr>
          <p:cNvPr id="95" name="TextBox 94"/>
          <p:cNvSpPr txBox="1"/>
          <p:nvPr/>
        </p:nvSpPr>
        <p:spPr>
          <a:xfrm rot="10800000" flipV="1">
            <a:off x="6612731" y="4504523"/>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70C0"/>
                </a:solidFill>
                <a:effectLst/>
                <a:uLnTx/>
                <a:uFillTx/>
                <a:latin typeface="Calibri" panose="020F0502020204030204"/>
                <a:ea typeface="+mn-ea"/>
                <a:cs typeface="+mn-cs"/>
              </a:rPr>
              <a:t>FEL-2</a:t>
            </a:r>
          </a:p>
        </p:txBody>
      </p:sp>
      <p:sp>
        <p:nvSpPr>
          <p:cNvPr id="96" name="TextBox 95"/>
          <p:cNvSpPr txBox="1"/>
          <p:nvPr/>
        </p:nvSpPr>
        <p:spPr>
          <a:xfrm rot="10800000" flipV="1">
            <a:off x="7314480" y="3958677"/>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B050"/>
                </a:solidFill>
                <a:effectLst/>
                <a:uLnTx/>
                <a:uFillTx/>
                <a:latin typeface="Calibri" panose="020F0502020204030204"/>
                <a:ea typeface="+mn-ea"/>
                <a:cs typeface="+mn-cs"/>
              </a:rPr>
              <a:t>FEL-3</a:t>
            </a:r>
          </a:p>
        </p:txBody>
      </p:sp>
      <p:sp>
        <p:nvSpPr>
          <p:cNvPr id="97" name="TextBox 96"/>
          <p:cNvSpPr txBox="1"/>
          <p:nvPr/>
        </p:nvSpPr>
        <p:spPr>
          <a:xfrm rot="10800000" flipV="1">
            <a:off x="8049267" y="3412897"/>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92D050"/>
                </a:solidFill>
                <a:effectLst/>
                <a:uLnTx/>
                <a:uFillTx/>
                <a:latin typeface="Calibri" panose="020F0502020204030204"/>
                <a:ea typeface="+mn-ea"/>
                <a:cs typeface="+mn-cs"/>
              </a:rPr>
              <a:t>FEL-4</a:t>
            </a:r>
          </a:p>
        </p:txBody>
      </p:sp>
      <p:sp>
        <p:nvSpPr>
          <p:cNvPr id="98" name="TextBox 97"/>
          <p:cNvSpPr txBox="1"/>
          <p:nvPr/>
        </p:nvSpPr>
        <p:spPr>
          <a:xfrm rot="10800000" flipV="1">
            <a:off x="8887078" y="2858509"/>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C000"/>
                </a:solidFill>
                <a:effectLst/>
                <a:uLnTx/>
                <a:uFillTx/>
                <a:latin typeface="Calibri" panose="020F0502020204030204"/>
                <a:ea typeface="+mn-ea"/>
                <a:cs typeface="+mn-cs"/>
              </a:rPr>
              <a:t>FEL-5</a:t>
            </a:r>
          </a:p>
        </p:txBody>
      </p:sp>
      <p:sp>
        <p:nvSpPr>
          <p:cNvPr id="99" name="TextBox 98"/>
          <p:cNvSpPr txBox="1"/>
          <p:nvPr/>
        </p:nvSpPr>
        <p:spPr>
          <a:xfrm rot="10800000" flipV="1">
            <a:off x="9748615" y="2315095"/>
            <a:ext cx="592467" cy="2626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0000"/>
                </a:solidFill>
                <a:effectLst/>
                <a:uLnTx/>
                <a:uFillTx/>
                <a:latin typeface="Calibri" panose="020F0502020204030204"/>
                <a:ea typeface="+mn-ea"/>
                <a:cs typeface="+mn-cs"/>
              </a:rPr>
              <a:t>FEL-6</a:t>
            </a:r>
          </a:p>
        </p:txBody>
      </p:sp>
      <p:grpSp>
        <p:nvGrpSpPr>
          <p:cNvPr id="140" name="Group 139"/>
          <p:cNvGrpSpPr/>
          <p:nvPr/>
        </p:nvGrpSpPr>
        <p:grpSpPr>
          <a:xfrm>
            <a:off x="115635" y="4581246"/>
            <a:ext cx="1584000" cy="494325"/>
            <a:chOff x="388214" y="1677246"/>
            <a:chExt cx="4700736" cy="818377"/>
          </a:xfrm>
        </p:grpSpPr>
        <p:cxnSp>
          <p:nvCxnSpPr>
            <p:cNvPr id="101" name="Straight Connector 100"/>
            <p:cNvCxnSpPr/>
            <p:nvPr/>
          </p:nvCxnSpPr>
          <p:spPr>
            <a:xfrm flipV="1">
              <a:off x="388214" y="2250054"/>
              <a:ext cx="4700736" cy="169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388217" y="1677246"/>
              <a:ext cx="4543286" cy="818377"/>
              <a:chOff x="85725" y="994350"/>
              <a:chExt cx="4791153" cy="863025"/>
            </a:xfrm>
          </p:grpSpPr>
          <p:sp>
            <p:nvSpPr>
              <p:cNvPr id="103" name="Oval 102"/>
              <p:cNvSpPr/>
              <p:nvPr/>
            </p:nvSpPr>
            <p:spPr>
              <a:xfrm>
                <a:off x="238124" y="1432761"/>
                <a:ext cx="161926" cy="33324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a:off x="1105405" y="1432761"/>
                <a:ext cx="161926" cy="33324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p:cNvSpPr/>
              <p:nvPr/>
            </p:nvSpPr>
            <p:spPr>
              <a:xfrm>
                <a:off x="1972688" y="1432761"/>
                <a:ext cx="161926" cy="33324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2839969" y="1432761"/>
                <a:ext cx="161926" cy="33324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p:cNvSpPr/>
              <p:nvPr/>
            </p:nvSpPr>
            <p:spPr>
              <a:xfrm>
                <a:off x="4574533" y="1432761"/>
                <a:ext cx="161926" cy="3332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707249" y="1432761"/>
                <a:ext cx="161926" cy="3332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85725" y="994350"/>
                <a:ext cx="4791153" cy="86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1" name="Rounded Rectangle 110"/>
          <p:cNvSpPr/>
          <p:nvPr/>
        </p:nvSpPr>
        <p:spPr>
          <a:xfrm>
            <a:off x="8995945" y="4928467"/>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ounded Rectangle 111"/>
          <p:cNvSpPr/>
          <p:nvPr/>
        </p:nvSpPr>
        <p:spPr>
          <a:xfrm>
            <a:off x="8752683" y="5245651"/>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ounded Rectangle 112"/>
          <p:cNvSpPr/>
          <p:nvPr/>
        </p:nvSpPr>
        <p:spPr>
          <a:xfrm>
            <a:off x="9239207" y="4611284"/>
            <a:ext cx="668930" cy="273999"/>
          </a:xfrm>
          <a:prstGeom prst="roundRect">
            <a:avLst/>
          </a:prstGeom>
          <a:solidFill>
            <a:schemeClr val="accent5">
              <a:lumMod val="7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ounded Rectangle 113"/>
          <p:cNvSpPr/>
          <p:nvPr/>
        </p:nvSpPr>
        <p:spPr>
          <a:xfrm>
            <a:off x="9482470" y="4294100"/>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ounded Rectangle 114"/>
          <p:cNvSpPr/>
          <p:nvPr/>
        </p:nvSpPr>
        <p:spPr>
          <a:xfrm>
            <a:off x="9725732" y="3976917"/>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ounded Rectangle 115"/>
          <p:cNvSpPr/>
          <p:nvPr/>
        </p:nvSpPr>
        <p:spPr>
          <a:xfrm>
            <a:off x="9968995" y="3659733"/>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ounded Rectangle 116"/>
          <p:cNvSpPr/>
          <p:nvPr/>
        </p:nvSpPr>
        <p:spPr>
          <a:xfrm>
            <a:off x="10212257" y="3342550"/>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ounded Rectangle 117"/>
          <p:cNvSpPr/>
          <p:nvPr/>
        </p:nvSpPr>
        <p:spPr>
          <a:xfrm>
            <a:off x="10455519" y="3025366"/>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ounded Rectangle 118"/>
          <p:cNvSpPr/>
          <p:nvPr/>
        </p:nvSpPr>
        <p:spPr>
          <a:xfrm>
            <a:off x="10698782" y="2708183"/>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ounded Rectangle 119"/>
          <p:cNvSpPr/>
          <p:nvPr/>
        </p:nvSpPr>
        <p:spPr>
          <a:xfrm>
            <a:off x="10942044" y="2390999"/>
            <a:ext cx="668930" cy="273999"/>
          </a:xfrm>
          <a:prstGeom prst="roundRect">
            <a:avLst/>
          </a:prstGeom>
          <a:solidFill>
            <a:srgbClr val="FFC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ounded Rectangle 120"/>
          <p:cNvSpPr/>
          <p:nvPr/>
        </p:nvSpPr>
        <p:spPr>
          <a:xfrm>
            <a:off x="11185306" y="2073816"/>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ounded Rectangle 121"/>
          <p:cNvSpPr/>
          <p:nvPr/>
        </p:nvSpPr>
        <p:spPr>
          <a:xfrm>
            <a:off x="11428572" y="1756632"/>
            <a:ext cx="668930" cy="273999"/>
          </a:xfrm>
          <a:prstGeom prst="roundRect">
            <a:avLst/>
          </a:prstGeom>
          <a:solidFill>
            <a:schemeClr val="bg1">
              <a:lumMod val="95000"/>
              <a:alpha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ounded Rectangle 128"/>
          <p:cNvSpPr/>
          <p:nvPr/>
        </p:nvSpPr>
        <p:spPr>
          <a:xfrm rot="21592807" flipV="1">
            <a:off x="2658007" y="4838846"/>
            <a:ext cx="361289" cy="162559"/>
          </a:xfrm>
          <a:prstGeom prst="round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0" name="Straight Connector 129"/>
          <p:cNvCxnSpPr>
            <a:stCxn id="129" idx="3"/>
          </p:cNvCxnSpPr>
          <p:nvPr/>
        </p:nvCxnSpPr>
        <p:spPr>
          <a:xfrm rot="19899654">
            <a:off x="2984868" y="4507214"/>
            <a:ext cx="1668352" cy="276185"/>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a:xfrm rot="21592807" flipV="1">
            <a:off x="3657377" y="4299861"/>
            <a:ext cx="361289" cy="162559"/>
          </a:xfrm>
          <a:prstGeom prst="roundRect">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p:cNvCxnSpPr>
            <a:stCxn id="131" idx="3"/>
          </p:cNvCxnSpPr>
          <p:nvPr/>
        </p:nvCxnSpPr>
        <p:spPr>
          <a:xfrm rot="19899654">
            <a:off x="3984239" y="3968230"/>
            <a:ext cx="1668352" cy="276185"/>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3" name="Rounded Rectangle 132"/>
          <p:cNvSpPr/>
          <p:nvPr/>
        </p:nvSpPr>
        <p:spPr>
          <a:xfrm rot="21592807" flipV="1">
            <a:off x="4672646" y="3752301"/>
            <a:ext cx="361289" cy="162559"/>
          </a:xfrm>
          <a:prstGeom prst="roundRect">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4" name="Straight Connector 133"/>
          <p:cNvCxnSpPr>
            <a:stCxn id="133" idx="3"/>
          </p:cNvCxnSpPr>
          <p:nvPr/>
        </p:nvCxnSpPr>
        <p:spPr>
          <a:xfrm rot="19899654">
            <a:off x="4999508" y="3420669"/>
            <a:ext cx="1668352" cy="276185"/>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5" name="Rounded Rectangle 134"/>
          <p:cNvSpPr/>
          <p:nvPr/>
        </p:nvSpPr>
        <p:spPr>
          <a:xfrm rot="21592807" flipV="1">
            <a:off x="5695866" y="3200453"/>
            <a:ext cx="361289" cy="162559"/>
          </a:xfrm>
          <a:prstGeom prst="roundRect">
            <a:avLst/>
          </a:prstGeom>
          <a:solidFill>
            <a:schemeClr val="bg1">
              <a:lumMod val="95000"/>
              <a:alpha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6" name="Straight Connector 135"/>
          <p:cNvCxnSpPr>
            <a:stCxn id="135" idx="3"/>
          </p:cNvCxnSpPr>
          <p:nvPr/>
        </p:nvCxnSpPr>
        <p:spPr>
          <a:xfrm rot="19899654">
            <a:off x="6022727" y="2868821"/>
            <a:ext cx="1668352" cy="276185"/>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7" name="Rounded Rectangle 136"/>
          <p:cNvSpPr/>
          <p:nvPr/>
        </p:nvSpPr>
        <p:spPr>
          <a:xfrm rot="21592807" flipV="1">
            <a:off x="6727036" y="2644317"/>
            <a:ext cx="361289" cy="162559"/>
          </a:xfrm>
          <a:prstGeom prst="round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8" name="Straight Connector 137"/>
          <p:cNvCxnSpPr>
            <a:stCxn id="137" idx="3"/>
          </p:cNvCxnSpPr>
          <p:nvPr/>
        </p:nvCxnSpPr>
        <p:spPr>
          <a:xfrm rot="19899654">
            <a:off x="7053897" y="2312685"/>
            <a:ext cx="1668352" cy="276185"/>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9" name="Isosceles Triangle 117"/>
          <p:cNvSpPr/>
          <p:nvPr/>
        </p:nvSpPr>
        <p:spPr>
          <a:xfrm rot="9539835" flipV="1">
            <a:off x="1568135" y="4761459"/>
            <a:ext cx="415483" cy="397367"/>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3" name="Isosceles Triangle 142"/>
          <p:cNvSpPr/>
          <p:nvPr/>
        </p:nvSpPr>
        <p:spPr>
          <a:xfrm rot="10080000">
            <a:off x="7637310" y="5960118"/>
            <a:ext cx="438150" cy="419100"/>
          </a:xfrm>
          <a:prstGeom prst="triangle">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ounded Rectangle 143"/>
          <p:cNvSpPr/>
          <p:nvPr/>
        </p:nvSpPr>
        <p:spPr>
          <a:xfrm>
            <a:off x="7635140" y="6511642"/>
            <a:ext cx="381000" cy="171450"/>
          </a:xfrm>
          <a:prstGeom prst="round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TextBox 144"/>
          <p:cNvSpPr txBox="1"/>
          <p:nvPr/>
        </p:nvSpPr>
        <p:spPr>
          <a:xfrm>
            <a:off x="8211965" y="6412115"/>
            <a:ext cx="4199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ova Light" panose="020B0304020202020204" pitchFamily="34" charset="0"/>
                <a:ea typeface="+mn-ea"/>
                <a:cs typeface="+mn-cs"/>
              </a:rPr>
              <a:t>GHz Subharmonic Deflecting Cavity</a:t>
            </a:r>
          </a:p>
        </p:txBody>
      </p:sp>
      <p:sp>
        <p:nvSpPr>
          <p:cNvPr id="146" name="TextBox 145"/>
          <p:cNvSpPr txBox="1"/>
          <p:nvPr/>
        </p:nvSpPr>
        <p:spPr>
          <a:xfrm>
            <a:off x="8193873" y="5942919"/>
            <a:ext cx="2841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Nova Light" panose="020B0304020202020204" pitchFamily="34" charset="0"/>
                <a:ea typeface="+mn-ea"/>
                <a:cs typeface="+mn-cs"/>
              </a:rPr>
              <a:t>100kHz Kicker Magnet</a:t>
            </a:r>
          </a:p>
        </p:txBody>
      </p:sp>
      <p:sp>
        <p:nvSpPr>
          <p:cNvPr id="74" name="TextBox 73"/>
          <p:cNvSpPr txBox="1"/>
          <p:nvPr/>
        </p:nvSpPr>
        <p:spPr>
          <a:xfrm>
            <a:off x="17879" y="3631123"/>
            <a:ext cx="1608295"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M</a:t>
            </a:r>
            <a:r>
              <a:rPr kumimoji="0" lang="en-GB" sz="1800" b="0" i="0" u="none" strike="noStrike" kern="1200" cap="none" spc="0" normalizeH="0" baseline="0" noProof="0" err="1">
                <a:ln>
                  <a:noFill/>
                </a:ln>
                <a:solidFill>
                  <a:srgbClr val="2E2C61"/>
                </a:solidFill>
                <a:effectLst/>
                <a:uLnTx/>
                <a:uFillTx/>
                <a:latin typeface="Arial Nova Light" panose="020B0304020202020204" pitchFamily="34" charset="0"/>
                <a:ea typeface="+mn-ea"/>
                <a:cs typeface="+mn-cs"/>
              </a:rPr>
              <a:t>odification</a:t>
            </a:r>
            <a:r>
              <a:rPr kumimoji="0" lang="en-GB" sz="18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 of incoming bunch train, </a:t>
            </a:r>
            <a:r>
              <a:rPr kumimoji="0" lang="en-GB" sz="1800" b="0" i="0" u="none" strike="noStrike" kern="1200" cap="none" spc="0" normalizeH="0" baseline="0" noProof="0" err="1">
                <a:ln>
                  <a:noFill/>
                </a:ln>
                <a:solidFill>
                  <a:srgbClr val="2E2C61"/>
                </a:solidFill>
                <a:effectLst/>
                <a:uLnTx/>
                <a:uFillTx/>
                <a:latin typeface="Arial Nova Light" panose="020B0304020202020204" pitchFamily="34" charset="0"/>
                <a:ea typeface="+mn-ea"/>
                <a:cs typeface="+mn-cs"/>
              </a:rPr>
              <a:t>e.g</a:t>
            </a:r>
            <a:r>
              <a:rPr kumimoji="0" lang="en-GB" sz="18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endParaRPr>
          </a:p>
        </p:txBody>
      </p:sp>
      <p:grpSp>
        <p:nvGrpSpPr>
          <p:cNvPr id="148" name="Group 147"/>
          <p:cNvGrpSpPr/>
          <p:nvPr/>
        </p:nvGrpSpPr>
        <p:grpSpPr>
          <a:xfrm>
            <a:off x="115871" y="4583729"/>
            <a:ext cx="1584000" cy="494325"/>
            <a:chOff x="388214" y="1677246"/>
            <a:chExt cx="4700736" cy="818377"/>
          </a:xfrm>
        </p:grpSpPr>
        <p:cxnSp>
          <p:nvCxnSpPr>
            <p:cNvPr id="149" name="Straight Connector 148"/>
            <p:cNvCxnSpPr/>
            <p:nvPr/>
          </p:nvCxnSpPr>
          <p:spPr>
            <a:xfrm flipV="1">
              <a:off x="388214" y="2250054"/>
              <a:ext cx="4700736" cy="169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0" name="Group 149"/>
            <p:cNvGrpSpPr/>
            <p:nvPr/>
          </p:nvGrpSpPr>
          <p:grpSpPr>
            <a:xfrm>
              <a:off x="388217" y="1677246"/>
              <a:ext cx="4543286" cy="818377"/>
              <a:chOff x="85725" y="994350"/>
              <a:chExt cx="4791153" cy="863025"/>
            </a:xfrm>
          </p:grpSpPr>
          <p:sp>
            <p:nvSpPr>
              <p:cNvPr id="151" name="Oval 150"/>
              <p:cNvSpPr/>
              <p:nvPr/>
            </p:nvSpPr>
            <p:spPr>
              <a:xfrm>
                <a:off x="238124" y="1423093"/>
                <a:ext cx="161926" cy="33324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533068" y="1423093"/>
                <a:ext cx="161926" cy="33324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Oval 152"/>
              <p:cNvSpPr/>
              <p:nvPr/>
            </p:nvSpPr>
            <p:spPr>
              <a:xfrm>
                <a:off x="1972688" y="1423093"/>
                <a:ext cx="161926" cy="33324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839969" y="1423093"/>
                <a:ext cx="161926" cy="33324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Oval 154"/>
              <p:cNvSpPr/>
              <p:nvPr/>
            </p:nvSpPr>
            <p:spPr>
              <a:xfrm>
                <a:off x="4002212" y="1423093"/>
                <a:ext cx="161926" cy="3332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3707249" y="1423093"/>
                <a:ext cx="161926" cy="3332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p:cNvSpPr/>
              <p:nvPr/>
            </p:nvSpPr>
            <p:spPr>
              <a:xfrm>
                <a:off x="85725" y="994350"/>
                <a:ext cx="4791153" cy="86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73" name="Straight Arrow Connector 172"/>
          <p:cNvCxnSpPr>
            <a:stCxn id="93" idx="3"/>
            <a:endCxn id="112" idx="1"/>
          </p:cNvCxnSpPr>
          <p:nvPr/>
        </p:nvCxnSpPr>
        <p:spPr>
          <a:xfrm>
            <a:off x="6506066" y="4938592"/>
            <a:ext cx="2246617" cy="444059"/>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93" idx="3"/>
            <a:endCxn id="111" idx="1"/>
          </p:cNvCxnSpPr>
          <p:nvPr/>
        </p:nvCxnSpPr>
        <p:spPr>
          <a:xfrm>
            <a:off x="6506066" y="4938592"/>
            <a:ext cx="2489879" cy="126875"/>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93" idx="3"/>
            <a:endCxn id="113" idx="1"/>
          </p:cNvCxnSpPr>
          <p:nvPr/>
        </p:nvCxnSpPr>
        <p:spPr>
          <a:xfrm flipV="1">
            <a:off x="6506066" y="4748284"/>
            <a:ext cx="2733141" cy="19030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92" idx="3"/>
            <a:endCxn id="114" idx="1"/>
          </p:cNvCxnSpPr>
          <p:nvPr/>
        </p:nvCxnSpPr>
        <p:spPr>
          <a:xfrm>
            <a:off x="7152651" y="4379957"/>
            <a:ext cx="2329819" cy="51143"/>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91" idx="3"/>
            <a:endCxn id="115" idx="1"/>
          </p:cNvCxnSpPr>
          <p:nvPr/>
        </p:nvCxnSpPr>
        <p:spPr>
          <a:xfrm>
            <a:off x="7855840" y="3833894"/>
            <a:ext cx="1869892" cy="280023"/>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91" idx="3"/>
            <a:endCxn id="116" idx="1"/>
          </p:cNvCxnSpPr>
          <p:nvPr/>
        </p:nvCxnSpPr>
        <p:spPr>
          <a:xfrm flipV="1">
            <a:off x="7855840" y="3796733"/>
            <a:ext cx="2113155" cy="37161"/>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90" idx="3"/>
            <a:endCxn id="117" idx="1"/>
          </p:cNvCxnSpPr>
          <p:nvPr/>
        </p:nvCxnSpPr>
        <p:spPr>
          <a:xfrm>
            <a:off x="8593949" y="3287533"/>
            <a:ext cx="1618308" cy="19201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90" idx="3"/>
            <a:endCxn id="118" idx="1"/>
          </p:cNvCxnSpPr>
          <p:nvPr/>
        </p:nvCxnSpPr>
        <p:spPr>
          <a:xfrm flipV="1">
            <a:off x="8593949" y="3162366"/>
            <a:ext cx="1861570" cy="12516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stCxn id="89" idx="3"/>
            <a:endCxn id="119" idx="1"/>
          </p:cNvCxnSpPr>
          <p:nvPr/>
        </p:nvCxnSpPr>
        <p:spPr>
          <a:xfrm>
            <a:off x="9404195" y="2733660"/>
            <a:ext cx="1294587" cy="111523"/>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a:stCxn id="89" idx="3"/>
            <a:endCxn id="120" idx="1"/>
          </p:cNvCxnSpPr>
          <p:nvPr/>
        </p:nvCxnSpPr>
        <p:spPr>
          <a:xfrm flipV="1">
            <a:off x="9404195" y="2527999"/>
            <a:ext cx="1537849" cy="20566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a:stCxn id="88" idx="3"/>
            <a:endCxn id="121" idx="1"/>
          </p:cNvCxnSpPr>
          <p:nvPr/>
        </p:nvCxnSpPr>
        <p:spPr>
          <a:xfrm>
            <a:off x="10225351" y="2189448"/>
            <a:ext cx="959955" cy="21368"/>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a:stCxn id="88" idx="3"/>
            <a:endCxn id="122" idx="1"/>
          </p:cNvCxnSpPr>
          <p:nvPr/>
        </p:nvCxnSpPr>
        <p:spPr>
          <a:xfrm flipV="1">
            <a:off x="10225351" y="1893632"/>
            <a:ext cx="1203221" cy="2958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1" name="Rounded Rectangle 200"/>
          <p:cNvSpPr/>
          <p:nvPr/>
        </p:nvSpPr>
        <p:spPr>
          <a:xfrm>
            <a:off x="9234650" y="4600732"/>
            <a:ext cx="673488" cy="288948"/>
          </a:xfrm>
          <a:prstGeom prst="roundRect">
            <a:avLst/>
          </a:prstGeom>
          <a:solidFill>
            <a:srgbClr val="2E75B6"/>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ounded Rectangle 201"/>
          <p:cNvSpPr/>
          <p:nvPr/>
        </p:nvSpPr>
        <p:spPr>
          <a:xfrm>
            <a:off x="10931258" y="2387870"/>
            <a:ext cx="705425" cy="288948"/>
          </a:xfrm>
          <a:prstGeom prst="roundRect">
            <a:avLst/>
          </a:prstGeom>
          <a:solidFill>
            <a:srgbClr val="FFC000"/>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ounded Rectangle 123"/>
          <p:cNvSpPr/>
          <p:nvPr/>
        </p:nvSpPr>
        <p:spPr>
          <a:xfrm>
            <a:off x="10933200" y="2386800"/>
            <a:ext cx="705425" cy="288948"/>
          </a:xfrm>
          <a:prstGeom prst="roundRect">
            <a:avLst/>
          </a:prstGeom>
          <a:gradFill>
            <a:gsLst>
              <a:gs pos="0">
                <a:srgbClr val="FF0000"/>
              </a:gs>
              <a:gs pos="100000">
                <a:srgbClr val="FFC000"/>
              </a:gs>
            </a:gsLst>
            <a:lin ang="5400000" scaled="1"/>
          </a:gra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ounded Rectangle 124"/>
          <p:cNvSpPr/>
          <p:nvPr/>
        </p:nvSpPr>
        <p:spPr>
          <a:xfrm>
            <a:off x="9234000" y="4600800"/>
            <a:ext cx="673488" cy="288948"/>
          </a:xfrm>
          <a:prstGeom prst="roundRect">
            <a:avLst/>
          </a:prstGeom>
          <a:gradFill>
            <a:gsLst>
              <a:gs pos="0">
                <a:schemeClr val="accent5">
                  <a:lumMod val="75000"/>
                </a:schemeClr>
              </a:gs>
              <a:gs pos="100000">
                <a:srgbClr val="7030A0"/>
              </a:gs>
            </a:gsLst>
            <a:lin ang="5400000" scaled="1"/>
          </a:gra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Content Placeholder 3">
            <a:extLst>
              <a:ext uri="{FF2B5EF4-FFF2-40B4-BE49-F238E27FC236}">
                <a16:creationId xmlns:a16="http://schemas.microsoft.com/office/drawing/2014/main" id="{32CFDC11-DCA4-5524-D9FD-ECA569815405}"/>
              </a:ext>
            </a:extLst>
          </p:cNvPr>
          <p:cNvSpPr txBox="1">
            <a:spLocks/>
          </p:cNvSpPr>
          <p:nvPr/>
        </p:nvSpPr>
        <p:spPr>
          <a:xfrm>
            <a:off x="441461" y="1410967"/>
            <a:ext cx="4883044" cy="1541831"/>
          </a:xfrm>
          <a:prstGeom prst="rect">
            <a:avLst/>
          </a:prstGeom>
        </p:spPr>
        <p:txBody>
          <a:bodyPr>
            <a:no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concept is also designed to allow FEL pulse combinations between any neighbouring lines</a:t>
            </a:r>
          </a:p>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E.g. FEL-1+2 and FEL-5+6</a:t>
            </a:r>
          </a:p>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Which combinations are most important?</a:t>
            </a: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 name="TextBox 108"/>
          <p:cNvSpPr txBox="1"/>
          <p:nvPr/>
        </p:nvSpPr>
        <p:spPr>
          <a:xfrm>
            <a:off x="7107282" y="847352"/>
            <a:ext cx="4928224"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Two-colour FEL pulses: independently tuneable in photon energy, pulse duration etc.</a:t>
            </a:r>
          </a:p>
        </p:txBody>
      </p:sp>
      <p:sp>
        <p:nvSpPr>
          <p:cNvPr id="126" name="Title 1">
            <a:extLst>
              <a:ext uri="{FF2B5EF4-FFF2-40B4-BE49-F238E27FC236}">
                <a16:creationId xmlns:a16="http://schemas.microsoft.com/office/drawing/2014/main" id="{AA4D1FDF-C252-4862-0E19-79543D952207}"/>
              </a:ext>
            </a:extLst>
          </p:cNvPr>
          <p:cNvSpPr txBox="1">
            <a:spLocks/>
          </p:cNvSpPr>
          <p:nvPr/>
        </p:nvSpPr>
        <p:spPr>
          <a:xfrm>
            <a:off x="150352" y="-32621"/>
            <a:ext cx="10074999" cy="1446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2E2D62"/>
                </a:solidFill>
                <a:effectLst/>
                <a:uLnTx/>
                <a:uFillTx/>
                <a:latin typeface="Arial" panose="020B0604020202020204" pitchFamily="34" charset="0"/>
                <a:ea typeface="+mj-ea"/>
                <a:cs typeface="Arial" panose="020B0604020202020204" pitchFamily="34" charset="0"/>
              </a:rPr>
              <a:t>Widely separated multiple colour X-rays to at least one end-station</a:t>
            </a:r>
          </a:p>
        </p:txBody>
      </p:sp>
      <p:cxnSp>
        <p:nvCxnSpPr>
          <p:cNvPr id="179" name="Straight Arrow Connector 178"/>
          <p:cNvCxnSpPr>
            <a:stCxn id="92" idx="3"/>
            <a:endCxn id="113" idx="1"/>
          </p:cNvCxnSpPr>
          <p:nvPr/>
        </p:nvCxnSpPr>
        <p:spPr>
          <a:xfrm>
            <a:off x="7152651" y="4379957"/>
            <a:ext cx="2086556" cy="36832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a:stCxn id="88" idx="3"/>
            <a:endCxn id="120" idx="1"/>
          </p:cNvCxnSpPr>
          <p:nvPr/>
        </p:nvCxnSpPr>
        <p:spPr>
          <a:xfrm>
            <a:off x="10225351" y="2189448"/>
            <a:ext cx="716693" cy="3385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1" grpId="0" animBg="1"/>
      <p:bldP spid="133" grpId="0" animBg="1"/>
      <p:bldP spid="135" grpId="0" animBg="1"/>
      <p:bldP spid="137" grpId="0" animBg="1"/>
      <p:bldP spid="144" grpId="0" animBg="1"/>
      <p:bldP spid="145" grpId="0"/>
      <p:bldP spid="74" grpId="0" animBg="1"/>
      <p:bldP spid="124" grpId="0" animBg="1"/>
      <p:bldP spid="125" grpId="0" animBg="1"/>
      <p:bldP spid="10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40" y="357899"/>
            <a:ext cx="4635385" cy="695169"/>
          </a:xfrm>
        </p:spPr>
        <p:txBody>
          <a:bodyPr/>
          <a:lstStyle/>
          <a:p>
            <a:r>
              <a:rPr lang="en-US"/>
              <a:t>Other key aspects</a:t>
            </a:r>
            <a:endParaRPr lang="en-GB"/>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grpSp>
        <p:nvGrpSpPr>
          <p:cNvPr id="37" name="Group 36"/>
          <p:cNvGrpSpPr/>
          <p:nvPr/>
        </p:nvGrpSpPr>
        <p:grpSpPr>
          <a:xfrm>
            <a:off x="190084" y="1174903"/>
            <a:ext cx="3665219" cy="2078475"/>
            <a:chOff x="277316" y="1164644"/>
            <a:chExt cx="3665219" cy="2078475"/>
          </a:xfrm>
        </p:grpSpPr>
        <p:grpSp>
          <p:nvGrpSpPr>
            <p:cNvPr id="5" name="Group 4"/>
            <p:cNvGrpSpPr/>
            <p:nvPr/>
          </p:nvGrpSpPr>
          <p:grpSpPr>
            <a:xfrm>
              <a:off x="277316" y="1164644"/>
              <a:ext cx="3665219" cy="502845"/>
              <a:chOff x="3759" y="158348"/>
              <a:chExt cx="3665219" cy="502845"/>
            </a:xfrm>
          </p:grpSpPr>
          <p:sp>
            <p:nvSpPr>
              <p:cNvPr id="9" name="Rectangle 8"/>
              <p:cNvSpPr/>
              <p:nvPr/>
            </p:nvSpPr>
            <p:spPr>
              <a:xfrm>
                <a:off x="3759" y="158348"/>
                <a:ext cx="3665219" cy="502845"/>
              </a:xfrm>
              <a:prstGeom prst="rect">
                <a:avLst/>
              </a:prstGeom>
              <a:solidFill>
                <a:srgbClr val="F08900">
                  <a:hueOff val="0"/>
                  <a:satOff val="0"/>
                  <a:lumOff val="0"/>
                  <a:alphaOff val="0"/>
                </a:srgbClr>
              </a:solidFill>
              <a:ln w="12700" cap="flat" cmpd="sng" algn="ctr">
                <a:solidFill>
                  <a:srgbClr val="F089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10" name="TextBox 9"/>
              <p:cNvSpPr txBox="1"/>
              <p:nvPr/>
            </p:nvSpPr>
            <p:spPr>
              <a:xfrm>
                <a:off x="3759" y="158348"/>
                <a:ext cx="3665219" cy="5028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Very high pulse energy (~10s-100s </a:t>
                </a:r>
                <a:r>
                  <a:rPr kumimoji="0" lang="en-US" sz="1400" b="1" i="0" u="none" strike="noStrike" kern="1200" cap="none" spc="0" normalizeH="0" baseline="0" noProof="0" err="1">
                    <a:ln>
                      <a:noFill/>
                    </a:ln>
                    <a:solidFill>
                      <a:srgbClr val="FFFFFF"/>
                    </a:solidFill>
                    <a:effectLst/>
                    <a:uLnTx/>
                    <a:uFillTx/>
                    <a:latin typeface="Arial" panose="020B0604020202020204"/>
                    <a:ea typeface="+mn-ea"/>
                    <a:cs typeface="+mn-cs"/>
                  </a:rPr>
                  <a:t>mJ</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nvGrpSpPr>
            <p:cNvPr id="6" name="Group 5"/>
            <p:cNvGrpSpPr/>
            <p:nvPr/>
          </p:nvGrpSpPr>
          <p:grpSpPr>
            <a:xfrm>
              <a:off x="277316" y="1667489"/>
              <a:ext cx="3665219" cy="1575630"/>
              <a:chOff x="3759" y="661193"/>
              <a:chExt cx="3665219" cy="1575630"/>
            </a:xfrm>
          </p:grpSpPr>
          <p:sp>
            <p:nvSpPr>
              <p:cNvPr id="7" name="Rectangle 6"/>
              <p:cNvSpPr/>
              <p:nvPr/>
            </p:nvSpPr>
            <p:spPr>
              <a:xfrm>
                <a:off x="3759" y="661193"/>
                <a:ext cx="3665219" cy="1575630"/>
              </a:xfrm>
              <a:prstGeom prst="rect">
                <a:avLst/>
              </a:prstGeom>
              <a:solidFill>
                <a:srgbClr val="F08900">
                  <a:tint val="40000"/>
                  <a:alpha val="90000"/>
                  <a:hueOff val="0"/>
                  <a:satOff val="0"/>
                  <a:lumOff val="0"/>
                  <a:alphaOff val="0"/>
                </a:srgbClr>
              </a:solidFill>
              <a:ln w="12700" cap="flat" cmpd="sng" algn="ctr">
                <a:solidFill>
                  <a:srgbClr val="F08900">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8" name="TextBox 7"/>
              <p:cNvSpPr txBox="1"/>
              <p:nvPr/>
            </p:nvSpPr>
            <p:spPr>
              <a:xfrm>
                <a:off x="3759" y="661193"/>
                <a:ext cx="3665219" cy="15756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To consider: an additional feature of UK XFEL, or delivered at another facility?</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Transform-limited pulses not necessary.</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Potentially low repetition rate, matched to high power lasers</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What photon energy? High pulse energy more readily accessible &lt;&lt;20 </a:t>
                </a:r>
                <a:r>
                  <a:rPr kumimoji="0" lang="en-US" sz="1400" b="0" i="0" u="none" strike="noStrike" kern="1200" cap="none" spc="0" normalizeH="0" baseline="0" noProof="0" err="1">
                    <a:ln>
                      <a:noFill/>
                    </a:ln>
                    <a:solidFill>
                      <a:srgbClr val="2E2C61">
                        <a:hueOff val="0"/>
                        <a:satOff val="0"/>
                        <a:lumOff val="0"/>
                        <a:alphaOff val="0"/>
                      </a:srgbClr>
                    </a:solidFill>
                    <a:effectLst/>
                    <a:uLnTx/>
                    <a:uFillTx/>
                    <a:latin typeface="Arial" panose="020B0604020202020204"/>
                    <a:ea typeface="+mn-ea"/>
                    <a:cs typeface="+mn-cs"/>
                  </a:rPr>
                  <a:t>keV</a:t>
                </a:r>
                <a:endPar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endParaRPr>
              </a:p>
            </p:txBody>
          </p:sp>
        </p:grpSp>
      </p:grpSp>
      <p:pic>
        <p:nvPicPr>
          <p:cNvPr id="11" name="Picture 10"/>
          <p:cNvPicPr>
            <a:picLocks noChangeAspect="1"/>
          </p:cNvPicPr>
          <p:nvPr/>
        </p:nvPicPr>
        <p:blipFill>
          <a:blip r:embed="rId2"/>
          <a:stretch>
            <a:fillRect/>
          </a:stretch>
        </p:blipFill>
        <p:spPr>
          <a:xfrm>
            <a:off x="3743325" y="883837"/>
            <a:ext cx="3901213" cy="2925909"/>
          </a:xfrm>
          <a:prstGeom prst="rect">
            <a:avLst/>
          </a:prstGeom>
        </p:spPr>
      </p:pic>
      <p:grpSp>
        <p:nvGrpSpPr>
          <p:cNvPr id="12" name="Group 11"/>
          <p:cNvGrpSpPr/>
          <p:nvPr/>
        </p:nvGrpSpPr>
        <p:grpSpPr>
          <a:xfrm>
            <a:off x="190084" y="4071688"/>
            <a:ext cx="3665219" cy="502845"/>
            <a:chOff x="4182110" y="158348"/>
            <a:chExt cx="3665219" cy="502845"/>
          </a:xfrm>
        </p:grpSpPr>
        <p:sp>
          <p:nvSpPr>
            <p:cNvPr id="16" name="Rectangle 15"/>
            <p:cNvSpPr/>
            <p:nvPr/>
          </p:nvSpPr>
          <p:spPr>
            <a:xfrm>
              <a:off x="4182110" y="158348"/>
              <a:ext cx="3665219" cy="502845"/>
            </a:xfrm>
            <a:prstGeom prst="rect">
              <a:avLst/>
            </a:prstGeom>
            <a:solidFill>
              <a:srgbClr val="F08900">
                <a:hueOff val="-1027502"/>
                <a:satOff val="-50000"/>
                <a:lumOff val="-4510"/>
                <a:alphaOff val="0"/>
              </a:srgbClr>
            </a:solidFill>
            <a:ln w="12700" cap="flat" cmpd="sng" algn="ctr">
              <a:solidFill>
                <a:srgbClr val="F08900">
                  <a:hueOff val="-1027502"/>
                  <a:satOff val="-50000"/>
                  <a:lumOff val="-451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17" name="TextBox 16"/>
            <p:cNvSpPr txBox="1"/>
            <p:nvPr/>
          </p:nvSpPr>
          <p:spPr>
            <a:xfrm>
              <a:off x="4182110" y="158348"/>
              <a:ext cx="3665219" cy="5028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Very high photon energy </a:t>
              </a:r>
              <a:b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(&gt;20 </a:t>
              </a:r>
              <a:r>
                <a:rPr kumimoji="0" lang="en-US" sz="1400" b="1" i="0" u="none" strike="noStrike" kern="1200" cap="none" spc="0" normalizeH="0" baseline="0" noProof="0" err="1">
                  <a:ln>
                    <a:noFill/>
                  </a:ln>
                  <a:solidFill>
                    <a:srgbClr val="FFFFFF"/>
                  </a:solidFill>
                  <a:effectLst/>
                  <a:uLnTx/>
                  <a:uFillTx/>
                  <a:latin typeface="Arial" panose="020B0604020202020204"/>
                  <a:ea typeface="+mn-ea"/>
                  <a:cs typeface="+mn-cs"/>
                </a:rPr>
                <a:t>keV</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 to 50-100 </a:t>
              </a:r>
              <a:r>
                <a:rPr kumimoji="0" lang="en-US" sz="1400" b="1" i="0" u="none" strike="noStrike" kern="1200" cap="none" spc="0" normalizeH="0" baseline="0" noProof="0" err="1">
                  <a:ln>
                    <a:noFill/>
                  </a:ln>
                  <a:solidFill>
                    <a:srgbClr val="FFFFFF"/>
                  </a:solidFill>
                  <a:effectLst/>
                  <a:uLnTx/>
                  <a:uFillTx/>
                  <a:latin typeface="Arial" panose="020B0604020202020204"/>
                  <a:ea typeface="+mn-ea"/>
                  <a:cs typeface="+mn-cs"/>
                </a:rPr>
                <a:t>keV</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nvGrpSpPr>
          <p:cNvPr id="13" name="Group 12"/>
          <p:cNvGrpSpPr/>
          <p:nvPr/>
        </p:nvGrpSpPr>
        <p:grpSpPr>
          <a:xfrm>
            <a:off x="190084" y="4574533"/>
            <a:ext cx="3665219" cy="1575630"/>
            <a:chOff x="4182110" y="661193"/>
            <a:chExt cx="3665219" cy="1575630"/>
          </a:xfrm>
        </p:grpSpPr>
        <p:sp>
          <p:nvSpPr>
            <p:cNvPr id="14" name="Rectangle 13"/>
            <p:cNvSpPr/>
            <p:nvPr/>
          </p:nvSpPr>
          <p:spPr>
            <a:xfrm>
              <a:off x="4182110" y="661193"/>
              <a:ext cx="3665219" cy="1575630"/>
            </a:xfrm>
            <a:prstGeom prst="rect">
              <a:avLst/>
            </a:prstGeom>
            <a:solidFill>
              <a:srgbClr val="F08900">
                <a:tint val="40000"/>
                <a:alpha val="90000"/>
                <a:hueOff val="-568225"/>
                <a:satOff val="-39803"/>
                <a:lumOff val="-3098"/>
                <a:alphaOff val="0"/>
              </a:srgbClr>
            </a:solidFill>
            <a:ln w="12700" cap="flat" cmpd="sng" algn="ctr">
              <a:solidFill>
                <a:srgbClr val="F08900">
                  <a:tint val="40000"/>
                  <a:alpha val="90000"/>
                  <a:hueOff val="-568225"/>
                  <a:satOff val="-39803"/>
                  <a:lumOff val="-3098"/>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5" name="TextBox 14"/>
            <p:cNvSpPr txBox="1"/>
            <p:nvPr/>
          </p:nvSpPr>
          <p:spPr>
            <a:xfrm>
              <a:off x="4182110" y="661193"/>
              <a:ext cx="3665219" cy="15756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To consider: an additional feature of UK XFEL, or delivered at another facility?</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Transform-limited pulses not necessary.</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Low repetition rate, matched to high power lasers (for some applications)</a:t>
              </a: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2E2C61">
                      <a:hueOff val="0"/>
                      <a:satOff val="0"/>
                      <a:lumOff val="0"/>
                      <a:alphaOff val="0"/>
                    </a:srgbClr>
                  </a:solidFill>
                  <a:effectLst/>
                  <a:uLnTx/>
                  <a:uFillTx/>
                  <a:latin typeface="Arial" panose="020B0604020202020204"/>
                  <a:ea typeface="+mn-ea"/>
                  <a:cs typeface="+mn-cs"/>
                </a:rPr>
                <a:t>Considering a booster section in FEL-1 line (conventional or plasma)</a:t>
              </a:r>
            </a:p>
          </p:txBody>
        </p:sp>
      </p:grpSp>
      <p:pic>
        <p:nvPicPr>
          <p:cNvPr id="18" name="Picture 17" descr="A diagram of a laser beam&#10;&#10;Description automatically generated with medium confidence">
            <a:extLst>
              <a:ext uri="{FF2B5EF4-FFF2-40B4-BE49-F238E27FC236}">
                <a16:creationId xmlns:a16="http://schemas.microsoft.com/office/drawing/2014/main" id="{D04F0335-01EA-623E-983F-B4A89B93A7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748"/>
          <a:stretch/>
        </p:blipFill>
        <p:spPr>
          <a:xfrm>
            <a:off x="4176805" y="4071688"/>
            <a:ext cx="2884962" cy="2605930"/>
          </a:xfrm>
          <a:prstGeom prst="rect">
            <a:avLst/>
          </a:prstGeom>
        </p:spPr>
      </p:pic>
      <p:grpSp>
        <p:nvGrpSpPr>
          <p:cNvPr id="19" name="Group 18"/>
          <p:cNvGrpSpPr/>
          <p:nvPr/>
        </p:nvGrpSpPr>
        <p:grpSpPr>
          <a:xfrm>
            <a:off x="7491783" y="101391"/>
            <a:ext cx="4627065" cy="502845"/>
            <a:chOff x="8360460" y="158348"/>
            <a:chExt cx="3665219" cy="502845"/>
          </a:xfrm>
        </p:grpSpPr>
        <p:sp>
          <p:nvSpPr>
            <p:cNvPr id="23" name="Rectangle 22"/>
            <p:cNvSpPr/>
            <p:nvPr/>
          </p:nvSpPr>
          <p:spPr>
            <a:xfrm>
              <a:off x="8360460" y="158348"/>
              <a:ext cx="3665219" cy="502845"/>
            </a:xfrm>
            <a:prstGeom prst="rect">
              <a:avLst/>
            </a:prstGeom>
            <a:solidFill>
              <a:srgbClr val="F08900">
                <a:hueOff val="-2055004"/>
                <a:satOff val="-100000"/>
                <a:lumOff val="-9020"/>
                <a:alphaOff val="0"/>
              </a:srgbClr>
            </a:solidFill>
            <a:ln w="12700" cap="flat" cmpd="sng" algn="ctr">
              <a:solidFill>
                <a:srgbClr val="F08900">
                  <a:hueOff val="-2055004"/>
                  <a:satOff val="-100000"/>
                  <a:lumOff val="-902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24" name="TextBox 23"/>
            <p:cNvSpPr txBox="1"/>
            <p:nvPr/>
          </p:nvSpPr>
          <p:spPr>
            <a:xfrm>
              <a:off x="8360460" y="158348"/>
              <a:ext cx="3665219" cy="5028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Synchronous sources</a:t>
              </a:r>
            </a:p>
          </p:txBody>
        </p:sp>
      </p:grpSp>
      <p:sp>
        <p:nvSpPr>
          <p:cNvPr id="21" name="Rectangle 20"/>
          <p:cNvSpPr/>
          <p:nvPr/>
        </p:nvSpPr>
        <p:spPr>
          <a:xfrm>
            <a:off x="7491782" y="604237"/>
            <a:ext cx="4627065" cy="3570172"/>
          </a:xfrm>
          <a:prstGeom prst="rect">
            <a:avLst/>
          </a:prstGeom>
          <a:solidFill>
            <a:srgbClr val="F08900">
              <a:tint val="40000"/>
              <a:alpha val="90000"/>
              <a:hueOff val="-1136450"/>
              <a:satOff val="-79607"/>
              <a:lumOff val="-6197"/>
              <a:alphaOff val="0"/>
            </a:srgbClr>
          </a:solidFill>
          <a:ln w="12700" cap="flat" cmpd="sng" algn="ctr">
            <a:solidFill>
              <a:srgbClr val="F08900">
                <a:tint val="40000"/>
                <a:alpha val="90000"/>
                <a:hueOff val="-1136450"/>
                <a:satOff val="-79607"/>
                <a:lumOff val="-6197"/>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pic>
        <p:nvPicPr>
          <p:cNvPr id="31" name="Picture 3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31833" y="2673650"/>
            <a:ext cx="1850339" cy="1242563"/>
          </a:xfrm>
          <a:prstGeom prst="rect">
            <a:avLst/>
          </a:prstGeom>
        </p:spPr>
      </p:pic>
      <p:sp>
        <p:nvSpPr>
          <p:cNvPr id="32" name="TextBox 31"/>
          <p:cNvSpPr txBox="1"/>
          <p:nvPr/>
        </p:nvSpPr>
        <p:spPr>
          <a:xfrm>
            <a:off x="9568013" y="3897410"/>
            <a:ext cx="2567887"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01D3E"/>
                </a:solidFill>
                <a:effectLst>
                  <a:glow rad="101600">
                    <a:prstClr val="white">
                      <a:alpha val="60000"/>
                    </a:prstClr>
                  </a:glow>
                </a:effectLst>
                <a:uLnTx/>
                <a:uFillTx/>
                <a:latin typeface="Calibri" panose="020F0502020204030204"/>
                <a:ea typeface="+mn-ea"/>
                <a:cs typeface="Calibri"/>
              </a:rPr>
              <a:t>Central Laser Facility's Gemini facility</a:t>
            </a:r>
          </a:p>
        </p:txBody>
      </p:sp>
      <p:sp>
        <p:nvSpPr>
          <p:cNvPr id="33" name="Rectangle 32">
            <a:extLst>
              <a:ext uri="{FF2B5EF4-FFF2-40B4-BE49-F238E27FC236}">
                <a16:creationId xmlns:a16="http://schemas.microsoft.com/office/drawing/2014/main" id="{697BFE5A-7C82-E244-83C3-A634D5C30E22}"/>
              </a:ext>
            </a:extLst>
          </p:cNvPr>
          <p:cNvSpPr/>
          <p:nvPr/>
        </p:nvSpPr>
        <p:spPr>
          <a:xfrm>
            <a:off x="7491782" y="608397"/>
            <a:ext cx="4627065" cy="203132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A laser facility as well as an XFEL facility: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High rep. rate femtosecond pumping from 10 nm - 10 µm, as per UK Artemis and Ultra facilities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A high power (multi-PW, &gt;1022 Wcm-2)</a:t>
            </a:r>
            <a:br>
              <a:rPr kumimoji="0" lang="en-GB" sz="1400" b="0" i="0" u="none" strike="noStrike" kern="1200" cap="none" spc="0" normalizeH="0" baseline="0" noProof="0">
                <a:ln>
                  <a:noFill/>
                </a:ln>
                <a:solidFill>
                  <a:srgbClr val="000000"/>
                </a:solidFill>
                <a:effectLst/>
                <a:uLnTx/>
                <a:uFillTx/>
                <a:latin typeface="Arial"/>
                <a:ea typeface="+mn-ea"/>
                <a:cs typeface="Arial"/>
              </a:rPr>
            </a:br>
            <a:r>
              <a:rPr kumimoji="0" lang="en-GB" sz="1400" b="0" i="0" u="none" strike="noStrike" kern="1200" cap="none" spc="0" normalizeH="0" baseline="0" noProof="0">
                <a:ln>
                  <a:noFill/>
                </a:ln>
                <a:solidFill>
                  <a:srgbClr val="000000"/>
                </a:solidFill>
                <a:effectLst/>
                <a:uLnTx/>
                <a:uFillTx/>
                <a:latin typeface="Arial"/>
                <a:ea typeface="+mn-ea"/>
                <a:cs typeface="Arial"/>
              </a:rPr>
              <a:t>and high energy (kJ-class) laser facility as large as budget allows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Scalable and </a:t>
            </a:r>
            <a:r>
              <a:rPr kumimoji="0" lang="en-GB" sz="1400" b="0" i="0" u="none" strike="noStrike" kern="1200" cap="none" spc="0" normalizeH="0" baseline="0" noProof="0" err="1">
                <a:ln>
                  <a:noFill/>
                </a:ln>
                <a:solidFill>
                  <a:srgbClr val="000000"/>
                </a:solidFill>
                <a:effectLst/>
                <a:uLnTx/>
                <a:uFillTx/>
                <a:latin typeface="Arial"/>
                <a:ea typeface="+mn-ea"/>
                <a:cs typeface="Arial"/>
              </a:rPr>
              <a:t>tunable</a:t>
            </a:r>
            <a:r>
              <a:rPr kumimoji="0" lang="en-GB" sz="1400" b="0" i="0" u="none" strike="noStrike" kern="1200" cap="none" spc="0" normalizeH="0" baseline="0" noProof="0">
                <a:ln>
                  <a:noFill/>
                </a:ln>
                <a:solidFill>
                  <a:srgbClr val="000000"/>
                </a:solidFill>
                <a:effectLst/>
                <a:uLnTx/>
                <a:uFillTx/>
                <a:latin typeface="Arial"/>
                <a:ea typeface="+mn-ea"/>
                <a:cs typeface="Arial"/>
              </a:rPr>
              <a:t> diode-pumped laser technology (e.g. CLF </a:t>
            </a:r>
            <a:r>
              <a:rPr kumimoji="0" lang="en-GB" sz="1400" b="0" i="0" u="none" strike="noStrike" kern="1200" cap="none" spc="0" normalizeH="0" baseline="0" noProof="0" err="1">
                <a:ln>
                  <a:noFill/>
                </a:ln>
                <a:solidFill>
                  <a:srgbClr val="000000"/>
                </a:solidFill>
                <a:effectLst/>
                <a:uLnTx/>
                <a:uFillTx/>
                <a:latin typeface="Arial"/>
                <a:ea typeface="+mn-ea"/>
                <a:cs typeface="Arial"/>
              </a:rPr>
              <a:t>DiPOLE</a:t>
            </a:r>
            <a:r>
              <a:rPr kumimoji="0" lang="en-GB" sz="1400" b="0" i="0" u="none" strike="noStrike" kern="1200" cap="none" spc="0" normalizeH="0" baseline="0" noProof="0">
                <a:ln>
                  <a:noFill/>
                </a:ln>
                <a:solidFill>
                  <a:srgbClr val="000000"/>
                </a:solidFill>
                <a:effectLst/>
                <a:uLnTx/>
                <a:uFillTx/>
                <a:latin typeface="Arial"/>
                <a:ea typeface="+mn-ea"/>
                <a:cs typeface="Arial"/>
              </a:rPr>
              <a: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High repetition-rate (&gt; 10 Hz) </a:t>
            </a:r>
          </a:p>
        </p:txBody>
      </p:sp>
      <p:sp>
        <p:nvSpPr>
          <p:cNvPr id="35" name="TextBox 34"/>
          <p:cNvSpPr txBox="1"/>
          <p:nvPr/>
        </p:nvSpPr>
        <p:spPr>
          <a:xfrm>
            <a:off x="7383269" y="4574533"/>
            <a:ext cx="4749890" cy="1892826"/>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Next-gen XFELs are expected to be some of the biggest data machines on the planet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Focus is on the following areas: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Data handling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Applications of Machine Learning at an XFEL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Conceptual designs and frameworks to enable Machine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Collaborations with relevant expertise within the UK</a:t>
            </a:r>
          </a:p>
        </p:txBody>
      </p:sp>
      <p:sp>
        <p:nvSpPr>
          <p:cNvPr id="39" name="TextBox 38"/>
          <p:cNvSpPr txBox="1"/>
          <p:nvPr/>
        </p:nvSpPr>
        <p:spPr>
          <a:xfrm>
            <a:off x="7509595" y="2639722"/>
            <a:ext cx="2801842" cy="13283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After NIR/ Visible lasers, terahertz is the most requested synchronous source. Requests for protons, ions and gamma sources need further exploration with Science Team</a:t>
            </a:r>
          </a:p>
        </p:txBody>
      </p:sp>
    </p:spTree>
    <p:extLst>
      <p:ext uri="{BB962C8B-B14F-4D97-AF65-F5344CB8AC3E}">
        <p14:creationId xmlns:p14="http://schemas.microsoft.com/office/powerpoint/2010/main" val="2720917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rotWithShape="1">
          <a:blip r:embed="rId2"/>
          <a:srcRect l="12259" t="3445"/>
          <a:stretch/>
        </p:blipFill>
        <p:spPr>
          <a:xfrm>
            <a:off x="4007965" y="3511703"/>
            <a:ext cx="7662925" cy="3060464"/>
          </a:xfrm>
          <a:prstGeom prst="rect">
            <a:avLst/>
          </a:prstGeom>
          <a:solidFill>
            <a:schemeClr val="bg1"/>
          </a:solidFill>
        </p:spPr>
      </p:pic>
      <p:sp>
        <p:nvSpPr>
          <p:cNvPr id="2" name="Title 1"/>
          <p:cNvSpPr>
            <a:spLocks noGrp="1"/>
          </p:cNvSpPr>
          <p:nvPr>
            <p:ph type="title"/>
          </p:nvPr>
        </p:nvSpPr>
        <p:spPr/>
        <p:txBody>
          <a:bodyPr>
            <a:noAutofit/>
          </a:bodyPr>
          <a:lstStyle/>
          <a:p>
            <a:r>
              <a:rPr lang="en-GB"/>
              <a:t>Post-FEL design process</a:t>
            </a:r>
          </a:p>
        </p:txBody>
      </p:sp>
      <p:pic>
        <p:nvPicPr>
          <p:cNvPr id="51" name="Picture 50"/>
          <p:cNvPicPr>
            <a:picLocks noChangeAspect="1"/>
          </p:cNvPicPr>
          <p:nvPr/>
        </p:nvPicPr>
        <p:blipFill rotWithShape="1">
          <a:blip r:embed="rId3"/>
          <a:srcRect l="19729" t="-1379"/>
          <a:stretch/>
        </p:blipFill>
        <p:spPr>
          <a:xfrm>
            <a:off x="-29372" y="3589753"/>
            <a:ext cx="3343954" cy="2115034"/>
          </a:xfrm>
          <a:prstGeom prst="rect">
            <a:avLst/>
          </a:prstGeom>
        </p:spPr>
      </p:pic>
      <p:sp>
        <p:nvSpPr>
          <p:cNvPr id="93" name="Down Arrow 92"/>
          <p:cNvSpPr/>
          <p:nvPr/>
        </p:nvSpPr>
        <p:spPr>
          <a:xfrm rot="16200000">
            <a:off x="3224751" y="3973941"/>
            <a:ext cx="901694" cy="164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Content Placeholder 2"/>
          <p:cNvSpPr txBox="1">
            <a:spLocks/>
          </p:cNvSpPr>
          <p:nvPr/>
        </p:nvSpPr>
        <p:spPr>
          <a:xfrm>
            <a:off x="838200" y="1272619"/>
            <a:ext cx="10515600" cy="49043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The design process so far has focused on tailoring the key FEL parameters and layout to meet the needs of case studies from the Science Team survey, guided by ongoing iteration with the science sub-teams</a:t>
            </a:r>
          </a:p>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We have recently started to focus this process around the experimental instruments:</a:t>
            </a:r>
          </a:p>
          <a:p>
            <a:pPr marL="685800" marR="0" lvl="1" indent="-228600" algn="l" defTabSz="914400" rtl="0" eaLnBrk="1" fontAlgn="auto" latinLnBrk="0" hangingPunct="1">
              <a:lnSpc>
                <a:spcPct val="90000"/>
              </a:lnSpc>
              <a:spcBef>
                <a:spcPts val="500"/>
              </a:spcBef>
              <a:spcAft>
                <a:spcPts val="0"/>
              </a:spcAft>
              <a:buClr>
                <a:srgbClr val="2E2C61"/>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Compiled a set of essential end stations from existing XFELs (recognizing that capabilities may evolve significantly or have no present equivalent – several may remain undefined in this phase)</a:t>
            </a:r>
          </a:p>
          <a:p>
            <a:pPr marL="685800" marR="0" lvl="1" indent="-228600" algn="l" defTabSz="914400" rtl="0" eaLnBrk="1" fontAlgn="auto" latinLnBrk="0" hangingPunct="1">
              <a:lnSpc>
                <a:spcPct val="90000"/>
              </a:lnSpc>
              <a:spcBef>
                <a:spcPts val="500"/>
              </a:spcBef>
              <a:spcAft>
                <a:spcPts val="0"/>
              </a:spcAft>
              <a:buClr>
                <a:srgbClr val="2E2C61"/>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Identifying expert users from the Science Team and beyond to help draw up specifications</a:t>
            </a:r>
          </a:p>
          <a:p>
            <a:pPr marL="685800" marR="0" lvl="1" indent="-228600" algn="l" defTabSz="914400" rtl="0" eaLnBrk="1" fontAlgn="auto" latinLnBrk="0" hangingPunct="1">
              <a:lnSpc>
                <a:spcPct val="90000"/>
              </a:lnSpc>
              <a:spcBef>
                <a:spcPts val="500"/>
              </a:spcBef>
              <a:spcAft>
                <a:spcPts val="0"/>
              </a:spcAft>
              <a:buClr>
                <a:srgbClr val="2E2C61"/>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n-ea"/>
                <a:cs typeface="Arial"/>
              </a:rPr>
              <a:t>Work towards matching up provisional end stations with the proposed FEL design (+ expect iteration)</a:t>
            </a:r>
          </a:p>
          <a:p>
            <a:pPr marL="685800" marR="0" lvl="1" indent="-228600" algn="l" defTabSz="914400" rtl="0" eaLnBrk="1" fontAlgn="auto" latinLnBrk="0" hangingPunct="1">
              <a:lnSpc>
                <a:spcPct val="90000"/>
              </a:lnSpc>
              <a:spcBef>
                <a:spcPts val="500"/>
              </a:spcBef>
              <a:spcAft>
                <a:spcPts val="0"/>
              </a:spcAft>
              <a:buClr>
                <a:srgbClr val="2E2C61"/>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E2C61"/>
              </a:buClr>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98364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40" y="375714"/>
            <a:ext cx="10515600" cy="904440"/>
          </a:xfrm>
        </p:spPr>
        <p:txBody>
          <a:bodyPr/>
          <a:lstStyle/>
          <a:p>
            <a:r>
              <a:rPr lang="en-GB"/>
              <a:t>Summary</a:t>
            </a:r>
          </a:p>
        </p:txBody>
      </p:sp>
      <p:pic>
        <p:nvPicPr>
          <p:cNvPr id="188" name="Picture 187"/>
          <p:cNvPicPr>
            <a:picLocks noChangeAspect="1"/>
          </p:cNvPicPr>
          <p:nvPr/>
        </p:nvPicPr>
        <p:blipFill>
          <a:blip r:embed="rId3"/>
          <a:stretch>
            <a:fillRect/>
          </a:stretch>
        </p:blipFill>
        <p:spPr>
          <a:xfrm>
            <a:off x="5125720" y="1269566"/>
            <a:ext cx="6959600" cy="2671051"/>
          </a:xfrm>
          <a:prstGeom prst="rect">
            <a:avLst/>
          </a:prstGeom>
        </p:spPr>
      </p:pic>
      <p:sp>
        <p:nvSpPr>
          <p:cNvPr id="7" name="Rectangle 6">
            <a:extLst>
              <a:ext uri="{FF2B5EF4-FFF2-40B4-BE49-F238E27FC236}">
                <a16:creationId xmlns:a16="http://schemas.microsoft.com/office/drawing/2014/main" id="{697BFE5A-7C82-E244-83C3-A634D5C30E22}"/>
              </a:ext>
            </a:extLst>
          </p:cNvPr>
          <p:cNvSpPr/>
          <p:nvPr/>
        </p:nvSpPr>
        <p:spPr>
          <a:xfrm>
            <a:off x="406400" y="1387942"/>
            <a:ext cx="11470640" cy="42473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Just over one year into the conceptual design and options analysis </a:t>
            </a:r>
            <a:br>
              <a:rPr kumimoji="0" lang="en-US" sz="2000" b="0" i="0" u="none" strike="noStrike" kern="1200" cap="none" spc="0" normalizeH="0" baseline="0" noProof="0">
                <a:ln>
                  <a:noFill/>
                </a:ln>
                <a:solidFill>
                  <a:srgbClr val="000000"/>
                </a:solidFill>
                <a:effectLst/>
                <a:uLnTx/>
                <a:uFillTx/>
                <a:latin typeface="Arial"/>
                <a:ea typeface="+mn-ea"/>
                <a:cs typeface="Arial"/>
              </a:rPr>
            </a:br>
            <a:r>
              <a:rPr kumimoji="0" lang="en-US" sz="2000" b="0" i="0" u="none" strike="noStrike" kern="1200" cap="none" spc="0" normalizeH="0" baseline="0" noProof="0">
                <a:ln>
                  <a:noFill/>
                </a:ln>
                <a:solidFill>
                  <a:srgbClr val="000000"/>
                </a:solidFill>
                <a:effectLst/>
                <a:uLnTx/>
                <a:uFillTx/>
                <a:latin typeface="Arial"/>
                <a:ea typeface="+mn-ea"/>
                <a:cs typeface="Arial"/>
              </a:rPr>
              <a:t>phase, we’ve made significant progress in producing a </a:t>
            </a:r>
            <a:br>
              <a:rPr kumimoji="0" lang="en-US" sz="2000" b="0" i="0" u="none" strike="noStrike" kern="1200" cap="none" spc="0" normalizeH="0" baseline="0" noProof="0">
                <a:ln>
                  <a:noFill/>
                </a:ln>
                <a:solidFill>
                  <a:srgbClr val="000000"/>
                </a:solidFill>
                <a:effectLst/>
                <a:uLnTx/>
                <a:uFillTx/>
                <a:latin typeface="Arial"/>
                <a:ea typeface="+mn-ea"/>
                <a:cs typeface="Arial"/>
              </a:rPr>
            </a:br>
            <a:r>
              <a:rPr kumimoji="0" lang="en-US" sz="2000" b="0" i="0" u="none" strike="noStrike" kern="1200" cap="none" spc="0" normalizeH="0" baseline="0" noProof="0">
                <a:ln>
                  <a:noFill/>
                </a:ln>
                <a:solidFill>
                  <a:srgbClr val="000000"/>
                </a:solidFill>
                <a:effectLst/>
                <a:uLnTx/>
                <a:uFillTx/>
                <a:latin typeface="Arial"/>
                <a:ea typeface="+mn-ea"/>
                <a:cs typeface="Arial"/>
              </a:rPr>
              <a:t>concept to deliver:</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E2C61">
                    <a:lumMod val="60000"/>
                    <a:lumOff val="40000"/>
                  </a:srgbClr>
                </a:solidFill>
                <a:effectLst/>
                <a:uLnTx/>
                <a:uFillTx/>
                <a:latin typeface="Arial"/>
                <a:ea typeface="+mn-ea"/>
                <a:cs typeface="Arial"/>
              </a:rPr>
              <a:t>Transform-limited pulses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E2C61">
                    <a:lumMod val="60000"/>
                    <a:lumOff val="40000"/>
                  </a:srgbClr>
                </a:solidFill>
                <a:effectLst/>
                <a:uLnTx/>
                <a:uFillTx/>
                <a:latin typeface="Arial"/>
                <a:ea typeface="+mn-ea"/>
                <a:cs typeface="Arial"/>
              </a:rPr>
              <a:t>A step change in the simultaneous</a:t>
            </a:r>
            <a:br>
              <a:rPr kumimoji="0" lang="en-GB" sz="1800" b="0" i="0" u="none" strike="noStrike" kern="1200" cap="none" spc="0" normalizeH="0" baseline="0" noProof="0">
                <a:ln>
                  <a:noFill/>
                </a:ln>
                <a:solidFill>
                  <a:srgbClr val="2E2C61">
                    <a:lumMod val="60000"/>
                    <a:lumOff val="40000"/>
                  </a:srgbClr>
                </a:solidFill>
                <a:effectLst/>
                <a:uLnTx/>
                <a:uFillTx/>
                <a:latin typeface="Arial"/>
                <a:ea typeface="+mn-ea"/>
                <a:cs typeface="Arial"/>
              </a:rPr>
            </a:br>
            <a:r>
              <a:rPr kumimoji="0" lang="en-GB" sz="1800" b="0" i="0" u="none" strike="noStrike" kern="1200" cap="none" spc="0" normalizeH="0" baseline="0" noProof="0">
                <a:ln>
                  <a:noFill/>
                </a:ln>
                <a:solidFill>
                  <a:srgbClr val="2E2C61">
                    <a:lumMod val="60000"/>
                    <a:lumOff val="40000"/>
                  </a:srgbClr>
                </a:solidFill>
                <a:effectLst/>
                <a:uLnTx/>
                <a:uFillTx/>
                <a:latin typeface="Arial"/>
                <a:ea typeface="+mn-ea"/>
                <a:cs typeface="Arial"/>
              </a:rPr>
              <a:t> operation of multiple end stations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E2C61">
                    <a:lumMod val="60000"/>
                    <a:lumOff val="40000"/>
                  </a:srgbClr>
                </a:solidFill>
                <a:effectLst/>
                <a:uLnTx/>
                <a:uFillTx/>
                <a:latin typeface="Arial"/>
                <a:ea typeface="+mn-ea"/>
                <a:cs typeface="Arial"/>
              </a:rPr>
              <a:t>Evenly spaced, high-rep rate pulses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2E2C61">
                    <a:lumMod val="60000"/>
                    <a:lumOff val="40000"/>
                  </a:srgbClr>
                </a:solidFill>
                <a:effectLst/>
                <a:uLnTx/>
                <a:uFillTx/>
                <a:latin typeface="Arial"/>
                <a:ea typeface="+mn-ea"/>
                <a:cs typeface="Arial"/>
              </a:rPr>
              <a:t>Widely separated multiple colour X-rays</a:t>
            </a:r>
          </a:p>
          <a:p>
            <a:pPr marL="45720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Work is progressing in many technical areas (see posters) in collaboration with existing XFELs, with performance and sustainability as key criteria</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We’re aiming to identify high impact examples in each science area that really exploit the unique capabilities of the proposed next generation XFEL</a:t>
            </a:r>
          </a:p>
        </p:txBody>
      </p:sp>
    </p:spTree>
    <p:extLst>
      <p:ext uri="{BB962C8B-B14F-4D97-AF65-F5344CB8AC3E}">
        <p14:creationId xmlns:p14="http://schemas.microsoft.com/office/powerpoint/2010/main" val="3229821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9" name="Picture 8">
            <a:extLst>
              <a:ext uri="{FF2B5EF4-FFF2-40B4-BE49-F238E27FC236}">
                <a16:creationId xmlns:a16="http://schemas.microsoft.com/office/drawing/2014/main" id="{2F36D5FE-70D7-7272-5DA5-94F5B7DB4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8" name="Rectangle 7"/>
          <p:cNvSpPr/>
          <p:nvPr/>
        </p:nvSpPr>
        <p:spPr>
          <a:xfrm>
            <a:off x="191484" y="2444667"/>
            <a:ext cx="9893416" cy="830997"/>
          </a:xfrm>
          <a:prstGeom prst="rect">
            <a:avLst/>
          </a:prstGeom>
        </p:spPr>
        <p:txBody>
          <a:bodyPr wrap="square">
            <a:spAutoFit/>
          </a:bodyPr>
          <a:lstStyle/>
          <a:p>
            <a:endParaRPr lang="en-GB" sz="4800" b="1" spc="-150">
              <a:solidFill>
                <a:srgbClr val="2E2D62"/>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58F6A4D0-3EB4-771B-EC8C-CF6739003CD2}"/>
              </a:ext>
            </a:extLst>
          </p:cNvPr>
          <p:cNvGrpSpPr/>
          <p:nvPr/>
        </p:nvGrpSpPr>
        <p:grpSpPr>
          <a:xfrm>
            <a:off x="2107100" y="681230"/>
            <a:ext cx="2051853" cy="4834103"/>
            <a:chOff x="2107100" y="681230"/>
            <a:chExt cx="2051853" cy="4834103"/>
          </a:xfrm>
        </p:grpSpPr>
        <p:pic>
          <p:nvPicPr>
            <p:cNvPr id="3" name="Picture 2">
              <a:extLst>
                <a:ext uri="{FF2B5EF4-FFF2-40B4-BE49-F238E27FC236}">
                  <a16:creationId xmlns:a16="http://schemas.microsoft.com/office/drawing/2014/main" id="{AC7337E4-EDC3-F7B9-75F9-63851378C86D}"/>
                </a:ext>
              </a:extLst>
            </p:cNvPr>
            <p:cNvPicPr>
              <a:picLocks noChangeAspect="1"/>
            </p:cNvPicPr>
            <p:nvPr/>
          </p:nvPicPr>
          <p:blipFill>
            <a:blip r:embed="rId4"/>
            <a:stretch>
              <a:fillRect/>
            </a:stretch>
          </p:blipFill>
          <p:spPr>
            <a:xfrm>
              <a:off x="2178953" y="1058667"/>
              <a:ext cx="1957873" cy="2772000"/>
            </a:xfrm>
            <a:prstGeom prst="rect">
              <a:avLst/>
            </a:prstGeom>
          </p:spPr>
        </p:pic>
        <p:sp>
          <p:nvSpPr>
            <p:cNvPr id="4" name="TextBox 3">
              <a:extLst>
                <a:ext uri="{FF2B5EF4-FFF2-40B4-BE49-F238E27FC236}">
                  <a16:creationId xmlns:a16="http://schemas.microsoft.com/office/drawing/2014/main" id="{B4835A78-C453-3206-B860-883E2D5728E0}"/>
                </a:ext>
              </a:extLst>
            </p:cNvPr>
            <p:cNvSpPr txBox="1"/>
            <p:nvPr/>
          </p:nvSpPr>
          <p:spPr>
            <a:xfrm>
              <a:off x="2178953" y="681230"/>
              <a:ext cx="1980000"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01D3E"/>
                  </a:solidFill>
                  <a:effectLst/>
                  <a:uLnTx/>
                  <a:uFillTx/>
                  <a:latin typeface="Calibri" panose="020F0502020204030204"/>
                  <a:ea typeface="+mn-ea"/>
                  <a:cs typeface="+mn-cs"/>
                </a:rPr>
                <a:t>2016</a:t>
              </a:r>
            </a:p>
          </p:txBody>
        </p:sp>
        <p:sp>
          <p:nvSpPr>
            <p:cNvPr id="5" name="TextBox 4">
              <a:extLst>
                <a:ext uri="{FF2B5EF4-FFF2-40B4-BE49-F238E27FC236}">
                  <a16:creationId xmlns:a16="http://schemas.microsoft.com/office/drawing/2014/main" id="{53031D48-46CB-063C-0A1B-0EEED0EE494D}"/>
                </a:ext>
              </a:extLst>
            </p:cNvPr>
            <p:cNvSpPr txBox="1"/>
            <p:nvPr/>
          </p:nvSpPr>
          <p:spPr>
            <a:xfrm>
              <a:off x="2107100" y="3822562"/>
              <a:ext cx="2029726"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a:ln>
                    <a:noFill/>
                  </a:ln>
                  <a:solidFill>
                    <a:srgbClr val="201D3E"/>
                  </a:solidFill>
                  <a:effectLst/>
                  <a:uLnTx/>
                  <a:uFillTx/>
                  <a:latin typeface="Calibri" panose="020F0502020204030204"/>
                  <a:ea typeface="+mn-ea"/>
                  <a:cs typeface="+mn-cs"/>
                </a:rPr>
                <a:t>FELs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01D3E"/>
                  </a:solidFill>
                  <a:effectLst/>
                  <a:uLnTx/>
                  <a:uFillTx/>
                  <a:latin typeface="Calibri" panose="020F0502020204030204"/>
                  <a:ea typeface="+mn-ea"/>
                  <a:cs typeface="+mn-cs"/>
                </a:rPr>
                <a:t>Strategic Review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a:ea typeface="+mn-ea"/>
                  <a:cs typeface="+mn-cs"/>
                </a:rPr>
                <a:t>Not a facility design but highlighted a </a:t>
              </a:r>
              <a:r>
                <a:rPr kumimoji="0" lang="en-GB" sz="1400" b="0" i="0" u="none" strike="noStrike" kern="1200" cap="none" spc="0" normalizeH="0" baseline="0" noProof="0" err="1">
                  <a:ln>
                    <a:noFill/>
                  </a:ln>
                  <a:solidFill>
                    <a:srgbClr val="201D3E"/>
                  </a:solidFill>
                  <a:effectLst/>
                  <a:uLnTx/>
                  <a:uFillTx/>
                  <a:latin typeface="Calibri" panose="020F0502020204030204"/>
                  <a:ea typeface="+mn-ea"/>
                  <a:cs typeface="+mn-cs"/>
                </a:rPr>
                <a:t>SwissFEL</a:t>
              </a:r>
              <a:r>
                <a:rPr kumimoji="0" lang="en-GB" sz="1400" b="0" i="0" u="none" strike="noStrike" kern="1200" cap="none" spc="0" normalizeH="0" baseline="0" noProof="0">
                  <a:ln>
                    <a:noFill/>
                  </a:ln>
                  <a:solidFill>
                    <a:srgbClr val="201D3E"/>
                  </a:solidFill>
                  <a:effectLst/>
                  <a:uLnTx/>
                  <a:uFillTx/>
                  <a:latin typeface="Calibri" panose="020F0502020204030204"/>
                  <a:ea typeface="+mn-ea"/>
                  <a:cs typeface="+mn-cs"/>
                </a:rPr>
                <a:t>-like option + increased international engagement</a:t>
              </a:r>
            </a:p>
          </p:txBody>
        </p:sp>
      </p:grpSp>
      <p:grpSp>
        <p:nvGrpSpPr>
          <p:cNvPr id="16" name="Group 15">
            <a:extLst>
              <a:ext uri="{FF2B5EF4-FFF2-40B4-BE49-F238E27FC236}">
                <a16:creationId xmlns:a16="http://schemas.microsoft.com/office/drawing/2014/main" id="{104FF6EB-9C6B-A312-8102-1D51C4032115}"/>
              </a:ext>
            </a:extLst>
          </p:cNvPr>
          <p:cNvGrpSpPr/>
          <p:nvPr/>
        </p:nvGrpSpPr>
        <p:grpSpPr>
          <a:xfrm>
            <a:off x="4799807" y="681431"/>
            <a:ext cx="1980000" cy="3938559"/>
            <a:chOff x="4799807" y="681431"/>
            <a:chExt cx="1980000" cy="3938559"/>
          </a:xfrm>
        </p:grpSpPr>
        <p:sp>
          <p:nvSpPr>
            <p:cNvPr id="6" name="Rectangle 5">
              <a:extLst>
                <a:ext uri="{FF2B5EF4-FFF2-40B4-BE49-F238E27FC236}">
                  <a16:creationId xmlns:a16="http://schemas.microsoft.com/office/drawing/2014/main" id="{3227A8C3-7711-D210-6BBF-088C1858D87A}"/>
                </a:ext>
              </a:extLst>
            </p:cNvPr>
            <p:cNvSpPr/>
            <p:nvPr/>
          </p:nvSpPr>
          <p:spPr>
            <a:xfrm>
              <a:off x="4799807" y="1047771"/>
              <a:ext cx="1980000" cy="27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1A61B97-63EF-8A77-95C9-B7ECAED15553}"/>
                </a:ext>
              </a:extLst>
            </p:cNvPr>
            <p:cNvSpPr txBox="1"/>
            <p:nvPr/>
          </p:nvSpPr>
          <p:spPr>
            <a:xfrm>
              <a:off x="4799807" y="681431"/>
              <a:ext cx="1980000"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01D3E"/>
                  </a:solidFill>
                  <a:effectLst/>
                  <a:uLnTx/>
                  <a:uFillTx/>
                  <a:latin typeface="Calibri" panose="020F0502020204030204"/>
                  <a:ea typeface="+mn-ea"/>
                  <a:cs typeface="+mn-cs"/>
                </a:rPr>
                <a:t>2018</a:t>
              </a:r>
            </a:p>
          </p:txBody>
        </p:sp>
        <p:sp>
          <p:nvSpPr>
            <p:cNvPr id="10" name="TextBox 9">
              <a:extLst>
                <a:ext uri="{FF2B5EF4-FFF2-40B4-BE49-F238E27FC236}">
                  <a16:creationId xmlns:a16="http://schemas.microsoft.com/office/drawing/2014/main" id="{69717A36-47AC-0D19-6596-D2DDA9986210}"/>
                </a:ext>
              </a:extLst>
            </p:cNvPr>
            <p:cNvSpPr txBox="1"/>
            <p:nvPr/>
          </p:nvSpPr>
          <p:spPr>
            <a:xfrm>
              <a:off x="4804437" y="3819771"/>
              <a:ext cx="1975370" cy="80021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201D3E"/>
                  </a:solidFill>
                  <a:effectLst/>
                  <a:uLnTx/>
                  <a:uFillTx/>
                  <a:latin typeface="Calibri" panose="020F0502020204030204"/>
                  <a:ea typeface="+mn-ea"/>
                  <a:cs typeface="+mn-cs"/>
                </a:rPr>
                <a:t>Eu-XFEL</a:t>
              </a:r>
              <a:r>
                <a:rPr kumimoji="0" lang="en-GB" sz="1800" b="1" i="0" u="none" strike="noStrike" kern="1200" cap="none" spc="0" normalizeH="0" baseline="0" noProof="0">
                  <a:ln>
                    <a:noFill/>
                  </a:ln>
                  <a:solidFill>
                    <a:srgbClr val="201D3E"/>
                  </a:solidFill>
                  <a:effectLst/>
                  <a:uLnTx/>
                  <a:uFillTx/>
                  <a:latin typeface="Calibri" panose="020F0502020204030204"/>
                  <a:ea typeface="+mn-ea"/>
                  <a:cs typeface="+mn-cs"/>
                </a:rPr>
                <a:t> + UK</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a:ea typeface="+mn-ea"/>
                  <a:cs typeface="+mn-cs"/>
                </a:rPr>
                <a:t>UK becomes a member of </a:t>
              </a:r>
              <a:r>
                <a:rPr kumimoji="0" lang="en-GB" sz="1400" b="0" i="0" u="none" strike="noStrike" kern="1200" cap="none" spc="0" normalizeH="0" baseline="0" noProof="0" err="1">
                  <a:ln>
                    <a:noFill/>
                  </a:ln>
                  <a:solidFill>
                    <a:srgbClr val="201D3E"/>
                  </a:solidFill>
                  <a:effectLst/>
                  <a:uLnTx/>
                  <a:uFillTx/>
                  <a:latin typeface="Calibri" panose="020F0502020204030204"/>
                  <a:ea typeface="+mn-ea"/>
                  <a:cs typeface="+mn-cs"/>
                </a:rPr>
                <a:t>Eu-XFEL</a:t>
              </a:r>
              <a:endParaRPr kumimoji="0" lang="en-GB" sz="1400" b="0" i="0" u="none" strike="noStrike" kern="1200" cap="none" spc="0" normalizeH="0" baseline="0" noProof="0">
                <a:ln>
                  <a:noFill/>
                </a:ln>
                <a:solidFill>
                  <a:srgbClr val="201D3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4ADEE53-720F-2547-C94B-F3ACB848C9DF}"/>
                </a:ext>
              </a:extLst>
            </p:cNvPr>
            <p:cNvPicPr>
              <a:picLocks noChangeAspect="1"/>
            </p:cNvPicPr>
            <p:nvPr/>
          </p:nvPicPr>
          <p:blipFill>
            <a:blip r:embed="rId5"/>
            <a:stretch>
              <a:fillRect/>
            </a:stretch>
          </p:blipFill>
          <p:spPr>
            <a:xfrm>
              <a:off x="4982712" y="1554667"/>
              <a:ext cx="1614189" cy="1596254"/>
            </a:xfrm>
            <a:prstGeom prst="rect">
              <a:avLst/>
            </a:prstGeom>
          </p:spPr>
        </p:pic>
      </p:grpSp>
      <p:grpSp>
        <p:nvGrpSpPr>
          <p:cNvPr id="17" name="Group 16">
            <a:extLst>
              <a:ext uri="{FF2B5EF4-FFF2-40B4-BE49-F238E27FC236}">
                <a16:creationId xmlns:a16="http://schemas.microsoft.com/office/drawing/2014/main" id="{38919907-BD3F-6985-979A-85A9433804AA}"/>
              </a:ext>
            </a:extLst>
          </p:cNvPr>
          <p:cNvGrpSpPr/>
          <p:nvPr/>
        </p:nvGrpSpPr>
        <p:grpSpPr>
          <a:xfrm>
            <a:off x="7588674" y="678439"/>
            <a:ext cx="1980000" cy="4680215"/>
            <a:chOff x="7588674" y="678439"/>
            <a:chExt cx="1980000" cy="4680215"/>
          </a:xfrm>
        </p:grpSpPr>
        <p:pic>
          <p:nvPicPr>
            <p:cNvPr id="12" name="Picture 11">
              <a:extLst>
                <a:ext uri="{FF2B5EF4-FFF2-40B4-BE49-F238E27FC236}">
                  <a16:creationId xmlns:a16="http://schemas.microsoft.com/office/drawing/2014/main" id="{D910C54C-781D-5EF6-E126-E74EE9C242A0}"/>
                </a:ext>
              </a:extLst>
            </p:cNvPr>
            <p:cNvPicPr>
              <a:picLocks noChangeAspect="1"/>
            </p:cNvPicPr>
            <p:nvPr/>
          </p:nvPicPr>
          <p:blipFill rotWithShape="1">
            <a:blip r:embed="rId6"/>
            <a:srcRect t="841"/>
            <a:stretch/>
          </p:blipFill>
          <p:spPr>
            <a:xfrm>
              <a:off x="7593015" y="1047771"/>
              <a:ext cx="1975659" cy="2772000"/>
            </a:xfrm>
            <a:prstGeom prst="rect">
              <a:avLst/>
            </a:prstGeom>
            <a:ln>
              <a:noFill/>
            </a:ln>
            <a:effectLst/>
          </p:spPr>
        </p:pic>
        <p:sp>
          <p:nvSpPr>
            <p:cNvPr id="13" name="TextBox 12">
              <a:extLst>
                <a:ext uri="{FF2B5EF4-FFF2-40B4-BE49-F238E27FC236}">
                  <a16:creationId xmlns:a16="http://schemas.microsoft.com/office/drawing/2014/main" id="{41D6AEB6-B080-2C72-32FF-AEF71F411AA5}"/>
                </a:ext>
              </a:extLst>
            </p:cNvPr>
            <p:cNvSpPr txBox="1"/>
            <p:nvPr/>
          </p:nvSpPr>
          <p:spPr>
            <a:xfrm>
              <a:off x="7588674" y="678439"/>
              <a:ext cx="1980000"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01D3E"/>
                  </a:solidFill>
                  <a:effectLst/>
                  <a:uLnTx/>
                  <a:uFillTx/>
                  <a:latin typeface="Calibri" panose="020F0502020204030204"/>
                  <a:ea typeface="+mn-ea"/>
                  <a:cs typeface="+mn-cs"/>
                </a:rPr>
                <a:t>2020</a:t>
              </a:r>
            </a:p>
          </p:txBody>
        </p:sp>
        <p:sp>
          <p:nvSpPr>
            <p:cNvPr id="14" name="TextBox 13">
              <a:extLst>
                <a:ext uri="{FF2B5EF4-FFF2-40B4-BE49-F238E27FC236}">
                  <a16:creationId xmlns:a16="http://schemas.microsoft.com/office/drawing/2014/main" id="{3AA21BBD-62BB-2E0D-D806-18C540A8D276}"/>
                </a:ext>
              </a:extLst>
            </p:cNvPr>
            <p:cNvSpPr txBox="1"/>
            <p:nvPr/>
          </p:nvSpPr>
          <p:spPr>
            <a:xfrm>
              <a:off x="7588674" y="3819771"/>
              <a:ext cx="198000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01D3E"/>
                  </a:solidFill>
                  <a:effectLst/>
                  <a:uLnTx/>
                  <a:uFillTx/>
                  <a:latin typeface="Calibri" panose="020F0502020204030204"/>
                  <a:ea typeface="+mn-ea"/>
                  <a:cs typeface="+mn-cs"/>
                </a:rPr>
                <a:t>UK </a:t>
              </a:r>
              <a:r>
                <a:rPr kumimoji="0" lang="en-GB" sz="1800" b="1" i="0" u="none" strike="noStrike" kern="1200" cap="none" spc="0" normalizeH="0" baseline="0" noProof="0" err="1">
                  <a:ln>
                    <a:noFill/>
                  </a:ln>
                  <a:solidFill>
                    <a:srgbClr val="201D3E"/>
                  </a:solidFill>
                  <a:effectLst/>
                  <a:uLnTx/>
                  <a:uFillTx/>
                  <a:latin typeface="Calibri" panose="020F0502020204030204"/>
                  <a:ea typeface="+mn-ea"/>
                  <a:cs typeface="+mn-cs"/>
                </a:rPr>
                <a:t>XFEL</a:t>
              </a:r>
              <a:r>
                <a:rPr kumimoji="0" lang="en-GB" sz="1800" b="1" i="0" u="none" strike="noStrike" kern="1200" cap="none" spc="0" normalizeH="0" baseline="0" noProof="0">
                  <a:ln>
                    <a:noFill/>
                  </a:ln>
                  <a:solidFill>
                    <a:srgbClr val="201D3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01D3E"/>
                  </a:solidFill>
                  <a:effectLst/>
                  <a:uLnTx/>
                  <a:uFillTx/>
                  <a:latin typeface="Calibri" panose="020F0502020204030204"/>
                  <a:ea typeface="+mn-ea"/>
                  <a:cs typeface="+mn-cs"/>
                </a:rPr>
                <a:t>Science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a:ea typeface="+mn-ea"/>
                  <a:cs typeface="+mn-cs"/>
                </a:rPr>
                <a:t>Soft x-rays @ 1 MHz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1D3E"/>
                  </a:solidFill>
                  <a:effectLst/>
                  <a:uLnTx/>
                  <a:uFillTx/>
                  <a:latin typeface="Calibri" panose="020F0502020204030204"/>
                  <a:ea typeface="+mn-ea"/>
                  <a:cs typeface="+mn-cs"/>
                </a:rPr>
                <a:t>Hard x-rays @ 1 kHz to 1 MHz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437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267622"/>
            <a:ext cx="11470886"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Science workshops – every ~3 months, around the UK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Facility design events (plasma acceleration workshop being planned)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How to join the team – contact </a:t>
            </a: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2"/>
              </a:rPr>
              <a:t>paul.aden@stfc.ac.uk</a:t>
            </a: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or direct contact to relevant team members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Website + mailing list: </a:t>
            </a: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https://xfel.ac.uk/</a:t>
            </a: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Opportunities to engage</a:t>
            </a:r>
          </a:p>
        </p:txBody>
      </p:sp>
      <p:sp>
        <p:nvSpPr>
          <p:cNvPr id="6" name="Rectangle 3"/>
          <p:cNvSpPr/>
          <p:nvPr/>
        </p:nvSpPr>
        <p:spPr>
          <a:xfrm>
            <a:off x="1719072" y="2898838"/>
            <a:ext cx="8403505" cy="2539157"/>
          </a:xfrm>
          <a:prstGeom prst="rect">
            <a:avLst/>
          </a:prstGeom>
          <a:solidFill>
            <a:schemeClr val="bg1"/>
          </a:solidFill>
          <a:ln w="3175">
            <a:solidFill>
              <a:schemeClr val="tx1"/>
            </a:solidFill>
          </a:ln>
        </p:spPr>
        <p:txBody>
          <a:bodyPr wrap="square">
            <a:spAutoFit/>
          </a:bodyPr>
          <a:lstStyle/>
          <a:p>
            <a:pPr marL="285750" indent="-285750">
              <a:spcBef>
                <a:spcPts val="600"/>
              </a:spcBef>
              <a:buFont typeface="Arial" panose="020B0604020202020204" pitchFamily="34" charset="0"/>
              <a:buChar char="•"/>
            </a:pPr>
            <a:r>
              <a:rPr lang="en-GB" b="1"/>
              <a:t>Central England </a:t>
            </a:r>
            <a:r>
              <a:rPr lang="en-GB" b="1" err="1"/>
              <a:t>Townhall</a:t>
            </a:r>
            <a:r>
              <a:rPr lang="en-GB" b="1"/>
              <a:t> (hosted by Diamond, 1</a:t>
            </a:r>
            <a:r>
              <a:rPr lang="en-GB" b="1" baseline="30000"/>
              <a:t>st</a:t>
            </a:r>
            <a:r>
              <a:rPr lang="en-GB" b="1"/>
              <a:t> and 2</a:t>
            </a:r>
            <a:r>
              <a:rPr lang="en-GB" b="1" baseline="30000"/>
              <a:t>nd</a:t>
            </a:r>
            <a:r>
              <a:rPr lang="en-GB" b="1"/>
              <a:t> May 2024) </a:t>
            </a:r>
            <a:br>
              <a:rPr lang="en-GB" b="1"/>
            </a:br>
            <a:r>
              <a:rPr lang="en-GB" b="1"/>
              <a:t>Focus discussion topic: </a:t>
            </a:r>
            <a:r>
              <a:rPr lang="en-GB" b="1">
                <a:solidFill>
                  <a:srgbClr val="0070C0"/>
                </a:solidFill>
              </a:rPr>
              <a:t>Engineering biology, genomics and healthcare</a:t>
            </a:r>
            <a:endParaRPr lang="en-GB" b="1"/>
          </a:p>
          <a:p>
            <a:pPr marL="285750" indent="-285750">
              <a:spcBef>
                <a:spcPts val="600"/>
              </a:spcBef>
              <a:buFont typeface="Arial" panose="020B0604020202020204" pitchFamily="34" charset="0"/>
              <a:buChar char="•"/>
            </a:pPr>
            <a:r>
              <a:rPr lang="en-GB" b="1"/>
              <a:t>North-East England </a:t>
            </a:r>
            <a:r>
              <a:rPr lang="en-GB" b="1" err="1"/>
              <a:t>Townhall</a:t>
            </a:r>
            <a:r>
              <a:rPr lang="en-GB" b="1"/>
              <a:t> (hosted by Sheffield 4</a:t>
            </a:r>
            <a:r>
              <a:rPr lang="en-GB" b="1" baseline="30000"/>
              <a:t>th</a:t>
            </a:r>
            <a:r>
              <a:rPr lang="en-GB" b="1"/>
              <a:t> and 5</a:t>
            </a:r>
            <a:r>
              <a:rPr lang="en-GB" b="1" baseline="30000"/>
              <a:t>th</a:t>
            </a:r>
            <a:r>
              <a:rPr lang="en-GB" b="1"/>
              <a:t> June 2024)</a:t>
            </a:r>
            <a:br>
              <a:rPr lang="en-GB" b="1"/>
            </a:br>
            <a:r>
              <a:rPr lang="en-GB" b="1"/>
              <a:t>Focus discussion topic: </a:t>
            </a:r>
            <a:r>
              <a:rPr lang="en-GB" b="1">
                <a:solidFill>
                  <a:srgbClr val="0070C0"/>
                </a:solidFill>
              </a:rPr>
              <a:t>Energy, environmental and climate technologies</a:t>
            </a:r>
          </a:p>
          <a:p>
            <a:pPr marL="285750" indent="-285750">
              <a:spcBef>
                <a:spcPts val="600"/>
              </a:spcBef>
              <a:buFont typeface="Arial" panose="020B0604020202020204" pitchFamily="34" charset="0"/>
              <a:buChar char="•"/>
            </a:pPr>
            <a:r>
              <a:rPr lang="en-GB" b="1"/>
              <a:t>North-West England </a:t>
            </a:r>
            <a:r>
              <a:rPr lang="en-GB" b="1" err="1"/>
              <a:t>Townhall</a:t>
            </a:r>
            <a:r>
              <a:rPr lang="en-GB" b="1"/>
              <a:t> (hosted by Royce Institute, 8</a:t>
            </a:r>
            <a:r>
              <a:rPr lang="en-GB" b="1" baseline="30000"/>
              <a:t>th</a:t>
            </a:r>
            <a:r>
              <a:rPr lang="en-GB" b="1"/>
              <a:t> and 9</a:t>
            </a:r>
            <a:r>
              <a:rPr lang="en-GB" b="1" baseline="30000"/>
              <a:t>th</a:t>
            </a:r>
            <a:r>
              <a:rPr lang="en-GB" b="1"/>
              <a:t> August 2024)</a:t>
            </a:r>
            <a:br>
              <a:rPr lang="en-GB" b="1"/>
            </a:br>
            <a:r>
              <a:rPr lang="en-GB" b="1"/>
              <a:t>Focus discussion topic: </a:t>
            </a:r>
            <a:r>
              <a:rPr lang="en-GB" b="1">
                <a:solidFill>
                  <a:srgbClr val="0070C0"/>
                </a:solidFill>
              </a:rPr>
              <a:t>Electronics, photonics and quantum technologies</a:t>
            </a:r>
            <a:endParaRPr lang="en-GB" b="1"/>
          </a:p>
          <a:p>
            <a:pPr marL="285750" indent="-285750">
              <a:spcBef>
                <a:spcPts val="600"/>
              </a:spcBef>
              <a:buFont typeface="Arial" panose="020B0604020202020204" pitchFamily="34" charset="0"/>
              <a:buChar char="•"/>
            </a:pPr>
            <a:r>
              <a:rPr lang="en-GB" b="1"/>
              <a:t>Wales </a:t>
            </a:r>
            <a:r>
              <a:rPr lang="en-GB" b="1" err="1"/>
              <a:t>Townhall</a:t>
            </a:r>
            <a:r>
              <a:rPr lang="en-GB" b="1"/>
              <a:t> (in Cardiff ~ September 2024)</a:t>
            </a:r>
            <a:br>
              <a:rPr lang="en-GB" b="1"/>
            </a:br>
            <a:r>
              <a:rPr lang="en-GB" b="1"/>
              <a:t>Focus discussion topic: </a:t>
            </a:r>
            <a:r>
              <a:rPr lang="en-GB" b="1">
                <a:solidFill>
                  <a:srgbClr val="0070C0"/>
                </a:solidFill>
              </a:rPr>
              <a:t>Advanced materials and manufacturing</a:t>
            </a:r>
            <a:endParaRPr lang="en-GB" b="1"/>
          </a:p>
        </p:txBody>
      </p:sp>
    </p:spTree>
    <p:extLst>
      <p:ext uri="{BB962C8B-B14F-4D97-AF65-F5344CB8AC3E}">
        <p14:creationId xmlns:p14="http://schemas.microsoft.com/office/powerpoint/2010/main" val="2312752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A37C254-95CD-FB1E-A2D1-303894D4AC7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743201" y="4707"/>
            <a:ext cx="12192000" cy="6871596"/>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279243" y="4103741"/>
            <a:ext cx="4564836"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Thank you</a:t>
            </a:r>
          </a:p>
        </p:txBody>
      </p:sp>
      <p:sp>
        <p:nvSpPr>
          <p:cNvPr id="10" name="Rectangle 9">
            <a:extLst>
              <a:ext uri="{FF2B5EF4-FFF2-40B4-BE49-F238E27FC236}">
                <a16:creationId xmlns:a16="http://schemas.microsoft.com/office/drawing/2014/main" id="{6EB1E82C-511C-F44B-8DEE-6C4FBE2011FA}"/>
              </a:ext>
            </a:extLst>
          </p:cNvPr>
          <p:cNvSpPr/>
          <p:nvPr/>
        </p:nvSpPr>
        <p:spPr>
          <a:xfrm>
            <a:off x="279243" y="5904254"/>
            <a:ext cx="1620000"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hlinkClick r:id="rId4"/>
              </a:rPr>
              <a:t>xfel.ac.uk</a:t>
            </a:r>
            <a:endParaRPr kumimoji="0" lang="en-US"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0C4E3-95AE-AE45-8782-2B4D4D090039}"/>
              </a:ext>
            </a:extLst>
          </p:cNvPr>
          <p:cNvSpPr/>
          <p:nvPr/>
        </p:nvSpPr>
        <p:spPr>
          <a:xfrm>
            <a:off x="1733085" y="5904254"/>
            <a:ext cx="3014761"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rPr>
              <a:t>@STFC_Matters @UKXFEL</a:t>
            </a:r>
            <a:endParaRPr kumimoji="0" lang="en-GB" sz="16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1736D92-0BEE-7247-BF06-3BCA7E269A35}"/>
              </a:ext>
            </a:extLst>
          </p:cNvPr>
          <p:cNvPicPr>
            <a:picLocks noChangeAspect="1"/>
          </p:cNvPicPr>
          <p:nvPr/>
        </p:nvPicPr>
        <p:blipFill>
          <a:blip r:embed="rId5"/>
          <a:srcRect/>
          <a:stretch/>
        </p:blipFill>
        <p:spPr>
          <a:xfrm>
            <a:off x="1545425" y="5994000"/>
            <a:ext cx="236329" cy="194400"/>
          </a:xfrm>
          <a:prstGeom prst="rect">
            <a:avLst/>
          </a:prstGeom>
        </p:spPr>
      </p:pic>
      <p:pic>
        <p:nvPicPr>
          <p:cNvPr id="2" name="Picture 1">
            <a:extLst>
              <a:ext uri="{FF2B5EF4-FFF2-40B4-BE49-F238E27FC236}">
                <a16:creationId xmlns:a16="http://schemas.microsoft.com/office/drawing/2014/main" id="{550FD6BB-4477-31C9-7C7A-30C9588A78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243" y="131258"/>
            <a:ext cx="3770785" cy="963960"/>
          </a:xfrm>
          <a:prstGeom prst="rect">
            <a:avLst/>
          </a:prstGeom>
        </p:spPr>
      </p:pic>
      <p:pic>
        <p:nvPicPr>
          <p:cNvPr id="9" name="Picture 4">
            <a:extLst>
              <a:ext uri="{FF2B5EF4-FFF2-40B4-BE49-F238E27FC236}">
                <a16:creationId xmlns:a16="http://schemas.microsoft.com/office/drawing/2014/main" id="{9575A5E3-499D-989D-82C4-1ADFA7A6B3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926" b="28882"/>
          <a:stretch/>
        </p:blipFill>
        <p:spPr bwMode="auto">
          <a:xfrm>
            <a:off x="279243" y="2489555"/>
            <a:ext cx="3710601" cy="95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787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928D124-B437-676B-5B5D-0C7A1B702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2521" cy="6871596"/>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TextBox 1">
            <a:extLst>
              <a:ext uri="{FF2B5EF4-FFF2-40B4-BE49-F238E27FC236}">
                <a16:creationId xmlns:a16="http://schemas.microsoft.com/office/drawing/2014/main" id="{1BD51283-AAF7-BA1C-E6DE-25EF112B1E52}"/>
              </a:ext>
            </a:extLst>
          </p:cNvPr>
          <p:cNvSpPr txBox="1"/>
          <p:nvPr/>
        </p:nvSpPr>
        <p:spPr>
          <a:xfrm>
            <a:off x="420246" y="2598003"/>
            <a:ext cx="8316591"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UK XFEL: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15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03B09EF3-06C2-FDB6-3830-306167CC6069}"/>
              </a:ext>
            </a:extLst>
          </p:cNvPr>
          <p:cNvSpPr/>
          <p:nvPr/>
        </p:nvSpPr>
        <p:spPr>
          <a:xfrm>
            <a:off x="420245" y="3286730"/>
            <a:ext cx="6337907" cy="1938992"/>
          </a:xfrm>
          <a:prstGeom prst="rect">
            <a:avLst/>
          </a:prstGeom>
        </p:spPr>
        <p:txBody>
          <a:bodyPr wrap="square" lIns="91440" tIns="45720" rIns="91440" bIns="45720" anchor="t">
            <a:spAutoFit/>
          </a:bodyPr>
          <a:lstStyle/>
          <a:p>
            <a:pPr>
              <a:defRPr/>
            </a:pPr>
            <a:r>
              <a:rPr kumimoji="0" lang="en-GB" sz="2400" b="0" i="0" u="none" strike="noStrike" kern="1200" cap="none" spc="0" normalizeH="0" baseline="0" noProof="0">
                <a:ln>
                  <a:noFill/>
                </a:ln>
                <a:solidFill>
                  <a:srgbClr val="626262"/>
                </a:solidFill>
                <a:effectLst/>
                <a:uLnTx/>
                <a:uFillTx/>
                <a:latin typeface="Arial"/>
                <a:cs typeface="Arial"/>
              </a:rPr>
              <a:t>Townhall on AI, Quantum Computing and Fundamental Physics</a:t>
            </a:r>
          </a:p>
          <a:p>
            <a:pPr>
              <a:defRPr/>
            </a:pPr>
            <a:endParaRPr kumimoji="0" lang="en-GB" sz="2400" b="0" i="0" u="none" strike="noStrike" kern="1200" cap="none" spc="0" normalizeH="0" baseline="0" noProof="0">
              <a:ln>
                <a:noFill/>
              </a:ln>
              <a:solidFill>
                <a:srgbClr val="626262"/>
              </a:solidFill>
              <a:effectLst/>
              <a:uLnTx/>
              <a:uFillTx/>
              <a:latin typeface="Arial"/>
              <a:cs typeface="Arial"/>
            </a:endParaRPr>
          </a:p>
          <a:p>
            <a:pPr>
              <a:defRPr/>
            </a:pPr>
            <a:r>
              <a:rPr lang="en-GB" sz="2400">
                <a:solidFill>
                  <a:srgbClr val="626262"/>
                </a:solidFill>
                <a:latin typeface="Arial"/>
                <a:cs typeface="Arial"/>
              </a:rPr>
              <a:t>18</a:t>
            </a:r>
            <a:r>
              <a:rPr lang="en-GB" sz="2400" baseline="30000">
                <a:solidFill>
                  <a:srgbClr val="626262"/>
                </a:solidFill>
                <a:latin typeface="Arial"/>
                <a:cs typeface="Arial"/>
              </a:rPr>
              <a:t>th</a:t>
            </a:r>
            <a:r>
              <a:rPr lang="en-GB" sz="2400">
                <a:solidFill>
                  <a:srgbClr val="626262"/>
                </a:solidFill>
                <a:latin typeface="Arial"/>
                <a:cs typeface="Arial"/>
              </a:rPr>
              <a:t> &amp; 19</a:t>
            </a:r>
            <a:r>
              <a:rPr lang="en-GB" sz="2400" baseline="30000">
                <a:solidFill>
                  <a:srgbClr val="626262"/>
                </a:solidFill>
                <a:latin typeface="Arial"/>
                <a:cs typeface="Arial"/>
              </a:rPr>
              <a:t>th </a:t>
            </a:r>
            <a:r>
              <a:rPr lang="en-GB" sz="2400">
                <a:solidFill>
                  <a:srgbClr val="626262"/>
                </a:solidFill>
                <a:latin typeface="Arial"/>
                <a:cs typeface="Arial"/>
              </a:rPr>
              <a:t>January 2024 </a:t>
            </a:r>
          </a:p>
          <a:p>
            <a:pPr>
              <a:defRPr/>
            </a:pPr>
            <a:endParaRPr kumimoji="0" lang="en-GB" sz="2400" b="0" i="0" u="none" strike="noStrike" kern="1200" cap="none" spc="0" normalizeH="0" baseline="0" noProof="0">
              <a:ln>
                <a:noFill/>
              </a:ln>
              <a:solidFill>
                <a:srgbClr val="626262"/>
              </a:solidFill>
              <a:effectLst/>
              <a:uLnTx/>
              <a:uFillTx/>
              <a:latin typeface="Arial"/>
              <a:cs typeface="Arial"/>
            </a:endParaRPr>
          </a:p>
        </p:txBody>
      </p:sp>
      <p:sp>
        <p:nvSpPr>
          <p:cNvPr id="10" name="Isosceles Triangle 9">
            <a:extLst>
              <a:ext uri="{FF2B5EF4-FFF2-40B4-BE49-F238E27FC236}">
                <a16:creationId xmlns:a16="http://schemas.microsoft.com/office/drawing/2014/main" id="{48889C97-71EC-28DD-E7A2-6F95182F8A71}"/>
              </a:ext>
            </a:extLst>
          </p:cNvPr>
          <p:cNvSpPr/>
          <p:nvPr/>
        </p:nvSpPr>
        <p:spPr>
          <a:xfrm rot="10800000">
            <a:off x="4166557" y="-1"/>
            <a:ext cx="5745668" cy="7496175"/>
          </a:xfrm>
          <a:prstGeom prst="triangle">
            <a:avLst>
              <a:gd name="adj" fmla="val 0"/>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FE57AB-214A-3D65-D2CF-17EF7712FF95}"/>
              </a:ext>
            </a:extLst>
          </p:cNvPr>
          <p:cNvSpPr/>
          <p:nvPr/>
        </p:nvSpPr>
        <p:spPr>
          <a:xfrm>
            <a:off x="9912225" y="0"/>
            <a:ext cx="2380296" cy="1828800"/>
          </a:xfrm>
          <a:prstGeom prst="rect">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5" name="TextBox 4">
            <a:extLst>
              <a:ext uri="{FF2B5EF4-FFF2-40B4-BE49-F238E27FC236}">
                <a16:creationId xmlns:a16="http://schemas.microsoft.com/office/drawing/2014/main" id="{20B722B7-0BD3-ED41-9B88-C46C37FEA1AF}"/>
              </a:ext>
            </a:extLst>
          </p:cNvPr>
          <p:cNvSpPr txBox="1"/>
          <p:nvPr/>
        </p:nvSpPr>
        <p:spPr>
          <a:xfrm>
            <a:off x="420246" y="6214764"/>
            <a:ext cx="6146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24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0090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A37C254-95CD-FB1E-A2D1-303894D4AC7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 y="0"/>
            <a:ext cx="12192000" cy="6871596"/>
          </a:xfrm>
          <a:prstGeom prst="rect">
            <a:avLst/>
          </a:prstGeom>
        </p:spPr>
      </p:pic>
      <p:sp>
        <p:nvSpPr>
          <p:cNvPr id="10" name="Rectangle 9">
            <a:extLst>
              <a:ext uri="{FF2B5EF4-FFF2-40B4-BE49-F238E27FC236}">
                <a16:creationId xmlns:a16="http://schemas.microsoft.com/office/drawing/2014/main" id="{6EB1E82C-511C-F44B-8DEE-6C4FBE2011FA}"/>
              </a:ext>
            </a:extLst>
          </p:cNvPr>
          <p:cNvSpPr/>
          <p:nvPr/>
        </p:nvSpPr>
        <p:spPr>
          <a:xfrm>
            <a:off x="174140" y="6224507"/>
            <a:ext cx="1620000"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hlinkClick r:id="rId4"/>
              </a:rPr>
              <a:t>xfel.ac.uk</a:t>
            </a:r>
            <a:endParaRPr kumimoji="0" lang="en-US"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0C4E3-95AE-AE45-8782-2B4D4D090039}"/>
              </a:ext>
            </a:extLst>
          </p:cNvPr>
          <p:cNvSpPr/>
          <p:nvPr/>
        </p:nvSpPr>
        <p:spPr>
          <a:xfrm>
            <a:off x="1627982" y="6224507"/>
            <a:ext cx="3014761"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rPr>
              <a:t>@STFC_Matters @UKXFEL</a:t>
            </a:r>
            <a:endParaRPr kumimoji="0" lang="en-GB" sz="16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1736D92-0BEE-7247-BF06-3BCA7E269A35}"/>
              </a:ext>
            </a:extLst>
          </p:cNvPr>
          <p:cNvPicPr>
            <a:picLocks noChangeAspect="1"/>
          </p:cNvPicPr>
          <p:nvPr/>
        </p:nvPicPr>
        <p:blipFill>
          <a:blip r:embed="rId5"/>
          <a:srcRect/>
          <a:stretch/>
        </p:blipFill>
        <p:spPr>
          <a:xfrm>
            <a:off x="1440322" y="6314253"/>
            <a:ext cx="236329" cy="19440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343492FC-E742-97B1-5BD7-D6573CB088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781" y="211113"/>
            <a:ext cx="2111379" cy="539751"/>
          </a:xfrm>
          <a:prstGeom prst="rect">
            <a:avLst/>
          </a:prstGeom>
        </p:spPr>
      </p:pic>
    </p:spTree>
    <p:extLst>
      <p:ext uri="{BB962C8B-B14F-4D97-AF65-F5344CB8AC3E}">
        <p14:creationId xmlns:p14="http://schemas.microsoft.com/office/powerpoint/2010/main" val="807660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A37C254-95CD-FB1E-A2D1-303894D4AC7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 y="0"/>
            <a:ext cx="12192000" cy="6871596"/>
          </a:xfrm>
          <a:prstGeom prst="rect">
            <a:avLst/>
          </a:prstGeom>
        </p:spPr>
      </p:pic>
      <p:sp>
        <p:nvSpPr>
          <p:cNvPr id="10" name="Rectangle 9">
            <a:extLst>
              <a:ext uri="{FF2B5EF4-FFF2-40B4-BE49-F238E27FC236}">
                <a16:creationId xmlns:a16="http://schemas.microsoft.com/office/drawing/2014/main" id="{6EB1E82C-511C-F44B-8DEE-6C4FBE2011FA}"/>
              </a:ext>
            </a:extLst>
          </p:cNvPr>
          <p:cNvSpPr/>
          <p:nvPr/>
        </p:nvSpPr>
        <p:spPr>
          <a:xfrm>
            <a:off x="174140" y="6224507"/>
            <a:ext cx="1620000"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hlinkClick r:id="rId4"/>
              </a:rPr>
              <a:t>xfel.ac.uk</a:t>
            </a:r>
            <a:endParaRPr kumimoji="0" lang="en-US"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0C4E3-95AE-AE45-8782-2B4D4D090039}"/>
              </a:ext>
            </a:extLst>
          </p:cNvPr>
          <p:cNvSpPr/>
          <p:nvPr/>
        </p:nvSpPr>
        <p:spPr>
          <a:xfrm>
            <a:off x="1627982" y="6224507"/>
            <a:ext cx="3014761"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rPr>
              <a:t>@STFC_Matters @UKXFEL</a:t>
            </a:r>
            <a:endParaRPr kumimoji="0" lang="en-GB" sz="16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1736D92-0BEE-7247-BF06-3BCA7E269A35}"/>
              </a:ext>
            </a:extLst>
          </p:cNvPr>
          <p:cNvPicPr>
            <a:picLocks noChangeAspect="1"/>
          </p:cNvPicPr>
          <p:nvPr/>
        </p:nvPicPr>
        <p:blipFill>
          <a:blip r:embed="rId5"/>
          <a:srcRect/>
          <a:stretch/>
        </p:blipFill>
        <p:spPr>
          <a:xfrm>
            <a:off x="1440322" y="6314253"/>
            <a:ext cx="236329" cy="19440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343492FC-E742-97B1-5BD7-D6573CB088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781" y="211113"/>
            <a:ext cx="2111379" cy="539751"/>
          </a:xfrm>
          <a:prstGeom prst="rect">
            <a:avLst/>
          </a:prstGeom>
        </p:spPr>
      </p:pic>
    </p:spTree>
    <p:extLst>
      <p:ext uri="{BB962C8B-B14F-4D97-AF65-F5344CB8AC3E}">
        <p14:creationId xmlns:p14="http://schemas.microsoft.com/office/powerpoint/2010/main" val="2313591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A37C254-95CD-FB1E-A2D1-303894D4AC7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509" y="0"/>
            <a:ext cx="12192000" cy="6871596"/>
          </a:xfrm>
          <a:prstGeom prst="rect">
            <a:avLst/>
          </a:prstGeom>
        </p:spPr>
      </p:pic>
      <p:sp>
        <p:nvSpPr>
          <p:cNvPr id="10" name="Rectangle 9">
            <a:extLst>
              <a:ext uri="{FF2B5EF4-FFF2-40B4-BE49-F238E27FC236}">
                <a16:creationId xmlns:a16="http://schemas.microsoft.com/office/drawing/2014/main" id="{6EB1E82C-511C-F44B-8DEE-6C4FBE2011FA}"/>
              </a:ext>
            </a:extLst>
          </p:cNvPr>
          <p:cNvSpPr/>
          <p:nvPr/>
        </p:nvSpPr>
        <p:spPr>
          <a:xfrm>
            <a:off x="174140" y="6224507"/>
            <a:ext cx="1620000"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hlinkClick r:id="rId4"/>
              </a:rPr>
              <a:t>xfel.ac.uk</a:t>
            </a:r>
            <a:endParaRPr kumimoji="0" lang="en-US"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0C4E3-95AE-AE45-8782-2B4D4D090039}"/>
              </a:ext>
            </a:extLst>
          </p:cNvPr>
          <p:cNvSpPr/>
          <p:nvPr/>
        </p:nvSpPr>
        <p:spPr>
          <a:xfrm>
            <a:off x="1627982" y="6224507"/>
            <a:ext cx="3014761"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a:ea typeface="+mn-ea"/>
                <a:cs typeface="Arial"/>
              </a:rPr>
              <a:t>@STFC_Matters @UKXFEL</a:t>
            </a:r>
            <a:endParaRPr kumimoji="0" lang="en-GB" sz="1600" b="0" i="0" u="none" strike="noStrike" kern="120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1736D92-0BEE-7247-BF06-3BCA7E269A35}"/>
              </a:ext>
            </a:extLst>
          </p:cNvPr>
          <p:cNvPicPr>
            <a:picLocks noChangeAspect="1"/>
          </p:cNvPicPr>
          <p:nvPr/>
        </p:nvPicPr>
        <p:blipFill>
          <a:blip r:embed="rId5"/>
          <a:srcRect/>
          <a:stretch/>
        </p:blipFill>
        <p:spPr>
          <a:xfrm>
            <a:off x="1440322" y="6314253"/>
            <a:ext cx="236329" cy="19440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343492FC-E742-97B1-5BD7-D6573CB088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781" y="211113"/>
            <a:ext cx="2111379" cy="539751"/>
          </a:xfrm>
          <a:prstGeom prst="rect">
            <a:avLst/>
          </a:prstGeom>
        </p:spPr>
      </p:pic>
    </p:spTree>
    <p:extLst>
      <p:ext uri="{BB962C8B-B14F-4D97-AF65-F5344CB8AC3E}">
        <p14:creationId xmlns:p14="http://schemas.microsoft.com/office/powerpoint/2010/main" val="1166696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AF5E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9D9584-ACB9-E00E-7548-0152CB1C6728}"/>
              </a:ext>
            </a:extLst>
          </p:cNvPr>
          <p:cNvPicPr>
            <a:picLocks noChangeAspect="1"/>
          </p:cNvPicPr>
          <p:nvPr/>
        </p:nvPicPr>
        <p:blipFill>
          <a:blip r:embed="rId2"/>
          <a:stretch>
            <a:fillRect/>
          </a:stretch>
        </p:blipFill>
        <p:spPr>
          <a:xfrm>
            <a:off x="1098898" y="1404273"/>
            <a:ext cx="9994204" cy="4049454"/>
          </a:xfrm>
          <a:prstGeom prst="rect">
            <a:avLst/>
          </a:prstGeom>
        </p:spPr>
      </p:pic>
    </p:spTree>
    <p:extLst>
      <p:ext uri="{BB962C8B-B14F-4D97-AF65-F5344CB8AC3E}">
        <p14:creationId xmlns:p14="http://schemas.microsoft.com/office/powerpoint/2010/main" val="4191836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5" name="TextBox 4">
            <a:extLst>
              <a:ext uri="{FF2B5EF4-FFF2-40B4-BE49-F238E27FC236}">
                <a16:creationId xmlns:a16="http://schemas.microsoft.com/office/drawing/2014/main" id="{E1C9FF59-A213-4577-B932-ECE1D1C60E30}"/>
              </a:ext>
            </a:extLst>
          </p:cNvPr>
          <p:cNvSpPr txBox="1"/>
          <p:nvPr/>
        </p:nvSpPr>
        <p:spPr>
          <a:xfrm>
            <a:off x="295466" y="1328629"/>
            <a:ext cx="7407781" cy="4801314"/>
          </a:xfrm>
          <a:prstGeom prst="rect">
            <a:avLst/>
          </a:prstGeom>
          <a:noFill/>
        </p:spPr>
        <p:txBody>
          <a:bodyPr wrap="square" rtlCol="0">
            <a:spAutoFit/>
          </a:bodyPr>
          <a:lstStyle/>
          <a:p>
            <a:r>
              <a:rPr lang="en-GB">
                <a:solidFill>
                  <a:srgbClr val="626262"/>
                </a:solidFill>
                <a:latin typeface="Arial" panose="020B0604020202020204" pitchFamily="34" charset="0"/>
                <a:cs typeface="Arial" panose="020B0604020202020204" pitchFamily="34" charset="0"/>
              </a:rPr>
              <a:t>In the last decade XFELs have had an impressive scientific impact, but there is clearly scope to do much, much more. </a:t>
            </a:r>
          </a:p>
          <a:p>
            <a:endParaRPr lang="en-GB">
              <a:solidFill>
                <a:srgbClr val="626262"/>
              </a:solidFill>
              <a:latin typeface="Arial" panose="020B0604020202020204" pitchFamily="34" charset="0"/>
              <a:cs typeface="Arial" panose="020B0604020202020204" pitchFamily="34" charset="0"/>
            </a:endParaRPr>
          </a:p>
          <a:p>
            <a:r>
              <a:rPr lang="en-GB">
                <a:solidFill>
                  <a:srgbClr val="626262"/>
                </a:solidFill>
                <a:latin typeface="Arial" panose="020B0604020202020204" pitchFamily="34" charset="0"/>
                <a:cs typeface="Arial" panose="020B0604020202020204" pitchFamily="34" charset="0"/>
              </a:rPr>
              <a:t>Taking a long view we looked at what kind of science we will do with an advanced XFEL operating from mid 2030’s. Extrapolating current technology advances to frame what will be possible.</a:t>
            </a:r>
          </a:p>
          <a:p>
            <a:endParaRPr lang="en-GB">
              <a:solidFill>
                <a:srgbClr val="626262"/>
              </a:solidFill>
              <a:latin typeface="Arial" panose="020B0604020202020204" pitchFamily="34" charset="0"/>
              <a:cs typeface="Arial" panose="020B0604020202020204" pitchFamily="34" charset="0"/>
            </a:endParaRPr>
          </a:p>
          <a:p>
            <a:endParaRPr lang="en-GB">
              <a:solidFill>
                <a:srgbClr val="626262"/>
              </a:solidFill>
              <a:latin typeface="Arial" panose="020B0604020202020204" pitchFamily="34" charset="0"/>
              <a:cs typeface="Arial" panose="020B0604020202020204" pitchFamily="34" charset="0"/>
            </a:endParaRPr>
          </a:p>
          <a:p>
            <a:r>
              <a:rPr lang="en-GB">
                <a:solidFill>
                  <a:srgbClr val="626262"/>
                </a:solidFill>
                <a:latin typeface="Arial" panose="020B0604020202020204" pitchFamily="34" charset="0"/>
                <a:cs typeface="Arial" panose="020B0604020202020204" pitchFamily="34" charset="0"/>
              </a:rPr>
              <a:t>Science Case Objectives:</a:t>
            </a:r>
          </a:p>
          <a:p>
            <a:pPr marL="342900" indent="-342900">
              <a:buFontTx/>
              <a:buChar char="-"/>
            </a:pPr>
            <a:r>
              <a:rPr lang="en-GB">
                <a:solidFill>
                  <a:srgbClr val="626262"/>
                </a:solidFill>
                <a:latin typeface="Arial" panose="020B0604020202020204" pitchFamily="34" charset="0"/>
                <a:cs typeface="Arial" panose="020B0604020202020204" pitchFamily="34" charset="0"/>
              </a:rPr>
              <a:t>To demonstrate scientific need</a:t>
            </a:r>
          </a:p>
          <a:p>
            <a:pPr marL="342900" indent="-342900">
              <a:buFontTx/>
              <a:buChar char="-"/>
            </a:pPr>
            <a:r>
              <a:rPr lang="en-GB">
                <a:solidFill>
                  <a:srgbClr val="626262"/>
                </a:solidFill>
                <a:latin typeface="Arial" panose="020B0604020202020204" pitchFamily="34" charset="0"/>
                <a:cs typeface="Arial" panose="020B0604020202020204" pitchFamily="34" charset="0"/>
              </a:rPr>
              <a:t>To define a next generation XFEL capability</a:t>
            </a:r>
          </a:p>
          <a:p>
            <a:pPr marL="342900" indent="-342900">
              <a:buFontTx/>
              <a:buChar char="-"/>
            </a:pPr>
            <a:r>
              <a:rPr lang="en-GB">
                <a:solidFill>
                  <a:srgbClr val="626262"/>
                </a:solidFill>
                <a:latin typeface="Arial" panose="020B0604020202020204" pitchFamily="34" charset="0"/>
                <a:cs typeface="Arial" panose="020B0604020202020204" pitchFamily="34" charset="0"/>
              </a:rPr>
              <a:t>To inform the technology that must be developed</a:t>
            </a:r>
          </a:p>
          <a:p>
            <a:pPr marL="342900" indent="-342900">
              <a:buFontTx/>
              <a:buChar char="-"/>
            </a:pPr>
            <a:endParaRPr lang="en-GB">
              <a:solidFill>
                <a:srgbClr val="626262"/>
              </a:solidFill>
              <a:latin typeface="Arial" panose="020B0604020202020204" pitchFamily="34" charset="0"/>
              <a:cs typeface="Arial" panose="020B0604020202020204" pitchFamily="34" charset="0"/>
            </a:endParaRPr>
          </a:p>
          <a:p>
            <a:r>
              <a:rPr lang="en-GB">
                <a:solidFill>
                  <a:srgbClr val="626262"/>
                </a:solidFill>
                <a:latin typeface="Arial" panose="020B0604020202020204" pitchFamily="34" charset="0"/>
                <a:cs typeface="Arial" panose="020B0604020202020204" pitchFamily="34" charset="0"/>
              </a:rPr>
              <a:t>Authored by an expert Science Team</a:t>
            </a:r>
          </a:p>
          <a:p>
            <a:endParaRPr lang="en-GB">
              <a:solidFill>
                <a:srgbClr val="626262"/>
              </a:solidFill>
              <a:latin typeface="Arial" panose="020B0604020202020204" pitchFamily="34" charset="0"/>
              <a:cs typeface="Arial" panose="020B0604020202020204" pitchFamily="34" charset="0"/>
            </a:endParaRPr>
          </a:p>
          <a:p>
            <a:r>
              <a:rPr lang="en-GB">
                <a:solidFill>
                  <a:srgbClr val="626262"/>
                </a:solidFill>
                <a:latin typeface="Arial" panose="020B0604020202020204" pitchFamily="34" charset="0"/>
                <a:cs typeface="Arial" panose="020B0604020202020204" pitchFamily="34" charset="0"/>
              </a:rPr>
              <a:t>Published in 2020 – available online at </a:t>
            </a:r>
            <a:r>
              <a:rPr lang="en-GB" err="1">
                <a:solidFill>
                  <a:srgbClr val="626262"/>
                </a:solidFill>
                <a:latin typeface="Arial" panose="020B0604020202020204" pitchFamily="34" charset="0"/>
                <a:cs typeface="Arial" panose="020B0604020202020204" pitchFamily="34" charset="0"/>
              </a:rPr>
              <a:t>xfel.ac.uk</a:t>
            </a:r>
            <a:endParaRPr lang="en-GB" sz="2000"/>
          </a:p>
          <a:p>
            <a:endParaRPr lang="en-GB"/>
          </a:p>
        </p:txBody>
      </p:sp>
      <p:pic>
        <p:nvPicPr>
          <p:cNvPr id="7" name="Picture 6">
            <a:extLst>
              <a:ext uri="{FF2B5EF4-FFF2-40B4-BE49-F238E27FC236}">
                <a16:creationId xmlns:a16="http://schemas.microsoft.com/office/drawing/2014/main" id="{7C9D6DBC-F19A-84A4-4151-0057FA915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411" y="6131822"/>
            <a:ext cx="2111379" cy="539751"/>
          </a:xfrm>
          <a:prstGeom prst="rect">
            <a:avLst/>
          </a:prstGeom>
        </p:spPr>
      </p:pic>
      <p:pic>
        <p:nvPicPr>
          <p:cNvPr id="6" name="Picture 5">
            <a:extLst>
              <a:ext uri="{FF2B5EF4-FFF2-40B4-BE49-F238E27FC236}">
                <a16:creationId xmlns:a16="http://schemas.microsoft.com/office/drawing/2014/main" id="{B109C17F-982C-2EC4-1FD3-6EB57A134AD4}"/>
              </a:ext>
            </a:extLst>
          </p:cNvPr>
          <p:cNvPicPr>
            <a:picLocks noChangeAspect="1"/>
          </p:cNvPicPr>
          <p:nvPr/>
        </p:nvPicPr>
        <p:blipFill>
          <a:blip r:embed="rId5"/>
          <a:stretch>
            <a:fillRect/>
          </a:stretch>
        </p:blipFill>
        <p:spPr>
          <a:xfrm>
            <a:off x="7956647" y="1328629"/>
            <a:ext cx="3600000" cy="4530405"/>
          </a:xfrm>
          <a:prstGeom prst="rect">
            <a:avLst/>
          </a:prstGeom>
        </p:spPr>
      </p:pic>
      <p:pic>
        <p:nvPicPr>
          <p:cNvPr id="8" name="Picture 7">
            <a:extLst>
              <a:ext uri="{FF2B5EF4-FFF2-40B4-BE49-F238E27FC236}">
                <a16:creationId xmlns:a16="http://schemas.microsoft.com/office/drawing/2014/main" id="{935B38DE-7220-C4D9-55AA-975784AF1228}"/>
              </a:ext>
            </a:extLst>
          </p:cNvPr>
          <p:cNvPicPr>
            <a:picLocks noChangeAspect="1"/>
          </p:cNvPicPr>
          <p:nvPr/>
        </p:nvPicPr>
        <p:blipFill>
          <a:blip r:embed="rId6"/>
          <a:stretch>
            <a:fillRect/>
          </a:stretch>
        </p:blipFill>
        <p:spPr>
          <a:xfrm>
            <a:off x="10308173" y="0"/>
            <a:ext cx="1883827" cy="2450804"/>
          </a:xfrm>
          <a:prstGeom prst="rect">
            <a:avLst/>
          </a:prstGeom>
        </p:spPr>
      </p:pic>
      <p:sp>
        <p:nvSpPr>
          <p:cNvPr id="9" name="Google Shape;283;p5">
            <a:extLst>
              <a:ext uri="{FF2B5EF4-FFF2-40B4-BE49-F238E27FC236}">
                <a16:creationId xmlns:a16="http://schemas.microsoft.com/office/drawing/2014/main" id="{71DD8AA4-E9D5-F740-86C0-BA3C5F065063}"/>
              </a:ext>
            </a:extLst>
          </p:cNvPr>
          <p:cNvSpPr/>
          <p:nvPr/>
        </p:nvSpPr>
        <p:spPr>
          <a:xfrm>
            <a:off x="10970222" y="99907"/>
            <a:ext cx="310515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xfel.ac.uk</a:t>
            </a:r>
          </a:p>
        </p:txBody>
      </p:sp>
      <p:sp>
        <p:nvSpPr>
          <p:cNvPr id="12" name="Rectangle 11">
            <a:extLst>
              <a:ext uri="{FF2B5EF4-FFF2-40B4-BE49-F238E27FC236}">
                <a16:creationId xmlns:a16="http://schemas.microsoft.com/office/drawing/2014/main" id="{203839B2-5376-B0CA-C717-B5A2EB347831}"/>
              </a:ext>
            </a:extLst>
          </p:cNvPr>
          <p:cNvSpPr/>
          <p:nvPr/>
        </p:nvSpPr>
        <p:spPr>
          <a:xfrm>
            <a:off x="7956647" y="5859034"/>
            <a:ext cx="3600000" cy="395997"/>
          </a:xfrm>
          <a:prstGeom prst="rect">
            <a:avLst/>
          </a:prstGeom>
          <a:solidFill>
            <a:srgbClr val="44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FC7611-3044-609D-1DDC-F28C86F5E8ED}"/>
              </a:ext>
            </a:extLst>
          </p:cNvPr>
          <p:cNvSpPr txBox="1"/>
          <p:nvPr/>
        </p:nvSpPr>
        <p:spPr>
          <a:xfrm>
            <a:off x="9145488" y="5791186"/>
            <a:ext cx="1222317" cy="369332"/>
          </a:xfrm>
          <a:prstGeom prst="rect">
            <a:avLst/>
          </a:prstGeom>
          <a:noFill/>
        </p:spPr>
        <p:txBody>
          <a:bodyPr wrap="square">
            <a:spAutoFit/>
          </a:bodyPr>
          <a:lstStyle/>
          <a:p>
            <a:r>
              <a:rPr lang="en-GB" err="1">
                <a:latin typeface="Arial" panose="020B0604020202020204" pitchFamily="34" charset="0"/>
                <a:cs typeface="Arial" panose="020B0604020202020204" pitchFamily="34" charset="0"/>
              </a:rPr>
              <a:t>xfel.ac.uk</a:t>
            </a:r>
            <a:endParaRPr lang="en-US"/>
          </a:p>
        </p:txBody>
      </p:sp>
      <p:sp>
        <p:nvSpPr>
          <p:cNvPr id="15" name="Title 1">
            <a:extLst>
              <a:ext uri="{FF2B5EF4-FFF2-40B4-BE49-F238E27FC236}">
                <a16:creationId xmlns:a16="http://schemas.microsoft.com/office/drawing/2014/main" id="{791BDAFB-DDC4-9FD0-DEE9-72384D26F492}"/>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The Science Case for UK XFEL 2019-2020</a:t>
            </a:r>
          </a:p>
        </p:txBody>
      </p:sp>
    </p:spTree>
    <p:extLst>
      <p:ext uri="{BB962C8B-B14F-4D97-AF65-F5344CB8AC3E}">
        <p14:creationId xmlns:p14="http://schemas.microsoft.com/office/powerpoint/2010/main" val="53849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pic>
        <p:nvPicPr>
          <p:cNvPr id="9" name="Picture 8">
            <a:extLst>
              <a:ext uri="{FF2B5EF4-FFF2-40B4-BE49-F238E27FC236}">
                <a16:creationId xmlns:a16="http://schemas.microsoft.com/office/drawing/2014/main" id="{2F36D5FE-70D7-7272-5DA5-94F5B7DB4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484" y="6092800"/>
            <a:ext cx="2111379" cy="539751"/>
          </a:xfrm>
          <a:prstGeom prst="rect">
            <a:avLst/>
          </a:prstGeom>
        </p:spPr>
      </p:pic>
      <p:sp>
        <p:nvSpPr>
          <p:cNvPr id="8" name="Rectangle 7"/>
          <p:cNvSpPr/>
          <p:nvPr/>
        </p:nvSpPr>
        <p:spPr>
          <a:xfrm>
            <a:off x="191484" y="2444667"/>
            <a:ext cx="9893416" cy="1569660"/>
          </a:xfrm>
          <a:prstGeom prst="rect">
            <a:avLst/>
          </a:prstGeom>
        </p:spPr>
        <p:txBody>
          <a:bodyPr wrap="square">
            <a:spAutoFit/>
          </a:bodyPr>
          <a:lstStyle/>
          <a:p>
            <a:r>
              <a:rPr lang="en-GB" sz="4800" b="1" spc="-150">
                <a:solidFill>
                  <a:srgbClr val="2E2D62"/>
                </a:solidFill>
                <a:latin typeface="Arial" panose="020B0604020202020204" pitchFamily="34" charset="0"/>
                <a:cs typeface="Arial" panose="020B0604020202020204" pitchFamily="34" charset="0"/>
              </a:rPr>
              <a:t>UK XFEL Conceptual Design and Options Analysis (CDOA) Project</a:t>
            </a:r>
          </a:p>
        </p:txBody>
      </p:sp>
    </p:spTree>
    <p:extLst>
      <p:ext uri="{BB962C8B-B14F-4D97-AF65-F5344CB8AC3E}">
        <p14:creationId xmlns:p14="http://schemas.microsoft.com/office/powerpoint/2010/main" val="65316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39310CA0-E951-2ECC-9A8D-782B926735D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2109"/>
          <a:stretch/>
        </p:blipFill>
        <p:spPr>
          <a:xfrm>
            <a:off x="2623326" y="0"/>
            <a:ext cx="9574811" cy="6858000"/>
          </a:xfrm>
          <a:prstGeom prst="rect">
            <a:avLst/>
          </a:prstGeom>
        </p:spPr>
      </p:pic>
      <p:sp>
        <p:nvSpPr>
          <p:cNvPr id="2" name="Rectangle 1"/>
          <p:cNvSpPr/>
          <p:nvPr/>
        </p:nvSpPr>
        <p:spPr>
          <a:xfrm>
            <a:off x="403341" y="1351557"/>
            <a:ext cx="10822008"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626262"/>
                </a:solidFill>
                <a:latin typeface="Arial" panose="020B0604020202020204" pitchFamily="34" charset="0"/>
                <a:cs typeface="Arial" panose="020B0604020202020204" pitchFamily="34" charset="0"/>
              </a:rPr>
              <a:t>How best to deliver access to a Next Generation XFEL?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6262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626262"/>
                </a:solidFill>
                <a:latin typeface="Arial" panose="020B0604020202020204" pitchFamily="34" charset="0"/>
                <a:cs typeface="Arial" panose="020B0604020202020204" pitchFamily="34" charset="0"/>
              </a:rPr>
              <a:t>Evaluate five different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626262"/>
                </a:solidFill>
                <a:latin typeface="Arial" panose="020B0604020202020204" pitchFamily="34" charset="0"/>
                <a:cs typeface="Arial" panose="020B0604020202020204" pitchFamily="34" charset="0"/>
              </a:rPr>
              <a:t>	</a:t>
            </a:r>
            <a:r>
              <a:rPr lang="en-GB">
                <a:solidFill>
                  <a:srgbClr val="626262"/>
                </a:solidFill>
                <a:latin typeface="Arial" panose="020B0604020202020204" pitchFamily="34" charset="0"/>
                <a:cs typeface="Arial" panose="020B0604020202020204" pitchFamily="34" charset="0"/>
              </a:rPr>
              <a:t>including their feasibility, costs, benefits, risks and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626262"/>
              </a:solidFill>
              <a:latin typeface="Arial" panose="020B0604020202020204" pitchFamily="34" charset="0"/>
              <a:cs typeface="Arial" panose="020B0604020202020204" pitchFamily="34" charset="0"/>
            </a:endParaRPr>
          </a:p>
          <a:p>
            <a:pPr marL="342900" indent="-342900">
              <a:buAutoNum type="arabicPeriod"/>
            </a:pPr>
            <a:r>
              <a:rPr lang="en-US">
                <a:solidFill>
                  <a:srgbClr val="626262"/>
                </a:solidFill>
                <a:latin typeface="Arial" panose="020B0604020202020204" pitchFamily="34" charset="0"/>
                <a:cs typeface="Arial" panose="020B0604020202020204" pitchFamily="34" charset="0"/>
              </a:rPr>
              <a:t>UK Facility in the UK</a:t>
            </a:r>
          </a:p>
          <a:p>
            <a:pPr marL="342900" indent="-342900">
              <a:buAutoNum type="arabicPeriod"/>
            </a:pPr>
            <a:r>
              <a:rPr lang="en-US">
                <a:solidFill>
                  <a:srgbClr val="626262"/>
                </a:solidFill>
                <a:latin typeface="Arial" panose="020B0604020202020204" pitchFamily="34" charset="0"/>
                <a:cs typeface="Arial" panose="020B0604020202020204" pitchFamily="34" charset="0"/>
              </a:rPr>
              <a:t>UK Facility in the UK with International partnerships</a:t>
            </a:r>
          </a:p>
          <a:p>
            <a:pPr marL="342900" indent="-342900">
              <a:buAutoNum type="arabicPeriod"/>
            </a:pPr>
            <a:r>
              <a:rPr lang="en-US">
                <a:solidFill>
                  <a:srgbClr val="626262"/>
                </a:solidFill>
                <a:latin typeface="Arial" panose="020B0604020202020204" pitchFamily="34" charset="0"/>
                <a:cs typeface="Arial" panose="020B0604020202020204" pitchFamily="34" charset="0"/>
              </a:rPr>
              <a:t>Invest in an International facility within Europe</a:t>
            </a:r>
          </a:p>
          <a:p>
            <a:pPr marL="342900" indent="-342900">
              <a:buAutoNum type="arabicPeriod"/>
            </a:pPr>
            <a:r>
              <a:rPr lang="en-US">
                <a:solidFill>
                  <a:srgbClr val="626262"/>
                </a:solidFill>
                <a:latin typeface="Arial" panose="020B0604020202020204" pitchFamily="34" charset="0"/>
                <a:cs typeface="Arial" panose="020B0604020202020204" pitchFamily="34" charset="0"/>
              </a:rPr>
              <a:t>Invest in an International facility internationally</a:t>
            </a:r>
          </a:p>
          <a:p>
            <a:pPr marL="342900" indent="-342900">
              <a:buAutoNum type="arabicPeriod"/>
            </a:pPr>
            <a:r>
              <a:rPr lang="en-US">
                <a:solidFill>
                  <a:srgbClr val="626262"/>
                </a:solidFill>
                <a:latin typeface="Arial" panose="020B0604020202020204" pitchFamily="34" charset="0"/>
                <a:cs typeface="Arial" panose="020B0604020202020204" pitchFamily="34" charset="0"/>
              </a:rPr>
              <a:t>No further investment</a:t>
            </a:r>
            <a:endParaRPr lang="en-GB">
              <a:solidFill>
                <a:srgbClr val="6262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6262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6262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626262"/>
                </a:solidFill>
                <a:latin typeface="Arial" panose="020B0604020202020204" pitchFamily="34" charset="0"/>
                <a:cs typeface="Arial" panose="020B0604020202020204" pitchFamily="34" charset="0"/>
              </a:rPr>
              <a:t>The </a:t>
            </a:r>
            <a:r>
              <a:rPr lang="en-GB" b="1">
                <a:solidFill>
                  <a:srgbClr val="626262"/>
                </a:solidFill>
                <a:latin typeface="Arial" panose="020B0604020202020204" pitchFamily="34" charset="0"/>
                <a:cs typeface="Arial" panose="020B0604020202020204" pitchFamily="34" charset="0"/>
              </a:rPr>
              <a:t>science case will also undergo a refresh </a:t>
            </a:r>
            <a:r>
              <a:rPr lang="en-GB">
                <a:solidFill>
                  <a:srgbClr val="626262"/>
                </a:solidFill>
                <a:latin typeface="Arial" panose="020B0604020202020204" pitchFamily="34" charset="0"/>
                <a:cs typeface="Arial" panose="020B0604020202020204" pitchFamily="34" charset="0"/>
              </a:rPr>
              <a:t>during this period along with research and development into new technologies required to deliver a </a:t>
            </a:r>
            <a:r>
              <a:rPr lang="en-GB" b="1">
                <a:solidFill>
                  <a:srgbClr val="626262"/>
                </a:solidFill>
                <a:latin typeface="Arial" panose="020B0604020202020204" pitchFamily="34" charset="0"/>
                <a:cs typeface="Arial" panose="020B0604020202020204" pitchFamily="34" charset="0"/>
              </a:rPr>
              <a:t>sustainable</a:t>
            </a:r>
            <a:r>
              <a:rPr lang="en-GB">
                <a:solidFill>
                  <a:srgbClr val="626262"/>
                </a:solidFill>
                <a:latin typeface="Arial" panose="020B0604020202020204" pitchFamily="34" charset="0"/>
                <a:cs typeface="Arial" panose="020B0604020202020204" pitchFamily="34" charset="0"/>
              </a:rPr>
              <a:t> next generation XFEL. </a:t>
            </a:r>
            <a:endPar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201D3E"/>
              </a:solidFill>
              <a:effectLst/>
              <a:uLnTx/>
              <a:uFillTx/>
              <a:latin typeface="Calibri" panose="020F0502020204030204"/>
              <a:ea typeface="+mn-ea"/>
              <a:cs typeface="+mn-cs"/>
            </a:endParaRPr>
          </a:p>
          <a:p>
            <a:pPr>
              <a:defRPr/>
            </a:pPr>
            <a:r>
              <a:rPr lang="en-GB" b="1">
                <a:solidFill>
                  <a:srgbClr val="626262"/>
                </a:solidFill>
                <a:latin typeface="Arial" panose="020B0604020202020204" pitchFamily="34" charset="0"/>
                <a:cs typeface="Arial" panose="020B0604020202020204" pitchFamily="34" charset="0"/>
              </a:rPr>
              <a:t>£3.2 million </a:t>
            </a:r>
            <a:r>
              <a:rPr lang="en-GB">
                <a:solidFill>
                  <a:srgbClr val="626262"/>
                </a:solidFill>
                <a:latin typeface="Arial" panose="020B0604020202020204" pitchFamily="34" charset="0"/>
                <a:cs typeface="Arial" panose="020B0604020202020204" pitchFamily="34" charset="0"/>
              </a:rPr>
              <a:t>over the next three years, Project timescale </a:t>
            </a:r>
            <a:r>
              <a:rPr lang="en-GB" b="1">
                <a:solidFill>
                  <a:srgbClr val="626262"/>
                </a:solidFill>
                <a:latin typeface="Arial" panose="020B0604020202020204" pitchFamily="34" charset="0"/>
                <a:cs typeface="Arial" panose="020B0604020202020204" pitchFamily="34" charset="0"/>
              </a:rPr>
              <a:t>Oct 2022 to Oct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0D27C636-89E5-68BE-AD49-DF5719629BD2}"/>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spc="-150">
                <a:solidFill>
                  <a:srgbClr val="2E2D62"/>
                </a:solidFill>
                <a:latin typeface="Arial" panose="020B0604020202020204" pitchFamily="34" charset="0"/>
                <a:ea typeface="+mn-ea"/>
                <a:cs typeface="Arial" panose="020B0604020202020204" pitchFamily="34" charset="0"/>
              </a:rPr>
              <a:t>Proposal and Aims</a:t>
            </a:r>
          </a:p>
        </p:txBody>
      </p:sp>
    </p:spTree>
    <p:extLst>
      <p:ext uri="{BB962C8B-B14F-4D97-AF65-F5344CB8AC3E}">
        <p14:creationId xmlns:p14="http://schemas.microsoft.com/office/powerpoint/2010/main" val="15032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ont WITHOUT logo master">
  <a:themeElements>
    <a:clrScheme name="Custom 1">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F0890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bg1">
              <a:lumMod val="6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1">
      <a:dk1>
        <a:srgbClr val="201D3E"/>
      </a:dk1>
      <a:lt1>
        <a:srgbClr val="FFFFFF"/>
      </a:lt1>
      <a:dk2>
        <a:srgbClr val="FFFFFF"/>
      </a:dk2>
      <a:lt2>
        <a:srgbClr val="FFFFFF"/>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45508C348CAA4E997CE89F0BAF614B" ma:contentTypeVersion="16" ma:contentTypeDescription="Create a new document." ma:contentTypeScope="" ma:versionID="63f3c2d3538a61d1fa7ba9dfb01d7610">
  <xsd:schema xmlns:xsd="http://www.w3.org/2001/XMLSchema" xmlns:xs="http://www.w3.org/2001/XMLSchema" xmlns:p="http://schemas.microsoft.com/office/2006/metadata/properties" xmlns:ns2="6da83bfe-15ae-4d59-a0b6-dc329c63605d" xmlns:ns3="d69aa8f0-3eb0-42a0-bb52-0648b781dfed" targetNamespace="http://schemas.microsoft.com/office/2006/metadata/properties" ma:root="true" ma:fieldsID="462d717fc3e1d091936e1b9ef0693e06" ns2:_="" ns3:_="">
    <xsd:import namespace="6da83bfe-15ae-4d59-a0b6-dc329c63605d"/>
    <xsd:import namespace="d69aa8f0-3eb0-42a0-bb52-0648b781df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Thumbnai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83bfe-15ae-4d59-a0b6-dc329c6360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Thumbnail" ma:index="21" nillable="true" ma:displayName="Thumbnail" ma:format="Thumbnail" ma:internalName="Thumbnail">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9aa8f0-3eb0-42a0-bb52-0648b781df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49296ea-7f21-487c-9091-494743671e3c}" ma:internalName="TaxCatchAll" ma:showField="CatchAllData" ma:web="d69aa8f0-3eb0-42a0-bb52-0648b781df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humbnail xmlns="6da83bfe-15ae-4d59-a0b6-dc329c63605d" xsi:nil="true"/>
    <lcf76f155ced4ddcb4097134ff3c332f xmlns="6da83bfe-15ae-4d59-a0b6-dc329c63605d">
      <Terms xmlns="http://schemas.microsoft.com/office/infopath/2007/PartnerControls"/>
    </lcf76f155ced4ddcb4097134ff3c332f>
    <TaxCatchAll xmlns="d69aa8f0-3eb0-42a0-bb52-0648b781dfed" xsi:nil="true"/>
    <SharedWithUsers xmlns="d69aa8f0-3eb0-42a0-bb52-0648b781dfed">
      <UserInfo>
        <DisplayName>Boogert, Stewart (-,DL,-)</DisplayName>
        <AccountId>169</AccountId>
        <AccountType/>
      </UserInfo>
    </SharedWithUsers>
  </documentManagement>
</p:properties>
</file>

<file path=customXml/itemProps1.xml><?xml version="1.0" encoding="utf-8"?>
<ds:datastoreItem xmlns:ds="http://schemas.openxmlformats.org/officeDocument/2006/customXml" ds:itemID="{C8BE2340-AD74-4A33-8CEC-91977109B2D4}">
  <ds:schemaRefs>
    <ds:schemaRef ds:uri="6da83bfe-15ae-4d59-a0b6-dc329c63605d"/>
    <ds:schemaRef ds:uri="d69aa8f0-3eb0-42a0-bb52-0648b781df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FE504E-416C-4C69-93C3-2EE1170BF425}">
  <ds:schemaRefs>
    <ds:schemaRef ds:uri="http://schemas.microsoft.com/sharepoint/v3/contenttype/forms"/>
  </ds:schemaRefs>
</ds:datastoreItem>
</file>

<file path=customXml/itemProps3.xml><?xml version="1.0" encoding="utf-8"?>
<ds:datastoreItem xmlns:ds="http://schemas.openxmlformats.org/officeDocument/2006/customXml" ds:itemID="{6D5B91E5-0947-4A5B-A4F8-2087A4E739C8}">
  <ds:schemaRefs>
    <ds:schemaRef ds:uri="6da83bfe-15ae-4d59-a0b6-dc329c63605d"/>
    <ds:schemaRef ds:uri="d69aa8f0-3eb0-42a0-bb52-0648b781df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32</Notes>
  <HiddenSlides>9</HiddenSlides>
  <ScaleCrop>false</ScaleCrop>
  <HeadingPairs>
    <vt:vector size="4" baseType="variant">
      <vt:variant>
        <vt:lpstr>Theme</vt:lpstr>
      </vt:variant>
      <vt:variant>
        <vt:i4>10</vt:i4>
      </vt:variant>
      <vt:variant>
        <vt:lpstr>Slide Titles</vt:lpstr>
      </vt:variant>
      <vt:variant>
        <vt:i4>66</vt:i4>
      </vt:variant>
    </vt:vector>
  </HeadingPairs>
  <TitlesOfParts>
    <vt:vector size="76" baseType="lpstr">
      <vt:lpstr>Office Theme</vt:lpstr>
      <vt:lpstr>1_Font and logo master</vt:lpstr>
      <vt:lpstr>2_Font and logo master</vt:lpstr>
      <vt:lpstr>Font WITHOUT logo master</vt:lpstr>
      <vt:lpstr>Font and logo master</vt:lpstr>
      <vt:lpstr>3_Office Theme</vt:lpstr>
      <vt:lpstr>Office Theme</vt:lpstr>
      <vt:lpstr>3_Font and logo master</vt:lpstr>
      <vt:lpstr>4_Font and logo master</vt:lpstr>
      <vt:lpstr>5_Font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Science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Science Team – Addressing Major Research Themes </vt:lpstr>
      <vt:lpstr>PowerPoint Presentation</vt:lpstr>
      <vt:lpstr>PowerPoint Presentation</vt:lpstr>
      <vt:lpstr>PowerPoint Presentation</vt:lpstr>
      <vt:lpstr>PowerPoint Presentation</vt:lpstr>
      <vt:lpstr>PowerPoint Presentation</vt:lpstr>
      <vt:lpstr>Introduction to XFELs</vt:lpstr>
      <vt:lpstr>General XFEL challenges/opportunities</vt:lpstr>
      <vt:lpstr>PowerPoint Presentation</vt:lpstr>
      <vt:lpstr>PowerPoint Presentation</vt:lpstr>
      <vt:lpstr>Key next-generation capabilities identified in the UK XFEL Science Case</vt:lpstr>
      <vt:lpstr>PowerPoint Presentation</vt:lpstr>
      <vt:lpstr>Evenly spaced, high rep rate pulses</vt:lpstr>
      <vt:lpstr>PowerPoint Presentation</vt:lpstr>
      <vt:lpstr>PowerPoint Presentation</vt:lpstr>
      <vt:lpstr>PowerPoint Presentation</vt:lpstr>
      <vt:lpstr>PowerPoint Presentation</vt:lpstr>
      <vt:lpstr>PowerPoint Presentation</vt:lpstr>
      <vt:lpstr>PowerPoint Presentation</vt:lpstr>
      <vt:lpstr>Other key aspects</vt:lpstr>
      <vt:lpstr>Post-FEL design process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Marangos, Jon P</dc:creator>
  <cp:revision>1</cp:revision>
  <dcterms:created xsi:type="dcterms:W3CDTF">2023-05-29T08:11:48Z</dcterms:created>
  <dcterms:modified xsi:type="dcterms:W3CDTF">2024-01-19T12:34:12Z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0x0101006445508C348CAA4E997CE89F0BAF614B</vt:lpwstr>
  </property>
  <property fmtid="{D5CDD505-2E9C-101B-9397-08002B2CF9AE}" pid="3" name="MediaServiceImageTags">
    <vt:lpwstr/>
  </property>
</Properties>
</file>