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62" r:id="rId6"/>
    <p:sldId id="261" r:id="rId7"/>
    <p:sldId id="265" r:id="rId8"/>
    <p:sldId id="264" r:id="rId9"/>
    <p:sldId id="268" r:id="rId10"/>
    <p:sldId id="266" r:id="rId11"/>
    <p:sldId id="271" r:id="rId12"/>
    <p:sldId id="269" r:id="rId13"/>
    <p:sldId id="270" r:id="rId14"/>
    <p:sldId id="277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embeddedFontLst>
    <p:embeddedFont>
      <p:font typeface="Abadi" panose="020B060402010402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4472C4"/>
    <a:srgbClr val="0432FF"/>
    <a:srgbClr val="EF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2497C-E14F-9F40-A20A-DD5DB1B65300}" v="16" dt="2024-01-17T16:02:26.722"/>
    <p1510:client id="{8DAB4735-4F5D-9745-A8FA-40ECE2D88012}" v="1" dt="2024-01-17T19:50:53.987"/>
    <p1510:client id="{9257CE2A-AE6D-7B82-37B2-B024915CEE7E}" v="691" dt="2024-01-17T21:02:17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9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5FE5-5BC8-294E-BF88-06902141E8FB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4956-0F89-6842-B95E-BDFA2C8F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4956-0F89-6842-B95E-BDFA2C8F5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A197-09E4-D141-9A7C-4AA378A75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B7DE-EF7B-9241-ACE4-0C62F59AE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2F561-FF82-2BC8-F1C0-82311F068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630" y="96906"/>
            <a:ext cx="3533361" cy="12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A1E4-1343-D043-96CD-D04122FB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86DD-52BF-874E-9B47-CA439D99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19C8FA-E0D5-A347-B40C-64797B063568}"/>
              </a:ext>
            </a:extLst>
          </p:cNvPr>
          <p:cNvSpPr/>
          <p:nvPr/>
        </p:nvSpPr>
        <p:spPr>
          <a:xfrm>
            <a:off x="5577840" y="6454588"/>
            <a:ext cx="6614160" cy="4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err="1">
                <a:cs typeface="Arial" panose="020B0604020202020204" pitchFamily="34" charset="0"/>
              </a:rPr>
              <a:t>stuart.mangles@imperial.ac.uk</a:t>
            </a:r>
            <a:endParaRPr lang="en-US" sz="160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6A11-22A4-F20C-DEAA-4B657737A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68"/>
            <a:ext cx="1906668" cy="6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B7E5B-A0B4-334F-84F6-12B664C3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1203C-5C27-AC44-B165-93C4227A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DD7F1-82B0-C440-8BEB-CE02625AB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D657-4FA1-6546-8040-704E6C49BB2F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A9CA3-4393-3647-9148-0B7E1F8C1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D929-4EB9-E647-A489-29E339C1F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8490-E2AA-B94F-AC76-2FCFF2BA7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56CEB-EFB2-7F4B-B763-0C5A0138753D}"/>
              </a:ext>
            </a:extLst>
          </p:cNvPr>
          <p:cNvSpPr/>
          <p:nvPr/>
        </p:nvSpPr>
        <p:spPr>
          <a:xfrm>
            <a:off x="0" y="6454588"/>
            <a:ext cx="12192000" cy="40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err="1">
                <a:latin typeface="+mn-lt"/>
                <a:cs typeface="Arial" panose="020B0604020202020204" pitchFamily="34" charset="0"/>
              </a:rPr>
              <a:t>stuart.mangles@imperial.ac.uk</a:t>
            </a:r>
            <a:endParaRPr lang="en-US" sz="16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uart.mangles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2A40-F0CD-DB45-BDF8-1D980C03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8740"/>
            <a:ext cx="9144000" cy="1908175"/>
          </a:xfrm>
        </p:spPr>
        <p:txBody>
          <a:bodyPr/>
          <a:lstStyle/>
          <a:p>
            <a:r>
              <a:rPr lang="en-US">
                <a:cs typeface="Arial" panose="020B0604020202020204" pitchFamily="34" charset="0"/>
              </a:rPr>
              <a:t>Physics using XFELs and high intensity lasers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4F817-2154-4A4E-8B2A-F517B3B3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3498"/>
            <a:ext cx="9144000" cy="1655762"/>
          </a:xfrm>
        </p:spPr>
        <p:txBody>
          <a:bodyPr>
            <a:normAutofit/>
          </a:bodyPr>
          <a:lstStyle/>
          <a:p>
            <a:r>
              <a:rPr lang="en-US">
                <a:latin typeface="Abadi" panose="020F0502020204030204" pitchFamily="34" charset="0"/>
              </a:rPr>
              <a:t>Stuart Mangles</a:t>
            </a:r>
          </a:p>
          <a:p>
            <a:r>
              <a:rPr lang="en-US">
                <a:latin typeface="Abadi" panose="020F0502020204030204" pitchFamily="34" charset="0"/>
                <a:hlinkClick r:id="rId2"/>
              </a:rPr>
              <a:t>stuart.mangles@imperial.ac.uk</a:t>
            </a:r>
            <a:r>
              <a:rPr lang="en-US">
                <a:latin typeface="Abad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E10AA-13AC-4D4D-8279-D81F8CD54816}"/>
              </a:ext>
            </a:extLst>
          </p:cNvPr>
          <p:cNvSpPr txBox="1"/>
          <p:nvPr/>
        </p:nvSpPr>
        <p:spPr>
          <a:xfrm>
            <a:off x="0" y="6488668"/>
            <a:ext cx="666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>
                <a:solidFill>
                  <a:srgbClr val="F9F9F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 XFEL Townhall - Fundamental Physics, Quantum Computing and AI</a:t>
            </a:r>
          </a:p>
        </p:txBody>
      </p:sp>
    </p:spTree>
    <p:extLst>
      <p:ext uri="{BB962C8B-B14F-4D97-AF65-F5344CB8AC3E}">
        <p14:creationId xmlns:p14="http://schemas.microsoft.com/office/powerpoint/2010/main" val="271362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8C853-7A5A-9D3E-8E1D-49C5874A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1" y="1514984"/>
            <a:ext cx="5444069" cy="25888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Collide </a:t>
            </a:r>
            <a:r>
              <a:rPr lang="en-US" sz="2800" dirty="0">
                <a:cs typeface="Calibri"/>
              </a:rPr>
              <a:t>Gamma rays from LWFA </a:t>
            </a:r>
          </a:p>
          <a:p>
            <a:pPr marL="742950" lvl="1" indent="-285750"/>
            <a:r>
              <a:rPr lang="en-US" dirty="0">
                <a:cs typeface="Calibri"/>
              </a:rPr>
              <a:t>up to E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 = 600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With X-rays from a laser heated plasma </a:t>
            </a:r>
          </a:p>
          <a:p>
            <a:pPr marL="742950" lvl="1" indent="-285750"/>
            <a:r>
              <a:rPr lang="en-US" dirty="0">
                <a:cs typeface="Calibri"/>
              </a:rPr>
              <a:t>ML band in Ge E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≈ 1.4 keV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28CFCD-8378-28C9-FC00-455991355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32539"/>
              </p:ext>
            </p:extLst>
          </p:nvPr>
        </p:nvGraphicFramePr>
        <p:xfrm>
          <a:off x="360000" y="3744000"/>
          <a:ext cx="5646630" cy="161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10">
                  <a:extLst>
                    <a:ext uri="{9D8B030D-6E8A-4147-A177-3AD203B41FA5}">
                      <a16:colId xmlns:a16="http://schemas.microsoft.com/office/drawing/2014/main" val="3361318312"/>
                    </a:ext>
                  </a:extLst>
                </a:gridCol>
                <a:gridCol w="1882210">
                  <a:extLst>
                    <a:ext uri="{9D8B030D-6E8A-4147-A177-3AD203B41FA5}">
                      <a16:colId xmlns:a16="http://schemas.microsoft.com/office/drawing/2014/main" val="281691496"/>
                    </a:ext>
                  </a:extLst>
                </a:gridCol>
                <a:gridCol w="1882210">
                  <a:extLst>
                    <a:ext uri="{9D8B030D-6E8A-4147-A177-3AD203B41FA5}">
                      <a16:colId xmlns:a16="http://schemas.microsoft.com/office/drawing/2014/main" val="4027064010"/>
                    </a:ext>
                  </a:extLst>
                </a:gridCol>
              </a:tblGrid>
              <a:tr h="8324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    (</a:t>
                      </a:r>
                      <a:r>
                        <a:rPr lang="en-US" dirty="0">
                          <a:latin typeface="Symbol" pitchFamily="2" charset="2"/>
                        </a:rPr>
                        <a:t>q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latin typeface="Symbol" pitchFamily="2" charset="2"/>
                        </a:rPr>
                        <a:t>p/2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03518"/>
                  </a:ext>
                </a:extLst>
              </a:tr>
              <a:tr h="4214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0.013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99781"/>
                  </a:ext>
                </a:extLst>
              </a:tr>
              <a:tr h="20020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1.4 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375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1.02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2798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113DD2-E7D4-0EA0-0DBE-E6824B0C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28" y="3995190"/>
            <a:ext cx="403209" cy="3315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9E28B8-7F5F-4AB0-C0E6-06A282DE6EFE}"/>
              </a:ext>
            </a:extLst>
          </p:cNvPr>
          <p:cNvSpPr/>
          <p:nvPr/>
        </p:nvSpPr>
        <p:spPr>
          <a:xfrm>
            <a:off x="6343650" y="1485900"/>
            <a:ext cx="5636198" cy="425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14B4F-C65A-DF02-31AF-C4F9262D5641}"/>
              </a:ext>
            </a:extLst>
          </p:cNvPr>
          <p:cNvSpPr txBox="1"/>
          <p:nvPr/>
        </p:nvSpPr>
        <p:spPr>
          <a:xfrm>
            <a:off x="6592538" y="5857360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Gulliver"/>
              </a:rPr>
              <a:t>Inada Phys Lett B 2014, </a:t>
            </a:r>
            <a:r>
              <a:rPr lang="en-GB" sz="1800" dirty="0" err="1">
                <a:effectLst/>
                <a:latin typeface="Gulliver"/>
              </a:rPr>
              <a:t>Yamaji</a:t>
            </a:r>
            <a:r>
              <a:rPr lang="en-GB" sz="1800" dirty="0">
                <a:effectLst/>
                <a:latin typeface="Gulliver"/>
              </a:rPr>
              <a:t> Phys Lett B 2016 </a:t>
            </a:r>
            <a:endParaRPr lang="en-GB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C3B15BB-843F-E44F-BB8D-FF01E0BA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68" y="1690688"/>
            <a:ext cx="5012220" cy="37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66DE75-6FAF-9225-D149-0E9C4740915D}"/>
              </a:ext>
            </a:extLst>
          </p:cNvPr>
          <p:cNvSpPr/>
          <p:nvPr/>
        </p:nvSpPr>
        <p:spPr>
          <a:xfrm>
            <a:off x="10201275" y="1690688"/>
            <a:ext cx="571500" cy="3224212"/>
          </a:xfrm>
          <a:prstGeom prst="rect">
            <a:avLst/>
          </a:prstGeom>
          <a:solidFill>
            <a:srgbClr val="DAE3F3">
              <a:alpha val="690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F043A3-310B-B440-8EE8-8DD8BB602722}"/>
              </a:ext>
            </a:extLst>
          </p:cNvPr>
          <p:cNvSpPr/>
          <p:nvPr/>
        </p:nvSpPr>
        <p:spPr>
          <a:xfrm>
            <a:off x="83127" y="1531917"/>
            <a:ext cx="11922826" cy="400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78A61-7F4C-2F14-3CBF-71DCEDC6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" y="1810035"/>
            <a:ext cx="8139545" cy="3237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4E38A-B5E4-0874-C6A3-E610B45FAABF}"/>
              </a:ext>
            </a:extLst>
          </p:cNvPr>
          <p:cNvSpPr txBox="1"/>
          <p:nvPr/>
        </p:nvSpPr>
        <p:spPr>
          <a:xfrm>
            <a:off x="422563" y="51673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Kettle NJP 2021 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2761C3-4375-8CDF-A1A7-20F96E214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6716"/>
          <a:stretch/>
        </p:blipFill>
        <p:spPr>
          <a:xfrm>
            <a:off x="9072748" y="1690688"/>
            <a:ext cx="2839192" cy="36389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A62CC-9A0D-5FC5-4F06-62A4F474325E}"/>
              </a:ext>
            </a:extLst>
          </p:cNvPr>
          <p:cNvSpPr txBox="1"/>
          <p:nvPr/>
        </p:nvSpPr>
        <p:spPr>
          <a:xfrm>
            <a:off x="838201" y="5628447"/>
            <a:ext cx="81039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Gamma rays from LWFA up to E</a:t>
            </a:r>
            <a:r>
              <a:rPr lang="en-US" sz="2400" baseline="-25000" dirty="0">
                <a:cs typeface="Calibri"/>
              </a:rPr>
              <a:t>1</a:t>
            </a:r>
            <a:r>
              <a:rPr lang="en-US" sz="2400" dirty="0">
                <a:cs typeface="Calibri"/>
              </a:rPr>
              <a:t> = 600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X-rays from a laser heated Ge plasma interaction E</a:t>
            </a:r>
            <a:r>
              <a:rPr lang="en-US" sz="2400" baseline="-25000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 ≈ 1.4 keV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56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	</a:t>
            </a:r>
            <a:r>
              <a:rPr lang="en-US" dirty="0" err="1">
                <a:cs typeface="Arial"/>
              </a:rPr>
              <a:t>Breit</a:t>
            </a:r>
            <a:r>
              <a:rPr lang="en-US" dirty="0">
                <a:cs typeface="Arial"/>
              </a:rPr>
              <a:t> Wheeler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E38A-B5E4-0874-C6A3-E610B45FAABF}"/>
              </a:ext>
            </a:extLst>
          </p:cNvPr>
          <p:cNvSpPr txBox="1"/>
          <p:nvPr/>
        </p:nvSpPr>
        <p:spPr>
          <a:xfrm>
            <a:off x="9982200" y="49878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Kettle NJP 2021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A62CC-9A0D-5FC5-4F06-62A4F474325E}"/>
              </a:ext>
            </a:extLst>
          </p:cNvPr>
          <p:cNvSpPr txBox="1"/>
          <p:nvPr/>
        </p:nvSpPr>
        <p:spPr>
          <a:xfrm>
            <a:off x="242887" y="5172506"/>
            <a:ext cx="1194911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Photon flux too low to see signal in 2018 Gemini run (10</a:t>
            </a:r>
            <a:r>
              <a:rPr lang="en-US" sz="2400" baseline="30000" dirty="0">
                <a:cs typeface="Calibri"/>
              </a:rPr>
              <a:t>9</a:t>
            </a:r>
            <a:r>
              <a:rPr lang="en-US" sz="2400" dirty="0">
                <a:cs typeface="Calibri"/>
              </a:rPr>
              <a:t> shots would have been needed!)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1000 shots would be required with optimum gamma beam and improvements to background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A diagram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809E5D35-02CB-C12C-A0AF-C4A17030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29" y="1515116"/>
            <a:ext cx="10000941" cy="34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	Light-by-Light Scattering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E38A-B5E4-0874-C6A3-E610B45FAABF}"/>
              </a:ext>
            </a:extLst>
          </p:cNvPr>
          <p:cNvSpPr txBox="1"/>
          <p:nvPr/>
        </p:nvSpPr>
        <p:spPr>
          <a:xfrm>
            <a:off x="9448800" y="51980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 Watt in preparation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A62CC-9A0D-5FC5-4F06-62A4F474325E}"/>
              </a:ext>
            </a:extLst>
          </p:cNvPr>
          <p:cNvSpPr txBox="1"/>
          <p:nvPr/>
        </p:nvSpPr>
        <p:spPr>
          <a:xfrm>
            <a:off x="252411" y="2269043"/>
            <a:ext cx="63198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We can use the fact that we don’t observe effect of scattering on gamma spectrum to bound the elastic scattering cross section to bound the cross section at √s ≈ 2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/>
                </a:solidFill>
                <a:cs typeface="Calibri"/>
              </a:rPr>
              <a:t>“only” factor 10</a:t>
            </a:r>
            <a:r>
              <a:rPr lang="en-US" sz="2400" baseline="30000" dirty="0">
                <a:solidFill>
                  <a:srgbClr val="4472C4"/>
                </a:solidFill>
                <a:cs typeface="Calibri"/>
              </a:rPr>
              <a:t>15</a:t>
            </a:r>
            <a:r>
              <a:rPr lang="en-US" sz="2400" dirty="0">
                <a:solidFill>
                  <a:srgbClr val="4472C4"/>
                </a:solidFill>
                <a:cs typeface="Calibri"/>
              </a:rPr>
              <a:t> above QED prediction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ECE1DE-2EF2-6E3E-95D3-7D1920CECB2C}"/>
              </a:ext>
            </a:extLst>
          </p:cNvPr>
          <p:cNvGrpSpPr/>
          <p:nvPr/>
        </p:nvGrpSpPr>
        <p:grpSpPr>
          <a:xfrm>
            <a:off x="6666185" y="1690688"/>
            <a:ext cx="5417072" cy="3476624"/>
            <a:chOff x="7258050" y="1598355"/>
            <a:chExt cx="4764088" cy="30575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8AD77-E9D5-52A1-F9D6-8AC979F425A7}"/>
                </a:ext>
              </a:extLst>
            </p:cNvPr>
            <p:cNvSpPr/>
            <p:nvPr/>
          </p:nvSpPr>
          <p:spPr>
            <a:xfrm>
              <a:off x="7258050" y="1598355"/>
              <a:ext cx="4764088" cy="305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48A9DB-7C1C-151F-64D9-ADAB67C3A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826" y="1704976"/>
              <a:ext cx="4640263" cy="2871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4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38468C-9542-F168-7C4F-2C048E2BA845}"/>
              </a:ext>
            </a:extLst>
          </p:cNvPr>
          <p:cNvSpPr/>
          <p:nvPr/>
        </p:nvSpPr>
        <p:spPr>
          <a:xfrm>
            <a:off x="7386638" y="1690688"/>
            <a:ext cx="4700587" cy="465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0C832E8B-5F31-8A39-17A4-3FF9C0A64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9037" y="1909763"/>
            <a:ext cx="4438651" cy="42516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	Light-by-Light Scattering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E38A-B5E4-0874-C6A3-E610B45FAABF}"/>
              </a:ext>
            </a:extLst>
          </p:cNvPr>
          <p:cNvSpPr txBox="1"/>
          <p:nvPr/>
        </p:nvSpPr>
        <p:spPr>
          <a:xfrm>
            <a:off x="9448800" y="51980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 Watt in preparation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A62CC-9A0D-5FC5-4F06-62A4F474325E}"/>
              </a:ext>
            </a:extLst>
          </p:cNvPr>
          <p:cNvSpPr txBox="1"/>
          <p:nvPr/>
        </p:nvSpPr>
        <p:spPr>
          <a:xfrm>
            <a:off x="252411" y="2269043"/>
            <a:ext cx="63198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We can use the fact that we don’t observe effect of scattering on gamma spectrum to bound the elastic scattering cross section to bound the cross section at √s ≈ 2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72C4"/>
                </a:solidFill>
                <a:cs typeface="Calibri"/>
              </a:rPr>
              <a:t>“only” factor 10</a:t>
            </a:r>
            <a:r>
              <a:rPr lang="en-US" sz="2400" baseline="30000" dirty="0">
                <a:solidFill>
                  <a:srgbClr val="4472C4"/>
                </a:solidFill>
                <a:cs typeface="Calibri"/>
              </a:rPr>
              <a:t>15</a:t>
            </a:r>
            <a:r>
              <a:rPr lang="en-US" sz="2400" dirty="0">
                <a:solidFill>
                  <a:srgbClr val="4472C4"/>
                </a:solidFill>
                <a:cs typeface="Calibri"/>
              </a:rPr>
              <a:t> above QED prediction</a:t>
            </a:r>
          </a:p>
        </p:txBody>
      </p:sp>
    </p:spTree>
    <p:extLst>
      <p:ext uri="{BB962C8B-B14F-4D97-AF65-F5344CB8AC3E}">
        <p14:creationId xmlns:p14="http://schemas.microsoft.com/office/powerpoint/2010/main" val="293531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C08ED-0076-E959-A19E-FA1198D357EC}"/>
              </a:ext>
            </a:extLst>
          </p:cNvPr>
          <p:cNvSpPr/>
          <p:nvPr/>
        </p:nvSpPr>
        <p:spPr>
          <a:xfrm>
            <a:off x="7386638" y="1690688"/>
            <a:ext cx="4700587" cy="465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1EE27-87C4-D4AE-BC78-CDAA291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	Light-by-Light Scattering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E38A-B5E4-0874-C6A3-E610B45FAABF}"/>
              </a:ext>
            </a:extLst>
          </p:cNvPr>
          <p:cNvSpPr txBox="1"/>
          <p:nvPr/>
        </p:nvSpPr>
        <p:spPr>
          <a:xfrm>
            <a:off x="8901113" y="4655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Watt in preparation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A62CC-9A0D-5FC5-4F06-62A4F474325E}"/>
              </a:ext>
            </a:extLst>
          </p:cNvPr>
          <p:cNvSpPr txBox="1"/>
          <p:nvPr/>
        </p:nvSpPr>
        <p:spPr>
          <a:xfrm>
            <a:off x="547687" y="2190113"/>
            <a:ext cx="66579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We can use the fact that we don’t observe effect of scattering on gamma spectrum to bound the elastic scattering cross section to bound the cross section at √s ≈ 2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“only” factor 10</a:t>
            </a:r>
            <a:r>
              <a:rPr lang="en-US" sz="2400" baseline="30000" dirty="0">
                <a:cs typeface="Calibri"/>
              </a:rPr>
              <a:t>15</a:t>
            </a:r>
            <a:r>
              <a:rPr lang="en-US" sz="2400" dirty="0">
                <a:cs typeface="Calibri"/>
              </a:rPr>
              <a:t> above QED prediction</a:t>
            </a:r>
          </a:p>
        </p:txBody>
      </p:sp>
      <p:pic>
        <p:nvPicPr>
          <p:cNvPr id="5" name="Content Placeholder 3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1A4235B1-8E37-09CD-A580-0BB8FE19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9037" y="1909763"/>
            <a:ext cx="4438651" cy="4251657"/>
          </a:xfrm>
        </p:spPr>
      </p:pic>
    </p:spTree>
    <p:extLst>
      <p:ext uri="{BB962C8B-B14F-4D97-AF65-F5344CB8AC3E}">
        <p14:creationId xmlns:p14="http://schemas.microsoft.com/office/powerpoint/2010/main" val="413756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95E9-65B8-D8A0-6233-BA008146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Photon Photon Physics with LWFAs + XFEL</a:t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508A-CBA8-F255-C038-9C2CF284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11" y="1528763"/>
            <a:ext cx="6234113" cy="4648200"/>
          </a:xfrm>
        </p:spPr>
        <p:txBody>
          <a:bodyPr/>
          <a:lstStyle/>
          <a:p>
            <a:r>
              <a:rPr lang="en-US" dirty="0"/>
              <a:t>More X-ray photons per shot</a:t>
            </a:r>
          </a:p>
          <a:p>
            <a:pPr lvl="1"/>
            <a:r>
              <a:rPr lang="en-US" dirty="0"/>
              <a:t> by at least a factor of two (based on 10</a:t>
            </a:r>
            <a:r>
              <a:rPr lang="en-US" baseline="30000" dirty="0"/>
              <a:t>12</a:t>
            </a:r>
            <a:r>
              <a:rPr lang="en-US" dirty="0"/>
              <a:t> photons per shot)</a:t>
            </a:r>
          </a:p>
          <a:p>
            <a:r>
              <a:rPr lang="en-US" dirty="0"/>
              <a:t>Higher X-ray energy</a:t>
            </a:r>
          </a:p>
          <a:p>
            <a:pPr lvl="1"/>
            <a:r>
              <a:rPr lang="en-US" dirty="0"/>
              <a:t>access pair production at lower gamma energy</a:t>
            </a:r>
          </a:p>
          <a:p>
            <a:pPr lvl="1"/>
            <a:r>
              <a:rPr lang="en-US" dirty="0"/>
              <a:t>more gamma photons</a:t>
            </a:r>
          </a:p>
          <a:p>
            <a:r>
              <a:rPr lang="en-US" dirty="0"/>
              <a:t>Collision at larger angle </a:t>
            </a:r>
          </a:p>
          <a:p>
            <a:pPr lvl="1"/>
            <a:r>
              <a:rPr lang="en-US" dirty="0"/>
              <a:t>access pair production at lower gamma energy</a:t>
            </a:r>
          </a:p>
          <a:p>
            <a:pPr lvl="1"/>
            <a:r>
              <a:rPr lang="en-US" dirty="0"/>
              <a:t>more gamma photons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747E18-2B98-6980-F07E-372FCAB08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05455"/>
              </p:ext>
            </p:extLst>
          </p:nvPr>
        </p:nvGraphicFramePr>
        <p:xfrm>
          <a:off x="6711623" y="4552828"/>
          <a:ext cx="5341008" cy="179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252">
                  <a:extLst>
                    <a:ext uri="{9D8B030D-6E8A-4147-A177-3AD203B41FA5}">
                      <a16:colId xmlns:a16="http://schemas.microsoft.com/office/drawing/2014/main" val="3361318312"/>
                    </a:ext>
                  </a:extLst>
                </a:gridCol>
                <a:gridCol w="1335252">
                  <a:extLst>
                    <a:ext uri="{9D8B030D-6E8A-4147-A177-3AD203B41FA5}">
                      <a16:colId xmlns:a16="http://schemas.microsoft.com/office/drawing/2014/main" val="281691496"/>
                    </a:ext>
                  </a:extLst>
                </a:gridCol>
                <a:gridCol w="1335252">
                  <a:extLst>
                    <a:ext uri="{9D8B030D-6E8A-4147-A177-3AD203B41FA5}">
                      <a16:colId xmlns:a16="http://schemas.microsoft.com/office/drawing/2014/main" val="4027064010"/>
                    </a:ext>
                  </a:extLst>
                </a:gridCol>
                <a:gridCol w="1335252">
                  <a:extLst>
                    <a:ext uri="{9D8B030D-6E8A-4147-A177-3AD203B41FA5}">
                      <a16:colId xmlns:a16="http://schemas.microsoft.com/office/drawing/2014/main" val="3797664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latin typeface="Symbol" pitchFamily="2" charset="2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03518"/>
                  </a:ext>
                </a:extLst>
              </a:tr>
              <a:tr h="4214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0.013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99781"/>
                  </a:ext>
                </a:extLst>
              </a:tr>
              <a:tr h="20020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1.4 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375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1.02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27987"/>
                  </a:ext>
                </a:extLst>
              </a:tr>
              <a:tr h="20020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35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1.02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Symbol" pitchFamily="2" charset="2"/>
                        </a:rPr>
                        <a:t>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44932"/>
                  </a:ext>
                </a:extLst>
              </a:tr>
            </a:tbl>
          </a:graphicData>
        </a:graphic>
      </p:graphicFrame>
      <p:pic>
        <p:nvPicPr>
          <p:cNvPr id="12" name="Screenshot 2022-04-19 at 09.36.35.png" descr="Screenshot 2022-04-19 at 09.36.35.png">
            <a:extLst>
              <a:ext uri="{FF2B5EF4-FFF2-40B4-BE49-F238E27FC236}">
                <a16:creationId xmlns:a16="http://schemas.microsoft.com/office/drawing/2014/main" id="{35C3F0AB-D467-68BF-7D6E-D037D120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23" y="1343818"/>
            <a:ext cx="5341008" cy="2989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EB8A7E-E988-7B3D-49B8-BD38FA74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142" y="4749804"/>
            <a:ext cx="403209" cy="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704C29-4F44-8845-9962-06399D1820D3}"/>
              </a:ext>
            </a:extLst>
          </p:cNvPr>
          <p:cNvSpPr/>
          <p:nvPr/>
        </p:nvSpPr>
        <p:spPr>
          <a:xfrm>
            <a:off x="5895978" y="3521103"/>
            <a:ext cx="6106583" cy="230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C4747-0EB4-BAA1-F440-E0A3AF2B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 Photon Physics with LWFAs + XFEL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3390-1A78-37C7-FCAD-5DF909BC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690688"/>
            <a:ext cx="10515600" cy="4351338"/>
          </a:xfrm>
        </p:spPr>
        <p:txBody>
          <a:bodyPr/>
          <a:lstStyle/>
          <a:p>
            <a:r>
              <a:rPr lang="en-US" dirty="0"/>
              <a:t>No material near the collision</a:t>
            </a:r>
          </a:p>
          <a:p>
            <a:pPr lvl="1"/>
            <a:r>
              <a:rPr lang="en-US" dirty="0"/>
              <a:t>Much lower background: </a:t>
            </a:r>
            <a:r>
              <a:rPr lang="en-US" b="1" dirty="0"/>
              <a:t>better signal to noise ratio</a:t>
            </a:r>
          </a:p>
          <a:p>
            <a:pPr lvl="1"/>
            <a:r>
              <a:rPr lang="en-US" dirty="0"/>
              <a:t>Less need for collimators: </a:t>
            </a:r>
            <a:r>
              <a:rPr lang="en-US" b="1" dirty="0"/>
              <a:t>more gamma photons</a:t>
            </a:r>
          </a:p>
          <a:p>
            <a:pPr lvl="1"/>
            <a:r>
              <a:rPr lang="en-US" dirty="0"/>
              <a:t>No solid target tape drive: </a:t>
            </a:r>
            <a:r>
              <a:rPr lang="en-US" b="1" dirty="0"/>
              <a:t>more shots</a:t>
            </a:r>
          </a:p>
          <a:p>
            <a:endParaRPr lang="en-US" dirty="0"/>
          </a:p>
        </p:txBody>
      </p:sp>
      <p:pic>
        <p:nvPicPr>
          <p:cNvPr id="5" name="Picture 4" descr="Diagram of a diagram showing a diagram of a target and a target tape&#10;&#10;Description automatically generated with medium confidence">
            <a:extLst>
              <a:ext uri="{FF2B5EF4-FFF2-40B4-BE49-F238E27FC236}">
                <a16:creationId xmlns:a16="http://schemas.microsoft.com/office/drawing/2014/main" id="{2C4A140D-617F-1F66-89A9-D1CBB8D3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" y="3492925"/>
            <a:ext cx="5434013" cy="2309456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CFF1DB6F-29FF-E95D-2294-1F76C84BF425}"/>
              </a:ext>
            </a:extLst>
          </p:cNvPr>
          <p:cNvSpPr/>
          <p:nvPr/>
        </p:nvSpPr>
        <p:spPr>
          <a:xfrm rot="16200000">
            <a:off x="8859329" y="1694373"/>
            <a:ext cx="379908" cy="590656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885FA6-D0E3-B95E-2162-1B454EA0BA4E}"/>
              </a:ext>
            </a:extLst>
          </p:cNvPr>
          <p:cNvSpPr/>
          <p:nvPr/>
        </p:nvSpPr>
        <p:spPr>
          <a:xfrm rot="840946">
            <a:off x="6549201" y="4473400"/>
            <a:ext cx="5503009" cy="266461"/>
          </a:xfrm>
          <a:prstGeom prst="rect">
            <a:avLst/>
          </a:prstGeom>
          <a:solidFill>
            <a:srgbClr val="7030A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DEB00-F5D5-FB1C-2E3E-B22BD784F056}"/>
              </a:ext>
            </a:extLst>
          </p:cNvPr>
          <p:cNvSpPr txBox="1"/>
          <p:nvPr/>
        </p:nvSpPr>
        <p:spPr>
          <a:xfrm>
            <a:off x="7643813" y="4894758"/>
            <a:ext cx="170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gamma photons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AAB3B-FC14-E167-FAFD-FEF3A520B1CC}"/>
              </a:ext>
            </a:extLst>
          </p:cNvPr>
          <p:cNvSpPr txBox="1"/>
          <p:nvPr/>
        </p:nvSpPr>
        <p:spPr>
          <a:xfrm>
            <a:off x="10792486" y="5398343"/>
            <a:ext cx="12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XFEL x-rays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7DA6A6-072A-666A-5774-384AAD1B58D3}"/>
              </a:ext>
            </a:extLst>
          </p:cNvPr>
          <p:cNvCxnSpPr/>
          <p:nvPr/>
        </p:nvCxnSpPr>
        <p:spPr>
          <a:xfrm>
            <a:off x="7958138" y="5457653"/>
            <a:ext cx="700087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9C8E7A-3BEF-F36A-F8E2-8A8F06101D3C}"/>
              </a:ext>
            </a:extLst>
          </p:cNvPr>
          <p:cNvCxnSpPr>
            <a:cxnSpLocks/>
          </p:cNvCxnSpPr>
          <p:nvPr/>
        </p:nvCxnSpPr>
        <p:spPr>
          <a:xfrm flipH="1" flipV="1">
            <a:off x="10129938" y="5244285"/>
            <a:ext cx="546166" cy="1846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9026BA-850A-B34C-F5C4-220945EB4A5A}"/>
              </a:ext>
            </a:extLst>
          </p:cNvPr>
          <p:cNvSpPr txBox="1"/>
          <p:nvPr/>
        </p:nvSpPr>
        <p:spPr>
          <a:xfrm>
            <a:off x="1399513" y="5975596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LWFA + Laser plasma set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AC08D-28E5-5F15-2E20-8EE37D6140D9}"/>
              </a:ext>
            </a:extLst>
          </p:cNvPr>
          <p:cNvSpPr txBox="1"/>
          <p:nvPr/>
        </p:nvSpPr>
        <p:spPr>
          <a:xfrm>
            <a:off x="8859403" y="5885935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LWFA + XFEL set up</a:t>
            </a:r>
          </a:p>
        </p:txBody>
      </p:sp>
    </p:spTree>
    <p:extLst>
      <p:ext uri="{BB962C8B-B14F-4D97-AF65-F5344CB8AC3E}">
        <p14:creationId xmlns:p14="http://schemas.microsoft.com/office/powerpoint/2010/main" val="25438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AFA1-411E-6502-09A7-2E71BE60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photon physics with LWFAs + XFEL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BF2C-619B-3BD5-8D7D-C68DD382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 of 2 photon BW pair production </a:t>
            </a:r>
          </a:p>
          <a:p>
            <a:pPr lvl="1"/>
            <a:r>
              <a:rPr lang="en-US" dirty="0"/>
              <a:t>Number highly dependent on LWFA and XFEL parameters so I won’t speculate…</a:t>
            </a:r>
          </a:p>
          <a:p>
            <a:pPr lvl="1"/>
            <a:r>
              <a:rPr lang="en-US" dirty="0"/>
              <a:t>... but everything is going in the right direction. It is highly feasible</a:t>
            </a:r>
          </a:p>
          <a:p>
            <a:pPr lvl="1"/>
            <a:endParaRPr lang="en-US" dirty="0"/>
          </a:p>
          <a:p>
            <a:r>
              <a:rPr lang="en-US" dirty="0"/>
              <a:t>Observation of 2-2 photon-photon scattering</a:t>
            </a:r>
          </a:p>
          <a:p>
            <a:pPr lvl="1"/>
            <a:r>
              <a:rPr lang="en-US" dirty="0"/>
              <a:t>As photons energies are more similar, scattered photons are now detectable….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961E59-3171-D13D-D241-CFA278424470}"/>
              </a:ext>
            </a:extLst>
          </p:cNvPr>
          <p:cNvCxnSpPr>
            <a:cxnSpLocks/>
          </p:cNvCxnSpPr>
          <p:nvPr/>
        </p:nvCxnSpPr>
        <p:spPr>
          <a:xfrm flipV="1">
            <a:off x="838200" y="5257801"/>
            <a:ext cx="1890713" cy="873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5B83AE-4237-07AA-1A25-E3FE3A822C03}"/>
              </a:ext>
            </a:extLst>
          </p:cNvPr>
          <p:cNvCxnSpPr>
            <a:cxnSpLocks/>
          </p:cNvCxnSpPr>
          <p:nvPr/>
        </p:nvCxnSpPr>
        <p:spPr>
          <a:xfrm flipV="1">
            <a:off x="2709863" y="5257801"/>
            <a:ext cx="0" cy="29051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38C081-E3FD-285E-1295-60C9AFD0595B}"/>
              </a:ext>
            </a:extLst>
          </p:cNvPr>
          <p:cNvCxnSpPr>
            <a:cxnSpLocks/>
          </p:cNvCxnSpPr>
          <p:nvPr/>
        </p:nvCxnSpPr>
        <p:spPr>
          <a:xfrm flipV="1">
            <a:off x="2671761" y="5156995"/>
            <a:ext cx="1900236" cy="1008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C22C5-10CB-6B33-8269-D3ABFE545EA6}"/>
              </a:ext>
            </a:extLst>
          </p:cNvPr>
          <p:cNvCxnSpPr>
            <a:cxnSpLocks/>
          </p:cNvCxnSpPr>
          <p:nvPr/>
        </p:nvCxnSpPr>
        <p:spPr>
          <a:xfrm>
            <a:off x="2652710" y="5266531"/>
            <a:ext cx="1900236" cy="10080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BD42DE-CB1A-E7EF-3B24-543A07524932}"/>
              </a:ext>
            </a:extLst>
          </p:cNvPr>
          <p:cNvCxnSpPr>
            <a:cxnSpLocks/>
          </p:cNvCxnSpPr>
          <p:nvPr/>
        </p:nvCxnSpPr>
        <p:spPr>
          <a:xfrm>
            <a:off x="6719892" y="5314150"/>
            <a:ext cx="117633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EE7FC1-1170-684F-E95F-2E92EE37DA03}"/>
              </a:ext>
            </a:extLst>
          </p:cNvPr>
          <p:cNvCxnSpPr>
            <a:cxnSpLocks/>
          </p:cNvCxnSpPr>
          <p:nvPr/>
        </p:nvCxnSpPr>
        <p:spPr>
          <a:xfrm flipV="1">
            <a:off x="7877181" y="5314150"/>
            <a:ext cx="0" cy="54372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46A799-3135-63BD-EF16-F068C304031D}"/>
              </a:ext>
            </a:extLst>
          </p:cNvPr>
          <p:cNvCxnSpPr>
            <a:cxnSpLocks/>
          </p:cNvCxnSpPr>
          <p:nvPr/>
        </p:nvCxnSpPr>
        <p:spPr>
          <a:xfrm flipV="1">
            <a:off x="7896231" y="4888695"/>
            <a:ext cx="1866897" cy="4254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D9E41B-8C3A-7E85-EE38-B3CE9AD479D6}"/>
              </a:ext>
            </a:extLst>
          </p:cNvPr>
          <p:cNvCxnSpPr>
            <a:cxnSpLocks/>
          </p:cNvCxnSpPr>
          <p:nvPr/>
        </p:nvCxnSpPr>
        <p:spPr>
          <a:xfrm>
            <a:off x="7877181" y="5339150"/>
            <a:ext cx="1866897" cy="4004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2A3FA9-6673-C0CC-A8DF-44987021B868}"/>
              </a:ext>
            </a:extLst>
          </p:cNvPr>
          <p:cNvSpPr txBox="1"/>
          <p:nvPr/>
        </p:nvSpPr>
        <p:spPr>
          <a:xfrm>
            <a:off x="1399513" y="5975596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LWFA + Laser plasma set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DCFE70-26BD-2306-79CB-6BA7DC6763EE}"/>
              </a:ext>
            </a:extLst>
          </p:cNvPr>
          <p:cNvSpPr txBox="1"/>
          <p:nvPr/>
        </p:nvSpPr>
        <p:spPr>
          <a:xfrm>
            <a:off x="7030048" y="6076280"/>
            <a:ext cx="19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LWFA + XFEL set up</a:t>
            </a:r>
          </a:p>
        </p:txBody>
      </p:sp>
    </p:spTree>
    <p:extLst>
      <p:ext uri="{BB962C8B-B14F-4D97-AF65-F5344CB8AC3E}">
        <p14:creationId xmlns:p14="http://schemas.microsoft.com/office/powerpoint/2010/main" val="225330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37AF11-6D84-265D-4F26-E69A302159AB}"/>
              </a:ext>
            </a:extLst>
          </p:cNvPr>
          <p:cNvSpPr/>
          <p:nvPr/>
        </p:nvSpPr>
        <p:spPr>
          <a:xfrm>
            <a:off x="9386888" y="1253331"/>
            <a:ext cx="2271712" cy="43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CF613-A413-C518-22A8-99D26134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E1AC-1655-34D4-CA82-A70BD43B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72010"/>
            <a:ext cx="75914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Laser </a:t>
            </a:r>
            <a:r>
              <a:rPr lang="en-US" dirty="0" err="1"/>
              <a:t>wakefield</a:t>
            </a:r>
            <a:r>
              <a:rPr lang="en-US" dirty="0"/>
              <a:t> accelerator + XFEL beam would be a unique platform for photon-photon physics</a:t>
            </a:r>
          </a:p>
          <a:p>
            <a:pPr lvl="1"/>
            <a:r>
              <a:rPr lang="en-US" dirty="0"/>
              <a:t>First observation of 2 photon BW</a:t>
            </a:r>
          </a:p>
          <a:p>
            <a:pPr lvl="1"/>
            <a:r>
              <a:rPr lang="en-US" dirty="0"/>
              <a:t>First observation of 2-2 photon-photon scattering</a:t>
            </a:r>
          </a:p>
          <a:p>
            <a:pPr lvl="2"/>
            <a:r>
              <a:rPr lang="en-US" dirty="0"/>
              <a:t>Capable of probing physics beyond standard model</a:t>
            </a:r>
          </a:p>
          <a:p>
            <a:pPr lvl="2"/>
            <a:endParaRPr lang="en-US" dirty="0"/>
          </a:p>
          <a:p>
            <a:r>
              <a:rPr lang="en-US" dirty="0"/>
              <a:t>Requires PW laser beam for LWFA</a:t>
            </a:r>
          </a:p>
          <a:p>
            <a:pPr lvl="1"/>
            <a:r>
              <a:rPr lang="en-US" dirty="0"/>
              <a:t>PW laser would also be suitable for strong-field QED (see Tom Blackburn’s talk)</a:t>
            </a:r>
          </a:p>
          <a:p>
            <a:pPr lvl="1"/>
            <a:r>
              <a:rPr lang="en-US" dirty="0"/>
              <a:t>LWFA driver can also produce bright X-rays for probing extreme conditions (but that’s another story)</a:t>
            </a:r>
          </a:p>
          <a:p>
            <a:pPr lvl="1"/>
            <a:r>
              <a:rPr lang="en-US" dirty="0"/>
              <a:t>XFELs can probe intense laser-plasma interactions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552AFB-56C2-A792-F684-9B0B05D47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575" y="1378403"/>
            <a:ext cx="1635125" cy="41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A5C3-5D45-86E6-BC63-1B7D7016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I mean by “high intensity”?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0650-5373-E6E7-9BD7-2AF8684D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884605"/>
            <a:ext cx="6848476" cy="43481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Laser power  0.1 – 10 PW</a:t>
            </a:r>
          </a:p>
          <a:p>
            <a:pPr lvl="1"/>
            <a:r>
              <a:rPr lang="en-US" dirty="0">
                <a:latin typeface="+mn-lt"/>
              </a:rPr>
              <a:t>Pulse energy: 1 –  100 J</a:t>
            </a:r>
          </a:p>
          <a:p>
            <a:pPr lvl="1"/>
            <a:r>
              <a:rPr lang="en-US" dirty="0">
                <a:latin typeface="+mn-lt"/>
              </a:rPr>
              <a:t>Pulse duration:  ≈ 40 fs</a:t>
            </a:r>
          </a:p>
          <a:p>
            <a:pPr lvl="1"/>
            <a:r>
              <a:rPr lang="en-US" dirty="0">
                <a:latin typeface="+mn-lt"/>
              </a:rPr>
              <a:t>Focused intensities up to 10 PW.µm</a:t>
            </a:r>
            <a:r>
              <a:rPr lang="en-US" baseline="30000" dirty="0">
                <a:latin typeface="+mn-lt"/>
              </a:rPr>
              <a:t>-2 </a:t>
            </a:r>
            <a:r>
              <a:rPr lang="en-US" dirty="0">
                <a:latin typeface="+mn-lt"/>
              </a:rPr>
              <a:t>= 10</a:t>
            </a:r>
            <a:r>
              <a:rPr lang="en-US" baseline="30000" dirty="0">
                <a:latin typeface="+mn-lt"/>
              </a:rPr>
              <a:t>24</a:t>
            </a:r>
            <a:r>
              <a:rPr lang="en-US" dirty="0">
                <a:latin typeface="+mn-lt"/>
              </a:rPr>
              <a:t> W.cm</a:t>
            </a:r>
            <a:r>
              <a:rPr lang="en-US" baseline="30000" dirty="0">
                <a:latin typeface="+mn-lt"/>
              </a:rPr>
              <a:t>-2</a:t>
            </a:r>
          </a:p>
          <a:p>
            <a:pPr marL="457200" lvl="1" indent="0">
              <a:buNone/>
            </a:pPr>
            <a:endParaRPr lang="en-US" baseline="30000" dirty="0">
              <a:latin typeface="+mn-lt"/>
            </a:endParaRPr>
          </a:p>
          <a:p>
            <a:pPr indent="-171450" defTabSz="685800">
              <a:lnSpc>
                <a:spcPct val="100000"/>
              </a:lnSpc>
            </a:pPr>
            <a:r>
              <a:rPr lang="en-US" sz="2800" dirty="0">
                <a:latin typeface="+mn-lt"/>
              </a:rPr>
              <a:t>Sunlight on Earth: 1400 W.m</a:t>
            </a:r>
            <a:r>
              <a:rPr lang="en-US" sz="2800" baseline="30000" dirty="0">
                <a:latin typeface="+mn-lt"/>
              </a:rPr>
              <a:t>-2</a:t>
            </a:r>
          </a:p>
          <a:p>
            <a:pPr lvl="1" indent="-171450" defTabSz="685800">
              <a:lnSpc>
                <a:spcPct val="100000"/>
              </a:lnSpc>
            </a:pPr>
            <a:r>
              <a:rPr lang="en-US" dirty="0"/>
              <a:t>Focus to 10 µm</a:t>
            </a:r>
          </a:p>
          <a:p>
            <a:pPr lvl="1" indent="-171450" defTabSz="685800">
              <a:lnSpc>
                <a:spcPct val="100000"/>
              </a:lnSpc>
            </a:pPr>
            <a:r>
              <a:rPr lang="en-US" dirty="0">
                <a:latin typeface="+mn-lt"/>
              </a:rPr>
              <a:t>10 PW.µm</a:t>
            </a:r>
            <a:r>
              <a:rPr lang="en-US" baseline="30000" dirty="0">
                <a:latin typeface="+mn-lt"/>
              </a:rPr>
              <a:t>-2</a:t>
            </a:r>
            <a:r>
              <a:rPr lang="en-US" dirty="0">
                <a:latin typeface="+mn-lt"/>
              </a:rPr>
              <a:t> would need 30 km diameter lens!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01EBF-AD0C-77B8-100B-59340DA2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8"/>
            <a:ext cx="1906668" cy="690345"/>
          </a:xfrm>
          <a:prstGeom prst="rect">
            <a:avLst/>
          </a:prstGeom>
        </p:spPr>
      </p:pic>
      <p:pic>
        <p:nvPicPr>
          <p:cNvPr id="5" name="Content Placeholder 4" descr="A baby playing with a frisbee on a sidewalk&#10;&#10;Description automatically generated with medium confidence">
            <a:extLst>
              <a:ext uri="{FF2B5EF4-FFF2-40B4-BE49-F238E27FC236}">
                <a16:creationId xmlns:a16="http://schemas.microsoft.com/office/drawing/2014/main" id="{124AE820-B87B-470B-F803-F11C9C609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r="-3" b="-3"/>
          <a:stretch/>
        </p:blipFill>
        <p:spPr>
          <a:xfrm>
            <a:off x="7467600" y="1965567"/>
            <a:ext cx="3886200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84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A5C3-5D45-86E6-BC63-1B7D7016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I mean by “high intensity”?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0650-5373-E6E7-9BD7-2AF8684D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8799"/>
            <a:ext cx="6372225" cy="43481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+mn-lt"/>
              </a:rPr>
              <a:t>Laser power  0.1 – 10 PW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Pulse energy: 1 –  100 J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Pulse duration:  ≈ 40 fs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Focused intensities up to 10 PW.µm</a:t>
            </a:r>
            <a:r>
              <a:rPr lang="en-US" sz="2900" baseline="30000" dirty="0">
                <a:latin typeface="+mn-lt"/>
              </a:rPr>
              <a:t>-2 </a:t>
            </a:r>
            <a:r>
              <a:rPr lang="en-US" sz="2900" dirty="0">
                <a:latin typeface="+mn-lt"/>
              </a:rPr>
              <a:t>= 10</a:t>
            </a:r>
            <a:r>
              <a:rPr lang="en-US" sz="2900" baseline="30000" dirty="0">
                <a:latin typeface="+mn-lt"/>
              </a:rPr>
              <a:t>24</a:t>
            </a:r>
            <a:r>
              <a:rPr lang="en-US" sz="2900" dirty="0">
                <a:latin typeface="+mn-lt"/>
              </a:rPr>
              <a:t> W.cm</a:t>
            </a:r>
            <a:r>
              <a:rPr lang="en-US" sz="2900" baseline="30000" dirty="0">
                <a:latin typeface="+mn-lt"/>
              </a:rPr>
              <a:t>-2</a:t>
            </a:r>
            <a:endParaRPr lang="en-US" baseline="30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Some existing and upcoming lasers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Gemini @ RAL: 0.3 PW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ELI-NP @ RAL: 10 PW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ZEUS @ </a:t>
            </a:r>
            <a:r>
              <a:rPr lang="en-US" sz="2900" dirty="0" err="1">
                <a:latin typeface="+mn-lt"/>
              </a:rPr>
              <a:t>UMich</a:t>
            </a:r>
            <a:r>
              <a:rPr lang="en-US" sz="2900" dirty="0">
                <a:latin typeface="+mn-lt"/>
              </a:rPr>
              <a:t>: 3 PW</a:t>
            </a:r>
          </a:p>
          <a:p>
            <a:pPr lvl="1">
              <a:lnSpc>
                <a:spcPct val="120000"/>
              </a:lnSpc>
            </a:pPr>
            <a:r>
              <a:rPr lang="en-US" sz="2900" dirty="0" err="1">
                <a:latin typeface="+mn-lt"/>
              </a:rPr>
              <a:t>ReLaX</a:t>
            </a:r>
            <a:r>
              <a:rPr lang="en-US" sz="2900" dirty="0">
                <a:latin typeface="+mn-lt"/>
              </a:rPr>
              <a:t> @ </a:t>
            </a:r>
            <a:r>
              <a:rPr lang="en-US" sz="2900" dirty="0" err="1">
                <a:latin typeface="+mn-lt"/>
              </a:rPr>
              <a:t>EuXFEL</a:t>
            </a:r>
            <a:r>
              <a:rPr lang="en-US" sz="2900" dirty="0">
                <a:latin typeface="+mn-lt"/>
              </a:rPr>
              <a:t>: 0.3 PW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MEC-U @ LCLS:  1 PW 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latin typeface="+mn-lt"/>
              </a:rPr>
              <a:t>EPAC @ RAL:  1 PW (2025)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877ABC-3E7A-185F-1D28-32332C4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915557"/>
            <a:ext cx="5181598" cy="36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55563-9009-C064-8D42-D0CD2814EAE7}"/>
              </a:ext>
            </a:extLst>
          </p:cNvPr>
          <p:cNvSpPr txBox="1"/>
          <p:nvPr/>
        </p:nvSpPr>
        <p:spPr>
          <a:xfrm>
            <a:off x="9618988" y="1999640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Thales PW laser system*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7574B-C48D-CF67-603C-84F74BBE4108}"/>
              </a:ext>
            </a:extLst>
          </p:cNvPr>
          <p:cNvSpPr txBox="1"/>
          <p:nvPr/>
        </p:nvSpPr>
        <p:spPr>
          <a:xfrm>
            <a:off x="9618988" y="6038462"/>
            <a:ext cx="2783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 *other PW laser suppliers are available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801EBF-AD0C-77B8-100B-59340DA2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8"/>
            <a:ext cx="1906668" cy="6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88FC-F93B-8D74-D2EE-1CE030AD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High intensity lasers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CE3D-C80D-1180-9328-98DFA952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40" y="4825526"/>
            <a:ext cx="10791701" cy="2032474"/>
          </a:xfrm>
        </p:spPr>
        <p:txBody>
          <a:bodyPr/>
          <a:lstStyle/>
          <a:p>
            <a:r>
              <a:rPr lang="en-US" dirty="0"/>
              <a:t>Laser </a:t>
            </a:r>
            <a:r>
              <a:rPr lang="en-US" dirty="0" err="1"/>
              <a:t>wakefield</a:t>
            </a:r>
            <a:r>
              <a:rPr lang="en-US" dirty="0"/>
              <a:t> accelerators</a:t>
            </a:r>
          </a:p>
          <a:p>
            <a:pPr lvl="1"/>
            <a:r>
              <a:rPr lang="en-US" dirty="0" err="1"/>
              <a:t>gigaelectronvolt</a:t>
            </a:r>
            <a:r>
              <a:rPr lang="en-US" dirty="0"/>
              <a:t> energy electrons</a:t>
            </a:r>
          </a:p>
          <a:p>
            <a:pPr lvl="1"/>
            <a:r>
              <a:rPr lang="en-US" dirty="0" err="1"/>
              <a:t>micrometre</a:t>
            </a:r>
            <a:r>
              <a:rPr lang="en-US" dirty="0"/>
              <a:t> size; femtosecond duration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1BE5E-EDC0-C2C6-344B-50163936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8"/>
            <a:ext cx="1906668" cy="6903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54B7AA-B6B8-5AD6-D087-097193645AFB}"/>
              </a:ext>
            </a:extLst>
          </p:cNvPr>
          <p:cNvGrpSpPr/>
          <p:nvPr/>
        </p:nvGrpSpPr>
        <p:grpSpPr>
          <a:xfrm>
            <a:off x="7205663" y="1875908"/>
            <a:ext cx="4424238" cy="2724799"/>
            <a:chOff x="6507677" y="1401288"/>
            <a:chExt cx="5533901" cy="34082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658B32-07A6-7FD0-8621-D324A8AF2FD6}"/>
                </a:ext>
              </a:extLst>
            </p:cNvPr>
            <p:cNvSpPr/>
            <p:nvPr/>
          </p:nvSpPr>
          <p:spPr>
            <a:xfrm>
              <a:off x="6507677" y="1401288"/>
              <a:ext cx="5533901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image_for_mangles.pdf" descr="image_for_mangles.pdf">
              <a:extLst>
                <a:ext uri="{FF2B5EF4-FFF2-40B4-BE49-F238E27FC236}">
                  <a16:creationId xmlns:a16="http://schemas.microsoft.com/office/drawing/2014/main" id="{21E7CD88-E21A-B756-E830-DB876BB5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9311" y="1421078"/>
              <a:ext cx="5278324" cy="3365874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1" name="no_motion.pdf" descr="no_motion.pdf">
            <a:extLst>
              <a:ext uri="{FF2B5EF4-FFF2-40B4-BE49-F238E27FC236}">
                <a16:creationId xmlns:a16="http://schemas.microsoft.com/office/drawing/2014/main" id="{ED35E39E-645B-2665-8930-EB35E4F5B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92" t="32618" r="20952" b="37292"/>
          <a:stretch/>
        </p:blipFill>
        <p:spPr>
          <a:xfrm>
            <a:off x="332751" y="1891730"/>
            <a:ext cx="6058340" cy="26909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69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88FC-F93B-8D74-D2EE-1CE030AD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High intensity lasers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CE3D-C80D-1180-9328-98DFA952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79" y="4683884"/>
            <a:ext cx="10515600" cy="2239853"/>
          </a:xfrm>
        </p:spPr>
        <p:txBody>
          <a:bodyPr/>
          <a:lstStyle/>
          <a:p>
            <a:r>
              <a:rPr lang="en-US" dirty="0"/>
              <a:t>Laser </a:t>
            </a:r>
            <a:r>
              <a:rPr lang="en-US" dirty="0" err="1"/>
              <a:t>wakefield</a:t>
            </a:r>
            <a:r>
              <a:rPr lang="en-US" dirty="0"/>
              <a:t> accelerators</a:t>
            </a:r>
          </a:p>
          <a:p>
            <a:pPr lvl="1"/>
            <a:r>
              <a:rPr lang="en-US" dirty="0"/>
              <a:t>Secondary radiation</a:t>
            </a:r>
          </a:p>
          <a:p>
            <a:pPr lvl="2"/>
            <a:r>
              <a:rPr lang="en-US" dirty="0"/>
              <a:t>Bremsstrahlung: collision of e-beam with solid target</a:t>
            </a:r>
          </a:p>
          <a:p>
            <a:pPr lvl="2"/>
            <a:r>
              <a:rPr lang="en-US" dirty="0"/>
              <a:t>Broadband bright gamma-rays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1BE5E-EDC0-C2C6-344B-50163936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8"/>
            <a:ext cx="1906668" cy="690345"/>
          </a:xfrm>
          <a:prstGeom prst="rect">
            <a:avLst/>
          </a:prstGeom>
        </p:spPr>
      </p:pic>
      <p:grpSp>
        <p:nvGrpSpPr>
          <p:cNvPr id="4" name="Group">
            <a:extLst>
              <a:ext uri="{FF2B5EF4-FFF2-40B4-BE49-F238E27FC236}">
                <a16:creationId xmlns:a16="http://schemas.microsoft.com/office/drawing/2014/main" id="{457AB0C0-0469-7F0D-BAD4-C7F532D4A848}"/>
              </a:ext>
            </a:extLst>
          </p:cNvPr>
          <p:cNvGrpSpPr/>
          <p:nvPr/>
        </p:nvGrpSpPr>
        <p:grpSpPr>
          <a:xfrm>
            <a:off x="662882" y="1907923"/>
            <a:ext cx="5152131" cy="1717802"/>
            <a:chOff x="0" y="0"/>
            <a:chExt cx="5765084" cy="1922169"/>
          </a:xfrm>
        </p:grpSpPr>
        <p:sp>
          <p:nvSpPr>
            <p:cNvPr id="6" name="Oval">
              <a:extLst>
                <a:ext uri="{FF2B5EF4-FFF2-40B4-BE49-F238E27FC236}">
                  <a16:creationId xmlns:a16="http://schemas.microsoft.com/office/drawing/2014/main" id="{F5ACCC7F-C5CF-962F-63DE-BC5745BA64CF}"/>
                </a:ext>
              </a:extLst>
            </p:cNvPr>
            <p:cNvSpPr/>
            <p:nvPr/>
          </p:nvSpPr>
          <p:spPr>
            <a:xfrm>
              <a:off x="0" y="792227"/>
              <a:ext cx="862376" cy="337716"/>
            </a:xfrm>
            <a:prstGeom prst="ellipse">
              <a:avLst/>
            </a:prstGeom>
            <a:solidFill>
              <a:srgbClr val="51A7F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FE85C200-44F2-59B7-31E8-C84350930CE8}"/>
                </a:ext>
              </a:extLst>
            </p:cNvPr>
            <p:cNvSpPr/>
            <p:nvPr/>
          </p:nvSpPr>
          <p:spPr>
            <a:xfrm>
              <a:off x="957294" y="961084"/>
              <a:ext cx="76056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0501E9FB-CDDD-F8FC-AC15-2117C32EBE19}"/>
                </a:ext>
              </a:extLst>
            </p:cNvPr>
            <p:cNvSpPr/>
            <p:nvPr/>
          </p:nvSpPr>
          <p:spPr>
            <a:xfrm>
              <a:off x="1812772" y="0"/>
              <a:ext cx="324812" cy="1922170"/>
            </a:xfrm>
            <a:prstGeom prst="rect">
              <a:avLst/>
            </a:prstGeom>
            <a:solidFill>
              <a:srgbClr val="F3901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932D99F2-1756-EBED-E84E-DCAA0645A8F2}"/>
                </a:ext>
              </a:extLst>
            </p:cNvPr>
            <p:cNvSpPr/>
            <p:nvPr/>
          </p:nvSpPr>
          <p:spPr>
            <a:xfrm>
              <a:off x="2232501" y="961084"/>
              <a:ext cx="3532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35ABFB52-26B0-0E58-9E8D-A5BDE0897E21}"/>
                </a:ext>
              </a:extLst>
            </p:cNvPr>
            <p:cNvSpPr/>
            <p:nvPr/>
          </p:nvSpPr>
          <p:spPr>
            <a:xfrm>
              <a:off x="2254432" y="1070741"/>
              <a:ext cx="3489130" cy="2157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6FF9A2DA-67D0-3069-6DF7-BFB35F09CEB5}"/>
                </a:ext>
              </a:extLst>
            </p:cNvPr>
            <p:cNvSpPr/>
            <p:nvPr/>
          </p:nvSpPr>
          <p:spPr>
            <a:xfrm flipV="1">
              <a:off x="2233408" y="659976"/>
              <a:ext cx="3401836" cy="2823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DA3D5BD8-CE10-8E09-F249-C987EA46201A}"/>
                </a:ext>
              </a:extLst>
            </p:cNvPr>
            <p:cNvSpPr/>
            <p:nvPr/>
          </p:nvSpPr>
          <p:spPr>
            <a:xfrm>
              <a:off x="2364089" y="1180399"/>
              <a:ext cx="3140787" cy="35113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A8A53A1E-8564-F291-0E0B-1CC63D849FDC}"/>
                </a:ext>
              </a:extLst>
            </p:cNvPr>
            <p:cNvSpPr/>
            <p:nvPr/>
          </p:nvSpPr>
          <p:spPr>
            <a:xfrm flipV="1">
              <a:off x="2281981" y="356339"/>
              <a:ext cx="3305205" cy="4793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pic>
        <p:nvPicPr>
          <p:cNvPr id="14" name="Screenshot 2022-04-19 at 09.36.35.png" descr="Screenshot 2022-04-19 at 09.36.35.png">
            <a:extLst>
              <a:ext uri="{FF2B5EF4-FFF2-40B4-BE49-F238E27FC236}">
                <a16:creationId xmlns:a16="http://schemas.microsoft.com/office/drawing/2014/main" id="{6AC68AE1-3584-8A9B-098E-9AA51E67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48" y="1482906"/>
            <a:ext cx="5341008" cy="298900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lectron beam">
            <a:extLst>
              <a:ext uri="{FF2B5EF4-FFF2-40B4-BE49-F238E27FC236}">
                <a16:creationId xmlns:a16="http://schemas.microsoft.com/office/drawing/2014/main" id="{E3AA3CD2-0787-2ED8-3639-8B7C8EC36593}"/>
              </a:ext>
            </a:extLst>
          </p:cNvPr>
          <p:cNvSpPr txBox="1"/>
          <p:nvPr/>
        </p:nvSpPr>
        <p:spPr>
          <a:xfrm>
            <a:off x="0" y="1831633"/>
            <a:ext cx="195245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CMU Bright Roman"/>
                <a:ea typeface="CMU Bright Roman"/>
                <a:cs typeface="CMU Bright Roman"/>
                <a:sym typeface="CMU Bright Roman"/>
              </a:defRPr>
            </a:lvl1pPr>
          </a:lstStyle>
          <a:p>
            <a:r>
              <a:rPr sz="2400" dirty="0"/>
              <a:t>electron beam</a:t>
            </a:r>
          </a:p>
        </p:txBody>
      </p:sp>
      <p:sp>
        <p:nvSpPr>
          <p:cNvPr id="16" name="thick metal target">
            <a:extLst>
              <a:ext uri="{FF2B5EF4-FFF2-40B4-BE49-F238E27FC236}">
                <a16:creationId xmlns:a16="http://schemas.microsoft.com/office/drawing/2014/main" id="{65911524-8531-44BE-5661-F8B147ABD3E6}"/>
              </a:ext>
            </a:extLst>
          </p:cNvPr>
          <p:cNvSpPr txBox="1"/>
          <p:nvPr/>
        </p:nvSpPr>
        <p:spPr>
          <a:xfrm>
            <a:off x="2561848" y="3345157"/>
            <a:ext cx="172803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CMU Bright Roman"/>
                <a:ea typeface="CMU Bright Roman"/>
                <a:cs typeface="CMU Bright Roman"/>
                <a:sym typeface="CMU Bright Roman"/>
              </a:defRPr>
            </a:lvl1pPr>
          </a:lstStyle>
          <a:p>
            <a:r>
              <a:rPr lang="en-GB" sz="2400" dirty="0"/>
              <a:t>metal target</a:t>
            </a:r>
            <a:endParaRPr sz="2400" dirty="0"/>
          </a:p>
        </p:txBody>
      </p:sp>
      <p:sp>
        <p:nvSpPr>
          <p:cNvPr id="17" name="gamma-rays">
            <a:extLst>
              <a:ext uri="{FF2B5EF4-FFF2-40B4-BE49-F238E27FC236}">
                <a16:creationId xmlns:a16="http://schemas.microsoft.com/office/drawing/2014/main" id="{4CC22A66-52A0-7867-E952-F6B6EDE2BCD3}"/>
              </a:ext>
            </a:extLst>
          </p:cNvPr>
          <p:cNvSpPr txBox="1"/>
          <p:nvPr/>
        </p:nvSpPr>
        <p:spPr>
          <a:xfrm>
            <a:off x="3910731" y="1730063"/>
            <a:ext cx="16879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CMU Bright Roman"/>
                <a:ea typeface="CMU Bright Roman"/>
                <a:cs typeface="CMU Bright Roman"/>
                <a:sym typeface="CMU Bright Roman"/>
              </a:defRPr>
            </a:lvl1pPr>
          </a:lstStyle>
          <a:p>
            <a:r>
              <a:rPr sz="2400" dirty="0"/>
              <a:t>gamma-rays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97F12-693F-7876-AEB7-497F2C378C7B}"/>
              </a:ext>
            </a:extLst>
          </p:cNvPr>
          <p:cNvSpPr txBox="1"/>
          <p:nvPr/>
        </p:nvSpPr>
        <p:spPr>
          <a:xfrm>
            <a:off x="10152834" y="44719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Kettle NJP 2021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675C-A9D5-4281-3B35-F75CE999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Photon-Photon Physics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037D16-CCFD-6BCD-1D53-3F18C856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4" y="1582615"/>
            <a:ext cx="6029992" cy="4594348"/>
          </a:xfrm>
        </p:spPr>
        <p:txBody>
          <a:bodyPr>
            <a:normAutofit/>
          </a:bodyPr>
          <a:lstStyle/>
          <a:p>
            <a:r>
              <a:rPr lang="en-US" dirty="0"/>
              <a:t>Key processes not yet observed</a:t>
            </a:r>
          </a:p>
          <a:p>
            <a:endParaRPr lang="en-US" dirty="0"/>
          </a:p>
          <a:p>
            <a:r>
              <a:rPr lang="en-US" dirty="0"/>
              <a:t>Collisions between two </a:t>
            </a:r>
            <a:r>
              <a:rPr lang="en-US" i="1" dirty="0"/>
              <a:t>real</a:t>
            </a:r>
            <a:r>
              <a:rPr lang="en-US" dirty="0"/>
              <a:t> photons </a:t>
            </a:r>
          </a:p>
          <a:p>
            <a:pPr lvl="1"/>
            <a:r>
              <a:rPr lang="en-US" dirty="0"/>
              <a:t>Inelastic scattering: </a:t>
            </a:r>
            <a:r>
              <a:rPr lang="en-US" dirty="0" err="1"/>
              <a:t>Breit</a:t>
            </a:r>
            <a:r>
              <a:rPr lang="en-US" dirty="0"/>
              <a:t> Wheeler pair production</a:t>
            </a:r>
          </a:p>
          <a:p>
            <a:pPr lvl="1"/>
            <a:r>
              <a:rPr lang="en-US" dirty="0"/>
              <a:t>Elastic Scattering: light-by-light scattering </a:t>
            </a:r>
          </a:p>
          <a:p>
            <a:r>
              <a:rPr lang="en-US" dirty="0"/>
              <a:t>Leptons and photons in strong background fields </a:t>
            </a:r>
          </a:p>
          <a:p>
            <a:pPr lvl="1"/>
            <a:r>
              <a:rPr lang="en-US" dirty="0"/>
              <a:t>Vacuum birefringence</a:t>
            </a:r>
          </a:p>
          <a:p>
            <a:pPr lvl="1"/>
            <a:r>
              <a:rPr lang="en-US" dirty="0"/>
              <a:t>Photon splitting</a:t>
            </a:r>
          </a:p>
          <a:p>
            <a:pPr lvl="2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7934C-C450-15DE-2BC5-C0C26E45840E}"/>
              </a:ext>
            </a:extLst>
          </p:cNvPr>
          <p:cNvSpPr/>
          <p:nvPr/>
        </p:nvSpPr>
        <p:spPr>
          <a:xfrm>
            <a:off x="6561538" y="119269"/>
            <a:ext cx="5236209" cy="6292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BFAA9D-885E-2926-20D2-618495CD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38" y="119269"/>
            <a:ext cx="5236209" cy="62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784E-E2D6-F92B-57A2-CB7B8763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9F07-0C47-ADFF-6C83-7EA87EAD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Photon-Photon Physics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FF994D-DA72-4DC0-AF1D-BFF42AB9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54" y="1582615"/>
            <a:ext cx="6029992" cy="4594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Key processes not yet observed</a:t>
            </a:r>
          </a:p>
          <a:p>
            <a:endParaRPr lang="en-US" dirty="0"/>
          </a:p>
          <a:p>
            <a:r>
              <a:rPr lang="en-US" dirty="0"/>
              <a:t>Collisions between two </a:t>
            </a:r>
            <a:r>
              <a:rPr lang="en-US" i="1" dirty="0"/>
              <a:t>real</a:t>
            </a:r>
            <a:r>
              <a:rPr lang="en-US" dirty="0"/>
              <a:t> photons </a:t>
            </a:r>
          </a:p>
          <a:p>
            <a:pPr lvl="1"/>
            <a:r>
              <a:rPr lang="en-US" dirty="0">
                <a:cs typeface="Arial"/>
              </a:rPr>
              <a:t>Inelastic scattering: </a:t>
            </a:r>
            <a:r>
              <a:rPr lang="en-US" dirty="0" err="1">
                <a:cs typeface="Arial"/>
              </a:rPr>
              <a:t>Breit</a:t>
            </a:r>
            <a:r>
              <a:rPr lang="en-US" dirty="0">
                <a:cs typeface="Arial"/>
              </a:rPr>
              <a:t> Wheeler pair production</a:t>
            </a:r>
          </a:p>
          <a:p>
            <a:pPr lvl="1"/>
            <a:r>
              <a:rPr lang="en-US" dirty="0"/>
              <a:t>Elastic Scattering: light-by-light scattering </a:t>
            </a:r>
          </a:p>
          <a:p>
            <a:pPr lvl="1"/>
            <a:endParaRPr lang="en-US" dirty="0">
              <a:solidFill>
                <a:srgbClr val="2F5597"/>
              </a:solidFill>
            </a:endParaRPr>
          </a:p>
          <a:p>
            <a:pPr lvl="1"/>
            <a:r>
              <a:rPr lang="en-US" dirty="0">
                <a:solidFill>
                  <a:srgbClr val="2F5597"/>
                </a:solidFill>
                <a:cs typeface="Arial"/>
              </a:rPr>
              <a:t>Possible route to constrain Beyond Standard Model physics, </a:t>
            </a:r>
            <a:endParaRPr lang="en-US" dirty="0">
              <a:solidFill>
                <a:srgbClr val="2F5597"/>
              </a:solidFill>
            </a:endParaRPr>
          </a:p>
          <a:p>
            <a:pPr lvl="2"/>
            <a:r>
              <a:rPr lang="en-US" dirty="0">
                <a:solidFill>
                  <a:srgbClr val="2F5597"/>
                </a:solidFill>
                <a:cs typeface="Arial"/>
              </a:rPr>
              <a:t>e.g. axions, mini charged particles...</a:t>
            </a:r>
            <a:endParaRPr lang="en-US" dirty="0">
              <a:solidFill>
                <a:srgbClr val="2F559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71AEA-7DC0-2066-72C7-6AA9F8FF22D0}"/>
              </a:ext>
            </a:extLst>
          </p:cNvPr>
          <p:cNvSpPr/>
          <p:nvPr/>
        </p:nvSpPr>
        <p:spPr>
          <a:xfrm>
            <a:off x="8660713" y="1814514"/>
            <a:ext cx="2569262" cy="3971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C05F3A-4C5A-EB71-45B5-4E192BCC0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9754" y="2301290"/>
            <a:ext cx="1570789" cy="2557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BDBAA-D705-9C3D-A3AF-68E4BBC0AF6A}"/>
              </a:ext>
            </a:extLst>
          </p:cNvPr>
          <p:cNvSpPr txBox="1"/>
          <p:nvPr/>
        </p:nvSpPr>
        <p:spPr>
          <a:xfrm>
            <a:off x="8660713" y="1895058"/>
            <a:ext cx="2243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5597"/>
                </a:solidFill>
                <a:cs typeface="Arial"/>
              </a:rPr>
              <a:t>“axion </a:t>
            </a:r>
            <a:r>
              <a:rPr lang="en-US" dirty="0" err="1">
                <a:solidFill>
                  <a:srgbClr val="2F5597"/>
                </a:solidFill>
                <a:cs typeface="Arial"/>
              </a:rPr>
              <a:t>Breit</a:t>
            </a:r>
            <a:r>
              <a:rPr lang="en-US" dirty="0">
                <a:solidFill>
                  <a:srgbClr val="2F5597"/>
                </a:solidFill>
                <a:cs typeface="Arial"/>
              </a:rPr>
              <a:t> Wheeler”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A413-20AB-D266-CE07-2F6D56E40112}"/>
              </a:ext>
            </a:extLst>
          </p:cNvPr>
          <p:cNvSpPr txBox="1"/>
          <p:nvPr/>
        </p:nvSpPr>
        <p:spPr>
          <a:xfrm>
            <a:off x="8454681" y="5010584"/>
            <a:ext cx="289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F5597"/>
                </a:solidFill>
                <a:cs typeface="Arial"/>
              </a:rPr>
              <a:t>“axion photon-photon scattering”</a:t>
            </a:r>
          </a:p>
        </p:txBody>
      </p:sp>
    </p:spTree>
    <p:extLst>
      <p:ext uri="{BB962C8B-B14F-4D97-AF65-F5344CB8AC3E}">
        <p14:creationId xmlns:p14="http://schemas.microsoft.com/office/powerpoint/2010/main" val="426016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A86B-1C93-F8FE-1FEC-D947CDAF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Photon-Photon Physics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6AA3-9EB8-D772-4EFF-7952715A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52" y="1651937"/>
            <a:ext cx="74150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Invariant mass of collision</a:t>
            </a:r>
          </a:p>
          <a:p>
            <a:r>
              <a:rPr lang="en-US" dirty="0">
                <a:cs typeface="Arial"/>
              </a:rPr>
              <a:t>photons with energy E</a:t>
            </a:r>
            <a:r>
              <a:rPr lang="en-US" baseline="-25000" dirty="0">
                <a:cs typeface="Arial"/>
              </a:rPr>
              <a:t>1</a:t>
            </a:r>
            <a:r>
              <a:rPr lang="en-US" dirty="0">
                <a:cs typeface="Arial"/>
              </a:rPr>
              <a:t>, E</a:t>
            </a:r>
            <a:r>
              <a:rPr lang="en-US" baseline="-25000" dirty="0">
                <a:cs typeface="Arial"/>
              </a:rPr>
              <a:t>2</a:t>
            </a:r>
            <a:r>
              <a:rPr lang="en-US" dirty="0">
                <a:cs typeface="Arial"/>
              </a:rPr>
              <a:t> and momenta </a:t>
            </a:r>
            <a:r>
              <a:rPr lang="en-US" b="1" dirty="0">
                <a:cs typeface="Arial"/>
              </a:rPr>
              <a:t>p</a:t>
            </a:r>
            <a:r>
              <a:rPr lang="en-US" baseline="-25000" dirty="0">
                <a:cs typeface="Arial"/>
              </a:rPr>
              <a:t>1</a:t>
            </a:r>
            <a:r>
              <a:rPr lang="en-US" dirty="0">
                <a:cs typeface="Arial"/>
              </a:rPr>
              <a:t>, </a:t>
            </a:r>
            <a:r>
              <a:rPr lang="en-US" b="1" dirty="0">
                <a:cs typeface="Arial"/>
              </a:rPr>
              <a:t>p</a:t>
            </a:r>
            <a:r>
              <a:rPr lang="en-US" baseline="-25000" dirty="0">
                <a:cs typeface="Arial"/>
              </a:rPr>
              <a:t>2</a:t>
            </a:r>
            <a:endParaRPr lang="en-US" baseline="-25000" dirty="0"/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                    to create particle-antiparticle pair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51F5-DEA7-83AB-1E8C-1D25E8E6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1" y="2791400"/>
            <a:ext cx="4438316" cy="970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0B1CA-5380-D5A4-C727-0D38454D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63" y="1662213"/>
            <a:ext cx="459921" cy="378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95CBD-447E-A4CA-79D0-50D991E7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6" y="4069946"/>
            <a:ext cx="1556410" cy="40842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0EEAD57-A8DD-6EAE-E45D-BE26F612097E}"/>
              </a:ext>
            </a:extLst>
          </p:cNvPr>
          <p:cNvGrpSpPr/>
          <p:nvPr/>
        </p:nvGrpSpPr>
        <p:grpSpPr>
          <a:xfrm>
            <a:off x="8170334" y="2722525"/>
            <a:ext cx="2610525" cy="759884"/>
            <a:chOff x="9229725" y="2196843"/>
            <a:chExt cx="1609724" cy="46856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F1BF77-B460-5B13-5F74-18413E97EC92}"/>
                </a:ext>
              </a:extLst>
            </p:cNvPr>
            <p:cNvCxnSpPr/>
            <p:nvPr/>
          </p:nvCxnSpPr>
          <p:spPr>
            <a:xfrm>
              <a:off x="9229725" y="2196843"/>
              <a:ext cx="11572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8E7F8D6-8191-B072-09C4-57A0A4166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7012" y="2196843"/>
              <a:ext cx="452437" cy="468566"/>
            </a:xfrm>
            <a:prstGeom prst="straightConnector1">
              <a:avLst/>
            </a:prstGeom>
            <a:ln w="381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BFC810D-6C69-459C-0F27-15ED7B631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30" y="2103193"/>
            <a:ext cx="1133304" cy="3523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0D0C5C-DFE7-E397-7FAC-61679F965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0859" y="3676134"/>
            <a:ext cx="1238383" cy="3850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D25ECD-2144-E28E-B6B7-5AE15E277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270" y="3332906"/>
            <a:ext cx="203394" cy="343228"/>
          </a:xfrm>
          <a:prstGeom prst="rect">
            <a:avLst/>
          </a:pr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89C625E8-5E3B-01CE-C802-432219CE24DF}"/>
              </a:ext>
            </a:extLst>
          </p:cNvPr>
          <p:cNvSpPr/>
          <p:nvPr/>
        </p:nvSpPr>
        <p:spPr>
          <a:xfrm rot="9915711">
            <a:off x="9482764" y="2155530"/>
            <a:ext cx="1168665" cy="1168665"/>
          </a:xfrm>
          <a:prstGeom prst="arc">
            <a:avLst>
              <a:gd name="adj1" fmla="val 15100889"/>
              <a:gd name="adj2" fmla="val 96643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A1FD94-7730-0EC6-3461-9CE7DDADEB58}"/>
              </a:ext>
            </a:extLst>
          </p:cNvPr>
          <p:cNvSpPr/>
          <p:nvPr/>
        </p:nvSpPr>
        <p:spPr>
          <a:xfrm>
            <a:off x="6343650" y="1485900"/>
            <a:ext cx="5636198" cy="425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BA86B-1C93-F8FE-1FEC-D947CDAF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Photon-Photon Physics with XFELs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6AA3-9EB8-D772-4EFF-7952715A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52" y="1651937"/>
            <a:ext cx="57543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Collisions at SACLA measured bound  √s = 13 keV </a:t>
            </a:r>
          </a:p>
          <a:p>
            <a:r>
              <a:rPr lang="en-US" dirty="0">
                <a:cs typeface="Arial"/>
              </a:rPr>
              <a:t>Bound is factor of 10</a:t>
            </a:r>
            <a:r>
              <a:rPr lang="en-US" baseline="30000" dirty="0">
                <a:cs typeface="Arial"/>
              </a:rPr>
              <a:t>20</a:t>
            </a:r>
            <a:r>
              <a:rPr lang="en-US" dirty="0">
                <a:cs typeface="Arial"/>
              </a:rPr>
              <a:t>  above QED prediction of cross section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E5488C-ED2C-E4FC-B554-27BEB7DB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68" y="1690688"/>
            <a:ext cx="5012220" cy="37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5F5F83-908D-7F9B-1E25-33B98B296B8B}"/>
              </a:ext>
            </a:extLst>
          </p:cNvPr>
          <p:cNvSpPr txBox="1"/>
          <p:nvPr/>
        </p:nvSpPr>
        <p:spPr>
          <a:xfrm>
            <a:off x="6592538" y="5857360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Gulliver"/>
              </a:rPr>
              <a:t>Inada Phys Lett B 2014, </a:t>
            </a:r>
            <a:r>
              <a:rPr lang="en-GB" sz="1800" dirty="0" err="1">
                <a:effectLst/>
                <a:latin typeface="Gulliver"/>
              </a:rPr>
              <a:t>Yamaji</a:t>
            </a:r>
            <a:r>
              <a:rPr lang="en-GB" sz="1800" dirty="0">
                <a:effectLst/>
                <a:latin typeface="Gulliver"/>
              </a:rPr>
              <a:t> Phys Lett B 2016 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3DBD70-C95B-BBE5-BEB1-E0EAFB16F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27219"/>
              </p:ext>
            </p:extLst>
          </p:nvPr>
        </p:nvGraphicFramePr>
        <p:xfrm>
          <a:off x="360000" y="3744000"/>
          <a:ext cx="5646630" cy="125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10">
                  <a:extLst>
                    <a:ext uri="{9D8B030D-6E8A-4147-A177-3AD203B41FA5}">
                      <a16:colId xmlns:a16="http://schemas.microsoft.com/office/drawing/2014/main" val="3361318312"/>
                    </a:ext>
                  </a:extLst>
                </a:gridCol>
                <a:gridCol w="1882210">
                  <a:extLst>
                    <a:ext uri="{9D8B030D-6E8A-4147-A177-3AD203B41FA5}">
                      <a16:colId xmlns:a16="http://schemas.microsoft.com/office/drawing/2014/main" val="281691496"/>
                    </a:ext>
                  </a:extLst>
                </a:gridCol>
                <a:gridCol w="1882210">
                  <a:extLst>
                    <a:ext uri="{9D8B030D-6E8A-4147-A177-3AD203B41FA5}">
                      <a16:colId xmlns:a16="http://schemas.microsoft.com/office/drawing/2014/main" val="4027064010"/>
                    </a:ext>
                  </a:extLst>
                </a:gridCol>
              </a:tblGrid>
              <a:tr h="8324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Photon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    (</a:t>
                      </a:r>
                      <a:r>
                        <a:rPr lang="en-US" dirty="0">
                          <a:latin typeface="Symbol" pitchFamily="2" charset="2"/>
                        </a:rPr>
                        <a:t>q</a:t>
                      </a:r>
                      <a:r>
                        <a:rPr lang="en-US" dirty="0"/>
                        <a:t> = </a:t>
                      </a:r>
                      <a:r>
                        <a:rPr lang="en-US" dirty="0">
                          <a:latin typeface="Symbol" pitchFamily="2" charset="2"/>
                        </a:rPr>
                        <a:t>p/2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03518"/>
                  </a:ext>
                </a:extLst>
              </a:tr>
              <a:tr h="4214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 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0.013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9978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98683BE-32B6-5133-CF11-9E8D63DC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03" y="4054456"/>
            <a:ext cx="403209" cy="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_talks" id="{CCCDADA7-0368-B24D-92AE-F25C2AE84202}" vid="{D56AB0E0-3F26-6F43-94D6-FE20A0D51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5508C348CAA4E997CE89F0BAF614B" ma:contentTypeVersion="16" ma:contentTypeDescription="Create a new document." ma:contentTypeScope="" ma:versionID="63f3c2d3538a61d1fa7ba9dfb01d7610">
  <xsd:schema xmlns:xsd="http://www.w3.org/2001/XMLSchema" xmlns:xs="http://www.w3.org/2001/XMLSchema" xmlns:p="http://schemas.microsoft.com/office/2006/metadata/properties" xmlns:ns2="6da83bfe-15ae-4d59-a0b6-dc329c63605d" xmlns:ns3="d69aa8f0-3eb0-42a0-bb52-0648b781dfed" targetNamespace="http://schemas.microsoft.com/office/2006/metadata/properties" ma:root="true" ma:fieldsID="462d717fc3e1d091936e1b9ef0693e06" ns2:_="" ns3:_="">
    <xsd:import namespace="6da83bfe-15ae-4d59-a0b6-dc329c63605d"/>
    <xsd:import namespace="d69aa8f0-3eb0-42a0-bb52-0648b781d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3bfe-15ae-4d59-a0b6-dc329c636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a8f0-3eb0-42a0-bb52-0648b781d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49296ea-7f21-487c-9091-494743671e3c}" ma:internalName="TaxCatchAll" ma:showField="CatchAllData" ma:web="d69aa8f0-3eb0-42a0-bb52-0648b781d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1F7F8-C27B-430D-A001-8E8BC322B5D9}"/>
</file>

<file path=customXml/itemProps2.xml><?xml version="1.0" encoding="utf-8"?>
<ds:datastoreItem xmlns:ds="http://schemas.openxmlformats.org/officeDocument/2006/customXml" ds:itemID="{22B3E503-DB19-4EC5-9D0D-D54EFFDF5A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992</Words>
  <Application>Microsoft Macintosh PowerPoint</Application>
  <PresentationFormat>Widescreen</PresentationFormat>
  <Paragraphs>183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</vt:lpstr>
      <vt:lpstr>Calibri</vt:lpstr>
      <vt:lpstr>Wingdings</vt:lpstr>
      <vt:lpstr>Symbol</vt:lpstr>
      <vt:lpstr>Arial</vt:lpstr>
      <vt:lpstr>Gulliver</vt:lpstr>
      <vt:lpstr>Office Theme</vt:lpstr>
      <vt:lpstr>Physics using XFELs and high intensity lasers</vt:lpstr>
      <vt:lpstr>What do I mean by “high intensity”?</vt:lpstr>
      <vt:lpstr>What do I mean by “high intensity”?</vt:lpstr>
      <vt:lpstr>Applications of High intensity lasers</vt:lpstr>
      <vt:lpstr>Applications of High intensity lasers</vt:lpstr>
      <vt:lpstr>Photon-Photon Physics</vt:lpstr>
      <vt:lpstr>Photon-Photon Physics</vt:lpstr>
      <vt:lpstr>Photon-Photon Physics</vt:lpstr>
      <vt:lpstr>Photon-Photon Physics with XFELs</vt:lpstr>
      <vt:lpstr>Photon Photon Physics with LWFAs</vt:lpstr>
      <vt:lpstr>Photon Photon Physics with LWFAs</vt:lpstr>
      <vt:lpstr>Photon Photon Physics with LWFAs  Breit Wheeler </vt:lpstr>
      <vt:lpstr>Photon Photon Physics with LWFAs  Light-by-Light Scattering</vt:lpstr>
      <vt:lpstr>Photon Photon Physics with LWFAs  Light-by-Light Scattering</vt:lpstr>
      <vt:lpstr>Photon Photon Physics with LWFAs  Light-by-Light Scattering</vt:lpstr>
      <vt:lpstr>Photon Photon Physics with LWFAs + XFEL </vt:lpstr>
      <vt:lpstr>Photon Photon Physics with LWFAs + XFEL</vt:lpstr>
      <vt:lpstr>Photon photon physics with LWFAs + XFEL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using XFELs and high intensity lasers</dc:title>
  <dc:creator>Mangles, Stuart P D</dc:creator>
  <cp:lastModifiedBy>Mangles, Stuart P D</cp:lastModifiedBy>
  <cp:revision>9</cp:revision>
  <dcterms:created xsi:type="dcterms:W3CDTF">2024-01-16T10:18:34Z</dcterms:created>
  <dcterms:modified xsi:type="dcterms:W3CDTF">2024-01-18T14:17:29Z</dcterms:modified>
</cp:coreProperties>
</file>