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78" r:id="rId2"/>
    <p:sldMasterId id="2147484039" r:id="rId3"/>
    <p:sldMasterId id="2147484065" r:id="rId4"/>
    <p:sldMasterId id="2147484077" r:id="rId5"/>
    <p:sldMasterId id="2147484109" r:id="rId6"/>
    <p:sldMasterId id="2147484158" r:id="rId7"/>
  </p:sldMasterIdLst>
  <p:notesMasterIdLst>
    <p:notesMasterId r:id="rId50"/>
  </p:notesMasterIdLst>
  <p:handoutMasterIdLst>
    <p:handoutMasterId r:id="rId51"/>
  </p:handoutMasterIdLst>
  <p:sldIdLst>
    <p:sldId id="256" r:id="rId8"/>
    <p:sldId id="729" r:id="rId9"/>
    <p:sldId id="736" r:id="rId10"/>
    <p:sldId id="815" r:id="rId11"/>
    <p:sldId id="820" r:id="rId12"/>
    <p:sldId id="819" r:id="rId13"/>
    <p:sldId id="848" r:id="rId14"/>
    <p:sldId id="816" r:id="rId15"/>
    <p:sldId id="818" r:id="rId16"/>
    <p:sldId id="797" r:id="rId17"/>
    <p:sldId id="748" r:id="rId18"/>
    <p:sldId id="750" r:id="rId19"/>
    <p:sldId id="751" r:id="rId20"/>
    <p:sldId id="758" r:id="rId21"/>
    <p:sldId id="759" r:id="rId22"/>
    <p:sldId id="762" r:id="rId23"/>
    <p:sldId id="763" r:id="rId24"/>
    <p:sldId id="764" r:id="rId25"/>
    <p:sldId id="765" r:id="rId26"/>
    <p:sldId id="767" r:id="rId27"/>
    <p:sldId id="798" r:id="rId28"/>
    <p:sldId id="794" r:id="rId29"/>
    <p:sldId id="795" r:id="rId30"/>
    <p:sldId id="796" r:id="rId31"/>
    <p:sldId id="780" r:id="rId32"/>
    <p:sldId id="850" r:id="rId33"/>
    <p:sldId id="781" r:id="rId34"/>
    <p:sldId id="789" r:id="rId35"/>
    <p:sldId id="844" r:id="rId36"/>
    <p:sldId id="846" r:id="rId37"/>
    <p:sldId id="845" r:id="rId38"/>
    <p:sldId id="821" r:id="rId39"/>
    <p:sldId id="827" r:id="rId40"/>
    <p:sldId id="832" r:id="rId41"/>
    <p:sldId id="834" r:id="rId42"/>
    <p:sldId id="836" r:id="rId43"/>
    <p:sldId id="841" r:id="rId44"/>
    <p:sldId id="824" r:id="rId45"/>
    <p:sldId id="822" r:id="rId46"/>
    <p:sldId id="849" r:id="rId47"/>
    <p:sldId id="823" r:id="rId48"/>
    <p:sldId id="812" r:id="rId49"/>
  </p:sldIdLst>
  <p:sldSz cx="9144000" cy="6858000" type="screen4x3"/>
  <p:notesSz cx="6797675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33CC"/>
    <a:srgbClr val="FF0000"/>
    <a:srgbClr val="FF4F4F"/>
    <a:srgbClr val="006600"/>
    <a:srgbClr val="008000"/>
    <a:srgbClr val="2C5986"/>
    <a:srgbClr val="004F84"/>
    <a:srgbClr val="00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7266" autoAdjust="0"/>
  </p:normalViewPr>
  <p:slideViewPr>
    <p:cSldViewPr showGuides="1">
      <p:cViewPr varScale="1">
        <p:scale>
          <a:sx n="82" d="100"/>
          <a:sy n="82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customXml" Target="../customXml/item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ustomXml" Target="../customXml/item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67E65B2-68E0-4FCD-B360-407B9C6171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61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C308613-6DFC-4B5F-A8B5-D5136D9D3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484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FF199-4223-4DCB-BC4D-C2B58CF9F6C8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03275"/>
            <a:ext cx="5360988" cy="4021138"/>
          </a:xfrm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8525" y="5089525"/>
            <a:ext cx="4940300" cy="4824413"/>
          </a:xfrm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03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5C4C-D733-480A-9845-9D555121B65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403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8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0652C-D61E-4BA5-B130-5C2DC527959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97425" cy="359886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2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BCD24-658F-4F77-874F-6CB05C5D9C9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97425" cy="3598862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2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88A3C-5340-4CE8-9838-17EDCB77D9A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97425" cy="359886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6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EF69A-FABD-40C3-8B61-14E10F87B0D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97425" cy="3598862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93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BBC1A-6BAC-4107-A70E-C63A2106F79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2313"/>
            <a:ext cx="4797425" cy="3598862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91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1DD52-4B50-40D9-8B70-5ACBBE2AE4B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49508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5B9EF7-D0BF-4A72-BA8D-7517EDE53A0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9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21324-4B77-4DC1-8609-9DF9AD246C3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1556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D2E71-5CC7-48F1-AB99-D50EBA45091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72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1F3FA-6638-46F0-9FD2-2BC5DAA1F79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5652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8E60D-E117-4C3A-A406-C50F708FF1C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0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81B59-BEDB-407C-AF96-D994B16B048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5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5C4C-D733-480A-9845-9D555121B65C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235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52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12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29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7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05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5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29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5C4C-D733-480A-9845-9D555121B65C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3678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4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5C4C-D733-480A-9845-9D555121B65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302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1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60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46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54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71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67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13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F003-1033-4054-A703-24AA42C868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5770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9220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4A3D0-FE7F-421A-A29F-F6453440156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43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2BDD6-2524-43E8-B451-92A66AA5E19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2425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224260" name="Segnaposto note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anose="02020603050405020304" pitchFamily="18" charset="0"/>
            </a:endParaRPr>
          </a:p>
        </p:txBody>
      </p:sp>
      <p:sp>
        <p:nvSpPr>
          <p:cNvPr id="224261" name="Segnaposto numero diapositiva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77970-1493-4F8E-A4B7-170AA00F81B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8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it-IT">
              <a:latin typeface="Times" panose="02020603050405020304" pitchFamily="18" charset="0"/>
            </a:endParaRPr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81F0B-5424-4403-BAF8-67537113C65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8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it-IT">
              <a:latin typeface="Times" panose="02020603050405020304" pitchFamily="18" charset="0"/>
            </a:endParaRPr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81F0B-5424-4403-BAF8-67537113C65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1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it-IT">
              <a:latin typeface="Times" panose="02020603050405020304" pitchFamily="18" charset="0"/>
            </a:endParaRPr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81F0B-5424-4403-BAF8-67537113C65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it-IT">
              <a:latin typeface="Times" panose="02020603050405020304" pitchFamily="18" charset="0"/>
            </a:endParaRPr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81F0B-5424-4403-BAF8-67537113C65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6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it-IT">
              <a:latin typeface="Times" panose="02020603050405020304" pitchFamily="18" charset="0"/>
            </a:endParaRPr>
          </a:p>
        </p:txBody>
      </p:sp>
      <p:sp>
        <p:nvSpPr>
          <p:cNvPr id="1351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E6748-A366-42EE-9C37-2FB82B94CFBA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7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it-IT">
              <a:latin typeface="Times" panose="02020603050405020304" pitchFamily="18" charset="0"/>
            </a:endParaRPr>
          </a:p>
        </p:txBody>
      </p:sp>
      <p:sp>
        <p:nvSpPr>
          <p:cNvPr id="1372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99B54F-BE9A-4643-9A18-C1DE57E3A24D}" type="slidenum">
              <a:rPr lang="en-US" altLang="it-IT" sz="1200" smtClean="0">
                <a:latin typeface="Times" panose="02020603050405020304" pitchFamily="18" charset="0"/>
              </a:rPr>
              <a:pPr/>
              <a:t>9</a:t>
            </a:fld>
            <a:endParaRPr lang="en-US" altLang="it-IT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1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59575"/>
          <a:stretch/>
        </p:blipFill>
        <p:spPr bwMode="auto">
          <a:xfrm>
            <a:off x="0" y="1"/>
            <a:ext cx="91503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" y="6"/>
            <a:ext cx="9169400" cy="6873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4" name="Picture 66" descr="b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70458"/>
          <a:stretch/>
        </p:blipFill>
        <p:spPr bwMode="auto">
          <a:xfrm>
            <a:off x="0" y="1982490"/>
            <a:ext cx="9150350" cy="145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6B68-D7EF-49D9-8AC6-1A5798F7CB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39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39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2A77-508C-4B3C-9C38-92E3BB187D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1"/>
          <a:stretch>
            <a:fillRect/>
          </a:stretch>
        </p:blipFill>
        <p:spPr bwMode="auto">
          <a:xfrm>
            <a:off x="0" y="0"/>
            <a:ext cx="9150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0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61925"/>
            <a:ext cx="10985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9013" y="447675"/>
            <a:ext cx="14351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5A3FE-CFB7-4739-BD86-B77BBA853177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9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DDAFD-BF29-4DAD-8D44-DCA99FB44162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4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5E4B2-3720-45FD-99DF-D6D2A03B9CB9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2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D20E0A-691F-458C-8595-ACE32E5A845D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9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1818A-02E2-471A-A482-10A64CAC505A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01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53E3F-6D65-4AB6-955A-18460CA94E0B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739ED-697F-479F-994C-8DB44244C649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6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8102" y="246134"/>
            <a:ext cx="7957318" cy="550168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1516" y="188927"/>
            <a:ext cx="14351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209D-3A46-435E-AFA3-1CE093BE9F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C126-4A17-4ABE-9988-E6ED2CF81EF6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22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9F554-08C2-4E13-ACCD-3A9767CDBFF3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8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69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69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B4556-AB9C-489D-872E-FD6A89C95F24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83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1"/>
          <a:stretch>
            <a:fillRect/>
          </a:stretch>
        </p:blipFill>
        <p:spPr bwMode="auto">
          <a:xfrm>
            <a:off x="0" y="0"/>
            <a:ext cx="9150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79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61925"/>
            <a:ext cx="10985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9013" y="447675"/>
            <a:ext cx="14351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6FC7E-2AFF-48A1-93FF-0E48699F7698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5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03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5335D-8ABA-4BAB-8B83-F0A0931A94BC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1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D63E4-AFD4-47A2-B571-87834BDCD977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18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1DBC3-6A9E-4BC5-A28E-4547BA18A341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1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A1586-DCE3-4773-BA0D-A55D61F43E2A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6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9A127A-62A5-4FCD-88B6-3A18994E863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ACE7-16A3-4445-8ACD-E10E8BFAE4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1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34CF2-0E8D-41F4-A904-7B6C60193E86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4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A6FEC-E339-4E9C-B44B-96CB4B31531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67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6D564-AE94-4B6F-9436-EA9BBB0ECEE4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17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5061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5061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7D82B1-9526-4141-B6A7-77B8AF616889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44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78D44-7D70-454A-9553-112A9E09EDBD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63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48044857-0DC2-4309-8427-8B371ACF3BA6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80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747CFF81-D92C-4E3A-96B0-7DC88848D1D6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73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91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6375B1F2-489C-42DF-A57E-5C80B2DB4A9A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711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920" y="1600016"/>
            <a:ext cx="4044960" cy="45292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121" y="1600016"/>
            <a:ext cx="4044960" cy="45292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C3AF5E6F-26EB-4C5E-B21E-8AA190175640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973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12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6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31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6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31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78F25FFC-55AE-4C2A-A893-8AE1FEEA9E5F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1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3962-E335-4B06-871F-1B0960D00B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B7E41BC5-58A2-4E1C-962B-0BC946F5385E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760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D164D137-8792-4C20-A1D4-AB21C53C41C7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431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F8FA94FD-4ECC-4794-85DD-2922CF33B760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034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F65865E7-82B1-42F8-ACAA-D49C1E1D411A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689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8EBD3361-FA50-481E-9D9D-B88C6A3DC49D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680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760" y="277950"/>
            <a:ext cx="2056320" cy="585133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920" y="277950"/>
            <a:ext cx="6033600" cy="585133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ctr" defTabSz="914400" rtl="0" eaLnBrk="0">
              <a:lnSpc>
                <a:spcPct val="100000"/>
              </a:lnSpc>
              <a:spcBef>
                <a:spcPct val="20000"/>
              </a:spcBef>
              <a:buSzTx/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F520228F-CA9F-4981-AA8C-C16149799DE7}" type="slidenum">
              <a:rPr kumimoji="0" lang="ar-SA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74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1"/>
          <a:stretch>
            <a:fillRect/>
          </a:stretch>
        </p:blipFill>
        <p:spPr bwMode="auto">
          <a:xfrm>
            <a:off x="0" y="0"/>
            <a:ext cx="9150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05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61925"/>
            <a:ext cx="10985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9013" y="447675"/>
            <a:ext cx="14351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4042C-133C-4DD9-B34A-5AE5D03C7292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93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0D15A-7FD9-45E8-8A2B-3FC5766F6964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6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2BBBE-3627-4DB1-88F9-7ADB48823D22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3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5101-519F-453F-AECE-0CD277D282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5BD00-7FDB-48F2-BF05-07A42C5B2FFC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24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9D998C-10AC-4B5C-B7F7-3743A64A3191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778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52D8C-6DBC-4305-96DE-04BA48FFF81C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6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0D50B-D068-42BB-A7D9-B2BF68E54F9B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30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C28A9-E6E1-42F6-95A2-8D8F64C35F5C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52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D678F-36A8-4FE5-BDD7-0961754BFD5E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60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83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83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58FCF-E5F9-41C4-BE06-75D0F7C92D94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876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1"/>
          <a:stretch>
            <a:fillRect/>
          </a:stretch>
        </p:blipFill>
        <p:spPr bwMode="auto">
          <a:xfrm>
            <a:off x="0" y="0"/>
            <a:ext cx="9150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42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252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9F25DEEB-BDC0-4E6E-8CBC-C8CC9485518B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85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3A69-5477-4518-9273-33E769716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E3553DAE-E225-43E8-87A4-2D2B13BE3086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49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384D878A-1B35-43C2-B5CC-465397B108BF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61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A47639DA-76A5-41C1-9629-22FAF1845B5F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707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FD1A8909-ED9F-49F3-9E72-7A6DA79AF958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50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539EF432-9C76-474F-924C-260BE5DB398F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33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42756907-C00D-4523-B812-C1DB69F7A85C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65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6CF67366-C423-4EC1-AD49-D56C8E1FB1F4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293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4989"/>
            <a:ext cx="2057400" cy="598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4989"/>
            <a:ext cx="6019800" cy="598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22250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rgbClr val="00CC9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fld id="{F18699A5-6DA9-4457-BCD1-B11205AC9107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00CC99"/>
                </a:buClr>
                <a:buSzPct val="85000"/>
                <a:buFont typeface="Wingdings" panose="05000000000000000000" pitchFamily="2" charset="2"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78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1"/>
          <a:stretch>
            <a:fillRect/>
          </a:stretch>
        </p:blipFill>
        <p:spPr bwMode="auto">
          <a:xfrm>
            <a:off x="0" y="0"/>
            <a:ext cx="9150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61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point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61925"/>
            <a:ext cx="10985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9013" y="447675"/>
            <a:ext cx="14351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56708-F1F5-410F-96AF-98386BEB451E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69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AA1B-CF80-4BBC-8771-4C78E3EBB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868B1D-E474-4E7A-A31B-ECADB72CE4C1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45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3F1366-A6B5-49AE-9F5A-75ABABEAEDF4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927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45D5F9-0209-4388-AB26-811D0374E19B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44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08965-B21E-45CB-BB2A-E6F1E00E87C9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57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64B38-E910-460E-A4BC-A299A7943AFE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13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6BC24-EEE8-4B89-8F7B-7828B55A6067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90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8E67C-99BE-409F-8268-8292B58D0816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0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5B6896-FD04-4152-9470-B2EA1BA714A8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9202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83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83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8F064-22CF-4665-9998-2BC28AF8406E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65B7C-B73A-41A5-9F57-9A57383762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0310-545B-40DF-AA43-14BEC2427A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8" descr="u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diapositiva</a:t>
            </a:r>
          </a:p>
        </p:txBody>
      </p:sp>
      <p:sp>
        <p:nvSpPr>
          <p:cNvPr id="614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il testo</a:t>
            </a:r>
          </a:p>
          <a:p>
            <a:pPr lvl="1"/>
            <a:r>
              <a:rPr lang="en-US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675" y="188927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600" b="1">
                <a:solidFill>
                  <a:srgbClr val="FF9900"/>
                </a:solidFill>
                <a:latin typeface="Arial" charset="0"/>
              </a:defRPr>
            </a:lvl1pPr>
          </a:lstStyle>
          <a:p>
            <a:pPr>
              <a:defRPr/>
            </a:pPr>
            <a:fld id="{129D10DC-C451-48AC-9FF6-0EC2135331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6150" name="Picture 74" descr="powerpoint1_se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Text Box 71"/>
          <p:cNvSpPr txBox="1">
            <a:spLocks noChangeArrowheads="1"/>
          </p:cNvSpPr>
          <p:nvPr userDrawn="1"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003F6E"/>
                </a:solidFill>
                <a:latin typeface="Arial" charset="0"/>
              </a:rPr>
              <a:t>Giulio CERULLO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u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6877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Titolo diapositiva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il testo</a:t>
            </a:r>
          </a:p>
          <a:p>
            <a:pPr lvl="1"/>
            <a:r>
              <a:rPr lang="en-US" altLang="en-US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675" y="188913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6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9FF518-BC85-4062-AAAA-7FCAB4AD4C3E}" type="slidenum">
              <a:rPr kumimoji="0" lang="it-IT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en-US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74" descr="powerpoint1_s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1"/>
          <p:cNvSpPr txBox="1">
            <a:spLocks noChangeArrowheads="1"/>
          </p:cNvSpPr>
          <p:nvPr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Giulio CERULLO</a:t>
            </a:r>
          </a:p>
        </p:txBody>
      </p:sp>
    </p:spTree>
    <p:extLst>
      <p:ext uri="{BB962C8B-B14F-4D97-AF65-F5344CB8AC3E}">
        <p14:creationId xmlns:p14="http://schemas.microsoft.com/office/powerpoint/2010/main" val="2391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u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6877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Titolo diapositiva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il testo</a:t>
            </a:r>
          </a:p>
          <a:p>
            <a:pPr lvl="1"/>
            <a:r>
              <a:rPr lang="en-US" altLang="it-IT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675" y="188913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defRPr sz="1600" b="1">
                <a:solidFill>
                  <a:srgbClr val="FF99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23AC-36DC-4CBF-A6F1-AF0EA1EA1A99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0" name="Picture 74" descr="powerpoint1_se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1"/>
          <p:cNvSpPr txBox="1">
            <a:spLocks noChangeArrowheads="1"/>
          </p:cNvSpPr>
          <p:nvPr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Giulio CERULLO</a:t>
            </a:r>
          </a:p>
        </p:txBody>
      </p:sp>
    </p:spTree>
    <p:extLst>
      <p:ext uri="{BB962C8B-B14F-4D97-AF65-F5344CB8AC3E}">
        <p14:creationId xmlns:p14="http://schemas.microsoft.com/office/powerpoint/2010/main" val="3381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709"/>
            <a:chExt cx="2360" cy="2048"/>
          </a:xfrm>
        </p:grpSpPr>
        <p:sp>
          <p:nvSpPr>
            <p:cNvPr id="9224" name="Freeform 2"/>
            <p:cNvSpPr>
              <a:spLocks noChangeArrowheads="1"/>
            </p:cNvSpPr>
            <p:nvPr/>
          </p:nvSpPr>
          <p:spPr bwMode="auto">
            <a:xfrm>
              <a:off x="0" y="2764"/>
              <a:ext cx="2361" cy="1989"/>
            </a:xfrm>
            <a:custGeom>
              <a:avLst/>
              <a:gdLst>
                <a:gd name="T0" fmla="*/ 1220 w 2135"/>
                <a:gd name="T1" fmla="*/ 234 h 1804"/>
                <a:gd name="T2" fmla="*/ 597 w 2135"/>
                <a:gd name="T3" fmla="*/ 107 h 1804"/>
                <a:gd name="T4" fmla="*/ 0 w 2135"/>
                <a:gd name="T5" fmla="*/ 0 h 1804"/>
                <a:gd name="T6" fmla="*/ 0 w 2135"/>
                <a:gd name="T7" fmla="*/ 41 h 1804"/>
                <a:gd name="T8" fmla="*/ 597 w 2135"/>
                <a:gd name="T9" fmla="*/ 149 h 1804"/>
                <a:gd name="T10" fmla="*/ 1198 w 2135"/>
                <a:gd name="T11" fmla="*/ 278 h 1804"/>
                <a:gd name="T12" fmla="*/ 2058 w 2135"/>
                <a:gd name="T13" fmla="*/ 536 h 1804"/>
                <a:gd name="T14" fmla="*/ 2873 w 2135"/>
                <a:gd name="T15" fmla="*/ 874 h 1804"/>
                <a:gd name="T16" fmla="*/ 3674 w 2135"/>
                <a:gd name="T17" fmla="*/ 1295 h 1804"/>
                <a:gd name="T18" fmla="*/ 4423 w 2135"/>
                <a:gd name="T19" fmla="*/ 1791 h 1804"/>
                <a:gd name="T20" fmla="*/ 5110 w 2135"/>
                <a:gd name="T21" fmla="*/ 2323 h 1804"/>
                <a:gd name="T22" fmla="*/ 5752 w 2135"/>
                <a:gd name="T23" fmla="*/ 2942 h 1804"/>
                <a:gd name="T24" fmla="*/ 6324 w 2135"/>
                <a:gd name="T25" fmla="*/ 3623 h 1804"/>
                <a:gd name="T26" fmla="*/ 6855 w 2135"/>
                <a:gd name="T27" fmla="*/ 4371 h 1804"/>
                <a:gd name="T28" fmla="*/ 7166 w 2135"/>
                <a:gd name="T29" fmla="*/ 4859 h 1804"/>
                <a:gd name="T30" fmla="*/ 7432 w 2135"/>
                <a:gd name="T31" fmla="*/ 5373 h 1804"/>
                <a:gd name="T32" fmla="*/ 7655 w 2135"/>
                <a:gd name="T33" fmla="*/ 5883 h 1804"/>
                <a:gd name="T34" fmla="*/ 7856 w 2135"/>
                <a:gd name="T35" fmla="*/ 6416 h 1804"/>
                <a:gd name="T36" fmla="*/ 7897 w 2135"/>
                <a:gd name="T37" fmla="*/ 6416 h 1804"/>
                <a:gd name="T38" fmla="*/ 7696 w 2135"/>
                <a:gd name="T39" fmla="*/ 5883 h 1804"/>
                <a:gd name="T40" fmla="*/ 7477 w 2135"/>
                <a:gd name="T41" fmla="*/ 5373 h 1804"/>
                <a:gd name="T42" fmla="*/ 7206 w 2135"/>
                <a:gd name="T43" fmla="*/ 4859 h 1804"/>
                <a:gd name="T44" fmla="*/ 6902 w 2135"/>
                <a:gd name="T45" fmla="*/ 4348 h 1804"/>
                <a:gd name="T46" fmla="*/ 6374 w 2135"/>
                <a:gd name="T47" fmla="*/ 3605 h 1804"/>
                <a:gd name="T48" fmla="*/ 5771 w 2135"/>
                <a:gd name="T49" fmla="*/ 2920 h 1804"/>
                <a:gd name="T50" fmla="*/ 5133 w 2135"/>
                <a:gd name="T51" fmla="*/ 2301 h 1804"/>
                <a:gd name="T52" fmla="*/ 4447 w 2135"/>
                <a:gd name="T53" fmla="*/ 1742 h 1804"/>
                <a:gd name="T54" fmla="*/ 3694 w 2135"/>
                <a:gd name="T55" fmla="*/ 1257 h 1804"/>
                <a:gd name="T56" fmla="*/ 2897 w 2135"/>
                <a:gd name="T57" fmla="*/ 852 h 1804"/>
                <a:gd name="T58" fmla="*/ 2078 w 2135"/>
                <a:gd name="T59" fmla="*/ 491 h 1804"/>
                <a:gd name="T60" fmla="*/ 1220 w 2135"/>
                <a:gd name="T61" fmla="*/ 234 h 1804"/>
                <a:gd name="T62" fmla="*/ 1220 w 2135"/>
                <a:gd name="T63" fmla="*/ 234 h 18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5" name="Freeform 3"/>
            <p:cNvSpPr>
              <a:spLocks noChangeArrowheads="1"/>
            </p:cNvSpPr>
            <p:nvPr/>
          </p:nvSpPr>
          <p:spPr bwMode="auto">
            <a:xfrm>
              <a:off x="0" y="2709"/>
              <a:ext cx="2043" cy="2049"/>
            </a:xfrm>
            <a:custGeom>
              <a:avLst/>
              <a:gdLst>
                <a:gd name="T0" fmla="*/ 6549 w 1854"/>
                <a:gd name="T1" fmla="*/ 6628 h 1858"/>
                <a:gd name="T2" fmla="*/ 0 w 1854"/>
                <a:gd name="T3" fmla="*/ 6628 h 1858"/>
                <a:gd name="T4" fmla="*/ 0 w 1854"/>
                <a:gd name="T5" fmla="*/ 0 h 1858"/>
                <a:gd name="T6" fmla="*/ 6549 w 1854"/>
                <a:gd name="T7" fmla="*/ 6628 h 1858"/>
                <a:gd name="T8" fmla="*/ 6549 w 1854"/>
                <a:gd name="T9" fmla="*/ 6628 h 1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6" name="Freeform 4"/>
            <p:cNvSpPr>
              <a:spLocks noChangeArrowheads="1"/>
            </p:cNvSpPr>
            <p:nvPr/>
          </p:nvSpPr>
          <p:spPr bwMode="auto">
            <a:xfrm>
              <a:off x="0" y="3014"/>
              <a:ext cx="1923" cy="1739"/>
            </a:xfrm>
            <a:custGeom>
              <a:avLst/>
              <a:gdLst>
                <a:gd name="T0" fmla="*/ 5798 w 1745"/>
                <a:gd name="T1" fmla="*/ 4908 h 1577"/>
                <a:gd name="T2" fmla="*/ 5985 w 1745"/>
                <a:gd name="T3" fmla="*/ 5274 h 1577"/>
                <a:gd name="T4" fmla="*/ 6128 w 1745"/>
                <a:gd name="T5" fmla="*/ 5623 h 1577"/>
                <a:gd name="T6" fmla="*/ 6166 w 1745"/>
                <a:gd name="T7" fmla="*/ 5623 h 1577"/>
                <a:gd name="T8" fmla="*/ 6019 w 1745"/>
                <a:gd name="T9" fmla="*/ 5235 h 1577"/>
                <a:gd name="T10" fmla="*/ 5826 w 1745"/>
                <a:gd name="T11" fmla="*/ 4874 h 1577"/>
                <a:gd name="T12" fmla="*/ 5431 w 1745"/>
                <a:gd name="T13" fmla="*/ 4128 h 1577"/>
                <a:gd name="T14" fmla="*/ 4930 w 1745"/>
                <a:gd name="T15" fmla="*/ 3394 h 1577"/>
                <a:gd name="T16" fmla="*/ 4369 w 1745"/>
                <a:gd name="T17" fmla="*/ 2698 h 1577"/>
                <a:gd name="T18" fmla="*/ 3750 w 1745"/>
                <a:gd name="T19" fmla="*/ 2073 h 1577"/>
                <a:gd name="T20" fmla="*/ 3093 w 1745"/>
                <a:gd name="T21" fmla="*/ 1520 h 1577"/>
                <a:gd name="T22" fmla="*/ 2376 w 1745"/>
                <a:gd name="T23" fmla="*/ 1046 h 1577"/>
                <a:gd name="T24" fmla="*/ 1605 w 1745"/>
                <a:gd name="T25" fmla="*/ 623 h 1577"/>
                <a:gd name="T26" fmla="*/ 827 w 1745"/>
                <a:gd name="T27" fmla="*/ 279 h 1577"/>
                <a:gd name="T28" fmla="*/ 0 w 1745"/>
                <a:gd name="T29" fmla="*/ 0 h 1577"/>
                <a:gd name="T30" fmla="*/ 0 w 1745"/>
                <a:gd name="T31" fmla="*/ 41 h 1577"/>
                <a:gd name="T32" fmla="*/ 786 w 1745"/>
                <a:gd name="T33" fmla="*/ 315 h 1577"/>
                <a:gd name="T34" fmla="*/ 1575 w 1745"/>
                <a:gd name="T35" fmla="*/ 661 h 1577"/>
                <a:gd name="T36" fmla="*/ 2341 w 1745"/>
                <a:gd name="T37" fmla="*/ 1085 h 1577"/>
                <a:gd name="T38" fmla="*/ 3057 w 1745"/>
                <a:gd name="T39" fmla="*/ 1558 h 1577"/>
                <a:gd name="T40" fmla="*/ 3716 w 1745"/>
                <a:gd name="T41" fmla="*/ 2115 h 1577"/>
                <a:gd name="T42" fmla="*/ 4333 w 1745"/>
                <a:gd name="T43" fmla="*/ 2737 h 1577"/>
                <a:gd name="T44" fmla="*/ 4896 w 1745"/>
                <a:gd name="T45" fmla="*/ 3424 h 1577"/>
                <a:gd name="T46" fmla="*/ 5395 w 1745"/>
                <a:gd name="T47" fmla="*/ 4162 h 1577"/>
                <a:gd name="T48" fmla="*/ 5798 w 1745"/>
                <a:gd name="T49" fmla="*/ 4908 h 15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7" name="Freeform 5"/>
            <p:cNvSpPr>
              <a:spLocks noChangeArrowheads="1"/>
            </p:cNvSpPr>
            <p:nvPr/>
          </p:nvSpPr>
          <p:spPr bwMode="auto">
            <a:xfrm>
              <a:off x="0" y="2804"/>
              <a:ext cx="1923" cy="1950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42 h 1768"/>
                <a:gd name="T4" fmla="*/ 743 w 1745"/>
                <a:gd name="T5" fmla="*/ 314 h 1768"/>
                <a:gd name="T6" fmla="*/ 1508 w 1745"/>
                <a:gd name="T7" fmla="*/ 681 h 1768"/>
                <a:gd name="T8" fmla="*/ 2227 w 1745"/>
                <a:gd name="T9" fmla="*/ 1083 h 1768"/>
                <a:gd name="T10" fmla="*/ 2891 w 1745"/>
                <a:gd name="T11" fmla="*/ 1579 h 1768"/>
                <a:gd name="T12" fmla="*/ 3526 w 1745"/>
                <a:gd name="T13" fmla="*/ 2114 h 1768"/>
                <a:gd name="T14" fmla="*/ 4116 w 1745"/>
                <a:gd name="T15" fmla="*/ 2741 h 1768"/>
                <a:gd name="T16" fmla="*/ 4631 w 1745"/>
                <a:gd name="T17" fmla="*/ 3367 h 1768"/>
                <a:gd name="T18" fmla="*/ 5140 w 1745"/>
                <a:gd name="T19" fmla="*/ 4096 h 1768"/>
                <a:gd name="T20" fmla="*/ 5432 w 1745"/>
                <a:gd name="T21" fmla="*/ 4641 h 1768"/>
                <a:gd name="T22" fmla="*/ 5706 w 1745"/>
                <a:gd name="T23" fmla="*/ 5204 h 1768"/>
                <a:gd name="T24" fmla="*/ 5945 w 1745"/>
                <a:gd name="T25" fmla="*/ 5771 h 1768"/>
                <a:gd name="T26" fmla="*/ 6129 w 1745"/>
                <a:gd name="T27" fmla="*/ 6318 h 1768"/>
                <a:gd name="T28" fmla="*/ 6166 w 1745"/>
                <a:gd name="T29" fmla="*/ 6318 h 1768"/>
                <a:gd name="T30" fmla="*/ 5974 w 1745"/>
                <a:gd name="T31" fmla="*/ 5740 h 1768"/>
                <a:gd name="T32" fmla="*/ 5738 w 1745"/>
                <a:gd name="T33" fmla="*/ 5165 h 1768"/>
                <a:gd name="T34" fmla="*/ 5471 w 1745"/>
                <a:gd name="T35" fmla="*/ 4601 h 1768"/>
                <a:gd name="T36" fmla="*/ 5167 w 1745"/>
                <a:gd name="T37" fmla="*/ 4061 h 1768"/>
                <a:gd name="T38" fmla="*/ 4668 w 1745"/>
                <a:gd name="T39" fmla="*/ 3334 h 1768"/>
                <a:gd name="T40" fmla="*/ 4145 w 1745"/>
                <a:gd name="T41" fmla="*/ 2699 h 1768"/>
                <a:gd name="T42" fmla="*/ 3565 w 1745"/>
                <a:gd name="T43" fmla="*/ 2080 h 1768"/>
                <a:gd name="T44" fmla="*/ 2920 w 1745"/>
                <a:gd name="T45" fmla="*/ 1540 h 1768"/>
                <a:gd name="T46" fmla="*/ 2266 w 1745"/>
                <a:gd name="T47" fmla="*/ 1047 h 1768"/>
                <a:gd name="T48" fmla="*/ 1547 w 1745"/>
                <a:gd name="T49" fmla="*/ 636 h 1768"/>
                <a:gd name="T50" fmla="*/ 786 w 1745"/>
                <a:gd name="T51" fmla="*/ 282 h 1768"/>
                <a:gd name="T52" fmla="*/ 0 w 1745"/>
                <a:gd name="T53" fmla="*/ 0 h 1768"/>
                <a:gd name="T54" fmla="*/ 0 w 1745"/>
                <a:gd name="T55" fmla="*/ 0 h 17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8" name="Oval 6"/>
            <p:cNvSpPr>
              <a:spLocks noChangeArrowheads="1"/>
            </p:cNvSpPr>
            <p:nvPr/>
          </p:nvSpPr>
          <p:spPr bwMode="auto">
            <a:xfrm>
              <a:off x="230" y="3069"/>
              <a:ext cx="95" cy="9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06400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4109" name="Oval 7"/>
            <p:cNvSpPr>
              <a:spLocks noChangeArrowheads="1"/>
            </p:cNvSpPr>
            <p:nvPr/>
          </p:nvSpPr>
          <p:spPr bwMode="auto">
            <a:xfrm>
              <a:off x="1693" y="4281"/>
              <a:ext cx="101" cy="10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06400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4110" name="Oval 8"/>
            <p:cNvSpPr>
              <a:spLocks noChangeArrowheads="1"/>
            </p:cNvSpPr>
            <p:nvPr/>
          </p:nvSpPr>
          <p:spPr bwMode="auto">
            <a:xfrm>
              <a:off x="872" y="3001"/>
              <a:ext cx="133" cy="13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406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06400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407526" rtl="1" eaLnBrk="1">
              <a:lnSpc>
                <a:spcPct val="93000"/>
              </a:lnSpc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8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 marL="0" marR="0" lvl="0" indent="0" algn="r" defTabSz="407526" rtl="1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407526" rtl="1" eaLnBrk="1">
              <a:lnSpc>
                <a:spcPct val="93000"/>
              </a:lnSpc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8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 marL="0" marR="0" lvl="0" indent="0" algn="r" defTabSz="407526" rtl="1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36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406400" rtl="1" eaLnBrk="1">
              <a:lnSpc>
                <a:spcPct val="93000"/>
              </a:lnSpc>
              <a:spcBef>
                <a:spcPct val="0"/>
              </a:spcBef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1800">
                <a:solidFill>
                  <a:srgbClr val="000000"/>
                </a:solidFill>
                <a:cs typeface="Arial"/>
              </a:defRPr>
            </a:lvl1pPr>
          </a:lstStyle>
          <a:p>
            <a:pPr marL="0" marR="0" lvl="0" indent="0" algn="r" defTabSz="406400" rtl="1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fld id="{600ACB0B-9626-43BC-8BA2-030E1D7CC8AC}" type="slidenum">
              <a:rPr kumimoji="0" lang="ar-SA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406400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t>‹N›</a:t>
            </a:fld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3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2280994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2695720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3110446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3525172" indent="-207363" algn="ctr" defTabSz="4075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09563" indent="-309563" algn="l" defTabSz="4064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2pPr>
      <a:lvl3pPr marL="1036638" indent="-206375" algn="l" defTabSz="406400" rtl="0" eaLnBrk="0" fontAlgn="base" hangingPunct="0">
        <a:spcBef>
          <a:spcPts val="5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3pPr>
      <a:lvl4pPr marL="1450975" indent="-206375" algn="l" defTabSz="4064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4pPr>
      <a:lvl5pPr marL="1865313" indent="-206375" algn="l" defTabSz="4064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5pPr>
      <a:lvl6pPr marL="2280994" indent="-207363" algn="l" defTabSz="407526" rtl="0" fontAlgn="base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6pPr>
      <a:lvl7pPr marL="2695720" indent="-207363" algn="l" defTabSz="407526" rtl="0" fontAlgn="base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7pPr>
      <a:lvl8pPr marL="3110446" indent="-207363" algn="l" defTabSz="407526" rtl="0" fontAlgn="base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8pPr>
      <a:lvl9pPr marL="3525172" indent="-207363" algn="l" defTabSz="407526" rtl="0" fontAlgn="base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8" descr="u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6877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Titolo diapositiva</a:t>
            </a:r>
          </a:p>
        </p:txBody>
      </p:sp>
      <p:sp>
        <p:nvSpPr>
          <p:cNvPr id="1024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il testo</a:t>
            </a:r>
          </a:p>
          <a:p>
            <a:pPr lvl="1"/>
            <a:r>
              <a:rPr lang="en-US" altLang="it-IT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675" y="188913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20000"/>
              </a:spcBef>
              <a:defRPr sz="1600" b="1">
                <a:solidFill>
                  <a:srgbClr val="FF9900"/>
                </a:solidFill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337C0-3849-4F5B-9913-7BA81128F838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46" name="Picture 74" descr="powerpoint1_s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1"/>
          <p:cNvSpPr txBox="1">
            <a:spLocks noChangeArrowheads="1"/>
          </p:cNvSpPr>
          <p:nvPr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Giulio CERULLO</a:t>
            </a:r>
          </a:p>
        </p:txBody>
      </p:sp>
    </p:spTree>
    <p:extLst>
      <p:ext uri="{BB962C8B-B14F-4D97-AF65-F5344CB8AC3E}">
        <p14:creationId xmlns:p14="http://schemas.microsoft.com/office/powerpoint/2010/main" val="10937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8" descr="u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6877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Titolo diapositiva</a:t>
            </a:r>
          </a:p>
        </p:txBody>
      </p:sp>
      <p:sp>
        <p:nvSpPr>
          <p:cNvPr id="1331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il testo</a:t>
            </a:r>
          </a:p>
          <a:p>
            <a:pPr lvl="1"/>
            <a:r>
              <a:rPr lang="en-US" altLang="it-IT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675" y="188913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20000"/>
              </a:spcBef>
              <a:defRPr sz="1600" b="1">
                <a:solidFill>
                  <a:srgbClr val="FF9900"/>
                </a:solidFill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90858-8A81-466F-BBC5-3057E706244F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318" name="Picture 74" descr="powerpoint1_s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1"/>
          <p:cNvSpPr txBox="1">
            <a:spLocks noChangeArrowheads="1"/>
          </p:cNvSpPr>
          <p:nvPr/>
        </p:nvSpPr>
        <p:spPr bwMode="auto">
          <a:xfrm>
            <a:off x="228600" y="656907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Giulio CERULLO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4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8" descr="u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6877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Titolo diapositiva</a:t>
            </a:r>
          </a:p>
        </p:txBody>
      </p:sp>
      <p:sp>
        <p:nvSpPr>
          <p:cNvPr id="1024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il testo</a:t>
            </a:r>
          </a:p>
          <a:p>
            <a:pPr lvl="1"/>
            <a:r>
              <a:rPr lang="en-US" altLang="it-IT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675" y="188913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20000"/>
              </a:spcBef>
              <a:defRPr sz="1600" b="1">
                <a:solidFill>
                  <a:srgbClr val="FF9900"/>
                </a:solidFill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EEB00-1C25-447D-B89D-70A298039C83}" type="slidenum"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46" name="Picture 74" descr="powerpoint1_s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1"/>
          <p:cNvSpPr txBox="1">
            <a:spLocks noChangeArrowheads="1"/>
          </p:cNvSpPr>
          <p:nvPr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Giulio CERULLO</a:t>
            </a:r>
          </a:p>
        </p:txBody>
      </p:sp>
    </p:spTree>
    <p:extLst>
      <p:ext uri="{BB962C8B-B14F-4D97-AF65-F5344CB8AC3E}">
        <p14:creationId xmlns:p14="http://schemas.microsoft.com/office/powerpoint/2010/main" val="253190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4.jf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8.jfi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7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516"/>
            <a:ext cx="1440160" cy="14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5"/>
          <p:cNvSpPr txBox="1">
            <a:spLocks noChangeArrowheads="1"/>
          </p:cNvSpPr>
          <p:nvPr/>
        </p:nvSpPr>
        <p:spPr bwMode="auto">
          <a:xfrm>
            <a:off x="539552" y="3070607"/>
            <a:ext cx="84074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Real-time observation of conical intersections in biomolecules using XFELS</a:t>
            </a:r>
            <a:endParaRPr lang="it-IT" sz="3200" b="1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130145" y="4293096"/>
            <a:ext cx="68837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it-IT" b="1" dirty="0">
                <a:solidFill>
                  <a:srgbClr val="003F6E"/>
                </a:solidFill>
              </a:rPr>
              <a:t>Giulio Cerullo </a:t>
            </a:r>
          </a:p>
          <a:p>
            <a:pPr>
              <a:spcBef>
                <a:spcPts val="0"/>
              </a:spcBef>
            </a:pPr>
            <a:r>
              <a:rPr lang="it-IT" b="1" dirty="0">
                <a:solidFill>
                  <a:srgbClr val="003F6E"/>
                </a:solidFill>
              </a:rPr>
              <a:t>Dipartimento di Fisica- Politecnico di Milano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rgbClr val="003F6E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rgbClr val="003F6E"/>
                </a:solidFill>
              </a:rPr>
              <a:t>giulio.cerullo@polimi.it</a:t>
            </a:r>
          </a:p>
        </p:txBody>
      </p:sp>
      <p:pic>
        <p:nvPicPr>
          <p:cNvPr id="8" name="Picture 9" descr="http://www.science.unitn.it/~gcsmfo/immagini/LogoIF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87" y="133433"/>
            <a:ext cx="873924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4D4BE4C-A39A-4F65-8D4D-945323757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8" t="11506" b="12199"/>
          <a:stretch/>
        </p:blipFill>
        <p:spPr bwMode="auto">
          <a:xfrm>
            <a:off x="6660232" y="4986"/>
            <a:ext cx="2358777" cy="13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, Carattere, Blu elettrico, schermata&#10;&#10;Descrizione generata automaticamente">
            <a:extLst>
              <a:ext uri="{FF2B5EF4-FFF2-40B4-BE49-F238E27FC236}">
                <a16:creationId xmlns:a16="http://schemas.microsoft.com/office/drawing/2014/main" id="{F92D233E-8326-5327-9C34-0353A43D4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" y="6008028"/>
            <a:ext cx="2735862" cy="7113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E299F4-BC0D-CC1F-9057-4B36D8EEFAB2}"/>
              </a:ext>
            </a:extLst>
          </p:cNvPr>
          <p:cNvSpPr txBox="1"/>
          <p:nvPr/>
        </p:nvSpPr>
        <p:spPr>
          <a:xfrm>
            <a:off x="2875741" y="5888355"/>
            <a:ext cx="6071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/>
              <a:t>UK XFEL </a:t>
            </a:r>
            <a:r>
              <a:rPr lang="it-IT" dirty="0" err="1"/>
              <a:t>Townhall</a:t>
            </a:r>
            <a:r>
              <a:rPr lang="it-IT" dirty="0"/>
              <a:t> –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, quantum computing and 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uescove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b="17956"/>
          <a:stretch/>
        </p:blipFill>
        <p:spPr bwMode="auto">
          <a:xfrm>
            <a:off x="467544" y="935812"/>
            <a:ext cx="8064896" cy="55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83568" y="3717032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Ultrafast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dynamics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</a:t>
            </a:r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primary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event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vision</a:t>
            </a:r>
            <a:endParaRPr lang="it-IT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3578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63346" rIns="81631" bIns="40816"/>
          <a:lstStyle>
            <a:lvl1pPr defTabSz="4064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06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06400">
              <a:spcBef>
                <a:spcPts val="5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064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064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06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US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D3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Retinal Proteins –  Building Blocks in all domains of living organisms</a:t>
            </a:r>
          </a:p>
        </p:txBody>
      </p:sp>
      <p:grpSp>
        <p:nvGrpSpPr>
          <p:cNvPr id="117763" name="Group 3"/>
          <p:cNvGrpSpPr>
            <a:grpSpLocks noChangeAspect="1"/>
          </p:cNvGrpSpPr>
          <p:nvPr/>
        </p:nvGrpSpPr>
        <p:grpSpPr bwMode="auto">
          <a:xfrm>
            <a:off x="6092825" y="1423988"/>
            <a:ext cx="3048000" cy="4356100"/>
            <a:chOff x="2415" y="3763"/>
            <a:chExt cx="3522" cy="4626"/>
          </a:xfrm>
        </p:grpSpPr>
        <p:pic>
          <p:nvPicPr>
            <p:cNvPr id="11776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0" r="20428"/>
            <a:stretch>
              <a:fillRect/>
            </a:stretch>
          </p:blipFill>
          <p:spPr bwMode="auto">
            <a:xfrm>
              <a:off x="2415" y="3763"/>
              <a:ext cx="3522" cy="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766" name="Rectangle 5"/>
            <p:cNvSpPr>
              <a:spLocks noChangeAspect="1" noChangeArrowheads="1"/>
            </p:cNvSpPr>
            <p:nvPr/>
          </p:nvSpPr>
          <p:spPr bwMode="auto">
            <a:xfrm>
              <a:off x="2421" y="3780"/>
              <a:ext cx="630" cy="1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0640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0640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06400">
                <a:spcBef>
                  <a:spcPts val="5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064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064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064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064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064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064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06400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217488" y="1631950"/>
            <a:ext cx="5599112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/>
          <a:lstStyle>
            <a:lvl1pPr marL="342900" indent="-339725" defTabSz="4064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06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06400">
              <a:spcBef>
                <a:spcPts val="5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064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064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39725" algn="l" defTabSz="406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CC99"/>
              </a:buClr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en-US" altLang="it-IT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Retinal Proteins – Structure:</a:t>
            </a:r>
          </a:p>
          <a:p>
            <a:pPr marL="342900" marR="0" lvl="0" indent="-339725" algn="l" defTabSz="406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CC99"/>
              </a:buClr>
              <a:buSzPct val="100000"/>
              <a:buFont typeface="Wingdings" panose="05000000000000000000" pitchFamily="2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Trans-membrane proteins, consist of seven </a:t>
            </a:r>
            <a:r>
              <a:rPr kumimoji="0" lang="el-GR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α</a:t>
            </a: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-helices.</a:t>
            </a:r>
          </a:p>
          <a:p>
            <a:pPr marL="342900" marR="0" lvl="0" indent="-339725" algn="l" defTabSz="406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CC99"/>
              </a:buClr>
              <a:buSzPct val="100000"/>
              <a:buFont typeface="Wingdings" panose="05000000000000000000" pitchFamily="2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An internal pocket in which the chromophore Retinal (vitamin-A aldehyde) is bound.</a:t>
            </a:r>
          </a:p>
          <a:p>
            <a:pPr marL="342900" marR="0" lvl="0" indent="-339725" algn="l" defTabSz="406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CC99"/>
              </a:buClr>
              <a:buSzPct val="100000"/>
              <a:buFont typeface="Wingdings" panose="05000000000000000000" pitchFamily="2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Retinal is attached through a Schiff base linkage to a Lysine residue in the seventh helix.</a:t>
            </a:r>
          </a:p>
        </p:txBody>
      </p:sp>
    </p:spTree>
    <p:extLst>
      <p:ext uri="{BB962C8B-B14F-4D97-AF65-F5344CB8AC3E}">
        <p14:creationId xmlns:p14="http://schemas.microsoft.com/office/powerpoint/2010/main" val="376024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numero diapositiva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EBC62-DF94-444E-BFDF-9D68D862CDD9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1859" name="Picture 43" descr="Ey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538288"/>
            <a:ext cx="28765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54288" y="1528763"/>
            <a:ext cx="3657600" cy="2489200"/>
            <a:chOff x="1743" y="1344"/>
            <a:chExt cx="2496" cy="1568"/>
          </a:xfrm>
        </p:grpSpPr>
        <p:pic>
          <p:nvPicPr>
            <p:cNvPr id="121869" name="Picture 28" descr="ro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1344"/>
              <a:ext cx="2117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4" name="Line 29"/>
            <p:cNvSpPr>
              <a:spLocks noChangeShapeType="1"/>
            </p:cNvSpPr>
            <p:nvPr/>
          </p:nvSpPr>
          <p:spPr bwMode="auto">
            <a:xfrm flipH="1">
              <a:off x="1743" y="1701"/>
              <a:ext cx="677" cy="318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5" name="Line 30"/>
            <p:cNvSpPr>
              <a:spLocks noChangeShapeType="1"/>
            </p:cNvSpPr>
            <p:nvPr/>
          </p:nvSpPr>
          <p:spPr bwMode="auto">
            <a:xfrm flipH="1" flipV="1">
              <a:off x="1759" y="2069"/>
              <a:ext cx="453" cy="59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37188" y="1495425"/>
            <a:ext cx="3654425" cy="2555875"/>
            <a:chOff x="3710" y="1276"/>
            <a:chExt cx="2494" cy="1610"/>
          </a:xfrm>
        </p:grpSpPr>
        <p:pic>
          <p:nvPicPr>
            <p:cNvPr id="121866" name="Picture 33" descr="prot_mem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" y="1276"/>
              <a:ext cx="1911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1" name="Line 34"/>
            <p:cNvSpPr>
              <a:spLocks noChangeShapeType="1"/>
            </p:cNvSpPr>
            <p:nvPr/>
          </p:nvSpPr>
          <p:spPr bwMode="auto">
            <a:xfrm flipH="1">
              <a:off x="3710" y="1480"/>
              <a:ext cx="1144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2" name="Line 35"/>
            <p:cNvSpPr>
              <a:spLocks noChangeShapeType="1"/>
            </p:cNvSpPr>
            <p:nvPr/>
          </p:nvSpPr>
          <p:spPr bwMode="auto">
            <a:xfrm>
              <a:off x="3756" y="2205"/>
              <a:ext cx="1042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8629" name="Text Box 37"/>
          <p:cNvSpPr txBox="1">
            <a:spLocks noChangeArrowheads="1"/>
          </p:cNvSpPr>
          <p:nvPr/>
        </p:nvSpPr>
        <p:spPr bwMode="auto">
          <a:xfrm>
            <a:off x="317500" y="4495800"/>
            <a:ext cx="85518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0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The photoreceptors in the retina are contained </a:t>
            </a:r>
            <a:b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in the </a:t>
            </a: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cones</a:t>
            </a: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(colour vision) and in the </a:t>
            </a: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rods</a:t>
            </a: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(night vision)</a:t>
            </a:r>
          </a:p>
        </p:txBody>
      </p:sp>
      <p:sp>
        <p:nvSpPr>
          <p:cNvPr id="238630" name="Text Box 38"/>
          <p:cNvSpPr txBox="1">
            <a:spLocks noChangeArrowheads="1"/>
          </p:cNvSpPr>
          <p:nvPr/>
        </p:nvSpPr>
        <p:spPr bwMode="auto">
          <a:xfrm>
            <a:off x="274638" y="5511800"/>
            <a:ext cx="85518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0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The </a:t>
            </a: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rhodopsin</a:t>
            </a: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molecule consists of a protein pocket (</a:t>
            </a: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opsin</a:t>
            </a: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b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containing a light-sensing chromophore (</a:t>
            </a: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retinal</a:t>
            </a: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1864" name="Rectangle 39"/>
          <p:cNvSpPr>
            <a:spLocks noGrp="1" noChangeAspect="1" noChangeArrowheads="1"/>
          </p:cNvSpPr>
          <p:nvPr>
            <p:ph type="title"/>
          </p:nvPr>
        </p:nvSpPr>
        <p:spPr>
          <a:xfrm>
            <a:off x="719138" y="265113"/>
            <a:ext cx="7740650" cy="500062"/>
          </a:xfrm>
        </p:spPr>
        <p:txBody>
          <a:bodyPr/>
          <a:lstStyle/>
          <a:p>
            <a:r>
              <a:rPr lang="en-US" altLang="it-IT" sz="2700"/>
              <a:t>Rhodopsin: the Visual Pigment in the Retina</a:t>
            </a:r>
            <a:endParaRPr lang="it-IT" altLang="it-IT" sz="2700"/>
          </a:p>
        </p:txBody>
      </p:sp>
      <p:sp>
        <p:nvSpPr>
          <p:cNvPr id="238634" name="AutoShape 42"/>
          <p:cNvSpPr>
            <a:spLocks noChangeArrowheads="1"/>
          </p:cNvSpPr>
          <p:nvPr/>
        </p:nvSpPr>
        <p:spPr bwMode="auto">
          <a:xfrm rot="-1667677">
            <a:off x="-252413" y="2420938"/>
            <a:ext cx="1008063" cy="576262"/>
          </a:xfrm>
          <a:prstGeom prst="lightningBol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06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9" grpId="0"/>
      <p:bldP spid="238630" grpId="0"/>
      <p:bldP spid="2386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egnaposto numero diapositiva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41039-430A-4E43-8AA5-B74885AD3D7D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907" name="Rectangle 39"/>
          <p:cNvSpPr>
            <a:spLocks noGrp="1" noChangeAspect="1" noChangeArrowheads="1"/>
          </p:cNvSpPr>
          <p:nvPr>
            <p:ph type="title"/>
          </p:nvPr>
        </p:nvSpPr>
        <p:spPr>
          <a:xfrm>
            <a:off x="863600" y="265113"/>
            <a:ext cx="7956550" cy="500062"/>
          </a:xfrm>
        </p:spPr>
        <p:txBody>
          <a:bodyPr/>
          <a:lstStyle/>
          <a:p>
            <a:r>
              <a:rPr lang="en-US" altLang="it-IT" sz="2800"/>
              <a:t>Ultrafast isomerization initiates vision</a:t>
            </a:r>
            <a:endParaRPr lang="it-IT" altLang="it-IT" sz="2800"/>
          </a:p>
        </p:txBody>
      </p:sp>
      <p:pic>
        <p:nvPicPr>
          <p:cNvPr id="123908" name="Picture 2" descr="C:\Users\Dario\Desktop\nuovo-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4817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Dario\Desktop\nuovo-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497013"/>
            <a:ext cx="60007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2"/>
          <p:cNvSpPr>
            <a:spLocks noChangeArrowheads="1"/>
          </p:cNvSpPr>
          <p:nvPr/>
        </p:nvSpPr>
        <p:spPr bwMode="auto">
          <a:xfrm rot="627323">
            <a:off x="2549525" y="1114425"/>
            <a:ext cx="1552575" cy="858838"/>
          </a:xfrm>
          <a:prstGeom prst="lightningBol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9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numero diapositiva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8DE5C-0121-4B51-8566-9ABADF807D71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8243" name="Group 131"/>
          <p:cNvGrpSpPr>
            <a:grpSpLocks/>
          </p:cNvGrpSpPr>
          <p:nvPr/>
        </p:nvGrpSpPr>
        <p:grpSpPr bwMode="auto">
          <a:xfrm>
            <a:off x="722313" y="1031875"/>
            <a:ext cx="7251700" cy="5127625"/>
            <a:chOff x="455" y="650"/>
            <a:chExt cx="4568" cy="3230"/>
          </a:xfrm>
        </p:grpSpPr>
        <p:sp>
          <p:nvSpPr>
            <p:cNvPr id="99348" name="Freeform 132"/>
            <p:cNvSpPr>
              <a:spLocks noEditPoints="1"/>
            </p:cNvSpPr>
            <p:nvPr/>
          </p:nvSpPr>
          <p:spPr bwMode="auto">
            <a:xfrm>
              <a:off x="1004" y="2387"/>
              <a:ext cx="4019" cy="1165"/>
            </a:xfrm>
            <a:custGeom>
              <a:avLst/>
              <a:gdLst>
                <a:gd name="T0" fmla="*/ 0 w 16074"/>
                <a:gd name="T1" fmla="*/ 0 h 4658"/>
                <a:gd name="T2" fmla="*/ 0 w 16074"/>
                <a:gd name="T3" fmla="*/ 0 h 4658"/>
                <a:gd name="T4" fmla="*/ 0 w 16074"/>
                <a:gd name="T5" fmla="*/ 0 h 4658"/>
                <a:gd name="T6" fmla="*/ 0 w 16074"/>
                <a:gd name="T7" fmla="*/ 0 h 4658"/>
                <a:gd name="T8" fmla="*/ 0 w 16074"/>
                <a:gd name="T9" fmla="*/ 0 h 4658"/>
                <a:gd name="T10" fmla="*/ 0 w 16074"/>
                <a:gd name="T11" fmla="*/ 0 h 4658"/>
                <a:gd name="T12" fmla="*/ 0 w 16074"/>
                <a:gd name="T13" fmla="*/ 0 h 4658"/>
                <a:gd name="T14" fmla="*/ 0 w 16074"/>
                <a:gd name="T15" fmla="*/ 0 h 4658"/>
                <a:gd name="T16" fmla="*/ 0 w 16074"/>
                <a:gd name="T17" fmla="*/ 0 h 4658"/>
                <a:gd name="T18" fmla="*/ 0 w 16074"/>
                <a:gd name="T19" fmla="*/ 0 h 4658"/>
                <a:gd name="T20" fmla="*/ 0 w 16074"/>
                <a:gd name="T21" fmla="*/ 0 h 4658"/>
                <a:gd name="T22" fmla="*/ 0 w 16074"/>
                <a:gd name="T23" fmla="*/ 0 h 4658"/>
                <a:gd name="T24" fmla="*/ 0 w 16074"/>
                <a:gd name="T25" fmla="*/ 0 h 4658"/>
                <a:gd name="T26" fmla="*/ 0 w 16074"/>
                <a:gd name="T27" fmla="*/ 0 h 4658"/>
                <a:gd name="T28" fmla="*/ 0 w 16074"/>
                <a:gd name="T29" fmla="*/ 0 h 4658"/>
                <a:gd name="T30" fmla="*/ 0 w 16074"/>
                <a:gd name="T31" fmla="*/ 0 h 4658"/>
                <a:gd name="T32" fmla="*/ 0 w 16074"/>
                <a:gd name="T33" fmla="*/ 0 h 4658"/>
                <a:gd name="T34" fmla="*/ 0 w 16074"/>
                <a:gd name="T35" fmla="*/ 0 h 4658"/>
                <a:gd name="T36" fmla="*/ 0 w 16074"/>
                <a:gd name="T37" fmla="*/ 0 h 4658"/>
                <a:gd name="T38" fmla="*/ 0 w 16074"/>
                <a:gd name="T39" fmla="*/ 0 h 4658"/>
                <a:gd name="T40" fmla="*/ 0 w 16074"/>
                <a:gd name="T41" fmla="*/ 0 h 4658"/>
                <a:gd name="T42" fmla="*/ 0 w 16074"/>
                <a:gd name="T43" fmla="*/ 0 h 4658"/>
                <a:gd name="T44" fmla="*/ 0 w 16074"/>
                <a:gd name="T45" fmla="*/ 0 h 4658"/>
                <a:gd name="T46" fmla="*/ 0 w 16074"/>
                <a:gd name="T47" fmla="*/ 0 h 4658"/>
                <a:gd name="T48" fmla="*/ 0 w 16074"/>
                <a:gd name="T49" fmla="*/ 0 h 4658"/>
                <a:gd name="T50" fmla="*/ 0 w 16074"/>
                <a:gd name="T51" fmla="*/ 0 h 4658"/>
                <a:gd name="T52" fmla="*/ 0 w 16074"/>
                <a:gd name="T53" fmla="*/ 0 h 4658"/>
                <a:gd name="T54" fmla="*/ 0 w 16074"/>
                <a:gd name="T55" fmla="*/ 0 h 4658"/>
                <a:gd name="T56" fmla="*/ 0 w 16074"/>
                <a:gd name="T57" fmla="*/ 0 h 4658"/>
                <a:gd name="T58" fmla="*/ 0 w 16074"/>
                <a:gd name="T59" fmla="*/ 0 h 4658"/>
                <a:gd name="T60" fmla="*/ 0 w 16074"/>
                <a:gd name="T61" fmla="*/ 0 h 4658"/>
                <a:gd name="T62" fmla="*/ 0 w 16074"/>
                <a:gd name="T63" fmla="*/ 0 h 4658"/>
                <a:gd name="T64" fmla="*/ 0 w 16074"/>
                <a:gd name="T65" fmla="*/ 0 h 4658"/>
                <a:gd name="T66" fmla="*/ 0 w 16074"/>
                <a:gd name="T67" fmla="*/ 0 h 4658"/>
                <a:gd name="T68" fmla="*/ 0 w 16074"/>
                <a:gd name="T69" fmla="*/ 0 h 4658"/>
                <a:gd name="T70" fmla="*/ 0 w 16074"/>
                <a:gd name="T71" fmla="*/ 0 h 4658"/>
                <a:gd name="T72" fmla="*/ 0 w 16074"/>
                <a:gd name="T73" fmla="*/ 0 h 4658"/>
                <a:gd name="T74" fmla="*/ 0 w 16074"/>
                <a:gd name="T75" fmla="*/ 0 h 4658"/>
                <a:gd name="T76" fmla="*/ 0 w 16074"/>
                <a:gd name="T77" fmla="*/ 0 h 4658"/>
                <a:gd name="T78" fmla="*/ 0 w 16074"/>
                <a:gd name="T79" fmla="*/ 0 h 4658"/>
                <a:gd name="T80" fmla="*/ 0 w 16074"/>
                <a:gd name="T81" fmla="*/ 0 h 4658"/>
                <a:gd name="T82" fmla="*/ 0 w 16074"/>
                <a:gd name="T83" fmla="*/ 0 h 4658"/>
                <a:gd name="T84" fmla="*/ 0 w 16074"/>
                <a:gd name="T85" fmla="*/ 0 h 4658"/>
                <a:gd name="T86" fmla="*/ 0 w 16074"/>
                <a:gd name="T87" fmla="*/ 0 h 4658"/>
                <a:gd name="T88" fmla="*/ 0 w 16074"/>
                <a:gd name="T89" fmla="*/ 0 h 4658"/>
                <a:gd name="T90" fmla="*/ 0 w 16074"/>
                <a:gd name="T91" fmla="*/ 0 h 4658"/>
                <a:gd name="T92" fmla="*/ 0 w 16074"/>
                <a:gd name="T93" fmla="*/ 0 h 4658"/>
                <a:gd name="T94" fmla="*/ 0 w 16074"/>
                <a:gd name="T95" fmla="*/ 0 h 4658"/>
                <a:gd name="T96" fmla="*/ 0 w 16074"/>
                <a:gd name="T97" fmla="*/ 0 h 4658"/>
                <a:gd name="T98" fmla="*/ 0 w 16074"/>
                <a:gd name="T99" fmla="*/ 0 h 4658"/>
                <a:gd name="T100" fmla="*/ 0 w 16074"/>
                <a:gd name="T101" fmla="*/ 0 h 4658"/>
                <a:gd name="T102" fmla="*/ 0 w 16074"/>
                <a:gd name="T103" fmla="*/ 0 h 4658"/>
                <a:gd name="T104" fmla="*/ 0 w 16074"/>
                <a:gd name="T105" fmla="*/ 0 h 4658"/>
                <a:gd name="T106" fmla="*/ 0 w 16074"/>
                <a:gd name="T107" fmla="*/ 0 h 4658"/>
                <a:gd name="T108" fmla="*/ 0 w 16074"/>
                <a:gd name="T109" fmla="*/ 0 h 4658"/>
                <a:gd name="T110" fmla="*/ 0 w 16074"/>
                <a:gd name="T111" fmla="*/ 0 h 4658"/>
                <a:gd name="T112" fmla="*/ 0 w 16074"/>
                <a:gd name="T113" fmla="*/ 0 h 4658"/>
                <a:gd name="T114" fmla="*/ 0 w 16074"/>
                <a:gd name="T115" fmla="*/ 0 h 4658"/>
                <a:gd name="T116" fmla="*/ 0 w 16074"/>
                <a:gd name="T117" fmla="*/ 0 h 4658"/>
                <a:gd name="T118" fmla="*/ 0 w 16074"/>
                <a:gd name="T119" fmla="*/ 0 h 4658"/>
                <a:gd name="T120" fmla="*/ 0 w 16074"/>
                <a:gd name="T121" fmla="*/ 0 h 46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74"/>
                <a:gd name="T184" fmla="*/ 0 h 4658"/>
                <a:gd name="T185" fmla="*/ 16074 w 16074"/>
                <a:gd name="T186" fmla="*/ 4658 h 46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74" h="4658">
                  <a:moveTo>
                    <a:pt x="47" y="238"/>
                  </a:moveTo>
                  <a:lnTo>
                    <a:pt x="58" y="254"/>
                  </a:lnTo>
                  <a:lnTo>
                    <a:pt x="89" y="298"/>
                  </a:lnTo>
                  <a:lnTo>
                    <a:pt x="136" y="368"/>
                  </a:lnTo>
                  <a:lnTo>
                    <a:pt x="200" y="461"/>
                  </a:lnTo>
                  <a:lnTo>
                    <a:pt x="275" y="574"/>
                  </a:lnTo>
                  <a:lnTo>
                    <a:pt x="361" y="705"/>
                  </a:lnTo>
                  <a:lnTo>
                    <a:pt x="456" y="851"/>
                  </a:lnTo>
                  <a:lnTo>
                    <a:pt x="557" y="1008"/>
                  </a:lnTo>
                  <a:lnTo>
                    <a:pt x="661" y="1175"/>
                  </a:lnTo>
                  <a:lnTo>
                    <a:pt x="768" y="1350"/>
                  </a:lnTo>
                  <a:lnTo>
                    <a:pt x="820" y="1438"/>
                  </a:lnTo>
                  <a:lnTo>
                    <a:pt x="873" y="1528"/>
                  </a:lnTo>
                  <a:lnTo>
                    <a:pt x="925" y="1617"/>
                  </a:lnTo>
                  <a:lnTo>
                    <a:pt x="976" y="1707"/>
                  </a:lnTo>
                  <a:lnTo>
                    <a:pt x="1026" y="1796"/>
                  </a:lnTo>
                  <a:lnTo>
                    <a:pt x="1074" y="1884"/>
                  </a:lnTo>
                  <a:lnTo>
                    <a:pt x="1121" y="1972"/>
                  </a:lnTo>
                  <a:lnTo>
                    <a:pt x="1165" y="2058"/>
                  </a:lnTo>
                  <a:lnTo>
                    <a:pt x="1207" y="2143"/>
                  </a:lnTo>
                  <a:lnTo>
                    <a:pt x="1246" y="2226"/>
                  </a:lnTo>
                  <a:lnTo>
                    <a:pt x="1282" y="2306"/>
                  </a:lnTo>
                  <a:lnTo>
                    <a:pt x="1315" y="2383"/>
                  </a:lnTo>
                  <a:lnTo>
                    <a:pt x="1262" y="2405"/>
                  </a:lnTo>
                  <a:lnTo>
                    <a:pt x="1229" y="2328"/>
                  </a:lnTo>
                  <a:lnTo>
                    <a:pt x="1193" y="2248"/>
                  </a:lnTo>
                  <a:lnTo>
                    <a:pt x="1154" y="2167"/>
                  </a:lnTo>
                  <a:lnTo>
                    <a:pt x="1113" y="2083"/>
                  </a:lnTo>
                  <a:lnTo>
                    <a:pt x="1069" y="1997"/>
                  </a:lnTo>
                  <a:lnTo>
                    <a:pt x="1022" y="1910"/>
                  </a:lnTo>
                  <a:lnTo>
                    <a:pt x="974" y="1822"/>
                  </a:lnTo>
                  <a:lnTo>
                    <a:pt x="925" y="1734"/>
                  </a:lnTo>
                  <a:lnTo>
                    <a:pt x="874" y="1645"/>
                  </a:lnTo>
                  <a:lnTo>
                    <a:pt x="822" y="1555"/>
                  </a:lnTo>
                  <a:lnTo>
                    <a:pt x="770" y="1466"/>
                  </a:lnTo>
                  <a:lnTo>
                    <a:pt x="717" y="1378"/>
                  </a:lnTo>
                  <a:lnTo>
                    <a:pt x="611" y="1205"/>
                  </a:lnTo>
                  <a:lnTo>
                    <a:pt x="507" y="1039"/>
                  </a:lnTo>
                  <a:lnTo>
                    <a:pt x="406" y="882"/>
                  </a:lnTo>
                  <a:lnTo>
                    <a:pt x="313" y="736"/>
                  </a:lnTo>
                  <a:lnTo>
                    <a:pt x="227" y="606"/>
                  </a:lnTo>
                  <a:lnTo>
                    <a:pt x="151" y="494"/>
                  </a:lnTo>
                  <a:lnTo>
                    <a:pt x="89" y="401"/>
                  </a:lnTo>
                  <a:lnTo>
                    <a:pt x="41" y="331"/>
                  </a:lnTo>
                  <a:lnTo>
                    <a:pt x="11" y="287"/>
                  </a:lnTo>
                  <a:lnTo>
                    <a:pt x="0" y="271"/>
                  </a:lnTo>
                  <a:lnTo>
                    <a:pt x="47" y="238"/>
                  </a:lnTo>
                  <a:close/>
                  <a:moveTo>
                    <a:pt x="1315" y="2383"/>
                  </a:moveTo>
                  <a:lnTo>
                    <a:pt x="1348" y="2458"/>
                  </a:lnTo>
                  <a:lnTo>
                    <a:pt x="1381" y="2533"/>
                  </a:lnTo>
                  <a:lnTo>
                    <a:pt x="1414" y="2606"/>
                  </a:lnTo>
                  <a:lnTo>
                    <a:pt x="1447" y="2679"/>
                  </a:lnTo>
                  <a:lnTo>
                    <a:pt x="1481" y="2749"/>
                  </a:lnTo>
                  <a:lnTo>
                    <a:pt x="1516" y="2819"/>
                  </a:lnTo>
                  <a:lnTo>
                    <a:pt x="1551" y="2887"/>
                  </a:lnTo>
                  <a:lnTo>
                    <a:pt x="1588" y="2953"/>
                  </a:lnTo>
                  <a:lnTo>
                    <a:pt x="1624" y="3018"/>
                  </a:lnTo>
                  <a:lnTo>
                    <a:pt x="1660" y="3082"/>
                  </a:lnTo>
                  <a:lnTo>
                    <a:pt x="1697" y="3144"/>
                  </a:lnTo>
                  <a:lnTo>
                    <a:pt x="1735" y="3206"/>
                  </a:lnTo>
                  <a:lnTo>
                    <a:pt x="1773" y="3264"/>
                  </a:lnTo>
                  <a:lnTo>
                    <a:pt x="1811" y="3323"/>
                  </a:lnTo>
                  <a:lnTo>
                    <a:pt x="1851" y="3380"/>
                  </a:lnTo>
                  <a:lnTo>
                    <a:pt x="1889" y="3436"/>
                  </a:lnTo>
                  <a:lnTo>
                    <a:pt x="1930" y="3490"/>
                  </a:lnTo>
                  <a:lnTo>
                    <a:pt x="1970" y="3542"/>
                  </a:lnTo>
                  <a:lnTo>
                    <a:pt x="2010" y="3594"/>
                  </a:lnTo>
                  <a:lnTo>
                    <a:pt x="2051" y="3645"/>
                  </a:lnTo>
                  <a:lnTo>
                    <a:pt x="2093" y="3694"/>
                  </a:lnTo>
                  <a:lnTo>
                    <a:pt x="2135" y="3741"/>
                  </a:lnTo>
                  <a:lnTo>
                    <a:pt x="2176" y="3788"/>
                  </a:lnTo>
                  <a:lnTo>
                    <a:pt x="2219" y="3833"/>
                  </a:lnTo>
                  <a:lnTo>
                    <a:pt x="2261" y="3876"/>
                  </a:lnTo>
                  <a:lnTo>
                    <a:pt x="2305" y="3919"/>
                  </a:lnTo>
                  <a:lnTo>
                    <a:pt x="2348" y="3959"/>
                  </a:lnTo>
                  <a:lnTo>
                    <a:pt x="2392" y="3999"/>
                  </a:lnTo>
                  <a:lnTo>
                    <a:pt x="2436" y="4037"/>
                  </a:lnTo>
                  <a:lnTo>
                    <a:pt x="2480" y="4075"/>
                  </a:lnTo>
                  <a:lnTo>
                    <a:pt x="2526" y="4110"/>
                  </a:lnTo>
                  <a:lnTo>
                    <a:pt x="2571" y="4145"/>
                  </a:lnTo>
                  <a:lnTo>
                    <a:pt x="2536" y="4191"/>
                  </a:lnTo>
                  <a:lnTo>
                    <a:pt x="2491" y="4156"/>
                  </a:lnTo>
                  <a:lnTo>
                    <a:pt x="2444" y="4120"/>
                  </a:lnTo>
                  <a:lnTo>
                    <a:pt x="2399" y="4083"/>
                  </a:lnTo>
                  <a:lnTo>
                    <a:pt x="2355" y="4043"/>
                  </a:lnTo>
                  <a:lnTo>
                    <a:pt x="2310" y="4002"/>
                  </a:lnTo>
                  <a:lnTo>
                    <a:pt x="2266" y="3962"/>
                  </a:lnTo>
                  <a:lnTo>
                    <a:pt x="2222" y="3919"/>
                  </a:lnTo>
                  <a:lnTo>
                    <a:pt x="2179" y="3874"/>
                  </a:lnTo>
                  <a:lnTo>
                    <a:pt x="2136" y="3828"/>
                  </a:lnTo>
                  <a:lnTo>
                    <a:pt x="2093" y="3782"/>
                  </a:lnTo>
                  <a:lnTo>
                    <a:pt x="2050" y="3733"/>
                  </a:lnTo>
                  <a:lnTo>
                    <a:pt x="2008" y="3684"/>
                  </a:lnTo>
                  <a:lnTo>
                    <a:pt x="1966" y="3633"/>
                  </a:lnTo>
                  <a:lnTo>
                    <a:pt x="1926" y="3581"/>
                  </a:lnTo>
                  <a:lnTo>
                    <a:pt x="1885" y="3527"/>
                  </a:lnTo>
                  <a:lnTo>
                    <a:pt x="1844" y="3471"/>
                  </a:lnTo>
                  <a:lnTo>
                    <a:pt x="1805" y="3416"/>
                  </a:lnTo>
                  <a:lnTo>
                    <a:pt x="1765" y="3357"/>
                  </a:lnTo>
                  <a:lnTo>
                    <a:pt x="1725" y="3298"/>
                  </a:lnTo>
                  <a:lnTo>
                    <a:pt x="1687" y="3238"/>
                  </a:lnTo>
                  <a:lnTo>
                    <a:pt x="1649" y="3176"/>
                  </a:lnTo>
                  <a:lnTo>
                    <a:pt x="1611" y="3113"/>
                  </a:lnTo>
                  <a:lnTo>
                    <a:pt x="1574" y="3048"/>
                  </a:lnTo>
                  <a:lnTo>
                    <a:pt x="1538" y="2983"/>
                  </a:lnTo>
                  <a:lnTo>
                    <a:pt x="1502" y="2915"/>
                  </a:lnTo>
                  <a:lnTo>
                    <a:pt x="1466" y="2846"/>
                  </a:lnTo>
                  <a:lnTo>
                    <a:pt x="1430" y="2776"/>
                  </a:lnTo>
                  <a:lnTo>
                    <a:pt x="1395" y="2705"/>
                  </a:lnTo>
                  <a:lnTo>
                    <a:pt x="1362" y="2631"/>
                  </a:lnTo>
                  <a:lnTo>
                    <a:pt x="1328" y="2558"/>
                  </a:lnTo>
                  <a:lnTo>
                    <a:pt x="1295" y="2482"/>
                  </a:lnTo>
                  <a:lnTo>
                    <a:pt x="1262" y="2405"/>
                  </a:lnTo>
                  <a:lnTo>
                    <a:pt x="1315" y="2383"/>
                  </a:lnTo>
                  <a:close/>
                  <a:moveTo>
                    <a:pt x="2571" y="4145"/>
                  </a:moveTo>
                  <a:lnTo>
                    <a:pt x="2616" y="4178"/>
                  </a:lnTo>
                  <a:lnTo>
                    <a:pt x="2661" y="4209"/>
                  </a:lnTo>
                  <a:lnTo>
                    <a:pt x="2708" y="4241"/>
                  </a:lnTo>
                  <a:lnTo>
                    <a:pt x="2754" y="4269"/>
                  </a:lnTo>
                  <a:lnTo>
                    <a:pt x="2800" y="4297"/>
                  </a:lnTo>
                  <a:lnTo>
                    <a:pt x="2847" y="4325"/>
                  </a:lnTo>
                  <a:lnTo>
                    <a:pt x="2894" y="4349"/>
                  </a:lnTo>
                  <a:lnTo>
                    <a:pt x="2942" y="4374"/>
                  </a:lnTo>
                  <a:lnTo>
                    <a:pt x="2989" y="4397"/>
                  </a:lnTo>
                  <a:lnTo>
                    <a:pt x="3037" y="4418"/>
                  </a:lnTo>
                  <a:lnTo>
                    <a:pt x="3084" y="4440"/>
                  </a:lnTo>
                  <a:lnTo>
                    <a:pt x="3133" y="4459"/>
                  </a:lnTo>
                  <a:lnTo>
                    <a:pt x="3181" y="4477"/>
                  </a:lnTo>
                  <a:lnTo>
                    <a:pt x="3230" y="4493"/>
                  </a:lnTo>
                  <a:lnTo>
                    <a:pt x="3278" y="4509"/>
                  </a:lnTo>
                  <a:lnTo>
                    <a:pt x="3327" y="4523"/>
                  </a:lnTo>
                  <a:lnTo>
                    <a:pt x="3377" y="4536"/>
                  </a:lnTo>
                  <a:lnTo>
                    <a:pt x="3425" y="4548"/>
                  </a:lnTo>
                  <a:lnTo>
                    <a:pt x="3475" y="4559"/>
                  </a:lnTo>
                  <a:lnTo>
                    <a:pt x="3525" y="4568"/>
                  </a:lnTo>
                  <a:lnTo>
                    <a:pt x="3575" y="4577"/>
                  </a:lnTo>
                  <a:lnTo>
                    <a:pt x="3624" y="4583"/>
                  </a:lnTo>
                  <a:lnTo>
                    <a:pt x="3675" y="4589"/>
                  </a:lnTo>
                  <a:lnTo>
                    <a:pt x="3725" y="4594"/>
                  </a:lnTo>
                  <a:lnTo>
                    <a:pt x="3776" y="4597"/>
                  </a:lnTo>
                  <a:lnTo>
                    <a:pt x="3825" y="4599"/>
                  </a:lnTo>
                  <a:lnTo>
                    <a:pt x="3876" y="4599"/>
                  </a:lnTo>
                  <a:lnTo>
                    <a:pt x="3927" y="4599"/>
                  </a:lnTo>
                  <a:lnTo>
                    <a:pt x="3978" y="4598"/>
                  </a:lnTo>
                  <a:lnTo>
                    <a:pt x="4029" y="4595"/>
                  </a:lnTo>
                  <a:lnTo>
                    <a:pt x="4080" y="4591"/>
                  </a:lnTo>
                  <a:lnTo>
                    <a:pt x="4131" y="4587"/>
                  </a:lnTo>
                  <a:lnTo>
                    <a:pt x="4136" y="4644"/>
                  </a:lnTo>
                  <a:lnTo>
                    <a:pt x="4084" y="4649"/>
                  </a:lnTo>
                  <a:lnTo>
                    <a:pt x="4032" y="4653"/>
                  </a:lnTo>
                  <a:lnTo>
                    <a:pt x="3979" y="4656"/>
                  </a:lnTo>
                  <a:lnTo>
                    <a:pt x="3927" y="4657"/>
                  </a:lnTo>
                  <a:lnTo>
                    <a:pt x="3875" y="4658"/>
                  </a:lnTo>
                  <a:lnTo>
                    <a:pt x="3823" y="4657"/>
                  </a:lnTo>
                  <a:lnTo>
                    <a:pt x="3772" y="4655"/>
                  </a:lnTo>
                  <a:lnTo>
                    <a:pt x="3720" y="4651"/>
                  </a:lnTo>
                  <a:lnTo>
                    <a:pt x="3668" y="4647"/>
                  </a:lnTo>
                  <a:lnTo>
                    <a:pt x="3618" y="4641"/>
                  </a:lnTo>
                  <a:lnTo>
                    <a:pt x="3566" y="4633"/>
                  </a:lnTo>
                  <a:lnTo>
                    <a:pt x="3515" y="4625"/>
                  </a:lnTo>
                  <a:lnTo>
                    <a:pt x="3464" y="4615"/>
                  </a:lnTo>
                  <a:lnTo>
                    <a:pt x="3413" y="4605"/>
                  </a:lnTo>
                  <a:lnTo>
                    <a:pt x="3362" y="4592"/>
                  </a:lnTo>
                  <a:lnTo>
                    <a:pt x="3312" y="4579"/>
                  </a:lnTo>
                  <a:lnTo>
                    <a:pt x="3261" y="4564"/>
                  </a:lnTo>
                  <a:lnTo>
                    <a:pt x="3212" y="4548"/>
                  </a:lnTo>
                  <a:lnTo>
                    <a:pt x="3162" y="4531"/>
                  </a:lnTo>
                  <a:lnTo>
                    <a:pt x="3112" y="4513"/>
                  </a:lnTo>
                  <a:lnTo>
                    <a:pt x="3063" y="4493"/>
                  </a:lnTo>
                  <a:lnTo>
                    <a:pt x="3014" y="4473"/>
                  </a:lnTo>
                  <a:lnTo>
                    <a:pt x="2965" y="4450"/>
                  </a:lnTo>
                  <a:lnTo>
                    <a:pt x="2916" y="4426"/>
                  </a:lnTo>
                  <a:lnTo>
                    <a:pt x="2868" y="4401"/>
                  </a:lnTo>
                  <a:lnTo>
                    <a:pt x="2820" y="4375"/>
                  </a:lnTo>
                  <a:lnTo>
                    <a:pt x="2772" y="4348"/>
                  </a:lnTo>
                  <a:lnTo>
                    <a:pt x="2723" y="4319"/>
                  </a:lnTo>
                  <a:lnTo>
                    <a:pt x="2676" y="4290"/>
                  </a:lnTo>
                  <a:lnTo>
                    <a:pt x="2630" y="4258"/>
                  </a:lnTo>
                  <a:lnTo>
                    <a:pt x="2582" y="4225"/>
                  </a:lnTo>
                  <a:lnTo>
                    <a:pt x="2536" y="4191"/>
                  </a:lnTo>
                  <a:lnTo>
                    <a:pt x="2571" y="4145"/>
                  </a:lnTo>
                  <a:close/>
                  <a:moveTo>
                    <a:pt x="4131" y="4587"/>
                  </a:moveTo>
                  <a:lnTo>
                    <a:pt x="4182" y="4580"/>
                  </a:lnTo>
                  <a:lnTo>
                    <a:pt x="4234" y="4573"/>
                  </a:lnTo>
                  <a:lnTo>
                    <a:pt x="4284" y="4564"/>
                  </a:lnTo>
                  <a:lnTo>
                    <a:pt x="4335" y="4554"/>
                  </a:lnTo>
                  <a:lnTo>
                    <a:pt x="4387" y="4544"/>
                  </a:lnTo>
                  <a:lnTo>
                    <a:pt x="4438" y="4531"/>
                  </a:lnTo>
                  <a:lnTo>
                    <a:pt x="4490" y="4518"/>
                  </a:lnTo>
                  <a:lnTo>
                    <a:pt x="4541" y="4504"/>
                  </a:lnTo>
                  <a:lnTo>
                    <a:pt x="4593" y="4488"/>
                  </a:lnTo>
                  <a:lnTo>
                    <a:pt x="4645" y="4471"/>
                  </a:lnTo>
                  <a:lnTo>
                    <a:pt x="4696" y="4453"/>
                  </a:lnTo>
                  <a:lnTo>
                    <a:pt x="4748" y="4434"/>
                  </a:lnTo>
                  <a:lnTo>
                    <a:pt x="4799" y="4415"/>
                  </a:lnTo>
                  <a:lnTo>
                    <a:pt x="4851" y="4394"/>
                  </a:lnTo>
                  <a:lnTo>
                    <a:pt x="4901" y="4371"/>
                  </a:lnTo>
                  <a:lnTo>
                    <a:pt x="4953" y="4347"/>
                  </a:lnTo>
                  <a:lnTo>
                    <a:pt x="5004" y="4322"/>
                  </a:lnTo>
                  <a:lnTo>
                    <a:pt x="5055" y="4296"/>
                  </a:lnTo>
                  <a:lnTo>
                    <a:pt x="5107" y="4270"/>
                  </a:lnTo>
                  <a:lnTo>
                    <a:pt x="5158" y="4242"/>
                  </a:lnTo>
                  <a:lnTo>
                    <a:pt x="5209" y="4213"/>
                  </a:lnTo>
                  <a:lnTo>
                    <a:pt x="5260" y="4182"/>
                  </a:lnTo>
                  <a:lnTo>
                    <a:pt x="5311" y="4150"/>
                  </a:lnTo>
                  <a:lnTo>
                    <a:pt x="5361" y="4119"/>
                  </a:lnTo>
                  <a:lnTo>
                    <a:pt x="5412" y="4085"/>
                  </a:lnTo>
                  <a:lnTo>
                    <a:pt x="5463" y="4050"/>
                  </a:lnTo>
                  <a:lnTo>
                    <a:pt x="5513" y="4015"/>
                  </a:lnTo>
                  <a:lnTo>
                    <a:pt x="5564" y="3978"/>
                  </a:lnTo>
                  <a:lnTo>
                    <a:pt x="5614" y="3939"/>
                  </a:lnTo>
                  <a:lnTo>
                    <a:pt x="5663" y="3901"/>
                  </a:lnTo>
                  <a:lnTo>
                    <a:pt x="5714" y="3860"/>
                  </a:lnTo>
                  <a:lnTo>
                    <a:pt x="5763" y="3819"/>
                  </a:lnTo>
                  <a:lnTo>
                    <a:pt x="5800" y="3863"/>
                  </a:lnTo>
                  <a:lnTo>
                    <a:pt x="5750" y="3905"/>
                  </a:lnTo>
                  <a:lnTo>
                    <a:pt x="5699" y="3946"/>
                  </a:lnTo>
                  <a:lnTo>
                    <a:pt x="5649" y="3985"/>
                  </a:lnTo>
                  <a:lnTo>
                    <a:pt x="5598" y="4025"/>
                  </a:lnTo>
                  <a:lnTo>
                    <a:pt x="5546" y="4062"/>
                  </a:lnTo>
                  <a:lnTo>
                    <a:pt x="5495" y="4098"/>
                  </a:lnTo>
                  <a:lnTo>
                    <a:pt x="5443" y="4134"/>
                  </a:lnTo>
                  <a:lnTo>
                    <a:pt x="5392" y="4167"/>
                  </a:lnTo>
                  <a:lnTo>
                    <a:pt x="5340" y="4201"/>
                  </a:lnTo>
                  <a:lnTo>
                    <a:pt x="5288" y="4233"/>
                  </a:lnTo>
                  <a:lnTo>
                    <a:pt x="5236" y="4264"/>
                  </a:lnTo>
                  <a:lnTo>
                    <a:pt x="5184" y="4293"/>
                  </a:lnTo>
                  <a:lnTo>
                    <a:pt x="5132" y="4322"/>
                  </a:lnTo>
                  <a:lnTo>
                    <a:pt x="5080" y="4349"/>
                  </a:lnTo>
                  <a:lnTo>
                    <a:pt x="5028" y="4375"/>
                  </a:lnTo>
                  <a:lnTo>
                    <a:pt x="4976" y="4400"/>
                  </a:lnTo>
                  <a:lnTo>
                    <a:pt x="4923" y="4424"/>
                  </a:lnTo>
                  <a:lnTo>
                    <a:pt x="4871" y="4448"/>
                  </a:lnTo>
                  <a:lnTo>
                    <a:pt x="4819" y="4469"/>
                  </a:lnTo>
                  <a:lnTo>
                    <a:pt x="4766" y="4490"/>
                  </a:lnTo>
                  <a:lnTo>
                    <a:pt x="4714" y="4509"/>
                  </a:lnTo>
                  <a:lnTo>
                    <a:pt x="4661" y="4527"/>
                  </a:lnTo>
                  <a:lnTo>
                    <a:pt x="4609" y="4544"/>
                  </a:lnTo>
                  <a:lnTo>
                    <a:pt x="4556" y="4560"/>
                  </a:lnTo>
                  <a:lnTo>
                    <a:pt x="4504" y="4574"/>
                  </a:lnTo>
                  <a:lnTo>
                    <a:pt x="4451" y="4588"/>
                  </a:lnTo>
                  <a:lnTo>
                    <a:pt x="4399" y="4600"/>
                  </a:lnTo>
                  <a:lnTo>
                    <a:pt x="4347" y="4612"/>
                  </a:lnTo>
                  <a:lnTo>
                    <a:pt x="4293" y="4622"/>
                  </a:lnTo>
                  <a:lnTo>
                    <a:pt x="4241" y="4630"/>
                  </a:lnTo>
                  <a:lnTo>
                    <a:pt x="4189" y="4638"/>
                  </a:lnTo>
                  <a:lnTo>
                    <a:pt x="4136" y="4644"/>
                  </a:lnTo>
                  <a:lnTo>
                    <a:pt x="4131" y="4587"/>
                  </a:lnTo>
                  <a:close/>
                  <a:moveTo>
                    <a:pt x="5763" y="3819"/>
                  </a:moveTo>
                  <a:lnTo>
                    <a:pt x="5837" y="3756"/>
                  </a:lnTo>
                  <a:lnTo>
                    <a:pt x="5910" y="3690"/>
                  </a:lnTo>
                  <a:lnTo>
                    <a:pt x="5983" y="3623"/>
                  </a:lnTo>
                  <a:lnTo>
                    <a:pt x="6054" y="3553"/>
                  </a:lnTo>
                  <a:lnTo>
                    <a:pt x="6127" y="3480"/>
                  </a:lnTo>
                  <a:lnTo>
                    <a:pt x="6198" y="3404"/>
                  </a:lnTo>
                  <a:lnTo>
                    <a:pt x="6269" y="3328"/>
                  </a:lnTo>
                  <a:lnTo>
                    <a:pt x="6339" y="3248"/>
                  </a:lnTo>
                  <a:lnTo>
                    <a:pt x="6408" y="3167"/>
                  </a:lnTo>
                  <a:lnTo>
                    <a:pt x="6477" y="3082"/>
                  </a:lnTo>
                  <a:lnTo>
                    <a:pt x="6546" y="2996"/>
                  </a:lnTo>
                  <a:lnTo>
                    <a:pt x="6614" y="2908"/>
                  </a:lnTo>
                  <a:lnTo>
                    <a:pt x="6680" y="2817"/>
                  </a:lnTo>
                  <a:lnTo>
                    <a:pt x="6747" y="2724"/>
                  </a:lnTo>
                  <a:lnTo>
                    <a:pt x="6813" y="2629"/>
                  </a:lnTo>
                  <a:lnTo>
                    <a:pt x="6878" y="2532"/>
                  </a:lnTo>
                  <a:lnTo>
                    <a:pt x="6943" y="2432"/>
                  </a:lnTo>
                  <a:lnTo>
                    <a:pt x="7006" y="2331"/>
                  </a:lnTo>
                  <a:lnTo>
                    <a:pt x="7068" y="2227"/>
                  </a:lnTo>
                  <a:lnTo>
                    <a:pt x="7130" y="2120"/>
                  </a:lnTo>
                  <a:lnTo>
                    <a:pt x="7191" y="2012"/>
                  </a:lnTo>
                  <a:lnTo>
                    <a:pt x="7251" y="1902"/>
                  </a:lnTo>
                  <a:lnTo>
                    <a:pt x="7310" y="1789"/>
                  </a:lnTo>
                  <a:lnTo>
                    <a:pt x="7369" y="1675"/>
                  </a:lnTo>
                  <a:lnTo>
                    <a:pt x="7426" y="1559"/>
                  </a:lnTo>
                  <a:lnTo>
                    <a:pt x="7483" y="1440"/>
                  </a:lnTo>
                  <a:lnTo>
                    <a:pt x="7537" y="1319"/>
                  </a:lnTo>
                  <a:lnTo>
                    <a:pt x="7591" y="1196"/>
                  </a:lnTo>
                  <a:lnTo>
                    <a:pt x="7646" y="1070"/>
                  </a:lnTo>
                  <a:lnTo>
                    <a:pt x="7698" y="944"/>
                  </a:lnTo>
                  <a:lnTo>
                    <a:pt x="7749" y="815"/>
                  </a:lnTo>
                  <a:lnTo>
                    <a:pt x="7798" y="684"/>
                  </a:lnTo>
                  <a:lnTo>
                    <a:pt x="7853" y="704"/>
                  </a:lnTo>
                  <a:lnTo>
                    <a:pt x="7803" y="835"/>
                  </a:lnTo>
                  <a:lnTo>
                    <a:pt x="7751" y="965"/>
                  </a:lnTo>
                  <a:lnTo>
                    <a:pt x="7699" y="1094"/>
                  </a:lnTo>
                  <a:lnTo>
                    <a:pt x="7645" y="1220"/>
                  </a:lnTo>
                  <a:lnTo>
                    <a:pt x="7590" y="1343"/>
                  </a:lnTo>
                  <a:lnTo>
                    <a:pt x="7534" y="1465"/>
                  </a:lnTo>
                  <a:lnTo>
                    <a:pt x="7477" y="1585"/>
                  </a:lnTo>
                  <a:lnTo>
                    <a:pt x="7420" y="1702"/>
                  </a:lnTo>
                  <a:lnTo>
                    <a:pt x="7361" y="1817"/>
                  </a:lnTo>
                  <a:lnTo>
                    <a:pt x="7301" y="1931"/>
                  </a:lnTo>
                  <a:lnTo>
                    <a:pt x="7241" y="2042"/>
                  </a:lnTo>
                  <a:lnTo>
                    <a:pt x="7179" y="2151"/>
                  </a:lnTo>
                  <a:lnTo>
                    <a:pt x="7117" y="2258"/>
                  </a:lnTo>
                  <a:lnTo>
                    <a:pt x="7053" y="2362"/>
                  </a:lnTo>
                  <a:lnTo>
                    <a:pt x="6990" y="2465"/>
                  </a:lnTo>
                  <a:lnTo>
                    <a:pt x="6926" y="2566"/>
                  </a:lnTo>
                  <a:lnTo>
                    <a:pt x="6860" y="2663"/>
                  </a:lnTo>
                  <a:lnTo>
                    <a:pt x="6794" y="2759"/>
                  </a:lnTo>
                  <a:lnTo>
                    <a:pt x="6727" y="2853"/>
                  </a:lnTo>
                  <a:lnTo>
                    <a:pt x="6659" y="2944"/>
                  </a:lnTo>
                  <a:lnTo>
                    <a:pt x="6590" y="3034"/>
                  </a:lnTo>
                  <a:lnTo>
                    <a:pt x="6521" y="3121"/>
                  </a:lnTo>
                  <a:lnTo>
                    <a:pt x="6451" y="3206"/>
                  </a:lnTo>
                  <a:lnTo>
                    <a:pt x="6381" y="3288"/>
                  </a:lnTo>
                  <a:lnTo>
                    <a:pt x="6311" y="3368"/>
                  </a:lnTo>
                  <a:lnTo>
                    <a:pt x="6239" y="3445"/>
                  </a:lnTo>
                  <a:lnTo>
                    <a:pt x="6167" y="3521"/>
                  </a:lnTo>
                  <a:lnTo>
                    <a:pt x="6095" y="3594"/>
                  </a:lnTo>
                  <a:lnTo>
                    <a:pt x="6022" y="3666"/>
                  </a:lnTo>
                  <a:lnTo>
                    <a:pt x="5948" y="3733"/>
                  </a:lnTo>
                  <a:lnTo>
                    <a:pt x="5875" y="3800"/>
                  </a:lnTo>
                  <a:lnTo>
                    <a:pt x="5800" y="3863"/>
                  </a:lnTo>
                  <a:lnTo>
                    <a:pt x="5763" y="3819"/>
                  </a:lnTo>
                  <a:close/>
                  <a:moveTo>
                    <a:pt x="7798" y="684"/>
                  </a:moveTo>
                  <a:lnTo>
                    <a:pt x="7805" y="667"/>
                  </a:lnTo>
                  <a:lnTo>
                    <a:pt x="7812" y="651"/>
                  </a:lnTo>
                  <a:lnTo>
                    <a:pt x="7865" y="676"/>
                  </a:lnTo>
                  <a:lnTo>
                    <a:pt x="7858" y="689"/>
                  </a:lnTo>
                  <a:lnTo>
                    <a:pt x="7853" y="704"/>
                  </a:lnTo>
                  <a:lnTo>
                    <a:pt x="7798" y="684"/>
                  </a:lnTo>
                  <a:close/>
                  <a:moveTo>
                    <a:pt x="7812" y="651"/>
                  </a:moveTo>
                  <a:lnTo>
                    <a:pt x="7820" y="635"/>
                  </a:lnTo>
                  <a:lnTo>
                    <a:pt x="7829" y="619"/>
                  </a:lnTo>
                  <a:lnTo>
                    <a:pt x="7839" y="604"/>
                  </a:lnTo>
                  <a:lnTo>
                    <a:pt x="7849" y="588"/>
                  </a:lnTo>
                  <a:lnTo>
                    <a:pt x="7859" y="573"/>
                  </a:lnTo>
                  <a:lnTo>
                    <a:pt x="7872" y="558"/>
                  </a:lnTo>
                  <a:lnTo>
                    <a:pt x="7883" y="544"/>
                  </a:lnTo>
                  <a:lnTo>
                    <a:pt x="7897" y="529"/>
                  </a:lnTo>
                  <a:lnTo>
                    <a:pt x="7910" y="515"/>
                  </a:lnTo>
                  <a:lnTo>
                    <a:pt x="7924" y="502"/>
                  </a:lnTo>
                  <a:lnTo>
                    <a:pt x="7938" y="488"/>
                  </a:lnTo>
                  <a:lnTo>
                    <a:pt x="7954" y="475"/>
                  </a:lnTo>
                  <a:lnTo>
                    <a:pt x="7970" y="462"/>
                  </a:lnTo>
                  <a:lnTo>
                    <a:pt x="7987" y="450"/>
                  </a:lnTo>
                  <a:lnTo>
                    <a:pt x="8004" y="437"/>
                  </a:lnTo>
                  <a:lnTo>
                    <a:pt x="8022" y="425"/>
                  </a:lnTo>
                  <a:lnTo>
                    <a:pt x="8058" y="402"/>
                  </a:lnTo>
                  <a:lnTo>
                    <a:pt x="8098" y="381"/>
                  </a:lnTo>
                  <a:lnTo>
                    <a:pt x="8139" y="360"/>
                  </a:lnTo>
                  <a:lnTo>
                    <a:pt x="8181" y="342"/>
                  </a:lnTo>
                  <a:lnTo>
                    <a:pt x="8226" y="325"/>
                  </a:lnTo>
                  <a:lnTo>
                    <a:pt x="8272" y="310"/>
                  </a:lnTo>
                  <a:lnTo>
                    <a:pt x="8320" y="296"/>
                  </a:lnTo>
                  <a:lnTo>
                    <a:pt x="8369" y="284"/>
                  </a:lnTo>
                  <a:lnTo>
                    <a:pt x="8383" y="340"/>
                  </a:lnTo>
                  <a:lnTo>
                    <a:pt x="8336" y="351"/>
                  </a:lnTo>
                  <a:lnTo>
                    <a:pt x="8291" y="364"/>
                  </a:lnTo>
                  <a:lnTo>
                    <a:pt x="8248" y="379"/>
                  </a:lnTo>
                  <a:lnTo>
                    <a:pt x="8206" y="394"/>
                  </a:lnTo>
                  <a:lnTo>
                    <a:pt x="8167" y="411"/>
                  </a:lnTo>
                  <a:lnTo>
                    <a:pt x="8128" y="431"/>
                  </a:lnTo>
                  <a:lnTo>
                    <a:pt x="8092" y="450"/>
                  </a:lnTo>
                  <a:lnTo>
                    <a:pt x="8058" y="470"/>
                  </a:lnTo>
                  <a:lnTo>
                    <a:pt x="8025" y="493"/>
                  </a:lnTo>
                  <a:lnTo>
                    <a:pt x="7995" y="515"/>
                  </a:lnTo>
                  <a:lnTo>
                    <a:pt x="7981" y="528"/>
                  </a:lnTo>
                  <a:lnTo>
                    <a:pt x="7968" y="540"/>
                  </a:lnTo>
                  <a:lnTo>
                    <a:pt x="7954" y="553"/>
                  </a:lnTo>
                  <a:lnTo>
                    <a:pt x="7942" y="565"/>
                  </a:lnTo>
                  <a:lnTo>
                    <a:pt x="7929" y="579"/>
                  </a:lnTo>
                  <a:lnTo>
                    <a:pt x="7918" y="592"/>
                  </a:lnTo>
                  <a:lnTo>
                    <a:pt x="7908" y="605"/>
                  </a:lnTo>
                  <a:lnTo>
                    <a:pt x="7898" y="619"/>
                  </a:lnTo>
                  <a:lnTo>
                    <a:pt x="7889" y="633"/>
                  </a:lnTo>
                  <a:lnTo>
                    <a:pt x="7880" y="646"/>
                  </a:lnTo>
                  <a:lnTo>
                    <a:pt x="7872" y="661"/>
                  </a:lnTo>
                  <a:lnTo>
                    <a:pt x="7865" y="676"/>
                  </a:lnTo>
                  <a:lnTo>
                    <a:pt x="7812" y="651"/>
                  </a:lnTo>
                  <a:close/>
                  <a:moveTo>
                    <a:pt x="8369" y="284"/>
                  </a:moveTo>
                  <a:lnTo>
                    <a:pt x="8420" y="273"/>
                  </a:lnTo>
                  <a:lnTo>
                    <a:pt x="8471" y="264"/>
                  </a:lnTo>
                  <a:lnTo>
                    <a:pt x="8523" y="258"/>
                  </a:lnTo>
                  <a:lnTo>
                    <a:pt x="8577" y="252"/>
                  </a:lnTo>
                  <a:lnTo>
                    <a:pt x="8631" y="250"/>
                  </a:lnTo>
                  <a:lnTo>
                    <a:pt x="8687" y="247"/>
                  </a:lnTo>
                  <a:lnTo>
                    <a:pt x="8742" y="249"/>
                  </a:lnTo>
                  <a:lnTo>
                    <a:pt x="8800" y="251"/>
                  </a:lnTo>
                  <a:lnTo>
                    <a:pt x="8856" y="256"/>
                  </a:lnTo>
                  <a:lnTo>
                    <a:pt x="8914" y="263"/>
                  </a:lnTo>
                  <a:lnTo>
                    <a:pt x="8973" y="272"/>
                  </a:lnTo>
                  <a:lnTo>
                    <a:pt x="9030" y="282"/>
                  </a:lnTo>
                  <a:lnTo>
                    <a:pt x="9089" y="296"/>
                  </a:lnTo>
                  <a:lnTo>
                    <a:pt x="9148" y="312"/>
                  </a:lnTo>
                  <a:lnTo>
                    <a:pt x="9177" y="321"/>
                  </a:lnTo>
                  <a:lnTo>
                    <a:pt x="9207" y="331"/>
                  </a:lnTo>
                  <a:lnTo>
                    <a:pt x="9236" y="340"/>
                  </a:lnTo>
                  <a:lnTo>
                    <a:pt x="9265" y="351"/>
                  </a:lnTo>
                  <a:lnTo>
                    <a:pt x="9245" y="406"/>
                  </a:lnTo>
                  <a:lnTo>
                    <a:pt x="9189" y="385"/>
                  </a:lnTo>
                  <a:lnTo>
                    <a:pt x="9132" y="368"/>
                  </a:lnTo>
                  <a:lnTo>
                    <a:pt x="9075" y="353"/>
                  </a:lnTo>
                  <a:lnTo>
                    <a:pt x="9019" y="340"/>
                  </a:lnTo>
                  <a:lnTo>
                    <a:pt x="8962" y="329"/>
                  </a:lnTo>
                  <a:lnTo>
                    <a:pt x="8907" y="320"/>
                  </a:lnTo>
                  <a:lnTo>
                    <a:pt x="8852" y="313"/>
                  </a:lnTo>
                  <a:lnTo>
                    <a:pt x="8796" y="308"/>
                  </a:lnTo>
                  <a:lnTo>
                    <a:pt x="8741" y="306"/>
                  </a:lnTo>
                  <a:lnTo>
                    <a:pt x="8688" y="306"/>
                  </a:lnTo>
                  <a:lnTo>
                    <a:pt x="8634" y="307"/>
                  </a:lnTo>
                  <a:lnTo>
                    <a:pt x="8582" y="310"/>
                  </a:lnTo>
                  <a:lnTo>
                    <a:pt x="8531" y="315"/>
                  </a:lnTo>
                  <a:lnTo>
                    <a:pt x="8480" y="322"/>
                  </a:lnTo>
                  <a:lnTo>
                    <a:pt x="8430" y="330"/>
                  </a:lnTo>
                  <a:lnTo>
                    <a:pt x="8383" y="340"/>
                  </a:lnTo>
                  <a:lnTo>
                    <a:pt x="8369" y="284"/>
                  </a:lnTo>
                  <a:close/>
                  <a:moveTo>
                    <a:pt x="9265" y="351"/>
                  </a:moveTo>
                  <a:lnTo>
                    <a:pt x="9298" y="364"/>
                  </a:lnTo>
                  <a:lnTo>
                    <a:pt x="9330" y="377"/>
                  </a:lnTo>
                  <a:lnTo>
                    <a:pt x="9363" y="391"/>
                  </a:lnTo>
                  <a:lnTo>
                    <a:pt x="9394" y="406"/>
                  </a:lnTo>
                  <a:lnTo>
                    <a:pt x="9369" y="458"/>
                  </a:lnTo>
                  <a:lnTo>
                    <a:pt x="9338" y="444"/>
                  </a:lnTo>
                  <a:lnTo>
                    <a:pt x="9307" y="431"/>
                  </a:lnTo>
                  <a:lnTo>
                    <a:pt x="9276" y="417"/>
                  </a:lnTo>
                  <a:lnTo>
                    <a:pt x="9245" y="406"/>
                  </a:lnTo>
                  <a:lnTo>
                    <a:pt x="9265" y="351"/>
                  </a:lnTo>
                  <a:close/>
                  <a:moveTo>
                    <a:pt x="9394" y="406"/>
                  </a:moveTo>
                  <a:lnTo>
                    <a:pt x="9522" y="466"/>
                  </a:lnTo>
                  <a:lnTo>
                    <a:pt x="9649" y="523"/>
                  </a:lnTo>
                  <a:lnTo>
                    <a:pt x="9775" y="579"/>
                  </a:lnTo>
                  <a:lnTo>
                    <a:pt x="9899" y="631"/>
                  </a:lnTo>
                  <a:lnTo>
                    <a:pt x="10024" y="681"/>
                  </a:lnTo>
                  <a:lnTo>
                    <a:pt x="10147" y="730"/>
                  </a:lnTo>
                  <a:lnTo>
                    <a:pt x="10270" y="775"/>
                  </a:lnTo>
                  <a:lnTo>
                    <a:pt x="10391" y="819"/>
                  </a:lnTo>
                  <a:lnTo>
                    <a:pt x="10512" y="861"/>
                  </a:lnTo>
                  <a:lnTo>
                    <a:pt x="10632" y="900"/>
                  </a:lnTo>
                  <a:lnTo>
                    <a:pt x="10751" y="937"/>
                  </a:lnTo>
                  <a:lnTo>
                    <a:pt x="10868" y="972"/>
                  </a:lnTo>
                  <a:lnTo>
                    <a:pt x="10984" y="1005"/>
                  </a:lnTo>
                  <a:lnTo>
                    <a:pt x="11101" y="1035"/>
                  </a:lnTo>
                  <a:lnTo>
                    <a:pt x="11216" y="1064"/>
                  </a:lnTo>
                  <a:lnTo>
                    <a:pt x="11330" y="1090"/>
                  </a:lnTo>
                  <a:lnTo>
                    <a:pt x="11443" y="1113"/>
                  </a:lnTo>
                  <a:lnTo>
                    <a:pt x="11556" y="1136"/>
                  </a:lnTo>
                  <a:lnTo>
                    <a:pt x="11668" y="1156"/>
                  </a:lnTo>
                  <a:lnTo>
                    <a:pt x="11778" y="1174"/>
                  </a:lnTo>
                  <a:lnTo>
                    <a:pt x="11889" y="1190"/>
                  </a:lnTo>
                  <a:lnTo>
                    <a:pt x="11997" y="1204"/>
                  </a:lnTo>
                  <a:lnTo>
                    <a:pt x="12105" y="1216"/>
                  </a:lnTo>
                  <a:lnTo>
                    <a:pt x="12212" y="1226"/>
                  </a:lnTo>
                  <a:lnTo>
                    <a:pt x="12318" y="1234"/>
                  </a:lnTo>
                  <a:lnTo>
                    <a:pt x="12423" y="1240"/>
                  </a:lnTo>
                  <a:lnTo>
                    <a:pt x="12528" y="1244"/>
                  </a:lnTo>
                  <a:lnTo>
                    <a:pt x="12632" y="1247"/>
                  </a:lnTo>
                  <a:lnTo>
                    <a:pt x="12734" y="1247"/>
                  </a:lnTo>
                  <a:lnTo>
                    <a:pt x="12837" y="1246"/>
                  </a:lnTo>
                  <a:lnTo>
                    <a:pt x="12938" y="1242"/>
                  </a:lnTo>
                  <a:lnTo>
                    <a:pt x="13037" y="1236"/>
                  </a:lnTo>
                  <a:lnTo>
                    <a:pt x="13040" y="1294"/>
                  </a:lnTo>
                  <a:lnTo>
                    <a:pt x="12940" y="1300"/>
                  </a:lnTo>
                  <a:lnTo>
                    <a:pt x="12838" y="1303"/>
                  </a:lnTo>
                  <a:lnTo>
                    <a:pt x="12735" y="1304"/>
                  </a:lnTo>
                  <a:lnTo>
                    <a:pt x="12631" y="1304"/>
                  </a:lnTo>
                  <a:lnTo>
                    <a:pt x="12527" y="1302"/>
                  </a:lnTo>
                  <a:lnTo>
                    <a:pt x="12422" y="1298"/>
                  </a:lnTo>
                  <a:lnTo>
                    <a:pt x="12316" y="1292"/>
                  </a:lnTo>
                  <a:lnTo>
                    <a:pt x="12209" y="1284"/>
                  </a:lnTo>
                  <a:lnTo>
                    <a:pt x="12100" y="1274"/>
                  </a:lnTo>
                  <a:lnTo>
                    <a:pt x="11992" y="1261"/>
                  </a:lnTo>
                  <a:lnTo>
                    <a:pt x="11882" y="1248"/>
                  </a:lnTo>
                  <a:lnTo>
                    <a:pt x="11771" y="1232"/>
                  </a:lnTo>
                  <a:lnTo>
                    <a:pt x="11659" y="1214"/>
                  </a:lnTo>
                  <a:lnTo>
                    <a:pt x="11547" y="1194"/>
                  </a:lnTo>
                  <a:lnTo>
                    <a:pt x="11434" y="1171"/>
                  </a:lnTo>
                  <a:lnTo>
                    <a:pt x="11320" y="1147"/>
                  </a:lnTo>
                  <a:lnTo>
                    <a:pt x="11205" y="1120"/>
                  </a:lnTo>
                  <a:lnTo>
                    <a:pt x="11088" y="1092"/>
                  </a:lnTo>
                  <a:lnTo>
                    <a:pt x="10972" y="1061"/>
                  </a:lnTo>
                  <a:lnTo>
                    <a:pt x="10853" y="1029"/>
                  </a:lnTo>
                  <a:lnTo>
                    <a:pt x="10735" y="993"/>
                  </a:lnTo>
                  <a:lnTo>
                    <a:pt x="10615" y="956"/>
                  </a:lnTo>
                  <a:lnTo>
                    <a:pt x="10495" y="917"/>
                  </a:lnTo>
                  <a:lnTo>
                    <a:pt x="10373" y="875"/>
                  </a:lnTo>
                  <a:lnTo>
                    <a:pt x="10251" y="831"/>
                  </a:lnTo>
                  <a:lnTo>
                    <a:pt x="10128" y="784"/>
                  </a:lnTo>
                  <a:lnTo>
                    <a:pt x="10003" y="736"/>
                  </a:lnTo>
                  <a:lnTo>
                    <a:pt x="9879" y="685"/>
                  </a:lnTo>
                  <a:lnTo>
                    <a:pt x="9753" y="632"/>
                  </a:lnTo>
                  <a:lnTo>
                    <a:pt x="9626" y="576"/>
                  </a:lnTo>
                  <a:lnTo>
                    <a:pt x="9498" y="519"/>
                  </a:lnTo>
                  <a:lnTo>
                    <a:pt x="9369" y="458"/>
                  </a:lnTo>
                  <a:lnTo>
                    <a:pt x="9394" y="406"/>
                  </a:lnTo>
                  <a:close/>
                  <a:moveTo>
                    <a:pt x="13037" y="1236"/>
                  </a:moveTo>
                  <a:lnTo>
                    <a:pt x="13148" y="1229"/>
                  </a:lnTo>
                  <a:lnTo>
                    <a:pt x="13256" y="1218"/>
                  </a:lnTo>
                  <a:lnTo>
                    <a:pt x="13365" y="1206"/>
                  </a:lnTo>
                  <a:lnTo>
                    <a:pt x="13471" y="1191"/>
                  </a:lnTo>
                  <a:lnTo>
                    <a:pt x="13577" y="1175"/>
                  </a:lnTo>
                  <a:lnTo>
                    <a:pt x="13681" y="1156"/>
                  </a:lnTo>
                  <a:lnTo>
                    <a:pt x="13785" y="1136"/>
                  </a:lnTo>
                  <a:lnTo>
                    <a:pt x="13888" y="1112"/>
                  </a:lnTo>
                  <a:lnTo>
                    <a:pt x="13990" y="1087"/>
                  </a:lnTo>
                  <a:lnTo>
                    <a:pt x="14090" y="1060"/>
                  </a:lnTo>
                  <a:lnTo>
                    <a:pt x="14190" y="1032"/>
                  </a:lnTo>
                  <a:lnTo>
                    <a:pt x="14288" y="1000"/>
                  </a:lnTo>
                  <a:lnTo>
                    <a:pt x="14385" y="967"/>
                  </a:lnTo>
                  <a:lnTo>
                    <a:pt x="14481" y="932"/>
                  </a:lnTo>
                  <a:lnTo>
                    <a:pt x="14576" y="895"/>
                  </a:lnTo>
                  <a:lnTo>
                    <a:pt x="14670" y="857"/>
                  </a:lnTo>
                  <a:lnTo>
                    <a:pt x="14764" y="816"/>
                  </a:lnTo>
                  <a:lnTo>
                    <a:pt x="14856" y="774"/>
                  </a:lnTo>
                  <a:lnTo>
                    <a:pt x="14947" y="730"/>
                  </a:lnTo>
                  <a:lnTo>
                    <a:pt x="15036" y="684"/>
                  </a:lnTo>
                  <a:lnTo>
                    <a:pt x="15126" y="636"/>
                  </a:lnTo>
                  <a:lnTo>
                    <a:pt x="15214" y="587"/>
                  </a:lnTo>
                  <a:lnTo>
                    <a:pt x="15301" y="535"/>
                  </a:lnTo>
                  <a:lnTo>
                    <a:pt x="15387" y="483"/>
                  </a:lnTo>
                  <a:lnTo>
                    <a:pt x="15472" y="427"/>
                  </a:lnTo>
                  <a:lnTo>
                    <a:pt x="15555" y="371"/>
                  </a:lnTo>
                  <a:lnTo>
                    <a:pt x="15638" y="313"/>
                  </a:lnTo>
                  <a:lnTo>
                    <a:pt x="15719" y="254"/>
                  </a:lnTo>
                  <a:lnTo>
                    <a:pt x="15800" y="193"/>
                  </a:lnTo>
                  <a:lnTo>
                    <a:pt x="15880" y="130"/>
                  </a:lnTo>
                  <a:lnTo>
                    <a:pt x="15959" y="65"/>
                  </a:lnTo>
                  <a:lnTo>
                    <a:pt x="16036" y="0"/>
                  </a:lnTo>
                  <a:lnTo>
                    <a:pt x="16074" y="44"/>
                  </a:lnTo>
                  <a:lnTo>
                    <a:pt x="15996" y="111"/>
                  </a:lnTo>
                  <a:lnTo>
                    <a:pt x="15916" y="175"/>
                  </a:lnTo>
                  <a:lnTo>
                    <a:pt x="15836" y="238"/>
                  </a:lnTo>
                  <a:lnTo>
                    <a:pt x="15754" y="301"/>
                  </a:lnTo>
                  <a:lnTo>
                    <a:pt x="15671" y="360"/>
                  </a:lnTo>
                  <a:lnTo>
                    <a:pt x="15587" y="419"/>
                  </a:lnTo>
                  <a:lnTo>
                    <a:pt x="15502" y="476"/>
                  </a:lnTo>
                  <a:lnTo>
                    <a:pt x="15417" y="531"/>
                  </a:lnTo>
                  <a:lnTo>
                    <a:pt x="15330" y="585"/>
                  </a:lnTo>
                  <a:lnTo>
                    <a:pt x="15242" y="636"/>
                  </a:lnTo>
                  <a:lnTo>
                    <a:pt x="15153" y="687"/>
                  </a:lnTo>
                  <a:lnTo>
                    <a:pt x="15064" y="736"/>
                  </a:lnTo>
                  <a:lnTo>
                    <a:pt x="14972" y="782"/>
                  </a:lnTo>
                  <a:lnTo>
                    <a:pt x="14880" y="826"/>
                  </a:lnTo>
                  <a:lnTo>
                    <a:pt x="14787" y="869"/>
                  </a:lnTo>
                  <a:lnTo>
                    <a:pt x="14693" y="911"/>
                  </a:lnTo>
                  <a:lnTo>
                    <a:pt x="14598" y="949"/>
                  </a:lnTo>
                  <a:lnTo>
                    <a:pt x="14502" y="987"/>
                  </a:lnTo>
                  <a:lnTo>
                    <a:pt x="14403" y="1022"/>
                  </a:lnTo>
                  <a:lnTo>
                    <a:pt x="14305" y="1056"/>
                  </a:lnTo>
                  <a:lnTo>
                    <a:pt x="14206" y="1087"/>
                  </a:lnTo>
                  <a:lnTo>
                    <a:pt x="14105" y="1117"/>
                  </a:lnTo>
                  <a:lnTo>
                    <a:pt x="14003" y="1144"/>
                  </a:lnTo>
                  <a:lnTo>
                    <a:pt x="13902" y="1169"/>
                  </a:lnTo>
                  <a:lnTo>
                    <a:pt x="13798" y="1192"/>
                  </a:lnTo>
                  <a:lnTo>
                    <a:pt x="13693" y="1213"/>
                  </a:lnTo>
                  <a:lnTo>
                    <a:pt x="13586" y="1232"/>
                  </a:lnTo>
                  <a:lnTo>
                    <a:pt x="13480" y="1249"/>
                  </a:lnTo>
                  <a:lnTo>
                    <a:pt x="13372" y="1264"/>
                  </a:lnTo>
                  <a:lnTo>
                    <a:pt x="13262" y="1276"/>
                  </a:lnTo>
                  <a:lnTo>
                    <a:pt x="13152" y="1286"/>
                  </a:lnTo>
                  <a:lnTo>
                    <a:pt x="13040" y="1294"/>
                  </a:lnTo>
                  <a:lnTo>
                    <a:pt x="13037" y="12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49" name="Freeform 133"/>
            <p:cNvSpPr>
              <a:spLocks noEditPoints="1"/>
            </p:cNvSpPr>
            <p:nvPr/>
          </p:nvSpPr>
          <p:spPr bwMode="auto">
            <a:xfrm>
              <a:off x="1007" y="1025"/>
              <a:ext cx="3781" cy="1199"/>
            </a:xfrm>
            <a:custGeom>
              <a:avLst/>
              <a:gdLst>
                <a:gd name="T0" fmla="*/ 0 w 15123"/>
                <a:gd name="T1" fmla="*/ 0 h 4797"/>
                <a:gd name="T2" fmla="*/ 0 w 15123"/>
                <a:gd name="T3" fmla="*/ 0 h 4797"/>
                <a:gd name="T4" fmla="*/ 0 w 15123"/>
                <a:gd name="T5" fmla="*/ 0 h 4797"/>
                <a:gd name="T6" fmla="*/ 0 w 15123"/>
                <a:gd name="T7" fmla="*/ 0 h 4797"/>
                <a:gd name="T8" fmla="*/ 0 w 15123"/>
                <a:gd name="T9" fmla="*/ 0 h 4797"/>
                <a:gd name="T10" fmla="*/ 0 w 15123"/>
                <a:gd name="T11" fmla="*/ 0 h 4797"/>
                <a:gd name="T12" fmla="*/ 0 w 15123"/>
                <a:gd name="T13" fmla="*/ 0 h 4797"/>
                <a:gd name="T14" fmla="*/ 0 w 15123"/>
                <a:gd name="T15" fmla="*/ 0 h 4797"/>
                <a:gd name="T16" fmla="*/ 0 w 15123"/>
                <a:gd name="T17" fmla="*/ 0 h 4797"/>
                <a:gd name="T18" fmla="*/ 0 w 15123"/>
                <a:gd name="T19" fmla="*/ 0 h 4797"/>
                <a:gd name="T20" fmla="*/ 0 w 15123"/>
                <a:gd name="T21" fmla="*/ 0 h 4797"/>
                <a:gd name="T22" fmla="*/ 0 w 15123"/>
                <a:gd name="T23" fmla="*/ 0 h 4797"/>
                <a:gd name="T24" fmla="*/ 0 w 15123"/>
                <a:gd name="T25" fmla="*/ 0 h 4797"/>
                <a:gd name="T26" fmla="*/ 0 w 15123"/>
                <a:gd name="T27" fmla="*/ 0 h 4797"/>
                <a:gd name="T28" fmla="*/ 0 w 15123"/>
                <a:gd name="T29" fmla="*/ 0 h 4797"/>
                <a:gd name="T30" fmla="*/ 0 w 15123"/>
                <a:gd name="T31" fmla="*/ 0 h 4797"/>
                <a:gd name="T32" fmla="*/ 0 w 15123"/>
                <a:gd name="T33" fmla="*/ 0 h 4797"/>
                <a:gd name="T34" fmla="*/ 0 w 15123"/>
                <a:gd name="T35" fmla="*/ 0 h 4797"/>
                <a:gd name="T36" fmla="*/ 0 w 15123"/>
                <a:gd name="T37" fmla="*/ 0 h 4797"/>
                <a:gd name="T38" fmla="*/ 0 w 15123"/>
                <a:gd name="T39" fmla="*/ 0 h 4797"/>
                <a:gd name="T40" fmla="*/ 0 w 15123"/>
                <a:gd name="T41" fmla="*/ 0 h 4797"/>
                <a:gd name="T42" fmla="*/ 0 w 15123"/>
                <a:gd name="T43" fmla="*/ 0 h 4797"/>
                <a:gd name="T44" fmla="*/ 0 w 15123"/>
                <a:gd name="T45" fmla="*/ 0 h 4797"/>
                <a:gd name="T46" fmla="*/ 0 w 15123"/>
                <a:gd name="T47" fmla="*/ 0 h 4797"/>
                <a:gd name="T48" fmla="*/ 0 w 15123"/>
                <a:gd name="T49" fmla="*/ 0 h 4797"/>
                <a:gd name="T50" fmla="*/ 0 w 15123"/>
                <a:gd name="T51" fmla="*/ 0 h 4797"/>
                <a:gd name="T52" fmla="*/ 0 w 15123"/>
                <a:gd name="T53" fmla="*/ 0 h 4797"/>
                <a:gd name="T54" fmla="*/ 0 w 15123"/>
                <a:gd name="T55" fmla="*/ 0 h 4797"/>
                <a:gd name="T56" fmla="*/ 0 w 15123"/>
                <a:gd name="T57" fmla="*/ 0 h 4797"/>
                <a:gd name="T58" fmla="*/ 0 w 15123"/>
                <a:gd name="T59" fmla="*/ 0 h 4797"/>
                <a:gd name="T60" fmla="*/ 0 w 15123"/>
                <a:gd name="T61" fmla="*/ 0 h 4797"/>
                <a:gd name="T62" fmla="*/ 0 w 15123"/>
                <a:gd name="T63" fmla="*/ 0 h 4797"/>
                <a:gd name="T64" fmla="*/ 0 w 15123"/>
                <a:gd name="T65" fmla="*/ 0 h 4797"/>
                <a:gd name="T66" fmla="*/ 0 w 15123"/>
                <a:gd name="T67" fmla="*/ 0 h 4797"/>
                <a:gd name="T68" fmla="*/ 0 w 15123"/>
                <a:gd name="T69" fmla="*/ 0 h 4797"/>
                <a:gd name="T70" fmla="*/ 0 w 15123"/>
                <a:gd name="T71" fmla="*/ 0 h 4797"/>
                <a:gd name="T72" fmla="*/ 0 w 15123"/>
                <a:gd name="T73" fmla="*/ 0 h 4797"/>
                <a:gd name="T74" fmla="*/ 0 w 15123"/>
                <a:gd name="T75" fmla="*/ 0 h 4797"/>
                <a:gd name="T76" fmla="*/ 0 w 15123"/>
                <a:gd name="T77" fmla="*/ 0 h 4797"/>
                <a:gd name="T78" fmla="*/ 0 w 15123"/>
                <a:gd name="T79" fmla="*/ 0 h 4797"/>
                <a:gd name="T80" fmla="*/ 0 w 15123"/>
                <a:gd name="T81" fmla="*/ 0 h 4797"/>
                <a:gd name="T82" fmla="*/ 0 w 15123"/>
                <a:gd name="T83" fmla="*/ 0 h 4797"/>
                <a:gd name="T84" fmla="*/ 0 w 15123"/>
                <a:gd name="T85" fmla="*/ 0 h 4797"/>
                <a:gd name="T86" fmla="*/ 0 w 15123"/>
                <a:gd name="T87" fmla="*/ 0 h 4797"/>
                <a:gd name="T88" fmla="*/ 0 w 15123"/>
                <a:gd name="T89" fmla="*/ 0 h 4797"/>
                <a:gd name="T90" fmla="*/ 0 w 15123"/>
                <a:gd name="T91" fmla="*/ 0 h 4797"/>
                <a:gd name="T92" fmla="*/ 0 w 15123"/>
                <a:gd name="T93" fmla="*/ 0 h 4797"/>
                <a:gd name="T94" fmla="*/ 0 w 15123"/>
                <a:gd name="T95" fmla="*/ 0 h 4797"/>
                <a:gd name="T96" fmla="*/ 0 w 15123"/>
                <a:gd name="T97" fmla="*/ 0 h 4797"/>
                <a:gd name="T98" fmla="*/ 0 w 15123"/>
                <a:gd name="T99" fmla="*/ 0 h 4797"/>
                <a:gd name="T100" fmla="*/ 0 w 15123"/>
                <a:gd name="T101" fmla="*/ 0 h 4797"/>
                <a:gd name="T102" fmla="*/ 0 w 15123"/>
                <a:gd name="T103" fmla="*/ 0 h 4797"/>
                <a:gd name="T104" fmla="*/ 0 w 15123"/>
                <a:gd name="T105" fmla="*/ 0 h 4797"/>
                <a:gd name="T106" fmla="*/ 0 w 15123"/>
                <a:gd name="T107" fmla="*/ 0 h 4797"/>
                <a:gd name="T108" fmla="*/ 0 w 15123"/>
                <a:gd name="T109" fmla="*/ 0 h 4797"/>
                <a:gd name="T110" fmla="*/ 0 w 15123"/>
                <a:gd name="T111" fmla="*/ 0 h 4797"/>
                <a:gd name="T112" fmla="*/ 0 w 15123"/>
                <a:gd name="T113" fmla="*/ 0 h 4797"/>
                <a:gd name="T114" fmla="*/ 0 w 15123"/>
                <a:gd name="T115" fmla="*/ 0 h 4797"/>
                <a:gd name="T116" fmla="*/ 0 w 15123"/>
                <a:gd name="T117" fmla="*/ 0 h 4797"/>
                <a:gd name="T118" fmla="*/ 0 w 15123"/>
                <a:gd name="T119" fmla="*/ 0 h 47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123"/>
                <a:gd name="T181" fmla="*/ 0 h 4797"/>
                <a:gd name="T182" fmla="*/ 15123 w 15123"/>
                <a:gd name="T183" fmla="*/ 4797 h 47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123" h="4797">
                  <a:moveTo>
                    <a:pt x="28" y="2582"/>
                  </a:moveTo>
                  <a:lnTo>
                    <a:pt x="157" y="2653"/>
                  </a:lnTo>
                  <a:lnTo>
                    <a:pt x="286" y="2723"/>
                  </a:lnTo>
                  <a:lnTo>
                    <a:pt x="413" y="2790"/>
                  </a:lnTo>
                  <a:lnTo>
                    <a:pt x="540" y="2857"/>
                  </a:lnTo>
                  <a:lnTo>
                    <a:pt x="665" y="2923"/>
                  </a:lnTo>
                  <a:lnTo>
                    <a:pt x="791" y="2987"/>
                  </a:lnTo>
                  <a:lnTo>
                    <a:pt x="916" y="3050"/>
                  </a:lnTo>
                  <a:lnTo>
                    <a:pt x="1040" y="3113"/>
                  </a:lnTo>
                  <a:lnTo>
                    <a:pt x="1163" y="3174"/>
                  </a:lnTo>
                  <a:lnTo>
                    <a:pt x="1286" y="3234"/>
                  </a:lnTo>
                  <a:lnTo>
                    <a:pt x="1407" y="3291"/>
                  </a:lnTo>
                  <a:lnTo>
                    <a:pt x="1529" y="3349"/>
                  </a:lnTo>
                  <a:lnTo>
                    <a:pt x="1649" y="3404"/>
                  </a:lnTo>
                  <a:lnTo>
                    <a:pt x="1769" y="3460"/>
                  </a:lnTo>
                  <a:lnTo>
                    <a:pt x="1887" y="3513"/>
                  </a:lnTo>
                  <a:lnTo>
                    <a:pt x="2006" y="3565"/>
                  </a:lnTo>
                  <a:lnTo>
                    <a:pt x="2123" y="3616"/>
                  </a:lnTo>
                  <a:lnTo>
                    <a:pt x="2241" y="3666"/>
                  </a:lnTo>
                  <a:lnTo>
                    <a:pt x="2357" y="3715"/>
                  </a:lnTo>
                  <a:lnTo>
                    <a:pt x="2473" y="3763"/>
                  </a:lnTo>
                  <a:lnTo>
                    <a:pt x="2588" y="3809"/>
                  </a:lnTo>
                  <a:lnTo>
                    <a:pt x="2702" y="3854"/>
                  </a:lnTo>
                  <a:lnTo>
                    <a:pt x="2816" y="3898"/>
                  </a:lnTo>
                  <a:lnTo>
                    <a:pt x="2929" y="3941"/>
                  </a:lnTo>
                  <a:lnTo>
                    <a:pt x="3042" y="3983"/>
                  </a:lnTo>
                  <a:lnTo>
                    <a:pt x="3154" y="4023"/>
                  </a:lnTo>
                  <a:lnTo>
                    <a:pt x="3265" y="4062"/>
                  </a:lnTo>
                  <a:lnTo>
                    <a:pt x="3376" y="4101"/>
                  </a:lnTo>
                  <a:lnTo>
                    <a:pt x="3487" y="4138"/>
                  </a:lnTo>
                  <a:lnTo>
                    <a:pt x="3596" y="4174"/>
                  </a:lnTo>
                  <a:lnTo>
                    <a:pt x="3706" y="4208"/>
                  </a:lnTo>
                  <a:lnTo>
                    <a:pt x="3814" y="4242"/>
                  </a:lnTo>
                  <a:lnTo>
                    <a:pt x="3797" y="4297"/>
                  </a:lnTo>
                  <a:lnTo>
                    <a:pt x="3688" y="4263"/>
                  </a:lnTo>
                  <a:lnTo>
                    <a:pt x="3579" y="4228"/>
                  </a:lnTo>
                  <a:lnTo>
                    <a:pt x="3468" y="4193"/>
                  </a:lnTo>
                  <a:lnTo>
                    <a:pt x="3358" y="4156"/>
                  </a:lnTo>
                  <a:lnTo>
                    <a:pt x="3247" y="4117"/>
                  </a:lnTo>
                  <a:lnTo>
                    <a:pt x="3135" y="4078"/>
                  </a:lnTo>
                  <a:lnTo>
                    <a:pt x="3022" y="4037"/>
                  </a:lnTo>
                  <a:lnTo>
                    <a:pt x="2909" y="3995"/>
                  </a:lnTo>
                  <a:lnTo>
                    <a:pt x="2796" y="3952"/>
                  </a:lnTo>
                  <a:lnTo>
                    <a:pt x="2682" y="3908"/>
                  </a:lnTo>
                  <a:lnTo>
                    <a:pt x="2567" y="3862"/>
                  </a:lnTo>
                  <a:lnTo>
                    <a:pt x="2451" y="3816"/>
                  </a:lnTo>
                  <a:lnTo>
                    <a:pt x="2335" y="3768"/>
                  </a:lnTo>
                  <a:lnTo>
                    <a:pt x="2218" y="3720"/>
                  </a:lnTo>
                  <a:lnTo>
                    <a:pt x="2101" y="3670"/>
                  </a:lnTo>
                  <a:lnTo>
                    <a:pt x="1983" y="3618"/>
                  </a:lnTo>
                  <a:lnTo>
                    <a:pt x="1865" y="3566"/>
                  </a:lnTo>
                  <a:lnTo>
                    <a:pt x="1745" y="3512"/>
                  </a:lnTo>
                  <a:lnTo>
                    <a:pt x="1625" y="3457"/>
                  </a:lnTo>
                  <a:lnTo>
                    <a:pt x="1504" y="3401"/>
                  </a:lnTo>
                  <a:lnTo>
                    <a:pt x="1383" y="3344"/>
                  </a:lnTo>
                  <a:lnTo>
                    <a:pt x="1261" y="3286"/>
                  </a:lnTo>
                  <a:lnTo>
                    <a:pt x="1138" y="3226"/>
                  </a:lnTo>
                  <a:lnTo>
                    <a:pt x="1015" y="3165"/>
                  </a:lnTo>
                  <a:lnTo>
                    <a:pt x="890" y="3102"/>
                  </a:lnTo>
                  <a:lnTo>
                    <a:pt x="765" y="3039"/>
                  </a:lnTo>
                  <a:lnTo>
                    <a:pt x="639" y="2975"/>
                  </a:lnTo>
                  <a:lnTo>
                    <a:pt x="513" y="2909"/>
                  </a:lnTo>
                  <a:lnTo>
                    <a:pt x="386" y="2842"/>
                  </a:lnTo>
                  <a:lnTo>
                    <a:pt x="259" y="2773"/>
                  </a:lnTo>
                  <a:lnTo>
                    <a:pt x="130" y="2705"/>
                  </a:lnTo>
                  <a:lnTo>
                    <a:pt x="0" y="2633"/>
                  </a:lnTo>
                  <a:lnTo>
                    <a:pt x="28" y="2582"/>
                  </a:lnTo>
                  <a:close/>
                  <a:moveTo>
                    <a:pt x="3814" y="4242"/>
                  </a:moveTo>
                  <a:lnTo>
                    <a:pt x="3922" y="4275"/>
                  </a:lnTo>
                  <a:lnTo>
                    <a:pt x="4029" y="4306"/>
                  </a:lnTo>
                  <a:lnTo>
                    <a:pt x="4136" y="4336"/>
                  </a:lnTo>
                  <a:lnTo>
                    <a:pt x="4243" y="4365"/>
                  </a:lnTo>
                  <a:lnTo>
                    <a:pt x="4349" y="4393"/>
                  </a:lnTo>
                  <a:lnTo>
                    <a:pt x="4454" y="4420"/>
                  </a:lnTo>
                  <a:lnTo>
                    <a:pt x="4559" y="4446"/>
                  </a:lnTo>
                  <a:lnTo>
                    <a:pt x="4663" y="4470"/>
                  </a:lnTo>
                  <a:lnTo>
                    <a:pt x="4767" y="4494"/>
                  </a:lnTo>
                  <a:lnTo>
                    <a:pt x="4870" y="4516"/>
                  </a:lnTo>
                  <a:lnTo>
                    <a:pt x="4974" y="4538"/>
                  </a:lnTo>
                  <a:lnTo>
                    <a:pt x="5076" y="4558"/>
                  </a:lnTo>
                  <a:lnTo>
                    <a:pt x="5177" y="4578"/>
                  </a:lnTo>
                  <a:lnTo>
                    <a:pt x="5279" y="4596"/>
                  </a:lnTo>
                  <a:lnTo>
                    <a:pt x="5381" y="4613"/>
                  </a:lnTo>
                  <a:lnTo>
                    <a:pt x="5481" y="4628"/>
                  </a:lnTo>
                  <a:lnTo>
                    <a:pt x="5581" y="4643"/>
                  </a:lnTo>
                  <a:lnTo>
                    <a:pt x="5682" y="4657"/>
                  </a:lnTo>
                  <a:lnTo>
                    <a:pt x="5781" y="4669"/>
                  </a:lnTo>
                  <a:lnTo>
                    <a:pt x="5879" y="4681"/>
                  </a:lnTo>
                  <a:lnTo>
                    <a:pt x="5979" y="4692"/>
                  </a:lnTo>
                  <a:lnTo>
                    <a:pt x="6076" y="4701"/>
                  </a:lnTo>
                  <a:lnTo>
                    <a:pt x="6174" y="4710"/>
                  </a:lnTo>
                  <a:lnTo>
                    <a:pt x="6272" y="4717"/>
                  </a:lnTo>
                  <a:lnTo>
                    <a:pt x="6369" y="4723"/>
                  </a:lnTo>
                  <a:lnTo>
                    <a:pt x="6466" y="4729"/>
                  </a:lnTo>
                  <a:lnTo>
                    <a:pt x="6562" y="4732"/>
                  </a:lnTo>
                  <a:lnTo>
                    <a:pt x="6658" y="4736"/>
                  </a:lnTo>
                  <a:lnTo>
                    <a:pt x="6753" y="4738"/>
                  </a:lnTo>
                  <a:lnTo>
                    <a:pt x="6849" y="4739"/>
                  </a:lnTo>
                  <a:lnTo>
                    <a:pt x="6944" y="4739"/>
                  </a:lnTo>
                  <a:lnTo>
                    <a:pt x="7039" y="4738"/>
                  </a:lnTo>
                  <a:lnTo>
                    <a:pt x="7039" y="4796"/>
                  </a:lnTo>
                  <a:lnTo>
                    <a:pt x="6944" y="4797"/>
                  </a:lnTo>
                  <a:lnTo>
                    <a:pt x="6848" y="4797"/>
                  </a:lnTo>
                  <a:lnTo>
                    <a:pt x="6753" y="4796"/>
                  </a:lnTo>
                  <a:lnTo>
                    <a:pt x="6657" y="4793"/>
                  </a:lnTo>
                  <a:lnTo>
                    <a:pt x="6560" y="4790"/>
                  </a:lnTo>
                  <a:lnTo>
                    <a:pt x="6463" y="4787"/>
                  </a:lnTo>
                  <a:lnTo>
                    <a:pt x="6365" y="4781"/>
                  </a:lnTo>
                  <a:lnTo>
                    <a:pt x="6268" y="4774"/>
                  </a:lnTo>
                  <a:lnTo>
                    <a:pt x="6170" y="4767"/>
                  </a:lnTo>
                  <a:lnTo>
                    <a:pt x="6071" y="4758"/>
                  </a:lnTo>
                  <a:lnTo>
                    <a:pt x="5973" y="4749"/>
                  </a:lnTo>
                  <a:lnTo>
                    <a:pt x="5874" y="4739"/>
                  </a:lnTo>
                  <a:lnTo>
                    <a:pt x="5774" y="4727"/>
                  </a:lnTo>
                  <a:lnTo>
                    <a:pt x="5675" y="4714"/>
                  </a:lnTo>
                  <a:lnTo>
                    <a:pt x="5574" y="4701"/>
                  </a:lnTo>
                  <a:lnTo>
                    <a:pt x="5474" y="4686"/>
                  </a:lnTo>
                  <a:lnTo>
                    <a:pt x="5372" y="4669"/>
                  </a:lnTo>
                  <a:lnTo>
                    <a:pt x="5270" y="4652"/>
                  </a:lnTo>
                  <a:lnTo>
                    <a:pt x="5168" y="4634"/>
                  </a:lnTo>
                  <a:lnTo>
                    <a:pt x="5066" y="4615"/>
                  </a:lnTo>
                  <a:lnTo>
                    <a:pt x="4963" y="4594"/>
                  </a:lnTo>
                  <a:lnTo>
                    <a:pt x="4859" y="4573"/>
                  </a:lnTo>
                  <a:lnTo>
                    <a:pt x="4755" y="4550"/>
                  </a:lnTo>
                  <a:lnTo>
                    <a:pt x="4651" y="4527"/>
                  </a:lnTo>
                  <a:lnTo>
                    <a:pt x="4546" y="4502"/>
                  </a:lnTo>
                  <a:lnTo>
                    <a:pt x="4441" y="4477"/>
                  </a:lnTo>
                  <a:lnTo>
                    <a:pt x="4334" y="4450"/>
                  </a:lnTo>
                  <a:lnTo>
                    <a:pt x="4228" y="4422"/>
                  </a:lnTo>
                  <a:lnTo>
                    <a:pt x="4122" y="4392"/>
                  </a:lnTo>
                  <a:lnTo>
                    <a:pt x="4013" y="4362"/>
                  </a:lnTo>
                  <a:lnTo>
                    <a:pt x="3906" y="4330"/>
                  </a:lnTo>
                  <a:lnTo>
                    <a:pt x="3797" y="4297"/>
                  </a:lnTo>
                  <a:lnTo>
                    <a:pt x="3814" y="4242"/>
                  </a:lnTo>
                  <a:close/>
                  <a:moveTo>
                    <a:pt x="7039" y="4738"/>
                  </a:moveTo>
                  <a:lnTo>
                    <a:pt x="7145" y="4736"/>
                  </a:lnTo>
                  <a:lnTo>
                    <a:pt x="7251" y="4732"/>
                  </a:lnTo>
                  <a:lnTo>
                    <a:pt x="7357" y="4727"/>
                  </a:lnTo>
                  <a:lnTo>
                    <a:pt x="7462" y="4720"/>
                  </a:lnTo>
                  <a:lnTo>
                    <a:pt x="7566" y="4711"/>
                  </a:lnTo>
                  <a:lnTo>
                    <a:pt x="7669" y="4701"/>
                  </a:lnTo>
                  <a:lnTo>
                    <a:pt x="7771" y="4689"/>
                  </a:lnTo>
                  <a:lnTo>
                    <a:pt x="7874" y="4676"/>
                  </a:lnTo>
                  <a:lnTo>
                    <a:pt x="7975" y="4661"/>
                  </a:lnTo>
                  <a:lnTo>
                    <a:pt x="8077" y="4644"/>
                  </a:lnTo>
                  <a:lnTo>
                    <a:pt x="8177" y="4627"/>
                  </a:lnTo>
                  <a:lnTo>
                    <a:pt x="8277" y="4607"/>
                  </a:lnTo>
                  <a:lnTo>
                    <a:pt x="8375" y="4587"/>
                  </a:lnTo>
                  <a:lnTo>
                    <a:pt x="8473" y="4564"/>
                  </a:lnTo>
                  <a:lnTo>
                    <a:pt x="8572" y="4539"/>
                  </a:lnTo>
                  <a:lnTo>
                    <a:pt x="8669" y="4513"/>
                  </a:lnTo>
                  <a:lnTo>
                    <a:pt x="8765" y="4486"/>
                  </a:lnTo>
                  <a:lnTo>
                    <a:pt x="8861" y="4458"/>
                  </a:lnTo>
                  <a:lnTo>
                    <a:pt x="8957" y="4427"/>
                  </a:lnTo>
                  <a:lnTo>
                    <a:pt x="9052" y="4394"/>
                  </a:lnTo>
                  <a:lnTo>
                    <a:pt x="9146" y="4360"/>
                  </a:lnTo>
                  <a:lnTo>
                    <a:pt x="9240" y="4325"/>
                  </a:lnTo>
                  <a:lnTo>
                    <a:pt x="9332" y="4288"/>
                  </a:lnTo>
                  <a:lnTo>
                    <a:pt x="9425" y="4250"/>
                  </a:lnTo>
                  <a:lnTo>
                    <a:pt x="9516" y="4210"/>
                  </a:lnTo>
                  <a:lnTo>
                    <a:pt x="9608" y="4168"/>
                  </a:lnTo>
                  <a:lnTo>
                    <a:pt x="9698" y="4125"/>
                  </a:lnTo>
                  <a:lnTo>
                    <a:pt x="9788" y="4080"/>
                  </a:lnTo>
                  <a:lnTo>
                    <a:pt x="9877" y="4034"/>
                  </a:lnTo>
                  <a:lnTo>
                    <a:pt x="9966" y="3985"/>
                  </a:lnTo>
                  <a:lnTo>
                    <a:pt x="10054" y="3935"/>
                  </a:lnTo>
                  <a:lnTo>
                    <a:pt x="10143" y="3883"/>
                  </a:lnTo>
                  <a:lnTo>
                    <a:pt x="10172" y="3933"/>
                  </a:lnTo>
                  <a:lnTo>
                    <a:pt x="10084" y="3985"/>
                  </a:lnTo>
                  <a:lnTo>
                    <a:pt x="9995" y="4036"/>
                  </a:lnTo>
                  <a:lnTo>
                    <a:pt x="9905" y="4085"/>
                  </a:lnTo>
                  <a:lnTo>
                    <a:pt x="9815" y="4132"/>
                  </a:lnTo>
                  <a:lnTo>
                    <a:pt x="9723" y="4177"/>
                  </a:lnTo>
                  <a:lnTo>
                    <a:pt x="9632" y="4220"/>
                  </a:lnTo>
                  <a:lnTo>
                    <a:pt x="9540" y="4263"/>
                  </a:lnTo>
                  <a:lnTo>
                    <a:pt x="9448" y="4303"/>
                  </a:lnTo>
                  <a:lnTo>
                    <a:pt x="9355" y="4342"/>
                  </a:lnTo>
                  <a:lnTo>
                    <a:pt x="9260" y="4380"/>
                  </a:lnTo>
                  <a:lnTo>
                    <a:pt x="9166" y="4415"/>
                  </a:lnTo>
                  <a:lnTo>
                    <a:pt x="9071" y="4449"/>
                  </a:lnTo>
                  <a:lnTo>
                    <a:pt x="8975" y="4481"/>
                  </a:lnTo>
                  <a:lnTo>
                    <a:pt x="8879" y="4512"/>
                  </a:lnTo>
                  <a:lnTo>
                    <a:pt x="8782" y="4541"/>
                  </a:lnTo>
                  <a:lnTo>
                    <a:pt x="8685" y="4570"/>
                  </a:lnTo>
                  <a:lnTo>
                    <a:pt x="8586" y="4596"/>
                  </a:lnTo>
                  <a:lnTo>
                    <a:pt x="8488" y="4619"/>
                  </a:lnTo>
                  <a:lnTo>
                    <a:pt x="8388" y="4643"/>
                  </a:lnTo>
                  <a:lnTo>
                    <a:pt x="8288" y="4663"/>
                  </a:lnTo>
                  <a:lnTo>
                    <a:pt x="8187" y="4684"/>
                  </a:lnTo>
                  <a:lnTo>
                    <a:pt x="8087" y="4702"/>
                  </a:lnTo>
                  <a:lnTo>
                    <a:pt x="7985" y="4718"/>
                  </a:lnTo>
                  <a:lnTo>
                    <a:pt x="7882" y="4733"/>
                  </a:lnTo>
                  <a:lnTo>
                    <a:pt x="7779" y="4746"/>
                  </a:lnTo>
                  <a:lnTo>
                    <a:pt x="7675" y="4758"/>
                  </a:lnTo>
                  <a:lnTo>
                    <a:pt x="7571" y="4769"/>
                  </a:lnTo>
                  <a:lnTo>
                    <a:pt x="7466" y="4778"/>
                  </a:lnTo>
                  <a:lnTo>
                    <a:pt x="7360" y="4784"/>
                  </a:lnTo>
                  <a:lnTo>
                    <a:pt x="7254" y="4790"/>
                  </a:lnTo>
                  <a:lnTo>
                    <a:pt x="7146" y="4793"/>
                  </a:lnTo>
                  <a:lnTo>
                    <a:pt x="7039" y="4796"/>
                  </a:lnTo>
                  <a:lnTo>
                    <a:pt x="7039" y="4738"/>
                  </a:lnTo>
                  <a:close/>
                  <a:moveTo>
                    <a:pt x="10143" y="3883"/>
                  </a:moveTo>
                  <a:lnTo>
                    <a:pt x="10230" y="3831"/>
                  </a:lnTo>
                  <a:lnTo>
                    <a:pt x="10316" y="3776"/>
                  </a:lnTo>
                  <a:lnTo>
                    <a:pt x="10401" y="3720"/>
                  </a:lnTo>
                  <a:lnTo>
                    <a:pt x="10487" y="3662"/>
                  </a:lnTo>
                  <a:lnTo>
                    <a:pt x="10572" y="3602"/>
                  </a:lnTo>
                  <a:lnTo>
                    <a:pt x="10657" y="3541"/>
                  </a:lnTo>
                  <a:lnTo>
                    <a:pt x="10741" y="3478"/>
                  </a:lnTo>
                  <a:lnTo>
                    <a:pt x="10823" y="3413"/>
                  </a:lnTo>
                  <a:lnTo>
                    <a:pt x="10906" y="3347"/>
                  </a:lnTo>
                  <a:lnTo>
                    <a:pt x="10988" y="3279"/>
                  </a:lnTo>
                  <a:lnTo>
                    <a:pt x="11069" y="3210"/>
                  </a:lnTo>
                  <a:lnTo>
                    <a:pt x="11151" y="3139"/>
                  </a:lnTo>
                  <a:lnTo>
                    <a:pt x="11231" y="3065"/>
                  </a:lnTo>
                  <a:lnTo>
                    <a:pt x="11310" y="2991"/>
                  </a:lnTo>
                  <a:lnTo>
                    <a:pt x="11389" y="2915"/>
                  </a:lnTo>
                  <a:lnTo>
                    <a:pt x="11468" y="2837"/>
                  </a:lnTo>
                  <a:lnTo>
                    <a:pt x="11546" y="2758"/>
                  </a:lnTo>
                  <a:lnTo>
                    <a:pt x="11624" y="2676"/>
                  </a:lnTo>
                  <a:lnTo>
                    <a:pt x="11701" y="2593"/>
                  </a:lnTo>
                  <a:lnTo>
                    <a:pt x="11777" y="2508"/>
                  </a:lnTo>
                  <a:lnTo>
                    <a:pt x="11854" y="2422"/>
                  </a:lnTo>
                  <a:lnTo>
                    <a:pt x="11928" y="2334"/>
                  </a:lnTo>
                  <a:lnTo>
                    <a:pt x="12004" y="2244"/>
                  </a:lnTo>
                  <a:lnTo>
                    <a:pt x="12078" y="2153"/>
                  </a:lnTo>
                  <a:lnTo>
                    <a:pt x="12152" y="2059"/>
                  </a:lnTo>
                  <a:lnTo>
                    <a:pt x="12226" y="1965"/>
                  </a:lnTo>
                  <a:lnTo>
                    <a:pt x="12298" y="1868"/>
                  </a:lnTo>
                  <a:lnTo>
                    <a:pt x="12370" y="1770"/>
                  </a:lnTo>
                  <a:lnTo>
                    <a:pt x="12442" y="1670"/>
                  </a:lnTo>
                  <a:lnTo>
                    <a:pt x="12513" y="1569"/>
                  </a:lnTo>
                  <a:lnTo>
                    <a:pt x="12584" y="1465"/>
                  </a:lnTo>
                  <a:lnTo>
                    <a:pt x="12654" y="1359"/>
                  </a:lnTo>
                  <a:lnTo>
                    <a:pt x="12703" y="1392"/>
                  </a:lnTo>
                  <a:lnTo>
                    <a:pt x="12631" y="1497"/>
                  </a:lnTo>
                  <a:lnTo>
                    <a:pt x="12560" y="1601"/>
                  </a:lnTo>
                  <a:lnTo>
                    <a:pt x="12489" y="1704"/>
                  </a:lnTo>
                  <a:lnTo>
                    <a:pt x="12417" y="1805"/>
                  </a:lnTo>
                  <a:lnTo>
                    <a:pt x="12344" y="1903"/>
                  </a:lnTo>
                  <a:lnTo>
                    <a:pt x="12271" y="2000"/>
                  </a:lnTo>
                  <a:lnTo>
                    <a:pt x="12196" y="2096"/>
                  </a:lnTo>
                  <a:lnTo>
                    <a:pt x="12123" y="2190"/>
                  </a:lnTo>
                  <a:lnTo>
                    <a:pt x="12047" y="2282"/>
                  </a:lnTo>
                  <a:lnTo>
                    <a:pt x="11972" y="2372"/>
                  </a:lnTo>
                  <a:lnTo>
                    <a:pt x="11897" y="2460"/>
                  </a:lnTo>
                  <a:lnTo>
                    <a:pt x="11820" y="2547"/>
                  </a:lnTo>
                  <a:lnTo>
                    <a:pt x="11743" y="2633"/>
                  </a:lnTo>
                  <a:lnTo>
                    <a:pt x="11665" y="2717"/>
                  </a:lnTo>
                  <a:lnTo>
                    <a:pt x="11587" y="2798"/>
                  </a:lnTo>
                  <a:lnTo>
                    <a:pt x="11508" y="2879"/>
                  </a:lnTo>
                  <a:lnTo>
                    <a:pt x="11429" y="2957"/>
                  </a:lnTo>
                  <a:lnTo>
                    <a:pt x="11349" y="3033"/>
                  </a:lnTo>
                  <a:lnTo>
                    <a:pt x="11268" y="3109"/>
                  </a:lnTo>
                  <a:lnTo>
                    <a:pt x="11188" y="3183"/>
                  </a:lnTo>
                  <a:lnTo>
                    <a:pt x="11107" y="3254"/>
                  </a:lnTo>
                  <a:lnTo>
                    <a:pt x="11024" y="3324"/>
                  </a:lnTo>
                  <a:lnTo>
                    <a:pt x="10942" y="3393"/>
                  </a:lnTo>
                  <a:lnTo>
                    <a:pt x="10858" y="3460"/>
                  </a:lnTo>
                  <a:lnTo>
                    <a:pt x="10774" y="3524"/>
                  </a:lnTo>
                  <a:lnTo>
                    <a:pt x="10691" y="3587"/>
                  </a:lnTo>
                  <a:lnTo>
                    <a:pt x="10605" y="3649"/>
                  </a:lnTo>
                  <a:lnTo>
                    <a:pt x="10520" y="3709"/>
                  </a:lnTo>
                  <a:lnTo>
                    <a:pt x="10434" y="3768"/>
                  </a:lnTo>
                  <a:lnTo>
                    <a:pt x="10347" y="3825"/>
                  </a:lnTo>
                  <a:lnTo>
                    <a:pt x="10260" y="3880"/>
                  </a:lnTo>
                  <a:lnTo>
                    <a:pt x="10172" y="3933"/>
                  </a:lnTo>
                  <a:lnTo>
                    <a:pt x="10143" y="3883"/>
                  </a:lnTo>
                  <a:close/>
                  <a:moveTo>
                    <a:pt x="12654" y="1359"/>
                  </a:moveTo>
                  <a:lnTo>
                    <a:pt x="12671" y="1335"/>
                  </a:lnTo>
                  <a:lnTo>
                    <a:pt x="12690" y="1309"/>
                  </a:lnTo>
                  <a:lnTo>
                    <a:pt x="12709" y="1283"/>
                  </a:lnTo>
                  <a:lnTo>
                    <a:pt x="12731" y="1257"/>
                  </a:lnTo>
                  <a:lnTo>
                    <a:pt x="12752" y="1231"/>
                  </a:lnTo>
                  <a:lnTo>
                    <a:pt x="12776" y="1203"/>
                  </a:lnTo>
                  <a:lnTo>
                    <a:pt x="12801" y="1177"/>
                  </a:lnTo>
                  <a:lnTo>
                    <a:pt x="12826" y="1150"/>
                  </a:lnTo>
                  <a:lnTo>
                    <a:pt x="12852" y="1124"/>
                  </a:lnTo>
                  <a:lnTo>
                    <a:pt x="12880" y="1097"/>
                  </a:lnTo>
                  <a:lnTo>
                    <a:pt x="12908" y="1071"/>
                  </a:lnTo>
                  <a:lnTo>
                    <a:pt x="12938" y="1044"/>
                  </a:lnTo>
                  <a:lnTo>
                    <a:pt x="12968" y="1017"/>
                  </a:lnTo>
                  <a:lnTo>
                    <a:pt x="12999" y="990"/>
                  </a:lnTo>
                  <a:lnTo>
                    <a:pt x="13032" y="964"/>
                  </a:lnTo>
                  <a:lnTo>
                    <a:pt x="13064" y="937"/>
                  </a:lnTo>
                  <a:lnTo>
                    <a:pt x="13132" y="884"/>
                  </a:lnTo>
                  <a:lnTo>
                    <a:pt x="13204" y="830"/>
                  </a:lnTo>
                  <a:lnTo>
                    <a:pt x="13279" y="777"/>
                  </a:lnTo>
                  <a:lnTo>
                    <a:pt x="13356" y="725"/>
                  </a:lnTo>
                  <a:lnTo>
                    <a:pt x="13435" y="674"/>
                  </a:lnTo>
                  <a:lnTo>
                    <a:pt x="13518" y="624"/>
                  </a:lnTo>
                  <a:lnTo>
                    <a:pt x="13601" y="574"/>
                  </a:lnTo>
                  <a:lnTo>
                    <a:pt x="13688" y="525"/>
                  </a:lnTo>
                  <a:lnTo>
                    <a:pt x="13715" y="576"/>
                  </a:lnTo>
                  <a:lnTo>
                    <a:pt x="13631" y="624"/>
                  </a:lnTo>
                  <a:lnTo>
                    <a:pt x="13548" y="672"/>
                  </a:lnTo>
                  <a:lnTo>
                    <a:pt x="13468" y="722"/>
                  </a:lnTo>
                  <a:lnTo>
                    <a:pt x="13390" y="773"/>
                  </a:lnTo>
                  <a:lnTo>
                    <a:pt x="13314" y="824"/>
                  </a:lnTo>
                  <a:lnTo>
                    <a:pt x="13241" y="876"/>
                  </a:lnTo>
                  <a:lnTo>
                    <a:pt x="13171" y="928"/>
                  </a:lnTo>
                  <a:lnTo>
                    <a:pt x="13103" y="980"/>
                  </a:lnTo>
                  <a:lnTo>
                    <a:pt x="13071" y="1006"/>
                  </a:lnTo>
                  <a:lnTo>
                    <a:pt x="13039" y="1032"/>
                  </a:lnTo>
                  <a:lnTo>
                    <a:pt x="13009" y="1058"/>
                  </a:lnTo>
                  <a:lnTo>
                    <a:pt x="12980" y="1084"/>
                  </a:lnTo>
                  <a:lnTo>
                    <a:pt x="12950" y="1111"/>
                  </a:lnTo>
                  <a:lnTo>
                    <a:pt x="12923" y="1137"/>
                  </a:lnTo>
                  <a:lnTo>
                    <a:pt x="12896" y="1163"/>
                  </a:lnTo>
                  <a:lnTo>
                    <a:pt x="12870" y="1189"/>
                  </a:lnTo>
                  <a:lnTo>
                    <a:pt x="12845" y="1215"/>
                  </a:lnTo>
                  <a:lnTo>
                    <a:pt x="12821" y="1240"/>
                  </a:lnTo>
                  <a:lnTo>
                    <a:pt x="12799" y="1266"/>
                  </a:lnTo>
                  <a:lnTo>
                    <a:pt x="12777" y="1292"/>
                  </a:lnTo>
                  <a:lnTo>
                    <a:pt x="12757" y="1316"/>
                  </a:lnTo>
                  <a:lnTo>
                    <a:pt x="12738" y="1341"/>
                  </a:lnTo>
                  <a:lnTo>
                    <a:pt x="12720" y="1367"/>
                  </a:lnTo>
                  <a:lnTo>
                    <a:pt x="12703" y="1392"/>
                  </a:lnTo>
                  <a:lnTo>
                    <a:pt x="12654" y="1359"/>
                  </a:lnTo>
                  <a:close/>
                  <a:moveTo>
                    <a:pt x="13688" y="525"/>
                  </a:moveTo>
                  <a:lnTo>
                    <a:pt x="13773" y="479"/>
                  </a:lnTo>
                  <a:lnTo>
                    <a:pt x="13859" y="435"/>
                  </a:lnTo>
                  <a:lnTo>
                    <a:pt x="13946" y="392"/>
                  </a:lnTo>
                  <a:lnTo>
                    <a:pt x="14035" y="349"/>
                  </a:lnTo>
                  <a:lnTo>
                    <a:pt x="14124" y="309"/>
                  </a:lnTo>
                  <a:lnTo>
                    <a:pt x="14215" y="271"/>
                  </a:lnTo>
                  <a:lnTo>
                    <a:pt x="14305" y="234"/>
                  </a:lnTo>
                  <a:lnTo>
                    <a:pt x="14396" y="199"/>
                  </a:lnTo>
                  <a:lnTo>
                    <a:pt x="14487" y="166"/>
                  </a:lnTo>
                  <a:lnTo>
                    <a:pt x="14578" y="134"/>
                  </a:lnTo>
                  <a:lnTo>
                    <a:pt x="14669" y="106"/>
                  </a:lnTo>
                  <a:lnTo>
                    <a:pt x="14760" y="79"/>
                  </a:lnTo>
                  <a:lnTo>
                    <a:pt x="14804" y="67"/>
                  </a:lnTo>
                  <a:lnTo>
                    <a:pt x="14849" y="55"/>
                  </a:lnTo>
                  <a:lnTo>
                    <a:pt x="14894" y="45"/>
                  </a:lnTo>
                  <a:lnTo>
                    <a:pt x="14938" y="34"/>
                  </a:lnTo>
                  <a:lnTo>
                    <a:pt x="14982" y="25"/>
                  </a:lnTo>
                  <a:lnTo>
                    <a:pt x="15026" y="15"/>
                  </a:lnTo>
                  <a:lnTo>
                    <a:pt x="15069" y="8"/>
                  </a:lnTo>
                  <a:lnTo>
                    <a:pt x="15112" y="0"/>
                  </a:lnTo>
                  <a:lnTo>
                    <a:pt x="15123" y="56"/>
                  </a:lnTo>
                  <a:lnTo>
                    <a:pt x="15080" y="64"/>
                  </a:lnTo>
                  <a:lnTo>
                    <a:pt x="15037" y="72"/>
                  </a:lnTo>
                  <a:lnTo>
                    <a:pt x="14994" y="81"/>
                  </a:lnTo>
                  <a:lnTo>
                    <a:pt x="14950" y="91"/>
                  </a:lnTo>
                  <a:lnTo>
                    <a:pt x="14907" y="101"/>
                  </a:lnTo>
                  <a:lnTo>
                    <a:pt x="14863" y="112"/>
                  </a:lnTo>
                  <a:lnTo>
                    <a:pt x="14818" y="123"/>
                  </a:lnTo>
                  <a:lnTo>
                    <a:pt x="14774" y="135"/>
                  </a:lnTo>
                  <a:lnTo>
                    <a:pt x="14685" y="161"/>
                  </a:lnTo>
                  <a:lnTo>
                    <a:pt x="14595" y="190"/>
                  </a:lnTo>
                  <a:lnTo>
                    <a:pt x="14505" y="220"/>
                  </a:lnTo>
                  <a:lnTo>
                    <a:pt x="14415" y="253"/>
                  </a:lnTo>
                  <a:lnTo>
                    <a:pt x="14326" y="288"/>
                  </a:lnTo>
                  <a:lnTo>
                    <a:pt x="14236" y="324"/>
                  </a:lnTo>
                  <a:lnTo>
                    <a:pt x="14147" y="362"/>
                  </a:lnTo>
                  <a:lnTo>
                    <a:pt x="14059" y="402"/>
                  </a:lnTo>
                  <a:lnTo>
                    <a:pt x="13971" y="444"/>
                  </a:lnTo>
                  <a:lnTo>
                    <a:pt x="13885" y="487"/>
                  </a:lnTo>
                  <a:lnTo>
                    <a:pt x="13799" y="531"/>
                  </a:lnTo>
                  <a:lnTo>
                    <a:pt x="13715" y="576"/>
                  </a:lnTo>
                  <a:lnTo>
                    <a:pt x="13688" y="5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8262" name="Group 134"/>
            <p:cNvGrpSpPr>
              <a:grpSpLocks/>
            </p:cNvGrpSpPr>
            <p:nvPr/>
          </p:nvGrpSpPr>
          <p:grpSpPr bwMode="auto">
            <a:xfrm>
              <a:off x="2251" y="1995"/>
              <a:ext cx="1313" cy="506"/>
              <a:chOff x="2251" y="1995"/>
              <a:chExt cx="1313" cy="506"/>
            </a:xfrm>
          </p:grpSpPr>
          <p:sp>
            <p:nvSpPr>
              <p:cNvPr id="99422" name="Freeform 135"/>
              <p:cNvSpPr>
                <a:spLocks/>
              </p:cNvSpPr>
              <p:nvPr/>
            </p:nvSpPr>
            <p:spPr bwMode="auto">
              <a:xfrm>
                <a:off x="3229" y="2435"/>
                <a:ext cx="37" cy="18"/>
              </a:xfrm>
              <a:custGeom>
                <a:avLst/>
                <a:gdLst>
                  <a:gd name="T0" fmla="*/ 0 w 148"/>
                  <a:gd name="T1" fmla="*/ 0 h 71"/>
                  <a:gd name="T2" fmla="*/ 0 w 148"/>
                  <a:gd name="T3" fmla="*/ 0 h 71"/>
                  <a:gd name="T4" fmla="*/ 0 w 148"/>
                  <a:gd name="T5" fmla="*/ 0 h 71"/>
                  <a:gd name="T6" fmla="*/ 0 w 148"/>
                  <a:gd name="T7" fmla="*/ 0 h 71"/>
                  <a:gd name="T8" fmla="*/ 0 w 148"/>
                  <a:gd name="T9" fmla="*/ 0 h 71"/>
                  <a:gd name="T10" fmla="*/ 0 w 148"/>
                  <a:gd name="T11" fmla="*/ 0 h 71"/>
                  <a:gd name="T12" fmla="*/ 0 w 148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71"/>
                  <a:gd name="T23" fmla="*/ 148 w 148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71">
                    <a:moveTo>
                      <a:pt x="0" y="27"/>
                    </a:moveTo>
                    <a:lnTo>
                      <a:pt x="23" y="34"/>
                    </a:lnTo>
                    <a:lnTo>
                      <a:pt x="139" y="71"/>
                    </a:lnTo>
                    <a:lnTo>
                      <a:pt x="148" y="44"/>
                    </a:lnTo>
                    <a:lnTo>
                      <a:pt x="32" y="7"/>
                    </a:lnTo>
                    <a:lnTo>
                      <a:pt x="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3" name="Freeform 136"/>
              <p:cNvSpPr>
                <a:spLocks/>
              </p:cNvSpPr>
              <p:nvPr/>
            </p:nvSpPr>
            <p:spPr bwMode="auto">
              <a:xfrm>
                <a:off x="3160" y="2413"/>
                <a:ext cx="37" cy="18"/>
              </a:xfrm>
              <a:custGeom>
                <a:avLst/>
                <a:gdLst>
                  <a:gd name="T0" fmla="*/ 0 w 147"/>
                  <a:gd name="T1" fmla="*/ 0 h 71"/>
                  <a:gd name="T2" fmla="*/ 0 w 147"/>
                  <a:gd name="T3" fmla="*/ 0 h 71"/>
                  <a:gd name="T4" fmla="*/ 0 w 147"/>
                  <a:gd name="T5" fmla="*/ 0 h 71"/>
                  <a:gd name="T6" fmla="*/ 0 w 147"/>
                  <a:gd name="T7" fmla="*/ 0 h 71"/>
                  <a:gd name="T8" fmla="*/ 0 w 147"/>
                  <a:gd name="T9" fmla="*/ 0 h 71"/>
                  <a:gd name="T10" fmla="*/ 0 w 147"/>
                  <a:gd name="T11" fmla="*/ 0 h 71"/>
                  <a:gd name="T12" fmla="*/ 0 w 147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71"/>
                  <a:gd name="T23" fmla="*/ 147 w 147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71">
                    <a:moveTo>
                      <a:pt x="0" y="27"/>
                    </a:moveTo>
                    <a:lnTo>
                      <a:pt x="79" y="53"/>
                    </a:lnTo>
                    <a:lnTo>
                      <a:pt x="138" y="71"/>
                    </a:lnTo>
                    <a:lnTo>
                      <a:pt x="147" y="44"/>
                    </a:lnTo>
                    <a:lnTo>
                      <a:pt x="88" y="25"/>
                    </a:lnTo>
                    <a:lnTo>
                      <a:pt x="8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4" name="Freeform 137"/>
              <p:cNvSpPr>
                <a:spLocks/>
              </p:cNvSpPr>
              <p:nvPr/>
            </p:nvSpPr>
            <p:spPr bwMode="auto">
              <a:xfrm>
                <a:off x="3091" y="2391"/>
                <a:ext cx="37" cy="17"/>
              </a:xfrm>
              <a:custGeom>
                <a:avLst/>
                <a:gdLst>
                  <a:gd name="T0" fmla="*/ 0 w 147"/>
                  <a:gd name="T1" fmla="*/ 0 h 71"/>
                  <a:gd name="T2" fmla="*/ 0 w 147"/>
                  <a:gd name="T3" fmla="*/ 0 h 71"/>
                  <a:gd name="T4" fmla="*/ 0 w 147"/>
                  <a:gd name="T5" fmla="*/ 0 h 71"/>
                  <a:gd name="T6" fmla="*/ 0 w 147"/>
                  <a:gd name="T7" fmla="*/ 0 h 71"/>
                  <a:gd name="T8" fmla="*/ 0 w 147"/>
                  <a:gd name="T9" fmla="*/ 0 h 71"/>
                  <a:gd name="T10" fmla="*/ 0 w 147"/>
                  <a:gd name="T11" fmla="*/ 0 h 71"/>
                  <a:gd name="T12" fmla="*/ 0 w 147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71"/>
                  <a:gd name="T23" fmla="*/ 147 w 147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71">
                    <a:moveTo>
                      <a:pt x="0" y="27"/>
                    </a:moveTo>
                    <a:lnTo>
                      <a:pt x="59" y="46"/>
                    </a:lnTo>
                    <a:lnTo>
                      <a:pt x="138" y="71"/>
                    </a:lnTo>
                    <a:lnTo>
                      <a:pt x="147" y="44"/>
                    </a:lnTo>
                    <a:lnTo>
                      <a:pt x="67" y="18"/>
                    </a:lnTo>
                    <a:lnTo>
                      <a:pt x="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5" name="Freeform 138"/>
              <p:cNvSpPr>
                <a:spLocks/>
              </p:cNvSpPr>
              <p:nvPr/>
            </p:nvSpPr>
            <p:spPr bwMode="auto">
              <a:xfrm>
                <a:off x="3022" y="2368"/>
                <a:ext cx="36" cy="18"/>
              </a:xfrm>
              <a:custGeom>
                <a:avLst/>
                <a:gdLst>
                  <a:gd name="T0" fmla="*/ 0 w 147"/>
                  <a:gd name="T1" fmla="*/ 0 h 73"/>
                  <a:gd name="T2" fmla="*/ 0 w 147"/>
                  <a:gd name="T3" fmla="*/ 0 h 73"/>
                  <a:gd name="T4" fmla="*/ 0 w 147"/>
                  <a:gd name="T5" fmla="*/ 0 h 73"/>
                  <a:gd name="T6" fmla="*/ 0 w 147"/>
                  <a:gd name="T7" fmla="*/ 0 h 73"/>
                  <a:gd name="T8" fmla="*/ 0 w 147"/>
                  <a:gd name="T9" fmla="*/ 0 h 73"/>
                  <a:gd name="T10" fmla="*/ 0 w 147"/>
                  <a:gd name="T11" fmla="*/ 0 h 73"/>
                  <a:gd name="T12" fmla="*/ 0 w 147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73"/>
                  <a:gd name="T23" fmla="*/ 147 w 14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73">
                    <a:moveTo>
                      <a:pt x="0" y="29"/>
                    </a:moveTo>
                    <a:lnTo>
                      <a:pt x="68" y="50"/>
                    </a:lnTo>
                    <a:lnTo>
                      <a:pt x="138" y="73"/>
                    </a:lnTo>
                    <a:lnTo>
                      <a:pt x="147" y="44"/>
                    </a:lnTo>
                    <a:lnTo>
                      <a:pt x="77" y="22"/>
                    </a:lnTo>
                    <a:lnTo>
                      <a:pt x="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6" name="Freeform 139"/>
              <p:cNvSpPr>
                <a:spLocks/>
              </p:cNvSpPr>
              <p:nvPr/>
            </p:nvSpPr>
            <p:spPr bwMode="auto">
              <a:xfrm>
                <a:off x="2952" y="2346"/>
                <a:ext cx="37" cy="18"/>
              </a:xfrm>
              <a:custGeom>
                <a:avLst/>
                <a:gdLst>
                  <a:gd name="T0" fmla="*/ 0 w 148"/>
                  <a:gd name="T1" fmla="*/ 0 h 73"/>
                  <a:gd name="T2" fmla="*/ 0 w 148"/>
                  <a:gd name="T3" fmla="*/ 0 h 73"/>
                  <a:gd name="T4" fmla="*/ 0 w 148"/>
                  <a:gd name="T5" fmla="*/ 0 h 73"/>
                  <a:gd name="T6" fmla="*/ 0 w 148"/>
                  <a:gd name="T7" fmla="*/ 0 h 73"/>
                  <a:gd name="T8" fmla="*/ 0 w 148"/>
                  <a:gd name="T9" fmla="*/ 0 h 73"/>
                  <a:gd name="T10" fmla="*/ 0 w 148"/>
                  <a:gd name="T11" fmla="*/ 0 h 73"/>
                  <a:gd name="T12" fmla="*/ 0 w 148"/>
                  <a:gd name="T13" fmla="*/ 0 h 73"/>
                  <a:gd name="T14" fmla="*/ 0 w 148"/>
                  <a:gd name="T15" fmla="*/ 0 h 73"/>
                  <a:gd name="T16" fmla="*/ 0 w 148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8"/>
                  <a:gd name="T28" fmla="*/ 0 h 73"/>
                  <a:gd name="T29" fmla="*/ 148 w 14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8" h="73">
                    <a:moveTo>
                      <a:pt x="0" y="27"/>
                    </a:moveTo>
                    <a:lnTo>
                      <a:pt x="23" y="35"/>
                    </a:lnTo>
                    <a:lnTo>
                      <a:pt x="100" y="60"/>
                    </a:lnTo>
                    <a:lnTo>
                      <a:pt x="139" y="73"/>
                    </a:lnTo>
                    <a:lnTo>
                      <a:pt x="148" y="44"/>
                    </a:lnTo>
                    <a:lnTo>
                      <a:pt x="109" y="32"/>
                    </a:lnTo>
                    <a:lnTo>
                      <a:pt x="32" y="8"/>
                    </a:lnTo>
                    <a:lnTo>
                      <a:pt x="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7" name="Freeform 140"/>
              <p:cNvSpPr>
                <a:spLocks/>
              </p:cNvSpPr>
              <p:nvPr/>
            </p:nvSpPr>
            <p:spPr bwMode="auto">
              <a:xfrm>
                <a:off x="2903" y="2330"/>
                <a:ext cx="17" cy="12"/>
              </a:xfrm>
              <a:custGeom>
                <a:avLst/>
                <a:gdLst>
                  <a:gd name="T0" fmla="*/ 0 w 69"/>
                  <a:gd name="T1" fmla="*/ 0 h 46"/>
                  <a:gd name="T2" fmla="*/ 0 w 69"/>
                  <a:gd name="T3" fmla="*/ 0 h 46"/>
                  <a:gd name="T4" fmla="*/ 0 w 69"/>
                  <a:gd name="T5" fmla="*/ 0 h 46"/>
                  <a:gd name="T6" fmla="*/ 0 w 69"/>
                  <a:gd name="T7" fmla="*/ 0 h 46"/>
                  <a:gd name="T8" fmla="*/ 0 w 69"/>
                  <a:gd name="T9" fmla="*/ 0 h 46"/>
                  <a:gd name="T10" fmla="*/ 0 w 69"/>
                  <a:gd name="T11" fmla="*/ 0 h 46"/>
                  <a:gd name="T12" fmla="*/ 0 w 69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6"/>
                  <a:gd name="T23" fmla="*/ 69 w 69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6">
                    <a:moveTo>
                      <a:pt x="0" y="27"/>
                    </a:moveTo>
                    <a:lnTo>
                      <a:pt x="0" y="27"/>
                    </a:lnTo>
                    <a:lnTo>
                      <a:pt x="60" y="46"/>
                    </a:lnTo>
                    <a:lnTo>
                      <a:pt x="69" y="19"/>
                    </a:lnTo>
                    <a:lnTo>
                      <a:pt x="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8" name="Freeform 141"/>
              <p:cNvSpPr>
                <a:spLocks/>
              </p:cNvSpPr>
              <p:nvPr/>
            </p:nvSpPr>
            <p:spPr bwMode="auto">
              <a:xfrm>
                <a:off x="2883" y="2324"/>
                <a:ext cx="22" cy="13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52"/>
                  <a:gd name="T23" fmla="*/ 87 w 8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52">
                    <a:moveTo>
                      <a:pt x="0" y="27"/>
                    </a:moveTo>
                    <a:lnTo>
                      <a:pt x="13" y="32"/>
                    </a:lnTo>
                    <a:lnTo>
                      <a:pt x="78" y="52"/>
                    </a:lnTo>
                    <a:lnTo>
                      <a:pt x="87" y="25"/>
                    </a:lnTo>
                    <a:lnTo>
                      <a:pt x="22" y="5"/>
                    </a:lnTo>
                    <a:lnTo>
                      <a:pt x="8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9" name="Freeform 142"/>
              <p:cNvSpPr>
                <a:spLocks/>
              </p:cNvSpPr>
              <p:nvPr/>
            </p:nvSpPr>
            <p:spPr bwMode="auto">
              <a:xfrm>
                <a:off x="2814" y="2303"/>
                <a:ext cx="37" cy="17"/>
              </a:xfrm>
              <a:custGeom>
                <a:avLst/>
                <a:gdLst>
                  <a:gd name="T0" fmla="*/ 0 w 147"/>
                  <a:gd name="T1" fmla="*/ 0 h 69"/>
                  <a:gd name="T2" fmla="*/ 0 w 147"/>
                  <a:gd name="T3" fmla="*/ 0 h 69"/>
                  <a:gd name="T4" fmla="*/ 0 w 147"/>
                  <a:gd name="T5" fmla="*/ 0 h 69"/>
                  <a:gd name="T6" fmla="*/ 0 w 147"/>
                  <a:gd name="T7" fmla="*/ 0 h 69"/>
                  <a:gd name="T8" fmla="*/ 0 w 147"/>
                  <a:gd name="T9" fmla="*/ 0 h 69"/>
                  <a:gd name="T10" fmla="*/ 0 w 147"/>
                  <a:gd name="T11" fmla="*/ 0 h 69"/>
                  <a:gd name="T12" fmla="*/ 0 w 147"/>
                  <a:gd name="T13" fmla="*/ 0 h 69"/>
                  <a:gd name="T14" fmla="*/ 0 w 147"/>
                  <a:gd name="T15" fmla="*/ 0 h 69"/>
                  <a:gd name="T16" fmla="*/ 0 w 147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69"/>
                  <a:gd name="T29" fmla="*/ 147 w 147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69">
                    <a:moveTo>
                      <a:pt x="0" y="27"/>
                    </a:moveTo>
                    <a:lnTo>
                      <a:pt x="36" y="39"/>
                    </a:lnTo>
                    <a:lnTo>
                      <a:pt x="100" y="58"/>
                    </a:lnTo>
                    <a:lnTo>
                      <a:pt x="139" y="69"/>
                    </a:lnTo>
                    <a:lnTo>
                      <a:pt x="147" y="42"/>
                    </a:lnTo>
                    <a:lnTo>
                      <a:pt x="108" y="30"/>
                    </a:lnTo>
                    <a:lnTo>
                      <a:pt x="45" y="10"/>
                    </a:lnTo>
                    <a:lnTo>
                      <a:pt x="8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0" name="Freeform 143"/>
              <p:cNvSpPr>
                <a:spLocks/>
              </p:cNvSpPr>
              <p:nvPr/>
            </p:nvSpPr>
            <p:spPr bwMode="auto">
              <a:xfrm>
                <a:off x="2744" y="2283"/>
                <a:ext cx="37" cy="17"/>
              </a:xfrm>
              <a:custGeom>
                <a:avLst/>
                <a:gdLst>
                  <a:gd name="T0" fmla="*/ 0 w 147"/>
                  <a:gd name="T1" fmla="*/ 0 h 68"/>
                  <a:gd name="T2" fmla="*/ 0 w 147"/>
                  <a:gd name="T3" fmla="*/ 0 h 68"/>
                  <a:gd name="T4" fmla="*/ 0 w 147"/>
                  <a:gd name="T5" fmla="*/ 0 h 68"/>
                  <a:gd name="T6" fmla="*/ 0 w 147"/>
                  <a:gd name="T7" fmla="*/ 0 h 68"/>
                  <a:gd name="T8" fmla="*/ 0 w 147"/>
                  <a:gd name="T9" fmla="*/ 0 h 68"/>
                  <a:gd name="T10" fmla="*/ 0 w 147"/>
                  <a:gd name="T11" fmla="*/ 0 h 68"/>
                  <a:gd name="T12" fmla="*/ 0 w 147"/>
                  <a:gd name="T13" fmla="*/ 0 h 68"/>
                  <a:gd name="T14" fmla="*/ 0 w 147"/>
                  <a:gd name="T15" fmla="*/ 0 h 68"/>
                  <a:gd name="T16" fmla="*/ 0 w 147"/>
                  <a:gd name="T17" fmla="*/ 0 h 68"/>
                  <a:gd name="T18" fmla="*/ 0 w 147"/>
                  <a:gd name="T19" fmla="*/ 0 h 68"/>
                  <a:gd name="T20" fmla="*/ 0 w 147"/>
                  <a:gd name="T21" fmla="*/ 0 h 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68"/>
                  <a:gd name="T35" fmla="*/ 147 w 147"/>
                  <a:gd name="T36" fmla="*/ 68 h 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68">
                    <a:moveTo>
                      <a:pt x="0" y="27"/>
                    </a:moveTo>
                    <a:lnTo>
                      <a:pt x="1" y="28"/>
                    </a:lnTo>
                    <a:lnTo>
                      <a:pt x="63" y="45"/>
                    </a:lnTo>
                    <a:lnTo>
                      <a:pt x="125" y="63"/>
                    </a:lnTo>
                    <a:lnTo>
                      <a:pt x="139" y="68"/>
                    </a:lnTo>
                    <a:lnTo>
                      <a:pt x="147" y="39"/>
                    </a:lnTo>
                    <a:lnTo>
                      <a:pt x="133" y="36"/>
                    </a:lnTo>
                    <a:lnTo>
                      <a:pt x="71" y="18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1" name="Freeform 144"/>
              <p:cNvSpPr>
                <a:spLocks/>
              </p:cNvSpPr>
              <p:nvPr/>
            </p:nvSpPr>
            <p:spPr bwMode="auto">
              <a:xfrm>
                <a:off x="2674" y="2263"/>
                <a:ext cx="37" cy="17"/>
              </a:xfrm>
              <a:custGeom>
                <a:avLst/>
                <a:gdLst>
                  <a:gd name="T0" fmla="*/ 0 w 148"/>
                  <a:gd name="T1" fmla="*/ 0 h 65"/>
                  <a:gd name="T2" fmla="*/ 0 w 148"/>
                  <a:gd name="T3" fmla="*/ 0 h 65"/>
                  <a:gd name="T4" fmla="*/ 0 w 148"/>
                  <a:gd name="T5" fmla="*/ 0 h 65"/>
                  <a:gd name="T6" fmla="*/ 0 w 148"/>
                  <a:gd name="T7" fmla="*/ 0 h 65"/>
                  <a:gd name="T8" fmla="*/ 0 w 148"/>
                  <a:gd name="T9" fmla="*/ 0 h 65"/>
                  <a:gd name="T10" fmla="*/ 0 w 148"/>
                  <a:gd name="T11" fmla="*/ 0 h 65"/>
                  <a:gd name="T12" fmla="*/ 0 w 148"/>
                  <a:gd name="T13" fmla="*/ 0 h 65"/>
                  <a:gd name="T14" fmla="*/ 0 w 148"/>
                  <a:gd name="T15" fmla="*/ 0 h 65"/>
                  <a:gd name="T16" fmla="*/ 0 w 148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8"/>
                  <a:gd name="T28" fmla="*/ 0 h 65"/>
                  <a:gd name="T29" fmla="*/ 148 w 148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8" h="65">
                    <a:moveTo>
                      <a:pt x="0" y="27"/>
                    </a:moveTo>
                    <a:lnTo>
                      <a:pt x="38" y="37"/>
                    </a:lnTo>
                    <a:lnTo>
                      <a:pt x="99" y="54"/>
                    </a:lnTo>
                    <a:lnTo>
                      <a:pt x="141" y="65"/>
                    </a:lnTo>
                    <a:lnTo>
                      <a:pt x="148" y="38"/>
                    </a:lnTo>
                    <a:lnTo>
                      <a:pt x="105" y="26"/>
                    </a:lnTo>
                    <a:lnTo>
                      <a:pt x="46" y="10"/>
                    </a:lnTo>
                    <a:lnTo>
                      <a:pt x="8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2" name="Freeform 145"/>
              <p:cNvSpPr>
                <a:spLocks/>
              </p:cNvSpPr>
              <p:nvPr/>
            </p:nvSpPr>
            <p:spPr bwMode="auto">
              <a:xfrm>
                <a:off x="2604" y="2245"/>
                <a:ext cx="37" cy="16"/>
              </a:xfrm>
              <a:custGeom>
                <a:avLst/>
                <a:gdLst>
                  <a:gd name="T0" fmla="*/ 0 w 148"/>
                  <a:gd name="T1" fmla="*/ 0 h 65"/>
                  <a:gd name="T2" fmla="*/ 0 w 148"/>
                  <a:gd name="T3" fmla="*/ 0 h 65"/>
                  <a:gd name="T4" fmla="*/ 0 w 148"/>
                  <a:gd name="T5" fmla="*/ 0 h 65"/>
                  <a:gd name="T6" fmla="*/ 0 w 148"/>
                  <a:gd name="T7" fmla="*/ 0 h 65"/>
                  <a:gd name="T8" fmla="*/ 0 w 148"/>
                  <a:gd name="T9" fmla="*/ 0 h 65"/>
                  <a:gd name="T10" fmla="*/ 0 w 148"/>
                  <a:gd name="T11" fmla="*/ 0 h 65"/>
                  <a:gd name="T12" fmla="*/ 0 w 148"/>
                  <a:gd name="T13" fmla="*/ 0 h 65"/>
                  <a:gd name="T14" fmla="*/ 0 w 148"/>
                  <a:gd name="T15" fmla="*/ 0 h 65"/>
                  <a:gd name="T16" fmla="*/ 0 w 148"/>
                  <a:gd name="T17" fmla="*/ 0 h 65"/>
                  <a:gd name="T18" fmla="*/ 0 w 148"/>
                  <a:gd name="T19" fmla="*/ 0 h 65"/>
                  <a:gd name="T20" fmla="*/ 0 w 14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5"/>
                  <a:gd name="T35" fmla="*/ 148 w 148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5">
                    <a:moveTo>
                      <a:pt x="0" y="27"/>
                    </a:moveTo>
                    <a:lnTo>
                      <a:pt x="24" y="34"/>
                    </a:lnTo>
                    <a:lnTo>
                      <a:pt x="81" y="49"/>
                    </a:lnTo>
                    <a:lnTo>
                      <a:pt x="140" y="65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89" y="22"/>
                    </a:lnTo>
                    <a:lnTo>
                      <a:pt x="32" y="6"/>
                    </a:lnTo>
                    <a:lnTo>
                      <a:pt x="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3" name="Freeform 146"/>
              <p:cNvSpPr>
                <a:spLocks/>
              </p:cNvSpPr>
              <p:nvPr/>
            </p:nvSpPr>
            <p:spPr bwMode="auto">
              <a:xfrm>
                <a:off x="2534" y="2226"/>
                <a:ext cx="37" cy="16"/>
              </a:xfrm>
              <a:custGeom>
                <a:avLst/>
                <a:gdLst>
                  <a:gd name="T0" fmla="*/ 0 w 148"/>
                  <a:gd name="T1" fmla="*/ 0 h 63"/>
                  <a:gd name="T2" fmla="*/ 0 w 148"/>
                  <a:gd name="T3" fmla="*/ 0 h 63"/>
                  <a:gd name="T4" fmla="*/ 0 w 148"/>
                  <a:gd name="T5" fmla="*/ 0 h 63"/>
                  <a:gd name="T6" fmla="*/ 0 w 148"/>
                  <a:gd name="T7" fmla="*/ 0 h 63"/>
                  <a:gd name="T8" fmla="*/ 0 w 148"/>
                  <a:gd name="T9" fmla="*/ 0 h 63"/>
                  <a:gd name="T10" fmla="*/ 0 w 148"/>
                  <a:gd name="T11" fmla="*/ 0 h 63"/>
                  <a:gd name="T12" fmla="*/ 0 w 148"/>
                  <a:gd name="T13" fmla="*/ 0 h 63"/>
                  <a:gd name="T14" fmla="*/ 0 w 148"/>
                  <a:gd name="T15" fmla="*/ 0 h 63"/>
                  <a:gd name="T16" fmla="*/ 0 w 148"/>
                  <a:gd name="T17" fmla="*/ 0 h 63"/>
                  <a:gd name="T18" fmla="*/ 0 w 148"/>
                  <a:gd name="T19" fmla="*/ 0 h 63"/>
                  <a:gd name="T20" fmla="*/ 0 w 148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63"/>
                  <a:gd name="T35" fmla="*/ 148 w 14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63">
                    <a:moveTo>
                      <a:pt x="0" y="28"/>
                    </a:moveTo>
                    <a:lnTo>
                      <a:pt x="28" y="35"/>
                    </a:lnTo>
                    <a:lnTo>
                      <a:pt x="82" y="49"/>
                    </a:lnTo>
                    <a:lnTo>
                      <a:pt x="136" y="63"/>
                    </a:lnTo>
                    <a:lnTo>
                      <a:pt x="141" y="63"/>
                    </a:lnTo>
                    <a:lnTo>
                      <a:pt x="148" y="36"/>
                    </a:lnTo>
                    <a:lnTo>
                      <a:pt x="143" y="35"/>
                    </a:lnTo>
                    <a:lnTo>
                      <a:pt x="89" y="20"/>
                    </a:lnTo>
                    <a:lnTo>
                      <a:pt x="35" y="7"/>
                    </a:lnTo>
                    <a:lnTo>
                      <a:pt x="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4" name="Freeform 147"/>
              <p:cNvSpPr>
                <a:spLocks/>
              </p:cNvSpPr>
              <p:nvPr/>
            </p:nvSpPr>
            <p:spPr bwMode="auto">
              <a:xfrm>
                <a:off x="2464" y="2210"/>
                <a:ext cx="36" cy="15"/>
              </a:xfrm>
              <a:custGeom>
                <a:avLst/>
                <a:gdLst>
                  <a:gd name="T0" fmla="*/ 0 w 147"/>
                  <a:gd name="T1" fmla="*/ 0 h 61"/>
                  <a:gd name="T2" fmla="*/ 0 w 147"/>
                  <a:gd name="T3" fmla="*/ 0 h 61"/>
                  <a:gd name="T4" fmla="*/ 0 w 147"/>
                  <a:gd name="T5" fmla="*/ 0 h 61"/>
                  <a:gd name="T6" fmla="*/ 0 w 147"/>
                  <a:gd name="T7" fmla="*/ 0 h 61"/>
                  <a:gd name="T8" fmla="*/ 0 w 147"/>
                  <a:gd name="T9" fmla="*/ 0 h 61"/>
                  <a:gd name="T10" fmla="*/ 0 w 147"/>
                  <a:gd name="T11" fmla="*/ 0 h 61"/>
                  <a:gd name="T12" fmla="*/ 0 w 147"/>
                  <a:gd name="T13" fmla="*/ 0 h 61"/>
                  <a:gd name="T14" fmla="*/ 0 w 147"/>
                  <a:gd name="T15" fmla="*/ 0 h 61"/>
                  <a:gd name="T16" fmla="*/ 0 w 147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61"/>
                  <a:gd name="T29" fmla="*/ 147 w 147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61">
                    <a:moveTo>
                      <a:pt x="0" y="27"/>
                    </a:moveTo>
                    <a:lnTo>
                      <a:pt x="2" y="28"/>
                    </a:lnTo>
                    <a:lnTo>
                      <a:pt x="101" y="52"/>
                    </a:lnTo>
                    <a:lnTo>
                      <a:pt x="140" y="61"/>
                    </a:lnTo>
                    <a:lnTo>
                      <a:pt x="147" y="34"/>
                    </a:lnTo>
                    <a:lnTo>
                      <a:pt x="108" y="24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5" name="Freeform 148"/>
              <p:cNvSpPr>
                <a:spLocks/>
              </p:cNvSpPr>
              <p:nvPr/>
            </p:nvSpPr>
            <p:spPr bwMode="auto">
              <a:xfrm>
                <a:off x="2393" y="2193"/>
                <a:ext cx="37" cy="15"/>
              </a:xfrm>
              <a:custGeom>
                <a:avLst/>
                <a:gdLst>
                  <a:gd name="T0" fmla="*/ 0 w 148"/>
                  <a:gd name="T1" fmla="*/ 0 h 61"/>
                  <a:gd name="T2" fmla="*/ 0 w 148"/>
                  <a:gd name="T3" fmla="*/ 0 h 61"/>
                  <a:gd name="T4" fmla="*/ 0 w 148"/>
                  <a:gd name="T5" fmla="*/ 0 h 61"/>
                  <a:gd name="T6" fmla="*/ 0 w 148"/>
                  <a:gd name="T7" fmla="*/ 0 h 61"/>
                  <a:gd name="T8" fmla="*/ 0 w 148"/>
                  <a:gd name="T9" fmla="*/ 0 h 61"/>
                  <a:gd name="T10" fmla="*/ 0 w 148"/>
                  <a:gd name="T11" fmla="*/ 0 h 61"/>
                  <a:gd name="T12" fmla="*/ 0 w 148"/>
                  <a:gd name="T13" fmla="*/ 0 h 61"/>
                  <a:gd name="T14" fmla="*/ 0 w 148"/>
                  <a:gd name="T15" fmla="*/ 0 h 61"/>
                  <a:gd name="T16" fmla="*/ 0 w 148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8"/>
                  <a:gd name="T28" fmla="*/ 0 h 61"/>
                  <a:gd name="T29" fmla="*/ 148 w 148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8" h="61">
                    <a:moveTo>
                      <a:pt x="0" y="29"/>
                    </a:moveTo>
                    <a:lnTo>
                      <a:pt x="12" y="32"/>
                    </a:lnTo>
                    <a:lnTo>
                      <a:pt x="99" y="51"/>
                    </a:lnTo>
                    <a:lnTo>
                      <a:pt x="142" y="61"/>
                    </a:lnTo>
                    <a:lnTo>
                      <a:pt x="148" y="33"/>
                    </a:lnTo>
                    <a:lnTo>
                      <a:pt x="106" y="23"/>
                    </a:lnTo>
                    <a:lnTo>
                      <a:pt x="19" y="4"/>
                    </a:lnTo>
                    <a:lnTo>
                      <a:pt x="6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6" name="Freeform 149"/>
              <p:cNvSpPr>
                <a:spLocks/>
              </p:cNvSpPr>
              <p:nvPr/>
            </p:nvSpPr>
            <p:spPr bwMode="auto">
              <a:xfrm>
                <a:off x="2322" y="2177"/>
                <a:ext cx="37" cy="15"/>
              </a:xfrm>
              <a:custGeom>
                <a:avLst/>
                <a:gdLst>
                  <a:gd name="T0" fmla="*/ 0 w 148"/>
                  <a:gd name="T1" fmla="*/ 0 h 59"/>
                  <a:gd name="T2" fmla="*/ 0 w 148"/>
                  <a:gd name="T3" fmla="*/ 0 h 59"/>
                  <a:gd name="T4" fmla="*/ 0 w 148"/>
                  <a:gd name="T5" fmla="*/ 0 h 59"/>
                  <a:gd name="T6" fmla="*/ 0 w 148"/>
                  <a:gd name="T7" fmla="*/ 0 h 59"/>
                  <a:gd name="T8" fmla="*/ 0 w 148"/>
                  <a:gd name="T9" fmla="*/ 0 h 59"/>
                  <a:gd name="T10" fmla="*/ 0 w 148"/>
                  <a:gd name="T11" fmla="*/ 0 h 59"/>
                  <a:gd name="T12" fmla="*/ 0 w 148"/>
                  <a:gd name="T13" fmla="*/ 0 h 59"/>
                  <a:gd name="T14" fmla="*/ 0 w 148"/>
                  <a:gd name="T15" fmla="*/ 0 h 59"/>
                  <a:gd name="T16" fmla="*/ 0 w 148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8"/>
                  <a:gd name="T28" fmla="*/ 0 h 59"/>
                  <a:gd name="T29" fmla="*/ 148 w 148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8" h="59">
                    <a:moveTo>
                      <a:pt x="0" y="29"/>
                    </a:moveTo>
                    <a:lnTo>
                      <a:pt x="62" y="42"/>
                    </a:lnTo>
                    <a:lnTo>
                      <a:pt x="136" y="58"/>
                    </a:lnTo>
                    <a:lnTo>
                      <a:pt x="141" y="59"/>
                    </a:lnTo>
                    <a:lnTo>
                      <a:pt x="148" y="31"/>
                    </a:lnTo>
                    <a:lnTo>
                      <a:pt x="141" y="30"/>
                    </a:lnTo>
                    <a:lnTo>
                      <a:pt x="69" y="14"/>
                    </a:lnTo>
                    <a:lnTo>
                      <a:pt x="6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7" name="Freeform 150"/>
              <p:cNvSpPr>
                <a:spLocks/>
              </p:cNvSpPr>
              <p:nvPr/>
            </p:nvSpPr>
            <p:spPr bwMode="auto">
              <a:xfrm>
                <a:off x="2251" y="2163"/>
                <a:ext cx="37" cy="14"/>
              </a:xfrm>
              <a:custGeom>
                <a:avLst/>
                <a:gdLst>
                  <a:gd name="T0" fmla="*/ 0 w 148"/>
                  <a:gd name="T1" fmla="*/ 0 h 57"/>
                  <a:gd name="T2" fmla="*/ 0 w 148"/>
                  <a:gd name="T3" fmla="*/ 0 h 57"/>
                  <a:gd name="T4" fmla="*/ 0 w 148"/>
                  <a:gd name="T5" fmla="*/ 0 h 57"/>
                  <a:gd name="T6" fmla="*/ 0 w 148"/>
                  <a:gd name="T7" fmla="*/ 0 h 57"/>
                  <a:gd name="T8" fmla="*/ 0 w 148"/>
                  <a:gd name="T9" fmla="*/ 0 h 57"/>
                  <a:gd name="T10" fmla="*/ 0 w 148"/>
                  <a:gd name="T11" fmla="*/ 0 h 57"/>
                  <a:gd name="T12" fmla="*/ 0 w 148"/>
                  <a:gd name="T13" fmla="*/ 0 h 57"/>
                  <a:gd name="T14" fmla="*/ 0 w 148"/>
                  <a:gd name="T15" fmla="*/ 0 h 57"/>
                  <a:gd name="T16" fmla="*/ 0 w 148"/>
                  <a:gd name="T17" fmla="*/ 0 h 57"/>
                  <a:gd name="T18" fmla="*/ 0 w 148"/>
                  <a:gd name="T19" fmla="*/ 0 h 57"/>
                  <a:gd name="T20" fmla="*/ 0 w 148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57"/>
                  <a:gd name="T35" fmla="*/ 148 w 148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57">
                    <a:moveTo>
                      <a:pt x="0" y="28"/>
                    </a:moveTo>
                    <a:lnTo>
                      <a:pt x="26" y="33"/>
                    </a:lnTo>
                    <a:lnTo>
                      <a:pt x="66" y="41"/>
                    </a:lnTo>
                    <a:lnTo>
                      <a:pt x="110" y="50"/>
                    </a:lnTo>
                    <a:lnTo>
                      <a:pt x="143" y="57"/>
                    </a:lnTo>
                    <a:lnTo>
                      <a:pt x="148" y="29"/>
                    </a:lnTo>
                    <a:lnTo>
                      <a:pt x="115" y="22"/>
                    </a:lnTo>
                    <a:lnTo>
                      <a:pt x="71" y="13"/>
                    </a:lnTo>
                    <a:lnTo>
                      <a:pt x="32" y="5"/>
                    </a:lnTo>
                    <a:lnTo>
                      <a:pt x="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8" name="Freeform 151"/>
              <p:cNvSpPr>
                <a:spLocks/>
              </p:cNvSpPr>
              <p:nvPr/>
            </p:nvSpPr>
            <p:spPr bwMode="auto">
              <a:xfrm>
                <a:off x="2985" y="2470"/>
                <a:ext cx="30" cy="31"/>
              </a:xfrm>
              <a:custGeom>
                <a:avLst/>
                <a:gdLst>
                  <a:gd name="T0" fmla="*/ 0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0 h 124"/>
                  <a:gd name="T8" fmla="*/ 0 w 124"/>
                  <a:gd name="T9" fmla="*/ 0 h 124"/>
                  <a:gd name="T10" fmla="*/ 0 w 124"/>
                  <a:gd name="T11" fmla="*/ 0 h 124"/>
                  <a:gd name="T12" fmla="*/ 0 w 124"/>
                  <a:gd name="T13" fmla="*/ 0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w 124"/>
                  <a:gd name="T21" fmla="*/ 0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4"/>
                  <a:gd name="T34" fmla="*/ 0 h 124"/>
                  <a:gd name="T35" fmla="*/ 124 w 124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4" h="124">
                    <a:moveTo>
                      <a:pt x="103" y="0"/>
                    </a:moveTo>
                    <a:lnTo>
                      <a:pt x="91" y="13"/>
                    </a:lnTo>
                    <a:lnTo>
                      <a:pt x="59" y="43"/>
                    </a:lnTo>
                    <a:lnTo>
                      <a:pt x="30" y="74"/>
                    </a:lnTo>
                    <a:lnTo>
                      <a:pt x="0" y="103"/>
                    </a:lnTo>
                    <a:lnTo>
                      <a:pt x="21" y="124"/>
                    </a:lnTo>
                    <a:lnTo>
                      <a:pt x="50" y="94"/>
                    </a:lnTo>
                    <a:lnTo>
                      <a:pt x="81" y="64"/>
                    </a:lnTo>
                    <a:lnTo>
                      <a:pt x="111" y="33"/>
                    </a:lnTo>
                    <a:lnTo>
                      <a:pt x="124" y="2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39" name="Freeform 152"/>
              <p:cNvSpPr>
                <a:spLocks/>
              </p:cNvSpPr>
              <p:nvPr/>
            </p:nvSpPr>
            <p:spPr bwMode="auto">
              <a:xfrm>
                <a:off x="3036" y="2420"/>
                <a:ext cx="32" cy="30"/>
              </a:xfrm>
              <a:custGeom>
                <a:avLst/>
                <a:gdLst>
                  <a:gd name="T0" fmla="*/ 0 w 127"/>
                  <a:gd name="T1" fmla="*/ 0 h 121"/>
                  <a:gd name="T2" fmla="*/ 0 w 127"/>
                  <a:gd name="T3" fmla="*/ 0 h 121"/>
                  <a:gd name="T4" fmla="*/ 0 w 127"/>
                  <a:gd name="T5" fmla="*/ 0 h 121"/>
                  <a:gd name="T6" fmla="*/ 0 w 127"/>
                  <a:gd name="T7" fmla="*/ 0 h 121"/>
                  <a:gd name="T8" fmla="*/ 0 w 127"/>
                  <a:gd name="T9" fmla="*/ 0 h 121"/>
                  <a:gd name="T10" fmla="*/ 0 w 127"/>
                  <a:gd name="T11" fmla="*/ 0 h 121"/>
                  <a:gd name="T12" fmla="*/ 0 w 127"/>
                  <a:gd name="T13" fmla="*/ 0 h 121"/>
                  <a:gd name="T14" fmla="*/ 0 w 127"/>
                  <a:gd name="T15" fmla="*/ 0 h 121"/>
                  <a:gd name="T16" fmla="*/ 0 w 127"/>
                  <a:gd name="T17" fmla="*/ 0 h 121"/>
                  <a:gd name="T18" fmla="*/ 0 w 127"/>
                  <a:gd name="T19" fmla="*/ 0 h 121"/>
                  <a:gd name="T20" fmla="*/ 0 w 127"/>
                  <a:gd name="T21" fmla="*/ 0 h 1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21"/>
                  <a:gd name="T35" fmla="*/ 127 w 127"/>
                  <a:gd name="T36" fmla="*/ 121 h 1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21">
                    <a:moveTo>
                      <a:pt x="106" y="0"/>
                    </a:moveTo>
                    <a:lnTo>
                      <a:pt x="85" y="20"/>
                    </a:lnTo>
                    <a:lnTo>
                      <a:pt x="49" y="54"/>
                    </a:lnTo>
                    <a:lnTo>
                      <a:pt x="15" y="86"/>
                    </a:lnTo>
                    <a:lnTo>
                      <a:pt x="0" y="100"/>
                    </a:lnTo>
                    <a:lnTo>
                      <a:pt x="21" y="121"/>
                    </a:lnTo>
                    <a:lnTo>
                      <a:pt x="35" y="107"/>
                    </a:lnTo>
                    <a:lnTo>
                      <a:pt x="69" y="75"/>
                    </a:lnTo>
                    <a:lnTo>
                      <a:pt x="104" y="42"/>
                    </a:lnTo>
                    <a:lnTo>
                      <a:pt x="127" y="2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0" name="Freeform 153"/>
              <p:cNvSpPr>
                <a:spLocks/>
              </p:cNvSpPr>
              <p:nvPr/>
            </p:nvSpPr>
            <p:spPr bwMode="auto">
              <a:xfrm>
                <a:off x="3090" y="2371"/>
                <a:ext cx="32" cy="30"/>
              </a:xfrm>
              <a:custGeom>
                <a:avLst/>
                <a:gdLst>
                  <a:gd name="T0" fmla="*/ 0 w 128"/>
                  <a:gd name="T1" fmla="*/ 0 h 118"/>
                  <a:gd name="T2" fmla="*/ 0 w 128"/>
                  <a:gd name="T3" fmla="*/ 0 h 118"/>
                  <a:gd name="T4" fmla="*/ 0 w 128"/>
                  <a:gd name="T5" fmla="*/ 0 h 118"/>
                  <a:gd name="T6" fmla="*/ 0 w 128"/>
                  <a:gd name="T7" fmla="*/ 0 h 118"/>
                  <a:gd name="T8" fmla="*/ 0 w 128"/>
                  <a:gd name="T9" fmla="*/ 0 h 118"/>
                  <a:gd name="T10" fmla="*/ 0 w 128"/>
                  <a:gd name="T11" fmla="*/ 0 h 118"/>
                  <a:gd name="T12" fmla="*/ 0 w 128"/>
                  <a:gd name="T13" fmla="*/ 0 h 118"/>
                  <a:gd name="T14" fmla="*/ 0 w 128"/>
                  <a:gd name="T15" fmla="*/ 0 h 118"/>
                  <a:gd name="T16" fmla="*/ 0 w 128"/>
                  <a:gd name="T17" fmla="*/ 0 h 118"/>
                  <a:gd name="T18" fmla="*/ 0 w 128"/>
                  <a:gd name="T19" fmla="*/ 0 h 118"/>
                  <a:gd name="T20" fmla="*/ 0 w 128"/>
                  <a:gd name="T21" fmla="*/ 0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8"/>
                  <a:gd name="T34" fmla="*/ 0 h 118"/>
                  <a:gd name="T35" fmla="*/ 128 w 128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8" h="118">
                    <a:moveTo>
                      <a:pt x="108" y="0"/>
                    </a:moveTo>
                    <a:lnTo>
                      <a:pt x="95" y="12"/>
                    </a:lnTo>
                    <a:lnTo>
                      <a:pt x="55" y="47"/>
                    </a:lnTo>
                    <a:lnTo>
                      <a:pt x="18" y="81"/>
                    </a:lnTo>
                    <a:lnTo>
                      <a:pt x="0" y="97"/>
                    </a:lnTo>
                    <a:lnTo>
                      <a:pt x="19" y="118"/>
                    </a:lnTo>
                    <a:lnTo>
                      <a:pt x="37" y="102"/>
                    </a:lnTo>
                    <a:lnTo>
                      <a:pt x="76" y="69"/>
                    </a:lnTo>
                    <a:lnTo>
                      <a:pt x="114" y="33"/>
                    </a:lnTo>
                    <a:lnTo>
                      <a:pt x="128" y="2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1" name="Freeform 154"/>
              <p:cNvSpPr>
                <a:spLocks/>
              </p:cNvSpPr>
              <p:nvPr/>
            </p:nvSpPr>
            <p:spPr bwMode="auto">
              <a:xfrm>
                <a:off x="3144" y="2323"/>
                <a:ext cx="32" cy="29"/>
              </a:xfrm>
              <a:custGeom>
                <a:avLst/>
                <a:gdLst>
                  <a:gd name="T0" fmla="*/ 0 w 128"/>
                  <a:gd name="T1" fmla="*/ 0 h 118"/>
                  <a:gd name="T2" fmla="*/ 0 w 128"/>
                  <a:gd name="T3" fmla="*/ 0 h 118"/>
                  <a:gd name="T4" fmla="*/ 0 w 128"/>
                  <a:gd name="T5" fmla="*/ 0 h 118"/>
                  <a:gd name="T6" fmla="*/ 0 w 128"/>
                  <a:gd name="T7" fmla="*/ 0 h 118"/>
                  <a:gd name="T8" fmla="*/ 0 w 128"/>
                  <a:gd name="T9" fmla="*/ 0 h 118"/>
                  <a:gd name="T10" fmla="*/ 0 w 128"/>
                  <a:gd name="T11" fmla="*/ 0 h 118"/>
                  <a:gd name="T12" fmla="*/ 0 w 128"/>
                  <a:gd name="T13" fmla="*/ 0 h 118"/>
                  <a:gd name="T14" fmla="*/ 0 w 128"/>
                  <a:gd name="T15" fmla="*/ 0 h 118"/>
                  <a:gd name="T16" fmla="*/ 0 w 128"/>
                  <a:gd name="T17" fmla="*/ 0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118"/>
                  <a:gd name="T29" fmla="*/ 128 w 128"/>
                  <a:gd name="T30" fmla="*/ 118 h 1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118">
                    <a:moveTo>
                      <a:pt x="108" y="0"/>
                    </a:moveTo>
                    <a:lnTo>
                      <a:pt x="77" y="29"/>
                    </a:lnTo>
                    <a:lnTo>
                      <a:pt x="36" y="65"/>
                    </a:lnTo>
                    <a:lnTo>
                      <a:pt x="0" y="96"/>
                    </a:lnTo>
                    <a:lnTo>
                      <a:pt x="19" y="118"/>
                    </a:lnTo>
                    <a:lnTo>
                      <a:pt x="55" y="86"/>
                    </a:lnTo>
                    <a:lnTo>
                      <a:pt x="96" y="51"/>
                    </a:lnTo>
                    <a:lnTo>
                      <a:pt x="128" y="2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2" name="Freeform 155"/>
              <p:cNvSpPr>
                <a:spLocks/>
              </p:cNvSpPr>
              <p:nvPr/>
            </p:nvSpPr>
            <p:spPr bwMode="auto">
              <a:xfrm>
                <a:off x="3199" y="2275"/>
                <a:ext cx="32" cy="29"/>
              </a:xfrm>
              <a:custGeom>
                <a:avLst/>
                <a:gdLst>
                  <a:gd name="T0" fmla="*/ 0 w 129"/>
                  <a:gd name="T1" fmla="*/ 0 h 116"/>
                  <a:gd name="T2" fmla="*/ 0 w 129"/>
                  <a:gd name="T3" fmla="*/ 0 h 116"/>
                  <a:gd name="T4" fmla="*/ 0 w 129"/>
                  <a:gd name="T5" fmla="*/ 0 h 116"/>
                  <a:gd name="T6" fmla="*/ 0 w 129"/>
                  <a:gd name="T7" fmla="*/ 0 h 116"/>
                  <a:gd name="T8" fmla="*/ 0 w 129"/>
                  <a:gd name="T9" fmla="*/ 0 h 116"/>
                  <a:gd name="T10" fmla="*/ 0 w 129"/>
                  <a:gd name="T11" fmla="*/ 0 h 116"/>
                  <a:gd name="T12" fmla="*/ 0 w 129"/>
                  <a:gd name="T13" fmla="*/ 0 h 116"/>
                  <a:gd name="T14" fmla="*/ 0 w 129"/>
                  <a:gd name="T15" fmla="*/ 0 h 116"/>
                  <a:gd name="T16" fmla="*/ 0 w 129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116"/>
                  <a:gd name="T29" fmla="*/ 129 w 129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116">
                    <a:moveTo>
                      <a:pt x="110" y="0"/>
                    </a:moveTo>
                    <a:lnTo>
                      <a:pt x="106" y="3"/>
                    </a:lnTo>
                    <a:lnTo>
                      <a:pt x="23" y="75"/>
                    </a:lnTo>
                    <a:lnTo>
                      <a:pt x="0" y="94"/>
                    </a:lnTo>
                    <a:lnTo>
                      <a:pt x="18" y="116"/>
                    </a:lnTo>
                    <a:lnTo>
                      <a:pt x="41" y="97"/>
                    </a:lnTo>
                    <a:lnTo>
                      <a:pt x="126" y="26"/>
                    </a:lnTo>
                    <a:lnTo>
                      <a:pt x="129" y="2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3" name="Freeform 156"/>
              <p:cNvSpPr>
                <a:spLocks/>
              </p:cNvSpPr>
              <p:nvPr/>
            </p:nvSpPr>
            <p:spPr bwMode="auto">
              <a:xfrm>
                <a:off x="3254" y="2228"/>
                <a:ext cx="32" cy="30"/>
              </a:xfrm>
              <a:custGeom>
                <a:avLst/>
                <a:gdLst>
                  <a:gd name="T0" fmla="*/ 0 w 129"/>
                  <a:gd name="T1" fmla="*/ 0 h 116"/>
                  <a:gd name="T2" fmla="*/ 0 w 129"/>
                  <a:gd name="T3" fmla="*/ 0 h 116"/>
                  <a:gd name="T4" fmla="*/ 0 w 129"/>
                  <a:gd name="T5" fmla="*/ 0 h 116"/>
                  <a:gd name="T6" fmla="*/ 0 w 129"/>
                  <a:gd name="T7" fmla="*/ 0 h 116"/>
                  <a:gd name="T8" fmla="*/ 0 w 129"/>
                  <a:gd name="T9" fmla="*/ 0 h 116"/>
                  <a:gd name="T10" fmla="*/ 0 w 129"/>
                  <a:gd name="T11" fmla="*/ 0 h 116"/>
                  <a:gd name="T12" fmla="*/ 0 w 129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116"/>
                  <a:gd name="T23" fmla="*/ 129 w 129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116">
                    <a:moveTo>
                      <a:pt x="110" y="0"/>
                    </a:moveTo>
                    <a:lnTo>
                      <a:pt x="54" y="47"/>
                    </a:lnTo>
                    <a:lnTo>
                      <a:pt x="0" y="94"/>
                    </a:lnTo>
                    <a:lnTo>
                      <a:pt x="19" y="116"/>
                    </a:lnTo>
                    <a:lnTo>
                      <a:pt x="73" y="70"/>
                    </a:lnTo>
                    <a:lnTo>
                      <a:pt x="129" y="2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4" name="Freeform 157"/>
              <p:cNvSpPr>
                <a:spLocks/>
              </p:cNvSpPr>
              <p:nvPr/>
            </p:nvSpPr>
            <p:spPr bwMode="auto">
              <a:xfrm>
                <a:off x="3310" y="2182"/>
                <a:ext cx="32" cy="29"/>
              </a:xfrm>
              <a:custGeom>
                <a:avLst/>
                <a:gdLst>
                  <a:gd name="T0" fmla="*/ 0 w 129"/>
                  <a:gd name="T1" fmla="*/ 0 h 116"/>
                  <a:gd name="T2" fmla="*/ 0 w 129"/>
                  <a:gd name="T3" fmla="*/ 0 h 116"/>
                  <a:gd name="T4" fmla="*/ 0 w 129"/>
                  <a:gd name="T5" fmla="*/ 0 h 116"/>
                  <a:gd name="T6" fmla="*/ 0 w 129"/>
                  <a:gd name="T7" fmla="*/ 0 h 116"/>
                  <a:gd name="T8" fmla="*/ 0 w 129"/>
                  <a:gd name="T9" fmla="*/ 0 h 116"/>
                  <a:gd name="T10" fmla="*/ 0 w 129"/>
                  <a:gd name="T11" fmla="*/ 0 h 116"/>
                  <a:gd name="T12" fmla="*/ 0 w 129"/>
                  <a:gd name="T13" fmla="*/ 0 h 116"/>
                  <a:gd name="T14" fmla="*/ 0 w 129"/>
                  <a:gd name="T15" fmla="*/ 0 h 116"/>
                  <a:gd name="T16" fmla="*/ 0 w 129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116"/>
                  <a:gd name="T29" fmla="*/ 129 w 129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116">
                    <a:moveTo>
                      <a:pt x="111" y="0"/>
                    </a:moveTo>
                    <a:lnTo>
                      <a:pt x="86" y="21"/>
                    </a:lnTo>
                    <a:lnTo>
                      <a:pt x="1" y="92"/>
                    </a:lnTo>
                    <a:lnTo>
                      <a:pt x="0" y="93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104" y="43"/>
                    </a:lnTo>
                    <a:lnTo>
                      <a:pt x="129" y="2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5" name="Freeform 158"/>
              <p:cNvSpPr>
                <a:spLocks/>
              </p:cNvSpPr>
              <p:nvPr/>
            </p:nvSpPr>
            <p:spPr bwMode="auto">
              <a:xfrm>
                <a:off x="3365" y="2135"/>
                <a:ext cx="33" cy="29"/>
              </a:xfrm>
              <a:custGeom>
                <a:avLst/>
                <a:gdLst>
                  <a:gd name="T0" fmla="*/ 0 w 130"/>
                  <a:gd name="T1" fmla="*/ 0 h 115"/>
                  <a:gd name="T2" fmla="*/ 0 w 130"/>
                  <a:gd name="T3" fmla="*/ 0 h 115"/>
                  <a:gd name="T4" fmla="*/ 0 w 130"/>
                  <a:gd name="T5" fmla="*/ 0 h 115"/>
                  <a:gd name="T6" fmla="*/ 0 w 130"/>
                  <a:gd name="T7" fmla="*/ 0 h 115"/>
                  <a:gd name="T8" fmla="*/ 0 w 130"/>
                  <a:gd name="T9" fmla="*/ 0 h 115"/>
                  <a:gd name="T10" fmla="*/ 0 w 130"/>
                  <a:gd name="T11" fmla="*/ 0 h 115"/>
                  <a:gd name="T12" fmla="*/ 0 w 130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115"/>
                  <a:gd name="T23" fmla="*/ 130 w 130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115">
                    <a:moveTo>
                      <a:pt x="111" y="0"/>
                    </a:moveTo>
                    <a:lnTo>
                      <a:pt x="29" y="68"/>
                    </a:lnTo>
                    <a:lnTo>
                      <a:pt x="0" y="93"/>
                    </a:lnTo>
                    <a:lnTo>
                      <a:pt x="18" y="115"/>
                    </a:lnTo>
                    <a:lnTo>
                      <a:pt x="47" y="90"/>
                    </a:lnTo>
                    <a:lnTo>
                      <a:pt x="130" y="2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6" name="Freeform 159"/>
              <p:cNvSpPr>
                <a:spLocks/>
              </p:cNvSpPr>
              <p:nvPr/>
            </p:nvSpPr>
            <p:spPr bwMode="auto">
              <a:xfrm>
                <a:off x="3421" y="2089"/>
                <a:ext cx="32" cy="29"/>
              </a:xfrm>
              <a:custGeom>
                <a:avLst/>
                <a:gdLst>
                  <a:gd name="T0" fmla="*/ 0 w 130"/>
                  <a:gd name="T1" fmla="*/ 0 h 116"/>
                  <a:gd name="T2" fmla="*/ 0 w 130"/>
                  <a:gd name="T3" fmla="*/ 0 h 116"/>
                  <a:gd name="T4" fmla="*/ 0 w 130"/>
                  <a:gd name="T5" fmla="*/ 0 h 116"/>
                  <a:gd name="T6" fmla="*/ 0 w 130"/>
                  <a:gd name="T7" fmla="*/ 0 h 116"/>
                  <a:gd name="T8" fmla="*/ 0 w 130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16"/>
                  <a:gd name="T17" fmla="*/ 130 w 130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16">
                    <a:moveTo>
                      <a:pt x="112" y="0"/>
                    </a:moveTo>
                    <a:lnTo>
                      <a:pt x="130" y="22"/>
                    </a:lnTo>
                    <a:lnTo>
                      <a:pt x="19" y="116"/>
                    </a:lnTo>
                    <a:lnTo>
                      <a:pt x="0" y="93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7" name="Freeform 160"/>
              <p:cNvSpPr>
                <a:spLocks/>
              </p:cNvSpPr>
              <p:nvPr/>
            </p:nvSpPr>
            <p:spPr bwMode="auto">
              <a:xfrm>
                <a:off x="3477" y="2042"/>
                <a:ext cx="32" cy="29"/>
              </a:xfrm>
              <a:custGeom>
                <a:avLst/>
                <a:gdLst>
                  <a:gd name="T0" fmla="*/ 0 w 130"/>
                  <a:gd name="T1" fmla="*/ 0 h 115"/>
                  <a:gd name="T2" fmla="*/ 0 w 130"/>
                  <a:gd name="T3" fmla="*/ 0 h 115"/>
                  <a:gd name="T4" fmla="*/ 0 w 130"/>
                  <a:gd name="T5" fmla="*/ 0 h 115"/>
                  <a:gd name="T6" fmla="*/ 0 w 130"/>
                  <a:gd name="T7" fmla="*/ 0 h 115"/>
                  <a:gd name="T8" fmla="*/ 0 w 130"/>
                  <a:gd name="T9" fmla="*/ 0 h 115"/>
                  <a:gd name="T10" fmla="*/ 0 w 130"/>
                  <a:gd name="T11" fmla="*/ 0 h 115"/>
                  <a:gd name="T12" fmla="*/ 0 w 130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115"/>
                  <a:gd name="T23" fmla="*/ 130 w 130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115">
                    <a:moveTo>
                      <a:pt x="112" y="0"/>
                    </a:moveTo>
                    <a:lnTo>
                      <a:pt x="50" y="52"/>
                    </a:lnTo>
                    <a:lnTo>
                      <a:pt x="0" y="93"/>
                    </a:lnTo>
                    <a:lnTo>
                      <a:pt x="19" y="115"/>
                    </a:lnTo>
                    <a:lnTo>
                      <a:pt x="69" y="73"/>
                    </a:lnTo>
                    <a:lnTo>
                      <a:pt x="130" y="23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48" name="Freeform 161"/>
              <p:cNvSpPr>
                <a:spLocks/>
              </p:cNvSpPr>
              <p:nvPr/>
            </p:nvSpPr>
            <p:spPr bwMode="auto">
              <a:xfrm>
                <a:off x="3532" y="1995"/>
                <a:ext cx="32" cy="29"/>
              </a:xfrm>
              <a:custGeom>
                <a:avLst/>
                <a:gdLst>
                  <a:gd name="T0" fmla="*/ 0 w 129"/>
                  <a:gd name="T1" fmla="*/ 0 h 117"/>
                  <a:gd name="T2" fmla="*/ 0 w 129"/>
                  <a:gd name="T3" fmla="*/ 0 h 117"/>
                  <a:gd name="T4" fmla="*/ 0 w 129"/>
                  <a:gd name="T5" fmla="*/ 0 h 117"/>
                  <a:gd name="T6" fmla="*/ 0 w 129"/>
                  <a:gd name="T7" fmla="*/ 0 h 117"/>
                  <a:gd name="T8" fmla="*/ 0 w 129"/>
                  <a:gd name="T9" fmla="*/ 0 h 117"/>
                  <a:gd name="T10" fmla="*/ 0 w 129"/>
                  <a:gd name="T11" fmla="*/ 0 h 117"/>
                  <a:gd name="T12" fmla="*/ 0 w 129"/>
                  <a:gd name="T13" fmla="*/ 0 h 117"/>
                  <a:gd name="T14" fmla="*/ 0 w 129"/>
                  <a:gd name="T15" fmla="*/ 0 h 117"/>
                  <a:gd name="T16" fmla="*/ 0 w 129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117"/>
                  <a:gd name="T29" fmla="*/ 129 w 129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117">
                    <a:moveTo>
                      <a:pt x="111" y="0"/>
                    </a:moveTo>
                    <a:lnTo>
                      <a:pt x="91" y="16"/>
                    </a:lnTo>
                    <a:lnTo>
                      <a:pt x="30" y="68"/>
                    </a:lnTo>
                    <a:lnTo>
                      <a:pt x="0" y="94"/>
                    </a:lnTo>
                    <a:lnTo>
                      <a:pt x="19" y="117"/>
                    </a:lnTo>
                    <a:lnTo>
                      <a:pt x="48" y="91"/>
                    </a:lnTo>
                    <a:lnTo>
                      <a:pt x="111" y="38"/>
                    </a:lnTo>
                    <a:lnTo>
                      <a:pt x="129" y="2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351" name="Rectangle 162"/>
            <p:cNvSpPr>
              <a:spLocks noChangeArrowheads="1"/>
            </p:cNvSpPr>
            <p:nvPr/>
          </p:nvSpPr>
          <p:spPr bwMode="auto">
            <a:xfrm>
              <a:off x="748" y="1541"/>
              <a:ext cx="2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r>
                <a:rPr kumimoji="0" lang="it-IT" altLang="it-IT" sz="2200" b="0" i="0" u="none" strike="noStrike" kern="1200" cap="none" spc="0" normalizeH="0" baseline="-2500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it-IT" altLang="it-IT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52" name="Rectangle 163"/>
            <p:cNvSpPr>
              <a:spLocks noChangeArrowheads="1"/>
            </p:cNvSpPr>
            <p:nvPr/>
          </p:nvSpPr>
          <p:spPr bwMode="auto">
            <a:xfrm>
              <a:off x="2168" y="3686"/>
              <a:ext cx="17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Isomerization coordinate</a:t>
              </a:r>
              <a:endPara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53" name="Rectangle 164"/>
            <p:cNvSpPr>
              <a:spLocks noChangeArrowheads="1"/>
            </p:cNvSpPr>
            <p:nvPr/>
          </p:nvSpPr>
          <p:spPr bwMode="auto">
            <a:xfrm>
              <a:off x="1577" y="663"/>
              <a:ext cx="9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5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11-</a:t>
              </a:r>
              <a:r>
                <a:rPr kumimoji="0" lang="it-IT" altLang="it-IT" sz="15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cis</a:t>
              </a:r>
              <a:r>
                <a:rPr kumimoji="0" lang="it-IT" altLang="it-IT" sz="15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Rhodopsin</a:t>
              </a: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8266" name="Group 165"/>
            <p:cNvGrpSpPr>
              <a:grpSpLocks/>
            </p:cNvGrpSpPr>
            <p:nvPr/>
          </p:nvGrpSpPr>
          <p:grpSpPr bwMode="auto">
            <a:xfrm>
              <a:off x="1462" y="830"/>
              <a:ext cx="1097" cy="582"/>
              <a:chOff x="1744" y="830"/>
              <a:chExt cx="1097" cy="582"/>
            </a:xfrm>
          </p:grpSpPr>
          <p:sp>
            <p:nvSpPr>
              <p:cNvPr id="99398" name="Freeform 166"/>
              <p:cNvSpPr>
                <a:spLocks noEditPoints="1"/>
              </p:cNvSpPr>
              <p:nvPr/>
            </p:nvSpPr>
            <p:spPr bwMode="auto">
              <a:xfrm>
                <a:off x="1744" y="950"/>
                <a:ext cx="229" cy="264"/>
              </a:xfrm>
              <a:custGeom>
                <a:avLst/>
                <a:gdLst>
                  <a:gd name="T0" fmla="*/ 0 w 914"/>
                  <a:gd name="T1" fmla="*/ 0 h 1055"/>
                  <a:gd name="T2" fmla="*/ 0 w 914"/>
                  <a:gd name="T3" fmla="*/ 0 h 1055"/>
                  <a:gd name="T4" fmla="*/ 0 w 914"/>
                  <a:gd name="T5" fmla="*/ 0 h 1055"/>
                  <a:gd name="T6" fmla="*/ 0 w 914"/>
                  <a:gd name="T7" fmla="*/ 0 h 1055"/>
                  <a:gd name="T8" fmla="*/ 0 w 914"/>
                  <a:gd name="T9" fmla="*/ 0 h 1055"/>
                  <a:gd name="T10" fmla="*/ 0 w 914"/>
                  <a:gd name="T11" fmla="*/ 0 h 1055"/>
                  <a:gd name="T12" fmla="*/ 0 w 914"/>
                  <a:gd name="T13" fmla="*/ 0 h 1055"/>
                  <a:gd name="T14" fmla="*/ 0 w 914"/>
                  <a:gd name="T15" fmla="*/ 0 h 1055"/>
                  <a:gd name="T16" fmla="*/ 0 w 914"/>
                  <a:gd name="T17" fmla="*/ 0 h 1055"/>
                  <a:gd name="T18" fmla="*/ 0 w 914"/>
                  <a:gd name="T19" fmla="*/ 0 h 1055"/>
                  <a:gd name="T20" fmla="*/ 0 w 914"/>
                  <a:gd name="T21" fmla="*/ 0 h 1055"/>
                  <a:gd name="T22" fmla="*/ 0 w 914"/>
                  <a:gd name="T23" fmla="*/ 0 h 1055"/>
                  <a:gd name="T24" fmla="*/ 0 w 914"/>
                  <a:gd name="T25" fmla="*/ 0 h 1055"/>
                  <a:gd name="T26" fmla="*/ 0 w 914"/>
                  <a:gd name="T27" fmla="*/ 0 h 1055"/>
                  <a:gd name="T28" fmla="*/ 0 w 914"/>
                  <a:gd name="T29" fmla="*/ 0 h 1055"/>
                  <a:gd name="T30" fmla="*/ 0 w 914"/>
                  <a:gd name="T31" fmla="*/ 0 h 1055"/>
                  <a:gd name="T32" fmla="*/ 0 w 914"/>
                  <a:gd name="T33" fmla="*/ 0 h 1055"/>
                  <a:gd name="T34" fmla="*/ 0 w 914"/>
                  <a:gd name="T35" fmla="*/ 0 h 1055"/>
                  <a:gd name="T36" fmla="*/ 0 w 914"/>
                  <a:gd name="T37" fmla="*/ 0 h 1055"/>
                  <a:gd name="T38" fmla="*/ 0 w 914"/>
                  <a:gd name="T39" fmla="*/ 0 h 1055"/>
                  <a:gd name="T40" fmla="*/ 0 w 914"/>
                  <a:gd name="T41" fmla="*/ 0 h 1055"/>
                  <a:gd name="T42" fmla="*/ 0 w 914"/>
                  <a:gd name="T43" fmla="*/ 0 h 1055"/>
                  <a:gd name="T44" fmla="*/ 0 w 914"/>
                  <a:gd name="T45" fmla="*/ 0 h 1055"/>
                  <a:gd name="T46" fmla="*/ 0 w 914"/>
                  <a:gd name="T47" fmla="*/ 0 h 1055"/>
                  <a:gd name="T48" fmla="*/ 0 w 914"/>
                  <a:gd name="T49" fmla="*/ 0 h 1055"/>
                  <a:gd name="T50" fmla="*/ 0 w 914"/>
                  <a:gd name="T51" fmla="*/ 0 h 1055"/>
                  <a:gd name="T52" fmla="*/ 0 w 914"/>
                  <a:gd name="T53" fmla="*/ 0 h 1055"/>
                  <a:gd name="T54" fmla="*/ 0 w 914"/>
                  <a:gd name="T55" fmla="*/ 0 h 1055"/>
                  <a:gd name="T56" fmla="*/ 0 w 914"/>
                  <a:gd name="T57" fmla="*/ 0 h 1055"/>
                  <a:gd name="T58" fmla="*/ 0 w 914"/>
                  <a:gd name="T59" fmla="*/ 0 h 1055"/>
                  <a:gd name="T60" fmla="*/ 0 w 914"/>
                  <a:gd name="T61" fmla="*/ 0 h 1055"/>
                  <a:gd name="T62" fmla="*/ 0 w 914"/>
                  <a:gd name="T63" fmla="*/ 0 h 1055"/>
                  <a:gd name="T64" fmla="*/ 0 w 914"/>
                  <a:gd name="T65" fmla="*/ 0 h 1055"/>
                  <a:gd name="T66" fmla="*/ 0 w 914"/>
                  <a:gd name="T67" fmla="*/ 0 h 1055"/>
                  <a:gd name="T68" fmla="*/ 0 w 914"/>
                  <a:gd name="T69" fmla="*/ 0 h 1055"/>
                  <a:gd name="T70" fmla="*/ 0 w 914"/>
                  <a:gd name="T71" fmla="*/ 0 h 1055"/>
                  <a:gd name="T72" fmla="*/ 0 w 914"/>
                  <a:gd name="T73" fmla="*/ 0 h 1055"/>
                  <a:gd name="T74" fmla="*/ 0 w 914"/>
                  <a:gd name="T75" fmla="*/ 0 h 1055"/>
                  <a:gd name="T76" fmla="*/ 0 w 914"/>
                  <a:gd name="T77" fmla="*/ 0 h 1055"/>
                  <a:gd name="T78" fmla="*/ 0 w 914"/>
                  <a:gd name="T79" fmla="*/ 0 h 1055"/>
                  <a:gd name="T80" fmla="*/ 0 w 914"/>
                  <a:gd name="T81" fmla="*/ 0 h 1055"/>
                  <a:gd name="T82" fmla="*/ 0 w 914"/>
                  <a:gd name="T83" fmla="*/ 0 h 1055"/>
                  <a:gd name="T84" fmla="*/ 0 w 914"/>
                  <a:gd name="T85" fmla="*/ 0 h 1055"/>
                  <a:gd name="T86" fmla="*/ 0 w 914"/>
                  <a:gd name="T87" fmla="*/ 0 h 1055"/>
                  <a:gd name="T88" fmla="*/ 0 w 914"/>
                  <a:gd name="T89" fmla="*/ 0 h 1055"/>
                  <a:gd name="T90" fmla="*/ 0 w 914"/>
                  <a:gd name="T91" fmla="*/ 0 h 1055"/>
                  <a:gd name="T92" fmla="*/ 0 w 914"/>
                  <a:gd name="T93" fmla="*/ 0 h 1055"/>
                  <a:gd name="T94" fmla="*/ 0 w 914"/>
                  <a:gd name="T95" fmla="*/ 0 h 1055"/>
                  <a:gd name="T96" fmla="*/ 0 w 914"/>
                  <a:gd name="T97" fmla="*/ 0 h 1055"/>
                  <a:gd name="T98" fmla="*/ 0 w 914"/>
                  <a:gd name="T99" fmla="*/ 0 h 1055"/>
                  <a:gd name="T100" fmla="*/ 0 w 914"/>
                  <a:gd name="T101" fmla="*/ 0 h 10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14"/>
                  <a:gd name="T154" fmla="*/ 0 h 1055"/>
                  <a:gd name="T155" fmla="*/ 914 w 914"/>
                  <a:gd name="T156" fmla="*/ 1055 h 10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14" h="1055">
                    <a:moveTo>
                      <a:pt x="466" y="6"/>
                    </a:moveTo>
                    <a:lnTo>
                      <a:pt x="686" y="132"/>
                    </a:lnTo>
                    <a:lnTo>
                      <a:pt x="666" y="165"/>
                    </a:lnTo>
                    <a:lnTo>
                      <a:pt x="447" y="39"/>
                    </a:lnTo>
                    <a:lnTo>
                      <a:pt x="466" y="6"/>
                    </a:lnTo>
                    <a:close/>
                    <a:moveTo>
                      <a:pt x="666" y="165"/>
                    </a:moveTo>
                    <a:lnTo>
                      <a:pt x="666" y="165"/>
                    </a:lnTo>
                    <a:lnTo>
                      <a:pt x="675" y="148"/>
                    </a:lnTo>
                    <a:lnTo>
                      <a:pt x="666" y="165"/>
                    </a:lnTo>
                    <a:close/>
                    <a:moveTo>
                      <a:pt x="686" y="132"/>
                    </a:moveTo>
                    <a:lnTo>
                      <a:pt x="904" y="258"/>
                    </a:lnTo>
                    <a:lnTo>
                      <a:pt x="885" y="292"/>
                    </a:lnTo>
                    <a:lnTo>
                      <a:pt x="666" y="165"/>
                    </a:lnTo>
                    <a:lnTo>
                      <a:pt x="686" y="132"/>
                    </a:lnTo>
                    <a:close/>
                    <a:moveTo>
                      <a:pt x="904" y="258"/>
                    </a:moveTo>
                    <a:lnTo>
                      <a:pt x="914" y="264"/>
                    </a:lnTo>
                    <a:lnTo>
                      <a:pt x="914" y="275"/>
                    </a:lnTo>
                    <a:lnTo>
                      <a:pt x="895" y="275"/>
                    </a:lnTo>
                    <a:lnTo>
                      <a:pt x="904" y="258"/>
                    </a:lnTo>
                    <a:close/>
                    <a:moveTo>
                      <a:pt x="914" y="275"/>
                    </a:moveTo>
                    <a:lnTo>
                      <a:pt x="914" y="528"/>
                    </a:lnTo>
                    <a:lnTo>
                      <a:pt x="876" y="528"/>
                    </a:lnTo>
                    <a:lnTo>
                      <a:pt x="876" y="275"/>
                    </a:lnTo>
                    <a:lnTo>
                      <a:pt x="914" y="275"/>
                    </a:lnTo>
                    <a:close/>
                    <a:moveTo>
                      <a:pt x="914" y="528"/>
                    </a:moveTo>
                    <a:lnTo>
                      <a:pt x="914" y="780"/>
                    </a:lnTo>
                    <a:lnTo>
                      <a:pt x="876" y="780"/>
                    </a:lnTo>
                    <a:lnTo>
                      <a:pt x="876" y="528"/>
                    </a:lnTo>
                    <a:lnTo>
                      <a:pt x="914" y="528"/>
                    </a:lnTo>
                    <a:close/>
                    <a:moveTo>
                      <a:pt x="914" y="780"/>
                    </a:moveTo>
                    <a:lnTo>
                      <a:pt x="914" y="791"/>
                    </a:lnTo>
                    <a:lnTo>
                      <a:pt x="904" y="797"/>
                    </a:lnTo>
                    <a:lnTo>
                      <a:pt x="895" y="780"/>
                    </a:lnTo>
                    <a:lnTo>
                      <a:pt x="914" y="780"/>
                    </a:lnTo>
                    <a:close/>
                    <a:moveTo>
                      <a:pt x="904" y="797"/>
                    </a:moveTo>
                    <a:lnTo>
                      <a:pt x="686" y="924"/>
                    </a:lnTo>
                    <a:lnTo>
                      <a:pt x="666" y="890"/>
                    </a:lnTo>
                    <a:lnTo>
                      <a:pt x="885" y="763"/>
                    </a:lnTo>
                    <a:lnTo>
                      <a:pt x="904" y="797"/>
                    </a:lnTo>
                    <a:close/>
                    <a:moveTo>
                      <a:pt x="686" y="924"/>
                    </a:moveTo>
                    <a:lnTo>
                      <a:pt x="686" y="924"/>
                    </a:lnTo>
                    <a:lnTo>
                      <a:pt x="675" y="907"/>
                    </a:lnTo>
                    <a:lnTo>
                      <a:pt x="686" y="924"/>
                    </a:lnTo>
                    <a:close/>
                    <a:moveTo>
                      <a:pt x="686" y="924"/>
                    </a:moveTo>
                    <a:lnTo>
                      <a:pt x="466" y="1049"/>
                    </a:lnTo>
                    <a:lnTo>
                      <a:pt x="447" y="1016"/>
                    </a:lnTo>
                    <a:lnTo>
                      <a:pt x="666" y="890"/>
                    </a:lnTo>
                    <a:lnTo>
                      <a:pt x="686" y="924"/>
                    </a:lnTo>
                    <a:close/>
                    <a:moveTo>
                      <a:pt x="466" y="1049"/>
                    </a:moveTo>
                    <a:lnTo>
                      <a:pt x="456" y="1055"/>
                    </a:lnTo>
                    <a:lnTo>
                      <a:pt x="447" y="1049"/>
                    </a:lnTo>
                    <a:lnTo>
                      <a:pt x="457" y="1033"/>
                    </a:lnTo>
                    <a:lnTo>
                      <a:pt x="466" y="1049"/>
                    </a:lnTo>
                    <a:close/>
                    <a:moveTo>
                      <a:pt x="447" y="1049"/>
                    </a:moveTo>
                    <a:lnTo>
                      <a:pt x="228" y="924"/>
                    </a:lnTo>
                    <a:lnTo>
                      <a:pt x="248" y="890"/>
                    </a:lnTo>
                    <a:lnTo>
                      <a:pt x="466" y="1016"/>
                    </a:lnTo>
                    <a:lnTo>
                      <a:pt x="447" y="1049"/>
                    </a:lnTo>
                    <a:close/>
                    <a:moveTo>
                      <a:pt x="228" y="924"/>
                    </a:moveTo>
                    <a:lnTo>
                      <a:pt x="10" y="797"/>
                    </a:lnTo>
                    <a:lnTo>
                      <a:pt x="29" y="763"/>
                    </a:lnTo>
                    <a:lnTo>
                      <a:pt x="248" y="890"/>
                    </a:lnTo>
                    <a:lnTo>
                      <a:pt x="228" y="924"/>
                    </a:lnTo>
                    <a:close/>
                    <a:moveTo>
                      <a:pt x="10" y="797"/>
                    </a:moveTo>
                    <a:lnTo>
                      <a:pt x="0" y="791"/>
                    </a:lnTo>
                    <a:lnTo>
                      <a:pt x="0" y="780"/>
                    </a:lnTo>
                    <a:lnTo>
                      <a:pt x="19" y="780"/>
                    </a:lnTo>
                    <a:lnTo>
                      <a:pt x="10" y="797"/>
                    </a:lnTo>
                    <a:close/>
                    <a:moveTo>
                      <a:pt x="0" y="780"/>
                    </a:moveTo>
                    <a:lnTo>
                      <a:pt x="0" y="528"/>
                    </a:lnTo>
                    <a:lnTo>
                      <a:pt x="39" y="528"/>
                    </a:lnTo>
                    <a:lnTo>
                      <a:pt x="39" y="780"/>
                    </a:lnTo>
                    <a:lnTo>
                      <a:pt x="0" y="780"/>
                    </a:lnTo>
                    <a:close/>
                    <a:moveTo>
                      <a:pt x="0" y="528"/>
                    </a:moveTo>
                    <a:lnTo>
                      <a:pt x="0" y="275"/>
                    </a:lnTo>
                    <a:lnTo>
                      <a:pt x="39" y="275"/>
                    </a:lnTo>
                    <a:lnTo>
                      <a:pt x="39" y="528"/>
                    </a:lnTo>
                    <a:lnTo>
                      <a:pt x="0" y="528"/>
                    </a:lnTo>
                    <a:close/>
                    <a:moveTo>
                      <a:pt x="0" y="275"/>
                    </a:moveTo>
                    <a:lnTo>
                      <a:pt x="0" y="264"/>
                    </a:lnTo>
                    <a:lnTo>
                      <a:pt x="10" y="258"/>
                    </a:lnTo>
                    <a:lnTo>
                      <a:pt x="19" y="275"/>
                    </a:lnTo>
                    <a:lnTo>
                      <a:pt x="0" y="275"/>
                    </a:lnTo>
                    <a:close/>
                    <a:moveTo>
                      <a:pt x="10" y="258"/>
                    </a:moveTo>
                    <a:lnTo>
                      <a:pt x="228" y="132"/>
                    </a:lnTo>
                    <a:lnTo>
                      <a:pt x="247" y="165"/>
                    </a:lnTo>
                    <a:lnTo>
                      <a:pt x="29" y="292"/>
                    </a:lnTo>
                    <a:lnTo>
                      <a:pt x="10" y="258"/>
                    </a:lnTo>
                    <a:close/>
                    <a:moveTo>
                      <a:pt x="248" y="165"/>
                    </a:moveTo>
                    <a:lnTo>
                      <a:pt x="247" y="165"/>
                    </a:lnTo>
                    <a:lnTo>
                      <a:pt x="238" y="148"/>
                    </a:lnTo>
                    <a:lnTo>
                      <a:pt x="248" y="165"/>
                    </a:lnTo>
                    <a:close/>
                    <a:moveTo>
                      <a:pt x="228" y="132"/>
                    </a:moveTo>
                    <a:lnTo>
                      <a:pt x="447" y="6"/>
                    </a:lnTo>
                    <a:lnTo>
                      <a:pt x="466" y="39"/>
                    </a:lnTo>
                    <a:lnTo>
                      <a:pt x="248" y="165"/>
                    </a:lnTo>
                    <a:lnTo>
                      <a:pt x="228" y="132"/>
                    </a:lnTo>
                    <a:close/>
                    <a:moveTo>
                      <a:pt x="447" y="6"/>
                    </a:moveTo>
                    <a:lnTo>
                      <a:pt x="457" y="0"/>
                    </a:lnTo>
                    <a:lnTo>
                      <a:pt x="466" y="6"/>
                    </a:lnTo>
                    <a:lnTo>
                      <a:pt x="457" y="23"/>
                    </a:lnTo>
                    <a:lnTo>
                      <a:pt x="447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399" name="Rectangle 167"/>
              <p:cNvSpPr>
                <a:spLocks noChangeArrowheads="1"/>
              </p:cNvSpPr>
              <p:nvPr/>
            </p:nvSpPr>
            <p:spPr bwMode="auto">
              <a:xfrm>
                <a:off x="1937" y="1024"/>
                <a:ext cx="10" cy="11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0" name="Freeform 168"/>
              <p:cNvSpPr>
                <a:spLocks/>
              </p:cNvSpPr>
              <p:nvPr/>
            </p:nvSpPr>
            <p:spPr bwMode="auto">
              <a:xfrm>
                <a:off x="1965" y="955"/>
                <a:ext cx="115" cy="68"/>
              </a:xfrm>
              <a:custGeom>
                <a:avLst/>
                <a:gdLst>
                  <a:gd name="T0" fmla="*/ 0 w 456"/>
                  <a:gd name="T1" fmla="*/ 0 h 273"/>
                  <a:gd name="T2" fmla="*/ 0 w 456"/>
                  <a:gd name="T3" fmla="*/ 0 h 273"/>
                  <a:gd name="T4" fmla="*/ 0 w 456"/>
                  <a:gd name="T5" fmla="*/ 0 h 273"/>
                  <a:gd name="T6" fmla="*/ 0 w 456"/>
                  <a:gd name="T7" fmla="*/ 0 h 273"/>
                  <a:gd name="T8" fmla="*/ 0 w 456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273"/>
                  <a:gd name="T17" fmla="*/ 456 w 456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273">
                    <a:moveTo>
                      <a:pt x="0" y="239"/>
                    </a:moveTo>
                    <a:lnTo>
                      <a:pt x="437" y="0"/>
                    </a:lnTo>
                    <a:lnTo>
                      <a:pt x="456" y="34"/>
                    </a:lnTo>
                    <a:lnTo>
                      <a:pt x="19" y="273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1" name="Freeform 169"/>
              <p:cNvSpPr>
                <a:spLocks/>
              </p:cNvSpPr>
              <p:nvPr/>
            </p:nvSpPr>
            <p:spPr bwMode="auto">
              <a:xfrm>
                <a:off x="1966" y="1142"/>
                <a:ext cx="114" cy="68"/>
              </a:xfrm>
              <a:custGeom>
                <a:avLst/>
                <a:gdLst>
                  <a:gd name="T0" fmla="*/ 0 w 456"/>
                  <a:gd name="T1" fmla="*/ 0 h 272"/>
                  <a:gd name="T2" fmla="*/ 0 w 456"/>
                  <a:gd name="T3" fmla="*/ 0 h 272"/>
                  <a:gd name="T4" fmla="*/ 0 w 456"/>
                  <a:gd name="T5" fmla="*/ 0 h 272"/>
                  <a:gd name="T6" fmla="*/ 0 w 456"/>
                  <a:gd name="T7" fmla="*/ 0 h 272"/>
                  <a:gd name="T8" fmla="*/ 0 w 456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272"/>
                  <a:gd name="T17" fmla="*/ 456 w 45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272">
                    <a:moveTo>
                      <a:pt x="19" y="0"/>
                    </a:moveTo>
                    <a:lnTo>
                      <a:pt x="456" y="238"/>
                    </a:lnTo>
                    <a:lnTo>
                      <a:pt x="438" y="272"/>
                    </a:lnTo>
                    <a:lnTo>
                      <a:pt x="0" y="3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2" name="Freeform 170"/>
              <p:cNvSpPr>
                <a:spLocks/>
              </p:cNvSpPr>
              <p:nvPr/>
            </p:nvSpPr>
            <p:spPr bwMode="auto">
              <a:xfrm>
                <a:off x="2074" y="955"/>
                <a:ext cx="114" cy="68"/>
              </a:xfrm>
              <a:custGeom>
                <a:avLst/>
                <a:gdLst>
                  <a:gd name="T0" fmla="*/ 0 w 455"/>
                  <a:gd name="T1" fmla="*/ 0 h 273"/>
                  <a:gd name="T2" fmla="*/ 0 w 455"/>
                  <a:gd name="T3" fmla="*/ 0 h 273"/>
                  <a:gd name="T4" fmla="*/ 0 w 455"/>
                  <a:gd name="T5" fmla="*/ 0 h 273"/>
                  <a:gd name="T6" fmla="*/ 0 w 455"/>
                  <a:gd name="T7" fmla="*/ 0 h 273"/>
                  <a:gd name="T8" fmla="*/ 0 w 455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5"/>
                  <a:gd name="T16" fmla="*/ 0 h 273"/>
                  <a:gd name="T17" fmla="*/ 455 w 455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5" h="273">
                    <a:moveTo>
                      <a:pt x="18" y="0"/>
                    </a:moveTo>
                    <a:lnTo>
                      <a:pt x="455" y="239"/>
                    </a:lnTo>
                    <a:lnTo>
                      <a:pt x="437" y="273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3" name="Freeform 171"/>
              <p:cNvSpPr>
                <a:spLocks/>
              </p:cNvSpPr>
              <p:nvPr/>
            </p:nvSpPr>
            <p:spPr bwMode="auto">
              <a:xfrm>
                <a:off x="2183" y="955"/>
                <a:ext cx="114" cy="68"/>
              </a:xfrm>
              <a:custGeom>
                <a:avLst/>
                <a:gdLst>
                  <a:gd name="T0" fmla="*/ 0 w 456"/>
                  <a:gd name="T1" fmla="*/ 0 h 273"/>
                  <a:gd name="T2" fmla="*/ 0 w 456"/>
                  <a:gd name="T3" fmla="*/ 0 h 273"/>
                  <a:gd name="T4" fmla="*/ 0 w 456"/>
                  <a:gd name="T5" fmla="*/ 0 h 273"/>
                  <a:gd name="T6" fmla="*/ 0 w 456"/>
                  <a:gd name="T7" fmla="*/ 0 h 273"/>
                  <a:gd name="T8" fmla="*/ 0 w 456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273"/>
                  <a:gd name="T17" fmla="*/ 456 w 456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273">
                    <a:moveTo>
                      <a:pt x="456" y="34"/>
                    </a:moveTo>
                    <a:lnTo>
                      <a:pt x="18" y="273"/>
                    </a:lnTo>
                    <a:lnTo>
                      <a:pt x="0" y="239"/>
                    </a:lnTo>
                    <a:lnTo>
                      <a:pt x="437" y="0"/>
                    </a:lnTo>
                    <a:lnTo>
                      <a:pt x="456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4" name="Freeform 172"/>
              <p:cNvSpPr>
                <a:spLocks/>
              </p:cNvSpPr>
              <p:nvPr/>
            </p:nvSpPr>
            <p:spPr bwMode="auto">
              <a:xfrm>
                <a:off x="2291" y="955"/>
                <a:ext cx="113" cy="68"/>
              </a:xfrm>
              <a:custGeom>
                <a:avLst/>
                <a:gdLst>
                  <a:gd name="T0" fmla="*/ 0 w 456"/>
                  <a:gd name="T1" fmla="*/ 0 h 273"/>
                  <a:gd name="T2" fmla="*/ 0 w 456"/>
                  <a:gd name="T3" fmla="*/ 0 h 273"/>
                  <a:gd name="T4" fmla="*/ 0 w 456"/>
                  <a:gd name="T5" fmla="*/ 0 h 273"/>
                  <a:gd name="T6" fmla="*/ 0 w 456"/>
                  <a:gd name="T7" fmla="*/ 0 h 273"/>
                  <a:gd name="T8" fmla="*/ 0 w 456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273"/>
                  <a:gd name="T17" fmla="*/ 456 w 456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273">
                    <a:moveTo>
                      <a:pt x="19" y="0"/>
                    </a:moveTo>
                    <a:lnTo>
                      <a:pt x="456" y="239"/>
                    </a:lnTo>
                    <a:lnTo>
                      <a:pt x="438" y="273"/>
                    </a:lnTo>
                    <a:lnTo>
                      <a:pt x="0" y="3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5" name="Freeform 173"/>
              <p:cNvSpPr>
                <a:spLocks/>
              </p:cNvSpPr>
              <p:nvPr/>
            </p:nvSpPr>
            <p:spPr bwMode="auto">
              <a:xfrm>
                <a:off x="2399" y="955"/>
                <a:ext cx="114" cy="68"/>
              </a:xfrm>
              <a:custGeom>
                <a:avLst/>
                <a:gdLst>
                  <a:gd name="T0" fmla="*/ 0 w 457"/>
                  <a:gd name="T1" fmla="*/ 0 h 273"/>
                  <a:gd name="T2" fmla="*/ 0 w 457"/>
                  <a:gd name="T3" fmla="*/ 0 h 273"/>
                  <a:gd name="T4" fmla="*/ 0 w 457"/>
                  <a:gd name="T5" fmla="*/ 0 h 273"/>
                  <a:gd name="T6" fmla="*/ 0 w 457"/>
                  <a:gd name="T7" fmla="*/ 0 h 273"/>
                  <a:gd name="T8" fmla="*/ 0 w 457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73"/>
                  <a:gd name="T17" fmla="*/ 457 w 457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73">
                    <a:moveTo>
                      <a:pt x="457" y="34"/>
                    </a:moveTo>
                    <a:lnTo>
                      <a:pt x="19" y="273"/>
                    </a:lnTo>
                    <a:lnTo>
                      <a:pt x="0" y="239"/>
                    </a:lnTo>
                    <a:lnTo>
                      <a:pt x="439" y="0"/>
                    </a:lnTo>
                    <a:lnTo>
                      <a:pt x="457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6" name="Freeform 174"/>
              <p:cNvSpPr>
                <a:spLocks/>
              </p:cNvSpPr>
              <p:nvPr/>
            </p:nvSpPr>
            <p:spPr bwMode="auto">
              <a:xfrm>
                <a:off x="2507" y="955"/>
                <a:ext cx="115" cy="68"/>
              </a:xfrm>
              <a:custGeom>
                <a:avLst/>
                <a:gdLst>
                  <a:gd name="T0" fmla="*/ 0 w 457"/>
                  <a:gd name="T1" fmla="*/ 0 h 273"/>
                  <a:gd name="T2" fmla="*/ 0 w 457"/>
                  <a:gd name="T3" fmla="*/ 0 h 273"/>
                  <a:gd name="T4" fmla="*/ 0 w 457"/>
                  <a:gd name="T5" fmla="*/ 0 h 273"/>
                  <a:gd name="T6" fmla="*/ 0 w 457"/>
                  <a:gd name="T7" fmla="*/ 0 h 273"/>
                  <a:gd name="T8" fmla="*/ 0 w 457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73"/>
                  <a:gd name="T17" fmla="*/ 457 w 457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73">
                    <a:moveTo>
                      <a:pt x="20" y="0"/>
                    </a:moveTo>
                    <a:lnTo>
                      <a:pt x="457" y="239"/>
                    </a:lnTo>
                    <a:lnTo>
                      <a:pt x="438" y="273"/>
                    </a:lnTo>
                    <a:lnTo>
                      <a:pt x="0" y="3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7" name="Rectangle 175"/>
              <p:cNvSpPr>
                <a:spLocks noChangeArrowheads="1"/>
              </p:cNvSpPr>
              <p:nvPr/>
            </p:nvSpPr>
            <p:spPr bwMode="auto">
              <a:xfrm>
                <a:off x="2614" y="1018"/>
                <a:ext cx="9" cy="13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8" name="Freeform 176"/>
              <p:cNvSpPr>
                <a:spLocks/>
              </p:cNvSpPr>
              <p:nvPr/>
            </p:nvSpPr>
            <p:spPr bwMode="auto">
              <a:xfrm>
                <a:off x="2508" y="1142"/>
                <a:ext cx="115" cy="68"/>
              </a:xfrm>
              <a:custGeom>
                <a:avLst/>
                <a:gdLst>
                  <a:gd name="T0" fmla="*/ 0 w 457"/>
                  <a:gd name="T1" fmla="*/ 0 h 272"/>
                  <a:gd name="T2" fmla="*/ 0 w 457"/>
                  <a:gd name="T3" fmla="*/ 0 h 272"/>
                  <a:gd name="T4" fmla="*/ 0 w 457"/>
                  <a:gd name="T5" fmla="*/ 0 h 272"/>
                  <a:gd name="T6" fmla="*/ 0 w 457"/>
                  <a:gd name="T7" fmla="*/ 0 h 272"/>
                  <a:gd name="T8" fmla="*/ 0 w 457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72"/>
                  <a:gd name="T17" fmla="*/ 457 w 457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72">
                    <a:moveTo>
                      <a:pt x="457" y="34"/>
                    </a:moveTo>
                    <a:lnTo>
                      <a:pt x="19" y="272"/>
                    </a:lnTo>
                    <a:lnTo>
                      <a:pt x="0" y="238"/>
                    </a:lnTo>
                    <a:lnTo>
                      <a:pt x="437" y="0"/>
                    </a:lnTo>
                    <a:lnTo>
                      <a:pt x="457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09" name="Freeform 177"/>
              <p:cNvSpPr>
                <a:spLocks/>
              </p:cNvSpPr>
              <p:nvPr/>
            </p:nvSpPr>
            <p:spPr bwMode="auto">
              <a:xfrm>
                <a:off x="2616" y="1142"/>
                <a:ext cx="114" cy="68"/>
              </a:xfrm>
              <a:custGeom>
                <a:avLst/>
                <a:gdLst>
                  <a:gd name="T0" fmla="*/ 0 w 456"/>
                  <a:gd name="T1" fmla="*/ 0 h 272"/>
                  <a:gd name="T2" fmla="*/ 0 w 456"/>
                  <a:gd name="T3" fmla="*/ 0 h 272"/>
                  <a:gd name="T4" fmla="*/ 0 w 456"/>
                  <a:gd name="T5" fmla="*/ 0 h 272"/>
                  <a:gd name="T6" fmla="*/ 0 w 456"/>
                  <a:gd name="T7" fmla="*/ 0 h 272"/>
                  <a:gd name="T8" fmla="*/ 0 w 456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272"/>
                  <a:gd name="T17" fmla="*/ 456 w 45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272">
                    <a:moveTo>
                      <a:pt x="18" y="0"/>
                    </a:moveTo>
                    <a:lnTo>
                      <a:pt x="456" y="238"/>
                    </a:lnTo>
                    <a:lnTo>
                      <a:pt x="438" y="272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0" name="Rectangle 178"/>
              <p:cNvSpPr>
                <a:spLocks noChangeArrowheads="1"/>
              </p:cNvSpPr>
              <p:nvPr/>
            </p:nvSpPr>
            <p:spPr bwMode="auto">
              <a:xfrm>
                <a:off x="2723" y="1205"/>
                <a:ext cx="10" cy="12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1" name="Freeform 179"/>
              <p:cNvSpPr>
                <a:spLocks/>
              </p:cNvSpPr>
              <p:nvPr/>
            </p:nvSpPr>
            <p:spPr bwMode="auto">
              <a:xfrm>
                <a:off x="2727" y="1328"/>
                <a:ext cx="114" cy="69"/>
              </a:xfrm>
              <a:custGeom>
                <a:avLst/>
                <a:gdLst>
                  <a:gd name="T0" fmla="*/ 0 w 455"/>
                  <a:gd name="T1" fmla="*/ 0 h 272"/>
                  <a:gd name="T2" fmla="*/ 0 w 455"/>
                  <a:gd name="T3" fmla="*/ 0 h 272"/>
                  <a:gd name="T4" fmla="*/ 0 w 455"/>
                  <a:gd name="T5" fmla="*/ 0 h 272"/>
                  <a:gd name="T6" fmla="*/ 0 w 455"/>
                  <a:gd name="T7" fmla="*/ 0 h 272"/>
                  <a:gd name="T8" fmla="*/ 0 w 455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5"/>
                  <a:gd name="T16" fmla="*/ 0 h 272"/>
                  <a:gd name="T17" fmla="*/ 455 w 45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5" h="272">
                    <a:moveTo>
                      <a:pt x="18" y="0"/>
                    </a:moveTo>
                    <a:lnTo>
                      <a:pt x="455" y="238"/>
                    </a:lnTo>
                    <a:lnTo>
                      <a:pt x="437" y="272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2" name="Rectangle 180"/>
              <p:cNvSpPr>
                <a:spLocks noChangeArrowheads="1"/>
              </p:cNvSpPr>
              <p:nvPr/>
            </p:nvSpPr>
            <p:spPr bwMode="auto">
              <a:xfrm>
                <a:off x="2289" y="830"/>
                <a:ext cx="10" cy="12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3" name="Freeform 181"/>
              <p:cNvSpPr>
                <a:spLocks/>
              </p:cNvSpPr>
              <p:nvPr/>
            </p:nvSpPr>
            <p:spPr bwMode="auto">
              <a:xfrm>
                <a:off x="1761" y="899"/>
                <a:ext cx="114" cy="69"/>
              </a:xfrm>
              <a:custGeom>
                <a:avLst/>
                <a:gdLst>
                  <a:gd name="T0" fmla="*/ 0 w 457"/>
                  <a:gd name="T1" fmla="*/ 0 h 272"/>
                  <a:gd name="T2" fmla="*/ 0 w 457"/>
                  <a:gd name="T3" fmla="*/ 0 h 272"/>
                  <a:gd name="T4" fmla="*/ 0 w 457"/>
                  <a:gd name="T5" fmla="*/ 0 h 272"/>
                  <a:gd name="T6" fmla="*/ 0 w 457"/>
                  <a:gd name="T7" fmla="*/ 0 h 272"/>
                  <a:gd name="T8" fmla="*/ 0 w 457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72"/>
                  <a:gd name="T17" fmla="*/ 457 w 457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72">
                    <a:moveTo>
                      <a:pt x="18" y="0"/>
                    </a:moveTo>
                    <a:lnTo>
                      <a:pt x="457" y="238"/>
                    </a:lnTo>
                    <a:lnTo>
                      <a:pt x="438" y="272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4" name="Freeform 182"/>
              <p:cNvSpPr>
                <a:spLocks/>
              </p:cNvSpPr>
              <p:nvPr/>
            </p:nvSpPr>
            <p:spPr bwMode="auto">
              <a:xfrm>
                <a:off x="1843" y="899"/>
                <a:ext cx="114" cy="68"/>
              </a:xfrm>
              <a:custGeom>
                <a:avLst/>
                <a:gdLst>
                  <a:gd name="T0" fmla="*/ 0 w 456"/>
                  <a:gd name="T1" fmla="*/ 0 h 272"/>
                  <a:gd name="T2" fmla="*/ 0 w 456"/>
                  <a:gd name="T3" fmla="*/ 0 h 272"/>
                  <a:gd name="T4" fmla="*/ 0 w 456"/>
                  <a:gd name="T5" fmla="*/ 0 h 272"/>
                  <a:gd name="T6" fmla="*/ 0 w 456"/>
                  <a:gd name="T7" fmla="*/ 0 h 272"/>
                  <a:gd name="T8" fmla="*/ 0 w 456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272"/>
                  <a:gd name="T17" fmla="*/ 456 w 45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272">
                    <a:moveTo>
                      <a:pt x="0" y="238"/>
                    </a:moveTo>
                    <a:lnTo>
                      <a:pt x="438" y="0"/>
                    </a:lnTo>
                    <a:lnTo>
                      <a:pt x="456" y="33"/>
                    </a:lnTo>
                    <a:lnTo>
                      <a:pt x="18" y="272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5" name="Freeform 183"/>
              <p:cNvSpPr>
                <a:spLocks/>
              </p:cNvSpPr>
              <p:nvPr/>
            </p:nvSpPr>
            <p:spPr bwMode="auto">
              <a:xfrm>
                <a:off x="2072" y="980"/>
                <a:ext cx="99" cy="60"/>
              </a:xfrm>
              <a:custGeom>
                <a:avLst/>
                <a:gdLst>
                  <a:gd name="T0" fmla="*/ 0 w 394"/>
                  <a:gd name="T1" fmla="*/ 0 h 240"/>
                  <a:gd name="T2" fmla="*/ 0 w 394"/>
                  <a:gd name="T3" fmla="*/ 0 h 240"/>
                  <a:gd name="T4" fmla="*/ 0 w 394"/>
                  <a:gd name="T5" fmla="*/ 0 h 240"/>
                  <a:gd name="T6" fmla="*/ 0 w 394"/>
                  <a:gd name="T7" fmla="*/ 0 h 240"/>
                  <a:gd name="T8" fmla="*/ 0 w 394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240"/>
                  <a:gd name="T17" fmla="*/ 394 w 39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240">
                    <a:moveTo>
                      <a:pt x="19" y="0"/>
                    </a:moveTo>
                    <a:lnTo>
                      <a:pt x="394" y="206"/>
                    </a:lnTo>
                    <a:lnTo>
                      <a:pt x="376" y="240"/>
                    </a:lnTo>
                    <a:lnTo>
                      <a:pt x="0" y="3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6" name="Freeform 184"/>
              <p:cNvSpPr>
                <a:spLocks/>
              </p:cNvSpPr>
              <p:nvPr/>
            </p:nvSpPr>
            <p:spPr bwMode="auto">
              <a:xfrm>
                <a:off x="2288" y="980"/>
                <a:ext cx="98" cy="60"/>
              </a:xfrm>
              <a:custGeom>
                <a:avLst/>
                <a:gdLst>
                  <a:gd name="T0" fmla="*/ 0 w 395"/>
                  <a:gd name="T1" fmla="*/ 0 h 240"/>
                  <a:gd name="T2" fmla="*/ 0 w 395"/>
                  <a:gd name="T3" fmla="*/ 0 h 240"/>
                  <a:gd name="T4" fmla="*/ 0 w 395"/>
                  <a:gd name="T5" fmla="*/ 0 h 240"/>
                  <a:gd name="T6" fmla="*/ 0 w 395"/>
                  <a:gd name="T7" fmla="*/ 0 h 240"/>
                  <a:gd name="T8" fmla="*/ 0 w 395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5"/>
                  <a:gd name="T16" fmla="*/ 0 h 240"/>
                  <a:gd name="T17" fmla="*/ 395 w 395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5" h="240">
                    <a:moveTo>
                      <a:pt x="18" y="0"/>
                    </a:moveTo>
                    <a:lnTo>
                      <a:pt x="395" y="206"/>
                    </a:lnTo>
                    <a:lnTo>
                      <a:pt x="377" y="240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7" name="Freeform 185"/>
              <p:cNvSpPr>
                <a:spLocks/>
              </p:cNvSpPr>
              <p:nvPr/>
            </p:nvSpPr>
            <p:spPr bwMode="auto">
              <a:xfrm>
                <a:off x="2504" y="980"/>
                <a:ext cx="98" cy="60"/>
              </a:xfrm>
              <a:custGeom>
                <a:avLst/>
                <a:gdLst>
                  <a:gd name="T0" fmla="*/ 0 w 394"/>
                  <a:gd name="T1" fmla="*/ 0 h 240"/>
                  <a:gd name="T2" fmla="*/ 0 w 394"/>
                  <a:gd name="T3" fmla="*/ 0 h 240"/>
                  <a:gd name="T4" fmla="*/ 0 w 394"/>
                  <a:gd name="T5" fmla="*/ 0 h 240"/>
                  <a:gd name="T6" fmla="*/ 0 w 394"/>
                  <a:gd name="T7" fmla="*/ 0 h 240"/>
                  <a:gd name="T8" fmla="*/ 0 w 394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240"/>
                  <a:gd name="T17" fmla="*/ 394 w 39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240">
                    <a:moveTo>
                      <a:pt x="18" y="0"/>
                    </a:moveTo>
                    <a:lnTo>
                      <a:pt x="394" y="206"/>
                    </a:lnTo>
                    <a:lnTo>
                      <a:pt x="375" y="240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8" name="Freeform 186"/>
              <p:cNvSpPr>
                <a:spLocks/>
              </p:cNvSpPr>
              <p:nvPr/>
            </p:nvSpPr>
            <p:spPr bwMode="auto">
              <a:xfrm>
                <a:off x="2614" y="1166"/>
                <a:ext cx="99" cy="60"/>
              </a:xfrm>
              <a:custGeom>
                <a:avLst/>
                <a:gdLst>
                  <a:gd name="T0" fmla="*/ 0 w 394"/>
                  <a:gd name="T1" fmla="*/ 0 h 239"/>
                  <a:gd name="T2" fmla="*/ 0 w 394"/>
                  <a:gd name="T3" fmla="*/ 0 h 239"/>
                  <a:gd name="T4" fmla="*/ 0 w 394"/>
                  <a:gd name="T5" fmla="*/ 0 h 239"/>
                  <a:gd name="T6" fmla="*/ 0 w 394"/>
                  <a:gd name="T7" fmla="*/ 0 h 239"/>
                  <a:gd name="T8" fmla="*/ 0 w 394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239"/>
                  <a:gd name="T17" fmla="*/ 394 w 394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239">
                    <a:moveTo>
                      <a:pt x="18" y="0"/>
                    </a:moveTo>
                    <a:lnTo>
                      <a:pt x="394" y="206"/>
                    </a:lnTo>
                    <a:lnTo>
                      <a:pt x="375" y="239"/>
                    </a:lnTo>
                    <a:lnTo>
                      <a:pt x="0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19" name="Freeform 187"/>
              <p:cNvSpPr>
                <a:spLocks/>
              </p:cNvSpPr>
              <p:nvPr/>
            </p:nvSpPr>
            <p:spPr bwMode="auto">
              <a:xfrm>
                <a:off x="2723" y="1352"/>
                <a:ext cx="99" cy="60"/>
              </a:xfrm>
              <a:custGeom>
                <a:avLst/>
                <a:gdLst>
                  <a:gd name="T0" fmla="*/ 0 w 394"/>
                  <a:gd name="T1" fmla="*/ 0 h 239"/>
                  <a:gd name="T2" fmla="*/ 0 w 394"/>
                  <a:gd name="T3" fmla="*/ 0 h 239"/>
                  <a:gd name="T4" fmla="*/ 0 w 394"/>
                  <a:gd name="T5" fmla="*/ 0 h 239"/>
                  <a:gd name="T6" fmla="*/ 0 w 394"/>
                  <a:gd name="T7" fmla="*/ 0 h 239"/>
                  <a:gd name="T8" fmla="*/ 0 w 394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239"/>
                  <a:gd name="T17" fmla="*/ 394 w 394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239">
                    <a:moveTo>
                      <a:pt x="18" y="0"/>
                    </a:moveTo>
                    <a:lnTo>
                      <a:pt x="394" y="205"/>
                    </a:lnTo>
                    <a:lnTo>
                      <a:pt x="375" y="239"/>
                    </a:lnTo>
                    <a:lnTo>
                      <a:pt x="0" y="3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0" name="Rectangle 188"/>
              <p:cNvSpPr>
                <a:spLocks noChangeArrowheads="1"/>
              </p:cNvSpPr>
              <p:nvPr/>
            </p:nvSpPr>
            <p:spPr bwMode="auto">
              <a:xfrm>
                <a:off x="2495" y="86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421" name="Rectangle 189"/>
              <p:cNvSpPr>
                <a:spLocks noChangeArrowheads="1"/>
              </p:cNvSpPr>
              <p:nvPr/>
            </p:nvSpPr>
            <p:spPr bwMode="auto">
              <a:xfrm>
                <a:off x="2655" y="97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267" name="Group 190"/>
            <p:cNvGrpSpPr>
              <a:grpSpLocks/>
            </p:cNvGrpSpPr>
            <p:nvPr/>
          </p:nvGrpSpPr>
          <p:grpSpPr bwMode="auto">
            <a:xfrm>
              <a:off x="2825" y="650"/>
              <a:ext cx="1895" cy="536"/>
              <a:chOff x="2825" y="650"/>
              <a:chExt cx="1895" cy="536"/>
            </a:xfrm>
          </p:grpSpPr>
          <p:sp>
            <p:nvSpPr>
              <p:cNvPr id="99370" name="Rectangle 191"/>
              <p:cNvSpPr>
                <a:spLocks noChangeArrowheads="1"/>
              </p:cNvSpPr>
              <p:nvPr/>
            </p:nvSpPr>
            <p:spPr bwMode="auto">
              <a:xfrm>
                <a:off x="3421" y="650"/>
                <a:ext cx="118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All-</a:t>
                </a:r>
                <a:r>
                  <a:rPr kumimoji="0" lang="it-IT" altLang="it-IT" sz="1500" b="0" i="1" u="none" strike="noStrike" kern="1200" cap="none" spc="0" normalizeH="0" baseline="0" noProof="0">
                    <a:ln>
                      <a:noFill/>
                    </a:ln>
                    <a:solidFill>
                      <a:srgbClr val="1F1A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</a:t>
                </a:r>
                <a:r>
                  <a:rPr kumimoji="0" lang="it-IT" altLang="it-IT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photoproduct</a:t>
                </a: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38283" name="Group 192"/>
              <p:cNvGrpSpPr>
                <a:grpSpLocks/>
              </p:cNvGrpSpPr>
              <p:nvPr/>
            </p:nvGrpSpPr>
            <p:grpSpPr bwMode="auto">
              <a:xfrm>
                <a:off x="3411" y="801"/>
                <a:ext cx="1309" cy="385"/>
                <a:chOff x="3693" y="801"/>
                <a:chExt cx="1309" cy="385"/>
              </a:xfrm>
            </p:grpSpPr>
            <p:sp>
              <p:nvSpPr>
                <p:cNvPr id="99374" name="Freeform 193"/>
                <p:cNvSpPr>
                  <a:spLocks noEditPoints="1"/>
                </p:cNvSpPr>
                <p:nvPr/>
              </p:nvSpPr>
              <p:spPr bwMode="auto">
                <a:xfrm>
                  <a:off x="3693" y="922"/>
                  <a:ext cx="228" cy="264"/>
                </a:xfrm>
                <a:custGeom>
                  <a:avLst/>
                  <a:gdLst>
                    <a:gd name="T0" fmla="*/ 0 w 913"/>
                    <a:gd name="T1" fmla="*/ 0 h 1056"/>
                    <a:gd name="T2" fmla="*/ 0 w 913"/>
                    <a:gd name="T3" fmla="*/ 0 h 1056"/>
                    <a:gd name="T4" fmla="*/ 0 w 913"/>
                    <a:gd name="T5" fmla="*/ 0 h 1056"/>
                    <a:gd name="T6" fmla="*/ 0 w 913"/>
                    <a:gd name="T7" fmla="*/ 0 h 1056"/>
                    <a:gd name="T8" fmla="*/ 0 w 913"/>
                    <a:gd name="T9" fmla="*/ 0 h 1056"/>
                    <a:gd name="T10" fmla="*/ 0 w 913"/>
                    <a:gd name="T11" fmla="*/ 0 h 1056"/>
                    <a:gd name="T12" fmla="*/ 0 w 913"/>
                    <a:gd name="T13" fmla="*/ 0 h 1056"/>
                    <a:gd name="T14" fmla="*/ 0 w 913"/>
                    <a:gd name="T15" fmla="*/ 0 h 1056"/>
                    <a:gd name="T16" fmla="*/ 0 w 913"/>
                    <a:gd name="T17" fmla="*/ 0 h 1056"/>
                    <a:gd name="T18" fmla="*/ 0 w 913"/>
                    <a:gd name="T19" fmla="*/ 0 h 1056"/>
                    <a:gd name="T20" fmla="*/ 0 w 913"/>
                    <a:gd name="T21" fmla="*/ 0 h 1056"/>
                    <a:gd name="T22" fmla="*/ 0 w 913"/>
                    <a:gd name="T23" fmla="*/ 0 h 1056"/>
                    <a:gd name="T24" fmla="*/ 0 w 913"/>
                    <a:gd name="T25" fmla="*/ 0 h 1056"/>
                    <a:gd name="T26" fmla="*/ 0 w 913"/>
                    <a:gd name="T27" fmla="*/ 0 h 1056"/>
                    <a:gd name="T28" fmla="*/ 0 w 913"/>
                    <a:gd name="T29" fmla="*/ 0 h 1056"/>
                    <a:gd name="T30" fmla="*/ 0 w 913"/>
                    <a:gd name="T31" fmla="*/ 0 h 1056"/>
                    <a:gd name="T32" fmla="*/ 0 w 913"/>
                    <a:gd name="T33" fmla="*/ 0 h 1056"/>
                    <a:gd name="T34" fmla="*/ 0 w 913"/>
                    <a:gd name="T35" fmla="*/ 0 h 1056"/>
                    <a:gd name="T36" fmla="*/ 0 w 913"/>
                    <a:gd name="T37" fmla="*/ 0 h 1056"/>
                    <a:gd name="T38" fmla="*/ 0 w 913"/>
                    <a:gd name="T39" fmla="*/ 0 h 1056"/>
                    <a:gd name="T40" fmla="*/ 0 w 913"/>
                    <a:gd name="T41" fmla="*/ 0 h 1056"/>
                    <a:gd name="T42" fmla="*/ 0 w 913"/>
                    <a:gd name="T43" fmla="*/ 0 h 1056"/>
                    <a:gd name="T44" fmla="*/ 0 w 913"/>
                    <a:gd name="T45" fmla="*/ 0 h 1056"/>
                    <a:gd name="T46" fmla="*/ 0 w 913"/>
                    <a:gd name="T47" fmla="*/ 0 h 1056"/>
                    <a:gd name="T48" fmla="*/ 0 w 913"/>
                    <a:gd name="T49" fmla="*/ 0 h 1056"/>
                    <a:gd name="T50" fmla="*/ 0 w 913"/>
                    <a:gd name="T51" fmla="*/ 0 h 1056"/>
                    <a:gd name="T52" fmla="*/ 0 w 913"/>
                    <a:gd name="T53" fmla="*/ 0 h 1056"/>
                    <a:gd name="T54" fmla="*/ 0 w 913"/>
                    <a:gd name="T55" fmla="*/ 0 h 1056"/>
                    <a:gd name="T56" fmla="*/ 0 w 913"/>
                    <a:gd name="T57" fmla="*/ 0 h 1056"/>
                    <a:gd name="T58" fmla="*/ 0 w 913"/>
                    <a:gd name="T59" fmla="*/ 0 h 1056"/>
                    <a:gd name="T60" fmla="*/ 0 w 913"/>
                    <a:gd name="T61" fmla="*/ 0 h 1056"/>
                    <a:gd name="T62" fmla="*/ 0 w 913"/>
                    <a:gd name="T63" fmla="*/ 0 h 1056"/>
                    <a:gd name="T64" fmla="*/ 0 w 913"/>
                    <a:gd name="T65" fmla="*/ 0 h 1056"/>
                    <a:gd name="T66" fmla="*/ 0 w 913"/>
                    <a:gd name="T67" fmla="*/ 0 h 1056"/>
                    <a:gd name="T68" fmla="*/ 0 w 913"/>
                    <a:gd name="T69" fmla="*/ 0 h 1056"/>
                    <a:gd name="T70" fmla="*/ 0 w 913"/>
                    <a:gd name="T71" fmla="*/ 0 h 1056"/>
                    <a:gd name="T72" fmla="*/ 0 w 913"/>
                    <a:gd name="T73" fmla="*/ 0 h 1056"/>
                    <a:gd name="T74" fmla="*/ 0 w 913"/>
                    <a:gd name="T75" fmla="*/ 0 h 1056"/>
                    <a:gd name="T76" fmla="*/ 0 w 913"/>
                    <a:gd name="T77" fmla="*/ 0 h 1056"/>
                    <a:gd name="T78" fmla="*/ 0 w 913"/>
                    <a:gd name="T79" fmla="*/ 0 h 1056"/>
                    <a:gd name="T80" fmla="*/ 0 w 913"/>
                    <a:gd name="T81" fmla="*/ 0 h 1056"/>
                    <a:gd name="T82" fmla="*/ 0 w 913"/>
                    <a:gd name="T83" fmla="*/ 0 h 1056"/>
                    <a:gd name="T84" fmla="*/ 0 w 913"/>
                    <a:gd name="T85" fmla="*/ 0 h 1056"/>
                    <a:gd name="T86" fmla="*/ 0 w 913"/>
                    <a:gd name="T87" fmla="*/ 0 h 1056"/>
                    <a:gd name="T88" fmla="*/ 0 w 913"/>
                    <a:gd name="T89" fmla="*/ 0 h 1056"/>
                    <a:gd name="T90" fmla="*/ 0 w 913"/>
                    <a:gd name="T91" fmla="*/ 0 h 1056"/>
                    <a:gd name="T92" fmla="*/ 0 w 913"/>
                    <a:gd name="T93" fmla="*/ 0 h 1056"/>
                    <a:gd name="T94" fmla="*/ 0 w 913"/>
                    <a:gd name="T95" fmla="*/ 0 h 1056"/>
                    <a:gd name="T96" fmla="*/ 0 w 913"/>
                    <a:gd name="T97" fmla="*/ 0 h 10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3"/>
                    <a:gd name="T148" fmla="*/ 0 h 1056"/>
                    <a:gd name="T149" fmla="*/ 913 w 913"/>
                    <a:gd name="T150" fmla="*/ 1056 h 10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3" h="1056">
                      <a:moveTo>
                        <a:pt x="467" y="6"/>
                      </a:moveTo>
                      <a:lnTo>
                        <a:pt x="685" y="132"/>
                      </a:lnTo>
                      <a:lnTo>
                        <a:pt x="666" y="166"/>
                      </a:lnTo>
                      <a:lnTo>
                        <a:pt x="446" y="40"/>
                      </a:lnTo>
                      <a:lnTo>
                        <a:pt x="467" y="6"/>
                      </a:lnTo>
                      <a:close/>
                      <a:moveTo>
                        <a:pt x="666" y="166"/>
                      </a:moveTo>
                      <a:lnTo>
                        <a:pt x="666" y="166"/>
                      </a:lnTo>
                      <a:lnTo>
                        <a:pt x="676" y="149"/>
                      </a:lnTo>
                      <a:lnTo>
                        <a:pt x="666" y="166"/>
                      </a:lnTo>
                      <a:close/>
                      <a:moveTo>
                        <a:pt x="685" y="132"/>
                      </a:moveTo>
                      <a:lnTo>
                        <a:pt x="904" y="259"/>
                      </a:lnTo>
                      <a:lnTo>
                        <a:pt x="885" y="292"/>
                      </a:lnTo>
                      <a:lnTo>
                        <a:pt x="666" y="166"/>
                      </a:lnTo>
                      <a:lnTo>
                        <a:pt x="685" y="132"/>
                      </a:lnTo>
                      <a:close/>
                      <a:moveTo>
                        <a:pt x="904" y="259"/>
                      </a:moveTo>
                      <a:lnTo>
                        <a:pt x="913" y="265"/>
                      </a:lnTo>
                      <a:lnTo>
                        <a:pt x="913" y="276"/>
                      </a:lnTo>
                      <a:lnTo>
                        <a:pt x="894" y="276"/>
                      </a:lnTo>
                      <a:lnTo>
                        <a:pt x="904" y="259"/>
                      </a:lnTo>
                      <a:close/>
                      <a:moveTo>
                        <a:pt x="913" y="276"/>
                      </a:moveTo>
                      <a:lnTo>
                        <a:pt x="913" y="528"/>
                      </a:lnTo>
                      <a:lnTo>
                        <a:pt x="875" y="528"/>
                      </a:lnTo>
                      <a:lnTo>
                        <a:pt x="875" y="276"/>
                      </a:lnTo>
                      <a:lnTo>
                        <a:pt x="913" y="276"/>
                      </a:lnTo>
                      <a:close/>
                      <a:moveTo>
                        <a:pt x="913" y="528"/>
                      </a:moveTo>
                      <a:lnTo>
                        <a:pt x="913" y="781"/>
                      </a:lnTo>
                      <a:lnTo>
                        <a:pt x="875" y="781"/>
                      </a:lnTo>
                      <a:lnTo>
                        <a:pt x="875" y="528"/>
                      </a:lnTo>
                      <a:lnTo>
                        <a:pt x="913" y="528"/>
                      </a:lnTo>
                      <a:close/>
                      <a:moveTo>
                        <a:pt x="913" y="781"/>
                      </a:moveTo>
                      <a:lnTo>
                        <a:pt x="913" y="791"/>
                      </a:lnTo>
                      <a:lnTo>
                        <a:pt x="904" y="797"/>
                      </a:lnTo>
                      <a:lnTo>
                        <a:pt x="894" y="781"/>
                      </a:lnTo>
                      <a:lnTo>
                        <a:pt x="913" y="781"/>
                      </a:lnTo>
                      <a:close/>
                      <a:moveTo>
                        <a:pt x="904" y="797"/>
                      </a:moveTo>
                      <a:lnTo>
                        <a:pt x="685" y="924"/>
                      </a:lnTo>
                      <a:lnTo>
                        <a:pt x="666" y="890"/>
                      </a:lnTo>
                      <a:lnTo>
                        <a:pt x="885" y="764"/>
                      </a:lnTo>
                      <a:lnTo>
                        <a:pt x="904" y="797"/>
                      </a:lnTo>
                      <a:close/>
                      <a:moveTo>
                        <a:pt x="666" y="890"/>
                      </a:moveTo>
                      <a:lnTo>
                        <a:pt x="666" y="890"/>
                      </a:lnTo>
                      <a:lnTo>
                        <a:pt x="676" y="907"/>
                      </a:lnTo>
                      <a:lnTo>
                        <a:pt x="666" y="890"/>
                      </a:lnTo>
                      <a:close/>
                      <a:moveTo>
                        <a:pt x="685" y="924"/>
                      </a:moveTo>
                      <a:lnTo>
                        <a:pt x="467" y="1050"/>
                      </a:lnTo>
                      <a:lnTo>
                        <a:pt x="446" y="1016"/>
                      </a:lnTo>
                      <a:lnTo>
                        <a:pt x="666" y="890"/>
                      </a:lnTo>
                      <a:lnTo>
                        <a:pt x="685" y="924"/>
                      </a:lnTo>
                      <a:close/>
                      <a:moveTo>
                        <a:pt x="467" y="1050"/>
                      </a:moveTo>
                      <a:lnTo>
                        <a:pt x="456" y="1056"/>
                      </a:lnTo>
                      <a:lnTo>
                        <a:pt x="446" y="1050"/>
                      </a:lnTo>
                      <a:lnTo>
                        <a:pt x="456" y="1033"/>
                      </a:lnTo>
                      <a:lnTo>
                        <a:pt x="467" y="1050"/>
                      </a:lnTo>
                      <a:close/>
                      <a:moveTo>
                        <a:pt x="446" y="1050"/>
                      </a:moveTo>
                      <a:lnTo>
                        <a:pt x="228" y="924"/>
                      </a:lnTo>
                      <a:lnTo>
                        <a:pt x="247" y="890"/>
                      </a:lnTo>
                      <a:lnTo>
                        <a:pt x="465" y="1016"/>
                      </a:lnTo>
                      <a:lnTo>
                        <a:pt x="446" y="1050"/>
                      </a:lnTo>
                      <a:close/>
                      <a:moveTo>
                        <a:pt x="228" y="924"/>
                      </a:moveTo>
                      <a:lnTo>
                        <a:pt x="9" y="797"/>
                      </a:lnTo>
                      <a:lnTo>
                        <a:pt x="28" y="764"/>
                      </a:lnTo>
                      <a:lnTo>
                        <a:pt x="247" y="890"/>
                      </a:lnTo>
                      <a:lnTo>
                        <a:pt x="228" y="924"/>
                      </a:lnTo>
                      <a:close/>
                      <a:moveTo>
                        <a:pt x="9" y="797"/>
                      </a:moveTo>
                      <a:lnTo>
                        <a:pt x="0" y="791"/>
                      </a:lnTo>
                      <a:lnTo>
                        <a:pt x="0" y="781"/>
                      </a:lnTo>
                      <a:lnTo>
                        <a:pt x="19" y="781"/>
                      </a:lnTo>
                      <a:lnTo>
                        <a:pt x="9" y="797"/>
                      </a:lnTo>
                      <a:close/>
                      <a:moveTo>
                        <a:pt x="0" y="781"/>
                      </a:moveTo>
                      <a:lnTo>
                        <a:pt x="0" y="528"/>
                      </a:lnTo>
                      <a:lnTo>
                        <a:pt x="38" y="528"/>
                      </a:lnTo>
                      <a:lnTo>
                        <a:pt x="38" y="781"/>
                      </a:lnTo>
                      <a:lnTo>
                        <a:pt x="0" y="781"/>
                      </a:lnTo>
                      <a:close/>
                      <a:moveTo>
                        <a:pt x="0" y="528"/>
                      </a:moveTo>
                      <a:lnTo>
                        <a:pt x="0" y="276"/>
                      </a:lnTo>
                      <a:lnTo>
                        <a:pt x="38" y="276"/>
                      </a:lnTo>
                      <a:lnTo>
                        <a:pt x="38" y="528"/>
                      </a:lnTo>
                      <a:lnTo>
                        <a:pt x="0" y="528"/>
                      </a:lnTo>
                      <a:close/>
                      <a:moveTo>
                        <a:pt x="0" y="276"/>
                      </a:moveTo>
                      <a:lnTo>
                        <a:pt x="0" y="265"/>
                      </a:lnTo>
                      <a:lnTo>
                        <a:pt x="9" y="259"/>
                      </a:lnTo>
                      <a:lnTo>
                        <a:pt x="19" y="276"/>
                      </a:lnTo>
                      <a:lnTo>
                        <a:pt x="0" y="276"/>
                      </a:lnTo>
                      <a:close/>
                      <a:moveTo>
                        <a:pt x="9" y="259"/>
                      </a:moveTo>
                      <a:lnTo>
                        <a:pt x="228" y="132"/>
                      </a:lnTo>
                      <a:lnTo>
                        <a:pt x="247" y="166"/>
                      </a:lnTo>
                      <a:lnTo>
                        <a:pt x="28" y="292"/>
                      </a:lnTo>
                      <a:lnTo>
                        <a:pt x="9" y="259"/>
                      </a:lnTo>
                      <a:close/>
                      <a:moveTo>
                        <a:pt x="228" y="132"/>
                      </a:moveTo>
                      <a:lnTo>
                        <a:pt x="446" y="6"/>
                      </a:lnTo>
                      <a:lnTo>
                        <a:pt x="465" y="40"/>
                      </a:lnTo>
                      <a:lnTo>
                        <a:pt x="247" y="166"/>
                      </a:lnTo>
                      <a:lnTo>
                        <a:pt x="228" y="132"/>
                      </a:lnTo>
                      <a:close/>
                      <a:moveTo>
                        <a:pt x="446" y="6"/>
                      </a:moveTo>
                      <a:lnTo>
                        <a:pt x="456" y="0"/>
                      </a:lnTo>
                      <a:lnTo>
                        <a:pt x="467" y="6"/>
                      </a:lnTo>
                      <a:lnTo>
                        <a:pt x="456" y="23"/>
                      </a:lnTo>
                      <a:lnTo>
                        <a:pt x="44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75" name="Rectangle 194"/>
                <p:cNvSpPr>
                  <a:spLocks noChangeArrowheads="1"/>
                </p:cNvSpPr>
                <p:nvPr/>
              </p:nvSpPr>
              <p:spPr bwMode="auto">
                <a:xfrm>
                  <a:off x="3886" y="996"/>
                  <a:ext cx="10" cy="115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76" name="Freeform 195"/>
                <p:cNvSpPr>
                  <a:spLocks/>
                </p:cNvSpPr>
                <p:nvPr/>
              </p:nvSpPr>
              <p:spPr bwMode="auto">
                <a:xfrm>
                  <a:off x="3914" y="927"/>
                  <a:ext cx="114" cy="68"/>
                </a:xfrm>
                <a:custGeom>
                  <a:avLst/>
                  <a:gdLst>
                    <a:gd name="T0" fmla="*/ 0 w 455"/>
                    <a:gd name="T1" fmla="*/ 0 h 274"/>
                    <a:gd name="T2" fmla="*/ 0 w 455"/>
                    <a:gd name="T3" fmla="*/ 0 h 274"/>
                    <a:gd name="T4" fmla="*/ 0 w 455"/>
                    <a:gd name="T5" fmla="*/ 0 h 274"/>
                    <a:gd name="T6" fmla="*/ 0 w 455"/>
                    <a:gd name="T7" fmla="*/ 0 h 274"/>
                    <a:gd name="T8" fmla="*/ 0 w 455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5"/>
                    <a:gd name="T16" fmla="*/ 0 h 274"/>
                    <a:gd name="T17" fmla="*/ 455 w 455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5" h="274">
                      <a:moveTo>
                        <a:pt x="0" y="240"/>
                      </a:moveTo>
                      <a:lnTo>
                        <a:pt x="437" y="0"/>
                      </a:lnTo>
                      <a:lnTo>
                        <a:pt x="455" y="34"/>
                      </a:lnTo>
                      <a:lnTo>
                        <a:pt x="18" y="274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77" name="Freeform 196"/>
                <p:cNvSpPr>
                  <a:spLocks/>
                </p:cNvSpPr>
                <p:nvPr/>
              </p:nvSpPr>
              <p:spPr bwMode="auto">
                <a:xfrm>
                  <a:off x="3915" y="1113"/>
                  <a:ext cx="113" cy="68"/>
                </a:xfrm>
                <a:custGeom>
                  <a:avLst/>
                  <a:gdLst>
                    <a:gd name="T0" fmla="*/ 0 w 456"/>
                    <a:gd name="T1" fmla="*/ 0 h 272"/>
                    <a:gd name="T2" fmla="*/ 0 w 456"/>
                    <a:gd name="T3" fmla="*/ 0 h 272"/>
                    <a:gd name="T4" fmla="*/ 0 w 456"/>
                    <a:gd name="T5" fmla="*/ 0 h 272"/>
                    <a:gd name="T6" fmla="*/ 0 w 456"/>
                    <a:gd name="T7" fmla="*/ 0 h 272"/>
                    <a:gd name="T8" fmla="*/ 0 w 456"/>
                    <a:gd name="T9" fmla="*/ 0 h 2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2"/>
                    <a:gd name="T17" fmla="*/ 456 w 456"/>
                    <a:gd name="T18" fmla="*/ 272 h 2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2">
                      <a:moveTo>
                        <a:pt x="18" y="0"/>
                      </a:moveTo>
                      <a:lnTo>
                        <a:pt x="456" y="239"/>
                      </a:lnTo>
                      <a:lnTo>
                        <a:pt x="437" y="272"/>
                      </a:lnTo>
                      <a:lnTo>
                        <a:pt x="0" y="3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78" name="Freeform 197"/>
                <p:cNvSpPr>
                  <a:spLocks/>
                </p:cNvSpPr>
                <p:nvPr/>
              </p:nvSpPr>
              <p:spPr bwMode="auto">
                <a:xfrm>
                  <a:off x="4022" y="927"/>
                  <a:ext cx="114" cy="68"/>
                </a:xfrm>
                <a:custGeom>
                  <a:avLst/>
                  <a:gdLst>
                    <a:gd name="T0" fmla="*/ 0 w 456"/>
                    <a:gd name="T1" fmla="*/ 0 h 274"/>
                    <a:gd name="T2" fmla="*/ 0 w 456"/>
                    <a:gd name="T3" fmla="*/ 0 h 274"/>
                    <a:gd name="T4" fmla="*/ 0 w 456"/>
                    <a:gd name="T5" fmla="*/ 0 h 274"/>
                    <a:gd name="T6" fmla="*/ 0 w 456"/>
                    <a:gd name="T7" fmla="*/ 0 h 274"/>
                    <a:gd name="T8" fmla="*/ 0 w 456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4"/>
                    <a:gd name="T17" fmla="*/ 456 w 456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4">
                      <a:moveTo>
                        <a:pt x="19" y="0"/>
                      </a:moveTo>
                      <a:lnTo>
                        <a:pt x="456" y="240"/>
                      </a:lnTo>
                      <a:lnTo>
                        <a:pt x="437" y="274"/>
                      </a:lnTo>
                      <a:lnTo>
                        <a:pt x="0" y="3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79" name="Freeform 198"/>
                <p:cNvSpPr>
                  <a:spLocks/>
                </p:cNvSpPr>
                <p:nvPr/>
              </p:nvSpPr>
              <p:spPr bwMode="auto">
                <a:xfrm>
                  <a:off x="4132" y="927"/>
                  <a:ext cx="113" cy="68"/>
                </a:xfrm>
                <a:custGeom>
                  <a:avLst/>
                  <a:gdLst>
                    <a:gd name="T0" fmla="*/ 0 w 456"/>
                    <a:gd name="T1" fmla="*/ 0 h 274"/>
                    <a:gd name="T2" fmla="*/ 0 w 456"/>
                    <a:gd name="T3" fmla="*/ 0 h 274"/>
                    <a:gd name="T4" fmla="*/ 0 w 456"/>
                    <a:gd name="T5" fmla="*/ 0 h 274"/>
                    <a:gd name="T6" fmla="*/ 0 w 456"/>
                    <a:gd name="T7" fmla="*/ 0 h 274"/>
                    <a:gd name="T8" fmla="*/ 0 w 456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4"/>
                    <a:gd name="T17" fmla="*/ 456 w 456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4">
                      <a:moveTo>
                        <a:pt x="456" y="34"/>
                      </a:moveTo>
                      <a:lnTo>
                        <a:pt x="18" y="274"/>
                      </a:lnTo>
                      <a:lnTo>
                        <a:pt x="0" y="240"/>
                      </a:lnTo>
                      <a:lnTo>
                        <a:pt x="437" y="0"/>
                      </a:lnTo>
                      <a:lnTo>
                        <a:pt x="456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0" name="Freeform 199"/>
                <p:cNvSpPr>
                  <a:spLocks/>
                </p:cNvSpPr>
                <p:nvPr/>
              </p:nvSpPr>
              <p:spPr bwMode="auto">
                <a:xfrm>
                  <a:off x="4239" y="927"/>
                  <a:ext cx="114" cy="68"/>
                </a:xfrm>
                <a:custGeom>
                  <a:avLst/>
                  <a:gdLst>
                    <a:gd name="T0" fmla="*/ 0 w 456"/>
                    <a:gd name="T1" fmla="*/ 0 h 274"/>
                    <a:gd name="T2" fmla="*/ 0 w 456"/>
                    <a:gd name="T3" fmla="*/ 0 h 274"/>
                    <a:gd name="T4" fmla="*/ 0 w 456"/>
                    <a:gd name="T5" fmla="*/ 0 h 274"/>
                    <a:gd name="T6" fmla="*/ 0 w 456"/>
                    <a:gd name="T7" fmla="*/ 0 h 274"/>
                    <a:gd name="T8" fmla="*/ 0 w 456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4"/>
                    <a:gd name="T17" fmla="*/ 456 w 456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4">
                      <a:moveTo>
                        <a:pt x="18" y="0"/>
                      </a:moveTo>
                      <a:lnTo>
                        <a:pt x="456" y="240"/>
                      </a:lnTo>
                      <a:lnTo>
                        <a:pt x="437" y="274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1" name="Freeform 200"/>
                <p:cNvSpPr>
                  <a:spLocks/>
                </p:cNvSpPr>
                <p:nvPr/>
              </p:nvSpPr>
              <p:spPr bwMode="auto">
                <a:xfrm>
                  <a:off x="4347" y="927"/>
                  <a:ext cx="114" cy="68"/>
                </a:xfrm>
                <a:custGeom>
                  <a:avLst/>
                  <a:gdLst>
                    <a:gd name="T0" fmla="*/ 0 w 456"/>
                    <a:gd name="T1" fmla="*/ 0 h 274"/>
                    <a:gd name="T2" fmla="*/ 0 w 456"/>
                    <a:gd name="T3" fmla="*/ 0 h 274"/>
                    <a:gd name="T4" fmla="*/ 0 w 456"/>
                    <a:gd name="T5" fmla="*/ 0 h 274"/>
                    <a:gd name="T6" fmla="*/ 0 w 456"/>
                    <a:gd name="T7" fmla="*/ 0 h 274"/>
                    <a:gd name="T8" fmla="*/ 0 w 456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4"/>
                    <a:gd name="T17" fmla="*/ 456 w 456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4">
                      <a:moveTo>
                        <a:pt x="456" y="34"/>
                      </a:moveTo>
                      <a:lnTo>
                        <a:pt x="19" y="274"/>
                      </a:lnTo>
                      <a:lnTo>
                        <a:pt x="0" y="240"/>
                      </a:lnTo>
                      <a:lnTo>
                        <a:pt x="438" y="0"/>
                      </a:lnTo>
                      <a:lnTo>
                        <a:pt x="456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2" name="Freeform 201"/>
                <p:cNvSpPr>
                  <a:spLocks/>
                </p:cNvSpPr>
                <p:nvPr/>
              </p:nvSpPr>
              <p:spPr bwMode="auto">
                <a:xfrm>
                  <a:off x="4456" y="927"/>
                  <a:ext cx="114" cy="68"/>
                </a:xfrm>
                <a:custGeom>
                  <a:avLst/>
                  <a:gdLst>
                    <a:gd name="T0" fmla="*/ 0 w 455"/>
                    <a:gd name="T1" fmla="*/ 0 h 274"/>
                    <a:gd name="T2" fmla="*/ 0 w 455"/>
                    <a:gd name="T3" fmla="*/ 0 h 274"/>
                    <a:gd name="T4" fmla="*/ 0 w 455"/>
                    <a:gd name="T5" fmla="*/ 0 h 274"/>
                    <a:gd name="T6" fmla="*/ 0 w 455"/>
                    <a:gd name="T7" fmla="*/ 0 h 274"/>
                    <a:gd name="T8" fmla="*/ 0 w 455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5"/>
                    <a:gd name="T16" fmla="*/ 0 h 274"/>
                    <a:gd name="T17" fmla="*/ 455 w 455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5" h="274">
                      <a:moveTo>
                        <a:pt x="18" y="0"/>
                      </a:moveTo>
                      <a:lnTo>
                        <a:pt x="455" y="240"/>
                      </a:lnTo>
                      <a:lnTo>
                        <a:pt x="437" y="274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3" name="Freeform 202"/>
                <p:cNvSpPr>
                  <a:spLocks/>
                </p:cNvSpPr>
                <p:nvPr/>
              </p:nvSpPr>
              <p:spPr bwMode="auto">
                <a:xfrm>
                  <a:off x="4564" y="927"/>
                  <a:ext cx="114" cy="68"/>
                </a:xfrm>
                <a:custGeom>
                  <a:avLst/>
                  <a:gdLst>
                    <a:gd name="T0" fmla="*/ 0 w 457"/>
                    <a:gd name="T1" fmla="*/ 0 h 274"/>
                    <a:gd name="T2" fmla="*/ 0 w 457"/>
                    <a:gd name="T3" fmla="*/ 0 h 274"/>
                    <a:gd name="T4" fmla="*/ 0 w 457"/>
                    <a:gd name="T5" fmla="*/ 0 h 274"/>
                    <a:gd name="T6" fmla="*/ 0 w 457"/>
                    <a:gd name="T7" fmla="*/ 0 h 274"/>
                    <a:gd name="T8" fmla="*/ 0 w 457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274"/>
                    <a:gd name="T17" fmla="*/ 457 w 457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274">
                      <a:moveTo>
                        <a:pt x="457" y="34"/>
                      </a:moveTo>
                      <a:lnTo>
                        <a:pt x="20" y="274"/>
                      </a:lnTo>
                      <a:lnTo>
                        <a:pt x="0" y="240"/>
                      </a:lnTo>
                      <a:lnTo>
                        <a:pt x="438" y="0"/>
                      </a:lnTo>
                      <a:lnTo>
                        <a:pt x="457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4" name="Freeform 203"/>
                <p:cNvSpPr>
                  <a:spLocks/>
                </p:cNvSpPr>
                <p:nvPr/>
              </p:nvSpPr>
              <p:spPr bwMode="auto">
                <a:xfrm>
                  <a:off x="4673" y="927"/>
                  <a:ext cx="113" cy="68"/>
                </a:xfrm>
                <a:custGeom>
                  <a:avLst/>
                  <a:gdLst>
                    <a:gd name="T0" fmla="*/ 0 w 455"/>
                    <a:gd name="T1" fmla="*/ 0 h 274"/>
                    <a:gd name="T2" fmla="*/ 0 w 455"/>
                    <a:gd name="T3" fmla="*/ 0 h 274"/>
                    <a:gd name="T4" fmla="*/ 0 w 455"/>
                    <a:gd name="T5" fmla="*/ 0 h 274"/>
                    <a:gd name="T6" fmla="*/ 0 w 455"/>
                    <a:gd name="T7" fmla="*/ 0 h 274"/>
                    <a:gd name="T8" fmla="*/ 0 w 455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5"/>
                    <a:gd name="T16" fmla="*/ 0 h 274"/>
                    <a:gd name="T17" fmla="*/ 455 w 455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5" h="274">
                      <a:moveTo>
                        <a:pt x="18" y="0"/>
                      </a:moveTo>
                      <a:lnTo>
                        <a:pt x="455" y="240"/>
                      </a:lnTo>
                      <a:lnTo>
                        <a:pt x="437" y="274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5" name="Rectangle 204"/>
                <p:cNvSpPr>
                  <a:spLocks noChangeArrowheads="1"/>
                </p:cNvSpPr>
                <p:nvPr/>
              </p:nvSpPr>
              <p:spPr bwMode="auto">
                <a:xfrm>
                  <a:off x="4670" y="801"/>
                  <a:ext cx="10" cy="13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6" name="Freeform 205"/>
                <p:cNvSpPr>
                  <a:spLocks/>
                </p:cNvSpPr>
                <p:nvPr/>
              </p:nvSpPr>
              <p:spPr bwMode="auto">
                <a:xfrm>
                  <a:off x="4888" y="927"/>
                  <a:ext cx="114" cy="68"/>
                </a:xfrm>
                <a:custGeom>
                  <a:avLst/>
                  <a:gdLst>
                    <a:gd name="T0" fmla="*/ 0 w 455"/>
                    <a:gd name="T1" fmla="*/ 0 h 274"/>
                    <a:gd name="T2" fmla="*/ 0 w 455"/>
                    <a:gd name="T3" fmla="*/ 0 h 274"/>
                    <a:gd name="T4" fmla="*/ 0 w 455"/>
                    <a:gd name="T5" fmla="*/ 0 h 274"/>
                    <a:gd name="T6" fmla="*/ 0 w 455"/>
                    <a:gd name="T7" fmla="*/ 0 h 274"/>
                    <a:gd name="T8" fmla="*/ 0 w 455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5"/>
                    <a:gd name="T16" fmla="*/ 0 h 274"/>
                    <a:gd name="T17" fmla="*/ 455 w 455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5" h="274">
                      <a:moveTo>
                        <a:pt x="18" y="0"/>
                      </a:moveTo>
                      <a:lnTo>
                        <a:pt x="455" y="240"/>
                      </a:lnTo>
                      <a:lnTo>
                        <a:pt x="437" y="274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7" name="Rectangle 206"/>
                <p:cNvSpPr>
                  <a:spLocks noChangeArrowheads="1"/>
                </p:cNvSpPr>
                <p:nvPr/>
              </p:nvSpPr>
              <p:spPr bwMode="auto">
                <a:xfrm>
                  <a:off x="4237" y="801"/>
                  <a:ext cx="10" cy="13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8" name="Freeform 207"/>
                <p:cNvSpPr>
                  <a:spLocks/>
                </p:cNvSpPr>
                <p:nvPr/>
              </p:nvSpPr>
              <p:spPr bwMode="auto">
                <a:xfrm>
                  <a:off x="3709" y="871"/>
                  <a:ext cx="114" cy="68"/>
                </a:xfrm>
                <a:custGeom>
                  <a:avLst/>
                  <a:gdLst>
                    <a:gd name="T0" fmla="*/ 0 w 456"/>
                    <a:gd name="T1" fmla="*/ 0 h 272"/>
                    <a:gd name="T2" fmla="*/ 0 w 456"/>
                    <a:gd name="T3" fmla="*/ 0 h 272"/>
                    <a:gd name="T4" fmla="*/ 0 w 456"/>
                    <a:gd name="T5" fmla="*/ 0 h 272"/>
                    <a:gd name="T6" fmla="*/ 0 w 456"/>
                    <a:gd name="T7" fmla="*/ 0 h 272"/>
                    <a:gd name="T8" fmla="*/ 0 w 456"/>
                    <a:gd name="T9" fmla="*/ 0 h 2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2"/>
                    <a:gd name="T17" fmla="*/ 456 w 456"/>
                    <a:gd name="T18" fmla="*/ 272 h 2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2">
                      <a:moveTo>
                        <a:pt x="19" y="0"/>
                      </a:moveTo>
                      <a:lnTo>
                        <a:pt x="456" y="238"/>
                      </a:lnTo>
                      <a:lnTo>
                        <a:pt x="438" y="272"/>
                      </a:lnTo>
                      <a:lnTo>
                        <a:pt x="0" y="3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89" name="Freeform 208"/>
                <p:cNvSpPr>
                  <a:spLocks/>
                </p:cNvSpPr>
                <p:nvPr/>
              </p:nvSpPr>
              <p:spPr bwMode="auto">
                <a:xfrm>
                  <a:off x="3792" y="871"/>
                  <a:ext cx="114" cy="68"/>
                </a:xfrm>
                <a:custGeom>
                  <a:avLst/>
                  <a:gdLst>
                    <a:gd name="T0" fmla="*/ 0 w 457"/>
                    <a:gd name="T1" fmla="*/ 0 h 272"/>
                    <a:gd name="T2" fmla="*/ 0 w 457"/>
                    <a:gd name="T3" fmla="*/ 0 h 272"/>
                    <a:gd name="T4" fmla="*/ 0 w 457"/>
                    <a:gd name="T5" fmla="*/ 0 h 272"/>
                    <a:gd name="T6" fmla="*/ 0 w 457"/>
                    <a:gd name="T7" fmla="*/ 0 h 272"/>
                    <a:gd name="T8" fmla="*/ 0 w 457"/>
                    <a:gd name="T9" fmla="*/ 0 h 2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272"/>
                    <a:gd name="T17" fmla="*/ 457 w 457"/>
                    <a:gd name="T18" fmla="*/ 272 h 2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272">
                      <a:moveTo>
                        <a:pt x="0" y="238"/>
                      </a:moveTo>
                      <a:lnTo>
                        <a:pt x="438" y="0"/>
                      </a:lnTo>
                      <a:lnTo>
                        <a:pt x="457" y="34"/>
                      </a:lnTo>
                      <a:lnTo>
                        <a:pt x="20" y="272"/>
                      </a:lnTo>
                      <a:lnTo>
                        <a:pt x="0" y="23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0" name="Freeform 209"/>
                <p:cNvSpPr>
                  <a:spLocks/>
                </p:cNvSpPr>
                <p:nvPr/>
              </p:nvSpPr>
              <p:spPr bwMode="auto">
                <a:xfrm>
                  <a:off x="4020" y="952"/>
                  <a:ext cx="99" cy="60"/>
                </a:xfrm>
                <a:custGeom>
                  <a:avLst/>
                  <a:gdLst>
                    <a:gd name="T0" fmla="*/ 0 w 394"/>
                    <a:gd name="T1" fmla="*/ 0 h 239"/>
                    <a:gd name="T2" fmla="*/ 0 w 394"/>
                    <a:gd name="T3" fmla="*/ 0 h 239"/>
                    <a:gd name="T4" fmla="*/ 0 w 394"/>
                    <a:gd name="T5" fmla="*/ 0 h 239"/>
                    <a:gd name="T6" fmla="*/ 0 w 394"/>
                    <a:gd name="T7" fmla="*/ 0 h 239"/>
                    <a:gd name="T8" fmla="*/ 0 w 394"/>
                    <a:gd name="T9" fmla="*/ 0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"/>
                    <a:gd name="T16" fmla="*/ 0 h 239"/>
                    <a:gd name="T17" fmla="*/ 394 w 394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" h="239">
                      <a:moveTo>
                        <a:pt x="18" y="0"/>
                      </a:moveTo>
                      <a:lnTo>
                        <a:pt x="394" y="205"/>
                      </a:lnTo>
                      <a:lnTo>
                        <a:pt x="376" y="239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1" name="Freeform 210"/>
                <p:cNvSpPr>
                  <a:spLocks/>
                </p:cNvSpPr>
                <p:nvPr/>
              </p:nvSpPr>
              <p:spPr bwMode="auto">
                <a:xfrm>
                  <a:off x="4236" y="950"/>
                  <a:ext cx="99" cy="60"/>
                </a:xfrm>
                <a:custGeom>
                  <a:avLst/>
                  <a:gdLst>
                    <a:gd name="T0" fmla="*/ 0 w 395"/>
                    <a:gd name="T1" fmla="*/ 0 h 239"/>
                    <a:gd name="T2" fmla="*/ 0 w 395"/>
                    <a:gd name="T3" fmla="*/ 0 h 239"/>
                    <a:gd name="T4" fmla="*/ 0 w 395"/>
                    <a:gd name="T5" fmla="*/ 0 h 239"/>
                    <a:gd name="T6" fmla="*/ 0 w 395"/>
                    <a:gd name="T7" fmla="*/ 0 h 239"/>
                    <a:gd name="T8" fmla="*/ 0 w 395"/>
                    <a:gd name="T9" fmla="*/ 0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5"/>
                    <a:gd name="T16" fmla="*/ 0 h 239"/>
                    <a:gd name="T17" fmla="*/ 395 w 395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5" h="239">
                      <a:moveTo>
                        <a:pt x="19" y="0"/>
                      </a:moveTo>
                      <a:lnTo>
                        <a:pt x="395" y="205"/>
                      </a:lnTo>
                      <a:lnTo>
                        <a:pt x="377" y="239"/>
                      </a:lnTo>
                      <a:lnTo>
                        <a:pt x="0" y="3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2" name="Freeform 211"/>
                <p:cNvSpPr>
                  <a:spLocks/>
                </p:cNvSpPr>
                <p:nvPr/>
              </p:nvSpPr>
              <p:spPr bwMode="auto">
                <a:xfrm>
                  <a:off x="4452" y="952"/>
                  <a:ext cx="99" cy="60"/>
                </a:xfrm>
                <a:custGeom>
                  <a:avLst/>
                  <a:gdLst>
                    <a:gd name="T0" fmla="*/ 0 w 394"/>
                    <a:gd name="T1" fmla="*/ 0 h 239"/>
                    <a:gd name="T2" fmla="*/ 0 w 394"/>
                    <a:gd name="T3" fmla="*/ 0 h 239"/>
                    <a:gd name="T4" fmla="*/ 0 w 394"/>
                    <a:gd name="T5" fmla="*/ 0 h 239"/>
                    <a:gd name="T6" fmla="*/ 0 w 394"/>
                    <a:gd name="T7" fmla="*/ 0 h 239"/>
                    <a:gd name="T8" fmla="*/ 0 w 394"/>
                    <a:gd name="T9" fmla="*/ 0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"/>
                    <a:gd name="T16" fmla="*/ 0 h 239"/>
                    <a:gd name="T17" fmla="*/ 394 w 394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" h="239">
                      <a:moveTo>
                        <a:pt x="18" y="0"/>
                      </a:moveTo>
                      <a:lnTo>
                        <a:pt x="394" y="205"/>
                      </a:lnTo>
                      <a:lnTo>
                        <a:pt x="376" y="239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3" name="Freeform 212"/>
                <p:cNvSpPr>
                  <a:spLocks/>
                </p:cNvSpPr>
                <p:nvPr/>
              </p:nvSpPr>
              <p:spPr bwMode="auto">
                <a:xfrm>
                  <a:off x="4671" y="952"/>
                  <a:ext cx="99" cy="60"/>
                </a:xfrm>
                <a:custGeom>
                  <a:avLst/>
                  <a:gdLst>
                    <a:gd name="T0" fmla="*/ 0 w 394"/>
                    <a:gd name="T1" fmla="*/ 0 h 239"/>
                    <a:gd name="T2" fmla="*/ 0 w 394"/>
                    <a:gd name="T3" fmla="*/ 0 h 239"/>
                    <a:gd name="T4" fmla="*/ 0 w 394"/>
                    <a:gd name="T5" fmla="*/ 0 h 239"/>
                    <a:gd name="T6" fmla="*/ 0 w 394"/>
                    <a:gd name="T7" fmla="*/ 0 h 239"/>
                    <a:gd name="T8" fmla="*/ 0 w 394"/>
                    <a:gd name="T9" fmla="*/ 0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"/>
                    <a:gd name="T16" fmla="*/ 0 h 239"/>
                    <a:gd name="T17" fmla="*/ 394 w 394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" h="239">
                      <a:moveTo>
                        <a:pt x="18" y="0"/>
                      </a:moveTo>
                      <a:lnTo>
                        <a:pt x="394" y="205"/>
                      </a:lnTo>
                      <a:lnTo>
                        <a:pt x="376" y="239"/>
                      </a:lnTo>
                      <a:lnTo>
                        <a:pt x="0" y="3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4" name="Freeform 213"/>
                <p:cNvSpPr>
                  <a:spLocks/>
                </p:cNvSpPr>
                <p:nvPr/>
              </p:nvSpPr>
              <p:spPr bwMode="auto">
                <a:xfrm>
                  <a:off x="4883" y="952"/>
                  <a:ext cx="99" cy="60"/>
                </a:xfrm>
                <a:custGeom>
                  <a:avLst/>
                  <a:gdLst>
                    <a:gd name="T0" fmla="*/ 0 w 394"/>
                    <a:gd name="T1" fmla="*/ 0 h 239"/>
                    <a:gd name="T2" fmla="*/ 0 w 394"/>
                    <a:gd name="T3" fmla="*/ 0 h 239"/>
                    <a:gd name="T4" fmla="*/ 0 w 394"/>
                    <a:gd name="T5" fmla="*/ 0 h 239"/>
                    <a:gd name="T6" fmla="*/ 0 w 394"/>
                    <a:gd name="T7" fmla="*/ 0 h 239"/>
                    <a:gd name="T8" fmla="*/ 0 w 394"/>
                    <a:gd name="T9" fmla="*/ 0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"/>
                    <a:gd name="T16" fmla="*/ 0 h 239"/>
                    <a:gd name="T17" fmla="*/ 394 w 394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" h="239">
                      <a:moveTo>
                        <a:pt x="19" y="0"/>
                      </a:moveTo>
                      <a:lnTo>
                        <a:pt x="394" y="205"/>
                      </a:lnTo>
                      <a:lnTo>
                        <a:pt x="376" y="239"/>
                      </a:lnTo>
                      <a:lnTo>
                        <a:pt x="0" y="3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5" name="Freeform 214"/>
                <p:cNvSpPr>
                  <a:spLocks/>
                </p:cNvSpPr>
                <p:nvPr/>
              </p:nvSpPr>
              <p:spPr bwMode="auto">
                <a:xfrm>
                  <a:off x="4780" y="927"/>
                  <a:ext cx="114" cy="68"/>
                </a:xfrm>
                <a:custGeom>
                  <a:avLst/>
                  <a:gdLst>
                    <a:gd name="T0" fmla="*/ 0 w 456"/>
                    <a:gd name="T1" fmla="*/ 0 h 274"/>
                    <a:gd name="T2" fmla="*/ 0 w 456"/>
                    <a:gd name="T3" fmla="*/ 0 h 274"/>
                    <a:gd name="T4" fmla="*/ 0 w 456"/>
                    <a:gd name="T5" fmla="*/ 0 h 274"/>
                    <a:gd name="T6" fmla="*/ 0 w 456"/>
                    <a:gd name="T7" fmla="*/ 0 h 274"/>
                    <a:gd name="T8" fmla="*/ 0 w 456"/>
                    <a:gd name="T9" fmla="*/ 0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6"/>
                    <a:gd name="T16" fmla="*/ 0 h 274"/>
                    <a:gd name="T17" fmla="*/ 456 w 456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6" h="274">
                      <a:moveTo>
                        <a:pt x="456" y="34"/>
                      </a:moveTo>
                      <a:lnTo>
                        <a:pt x="18" y="274"/>
                      </a:lnTo>
                      <a:lnTo>
                        <a:pt x="0" y="240"/>
                      </a:lnTo>
                      <a:lnTo>
                        <a:pt x="437" y="0"/>
                      </a:lnTo>
                      <a:lnTo>
                        <a:pt x="456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6" name="Rectangle 215"/>
                <p:cNvSpPr>
                  <a:spLocks noChangeArrowheads="1"/>
                </p:cNvSpPr>
                <p:nvPr/>
              </p:nvSpPr>
              <p:spPr bwMode="auto">
                <a:xfrm>
                  <a:off x="4434" y="845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11</a:t>
                  </a:r>
                  <a:endParaRPr kumimoji="0" lang="it-IT" alt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97" name="Rectangle 216"/>
                <p:cNvSpPr>
                  <a:spLocks noChangeArrowheads="1"/>
                </p:cNvSpPr>
                <p:nvPr/>
              </p:nvSpPr>
              <p:spPr bwMode="auto">
                <a:xfrm>
                  <a:off x="4579" y="1007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it-IT" alt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9372" name="Rectangle 217"/>
              <p:cNvSpPr>
                <a:spLocks noChangeArrowheads="1"/>
              </p:cNvSpPr>
              <p:nvPr/>
            </p:nvSpPr>
            <p:spPr bwMode="auto">
              <a:xfrm>
                <a:off x="2825" y="1016"/>
                <a:ext cx="249" cy="1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373" name="Freeform 218"/>
              <p:cNvSpPr>
                <a:spLocks/>
              </p:cNvSpPr>
              <p:nvPr/>
            </p:nvSpPr>
            <p:spPr bwMode="auto">
              <a:xfrm>
                <a:off x="3066" y="975"/>
                <a:ext cx="92" cy="101"/>
              </a:xfrm>
              <a:custGeom>
                <a:avLst/>
                <a:gdLst>
                  <a:gd name="T0" fmla="*/ 0 w 368"/>
                  <a:gd name="T1" fmla="*/ 0 h 404"/>
                  <a:gd name="T2" fmla="*/ 0 w 368"/>
                  <a:gd name="T3" fmla="*/ 0 h 404"/>
                  <a:gd name="T4" fmla="*/ 0 w 368"/>
                  <a:gd name="T5" fmla="*/ 0 h 404"/>
                  <a:gd name="T6" fmla="*/ 0 w 36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8"/>
                  <a:gd name="T13" fmla="*/ 0 h 404"/>
                  <a:gd name="T14" fmla="*/ 368 w 368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8" h="404">
                    <a:moveTo>
                      <a:pt x="0" y="0"/>
                    </a:moveTo>
                    <a:lnTo>
                      <a:pt x="368" y="202"/>
                    </a:lnTo>
                    <a:lnTo>
                      <a:pt x="0" y="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356" name="Rectangle 219"/>
            <p:cNvSpPr>
              <a:spLocks noChangeArrowheads="1"/>
            </p:cNvSpPr>
            <p:nvPr/>
          </p:nvSpPr>
          <p:spPr bwMode="auto">
            <a:xfrm>
              <a:off x="748" y="2341"/>
              <a:ext cx="2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r>
                <a:rPr kumimoji="0" lang="it-IT" altLang="it-IT" sz="2200" b="0" i="0" u="none" strike="noStrike" kern="1200" cap="none" spc="0" normalizeH="0" baseline="-2500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it-IT" altLang="it-IT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57" name="Text Box 220"/>
            <p:cNvSpPr txBox="1">
              <a:spLocks noChangeArrowheads="1"/>
            </p:cNvSpPr>
            <p:nvPr/>
          </p:nvSpPr>
          <p:spPr bwMode="auto">
            <a:xfrm rot="-5400000">
              <a:off x="296" y="2170"/>
              <a:ext cx="5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Energy</a:t>
              </a:r>
            </a:p>
          </p:txBody>
        </p:sp>
        <p:sp>
          <p:nvSpPr>
            <p:cNvPr id="99358" name="Line 221"/>
            <p:cNvSpPr>
              <a:spLocks noChangeShapeType="1"/>
            </p:cNvSpPr>
            <p:nvPr/>
          </p:nvSpPr>
          <p:spPr bwMode="auto">
            <a:xfrm flipV="1">
              <a:off x="703" y="143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59" name="Line 222"/>
            <p:cNvSpPr>
              <a:spLocks noChangeShapeType="1"/>
            </p:cNvSpPr>
            <p:nvPr/>
          </p:nvSpPr>
          <p:spPr bwMode="auto">
            <a:xfrm flipV="1">
              <a:off x="1701" y="3657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8272" name="Group 223"/>
            <p:cNvGrpSpPr>
              <a:grpSpLocks/>
            </p:cNvGrpSpPr>
            <p:nvPr/>
          </p:nvGrpSpPr>
          <p:grpSpPr bwMode="auto">
            <a:xfrm>
              <a:off x="1745" y="2144"/>
              <a:ext cx="283" cy="1286"/>
              <a:chOff x="1745" y="2013"/>
              <a:chExt cx="283" cy="1286"/>
            </a:xfrm>
          </p:grpSpPr>
          <p:grpSp>
            <p:nvGrpSpPr>
              <p:cNvPr id="138273" name="Group 224"/>
              <p:cNvGrpSpPr>
                <a:grpSpLocks/>
              </p:cNvGrpSpPr>
              <p:nvPr/>
            </p:nvGrpSpPr>
            <p:grpSpPr bwMode="auto">
              <a:xfrm>
                <a:off x="1935" y="2013"/>
                <a:ext cx="93" cy="1286"/>
                <a:chOff x="2217" y="2013"/>
                <a:chExt cx="93" cy="1286"/>
              </a:xfrm>
            </p:grpSpPr>
            <p:sp>
              <p:nvSpPr>
                <p:cNvPr id="99363" name="Freeform 225"/>
                <p:cNvSpPr>
                  <a:spLocks/>
                </p:cNvSpPr>
                <p:nvPr/>
              </p:nvSpPr>
              <p:spPr bwMode="auto">
                <a:xfrm>
                  <a:off x="2217" y="3091"/>
                  <a:ext cx="53" cy="208"/>
                </a:xfrm>
                <a:custGeom>
                  <a:avLst/>
                  <a:gdLst>
                    <a:gd name="T0" fmla="*/ 0 w 211"/>
                    <a:gd name="T1" fmla="*/ 0 h 833"/>
                    <a:gd name="T2" fmla="*/ 0 w 211"/>
                    <a:gd name="T3" fmla="*/ 0 h 833"/>
                    <a:gd name="T4" fmla="*/ 0 w 211"/>
                    <a:gd name="T5" fmla="*/ 0 h 833"/>
                    <a:gd name="T6" fmla="*/ 0 w 211"/>
                    <a:gd name="T7" fmla="*/ 0 h 833"/>
                    <a:gd name="T8" fmla="*/ 0 w 211"/>
                    <a:gd name="T9" fmla="*/ 0 h 833"/>
                    <a:gd name="T10" fmla="*/ 0 w 211"/>
                    <a:gd name="T11" fmla="*/ 0 h 833"/>
                    <a:gd name="T12" fmla="*/ 0 w 211"/>
                    <a:gd name="T13" fmla="*/ 0 h 833"/>
                    <a:gd name="T14" fmla="*/ 0 w 211"/>
                    <a:gd name="T15" fmla="*/ 0 h 833"/>
                    <a:gd name="T16" fmla="*/ 0 w 211"/>
                    <a:gd name="T17" fmla="*/ 0 h 833"/>
                    <a:gd name="T18" fmla="*/ 0 w 211"/>
                    <a:gd name="T19" fmla="*/ 0 h 833"/>
                    <a:gd name="T20" fmla="*/ 0 w 211"/>
                    <a:gd name="T21" fmla="*/ 0 h 833"/>
                    <a:gd name="T22" fmla="*/ 0 w 211"/>
                    <a:gd name="T23" fmla="*/ 0 h 833"/>
                    <a:gd name="T24" fmla="*/ 0 w 211"/>
                    <a:gd name="T25" fmla="*/ 0 h 833"/>
                    <a:gd name="T26" fmla="*/ 0 w 211"/>
                    <a:gd name="T27" fmla="*/ 0 h 833"/>
                    <a:gd name="T28" fmla="*/ 0 w 211"/>
                    <a:gd name="T29" fmla="*/ 0 h 833"/>
                    <a:gd name="T30" fmla="*/ 0 w 211"/>
                    <a:gd name="T31" fmla="*/ 0 h 833"/>
                    <a:gd name="T32" fmla="*/ 0 w 211"/>
                    <a:gd name="T33" fmla="*/ 0 h 833"/>
                    <a:gd name="T34" fmla="*/ 0 w 211"/>
                    <a:gd name="T35" fmla="*/ 0 h 833"/>
                    <a:gd name="T36" fmla="*/ 0 w 211"/>
                    <a:gd name="T37" fmla="*/ 0 h 833"/>
                    <a:gd name="T38" fmla="*/ 0 w 211"/>
                    <a:gd name="T39" fmla="*/ 0 h 833"/>
                    <a:gd name="T40" fmla="*/ 0 w 211"/>
                    <a:gd name="T41" fmla="*/ 0 h 833"/>
                    <a:gd name="T42" fmla="*/ 0 w 211"/>
                    <a:gd name="T43" fmla="*/ 0 h 833"/>
                    <a:gd name="T44" fmla="*/ 0 w 211"/>
                    <a:gd name="T45" fmla="*/ 0 h 833"/>
                    <a:gd name="T46" fmla="*/ 0 w 211"/>
                    <a:gd name="T47" fmla="*/ 0 h 833"/>
                    <a:gd name="T48" fmla="*/ 0 w 211"/>
                    <a:gd name="T49" fmla="*/ 0 h 833"/>
                    <a:gd name="T50" fmla="*/ 0 w 211"/>
                    <a:gd name="T51" fmla="*/ 0 h 833"/>
                    <a:gd name="T52" fmla="*/ 0 w 211"/>
                    <a:gd name="T53" fmla="*/ 0 h 833"/>
                    <a:gd name="T54" fmla="*/ 0 w 211"/>
                    <a:gd name="T55" fmla="*/ 0 h 833"/>
                    <a:gd name="T56" fmla="*/ 0 w 211"/>
                    <a:gd name="T57" fmla="*/ 0 h 833"/>
                    <a:gd name="T58" fmla="*/ 0 w 211"/>
                    <a:gd name="T59" fmla="*/ 0 h 833"/>
                    <a:gd name="T60" fmla="*/ 0 w 211"/>
                    <a:gd name="T61" fmla="*/ 0 h 833"/>
                    <a:gd name="T62" fmla="*/ 0 w 211"/>
                    <a:gd name="T63" fmla="*/ 0 h 833"/>
                    <a:gd name="T64" fmla="*/ 0 w 211"/>
                    <a:gd name="T65" fmla="*/ 0 h 833"/>
                    <a:gd name="T66" fmla="*/ 0 w 211"/>
                    <a:gd name="T67" fmla="*/ 0 h 833"/>
                    <a:gd name="T68" fmla="*/ 0 w 211"/>
                    <a:gd name="T69" fmla="*/ 0 h 833"/>
                    <a:gd name="T70" fmla="*/ 0 w 211"/>
                    <a:gd name="T71" fmla="*/ 0 h 833"/>
                    <a:gd name="T72" fmla="*/ 0 w 211"/>
                    <a:gd name="T73" fmla="*/ 0 h 833"/>
                    <a:gd name="T74" fmla="*/ 0 w 211"/>
                    <a:gd name="T75" fmla="*/ 0 h 833"/>
                    <a:gd name="T76" fmla="*/ 0 w 211"/>
                    <a:gd name="T77" fmla="*/ 0 h 833"/>
                    <a:gd name="T78" fmla="*/ 0 w 211"/>
                    <a:gd name="T79" fmla="*/ 0 h 833"/>
                    <a:gd name="T80" fmla="*/ 0 w 211"/>
                    <a:gd name="T81" fmla="*/ 0 h 833"/>
                    <a:gd name="T82" fmla="*/ 0 w 211"/>
                    <a:gd name="T83" fmla="*/ 0 h 833"/>
                    <a:gd name="T84" fmla="*/ 0 w 211"/>
                    <a:gd name="T85" fmla="*/ 0 h 833"/>
                    <a:gd name="T86" fmla="*/ 0 w 211"/>
                    <a:gd name="T87" fmla="*/ 0 h 833"/>
                    <a:gd name="T88" fmla="*/ 0 w 211"/>
                    <a:gd name="T89" fmla="*/ 0 h 833"/>
                    <a:gd name="T90" fmla="*/ 0 w 211"/>
                    <a:gd name="T91" fmla="*/ 0 h 833"/>
                    <a:gd name="T92" fmla="*/ 0 w 211"/>
                    <a:gd name="T93" fmla="*/ 0 h 833"/>
                    <a:gd name="T94" fmla="*/ 0 w 211"/>
                    <a:gd name="T95" fmla="*/ 0 h 833"/>
                    <a:gd name="T96" fmla="*/ 0 w 211"/>
                    <a:gd name="T97" fmla="*/ 0 h 833"/>
                    <a:gd name="T98" fmla="*/ 0 w 211"/>
                    <a:gd name="T99" fmla="*/ 0 h 833"/>
                    <a:gd name="T100" fmla="*/ 0 w 211"/>
                    <a:gd name="T101" fmla="*/ 0 h 833"/>
                    <a:gd name="T102" fmla="*/ 0 w 211"/>
                    <a:gd name="T103" fmla="*/ 0 h 833"/>
                    <a:gd name="T104" fmla="*/ 0 w 211"/>
                    <a:gd name="T105" fmla="*/ 0 h 833"/>
                    <a:gd name="T106" fmla="*/ 0 w 211"/>
                    <a:gd name="T107" fmla="*/ 0 h 833"/>
                    <a:gd name="T108" fmla="*/ 0 w 211"/>
                    <a:gd name="T109" fmla="*/ 0 h 833"/>
                    <a:gd name="T110" fmla="*/ 0 w 211"/>
                    <a:gd name="T111" fmla="*/ 0 h 833"/>
                    <a:gd name="T112" fmla="*/ 0 w 211"/>
                    <a:gd name="T113" fmla="*/ 0 h 833"/>
                    <a:gd name="T114" fmla="*/ 0 w 211"/>
                    <a:gd name="T115" fmla="*/ 0 h 8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1"/>
                    <a:gd name="T175" fmla="*/ 0 h 833"/>
                    <a:gd name="T176" fmla="*/ 211 w 211"/>
                    <a:gd name="T177" fmla="*/ 833 h 83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1" h="83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31"/>
                      </a:lnTo>
                      <a:lnTo>
                        <a:pt x="1" y="46"/>
                      </a:lnTo>
                      <a:lnTo>
                        <a:pt x="1" y="61"/>
                      </a:lnTo>
                      <a:lnTo>
                        <a:pt x="2" y="75"/>
                      </a:lnTo>
                      <a:lnTo>
                        <a:pt x="3" y="89"/>
                      </a:lnTo>
                      <a:lnTo>
                        <a:pt x="4" y="103"/>
                      </a:lnTo>
                      <a:lnTo>
                        <a:pt x="6" y="115"/>
                      </a:lnTo>
                      <a:lnTo>
                        <a:pt x="8" y="127"/>
                      </a:lnTo>
                      <a:lnTo>
                        <a:pt x="10" y="140"/>
                      </a:lnTo>
                      <a:lnTo>
                        <a:pt x="12" y="151"/>
                      </a:lnTo>
                      <a:lnTo>
                        <a:pt x="14" y="162"/>
                      </a:lnTo>
                      <a:lnTo>
                        <a:pt x="17" y="174"/>
                      </a:lnTo>
                      <a:lnTo>
                        <a:pt x="19" y="185"/>
                      </a:lnTo>
                      <a:lnTo>
                        <a:pt x="22" y="195"/>
                      </a:lnTo>
                      <a:lnTo>
                        <a:pt x="24" y="205"/>
                      </a:lnTo>
                      <a:lnTo>
                        <a:pt x="28" y="216"/>
                      </a:lnTo>
                      <a:lnTo>
                        <a:pt x="30" y="226"/>
                      </a:lnTo>
                      <a:lnTo>
                        <a:pt x="34" y="236"/>
                      </a:lnTo>
                      <a:lnTo>
                        <a:pt x="37" y="245"/>
                      </a:lnTo>
                      <a:lnTo>
                        <a:pt x="40" y="254"/>
                      </a:lnTo>
                      <a:lnTo>
                        <a:pt x="44" y="264"/>
                      </a:lnTo>
                      <a:lnTo>
                        <a:pt x="47" y="273"/>
                      </a:lnTo>
                      <a:lnTo>
                        <a:pt x="50" y="282"/>
                      </a:lnTo>
                      <a:lnTo>
                        <a:pt x="64" y="317"/>
                      </a:lnTo>
                      <a:lnTo>
                        <a:pt x="79" y="353"/>
                      </a:lnTo>
                      <a:lnTo>
                        <a:pt x="86" y="372"/>
                      </a:lnTo>
                      <a:lnTo>
                        <a:pt x="93" y="391"/>
                      </a:lnTo>
                      <a:lnTo>
                        <a:pt x="97" y="401"/>
                      </a:lnTo>
                      <a:lnTo>
                        <a:pt x="100" y="410"/>
                      </a:lnTo>
                      <a:lnTo>
                        <a:pt x="104" y="421"/>
                      </a:lnTo>
                      <a:lnTo>
                        <a:pt x="106" y="431"/>
                      </a:lnTo>
                      <a:lnTo>
                        <a:pt x="109" y="443"/>
                      </a:lnTo>
                      <a:lnTo>
                        <a:pt x="113" y="454"/>
                      </a:lnTo>
                      <a:lnTo>
                        <a:pt x="116" y="465"/>
                      </a:lnTo>
                      <a:lnTo>
                        <a:pt x="119" y="477"/>
                      </a:lnTo>
                      <a:lnTo>
                        <a:pt x="122" y="489"/>
                      </a:lnTo>
                      <a:lnTo>
                        <a:pt x="125" y="503"/>
                      </a:lnTo>
                      <a:lnTo>
                        <a:pt x="127" y="515"/>
                      </a:lnTo>
                      <a:lnTo>
                        <a:pt x="131" y="530"/>
                      </a:lnTo>
                      <a:lnTo>
                        <a:pt x="133" y="543"/>
                      </a:lnTo>
                      <a:lnTo>
                        <a:pt x="135" y="558"/>
                      </a:lnTo>
                      <a:lnTo>
                        <a:pt x="138" y="574"/>
                      </a:lnTo>
                      <a:lnTo>
                        <a:pt x="140" y="590"/>
                      </a:lnTo>
                      <a:lnTo>
                        <a:pt x="142" y="606"/>
                      </a:lnTo>
                      <a:lnTo>
                        <a:pt x="144" y="622"/>
                      </a:lnTo>
                      <a:lnTo>
                        <a:pt x="145" y="641"/>
                      </a:lnTo>
                      <a:lnTo>
                        <a:pt x="147" y="659"/>
                      </a:lnTo>
                      <a:lnTo>
                        <a:pt x="149" y="678"/>
                      </a:lnTo>
                      <a:lnTo>
                        <a:pt x="150" y="698"/>
                      </a:lnTo>
                      <a:lnTo>
                        <a:pt x="151" y="719"/>
                      </a:lnTo>
                      <a:lnTo>
                        <a:pt x="152" y="740"/>
                      </a:lnTo>
                      <a:lnTo>
                        <a:pt x="152" y="761"/>
                      </a:lnTo>
                      <a:lnTo>
                        <a:pt x="153" y="784"/>
                      </a:lnTo>
                      <a:lnTo>
                        <a:pt x="153" y="808"/>
                      </a:lnTo>
                      <a:lnTo>
                        <a:pt x="153" y="833"/>
                      </a:lnTo>
                      <a:lnTo>
                        <a:pt x="211" y="833"/>
                      </a:lnTo>
                      <a:lnTo>
                        <a:pt x="211" y="808"/>
                      </a:lnTo>
                      <a:lnTo>
                        <a:pt x="211" y="783"/>
                      </a:lnTo>
                      <a:lnTo>
                        <a:pt x="210" y="760"/>
                      </a:lnTo>
                      <a:lnTo>
                        <a:pt x="210" y="738"/>
                      </a:lnTo>
                      <a:lnTo>
                        <a:pt x="209" y="715"/>
                      </a:lnTo>
                      <a:lnTo>
                        <a:pt x="208" y="695"/>
                      </a:lnTo>
                      <a:lnTo>
                        <a:pt x="206" y="674"/>
                      </a:lnTo>
                      <a:lnTo>
                        <a:pt x="205" y="654"/>
                      </a:lnTo>
                      <a:lnTo>
                        <a:pt x="203" y="635"/>
                      </a:lnTo>
                      <a:lnTo>
                        <a:pt x="202" y="617"/>
                      </a:lnTo>
                      <a:lnTo>
                        <a:pt x="200" y="599"/>
                      </a:lnTo>
                      <a:lnTo>
                        <a:pt x="197" y="582"/>
                      </a:lnTo>
                      <a:lnTo>
                        <a:pt x="195" y="565"/>
                      </a:lnTo>
                      <a:lnTo>
                        <a:pt x="193" y="549"/>
                      </a:lnTo>
                      <a:lnTo>
                        <a:pt x="190" y="533"/>
                      </a:lnTo>
                      <a:lnTo>
                        <a:pt x="187" y="518"/>
                      </a:lnTo>
                      <a:lnTo>
                        <a:pt x="184" y="504"/>
                      </a:lnTo>
                      <a:lnTo>
                        <a:pt x="182" y="490"/>
                      </a:lnTo>
                      <a:lnTo>
                        <a:pt x="178" y="477"/>
                      </a:lnTo>
                      <a:lnTo>
                        <a:pt x="175" y="463"/>
                      </a:lnTo>
                      <a:lnTo>
                        <a:pt x="173" y="451"/>
                      </a:lnTo>
                      <a:lnTo>
                        <a:pt x="169" y="438"/>
                      </a:lnTo>
                      <a:lnTo>
                        <a:pt x="166" y="426"/>
                      </a:lnTo>
                      <a:lnTo>
                        <a:pt x="161" y="414"/>
                      </a:lnTo>
                      <a:lnTo>
                        <a:pt x="158" y="403"/>
                      </a:lnTo>
                      <a:lnTo>
                        <a:pt x="154" y="392"/>
                      </a:lnTo>
                      <a:lnTo>
                        <a:pt x="151" y="382"/>
                      </a:lnTo>
                      <a:lnTo>
                        <a:pt x="148" y="372"/>
                      </a:lnTo>
                      <a:lnTo>
                        <a:pt x="140" y="351"/>
                      </a:lnTo>
                      <a:lnTo>
                        <a:pt x="133" y="332"/>
                      </a:lnTo>
                      <a:lnTo>
                        <a:pt x="118" y="296"/>
                      </a:lnTo>
                      <a:lnTo>
                        <a:pt x="105" y="261"/>
                      </a:lnTo>
                      <a:lnTo>
                        <a:pt x="101" y="253"/>
                      </a:lnTo>
                      <a:lnTo>
                        <a:pt x="98" y="244"/>
                      </a:lnTo>
                      <a:lnTo>
                        <a:pt x="95" y="235"/>
                      </a:lnTo>
                      <a:lnTo>
                        <a:pt x="91" y="227"/>
                      </a:lnTo>
                      <a:lnTo>
                        <a:pt x="89" y="218"/>
                      </a:lnTo>
                      <a:lnTo>
                        <a:pt x="86" y="209"/>
                      </a:lnTo>
                      <a:lnTo>
                        <a:pt x="83" y="200"/>
                      </a:lnTo>
                      <a:lnTo>
                        <a:pt x="80" y="191"/>
                      </a:lnTo>
                      <a:lnTo>
                        <a:pt x="78" y="180"/>
                      </a:lnTo>
                      <a:lnTo>
                        <a:pt x="75" y="171"/>
                      </a:lnTo>
                      <a:lnTo>
                        <a:pt x="73" y="161"/>
                      </a:lnTo>
                      <a:lnTo>
                        <a:pt x="71" y="151"/>
                      </a:lnTo>
                      <a:lnTo>
                        <a:pt x="69" y="141"/>
                      </a:lnTo>
                      <a:lnTo>
                        <a:pt x="67" y="130"/>
                      </a:lnTo>
                      <a:lnTo>
                        <a:pt x="65" y="119"/>
                      </a:lnTo>
                      <a:lnTo>
                        <a:pt x="64" y="108"/>
                      </a:lnTo>
                      <a:lnTo>
                        <a:pt x="62" y="96"/>
                      </a:lnTo>
                      <a:lnTo>
                        <a:pt x="61" y="83"/>
                      </a:lnTo>
                      <a:lnTo>
                        <a:pt x="60" y="71"/>
                      </a:lnTo>
                      <a:lnTo>
                        <a:pt x="60" y="57"/>
                      </a:lnTo>
                      <a:lnTo>
                        <a:pt x="58" y="44"/>
                      </a:lnTo>
                      <a:lnTo>
                        <a:pt x="58" y="30"/>
                      </a:lnTo>
                      <a:lnTo>
                        <a:pt x="57" y="15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64" name="Freeform 226"/>
                <p:cNvSpPr>
                  <a:spLocks/>
                </p:cNvSpPr>
                <p:nvPr/>
              </p:nvSpPr>
              <p:spPr bwMode="auto">
                <a:xfrm>
                  <a:off x="2217" y="2889"/>
                  <a:ext cx="93" cy="202"/>
                </a:xfrm>
                <a:custGeom>
                  <a:avLst/>
                  <a:gdLst>
                    <a:gd name="T0" fmla="*/ 0 w 370"/>
                    <a:gd name="T1" fmla="*/ 0 h 810"/>
                    <a:gd name="T2" fmla="*/ 0 w 370"/>
                    <a:gd name="T3" fmla="*/ 0 h 810"/>
                    <a:gd name="T4" fmla="*/ 0 w 370"/>
                    <a:gd name="T5" fmla="*/ 0 h 810"/>
                    <a:gd name="T6" fmla="*/ 0 w 370"/>
                    <a:gd name="T7" fmla="*/ 0 h 810"/>
                    <a:gd name="T8" fmla="*/ 0 w 370"/>
                    <a:gd name="T9" fmla="*/ 0 h 810"/>
                    <a:gd name="T10" fmla="*/ 0 w 370"/>
                    <a:gd name="T11" fmla="*/ 0 h 810"/>
                    <a:gd name="T12" fmla="*/ 0 w 370"/>
                    <a:gd name="T13" fmla="*/ 0 h 810"/>
                    <a:gd name="T14" fmla="*/ 0 w 370"/>
                    <a:gd name="T15" fmla="*/ 0 h 810"/>
                    <a:gd name="T16" fmla="*/ 0 w 370"/>
                    <a:gd name="T17" fmla="*/ 0 h 810"/>
                    <a:gd name="T18" fmla="*/ 0 w 370"/>
                    <a:gd name="T19" fmla="*/ 0 h 810"/>
                    <a:gd name="T20" fmla="*/ 0 w 370"/>
                    <a:gd name="T21" fmla="*/ 0 h 810"/>
                    <a:gd name="T22" fmla="*/ 0 w 370"/>
                    <a:gd name="T23" fmla="*/ 0 h 810"/>
                    <a:gd name="T24" fmla="*/ 0 w 370"/>
                    <a:gd name="T25" fmla="*/ 0 h 810"/>
                    <a:gd name="T26" fmla="*/ 0 w 370"/>
                    <a:gd name="T27" fmla="*/ 0 h 810"/>
                    <a:gd name="T28" fmla="*/ 0 w 370"/>
                    <a:gd name="T29" fmla="*/ 0 h 810"/>
                    <a:gd name="T30" fmla="*/ 0 w 370"/>
                    <a:gd name="T31" fmla="*/ 0 h 810"/>
                    <a:gd name="T32" fmla="*/ 0 w 370"/>
                    <a:gd name="T33" fmla="*/ 0 h 810"/>
                    <a:gd name="T34" fmla="*/ 0 w 370"/>
                    <a:gd name="T35" fmla="*/ 0 h 810"/>
                    <a:gd name="T36" fmla="*/ 0 w 370"/>
                    <a:gd name="T37" fmla="*/ 0 h 810"/>
                    <a:gd name="T38" fmla="*/ 0 w 370"/>
                    <a:gd name="T39" fmla="*/ 0 h 810"/>
                    <a:gd name="T40" fmla="*/ 0 w 370"/>
                    <a:gd name="T41" fmla="*/ 0 h 810"/>
                    <a:gd name="T42" fmla="*/ 0 w 370"/>
                    <a:gd name="T43" fmla="*/ 0 h 810"/>
                    <a:gd name="T44" fmla="*/ 0 w 370"/>
                    <a:gd name="T45" fmla="*/ 0 h 810"/>
                    <a:gd name="T46" fmla="*/ 0 w 370"/>
                    <a:gd name="T47" fmla="*/ 0 h 810"/>
                    <a:gd name="T48" fmla="*/ 0 w 370"/>
                    <a:gd name="T49" fmla="*/ 0 h 810"/>
                    <a:gd name="T50" fmla="*/ 0 w 370"/>
                    <a:gd name="T51" fmla="*/ 0 h 810"/>
                    <a:gd name="T52" fmla="*/ 0 w 370"/>
                    <a:gd name="T53" fmla="*/ 0 h 810"/>
                    <a:gd name="T54" fmla="*/ 0 w 370"/>
                    <a:gd name="T55" fmla="*/ 0 h 810"/>
                    <a:gd name="T56" fmla="*/ 0 w 370"/>
                    <a:gd name="T57" fmla="*/ 0 h 810"/>
                    <a:gd name="T58" fmla="*/ 0 w 370"/>
                    <a:gd name="T59" fmla="*/ 0 h 810"/>
                    <a:gd name="T60" fmla="*/ 0 w 370"/>
                    <a:gd name="T61" fmla="*/ 0 h 810"/>
                    <a:gd name="T62" fmla="*/ 0 w 370"/>
                    <a:gd name="T63" fmla="*/ 0 h 810"/>
                    <a:gd name="T64" fmla="*/ 0 w 370"/>
                    <a:gd name="T65" fmla="*/ 0 h 810"/>
                    <a:gd name="T66" fmla="*/ 0 w 370"/>
                    <a:gd name="T67" fmla="*/ 0 h 810"/>
                    <a:gd name="T68" fmla="*/ 0 w 370"/>
                    <a:gd name="T69" fmla="*/ 0 h 810"/>
                    <a:gd name="T70" fmla="*/ 0 w 370"/>
                    <a:gd name="T71" fmla="*/ 0 h 810"/>
                    <a:gd name="T72" fmla="*/ 0 w 370"/>
                    <a:gd name="T73" fmla="*/ 0 h 810"/>
                    <a:gd name="T74" fmla="*/ 0 w 370"/>
                    <a:gd name="T75" fmla="*/ 0 h 810"/>
                    <a:gd name="T76" fmla="*/ 0 w 370"/>
                    <a:gd name="T77" fmla="*/ 0 h 810"/>
                    <a:gd name="T78" fmla="*/ 0 w 370"/>
                    <a:gd name="T79" fmla="*/ 0 h 810"/>
                    <a:gd name="T80" fmla="*/ 0 w 370"/>
                    <a:gd name="T81" fmla="*/ 0 h 810"/>
                    <a:gd name="T82" fmla="*/ 0 w 370"/>
                    <a:gd name="T83" fmla="*/ 0 h 810"/>
                    <a:gd name="T84" fmla="*/ 0 w 370"/>
                    <a:gd name="T85" fmla="*/ 0 h 810"/>
                    <a:gd name="T86" fmla="*/ 0 w 370"/>
                    <a:gd name="T87" fmla="*/ 0 h 810"/>
                    <a:gd name="T88" fmla="*/ 0 w 370"/>
                    <a:gd name="T89" fmla="*/ 0 h 810"/>
                    <a:gd name="T90" fmla="*/ 0 w 370"/>
                    <a:gd name="T91" fmla="*/ 0 h 810"/>
                    <a:gd name="T92" fmla="*/ 0 w 370"/>
                    <a:gd name="T93" fmla="*/ 0 h 810"/>
                    <a:gd name="T94" fmla="*/ 0 w 370"/>
                    <a:gd name="T95" fmla="*/ 0 h 810"/>
                    <a:gd name="T96" fmla="*/ 0 w 370"/>
                    <a:gd name="T97" fmla="*/ 0 h 810"/>
                    <a:gd name="T98" fmla="*/ 0 w 370"/>
                    <a:gd name="T99" fmla="*/ 0 h 810"/>
                    <a:gd name="T100" fmla="*/ 0 w 370"/>
                    <a:gd name="T101" fmla="*/ 0 h 810"/>
                    <a:gd name="T102" fmla="*/ 0 w 370"/>
                    <a:gd name="T103" fmla="*/ 0 h 810"/>
                    <a:gd name="T104" fmla="*/ 0 w 370"/>
                    <a:gd name="T105" fmla="*/ 0 h 810"/>
                    <a:gd name="T106" fmla="*/ 0 w 370"/>
                    <a:gd name="T107" fmla="*/ 0 h 810"/>
                    <a:gd name="T108" fmla="*/ 0 w 370"/>
                    <a:gd name="T109" fmla="*/ 0 h 8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70"/>
                    <a:gd name="T166" fmla="*/ 0 h 810"/>
                    <a:gd name="T167" fmla="*/ 370 w 370"/>
                    <a:gd name="T168" fmla="*/ 810 h 81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70" h="810">
                      <a:moveTo>
                        <a:pt x="313" y="0"/>
                      </a:moveTo>
                      <a:lnTo>
                        <a:pt x="313" y="0"/>
                      </a:lnTo>
                      <a:lnTo>
                        <a:pt x="313" y="9"/>
                      </a:lnTo>
                      <a:lnTo>
                        <a:pt x="312" y="18"/>
                      </a:lnTo>
                      <a:lnTo>
                        <a:pt x="312" y="27"/>
                      </a:lnTo>
                      <a:lnTo>
                        <a:pt x="312" y="36"/>
                      </a:lnTo>
                      <a:lnTo>
                        <a:pt x="310" y="46"/>
                      </a:lnTo>
                      <a:lnTo>
                        <a:pt x="310" y="55"/>
                      </a:lnTo>
                      <a:lnTo>
                        <a:pt x="309" y="62"/>
                      </a:lnTo>
                      <a:lnTo>
                        <a:pt x="309" y="70"/>
                      </a:lnTo>
                      <a:lnTo>
                        <a:pt x="308" y="79"/>
                      </a:lnTo>
                      <a:lnTo>
                        <a:pt x="307" y="87"/>
                      </a:lnTo>
                      <a:lnTo>
                        <a:pt x="306" y="95"/>
                      </a:lnTo>
                      <a:lnTo>
                        <a:pt x="305" y="103"/>
                      </a:lnTo>
                      <a:lnTo>
                        <a:pt x="304" y="111"/>
                      </a:lnTo>
                      <a:lnTo>
                        <a:pt x="303" y="119"/>
                      </a:lnTo>
                      <a:lnTo>
                        <a:pt x="301" y="126"/>
                      </a:lnTo>
                      <a:lnTo>
                        <a:pt x="299" y="134"/>
                      </a:lnTo>
                      <a:lnTo>
                        <a:pt x="298" y="142"/>
                      </a:lnTo>
                      <a:lnTo>
                        <a:pt x="296" y="148"/>
                      </a:lnTo>
                      <a:lnTo>
                        <a:pt x="295" y="155"/>
                      </a:lnTo>
                      <a:lnTo>
                        <a:pt x="292" y="163"/>
                      </a:lnTo>
                      <a:lnTo>
                        <a:pt x="291" y="170"/>
                      </a:lnTo>
                      <a:lnTo>
                        <a:pt x="289" y="177"/>
                      </a:lnTo>
                      <a:lnTo>
                        <a:pt x="287" y="183"/>
                      </a:lnTo>
                      <a:lnTo>
                        <a:pt x="284" y="190"/>
                      </a:lnTo>
                      <a:lnTo>
                        <a:pt x="280" y="204"/>
                      </a:lnTo>
                      <a:lnTo>
                        <a:pt x="275" y="216"/>
                      </a:lnTo>
                      <a:lnTo>
                        <a:pt x="271" y="229"/>
                      </a:lnTo>
                      <a:lnTo>
                        <a:pt x="266" y="241"/>
                      </a:lnTo>
                      <a:lnTo>
                        <a:pt x="261" y="254"/>
                      </a:lnTo>
                      <a:lnTo>
                        <a:pt x="255" y="266"/>
                      </a:lnTo>
                      <a:lnTo>
                        <a:pt x="249" y="277"/>
                      </a:lnTo>
                      <a:lnTo>
                        <a:pt x="244" y="289"/>
                      </a:lnTo>
                      <a:lnTo>
                        <a:pt x="237" y="300"/>
                      </a:lnTo>
                      <a:lnTo>
                        <a:pt x="231" y="311"/>
                      </a:lnTo>
                      <a:lnTo>
                        <a:pt x="225" y="321"/>
                      </a:lnTo>
                      <a:lnTo>
                        <a:pt x="218" y="333"/>
                      </a:lnTo>
                      <a:lnTo>
                        <a:pt x="211" y="343"/>
                      </a:lnTo>
                      <a:lnTo>
                        <a:pt x="204" y="354"/>
                      </a:lnTo>
                      <a:lnTo>
                        <a:pt x="197" y="364"/>
                      </a:lnTo>
                      <a:lnTo>
                        <a:pt x="191" y="374"/>
                      </a:lnTo>
                      <a:lnTo>
                        <a:pt x="176" y="395"/>
                      </a:lnTo>
                      <a:lnTo>
                        <a:pt x="162" y="415"/>
                      </a:lnTo>
                      <a:lnTo>
                        <a:pt x="148" y="436"/>
                      </a:lnTo>
                      <a:lnTo>
                        <a:pt x="133" y="456"/>
                      </a:lnTo>
                      <a:lnTo>
                        <a:pt x="118" y="476"/>
                      </a:lnTo>
                      <a:lnTo>
                        <a:pt x="104" y="497"/>
                      </a:lnTo>
                      <a:lnTo>
                        <a:pt x="97" y="507"/>
                      </a:lnTo>
                      <a:lnTo>
                        <a:pt x="90" y="518"/>
                      </a:lnTo>
                      <a:lnTo>
                        <a:pt x="83" y="528"/>
                      </a:lnTo>
                      <a:lnTo>
                        <a:pt x="76" y="539"/>
                      </a:lnTo>
                      <a:lnTo>
                        <a:pt x="70" y="551"/>
                      </a:lnTo>
                      <a:lnTo>
                        <a:pt x="64" y="562"/>
                      </a:lnTo>
                      <a:lnTo>
                        <a:pt x="57" y="573"/>
                      </a:lnTo>
                      <a:lnTo>
                        <a:pt x="52" y="585"/>
                      </a:lnTo>
                      <a:lnTo>
                        <a:pt x="46" y="597"/>
                      </a:lnTo>
                      <a:lnTo>
                        <a:pt x="40" y="610"/>
                      </a:lnTo>
                      <a:lnTo>
                        <a:pt x="36" y="622"/>
                      </a:lnTo>
                      <a:lnTo>
                        <a:pt x="31" y="634"/>
                      </a:lnTo>
                      <a:lnTo>
                        <a:pt x="26" y="647"/>
                      </a:lnTo>
                      <a:lnTo>
                        <a:pt x="22" y="660"/>
                      </a:lnTo>
                      <a:lnTo>
                        <a:pt x="20" y="667"/>
                      </a:lnTo>
                      <a:lnTo>
                        <a:pt x="18" y="674"/>
                      </a:lnTo>
                      <a:lnTo>
                        <a:pt x="15" y="681"/>
                      </a:lnTo>
                      <a:lnTo>
                        <a:pt x="14" y="688"/>
                      </a:lnTo>
                      <a:lnTo>
                        <a:pt x="12" y="694"/>
                      </a:lnTo>
                      <a:lnTo>
                        <a:pt x="11" y="701"/>
                      </a:lnTo>
                      <a:lnTo>
                        <a:pt x="10" y="709"/>
                      </a:lnTo>
                      <a:lnTo>
                        <a:pt x="9" y="716"/>
                      </a:lnTo>
                      <a:lnTo>
                        <a:pt x="6" y="724"/>
                      </a:lnTo>
                      <a:lnTo>
                        <a:pt x="5" y="731"/>
                      </a:lnTo>
                      <a:lnTo>
                        <a:pt x="4" y="738"/>
                      </a:lnTo>
                      <a:lnTo>
                        <a:pt x="3" y="746"/>
                      </a:lnTo>
                      <a:lnTo>
                        <a:pt x="3" y="753"/>
                      </a:lnTo>
                      <a:lnTo>
                        <a:pt x="2" y="761"/>
                      </a:lnTo>
                      <a:lnTo>
                        <a:pt x="1" y="769"/>
                      </a:lnTo>
                      <a:lnTo>
                        <a:pt x="1" y="777"/>
                      </a:lnTo>
                      <a:lnTo>
                        <a:pt x="1" y="785"/>
                      </a:lnTo>
                      <a:lnTo>
                        <a:pt x="0" y="793"/>
                      </a:lnTo>
                      <a:lnTo>
                        <a:pt x="0" y="802"/>
                      </a:lnTo>
                      <a:lnTo>
                        <a:pt x="0" y="810"/>
                      </a:lnTo>
                      <a:lnTo>
                        <a:pt x="57" y="810"/>
                      </a:lnTo>
                      <a:lnTo>
                        <a:pt x="57" y="803"/>
                      </a:lnTo>
                      <a:lnTo>
                        <a:pt x="57" y="795"/>
                      </a:lnTo>
                      <a:lnTo>
                        <a:pt x="58" y="788"/>
                      </a:lnTo>
                      <a:lnTo>
                        <a:pt x="58" y="780"/>
                      </a:lnTo>
                      <a:lnTo>
                        <a:pt x="60" y="773"/>
                      </a:lnTo>
                      <a:lnTo>
                        <a:pt x="60" y="767"/>
                      </a:lnTo>
                      <a:lnTo>
                        <a:pt x="61" y="760"/>
                      </a:lnTo>
                      <a:lnTo>
                        <a:pt x="61" y="753"/>
                      </a:lnTo>
                      <a:lnTo>
                        <a:pt x="62" y="746"/>
                      </a:lnTo>
                      <a:lnTo>
                        <a:pt x="63" y="740"/>
                      </a:lnTo>
                      <a:lnTo>
                        <a:pt x="64" y="733"/>
                      </a:lnTo>
                      <a:lnTo>
                        <a:pt x="65" y="726"/>
                      </a:lnTo>
                      <a:lnTo>
                        <a:pt x="66" y="720"/>
                      </a:lnTo>
                      <a:lnTo>
                        <a:pt x="67" y="714"/>
                      </a:lnTo>
                      <a:lnTo>
                        <a:pt x="69" y="708"/>
                      </a:lnTo>
                      <a:lnTo>
                        <a:pt x="71" y="701"/>
                      </a:lnTo>
                      <a:lnTo>
                        <a:pt x="72" y="695"/>
                      </a:lnTo>
                      <a:lnTo>
                        <a:pt x="73" y="689"/>
                      </a:lnTo>
                      <a:lnTo>
                        <a:pt x="75" y="683"/>
                      </a:lnTo>
                      <a:lnTo>
                        <a:pt x="76" y="677"/>
                      </a:lnTo>
                      <a:lnTo>
                        <a:pt x="81" y="666"/>
                      </a:lnTo>
                      <a:lnTo>
                        <a:pt x="86" y="655"/>
                      </a:lnTo>
                      <a:lnTo>
                        <a:pt x="89" y="643"/>
                      </a:lnTo>
                      <a:lnTo>
                        <a:pt x="93" y="632"/>
                      </a:lnTo>
                      <a:lnTo>
                        <a:pt x="99" y="621"/>
                      </a:lnTo>
                      <a:lnTo>
                        <a:pt x="104" y="611"/>
                      </a:lnTo>
                      <a:lnTo>
                        <a:pt x="109" y="601"/>
                      </a:lnTo>
                      <a:lnTo>
                        <a:pt x="115" y="589"/>
                      </a:lnTo>
                      <a:lnTo>
                        <a:pt x="121" y="579"/>
                      </a:lnTo>
                      <a:lnTo>
                        <a:pt x="126" y="569"/>
                      </a:lnTo>
                      <a:lnTo>
                        <a:pt x="133" y="559"/>
                      </a:lnTo>
                      <a:lnTo>
                        <a:pt x="139" y="549"/>
                      </a:lnTo>
                      <a:lnTo>
                        <a:pt x="145" y="539"/>
                      </a:lnTo>
                      <a:lnTo>
                        <a:pt x="152" y="529"/>
                      </a:lnTo>
                      <a:lnTo>
                        <a:pt x="166" y="509"/>
                      </a:lnTo>
                      <a:lnTo>
                        <a:pt x="179" y="490"/>
                      </a:lnTo>
                      <a:lnTo>
                        <a:pt x="194" y="469"/>
                      </a:lnTo>
                      <a:lnTo>
                        <a:pt x="209" y="449"/>
                      </a:lnTo>
                      <a:lnTo>
                        <a:pt x="223" y="429"/>
                      </a:lnTo>
                      <a:lnTo>
                        <a:pt x="238" y="407"/>
                      </a:lnTo>
                      <a:lnTo>
                        <a:pt x="246" y="396"/>
                      </a:lnTo>
                      <a:lnTo>
                        <a:pt x="253" y="386"/>
                      </a:lnTo>
                      <a:lnTo>
                        <a:pt x="260" y="374"/>
                      </a:lnTo>
                      <a:lnTo>
                        <a:pt x="267" y="363"/>
                      </a:lnTo>
                      <a:lnTo>
                        <a:pt x="274" y="352"/>
                      </a:lnTo>
                      <a:lnTo>
                        <a:pt x="281" y="339"/>
                      </a:lnTo>
                      <a:lnTo>
                        <a:pt x="288" y="328"/>
                      </a:lnTo>
                      <a:lnTo>
                        <a:pt x="295" y="316"/>
                      </a:lnTo>
                      <a:lnTo>
                        <a:pt x="301" y="303"/>
                      </a:lnTo>
                      <a:lnTo>
                        <a:pt x="307" y="291"/>
                      </a:lnTo>
                      <a:lnTo>
                        <a:pt x="314" y="277"/>
                      </a:lnTo>
                      <a:lnTo>
                        <a:pt x="319" y="264"/>
                      </a:lnTo>
                      <a:lnTo>
                        <a:pt x="325" y="250"/>
                      </a:lnTo>
                      <a:lnTo>
                        <a:pt x="331" y="237"/>
                      </a:lnTo>
                      <a:lnTo>
                        <a:pt x="335" y="222"/>
                      </a:lnTo>
                      <a:lnTo>
                        <a:pt x="340" y="208"/>
                      </a:lnTo>
                      <a:lnTo>
                        <a:pt x="342" y="200"/>
                      </a:lnTo>
                      <a:lnTo>
                        <a:pt x="344" y="192"/>
                      </a:lnTo>
                      <a:lnTo>
                        <a:pt x="347" y="185"/>
                      </a:lnTo>
                      <a:lnTo>
                        <a:pt x="349" y="178"/>
                      </a:lnTo>
                      <a:lnTo>
                        <a:pt x="351" y="170"/>
                      </a:lnTo>
                      <a:lnTo>
                        <a:pt x="352" y="162"/>
                      </a:lnTo>
                      <a:lnTo>
                        <a:pt x="355" y="153"/>
                      </a:lnTo>
                      <a:lnTo>
                        <a:pt x="356" y="145"/>
                      </a:lnTo>
                      <a:lnTo>
                        <a:pt x="358" y="137"/>
                      </a:lnTo>
                      <a:lnTo>
                        <a:pt x="359" y="129"/>
                      </a:lnTo>
                      <a:lnTo>
                        <a:pt x="361" y="120"/>
                      </a:lnTo>
                      <a:lnTo>
                        <a:pt x="362" y="112"/>
                      </a:lnTo>
                      <a:lnTo>
                        <a:pt x="364" y="103"/>
                      </a:lnTo>
                      <a:lnTo>
                        <a:pt x="365" y="94"/>
                      </a:lnTo>
                      <a:lnTo>
                        <a:pt x="366" y="85"/>
                      </a:lnTo>
                      <a:lnTo>
                        <a:pt x="367" y="76"/>
                      </a:lnTo>
                      <a:lnTo>
                        <a:pt x="367" y="67"/>
                      </a:lnTo>
                      <a:lnTo>
                        <a:pt x="368" y="58"/>
                      </a:lnTo>
                      <a:lnTo>
                        <a:pt x="369" y="49"/>
                      </a:lnTo>
                      <a:lnTo>
                        <a:pt x="369" y="40"/>
                      </a:lnTo>
                      <a:lnTo>
                        <a:pt x="369" y="30"/>
                      </a:lnTo>
                      <a:lnTo>
                        <a:pt x="370" y="21"/>
                      </a:lnTo>
                      <a:lnTo>
                        <a:pt x="370" y="11"/>
                      </a:lnTo>
                      <a:lnTo>
                        <a:pt x="370" y="0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65" name="Freeform 227"/>
                <p:cNvSpPr>
                  <a:spLocks/>
                </p:cNvSpPr>
                <p:nvPr/>
              </p:nvSpPr>
              <p:spPr bwMode="auto">
                <a:xfrm>
                  <a:off x="2217" y="2682"/>
                  <a:ext cx="93" cy="207"/>
                </a:xfrm>
                <a:custGeom>
                  <a:avLst/>
                  <a:gdLst>
                    <a:gd name="T0" fmla="*/ 0 w 370"/>
                    <a:gd name="T1" fmla="*/ 0 h 825"/>
                    <a:gd name="T2" fmla="*/ 0 w 370"/>
                    <a:gd name="T3" fmla="*/ 0 h 825"/>
                    <a:gd name="T4" fmla="*/ 0 w 370"/>
                    <a:gd name="T5" fmla="*/ 0 h 825"/>
                    <a:gd name="T6" fmla="*/ 0 w 370"/>
                    <a:gd name="T7" fmla="*/ 0 h 825"/>
                    <a:gd name="T8" fmla="*/ 0 w 370"/>
                    <a:gd name="T9" fmla="*/ 0 h 825"/>
                    <a:gd name="T10" fmla="*/ 0 w 370"/>
                    <a:gd name="T11" fmla="*/ 0 h 825"/>
                    <a:gd name="T12" fmla="*/ 0 w 370"/>
                    <a:gd name="T13" fmla="*/ 0 h 825"/>
                    <a:gd name="T14" fmla="*/ 0 w 370"/>
                    <a:gd name="T15" fmla="*/ 0 h 825"/>
                    <a:gd name="T16" fmla="*/ 0 w 370"/>
                    <a:gd name="T17" fmla="*/ 0 h 825"/>
                    <a:gd name="T18" fmla="*/ 0 w 370"/>
                    <a:gd name="T19" fmla="*/ 0 h 825"/>
                    <a:gd name="T20" fmla="*/ 0 w 370"/>
                    <a:gd name="T21" fmla="*/ 0 h 825"/>
                    <a:gd name="T22" fmla="*/ 0 w 370"/>
                    <a:gd name="T23" fmla="*/ 0 h 825"/>
                    <a:gd name="T24" fmla="*/ 0 w 370"/>
                    <a:gd name="T25" fmla="*/ 0 h 825"/>
                    <a:gd name="T26" fmla="*/ 0 w 370"/>
                    <a:gd name="T27" fmla="*/ 0 h 825"/>
                    <a:gd name="T28" fmla="*/ 0 w 370"/>
                    <a:gd name="T29" fmla="*/ 0 h 825"/>
                    <a:gd name="T30" fmla="*/ 0 w 370"/>
                    <a:gd name="T31" fmla="*/ 0 h 825"/>
                    <a:gd name="T32" fmla="*/ 0 w 370"/>
                    <a:gd name="T33" fmla="*/ 0 h 825"/>
                    <a:gd name="T34" fmla="*/ 0 w 370"/>
                    <a:gd name="T35" fmla="*/ 0 h 825"/>
                    <a:gd name="T36" fmla="*/ 0 w 370"/>
                    <a:gd name="T37" fmla="*/ 0 h 825"/>
                    <a:gd name="T38" fmla="*/ 0 w 370"/>
                    <a:gd name="T39" fmla="*/ 0 h 825"/>
                    <a:gd name="T40" fmla="*/ 0 w 370"/>
                    <a:gd name="T41" fmla="*/ 0 h 825"/>
                    <a:gd name="T42" fmla="*/ 0 w 370"/>
                    <a:gd name="T43" fmla="*/ 0 h 825"/>
                    <a:gd name="T44" fmla="*/ 0 w 370"/>
                    <a:gd name="T45" fmla="*/ 0 h 825"/>
                    <a:gd name="T46" fmla="*/ 0 w 370"/>
                    <a:gd name="T47" fmla="*/ 0 h 825"/>
                    <a:gd name="T48" fmla="*/ 0 w 370"/>
                    <a:gd name="T49" fmla="*/ 0 h 825"/>
                    <a:gd name="T50" fmla="*/ 0 w 370"/>
                    <a:gd name="T51" fmla="*/ 0 h 825"/>
                    <a:gd name="T52" fmla="*/ 0 w 370"/>
                    <a:gd name="T53" fmla="*/ 0 h 825"/>
                    <a:gd name="T54" fmla="*/ 0 w 370"/>
                    <a:gd name="T55" fmla="*/ 0 h 825"/>
                    <a:gd name="T56" fmla="*/ 0 w 370"/>
                    <a:gd name="T57" fmla="*/ 0 h 825"/>
                    <a:gd name="T58" fmla="*/ 0 w 370"/>
                    <a:gd name="T59" fmla="*/ 0 h 825"/>
                    <a:gd name="T60" fmla="*/ 0 w 370"/>
                    <a:gd name="T61" fmla="*/ 0 h 825"/>
                    <a:gd name="T62" fmla="*/ 0 w 370"/>
                    <a:gd name="T63" fmla="*/ 0 h 825"/>
                    <a:gd name="T64" fmla="*/ 0 w 370"/>
                    <a:gd name="T65" fmla="*/ 0 h 825"/>
                    <a:gd name="T66" fmla="*/ 0 w 370"/>
                    <a:gd name="T67" fmla="*/ 0 h 825"/>
                    <a:gd name="T68" fmla="*/ 0 w 370"/>
                    <a:gd name="T69" fmla="*/ 0 h 825"/>
                    <a:gd name="T70" fmla="*/ 0 w 370"/>
                    <a:gd name="T71" fmla="*/ 0 h 825"/>
                    <a:gd name="T72" fmla="*/ 0 w 370"/>
                    <a:gd name="T73" fmla="*/ 0 h 825"/>
                    <a:gd name="T74" fmla="*/ 0 w 370"/>
                    <a:gd name="T75" fmla="*/ 0 h 825"/>
                    <a:gd name="T76" fmla="*/ 0 w 370"/>
                    <a:gd name="T77" fmla="*/ 0 h 825"/>
                    <a:gd name="T78" fmla="*/ 0 w 370"/>
                    <a:gd name="T79" fmla="*/ 0 h 825"/>
                    <a:gd name="T80" fmla="*/ 0 w 370"/>
                    <a:gd name="T81" fmla="*/ 0 h 825"/>
                    <a:gd name="T82" fmla="*/ 0 w 370"/>
                    <a:gd name="T83" fmla="*/ 0 h 825"/>
                    <a:gd name="T84" fmla="*/ 0 w 370"/>
                    <a:gd name="T85" fmla="*/ 0 h 825"/>
                    <a:gd name="T86" fmla="*/ 0 w 370"/>
                    <a:gd name="T87" fmla="*/ 0 h 825"/>
                    <a:gd name="T88" fmla="*/ 0 w 370"/>
                    <a:gd name="T89" fmla="*/ 0 h 825"/>
                    <a:gd name="T90" fmla="*/ 0 w 370"/>
                    <a:gd name="T91" fmla="*/ 0 h 825"/>
                    <a:gd name="T92" fmla="*/ 0 w 370"/>
                    <a:gd name="T93" fmla="*/ 0 h 825"/>
                    <a:gd name="T94" fmla="*/ 0 w 370"/>
                    <a:gd name="T95" fmla="*/ 0 h 825"/>
                    <a:gd name="T96" fmla="*/ 0 w 370"/>
                    <a:gd name="T97" fmla="*/ 0 h 825"/>
                    <a:gd name="T98" fmla="*/ 0 w 370"/>
                    <a:gd name="T99" fmla="*/ 0 h 825"/>
                    <a:gd name="T100" fmla="*/ 0 w 370"/>
                    <a:gd name="T101" fmla="*/ 0 h 825"/>
                    <a:gd name="T102" fmla="*/ 0 w 370"/>
                    <a:gd name="T103" fmla="*/ 0 h 825"/>
                    <a:gd name="T104" fmla="*/ 0 w 370"/>
                    <a:gd name="T105" fmla="*/ 0 h 825"/>
                    <a:gd name="T106" fmla="*/ 0 w 370"/>
                    <a:gd name="T107" fmla="*/ 0 h 825"/>
                    <a:gd name="T108" fmla="*/ 0 w 370"/>
                    <a:gd name="T109" fmla="*/ 0 h 825"/>
                    <a:gd name="T110" fmla="*/ 0 w 370"/>
                    <a:gd name="T111" fmla="*/ 0 h 8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0"/>
                    <a:gd name="T169" fmla="*/ 0 h 825"/>
                    <a:gd name="T170" fmla="*/ 370 w 370"/>
                    <a:gd name="T171" fmla="*/ 825 h 8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0" h="8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26"/>
                      </a:lnTo>
                      <a:lnTo>
                        <a:pt x="1" y="34"/>
                      </a:lnTo>
                      <a:lnTo>
                        <a:pt x="1" y="43"/>
                      </a:lnTo>
                      <a:lnTo>
                        <a:pt x="2" y="51"/>
                      </a:lnTo>
                      <a:lnTo>
                        <a:pt x="3" y="59"/>
                      </a:lnTo>
                      <a:lnTo>
                        <a:pt x="3" y="67"/>
                      </a:lnTo>
                      <a:lnTo>
                        <a:pt x="4" y="75"/>
                      </a:lnTo>
                      <a:lnTo>
                        <a:pt x="5" y="83"/>
                      </a:lnTo>
                      <a:lnTo>
                        <a:pt x="6" y="91"/>
                      </a:lnTo>
                      <a:lnTo>
                        <a:pt x="8" y="99"/>
                      </a:lnTo>
                      <a:lnTo>
                        <a:pt x="9" y="105"/>
                      </a:lnTo>
                      <a:lnTo>
                        <a:pt x="11" y="113"/>
                      </a:lnTo>
                      <a:lnTo>
                        <a:pt x="12" y="120"/>
                      </a:lnTo>
                      <a:lnTo>
                        <a:pt x="14" y="128"/>
                      </a:lnTo>
                      <a:lnTo>
                        <a:pt x="15" y="135"/>
                      </a:lnTo>
                      <a:lnTo>
                        <a:pt x="18" y="143"/>
                      </a:lnTo>
                      <a:lnTo>
                        <a:pt x="19" y="149"/>
                      </a:lnTo>
                      <a:lnTo>
                        <a:pt x="21" y="156"/>
                      </a:lnTo>
                      <a:lnTo>
                        <a:pt x="26" y="170"/>
                      </a:lnTo>
                      <a:lnTo>
                        <a:pt x="30" y="183"/>
                      </a:lnTo>
                      <a:lnTo>
                        <a:pt x="35" y="197"/>
                      </a:lnTo>
                      <a:lnTo>
                        <a:pt x="40" y="209"/>
                      </a:lnTo>
                      <a:lnTo>
                        <a:pt x="46" y="222"/>
                      </a:lnTo>
                      <a:lnTo>
                        <a:pt x="52" y="234"/>
                      </a:lnTo>
                      <a:lnTo>
                        <a:pt x="57" y="247"/>
                      </a:lnTo>
                      <a:lnTo>
                        <a:pt x="63" y="258"/>
                      </a:lnTo>
                      <a:lnTo>
                        <a:pt x="70" y="269"/>
                      </a:lnTo>
                      <a:lnTo>
                        <a:pt x="76" y="282"/>
                      </a:lnTo>
                      <a:lnTo>
                        <a:pt x="82" y="293"/>
                      </a:lnTo>
                      <a:lnTo>
                        <a:pt x="89" y="303"/>
                      </a:lnTo>
                      <a:lnTo>
                        <a:pt x="97" y="314"/>
                      </a:lnTo>
                      <a:lnTo>
                        <a:pt x="104" y="326"/>
                      </a:lnTo>
                      <a:lnTo>
                        <a:pt x="110" y="336"/>
                      </a:lnTo>
                      <a:lnTo>
                        <a:pt x="117" y="347"/>
                      </a:lnTo>
                      <a:lnTo>
                        <a:pt x="125" y="357"/>
                      </a:lnTo>
                      <a:lnTo>
                        <a:pt x="132" y="368"/>
                      </a:lnTo>
                      <a:lnTo>
                        <a:pt x="147" y="388"/>
                      </a:lnTo>
                      <a:lnTo>
                        <a:pt x="161" y="409"/>
                      </a:lnTo>
                      <a:lnTo>
                        <a:pt x="176" y="430"/>
                      </a:lnTo>
                      <a:lnTo>
                        <a:pt x="191" y="450"/>
                      </a:lnTo>
                      <a:lnTo>
                        <a:pt x="197" y="460"/>
                      </a:lnTo>
                      <a:lnTo>
                        <a:pt x="204" y="472"/>
                      </a:lnTo>
                      <a:lnTo>
                        <a:pt x="211" y="482"/>
                      </a:lnTo>
                      <a:lnTo>
                        <a:pt x="218" y="493"/>
                      </a:lnTo>
                      <a:lnTo>
                        <a:pt x="225" y="503"/>
                      </a:lnTo>
                      <a:lnTo>
                        <a:pt x="230" y="514"/>
                      </a:lnTo>
                      <a:lnTo>
                        <a:pt x="237" y="526"/>
                      </a:lnTo>
                      <a:lnTo>
                        <a:pt x="243" y="537"/>
                      </a:lnTo>
                      <a:lnTo>
                        <a:pt x="249" y="548"/>
                      </a:lnTo>
                      <a:lnTo>
                        <a:pt x="255" y="561"/>
                      </a:lnTo>
                      <a:lnTo>
                        <a:pt x="261" y="572"/>
                      </a:lnTo>
                      <a:lnTo>
                        <a:pt x="265" y="585"/>
                      </a:lnTo>
                      <a:lnTo>
                        <a:pt x="271" y="597"/>
                      </a:lnTo>
                      <a:lnTo>
                        <a:pt x="275" y="609"/>
                      </a:lnTo>
                      <a:lnTo>
                        <a:pt x="280" y="623"/>
                      </a:lnTo>
                      <a:lnTo>
                        <a:pt x="284" y="635"/>
                      </a:lnTo>
                      <a:lnTo>
                        <a:pt x="287" y="642"/>
                      </a:lnTo>
                      <a:lnTo>
                        <a:pt x="289" y="649"/>
                      </a:lnTo>
                      <a:lnTo>
                        <a:pt x="291" y="656"/>
                      </a:lnTo>
                      <a:lnTo>
                        <a:pt x="292" y="664"/>
                      </a:lnTo>
                      <a:lnTo>
                        <a:pt x="295" y="670"/>
                      </a:lnTo>
                      <a:lnTo>
                        <a:pt x="296" y="677"/>
                      </a:lnTo>
                      <a:lnTo>
                        <a:pt x="298" y="685"/>
                      </a:lnTo>
                      <a:lnTo>
                        <a:pt x="299" y="692"/>
                      </a:lnTo>
                      <a:lnTo>
                        <a:pt x="301" y="700"/>
                      </a:lnTo>
                      <a:lnTo>
                        <a:pt x="303" y="708"/>
                      </a:lnTo>
                      <a:lnTo>
                        <a:pt x="304" y="715"/>
                      </a:lnTo>
                      <a:lnTo>
                        <a:pt x="305" y="722"/>
                      </a:lnTo>
                      <a:lnTo>
                        <a:pt x="306" y="730"/>
                      </a:lnTo>
                      <a:lnTo>
                        <a:pt x="307" y="738"/>
                      </a:lnTo>
                      <a:lnTo>
                        <a:pt x="308" y="747"/>
                      </a:lnTo>
                      <a:lnTo>
                        <a:pt x="309" y="755"/>
                      </a:lnTo>
                      <a:lnTo>
                        <a:pt x="309" y="763"/>
                      </a:lnTo>
                      <a:lnTo>
                        <a:pt x="310" y="772"/>
                      </a:lnTo>
                      <a:lnTo>
                        <a:pt x="310" y="780"/>
                      </a:lnTo>
                      <a:lnTo>
                        <a:pt x="312" y="789"/>
                      </a:lnTo>
                      <a:lnTo>
                        <a:pt x="312" y="798"/>
                      </a:lnTo>
                      <a:lnTo>
                        <a:pt x="312" y="807"/>
                      </a:lnTo>
                      <a:lnTo>
                        <a:pt x="313" y="816"/>
                      </a:lnTo>
                      <a:lnTo>
                        <a:pt x="313" y="825"/>
                      </a:lnTo>
                      <a:lnTo>
                        <a:pt x="370" y="825"/>
                      </a:lnTo>
                      <a:lnTo>
                        <a:pt x="370" y="815"/>
                      </a:lnTo>
                      <a:lnTo>
                        <a:pt x="370" y="806"/>
                      </a:lnTo>
                      <a:lnTo>
                        <a:pt x="369" y="796"/>
                      </a:lnTo>
                      <a:lnTo>
                        <a:pt x="369" y="787"/>
                      </a:lnTo>
                      <a:lnTo>
                        <a:pt x="369" y="777"/>
                      </a:lnTo>
                      <a:lnTo>
                        <a:pt x="368" y="768"/>
                      </a:lnTo>
                      <a:lnTo>
                        <a:pt x="367" y="759"/>
                      </a:lnTo>
                      <a:lnTo>
                        <a:pt x="367" y="750"/>
                      </a:lnTo>
                      <a:lnTo>
                        <a:pt x="366" y="741"/>
                      </a:lnTo>
                      <a:lnTo>
                        <a:pt x="365" y="732"/>
                      </a:lnTo>
                      <a:lnTo>
                        <a:pt x="364" y="722"/>
                      </a:lnTo>
                      <a:lnTo>
                        <a:pt x="362" y="715"/>
                      </a:lnTo>
                      <a:lnTo>
                        <a:pt x="361" y="706"/>
                      </a:lnTo>
                      <a:lnTo>
                        <a:pt x="359" y="698"/>
                      </a:lnTo>
                      <a:lnTo>
                        <a:pt x="358" y="689"/>
                      </a:lnTo>
                      <a:lnTo>
                        <a:pt x="356" y="681"/>
                      </a:lnTo>
                      <a:lnTo>
                        <a:pt x="355" y="673"/>
                      </a:lnTo>
                      <a:lnTo>
                        <a:pt x="352" y="665"/>
                      </a:lnTo>
                      <a:lnTo>
                        <a:pt x="351" y="657"/>
                      </a:lnTo>
                      <a:lnTo>
                        <a:pt x="349" y="649"/>
                      </a:lnTo>
                      <a:lnTo>
                        <a:pt x="347" y="641"/>
                      </a:lnTo>
                      <a:lnTo>
                        <a:pt x="344" y="633"/>
                      </a:lnTo>
                      <a:lnTo>
                        <a:pt x="342" y="626"/>
                      </a:lnTo>
                      <a:lnTo>
                        <a:pt x="340" y="618"/>
                      </a:lnTo>
                      <a:lnTo>
                        <a:pt x="335" y="604"/>
                      </a:lnTo>
                      <a:lnTo>
                        <a:pt x="330" y="589"/>
                      </a:lnTo>
                      <a:lnTo>
                        <a:pt x="325" y="576"/>
                      </a:lnTo>
                      <a:lnTo>
                        <a:pt x="319" y="562"/>
                      </a:lnTo>
                      <a:lnTo>
                        <a:pt x="313" y="548"/>
                      </a:lnTo>
                      <a:lnTo>
                        <a:pt x="307" y="535"/>
                      </a:lnTo>
                      <a:lnTo>
                        <a:pt x="300" y="522"/>
                      </a:lnTo>
                      <a:lnTo>
                        <a:pt x="295" y="510"/>
                      </a:lnTo>
                      <a:lnTo>
                        <a:pt x="288" y="498"/>
                      </a:lnTo>
                      <a:lnTo>
                        <a:pt x="281" y="486"/>
                      </a:lnTo>
                      <a:lnTo>
                        <a:pt x="274" y="474"/>
                      </a:lnTo>
                      <a:lnTo>
                        <a:pt x="266" y="462"/>
                      </a:lnTo>
                      <a:lnTo>
                        <a:pt x="260" y="451"/>
                      </a:lnTo>
                      <a:lnTo>
                        <a:pt x="253" y="440"/>
                      </a:lnTo>
                      <a:lnTo>
                        <a:pt x="245" y="429"/>
                      </a:lnTo>
                      <a:lnTo>
                        <a:pt x="238" y="417"/>
                      </a:lnTo>
                      <a:lnTo>
                        <a:pt x="223" y="397"/>
                      </a:lnTo>
                      <a:lnTo>
                        <a:pt x="209" y="375"/>
                      </a:lnTo>
                      <a:lnTo>
                        <a:pt x="194" y="355"/>
                      </a:lnTo>
                      <a:lnTo>
                        <a:pt x="179" y="335"/>
                      </a:lnTo>
                      <a:lnTo>
                        <a:pt x="173" y="325"/>
                      </a:lnTo>
                      <a:lnTo>
                        <a:pt x="166" y="314"/>
                      </a:lnTo>
                      <a:lnTo>
                        <a:pt x="159" y="304"/>
                      </a:lnTo>
                      <a:lnTo>
                        <a:pt x="152" y="294"/>
                      </a:lnTo>
                      <a:lnTo>
                        <a:pt x="145" y="284"/>
                      </a:lnTo>
                      <a:lnTo>
                        <a:pt x="139" y="274"/>
                      </a:lnTo>
                      <a:lnTo>
                        <a:pt x="132" y="262"/>
                      </a:lnTo>
                      <a:lnTo>
                        <a:pt x="126" y="252"/>
                      </a:lnTo>
                      <a:lnTo>
                        <a:pt x="121" y="242"/>
                      </a:lnTo>
                      <a:lnTo>
                        <a:pt x="115" y="231"/>
                      </a:lnTo>
                      <a:lnTo>
                        <a:pt x="109" y="221"/>
                      </a:lnTo>
                      <a:lnTo>
                        <a:pt x="104" y="209"/>
                      </a:lnTo>
                      <a:lnTo>
                        <a:pt x="98" y="198"/>
                      </a:lnTo>
                      <a:lnTo>
                        <a:pt x="93" y="187"/>
                      </a:lnTo>
                      <a:lnTo>
                        <a:pt x="89" y="175"/>
                      </a:lnTo>
                      <a:lnTo>
                        <a:pt x="84" y="164"/>
                      </a:lnTo>
                      <a:lnTo>
                        <a:pt x="81" y="152"/>
                      </a:lnTo>
                      <a:lnTo>
                        <a:pt x="76" y="139"/>
                      </a:lnTo>
                      <a:lnTo>
                        <a:pt x="75" y="134"/>
                      </a:lnTo>
                      <a:lnTo>
                        <a:pt x="73" y="128"/>
                      </a:lnTo>
                      <a:lnTo>
                        <a:pt x="72" y="121"/>
                      </a:lnTo>
                      <a:lnTo>
                        <a:pt x="71" y="114"/>
                      </a:lnTo>
                      <a:lnTo>
                        <a:pt x="69" y="109"/>
                      </a:lnTo>
                      <a:lnTo>
                        <a:pt x="67" y="102"/>
                      </a:lnTo>
                      <a:lnTo>
                        <a:pt x="66" y="95"/>
                      </a:lnTo>
                      <a:lnTo>
                        <a:pt x="65" y="88"/>
                      </a:lnTo>
                      <a:lnTo>
                        <a:pt x="64" y="82"/>
                      </a:lnTo>
                      <a:lnTo>
                        <a:pt x="63" y="75"/>
                      </a:lnTo>
                      <a:lnTo>
                        <a:pt x="62" y="68"/>
                      </a:lnTo>
                      <a:lnTo>
                        <a:pt x="61" y="61"/>
                      </a:lnTo>
                      <a:lnTo>
                        <a:pt x="61" y="53"/>
                      </a:lnTo>
                      <a:lnTo>
                        <a:pt x="60" y="47"/>
                      </a:lnTo>
                      <a:lnTo>
                        <a:pt x="58" y="39"/>
                      </a:lnTo>
                      <a:lnTo>
                        <a:pt x="58" y="32"/>
                      </a:lnTo>
                      <a:lnTo>
                        <a:pt x="58" y="24"/>
                      </a:lnTo>
                      <a:lnTo>
                        <a:pt x="57" y="16"/>
                      </a:lnTo>
                      <a:lnTo>
                        <a:pt x="57" y="8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66" name="Freeform 228"/>
                <p:cNvSpPr>
                  <a:spLocks/>
                </p:cNvSpPr>
                <p:nvPr/>
              </p:nvSpPr>
              <p:spPr bwMode="auto">
                <a:xfrm>
                  <a:off x="2217" y="2477"/>
                  <a:ext cx="93" cy="205"/>
                </a:xfrm>
                <a:custGeom>
                  <a:avLst/>
                  <a:gdLst>
                    <a:gd name="T0" fmla="*/ 0 w 370"/>
                    <a:gd name="T1" fmla="*/ 0 h 823"/>
                    <a:gd name="T2" fmla="*/ 0 w 370"/>
                    <a:gd name="T3" fmla="*/ 0 h 823"/>
                    <a:gd name="T4" fmla="*/ 0 w 370"/>
                    <a:gd name="T5" fmla="*/ 0 h 823"/>
                    <a:gd name="T6" fmla="*/ 0 w 370"/>
                    <a:gd name="T7" fmla="*/ 0 h 823"/>
                    <a:gd name="T8" fmla="*/ 0 w 370"/>
                    <a:gd name="T9" fmla="*/ 0 h 823"/>
                    <a:gd name="T10" fmla="*/ 0 w 370"/>
                    <a:gd name="T11" fmla="*/ 0 h 823"/>
                    <a:gd name="T12" fmla="*/ 0 w 370"/>
                    <a:gd name="T13" fmla="*/ 0 h 823"/>
                    <a:gd name="T14" fmla="*/ 0 w 370"/>
                    <a:gd name="T15" fmla="*/ 0 h 823"/>
                    <a:gd name="T16" fmla="*/ 0 w 370"/>
                    <a:gd name="T17" fmla="*/ 0 h 823"/>
                    <a:gd name="T18" fmla="*/ 0 w 370"/>
                    <a:gd name="T19" fmla="*/ 0 h 823"/>
                    <a:gd name="T20" fmla="*/ 0 w 370"/>
                    <a:gd name="T21" fmla="*/ 0 h 823"/>
                    <a:gd name="T22" fmla="*/ 0 w 370"/>
                    <a:gd name="T23" fmla="*/ 0 h 823"/>
                    <a:gd name="T24" fmla="*/ 0 w 370"/>
                    <a:gd name="T25" fmla="*/ 0 h 823"/>
                    <a:gd name="T26" fmla="*/ 0 w 370"/>
                    <a:gd name="T27" fmla="*/ 0 h 823"/>
                    <a:gd name="T28" fmla="*/ 0 w 370"/>
                    <a:gd name="T29" fmla="*/ 0 h 823"/>
                    <a:gd name="T30" fmla="*/ 0 w 370"/>
                    <a:gd name="T31" fmla="*/ 0 h 823"/>
                    <a:gd name="T32" fmla="*/ 0 w 370"/>
                    <a:gd name="T33" fmla="*/ 0 h 823"/>
                    <a:gd name="T34" fmla="*/ 0 w 370"/>
                    <a:gd name="T35" fmla="*/ 0 h 823"/>
                    <a:gd name="T36" fmla="*/ 0 w 370"/>
                    <a:gd name="T37" fmla="*/ 0 h 823"/>
                    <a:gd name="T38" fmla="*/ 0 w 370"/>
                    <a:gd name="T39" fmla="*/ 0 h 823"/>
                    <a:gd name="T40" fmla="*/ 0 w 370"/>
                    <a:gd name="T41" fmla="*/ 0 h 823"/>
                    <a:gd name="T42" fmla="*/ 0 w 370"/>
                    <a:gd name="T43" fmla="*/ 0 h 823"/>
                    <a:gd name="T44" fmla="*/ 0 w 370"/>
                    <a:gd name="T45" fmla="*/ 0 h 823"/>
                    <a:gd name="T46" fmla="*/ 0 w 370"/>
                    <a:gd name="T47" fmla="*/ 0 h 823"/>
                    <a:gd name="T48" fmla="*/ 0 w 370"/>
                    <a:gd name="T49" fmla="*/ 0 h 823"/>
                    <a:gd name="T50" fmla="*/ 0 w 370"/>
                    <a:gd name="T51" fmla="*/ 0 h 823"/>
                    <a:gd name="T52" fmla="*/ 0 w 370"/>
                    <a:gd name="T53" fmla="*/ 0 h 823"/>
                    <a:gd name="T54" fmla="*/ 0 w 370"/>
                    <a:gd name="T55" fmla="*/ 0 h 823"/>
                    <a:gd name="T56" fmla="*/ 0 w 370"/>
                    <a:gd name="T57" fmla="*/ 0 h 823"/>
                    <a:gd name="T58" fmla="*/ 0 w 370"/>
                    <a:gd name="T59" fmla="*/ 0 h 823"/>
                    <a:gd name="T60" fmla="*/ 0 w 370"/>
                    <a:gd name="T61" fmla="*/ 0 h 823"/>
                    <a:gd name="T62" fmla="*/ 0 w 370"/>
                    <a:gd name="T63" fmla="*/ 0 h 823"/>
                    <a:gd name="T64" fmla="*/ 0 w 370"/>
                    <a:gd name="T65" fmla="*/ 0 h 823"/>
                    <a:gd name="T66" fmla="*/ 0 w 370"/>
                    <a:gd name="T67" fmla="*/ 0 h 823"/>
                    <a:gd name="T68" fmla="*/ 0 w 370"/>
                    <a:gd name="T69" fmla="*/ 0 h 823"/>
                    <a:gd name="T70" fmla="*/ 0 w 370"/>
                    <a:gd name="T71" fmla="*/ 0 h 823"/>
                    <a:gd name="T72" fmla="*/ 0 w 370"/>
                    <a:gd name="T73" fmla="*/ 0 h 823"/>
                    <a:gd name="T74" fmla="*/ 0 w 370"/>
                    <a:gd name="T75" fmla="*/ 0 h 823"/>
                    <a:gd name="T76" fmla="*/ 0 w 370"/>
                    <a:gd name="T77" fmla="*/ 0 h 823"/>
                    <a:gd name="T78" fmla="*/ 0 w 370"/>
                    <a:gd name="T79" fmla="*/ 0 h 823"/>
                    <a:gd name="T80" fmla="*/ 0 w 370"/>
                    <a:gd name="T81" fmla="*/ 0 h 823"/>
                    <a:gd name="T82" fmla="*/ 0 w 370"/>
                    <a:gd name="T83" fmla="*/ 0 h 823"/>
                    <a:gd name="T84" fmla="*/ 0 w 370"/>
                    <a:gd name="T85" fmla="*/ 0 h 823"/>
                    <a:gd name="T86" fmla="*/ 0 w 370"/>
                    <a:gd name="T87" fmla="*/ 0 h 823"/>
                    <a:gd name="T88" fmla="*/ 0 w 370"/>
                    <a:gd name="T89" fmla="*/ 0 h 823"/>
                    <a:gd name="T90" fmla="*/ 0 w 370"/>
                    <a:gd name="T91" fmla="*/ 0 h 823"/>
                    <a:gd name="T92" fmla="*/ 0 w 370"/>
                    <a:gd name="T93" fmla="*/ 0 h 823"/>
                    <a:gd name="T94" fmla="*/ 0 w 370"/>
                    <a:gd name="T95" fmla="*/ 0 h 823"/>
                    <a:gd name="T96" fmla="*/ 0 w 370"/>
                    <a:gd name="T97" fmla="*/ 0 h 823"/>
                    <a:gd name="T98" fmla="*/ 0 w 370"/>
                    <a:gd name="T99" fmla="*/ 0 h 823"/>
                    <a:gd name="T100" fmla="*/ 0 w 370"/>
                    <a:gd name="T101" fmla="*/ 0 h 823"/>
                    <a:gd name="T102" fmla="*/ 0 w 370"/>
                    <a:gd name="T103" fmla="*/ 0 h 823"/>
                    <a:gd name="T104" fmla="*/ 0 w 370"/>
                    <a:gd name="T105" fmla="*/ 0 h 823"/>
                    <a:gd name="T106" fmla="*/ 0 w 370"/>
                    <a:gd name="T107" fmla="*/ 0 h 823"/>
                    <a:gd name="T108" fmla="*/ 0 w 370"/>
                    <a:gd name="T109" fmla="*/ 0 h 823"/>
                    <a:gd name="T110" fmla="*/ 0 w 370"/>
                    <a:gd name="T111" fmla="*/ 0 h 82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0"/>
                    <a:gd name="T169" fmla="*/ 0 h 823"/>
                    <a:gd name="T170" fmla="*/ 370 w 370"/>
                    <a:gd name="T171" fmla="*/ 823 h 82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0" h="823">
                      <a:moveTo>
                        <a:pt x="313" y="0"/>
                      </a:moveTo>
                      <a:lnTo>
                        <a:pt x="313" y="0"/>
                      </a:lnTo>
                      <a:lnTo>
                        <a:pt x="313" y="9"/>
                      </a:lnTo>
                      <a:lnTo>
                        <a:pt x="312" y="18"/>
                      </a:lnTo>
                      <a:lnTo>
                        <a:pt x="312" y="27"/>
                      </a:lnTo>
                      <a:lnTo>
                        <a:pt x="312" y="36"/>
                      </a:lnTo>
                      <a:lnTo>
                        <a:pt x="310" y="46"/>
                      </a:lnTo>
                      <a:lnTo>
                        <a:pt x="310" y="53"/>
                      </a:lnTo>
                      <a:lnTo>
                        <a:pt x="309" y="62"/>
                      </a:lnTo>
                      <a:lnTo>
                        <a:pt x="309" y="70"/>
                      </a:lnTo>
                      <a:lnTo>
                        <a:pt x="308" y="78"/>
                      </a:lnTo>
                      <a:lnTo>
                        <a:pt x="307" y="87"/>
                      </a:lnTo>
                      <a:lnTo>
                        <a:pt x="306" y="95"/>
                      </a:lnTo>
                      <a:lnTo>
                        <a:pt x="305" y="103"/>
                      </a:lnTo>
                      <a:lnTo>
                        <a:pt x="304" y="111"/>
                      </a:lnTo>
                      <a:lnTo>
                        <a:pt x="303" y="118"/>
                      </a:lnTo>
                      <a:lnTo>
                        <a:pt x="301" y="126"/>
                      </a:lnTo>
                      <a:lnTo>
                        <a:pt x="299" y="134"/>
                      </a:lnTo>
                      <a:lnTo>
                        <a:pt x="298" y="140"/>
                      </a:lnTo>
                      <a:lnTo>
                        <a:pt x="296" y="148"/>
                      </a:lnTo>
                      <a:lnTo>
                        <a:pt x="295" y="155"/>
                      </a:lnTo>
                      <a:lnTo>
                        <a:pt x="292" y="162"/>
                      </a:lnTo>
                      <a:lnTo>
                        <a:pt x="291" y="170"/>
                      </a:lnTo>
                      <a:lnTo>
                        <a:pt x="289" y="177"/>
                      </a:lnTo>
                      <a:lnTo>
                        <a:pt x="287" y="183"/>
                      </a:lnTo>
                      <a:lnTo>
                        <a:pt x="284" y="189"/>
                      </a:lnTo>
                      <a:lnTo>
                        <a:pt x="280" y="203"/>
                      </a:lnTo>
                      <a:lnTo>
                        <a:pt x="275" y="216"/>
                      </a:lnTo>
                      <a:lnTo>
                        <a:pt x="271" y="229"/>
                      </a:lnTo>
                      <a:lnTo>
                        <a:pt x="265" y="241"/>
                      </a:lnTo>
                      <a:lnTo>
                        <a:pt x="261" y="253"/>
                      </a:lnTo>
                      <a:lnTo>
                        <a:pt x="255" y="265"/>
                      </a:lnTo>
                      <a:lnTo>
                        <a:pt x="249" y="277"/>
                      </a:lnTo>
                      <a:lnTo>
                        <a:pt x="243" y="289"/>
                      </a:lnTo>
                      <a:lnTo>
                        <a:pt x="237" y="300"/>
                      </a:lnTo>
                      <a:lnTo>
                        <a:pt x="230" y="311"/>
                      </a:lnTo>
                      <a:lnTo>
                        <a:pt x="225" y="321"/>
                      </a:lnTo>
                      <a:lnTo>
                        <a:pt x="218" y="333"/>
                      </a:lnTo>
                      <a:lnTo>
                        <a:pt x="211" y="343"/>
                      </a:lnTo>
                      <a:lnTo>
                        <a:pt x="204" y="354"/>
                      </a:lnTo>
                      <a:lnTo>
                        <a:pt x="197" y="364"/>
                      </a:lnTo>
                      <a:lnTo>
                        <a:pt x="191" y="374"/>
                      </a:lnTo>
                      <a:lnTo>
                        <a:pt x="176" y="395"/>
                      </a:lnTo>
                      <a:lnTo>
                        <a:pt x="161" y="416"/>
                      </a:lnTo>
                      <a:lnTo>
                        <a:pt x="147" y="437"/>
                      </a:lnTo>
                      <a:lnTo>
                        <a:pt x="132" y="457"/>
                      </a:lnTo>
                      <a:lnTo>
                        <a:pt x="125" y="467"/>
                      </a:lnTo>
                      <a:lnTo>
                        <a:pt x="117" y="477"/>
                      </a:lnTo>
                      <a:lnTo>
                        <a:pt x="110" y="489"/>
                      </a:lnTo>
                      <a:lnTo>
                        <a:pt x="104" y="499"/>
                      </a:lnTo>
                      <a:lnTo>
                        <a:pt x="97" y="510"/>
                      </a:lnTo>
                      <a:lnTo>
                        <a:pt x="89" y="520"/>
                      </a:lnTo>
                      <a:lnTo>
                        <a:pt x="82" y="532"/>
                      </a:lnTo>
                      <a:lnTo>
                        <a:pt x="76" y="543"/>
                      </a:lnTo>
                      <a:lnTo>
                        <a:pt x="70" y="554"/>
                      </a:lnTo>
                      <a:lnTo>
                        <a:pt x="63" y="567"/>
                      </a:lnTo>
                      <a:lnTo>
                        <a:pt x="57" y="578"/>
                      </a:lnTo>
                      <a:lnTo>
                        <a:pt x="52" y="590"/>
                      </a:lnTo>
                      <a:lnTo>
                        <a:pt x="46" y="602"/>
                      </a:lnTo>
                      <a:lnTo>
                        <a:pt x="40" y="615"/>
                      </a:lnTo>
                      <a:lnTo>
                        <a:pt x="35" y="628"/>
                      </a:lnTo>
                      <a:lnTo>
                        <a:pt x="30" y="640"/>
                      </a:lnTo>
                      <a:lnTo>
                        <a:pt x="26" y="654"/>
                      </a:lnTo>
                      <a:lnTo>
                        <a:pt x="21" y="667"/>
                      </a:lnTo>
                      <a:lnTo>
                        <a:pt x="19" y="675"/>
                      </a:lnTo>
                      <a:lnTo>
                        <a:pt x="18" y="682"/>
                      </a:lnTo>
                      <a:lnTo>
                        <a:pt x="15" y="689"/>
                      </a:lnTo>
                      <a:lnTo>
                        <a:pt x="14" y="695"/>
                      </a:lnTo>
                      <a:lnTo>
                        <a:pt x="12" y="703"/>
                      </a:lnTo>
                      <a:lnTo>
                        <a:pt x="11" y="710"/>
                      </a:lnTo>
                      <a:lnTo>
                        <a:pt x="9" y="718"/>
                      </a:lnTo>
                      <a:lnTo>
                        <a:pt x="8" y="726"/>
                      </a:lnTo>
                      <a:lnTo>
                        <a:pt x="6" y="733"/>
                      </a:lnTo>
                      <a:lnTo>
                        <a:pt x="5" y="741"/>
                      </a:lnTo>
                      <a:lnTo>
                        <a:pt x="4" y="749"/>
                      </a:lnTo>
                      <a:lnTo>
                        <a:pt x="3" y="756"/>
                      </a:lnTo>
                      <a:lnTo>
                        <a:pt x="3" y="764"/>
                      </a:lnTo>
                      <a:lnTo>
                        <a:pt x="2" y="772"/>
                      </a:lnTo>
                      <a:lnTo>
                        <a:pt x="1" y="781"/>
                      </a:lnTo>
                      <a:lnTo>
                        <a:pt x="1" y="789"/>
                      </a:lnTo>
                      <a:lnTo>
                        <a:pt x="0" y="797"/>
                      </a:lnTo>
                      <a:lnTo>
                        <a:pt x="0" y="806"/>
                      </a:lnTo>
                      <a:lnTo>
                        <a:pt x="0" y="815"/>
                      </a:lnTo>
                      <a:lnTo>
                        <a:pt x="0" y="823"/>
                      </a:lnTo>
                      <a:lnTo>
                        <a:pt x="57" y="823"/>
                      </a:lnTo>
                      <a:lnTo>
                        <a:pt x="57" y="815"/>
                      </a:lnTo>
                      <a:lnTo>
                        <a:pt x="57" y="807"/>
                      </a:lnTo>
                      <a:lnTo>
                        <a:pt x="58" y="799"/>
                      </a:lnTo>
                      <a:lnTo>
                        <a:pt x="58" y="793"/>
                      </a:lnTo>
                      <a:lnTo>
                        <a:pt x="58" y="785"/>
                      </a:lnTo>
                      <a:lnTo>
                        <a:pt x="60" y="778"/>
                      </a:lnTo>
                      <a:lnTo>
                        <a:pt x="61" y="770"/>
                      </a:lnTo>
                      <a:lnTo>
                        <a:pt x="61" y="763"/>
                      </a:lnTo>
                      <a:lnTo>
                        <a:pt x="62" y="756"/>
                      </a:lnTo>
                      <a:lnTo>
                        <a:pt x="63" y="750"/>
                      </a:lnTo>
                      <a:lnTo>
                        <a:pt x="64" y="742"/>
                      </a:lnTo>
                      <a:lnTo>
                        <a:pt x="65" y="735"/>
                      </a:lnTo>
                      <a:lnTo>
                        <a:pt x="66" y="728"/>
                      </a:lnTo>
                      <a:lnTo>
                        <a:pt x="67" y="723"/>
                      </a:lnTo>
                      <a:lnTo>
                        <a:pt x="69" y="716"/>
                      </a:lnTo>
                      <a:lnTo>
                        <a:pt x="71" y="709"/>
                      </a:lnTo>
                      <a:lnTo>
                        <a:pt x="72" y="703"/>
                      </a:lnTo>
                      <a:lnTo>
                        <a:pt x="73" y="697"/>
                      </a:lnTo>
                      <a:lnTo>
                        <a:pt x="75" y="690"/>
                      </a:lnTo>
                      <a:lnTo>
                        <a:pt x="76" y="684"/>
                      </a:lnTo>
                      <a:lnTo>
                        <a:pt x="81" y="672"/>
                      </a:lnTo>
                      <a:lnTo>
                        <a:pt x="84" y="660"/>
                      </a:lnTo>
                      <a:lnTo>
                        <a:pt x="89" y="648"/>
                      </a:lnTo>
                      <a:lnTo>
                        <a:pt x="93" y="637"/>
                      </a:lnTo>
                      <a:lnTo>
                        <a:pt x="98" y="625"/>
                      </a:lnTo>
                      <a:lnTo>
                        <a:pt x="104" y="615"/>
                      </a:lnTo>
                      <a:lnTo>
                        <a:pt x="109" y="604"/>
                      </a:lnTo>
                      <a:lnTo>
                        <a:pt x="115" y="593"/>
                      </a:lnTo>
                      <a:lnTo>
                        <a:pt x="121" y="582"/>
                      </a:lnTo>
                      <a:lnTo>
                        <a:pt x="126" y="572"/>
                      </a:lnTo>
                      <a:lnTo>
                        <a:pt x="132" y="561"/>
                      </a:lnTo>
                      <a:lnTo>
                        <a:pt x="139" y="551"/>
                      </a:lnTo>
                      <a:lnTo>
                        <a:pt x="145" y="541"/>
                      </a:lnTo>
                      <a:lnTo>
                        <a:pt x="152" y="530"/>
                      </a:lnTo>
                      <a:lnTo>
                        <a:pt x="159" y="520"/>
                      </a:lnTo>
                      <a:lnTo>
                        <a:pt x="166" y="510"/>
                      </a:lnTo>
                      <a:lnTo>
                        <a:pt x="173" y="500"/>
                      </a:lnTo>
                      <a:lnTo>
                        <a:pt x="179" y="490"/>
                      </a:lnTo>
                      <a:lnTo>
                        <a:pt x="194" y="469"/>
                      </a:lnTo>
                      <a:lnTo>
                        <a:pt x="209" y="449"/>
                      </a:lnTo>
                      <a:lnTo>
                        <a:pt x="223" y="429"/>
                      </a:lnTo>
                      <a:lnTo>
                        <a:pt x="238" y="407"/>
                      </a:lnTo>
                      <a:lnTo>
                        <a:pt x="245" y="396"/>
                      </a:lnTo>
                      <a:lnTo>
                        <a:pt x="253" y="386"/>
                      </a:lnTo>
                      <a:lnTo>
                        <a:pt x="260" y="374"/>
                      </a:lnTo>
                      <a:lnTo>
                        <a:pt x="266" y="363"/>
                      </a:lnTo>
                      <a:lnTo>
                        <a:pt x="274" y="351"/>
                      </a:lnTo>
                      <a:lnTo>
                        <a:pt x="281" y="339"/>
                      </a:lnTo>
                      <a:lnTo>
                        <a:pt x="288" y="328"/>
                      </a:lnTo>
                      <a:lnTo>
                        <a:pt x="295" y="316"/>
                      </a:lnTo>
                      <a:lnTo>
                        <a:pt x="300" y="303"/>
                      </a:lnTo>
                      <a:lnTo>
                        <a:pt x="307" y="290"/>
                      </a:lnTo>
                      <a:lnTo>
                        <a:pt x="313" y="277"/>
                      </a:lnTo>
                      <a:lnTo>
                        <a:pt x="319" y="264"/>
                      </a:lnTo>
                      <a:lnTo>
                        <a:pt x="325" y="250"/>
                      </a:lnTo>
                      <a:lnTo>
                        <a:pt x="330" y="237"/>
                      </a:lnTo>
                      <a:lnTo>
                        <a:pt x="335" y="222"/>
                      </a:lnTo>
                      <a:lnTo>
                        <a:pt x="340" y="207"/>
                      </a:lnTo>
                      <a:lnTo>
                        <a:pt x="342" y="199"/>
                      </a:lnTo>
                      <a:lnTo>
                        <a:pt x="344" y="192"/>
                      </a:lnTo>
                      <a:lnTo>
                        <a:pt x="347" y="185"/>
                      </a:lnTo>
                      <a:lnTo>
                        <a:pt x="349" y="177"/>
                      </a:lnTo>
                      <a:lnTo>
                        <a:pt x="351" y="169"/>
                      </a:lnTo>
                      <a:lnTo>
                        <a:pt x="352" y="161"/>
                      </a:lnTo>
                      <a:lnTo>
                        <a:pt x="355" y="153"/>
                      </a:lnTo>
                      <a:lnTo>
                        <a:pt x="356" y="145"/>
                      </a:lnTo>
                      <a:lnTo>
                        <a:pt x="358" y="137"/>
                      </a:lnTo>
                      <a:lnTo>
                        <a:pt x="359" y="128"/>
                      </a:lnTo>
                      <a:lnTo>
                        <a:pt x="361" y="120"/>
                      </a:lnTo>
                      <a:lnTo>
                        <a:pt x="362" y="111"/>
                      </a:lnTo>
                      <a:lnTo>
                        <a:pt x="364" y="103"/>
                      </a:lnTo>
                      <a:lnTo>
                        <a:pt x="365" y="94"/>
                      </a:lnTo>
                      <a:lnTo>
                        <a:pt x="366" y="85"/>
                      </a:lnTo>
                      <a:lnTo>
                        <a:pt x="367" y="76"/>
                      </a:lnTo>
                      <a:lnTo>
                        <a:pt x="367" y="67"/>
                      </a:lnTo>
                      <a:lnTo>
                        <a:pt x="368" y="58"/>
                      </a:lnTo>
                      <a:lnTo>
                        <a:pt x="369" y="49"/>
                      </a:lnTo>
                      <a:lnTo>
                        <a:pt x="369" y="39"/>
                      </a:lnTo>
                      <a:lnTo>
                        <a:pt x="369" y="30"/>
                      </a:lnTo>
                      <a:lnTo>
                        <a:pt x="370" y="20"/>
                      </a:lnTo>
                      <a:lnTo>
                        <a:pt x="370" y="10"/>
                      </a:lnTo>
                      <a:lnTo>
                        <a:pt x="370" y="0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67" name="Freeform 229"/>
                <p:cNvSpPr>
                  <a:spLocks/>
                </p:cNvSpPr>
                <p:nvPr/>
              </p:nvSpPr>
              <p:spPr bwMode="auto">
                <a:xfrm>
                  <a:off x="2217" y="2271"/>
                  <a:ext cx="93" cy="206"/>
                </a:xfrm>
                <a:custGeom>
                  <a:avLst/>
                  <a:gdLst>
                    <a:gd name="T0" fmla="*/ 0 w 370"/>
                    <a:gd name="T1" fmla="*/ 0 h 824"/>
                    <a:gd name="T2" fmla="*/ 0 w 370"/>
                    <a:gd name="T3" fmla="*/ 0 h 824"/>
                    <a:gd name="T4" fmla="*/ 0 w 370"/>
                    <a:gd name="T5" fmla="*/ 0 h 824"/>
                    <a:gd name="T6" fmla="*/ 0 w 370"/>
                    <a:gd name="T7" fmla="*/ 0 h 824"/>
                    <a:gd name="T8" fmla="*/ 0 w 370"/>
                    <a:gd name="T9" fmla="*/ 0 h 824"/>
                    <a:gd name="T10" fmla="*/ 0 w 370"/>
                    <a:gd name="T11" fmla="*/ 0 h 824"/>
                    <a:gd name="T12" fmla="*/ 0 w 370"/>
                    <a:gd name="T13" fmla="*/ 0 h 824"/>
                    <a:gd name="T14" fmla="*/ 0 w 370"/>
                    <a:gd name="T15" fmla="*/ 0 h 824"/>
                    <a:gd name="T16" fmla="*/ 0 w 370"/>
                    <a:gd name="T17" fmla="*/ 0 h 824"/>
                    <a:gd name="T18" fmla="*/ 0 w 370"/>
                    <a:gd name="T19" fmla="*/ 0 h 824"/>
                    <a:gd name="T20" fmla="*/ 0 w 370"/>
                    <a:gd name="T21" fmla="*/ 0 h 824"/>
                    <a:gd name="T22" fmla="*/ 0 w 370"/>
                    <a:gd name="T23" fmla="*/ 0 h 824"/>
                    <a:gd name="T24" fmla="*/ 0 w 370"/>
                    <a:gd name="T25" fmla="*/ 0 h 824"/>
                    <a:gd name="T26" fmla="*/ 0 w 370"/>
                    <a:gd name="T27" fmla="*/ 0 h 824"/>
                    <a:gd name="T28" fmla="*/ 0 w 370"/>
                    <a:gd name="T29" fmla="*/ 0 h 824"/>
                    <a:gd name="T30" fmla="*/ 0 w 370"/>
                    <a:gd name="T31" fmla="*/ 0 h 824"/>
                    <a:gd name="T32" fmla="*/ 0 w 370"/>
                    <a:gd name="T33" fmla="*/ 0 h 824"/>
                    <a:gd name="T34" fmla="*/ 0 w 370"/>
                    <a:gd name="T35" fmla="*/ 0 h 824"/>
                    <a:gd name="T36" fmla="*/ 0 w 370"/>
                    <a:gd name="T37" fmla="*/ 0 h 824"/>
                    <a:gd name="T38" fmla="*/ 0 w 370"/>
                    <a:gd name="T39" fmla="*/ 0 h 824"/>
                    <a:gd name="T40" fmla="*/ 0 w 370"/>
                    <a:gd name="T41" fmla="*/ 0 h 824"/>
                    <a:gd name="T42" fmla="*/ 0 w 370"/>
                    <a:gd name="T43" fmla="*/ 0 h 824"/>
                    <a:gd name="T44" fmla="*/ 0 w 370"/>
                    <a:gd name="T45" fmla="*/ 0 h 824"/>
                    <a:gd name="T46" fmla="*/ 0 w 370"/>
                    <a:gd name="T47" fmla="*/ 0 h 824"/>
                    <a:gd name="T48" fmla="*/ 0 w 370"/>
                    <a:gd name="T49" fmla="*/ 0 h 824"/>
                    <a:gd name="T50" fmla="*/ 0 w 370"/>
                    <a:gd name="T51" fmla="*/ 0 h 824"/>
                    <a:gd name="T52" fmla="*/ 0 w 370"/>
                    <a:gd name="T53" fmla="*/ 0 h 824"/>
                    <a:gd name="T54" fmla="*/ 0 w 370"/>
                    <a:gd name="T55" fmla="*/ 0 h 824"/>
                    <a:gd name="T56" fmla="*/ 0 w 370"/>
                    <a:gd name="T57" fmla="*/ 0 h 824"/>
                    <a:gd name="T58" fmla="*/ 0 w 370"/>
                    <a:gd name="T59" fmla="*/ 0 h 824"/>
                    <a:gd name="T60" fmla="*/ 0 w 370"/>
                    <a:gd name="T61" fmla="*/ 0 h 824"/>
                    <a:gd name="T62" fmla="*/ 0 w 370"/>
                    <a:gd name="T63" fmla="*/ 0 h 824"/>
                    <a:gd name="T64" fmla="*/ 0 w 370"/>
                    <a:gd name="T65" fmla="*/ 0 h 824"/>
                    <a:gd name="T66" fmla="*/ 0 w 370"/>
                    <a:gd name="T67" fmla="*/ 0 h 824"/>
                    <a:gd name="T68" fmla="*/ 0 w 370"/>
                    <a:gd name="T69" fmla="*/ 0 h 824"/>
                    <a:gd name="T70" fmla="*/ 0 w 370"/>
                    <a:gd name="T71" fmla="*/ 0 h 824"/>
                    <a:gd name="T72" fmla="*/ 0 w 370"/>
                    <a:gd name="T73" fmla="*/ 0 h 824"/>
                    <a:gd name="T74" fmla="*/ 0 w 370"/>
                    <a:gd name="T75" fmla="*/ 0 h 824"/>
                    <a:gd name="T76" fmla="*/ 0 w 370"/>
                    <a:gd name="T77" fmla="*/ 0 h 824"/>
                    <a:gd name="T78" fmla="*/ 0 w 370"/>
                    <a:gd name="T79" fmla="*/ 0 h 824"/>
                    <a:gd name="T80" fmla="*/ 0 w 370"/>
                    <a:gd name="T81" fmla="*/ 0 h 824"/>
                    <a:gd name="T82" fmla="*/ 0 w 370"/>
                    <a:gd name="T83" fmla="*/ 0 h 824"/>
                    <a:gd name="T84" fmla="*/ 0 w 370"/>
                    <a:gd name="T85" fmla="*/ 0 h 824"/>
                    <a:gd name="T86" fmla="*/ 0 w 370"/>
                    <a:gd name="T87" fmla="*/ 0 h 824"/>
                    <a:gd name="T88" fmla="*/ 0 w 370"/>
                    <a:gd name="T89" fmla="*/ 0 h 824"/>
                    <a:gd name="T90" fmla="*/ 0 w 370"/>
                    <a:gd name="T91" fmla="*/ 0 h 824"/>
                    <a:gd name="T92" fmla="*/ 0 w 370"/>
                    <a:gd name="T93" fmla="*/ 0 h 824"/>
                    <a:gd name="T94" fmla="*/ 0 w 370"/>
                    <a:gd name="T95" fmla="*/ 0 h 824"/>
                    <a:gd name="T96" fmla="*/ 0 w 370"/>
                    <a:gd name="T97" fmla="*/ 0 h 824"/>
                    <a:gd name="T98" fmla="*/ 0 w 370"/>
                    <a:gd name="T99" fmla="*/ 0 h 824"/>
                    <a:gd name="T100" fmla="*/ 0 w 370"/>
                    <a:gd name="T101" fmla="*/ 0 h 824"/>
                    <a:gd name="T102" fmla="*/ 0 w 370"/>
                    <a:gd name="T103" fmla="*/ 0 h 824"/>
                    <a:gd name="T104" fmla="*/ 0 w 370"/>
                    <a:gd name="T105" fmla="*/ 0 h 824"/>
                    <a:gd name="T106" fmla="*/ 0 w 370"/>
                    <a:gd name="T107" fmla="*/ 0 h 824"/>
                    <a:gd name="T108" fmla="*/ 0 w 370"/>
                    <a:gd name="T109" fmla="*/ 0 h 824"/>
                    <a:gd name="T110" fmla="*/ 0 w 370"/>
                    <a:gd name="T111" fmla="*/ 0 h 824"/>
                    <a:gd name="T112" fmla="*/ 0 w 370"/>
                    <a:gd name="T113" fmla="*/ 0 h 824"/>
                    <a:gd name="T114" fmla="*/ 0 w 370"/>
                    <a:gd name="T115" fmla="*/ 0 h 824"/>
                    <a:gd name="T116" fmla="*/ 0 w 370"/>
                    <a:gd name="T117" fmla="*/ 0 h 824"/>
                    <a:gd name="T118" fmla="*/ 0 w 370"/>
                    <a:gd name="T119" fmla="*/ 0 h 8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0"/>
                    <a:gd name="T181" fmla="*/ 0 h 824"/>
                    <a:gd name="T182" fmla="*/ 370 w 370"/>
                    <a:gd name="T183" fmla="*/ 824 h 8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0" h="8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0" y="30"/>
                      </a:lnTo>
                      <a:lnTo>
                        <a:pt x="1" y="39"/>
                      </a:lnTo>
                      <a:lnTo>
                        <a:pt x="1" y="48"/>
                      </a:lnTo>
                      <a:lnTo>
                        <a:pt x="2" y="57"/>
                      </a:lnTo>
                      <a:lnTo>
                        <a:pt x="2" y="67"/>
                      </a:lnTo>
                      <a:lnTo>
                        <a:pt x="3" y="75"/>
                      </a:lnTo>
                      <a:lnTo>
                        <a:pt x="4" y="84"/>
                      </a:lnTo>
                      <a:lnTo>
                        <a:pt x="5" y="93"/>
                      </a:lnTo>
                      <a:lnTo>
                        <a:pt x="6" y="102"/>
                      </a:lnTo>
                      <a:lnTo>
                        <a:pt x="8" y="110"/>
                      </a:lnTo>
                      <a:lnTo>
                        <a:pt x="9" y="118"/>
                      </a:lnTo>
                      <a:lnTo>
                        <a:pt x="11" y="127"/>
                      </a:lnTo>
                      <a:lnTo>
                        <a:pt x="12" y="135"/>
                      </a:lnTo>
                      <a:lnTo>
                        <a:pt x="13" y="143"/>
                      </a:lnTo>
                      <a:lnTo>
                        <a:pt x="15" y="151"/>
                      </a:lnTo>
                      <a:lnTo>
                        <a:pt x="18" y="159"/>
                      </a:lnTo>
                      <a:lnTo>
                        <a:pt x="19" y="166"/>
                      </a:lnTo>
                      <a:lnTo>
                        <a:pt x="21" y="173"/>
                      </a:lnTo>
                      <a:lnTo>
                        <a:pt x="23" y="181"/>
                      </a:lnTo>
                      <a:lnTo>
                        <a:pt x="26" y="188"/>
                      </a:lnTo>
                      <a:lnTo>
                        <a:pt x="28" y="196"/>
                      </a:lnTo>
                      <a:lnTo>
                        <a:pt x="30" y="203"/>
                      </a:lnTo>
                      <a:lnTo>
                        <a:pt x="32" y="209"/>
                      </a:lnTo>
                      <a:lnTo>
                        <a:pt x="35" y="217"/>
                      </a:lnTo>
                      <a:lnTo>
                        <a:pt x="37" y="224"/>
                      </a:lnTo>
                      <a:lnTo>
                        <a:pt x="40" y="231"/>
                      </a:lnTo>
                      <a:lnTo>
                        <a:pt x="46" y="243"/>
                      </a:lnTo>
                      <a:lnTo>
                        <a:pt x="50" y="257"/>
                      </a:lnTo>
                      <a:lnTo>
                        <a:pt x="57" y="269"/>
                      </a:lnTo>
                      <a:lnTo>
                        <a:pt x="63" y="282"/>
                      </a:lnTo>
                      <a:lnTo>
                        <a:pt x="70" y="293"/>
                      </a:lnTo>
                      <a:lnTo>
                        <a:pt x="76" y="305"/>
                      </a:lnTo>
                      <a:lnTo>
                        <a:pt x="82" y="317"/>
                      </a:lnTo>
                      <a:lnTo>
                        <a:pt x="89" y="328"/>
                      </a:lnTo>
                      <a:lnTo>
                        <a:pt x="97" y="338"/>
                      </a:lnTo>
                      <a:lnTo>
                        <a:pt x="104" y="350"/>
                      </a:lnTo>
                      <a:lnTo>
                        <a:pt x="110" y="360"/>
                      </a:lnTo>
                      <a:lnTo>
                        <a:pt x="118" y="370"/>
                      </a:lnTo>
                      <a:lnTo>
                        <a:pt x="125" y="380"/>
                      </a:lnTo>
                      <a:lnTo>
                        <a:pt x="133" y="390"/>
                      </a:lnTo>
                      <a:lnTo>
                        <a:pt x="148" y="411"/>
                      </a:lnTo>
                      <a:lnTo>
                        <a:pt x="161" y="430"/>
                      </a:lnTo>
                      <a:lnTo>
                        <a:pt x="176" y="449"/>
                      </a:lnTo>
                      <a:lnTo>
                        <a:pt x="191" y="468"/>
                      </a:lnTo>
                      <a:lnTo>
                        <a:pt x="197" y="477"/>
                      </a:lnTo>
                      <a:lnTo>
                        <a:pt x="204" y="487"/>
                      </a:lnTo>
                      <a:lnTo>
                        <a:pt x="212" y="498"/>
                      </a:lnTo>
                      <a:lnTo>
                        <a:pt x="218" y="507"/>
                      </a:lnTo>
                      <a:lnTo>
                        <a:pt x="225" y="517"/>
                      </a:lnTo>
                      <a:lnTo>
                        <a:pt x="231" y="527"/>
                      </a:lnTo>
                      <a:lnTo>
                        <a:pt x="237" y="537"/>
                      </a:lnTo>
                      <a:lnTo>
                        <a:pt x="244" y="547"/>
                      </a:lnTo>
                      <a:lnTo>
                        <a:pt x="249" y="559"/>
                      </a:lnTo>
                      <a:lnTo>
                        <a:pt x="255" y="569"/>
                      </a:lnTo>
                      <a:lnTo>
                        <a:pt x="261" y="580"/>
                      </a:lnTo>
                      <a:lnTo>
                        <a:pt x="266" y="591"/>
                      </a:lnTo>
                      <a:lnTo>
                        <a:pt x="271" y="603"/>
                      </a:lnTo>
                      <a:lnTo>
                        <a:pt x="277" y="615"/>
                      </a:lnTo>
                      <a:lnTo>
                        <a:pt x="279" y="621"/>
                      </a:lnTo>
                      <a:lnTo>
                        <a:pt x="281" y="628"/>
                      </a:lnTo>
                      <a:lnTo>
                        <a:pt x="283" y="633"/>
                      </a:lnTo>
                      <a:lnTo>
                        <a:pt x="284" y="640"/>
                      </a:lnTo>
                      <a:lnTo>
                        <a:pt x="287" y="646"/>
                      </a:lnTo>
                      <a:lnTo>
                        <a:pt x="289" y="652"/>
                      </a:lnTo>
                      <a:lnTo>
                        <a:pt x="291" y="659"/>
                      </a:lnTo>
                      <a:lnTo>
                        <a:pt x="292" y="666"/>
                      </a:lnTo>
                      <a:lnTo>
                        <a:pt x="295" y="673"/>
                      </a:lnTo>
                      <a:lnTo>
                        <a:pt x="296" y="680"/>
                      </a:lnTo>
                      <a:lnTo>
                        <a:pt x="298" y="686"/>
                      </a:lnTo>
                      <a:lnTo>
                        <a:pt x="299" y="693"/>
                      </a:lnTo>
                      <a:lnTo>
                        <a:pt x="301" y="701"/>
                      </a:lnTo>
                      <a:lnTo>
                        <a:pt x="303" y="708"/>
                      </a:lnTo>
                      <a:lnTo>
                        <a:pt x="304" y="716"/>
                      </a:lnTo>
                      <a:lnTo>
                        <a:pt x="305" y="723"/>
                      </a:lnTo>
                      <a:lnTo>
                        <a:pt x="306" y="730"/>
                      </a:lnTo>
                      <a:lnTo>
                        <a:pt x="307" y="738"/>
                      </a:lnTo>
                      <a:lnTo>
                        <a:pt x="308" y="746"/>
                      </a:lnTo>
                      <a:lnTo>
                        <a:pt x="309" y="754"/>
                      </a:lnTo>
                      <a:lnTo>
                        <a:pt x="309" y="763"/>
                      </a:lnTo>
                      <a:lnTo>
                        <a:pt x="310" y="771"/>
                      </a:lnTo>
                      <a:lnTo>
                        <a:pt x="310" y="779"/>
                      </a:lnTo>
                      <a:lnTo>
                        <a:pt x="312" y="788"/>
                      </a:lnTo>
                      <a:lnTo>
                        <a:pt x="312" y="797"/>
                      </a:lnTo>
                      <a:lnTo>
                        <a:pt x="312" y="806"/>
                      </a:lnTo>
                      <a:lnTo>
                        <a:pt x="313" y="815"/>
                      </a:lnTo>
                      <a:lnTo>
                        <a:pt x="313" y="824"/>
                      </a:lnTo>
                      <a:lnTo>
                        <a:pt x="370" y="824"/>
                      </a:lnTo>
                      <a:lnTo>
                        <a:pt x="370" y="814"/>
                      </a:lnTo>
                      <a:lnTo>
                        <a:pt x="370" y="804"/>
                      </a:lnTo>
                      <a:lnTo>
                        <a:pt x="369" y="795"/>
                      </a:lnTo>
                      <a:lnTo>
                        <a:pt x="369" y="786"/>
                      </a:lnTo>
                      <a:lnTo>
                        <a:pt x="369" y="776"/>
                      </a:lnTo>
                      <a:lnTo>
                        <a:pt x="368" y="767"/>
                      </a:lnTo>
                      <a:lnTo>
                        <a:pt x="367" y="758"/>
                      </a:lnTo>
                      <a:lnTo>
                        <a:pt x="367" y="749"/>
                      </a:lnTo>
                      <a:lnTo>
                        <a:pt x="366" y="740"/>
                      </a:lnTo>
                      <a:lnTo>
                        <a:pt x="365" y="732"/>
                      </a:lnTo>
                      <a:lnTo>
                        <a:pt x="364" y="723"/>
                      </a:lnTo>
                      <a:lnTo>
                        <a:pt x="362" y="715"/>
                      </a:lnTo>
                      <a:lnTo>
                        <a:pt x="361" y="706"/>
                      </a:lnTo>
                      <a:lnTo>
                        <a:pt x="359" y="698"/>
                      </a:lnTo>
                      <a:lnTo>
                        <a:pt x="358" y="690"/>
                      </a:lnTo>
                      <a:lnTo>
                        <a:pt x="356" y="682"/>
                      </a:lnTo>
                      <a:lnTo>
                        <a:pt x="355" y="674"/>
                      </a:lnTo>
                      <a:lnTo>
                        <a:pt x="352" y="666"/>
                      </a:lnTo>
                      <a:lnTo>
                        <a:pt x="351" y="658"/>
                      </a:lnTo>
                      <a:lnTo>
                        <a:pt x="349" y="650"/>
                      </a:lnTo>
                      <a:lnTo>
                        <a:pt x="347" y="643"/>
                      </a:lnTo>
                      <a:lnTo>
                        <a:pt x="344" y="636"/>
                      </a:lnTo>
                      <a:lnTo>
                        <a:pt x="342" y="629"/>
                      </a:lnTo>
                      <a:lnTo>
                        <a:pt x="340" y="622"/>
                      </a:lnTo>
                      <a:lnTo>
                        <a:pt x="338" y="614"/>
                      </a:lnTo>
                      <a:lnTo>
                        <a:pt x="335" y="607"/>
                      </a:lnTo>
                      <a:lnTo>
                        <a:pt x="332" y="600"/>
                      </a:lnTo>
                      <a:lnTo>
                        <a:pt x="330" y="594"/>
                      </a:lnTo>
                      <a:lnTo>
                        <a:pt x="324" y="580"/>
                      </a:lnTo>
                      <a:lnTo>
                        <a:pt x="318" y="568"/>
                      </a:lnTo>
                      <a:lnTo>
                        <a:pt x="313" y="555"/>
                      </a:lnTo>
                      <a:lnTo>
                        <a:pt x="307" y="543"/>
                      </a:lnTo>
                      <a:lnTo>
                        <a:pt x="300" y="530"/>
                      </a:lnTo>
                      <a:lnTo>
                        <a:pt x="293" y="519"/>
                      </a:lnTo>
                      <a:lnTo>
                        <a:pt x="287" y="508"/>
                      </a:lnTo>
                      <a:lnTo>
                        <a:pt x="280" y="497"/>
                      </a:lnTo>
                      <a:lnTo>
                        <a:pt x="273" y="485"/>
                      </a:lnTo>
                      <a:lnTo>
                        <a:pt x="266" y="475"/>
                      </a:lnTo>
                      <a:lnTo>
                        <a:pt x="260" y="465"/>
                      </a:lnTo>
                      <a:lnTo>
                        <a:pt x="252" y="455"/>
                      </a:lnTo>
                      <a:lnTo>
                        <a:pt x="245" y="443"/>
                      </a:lnTo>
                      <a:lnTo>
                        <a:pt x="237" y="433"/>
                      </a:lnTo>
                      <a:lnTo>
                        <a:pt x="222" y="414"/>
                      </a:lnTo>
                      <a:lnTo>
                        <a:pt x="208" y="395"/>
                      </a:lnTo>
                      <a:lnTo>
                        <a:pt x="193" y="376"/>
                      </a:lnTo>
                      <a:lnTo>
                        <a:pt x="179" y="356"/>
                      </a:lnTo>
                      <a:lnTo>
                        <a:pt x="173" y="346"/>
                      </a:lnTo>
                      <a:lnTo>
                        <a:pt x="165" y="337"/>
                      </a:lnTo>
                      <a:lnTo>
                        <a:pt x="158" y="327"/>
                      </a:lnTo>
                      <a:lnTo>
                        <a:pt x="151" y="317"/>
                      </a:lnTo>
                      <a:lnTo>
                        <a:pt x="145" y="307"/>
                      </a:lnTo>
                      <a:lnTo>
                        <a:pt x="139" y="296"/>
                      </a:lnTo>
                      <a:lnTo>
                        <a:pt x="132" y="286"/>
                      </a:lnTo>
                      <a:lnTo>
                        <a:pt x="126" y="276"/>
                      </a:lnTo>
                      <a:lnTo>
                        <a:pt x="121" y="266"/>
                      </a:lnTo>
                      <a:lnTo>
                        <a:pt x="115" y="255"/>
                      </a:lnTo>
                      <a:lnTo>
                        <a:pt x="109" y="244"/>
                      </a:lnTo>
                      <a:lnTo>
                        <a:pt x="104" y="233"/>
                      </a:lnTo>
                      <a:lnTo>
                        <a:pt x="99" y="221"/>
                      </a:lnTo>
                      <a:lnTo>
                        <a:pt x="93" y="209"/>
                      </a:lnTo>
                      <a:lnTo>
                        <a:pt x="91" y="203"/>
                      </a:lnTo>
                      <a:lnTo>
                        <a:pt x="89" y="197"/>
                      </a:lnTo>
                      <a:lnTo>
                        <a:pt x="87" y="191"/>
                      </a:lnTo>
                      <a:lnTo>
                        <a:pt x="84" y="185"/>
                      </a:lnTo>
                      <a:lnTo>
                        <a:pt x="83" y="178"/>
                      </a:lnTo>
                      <a:lnTo>
                        <a:pt x="81" y="172"/>
                      </a:lnTo>
                      <a:lnTo>
                        <a:pt x="79" y="165"/>
                      </a:lnTo>
                      <a:lnTo>
                        <a:pt x="78" y="159"/>
                      </a:lnTo>
                      <a:lnTo>
                        <a:pt x="75" y="152"/>
                      </a:lnTo>
                      <a:lnTo>
                        <a:pt x="73" y="145"/>
                      </a:lnTo>
                      <a:lnTo>
                        <a:pt x="72" y="138"/>
                      </a:lnTo>
                      <a:lnTo>
                        <a:pt x="71" y="130"/>
                      </a:lnTo>
                      <a:lnTo>
                        <a:pt x="69" y="123"/>
                      </a:lnTo>
                      <a:lnTo>
                        <a:pt x="67" y="117"/>
                      </a:lnTo>
                      <a:lnTo>
                        <a:pt x="66" y="109"/>
                      </a:lnTo>
                      <a:lnTo>
                        <a:pt x="65" y="101"/>
                      </a:lnTo>
                      <a:lnTo>
                        <a:pt x="64" y="94"/>
                      </a:lnTo>
                      <a:lnTo>
                        <a:pt x="63" y="86"/>
                      </a:lnTo>
                      <a:lnTo>
                        <a:pt x="62" y="78"/>
                      </a:lnTo>
                      <a:lnTo>
                        <a:pt x="61" y="69"/>
                      </a:lnTo>
                      <a:lnTo>
                        <a:pt x="61" y="61"/>
                      </a:lnTo>
                      <a:lnTo>
                        <a:pt x="60" y="53"/>
                      </a:lnTo>
                      <a:lnTo>
                        <a:pt x="58" y="44"/>
                      </a:lnTo>
                      <a:lnTo>
                        <a:pt x="58" y="36"/>
                      </a:lnTo>
                      <a:lnTo>
                        <a:pt x="58" y="27"/>
                      </a:lnTo>
                      <a:lnTo>
                        <a:pt x="57" y="18"/>
                      </a:lnTo>
                      <a:lnTo>
                        <a:pt x="57" y="9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68" name="Freeform 230"/>
                <p:cNvSpPr>
                  <a:spLocks/>
                </p:cNvSpPr>
                <p:nvPr/>
              </p:nvSpPr>
              <p:spPr bwMode="auto">
                <a:xfrm>
                  <a:off x="2217" y="2064"/>
                  <a:ext cx="54" cy="207"/>
                </a:xfrm>
                <a:custGeom>
                  <a:avLst/>
                  <a:gdLst>
                    <a:gd name="T0" fmla="*/ 0 w 214"/>
                    <a:gd name="T1" fmla="*/ 0 h 825"/>
                    <a:gd name="T2" fmla="*/ 0 w 214"/>
                    <a:gd name="T3" fmla="*/ 0 h 825"/>
                    <a:gd name="T4" fmla="*/ 0 w 214"/>
                    <a:gd name="T5" fmla="*/ 0 h 825"/>
                    <a:gd name="T6" fmla="*/ 0 w 214"/>
                    <a:gd name="T7" fmla="*/ 0 h 825"/>
                    <a:gd name="T8" fmla="*/ 0 w 214"/>
                    <a:gd name="T9" fmla="*/ 0 h 825"/>
                    <a:gd name="T10" fmla="*/ 0 w 214"/>
                    <a:gd name="T11" fmla="*/ 0 h 825"/>
                    <a:gd name="T12" fmla="*/ 0 w 214"/>
                    <a:gd name="T13" fmla="*/ 0 h 825"/>
                    <a:gd name="T14" fmla="*/ 0 w 214"/>
                    <a:gd name="T15" fmla="*/ 0 h 825"/>
                    <a:gd name="T16" fmla="*/ 0 w 214"/>
                    <a:gd name="T17" fmla="*/ 0 h 825"/>
                    <a:gd name="T18" fmla="*/ 0 w 214"/>
                    <a:gd name="T19" fmla="*/ 0 h 825"/>
                    <a:gd name="T20" fmla="*/ 0 w 214"/>
                    <a:gd name="T21" fmla="*/ 0 h 825"/>
                    <a:gd name="T22" fmla="*/ 0 w 214"/>
                    <a:gd name="T23" fmla="*/ 0 h 825"/>
                    <a:gd name="T24" fmla="*/ 0 w 214"/>
                    <a:gd name="T25" fmla="*/ 0 h 825"/>
                    <a:gd name="T26" fmla="*/ 0 w 214"/>
                    <a:gd name="T27" fmla="*/ 0 h 825"/>
                    <a:gd name="T28" fmla="*/ 0 w 214"/>
                    <a:gd name="T29" fmla="*/ 0 h 825"/>
                    <a:gd name="T30" fmla="*/ 0 w 214"/>
                    <a:gd name="T31" fmla="*/ 0 h 825"/>
                    <a:gd name="T32" fmla="*/ 0 w 214"/>
                    <a:gd name="T33" fmla="*/ 0 h 825"/>
                    <a:gd name="T34" fmla="*/ 0 w 214"/>
                    <a:gd name="T35" fmla="*/ 0 h 825"/>
                    <a:gd name="T36" fmla="*/ 0 w 214"/>
                    <a:gd name="T37" fmla="*/ 0 h 825"/>
                    <a:gd name="T38" fmla="*/ 0 w 214"/>
                    <a:gd name="T39" fmla="*/ 0 h 825"/>
                    <a:gd name="T40" fmla="*/ 0 w 214"/>
                    <a:gd name="T41" fmla="*/ 0 h 825"/>
                    <a:gd name="T42" fmla="*/ 0 w 214"/>
                    <a:gd name="T43" fmla="*/ 0 h 825"/>
                    <a:gd name="T44" fmla="*/ 0 w 214"/>
                    <a:gd name="T45" fmla="*/ 0 h 825"/>
                    <a:gd name="T46" fmla="*/ 0 w 214"/>
                    <a:gd name="T47" fmla="*/ 0 h 825"/>
                    <a:gd name="T48" fmla="*/ 0 w 214"/>
                    <a:gd name="T49" fmla="*/ 0 h 825"/>
                    <a:gd name="T50" fmla="*/ 0 w 214"/>
                    <a:gd name="T51" fmla="*/ 0 h 825"/>
                    <a:gd name="T52" fmla="*/ 0 w 214"/>
                    <a:gd name="T53" fmla="*/ 0 h 825"/>
                    <a:gd name="T54" fmla="*/ 0 w 214"/>
                    <a:gd name="T55" fmla="*/ 0 h 825"/>
                    <a:gd name="T56" fmla="*/ 0 w 214"/>
                    <a:gd name="T57" fmla="*/ 0 h 825"/>
                    <a:gd name="T58" fmla="*/ 0 w 214"/>
                    <a:gd name="T59" fmla="*/ 0 h 825"/>
                    <a:gd name="T60" fmla="*/ 0 w 214"/>
                    <a:gd name="T61" fmla="*/ 0 h 825"/>
                    <a:gd name="T62" fmla="*/ 0 w 214"/>
                    <a:gd name="T63" fmla="*/ 0 h 825"/>
                    <a:gd name="T64" fmla="*/ 0 w 214"/>
                    <a:gd name="T65" fmla="*/ 0 h 825"/>
                    <a:gd name="T66" fmla="*/ 0 w 214"/>
                    <a:gd name="T67" fmla="*/ 0 h 825"/>
                    <a:gd name="T68" fmla="*/ 0 w 214"/>
                    <a:gd name="T69" fmla="*/ 0 h 825"/>
                    <a:gd name="T70" fmla="*/ 0 w 214"/>
                    <a:gd name="T71" fmla="*/ 0 h 825"/>
                    <a:gd name="T72" fmla="*/ 0 w 214"/>
                    <a:gd name="T73" fmla="*/ 0 h 825"/>
                    <a:gd name="T74" fmla="*/ 0 w 214"/>
                    <a:gd name="T75" fmla="*/ 0 h 825"/>
                    <a:gd name="T76" fmla="*/ 0 w 214"/>
                    <a:gd name="T77" fmla="*/ 0 h 825"/>
                    <a:gd name="T78" fmla="*/ 0 w 214"/>
                    <a:gd name="T79" fmla="*/ 0 h 825"/>
                    <a:gd name="T80" fmla="*/ 0 w 214"/>
                    <a:gd name="T81" fmla="*/ 0 h 825"/>
                    <a:gd name="T82" fmla="*/ 0 w 214"/>
                    <a:gd name="T83" fmla="*/ 0 h 825"/>
                    <a:gd name="T84" fmla="*/ 0 w 214"/>
                    <a:gd name="T85" fmla="*/ 0 h 825"/>
                    <a:gd name="T86" fmla="*/ 0 w 214"/>
                    <a:gd name="T87" fmla="*/ 0 h 825"/>
                    <a:gd name="T88" fmla="*/ 0 w 214"/>
                    <a:gd name="T89" fmla="*/ 0 h 825"/>
                    <a:gd name="T90" fmla="*/ 0 w 214"/>
                    <a:gd name="T91" fmla="*/ 0 h 825"/>
                    <a:gd name="T92" fmla="*/ 0 w 214"/>
                    <a:gd name="T93" fmla="*/ 0 h 825"/>
                    <a:gd name="T94" fmla="*/ 0 w 214"/>
                    <a:gd name="T95" fmla="*/ 0 h 825"/>
                    <a:gd name="T96" fmla="*/ 0 w 214"/>
                    <a:gd name="T97" fmla="*/ 0 h 825"/>
                    <a:gd name="T98" fmla="*/ 0 w 214"/>
                    <a:gd name="T99" fmla="*/ 0 h 825"/>
                    <a:gd name="T100" fmla="*/ 0 w 214"/>
                    <a:gd name="T101" fmla="*/ 0 h 825"/>
                    <a:gd name="T102" fmla="*/ 0 w 214"/>
                    <a:gd name="T103" fmla="*/ 0 h 825"/>
                    <a:gd name="T104" fmla="*/ 0 w 214"/>
                    <a:gd name="T105" fmla="*/ 0 h 825"/>
                    <a:gd name="T106" fmla="*/ 0 w 214"/>
                    <a:gd name="T107" fmla="*/ 0 h 825"/>
                    <a:gd name="T108" fmla="*/ 0 w 214"/>
                    <a:gd name="T109" fmla="*/ 0 h 825"/>
                    <a:gd name="T110" fmla="*/ 0 w 214"/>
                    <a:gd name="T111" fmla="*/ 0 h 825"/>
                    <a:gd name="T112" fmla="*/ 0 w 214"/>
                    <a:gd name="T113" fmla="*/ 0 h 825"/>
                    <a:gd name="T114" fmla="*/ 0 w 214"/>
                    <a:gd name="T115" fmla="*/ 0 h 825"/>
                    <a:gd name="T116" fmla="*/ 0 w 214"/>
                    <a:gd name="T117" fmla="*/ 0 h 82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4"/>
                    <a:gd name="T178" fmla="*/ 0 h 825"/>
                    <a:gd name="T179" fmla="*/ 214 w 214"/>
                    <a:gd name="T180" fmla="*/ 825 h 82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4" h="825">
                      <a:moveTo>
                        <a:pt x="157" y="0"/>
                      </a:moveTo>
                      <a:lnTo>
                        <a:pt x="157" y="25"/>
                      </a:lnTo>
                      <a:lnTo>
                        <a:pt x="157" y="49"/>
                      </a:lnTo>
                      <a:lnTo>
                        <a:pt x="156" y="71"/>
                      </a:lnTo>
                      <a:lnTo>
                        <a:pt x="156" y="93"/>
                      </a:lnTo>
                      <a:lnTo>
                        <a:pt x="154" y="114"/>
                      </a:lnTo>
                      <a:lnTo>
                        <a:pt x="153" y="135"/>
                      </a:lnTo>
                      <a:lnTo>
                        <a:pt x="152" y="154"/>
                      </a:lnTo>
                      <a:lnTo>
                        <a:pt x="150" y="172"/>
                      </a:lnTo>
                      <a:lnTo>
                        <a:pt x="149" y="190"/>
                      </a:lnTo>
                      <a:lnTo>
                        <a:pt x="147" y="207"/>
                      </a:lnTo>
                      <a:lnTo>
                        <a:pt x="144" y="223"/>
                      </a:lnTo>
                      <a:lnTo>
                        <a:pt x="143" y="239"/>
                      </a:lnTo>
                      <a:lnTo>
                        <a:pt x="141" y="253"/>
                      </a:lnTo>
                      <a:lnTo>
                        <a:pt x="138" y="268"/>
                      </a:lnTo>
                      <a:lnTo>
                        <a:pt x="135" y="282"/>
                      </a:lnTo>
                      <a:lnTo>
                        <a:pt x="133" y="294"/>
                      </a:lnTo>
                      <a:lnTo>
                        <a:pt x="131" y="306"/>
                      </a:lnTo>
                      <a:lnTo>
                        <a:pt x="127" y="319"/>
                      </a:lnTo>
                      <a:lnTo>
                        <a:pt x="124" y="330"/>
                      </a:lnTo>
                      <a:lnTo>
                        <a:pt x="122" y="342"/>
                      </a:lnTo>
                      <a:lnTo>
                        <a:pt x="118" y="352"/>
                      </a:lnTo>
                      <a:lnTo>
                        <a:pt x="115" y="362"/>
                      </a:lnTo>
                      <a:lnTo>
                        <a:pt x="112" y="372"/>
                      </a:lnTo>
                      <a:lnTo>
                        <a:pt x="109" y="382"/>
                      </a:lnTo>
                      <a:lnTo>
                        <a:pt x="106" y="391"/>
                      </a:lnTo>
                      <a:lnTo>
                        <a:pt x="102" y="400"/>
                      </a:lnTo>
                      <a:lnTo>
                        <a:pt x="99" y="408"/>
                      </a:lnTo>
                      <a:lnTo>
                        <a:pt x="95" y="417"/>
                      </a:lnTo>
                      <a:lnTo>
                        <a:pt x="88" y="434"/>
                      </a:lnTo>
                      <a:lnTo>
                        <a:pt x="81" y="450"/>
                      </a:lnTo>
                      <a:lnTo>
                        <a:pt x="73" y="466"/>
                      </a:lnTo>
                      <a:lnTo>
                        <a:pt x="66" y="482"/>
                      </a:lnTo>
                      <a:lnTo>
                        <a:pt x="58" y="499"/>
                      </a:lnTo>
                      <a:lnTo>
                        <a:pt x="52" y="516"/>
                      </a:lnTo>
                      <a:lnTo>
                        <a:pt x="48" y="523"/>
                      </a:lnTo>
                      <a:lnTo>
                        <a:pt x="45" y="533"/>
                      </a:lnTo>
                      <a:lnTo>
                        <a:pt x="41" y="542"/>
                      </a:lnTo>
                      <a:lnTo>
                        <a:pt x="38" y="551"/>
                      </a:lnTo>
                      <a:lnTo>
                        <a:pt x="35" y="561"/>
                      </a:lnTo>
                      <a:lnTo>
                        <a:pt x="31" y="571"/>
                      </a:lnTo>
                      <a:lnTo>
                        <a:pt x="28" y="581"/>
                      </a:lnTo>
                      <a:lnTo>
                        <a:pt x="26" y="591"/>
                      </a:lnTo>
                      <a:lnTo>
                        <a:pt x="22" y="603"/>
                      </a:lnTo>
                      <a:lnTo>
                        <a:pt x="20" y="614"/>
                      </a:lnTo>
                      <a:lnTo>
                        <a:pt x="17" y="625"/>
                      </a:lnTo>
                      <a:lnTo>
                        <a:pt x="14" y="638"/>
                      </a:lnTo>
                      <a:lnTo>
                        <a:pt x="12" y="650"/>
                      </a:lnTo>
                      <a:lnTo>
                        <a:pt x="10" y="663"/>
                      </a:lnTo>
                      <a:lnTo>
                        <a:pt x="9" y="676"/>
                      </a:lnTo>
                      <a:lnTo>
                        <a:pt x="6" y="691"/>
                      </a:lnTo>
                      <a:lnTo>
                        <a:pt x="5" y="705"/>
                      </a:lnTo>
                      <a:lnTo>
                        <a:pt x="3" y="720"/>
                      </a:lnTo>
                      <a:lnTo>
                        <a:pt x="2" y="736"/>
                      </a:lnTo>
                      <a:lnTo>
                        <a:pt x="2" y="753"/>
                      </a:lnTo>
                      <a:lnTo>
                        <a:pt x="1" y="770"/>
                      </a:lnTo>
                      <a:lnTo>
                        <a:pt x="0" y="787"/>
                      </a:lnTo>
                      <a:lnTo>
                        <a:pt x="0" y="806"/>
                      </a:lnTo>
                      <a:lnTo>
                        <a:pt x="0" y="825"/>
                      </a:lnTo>
                      <a:lnTo>
                        <a:pt x="57" y="825"/>
                      </a:lnTo>
                      <a:lnTo>
                        <a:pt x="57" y="806"/>
                      </a:lnTo>
                      <a:lnTo>
                        <a:pt x="58" y="789"/>
                      </a:lnTo>
                      <a:lnTo>
                        <a:pt x="58" y="772"/>
                      </a:lnTo>
                      <a:lnTo>
                        <a:pt x="60" y="755"/>
                      </a:lnTo>
                      <a:lnTo>
                        <a:pt x="61" y="739"/>
                      </a:lnTo>
                      <a:lnTo>
                        <a:pt x="62" y="725"/>
                      </a:lnTo>
                      <a:lnTo>
                        <a:pt x="63" y="711"/>
                      </a:lnTo>
                      <a:lnTo>
                        <a:pt x="64" y="696"/>
                      </a:lnTo>
                      <a:lnTo>
                        <a:pt x="66" y="684"/>
                      </a:lnTo>
                      <a:lnTo>
                        <a:pt x="67" y="672"/>
                      </a:lnTo>
                      <a:lnTo>
                        <a:pt x="70" y="659"/>
                      </a:lnTo>
                      <a:lnTo>
                        <a:pt x="72" y="648"/>
                      </a:lnTo>
                      <a:lnTo>
                        <a:pt x="74" y="637"/>
                      </a:lnTo>
                      <a:lnTo>
                        <a:pt x="76" y="626"/>
                      </a:lnTo>
                      <a:lnTo>
                        <a:pt x="79" y="616"/>
                      </a:lnTo>
                      <a:lnTo>
                        <a:pt x="81" y="606"/>
                      </a:lnTo>
                      <a:lnTo>
                        <a:pt x="83" y="597"/>
                      </a:lnTo>
                      <a:lnTo>
                        <a:pt x="87" y="588"/>
                      </a:lnTo>
                      <a:lnTo>
                        <a:pt x="89" y="579"/>
                      </a:lnTo>
                      <a:lnTo>
                        <a:pt x="92" y="570"/>
                      </a:lnTo>
                      <a:lnTo>
                        <a:pt x="96" y="562"/>
                      </a:lnTo>
                      <a:lnTo>
                        <a:pt x="99" y="554"/>
                      </a:lnTo>
                      <a:lnTo>
                        <a:pt x="101" y="545"/>
                      </a:lnTo>
                      <a:lnTo>
                        <a:pt x="105" y="538"/>
                      </a:lnTo>
                      <a:lnTo>
                        <a:pt x="112" y="521"/>
                      </a:lnTo>
                      <a:lnTo>
                        <a:pt x="119" y="505"/>
                      </a:lnTo>
                      <a:lnTo>
                        <a:pt x="126" y="490"/>
                      </a:lnTo>
                      <a:lnTo>
                        <a:pt x="134" y="474"/>
                      </a:lnTo>
                      <a:lnTo>
                        <a:pt x="141" y="457"/>
                      </a:lnTo>
                      <a:lnTo>
                        <a:pt x="149" y="440"/>
                      </a:lnTo>
                      <a:lnTo>
                        <a:pt x="152" y="430"/>
                      </a:lnTo>
                      <a:lnTo>
                        <a:pt x="156" y="421"/>
                      </a:lnTo>
                      <a:lnTo>
                        <a:pt x="160" y="410"/>
                      </a:lnTo>
                      <a:lnTo>
                        <a:pt x="164" y="401"/>
                      </a:lnTo>
                      <a:lnTo>
                        <a:pt x="167" y="390"/>
                      </a:lnTo>
                      <a:lnTo>
                        <a:pt x="170" y="380"/>
                      </a:lnTo>
                      <a:lnTo>
                        <a:pt x="174" y="369"/>
                      </a:lnTo>
                      <a:lnTo>
                        <a:pt x="177" y="357"/>
                      </a:lnTo>
                      <a:lnTo>
                        <a:pt x="180" y="345"/>
                      </a:lnTo>
                      <a:lnTo>
                        <a:pt x="184" y="332"/>
                      </a:lnTo>
                      <a:lnTo>
                        <a:pt x="187" y="320"/>
                      </a:lnTo>
                      <a:lnTo>
                        <a:pt x="190" y="306"/>
                      </a:lnTo>
                      <a:lnTo>
                        <a:pt x="193" y="292"/>
                      </a:lnTo>
                      <a:lnTo>
                        <a:pt x="195" y="277"/>
                      </a:lnTo>
                      <a:lnTo>
                        <a:pt x="197" y="262"/>
                      </a:lnTo>
                      <a:lnTo>
                        <a:pt x="200" y="247"/>
                      </a:lnTo>
                      <a:lnTo>
                        <a:pt x="202" y="231"/>
                      </a:lnTo>
                      <a:lnTo>
                        <a:pt x="204" y="214"/>
                      </a:lnTo>
                      <a:lnTo>
                        <a:pt x="206" y="196"/>
                      </a:lnTo>
                      <a:lnTo>
                        <a:pt x="208" y="178"/>
                      </a:lnTo>
                      <a:lnTo>
                        <a:pt x="210" y="158"/>
                      </a:lnTo>
                      <a:lnTo>
                        <a:pt x="211" y="138"/>
                      </a:lnTo>
                      <a:lnTo>
                        <a:pt x="212" y="117"/>
                      </a:lnTo>
                      <a:lnTo>
                        <a:pt x="213" y="95"/>
                      </a:lnTo>
                      <a:lnTo>
                        <a:pt x="213" y="72"/>
                      </a:lnTo>
                      <a:lnTo>
                        <a:pt x="214" y="50"/>
                      </a:lnTo>
                      <a:lnTo>
                        <a:pt x="214" y="25"/>
                      </a:lnTo>
                      <a:lnTo>
                        <a:pt x="214" y="0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369" name="Freeform 231"/>
                <p:cNvSpPr>
                  <a:spLocks/>
                </p:cNvSpPr>
                <p:nvPr/>
              </p:nvSpPr>
              <p:spPr bwMode="auto">
                <a:xfrm>
                  <a:off x="2220" y="2013"/>
                  <a:ext cx="87" cy="102"/>
                </a:xfrm>
                <a:custGeom>
                  <a:avLst/>
                  <a:gdLst>
                    <a:gd name="T0" fmla="*/ 0 w 348"/>
                    <a:gd name="T1" fmla="*/ 0 h 406"/>
                    <a:gd name="T2" fmla="*/ 0 w 348"/>
                    <a:gd name="T3" fmla="*/ 0 h 406"/>
                    <a:gd name="T4" fmla="*/ 0 w 348"/>
                    <a:gd name="T5" fmla="*/ 0 h 406"/>
                    <a:gd name="T6" fmla="*/ 0 w 348"/>
                    <a:gd name="T7" fmla="*/ 0 h 406"/>
                    <a:gd name="T8" fmla="*/ 0 w 348"/>
                    <a:gd name="T9" fmla="*/ 0 h 406"/>
                    <a:gd name="T10" fmla="*/ 0 w 348"/>
                    <a:gd name="T11" fmla="*/ 0 h 406"/>
                    <a:gd name="T12" fmla="*/ 0 w 348"/>
                    <a:gd name="T13" fmla="*/ 0 h 406"/>
                    <a:gd name="T14" fmla="*/ 0 w 348"/>
                    <a:gd name="T15" fmla="*/ 0 h 406"/>
                    <a:gd name="T16" fmla="*/ 0 w 348"/>
                    <a:gd name="T17" fmla="*/ 0 h 406"/>
                    <a:gd name="T18" fmla="*/ 0 w 348"/>
                    <a:gd name="T19" fmla="*/ 0 h 406"/>
                    <a:gd name="T20" fmla="*/ 0 w 348"/>
                    <a:gd name="T21" fmla="*/ 0 h 406"/>
                    <a:gd name="T22" fmla="*/ 0 w 348"/>
                    <a:gd name="T23" fmla="*/ 0 h 406"/>
                    <a:gd name="T24" fmla="*/ 0 w 348"/>
                    <a:gd name="T25" fmla="*/ 0 h 406"/>
                    <a:gd name="T26" fmla="*/ 0 w 348"/>
                    <a:gd name="T27" fmla="*/ 0 h 406"/>
                    <a:gd name="T28" fmla="*/ 0 w 348"/>
                    <a:gd name="T29" fmla="*/ 0 h 406"/>
                    <a:gd name="T30" fmla="*/ 0 w 348"/>
                    <a:gd name="T31" fmla="*/ 0 h 406"/>
                    <a:gd name="T32" fmla="*/ 0 w 348"/>
                    <a:gd name="T33" fmla="*/ 0 h 406"/>
                    <a:gd name="T34" fmla="*/ 0 w 348"/>
                    <a:gd name="T35" fmla="*/ 0 h 406"/>
                    <a:gd name="T36" fmla="*/ 0 w 348"/>
                    <a:gd name="T37" fmla="*/ 0 h 406"/>
                    <a:gd name="T38" fmla="*/ 0 w 348"/>
                    <a:gd name="T39" fmla="*/ 0 h 406"/>
                    <a:gd name="T40" fmla="*/ 0 w 348"/>
                    <a:gd name="T41" fmla="*/ 0 h 406"/>
                    <a:gd name="T42" fmla="*/ 0 w 348"/>
                    <a:gd name="T43" fmla="*/ 0 h 406"/>
                    <a:gd name="T44" fmla="*/ 0 w 348"/>
                    <a:gd name="T45" fmla="*/ 0 h 406"/>
                    <a:gd name="T46" fmla="*/ 0 w 348"/>
                    <a:gd name="T47" fmla="*/ 0 h 406"/>
                    <a:gd name="T48" fmla="*/ 0 w 348"/>
                    <a:gd name="T49" fmla="*/ 0 h 406"/>
                    <a:gd name="T50" fmla="*/ 0 w 348"/>
                    <a:gd name="T51" fmla="*/ 0 h 406"/>
                    <a:gd name="T52" fmla="*/ 0 w 348"/>
                    <a:gd name="T53" fmla="*/ 0 h 406"/>
                    <a:gd name="T54" fmla="*/ 0 w 348"/>
                    <a:gd name="T55" fmla="*/ 0 h 406"/>
                    <a:gd name="T56" fmla="*/ 0 w 348"/>
                    <a:gd name="T57" fmla="*/ 0 h 406"/>
                    <a:gd name="T58" fmla="*/ 0 w 348"/>
                    <a:gd name="T59" fmla="*/ 0 h 406"/>
                    <a:gd name="T60" fmla="*/ 0 w 348"/>
                    <a:gd name="T61" fmla="*/ 0 h 406"/>
                    <a:gd name="T62" fmla="*/ 0 w 348"/>
                    <a:gd name="T63" fmla="*/ 0 h 406"/>
                    <a:gd name="T64" fmla="*/ 0 w 348"/>
                    <a:gd name="T65" fmla="*/ 0 h 406"/>
                    <a:gd name="T66" fmla="*/ 0 w 348"/>
                    <a:gd name="T67" fmla="*/ 0 h 406"/>
                    <a:gd name="T68" fmla="*/ 0 w 348"/>
                    <a:gd name="T69" fmla="*/ 0 h 406"/>
                    <a:gd name="T70" fmla="*/ 0 w 348"/>
                    <a:gd name="T71" fmla="*/ 0 h 406"/>
                    <a:gd name="T72" fmla="*/ 0 w 348"/>
                    <a:gd name="T73" fmla="*/ 0 h 406"/>
                    <a:gd name="T74" fmla="*/ 0 w 348"/>
                    <a:gd name="T75" fmla="*/ 0 h 406"/>
                    <a:gd name="T76" fmla="*/ 0 w 348"/>
                    <a:gd name="T77" fmla="*/ 0 h 406"/>
                    <a:gd name="T78" fmla="*/ 0 w 348"/>
                    <a:gd name="T79" fmla="*/ 0 h 406"/>
                    <a:gd name="T80" fmla="*/ 0 w 348"/>
                    <a:gd name="T81" fmla="*/ 0 h 406"/>
                    <a:gd name="T82" fmla="*/ 0 w 348"/>
                    <a:gd name="T83" fmla="*/ 0 h 406"/>
                    <a:gd name="T84" fmla="*/ 0 w 348"/>
                    <a:gd name="T85" fmla="*/ 0 h 406"/>
                    <a:gd name="T86" fmla="*/ 0 w 348"/>
                    <a:gd name="T87" fmla="*/ 0 h 4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8"/>
                    <a:gd name="T133" fmla="*/ 0 h 406"/>
                    <a:gd name="T134" fmla="*/ 348 w 348"/>
                    <a:gd name="T135" fmla="*/ 406 h 4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8" h="406">
                      <a:moveTo>
                        <a:pt x="174" y="0"/>
                      </a:moveTo>
                      <a:lnTo>
                        <a:pt x="0" y="406"/>
                      </a:lnTo>
                      <a:lnTo>
                        <a:pt x="2" y="405"/>
                      </a:lnTo>
                      <a:lnTo>
                        <a:pt x="5" y="403"/>
                      </a:lnTo>
                      <a:lnTo>
                        <a:pt x="8" y="402"/>
                      </a:lnTo>
                      <a:lnTo>
                        <a:pt x="10" y="401"/>
                      </a:lnTo>
                      <a:lnTo>
                        <a:pt x="14" y="400"/>
                      </a:lnTo>
                      <a:lnTo>
                        <a:pt x="16" y="399"/>
                      </a:lnTo>
                      <a:lnTo>
                        <a:pt x="18" y="397"/>
                      </a:lnTo>
                      <a:lnTo>
                        <a:pt x="22" y="396"/>
                      </a:lnTo>
                      <a:lnTo>
                        <a:pt x="24" y="395"/>
                      </a:lnTo>
                      <a:lnTo>
                        <a:pt x="27" y="394"/>
                      </a:lnTo>
                      <a:lnTo>
                        <a:pt x="29" y="393"/>
                      </a:lnTo>
                      <a:lnTo>
                        <a:pt x="32" y="392"/>
                      </a:lnTo>
                      <a:lnTo>
                        <a:pt x="35" y="391"/>
                      </a:lnTo>
                      <a:lnTo>
                        <a:pt x="37" y="390"/>
                      </a:lnTo>
                      <a:lnTo>
                        <a:pt x="41" y="388"/>
                      </a:lnTo>
                      <a:lnTo>
                        <a:pt x="43" y="387"/>
                      </a:lnTo>
                      <a:lnTo>
                        <a:pt x="46" y="386"/>
                      </a:lnTo>
                      <a:lnTo>
                        <a:pt x="49" y="385"/>
                      </a:lnTo>
                      <a:lnTo>
                        <a:pt x="51" y="384"/>
                      </a:lnTo>
                      <a:lnTo>
                        <a:pt x="54" y="383"/>
                      </a:lnTo>
                      <a:lnTo>
                        <a:pt x="57" y="383"/>
                      </a:lnTo>
                      <a:lnTo>
                        <a:pt x="60" y="382"/>
                      </a:lnTo>
                      <a:lnTo>
                        <a:pt x="62" y="380"/>
                      </a:lnTo>
                      <a:lnTo>
                        <a:pt x="64" y="379"/>
                      </a:lnTo>
                      <a:lnTo>
                        <a:pt x="68" y="379"/>
                      </a:lnTo>
                      <a:lnTo>
                        <a:pt x="70" y="378"/>
                      </a:lnTo>
                      <a:lnTo>
                        <a:pt x="74" y="377"/>
                      </a:lnTo>
                      <a:lnTo>
                        <a:pt x="76" y="376"/>
                      </a:lnTo>
                      <a:lnTo>
                        <a:pt x="78" y="376"/>
                      </a:lnTo>
                      <a:lnTo>
                        <a:pt x="81" y="375"/>
                      </a:lnTo>
                      <a:lnTo>
                        <a:pt x="84" y="374"/>
                      </a:lnTo>
                      <a:lnTo>
                        <a:pt x="87" y="374"/>
                      </a:lnTo>
                      <a:lnTo>
                        <a:pt x="89" y="373"/>
                      </a:lnTo>
                      <a:lnTo>
                        <a:pt x="92" y="373"/>
                      </a:lnTo>
                      <a:lnTo>
                        <a:pt x="95" y="371"/>
                      </a:lnTo>
                      <a:lnTo>
                        <a:pt x="97" y="371"/>
                      </a:lnTo>
                      <a:lnTo>
                        <a:pt x="101" y="370"/>
                      </a:lnTo>
                      <a:lnTo>
                        <a:pt x="103" y="370"/>
                      </a:lnTo>
                      <a:lnTo>
                        <a:pt x="106" y="369"/>
                      </a:lnTo>
                      <a:lnTo>
                        <a:pt x="109" y="369"/>
                      </a:lnTo>
                      <a:lnTo>
                        <a:pt x="111" y="368"/>
                      </a:lnTo>
                      <a:lnTo>
                        <a:pt x="114" y="368"/>
                      </a:lnTo>
                      <a:lnTo>
                        <a:pt x="116" y="367"/>
                      </a:lnTo>
                      <a:lnTo>
                        <a:pt x="120" y="367"/>
                      </a:lnTo>
                      <a:lnTo>
                        <a:pt x="122" y="367"/>
                      </a:lnTo>
                      <a:lnTo>
                        <a:pt x="124" y="366"/>
                      </a:lnTo>
                      <a:lnTo>
                        <a:pt x="128" y="366"/>
                      </a:lnTo>
                      <a:lnTo>
                        <a:pt x="130" y="366"/>
                      </a:lnTo>
                      <a:lnTo>
                        <a:pt x="133" y="365"/>
                      </a:lnTo>
                      <a:lnTo>
                        <a:pt x="136" y="365"/>
                      </a:lnTo>
                      <a:lnTo>
                        <a:pt x="138" y="365"/>
                      </a:lnTo>
                      <a:lnTo>
                        <a:pt x="141" y="365"/>
                      </a:lnTo>
                      <a:lnTo>
                        <a:pt x="144" y="364"/>
                      </a:lnTo>
                      <a:lnTo>
                        <a:pt x="147" y="364"/>
                      </a:lnTo>
                      <a:lnTo>
                        <a:pt x="149" y="364"/>
                      </a:lnTo>
                      <a:lnTo>
                        <a:pt x="152" y="364"/>
                      </a:lnTo>
                      <a:lnTo>
                        <a:pt x="155" y="364"/>
                      </a:lnTo>
                      <a:lnTo>
                        <a:pt x="157" y="364"/>
                      </a:lnTo>
                      <a:lnTo>
                        <a:pt x="161" y="362"/>
                      </a:lnTo>
                      <a:lnTo>
                        <a:pt x="163" y="362"/>
                      </a:lnTo>
                      <a:lnTo>
                        <a:pt x="166" y="362"/>
                      </a:lnTo>
                      <a:lnTo>
                        <a:pt x="168" y="362"/>
                      </a:lnTo>
                      <a:lnTo>
                        <a:pt x="171" y="362"/>
                      </a:lnTo>
                      <a:lnTo>
                        <a:pt x="174" y="362"/>
                      </a:lnTo>
                      <a:lnTo>
                        <a:pt x="176" y="362"/>
                      </a:lnTo>
                      <a:lnTo>
                        <a:pt x="180" y="362"/>
                      </a:lnTo>
                      <a:lnTo>
                        <a:pt x="182" y="362"/>
                      </a:lnTo>
                      <a:lnTo>
                        <a:pt x="184" y="362"/>
                      </a:lnTo>
                      <a:lnTo>
                        <a:pt x="188" y="362"/>
                      </a:lnTo>
                      <a:lnTo>
                        <a:pt x="190" y="364"/>
                      </a:lnTo>
                      <a:lnTo>
                        <a:pt x="193" y="364"/>
                      </a:lnTo>
                      <a:lnTo>
                        <a:pt x="196" y="364"/>
                      </a:lnTo>
                      <a:lnTo>
                        <a:pt x="198" y="364"/>
                      </a:lnTo>
                      <a:lnTo>
                        <a:pt x="201" y="364"/>
                      </a:lnTo>
                      <a:lnTo>
                        <a:pt x="204" y="364"/>
                      </a:lnTo>
                      <a:lnTo>
                        <a:pt x="207" y="365"/>
                      </a:lnTo>
                      <a:lnTo>
                        <a:pt x="209" y="365"/>
                      </a:lnTo>
                      <a:lnTo>
                        <a:pt x="211" y="365"/>
                      </a:lnTo>
                      <a:lnTo>
                        <a:pt x="215" y="365"/>
                      </a:lnTo>
                      <a:lnTo>
                        <a:pt x="217" y="366"/>
                      </a:lnTo>
                      <a:lnTo>
                        <a:pt x="220" y="366"/>
                      </a:lnTo>
                      <a:lnTo>
                        <a:pt x="223" y="366"/>
                      </a:lnTo>
                      <a:lnTo>
                        <a:pt x="226" y="367"/>
                      </a:lnTo>
                      <a:lnTo>
                        <a:pt x="228" y="367"/>
                      </a:lnTo>
                      <a:lnTo>
                        <a:pt x="231" y="367"/>
                      </a:lnTo>
                      <a:lnTo>
                        <a:pt x="234" y="368"/>
                      </a:lnTo>
                      <a:lnTo>
                        <a:pt x="236" y="368"/>
                      </a:lnTo>
                      <a:lnTo>
                        <a:pt x="240" y="369"/>
                      </a:lnTo>
                      <a:lnTo>
                        <a:pt x="242" y="369"/>
                      </a:lnTo>
                      <a:lnTo>
                        <a:pt x="244" y="370"/>
                      </a:lnTo>
                      <a:lnTo>
                        <a:pt x="248" y="370"/>
                      </a:lnTo>
                      <a:lnTo>
                        <a:pt x="250" y="371"/>
                      </a:lnTo>
                      <a:lnTo>
                        <a:pt x="253" y="371"/>
                      </a:lnTo>
                      <a:lnTo>
                        <a:pt x="255" y="373"/>
                      </a:lnTo>
                      <a:lnTo>
                        <a:pt x="258" y="373"/>
                      </a:lnTo>
                      <a:lnTo>
                        <a:pt x="261" y="374"/>
                      </a:lnTo>
                      <a:lnTo>
                        <a:pt x="263" y="374"/>
                      </a:lnTo>
                      <a:lnTo>
                        <a:pt x="267" y="375"/>
                      </a:lnTo>
                      <a:lnTo>
                        <a:pt x="269" y="376"/>
                      </a:lnTo>
                      <a:lnTo>
                        <a:pt x="271" y="376"/>
                      </a:lnTo>
                      <a:lnTo>
                        <a:pt x="275" y="377"/>
                      </a:lnTo>
                      <a:lnTo>
                        <a:pt x="277" y="378"/>
                      </a:lnTo>
                      <a:lnTo>
                        <a:pt x="280" y="379"/>
                      </a:lnTo>
                      <a:lnTo>
                        <a:pt x="283" y="379"/>
                      </a:lnTo>
                      <a:lnTo>
                        <a:pt x="286" y="380"/>
                      </a:lnTo>
                      <a:lnTo>
                        <a:pt x="288" y="382"/>
                      </a:lnTo>
                      <a:lnTo>
                        <a:pt x="291" y="383"/>
                      </a:lnTo>
                      <a:lnTo>
                        <a:pt x="294" y="383"/>
                      </a:lnTo>
                      <a:lnTo>
                        <a:pt x="296" y="384"/>
                      </a:lnTo>
                      <a:lnTo>
                        <a:pt x="300" y="385"/>
                      </a:lnTo>
                      <a:lnTo>
                        <a:pt x="302" y="386"/>
                      </a:lnTo>
                      <a:lnTo>
                        <a:pt x="304" y="387"/>
                      </a:lnTo>
                      <a:lnTo>
                        <a:pt x="307" y="388"/>
                      </a:lnTo>
                      <a:lnTo>
                        <a:pt x="310" y="390"/>
                      </a:lnTo>
                      <a:lnTo>
                        <a:pt x="313" y="391"/>
                      </a:lnTo>
                      <a:lnTo>
                        <a:pt x="315" y="392"/>
                      </a:lnTo>
                      <a:lnTo>
                        <a:pt x="318" y="393"/>
                      </a:lnTo>
                      <a:lnTo>
                        <a:pt x="321" y="394"/>
                      </a:lnTo>
                      <a:lnTo>
                        <a:pt x="323" y="395"/>
                      </a:lnTo>
                      <a:lnTo>
                        <a:pt x="327" y="396"/>
                      </a:lnTo>
                      <a:lnTo>
                        <a:pt x="329" y="397"/>
                      </a:lnTo>
                      <a:lnTo>
                        <a:pt x="331" y="399"/>
                      </a:lnTo>
                      <a:lnTo>
                        <a:pt x="335" y="400"/>
                      </a:lnTo>
                      <a:lnTo>
                        <a:pt x="337" y="401"/>
                      </a:lnTo>
                      <a:lnTo>
                        <a:pt x="340" y="402"/>
                      </a:lnTo>
                      <a:lnTo>
                        <a:pt x="343" y="403"/>
                      </a:lnTo>
                      <a:lnTo>
                        <a:pt x="346" y="405"/>
                      </a:lnTo>
                      <a:lnTo>
                        <a:pt x="348" y="406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9362" name="Text Box 232"/>
              <p:cNvSpPr txBox="1">
                <a:spLocks noChangeArrowheads="1"/>
              </p:cNvSpPr>
              <p:nvPr/>
            </p:nvSpPr>
            <p:spPr bwMode="auto">
              <a:xfrm rot="-5400000">
                <a:off x="1340" y="2612"/>
                <a:ext cx="10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Pump 500 nm</a:t>
                </a:r>
              </a:p>
            </p:txBody>
          </p:sp>
        </p:grpSp>
      </p:grp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313"/>
            <a:ext cx="8424862" cy="550862"/>
          </a:xfrm>
          <a:noFill/>
        </p:spPr>
        <p:txBody>
          <a:bodyPr lIns="114286" tIns="57144" rIns="114286" bIns="57144"/>
          <a:lstStyle/>
          <a:p>
            <a:r>
              <a:rPr lang="en-US" altLang="it-IT" sz="2400"/>
              <a:t>Following Rhodopsin isomerization in real time</a:t>
            </a:r>
          </a:p>
        </p:txBody>
      </p:sp>
      <p:sp>
        <p:nvSpPr>
          <p:cNvPr id="288880" name="Line 112"/>
          <p:cNvSpPr>
            <a:spLocks noChangeShapeType="1"/>
          </p:cNvSpPr>
          <p:nvPr/>
        </p:nvSpPr>
        <p:spPr bwMode="auto">
          <a:xfrm flipV="1">
            <a:off x="6605588" y="2349500"/>
            <a:ext cx="0" cy="1871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8881" name="Text Box 113"/>
          <p:cNvSpPr txBox="1">
            <a:spLocks noChangeArrowheads="1"/>
          </p:cNvSpPr>
          <p:nvPr/>
        </p:nvSpPr>
        <p:spPr bwMode="auto">
          <a:xfrm>
            <a:off x="4535488" y="2205038"/>
            <a:ext cx="19478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Photoinduced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Absorption (PA)</a:t>
            </a:r>
          </a:p>
        </p:txBody>
      </p:sp>
      <p:sp>
        <p:nvSpPr>
          <p:cNvPr id="288886" name="Line 118"/>
          <p:cNvSpPr>
            <a:spLocks noChangeShapeType="1"/>
          </p:cNvSpPr>
          <p:nvPr/>
        </p:nvSpPr>
        <p:spPr bwMode="auto">
          <a:xfrm>
            <a:off x="3868738" y="3500438"/>
            <a:ext cx="0" cy="18716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8887" name="Text Box 119"/>
          <p:cNvSpPr txBox="1">
            <a:spLocks noChangeArrowheads="1"/>
          </p:cNvSpPr>
          <p:nvPr/>
        </p:nvSpPr>
        <p:spPr bwMode="auto">
          <a:xfrm>
            <a:off x="4017963" y="4941888"/>
            <a:ext cx="17224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Stimulated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Emission (SE)</a:t>
            </a:r>
          </a:p>
        </p:txBody>
      </p:sp>
      <p:sp>
        <p:nvSpPr>
          <p:cNvPr id="288888" name="Line 120"/>
          <p:cNvSpPr>
            <a:spLocks noChangeShapeType="1"/>
          </p:cNvSpPr>
          <p:nvPr/>
        </p:nvSpPr>
        <p:spPr bwMode="auto">
          <a:xfrm>
            <a:off x="4373563" y="3500438"/>
            <a:ext cx="0" cy="12969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8891" name="Line 123"/>
          <p:cNvSpPr>
            <a:spLocks noChangeShapeType="1"/>
          </p:cNvSpPr>
          <p:nvPr/>
        </p:nvSpPr>
        <p:spPr bwMode="auto">
          <a:xfrm flipV="1">
            <a:off x="5526088" y="3141663"/>
            <a:ext cx="0" cy="876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8892" name="Line 124"/>
          <p:cNvSpPr>
            <a:spLocks noChangeShapeType="1"/>
          </p:cNvSpPr>
          <p:nvPr/>
        </p:nvSpPr>
        <p:spPr bwMode="auto">
          <a:xfrm flipV="1">
            <a:off x="6029325" y="2924175"/>
            <a:ext cx="0" cy="1296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8893" name="Text Box 125"/>
          <p:cNvSpPr txBox="1">
            <a:spLocks noChangeArrowheads="1"/>
          </p:cNvSpPr>
          <p:nvPr/>
        </p:nvSpPr>
        <p:spPr bwMode="auto">
          <a:xfrm>
            <a:off x="5724525" y="4437063"/>
            <a:ext cx="3384550" cy="738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Sub-20-fs pulses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Very broad tunability</a:t>
            </a:r>
          </a:p>
        </p:txBody>
      </p:sp>
      <p:sp>
        <p:nvSpPr>
          <p:cNvPr id="288897" name="Oval 129"/>
          <p:cNvSpPr>
            <a:spLocks noChangeArrowheads="1"/>
          </p:cNvSpPr>
          <p:nvPr/>
        </p:nvSpPr>
        <p:spPr bwMode="auto">
          <a:xfrm>
            <a:off x="3635375" y="2852738"/>
            <a:ext cx="2520950" cy="1728787"/>
          </a:xfrm>
          <a:prstGeom prst="ellipse">
            <a:avLst/>
          </a:prstGeom>
          <a:solidFill>
            <a:schemeClr val="accent2">
              <a:alpha val="25098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2579688" y="2924175"/>
            <a:ext cx="1165225" cy="414338"/>
            <a:chOff x="1614" y="3207"/>
            <a:chExt cx="734" cy="261"/>
          </a:xfrm>
        </p:grpSpPr>
        <p:sp>
          <p:nvSpPr>
            <p:cNvPr id="99343" name="Freeform 92"/>
            <p:cNvSpPr>
              <a:spLocks noEditPoints="1"/>
            </p:cNvSpPr>
            <p:nvPr/>
          </p:nvSpPr>
          <p:spPr bwMode="auto">
            <a:xfrm>
              <a:off x="1614" y="3207"/>
              <a:ext cx="368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44" name="Freeform 93"/>
            <p:cNvSpPr>
              <a:spLocks noEditPoints="1"/>
            </p:cNvSpPr>
            <p:nvPr/>
          </p:nvSpPr>
          <p:spPr bwMode="auto">
            <a:xfrm>
              <a:off x="1980" y="3207"/>
              <a:ext cx="368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45" name="Line 94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46" name="Freeform 95"/>
            <p:cNvSpPr>
              <a:spLocks/>
            </p:cNvSpPr>
            <p:nvPr/>
          </p:nvSpPr>
          <p:spPr bwMode="auto">
            <a:xfrm>
              <a:off x="1617" y="3216"/>
              <a:ext cx="728" cy="246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347" name="Freeform 96"/>
            <p:cNvSpPr>
              <a:spLocks/>
            </p:cNvSpPr>
            <p:nvPr/>
          </p:nvSpPr>
          <p:spPr bwMode="auto">
            <a:xfrm>
              <a:off x="1617" y="3216"/>
              <a:ext cx="728" cy="246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077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7726 0.0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0.0331 L 0.13247 0.053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7 0.05394 L 0.25851 0.1171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1 0.11713 L 0.31945 0.1562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45 0.15625 L 0.37379 0.1682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8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8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81" grpId="0"/>
      <p:bldP spid="288887" grpId="0"/>
      <p:bldP spid="288893" grpId="0" animBg="1"/>
      <p:bldP spid="2888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numero diapositiva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5C101-4513-4017-AFA6-0982E8E454A0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0291" name="Rectangle 10"/>
          <p:cNvSpPr>
            <a:spLocks noGrp="1" noChangeArrowheads="1"/>
          </p:cNvSpPr>
          <p:nvPr>
            <p:ph type="title"/>
          </p:nvPr>
        </p:nvSpPr>
        <p:spPr>
          <a:xfrm>
            <a:off x="906462" y="167953"/>
            <a:ext cx="7331075" cy="612775"/>
          </a:xfrm>
          <a:noFill/>
        </p:spPr>
        <p:txBody>
          <a:bodyPr lIns="114286" tIns="57144" rIns="114286" bIns="57144"/>
          <a:lstStyle/>
          <a:p>
            <a:r>
              <a:rPr lang="en-US" altLang="it-IT" sz="2800" dirty="0"/>
              <a:t>Ultrafast spectroscopy of rhodopsin </a:t>
            </a:r>
          </a:p>
        </p:txBody>
      </p:sp>
      <p:pic>
        <p:nvPicPr>
          <p:cNvPr id="140292" name="Picture 4" descr="spectra_new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908050"/>
            <a:ext cx="67135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WordArt 6"/>
          <p:cNvSpPr>
            <a:spLocks noChangeArrowheads="1" noChangeShapeType="1" noTextEdit="1"/>
          </p:cNvSpPr>
          <p:nvPr/>
        </p:nvSpPr>
        <p:spPr bwMode="auto">
          <a:xfrm rot="-5400000">
            <a:off x="3794919" y="4061619"/>
            <a:ext cx="27765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10 fs PUMP</a:t>
            </a:r>
          </a:p>
        </p:txBody>
      </p:sp>
      <p:sp>
        <p:nvSpPr>
          <p:cNvPr id="126" name="WordArt 7"/>
          <p:cNvSpPr>
            <a:spLocks noChangeArrowheads="1" noChangeShapeType="1" noTextEdit="1"/>
          </p:cNvSpPr>
          <p:nvPr/>
        </p:nvSpPr>
        <p:spPr bwMode="auto">
          <a:xfrm rot="-5400000">
            <a:off x="2931319" y="4061619"/>
            <a:ext cx="27765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 fs PROBE</a:t>
            </a:r>
          </a:p>
        </p:txBody>
      </p:sp>
      <p:sp>
        <p:nvSpPr>
          <p:cNvPr id="127" name="WordArt 8"/>
          <p:cNvSpPr>
            <a:spLocks noChangeArrowheads="1" noChangeShapeType="1" noTextEdit="1"/>
          </p:cNvSpPr>
          <p:nvPr/>
        </p:nvSpPr>
        <p:spPr bwMode="auto">
          <a:xfrm rot="-5400000">
            <a:off x="986632" y="4061619"/>
            <a:ext cx="27765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13 fs PROBE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5700105" y="836712"/>
            <a:ext cx="3419475" cy="4921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Polli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L.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Lüer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&amp; G. Cerullo, Rev. Sci.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Instrum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103108 (2007)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5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numero diapositiva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8BF0A-749A-40BC-AF0E-B4C4C45B87E8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190500"/>
            <a:ext cx="7704138" cy="608013"/>
          </a:xfrm>
          <a:noFill/>
        </p:spPr>
        <p:txBody>
          <a:bodyPr lIns="114286" tIns="57144" rIns="114286" bIns="57144"/>
          <a:lstStyle/>
          <a:p>
            <a:r>
              <a:rPr lang="en-US" altLang="it-IT" sz="2800"/>
              <a:t>Watching the Isomerization of Rhodopsin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6396038" y="1260475"/>
            <a:ext cx="24971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 Build-up of the photoproduct photoinduced absorption with 200 fs delay</a:t>
            </a:r>
          </a:p>
        </p:txBody>
      </p:sp>
      <p:pic>
        <p:nvPicPr>
          <p:cNvPr id="146437" name="Picture 10" descr="Rhodopsin visible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9055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1657350" y="981075"/>
            <a:ext cx="144463" cy="5256213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3792538" y="981075"/>
            <a:ext cx="1139825" cy="5256213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753" name="WordArt 17"/>
          <p:cNvSpPr>
            <a:spLocks noChangeArrowheads="1" noChangeShapeType="1" noTextEdit="1"/>
          </p:cNvSpPr>
          <p:nvPr/>
        </p:nvSpPr>
        <p:spPr bwMode="auto">
          <a:xfrm>
            <a:off x="4067175" y="2205038"/>
            <a:ext cx="736600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244754" name="WordArt 18"/>
          <p:cNvSpPr>
            <a:spLocks noChangeArrowheads="1" noChangeShapeType="1" noTextEdit="1"/>
          </p:cNvSpPr>
          <p:nvPr/>
        </p:nvSpPr>
        <p:spPr bwMode="auto">
          <a:xfrm>
            <a:off x="7939088" y="4464050"/>
            <a:ext cx="7366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103434" name="Freeform 122"/>
          <p:cNvSpPr>
            <a:spLocks noEditPoints="1"/>
          </p:cNvSpPr>
          <p:nvPr/>
        </p:nvSpPr>
        <p:spPr bwMode="auto">
          <a:xfrm>
            <a:off x="5940425" y="5053013"/>
            <a:ext cx="2879725" cy="1312862"/>
          </a:xfrm>
          <a:custGeom>
            <a:avLst/>
            <a:gdLst>
              <a:gd name="T0" fmla="*/ 2147483647 w 16074"/>
              <a:gd name="T1" fmla="*/ 2147483647 h 4658"/>
              <a:gd name="T2" fmla="*/ 2147483647 w 16074"/>
              <a:gd name="T3" fmla="*/ 2147483647 h 4658"/>
              <a:gd name="T4" fmla="*/ 2147483647 w 16074"/>
              <a:gd name="T5" fmla="*/ 2147483647 h 4658"/>
              <a:gd name="T6" fmla="*/ 2147483647 w 16074"/>
              <a:gd name="T7" fmla="*/ 2147483647 h 4658"/>
              <a:gd name="T8" fmla="*/ 2147483647 w 16074"/>
              <a:gd name="T9" fmla="*/ 2147483647 h 4658"/>
              <a:gd name="T10" fmla="*/ 2147483647 w 16074"/>
              <a:gd name="T11" fmla="*/ 2147483647 h 4658"/>
              <a:gd name="T12" fmla="*/ 2147483647 w 16074"/>
              <a:gd name="T13" fmla="*/ 2147483647 h 4658"/>
              <a:gd name="T14" fmla="*/ 2147483647 w 16074"/>
              <a:gd name="T15" fmla="*/ 2147483647 h 4658"/>
              <a:gd name="T16" fmla="*/ 2147483647 w 16074"/>
              <a:gd name="T17" fmla="*/ 2147483647 h 4658"/>
              <a:gd name="T18" fmla="*/ 2147483647 w 16074"/>
              <a:gd name="T19" fmla="*/ 2147483647 h 4658"/>
              <a:gd name="T20" fmla="*/ 2147483647 w 16074"/>
              <a:gd name="T21" fmla="*/ 2147483647 h 4658"/>
              <a:gd name="T22" fmla="*/ 2147483647 w 16074"/>
              <a:gd name="T23" fmla="*/ 2147483647 h 4658"/>
              <a:gd name="T24" fmla="*/ 2147483647 w 16074"/>
              <a:gd name="T25" fmla="*/ 2147483647 h 4658"/>
              <a:gd name="T26" fmla="*/ 2147483647 w 16074"/>
              <a:gd name="T27" fmla="*/ 2147483647 h 4658"/>
              <a:gd name="T28" fmla="*/ 2147483647 w 16074"/>
              <a:gd name="T29" fmla="*/ 2147483647 h 4658"/>
              <a:gd name="T30" fmla="*/ 2147483647 w 16074"/>
              <a:gd name="T31" fmla="*/ 2147483647 h 4658"/>
              <a:gd name="T32" fmla="*/ 2147483647 w 16074"/>
              <a:gd name="T33" fmla="*/ 2147483647 h 4658"/>
              <a:gd name="T34" fmla="*/ 2147483647 w 16074"/>
              <a:gd name="T35" fmla="*/ 2147483647 h 4658"/>
              <a:gd name="T36" fmla="*/ 2147483647 w 16074"/>
              <a:gd name="T37" fmla="*/ 2147483647 h 4658"/>
              <a:gd name="T38" fmla="*/ 2147483647 w 16074"/>
              <a:gd name="T39" fmla="*/ 2147483647 h 4658"/>
              <a:gd name="T40" fmla="*/ 2147483647 w 16074"/>
              <a:gd name="T41" fmla="*/ 2147483647 h 4658"/>
              <a:gd name="T42" fmla="*/ 2147483647 w 16074"/>
              <a:gd name="T43" fmla="*/ 2147483647 h 4658"/>
              <a:gd name="T44" fmla="*/ 2147483647 w 16074"/>
              <a:gd name="T45" fmla="*/ 2147483647 h 4658"/>
              <a:gd name="T46" fmla="*/ 2147483647 w 16074"/>
              <a:gd name="T47" fmla="*/ 2147483647 h 4658"/>
              <a:gd name="T48" fmla="*/ 2147483647 w 16074"/>
              <a:gd name="T49" fmla="*/ 2147483647 h 4658"/>
              <a:gd name="T50" fmla="*/ 2147483647 w 16074"/>
              <a:gd name="T51" fmla="*/ 2147483647 h 4658"/>
              <a:gd name="T52" fmla="*/ 2147483647 w 16074"/>
              <a:gd name="T53" fmla="*/ 2147483647 h 4658"/>
              <a:gd name="T54" fmla="*/ 2147483647 w 16074"/>
              <a:gd name="T55" fmla="*/ 2147483647 h 4658"/>
              <a:gd name="T56" fmla="*/ 2147483647 w 16074"/>
              <a:gd name="T57" fmla="*/ 2147483647 h 4658"/>
              <a:gd name="T58" fmla="*/ 2147483647 w 16074"/>
              <a:gd name="T59" fmla="*/ 2147483647 h 4658"/>
              <a:gd name="T60" fmla="*/ 2147483647 w 16074"/>
              <a:gd name="T61" fmla="*/ 2147483647 h 4658"/>
              <a:gd name="T62" fmla="*/ 2147483647 w 16074"/>
              <a:gd name="T63" fmla="*/ 2147483647 h 4658"/>
              <a:gd name="T64" fmla="*/ 2147483647 w 16074"/>
              <a:gd name="T65" fmla="*/ 2147483647 h 4658"/>
              <a:gd name="T66" fmla="*/ 2147483647 w 16074"/>
              <a:gd name="T67" fmla="*/ 2147483647 h 4658"/>
              <a:gd name="T68" fmla="*/ 2147483647 w 16074"/>
              <a:gd name="T69" fmla="*/ 2147483647 h 4658"/>
              <a:gd name="T70" fmla="*/ 2147483647 w 16074"/>
              <a:gd name="T71" fmla="*/ 2147483647 h 4658"/>
              <a:gd name="T72" fmla="*/ 2147483647 w 16074"/>
              <a:gd name="T73" fmla="*/ 2147483647 h 4658"/>
              <a:gd name="T74" fmla="*/ 2147483647 w 16074"/>
              <a:gd name="T75" fmla="*/ 2147483647 h 4658"/>
              <a:gd name="T76" fmla="*/ 2147483647 w 16074"/>
              <a:gd name="T77" fmla="*/ 2147483647 h 4658"/>
              <a:gd name="T78" fmla="*/ 2147483647 w 16074"/>
              <a:gd name="T79" fmla="*/ 2147483647 h 4658"/>
              <a:gd name="T80" fmla="*/ 2147483647 w 16074"/>
              <a:gd name="T81" fmla="*/ 2147483647 h 4658"/>
              <a:gd name="T82" fmla="*/ 2147483647 w 16074"/>
              <a:gd name="T83" fmla="*/ 2147483647 h 4658"/>
              <a:gd name="T84" fmla="*/ 2147483647 w 16074"/>
              <a:gd name="T85" fmla="*/ 2147483647 h 4658"/>
              <a:gd name="T86" fmla="*/ 2147483647 w 16074"/>
              <a:gd name="T87" fmla="*/ 2147483647 h 4658"/>
              <a:gd name="T88" fmla="*/ 2147483647 w 16074"/>
              <a:gd name="T89" fmla="*/ 2147483647 h 4658"/>
              <a:gd name="T90" fmla="*/ 2147483647 w 16074"/>
              <a:gd name="T91" fmla="*/ 2147483647 h 4658"/>
              <a:gd name="T92" fmla="*/ 2147483647 w 16074"/>
              <a:gd name="T93" fmla="*/ 2147483647 h 4658"/>
              <a:gd name="T94" fmla="*/ 2147483647 w 16074"/>
              <a:gd name="T95" fmla="*/ 2147483647 h 4658"/>
              <a:gd name="T96" fmla="*/ 2147483647 w 16074"/>
              <a:gd name="T97" fmla="*/ 2147483647 h 4658"/>
              <a:gd name="T98" fmla="*/ 2147483647 w 16074"/>
              <a:gd name="T99" fmla="*/ 2147483647 h 4658"/>
              <a:gd name="T100" fmla="*/ 2147483647 w 16074"/>
              <a:gd name="T101" fmla="*/ 2147483647 h 4658"/>
              <a:gd name="T102" fmla="*/ 2147483647 w 16074"/>
              <a:gd name="T103" fmla="*/ 2147483647 h 4658"/>
              <a:gd name="T104" fmla="*/ 2147483647 w 16074"/>
              <a:gd name="T105" fmla="*/ 2147483647 h 4658"/>
              <a:gd name="T106" fmla="*/ 2147483647 w 16074"/>
              <a:gd name="T107" fmla="*/ 2147483647 h 4658"/>
              <a:gd name="T108" fmla="*/ 2147483647 w 16074"/>
              <a:gd name="T109" fmla="*/ 2147483647 h 4658"/>
              <a:gd name="T110" fmla="*/ 2147483647 w 16074"/>
              <a:gd name="T111" fmla="*/ 2147483647 h 4658"/>
              <a:gd name="T112" fmla="*/ 2147483647 w 16074"/>
              <a:gd name="T113" fmla="*/ 2147483647 h 4658"/>
              <a:gd name="T114" fmla="*/ 2147483647 w 16074"/>
              <a:gd name="T115" fmla="*/ 2147483647 h 4658"/>
              <a:gd name="T116" fmla="*/ 2147483647 w 16074"/>
              <a:gd name="T117" fmla="*/ 2147483647 h 4658"/>
              <a:gd name="T118" fmla="*/ 2147483647 w 16074"/>
              <a:gd name="T119" fmla="*/ 2147483647 h 4658"/>
              <a:gd name="T120" fmla="*/ 2147483647 w 16074"/>
              <a:gd name="T121" fmla="*/ 2147483647 h 4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74"/>
              <a:gd name="T184" fmla="*/ 0 h 4658"/>
              <a:gd name="T185" fmla="*/ 16074 w 16074"/>
              <a:gd name="T186" fmla="*/ 4658 h 4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74" h="4658">
                <a:moveTo>
                  <a:pt x="47" y="238"/>
                </a:moveTo>
                <a:lnTo>
                  <a:pt x="58" y="254"/>
                </a:lnTo>
                <a:lnTo>
                  <a:pt x="89" y="298"/>
                </a:lnTo>
                <a:lnTo>
                  <a:pt x="136" y="368"/>
                </a:lnTo>
                <a:lnTo>
                  <a:pt x="200" y="461"/>
                </a:lnTo>
                <a:lnTo>
                  <a:pt x="275" y="574"/>
                </a:lnTo>
                <a:lnTo>
                  <a:pt x="361" y="705"/>
                </a:lnTo>
                <a:lnTo>
                  <a:pt x="456" y="851"/>
                </a:lnTo>
                <a:lnTo>
                  <a:pt x="557" y="1008"/>
                </a:lnTo>
                <a:lnTo>
                  <a:pt x="661" y="1175"/>
                </a:lnTo>
                <a:lnTo>
                  <a:pt x="768" y="1350"/>
                </a:lnTo>
                <a:lnTo>
                  <a:pt x="820" y="1438"/>
                </a:lnTo>
                <a:lnTo>
                  <a:pt x="873" y="1528"/>
                </a:lnTo>
                <a:lnTo>
                  <a:pt x="925" y="1617"/>
                </a:lnTo>
                <a:lnTo>
                  <a:pt x="976" y="1707"/>
                </a:lnTo>
                <a:lnTo>
                  <a:pt x="1026" y="1796"/>
                </a:lnTo>
                <a:lnTo>
                  <a:pt x="1074" y="1884"/>
                </a:lnTo>
                <a:lnTo>
                  <a:pt x="1121" y="1972"/>
                </a:lnTo>
                <a:lnTo>
                  <a:pt x="1165" y="2058"/>
                </a:lnTo>
                <a:lnTo>
                  <a:pt x="1207" y="2143"/>
                </a:lnTo>
                <a:lnTo>
                  <a:pt x="1246" y="2226"/>
                </a:lnTo>
                <a:lnTo>
                  <a:pt x="1282" y="2306"/>
                </a:lnTo>
                <a:lnTo>
                  <a:pt x="1315" y="2383"/>
                </a:lnTo>
                <a:lnTo>
                  <a:pt x="1262" y="2405"/>
                </a:lnTo>
                <a:lnTo>
                  <a:pt x="1229" y="2328"/>
                </a:lnTo>
                <a:lnTo>
                  <a:pt x="1193" y="2248"/>
                </a:lnTo>
                <a:lnTo>
                  <a:pt x="1154" y="2167"/>
                </a:lnTo>
                <a:lnTo>
                  <a:pt x="1113" y="2083"/>
                </a:lnTo>
                <a:lnTo>
                  <a:pt x="1069" y="1997"/>
                </a:lnTo>
                <a:lnTo>
                  <a:pt x="1022" y="1910"/>
                </a:lnTo>
                <a:lnTo>
                  <a:pt x="974" y="1822"/>
                </a:lnTo>
                <a:lnTo>
                  <a:pt x="925" y="1734"/>
                </a:lnTo>
                <a:lnTo>
                  <a:pt x="874" y="1645"/>
                </a:lnTo>
                <a:lnTo>
                  <a:pt x="822" y="1555"/>
                </a:lnTo>
                <a:lnTo>
                  <a:pt x="770" y="1466"/>
                </a:lnTo>
                <a:lnTo>
                  <a:pt x="717" y="1378"/>
                </a:lnTo>
                <a:lnTo>
                  <a:pt x="611" y="1205"/>
                </a:lnTo>
                <a:lnTo>
                  <a:pt x="507" y="1039"/>
                </a:lnTo>
                <a:lnTo>
                  <a:pt x="406" y="882"/>
                </a:lnTo>
                <a:lnTo>
                  <a:pt x="313" y="736"/>
                </a:lnTo>
                <a:lnTo>
                  <a:pt x="227" y="606"/>
                </a:lnTo>
                <a:lnTo>
                  <a:pt x="151" y="494"/>
                </a:lnTo>
                <a:lnTo>
                  <a:pt x="89" y="401"/>
                </a:lnTo>
                <a:lnTo>
                  <a:pt x="41" y="331"/>
                </a:lnTo>
                <a:lnTo>
                  <a:pt x="11" y="287"/>
                </a:lnTo>
                <a:lnTo>
                  <a:pt x="0" y="271"/>
                </a:lnTo>
                <a:lnTo>
                  <a:pt x="47" y="238"/>
                </a:lnTo>
                <a:close/>
                <a:moveTo>
                  <a:pt x="1315" y="2383"/>
                </a:moveTo>
                <a:lnTo>
                  <a:pt x="1348" y="2458"/>
                </a:lnTo>
                <a:lnTo>
                  <a:pt x="1381" y="2533"/>
                </a:lnTo>
                <a:lnTo>
                  <a:pt x="1414" y="2606"/>
                </a:lnTo>
                <a:lnTo>
                  <a:pt x="1447" y="2679"/>
                </a:lnTo>
                <a:lnTo>
                  <a:pt x="1481" y="2749"/>
                </a:lnTo>
                <a:lnTo>
                  <a:pt x="1516" y="2819"/>
                </a:lnTo>
                <a:lnTo>
                  <a:pt x="1551" y="2887"/>
                </a:lnTo>
                <a:lnTo>
                  <a:pt x="1588" y="2953"/>
                </a:lnTo>
                <a:lnTo>
                  <a:pt x="1624" y="3018"/>
                </a:lnTo>
                <a:lnTo>
                  <a:pt x="1660" y="3082"/>
                </a:lnTo>
                <a:lnTo>
                  <a:pt x="1697" y="3144"/>
                </a:lnTo>
                <a:lnTo>
                  <a:pt x="1735" y="3206"/>
                </a:lnTo>
                <a:lnTo>
                  <a:pt x="1773" y="3264"/>
                </a:lnTo>
                <a:lnTo>
                  <a:pt x="1811" y="3323"/>
                </a:lnTo>
                <a:lnTo>
                  <a:pt x="1851" y="3380"/>
                </a:lnTo>
                <a:lnTo>
                  <a:pt x="1889" y="3436"/>
                </a:lnTo>
                <a:lnTo>
                  <a:pt x="1930" y="3490"/>
                </a:lnTo>
                <a:lnTo>
                  <a:pt x="1970" y="3542"/>
                </a:lnTo>
                <a:lnTo>
                  <a:pt x="2010" y="3594"/>
                </a:lnTo>
                <a:lnTo>
                  <a:pt x="2051" y="3645"/>
                </a:lnTo>
                <a:lnTo>
                  <a:pt x="2093" y="3694"/>
                </a:lnTo>
                <a:lnTo>
                  <a:pt x="2135" y="3741"/>
                </a:lnTo>
                <a:lnTo>
                  <a:pt x="2176" y="3788"/>
                </a:lnTo>
                <a:lnTo>
                  <a:pt x="2219" y="3833"/>
                </a:lnTo>
                <a:lnTo>
                  <a:pt x="2261" y="3876"/>
                </a:lnTo>
                <a:lnTo>
                  <a:pt x="2305" y="3919"/>
                </a:lnTo>
                <a:lnTo>
                  <a:pt x="2348" y="3959"/>
                </a:lnTo>
                <a:lnTo>
                  <a:pt x="2392" y="3999"/>
                </a:lnTo>
                <a:lnTo>
                  <a:pt x="2436" y="4037"/>
                </a:lnTo>
                <a:lnTo>
                  <a:pt x="2480" y="4075"/>
                </a:lnTo>
                <a:lnTo>
                  <a:pt x="2526" y="4110"/>
                </a:lnTo>
                <a:lnTo>
                  <a:pt x="2571" y="4145"/>
                </a:lnTo>
                <a:lnTo>
                  <a:pt x="2536" y="4191"/>
                </a:lnTo>
                <a:lnTo>
                  <a:pt x="2491" y="4156"/>
                </a:lnTo>
                <a:lnTo>
                  <a:pt x="2444" y="4120"/>
                </a:lnTo>
                <a:lnTo>
                  <a:pt x="2399" y="4083"/>
                </a:lnTo>
                <a:lnTo>
                  <a:pt x="2355" y="4043"/>
                </a:lnTo>
                <a:lnTo>
                  <a:pt x="2310" y="4002"/>
                </a:lnTo>
                <a:lnTo>
                  <a:pt x="2266" y="3962"/>
                </a:lnTo>
                <a:lnTo>
                  <a:pt x="2222" y="3919"/>
                </a:lnTo>
                <a:lnTo>
                  <a:pt x="2179" y="3874"/>
                </a:lnTo>
                <a:lnTo>
                  <a:pt x="2136" y="3828"/>
                </a:lnTo>
                <a:lnTo>
                  <a:pt x="2093" y="3782"/>
                </a:lnTo>
                <a:lnTo>
                  <a:pt x="2050" y="3733"/>
                </a:lnTo>
                <a:lnTo>
                  <a:pt x="2008" y="3684"/>
                </a:lnTo>
                <a:lnTo>
                  <a:pt x="1966" y="3633"/>
                </a:lnTo>
                <a:lnTo>
                  <a:pt x="1926" y="3581"/>
                </a:lnTo>
                <a:lnTo>
                  <a:pt x="1885" y="3527"/>
                </a:lnTo>
                <a:lnTo>
                  <a:pt x="1844" y="3471"/>
                </a:lnTo>
                <a:lnTo>
                  <a:pt x="1805" y="3416"/>
                </a:lnTo>
                <a:lnTo>
                  <a:pt x="1765" y="3357"/>
                </a:lnTo>
                <a:lnTo>
                  <a:pt x="1725" y="3298"/>
                </a:lnTo>
                <a:lnTo>
                  <a:pt x="1687" y="3238"/>
                </a:lnTo>
                <a:lnTo>
                  <a:pt x="1649" y="3176"/>
                </a:lnTo>
                <a:lnTo>
                  <a:pt x="1611" y="3113"/>
                </a:lnTo>
                <a:lnTo>
                  <a:pt x="1574" y="3048"/>
                </a:lnTo>
                <a:lnTo>
                  <a:pt x="1538" y="2983"/>
                </a:lnTo>
                <a:lnTo>
                  <a:pt x="1502" y="2915"/>
                </a:lnTo>
                <a:lnTo>
                  <a:pt x="1466" y="2846"/>
                </a:lnTo>
                <a:lnTo>
                  <a:pt x="1430" y="2776"/>
                </a:lnTo>
                <a:lnTo>
                  <a:pt x="1395" y="2705"/>
                </a:lnTo>
                <a:lnTo>
                  <a:pt x="1362" y="2631"/>
                </a:lnTo>
                <a:lnTo>
                  <a:pt x="1328" y="2558"/>
                </a:lnTo>
                <a:lnTo>
                  <a:pt x="1295" y="2482"/>
                </a:lnTo>
                <a:lnTo>
                  <a:pt x="1262" y="2405"/>
                </a:lnTo>
                <a:lnTo>
                  <a:pt x="1315" y="2383"/>
                </a:lnTo>
                <a:close/>
                <a:moveTo>
                  <a:pt x="2571" y="4145"/>
                </a:moveTo>
                <a:lnTo>
                  <a:pt x="2616" y="4178"/>
                </a:lnTo>
                <a:lnTo>
                  <a:pt x="2661" y="4209"/>
                </a:lnTo>
                <a:lnTo>
                  <a:pt x="2708" y="4241"/>
                </a:lnTo>
                <a:lnTo>
                  <a:pt x="2754" y="4269"/>
                </a:lnTo>
                <a:lnTo>
                  <a:pt x="2800" y="4297"/>
                </a:lnTo>
                <a:lnTo>
                  <a:pt x="2847" y="4325"/>
                </a:lnTo>
                <a:lnTo>
                  <a:pt x="2894" y="4349"/>
                </a:lnTo>
                <a:lnTo>
                  <a:pt x="2942" y="4374"/>
                </a:lnTo>
                <a:lnTo>
                  <a:pt x="2989" y="4397"/>
                </a:lnTo>
                <a:lnTo>
                  <a:pt x="3037" y="4418"/>
                </a:lnTo>
                <a:lnTo>
                  <a:pt x="3084" y="4440"/>
                </a:lnTo>
                <a:lnTo>
                  <a:pt x="3133" y="4459"/>
                </a:lnTo>
                <a:lnTo>
                  <a:pt x="3181" y="4477"/>
                </a:lnTo>
                <a:lnTo>
                  <a:pt x="3230" y="4493"/>
                </a:lnTo>
                <a:lnTo>
                  <a:pt x="3278" y="4509"/>
                </a:lnTo>
                <a:lnTo>
                  <a:pt x="3327" y="4523"/>
                </a:lnTo>
                <a:lnTo>
                  <a:pt x="3377" y="4536"/>
                </a:lnTo>
                <a:lnTo>
                  <a:pt x="3425" y="4548"/>
                </a:lnTo>
                <a:lnTo>
                  <a:pt x="3475" y="4559"/>
                </a:lnTo>
                <a:lnTo>
                  <a:pt x="3525" y="4568"/>
                </a:lnTo>
                <a:lnTo>
                  <a:pt x="3575" y="4577"/>
                </a:lnTo>
                <a:lnTo>
                  <a:pt x="3624" y="4583"/>
                </a:lnTo>
                <a:lnTo>
                  <a:pt x="3675" y="4589"/>
                </a:lnTo>
                <a:lnTo>
                  <a:pt x="3725" y="4594"/>
                </a:lnTo>
                <a:lnTo>
                  <a:pt x="3776" y="4597"/>
                </a:lnTo>
                <a:lnTo>
                  <a:pt x="3825" y="4599"/>
                </a:lnTo>
                <a:lnTo>
                  <a:pt x="3876" y="4599"/>
                </a:lnTo>
                <a:lnTo>
                  <a:pt x="3927" y="4599"/>
                </a:lnTo>
                <a:lnTo>
                  <a:pt x="3978" y="4598"/>
                </a:lnTo>
                <a:lnTo>
                  <a:pt x="4029" y="4595"/>
                </a:lnTo>
                <a:lnTo>
                  <a:pt x="4080" y="4591"/>
                </a:lnTo>
                <a:lnTo>
                  <a:pt x="4131" y="4587"/>
                </a:lnTo>
                <a:lnTo>
                  <a:pt x="4136" y="4644"/>
                </a:lnTo>
                <a:lnTo>
                  <a:pt x="4084" y="4649"/>
                </a:lnTo>
                <a:lnTo>
                  <a:pt x="4032" y="4653"/>
                </a:lnTo>
                <a:lnTo>
                  <a:pt x="3979" y="4656"/>
                </a:lnTo>
                <a:lnTo>
                  <a:pt x="3927" y="4657"/>
                </a:lnTo>
                <a:lnTo>
                  <a:pt x="3875" y="4658"/>
                </a:lnTo>
                <a:lnTo>
                  <a:pt x="3823" y="4657"/>
                </a:lnTo>
                <a:lnTo>
                  <a:pt x="3772" y="4655"/>
                </a:lnTo>
                <a:lnTo>
                  <a:pt x="3720" y="4651"/>
                </a:lnTo>
                <a:lnTo>
                  <a:pt x="3668" y="4647"/>
                </a:lnTo>
                <a:lnTo>
                  <a:pt x="3618" y="4641"/>
                </a:lnTo>
                <a:lnTo>
                  <a:pt x="3566" y="4633"/>
                </a:lnTo>
                <a:lnTo>
                  <a:pt x="3515" y="4625"/>
                </a:lnTo>
                <a:lnTo>
                  <a:pt x="3464" y="4615"/>
                </a:lnTo>
                <a:lnTo>
                  <a:pt x="3413" y="4605"/>
                </a:lnTo>
                <a:lnTo>
                  <a:pt x="3362" y="4592"/>
                </a:lnTo>
                <a:lnTo>
                  <a:pt x="3312" y="4579"/>
                </a:lnTo>
                <a:lnTo>
                  <a:pt x="3261" y="4564"/>
                </a:lnTo>
                <a:lnTo>
                  <a:pt x="3212" y="4548"/>
                </a:lnTo>
                <a:lnTo>
                  <a:pt x="3162" y="4531"/>
                </a:lnTo>
                <a:lnTo>
                  <a:pt x="3112" y="4513"/>
                </a:lnTo>
                <a:lnTo>
                  <a:pt x="3063" y="4493"/>
                </a:lnTo>
                <a:lnTo>
                  <a:pt x="3014" y="4473"/>
                </a:lnTo>
                <a:lnTo>
                  <a:pt x="2965" y="4450"/>
                </a:lnTo>
                <a:lnTo>
                  <a:pt x="2916" y="4426"/>
                </a:lnTo>
                <a:lnTo>
                  <a:pt x="2868" y="4401"/>
                </a:lnTo>
                <a:lnTo>
                  <a:pt x="2820" y="4375"/>
                </a:lnTo>
                <a:lnTo>
                  <a:pt x="2772" y="4348"/>
                </a:lnTo>
                <a:lnTo>
                  <a:pt x="2723" y="4319"/>
                </a:lnTo>
                <a:lnTo>
                  <a:pt x="2676" y="4290"/>
                </a:lnTo>
                <a:lnTo>
                  <a:pt x="2630" y="4258"/>
                </a:lnTo>
                <a:lnTo>
                  <a:pt x="2582" y="4225"/>
                </a:lnTo>
                <a:lnTo>
                  <a:pt x="2536" y="4191"/>
                </a:lnTo>
                <a:lnTo>
                  <a:pt x="2571" y="4145"/>
                </a:lnTo>
                <a:close/>
                <a:moveTo>
                  <a:pt x="4131" y="4587"/>
                </a:moveTo>
                <a:lnTo>
                  <a:pt x="4182" y="4580"/>
                </a:lnTo>
                <a:lnTo>
                  <a:pt x="4234" y="4573"/>
                </a:lnTo>
                <a:lnTo>
                  <a:pt x="4284" y="4564"/>
                </a:lnTo>
                <a:lnTo>
                  <a:pt x="4335" y="4554"/>
                </a:lnTo>
                <a:lnTo>
                  <a:pt x="4387" y="4544"/>
                </a:lnTo>
                <a:lnTo>
                  <a:pt x="4438" y="4531"/>
                </a:lnTo>
                <a:lnTo>
                  <a:pt x="4490" y="4518"/>
                </a:lnTo>
                <a:lnTo>
                  <a:pt x="4541" y="4504"/>
                </a:lnTo>
                <a:lnTo>
                  <a:pt x="4593" y="4488"/>
                </a:lnTo>
                <a:lnTo>
                  <a:pt x="4645" y="4471"/>
                </a:lnTo>
                <a:lnTo>
                  <a:pt x="4696" y="4453"/>
                </a:lnTo>
                <a:lnTo>
                  <a:pt x="4748" y="4434"/>
                </a:lnTo>
                <a:lnTo>
                  <a:pt x="4799" y="4415"/>
                </a:lnTo>
                <a:lnTo>
                  <a:pt x="4851" y="4394"/>
                </a:lnTo>
                <a:lnTo>
                  <a:pt x="4901" y="4371"/>
                </a:lnTo>
                <a:lnTo>
                  <a:pt x="4953" y="4347"/>
                </a:lnTo>
                <a:lnTo>
                  <a:pt x="5004" y="4322"/>
                </a:lnTo>
                <a:lnTo>
                  <a:pt x="5055" y="4296"/>
                </a:lnTo>
                <a:lnTo>
                  <a:pt x="5107" y="4270"/>
                </a:lnTo>
                <a:lnTo>
                  <a:pt x="5158" y="4242"/>
                </a:lnTo>
                <a:lnTo>
                  <a:pt x="5209" y="4213"/>
                </a:lnTo>
                <a:lnTo>
                  <a:pt x="5260" y="4182"/>
                </a:lnTo>
                <a:lnTo>
                  <a:pt x="5311" y="4150"/>
                </a:lnTo>
                <a:lnTo>
                  <a:pt x="5361" y="4119"/>
                </a:lnTo>
                <a:lnTo>
                  <a:pt x="5412" y="4085"/>
                </a:lnTo>
                <a:lnTo>
                  <a:pt x="5463" y="4050"/>
                </a:lnTo>
                <a:lnTo>
                  <a:pt x="5513" y="4015"/>
                </a:lnTo>
                <a:lnTo>
                  <a:pt x="5564" y="3978"/>
                </a:lnTo>
                <a:lnTo>
                  <a:pt x="5614" y="3939"/>
                </a:lnTo>
                <a:lnTo>
                  <a:pt x="5663" y="3901"/>
                </a:lnTo>
                <a:lnTo>
                  <a:pt x="5714" y="3860"/>
                </a:lnTo>
                <a:lnTo>
                  <a:pt x="5763" y="3819"/>
                </a:lnTo>
                <a:lnTo>
                  <a:pt x="5800" y="3863"/>
                </a:lnTo>
                <a:lnTo>
                  <a:pt x="5750" y="3905"/>
                </a:lnTo>
                <a:lnTo>
                  <a:pt x="5699" y="3946"/>
                </a:lnTo>
                <a:lnTo>
                  <a:pt x="5649" y="3985"/>
                </a:lnTo>
                <a:lnTo>
                  <a:pt x="5598" y="4025"/>
                </a:lnTo>
                <a:lnTo>
                  <a:pt x="5546" y="4062"/>
                </a:lnTo>
                <a:lnTo>
                  <a:pt x="5495" y="4098"/>
                </a:lnTo>
                <a:lnTo>
                  <a:pt x="5443" y="4134"/>
                </a:lnTo>
                <a:lnTo>
                  <a:pt x="5392" y="4167"/>
                </a:lnTo>
                <a:lnTo>
                  <a:pt x="5340" y="4201"/>
                </a:lnTo>
                <a:lnTo>
                  <a:pt x="5288" y="4233"/>
                </a:lnTo>
                <a:lnTo>
                  <a:pt x="5236" y="4264"/>
                </a:lnTo>
                <a:lnTo>
                  <a:pt x="5184" y="4293"/>
                </a:lnTo>
                <a:lnTo>
                  <a:pt x="5132" y="4322"/>
                </a:lnTo>
                <a:lnTo>
                  <a:pt x="5080" y="4349"/>
                </a:lnTo>
                <a:lnTo>
                  <a:pt x="5028" y="4375"/>
                </a:lnTo>
                <a:lnTo>
                  <a:pt x="4976" y="4400"/>
                </a:lnTo>
                <a:lnTo>
                  <a:pt x="4923" y="4424"/>
                </a:lnTo>
                <a:lnTo>
                  <a:pt x="4871" y="4448"/>
                </a:lnTo>
                <a:lnTo>
                  <a:pt x="4819" y="4469"/>
                </a:lnTo>
                <a:lnTo>
                  <a:pt x="4766" y="4490"/>
                </a:lnTo>
                <a:lnTo>
                  <a:pt x="4714" y="4509"/>
                </a:lnTo>
                <a:lnTo>
                  <a:pt x="4661" y="4527"/>
                </a:lnTo>
                <a:lnTo>
                  <a:pt x="4609" y="4544"/>
                </a:lnTo>
                <a:lnTo>
                  <a:pt x="4556" y="4560"/>
                </a:lnTo>
                <a:lnTo>
                  <a:pt x="4504" y="4574"/>
                </a:lnTo>
                <a:lnTo>
                  <a:pt x="4451" y="4588"/>
                </a:lnTo>
                <a:lnTo>
                  <a:pt x="4399" y="4600"/>
                </a:lnTo>
                <a:lnTo>
                  <a:pt x="4347" y="4612"/>
                </a:lnTo>
                <a:lnTo>
                  <a:pt x="4293" y="4622"/>
                </a:lnTo>
                <a:lnTo>
                  <a:pt x="4241" y="4630"/>
                </a:lnTo>
                <a:lnTo>
                  <a:pt x="4189" y="4638"/>
                </a:lnTo>
                <a:lnTo>
                  <a:pt x="4136" y="4644"/>
                </a:lnTo>
                <a:lnTo>
                  <a:pt x="4131" y="4587"/>
                </a:lnTo>
                <a:close/>
                <a:moveTo>
                  <a:pt x="5763" y="3819"/>
                </a:moveTo>
                <a:lnTo>
                  <a:pt x="5837" y="3756"/>
                </a:lnTo>
                <a:lnTo>
                  <a:pt x="5910" y="3690"/>
                </a:lnTo>
                <a:lnTo>
                  <a:pt x="5983" y="3623"/>
                </a:lnTo>
                <a:lnTo>
                  <a:pt x="6054" y="3553"/>
                </a:lnTo>
                <a:lnTo>
                  <a:pt x="6127" y="3480"/>
                </a:lnTo>
                <a:lnTo>
                  <a:pt x="6198" y="3404"/>
                </a:lnTo>
                <a:lnTo>
                  <a:pt x="6269" y="3328"/>
                </a:lnTo>
                <a:lnTo>
                  <a:pt x="6339" y="3248"/>
                </a:lnTo>
                <a:lnTo>
                  <a:pt x="6408" y="3167"/>
                </a:lnTo>
                <a:lnTo>
                  <a:pt x="6477" y="3082"/>
                </a:lnTo>
                <a:lnTo>
                  <a:pt x="6546" y="2996"/>
                </a:lnTo>
                <a:lnTo>
                  <a:pt x="6614" y="2908"/>
                </a:lnTo>
                <a:lnTo>
                  <a:pt x="6680" y="2817"/>
                </a:lnTo>
                <a:lnTo>
                  <a:pt x="6747" y="2724"/>
                </a:lnTo>
                <a:lnTo>
                  <a:pt x="6813" y="2629"/>
                </a:lnTo>
                <a:lnTo>
                  <a:pt x="6878" y="2532"/>
                </a:lnTo>
                <a:lnTo>
                  <a:pt x="6943" y="2432"/>
                </a:lnTo>
                <a:lnTo>
                  <a:pt x="7006" y="2331"/>
                </a:lnTo>
                <a:lnTo>
                  <a:pt x="7068" y="2227"/>
                </a:lnTo>
                <a:lnTo>
                  <a:pt x="7130" y="2120"/>
                </a:lnTo>
                <a:lnTo>
                  <a:pt x="7191" y="2012"/>
                </a:lnTo>
                <a:lnTo>
                  <a:pt x="7251" y="1902"/>
                </a:lnTo>
                <a:lnTo>
                  <a:pt x="7310" y="1789"/>
                </a:lnTo>
                <a:lnTo>
                  <a:pt x="7369" y="1675"/>
                </a:lnTo>
                <a:lnTo>
                  <a:pt x="7426" y="1559"/>
                </a:lnTo>
                <a:lnTo>
                  <a:pt x="7483" y="1440"/>
                </a:lnTo>
                <a:lnTo>
                  <a:pt x="7537" y="1319"/>
                </a:lnTo>
                <a:lnTo>
                  <a:pt x="7591" y="1196"/>
                </a:lnTo>
                <a:lnTo>
                  <a:pt x="7646" y="1070"/>
                </a:lnTo>
                <a:lnTo>
                  <a:pt x="7698" y="944"/>
                </a:lnTo>
                <a:lnTo>
                  <a:pt x="7749" y="815"/>
                </a:lnTo>
                <a:lnTo>
                  <a:pt x="7798" y="684"/>
                </a:lnTo>
                <a:lnTo>
                  <a:pt x="7853" y="704"/>
                </a:lnTo>
                <a:lnTo>
                  <a:pt x="7803" y="835"/>
                </a:lnTo>
                <a:lnTo>
                  <a:pt x="7751" y="965"/>
                </a:lnTo>
                <a:lnTo>
                  <a:pt x="7699" y="1094"/>
                </a:lnTo>
                <a:lnTo>
                  <a:pt x="7645" y="1220"/>
                </a:lnTo>
                <a:lnTo>
                  <a:pt x="7590" y="1343"/>
                </a:lnTo>
                <a:lnTo>
                  <a:pt x="7534" y="1465"/>
                </a:lnTo>
                <a:lnTo>
                  <a:pt x="7477" y="1585"/>
                </a:lnTo>
                <a:lnTo>
                  <a:pt x="7420" y="1702"/>
                </a:lnTo>
                <a:lnTo>
                  <a:pt x="7361" y="1817"/>
                </a:lnTo>
                <a:lnTo>
                  <a:pt x="7301" y="1931"/>
                </a:lnTo>
                <a:lnTo>
                  <a:pt x="7241" y="2042"/>
                </a:lnTo>
                <a:lnTo>
                  <a:pt x="7179" y="2151"/>
                </a:lnTo>
                <a:lnTo>
                  <a:pt x="7117" y="2258"/>
                </a:lnTo>
                <a:lnTo>
                  <a:pt x="7053" y="2362"/>
                </a:lnTo>
                <a:lnTo>
                  <a:pt x="6990" y="2465"/>
                </a:lnTo>
                <a:lnTo>
                  <a:pt x="6926" y="2566"/>
                </a:lnTo>
                <a:lnTo>
                  <a:pt x="6860" y="2663"/>
                </a:lnTo>
                <a:lnTo>
                  <a:pt x="6794" y="2759"/>
                </a:lnTo>
                <a:lnTo>
                  <a:pt x="6727" y="2853"/>
                </a:lnTo>
                <a:lnTo>
                  <a:pt x="6659" y="2944"/>
                </a:lnTo>
                <a:lnTo>
                  <a:pt x="6590" y="3034"/>
                </a:lnTo>
                <a:lnTo>
                  <a:pt x="6521" y="3121"/>
                </a:lnTo>
                <a:lnTo>
                  <a:pt x="6451" y="3206"/>
                </a:lnTo>
                <a:lnTo>
                  <a:pt x="6381" y="3288"/>
                </a:lnTo>
                <a:lnTo>
                  <a:pt x="6311" y="3368"/>
                </a:lnTo>
                <a:lnTo>
                  <a:pt x="6239" y="3445"/>
                </a:lnTo>
                <a:lnTo>
                  <a:pt x="6167" y="3521"/>
                </a:lnTo>
                <a:lnTo>
                  <a:pt x="6095" y="3594"/>
                </a:lnTo>
                <a:lnTo>
                  <a:pt x="6022" y="3666"/>
                </a:lnTo>
                <a:lnTo>
                  <a:pt x="5948" y="3733"/>
                </a:lnTo>
                <a:lnTo>
                  <a:pt x="5875" y="3800"/>
                </a:lnTo>
                <a:lnTo>
                  <a:pt x="5800" y="3863"/>
                </a:lnTo>
                <a:lnTo>
                  <a:pt x="5763" y="3819"/>
                </a:lnTo>
                <a:close/>
                <a:moveTo>
                  <a:pt x="7798" y="684"/>
                </a:moveTo>
                <a:lnTo>
                  <a:pt x="7805" y="667"/>
                </a:lnTo>
                <a:lnTo>
                  <a:pt x="7812" y="651"/>
                </a:lnTo>
                <a:lnTo>
                  <a:pt x="7865" y="676"/>
                </a:lnTo>
                <a:lnTo>
                  <a:pt x="7858" y="689"/>
                </a:lnTo>
                <a:lnTo>
                  <a:pt x="7853" y="704"/>
                </a:lnTo>
                <a:lnTo>
                  <a:pt x="7798" y="684"/>
                </a:lnTo>
                <a:close/>
                <a:moveTo>
                  <a:pt x="7812" y="651"/>
                </a:moveTo>
                <a:lnTo>
                  <a:pt x="7820" y="635"/>
                </a:lnTo>
                <a:lnTo>
                  <a:pt x="7829" y="619"/>
                </a:lnTo>
                <a:lnTo>
                  <a:pt x="7839" y="604"/>
                </a:lnTo>
                <a:lnTo>
                  <a:pt x="7849" y="588"/>
                </a:lnTo>
                <a:lnTo>
                  <a:pt x="7859" y="573"/>
                </a:lnTo>
                <a:lnTo>
                  <a:pt x="7872" y="558"/>
                </a:lnTo>
                <a:lnTo>
                  <a:pt x="7883" y="544"/>
                </a:lnTo>
                <a:lnTo>
                  <a:pt x="7897" y="529"/>
                </a:lnTo>
                <a:lnTo>
                  <a:pt x="7910" y="515"/>
                </a:lnTo>
                <a:lnTo>
                  <a:pt x="7924" y="502"/>
                </a:lnTo>
                <a:lnTo>
                  <a:pt x="7938" y="488"/>
                </a:lnTo>
                <a:lnTo>
                  <a:pt x="7954" y="475"/>
                </a:lnTo>
                <a:lnTo>
                  <a:pt x="7970" y="462"/>
                </a:lnTo>
                <a:lnTo>
                  <a:pt x="7987" y="450"/>
                </a:lnTo>
                <a:lnTo>
                  <a:pt x="8004" y="437"/>
                </a:lnTo>
                <a:lnTo>
                  <a:pt x="8022" y="425"/>
                </a:lnTo>
                <a:lnTo>
                  <a:pt x="8058" y="402"/>
                </a:lnTo>
                <a:lnTo>
                  <a:pt x="8098" y="381"/>
                </a:lnTo>
                <a:lnTo>
                  <a:pt x="8139" y="360"/>
                </a:lnTo>
                <a:lnTo>
                  <a:pt x="8181" y="342"/>
                </a:lnTo>
                <a:lnTo>
                  <a:pt x="8226" y="325"/>
                </a:lnTo>
                <a:lnTo>
                  <a:pt x="8272" y="310"/>
                </a:lnTo>
                <a:lnTo>
                  <a:pt x="8320" y="296"/>
                </a:lnTo>
                <a:lnTo>
                  <a:pt x="8369" y="284"/>
                </a:lnTo>
                <a:lnTo>
                  <a:pt x="8383" y="340"/>
                </a:lnTo>
                <a:lnTo>
                  <a:pt x="8336" y="351"/>
                </a:lnTo>
                <a:lnTo>
                  <a:pt x="8291" y="364"/>
                </a:lnTo>
                <a:lnTo>
                  <a:pt x="8248" y="379"/>
                </a:lnTo>
                <a:lnTo>
                  <a:pt x="8206" y="394"/>
                </a:lnTo>
                <a:lnTo>
                  <a:pt x="8167" y="411"/>
                </a:lnTo>
                <a:lnTo>
                  <a:pt x="8128" y="431"/>
                </a:lnTo>
                <a:lnTo>
                  <a:pt x="8092" y="450"/>
                </a:lnTo>
                <a:lnTo>
                  <a:pt x="8058" y="470"/>
                </a:lnTo>
                <a:lnTo>
                  <a:pt x="8025" y="493"/>
                </a:lnTo>
                <a:lnTo>
                  <a:pt x="7995" y="515"/>
                </a:lnTo>
                <a:lnTo>
                  <a:pt x="7981" y="528"/>
                </a:lnTo>
                <a:lnTo>
                  <a:pt x="7968" y="540"/>
                </a:lnTo>
                <a:lnTo>
                  <a:pt x="7954" y="553"/>
                </a:lnTo>
                <a:lnTo>
                  <a:pt x="7942" y="565"/>
                </a:lnTo>
                <a:lnTo>
                  <a:pt x="7929" y="579"/>
                </a:lnTo>
                <a:lnTo>
                  <a:pt x="7918" y="592"/>
                </a:lnTo>
                <a:lnTo>
                  <a:pt x="7908" y="605"/>
                </a:lnTo>
                <a:lnTo>
                  <a:pt x="7898" y="619"/>
                </a:lnTo>
                <a:lnTo>
                  <a:pt x="7889" y="633"/>
                </a:lnTo>
                <a:lnTo>
                  <a:pt x="7880" y="646"/>
                </a:lnTo>
                <a:lnTo>
                  <a:pt x="7872" y="661"/>
                </a:lnTo>
                <a:lnTo>
                  <a:pt x="7865" y="676"/>
                </a:lnTo>
                <a:lnTo>
                  <a:pt x="7812" y="651"/>
                </a:lnTo>
                <a:close/>
                <a:moveTo>
                  <a:pt x="8369" y="284"/>
                </a:moveTo>
                <a:lnTo>
                  <a:pt x="8420" y="273"/>
                </a:lnTo>
                <a:lnTo>
                  <a:pt x="8471" y="264"/>
                </a:lnTo>
                <a:lnTo>
                  <a:pt x="8523" y="258"/>
                </a:lnTo>
                <a:lnTo>
                  <a:pt x="8577" y="252"/>
                </a:lnTo>
                <a:lnTo>
                  <a:pt x="8631" y="250"/>
                </a:lnTo>
                <a:lnTo>
                  <a:pt x="8687" y="247"/>
                </a:lnTo>
                <a:lnTo>
                  <a:pt x="8742" y="249"/>
                </a:lnTo>
                <a:lnTo>
                  <a:pt x="8800" y="251"/>
                </a:lnTo>
                <a:lnTo>
                  <a:pt x="8856" y="256"/>
                </a:lnTo>
                <a:lnTo>
                  <a:pt x="8914" y="263"/>
                </a:lnTo>
                <a:lnTo>
                  <a:pt x="8973" y="272"/>
                </a:lnTo>
                <a:lnTo>
                  <a:pt x="9030" y="282"/>
                </a:lnTo>
                <a:lnTo>
                  <a:pt x="9089" y="296"/>
                </a:lnTo>
                <a:lnTo>
                  <a:pt x="9148" y="312"/>
                </a:lnTo>
                <a:lnTo>
                  <a:pt x="9177" y="321"/>
                </a:lnTo>
                <a:lnTo>
                  <a:pt x="9207" y="331"/>
                </a:lnTo>
                <a:lnTo>
                  <a:pt x="9236" y="340"/>
                </a:lnTo>
                <a:lnTo>
                  <a:pt x="9265" y="351"/>
                </a:lnTo>
                <a:lnTo>
                  <a:pt x="9245" y="406"/>
                </a:lnTo>
                <a:lnTo>
                  <a:pt x="9189" y="385"/>
                </a:lnTo>
                <a:lnTo>
                  <a:pt x="9132" y="368"/>
                </a:lnTo>
                <a:lnTo>
                  <a:pt x="9075" y="353"/>
                </a:lnTo>
                <a:lnTo>
                  <a:pt x="9019" y="340"/>
                </a:lnTo>
                <a:lnTo>
                  <a:pt x="8962" y="329"/>
                </a:lnTo>
                <a:lnTo>
                  <a:pt x="8907" y="320"/>
                </a:lnTo>
                <a:lnTo>
                  <a:pt x="8852" y="313"/>
                </a:lnTo>
                <a:lnTo>
                  <a:pt x="8796" y="308"/>
                </a:lnTo>
                <a:lnTo>
                  <a:pt x="8741" y="306"/>
                </a:lnTo>
                <a:lnTo>
                  <a:pt x="8688" y="306"/>
                </a:lnTo>
                <a:lnTo>
                  <a:pt x="8634" y="307"/>
                </a:lnTo>
                <a:lnTo>
                  <a:pt x="8582" y="310"/>
                </a:lnTo>
                <a:lnTo>
                  <a:pt x="8531" y="315"/>
                </a:lnTo>
                <a:lnTo>
                  <a:pt x="8480" y="322"/>
                </a:lnTo>
                <a:lnTo>
                  <a:pt x="8430" y="330"/>
                </a:lnTo>
                <a:lnTo>
                  <a:pt x="8383" y="340"/>
                </a:lnTo>
                <a:lnTo>
                  <a:pt x="8369" y="284"/>
                </a:lnTo>
                <a:close/>
                <a:moveTo>
                  <a:pt x="9265" y="351"/>
                </a:moveTo>
                <a:lnTo>
                  <a:pt x="9298" y="364"/>
                </a:lnTo>
                <a:lnTo>
                  <a:pt x="9330" y="377"/>
                </a:lnTo>
                <a:lnTo>
                  <a:pt x="9363" y="391"/>
                </a:lnTo>
                <a:lnTo>
                  <a:pt x="9394" y="406"/>
                </a:lnTo>
                <a:lnTo>
                  <a:pt x="9369" y="458"/>
                </a:lnTo>
                <a:lnTo>
                  <a:pt x="9338" y="444"/>
                </a:lnTo>
                <a:lnTo>
                  <a:pt x="9307" y="431"/>
                </a:lnTo>
                <a:lnTo>
                  <a:pt x="9276" y="417"/>
                </a:lnTo>
                <a:lnTo>
                  <a:pt x="9245" y="406"/>
                </a:lnTo>
                <a:lnTo>
                  <a:pt x="9265" y="351"/>
                </a:lnTo>
                <a:close/>
                <a:moveTo>
                  <a:pt x="9394" y="406"/>
                </a:moveTo>
                <a:lnTo>
                  <a:pt x="9522" y="466"/>
                </a:lnTo>
                <a:lnTo>
                  <a:pt x="9649" y="523"/>
                </a:lnTo>
                <a:lnTo>
                  <a:pt x="9775" y="579"/>
                </a:lnTo>
                <a:lnTo>
                  <a:pt x="9899" y="631"/>
                </a:lnTo>
                <a:lnTo>
                  <a:pt x="10024" y="681"/>
                </a:lnTo>
                <a:lnTo>
                  <a:pt x="10147" y="730"/>
                </a:lnTo>
                <a:lnTo>
                  <a:pt x="10270" y="775"/>
                </a:lnTo>
                <a:lnTo>
                  <a:pt x="10391" y="819"/>
                </a:lnTo>
                <a:lnTo>
                  <a:pt x="10512" y="861"/>
                </a:lnTo>
                <a:lnTo>
                  <a:pt x="10632" y="900"/>
                </a:lnTo>
                <a:lnTo>
                  <a:pt x="10751" y="937"/>
                </a:lnTo>
                <a:lnTo>
                  <a:pt x="10868" y="972"/>
                </a:lnTo>
                <a:lnTo>
                  <a:pt x="10984" y="1005"/>
                </a:lnTo>
                <a:lnTo>
                  <a:pt x="11101" y="1035"/>
                </a:lnTo>
                <a:lnTo>
                  <a:pt x="11216" y="1064"/>
                </a:lnTo>
                <a:lnTo>
                  <a:pt x="11330" y="1090"/>
                </a:lnTo>
                <a:lnTo>
                  <a:pt x="11443" y="1113"/>
                </a:lnTo>
                <a:lnTo>
                  <a:pt x="11556" y="1136"/>
                </a:lnTo>
                <a:lnTo>
                  <a:pt x="11668" y="1156"/>
                </a:lnTo>
                <a:lnTo>
                  <a:pt x="11778" y="1174"/>
                </a:lnTo>
                <a:lnTo>
                  <a:pt x="11889" y="1190"/>
                </a:lnTo>
                <a:lnTo>
                  <a:pt x="11997" y="1204"/>
                </a:lnTo>
                <a:lnTo>
                  <a:pt x="12105" y="1216"/>
                </a:lnTo>
                <a:lnTo>
                  <a:pt x="12212" y="1226"/>
                </a:lnTo>
                <a:lnTo>
                  <a:pt x="12318" y="1234"/>
                </a:lnTo>
                <a:lnTo>
                  <a:pt x="12423" y="1240"/>
                </a:lnTo>
                <a:lnTo>
                  <a:pt x="12528" y="1244"/>
                </a:lnTo>
                <a:lnTo>
                  <a:pt x="12632" y="1247"/>
                </a:lnTo>
                <a:lnTo>
                  <a:pt x="12734" y="1247"/>
                </a:lnTo>
                <a:lnTo>
                  <a:pt x="12837" y="1246"/>
                </a:lnTo>
                <a:lnTo>
                  <a:pt x="12938" y="1242"/>
                </a:lnTo>
                <a:lnTo>
                  <a:pt x="13037" y="1236"/>
                </a:lnTo>
                <a:lnTo>
                  <a:pt x="13040" y="1294"/>
                </a:lnTo>
                <a:lnTo>
                  <a:pt x="12940" y="1300"/>
                </a:lnTo>
                <a:lnTo>
                  <a:pt x="12838" y="1303"/>
                </a:lnTo>
                <a:lnTo>
                  <a:pt x="12735" y="1304"/>
                </a:lnTo>
                <a:lnTo>
                  <a:pt x="12631" y="1304"/>
                </a:lnTo>
                <a:lnTo>
                  <a:pt x="12527" y="1302"/>
                </a:lnTo>
                <a:lnTo>
                  <a:pt x="12422" y="1298"/>
                </a:lnTo>
                <a:lnTo>
                  <a:pt x="12316" y="1292"/>
                </a:lnTo>
                <a:lnTo>
                  <a:pt x="12209" y="1284"/>
                </a:lnTo>
                <a:lnTo>
                  <a:pt x="12100" y="1274"/>
                </a:lnTo>
                <a:lnTo>
                  <a:pt x="11992" y="1261"/>
                </a:lnTo>
                <a:lnTo>
                  <a:pt x="11882" y="1248"/>
                </a:lnTo>
                <a:lnTo>
                  <a:pt x="11771" y="1232"/>
                </a:lnTo>
                <a:lnTo>
                  <a:pt x="11659" y="1214"/>
                </a:lnTo>
                <a:lnTo>
                  <a:pt x="11547" y="1194"/>
                </a:lnTo>
                <a:lnTo>
                  <a:pt x="11434" y="1171"/>
                </a:lnTo>
                <a:lnTo>
                  <a:pt x="11320" y="1147"/>
                </a:lnTo>
                <a:lnTo>
                  <a:pt x="11205" y="1120"/>
                </a:lnTo>
                <a:lnTo>
                  <a:pt x="11088" y="1092"/>
                </a:lnTo>
                <a:lnTo>
                  <a:pt x="10972" y="1061"/>
                </a:lnTo>
                <a:lnTo>
                  <a:pt x="10853" y="1029"/>
                </a:lnTo>
                <a:lnTo>
                  <a:pt x="10735" y="993"/>
                </a:lnTo>
                <a:lnTo>
                  <a:pt x="10615" y="956"/>
                </a:lnTo>
                <a:lnTo>
                  <a:pt x="10495" y="917"/>
                </a:lnTo>
                <a:lnTo>
                  <a:pt x="10373" y="875"/>
                </a:lnTo>
                <a:lnTo>
                  <a:pt x="10251" y="831"/>
                </a:lnTo>
                <a:lnTo>
                  <a:pt x="10128" y="784"/>
                </a:lnTo>
                <a:lnTo>
                  <a:pt x="10003" y="736"/>
                </a:lnTo>
                <a:lnTo>
                  <a:pt x="9879" y="685"/>
                </a:lnTo>
                <a:lnTo>
                  <a:pt x="9753" y="632"/>
                </a:lnTo>
                <a:lnTo>
                  <a:pt x="9626" y="576"/>
                </a:lnTo>
                <a:lnTo>
                  <a:pt x="9498" y="519"/>
                </a:lnTo>
                <a:lnTo>
                  <a:pt x="9369" y="458"/>
                </a:lnTo>
                <a:lnTo>
                  <a:pt x="9394" y="406"/>
                </a:lnTo>
                <a:close/>
                <a:moveTo>
                  <a:pt x="13037" y="1236"/>
                </a:moveTo>
                <a:lnTo>
                  <a:pt x="13148" y="1229"/>
                </a:lnTo>
                <a:lnTo>
                  <a:pt x="13256" y="1218"/>
                </a:lnTo>
                <a:lnTo>
                  <a:pt x="13365" y="1206"/>
                </a:lnTo>
                <a:lnTo>
                  <a:pt x="13471" y="1191"/>
                </a:lnTo>
                <a:lnTo>
                  <a:pt x="13577" y="1175"/>
                </a:lnTo>
                <a:lnTo>
                  <a:pt x="13681" y="1156"/>
                </a:lnTo>
                <a:lnTo>
                  <a:pt x="13785" y="1136"/>
                </a:lnTo>
                <a:lnTo>
                  <a:pt x="13888" y="1112"/>
                </a:lnTo>
                <a:lnTo>
                  <a:pt x="13990" y="1087"/>
                </a:lnTo>
                <a:lnTo>
                  <a:pt x="14090" y="1060"/>
                </a:lnTo>
                <a:lnTo>
                  <a:pt x="14190" y="1032"/>
                </a:lnTo>
                <a:lnTo>
                  <a:pt x="14288" y="1000"/>
                </a:lnTo>
                <a:lnTo>
                  <a:pt x="14385" y="967"/>
                </a:lnTo>
                <a:lnTo>
                  <a:pt x="14481" y="932"/>
                </a:lnTo>
                <a:lnTo>
                  <a:pt x="14576" y="895"/>
                </a:lnTo>
                <a:lnTo>
                  <a:pt x="14670" y="857"/>
                </a:lnTo>
                <a:lnTo>
                  <a:pt x="14764" y="816"/>
                </a:lnTo>
                <a:lnTo>
                  <a:pt x="14856" y="774"/>
                </a:lnTo>
                <a:lnTo>
                  <a:pt x="14947" y="730"/>
                </a:lnTo>
                <a:lnTo>
                  <a:pt x="15036" y="684"/>
                </a:lnTo>
                <a:lnTo>
                  <a:pt x="15126" y="636"/>
                </a:lnTo>
                <a:lnTo>
                  <a:pt x="15214" y="587"/>
                </a:lnTo>
                <a:lnTo>
                  <a:pt x="15301" y="535"/>
                </a:lnTo>
                <a:lnTo>
                  <a:pt x="15387" y="483"/>
                </a:lnTo>
                <a:lnTo>
                  <a:pt x="15472" y="427"/>
                </a:lnTo>
                <a:lnTo>
                  <a:pt x="15555" y="371"/>
                </a:lnTo>
                <a:lnTo>
                  <a:pt x="15638" y="313"/>
                </a:lnTo>
                <a:lnTo>
                  <a:pt x="15719" y="254"/>
                </a:lnTo>
                <a:lnTo>
                  <a:pt x="15800" y="193"/>
                </a:lnTo>
                <a:lnTo>
                  <a:pt x="15880" y="130"/>
                </a:lnTo>
                <a:lnTo>
                  <a:pt x="15959" y="65"/>
                </a:lnTo>
                <a:lnTo>
                  <a:pt x="16036" y="0"/>
                </a:lnTo>
                <a:lnTo>
                  <a:pt x="16074" y="44"/>
                </a:lnTo>
                <a:lnTo>
                  <a:pt x="15996" y="111"/>
                </a:lnTo>
                <a:lnTo>
                  <a:pt x="15916" y="175"/>
                </a:lnTo>
                <a:lnTo>
                  <a:pt x="15836" y="238"/>
                </a:lnTo>
                <a:lnTo>
                  <a:pt x="15754" y="301"/>
                </a:lnTo>
                <a:lnTo>
                  <a:pt x="15671" y="360"/>
                </a:lnTo>
                <a:lnTo>
                  <a:pt x="15587" y="419"/>
                </a:lnTo>
                <a:lnTo>
                  <a:pt x="15502" y="476"/>
                </a:lnTo>
                <a:lnTo>
                  <a:pt x="15417" y="531"/>
                </a:lnTo>
                <a:lnTo>
                  <a:pt x="15330" y="585"/>
                </a:lnTo>
                <a:lnTo>
                  <a:pt x="15242" y="636"/>
                </a:lnTo>
                <a:lnTo>
                  <a:pt x="15153" y="687"/>
                </a:lnTo>
                <a:lnTo>
                  <a:pt x="15064" y="736"/>
                </a:lnTo>
                <a:lnTo>
                  <a:pt x="14972" y="782"/>
                </a:lnTo>
                <a:lnTo>
                  <a:pt x="14880" y="826"/>
                </a:lnTo>
                <a:lnTo>
                  <a:pt x="14787" y="869"/>
                </a:lnTo>
                <a:lnTo>
                  <a:pt x="14693" y="911"/>
                </a:lnTo>
                <a:lnTo>
                  <a:pt x="14598" y="949"/>
                </a:lnTo>
                <a:lnTo>
                  <a:pt x="14502" y="987"/>
                </a:lnTo>
                <a:lnTo>
                  <a:pt x="14403" y="1022"/>
                </a:lnTo>
                <a:lnTo>
                  <a:pt x="14305" y="1056"/>
                </a:lnTo>
                <a:lnTo>
                  <a:pt x="14206" y="1087"/>
                </a:lnTo>
                <a:lnTo>
                  <a:pt x="14105" y="1117"/>
                </a:lnTo>
                <a:lnTo>
                  <a:pt x="14003" y="1144"/>
                </a:lnTo>
                <a:lnTo>
                  <a:pt x="13902" y="1169"/>
                </a:lnTo>
                <a:lnTo>
                  <a:pt x="13798" y="1192"/>
                </a:lnTo>
                <a:lnTo>
                  <a:pt x="13693" y="1213"/>
                </a:lnTo>
                <a:lnTo>
                  <a:pt x="13586" y="1232"/>
                </a:lnTo>
                <a:lnTo>
                  <a:pt x="13480" y="1249"/>
                </a:lnTo>
                <a:lnTo>
                  <a:pt x="13372" y="1264"/>
                </a:lnTo>
                <a:lnTo>
                  <a:pt x="13262" y="1276"/>
                </a:lnTo>
                <a:lnTo>
                  <a:pt x="13152" y="1286"/>
                </a:lnTo>
                <a:lnTo>
                  <a:pt x="13040" y="1294"/>
                </a:lnTo>
                <a:lnTo>
                  <a:pt x="13037" y="12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35" name="Freeform 123"/>
          <p:cNvSpPr>
            <a:spLocks noEditPoints="1"/>
          </p:cNvSpPr>
          <p:nvPr/>
        </p:nvSpPr>
        <p:spPr bwMode="auto">
          <a:xfrm>
            <a:off x="5942013" y="3519488"/>
            <a:ext cx="2709862" cy="1350962"/>
          </a:xfrm>
          <a:custGeom>
            <a:avLst/>
            <a:gdLst>
              <a:gd name="T0" fmla="*/ 2147483647 w 15123"/>
              <a:gd name="T1" fmla="*/ 2147483647 h 4797"/>
              <a:gd name="T2" fmla="*/ 2147483647 w 15123"/>
              <a:gd name="T3" fmla="*/ 2147483647 h 4797"/>
              <a:gd name="T4" fmla="*/ 2147483647 w 15123"/>
              <a:gd name="T5" fmla="*/ 2147483647 h 4797"/>
              <a:gd name="T6" fmla="*/ 2147483647 w 15123"/>
              <a:gd name="T7" fmla="*/ 2147483647 h 4797"/>
              <a:gd name="T8" fmla="*/ 2147483647 w 15123"/>
              <a:gd name="T9" fmla="*/ 2147483647 h 4797"/>
              <a:gd name="T10" fmla="*/ 2147483647 w 15123"/>
              <a:gd name="T11" fmla="*/ 2147483647 h 4797"/>
              <a:gd name="T12" fmla="*/ 2147483647 w 15123"/>
              <a:gd name="T13" fmla="*/ 2147483647 h 4797"/>
              <a:gd name="T14" fmla="*/ 2147483647 w 15123"/>
              <a:gd name="T15" fmla="*/ 2147483647 h 4797"/>
              <a:gd name="T16" fmla="*/ 2147483647 w 15123"/>
              <a:gd name="T17" fmla="*/ 2147483647 h 4797"/>
              <a:gd name="T18" fmla="*/ 2147483647 w 15123"/>
              <a:gd name="T19" fmla="*/ 2147483647 h 4797"/>
              <a:gd name="T20" fmla="*/ 0 w 15123"/>
              <a:gd name="T21" fmla="*/ 2147483647 h 4797"/>
              <a:gd name="T22" fmla="*/ 2147483647 w 15123"/>
              <a:gd name="T23" fmla="*/ 2147483647 h 4797"/>
              <a:gd name="T24" fmla="*/ 2147483647 w 15123"/>
              <a:gd name="T25" fmla="*/ 2147483647 h 4797"/>
              <a:gd name="T26" fmla="*/ 2147483647 w 15123"/>
              <a:gd name="T27" fmla="*/ 2147483647 h 4797"/>
              <a:gd name="T28" fmla="*/ 2147483647 w 15123"/>
              <a:gd name="T29" fmla="*/ 2147483647 h 4797"/>
              <a:gd name="T30" fmla="*/ 2147483647 w 15123"/>
              <a:gd name="T31" fmla="*/ 2147483647 h 4797"/>
              <a:gd name="T32" fmla="*/ 2147483647 w 15123"/>
              <a:gd name="T33" fmla="*/ 2147483647 h 4797"/>
              <a:gd name="T34" fmla="*/ 2147483647 w 15123"/>
              <a:gd name="T35" fmla="*/ 2147483647 h 4797"/>
              <a:gd name="T36" fmla="*/ 2147483647 w 15123"/>
              <a:gd name="T37" fmla="*/ 2147483647 h 4797"/>
              <a:gd name="T38" fmla="*/ 2147483647 w 15123"/>
              <a:gd name="T39" fmla="*/ 2147483647 h 4797"/>
              <a:gd name="T40" fmla="*/ 2147483647 w 15123"/>
              <a:gd name="T41" fmla="*/ 2147483647 h 4797"/>
              <a:gd name="T42" fmla="*/ 2147483647 w 15123"/>
              <a:gd name="T43" fmla="*/ 2147483647 h 4797"/>
              <a:gd name="T44" fmla="*/ 2147483647 w 15123"/>
              <a:gd name="T45" fmla="*/ 2147483647 h 4797"/>
              <a:gd name="T46" fmla="*/ 2147483647 w 15123"/>
              <a:gd name="T47" fmla="*/ 2147483647 h 4797"/>
              <a:gd name="T48" fmla="*/ 2147483647 w 15123"/>
              <a:gd name="T49" fmla="*/ 2147483647 h 4797"/>
              <a:gd name="T50" fmla="*/ 2147483647 w 15123"/>
              <a:gd name="T51" fmla="*/ 2147483647 h 4797"/>
              <a:gd name="T52" fmla="*/ 2147483647 w 15123"/>
              <a:gd name="T53" fmla="*/ 2147483647 h 4797"/>
              <a:gd name="T54" fmla="*/ 2147483647 w 15123"/>
              <a:gd name="T55" fmla="*/ 2147483647 h 4797"/>
              <a:gd name="T56" fmla="*/ 2147483647 w 15123"/>
              <a:gd name="T57" fmla="*/ 2147483647 h 4797"/>
              <a:gd name="T58" fmla="*/ 2147483647 w 15123"/>
              <a:gd name="T59" fmla="*/ 2147483647 h 4797"/>
              <a:gd name="T60" fmla="*/ 2147483647 w 15123"/>
              <a:gd name="T61" fmla="*/ 2147483647 h 4797"/>
              <a:gd name="T62" fmla="*/ 2147483647 w 15123"/>
              <a:gd name="T63" fmla="*/ 2147483647 h 4797"/>
              <a:gd name="T64" fmla="*/ 2147483647 w 15123"/>
              <a:gd name="T65" fmla="*/ 2147483647 h 4797"/>
              <a:gd name="T66" fmla="*/ 2147483647 w 15123"/>
              <a:gd name="T67" fmla="*/ 2147483647 h 4797"/>
              <a:gd name="T68" fmla="*/ 2147483647 w 15123"/>
              <a:gd name="T69" fmla="*/ 2147483647 h 4797"/>
              <a:gd name="T70" fmla="*/ 2147483647 w 15123"/>
              <a:gd name="T71" fmla="*/ 2147483647 h 4797"/>
              <a:gd name="T72" fmla="*/ 2147483647 w 15123"/>
              <a:gd name="T73" fmla="*/ 2147483647 h 4797"/>
              <a:gd name="T74" fmla="*/ 2147483647 w 15123"/>
              <a:gd name="T75" fmla="*/ 2147483647 h 4797"/>
              <a:gd name="T76" fmla="*/ 2147483647 w 15123"/>
              <a:gd name="T77" fmla="*/ 2147483647 h 4797"/>
              <a:gd name="T78" fmla="*/ 2147483647 w 15123"/>
              <a:gd name="T79" fmla="*/ 2147483647 h 4797"/>
              <a:gd name="T80" fmla="*/ 2147483647 w 15123"/>
              <a:gd name="T81" fmla="*/ 2147483647 h 4797"/>
              <a:gd name="T82" fmla="*/ 2147483647 w 15123"/>
              <a:gd name="T83" fmla="*/ 2147483647 h 4797"/>
              <a:gd name="T84" fmla="*/ 2147483647 w 15123"/>
              <a:gd name="T85" fmla="*/ 2147483647 h 4797"/>
              <a:gd name="T86" fmla="*/ 2147483647 w 15123"/>
              <a:gd name="T87" fmla="*/ 2147483647 h 4797"/>
              <a:gd name="T88" fmla="*/ 2147483647 w 15123"/>
              <a:gd name="T89" fmla="*/ 2147483647 h 4797"/>
              <a:gd name="T90" fmla="*/ 2147483647 w 15123"/>
              <a:gd name="T91" fmla="*/ 2147483647 h 4797"/>
              <a:gd name="T92" fmla="*/ 2147483647 w 15123"/>
              <a:gd name="T93" fmla="*/ 2147483647 h 4797"/>
              <a:gd name="T94" fmla="*/ 2147483647 w 15123"/>
              <a:gd name="T95" fmla="*/ 2147483647 h 4797"/>
              <a:gd name="T96" fmla="*/ 2147483647 w 15123"/>
              <a:gd name="T97" fmla="*/ 2147483647 h 4797"/>
              <a:gd name="T98" fmla="*/ 2147483647 w 15123"/>
              <a:gd name="T99" fmla="*/ 2147483647 h 4797"/>
              <a:gd name="T100" fmla="*/ 2147483647 w 15123"/>
              <a:gd name="T101" fmla="*/ 2147483647 h 4797"/>
              <a:gd name="T102" fmla="*/ 2147483647 w 15123"/>
              <a:gd name="T103" fmla="*/ 2147483647 h 4797"/>
              <a:gd name="T104" fmla="*/ 2147483647 w 15123"/>
              <a:gd name="T105" fmla="*/ 2147483647 h 4797"/>
              <a:gd name="T106" fmla="*/ 2147483647 w 15123"/>
              <a:gd name="T107" fmla="*/ 2147483647 h 4797"/>
              <a:gd name="T108" fmla="*/ 2147483647 w 15123"/>
              <a:gd name="T109" fmla="*/ 2147483647 h 4797"/>
              <a:gd name="T110" fmla="*/ 2147483647 w 15123"/>
              <a:gd name="T111" fmla="*/ 2147483647 h 4797"/>
              <a:gd name="T112" fmla="*/ 2147483647 w 15123"/>
              <a:gd name="T113" fmla="*/ 2147483647 h 4797"/>
              <a:gd name="T114" fmla="*/ 2147483647 w 15123"/>
              <a:gd name="T115" fmla="*/ 2147483647 h 4797"/>
              <a:gd name="T116" fmla="*/ 2147483647 w 15123"/>
              <a:gd name="T117" fmla="*/ 2147483647 h 4797"/>
              <a:gd name="T118" fmla="*/ 2147483647 w 15123"/>
              <a:gd name="T119" fmla="*/ 2147483647 h 47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123"/>
              <a:gd name="T181" fmla="*/ 0 h 4797"/>
              <a:gd name="T182" fmla="*/ 15123 w 15123"/>
              <a:gd name="T183" fmla="*/ 4797 h 47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123" h="4797">
                <a:moveTo>
                  <a:pt x="28" y="2582"/>
                </a:moveTo>
                <a:lnTo>
                  <a:pt x="157" y="2653"/>
                </a:lnTo>
                <a:lnTo>
                  <a:pt x="286" y="2723"/>
                </a:lnTo>
                <a:lnTo>
                  <a:pt x="413" y="2790"/>
                </a:lnTo>
                <a:lnTo>
                  <a:pt x="540" y="2857"/>
                </a:lnTo>
                <a:lnTo>
                  <a:pt x="665" y="2923"/>
                </a:lnTo>
                <a:lnTo>
                  <a:pt x="791" y="2987"/>
                </a:lnTo>
                <a:lnTo>
                  <a:pt x="916" y="3050"/>
                </a:lnTo>
                <a:lnTo>
                  <a:pt x="1040" y="3113"/>
                </a:lnTo>
                <a:lnTo>
                  <a:pt x="1163" y="3174"/>
                </a:lnTo>
                <a:lnTo>
                  <a:pt x="1286" y="3234"/>
                </a:lnTo>
                <a:lnTo>
                  <a:pt x="1407" y="3291"/>
                </a:lnTo>
                <a:lnTo>
                  <a:pt x="1529" y="3349"/>
                </a:lnTo>
                <a:lnTo>
                  <a:pt x="1649" y="3404"/>
                </a:lnTo>
                <a:lnTo>
                  <a:pt x="1769" y="3460"/>
                </a:lnTo>
                <a:lnTo>
                  <a:pt x="1887" y="3513"/>
                </a:lnTo>
                <a:lnTo>
                  <a:pt x="2006" y="3565"/>
                </a:lnTo>
                <a:lnTo>
                  <a:pt x="2123" y="3616"/>
                </a:lnTo>
                <a:lnTo>
                  <a:pt x="2241" y="3666"/>
                </a:lnTo>
                <a:lnTo>
                  <a:pt x="2357" y="3715"/>
                </a:lnTo>
                <a:lnTo>
                  <a:pt x="2473" y="3763"/>
                </a:lnTo>
                <a:lnTo>
                  <a:pt x="2588" y="3809"/>
                </a:lnTo>
                <a:lnTo>
                  <a:pt x="2702" y="3854"/>
                </a:lnTo>
                <a:lnTo>
                  <a:pt x="2816" y="3898"/>
                </a:lnTo>
                <a:lnTo>
                  <a:pt x="2929" y="3941"/>
                </a:lnTo>
                <a:lnTo>
                  <a:pt x="3042" y="3983"/>
                </a:lnTo>
                <a:lnTo>
                  <a:pt x="3154" y="4023"/>
                </a:lnTo>
                <a:lnTo>
                  <a:pt x="3265" y="4062"/>
                </a:lnTo>
                <a:lnTo>
                  <a:pt x="3376" y="4101"/>
                </a:lnTo>
                <a:lnTo>
                  <a:pt x="3487" y="4138"/>
                </a:lnTo>
                <a:lnTo>
                  <a:pt x="3596" y="4174"/>
                </a:lnTo>
                <a:lnTo>
                  <a:pt x="3706" y="4208"/>
                </a:lnTo>
                <a:lnTo>
                  <a:pt x="3814" y="4242"/>
                </a:lnTo>
                <a:lnTo>
                  <a:pt x="3797" y="4297"/>
                </a:lnTo>
                <a:lnTo>
                  <a:pt x="3688" y="4263"/>
                </a:lnTo>
                <a:lnTo>
                  <a:pt x="3579" y="4228"/>
                </a:lnTo>
                <a:lnTo>
                  <a:pt x="3468" y="4193"/>
                </a:lnTo>
                <a:lnTo>
                  <a:pt x="3358" y="4156"/>
                </a:lnTo>
                <a:lnTo>
                  <a:pt x="3247" y="4117"/>
                </a:lnTo>
                <a:lnTo>
                  <a:pt x="3135" y="4078"/>
                </a:lnTo>
                <a:lnTo>
                  <a:pt x="3022" y="4037"/>
                </a:lnTo>
                <a:lnTo>
                  <a:pt x="2909" y="3995"/>
                </a:lnTo>
                <a:lnTo>
                  <a:pt x="2796" y="3952"/>
                </a:lnTo>
                <a:lnTo>
                  <a:pt x="2682" y="3908"/>
                </a:lnTo>
                <a:lnTo>
                  <a:pt x="2567" y="3862"/>
                </a:lnTo>
                <a:lnTo>
                  <a:pt x="2451" y="3816"/>
                </a:lnTo>
                <a:lnTo>
                  <a:pt x="2335" y="3768"/>
                </a:lnTo>
                <a:lnTo>
                  <a:pt x="2218" y="3720"/>
                </a:lnTo>
                <a:lnTo>
                  <a:pt x="2101" y="3670"/>
                </a:lnTo>
                <a:lnTo>
                  <a:pt x="1983" y="3618"/>
                </a:lnTo>
                <a:lnTo>
                  <a:pt x="1865" y="3566"/>
                </a:lnTo>
                <a:lnTo>
                  <a:pt x="1745" y="3512"/>
                </a:lnTo>
                <a:lnTo>
                  <a:pt x="1625" y="3457"/>
                </a:lnTo>
                <a:lnTo>
                  <a:pt x="1504" y="3401"/>
                </a:lnTo>
                <a:lnTo>
                  <a:pt x="1383" y="3344"/>
                </a:lnTo>
                <a:lnTo>
                  <a:pt x="1261" y="3286"/>
                </a:lnTo>
                <a:lnTo>
                  <a:pt x="1138" y="3226"/>
                </a:lnTo>
                <a:lnTo>
                  <a:pt x="1015" y="3165"/>
                </a:lnTo>
                <a:lnTo>
                  <a:pt x="890" y="3102"/>
                </a:lnTo>
                <a:lnTo>
                  <a:pt x="765" y="3039"/>
                </a:lnTo>
                <a:lnTo>
                  <a:pt x="639" y="2975"/>
                </a:lnTo>
                <a:lnTo>
                  <a:pt x="513" y="2909"/>
                </a:lnTo>
                <a:lnTo>
                  <a:pt x="386" y="2842"/>
                </a:lnTo>
                <a:lnTo>
                  <a:pt x="259" y="2773"/>
                </a:lnTo>
                <a:lnTo>
                  <a:pt x="130" y="2705"/>
                </a:lnTo>
                <a:lnTo>
                  <a:pt x="0" y="2633"/>
                </a:lnTo>
                <a:lnTo>
                  <a:pt x="28" y="2582"/>
                </a:lnTo>
                <a:close/>
                <a:moveTo>
                  <a:pt x="3814" y="4242"/>
                </a:moveTo>
                <a:lnTo>
                  <a:pt x="3922" y="4275"/>
                </a:lnTo>
                <a:lnTo>
                  <a:pt x="4029" y="4306"/>
                </a:lnTo>
                <a:lnTo>
                  <a:pt x="4136" y="4336"/>
                </a:lnTo>
                <a:lnTo>
                  <a:pt x="4243" y="4365"/>
                </a:lnTo>
                <a:lnTo>
                  <a:pt x="4349" y="4393"/>
                </a:lnTo>
                <a:lnTo>
                  <a:pt x="4454" y="4420"/>
                </a:lnTo>
                <a:lnTo>
                  <a:pt x="4559" y="4446"/>
                </a:lnTo>
                <a:lnTo>
                  <a:pt x="4663" y="4470"/>
                </a:lnTo>
                <a:lnTo>
                  <a:pt x="4767" y="4494"/>
                </a:lnTo>
                <a:lnTo>
                  <a:pt x="4870" y="4516"/>
                </a:lnTo>
                <a:lnTo>
                  <a:pt x="4974" y="4538"/>
                </a:lnTo>
                <a:lnTo>
                  <a:pt x="5076" y="4558"/>
                </a:lnTo>
                <a:lnTo>
                  <a:pt x="5177" y="4578"/>
                </a:lnTo>
                <a:lnTo>
                  <a:pt x="5279" y="4596"/>
                </a:lnTo>
                <a:lnTo>
                  <a:pt x="5381" y="4613"/>
                </a:lnTo>
                <a:lnTo>
                  <a:pt x="5481" y="4628"/>
                </a:lnTo>
                <a:lnTo>
                  <a:pt x="5581" y="4643"/>
                </a:lnTo>
                <a:lnTo>
                  <a:pt x="5682" y="4657"/>
                </a:lnTo>
                <a:lnTo>
                  <a:pt x="5781" y="4669"/>
                </a:lnTo>
                <a:lnTo>
                  <a:pt x="5879" y="4681"/>
                </a:lnTo>
                <a:lnTo>
                  <a:pt x="5979" y="4692"/>
                </a:lnTo>
                <a:lnTo>
                  <a:pt x="6076" y="4701"/>
                </a:lnTo>
                <a:lnTo>
                  <a:pt x="6174" y="4710"/>
                </a:lnTo>
                <a:lnTo>
                  <a:pt x="6272" y="4717"/>
                </a:lnTo>
                <a:lnTo>
                  <a:pt x="6369" y="4723"/>
                </a:lnTo>
                <a:lnTo>
                  <a:pt x="6466" y="4729"/>
                </a:lnTo>
                <a:lnTo>
                  <a:pt x="6562" y="4732"/>
                </a:lnTo>
                <a:lnTo>
                  <a:pt x="6658" y="4736"/>
                </a:lnTo>
                <a:lnTo>
                  <a:pt x="6753" y="4738"/>
                </a:lnTo>
                <a:lnTo>
                  <a:pt x="6849" y="4739"/>
                </a:lnTo>
                <a:lnTo>
                  <a:pt x="6944" y="4739"/>
                </a:lnTo>
                <a:lnTo>
                  <a:pt x="7039" y="4738"/>
                </a:lnTo>
                <a:lnTo>
                  <a:pt x="7039" y="4796"/>
                </a:lnTo>
                <a:lnTo>
                  <a:pt x="6944" y="4797"/>
                </a:lnTo>
                <a:lnTo>
                  <a:pt x="6848" y="4797"/>
                </a:lnTo>
                <a:lnTo>
                  <a:pt x="6753" y="4796"/>
                </a:lnTo>
                <a:lnTo>
                  <a:pt x="6657" y="4793"/>
                </a:lnTo>
                <a:lnTo>
                  <a:pt x="6560" y="4790"/>
                </a:lnTo>
                <a:lnTo>
                  <a:pt x="6463" y="4787"/>
                </a:lnTo>
                <a:lnTo>
                  <a:pt x="6365" y="4781"/>
                </a:lnTo>
                <a:lnTo>
                  <a:pt x="6268" y="4774"/>
                </a:lnTo>
                <a:lnTo>
                  <a:pt x="6170" y="4767"/>
                </a:lnTo>
                <a:lnTo>
                  <a:pt x="6071" y="4758"/>
                </a:lnTo>
                <a:lnTo>
                  <a:pt x="5973" y="4749"/>
                </a:lnTo>
                <a:lnTo>
                  <a:pt x="5874" y="4739"/>
                </a:lnTo>
                <a:lnTo>
                  <a:pt x="5774" y="4727"/>
                </a:lnTo>
                <a:lnTo>
                  <a:pt x="5675" y="4714"/>
                </a:lnTo>
                <a:lnTo>
                  <a:pt x="5574" y="4701"/>
                </a:lnTo>
                <a:lnTo>
                  <a:pt x="5474" y="4686"/>
                </a:lnTo>
                <a:lnTo>
                  <a:pt x="5372" y="4669"/>
                </a:lnTo>
                <a:lnTo>
                  <a:pt x="5270" y="4652"/>
                </a:lnTo>
                <a:lnTo>
                  <a:pt x="5168" y="4634"/>
                </a:lnTo>
                <a:lnTo>
                  <a:pt x="5066" y="4615"/>
                </a:lnTo>
                <a:lnTo>
                  <a:pt x="4963" y="4594"/>
                </a:lnTo>
                <a:lnTo>
                  <a:pt x="4859" y="4573"/>
                </a:lnTo>
                <a:lnTo>
                  <a:pt x="4755" y="4550"/>
                </a:lnTo>
                <a:lnTo>
                  <a:pt x="4651" y="4527"/>
                </a:lnTo>
                <a:lnTo>
                  <a:pt x="4546" y="4502"/>
                </a:lnTo>
                <a:lnTo>
                  <a:pt x="4441" y="4477"/>
                </a:lnTo>
                <a:lnTo>
                  <a:pt x="4334" y="4450"/>
                </a:lnTo>
                <a:lnTo>
                  <a:pt x="4228" y="4422"/>
                </a:lnTo>
                <a:lnTo>
                  <a:pt x="4122" y="4392"/>
                </a:lnTo>
                <a:lnTo>
                  <a:pt x="4013" y="4362"/>
                </a:lnTo>
                <a:lnTo>
                  <a:pt x="3906" y="4330"/>
                </a:lnTo>
                <a:lnTo>
                  <a:pt x="3797" y="4297"/>
                </a:lnTo>
                <a:lnTo>
                  <a:pt x="3814" y="4242"/>
                </a:lnTo>
                <a:close/>
                <a:moveTo>
                  <a:pt x="7039" y="4738"/>
                </a:moveTo>
                <a:lnTo>
                  <a:pt x="7145" y="4736"/>
                </a:lnTo>
                <a:lnTo>
                  <a:pt x="7251" y="4732"/>
                </a:lnTo>
                <a:lnTo>
                  <a:pt x="7357" y="4727"/>
                </a:lnTo>
                <a:lnTo>
                  <a:pt x="7462" y="4720"/>
                </a:lnTo>
                <a:lnTo>
                  <a:pt x="7566" y="4711"/>
                </a:lnTo>
                <a:lnTo>
                  <a:pt x="7669" y="4701"/>
                </a:lnTo>
                <a:lnTo>
                  <a:pt x="7771" y="4689"/>
                </a:lnTo>
                <a:lnTo>
                  <a:pt x="7874" y="4676"/>
                </a:lnTo>
                <a:lnTo>
                  <a:pt x="7975" y="4661"/>
                </a:lnTo>
                <a:lnTo>
                  <a:pt x="8077" y="4644"/>
                </a:lnTo>
                <a:lnTo>
                  <a:pt x="8177" y="4627"/>
                </a:lnTo>
                <a:lnTo>
                  <a:pt x="8277" y="4607"/>
                </a:lnTo>
                <a:lnTo>
                  <a:pt x="8375" y="4587"/>
                </a:lnTo>
                <a:lnTo>
                  <a:pt x="8473" y="4564"/>
                </a:lnTo>
                <a:lnTo>
                  <a:pt x="8572" y="4539"/>
                </a:lnTo>
                <a:lnTo>
                  <a:pt x="8669" y="4513"/>
                </a:lnTo>
                <a:lnTo>
                  <a:pt x="8765" y="4486"/>
                </a:lnTo>
                <a:lnTo>
                  <a:pt x="8861" y="4458"/>
                </a:lnTo>
                <a:lnTo>
                  <a:pt x="8957" y="4427"/>
                </a:lnTo>
                <a:lnTo>
                  <a:pt x="9052" y="4394"/>
                </a:lnTo>
                <a:lnTo>
                  <a:pt x="9146" y="4360"/>
                </a:lnTo>
                <a:lnTo>
                  <a:pt x="9240" y="4325"/>
                </a:lnTo>
                <a:lnTo>
                  <a:pt x="9332" y="4288"/>
                </a:lnTo>
                <a:lnTo>
                  <a:pt x="9425" y="4250"/>
                </a:lnTo>
                <a:lnTo>
                  <a:pt x="9516" y="4210"/>
                </a:lnTo>
                <a:lnTo>
                  <a:pt x="9608" y="4168"/>
                </a:lnTo>
                <a:lnTo>
                  <a:pt x="9698" y="4125"/>
                </a:lnTo>
                <a:lnTo>
                  <a:pt x="9788" y="4080"/>
                </a:lnTo>
                <a:lnTo>
                  <a:pt x="9877" y="4034"/>
                </a:lnTo>
                <a:lnTo>
                  <a:pt x="9966" y="3985"/>
                </a:lnTo>
                <a:lnTo>
                  <a:pt x="10054" y="3935"/>
                </a:lnTo>
                <a:lnTo>
                  <a:pt x="10143" y="3883"/>
                </a:lnTo>
                <a:lnTo>
                  <a:pt x="10172" y="3933"/>
                </a:lnTo>
                <a:lnTo>
                  <a:pt x="10084" y="3985"/>
                </a:lnTo>
                <a:lnTo>
                  <a:pt x="9995" y="4036"/>
                </a:lnTo>
                <a:lnTo>
                  <a:pt x="9905" y="4085"/>
                </a:lnTo>
                <a:lnTo>
                  <a:pt x="9815" y="4132"/>
                </a:lnTo>
                <a:lnTo>
                  <a:pt x="9723" y="4177"/>
                </a:lnTo>
                <a:lnTo>
                  <a:pt x="9632" y="4220"/>
                </a:lnTo>
                <a:lnTo>
                  <a:pt x="9540" y="4263"/>
                </a:lnTo>
                <a:lnTo>
                  <a:pt x="9448" y="4303"/>
                </a:lnTo>
                <a:lnTo>
                  <a:pt x="9355" y="4342"/>
                </a:lnTo>
                <a:lnTo>
                  <a:pt x="9260" y="4380"/>
                </a:lnTo>
                <a:lnTo>
                  <a:pt x="9166" y="4415"/>
                </a:lnTo>
                <a:lnTo>
                  <a:pt x="9071" y="4449"/>
                </a:lnTo>
                <a:lnTo>
                  <a:pt x="8975" y="4481"/>
                </a:lnTo>
                <a:lnTo>
                  <a:pt x="8879" y="4512"/>
                </a:lnTo>
                <a:lnTo>
                  <a:pt x="8782" y="4541"/>
                </a:lnTo>
                <a:lnTo>
                  <a:pt x="8685" y="4570"/>
                </a:lnTo>
                <a:lnTo>
                  <a:pt x="8586" y="4596"/>
                </a:lnTo>
                <a:lnTo>
                  <a:pt x="8488" y="4619"/>
                </a:lnTo>
                <a:lnTo>
                  <a:pt x="8388" y="4643"/>
                </a:lnTo>
                <a:lnTo>
                  <a:pt x="8288" y="4663"/>
                </a:lnTo>
                <a:lnTo>
                  <a:pt x="8187" y="4684"/>
                </a:lnTo>
                <a:lnTo>
                  <a:pt x="8087" y="4702"/>
                </a:lnTo>
                <a:lnTo>
                  <a:pt x="7985" y="4718"/>
                </a:lnTo>
                <a:lnTo>
                  <a:pt x="7882" y="4733"/>
                </a:lnTo>
                <a:lnTo>
                  <a:pt x="7779" y="4746"/>
                </a:lnTo>
                <a:lnTo>
                  <a:pt x="7675" y="4758"/>
                </a:lnTo>
                <a:lnTo>
                  <a:pt x="7571" y="4769"/>
                </a:lnTo>
                <a:lnTo>
                  <a:pt x="7466" y="4778"/>
                </a:lnTo>
                <a:lnTo>
                  <a:pt x="7360" y="4784"/>
                </a:lnTo>
                <a:lnTo>
                  <a:pt x="7254" y="4790"/>
                </a:lnTo>
                <a:lnTo>
                  <a:pt x="7146" y="4793"/>
                </a:lnTo>
                <a:lnTo>
                  <a:pt x="7039" y="4796"/>
                </a:lnTo>
                <a:lnTo>
                  <a:pt x="7039" y="4738"/>
                </a:lnTo>
                <a:close/>
                <a:moveTo>
                  <a:pt x="10143" y="3883"/>
                </a:moveTo>
                <a:lnTo>
                  <a:pt x="10230" y="3831"/>
                </a:lnTo>
                <a:lnTo>
                  <a:pt x="10316" y="3776"/>
                </a:lnTo>
                <a:lnTo>
                  <a:pt x="10401" y="3720"/>
                </a:lnTo>
                <a:lnTo>
                  <a:pt x="10487" y="3662"/>
                </a:lnTo>
                <a:lnTo>
                  <a:pt x="10572" y="3602"/>
                </a:lnTo>
                <a:lnTo>
                  <a:pt x="10657" y="3541"/>
                </a:lnTo>
                <a:lnTo>
                  <a:pt x="10741" y="3478"/>
                </a:lnTo>
                <a:lnTo>
                  <a:pt x="10823" y="3413"/>
                </a:lnTo>
                <a:lnTo>
                  <a:pt x="10906" y="3347"/>
                </a:lnTo>
                <a:lnTo>
                  <a:pt x="10988" y="3279"/>
                </a:lnTo>
                <a:lnTo>
                  <a:pt x="11069" y="3210"/>
                </a:lnTo>
                <a:lnTo>
                  <a:pt x="11151" y="3139"/>
                </a:lnTo>
                <a:lnTo>
                  <a:pt x="11231" y="3065"/>
                </a:lnTo>
                <a:lnTo>
                  <a:pt x="11310" y="2991"/>
                </a:lnTo>
                <a:lnTo>
                  <a:pt x="11389" y="2915"/>
                </a:lnTo>
                <a:lnTo>
                  <a:pt x="11468" y="2837"/>
                </a:lnTo>
                <a:lnTo>
                  <a:pt x="11546" y="2758"/>
                </a:lnTo>
                <a:lnTo>
                  <a:pt x="11624" y="2676"/>
                </a:lnTo>
                <a:lnTo>
                  <a:pt x="11701" y="2593"/>
                </a:lnTo>
                <a:lnTo>
                  <a:pt x="11777" y="2508"/>
                </a:lnTo>
                <a:lnTo>
                  <a:pt x="11854" y="2422"/>
                </a:lnTo>
                <a:lnTo>
                  <a:pt x="11928" y="2334"/>
                </a:lnTo>
                <a:lnTo>
                  <a:pt x="12004" y="2244"/>
                </a:lnTo>
                <a:lnTo>
                  <a:pt x="12078" y="2153"/>
                </a:lnTo>
                <a:lnTo>
                  <a:pt x="12152" y="2059"/>
                </a:lnTo>
                <a:lnTo>
                  <a:pt x="12226" y="1965"/>
                </a:lnTo>
                <a:lnTo>
                  <a:pt x="12298" y="1868"/>
                </a:lnTo>
                <a:lnTo>
                  <a:pt x="12370" y="1770"/>
                </a:lnTo>
                <a:lnTo>
                  <a:pt x="12442" y="1670"/>
                </a:lnTo>
                <a:lnTo>
                  <a:pt x="12513" y="1569"/>
                </a:lnTo>
                <a:lnTo>
                  <a:pt x="12584" y="1465"/>
                </a:lnTo>
                <a:lnTo>
                  <a:pt x="12654" y="1359"/>
                </a:lnTo>
                <a:lnTo>
                  <a:pt x="12703" y="1392"/>
                </a:lnTo>
                <a:lnTo>
                  <a:pt x="12631" y="1497"/>
                </a:lnTo>
                <a:lnTo>
                  <a:pt x="12560" y="1601"/>
                </a:lnTo>
                <a:lnTo>
                  <a:pt x="12489" y="1704"/>
                </a:lnTo>
                <a:lnTo>
                  <a:pt x="12417" y="1805"/>
                </a:lnTo>
                <a:lnTo>
                  <a:pt x="12344" y="1903"/>
                </a:lnTo>
                <a:lnTo>
                  <a:pt x="12271" y="2000"/>
                </a:lnTo>
                <a:lnTo>
                  <a:pt x="12196" y="2096"/>
                </a:lnTo>
                <a:lnTo>
                  <a:pt x="12123" y="2190"/>
                </a:lnTo>
                <a:lnTo>
                  <a:pt x="12047" y="2282"/>
                </a:lnTo>
                <a:lnTo>
                  <a:pt x="11972" y="2372"/>
                </a:lnTo>
                <a:lnTo>
                  <a:pt x="11897" y="2460"/>
                </a:lnTo>
                <a:lnTo>
                  <a:pt x="11820" y="2547"/>
                </a:lnTo>
                <a:lnTo>
                  <a:pt x="11743" y="2633"/>
                </a:lnTo>
                <a:lnTo>
                  <a:pt x="11665" y="2717"/>
                </a:lnTo>
                <a:lnTo>
                  <a:pt x="11587" y="2798"/>
                </a:lnTo>
                <a:lnTo>
                  <a:pt x="11508" y="2879"/>
                </a:lnTo>
                <a:lnTo>
                  <a:pt x="11429" y="2957"/>
                </a:lnTo>
                <a:lnTo>
                  <a:pt x="11349" y="3033"/>
                </a:lnTo>
                <a:lnTo>
                  <a:pt x="11268" y="3109"/>
                </a:lnTo>
                <a:lnTo>
                  <a:pt x="11188" y="3183"/>
                </a:lnTo>
                <a:lnTo>
                  <a:pt x="11107" y="3254"/>
                </a:lnTo>
                <a:lnTo>
                  <a:pt x="11024" y="3324"/>
                </a:lnTo>
                <a:lnTo>
                  <a:pt x="10942" y="3393"/>
                </a:lnTo>
                <a:lnTo>
                  <a:pt x="10858" y="3460"/>
                </a:lnTo>
                <a:lnTo>
                  <a:pt x="10774" y="3524"/>
                </a:lnTo>
                <a:lnTo>
                  <a:pt x="10691" y="3587"/>
                </a:lnTo>
                <a:lnTo>
                  <a:pt x="10605" y="3649"/>
                </a:lnTo>
                <a:lnTo>
                  <a:pt x="10520" y="3709"/>
                </a:lnTo>
                <a:lnTo>
                  <a:pt x="10434" y="3768"/>
                </a:lnTo>
                <a:lnTo>
                  <a:pt x="10347" y="3825"/>
                </a:lnTo>
                <a:lnTo>
                  <a:pt x="10260" y="3880"/>
                </a:lnTo>
                <a:lnTo>
                  <a:pt x="10172" y="3933"/>
                </a:lnTo>
                <a:lnTo>
                  <a:pt x="10143" y="3883"/>
                </a:lnTo>
                <a:close/>
                <a:moveTo>
                  <a:pt x="12654" y="1359"/>
                </a:moveTo>
                <a:lnTo>
                  <a:pt x="12671" y="1335"/>
                </a:lnTo>
                <a:lnTo>
                  <a:pt x="12690" y="1309"/>
                </a:lnTo>
                <a:lnTo>
                  <a:pt x="12709" y="1283"/>
                </a:lnTo>
                <a:lnTo>
                  <a:pt x="12731" y="1257"/>
                </a:lnTo>
                <a:lnTo>
                  <a:pt x="12752" y="1231"/>
                </a:lnTo>
                <a:lnTo>
                  <a:pt x="12776" y="1203"/>
                </a:lnTo>
                <a:lnTo>
                  <a:pt x="12801" y="1177"/>
                </a:lnTo>
                <a:lnTo>
                  <a:pt x="12826" y="1150"/>
                </a:lnTo>
                <a:lnTo>
                  <a:pt x="12852" y="1124"/>
                </a:lnTo>
                <a:lnTo>
                  <a:pt x="12880" y="1097"/>
                </a:lnTo>
                <a:lnTo>
                  <a:pt x="12908" y="1071"/>
                </a:lnTo>
                <a:lnTo>
                  <a:pt x="12938" y="1044"/>
                </a:lnTo>
                <a:lnTo>
                  <a:pt x="12968" y="1017"/>
                </a:lnTo>
                <a:lnTo>
                  <a:pt x="12999" y="990"/>
                </a:lnTo>
                <a:lnTo>
                  <a:pt x="13032" y="964"/>
                </a:lnTo>
                <a:lnTo>
                  <a:pt x="13064" y="937"/>
                </a:lnTo>
                <a:lnTo>
                  <a:pt x="13132" y="884"/>
                </a:lnTo>
                <a:lnTo>
                  <a:pt x="13204" y="830"/>
                </a:lnTo>
                <a:lnTo>
                  <a:pt x="13279" y="777"/>
                </a:lnTo>
                <a:lnTo>
                  <a:pt x="13356" y="725"/>
                </a:lnTo>
                <a:lnTo>
                  <a:pt x="13435" y="674"/>
                </a:lnTo>
                <a:lnTo>
                  <a:pt x="13518" y="624"/>
                </a:lnTo>
                <a:lnTo>
                  <a:pt x="13601" y="574"/>
                </a:lnTo>
                <a:lnTo>
                  <a:pt x="13688" y="525"/>
                </a:lnTo>
                <a:lnTo>
                  <a:pt x="13715" y="576"/>
                </a:lnTo>
                <a:lnTo>
                  <a:pt x="13631" y="624"/>
                </a:lnTo>
                <a:lnTo>
                  <a:pt x="13548" y="672"/>
                </a:lnTo>
                <a:lnTo>
                  <a:pt x="13468" y="722"/>
                </a:lnTo>
                <a:lnTo>
                  <a:pt x="13390" y="773"/>
                </a:lnTo>
                <a:lnTo>
                  <a:pt x="13314" y="824"/>
                </a:lnTo>
                <a:lnTo>
                  <a:pt x="13241" y="876"/>
                </a:lnTo>
                <a:lnTo>
                  <a:pt x="13171" y="928"/>
                </a:lnTo>
                <a:lnTo>
                  <a:pt x="13103" y="980"/>
                </a:lnTo>
                <a:lnTo>
                  <a:pt x="13071" y="1006"/>
                </a:lnTo>
                <a:lnTo>
                  <a:pt x="13039" y="1032"/>
                </a:lnTo>
                <a:lnTo>
                  <a:pt x="13009" y="1058"/>
                </a:lnTo>
                <a:lnTo>
                  <a:pt x="12980" y="1084"/>
                </a:lnTo>
                <a:lnTo>
                  <a:pt x="12950" y="1111"/>
                </a:lnTo>
                <a:lnTo>
                  <a:pt x="12923" y="1137"/>
                </a:lnTo>
                <a:lnTo>
                  <a:pt x="12896" y="1163"/>
                </a:lnTo>
                <a:lnTo>
                  <a:pt x="12870" y="1189"/>
                </a:lnTo>
                <a:lnTo>
                  <a:pt x="12845" y="1215"/>
                </a:lnTo>
                <a:lnTo>
                  <a:pt x="12821" y="1240"/>
                </a:lnTo>
                <a:lnTo>
                  <a:pt x="12799" y="1266"/>
                </a:lnTo>
                <a:lnTo>
                  <a:pt x="12777" y="1292"/>
                </a:lnTo>
                <a:lnTo>
                  <a:pt x="12757" y="1316"/>
                </a:lnTo>
                <a:lnTo>
                  <a:pt x="12738" y="1341"/>
                </a:lnTo>
                <a:lnTo>
                  <a:pt x="12720" y="1367"/>
                </a:lnTo>
                <a:lnTo>
                  <a:pt x="12703" y="1392"/>
                </a:lnTo>
                <a:lnTo>
                  <a:pt x="12654" y="1359"/>
                </a:lnTo>
                <a:close/>
                <a:moveTo>
                  <a:pt x="13688" y="525"/>
                </a:moveTo>
                <a:lnTo>
                  <a:pt x="13773" y="479"/>
                </a:lnTo>
                <a:lnTo>
                  <a:pt x="13859" y="435"/>
                </a:lnTo>
                <a:lnTo>
                  <a:pt x="13946" y="392"/>
                </a:lnTo>
                <a:lnTo>
                  <a:pt x="14035" y="349"/>
                </a:lnTo>
                <a:lnTo>
                  <a:pt x="14124" y="309"/>
                </a:lnTo>
                <a:lnTo>
                  <a:pt x="14215" y="271"/>
                </a:lnTo>
                <a:lnTo>
                  <a:pt x="14305" y="234"/>
                </a:lnTo>
                <a:lnTo>
                  <a:pt x="14396" y="199"/>
                </a:lnTo>
                <a:lnTo>
                  <a:pt x="14487" y="166"/>
                </a:lnTo>
                <a:lnTo>
                  <a:pt x="14578" y="134"/>
                </a:lnTo>
                <a:lnTo>
                  <a:pt x="14669" y="106"/>
                </a:lnTo>
                <a:lnTo>
                  <a:pt x="14760" y="79"/>
                </a:lnTo>
                <a:lnTo>
                  <a:pt x="14804" y="67"/>
                </a:lnTo>
                <a:lnTo>
                  <a:pt x="14849" y="55"/>
                </a:lnTo>
                <a:lnTo>
                  <a:pt x="14894" y="45"/>
                </a:lnTo>
                <a:lnTo>
                  <a:pt x="14938" y="34"/>
                </a:lnTo>
                <a:lnTo>
                  <a:pt x="14982" y="25"/>
                </a:lnTo>
                <a:lnTo>
                  <a:pt x="15026" y="15"/>
                </a:lnTo>
                <a:lnTo>
                  <a:pt x="15069" y="8"/>
                </a:lnTo>
                <a:lnTo>
                  <a:pt x="15112" y="0"/>
                </a:lnTo>
                <a:lnTo>
                  <a:pt x="15123" y="56"/>
                </a:lnTo>
                <a:lnTo>
                  <a:pt x="15080" y="64"/>
                </a:lnTo>
                <a:lnTo>
                  <a:pt x="15037" y="72"/>
                </a:lnTo>
                <a:lnTo>
                  <a:pt x="14994" y="81"/>
                </a:lnTo>
                <a:lnTo>
                  <a:pt x="14950" y="91"/>
                </a:lnTo>
                <a:lnTo>
                  <a:pt x="14907" y="101"/>
                </a:lnTo>
                <a:lnTo>
                  <a:pt x="14863" y="112"/>
                </a:lnTo>
                <a:lnTo>
                  <a:pt x="14818" y="123"/>
                </a:lnTo>
                <a:lnTo>
                  <a:pt x="14774" y="135"/>
                </a:lnTo>
                <a:lnTo>
                  <a:pt x="14685" y="161"/>
                </a:lnTo>
                <a:lnTo>
                  <a:pt x="14595" y="190"/>
                </a:lnTo>
                <a:lnTo>
                  <a:pt x="14505" y="220"/>
                </a:lnTo>
                <a:lnTo>
                  <a:pt x="14415" y="253"/>
                </a:lnTo>
                <a:lnTo>
                  <a:pt x="14326" y="288"/>
                </a:lnTo>
                <a:lnTo>
                  <a:pt x="14236" y="324"/>
                </a:lnTo>
                <a:lnTo>
                  <a:pt x="14147" y="362"/>
                </a:lnTo>
                <a:lnTo>
                  <a:pt x="14059" y="402"/>
                </a:lnTo>
                <a:lnTo>
                  <a:pt x="13971" y="444"/>
                </a:lnTo>
                <a:lnTo>
                  <a:pt x="13885" y="487"/>
                </a:lnTo>
                <a:lnTo>
                  <a:pt x="13799" y="531"/>
                </a:lnTo>
                <a:lnTo>
                  <a:pt x="13715" y="576"/>
                </a:lnTo>
                <a:lnTo>
                  <a:pt x="13688" y="52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6444" name="Group 124"/>
          <p:cNvGrpSpPr>
            <a:grpSpLocks/>
          </p:cNvGrpSpPr>
          <p:nvPr/>
        </p:nvGrpSpPr>
        <p:grpSpPr bwMode="auto">
          <a:xfrm>
            <a:off x="6834188" y="4611688"/>
            <a:ext cx="939800" cy="569912"/>
            <a:chOff x="2251" y="1995"/>
            <a:chExt cx="1313" cy="506"/>
          </a:xfrm>
        </p:grpSpPr>
        <p:sp>
          <p:nvSpPr>
            <p:cNvPr id="103516" name="Freeform 125"/>
            <p:cNvSpPr>
              <a:spLocks/>
            </p:cNvSpPr>
            <p:nvPr/>
          </p:nvSpPr>
          <p:spPr bwMode="auto">
            <a:xfrm>
              <a:off x="3229" y="2435"/>
              <a:ext cx="38" cy="18"/>
            </a:xfrm>
            <a:custGeom>
              <a:avLst/>
              <a:gdLst>
                <a:gd name="T0" fmla="*/ 0 w 148"/>
                <a:gd name="T1" fmla="*/ 0 h 71"/>
                <a:gd name="T2" fmla="*/ 0 w 148"/>
                <a:gd name="T3" fmla="*/ 0 h 71"/>
                <a:gd name="T4" fmla="*/ 0 w 148"/>
                <a:gd name="T5" fmla="*/ 0 h 71"/>
                <a:gd name="T6" fmla="*/ 0 w 148"/>
                <a:gd name="T7" fmla="*/ 0 h 71"/>
                <a:gd name="T8" fmla="*/ 0 w 148"/>
                <a:gd name="T9" fmla="*/ 0 h 71"/>
                <a:gd name="T10" fmla="*/ 0 w 148"/>
                <a:gd name="T11" fmla="*/ 0 h 71"/>
                <a:gd name="T12" fmla="*/ 0 w 148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71"/>
                <a:gd name="T23" fmla="*/ 148 w 148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71">
                  <a:moveTo>
                    <a:pt x="0" y="27"/>
                  </a:moveTo>
                  <a:lnTo>
                    <a:pt x="23" y="34"/>
                  </a:lnTo>
                  <a:lnTo>
                    <a:pt x="139" y="71"/>
                  </a:lnTo>
                  <a:lnTo>
                    <a:pt x="148" y="44"/>
                  </a:lnTo>
                  <a:lnTo>
                    <a:pt x="32" y="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7" name="Freeform 126"/>
            <p:cNvSpPr>
              <a:spLocks/>
            </p:cNvSpPr>
            <p:nvPr/>
          </p:nvSpPr>
          <p:spPr bwMode="auto">
            <a:xfrm>
              <a:off x="3160" y="2414"/>
              <a:ext cx="38" cy="17"/>
            </a:xfrm>
            <a:custGeom>
              <a:avLst/>
              <a:gdLst>
                <a:gd name="T0" fmla="*/ 0 w 147"/>
                <a:gd name="T1" fmla="*/ 0 h 71"/>
                <a:gd name="T2" fmla="*/ 0 w 147"/>
                <a:gd name="T3" fmla="*/ 0 h 71"/>
                <a:gd name="T4" fmla="*/ 0 w 147"/>
                <a:gd name="T5" fmla="*/ 0 h 71"/>
                <a:gd name="T6" fmla="*/ 0 w 147"/>
                <a:gd name="T7" fmla="*/ 0 h 71"/>
                <a:gd name="T8" fmla="*/ 0 w 147"/>
                <a:gd name="T9" fmla="*/ 0 h 71"/>
                <a:gd name="T10" fmla="*/ 0 w 147"/>
                <a:gd name="T11" fmla="*/ 0 h 71"/>
                <a:gd name="T12" fmla="*/ 0 w 147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1"/>
                <a:gd name="T23" fmla="*/ 147 w 147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1">
                  <a:moveTo>
                    <a:pt x="0" y="27"/>
                  </a:moveTo>
                  <a:lnTo>
                    <a:pt x="79" y="53"/>
                  </a:lnTo>
                  <a:lnTo>
                    <a:pt x="138" y="71"/>
                  </a:lnTo>
                  <a:lnTo>
                    <a:pt x="147" y="44"/>
                  </a:lnTo>
                  <a:lnTo>
                    <a:pt x="88" y="25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8" name="Freeform 127"/>
            <p:cNvSpPr>
              <a:spLocks/>
            </p:cNvSpPr>
            <p:nvPr/>
          </p:nvSpPr>
          <p:spPr bwMode="auto">
            <a:xfrm>
              <a:off x="3092" y="2391"/>
              <a:ext cx="35" cy="17"/>
            </a:xfrm>
            <a:custGeom>
              <a:avLst/>
              <a:gdLst>
                <a:gd name="T0" fmla="*/ 0 w 147"/>
                <a:gd name="T1" fmla="*/ 0 h 71"/>
                <a:gd name="T2" fmla="*/ 0 w 147"/>
                <a:gd name="T3" fmla="*/ 0 h 71"/>
                <a:gd name="T4" fmla="*/ 0 w 147"/>
                <a:gd name="T5" fmla="*/ 0 h 71"/>
                <a:gd name="T6" fmla="*/ 0 w 147"/>
                <a:gd name="T7" fmla="*/ 0 h 71"/>
                <a:gd name="T8" fmla="*/ 0 w 147"/>
                <a:gd name="T9" fmla="*/ 0 h 71"/>
                <a:gd name="T10" fmla="*/ 0 w 147"/>
                <a:gd name="T11" fmla="*/ 0 h 71"/>
                <a:gd name="T12" fmla="*/ 0 w 147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1"/>
                <a:gd name="T23" fmla="*/ 147 w 147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1">
                  <a:moveTo>
                    <a:pt x="0" y="27"/>
                  </a:moveTo>
                  <a:lnTo>
                    <a:pt x="59" y="46"/>
                  </a:lnTo>
                  <a:lnTo>
                    <a:pt x="138" y="71"/>
                  </a:lnTo>
                  <a:lnTo>
                    <a:pt x="147" y="44"/>
                  </a:lnTo>
                  <a:lnTo>
                    <a:pt x="67" y="18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9" name="Freeform 128"/>
            <p:cNvSpPr>
              <a:spLocks/>
            </p:cNvSpPr>
            <p:nvPr/>
          </p:nvSpPr>
          <p:spPr bwMode="auto">
            <a:xfrm>
              <a:off x="3023" y="2369"/>
              <a:ext cx="35" cy="17"/>
            </a:xfrm>
            <a:custGeom>
              <a:avLst/>
              <a:gdLst>
                <a:gd name="T0" fmla="*/ 0 w 147"/>
                <a:gd name="T1" fmla="*/ 0 h 73"/>
                <a:gd name="T2" fmla="*/ 0 w 147"/>
                <a:gd name="T3" fmla="*/ 0 h 73"/>
                <a:gd name="T4" fmla="*/ 0 w 147"/>
                <a:gd name="T5" fmla="*/ 0 h 73"/>
                <a:gd name="T6" fmla="*/ 0 w 147"/>
                <a:gd name="T7" fmla="*/ 0 h 73"/>
                <a:gd name="T8" fmla="*/ 0 w 147"/>
                <a:gd name="T9" fmla="*/ 0 h 73"/>
                <a:gd name="T10" fmla="*/ 0 w 147"/>
                <a:gd name="T11" fmla="*/ 0 h 73"/>
                <a:gd name="T12" fmla="*/ 0 w 147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3"/>
                <a:gd name="T23" fmla="*/ 147 w 14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3">
                  <a:moveTo>
                    <a:pt x="0" y="29"/>
                  </a:moveTo>
                  <a:lnTo>
                    <a:pt x="68" y="50"/>
                  </a:lnTo>
                  <a:lnTo>
                    <a:pt x="138" y="73"/>
                  </a:lnTo>
                  <a:lnTo>
                    <a:pt x="147" y="44"/>
                  </a:lnTo>
                  <a:lnTo>
                    <a:pt x="77" y="22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0" name="Freeform 129"/>
            <p:cNvSpPr>
              <a:spLocks/>
            </p:cNvSpPr>
            <p:nvPr/>
          </p:nvSpPr>
          <p:spPr bwMode="auto">
            <a:xfrm>
              <a:off x="2952" y="2346"/>
              <a:ext cx="38" cy="18"/>
            </a:xfrm>
            <a:custGeom>
              <a:avLst/>
              <a:gdLst>
                <a:gd name="T0" fmla="*/ 0 w 148"/>
                <a:gd name="T1" fmla="*/ 0 h 73"/>
                <a:gd name="T2" fmla="*/ 0 w 148"/>
                <a:gd name="T3" fmla="*/ 0 h 73"/>
                <a:gd name="T4" fmla="*/ 0 w 148"/>
                <a:gd name="T5" fmla="*/ 0 h 73"/>
                <a:gd name="T6" fmla="*/ 0 w 148"/>
                <a:gd name="T7" fmla="*/ 0 h 73"/>
                <a:gd name="T8" fmla="*/ 0 w 148"/>
                <a:gd name="T9" fmla="*/ 0 h 73"/>
                <a:gd name="T10" fmla="*/ 0 w 148"/>
                <a:gd name="T11" fmla="*/ 0 h 73"/>
                <a:gd name="T12" fmla="*/ 0 w 148"/>
                <a:gd name="T13" fmla="*/ 0 h 73"/>
                <a:gd name="T14" fmla="*/ 0 w 148"/>
                <a:gd name="T15" fmla="*/ 0 h 73"/>
                <a:gd name="T16" fmla="*/ 0 w 148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73"/>
                <a:gd name="T29" fmla="*/ 148 w 148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73">
                  <a:moveTo>
                    <a:pt x="0" y="27"/>
                  </a:moveTo>
                  <a:lnTo>
                    <a:pt x="23" y="35"/>
                  </a:lnTo>
                  <a:lnTo>
                    <a:pt x="100" y="60"/>
                  </a:lnTo>
                  <a:lnTo>
                    <a:pt x="139" y="73"/>
                  </a:lnTo>
                  <a:lnTo>
                    <a:pt x="148" y="44"/>
                  </a:lnTo>
                  <a:lnTo>
                    <a:pt x="109" y="32"/>
                  </a:lnTo>
                  <a:lnTo>
                    <a:pt x="32" y="8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1" name="Freeform 130"/>
            <p:cNvSpPr>
              <a:spLocks/>
            </p:cNvSpPr>
            <p:nvPr/>
          </p:nvSpPr>
          <p:spPr bwMode="auto">
            <a:xfrm>
              <a:off x="2903" y="2330"/>
              <a:ext cx="18" cy="10"/>
            </a:xfrm>
            <a:custGeom>
              <a:avLst/>
              <a:gdLst>
                <a:gd name="T0" fmla="*/ 0 w 69"/>
                <a:gd name="T1" fmla="*/ 0 h 46"/>
                <a:gd name="T2" fmla="*/ 0 w 69"/>
                <a:gd name="T3" fmla="*/ 0 h 46"/>
                <a:gd name="T4" fmla="*/ 0 w 69"/>
                <a:gd name="T5" fmla="*/ 0 h 46"/>
                <a:gd name="T6" fmla="*/ 0 w 69"/>
                <a:gd name="T7" fmla="*/ 0 h 46"/>
                <a:gd name="T8" fmla="*/ 0 w 69"/>
                <a:gd name="T9" fmla="*/ 0 h 46"/>
                <a:gd name="T10" fmla="*/ 0 w 69"/>
                <a:gd name="T11" fmla="*/ 0 h 46"/>
                <a:gd name="T12" fmla="*/ 0 w 69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46"/>
                <a:gd name="T23" fmla="*/ 69 w 6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46">
                  <a:moveTo>
                    <a:pt x="0" y="27"/>
                  </a:moveTo>
                  <a:lnTo>
                    <a:pt x="0" y="27"/>
                  </a:lnTo>
                  <a:lnTo>
                    <a:pt x="60" y="46"/>
                  </a:lnTo>
                  <a:lnTo>
                    <a:pt x="69" y="19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2" name="Freeform 131"/>
            <p:cNvSpPr>
              <a:spLocks/>
            </p:cNvSpPr>
            <p:nvPr/>
          </p:nvSpPr>
          <p:spPr bwMode="auto">
            <a:xfrm>
              <a:off x="2883" y="2323"/>
              <a:ext cx="22" cy="14"/>
            </a:xfrm>
            <a:custGeom>
              <a:avLst/>
              <a:gdLst>
                <a:gd name="T0" fmla="*/ 0 w 87"/>
                <a:gd name="T1" fmla="*/ 0 h 52"/>
                <a:gd name="T2" fmla="*/ 0 w 87"/>
                <a:gd name="T3" fmla="*/ 0 h 52"/>
                <a:gd name="T4" fmla="*/ 0 w 87"/>
                <a:gd name="T5" fmla="*/ 0 h 52"/>
                <a:gd name="T6" fmla="*/ 0 w 87"/>
                <a:gd name="T7" fmla="*/ 0 h 52"/>
                <a:gd name="T8" fmla="*/ 0 w 87"/>
                <a:gd name="T9" fmla="*/ 0 h 52"/>
                <a:gd name="T10" fmla="*/ 0 w 87"/>
                <a:gd name="T11" fmla="*/ 0 h 52"/>
                <a:gd name="T12" fmla="*/ 0 w 87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2"/>
                <a:gd name="T23" fmla="*/ 87 w 87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2">
                  <a:moveTo>
                    <a:pt x="0" y="27"/>
                  </a:moveTo>
                  <a:lnTo>
                    <a:pt x="13" y="32"/>
                  </a:lnTo>
                  <a:lnTo>
                    <a:pt x="78" y="52"/>
                  </a:lnTo>
                  <a:lnTo>
                    <a:pt x="87" y="25"/>
                  </a:lnTo>
                  <a:lnTo>
                    <a:pt x="22" y="5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3" name="Freeform 132"/>
            <p:cNvSpPr>
              <a:spLocks/>
            </p:cNvSpPr>
            <p:nvPr/>
          </p:nvSpPr>
          <p:spPr bwMode="auto">
            <a:xfrm>
              <a:off x="2814" y="2304"/>
              <a:ext cx="38" cy="17"/>
            </a:xfrm>
            <a:custGeom>
              <a:avLst/>
              <a:gdLst>
                <a:gd name="T0" fmla="*/ 0 w 147"/>
                <a:gd name="T1" fmla="*/ 0 h 69"/>
                <a:gd name="T2" fmla="*/ 0 w 147"/>
                <a:gd name="T3" fmla="*/ 0 h 69"/>
                <a:gd name="T4" fmla="*/ 0 w 147"/>
                <a:gd name="T5" fmla="*/ 0 h 69"/>
                <a:gd name="T6" fmla="*/ 0 w 147"/>
                <a:gd name="T7" fmla="*/ 0 h 69"/>
                <a:gd name="T8" fmla="*/ 0 w 147"/>
                <a:gd name="T9" fmla="*/ 0 h 69"/>
                <a:gd name="T10" fmla="*/ 0 w 147"/>
                <a:gd name="T11" fmla="*/ 0 h 69"/>
                <a:gd name="T12" fmla="*/ 0 w 147"/>
                <a:gd name="T13" fmla="*/ 0 h 69"/>
                <a:gd name="T14" fmla="*/ 0 w 147"/>
                <a:gd name="T15" fmla="*/ 0 h 69"/>
                <a:gd name="T16" fmla="*/ 0 w 147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9"/>
                <a:gd name="T29" fmla="*/ 147 w 147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9">
                  <a:moveTo>
                    <a:pt x="0" y="27"/>
                  </a:moveTo>
                  <a:lnTo>
                    <a:pt x="36" y="39"/>
                  </a:lnTo>
                  <a:lnTo>
                    <a:pt x="100" y="58"/>
                  </a:lnTo>
                  <a:lnTo>
                    <a:pt x="139" y="69"/>
                  </a:lnTo>
                  <a:lnTo>
                    <a:pt x="147" y="42"/>
                  </a:lnTo>
                  <a:lnTo>
                    <a:pt x="108" y="30"/>
                  </a:lnTo>
                  <a:lnTo>
                    <a:pt x="45" y="1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4" name="Freeform 133"/>
            <p:cNvSpPr>
              <a:spLocks/>
            </p:cNvSpPr>
            <p:nvPr/>
          </p:nvSpPr>
          <p:spPr bwMode="auto">
            <a:xfrm>
              <a:off x="2743" y="2283"/>
              <a:ext cx="38" cy="17"/>
            </a:xfrm>
            <a:custGeom>
              <a:avLst/>
              <a:gdLst>
                <a:gd name="T0" fmla="*/ 0 w 147"/>
                <a:gd name="T1" fmla="*/ 0 h 68"/>
                <a:gd name="T2" fmla="*/ 0 w 147"/>
                <a:gd name="T3" fmla="*/ 0 h 68"/>
                <a:gd name="T4" fmla="*/ 0 w 147"/>
                <a:gd name="T5" fmla="*/ 0 h 68"/>
                <a:gd name="T6" fmla="*/ 0 w 147"/>
                <a:gd name="T7" fmla="*/ 0 h 68"/>
                <a:gd name="T8" fmla="*/ 0 w 147"/>
                <a:gd name="T9" fmla="*/ 0 h 68"/>
                <a:gd name="T10" fmla="*/ 0 w 147"/>
                <a:gd name="T11" fmla="*/ 0 h 68"/>
                <a:gd name="T12" fmla="*/ 0 w 147"/>
                <a:gd name="T13" fmla="*/ 0 h 68"/>
                <a:gd name="T14" fmla="*/ 0 w 147"/>
                <a:gd name="T15" fmla="*/ 0 h 68"/>
                <a:gd name="T16" fmla="*/ 0 w 147"/>
                <a:gd name="T17" fmla="*/ 0 h 68"/>
                <a:gd name="T18" fmla="*/ 0 w 147"/>
                <a:gd name="T19" fmla="*/ 0 h 68"/>
                <a:gd name="T20" fmla="*/ 0 w 14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"/>
                <a:gd name="T34" fmla="*/ 0 h 68"/>
                <a:gd name="T35" fmla="*/ 147 w 14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" h="68">
                  <a:moveTo>
                    <a:pt x="0" y="27"/>
                  </a:moveTo>
                  <a:lnTo>
                    <a:pt x="1" y="28"/>
                  </a:lnTo>
                  <a:lnTo>
                    <a:pt x="63" y="45"/>
                  </a:lnTo>
                  <a:lnTo>
                    <a:pt x="125" y="63"/>
                  </a:lnTo>
                  <a:lnTo>
                    <a:pt x="139" y="68"/>
                  </a:lnTo>
                  <a:lnTo>
                    <a:pt x="147" y="39"/>
                  </a:lnTo>
                  <a:lnTo>
                    <a:pt x="133" y="36"/>
                  </a:lnTo>
                  <a:lnTo>
                    <a:pt x="71" y="18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5" name="Freeform 134"/>
            <p:cNvSpPr>
              <a:spLocks/>
            </p:cNvSpPr>
            <p:nvPr/>
          </p:nvSpPr>
          <p:spPr bwMode="auto">
            <a:xfrm>
              <a:off x="2675" y="2263"/>
              <a:ext cx="35" cy="17"/>
            </a:xfrm>
            <a:custGeom>
              <a:avLst/>
              <a:gdLst>
                <a:gd name="T0" fmla="*/ 0 w 148"/>
                <a:gd name="T1" fmla="*/ 0 h 65"/>
                <a:gd name="T2" fmla="*/ 0 w 148"/>
                <a:gd name="T3" fmla="*/ 0 h 65"/>
                <a:gd name="T4" fmla="*/ 0 w 148"/>
                <a:gd name="T5" fmla="*/ 0 h 65"/>
                <a:gd name="T6" fmla="*/ 0 w 148"/>
                <a:gd name="T7" fmla="*/ 0 h 65"/>
                <a:gd name="T8" fmla="*/ 0 w 148"/>
                <a:gd name="T9" fmla="*/ 0 h 65"/>
                <a:gd name="T10" fmla="*/ 0 w 148"/>
                <a:gd name="T11" fmla="*/ 0 h 65"/>
                <a:gd name="T12" fmla="*/ 0 w 148"/>
                <a:gd name="T13" fmla="*/ 0 h 65"/>
                <a:gd name="T14" fmla="*/ 0 w 148"/>
                <a:gd name="T15" fmla="*/ 0 h 65"/>
                <a:gd name="T16" fmla="*/ 0 w 148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65"/>
                <a:gd name="T29" fmla="*/ 148 w 14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65">
                  <a:moveTo>
                    <a:pt x="0" y="27"/>
                  </a:moveTo>
                  <a:lnTo>
                    <a:pt x="38" y="37"/>
                  </a:lnTo>
                  <a:lnTo>
                    <a:pt x="99" y="54"/>
                  </a:lnTo>
                  <a:lnTo>
                    <a:pt x="141" y="65"/>
                  </a:lnTo>
                  <a:lnTo>
                    <a:pt x="148" y="38"/>
                  </a:lnTo>
                  <a:lnTo>
                    <a:pt x="105" y="26"/>
                  </a:lnTo>
                  <a:lnTo>
                    <a:pt x="46" y="1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6" name="Freeform 135"/>
            <p:cNvSpPr>
              <a:spLocks/>
            </p:cNvSpPr>
            <p:nvPr/>
          </p:nvSpPr>
          <p:spPr bwMode="auto">
            <a:xfrm>
              <a:off x="2604" y="2244"/>
              <a:ext cx="38" cy="17"/>
            </a:xfrm>
            <a:custGeom>
              <a:avLst/>
              <a:gdLst>
                <a:gd name="T0" fmla="*/ 0 w 148"/>
                <a:gd name="T1" fmla="*/ 0 h 65"/>
                <a:gd name="T2" fmla="*/ 0 w 148"/>
                <a:gd name="T3" fmla="*/ 0 h 65"/>
                <a:gd name="T4" fmla="*/ 0 w 148"/>
                <a:gd name="T5" fmla="*/ 0 h 65"/>
                <a:gd name="T6" fmla="*/ 0 w 148"/>
                <a:gd name="T7" fmla="*/ 0 h 65"/>
                <a:gd name="T8" fmla="*/ 0 w 148"/>
                <a:gd name="T9" fmla="*/ 0 h 65"/>
                <a:gd name="T10" fmla="*/ 0 w 148"/>
                <a:gd name="T11" fmla="*/ 0 h 65"/>
                <a:gd name="T12" fmla="*/ 0 w 148"/>
                <a:gd name="T13" fmla="*/ 0 h 65"/>
                <a:gd name="T14" fmla="*/ 0 w 148"/>
                <a:gd name="T15" fmla="*/ 0 h 65"/>
                <a:gd name="T16" fmla="*/ 0 w 148"/>
                <a:gd name="T17" fmla="*/ 0 h 65"/>
                <a:gd name="T18" fmla="*/ 0 w 148"/>
                <a:gd name="T19" fmla="*/ 0 h 65"/>
                <a:gd name="T20" fmla="*/ 0 w 148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5"/>
                <a:gd name="T35" fmla="*/ 148 w 148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5">
                  <a:moveTo>
                    <a:pt x="0" y="27"/>
                  </a:moveTo>
                  <a:lnTo>
                    <a:pt x="24" y="34"/>
                  </a:lnTo>
                  <a:lnTo>
                    <a:pt x="81" y="49"/>
                  </a:lnTo>
                  <a:lnTo>
                    <a:pt x="140" y="65"/>
                  </a:lnTo>
                  <a:lnTo>
                    <a:pt x="148" y="36"/>
                  </a:lnTo>
                  <a:lnTo>
                    <a:pt x="147" y="36"/>
                  </a:lnTo>
                  <a:lnTo>
                    <a:pt x="89" y="22"/>
                  </a:lnTo>
                  <a:lnTo>
                    <a:pt x="32" y="6"/>
                  </a:lnTo>
                  <a:lnTo>
                    <a:pt x="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7" name="Freeform 136"/>
            <p:cNvSpPr>
              <a:spLocks/>
            </p:cNvSpPr>
            <p:nvPr/>
          </p:nvSpPr>
          <p:spPr bwMode="auto">
            <a:xfrm>
              <a:off x="2535" y="2226"/>
              <a:ext cx="35" cy="16"/>
            </a:xfrm>
            <a:custGeom>
              <a:avLst/>
              <a:gdLst>
                <a:gd name="T0" fmla="*/ 0 w 148"/>
                <a:gd name="T1" fmla="*/ 0 h 63"/>
                <a:gd name="T2" fmla="*/ 0 w 148"/>
                <a:gd name="T3" fmla="*/ 0 h 63"/>
                <a:gd name="T4" fmla="*/ 0 w 148"/>
                <a:gd name="T5" fmla="*/ 0 h 63"/>
                <a:gd name="T6" fmla="*/ 0 w 148"/>
                <a:gd name="T7" fmla="*/ 0 h 63"/>
                <a:gd name="T8" fmla="*/ 0 w 148"/>
                <a:gd name="T9" fmla="*/ 0 h 63"/>
                <a:gd name="T10" fmla="*/ 0 w 148"/>
                <a:gd name="T11" fmla="*/ 0 h 63"/>
                <a:gd name="T12" fmla="*/ 0 w 148"/>
                <a:gd name="T13" fmla="*/ 0 h 63"/>
                <a:gd name="T14" fmla="*/ 0 w 148"/>
                <a:gd name="T15" fmla="*/ 0 h 63"/>
                <a:gd name="T16" fmla="*/ 0 w 148"/>
                <a:gd name="T17" fmla="*/ 0 h 63"/>
                <a:gd name="T18" fmla="*/ 0 w 148"/>
                <a:gd name="T19" fmla="*/ 0 h 63"/>
                <a:gd name="T20" fmla="*/ 0 w 148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3"/>
                <a:gd name="T35" fmla="*/ 148 w 148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3">
                  <a:moveTo>
                    <a:pt x="0" y="28"/>
                  </a:moveTo>
                  <a:lnTo>
                    <a:pt x="28" y="35"/>
                  </a:lnTo>
                  <a:lnTo>
                    <a:pt x="82" y="49"/>
                  </a:lnTo>
                  <a:lnTo>
                    <a:pt x="136" y="63"/>
                  </a:lnTo>
                  <a:lnTo>
                    <a:pt x="141" y="63"/>
                  </a:lnTo>
                  <a:lnTo>
                    <a:pt x="148" y="36"/>
                  </a:lnTo>
                  <a:lnTo>
                    <a:pt x="143" y="35"/>
                  </a:lnTo>
                  <a:lnTo>
                    <a:pt x="89" y="20"/>
                  </a:lnTo>
                  <a:lnTo>
                    <a:pt x="35" y="7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8" name="Freeform 137"/>
            <p:cNvSpPr>
              <a:spLocks/>
            </p:cNvSpPr>
            <p:nvPr/>
          </p:nvSpPr>
          <p:spPr bwMode="auto">
            <a:xfrm>
              <a:off x="2464" y="2211"/>
              <a:ext cx="35" cy="14"/>
            </a:xfrm>
            <a:custGeom>
              <a:avLst/>
              <a:gdLst>
                <a:gd name="T0" fmla="*/ 0 w 147"/>
                <a:gd name="T1" fmla="*/ 0 h 61"/>
                <a:gd name="T2" fmla="*/ 0 w 147"/>
                <a:gd name="T3" fmla="*/ 0 h 61"/>
                <a:gd name="T4" fmla="*/ 0 w 147"/>
                <a:gd name="T5" fmla="*/ 0 h 61"/>
                <a:gd name="T6" fmla="*/ 0 w 147"/>
                <a:gd name="T7" fmla="*/ 0 h 61"/>
                <a:gd name="T8" fmla="*/ 0 w 147"/>
                <a:gd name="T9" fmla="*/ 0 h 61"/>
                <a:gd name="T10" fmla="*/ 0 w 147"/>
                <a:gd name="T11" fmla="*/ 0 h 61"/>
                <a:gd name="T12" fmla="*/ 0 w 147"/>
                <a:gd name="T13" fmla="*/ 0 h 61"/>
                <a:gd name="T14" fmla="*/ 0 w 147"/>
                <a:gd name="T15" fmla="*/ 0 h 61"/>
                <a:gd name="T16" fmla="*/ 0 w 147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1"/>
                <a:gd name="T29" fmla="*/ 147 w 14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1">
                  <a:moveTo>
                    <a:pt x="0" y="27"/>
                  </a:moveTo>
                  <a:lnTo>
                    <a:pt x="2" y="28"/>
                  </a:lnTo>
                  <a:lnTo>
                    <a:pt x="101" y="52"/>
                  </a:lnTo>
                  <a:lnTo>
                    <a:pt x="140" y="61"/>
                  </a:lnTo>
                  <a:lnTo>
                    <a:pt x="147" y="34"/>
                  </a:lnTo>
                  <a:lnTo>
                    <a:pt x="108" y="24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29" name="Freeform 138"/>
            <p:cNvSpPr>
              <a:spLocks/>
            </p:cNvSpPr>
            <p:nvPr/>
          </p:nvSpPr>
          <p:spPr bwMode="auto">
            <a:xfrm>
              <a:off x="2393" y="2192"/>
              <a:ext cx="38" cy="16"/>
            </a:xfrm>
            <a:custGeom>
              <a:avLst/>
              <a:gdLst>
                <a:gd name="T0" fmla="*/ 0 w 148"/>
                <a:gd name="T1" fmla="*/ 0 h 61"/>
                <a:gd name="T2" fmla="*/ 0 w 148"/>
                <a:gd name="T3" fmla="*/ 0 h 61"/>
                <a:gd name="T4" fmla="*/ 0 w 148"/>
                <a:gd name="T5" fmla="*/ 0 h 61"/>
                <a:gd name="T6" fmla="*/ 0 w 148"/>
                <a:gd name="T7" fmla="*/ 0 h 61"/>
                <a:gd name="T8" fmla="*/ 0 w 148"/>
                <a:gd name="T9" fmla="*/ 0 h 61"/>
                <a:gd name="T10" fmla="*/ 0 w 148"/>
                <a:gd name="T11" fmla="*/ 0 h 61"/>
                <a:gd name="T12" fmla="*/ 0 w 148"/>
                <a:gd name="T13" fmla="*/ 0 h 61"/>
                <a:gd name="T14" fmla="*/ 0 w 148"/>
                <a:gd name="T15" fmla="*/ 0 h 61"/>
                <a:gd name="T16" fmla="*/ 0 w 148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61"/>
                <a:gd name="T29" fmla="*/ 148 w 14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61">
                  <a:moveTo>
                    <a:pt x="0" y="29"/>
                  </a:moveTo>
                  <a:lnTo>
                    <a:pt x="12" y="32"/>
                  </a:lnTo>
                  <a:lnTo>
                    <a:pt x="99" y="51"/>
                  </a:lnTo>
                  <a:lnTo>
                    <a:pt x="142" y="61"/>
                  </a:lnTo>
                  <a:lnTo>
                    <a:pt x="148" y="33"/>
                  </a:lnTo>
                  <a:lnTo>
                    <a:pt x="106" y="23"/>
                  </a:lnTo>
                  <a:lnTo>
                    <a:pt x="19" y="4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0" name="Freeform 139"/>
            <p:cNvSpPr>
              <a:spLocks/>
            </p:cNvSpPr>
            <p:nvPr/>
          </p:nvSpPr>
          <p:spPr bwMode="auto">
            <a:xfrm>
              <a:off x="2322" y="2177"/>
              <a:ext cx="38" cy="16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0 h 59"/>
                <a:gd name="T4" fmla="*/ 0 w 148"/>
                <a:gd name="T5" fmla="*/ 0 h 59"/>
                <a:gd name="T6" fmla="*/ 0 w 148"/>
                <a:gd name="T7" fmla="*/ 0 h 59"/>
                <a:gd name="T8" fmla="*/ 0 w 148"/>
                <a:gd name="T9" fmla="*/ 0 h 59"/>
                <a:gd name="T10" fmla="*/ 0 w 148"/>
                <a:gd name="T11" fmla="*/ 0 h 59"/>
                <a:gd name="T12" fmla="*/ 0 w 148"/>
                <a:gd name="T13" fmla="*/ 0 h 59"/>
                <a:gd name="T14" fmla="*/ 0 w 148"/>
                <a:gd name="T15" fmla="*/ 0 h 59"/>
                <a:gd name="T16" fmla="*/ 0 w 148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59"/>
                <a:gd name="T29" fmla="*/ 148 w 14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59">
                  <a:moveTo>
                    <a:pt x="0" y="29"/>
                  </a:moveTo>
                  <a:lnTo>
                    <a:pt x="62" y="42"/>
                  </a:lnTo>
                  <a:lnTo>
                    <a:pt x="136" y="58"/>
                  </a:lnTo>
                  <a:lnTo>
                    <a:pt x="141" y="59"/>
                  </a:lnTo>
                  <a:lnTo>
                    <a:pt x="148" y="31"/>
                  </a:lnTo>
                  <a:lnTo>
                    <a:pt x="141" y="30"/>
                  </a:lnTo>
                  <a:lnTo>
                    <a:pt x="69" y="14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1" name="Freeform 140"/>
            <p:cNvSpPr>
              <a:spLocks/>
            </p:cNvSpPr>
            <p:nvPr/>
          </p:nvSpPr>
          <p:spPr bwMode="auto">
            <a:xfrm>
              <a:off x="2251" y="2163"/>
              <a:ext cx="38" cy="14"/>
            </a:xfrm>
            <a:custGeom>
              <a:avLst/>
              <a:gdLst>
                <a:gd name="T0" fmla="*/ 0 w 148"/>
                <a:gd name="T1" fmla="*/ 0 h 57"/>
                <a:gd name="T2" fmla="*/ 0 w 148"/>
                <a:gd name="T3" fmla="*/ 0 h 57"/>
                <a:gd name="T4" fmla="*/ 0 w 148"/>
                <a:gd name="T5" fmla="*/ 0 h 57"/>
                <a:gd name="T6" fmla="*/ 0 w 148"/>
                <a:gd name="T7" fmla="*/ 0 h 57"/>
                <a:gd name="T8" fmla="*/ 0 w 148"/>
                <a:gd name="T9" fmla="*/ 0 h 57"/>
                <a:gd name="T10" fmla="*/ 0 w 148"/>
                <a:gd name="T11" fmla="*/ 0 h 57"/>
                <a:gd name="T12" fmla="*/ 0 w 148"/>
                <a:gd name="T13" fmla="*/ 0 h 57"/>
                <a:gd name="T14" fmla="*/ 0 w 148"/>
                <a:gd name="T15" fmla="*/ 0 h 57"/>
                <a:gd name="T16" fmla="*/ 0 w 148"/>
                <a:gd name="T17" fmla="*/ 0 h 57"/>
                <a:gd name="T18" fmla="*/ 0 w 148"/>
                <a:gd name="T19" fmla="*/ 0 h 57"/>
                <a:gd name="T20" fmla="*/ 0 w 148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57"/>
                <a:gd name="T35" fmla="*/ 148 w 148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57">
                  <a:moveTo>
                    <a:pt x="0" y="28"/>
                  </a:moveTo>
                  <a:lnTo>
                    <a:pt x="26" y="33"/>
                  </a:lnTo>
                  <a:lnTo>
                    <a:pt x="66" y="41"/>
                  </a:lnTo>
                  <a:lnTo>
                    <a:pt x="110" y="50"/>
                  </a:lnTo>
                  <a:lnTo>
                    <a:pt x="143" y="57"/>
                  </a:lnTo>
                  <a:lnTo>
                    <a:pt x="148" y="29"/>
                  </a:lnTo>
                  <a:lnTo>
                    <a:pt x="115" y="22"/>
                  </a:lnTo>
                  <a:lnTo>
                    <a:pt x="71" y="13"/>
                  </a:lnTo>
                  <a:lnTo>
                    <a:pt x="32" y="5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2" name="Freeform 141"/>
            <p:cNvSpPr>
              <a:spLocks/>
            </p:cNvSpPr>
            <p:nvPr/>
          </p:nvSpPr>
          <p:spPr bwMode="auto">
            <a:xfrm>
              <a:off x="2985" y="2470"/>
              <a:ext cx="29" cy="31"/>
            </a:xfrm>
            <a:custGeom>
              <a:avLst/>
              <a:gdLst>
                <a:gd name="T0" fmla="*/ 0 w 124"/>
                <a:gd name="T1" fmla="*/ 0 h 124"/>
                <a:gd name="T2" fmla="*/ 0 w 124"/>
                <a:gd name="T3" fmla="*/ 0 h 124"/>
                <a:gd name="T4" fmla="*/ 0 w 124"/>
                <a:gd name="T5" fmla="*/ 0 h 124"/>
                <a:gd name="T6" fmla="*/ 0 w 124"/>
                <a:gd name="T7" fmla="*/ 0 h 124"/>
                <a:gd name="T8" fmla="*/ 0 w 124"/>
                <a:gd name="T9" fmla="*/ 0 h 124"/>
                <a:gd name="T10" fmla="*/ 0 w 124"/>
                <a:gd name="T11" fmla="*/ 0 h 124"/>
                <a:gd name="T12" fmla="*/ 0 w 124"/>
                <a:gd name="T13" fmla="*/ 0 h 124"/>
                <a:gd name="T14" fmla="*/ 0 w 124"/>
                <a:gd name="T15" fmla="*/ 0 h 124"/>
                <a:gd name="T16" fmla="*/ 0 w 124"/>
                <a:gd name="T17" fmla="*/ 0 h 124"/>
                <a:gd name="T18" fmla="*/ 0 w 124"/>
                <a:gd name="T19" fmla="*/ 0 h 124"/>
                <a:gd name="T20" fmla="*/ 0 w 124"/>
                <a:gd name="T21" fmla="*/ 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24"/>
                <a:gd name="T35" fmla="*/ 124 w 124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24">
                  <a:moveTo>
                    <a:pt x="103" y="0"/>
                  </a:moveTo>
                  <a:lnTo>
                    <a:pt x="91" y="13"/>
                  </a:lnTo>
                  <a:lnTo>
                    <a:pt x="59" y="43"/>
                  </a:lnTo>
                  <a:lnTo>
                    <a:pt x="30" y="74"/>
                  </a:lnTo>
                  <a:lnTo>
                    <a:pt x="0" y="103"/>
                  </a:lnTo>
                  <a:lnTo>
                    <a:pt x="21" y="124"/>
                  </a:lnTo>
                  <a:lnTo>
                    <a:pt x="50" y="94"/>
                  </a:lnTo>
                  <a:lnTo>
                    <a:pt x="81" y="64"/>
                  </a:lnTo>
                  <a:lnTo>
                    <a:pt x="111" y="33"/>
                  </a:lnTo>
                  <a:lnTo>
                    <a:pt x="124" y="2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3" name="Freeform 142"/>
            <p:cNvSpPr>
              <a:spLocks/>
            </p:cNvSpPr>
            <p:nvPr/>
          </p:nvSpPr>
          <p:spPr bwMode="auto">
            <a:xfrm>
              <a:off x="3036" y="2421"/>
              <a:ext cx="31" cy="31"/>
            </a:xfrm>
            <a:custGeom>
              <a:avLst/>
              <a:gdLst>
                <a:gd name="T0" fmla="*/ 0 w 127"/>
                <a:gd name="T1" fmla="*/ 0 h 121"/>
                <a:gd name="T2" fmla="*/ 0 w 127"/>
                <a:gd name="T3" fmla="*/ 0 h 121"/>
                <a:gd name="T4" fmla="*/ 0 w 127"/>
                <a:gd name="T5" fmla="*/ 0 h 121"/>
                <a:gd name="T6" fmla="*/ 0 w 127"/>
                <a:gd name="T7" fmla="*/ 0 h 121"/>
                <a:gd name="T8" fmla="*/ 0 w 127"/>
                <a:gd name="T9" fmla="*/ 0 h 121"/>
                <a:gd name="T10" fmla="*/ 0 w 127"/>
                <a:gd name="T11" fmla="*/ 0 h 121"/>
                <a:gd name="T12" fmla="*/ 0 w 127"/>
                <a:gd name="T13" fmla="*/ 0 h 121"/>
                <a:gd name="T14" fmla="*/ 0 w 127"/>
                <a:gd name="T15" fmla="*/ 0 h 121"/>
                <a:gd name="T16" fmla="*/ 0 w 127"/>
                <a:gd name="T17" fmla="*/ 0 h 121"/>
                <a:gd name="T18" fmla="*/ 0 w 127"/>
                <a:gd name="T19" fmla="*/ 0 h 121"/>
                <a:gd name="T20" fmla="*/ 0 w 127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21"/>
                <a:gd name="T35" fmla="*/ 127 w 12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21">
                  <a:moveTo>
                    <a:pt x="106" y="0"/>
                  </a:moveTo>
                  <a:lnTo>
                    <a:pt x="85" y="20"/>
                  </a:lnTo>
                  <a:lnTo>
                    <a:pt x="49" y="54"/>
                  </a:lnTo>
                  <a:lnTo>
                    <a:pt x="15" y="86"/>
                  </a:lnTo>
                  <a:lnTo>
                    <a:pt x="0" y="100"/>
                  </a:lnTo>
                  <a:lnTo>
                    <a:pt x="21" y="121"/>
                  </a:lnTo>
                  <a:lnTo>
                    <a:pt x="35" y="107"/>
                  </a:lnTo>
                  <a:lnTo>
                    <a:pt x="69" y="75"/>
                  </a:lnTo>
                  <a:lnTo>
                    <a:pt x="104" y="42"/>
                  </a:lnTo>
                  <a:lnTo>
                    <a:pt x="127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4" name="Freeform 143"/>
            <p:cNvSpPr>
              <a:spLocks/>
            </p:cNvSpPr>
            <p:nvPr/>
          </p:nvSpPr>
          <p:spPr bwMode="auto">
            <a:xfrm>
              <a:off x="3089" y="2371"/>
              <a:ext cx="33" cy="30"/>
            </a:xfrm>
            <a:custGeom>
              <a:avLst/>
              <a:gdLst>
                <a:gd name="T0" fmla="*/ 0 w 128"/>
                <a:gd name="T1" fmla="*/ 0 h 118"/>
                <a:gd name="T2" fmla="*/ 0 w 128"/>
                <a:gd name="T3" fmla="*/ 0 h 118"/>
                <a:gd name="T4" fmla="*/ 0 w 128"/>
                <a:gd name="T5" fmla="*/ 0 h 118"/>
                <a:gd name="T6" fmla="*/ 0 w 128"/>
                <a:gd name="T7" fmla="*/ 0 h 118"/>
                <a:gd name="T8" fmla="*/ 0 w 128"/>
                <a:gd name="T9" fmla="*/ 0 h 118"/>
                <a:gd name="T10" fmla="*/ 0 w 128"/>
                <a:gd name="T11" fmla="*/ 0 h 118"/>
                <a:gd name="T12" fmla="*/ 0 w 128"/>
                <a:gd name="T13" fmla="*/ 0 h 118"/>
                <a:gd name="T14" fmla="*/ 0 w 128"/>
                <a:gd name="T15" fmla="*/ 0 h 118"/>
                <a:gd name="T16" fmla="*/ 0 w 128"/>
                <a:gd name="T17" fmla="*/ 0 h 118"/>
                <a:gd name="T18" fmla="*/ 0 w 128"/>
                <a:gd name="T19" fmla="*/ 0 h 118"/>
                <a:gd name="T20" fmla="*/ 0 w 128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118"/>
                <a:gd name="T35" fmla="*/ 128 w 128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118">
                  <a:moveTo>
                    <a:pt x="108" y="0"/>
                  </a:moveTo>
                  <a:lnTo>
                    <a:pt x="95" y="12"/>
                  </a:lnTo>
                  <a:lnTo>
                    <a:pt x="55" y="47"/>
                  </a:lnTo>
                  <a:lnTo>
                    <a:pt x="18" y="81"/>
                  </a:lnTo>
                  <a:lnTo>
                    <a:pt x="0" y="97"/>
                  </a:lnTo>
                  <a:lnTo>
                    <a:pt x="19" y="118"/>
                  </a:lnTo>
                  <a:lnTo>
                    <a:pt x="37" y="102"/>
                  </a:lnTo>
                  <a:lnTo>
                    <a:pt x="76" y="69"/>
                  </a:lnTo>
                  <a:lnTo>
                    <a:pt x="114" y="33"/>
                  </a:lnTo>
                  <a:lnTo>
                    <a:pt x="128" y="2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5" name="Freeform 144"/>
            <p:cNvSpPr>
              <a:spLocks/>
            </p:cNvSpPr>
            <p:nvPr/>
          </p:nvSpPr>
          <p:spPr bwMode="auto">
            <a:xfrm>
              <a:off x="3145" y="2323"/>
              <a:ext cx="31" cy="28"/>
            </a:xfrm>
            <a:custGeom>
              <a:avLst/>
              <a:gdLst>
                <a:gd name="T0" fmla="*/ 0 w 128"/>
                <a:gd name="T1" fmla="*/ 0 h 118"/>
                <a:gd name="T2" fmla="*/ 0 w 128"/>
                <a:gd name="T3" fmla="*/ 0 h 118"/>
                <a:gd name="T4" fmla="*/ 0 w 128"/>
                <a:gd name="T5" fmla="*/ 0 h 118"/>
                <a:gd name="T6" fmla="*/ 0 w 128"/>
                <a:gd name="T7" fmla="*/ 0 h 118"/>
                <a:gd name="T8" fmla="*/ 0 w 128"/>
                <a:gd name="T9" fmla="*/ 0 h 118"/>
                <a:gd name="T10" fmla="*/ 0 w 128"/>
                <a:gd name="T11" fmla="*/ 0 h 118"/>
                <a:gd name="T12" fmla="*/ 0 w 128"/>
                <a:gd name="T13" fmla="*/ 0 h 118"/>
                <a:gd name="T14" fmla="*/ 0 w 128"/>
                <a:gd name="T15" fmla="*/ 0 h 118"/>
                <a:gd name="T16" fmla="*/ 0 w 128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18"/>
                <a:gd name="T29" fmla="*/ 128 w 12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18">
                  <a:moveTo>
                    <a:pt x="108" y="0"/>
                  </a:moveTo>
                  <a:lnTo>
                    <a:pt x="77" y="29"/>
                  </a:lnTo>
                  <a:lnTo>
                    <a:pt x="36" y="65"/>
                  </a:lnTo>
                  <a:lnTo>
                    <a:pt x="0" y="96"/>
                  </a:lnTo>
                  <a:lnTo>
                    <a:pt x="19" y="118"/>
                  </a:lnTo>
                  <a:lnTo>
                    <a:pt x="55" y="86"/>
                  </a:lnTo>
                  <a:lnTo>
                    <a:pt x="96" y="51"/>
                  </a:lnTo>
                  <a:lnTo>
                    <a:pt x="128" y="2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6" name="Freeform 145"/>
            <p:cNvSpPr>
              <a:spLocks/>
            </p:cNvSpPr>
            <p:nvPr/>
          </p:nvSpPr>
          <p:spPr bwMode="auto">
            <a:xfrm>
              <a:off x="3198" y="2275"/>
              <a:ext cx="33" cy="28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w 129"/>
                <a:gd name="T15" fmla="*/ 0 h 116"/>
                <a:gd name="T16" fmla="*/ 0 w 12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6"/>
                <a:gd name="T29" fmla="*/ 129 w 12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6">
                  <a:moveTo>
                    <a:pt x="110" y="0"/>
                  </a:moveTo>
                  <a:lnTo>
                    <a:pt x="106" y="3"/>
                  </a:lnTo>
                  <a:lnTo>
                    <a:pt x="23" y="75"/>
                  </a:lnTo>
                  <a:lnTo>
                    <a:pt x="0" y="94"/>
                  </a:lnTo>
                  <a:lnTo>
                    <a:pt x="18" y="116"/>
                  </a:lnTo>
                  <a:lnTo>
                    <a:pt x="41" y="97"/>
                  </a:lnTo>
                  <a:lnTo>
                    <a:pt x="126" y="26"/>
                  </a:lnTo>
                  <a:lnTo>
                    <a:pt x="129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7" name="Freeform 146"/>
            <p:cNvSpPr>
              <a:spLocks/>
            </p:cNvSpPr>
            <p:nvPr/>
          </p:nvSpPr>
          <p:spPr bwMode="auto">
            <a:xfrm>
              <a:off x="3253" y="2228"/>
              <a:ext cx="33" cy="31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116"/>
                <a:gd name="T23" fmla="*/ 129 w 129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116">
                  <a:moveTo>
                    <a:pt x="110" y="0"/>
                  </a:moveTo>
                  <a:lnTo>
                    <a:pt x="54" y="47"/>
                  </a:lnTo>
                  <a:lnTo>
                    <a:pt x="0" y="94"/>
                  </a:lnTo>
                  <a:lnTo>
                    <a:pt x="19" y="116"/>
                  </a:lnTo>
                  <a:lnTo>
                    <a:pt x="73" y="70"/>
                  </a:lnTo>
                  <a:lnTo>
                    <a:pt x="129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8" name="Freeform 147"/>
            <p:cNvSpPr>
              <a:spLocks/>
            </p:cNvSpPr>
            <p:nvPr/>
          </p:nvSpPr>
          <p:spPr bwMode="auto">
            <a:xfrm>
              <a:off x="3309" y="2182"/>
              <a:ext cx="33" cy="28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w 129"/>
                <a:gd name="T15" fmla="*/ 0 h 116"/>
                <a:gd name="T16" fmla="*/ 0 w 12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6"/>
                <a:gd name="T29" fmla="*/ 129 w 12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6">
                  <a:moveTo>
                    <a:pt x="111" y="0"/>
                  </a:moveTo>
                  <a:lnTo>
                    <a:pt x="86" y="21"/>
                  </a:lnTo>
                  <a:lnTo>
                    <a:pt x="1" y="92"/>
                  </a:lnTo>
                  <a:lnTo>
                    <a:pt x="0" y="93"/>
                  </a:lnTo>
                  <a:lnTo>
                    <a:pt x="18" y="116"/>
                  </a:lnTo>
                  <a:lnTo>
                    <a:pt x="21" y="113"/>
                  </a:lnTo>
                  <a:lnTo>
                    <a:pt x="104" y="43"/>
                  </a:lnTo>
                  <a:lnTo>
                    <a:pt x="129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39" name="Freeform 148"/>
            <p:cNvSpPr>
              <a:spLocks/>
            </p:cNvSpPr>
            <p:nvPr/>
          </p:nvSpPr>
          <p:spPr bwMode="auto">
            <a:xfrm>
              <a:off x="3364" y="2135"/>
              <a:ext cx="33" cy="31"/>
            </a:xfrm>
            <a:custGeom>
              <a:avLst/>
              <a:gdLst>
                <a:gd name="T0" fmla="*/ 0 w 130"/>
                <a:gd name="T1" fmla="*/ 0 h 115"/>
                <a:gd name="T2" fmla="*/ 0 w 130"/>
                <a:gd name="T3" fmla="*/ 0 h 115"/>
                <a:gd name="T4" fmla="*/ 0 w 130"/>
                <a:gd name="T5" fmla="*/ 0 h 115"/>
                <a:gd name="T6" fmla="*/ 0 w 130"/>
                <a:gd name="T7" fmla="*/ 0 h 115"/>
                <a:gd name="T8" fmla="*/ 0 w 130"/>
                <a:gd name="T9" fmla="*/ 0 h 115"/>
                <a:gd name="T10" fmla="*/ 0 w 130"/>
                <a:gd name="T11" fmla="*/ 0 h 115"/>
                <a:gd name="T12" fmla="*/ 0 w 13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15"/>
                <a:gd name="T23" fmla="*/ 130 w 13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15">
                  <a:moveTo>
                    <a:pt x="111" y="0"/>
                  </a:moveTo>
                  <a:lnTo>
                    <a:pt x="29" y="68"/>
                  </a:lnTo>
                  <a:lnTo>
                    <a:pt x="0" y="93"/>
                  </a:lnTo>
                  <a:lnTo>
                    <a:pt x="18" y="115"/>
                  </a:lnTo>
                  <a:lnTo>
                    <a:pt x="47" y="90"/>
                  </a:lnTo>
                  <a:lnTo>
                    <a:pt x="130" y="2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40" name="Freeform 149"/>
            <p:cNvSpPr>
              <a:spLocks/>
            </p:cNvSpPr>
            <p:nvPr/>
          </p:nvSpPr>
          <p:spPr bwMode="auto">
            <a:xfrm>
              <a:off x="3422" y="2089"/>
              <a:ext cx="31" cy="28"/>
            </a:xfrm>
            <a:custGeom>
              <a:avLst/>
              <a:gdLst>
                <a:gd name="T0" fmla="*/ 0 w 130"/>
                <a:gd name="T1" fmla="*/ 0 h 116"/>
                <a:gd name="T2" fmla="*/ 0 w 130"/>
                <a:gd name="T3" fmla="*/ 0 h 116"/>
                <a:gd name="T4" fmla="*/ 0 w 130"/>
                <a:gd name="T5" fmla="*/ 0 h 116"/>
                <a:gd name="T6" fmla="*/ 0 w 130"/>
                <a:gd name="T7" fmla="*/ 0 h 116"/>
                <a:gd name="T8" fmla="*/ 0 w 130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6"/>
                <a:gd name="T17" fmla="*/ 130 w 1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6">
                  <a:moveTo>
                    <a:pt x="112" y="0"/>
                  </a:moveTo>
                  <a:lnTo>
                    <a:pt x="130" y="22"/>
                  </a:lnTo>
                  <a:lnTo>
                    <a:pt x="19" y="116"/>
                  </a:lnTo>
                  <a:lnTo>
                    <a:pt x="0" y="9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41" name="Freeform 150"/>
            <p:cNvSpPr>
              <a:spLocks/>
            </p:cNvSpPr>
            <p:nvPr/>
          </p:nvSpPr>
          <p:spPr bwMode="auto">
            <a:xfrm>
              <a:off x="3478" y="2042"/>
              <a:ext cx="31" cy="31"/>
            </a:xfrm>
            <a:custGeom>
              <a:avLst/>
              <a:gdLst>
                <a:gd name="T0" fmla="*/ 0 w 130"/>
                <a:gd name="T1" fmla="*/ 0 h 115"/>
                <a:gd name="T2" fmla="*/ 0 w 130"/>
                <a:gd name="T3" fmla="*/ 0 h 115"/>
                <a:gd name="T4" fmla="*/ 0 w 130"/>
                <a:gd name="T5" fmla="*/ 0 h 115"/>
                <a:gd name="T6" fmla="*/ 0 w 130"/>
                <a:gd name="T7" fmla="*/ 0 h 115"/>
                <a:gd name="T8" fmla="*/ 0 w 130"/>
                <a:gd name="T9" fmla="*/ 0 h 115"/>
                <a:gd name="T10" fmla="*/ 0 w 130"/>
                <a:gd name="T11" fmla="*/ 0 h 115"/>
                <a:gd name="T12" fmla="*/ 0 w 13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15"/>
                <a:gd name="T23" fmla="*/ 130 w 13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15">
                  <a:moveTo>
                    <a:pt x="112" y="0"/>
                  </a:moveTo>
                  <a:lnTo>
                    <a:pt x="50" y="52"/>
                  </a:lnTo>
                  <a:lnTo>
                    <a:pt x="0" y="93"/>
                  </a:lnTo>
                  <a:lnTo>
                    <a:pt x="19" y="115"/>
                  </a:lnTo>
                  <a:lnTo>
                    <a:pt x="69" y="73"/>
                  </a:lnTo>
                  <a:lnTo>
                    <a:pt x="130" y="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42" name="Freeform 151"/>
            <p:cNvSpPr>
              <a:spLocks/>
            </p:cNvSpPr>
            <p:nvPr/>
          </p:nvSpPr>
          <p:spPr bwMode="auto">
            <a:xfrm>
              <a:off x="3533" y="1995"/>
              <a:ext cx="31" cy="30"/>
            </a:xfrm>
            <a:custGeom>
              <a:avLst/>
              <a:gdLst>
                <a:gd name="T0" fmla="*/ 0 w 129"/>
                <a:gd name="T1" fmla="*/ 0 h 117"/>
                <a:gd name="T2" fmla="*/ 0 w 129"/>
                <a:gd name="T3" fmla="*/ 0 h 117"/>
                <a:gd name="T4" fmla="*/ 0 w 129"/>
                <a:gd name="T5" fmla="*/ 0 h 117"/>
                <a:gd name="T6" fmla="*/ 0 w 129"/>
                <a:gd name="T7" fmla="*/ 0 h 117"/>
                <a:gd name="T8" fmla="*/ 0 w 129"/>
                <a:gd name="T9" fmla="*/ 0 h 117"/>
                <a:gd name="T10" fmla="*/ 0 w 129"/>
                <a:gd name="T11" fmla="*/ 0 h 117"/>
                <a:gd name="T12" fmla="*/ 0 w 129"/>
                <a:gd name="T13" fmla="*/ 0 h 117"/>
                <a:gd name="T14" fmla="*/ 0 w 129"/>
                <a:gd name="T15" fmla="*/ 0 h 117"/>
                <a:gd name="T16" fmla="*/ 0 w 129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7"/>
                <a:gd name="T29" fmla="*/ 129 w 129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7">
                  <a:moveTo>
                    <a:pt x="111" y="0"/>
                  </a:moveTo>
                  <a:lnTo>
                    <a:pt x="91" y="16"/>
                  </a:lnTo>
                  <a:lnTo>
                    <a:pt x="30" y="68"/>
                  </a:lnTo>
                  <a:lnTo>
                    <a:pt x="0" y="94"/>
                  </a:lnTo>
                  <a:lnTo>
                    <a:pt x="19" y="117"/>
                  </a:lnTo>
                  <a:lnTo>
                    <a:pt x="48" y="91"/>
                  </a:lnTo>
                  <a:lnTo>
                    <a:pt x="111" y="38"/>
                  </a:lnTo>
                  <a:lnTo>
                    <a:pt x="129" y="2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445" name="Group 204"/>
          <p:cNvGrpSpPr>
            <a:grpSpLocks/>
          </p:cNvGrpSpPr>
          <p:nvPr/>
        </p:nvGrpSpPr>
        <p:grpSpPr bwMode="auto">
          <a:xfrm>
            <a:off x="6376988" y="6088063"/>
            <a:ext cx="527050" cy="293687"/>
            <a:chOff x="1614" y="3207"/>
            <a:chExt cx="734" cy="261"/>
          </a:xfrm>
        </p:grpSpPr>
        <p:sp>
          <p:nvSpPr>
            <p:cNvPr id="103511" name="Freeform 205"/>
            <p:cNvSpPr>
              <a:spLocks noEditPoints="1"/>
            </p:cNvSpPr>
            <p:nvPr/>
          </p:nvSpPr>
          <p:spPr bwMode="auto">
            <a:xfrm>
              <a:off x="1614" y="3207"/>
              <a:ext cx="367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2" name="Freeform 206"/>
            <p:cNvSpPr>
              <a:spLocks noEditPoints="1"/>
            </p:cNvSpPr>
            <p:nvPr/>
          </p:nvSpPr>
          <p:spPr bwMode="auto">
            <a:xfrm>
              <a:off x="1981" y="3207"/>
              <a:ext cx="367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3" name="Line 207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4" name="Freeform 208"/>
            <p:cNvSpPr>
              <a:spLocks/>
            </p:cNvSpPr>
            <p:nvPr/>
          </p:nvSpPr>
          <p:spPr bwMode="auto">
            <a:xfrm>
              <a:off x="1616" y="3215"/>
              <a:ext cx="730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5" name="Freeform 209"/>
            <p:cNvSpPr>
              <a:spLocks/>
            </p:cNvSpPr>
            <p:nvPr/>
          </p:nvSpPr>
          <p:spPr bwMode="auto">
            <a:xfrm>
              <a:off x="1616" y="3215"/>
              <a:ext cx="730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446" name="Group 210"/>
          <p:cNvGrpSpPr>
            <a:grpSpLocks/>
          </p:cNvGrpSpPr>
          <p:nvPr/>
        </p:nvGrpSpPr>
        <p:grpSpPr bwMode="auto">
          <a:xfrm>
            <a:off x="6376988" y="4491038"/>
            <a:ext cx="527050" cy="295275"/>
            <a:chOff x="1614" y="3207"/>
            <a:chExt cx="734" cy="261"/>
          </a:xfrm>
        </p:grpSpPr>
        <p:sp>
          <p:nvSpPr>
            <p:cNvPr id="103506" name="Freeform 211"/>
            <p:cNvSpPr>
              <a:spLocks noEditPoints="1"/>
            </p:cNvSpPr>
            <p:nvPr/>
          </p:nvSpPr>
          <p:spPr bwMode="auto">
            <a:xfrm>
              <a:off x="1614" y="3207"/>
              <a:ext cx="367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7" name="Freeform 212"/>
            <p:cNvSpPr>
              <a:spLocks noEditPoints="1"/>
            </p:cNvSpPr>
            <p:nvPr/>
          </p:nvSpPr>
          <p:spPr bwMode="auto">
            <a:xfrm>
              <a:off x="1981" y="3207"/>
              <a:ext cx="367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8" name="Line 213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9" name="Freeform 214"/>
            <p:cNvSpPr>
              <a:spLocks/>
            </p:cNvSpPr>
            <p:nvPr/>
          </p:nvSpPr>
          <p:spPr bwMode="auto">
            <a:xfrm>
              <a:off x="1616" y="3215"/>
              <a:ext cx="730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10" name="Freeform 215"/>
            <p:cNvSpPr>
              <a:spLocks/>
            </p:cNvSpPr>
            <p:nvPr/>
          </p:nvSpPr>
          <p:spPr bwMode="auto">
            <a:xfrm>
              <a:off x="1616" y="3215"/>
              <a:ext cx="730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447" name="Group 216"/>
          <p:cNvGrpSpPr>
            <a:grpSpLocks/>
          </p:cNvGrpSpPr>
          <p:nvPr/>
        </p:nvGrpSpPr>
        <p:grpSpPr bwMode="auto">
          <a:xfrm>
            <a:off x="7934325" y="5103813"/>
            <a:ext cx="525463" cy="295275"/>
            <a:chOff x="1614" y="3207"/>
            <a:chExt cx="734" cy="261"/>
          </a:xfrm>
        </p:grpSpPr>
        <p:sp>
          <p:nvSpPr>
            <p:cNvPr id="103501" name="Freeform 217"/>
            <p:cNvSpPr>
              <a:spLocks noEditPoints="1"/>
            </p:cNvSpPr>
            <p:nvPr/>
          </p:nvSpPr>
          <p:spPr bwMode="auto">
            <a:xfrm>
              <a:off x="1614" y="3207"/>
              <a:ext cx="368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2" name="Freeform 218"/>
            <p:cNvSpPr>
              <a:spLocks noEditPoints="1"/>
            </p:cNvSpPr>
            <p:nvPr/>
          </p:nvSpPr>
          <p:spPr bwMode="auto">
            <a:xfrm>
              <a:off x="1980" y="3207"/>
              <a:ext cx="368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3" name="Line 219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4" name="Freeform 220"/>
            <p:cNvSpPr>
              <a:spLocks/>
            </p:cNvSpPr>
            <p:nvPr/>
          </p:nvSpPr>
          <p:spPr bwMode="auto">
            <a:xfrm>
              <a:off x="1616" y="3215"/>
              <a:ext cx="730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5" name="Freeform 221"/>
            <p:cNvSpPr>
              <a:spLocks/>
            </p:cNvSpPr>
            <p:nvPr/>
          </p:nvSpPr>
          <p:spPr bwMode="auto">
            <a:xfrm>
              <a:off x="1616" y="3215"/>
              <a:ext cx="730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4958" name="Line 222"/>
          <p:cNvSpPr>
            <a:spLocks noChangeShapeType="1"/>
          </p:cNvSpPr>
          <p:nvPr/>
        </p:nvSpPr>
        <p:spPr bwMode="auto">
          <a:xfrm flipV="1">
            <a:off x="8202613" y="4032250"/>
            <a:ext cx="0" cy="1327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6449" name="Group 224"/>
          <p:cNvGrpSpPr>
            <a:grpSpLocks/>
          </p:cNvGrpSpPr>
          <p:nvPr/>
        </p:nvGrpSpPr>
        <p:grpSpPr bwMode="auto">
          <a:xfrm>
            <a:off x="5972175" y="3556000"/>
            <a:ext cx="1120775" cy="593725"/>
            <a:chOff x="1744" y="830"/>
            <a:chExt cx="1097" cy="582"/>
          </a:xfrm>
        </p:grpSpPr>
        <p:sp>
          <p:nvSpPr>
            <p:cNvPr id="103477" name="Freeform 225"/>
            <p:cNvSpPr>
              <a:spLocks noEditPoints="1"/>
            </p:cNvSpPr>
            <p:nvPr/>
          </p:nvSpPr>
          <p:spPr bwMode="auto">
            <a:xfrm>
              <a:off x="1744" y="950"/>
              <a:ext cx="228" cy="265"/>
            </a:xfrm>
            <a:custGeom>
              <a:avLst/>
              <a:gdLst>
                <a:gd name="T0" fmla="*/ 0 w 914"/>
                <a:gd name="T1" fmla="*/ 0 h 1055"/>
                <a:gd name="T2" fmla="*/ 0 w 914"/>
                <a:gd name="T3" fmla="*/ 0 h 1055"/>
                <a:gd name="T4" fmla="*/ 0 w 914"/>
                <a:gd name="T5" fmla="*/ 0 h 1055"/>
                <a:gd name="T6" fmla="*/ 0 w 914"/>
                <a:gd name="T7" fmla="*/ 0 h 1055"/>
                <a:gd name="T8" fmla="*/ 0 w 914"/>
                <a:gd name="T9" fmla="*/ 0 h 1055"/>
                <a:gd name="T10" fmla="*/ 0 w 914"/>
                <a:gd name="T11" fmla="*/ 0 h 1055"/>
                <a:gd name="T12" fmla="*/ 0 w 914"/>
                <a:gd name="T13" fmla="*/ 0 h 1055"/>
                <a:gd name="T14" fmla="*/ 0 w 914"/>
                <a:gd name="T15" fmla="*/ 0 h 1055"/>
                <a:gd name="T16" fmla="*/ 0 w 914"/>
                <a:gd name="T17" fmla="*/ 0 h 1055"/>
                <a:gd name="T18" fmla="*/ 0 w 914"/>
                <a:gd name="T19" fmla="*/ 0 h 1055"/>
                <a:gd name="T20" fmla="*/ 0 w 914"/>
                <a:gd name="T21" fmla="*/ 0 h 1055"/>
                <a:gd name="T22" fmla="*/ 0 w 914"/>
                <a:gd name="T23" fmla="*/ 0 h 1055"/>
                <a:gd name="T24" fmla="*/ 0 w 914"/>
                <a:gd name="T25" fmla="*/ 0 h 1055"/>
                <a:gd name="T26" fmla="*/ 0 w 914"/>
                <a:gd name="T27" fmla="*/ 0 h 1055"/>
                <a:gd name="T28" fmla="*/ 0 w 914"/>
                <a:gd name="T29" fmla="*/ 0 h 1055"/>
                <a:gd name="T30" fmla="*/ 0 w 914"/>
                <a:gd name="T31" fmla="*/ 0 h 1055"/>
                <a:gd name="T32" fmla="*/ 0 w 914"/>
                <a:gd name="T33" fmla="*/ 0 h 1055"/>
                <a:gd name="T34" fmla="*/ 0 w 914"/>
                <a:gd name="T35" fmla="*/ 0 h 1055"/>
                <a:gd name="T36" fmla="*/ 0 w 914"/>
                <a:gd name="T37" fmla="*/ 0 h 1055"/>
                <a:gd name="T38" fmla="*/ 0 w 914"/>
                <a:gd name="T39" fmla="*/ 0 h 1055"/>
                <a:gd name="T40" fmla="*/ 0 w 914"/>
                <a:gd name="T41" fmla="*/ 0 h 1055"/>
                <a:gd name="T42" fmla="*/ 0 w 914"/>
                <a:gd name="T43" fmla="*/ 0 h 1055"/>
                <a:gd name="T44" fmla="*/ 0 w 914"/>
                <a:gd name="T45" fmla="*/ 0 h 1055"/>
                <a:gd name="T46" fmla="*/ 0 w 914"/>
                <a:gd name="T47" fmla="*/ 0 h 1055"/>
                <a:gd name="T48" fmla="*/ 0 w 914"/>
                <a:gd name="T49" fmla="*/ 0 h 1055"/>
                <a:gd name="T50" fmla="*/ 0 w 914"/>
                <a:gd name="T51" fmla="*/ 0 h 1055"/>
                <a:gd name="T52" fmla="*/ 0 w 914"/>
                <a:gd name="T53" fmla="*/ 0 h 1055"/>
                <a:gd name="T54" fmla="*/ 0 w 914"/>
                <a:gd name="T55" fmla="*/ 0 h 1055"/>
                <a:gd name="T56" fmla="*/ 0 w 914"/>
                <a:gd name="T57" fmla="*/ 0 h 1055"/>
                <a:gd name="T58" fmla="*/ 0 w 914"/>
                <a:gd name="T59" fmla="*/ 0 h 1055"/>
                <a:gd name="T60" fmla="*/ 0 w 914"/>
                <a:gd name="T61" fmla="*/ 0 h 1055"/>
                <a:gd name="T62" fmla="*/ 0 w 914"/>
                <a:gd name="T63" fmla="*/ 0 h 1055"/>
                <a:gd name="T64" fmla="*/ 0 w 914"/>
                <a:gd name="T65" fmla="*/ 0 h 1055"/>
                <a:gd name="T66" fmla="*/ 0 w 914"/>
                <a:gd name="T67" fmla="*/ 0 h 1055"/>
                <a:gd name="T68" fmla="*/ 0 w 914"/>
                <a:gd name="T69" fmla="*/ 0 h 1055"/>
                <a:gd name="T70" fmla="*/ 0 w 914"/>
                <a:gd name="T71" fmla="*/ 0 h 1055"/>
                <a:gd name="T72" fmla="*/ 0 w 914"/>
                <a:gd name="T73" fmla="*/ 0 h 1055"/>
                <a:gd name="T74" fmla="*/ 0 w 914"/>
                <a:gd name="T75" fmla="*/ 0 h 1055"/>
                <a:gd name="T76" fmla="*/ 0 w 914"/>
                <a:gd name="T77" fmla="*/ 0 h 1055"/>
                <a:gd name="T78" fmla="*/ 0 w 914"/>
                <a:gd name="T79" fmla="*/ 0 h 1055"/>
                <a:gd name="T80" fmla="*/ 0 w 914"/>
                <a:gd name="T81" fmla="*/ 0 h 1055"/>
                <a:gd name="T82" fmla="*/ 0 w 914"/>
                <a:gd name="T83" fmla="*/ 0 h 1055"/>
                <a:gd name="T84" fmla="*/ 0 w 914"/>
                <a:gd name="T85" fmla="*/ 0 h 1055"/>
                <a:gd name="T86" fmla="*/ 0 w 914"/>
                <a:gd name="T87" fmla="*/ 0 h 1055"/>
                <a:gd name="T88" fmla="*/ 0 w 914"/>
                <a:gd name="T89" fmla="*/ 0 h 1055"/>
                <a:gd name="T90" fmla="*/ 0 w 914"/>
                <a:gd name="T91" fmla="*/ 0 h 1055"/>
                <a:gd name="T92" fmla="*/ 0 w 914"/>
                <a:gd name="T93" fmla="*/ 0 h 1055"/>
                <a:gd name="T94" fmla="*/ 0 w 914"/>
                <a:gd name="T95" fmla="*/ 0 h 1055"/>
                <a:gd name="T96" fmla="*/ 0 w 914"/>
                <a:gd name="T97" fmla="*/ 0 h 1055"/>
                <a:gd name="T98" fmla="*/ 0 w 914"/>
                <a:gd name="T99" fmla="*/ 0 h 1055"/>
                <a:gd name="T100" fmla="*/ 0 w 914"/>
                <a:gd name="T101" fmla="*/ 0 h 10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4"/>
                <a:gd name="T154" fmla="*/ 0 h 1055"/>
                <a:gd name="T155" fmla="*/ 914 w 914"/>
                <a:gd name="T156" fmla="*/ 1055 h 10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4" h="1055">
                  <a:moveTo>
                    <a:pt x="466" y="6"/>
                  </a:moveTo>
                  <a:lnTo>
                    <a:pt x="686" y="132"/>
                  </a:lnTo>
                  <a:lnTo>
                    <a:pt x="666" y="165"/>
                  </a:lnTo>
                  <a:lnTo>
                    <a:pt x="447" y="39"/>
                  </a:lnTo>
                  <a:lnTo>
                    <a:pt x="466" y="6"/>
                  </a:lnTo>
                  <a:close/>
                  <a:moveTo>
                    <a:pt x="666" y="165"/>
                  </a:moveTo>
                  <a:lnTo>
                    <a:pt x="666" y="165"/>
                  </a:lnTo>
                  <a:lnTo>
                    <a:pt x="675" y="148"/>
                  </a:lnTo>
                  <a:lnTo>
                    <a:pt x="666" y="165"/>
                  </a:lnTo>
                  <a:close/>
                  <a:moveTo>
                    <a:pt x="686" y="132"/>
                  </a:moveTo>
                  <a:lnTo>
                    <a:pt x="904" y="258"/>
                  </a:lnTo>
                  <a:lnTo>
                    <a:pt x="885" y="292"/>
                  </a:lnTo>
                  <a:lnTo>
                    <a:pt x="666" y="165"/>
                  </a:lnTo>
                  <a:lnTo>
                    <a:pt x="686" y="132"/>
                  </a:lnTo>
                  <a:close/>
                  <a:moveTo>
                    <a:pt x="904" y="258"/>
                  </a:moveTo>
                  <a:lnTo>
                    <a:pt x="914" y="264"/>
                  </a:lnTo>
                  <a:lnTo>
                    <a:pt x="914" y="275"/>
                  </a:lnTo>
                  <a:lnTo>
                    <a:pt x="895" y="275"/>
                  </a:lnTo>
                  <a:lnTo>
                    <a:pt x="904" y="258"/>
                  </a:lnTo>
                  <a:close/>
                  <a:moveTo>
                    <a:pt x="914" y="275"/>
                  </a:moveTo>
                  <a:lnTo>
                    <a:pt x="914" y="528"/>
                  </a:lnTo>
                  <a:lnTo>
                    <a:pt x="876" y="528"/>
                  </a:lnTo>
                  <a:lnTo>
                    <a:pt x="876" y="275"/>
                  </a:lnTo>
                  <a:lnTo>
                    <a:pt x="914" y="275"/>
                  </a:lnTo>
                  <a:close/>
                  <a:moveTo>
                    <a:pt x="914" y="528"/>
                  </a:moveTo>
                  <a:lnTo>
                    <a:pt x="914" y="780"/>
                  </a:lnTo>
                  <a:lnTo>
                    <a:pt x="876" y="780"/>
                  </a:lnTo>
                  <a:lnTo>
                    <a:pt x="876" y="528"/>
                  </a:lnTo>
                  <a:lnTo>
                    <a:pt x="914" y="528"/>
                  </a:lnTo>
                  <a:close/>
                  <a:moveTo>
                    <a:pt x="914" y="780"/>
                  </a:moveTo>
                  <a:lnTo>
                    <a:pt x="914" y="791"/>
                  </a:lnTo>
                  <a:lnTo>
                    <a:pt x="904" y="797"/>
                  </a:lnTo>
                  <a:lnTo>
                    <a:pt x="895" y="780"/>
                  </a:lnTo>
                  <a:lnTo>
                    <a:pt x="914" y="780"/>
                  </a:lnTo>
                  <a:close/>
                  <a:moveTo>
                    <a:pt x="904" y="797"/>
                  </a:moveTo>
                  <a:lnTo>
                    <a:pt x="686" y="924"/>
                  </a:lnTo>
                  <a:lnTo>
                    <a:pt x="666" y="890"/>
                  </a:lnTo>
                  <a:lnTo>
                    <a:pt x="885" y="763"/>
                  </a:lnTo>
                  <a:lnTo>
                    <a:pt x="904" y="797"/>
                  </a:lnTo>
                  <a:close/>
                  <a:moveTo>
                    <a:pt x="686" y="924"/>
                  </a:moveTo>
                  <a:lnTo>
                    <a:pt x="686" y="924"/>
                  </a:lnTo>
                  <a:lnTo>
                    <a:pt x="675" y="907"/>
                  </a:lnTo>
                  <a:lnTo>
                    <a:pt x="686" y="924"/>
                  </a:lnTo>
                  <a:close/>
                  <a:moveTo>
                    <a:pt x="686" y="924"/>
                  </a:moveTo>
                  <a:lnTo>
                    <a:pt x="466" y="1049"/>
                  </a:lnTo>
                  <a:lnTo>
                    <a:pt x="447" y="1016"/>
                  </a:lnTo>
                  <a:lnTo>
                    <a:pt x="666" y="890"/>
                  </a:lnTo>
                  <a:lnTo>
                    <a:pt x="686" y="924"/>
                  </a:lnTo>
                  <a:close/>
                  <a:moveTo>
                    <a:pt x="466" y="1049"/>
                  </a:moveTo>
                  <a:lnTo>
                    <a:pt x="456" y="1055"/>
                  </a:lnTo>
                  <a:lnTo>
                    <a:pt x="447" y="1049"/>
                  </a:lnTo>
                  <a:lnTo>
                    <a:pt x="457" y="1033"/>
                  </a:lnTo>
                  <a:lnTo>
                    <a:pt x="466" y="1049"/>
                  </a:lnTo>
                  <a:close/>
                  <a:moveTo>
                    <a:pt x="447" y="1049"/>
                  </a:moveTo>
                  <a:lnTo>
                    <a:pt x="228" y="924"/>
                  </a:lnTo>
                  <a:lnTo>
                    <a:pt x="248" y="890"/>
                  </a:lnTo>
                  <a:lnTo>
                    <a:pt x="466" y="1016"/>
                  </a:lnTo>
                  <a:lnTo>
                    <a:pt x="447" y="1049"/>
                  </a:lnTo>
                  <a:close/>
                  <a:moveTo>
                    <a:pt x="228" y="924"/>
                  </a:moveTo>
                  <a:lnTo>
                    <a:pt x="10" y="797"/>
                  </a:lnTo>
                  <a:lnTo>
                    <a:pt x="29" y="763"/>
                  </a:lnTo>
                  <a:lnTo>
                    <a:pt x="248" y="890"/>
                  </a:lnTo>
                  <a:lnTo>
                    <a:pt x="228" y="924"/>
                  </a:lnTo>
                  <a:close/>
                  <a:moveTo>
                    <a:pt x="10" y="797"/>
                  </a:moveTo>
                  <a:lnTo>
                    <a:pt x="0" y="791"/>
                  </a:lnTo>
                  <a:lnTo>
                    <a:pt x="0" y="780"/>
                  </a:lnTo>
                  <a:lnTo>
                    <a:pt x="19" y="780"/>
                  </a:lnTo>
                  <a:lnTo>
                    <a:pt x="10" y="797"/>
                  </a:lnTo>
                  <a:close/>
                  <a:moveTo>
                    <a:pt x="0" y="780"/>
                  </a:moveTo>
                  <a:lnTo>
                    <a:pt x="0" y="528"/>
                  </a:lnTo>
                  <a:lnTo>
                    <a:pt x="39" y="528"/>
                  </a:lnTo>
                  <a:lnTo>
                    <a:pt x="39" y="780"/>
                  </a:lnTo>
                  <a:lnTo>
                    <a:pt x="0" y="780"/>
                  </a:lnTo>
                  <a:close/>
                  <a:moveTo>
                    <a:pt x="0" y="528"/>
                  </a:moveTo>
                  <a:lnTo>
                    <a:pt x="0" y="275"/>
                  </a:lnTo>
                  <a:lnTo>
                    <a:pt x="39" y="275"/>
                  </a:lnTo>
                  <a:lnTo>
                    <a:pt x="39" y="528"/>
                  </a:lnTo>
                  <a:lnTo>
                    <a:pt x="0" y="528"/>
                  </a:lnTo>
                  <a:close/>
                  <a:moveTo>
                    <a:pt x="0" y="275"/>
                  </a:moveTo>
                  <a:lnTo>
                    <a:pt x="0" y="264"/>
                  </a:lnTo>
                  <a:lnTo>
                    <a:pt x="10" y="258"/>
                  </a:lnTo>
                  <a:lnTo>
                    <a:pt x="19" y="275"/>
                  </a:lnTo>
                  <a:lnTo>
                    <a:pt x="0" y="275"/>
                  </a:lnTo>
                  <a:close/>
                  <a:moveTo>
                    <a:pt x="10" y="258"/>
                  </a:moveTo>
                  <a:lnTo>
                    <a:pt x="228" y="132"/>
                  </a:lnTo>
                  <a:lnTo>
                    <a:pt x="247" y="165"/>
                  </a:lnTo>
                  <a:lnTo>
                    <a:pt x="29" y="292"/>
                  </a:lnTo>
                  <a:lnTo>
                    <a:pt x="10" y="258"/>
                  </a:lnTo>
                  <a:close/>
                  <a:moveTo>
                    <a:pt x="248" y="165"/>
                  </a:moveTo>
                  <a:lnTo>
                    <a:pt x="247" y="165"/>
                  </a:lnTo>
                  <a:lnTo>
                    <a:pt x="238" y="148"/>
                  </a:lnTo>
                  <a:lnTo>
                    <a:pt x="248" y="165"/>
                  </a:lnTo>
                  <a:close/>
                  <a:moveTo>
                    <a:pt x="228" y="132"/>
                  </a:moveTo>
                  <a:lnTo>
                    <a:pt x="447" y="6"/>
                  </a:lnTo>
                  <a:lnTo>
                    <a:pt x="466" y="39"/>
                  </a:lnTo>
                  <a:lnTo>
                    <a:pt x="248" y="165"/>
                  </a:lnTo>
                  <a:lnTo>
                    <a:pt x="228" y="132"/>
                  </a:lnTo>
                  <a:close/>
                  <a:moveTo>
                    <a:pt x="447" y="6"/>
                  </a:moveTo>
                  <a:lnTo>
                    <a:pt x="457" y="0"/>
                  </a:lnTo>
                  <a:lnTo>
                    <a:pt x="466" y="6"/>
                  </a:lnTo>
                  <a:lnTo>
                    <a:pt x="457" y="23"/>
                  </a:lnTo>
                  <a:lnTo>
                    <a:pt x="447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8" name="Rectangle 226"/>
            <p:cNvSpPr>
              <a:spLocks noChangeArrowheads="1"/>
            </p:cNvSpPr>
            <p:nvPr/>
          </p:nvSpPr>
          <p:spPr bwMode="auto">
            <a:xfrm>
              <a:off x="1937" y="1025"/>
              <a:ext cx="11" cy="11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9" name="Freeform 227"/>
            <p:cNvSpPr>
              <a:spLocks/>
            </p:cNvSpPr>
            <p:nvPr/>
          </p:nvSpPr>
          <p:spPr bwMode="auto">
            <a:xfrm>
              <a:off x="1965" y="954"/>
              <a:ext cx="115" cy="67"/>
            </a:xfrm>
            <a:custGeom>
              <a:avLst/>
              <a:gdLst>
                <a:gd name="T0" fmla="*/ 0 w 456"/>
                <a:gd name="T1" fmla="*/ 0 h 273"/>
                <a:gd name="T2" fmla="*/ 0 w 456"/>
                <a:gd name="T3" fmla="*/ 0 h 273"/>
                <a:gd name="T4" fmla="*/ 0 w 456"/>
                <a:gd name="T5" fmla="*/ 0 h 273"/>
                <a:gd name="T6" fmla="*/ 0 w 456"/>
                <a:gd name="T7" fmla="*/ 0 h 273"/>
                <a:gd name="T8" fmla="*/ 0 w 456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3"/>
                <a:gd name="T17" fmla="*/ 456 w 456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3">
                  <a:moveTo>
                    <a:pt x="0" y="239"/>
                  </a:moveTo>
                  <a:lnTo>
                    <a:pt x="437" y="0"/>
                  </a:lnTo>
                  <a:lnTo>
                    <a:pt x="456" y="34"/>
                  </a:lnTo>
                  <a:lnTo>
                    <a:pt x="19" y="273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0" name="Freeform 228"/>
            <p:cNvSpPr>
              <a:spLocks/>
            </p:cNvSpPr>
            <p:nvPr/>
          </p:nvSpPr>
          <p:spPr bwMode="auto">
            <a:xfrm>
              <a:off x="1966" y="1141"/>
              <a:ext cx="113" cy="68"/>
            </a:xfrm>
            <a:custGeom>
              <a:avLst/>
              <a:gdLst>
                <a:gd name="T0" fmla="*/ 0 w 456"/>
                <a:gd name="T1" fmla="*/ 0 h 272"/>
                <a:gd name="T2" fmla="*/ 0 w 456"/>
                <a:gd name="T3" fmla="*/ 0 h 272"/>
                <a:gd name="T4" fmla="*/ 0 w 456"/>
                <a:gd name="T5" fmla="*/ 0 h 272"/>
                <a:gd name="T6" fmla="*/ 0 w 456"/>
                <a:gd name="T7" fmla="*/ 0 h 272"/>
                <a:gd name="T8" fmla="*/ 0 w 456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2"/>
                <a:gd name="T17" fmla="*/ 456 w 45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2">
                  <a:moveTo>
                    <a:pt x="19" y="0"/>
                  </a:moveTo>
                  <a:lnTo>
                    <a:pt x="456" y="238"/>
                  </a:lnTo>
                  <a:lnTo>
                    <a:pt x="438" y="272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1" name="Freeform 229"/>
            <p:cNvSpPr>
              <a:spLocks/>
            </p:cNvSpPr>
            <p:nvPr/>
          </p:nvSpPr>
          <p:spPr bwMode="auto">
            <a:xfrm>
              <a:off x="2073" y="954"/>
              <a:ext cx="115" cy="67"/>
            </a:xfrm>
            <a:custGeom>
              <a:avLst/>
              <a:gdLst>
                <a:gd name="T0" fmla="*/ 0 w 455"/>
                <a:gd name="T1" fmla="*/ 0 h 273"/>
                <a:gd name="T2" fmla="*/ 0 w 455"/>
                <a:gd name="T3" fmla="*/ 0 h 273"/>
                <a:gd name="T4" fmla="*/ 0 w 455"/>
                <a:gd name="T5" fmla="*/ 0 h 273"/>
                <a:gd name="T6" fmla="*/ 0 w 455"/>
                <a:gd name="T7" fmla="*/ 0 h 273"/>
                <a:gd name="T8" fmla="*/ 0 w 455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273"/>
                <a:gd name="T17" fmla="*/ 455 w 455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273">
                  <a:moveTo>
                    <a:pt x="18" y="0"/>
                  </a:moveTo>
                  <a:lnTo>
                    <a:pt x="455" y="239"/>
                  </a:lnTo>
                  <a:lnTo>
                    <a:pt x="437" y="273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2" name="Freeform 230"/>
            <p:cNvSpPr>
              <a:spLocks/>
            </p:cNvSpPr>
            <p:nvPr/>
          </p:nvSpPr>
          <p:spPr bwMode="auto">
            <a:xfrm>
              <a:off x="2184" y="954"/>
              <a:ext cx="113" cy="67"/>
            </a:xfrm>
            <a:custGeom>
              <a:avLst/>
              <a:gdLst>
                <a:gd name="T0" fmla="*/ 0 w 456"/>
                <a:gd name="T1" fmla="*/ 0 h 273"/>
                <a:gd name="T2" fmla="*/ 0 w 456"/>
                <a:gd name="T3" fmla="*/ 0 h 273"/>
                <a:gd name="T4" fmla="*/ 0 w 456"/>
                <a:gd name="T5" fmla="*/ 0 h 273"/>
                <a:gd name="T6" fmla="*/ 0 w 456"/>
                <a:gd name="T7" fmla="*/ 0 h 273"/>
                <a:gd name="T8" fmla="*/ 0 w 456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3"/>
                <a:gd name="T17" fmla="*/ 456 w 456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3">
                  <a:moveTo>
                    <a:pt x="456" y="34"/>
                  </a:moveTo>
                  <a:lnTo>
                    <a:pt x="18" y="273"/>
                  </a:lnTo>
                  <a:lnTo>
                    <a:pt x="0" y="239"/>
                  </a:lnTo>
                  <a:lnTo>
                    <a:pt x="437" y="0"/>
                  </a:lnTo>
                  <a:lnTo>
                    <a:pt x="456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3" name="Freeform 231"/>
            <p:cNvSpPr>
              <a:spLocks/>
            </p:cNvSpPr>
            <p:nvPr/>
          </p:nvSpPr>
          <p:spPr bwMode="auto">
            <a:xfrm>
              <a:off x="2291" y="954"/>
              <a:ext cx="113" cy="67"/>
            </a:xfrm>
            <a:custGeom>
              <a:avLst/>
              <a:gdLst>
                <a:gd name="T0" fmla="*/ 0 w 456"/>
                <a:gd name="T1" fmla="*/ 0 h 273"/>
                <a:gd name="T2" fmla="*/ 0 w 456"/>
                <a:gd name="T3" fmla="*/ 0 h 273"/>
                <a:gd name="T4" fmla="*/ 0 w 456"/>
                <a:gd name="T5" fmla="*/ 0 h 273"/>
                <a:gd name="T6" fmla="*/ 0 w 456"/>
                <a:gd name="T7" fmla="*/ 0 h 273"/>
                <a:gd name="T8" fmla="*/ 0 w 456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3"/>
                <a:gd name="T17" fmla="*/ 456 w 456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3">
                  <a:moveTo>
                    <a:pt x="19" y="0"/>
                  </a:moveTo>
                  <a:lnTo>
                    <a:pt x="456" y="239"/>
                  </a:lnTo>
                  <a:lnTo>
                    <a:pt x="438" y="273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4" name="Freeform 232"/>
            <p:cNvSpPr>
              <a:spLocks/>
            </p:cNvSpPr>
            <p:nvPr/>
          </p:nvSpPr>
          <p:spPr bwMode="auto">
            <a:xfrm>
              <a:off x="2400" y="954"/>
              <a:ext cx="113" cy="67"/>
            </a:xfrm>
            <a:custGeom>
              <a:avLst/>
              <a:gdLst>
                <a:gd name="T0" fmla="*/ 0 w 457"/>
                <a:gd name="T1" fmla="*/ 0 h 273"/>
                <a:gd name="T2" fmla="*/ 0 w 457"/>
                <a:gd name="T3" fmla="*/ 0 h 273"/>
                <a:gd name="T4" fmla="*/ 0 w 457"/>
                <a:gd name="T5" fmla="*/ 0 h 273"/>
                <a:gd name="T6" fmla="*/ 0 w 457"/>
                <a:gd name="T7" fmla="*/ 0 h 273"/>
                <a:gd name="T8" fmla="*/ 0 w 45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73"/>
                <a:gd name="T17" fmla="*/ 457 w 45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73">
                  <a:moveTo>
                    <a:pt x="457" y="34"/>
                  </a:moveTo>
                  <a:lnTo>
                    <a:pt x="19" y="273"/>
                  </a:lnTo>
                  <a:lnTo>
                    <a:pt x="0" y="239"/>
                  </a:lnTo>
                  <a:lnTo>
                    <a:pt x="439" y="0"/>
                  </a:lnTo>
                  <a:lnTo>
                    <a:pt x="457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5" name="Freeform 233"/>
            <p:cNvSpPr>
              <a:spLocks/>
            </p:cNvSpPr>
            <p:nvPr/>
          </p:nvSpPr>
          <p:spPr bwMode="auto">
            <a:xfrm>
              <a:off x="2507" y="954"/>
              <a:ext cx="115" cy="67"/>
            </a:xfrm>
            <a:custGeom>
              <a:avLst/>
              <a:gdLst>
                <a:gd name="T0" fmla="*/ 0 w 457"/>
                <a:gd name="T1" fmla="*/ 0 h 273"/>
                <a:gd name="T2" fmla="*/ 0 w 457"/>
                <a:gd name="T3" fmla="*/ 0 h 273"/>
                <a:gd name="T4" fmla="*/ 0 w 457"/>
                <a:gd name="T5" fmla="*/ 0 h 273"/>
                <a:gd name="T6" fmla="*/ 0 w 457"/>
                <a:gd name="T7" fmla="*/ 0 h 273"/>
                <a:gd name="T8" fmla="*/ 0 w 457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73"/>
                <a:gd name="T17" fmla="*/ 457 w 457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73">
                  <a:moveTo>
                    <a:pt x="20" y="0"/>
                  </a:moveTo>
                  <a:lnTo>
                    <a:pt x="457" y="239"/>
                  </a:lnTo>
                  <a:lnTo>
                    <a:pt x="438" y="273"/>
                  </a:lnTo>
                  <a:lnTo>
                    <a:pt x="0" y="3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6" name="Rectangle 234"/>
            <p:cNvSpPr>
              <a:spLocks noChangeArrowheads="1"/>
            </p:cNvSpPr>
            <p:nvPr/>
          </p:nvSpPr>
          <p:spPr bwMode="auto">
            <a:xfrm>
              <a:off x="2614" y="1018"/>
              <a:ext cx="9" cy="12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7" name="Freeform 235"/>
            <p:cNvSpPr>
              <a:spLocks/>
            </p:cNvSpPr>
            <p:nvPr/>
          </p:nvSpPr>
          <p:spPr bwMode="auto">
            <a:xfrm>
              <a:off x="2508" y="1141"/>
              <a:ext cx="115" cy="68"/>
            </a:xfrm>
            <a:custGeom>
              <a:avLst/>
              <a:gdLst>
                <a:gd name="T0" fmla="*/ 0 w 457"/>
                <a:gd name="T1" fmla="*/ 0 h 272"/>
                <a:gd name="T2" fmla="*/ 0 w 457"/>
                <a:gd name="T3" fmla="*/ 0 h 272"/>
                <a:gd name="T4" fmla="*/ 0 w 457"/>
                <a:gd name="T5" fmla="*/ 0 h 272"/>
                <a:gd name="T6" fmla="*/ 0 w 457"/>
                <a:gd name="T7" fmla="*/ 0 h 272"/>
                <a:gd name="T8" fmla="*/ 0 w 457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72"/>
                <a:gd name="T17" fmla="*/ 457 w 457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72">
                  <a:moveTo>
                    <a:pt x="457" y="34"/>
                  </a:moveTo>
                  <a:lnTo>
                    <a:pt x="19" y="272"/>
                  </a:lnTo>
                  <a:lnTo>
                    <a:pt x="0" y="238"/>
                  </a:lnTo>
                  <a:lnTo>
                    <a:pt x="437" y="0"/>
                  </a:lnTo>
                  <a:lnTo>
                    <a:pt x="457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8" name="Freeform 236"/>
            <p:cNvSpPr>
              <a:spLocks/>
            </p:cNvSpPr>
            <p:nvPr/>
          </p:nvSpPr>
          <p:spPr bwMode="auto">
            <a:xfrm>
              <a:off x="2616" y="1141"/>
              <a:ext cx="115" cy="68"/>
            </a:xfrm>
            <a:custGeom>
              <a:avLst/>
              <a:gdLst>
                <a:gd name="T0" fmla="*/ 0 w 456"/>
                <a:gd name="T1" fmla="*/ 0 h 272"/>
                <a:gd name="T2" fmla="*/ 0 w 456"/>
                <a:gd name="T3" fmla="*/ 0 h 272"/>
                <a:gd name="T4" fmla="*/ 0 w 456"/>
                <a:gd name="T5" fmla="*/ 0 h 272"/>
                <a:gd name="T6" fmla="*/ 0 w 456"/>
                <a:gd name="T7" fmla="*/ 0 h 272"/>
                <a:gd name="T8" fmla="*/ 0 w 456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2"/>
                <a:gd name="T17" fmla="*/ 456 w 45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2">
                  <a:moveTo>
                    <a:pt x="18" y="0"/>
                  </a:moveTo>
                  <a:lnTo>
                    <a:pt x="456" y="238"/>
                  </a:lnTo>
                  <a:lnTo>
                    <a:pt x="438" y="272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89" name="Rectangle 237"/>
            <p:cNvSpPr>
              <a:spLocks noChangeArrowheads="1"/>
            </p:cNvSpPr>
            <p:nvPr/>
          </p:nvSpPr>
          <p:spPr bwMode="auto">
            <a:xfrm>
              <a:off x="2723" y="1205"/>
              <a:ext cx="9" cy="12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0" name="Freeform 238"/>
            <p:cNvSpPr>
              <a:spLocks/>
            </p:cNvSpPr>
            <p:nvPr/>
          </p:nvSpPr>
          <p:spPr bwMode="auto">
            <a:xfrm>
              <a:off x="2728" y="1328"/>
              <a:ext cx="113" cy="68"/>
            </a:xfrm>
            <a:custGeom>
              <a:avLst/>
              <a:gdLst>
                <a:gd name="T0" fmla="*/ 0 w 455"/>
                <a:gd name="T1" fmla="*/ 0 h 272"/>
                <a:gd name="T2" fmla="*/ 0 w 455"/>
                <a:gd name="T3" fmla="*/ 0 h 272"/>
                <a:gd name="T4" fmla="*/ 0 w 455"/>
                <a:gd name="T5" fmla="*/ 0 h 272"/>
                <a:gd name="T6" fmla="*/ 0 w 455"/>
                <a:gd name="T7" fmla="*/ 0 h 272"/>
                <a:gd name="T8" fmla="*/ 0 w 455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272"/>
                <a:gd name="T17" fmla="*/ 455 w 455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272">
                  <a:moveTo>
                    <a:pt x="18" y="0"/>
                  </a:moveTo>
                  <a:lnTo>
                    <a:pt x="455" y="238"/>
                  </a:lnTo>
                  <a:lnTo>
                    <a:pt x="437" y="272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1" name="Rectangle 239"/>
            <p:cNvSpPr>
              <a:spLocks noChangeArrowheads="1"/>
            </p:cNvSpPr>
            <p:nvPr/>
          </p:nvSpPr>
          <p:spPr bwMode="auto">
            <a:xfrm>
              <a:off x="2289" y="830"/>
              <a:ext cx="9" cy="12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2" name="Freeform 240"/>
            <p:cNvSpPr>
              <a:spLocks/>
            </p:cNvSpPr>
            <p:nvPr/>
          </p:nvSpPr>
          <p:spPr bwMode="auto">
            <a:xfrm>
              <a:off x="1761" y="898"/>
              <a:ext cx="113" cy="70"/>
            </a:xfrm>
            <a:custGeom>
              <a:avLst/>
              <a:gdLst>
                <a:gd name="T0" fmla="*/ 0 w 457"/>
                <a:gd name="T1" fmla="*/ 0 h 272"/>
                <a:gd name="T2" fmla="*/ 0 w 457"/>
                <a:gd name="T3" fmla="*/ 0 h 272"/>
                <a:gd name="T4" fmla="*/ 0 w 457"/>
                <a:gd name="T5" fmla="*/ 0 h 272"/>
                <a:gd name="T6" fmla="*/ 0 w 457"/>
                <a:gd name="T7" fmla="*/ 0 h 272"/>
                <a:gd name="T8" fmla="*/ 0 w 457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72"/>
                <a:gd name="T17" fmla="*/ 457 w 457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72">
                  <a:moveTo>
                    <a:pt x="18" y="0"/>
                  </a:moveTo>
                  <a:lnTo>
                    <a:pt x="457" y="238"/>
                  </a:lnTo>
                  <a:lnTo>
                    <a:pt x="438" y="272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3" name="Freeform 241"/>
            <p:cNvSpPr>
              <a:spLocks/>
            </p:cNvSpPr>
            <p:nvPr/>
          </p:nvSpPr>
          <p:spPr bwMode="auto">
            <a:xfrm>
              <a:off x="1843" y="898"/>
              <a:ext cx="112" cy="67"/>
            </a:xfrm>
            <a:custGeom>
              <a:avLst/>
              <a:gdLst>
                <a:gd name="T0" fmla="*/ 0 w 456"/>
                <a:gd name="T1" fmla="*/ 0 h 272"/>
                <a:gd name="T2" fmla="*/ 0 w 456"/>
                <a:gd name="T3" fmla="*/ 0 h 272"/>
                <a:gd name="T4" fmla="*/ 0 w 456"/>
                <a:gd name="T5" fmla="*/ 0 h 272"/>
                <a:gd name="T6" fmla="*/ 0 w 456"/>
                <a:gd name="T7" fmla="*/ 0 h 272"/>
                <a:gd name="T8" fmla="*/ 0 w 456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2"/>
                <a:gd name="T17" fmla="*/ 456 w 45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2">
                  <a:moveTo>
                    <a:pt x="0" y="238"/>
                  </a:moveTo>
                  <a:lnTo>
                    <a:pt x="438" y="0"/>
                  </a:lnTo>
                  <a:lnTo>
                    <a:pt x="456" y="33"/>
                  </a:lnTo>
                  <a:lnTo>
                    <a:pt x="18" y="272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4" name="Freeform 242"/>
            <p:cNvSpPr>
              <a:spLocks/>
            </p:cNvSpPr>
            <p:nvPr/>
          </p:nvSpPr>
          <p:spPr bwMode="auto">
            <a:xfrm>
              <a:off x="2072" y="979"/>
              <a:ext cx="99" cy="61"/>
            </a:xfrm>
            <a:custGeom>
              <a:avLst/>
              <a:gdLst>
                <a:gd name="T0" fmla="*/ 0 w 394"/>
                <a:gd name="T1" fmla="*/ 0 h 240"/>
                <a:gd name="T2" fmla="*/ 0 w 394"/>
                <a:gd name="T3" fmla="*/ 0 h 240"/>
                <a:gd name="T4" fmla="*/ 0 w 394"/>
                <a:gd name="T5" fmla="*/ 0 h 240"/>
                <a:gd name="T6" fmla="*/ 0 w 394"/>
                <a:gd name="T7" fmla="*/ 0 h 240"/>
                <a:gd name="T8" fmla="*/ 0 w 394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40"/>
                <a:gd name="T17" fmla="*/ 394 w 39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40">
                  <a:moveTo>
                    <a:pt x="19" y="0"/>
                  </a:moveTo>
                  <a:lnTo>
                    <a:pt x="394" y="206"/>
                  </a:lnTo>
                  <a:lnTo>
                    <a:pt x="376" y="240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5" name="Freeform 243"/>
            <p:cNvSpPr>
              <a:spLocks/>
            </p:cNvSpPr>
            <p:nvPr/>
          </p:nvSpPr>
          <p:spPr bwMode="auto">
            <a:xfrm>
              <a:off x="2288" y="979"/>
              <a:ext cx="98" cy="61"/>
            </a:xfrm>
            <a:custGeom>
              <a:avLst/>
              <a:gdLst>
                <a:gd name="T0" fmla="*/ 0 w 395"/>
                <a:gd name="T1" fmla="*/ 0 h 240"/>
                <a:gd name="T2" fmla="*/ 0 w 395"/>
                <a:gd name="T3" fmla="*/ 0 h 240"/>
                <a:gd name="T4" fmla="*/ 0 w 395"/>
                <a:gd name="T5" fmla="*/ 0 h 240"/>
                <a:gd name="T6" fmla="*/ 0 w 395"/>
                <a:gd name="T7" fmla="*/ 0 h 240"/>
                <a:gd name="T8" fmla="*/ 0 w 39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240"/>
                <a:gd name="T17" fmla="*/ 395 w 39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240">
                  <a:moveTo>
                    <a:pt x="18" y="0"/>
                  </a:moveTo>
                  <a:lnTo>
                    <a:pt x="395" y="206"/>
                  </a:lnTo>
                  <a:lnTo>
                    <a:pt x="377" y="240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6" name="Freeform 244"/>
            <p:cNvSpPr>
              <a:spLocks/>
            </p:cNvSpPr>
            <p:nvPr/>
          </p:nvSpPr>
          <p:spPr bwMode="auto">
            <a:xfrm>
              <a:off x="2504" y="979"/>
              <a:ext cx="98" cy="61"/>
            </a:xfrm>
            <a:custGeom>
              <a:avLst/>
              <a:gdLst>
                <a:gd name="T0" fmla="*/ 0 w 394"/>
                <a:gd name="T1" fmla="*/ 0 h 240"/>
                <a:gd name="T2" fmla="*/ 0 w 394"/>
                <a:gd name="T3" fmla="*/ 0 h 240"/>
                <a:gd name="T4" fmla="*/ 0 w 394"/>
                <a:gd name="T5" fmla="*/ 0 h 240"/>
                <a:gd name="T6" fmla="*/ 0 w 394"/>
                <a:gd name="T7" fmla="*/ 0 h 240"/>
                <a:gd name="T8" fmla="*/ 0 w 394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40"/>
                <a:gd name="T17" fmla="*/ 394 w 39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40">
                  <a:moveTo>
                    <a:pt x="18" y="0"/>
                  </a:moveTo>
                  <a:lnTo>
                    <a:pt x="394" y="206"/>
                  </a:lnTo>
                  <a:lnTo>
                    <a:pt x="375" y="240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7" name="Freeform 245"/>
            <p:cNvSpPr>
              <a:spLocks/>
            </p:cNvSpPr>
            <p:nvPr/>
          </p:nvSpPr>
          <p:spPr bwMode="auto">
            <a:xfrm>
              <a:off x="2614" y="1166"/>
              <a:ext cx="99" cy="59"/>
            </a:xfrm>
            <a:custGeom>
              <a:avLst/>
              <a:gdLst>
                <a:gd name="T0" fmla="*/ 0 w 394"/>
                <a:gd name="T1" fmla="*/ 0 h 239"/>
                <a:gd name="T2" fmla="*/ 0 w 394"/>
                <a:gd name="T3" fmla="*/ 0 h 239"/>
                <a:gd name="T4" fmla="*/ 0 w 394"/>
                <a:gd name="T5" fmla="*/ 0 h 239"/>
                <a:gd name="T6" fmla="*/ 0 w 394"/>
                <a:gd name="T7" fmla="*/ 0 h 239"/>
                <a:gd name="T8" fmla="*/ 0 w 394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39"/>
                <a:gd name="T17" fmla="*/ 394 w 394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39">
                  <a:moveTo>
                    <a:pt x="18" y="0"/>
                  </a:moveTo>
                  <a:lnTo>
                    <a:pt x="394" y="206"/>
                  </a:lnTo>
                  <a:lnTo>
                    <a:pt x="375" y="239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8" name="Freeform 246"/>
            <p:cNvSpPr>
              <a:spLocks/>
            </p:cNvSpPr>
            <p:nvPr/>
          </p:nvSpPr>
          <p:spPr bwMode="auto">
            <a:xfrm>
              <a:off x="2723" y="1351"/>
              <a:ext cx="99" cy="61"/>
            </a:xfrm>
            <a:custGeom>
              <a:avLst/>
              <a:gdLst>
                <a:gd name="T0" fmla="*/ 0 w 394"/>
                <a:gd name="T1" fmla="*/ 0 h 239"/>
                <a:gd name="T2" fmla="*/ 0 w 394"/>
                <a:gd name="T3" fmla="*/ 0 h 239"/>
                <a:gd name="T4" fmla="*/ 0 w 394"/>
                <a:gd name="T5" fmla="*/ 0 h 239"/>
                <a:gd name="T6" fmla="*/ 0 w 394"/>
                <a:gd name="T7" fmla="*/ 0 h 239"/>
                <a:gd name="T8" fmla="*/ 0 w 394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39"/>
                <a:gd name="T17" fmla="*/ 394 w 394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39">
                  <a:moveTo>
                    <a:pt x="18" y="0"/>
                  </a:moveTo>
                  <a:lnTo>
                    <a:pt x="394" y="205"/>
                  </a:lnTo>
                  <a:lnTo>
                    <a:pt x="375" y="239"/>
                  </a:lnTo>
                  <a:lnTo>
                    <a:pt x="0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99" name="Rectangle 247"/>
            <p:cNvSpPr>
              <a:spLocks noChangeArrowheads="1"/>
            </p:cNvSpPr>
            <p:nvPr/>
          </p:nvSpPr>
          <p:spPr bwMode="auto">
            <a:xfrm>
              <a:off x="2476" y="864"/>
              <a:ext cx="11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00" name="Rectangle 248"/>
            <p:cNvSpPr>
              <a:spLocks noChangeArrowheads="1"/>
            </p:cNvSpPr>
            <p:nvPr/>
          </p:nvSpPr>
          <p:spPr bwMode="auto">
            <a:xfrm>
              <a:off x="2636" y="975"/>
              <a:ext cx="11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450" name="Group 249"/>
          <p:cNvGrpSpPr>
            <a:grpSpLocks/>
          </p:cNvGrpSpPr>
          <p:nvPr/>
        </p:nvGrpSpPr>
        <p:grpSpPr bwMode="auto">
          <a:xfrm>
            <a:off x="7626350" y="3525838"/>
            <a:ext cx="1338263" cy="393700"/>
            <a:chOff x="3693" y="801"/>
            <a:chExt cx="1309" cy="385"/>
          </a:xfrm>
        </p:grpSpPr>
        <p:sp>
          <p:nvSpPr>
            <p:cNvPr id="103453" name="Freeform 250"/>
            <p:cNvSpPr>
              <a:spLocks noEditPoints="1"/>
            </p:cNvSpPr>
            <p:nvPr/>
          </p:nvSpPr>
          <p:spPr bwMode="auto">
            <a:xfrm>
              <a:off x="3693" y="922"/>
              <a:ext cx="228" cy="264"/>
            </a:xfrm>
            <a:custGeom>
              <a:avLst/>
              <a:gdLst>
                <a:gd name="T0" fmla="*/ 0 w 913"/>
                <a:gd name="T1" fmla="*/ 0 h 1056"/>
                <a:gd name="T2" fmla="*/ 0 w 913"/>
                <a:gd name="T3" fmla="*/ 0 h 1056"/>
                <a:gd name="T4" fmla="*/ 0 w 913"/>
                <a:gd name="T5" fmla="*/ 0 h 1056"/>
                <a:gd name="T6" fmla="*/ 0 w 913"/>
                <a:gd name="T7" fmla="*/ 0 h 1056"/>
                <a:gd name="T8" fmla="*/ 0 w 913"/>
                <a:gd name="T9" fmla="*/ 0 h 1056"/>
                <a:gd name="T10" fmla="*/ 0 w 913"/>
                <a:gd name="T11" fmla="*/ 0 h 1056"/>
                <a:gd name="T12" fmla="*/ 0 w 913"/>
                <a:gd name="T13" fmla="*/ 0 h 1056"/>
                <a:gd name="T14" fmla="*/ 0 w 913"/>
                <a:gd name="T15" fmla="*/ 0 h 1056"/>
                <a:gd name="T16" fmla="*/ 0 w 913"/>
                <a:gd name="T17" fmla="*/ 0 h 1056"/>
                <a:gd name="T18" fmla="*/ 0 w 913"/>
                <a:gd name="T19" fmla="*/ 0 h 1056"/>
                <a:gd name="T20" fmla="*/ 0 w 913"/>
                <a:gd name="T21" fmla="*/ 0 h 1056"/>
                <a:gd name="T22" fmla="*/ 0 w 913"/>
                <a:gd name="T23" fmla="*/ 0 h 1056"/>
                <a:gd name="T24" fmla="*/ 0 w 913"/>
                <a:gd name="T25" fmla="*/ 0 h 1056"/>
                <a:gd name="T26" fmla="*/ 0 w 913"/>
                <a:gd name="T27" fmla="*/ 0 h 1056"/>
                <a:gd name="T28" fmla="*/ 0 w 913"/>
                <a:gd name="T29" fmla="*/ 0 h 1056"/>
                <a:gd name="T30" fmla="*/ 0 w 913"/>
                <a:gd name="T31" fmla="*/ 0 h 1056"/>
                <a:gd name="T32" fmla="*/ 0 w 913"/>
                <a:gd name="T33" fmla="*/ 0 h 1056"/>
                <a:gd name="T34" fmla="*/ 0 w 913"/>
                <a:gd name="T35" fmla="*/ 0 h 1056"/>
                <a:gd name="T36" fmla="*/ 0 w 913"/>
                <a:gd name="T37" fmla="*/ 0 h 1056"/>
                <a:gd name="T38" fmla="*/ 0 w 913"/>
                <a:gd name="T39" fmla="*/ 0 h 1056"/>
                <a:gd name="T40" fmla="*/ 0 w 913"/>
                <a:gd name="T41" fmla="*/ 0 h 1056"/>
                <a:gd name="T42" fmla="*/ 0 w 913"/>
                <a:gd name="T43" fmla="*/ 0 h 1056"/>
                <a:gd name="T44" fmla="*/ 0 w 913"/>
                <a:gd name="T45" fmla="*/ 0 h 1056"/>
                <a:gd name="T46" fmla="*/ 0 w 913"/>
                <a:gd name="T47" fmla="*/ 0 h 1056"/>
                <a:gd name="T48" fmla="*/ 0 w 913"/>
                <a:gd name="T49" fmla="*/ 0 h 1056"/>
                <a:gd name="T50" fmla="*/ 0 w 913"/>
                <a:gd name="T51" fmla="*/ 0 h 1056"/>
                <a:gd name="T52" fmla="*/ 0 w 913"/>
                <a:gd name="T53" fmla="*/ 0 h 1056"/>
                <a:gd name="T54" fmla="*/ 0 w 913"/>
                <a:gd name="T55" fmla="*/ 0 h 1056"/>
                <a:gd name="T56" fmla="*/ 0 w 913"/>
                <a:gd name="T57" fmla="*/ 0 h 1056"/>
                <a:gd name="T58" fmla="*/ 0 w 913"/>
                <a:gd name="T59" fmla="*/ 0 h 1056"/>
                <a:gd name="T60" fmla="*/ 0 w 913"/>
                <a:gd name="T61" fmla="*/ 0 h 1056"/>
                <a:gd name="T62" fmla="*/ 0 w 913"/>
                <a:gd name="T63" fmla="*/ 0 h 1056"/>
                <a:gd name="T64" fmla="*/ 0 w 913"/>
                <a:gd name="T65" fmla="*/ 0 h 1056"/>
                <a:gd name="T66" fmla="*/ 0 w 913"/>
                <a:gd name="T67" fmla="*/ 0 h 1056"/>
                <a:gd name="T68" fmla="*/ 0 w 913"/>
                <a:gd name="T69" fmla="*/ 0 h 1056"/>
                <a:gd name="T70" fmla="*/ 0 w 913"/>
                <a:gd name="T71" fmla="*/ 0 h 1056"/>
                <a:gd name="T72" fmla="*/ 0 w 913"/>
                <a:gd name="T73" fmla="*/ 0 h 1056"/>
                <a:gd name="T74" fmla="*/ 0 w 913"/>
                <a:gd name="T75" fmla="*/ 0 h 1056"/>
                <a:gd name="T76" fmla="*/ 0 w 913"/>
                <a:gd name="T77" fmla="*/ 0 h 1056"/>
                <a:gd name="T78" fmla="*/ 0 w 913"/>
                <a:gd name="T79" fmla="*/ 0 h 1056"/>
                <a:gd name="T80" fmla="*/ 0 w 913"/>
                <a:gd name="T81" fmla="*/ 0 h 1056"/>
                <a:gd name="T82" fmla="*/ 0 w 913"/>
                <a:gd name="T83" fmla="*/ 0 h 1056"/>
                <a:gd name="T84" fmla="*/ 0 w 913"/>
                <a:gd name="T85" fmla="*/ 0 h 1056"/>
                <a:gd name="T86" fmla="*/ 0 w 913"/>
                <a:gd name="T87" fmla="*/ 0 h 1056"/>
                <a:gd name="T88" fmla="*/ 0 w 913"/>
                <a:gd name="T89" fmla="*/ 0 h 1056"/>
                <a:gd name="T90" fmla="*/ 0 w 913"/>
                <a:gd name="T91" fmla="*/ 0 h 1056"/>
                <a:gd name="T92" fmla="*/ 0 w 913"/>
                <a:gd name="T93" fmla="*/ 0 h 1056"/>
                <a:gd name="T94" fmla="*/ 0 w 913"/>
                <a:gd name="T95" fmla="*/ 0 h 1056"/>
                <a:gd name="T96" fmla="*/ 0 w 913"/>
                <a:gd name="T97" fmla="*/ 0 h 10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13"/>
                <a:gd name="T148" fmla="*/ 0 h 1056"/>
                <a:gd name="T149" fmla="*/ 913 w 913"/>
                <a:gd name="T150" fmla="*/ 1056 h 10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13" h="1056">
                  <a:moveTo>
                    <a:pt x="467" y="6"/>
                  </a:moveTo>
                  <a:lnTo>
                    <a:pt x="685" y="132"/>
                  </a:lnTo>
                  <a:lnTo>
                    <a:pt x="666" y="166"/>
                  </a:lnTo>
                  <a:lnTo>
                    <a:pt x="446" y="40"/>
                  </a:lnTo>
                  <a:lnTo>
                    <a:pt x="467" y="6"/>
                  </a:lnTo>
                  <a:close/>
                  <a:moveTo>
                    <a:pt x="666" y="166"/>
                  </a:moveTo>
                  <a:lnTo>
                    <a:pt x="666" y="166"/>
                  </a:lnTo>
                  <a:lnTo>
                    <a:pt x="676" y="149"/>
                  </a:lnTo>
                  <a:lnTo>
                    <a:pt x="666" y="166"/>
                  </a:lnTo>
                  <a:close/>
                  <a:moveTo>
                    <a:pt x="685" y="132"/>
                  </a:moveTo>
                  <a:lnTo>
                    <a:pt x="904" y="259"/>
                  </a:lnTo>
                  <a:lnTo>
                    <a:pt x="885" y="292"/>
                  </a:lnTo>
                  <a:lnTo>
                    <a:pt x="666" y="166"/>
                  </a:lnTo>
                  <a:lnTo>
                    <a:pt x="685" y="132"/>
                  </a:lnTo>
                  <a:close/>
                  <a:moveTo>
                    <a:pt x="904" y="259"/>
                  </a:moveTo>
                  <a:lnTo>
                    <a:pt x="913" y="265"/>
                  </a:lnTo>
                  <a:lnTo>
                    <a:pt x="913" y="276"/>
                  </a:lnTo>
                  <a:lnTo>
                    <a:pt x="894" y="276"/>
                  </a:lnTo>
                  <a:lnTo>
                    <a:pt x="904" y="259"/>
                  </a:lnTo>
                  <a:close/>
                  <a:moveTo>
                    <a:pt x="913" y="276"/>
                  </a:moveTo>
                  <a:lnTo>
                    <a:pt x="913" y="528"/>
                  </a:lnTo>
                  <a:lnTo>
                    <a:pt x="875" y="528"/>
                  </a:lnTo>
                  <a:lnTo>
                    <a:pt x="875" y="276"/>
                  </a:lnTo>
                  <a:lnTo>
                    <a:pt x="913" y="276"/>
                  </a:lnTo>
                  <a:close/>
                  <a:moveTo>
                    <a:pt x="913" y="528"/>
                  </a:moveTo>
                  <a:lnTo>
                    <a:pt x="913" y="781"/>
                  </a:lnTo>
                  <a:lnTo>
                    <a:pt x="875" y="781"/>
                  </a:lnTo>
                  <a:lnTo>
                    <a:pt x="875" y="528"/>
                  </a:lnTo>
                  <a:lnTo>
                    <a:pt x="913" y="528"/>
                  </a:lnTo>
                  <a:close/>
                  <a:moveTo>
                    <a:pt x="913" y="781"/>
                  </a:moveTo>
                  <a:lnTo>
                    <a:pt x="913" y="791"/>
                  </a:lnTo>
                  <a:lnTo>
                    <a:pt x="904" y="797"/>
                  </a:lnTo>
                  <a:lnTo>
                    <a:pt x="894" y="781"/>
                  </a:lnTo>
                  <a:lnTo>
                    <a:pt x="913" y="781"/>
                  </a:lnTo>
                  <a:close/>
                  <a:moveTo>
                    <a:pt x="904" y="797"/>
                  </a:moveTo>
                  <a:lnTo>
                    <a:pt x="685" y="924"/>
                  </a:lnTo>
                  <a:lnTo>
                    <a:pt x="666" y="890"/>
                  </a:lnTo>
                  <a:lnTo>
                    <a:pt x="885" y="764"/>
                  </a:lnTo>
                  <a:lnTo>
                    <a:pt x="904" y="797"/>
                  </a:lnTo>
                  <a:close/>
                  <a:moveTo>
                    <a:pt x="666" y="890"/>
                  </a:moveTo>
                  <a:lnTo>
                    <a:pt x="666" y="890"/>
                  </a:lnTo>
                  <a:lnTo>
                    <a:pt x="676" y="907"/>
                  </a:lnTo>
                  <a:lnTo>
                    <a:pt x="666" y="890"/>
                  </a:lnTo>
                  <a:close/>
                  <a:moveTo>
                    <a:pt x="685" y="924"/>
                  </a:moveTo>
                  <a:lnTo>
                    <a:pt x="467" y="1050"/>
                  </a:lnTo>
                  <a:lnTo>
                    <a:pt x="446" y="1016"/>
                  </a:lnTo>
                  <a:lnTo>
                    <a:pt x="666" y="890"/>
                  </a:lnTo>
                  <a:lnTo>
                    <a:pt x="685" y="924"/>
                  </a:lnTo>
                  <a:close/>
                  <a:moveTo>
                    <a:pt x="467" y="1050"/>
                  </a:moveTo>
                  <a:lnTo>
                    <a:pt x="456" y="1056"/>
                  </a:lnTo>
                  <a:lnTo>
                    <a:pt x="446" y="1050"/>
                  </a:lnTo>
                  <a:lnTo>
                    <a:pt x="456" y="1033"/>
                  </a:lnTo>
                  <a:lnTo>
                    <a:pt x="467" y="1050"/>
                  </a:lnTo>
                  <a:close/>
                  <a:moveTo>
                    <a:pt x="446" y="1050"/>
                  </a:moveTo>
                  <a:lnTo>
                    <a:pt x="228" y="924"/>
                  </a:lnTo>
                  <a:lnTo>
                    <a:pt x="247" y="890"/>
                  </a:lnTo>
                  <a:lnTo>
                    <a:pt x="465" y="1016"/>
                  </a:lnTo>
                  <a:lnTo>
                    <a:pt x="446" y="1050"/>
                  </a:lnTo>
                  <a:close/>
                  <a:moveTo>
                    <a:pt x="228" y="924"/>
                  </a:moveTo>
                  <a:lnTo>
                    <a:pt x="9" y="797"/>
                  </a:lnTo>
                  <a:lnTo>
                    <a:pt x="28" y="764"/>
                  </a:lnTo>
                  <a:lnTo>
                    <a:pt x="247" y="890"/>
                  </a:lnTo>
                  <a:lnTo>
                    <a:pt x="228" y="924"/>
                  </a:lnTo>
                  <a:close/>
                  <a:moveTo>
                    <a:pt x="9" y="797"/>
                  </a:moveTo>
                  <a:lnTo>
                    <a:pt x="0" y="791"/>
                  </a:lnTo>
                  <a:lnTo>
                    <a:pt x="0" y="781"/>
                  </a:lnTo>
                  <a:lnTo>
                    <a:pt x="19" y="781"/>
                  </a:lnTo>
                  <a:lnTo>
                    <a:pt x="9" y="797"/>
                  </a:lnTo>
                  <a:close/>
                  <a:moveTo>
                    <a:pt x="0" y="781"/>
                  </a:moveTo>
                  <a:lnTo>
                    <a:pt x="0" y="528"/>
                  </a:lnTo>
                  <a:lnTo>
                    <a:pt x="38" y="528"/>
                  </a:lnTo>
                  <a:lnTo>
                    <a:pt x="38" y="781"/>
                  </a:lnTo>
                  <a:lnTo>
                    <a:pt x="0" y="781"/>
                  </a:lnTo>
                  <a:close/>
                  <a:moveTo>
                    <a:pt x="0" y="528"/>
                  </a:moveTo>
                  <a:lnTo>
                    <a:pt x="0" y="276"/>
                  </a:lnTo>
                  <a:lnTo>
                    <a:pt x="38" y="276"/>
                  </a:lnTo>
                  <a:lnTo>
                    <a:pt x="38" y="528"/>
                  </a:lnTo>
                  <a:lnTo>
                    <a:pt x="0" y="528"/>
                  </a:lnTo>
                  <a:close/>
                  <a:moveTo>
                    <a:pt x="0" y="276"/>
                  </a:moveTo>
                  <a:lnTo>
                    <a:pt x="0" y="265"/>
                  </a:lnTo>
                  <a:lnTo>
                    <a:pt x="9" y="259"/>
                  </a:lnTo>
                  <a:lnTo>
                    <a:pt x="19" y="276"/>
                  </a:lnTo>
                  <a:lnTo>
                    <a:pt x="0" y="276"/>
                  </a:lnTo>
                  <a:close/>
                  <a:moveTo>
                    <a:pt x="9" y="259"/>
                  </a:moveTo>
                  <a:lnTo>
                    <a:pt x="228" y="132"/>
                  </a:lnTo>
                  <a:lnTo>
                    <a:pt x="247" y="166"/>
                  </a:lnTo>
                  <a:lnTo>
                    <a:pt x="28" y="292"/>
                  </a:lnTo>
                  <a:lnTo>
                    <a:pt x="9" y="259"/>
                  </a:lnTo>
                  <a:close/>
                  <a:moveTo>
                    <a:pt x="228" y="132"/>
                  </a:moveTo>
                  <a:lnTo>
                    <a:pt x="446" y="6"/>
                  </a:lnTo>
                  <a:lnTo>
                    <a:pt x="465" y="40"/>
                  </a:lnTo>
                  <a:lnTo>
                    <a:pt x="247" y="166"/>
                  </a:lnTo>
                  <a:lnTo>
                    <a:pt x="228" y="132"/>
                  </a:lnTo>
                  <a:close/>
                  <a:moveTo>
                    <a:pt x="446" y="6"/>
                  </a:moveTo>
                  <a:lnTo>
                    <a:pt x="456" y="0"/>
                  </a:lnTo>
                  <a:lnTo>
                    <a:pt x="467" y="6"/>
                  </a:lnTo>
                  <a:lnTo>
                    <a:pt x="456" y="23"/>
                  </a:lnTo>
                  <a:lnTo>
                    <a:pt x="446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4" name="Rectangle 251"/>
            <p:cNvSpPr>
              <a:spLocks noChangeArrowheads="1"/>
            </p:cNvSpPr>
            <p:nvPr/>
          </p:nvSpPr>
          <p:spPr bwMode="auto">
            <a:xfrm>
              <a:off x="3886" y="997"/>
              <a:ext cx="11" cy="11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5" name="Freeform 252"/>
            <p:cNvSpPr>
              <a:spLocks/>
            </p:cNvSpPr>
            <p:nvPr/>
          </p:nvSpPr>
          <p:spPr bwMode="auto">
            <a:xfrm>
              <a:off x="3913" y="927"/>
              <a:ext cx="115" cy="68"/>
            </a:xfrm>
            <a:custGeom>
              <a:avLst/>
              <a:gdLst>
                <a:gd name="T0" fmla="*/ 0 w 455"/>
                <a:gd name="T1" fmla="*/ 0 h 274"/>
                <a:gd name="T2" fmla="*/ 0 w 455"/>
                <a:gd name="T3" fmla="*/ 0 h 274"/>
                <a:gd name="T4" fmla="*/ 0 w 455"/>
                <a:gd name="T5" fmla="*/ 0 h 274"/>
                <a:gd name="T6" fmla="*/ 0 w 455"/>
                <a:gd name="T7" fmla="*/ 0 h 274"/>
                <a:gd name="T8" fmla="*/ 0 w 455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274"/>
                <a:gd name="T17" fmla="*/ 455 w 45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274">
                  <a:moveTo>
                    <a:pt x="0" y="240"/>
                  </a:moveTo>
                  <a:lnTo>
                    <a:pt x="437" y="0"/>
                  </a:lnTo>
                  <a:lnTo>
                    <a:pt x="455" y="34"/>
                  </a:lnTo>
                  <a:lnTo>
                    <a:pt x="18" y="27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6" name="Freeform 253"/>
            <p:cNvSpPr>
              <a:spLocks/>
            </p:cNvSpPr>
            <p:nvPr/>
          </p:nvSpPr>
          <p:spPr bwMode="auto">
            <a:xfrm>
              <a:off x="3915" y="1113"/>
              <a:ext cx="113" cy="68"/>
            </a:xfrm>
            <a:custGeom>
              <a:avLst/>
              <a:gdLst>
                <a:gd name="T0" fmla="*/ 0 w 456"/>
                <a:gd name="T1" fmla="*/ 0 h 272"/>
                <a:gd name="T2" fmla="*/ 0 w 456"/>
                <a:gd name="T3" fmla="*/ 0 h 272"/>
                <a:gd name="T4" fmla="*/ 0 w 456"/>
                <a:gd name="T5" fmla="*/ 0 h 272"/>
                <a:gd name="T6" fmla="*/ 0 w 456"/>
                <a:gd name="T7" fmla="*/ 0 h 272"/>
                <a:gd name="T8" fmla="*/ 0 w 456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2"/>
                <a:gd name="T17" fmla="*/ 456 w 45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2">
                  <a:moveTo>
                    <a:pt x="18" y="0"/>
                  </a:moveTo>
                  <a:lnTo>
                    <a:pt x="456" y="239"/>
                  </a:lnTo>
                  <a:lnTo>
                    <a:pt x="437" y="272"/>
                  </a:lnTo>
                  <a:lnTo>
                    <a:pt x="0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7" name="Freeform 254"/>
            <p:cNvSpPr>
              <a:spLocks/>
            </p:cNvSpPr>
            <p:nvPr/>
          </p:nvSpPr>
          <p:spPr bwMode="auto">
            <a:xfrm>
              <a:off x="4022" y="927"/>
              <a:ext cx="113" cy="68"/>
            </a:xfrm>
            <a:custGeom>
              <a:avLst/>
              <a:gdLst>
                <a:gd name="T0" fmla="*/ 0 w 456"/>
                <a:gd name="T1" fmla="*/ 0 h 274"/>
                <a:gd name="T2" fmla="*/ 0 w 456"/>
                <a:gd name="T3" fmla="*/ 0 h 274"/>
                <a:gd name="T4" fmla="*/ 0 w 456"/>
                <a:gd name="T5" fmla="*/ 0 h 274"/>
                <a:gd name="T6" fmla="*/ 0 w 456"/>
                <a:gd name="T7" fmla="*/ 0 h 274"/>
                <a:gd name="T8" fmla="*/ 0 w 456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4"/>
                <a:gd name="T17" fmla="*/ 456 w 45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4">
                  <a:moveTo>
                    <a:pt x="19" y="0"/>
                  </a:moveTo>
                  <a:lnTo>
                    <a:pt x="456" y="240"/>
                  </a:lnTo>
                  <a:lnTo>
                    <a:pt x="437" y="274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8" name="Freeform 255"/>
            <p:cNvSpPr>
              <a:spLocks/>
            </p:cNvSpPr>
            <p:nvPr/>
          </p:nvSpPr>
          <p:spPr bwMode="auto">
            <a:xfrm>
              <a:off x="4132" y="927"/>
              <a:ext cx="112" cy="68"/>
            </a:xfrm>
            <a:custGeom>
              <a:avLst/>
              <a:gdLst>
                <a:gd name="T0" fmla="*/ 0 w 456"/>
                <a:gd name="T1" fmla="*/ 0 h 274"/>
                <a:gd name="T2" fmla="*/ 0 w 456"/>
                <a:gd name="T3" fmla="*/ 0 h 274"/>
                <a:gd name="T4" fmla="*/ 0 w 456"/>
                <a:gd name="T5" fmla="*/ 0 h 274"/>
                <a:gd name="T6" fmla="*/ 0 w 456"/>
                <a:gd name="T7" fmla="*/ 0 h 274"/>
                <a:gd name="T8" fmla="*/ 0 w 456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4"/>
                <a:gd name="T17" fmla="*/ 456 w 45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4">
                  <a:moveTo>
                    <a:pt x="456" y="34"/>
                  </a:moveTo>
                  <a:lnTo>
                    <a:pt x="18" y="274"/>
                  </a:lnTo>
                  <a:lnTo>
                    <a:pt x="0" y="240"/>
                  </a:lnTo>
                  <a:lnTo>
                    <a:pt x="437" y="0"/>
                  </a:lnTo>
                  <a:lnTo>
                    <a:pt x="456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9" name="Freeform 256"/>
            <p:cNvSpPr>
              <a:spLocks/>
            </p:cNvSpPr>
            <p:nvPr/>
          </p:nvSpPr>
          <p:spPr bwMode="auto">
            <a:xfrm>
              <a:off x="4240" y="927"/>
              <a:ext cx="113" cy="68"/>
            </a:xfrm>
            <a:custGeom>
              <a:avLst/>
              <a:gdLst>
                <a:gd name="T0" fmla="*/ 0 w 456"/>
                <a:gd name="T1" fmla="*/ 0 h 274"/>
                <a:gd name="T2" fmla="*/ 0 w 456"/>
                <a:gd name="T3" fmla="*/ 0 h 274"/>
                <a:gd name="T4" fmla="*/ 0 w 456"/>
                <a:gd name="T5" fmla="*/ 0 h 274"/>
                <a:gd name="T6" fmla="*/ 0 w 456"/>
                <a:gd name="T7" fmla="*/ 0 h 274"/>
                <a:gd name="T8" fmla="*/ 0 w 456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4"/>
                <a:gd name="T17" fmla="*/ 456 w 45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4">
                  <a:moveTo>
                    <a:pt x="18" y="0"/>
                  </a:moveTo>
                  <a:lnTo>
                    <a:pt x="456" y="240"/>
                  </a:lnTo>
                  <a:lnTo>
                    <a:pt x="437" y="274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0" name="Freeform 257"/>
            <p:cNvSpPr>
              <a:spLocks/>
            </p:cNvSpPr>
            <p:nvPr/>
          </p:nvSpPr>
          <p:spPr bwMode="auto">
            <a:xfrm>
              <a:off x="4347" y="927"/>
              <a:ext cx="115" cy="68"/>
            </a:xfrm>
            <a:custGeom>
              <a:avLst/>
              <a:gdLst>
                <a:gd name="T0" fmla="*/ 0 w 456"/>
                <a:gd name="T1" fmla="*/ 0 h 274"/>
                <a:gd name="T2" fmla="*/ 0 w 456"/>
                <a:gd name="T3" fmla="*/ 0 h 274"/>
                <a:gd name="T4" fmla="*/ 0 w 456"/>
                <a:gd name="T5" fmla="*/ 0 h 274"/>
                <a:gd name="T6" fmla="*/ 0 w 456"/>
                <a:gd name="T7" fmla="*/ 0 h 274"/>
                <a:gd name="T8" fmla="*/ 0 w 456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4"/>
                <a:gd name="T17" fmla="*/ 456 w 45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4">
                  <a:moveTo>
                    <a:pt x="456" y="34"/>
                  </a:moveTo>
                  <a:lnTo>
                    <a:pt x="19" y="274"/>
                  </a:lnTo>
                  <a:lnTo>
                    <a:pt x="0" y="240"/>
                  </a:lnTo>
                  <a:lnTo>
                    <a:pt x="438" y="0"/>
                  </a:lnTo>
                  <a:lnTo>
                    <a:pt x="456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1" name="Freeform 258"/>
            <p:cNvSpPr>
              <a:spLocks/>
            </p:cNvSpPr>
            <p:nvPr/>
          </p:nvSpPr>
          <p:spPr bwMode="auto">
            <a:xfrm>
              <a:off x="4455" y="927"/>
              <a:ext cx="115" cy="68"/>
            </a:xfrm>
            <a:custGeom>
              <a:avLst/>
              <a:gdLst>
                <a:gd name="T0" fmla="*/ 0 w 455"/>
                <a:gd name="T1" fmla="*/ 0 h 274"/>
                <a:gd name="T2" fmla="*/ 0 w 455"/>
                <a:gd name="T3" fmla="*/ 0 h 274"/>
                <a:gd name="T4" fmla="*/ 0 w 455"/>
                <a:gd name="T5" fmla="*/ 0 h 274"/>
                <a:gd name="T6" fmla="*/ 0 w 455"/>
                <a:gd name="T7" fmla="*/ 0 h 274"/>
                <a:gd name="T8" fmla="*/ 0 w 455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274"/>
                <a:gd name="T17" fmla="*/ 455 w 45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274">
                  <a:moveTo>
                    <a:pt x="18" y="0"/>
                  </a:moveTo>
                  <a:lnTo>
                    <a:pt x="455" y="240"/>
                  </a:lnTo>
                  <a:lnTo>
                    <a:pt x="437" y="274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2" name="Freeform 259"/>
            <p:cNvSpPr>
              <a:spLocks/>
            </p:cNvSpPr>
            <p:nvPr/>
          </p:nvSpPr>
          <p:spPr bwMode="auto">
            <a:xfrm>
              <a:off x="4564" y="927"/>
              <a:ext cx="113" cy="68"/>
            </a:xfrm>
            <a:custGeom>
              <a:avLst/>
              <a:gdLst>
                <a:gd name="T0" fmla="*/ 0 w 457"/>
                <a:gd name="T1" fmla="*/ 0 h 274"/>
                <a:gd name="T2" fmla="*/ 0 w 457"/>
                <a:gd name="T3" fmla="*/ 0 h 274"/>
                <a:gd name="T4" fmla="*/ 0 w 457"/>
                <a:gd name="T5" fmla="*/ 0 h 274"/>
                <a:gd name="T6" fmla="*/ 0 w 457"/>
                <a:gd name="T7" fmla="*/ 0 h 274"/>
                <a:gd name="T8" fmla="*/ 0 w 457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74"/>
                <a:gd name="T17" fmla="*/ 457 w 457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74">
                  <a:moveTo>
                    <a:pt x="457" y="34"/>
                  </a:moveTo>
                  <a:lnTo>
                    <a:pt x="20" y="274"/>
                  </a:lnTo>
                  <a:lnTo>
                    <a:pt x="0" y="240"/>
                  </a:lnTo>
                  <a:lnTo>
                    <a:pt x="438" y="0"/>
                  </a:lnTo>
                  <a:lnTo>
                    <a:pt x="457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3" name="Freeform 260"/>
            <p:cNvSpPr>
              <a:spLocks/>
            </p:cNvSpPr>
            <p:nvPr/>
          </p:nvSpPr>
          <p:spPr bwMode="auto">
            <a:xfrm>
              <a:off x="4673" y="927"/>
              <a:ext cx="113" cy="68"/>
            </a:xfrm>
            <a:custGeom>
              <a:avLst/>
              <a:gdLst>
                <a:gd name="T0" fmla="*/ 0 w 455"/>
                <a:gd name="T1" fmla="*/ 0 h 274"/>
                <a:gd name="T2" fmla="*/ 0 w 455"/>
                <a:gd name="T3" fmla="*/ 0 h 274"/>
                <a:gd name="T4" fmla="*/ 0 w 455"/>
                <a:gd name="T5" fmla="*/ 0 h 274"/>
                <a:gd name="T6" fmla="*/ 0 w 455"/>
                <a:gd name="T7" fmla="*/ 0 h 274"/>
                <a:gd name="T8" fmla="*/ 0 w 455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274"/>
                <a:gd name="T17" fmla="*/ 455 w 45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274">
                  <a:moveTo>
                    <a:pt x="18" y="0"/>
                  </a:moveTo>
                  <a:lnTo>
                    <a:pt x="455" y="240"/>
                  </a:lnTo>
                  <a:lnTo>
                    <a:pt x="437" y="274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4" name="Rectangle 261"/>
            <p:cNvSpPr>
              <a:spLocks noChangeArrowheads="1"/>
            </p:cNvSpPr>
            <p:nvPr/>
          </p:nvSpPr>
          <p:spPr bwMode="auto">
            <a:xfrm>
              <a:off x="4670" y="801"/>
              <a:ext cx="11" cy="13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5" name="Freeform 262"/>
            <p:cNvSpPr>
              <a:spLocks/>
            </p:cNvSpPr>
            <p:nvPr/>
          </p:nvSpPr>
          <p:spPr bwMode="auto">
            <a:xfrm>
              <a:off x="4889" y="927"/>
              <a:ext cx="113" cy="68"/>
            </a:xfrm>
            <a:custGeom>
              <a:avLst/>
              <a:gdLst>
                <a:gd name="T0" fmla="*/ 0 w 455"/>
                <a:gd name="T1" fmla="*/ 0 h 274"/>
                <a:gd name="T2" fmla="*/ 0 w 455"/>
                <a:gd name="T3" fmla="*/ 0 h 274"/>
                <a:gd name="T4" fmla="*/ 0 w 455"/>
                <a:gd name="T5" fmla="*/ 0 h 274"/>
                <a:gd name="T6" fmla="*/ 0 w 455"/>
                <a:gd name="T7" fmla="*/ 0 h 274"/>
                <a:gd name="T8" fmla="*/ 0 w 455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274"/>
                <a:gd name="T17" fmla="*/ 455 w 45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274">
                  <a:moveTo>
                    <a:pt x="18" y="0"/>
                  </a:moveTo>
                  <a:lnTo>
                    <a:pt x="455" y="240"/>
                  </a:lnTo>
                  <a:lnTo>
                    <a:pt x="437" y="274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6" name="Rectangle 263"/>
            <p:cNvSpPr>
              <a:spLocks noChangeArrowheads="1"/>
            </p:cNvSpPr>
            <p:nvPr/>
          </p:nvSpPr>
          <p:spPr bwMode="auto">
            <a:xfrm>
              <a:off x="4236" y="801"/>
              <a:ext cx="11" cy="13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7" name="Freeform 264"/>
            <p:cNvSpPr>
              <a:spLocks/>
            </p:cNvSpPr>
            <p:nvPr/>
          </p:nvSpPr>
          <p:spPr bwMode="auto">
            <a:xfrm>
              <a:off x="3709" y="871"/>
              <a:ext cx="115" cy="68"/>
            </a:xfrm>
            <a:custGeom>
              <a:avLst/>
              <a:gdLst>
                <a:gd name="T0" fmla="*/ 0 w 456"/>
                <a:gd name="T1" fmla="*/ 0 h 272"/>
                <a:gd name="T2" fmla="*/ 0 w 456"/>
                <a:gd name="T3" fmla="*/ 0 h 272"/>
                <a:gd name="T4" fmla="*/ 0 w 456"/>
                <a:gd name="T5" fmla="*/ 0 h 272"/>
                <a:gd name="T6" fmla="*/ 0 w 456"/>
                <a:gd name="T7" fmla="*/ 0 h 272"/>
                <a:gd name="T8" fmla="*/ 0 w 456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2"/>
                <a:gd name="T17" fmla="*/ 456 w 45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2">
                  <a:moveTo>
                    <a:pt x="19" y="0"/>
                  </a:moveTo>
                  <a:lnTo>
                    <a:pt x="456" y="238"/>
                  </a:lnTo>
                  <a:lnTo>
                    <a:pt x="438" y="272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8" name="Freeform 265"/>
            <p:cNvSpPr>
              <a:spLocks/>
            </p:cNvSpPr>
            <p:nvPr/>
          </p:nvSpPr>
          <p:spPr bwMode="auto">
            <a:xfrm>
              <a:off x="3792" y="871"/>
              <a:ext cx="113" cy="68"/>
            </a:xfrm>
            <a:custGeom>
              <a:avLst/>
              <a:gdLst>
                <a:gd name="T0" fmla="*/ 0 w 457"/>
                <a:gd name="T1" fmla="*/ 0 h 272"/>
                <a:gd name="T2" fmla="*/ 0 w 457"/>
                <a:gd name="T3" fmla="*/ 0 h 272"/>
                <a:gd name="T4" fmla="*/ 0 w 457"/>
                <a:gd name="T5" fmla="*/ 0 h 272"/>
                <a:gd name="T6" fmla="*/ 0 w 457"/>
                <a:gd name="T7" fmla="*/ 0 h 272"/>
                <a:gd name="T8" fmla="*/ 0 w 457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72"/>
                <a:gd name="T17" fmla="*/ 457 w 457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72">
                  <a:moveTo>
                    <a:pt x="0" y="238"/>
                  </a:moveTo>
                  <a:lnTo>
                    <a:pt x="438" y="0"/>
                  </a:lnTo>
                  <a:lnTo>
                    <a:pt x="457" y="34"/>
                  </a:lnTo>
                  <a:lnTo>
                    <a:pt x="20" y="272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69" name="Freeform 266"/>
            <p:cNvSpPr>
              <a:spLocks/>
            </p:cNvSpPr>
            <p:nvPr/>
          </p:nvSpPr>
          <p:spPr bwMode="auto">
            <a:xfrm>
              <a:off x="4021" y="952"/>
              <a:ext cx="98" cy="62"/>
            </a:xfrm>
            <a:custGeom>
              <a:avLst/>
              <a:gdLst>
                <a:gd name="T0" fmla="*/ 0 w 394"/>
                <a:gd name="T1" fmla="*/ 0 h 239"/>
                <a:gd name="T2" fmla="*/ 0 w 394"/>
                <a:gd name="T3" fmla="*/ 0 h 239"/>
                <a:gd name="T4" fmla="*/ 0 w 394"/>
                <a:gd name="T5" fmla="*/ 0 h 239"/>
                <a:gd name="T6" fmla="*/ 0 w 394"/>
                <a:gd name="T7" fmla="*/ 0 h 239"/>
                <a:gd name="T8" fmla="*/ 0 w 394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39"/>
                <a:gd name="T17" fmla="*/ 394 w 394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39">
                  <a:moveTo>
                    <a:pt x="18" y="0"/>
                  </a:moveTo>
                  <a:lnTo>
                    <a:pt x="394" y="205"/>
                  </a:lnTo>
                  <a:lnTo>
                    <a:pt x="376" y="239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0" name="Freeform 267"/>
            <p:cNvSpPr>
              <a:spLocks/>
            </p:cNvSpPr>
            <p:nvPr/>
          </p:nvSpPr>
          <p:spPr bwMode="auto">
            <a:xfrm>
              <a:off x="4236" y="950"/>
              <a:ext cx="98" cy="61"/>
            </a:xfrm>
            <a:custGeom>
              <a:avLst/>
              <a:gdLst>
                <a:gd name="T0" fmla="*/ 0 w 395"/>
                <a:gd name="T1" fmla="*/ 0 h 239"/>
                <a:gd name="T2" fmla="*/ 0 w 395"/>
                <a:gd name="T3" fmla="*/ 0 h 239"/>
                <a:gd name="T4" fmla="*/ 0 w 395"/>
                <a:gd name="T5" fmla="*/ 0 h 239"/>
                <a:gd name="T6" fmla="*/ 0 w 395"/>
                <a:gd name="T7" fmla="*/ 0 h 239"/>
                <a:gd name="T8" fmla="*/ 0 w 395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239"/>
                <a:gd name="T17" fmla="*/ 395 w 395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239">
                  <a:moveTo>
                    <a:pt x="19" y="0"/>
                  </a:moveTo>
                  <a:lnTo>
                    <a:pt x="395" y="205"/>
                  </a:lnTo>
                  <a:lnTo>
                    <a:pt x="377" y="239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1" name="Freeform 268"/>
            <p:cNvSpPr>
              <a:spLocks/>
            </p:cNvSpPr>
            <p:nvPr/>
          </p:nvSpPr>
          <p:spPr bwMode="auto">
            <a:xfrm>
              <a:off x="4452" y="952"/>
              <a:ext cx="99" cy="62"/>
            </a:xfrm>
            <a:custGeom>
              <a:avLst/>
              <a:gdLst>
                <a:gd name="T0" fmla="*/ 0 w 394"/>
                <a:gd name="T1" fmla="*/ 0 h 239"/>
                <a:gd name="T2" fmla="*/ 0 w 394"/>
                <a:gd name="T3" fmla="*/ 0 h 239"/>
                <a:gd name="T4" fmla="*/ 0 w 394"/>
                <a:gd name="T5" fmla="*/ 0 h 239"/>
                <a:gd name="T6" fmla="*/ 0 w 394"/>
                <a:gd name="T7" fmla="*/ 0 h 239"/>
                <a:gd name="T8" fmla="*/ 0 w 394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39"/>
                <a:gd name="T17" fmla="*/ 394 w 394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39">
                  <a:moveTo>
                    <a:pt x="18" y="0"/>
                  </a:moveTo>
                  <a:lnTo>
                    <a:pt x="394" y="205"/>
                  </a:lnTo>
                  <a:lnTo>
                    <a:pt x="376" y="239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2" name="Freeform 269"/>
            <p:cNvSpPr>
              <a:spLocks/>
            </p:cNvSpPr>
            <p:nvPr/>
          </p:nvSpPr>
          <p:spPr bwMode="auto">
            <a:xfrm>
              <a:off x="4671" y="952"/>
              <a:ext cx="99" cy="62"/>
            </a:xfrm>
            <a:custGeom>
              <a:avLst/>
              <a:gdLst>
                <a:gd name="T0" fmla="*/ 0 w 394"/>
                <a:gd name="T1" fmla="*/ 0 h 239"/>
                <a:gd name="T2" fmla="*/ 0 w 394"/>
                <a:gd name="T3" fmla="*/ 0 h 239"/>
                <a:gd name="T4" fmla="*/ 0 w 394"/>
                <a:gd name="T5" fmla="*/ 0 h 239"/>
                <a:gd name="T6" fmla="*/ 0 w 394"/>
                <a:gd name="T7" fmla="*/ 0 h 239"/>
                <a:gd name="T8" fmla="*/ 0 w 394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39"/>
                <a:gd name="T17" fmla="*/ 394 w 394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39">
                  <a:moveTo>
                    <a:pt x="18" y="0"/>
                  </a:moveTo>
                  <a:lnTo>
                    <a:pt x="394" y="205"/>
                  </a:lnTo>
                  <a:lnTo>
                    <a:pt x="376" y="239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3" name="Freeform 270"/>
            <p:cNvSpPr>
              <a:spLocks/>
            </p:cNvSpPr>
            <p:nvPr/>
          </p:nvSpPr>
          <p:spPr bwMode="auto">
            <a:xfrm>
              <a:off x="4882" y="952"/>
              <a:ext cx="98" cy="62"/>
            </a:xfrm>
            <a:custGeom>
              <a:avLst/>
              <a:gdLst>
                <a:gd name="T0" fmla="*/ 0 w 394"/>
                <a:gd name="T1" fmla="*/ 0 h 239"/>
                <a:gd name="T2" fmla="*/ 0 w 394"/>
                <a:gd name="T3" fmla="*/ 0 h 239"/>
                <a:gd name="T4" fmla="*/ 0 w 394"/>
                <a:gd name="T5" fmla="*/ 0 h 239"/>
                <a:gd name="T6" fmla="*/ 0 w 394"/>
                <a:gd name="T7" fmla="*/ 0 h 239"/>
                <a:gd name="T8" fmla="*/ 0 w 394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39"/>
                <a:gd name="T17" fmla="*/ 394 w 394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39">
                  <a:moveTo>
                    <a:pt x="19" y="0"/>
                  </a:moveTo>
                  <a:lnTo>
                    <a:pt x="394" y="205"/>
                  </a:lnTo>
                  <a:lnTo>
                    <a:pt x="376" y="239"/>
                  </a:lnTo>
                  <a:lnTo>
                    <a:pt x="0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4" name="Freeform 271"/>
            <p:cNvSpPr>
              <a:spLocks/>
            </p:cNvSpPr>
            <p:nvPr/>
          </p:nvSpPr>
          <p:spPr bwMode="auto">
            <a:xfrm>
              <a:off x="4780" y="927"/>
              <a:ext cx="113" cy="68"/>
            </a:xfrm>
            <a:custGeom>
              <a:avLst/>
              <a:gdLst>
                <a:gd name="T0" fmla="*/ 0 w 456"/>
                <a:gd name="T1" fmla="*/ 0 h 274"/>
                <a:gd name="T2" fmla="*/ 0 w 456"/>
                <a:gd name="T3" fmla="*/ 0 h 274"/>
                <a:gd name="T4" fmla="*/ 0 w 456"/>
                <a:gd name="T5" fmla="*/ 0 h 274"/>
                <a:gd name="T6" fmla="*/ 0 w 456"/>
                <a:gd name="T7" fmla="*/ 0 h 274"/>
                <a:gd name="T8" fmla="*/ 0 w 456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274"/>
                <a:gd name="T17" fmla="*/ 456 w 45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274">
                  <a:moveTo>
                    <a:pt x="456" y="34"/>
                  </a:moveTo>
                  <a:lnTo>
                    <a:pt x="18" y="274"/>
                  </a:lnTo>
                  <a:lnTo>
                    <a:pt x="0" y="240"/>
                  </a:lnTo>
                  <a:lnTo>
                    <a:pt x="437" y="0"/>
                  </a:lnTo>
                  <a:lnTo>
                    <a:pt x="456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5" name="Rectangle 272"/>
            <p:cNvSpPr>
              <a:spLocks noChangeArrowheads="1"/>
            </p:cNvSpPr>
            <p:nvPr/>
          </p:nvSpPr>
          <p:spPr bwMode="auto">
            <a:xfrm>
              <a:off x="4415" y="844"/>
              <a:ext cx="1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76" name="Rectangle 273"/>
            <p:cNvSpPr>
              <a:spLocks noChangeArrowheads="1"/>
            </p:cNvSpPr>
            <p:nvPr/>
          </p:nvSpPr>
          <p:spPr bwMode="auto">
            <a:xfrm>
              <a:off x="4561" y="1007"/>
              <a:ext cx="1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443" name="Line 276"/>
          <p:cNvSpPr>
            <a:spLocks noChangeShapeType="1"/>
          </p:cNvSpPr>
          <p:nvPr/>
        </p:nvSpPr>
        <p:spPr bwMode="auto">
          <a:xfrm>
            <a:off x="7164388" y="3789363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278"/>
          <p:cNvGrpSpPr>
            <a:grpSpLocks/>
          </p:cNvGrpSpPr>
          <p:nvPr/>
        </p:nvGrpSpPr>
        <p:grpSpPr bwMode="auto">
          <a:xfrm>
            <a:off x="6588125" y="4797425"/>
            <a:ext cx="160338" cy="1536700"/>
            <a:chOff x="2217" y="2013"/>
            <a:chExt cx="93" cy="1286"/>
          </a:xfrm>
        </p:grpSpPr>
        <p:sp>
          <p:nvSpPr>
            <p:cNvPr id="103446" name="Freeform 279"/>
            <p:cNvSpPr>
              <a:spLocks/>
            </p:cNvSpPr>
            <p:nvPr/>
          </p:nvSpPr>
          <p:spPr bwMode="auto">
            <a:xfrm>
              <a:off x="2217" y="3090"/>
              <a:ext cx="53" cy="209"/>
            </a:xfrm>
            <a:custGeom>
              <a:avLst/>
              <a:gdLst>
                <a:gd name="T0" fmla="*/ 0 w 211"/>
                <a:gd name="T1" fmla="*/ 0 h 833"/>
                <a:gd name="T2" fmla="*/ 0 w 211"/>
                <a:gd name="T3" fmla="*/ 0 h 833"/>
                <a:gd name="T4" fmla="*/ 0 w 211"/>
                <a:gd name="T5" fmla="*/ 0 h 833"/>
                <a:gd name="T6" fmla="*/ 0 w 211"/>
                <a:gd name="T7" fmla="*/ 0 h 833"/>
                <a:gd name="T8" fmla="*/ 0 w 211"/>
                <a:gd name="T9" fmla="*/ 0 h 833"/>
                <a:gd name="T10" fmla="*/ 0 w 211"/>
                <a:gd name="T11" fmla="*/ 0 h 833"/>
                <a:gd name="T12" fmla="*/ 0 w 211"/>
                <a:gd name="T13" fmla="*/ 0 h 833"/>
                <a:gd name="T14" fmla="*/ 0 w 211"/>
                <a:gd name="T15" fmla="*/ 0 h 833"/>
                <a:gd name="T16" fmla="*/ 0 w 211"/>
                <a:gd name="T17" fmla="*/ 0 h 833"/>
                <a:gd name="T18" fmla="*/ 0 w 211"/>
                <a:gd name="T19" fmla="*/ 0 h 833"/>
                <a:gd name="T20" fmla="*/ 0 w 211"/>
                <a:gd name="T21" fmla="*/ 0 h 833"/>
                <a:gd name="T22" fmla="*/ 0 w 211"/>
                <a:gd name="T23" fmla="*/ 0 h 833"/>
                <a:gd name="T24" fmla="*/ 0 w 211"/>
                <a:gd name="T25" fmla="*/ 0 h 833"/>
                <a:gd name="T26" fmla="*/ 0 w 211"/>
                <a:gd name="T27" fmla="*/ 0 h 833"/>
                <a:gd name="T28" fmla="*/ 0 w 211"/>
                <a:gd name="T29" fmla="*/ 0 h 833"/>
                <a:gd name="T30" fmla="*/ 0 w 211"/>
                <a:gd name="T31" fmla="*/ 0 h 833"/>
                <a:gd name="T32" fmla="*/ 0 w 211"/>
                <a:gd name="T33" fmla="*/ 0 h 833"/>
                <a:gd name="T34" fmla="*/ 0 w 211"/>
                <a:gd name="T35" fmla="*/ 0 h 833"/>
                <a:gd name="T36" fmla="*/ 0 w 211"/>
                <a:gd name="T37" fmla="*/ 0 h 833"/>
                <a:gd name="T38" fmla="*/ 0 w 211"/>
                <a:gd name="T39" fmla="*/ 0 h 833"/>
                <a:gd name="T40" fmla="*/ 0 w 211"/>
                <a:gd name="T41" fmla="*/ 0 h 833"/>
                <a:gd name="T42" fmla="*/ 0 w 211"/>
                <a:gd name="T43" fmla="*/ 0 h 833"/>
                <a:gd name="T44" fmla="*/ 0 w 211"/>
                <a:gd name="T45" fmla="*/ 0 h 833"/>
                <a:gd name="T46" fmla="*/ 0 w 211"/>
                <a:gd name="T47" fmla="*/ 0 h 833"/>
                <a:gd name="T48" fmla="*/ 0 w 211"/>
                <a:gd name="T49" fmla="*/ 0 h 833"/>
                <a:gd name="T50" fmla="*/ 0 w 211"/>
                <a:gd name="T51" fmla="*/ 0 h 833"/>
                <a:gd name="T52" fmla="*/ 0 w 211"/>
                <a:gd name="T53" fmla="*/ 0 h 833"/>
                <a:gd name="T54" fmla="*/ 0 w 211"/>
                <a:gd name="T55" fmla="*/ 0 h 833"/>
                <a:gd name="T56" fmla="*/ 0 w 211"/>
                <a:gd name="T57" fmla="*/ 0 h 833"/>
                <a:gd name="T58" fmla="*/ 0 w 211"/>
                <a:gd name="T59" fmla="*/ 0 h 833"/>
                <a:gd name="T60" fmla="*/ 0 w 211"/>
                <a:gd name="T61" fmla="*/ 0 h 833"/>
                <a:gd name="T62" fmla="*/ 0 w 211"/>
                <a:gd name="T63" fmla="*/ 0 h 833"/>
                <a:gd name="T64" fmla="*/ 0 w 211"/>
                <a:gd name="T65" fmla="*/ 0 h 833"/>
                <a:gd name="T66" fmla="*/ 0 w 211"/>
                <a:gd name="T67" fmla="*/ 0 h 833"/>
                <a:gd name="T68" fmla="*/ 0 w 211"/>
                <a:gd name="T69" fmla="*/ 0 h 833"/>
                <a:gd name="T70" fmla="*/ 0 w 211"/>
                <a:gd name="T71" fmla="*/ 0 h 833"/>
                <a:gd name="T72" fmla="*/ 0 w 211"/>
                <a:gd name="T73" fmla="*/ 0 h 833"/>
                <a:gd name="T74" fmla="*/ 0 w 211"/>
                <a:gd name="T75" fmla="*/ 0 h 833"/>
                <a:gd name="T76" fmla="*/ 0 w 211"/>
                <a:gd name="T77" fmla="*/ 0 h 833"/>
                <a:gd name="T78" fmla="*/ 0 w 211"/>
                <a:gd name="T79" fmla="*/ 0 h 833"/>
                <a:gd name="T80" fmla="*/ 0 w 211"/>
                <a:gd name="T81" fmla="*/ 0 h 833"/>
                <a:gd name="T82" fmla="*/ 0 w 211"/>
                <a:gd name="T83" fmla="*/ 0 h 833"/>
                <a:gd name="T84" fmla="*/ 0 w 211"/>
                <a:gd name="T85" fmla="*/ 0 h 833"/>
                <a:gd name="T86" fmla="*/ 0 w 211"/>
                <a:gd name="T87" fmla="*/ 0 h 833"/>
                <a:gd name="T88" fmla="*/ 0 w 211"/>
                <a:gd name="T89" fmla="*/ 0 h 833"/>
                <a:gd name="T90" fmla="*/ 0 w 211"/>
                <a:gd name="T91" fmla="*/ 0 h 833"/>
                <a:gd name="T92" fmla="*/ 0 w 211"/>
                <a:gd name="T93" fmla="*/ 0 h 833"/>
                <a:gd name="T94" fmla="*/ 0 w 211"/>
                <a:gd name="T95" fmla="*/ 0 h 833"/>
                <a:gd name="T96" fmla="*/ 0 w 211"/>
                <a:gd name="T97" fmla="*/ 0 h 833"/>
                <a:gd name="T98" fmla="*/ 0 w 211"/>
                <a:gd name="T99" fmla="*/ 0 h 833"/>
                <a:gd name="T100" fmla="*/ 0 w 211"/>
                <a:gd name="T101" fmla="*/ 0 h 833"/>
                <a:gd name="T102" fmla="*/ 0 w 211"/>
                <a:gd name="T103" fmla="*/ 0 h 833"/>
                <a:gd name="T104" fmla="*/ 0 w 211"/>
                <a:gd name="T105" fmla="*/ 0 h 833"/>
                <a:gd name="T106" fmla="*/ 0 w 211"/>
                <a:gd name="T107" fmla="*/ 0 h 833"/>
                <a:gd name="T108" fmla="*/ 0 w 211"/>
                <a:gd name="T109" fmla="*/ 0 h 833"/>
                <a:gd name="T110" fmla="*/ 0 w 211"/>
                <a:gd name="T111" fmla="*/ 0 h 833"/>
                <a:gd name="T112" fmla="*/ 0 w 211"/>
                <a:gd name="T113" fmla="*/ 0 h 833"/>
                <a:gd name="T114" fmla="*/ 0 w 211"/>
                <a:gd name="T115" fmla="*/ 0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1"/>
                <a:gd name="T175" fmla="*/ 0 h 833"/>
                <a:gd name="T176" fmla="*/ 211 w 211"/>
                <a:gd name="T177" fmla="*/ 833 h 8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1" h="833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1" y="61"/>
                  </a:lnTo>
                  <a:lnTo>
                    <a:pt x="2" y="75"/>
                  </a:lnTo>
                  <a:lnTo>
                    <a:pt x="3" y="89"/>
                  </a:lnTo>
                  <a:lnTo>
                    <a:pt x="4" y="103"/>
                  </a:lnTo>
                  <a:lnTo>
                    <a:pt x="6" y="115"/>
                  </a:lnTo>
                  <a:lnTo>
                    <a:pt x="8" y="127"/>
                  </a:lnTo>
                  <a:lnTo>
                    <a:pt x="10" y="140"/>
                  </a:lnTo>
                  <a:lnTo>
                    <a:pt x="12" y="151"/>
                  </a:lnTo>
                  <a:lnTo>
                    <a:pt x="14" y="162"/>
                  </a:lnTo>
                  <a:lnTo>
                    <a:pt x="17" y="174"/>
                  </a:lnTo>
                  <a:lnTo>
                    <a:pt x="19" y="185"/>
                  </a:lnTo>
                  <a:lnTo>
                    <a:pt x="22" y="195"/>
                  </a:lnTo>
                  <a:lnTo>
                    <a:pt x="24" y="205"/>
                  </a:lnTo>
                  <a:lnTo>
                    <a:pt x="28" y="216"/>
                  </a:lnTo>
                  <a:lnTo>
                    <a:pt x="30" y="226"/>
                  </a:lnTo>
                  <a:lnTo>
                    <a:pt x="34" y="236"/>
                  </a:lnTo>
                  <a:lnTo>
                    <a:pt x="37" y="245"/>
                  </a:lnTo>
                  <a:lnTo>
                    <a:pt x="40" y="254"/>
                  </a:lnTo>
                  <a:lnTo>
                    <a:pt x="44" y="264"/>
                  </a:lnTo>
                  <a:lnTo>
                    <a:pt x="47" y="273"/>
                  </a:lnTo>
                  <a:lnTo>
                    <a:pt x="50" y="282"/>
                  </a:lnTo>
                  <a:lnTo>
                    <a:pt x="64" y="317"/>
                  </a:lnTo>
                  <a:lnTo>
                    <a:pt x="79" y="353"/>
                  </a:lnTo>
                  <a:lnTo>
                    <a:pt x="86" y="372"/>
                  </a:lnTo>
                  <a:lnTo>
                    <a:pt x="93" y="391"/>
                  </a:lnTo>
                  <a:lnTo>
                    <a:pt x="97" y="401"/>
                  </a:lnTo>
                  <a:lnTo>
                    <a:pt x="100" y="410"/>
                  </a:lnTo>
                  <a:lnTo>
                    <a:pt x="104" y="421"/>
                  </a:lnTo>
                  <a:lnTo>
                    <a:pt x="106" y="431"/>
                  </a:lnTo>
                  <a:lnTo>
                    <a:pt x="109" y="443"/>
                  </a:lnTo>
                  <a:lnTo>
                    <a:pt x="113" y="454"/>
                  </a:lnTo>
                  <a:lnTo>
                    <a:pt x="116" y="465"/>
                  </a:lnTo>
                  <a:lnTo>
                    <a:pt x="119" y="477"/>
                  </a:lnTo>
                  <a:lnTo>
                    <a:pt x="122" y="489"/>
                  </a:lnTo>
                  <a:lnTo>
                    <a:pt x="125" y="503"/>
                  </a:lnTo>
                  <a:lnTo>
                    <a:pt x="127" y="515"/>
                  </a:lnTo>
                  <a:lnTo>
                    <a:pt x="131" y="530"/>
                  </a:lnTo>
                  <a:lnTo>
                    <a:pt x="133" y="543"/>
                  </a:lnTo>
                  <a:lnTo>
                    <a:pt x="135" y="558"/>
                  </a:lnTo>
                  <a:lnTo>
                    <a:pt x="138" y="574"/>
                  </a:lnTo>
                  <a:lnTo>
                    <a:pt x="140" y="590"/>
                  </a:lnTo>
                  <a:lnTo>
                    <a:pt x="142" y="606"/>
                  </a:lnTo>
                  <a:lnTo>
                    <a:pt x="144" y="622"/>
                  </a:lnTo>
                  <a:lnTo>
                    <a:pt x="145" y="641"/>
                  </a:lnTo>
                  <a:lnTo>
                    <a:pt x="147" y="659"/>
                  </a:lnTo>
                  <a:lnTo>
                    <a:pt x="149" y="678"/>
                  </a:lnTo>
                  <a:lnTo>
                    <a:pt x="150" y="698"/>
                  </a:lnTo>
                  <a:lnTo>
                    <a:pt x="151" y="719"/>
                  </a:lnTo>
                  <a:lnTo>
                    <a:pt x="152" y="740"/>
                  </a:lnTo>
                  <a:lnTo>
                    <a:pt x="152" y="761"/>
                  </a:lnTo>
                  <a:lnTo>
                    <a:pt x="153" y="784"/>
                  </a:lnTo>
                  <a:lnTo>
                    <a:pt x="153" y="808"/>
                  </a:lnTo>
                  <a:lnTo>
                    <a:pt x="153" y="833"/>
                  </a:lnTo>
                  <a:lnTo>
                    <a:pt x="211" y="833"/>
                  </a:lnTo>
                  <a:lnTo>
                    <a:pt x="211" y="808"/>
                  </a:lnTo>
                  <a:lnTo>
                    <a:pt x="211" y="783"/>
                  </a:lnTo>
                  <a:lnTo>
                    <a:pt x="210" y="760"/>
                  </a:lnTo>
                  <a:lnTo>
                    <a:pt x="210" y="738"/>
                  </a:lnTo>
                  <a:lnTo>
                    <a:pt x="209" y="715"/>
                  </a:lnTo>
                  <a:lnTo>
                    <a:pt x="208" y="695"/>
                  </a:lnTo>
                  <a:lnTo>
                    <a:pt x="206" y="674"/>
                  </a:lnTo>
                  <a:lnTo>
                    <a:pt x="205" y="654"/>
                  </a:lnTo>
                  <a:lnTo>
                    <a:pt x="203" y="635"/>
                  </a:lnTo>
                  <a:lnTo>
                    <a:pt x="202" y="617"/>
                  </a:lnTo>
                  <a:lnTo>
                    <a:pt x="200" y="599"/>
                  </a:lnTo>
                  <a:lnTo>
                    <a:pt x="197" y="582"/>
                  </a:lnTo>
                  <a:lnTo>
                    <a:pt x="195" y="565"/>
                  </a:lnTo>
                  <a:lnTo>
                    <a:pt x="193" y="549"/>
                  </a:lnTo>
                  <a:lnTo>
                    <a:pt x="190" y="533"/>
                  </a:lnTo>
                  <a:lnTo>
                    <a:pt x="187" y="518"/>
                  </a:lnTo>
                  <a:lnTo>
                    <a:pt x="184" y="504"/>
                  </a:lnTo>
                  <a:lnTo>
                    <a:pt x="182" y="490"/>
                  </a:lnTo>
                  <a:lnTo>
                    <a:pt x="178" y="477"/>
                  </a:lnTo>
                  <a:lnTo>
                    <a:pt x="175" y="463"/>
                  </a:lnTo>
                  <a:lnTo>
                    <a:pt x="173" y="451"/>
                  </a:lnTo>
                  <a:lnTo>
                    <a:pt x="169" y="438"/>
                  </a:lnTo>
                  <a:lnTo>
                    <a:pt x="166" y="426"/>
                  </a:lnTo>
                  <a:lnTo>
                    <a:pt x="161" y="414"/>
                  </a:lnTo>
                  <a:lnTo>
                    <a:pt x="158" y="403"/>
                  </a:lnTo>
                  <a:lnTo>
                    <a:pt x="154" y="392"/>
                  </a:lnTo>
                  <a:lnTo>
                    <a:pt x="151" y="382"/>
                  </a:lnTo>
                  <a:lnTo>
                    <a:pt x="148" y="372"/>
                  </a:lnTo>
                  <a:lnTo>
                    <a:pt x="140" y="351"/>
                  </a:lnTo>
                  <a:lnTo>
                    <a:pt x="133" y="332"/>
                  </a:lnTo>
                  <a:lnTo>
                    <a:pt x="118" y="296"/>
                  </a:lnTo>
                  <a:lnTo>
                    <a:pt x="105" y="261"/>
                  </a:lnTo>
                  <a:lnTo>
                    <a:pt x="101" y="253"/>
                  </a:lnTo>
                  <a:lnTo>
                    <a:pt x="98" y="244"/>
                  </a:lnTo>
                  <a:lnTo>
                    <a:pt x="95" y="235"/>
                  </a:lnTo>
                  <a:lnTo>
                    <a:pt x="91" y="227"/>
                  </a:lnTo>
                  <a:lnTo>
                    <a:pt x="89" y="218"/>
                  </a:lnTo>
                  <a:lnTo>
                    <a:pt x="86" y="209"/>
                  </a:lnTo>
                  <a:lnTo>
                    <a:pt x="83" y="200"/>
                  </a:lnTo>
                  <a:lnTo>
                    <a:pt x="80" y="191"/>
                  </a:lnTo>
                  <a:lnTo>
                    <a:pt x="78" y="180"/>
                  </a:lnTo>
                  <a:lnTo>
                    <a:pt x="75" y="171"/>
                  </a:lnTo>
                  <a:lnTo>
                    <a:pt x="73" y="161"/>
                  </a:lnTo>
                  <a:lnTo>
                    <a:pt x="71" y="151"/>
                  </a:lnTo>
                  <a:lnTo>
                    <a:pt x="69" y="141"/>
                  </a:lnTo>
                  <a:lnTo>
                    <a:pt x="67" y="130"/>
                  </a:lnTo>
                  <a:lnTo>
                    <a:pt x="65" y="119"/>
                  </a:lnTo>
                  <a:lnTo>
                    <a:pt x="64" y="108"/>
                  </a:lnTo>
                  <a:lnTo>
                    <a:pt x="62" y="96"/>
                  </a:lnTo>
                  <a:lnTo>
                    <a:pt x="61" y="83"/>
                  </a:lnTo>
                  <a:lnTo>
                    <a:pt x="60" y="71"/>
                  </a:lnTo>
                  <a:lnTo>
                    <a:pt x="60" y="57"/>
                  </a:lnTo>
                  <a:lnTo>
                    <a:pt x="58" y="44"/>
                  </a:lnTo>
                  <a:lnTo>
                    <a:pt x="58" y="30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7" name="Freeform 280"/>
            <p:cNvSpPr>
              <a:spLocks/>
            </p:cNvSpPr>
            <p:nvPr/>
          </p:nvSpPr>
          <p:spPr bwMode="auto">
            <a:xfrm>
              <a:off x="2217" y="2888"/>
              <a:ext cx="93" cy="202"/>
            </a:xfrm>
            <a:custGeom>
              <a:avLst/>
              <a:gdLst>
                <a:gd name="T0" fmla="*/ 0 w 370"/>
                <a:gd name="T1" fmla="*/ 0 h 810"/>
                <a:gd name="T2" fmla="*/ 0 w 370"/>
                <a:gd name="T3" fmla="*/ 0 h 810"/>
                <a:gd name="T4" fmla="*/ 0 w 370"/>
                <a:gd name="T5" fmla="*/ 0 h 810"/>
                <a:gd name="T6" fmla="*/ 0 w 370"/>
                <a:gd name="T7" fmla="*/ 0 h 810"/>
                <a:gd name="T8" fmla="*/ 0 w 370"/>
                <a:gd name="T9" fmla="*/ 0 h 810"/>
                <a:gd name="T10" fmla="*/ 0 w 370"/>
                <a:gd name="T11" fmla="*/ 0 h 810"/>
                <a:gd name="T12" fmla="*/ 0 w 370"/>
                <a:gd name="T13" fmla="*/ 0 h 810"/>
                <a:gd name="T14" fmla="*/ 0 w 370"/>
                <a:gd name="T15" fmla="*/ 0 h 810"/>
                <a:gd name="T16" fmla="*/ 0 w 370"/>
                <a:gd name="T17" fmla="*/ 0 h 810"/>
                <a:gd name="T18" fmla="*/ 0 w 370"/>
                <a:gd name="T19" fmla="*/ 0 h 810"/>
                <a:gd name="T20" fmla="*/ 0 w 370"/>
                <a:gd name="T21" fmla="*/ 0 h 810"/>
                <a:gd name="T22" fmla="*/ 0 w 370"/>
                <a:gd name="T23" fmla="*/ 0 h 810"/>
                <a:gd name="T24" fmla="*/ 0 w 370"/>
                <a:gd name="T25" fmla="*/ 0 h 810"/>
                <a:gd name="T26" fmla="*/ 0 w 370"/>
                <a:gd name="T27" fmla="*/ 0 h 810"/>
                <a:gd name="T28" fmla="*/ 0 w 370"/>
                <a:gd name="T29" fmla="*/ 0 h 810"/>
                <a:gd name="T30" fmla="*/ 0 w 370"/>
                <a:gd name="T31" fmla="*/ 0 h 810"/>
                <a:gd name="T32" fmla="*/ 0 w 370"/>
                <a:gd name="T33" fmla="*/ 0 h 810"/>
                <a:gd name="T34" fmla="*/ 0 w 370"/>
                <a:gd name="T35" fmla="*/ 0 h 810"/>
                <a:gd name="T36" fmla="*/ 0 w 370"/>
                <a:gd name="T37" fmla="*/ 0 h 810"/>
                <a:gd name="T38" fmla="*/ 0 w 370"/>
                <a:gd name="T39" fmla="*/ 0 h 810"/>
                <a:gd name="T40" fmla="*/ 0 w 370"/>
                <a:gd name="T41" fmla="*/ 0 h 810"/>
                <a:gd name="T42" fmla="*/ 0 w 370"/>
                <a:gd name="T43" fmla="*/ 0 h 810"/>
                <a:gd name="T44" fmla="*/ 0 w 370"/>
                <a:gd name="T45" fmla="*/ 0 h 810"/>
                <a:gd name="T46" fmla="*/ 0 w 370"/>
                <a:gd name="T47" fmla="*/ 0 h 810"/>
                <a:gd name="T48" fmla="*/ 0 w 370"/>
                <a:gd name="T49" fmla="*/ 0 h 810"/>
                <a:gd name="T50" fmla="*/ 0 w 370"/>
                <a:gd name="T51" fmla="*/ 0 h 810"/>
                <a:gd name="T52" fmla="*/ 0 w 370"/>
                <a:gd name="T53" fmla="*/ 0 h 810"/>
                <a:gd name="T54" fmla="*/ 0 w 370"/>
                <a:gd name="T55" fmla="*/ 0 h 810"/>
                <a:gd name="T56" fmla="*/ 0 w 370"/>
                <a:gd name="T57" fmla="*/ 0 h 810"/>
                <a:gd name="T58" fmla="*/ 0 w 370"/>
                <a:gd name="T59" fmla="*/ 0 h 810"/>
                <a:gd name="T60" fmla="*/ 0 w 370"/>
                <a:gd name="T61" fmla="*/ 0 h 810"/>
                <a:gd name="T62" fmla="*/ 0 w 370"/>
                <a:gd name="T63" fmla="*/ 0 h 810"/>
                <a:gd name="T64" fmla="*/ 0 w 370"/>
                <a:gd name="T65" fmla="*/ 0 h 810"/>
                <a:gd name="T66" fmla="*/ 0 w 370"/>
                <a:gd name="T67" fmla="*/ 0 h 810"/>
                <a:gd name="T68" fmla="*/ 0 w 370"/>
                <a:gd name="T69" fmla="*/ 0 h 810"/>
                <a:gd name="T70" fmla="*/ 0 w 370"/>
                <a:gd name="T71" fmla="*/ 0 h 810"/>
                <a:gd name="T72" fmla="*/ 0 w 370"/>
                <a:gd name="T73" fmla="*/ 0 h 810"/>
                <a:gd name="T74" fmla="*/ 0 w 370"/>
                <a:gd name="T75" fmla="*/ 0 h 810"/>
                <a:gd name="T76" fmla="*/ 0 w 370"/>
                <a:gd name="T77" fmla="*/ 0 h 810"/>
                <a:gd name="T78" fmla="*/ 0 w 370"/>
                <a:gd name="T79" fmla="*/ 0 h 810"/>
                <a:gd name="T80" fmla="*/ 0 w 370"/>
                <a:gd name="T81" fmla="*/ 0 h 810"/>
                <a:gd name="T82" fmla="*/ 0 w 370"/>
                <a:gd name="T83" fmla="*/ 0 h 810"/>
                <a:gd name="T84" fmla="*/ 0 w 370"/>
                <a:gd name="T85" fmla="*/ 0 h 810"/>
                <a:gd name="T86" fmla="*/ 0 w 370"/>
                <a:gd name="T87" fmla="*/ 0 h 810"/>
                <a:gd name="T88" fmla="*/ 0 w 370"/>
                <a:gd name="T89" fmla="*/ 0 h 810"/>
                <a:gd name="T90" fmla="*/ 0 w 370"/>
                <a:gd name="T91" fmla="*/ 0 h 810"/>
                <a:gd name="T92" fmla="*/ 0 w 370"/>
                <a:gd name="T93" fmla="*/ 0 h 810"/>
                <a:gd name="T94" fmla="*/ 0 w 370"/>
                <a:gd name="T95" fmla="*/ 0 h 810"/>
                <a:gd name="T96" fmla="*/ 0 w 370"/>
                <a:gd name="T97" fmla="*/ 0 h 810"/>
                <a:gd name="T98" fmla="*/ 0 w 370"/>
                <a:gd name="T99" fmla="*/ 0 h 810"/>
                <a:gd name="T100" fmla="*/ 0 w 370"/>
                <a:gd name="T101" fmla="*/ 0 h 810"/>
                <a:gd name="T102" fmla="*/ 0 w 370"/>
                <a:gd name="T103" fmla="*/ 0 h 810"/>
                <a:gd name="T104" fmla="*/ 0 w 370"/>
                <a:gd name="T105" fmla="*/ 0 h 810"/>
                <a:gd name="T106" fmla="*/ 0 w 370"/>
                <a:gd name="T107" fmla="*/ 0 h 810"/>
                <a:gd name="T108" fmla="*/ 0 w 370"/>
                <a:gd name="T109" fmla="*/ 0 h 8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0"/>
                <a:gd name="T166" fmla="*/ 0 h 810"/>
                <a:gd name="T167" fmla="*/ 370 w 370"/>
                <a:gd name="T168" fmla="*/ 810 h 8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0" h="810">
                  <a:moveTo>
                    <a:pt x="313" y="0"/>
                  </a:moveTo>
                  <a:lnTo>
                    <a:pt x="313" y="0"/>
                  </a:lnTo>
                  <a:lnTo>
                    <a:pt x="313" y="9"/>
                  </a:lnTo>
                  <a:lnTo>
                    <a:pt x="312" y="18"/>
                  </a:lnTo>
                  <a:lnTo>
                    <a:pt x="312" y="27"/>
                  </a:lnTo>
                  <a:lnTo>
                    <a:pt x="312" y="36"/>
                  </a:lnTo>
                  <a:lnTo>
                    <a:pt x="310" y="46"/>
                  </a:lnTo>
                  <a:lnTo>
                    <a:pt x="310" y="55"/>
                  </a:lnTo>
                  <a:lnTo>
                    <a:pt x="309" y="62"/>
                  </a:lnTo>
                  <a:lnTo>
                    <a:pt x="309" y="70"/>
                  </a:lnTo>
                  <a:lnTo>
                    <a:pt x="308" y="79"/>
                  </a:lnTo>
                  <a:lnTo>
                    <a:pt x="307" y="87"/>
                  </a:lnTo>
                  <a:lnTo>
                    <a:pt x="306" y="95"/>
                  </a:lnTo>
                  <a:lnTo>
                    <a:pt x="305" y="103"/>
                  </a:lnTo>
                  <a:lnTo>
                    <a:pt x="304" y="111"/>
                  </a:lnTo>
                  <a:lnTo>
                    <a:pt x="303" y="119"/>
                  </a:lnTo>
                  <a:lnTo>
                    <a:pt x="301" y="126"/>
                  </a:lnTo>
                  <a:lnTo>
                    <a:pt x="299" y="134"/>
                  </a:lnTo>
                  <a:lnTo>
                    <a:pt x="298" y="142"/>
                  </a:lnTo>
                  <a:lnTo>
                    <a:pt x="296" y="148"/>
                  </a:lnTo>
                  <a:lnTo>
                    <a:pt x="295" y="155"/>
                  </a:lnTo>
                  <a:lnTo>
                    <a:pt x="292" y="163"/>
                  </a:lnTo>
                  <a:lnTo>
                    <a:pt x="291" y="170"/>
                  </a:lnTo>
                  <a:lnTo>
                    <a:pt x="289" y="177"/>
                  </a:lnTo>
                  <a:lnTo>
                    <a:pt x="287" y="183"/>
                  </a:lnTo>
                  <a:lnTo>
                    <a:pt x="284" y="190"/>
                  </a:lnTo>
                  <a:lnTo>
                    <a:pt x="280" y="204"/>
                  </a:lnTo>
                  <a:lnTo>
                    <a:pt x="275" y="216"/>
                  </a:lnTo>
                  <a:lnTo>
                    <a:pt x="271" y="229"/>
                  </a:lnTo>
                  <a:lnTo>
                    <a:pt x="266" y="241"/>
                  </a:lnTo>
                  <a:lnTo>
                    <a:pt x="261" y="254"/>
                  </a:lnTo>
                  <a:lnTo>
                    <a:pt x="255" y="266"/>
                  </a:lnTo>
                  <a:lnTo>
                    <a:pt x="249" y="277"/>
                  </a:lnTo>
                  <a:lnTo>
                    <a:pt x="244" y="289"/>
                  </a:lnTo>
                  <a:lnTo>
                    <a:pt x="237" y="300"/>
                  </a:lnTo>
                  <a:lnTo>
                    <a:pt x="231" y="311"/>
                  </a:lnTo>
                  <a:lnTo>
                    <a:pt x="225" y="321"/>
                  </a:lnTo>
                  <a:lnTo>
                    <a:pt x="218" y="333"/>
                  </a:lnTo>
                  <a:lnTo>
                    <a:pt x="211" y="343"/>
                  </a:lnTo>
                  <a:lnTo>
                    <a:pt x="204" y="354"/>
                  </a:lnTo>
                  <a:lnTo>
                    <a:pt x="197" y="364"/>
                  </a:lnTo>
                  <a:lnTo>
                    <a:pt x="191" y="374"/>
                  </a:lnTo>
                  <a:lnTo>
                    <a:pt x="176" y="395"/>
                  </a:lnTo>
                  <a:lnTo>
                    <a:pt x="162" y="415"/>
                  </a:lnTo>
                  <a:lnTo>
                    <a:pt x="148" y="436"/>
                  </a:lnTo>
                  <a:lnTo>
                    <a:pt x="133" y="456"/>
                  </a:lnTo>
                  <a:lnTo>
                    <a:pt x="118" y="476"/>
                  </a:lnTo>
                  <a:lnTo>
                    <a:pt x="104" y="497"/>
                  </a:lnTo>
                  <a:lnTo>
                    <a:pt x="97" y="507"/>
                  </a:lnTo>
                  <a:lnTo>
                    <a:pt x="90" y="518"/>
                  </a:lnTo>
                  <a:lnTo>
                    <a:pt x="83" y="528"/>
                  </a:lnTo>
                  <a:lnTo>
                    <a:pt x="76" y="539"/>
                  </a:lnTo>
                  <a:lnTo>
                    <a:pt x="70" y="551"/>
                  </a:lnTo>
                  <a:lnTo>
                    <a:pt x="64" y="562"/>
                  </a:lnTo>
                  <a:lnTo>
                    <a:pt x="57" y="573"/>
                  </a:lnTo>
                  <a:lnTo>
                    <a:pt x="52" y="585"/>
                  </a:lnTo>
                  <a:lnTo>
                    <a:pt x="46" y="597"/>
                  </a:lnTo>
                  <a:lnTo>
                    <a:pt x="40" y="610"/>
                  </a:lnTo>
                  <a:lnTo>
                    <a:pt x="36" y="622"/>
                  </a:lnTo>
                  <a:lnTo>
                    <a:pt x="31" y="634"/>
                  </a:lnTo>
                  <a:lnTo>
                    <a:pt x="26" y="647"/>
                  </a:lnTo>
                  <a:lnTo>
                    <a:pt x="22" y="660"/>
                  </a:lnTo>
                  <a:lnTo>
                    <a:pt x="20" y="667"/>
                  </a:lnTo>
                  <a:lnTo>
                    <a:pt x="18" y="674"/>
                  </a:lnTo>
                  <a:lnTo>
                    <a:pt x="15" y="681"/>
                  </a:lnTo>
                  <a:lnTo>
                    <a:pt x="14" y="688"/>
                  </a:lnTo>
                  <a:lnTo>
                    <a:pt x="12" y="694"/>
                  </a:lnTo>
                  <a:lnTo>
                    <a:pt x="11" y="701"/>
                  </a:lnTo>
                  <a:lnTo>
                    <a:pt x="10" y="709"/>
                  </a:lnTo>
                  <a:lnTo>
                    <a:pt x="9" y="716"/>
                  </a:lnTo>
                  <a:lnTo>
                    <a:pt x="6" y="724"/>
                  </a:lnTo>
                  <a:lnTo>
                    <a:pt x="5" y="731"/>
                  </a:lnTo>
                  <a:lnTo>
                    <a:pt x="4" y="738"/>
                  </a:lnTo>
                  <a:lnTo>
                    <a:pt x="3" y="746"/>
                  </a:lnTo>
                  <a:lnTo>
                    <a:pt x="3" y="753"/>
                  </a:lnTo>
                  <a:lnTo>
                    <a:pt x="2" y="761"/>
                  </a:lnTo>
                  <a:lnTo>
                    <a:pt x="1" y="769"/>
                  </a:lnTo>
                  <a:lnTo>
                    <a:pt x="1" y="777"/>
                  </a:lnTo>
                  <a:lnTo>
                    <a:pt x="1" y="785"/>
                  </a:lnTo>
                  <a:lnTo>
                    <a:pt x="0" y="793"/>
                  </a:lnTo>
                  <a:lnTo>
                    <a:pt x="0" y="802"/>
                  </a:lnTo>
                  <a:lnTo>
                    <a:pt x="0" y="810"/>
                  </a:lnTo>
                  <a:lnTo>
                    <a:pt x="57" y="810"/>
                  </a:lnTo>
                  <a:lnTo>
                    <a:pt x="57" y="803"/>
                  </a:lnTo>
                  <a:lnTo>
                    <a:pt x="57" y="795"/>
                  </a:lnTo>
                  <a:lnTo>
                    <a:pt x="58" y="788"/>
                  </a:lnTo>
                  <a:lnTo>
                    <a:pt x="58" y="780"/>
                  </a:lnTo>
                  <a:lnTo>
                    <a:pt x="60" y="773"/>
                  </a:lnTo>
                  <a:lnTo>
                    <a:pt x="60" y="767"/>
                  </a:lnTo>
                  <a:lnTo>
                    <a:pt x="61" y="760"/>
                  </a:lnTo>
                  <a:lnTo>
                    <a:pt x="61" y="753"/>
                  </a:lnTo>
                  <a:lnTo>
                    <a:pt x="62" y="746"/>
                  </a:lnTo>
                  <a:lnTo>
                    <a:pt x="63" y="740"/>
                  </a:lnTo>
                  <a:lnTo>
                    <a:pt x="64" y="733"/>
                  </a:lnTo>
                  <a:lnTo>
                    <a:pt x="65" y="726"/>
                  </a:lnTo>
                  <a:lnTo>
                    <a:pt x="66" y="720"/>
                  </a:lnTo>
                  <a:lnTo>
                    <a:pt x="67" y="714"/>
                  </a:lnTo>
                  <a:lnTo>
                    <a:pt x="69" y="708"/>
                  </a:lnTo>
                  <a:lnTo>
                    <a:pt x="71" y="701"/>
                  </a:lnTo>
                  <a:lnTo>
                    <a:pt x="72" y="695"/>
                  </a:lnTo>
                  <a:lnTo>
                    <a:pt x="73" y="689"/>
                  </a:lnTo>
                  <a:lnTo>
                    <a:pt x="75" y="683"/>
                  </a:lnTo>
                  <a:lnTo>
                    <a:pt x="76" y="677"/>
                  </a:lnTo>
                  <a:lnTo>
                    <a:pt x="81" y="666"/>
                  </a:lnTo>
                  <a:lnTo>
                    <a:pt x="86" y="655"/>
                  </a:lnTo>
                  <a:lnTo>
                    <a:pt x="89" y="643"/>
                  </a:lnTo>
                  <a:lnTo>
                    <a:pt x="93" y="632"/>
                  </a:lnTo>
                  <a:lnTo>
                    <a:pt x="99" y="621"/>
                  </a:lnTo>
                  <a:lnTo>
                    <a:pt x="104" y="611"/>
                  </a:lnTo>
                  <a:lnTo>
                    <a:pt x="109" y="601"/>
                  </a:lnTo>
                  <a:lnTo>
                    <a:pt x="115" y="589"/>
                  </a:lnTo>
                  <a:lnTo>
                    <a:pt x="121" y="579"/>
                  </a:lnTo>
                  <a:lnTo>
                    <a:pt x="126" y="569"/>
                  </a:lnTo>
                  <a:lnTo>
                    <a:pt x="133" y="559"/>
                  </a:lnTo>
                  <a:lnTo>
                    <a:pt x="139" y="549"/>
                  </a:lnTo>
                  <a:lnTo>
                    <a:pt x="145" y="539"/>
                  </a:lnTo>
                  <a:lnTo>
                    <a:pt x="152" y="529"/>
                  </a:lnTo>
                  <a:lnTo>
                    <a:pt x="166" y="509"/>
                  </a:lnTo>
                  <a:lnTo>
                    <a:pt x="179" y="490"/>
                  </a:lnTo>
                  <a:lnTo>
                    <a:pt x="194" y="469"/>
                  </a:lnTo>
                  <a:lnTo>
                    <a:pt x="209" y="449"/>
                  </a:lnTo>
                  <a:lnTo>
                    <a:pt x="223" y="429"/>
                  </a:lnTo>
                  <a:lnTo>
                    <a:pt x="238" y="407"/>
                  </a:lnTo>
                  <a:lnTo>
                    <a:pt x="246" y="396"/>
                  </a:lnTo>
                  <a:lnTo>
                    <a:pt x="253" y="386"/>
                  </a:lnTo>
                  <a:lnTo>
                    <a:pt x="260" y="374"/>
                  </a:lnTo>
                  <a:lnTo>
                    <a:pt x="267" y="363"/>
                  </a:lnTo>
                  <a:lnTo>
                    <a:pt x="274" y="352"/>
                  </a:lnTo>
                  <a:lnTo>
                    <a:pt x="281" y="339"/>
                  </a:lnTo>
                  <a:lnTo>
                    <a:pt x="288" y="328"/>
                  </a:lnTo>
                  <a:lnTo>
                    <a:pt x="295" y="316"/>
                  </a:lnTo>
                  <a:lnTo>
                    <a:pt x="301" y="303"/>
                  </a:lnTo>
                  <a:lnTo>
                    <a:pt x="307" y="291"/>
                  </a:lnTo>
                  <a:lnTo>
                    <a:pt x="314" y="277"/>
                  </a:lnTo>
                  <a:lnTo>
                    <a:pt x="319" y="264"/>
                  </a:lnTo>
                  <a:lnTo>
                    <a:pt x="325" y="250"/>
                  </a:lnTo>
                  <a:lnTo>
                    <a:pt x="331" y="237"/>
                  </a:lnTo>
                  <a:lnTo>
                    <a:pt x="335" y="222"/>
                  </a:lnTo>
                  <a:lnTo>
                    <a:pt x="340" y="208"/>
                  </a:lnTo>
                  <a:lnTo>
                    <a:pt x="342" y="200"/>
                  </a:lnTo>
                  <a:lnTo>
                    <a:pt x="344" y="192"/>
                  </a:lnTo>
                  <a:lnTo>
                    <a:pt x="347" y="185"/>
                  </a:lnTo>
                  <a:lnTo>
                    <a:pt x="349" y="178"/>
                  </a:lnTo>
                  <a:lnTo>
                    <a:pt x="351" y="170"/>
                  </a:lnTo>
                  <a:lnTo>
                    <a:pt x="352" y="162"/>
                  </a:lnTo>
                  <a:lnTo>
                    <a:pt x="355" y="153"/>
                  </a:lnTo>
                  <a:lnTo>
                    <a:pt x="356" y="145"/>
                  </a:lnTo>
                  <a:lnTo>
                    <a:pt x="358" y="137"/>
                  </a:lnTo>
                  <a:lnTo>
                    <a:pt x="359" y="129"/>
                  </a:lnTo>
                  <a:lnTo>
                    <a:pt x="361" y="120"/>
                  </a:lnTo>
                  <a:lnTo>
                    <a:pt x="362" y="112"/>
                  </a:lnTo>
                  <a:lnTo>
                    <a:pt x="364" y="103"/>
                  </a:lnTo>
                  <a:lnTo>
                    <a:pt x="365" y="94"/>
                  </a:lnTo>
                  <a:lnTo>
                    <a:pt x="366" y="85"/>
                  </a:lnTo>
                  <a:lnTo>
                    <a:pt x="367" y="76"/>
                  </a:lnTo>
                  <a:lnTo>
                    <a:pt x="367" y="67"/>
                  </a:lnTo>
                  <a:lnTo>
                    <a:pt x="368" y="58"/>
                  </a:lnTo>
                  <a:lnTo>
                    <a:pt x="369" y="49"/>
                  </a:lnTo>
                  <a:lnTo>
                    <a:pt x="369" y="40"/>
                  </a:lnTo>
                  <a:lnTo>
                    <a:pt x="369" y="30"/>
                  </a:lnTo>
                  <a:lnTo>
                    <a:pt x="370" y="21"/>
                  </a:lnTo>
                  <a:lnTo>
                    <a:pt x="370" y="11"/>
                  </a:lnTo>
                  <a:lnTo>
                    <a:pt x="37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8" name="Freeform 281"/>
            <p:cNvSpPr>
              <a:spLocks/>
            </p:cNvSpPr>
            <p:nvPr/>
          </p:nvSpPr>
          <p:spPr bwMode="auto">
            <a:xfrm>
              <a:off x="2217" y="2683"/>
              <a:ext cx="93" cy="206"/>
            </a:xfrm>
            <a:custGeom>
              <a:avLst/>
              <a:gdLst>
                <a:gd name="T0" fmla="*/ 0 w 370"/>
                <a:gd name="T1" fmla="*/ 0 h 825"/>
                <a:gd name="T2" fmla="*/ 0 w 370"/>
                <a:gd name="T3" fmla="*/ 0 h 825"/>
                <a:gd name="T4" fmla="*/ 0 w 370"/>
                <a:gd name="T5" fmla="*/ 0 h 825"/>
                <a:gd name="T6" fmla="*/ 0 w 370"/>
                <a:gd name="T7" fmla="*/ 0 h 825"/>
                <a:gd name="T8" fmla="*/ 0 w 370"/>
                <a:gd name="T9" fmla="*/ 0 h 825"/>
                <a:gd name="T10" fmla="*/ 0 w 370"/>
                <a:gd name="T11" fmla="*/ 0 h 825"/>
                <a:gd name="T12" fmla="*/ 0 w 370"/>
                <a:gd name="T13" fmla="*/ 0 h 825"/>
                <a:gd name="T14" fmla="*/ 0 w 370"/>
                <a:gd name="T15" fmla="*/ 0 h 825"/>
                <a:gd name="T16" fmla="*/ 0 w 370"/>
                <a:gd name="T17" fmla="*/ 0 h 825"/>
                <a:gd name="T18" fmla="*/ 0 w 370"/>
                <a:gd name="T19" fmla="*/ 0 h 825"/>
                <a:gd name="T20" fmla="*/ 0 w 370"/>
                <a:gd name="T21" fmla="*/ 0 h 825"/>
                <a:gd name="T22" fmla="*/ 0 w 370"/>
                <a:gd name="T23" fmla="*/ 0 h 825"/>
                <a:gd name="T24" fmla="*/ 0 w 370"/>
                <a:gd name="T25" fmla="*/ 0 h 825"/>
                <a:gd name="T26" fmla="*/ 0 w 370"/>
                <a:gd name="T27" fmla="*/ 0 h 825"/>
                <a:gd name="T28" fmla="*/ 0 w 370"/>
                <a:gd name="T29" fmla="*/ 0 h 825"/>
                <a:gd name="T30" fmla="*/ 0 w 370"/>
                <a:gd name="T31" fmla="*/ 0 h 825"/>
                <a:gd name="T32" fmla="*/ 0 w 370"/>
                <a:gd name="T33" fmla="*/ 0 h 825"/>
                <a:gd name="T34" fmla="*/ 0 w 370"/>
                <a:gd name="T35" fmla="*/ 0 h 825"/>
                <a:gd name="T36" fmla="*/ 0 w 370"/>
                <a:gd name="T37" fmla="*/ 0 h 825"/>
                <a:gd name="T38" fmla="*/ 0 w 370"/>
                <a:gd name="T39" fmla="*/ 0 h 825"/>
                <a:gd name="T40" fmla="*/ 0 w 370"/>
                <a:gd name="T41" fmla="*/ 0 h 825"/>
                <a:gd name="T42" fmla="*/ 0 w 370"/>
                <a:gd name="T43" fmla="*/ 0 h 825"/>
                <a:gd name="T44" fmla="*/ 0 w 370"/>
                <a:gd name="T45" fmla="*/ 0 h 825"/>
                <a:gd name="T46" fmla="*/ 0 w 370"/>
                <a:gd name="T47" fmla="*/ 0 h 825"/>
                <a:gd name="T48" fmla="*/ 0 w 370"/>
                <a:gd name="T49" fmla="*/ 0 h 825"/>
                <a:gd name="T50" fmla="*/ 0 w 370"/>
                <a:gd name="T51" fmla="*/ 0 h 825"/>
                <a:gd name="T52" fmla="*/ 0 w 370"/>
                <a:gd name="T53" fmla="*/ 0 h 825"/>
                <a:gd name="T54" fmla="*/ 0 w 370"/>
                <a:gd name="T55" fmla="*/ 0 h 825"/>
                <a:gd name="T56" fmla="*/ 0 w 370"/>
                <a:gd name="T57" fmla="*/ 0 h 825"/>
                <a:gd name="T58" fmla="*/ 0 w 370"/>
                <a:gd name="T59" fmla="*/ 0 h 825"/>
                <a:gd name="T60" fmla="*/ 0 w 370"/>
                <a:gd name="T61" fmla="*/ 0 h 825"/>
                <a:gd name="T62" fmla="*/ 0 w 370"/>
                <a:gd name="T63" fmla="*/ 0 h 825"/>
                <a:gd name="T64" fmla="*/ 0 w 370"/>
                <a:gd name="T65" fmla="*/ 0 h 825"/>
                <a:gd name="T66" fmla="*/ 0 w 370"/>
                <a:gd name="T67" fmla="*/ 0 h 825"/>
                <a:gd name="T68" fmla="*/ 0 w 370"/>
                <a:gd name="T69" fmla="*/ 0 h 825"/>
                <a:gd name="T70" fmla="*/ 0 w 370"/>
                <a:gd name="T71" fmla="*/ 0 h 825"/>
                <a:gd name="T72" fmla="*/ 0 w 370"/>
                <a:gd name="T73" fmla="*/ 0 h 825"/>
                <a:gd name="T74" fmla="*/ 0 w 370"/>
                <a:gd name="T75" fmla="*/ 0 h 825"/>
                <a:gd name="T76" fmla="*/ 0 w 370"/>
                <a:gd name="T77" fmla="*/ 0 h 825"/>
                <a:gd name="T78" fmla="*/ 0 w 370"/>
                <a:gd name="T79" fmla="*/ 0 h 825"/>
                <a:gd name="T80" fmla="*/ 0 w 370"/>
                <a:gd name="T81" fmla="*/ 0 h 825"/>
                <a:gd name="T82" fmla="*/ 0 w 370"/>
                <a:gd name="T83" fmla="*/ 0 h 825"/>
                <a:gd name="T84" fmla="*/ 0 w 370"/>
                <a:gd name="T85" fmla="*/ 0 h 825"/>
                <a:gd name="T86" fmla="*/ 0 w 370"/>
                <a:gd name="T87" fmla="*/ 0 h 825"/>
                <a:gd name="T88" fmla="*/ 0 w 370"/>
                <a:gd name="T89" fmla="*/ 0 h 825"/>
                <a:gd name="T90" fmla="*/ 0 w 370"/>
                <a:gd name="T91" fmla="*/ 0 h 825"/>
                <a:gd name="T92" fmla="*/ 0 w 370"/>
                <a:gd name="T93" fmla="*/ 0 h 825"/>
                <a:gd name="T94" fmla="*/ 0 w 370"/>
                <a:gd name="T95" fmla="*/ 0 h 825"/>
                <a:gd name="T96" fmla="*/ 0 w 370"/>
                <a:gd name="T97" fmla="*/ 0 h 825"/>
                <a:gd name="T98" fmla="*/ 0 w 370"/>
                <a:gd name="T99" fmla="*/ 0 h 825"/>
                <a:gd name="T100" fmla="*/ 0 w 370"/>
                <a:gd name="T101" fmla="*/ 0 h 825"/>
                <a:gd name="T102" fmla="*/ 0 w 370"/>
                <a:gd name="T103" fmla="*/ 0 h 825"/>
                <a:gd name="T104" fmla="*/ 0 w 370"/>
                <a:gd name="T105" fmla="*/ 0 h 825"/>
                <a:gd name="T106" fmla="*/ 0 w 370"/>
                <a:gd name="T107" fmla="*/ 0 h 825"/>
                <a:gd name="T108" fmla="*/ 0 w 370"/>
                <a:gd name="T109" fmla="*/ 0 h 825"/>
                <a:gd name="T110" fmla="*/ 0 w 370"/>
                <a:gd name="T111" fmla="*/ 0 h 8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0"/>
                <a:gd name="T169" fmla="*/ 0 h 825"/>
                <a:gd name="T170" fmla="*/ 370 w 370"/>
                <a:gd name="T171" fmla="*/ 825 h 8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0" h="825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1" y="34"/>
                  </a:lnTo>
                  <a:lnTo>
                    <a:pt x="1" y="43"/>
                  </a:lnTo>
                  <a:lnTo>
                    <a:pt x="2" y="51"/>
                  </a:lnTo>
                  <a:lnTo>
                    <a:pt x="3" y="59"/>
                  </a:lnTo>
                  <a:lnTo>
                    <a:pt x="3" y="67"/>
                  </a:lnTo>
                  <a:lnTo>
                    <a:pt x="4" y="75"/>
                  </a:lnTo>
                  <a:lnTo>
                    <a:pt x="5" y="83"/>
                  </a:lnTo>
                  <a:lnTo>
                    <a:pt x="6" y="91"/>
                  </a:lnTo>
                  <a:lnTo>
                    <a:pt x="8" y="99"/>
                  </a:lnTo>
                  <a:lnTo>
                    <a:pt x="9" y="105"/>
                  </a:lnTo>
                  <a:lnTo>
                    <a:pt x="11" y="113"/>
                  </a:lnTo>
                  <a:lnTo>
                    <a:pt x="12" y="120"/>
                  </a:lnTo>
                  <a:lnTo>
                    <a:pt x="14" y="128"/>
                  </a:lnTo>
                  <a:lnTo>
                    <a:pt x="15" y="135"/>
                  </a:lnTo>
                  <a:lnTo>
                    <a:pt x="18" y="143"/>
                  </a:lnTo>
                  <a:lnTo>
                    <a:pt x="19" y="149"/>
                  </a:lnTo>
                  <a:lnTo>
                    <a:pt x="21" y="156"/>
                  </a:lnTo>
                  <a:lnTo>
                    <a:pt x="26" y="170"/>
                  </a:lnTo>
                  <a:lnTo>
                    <a:pt x="30" y="183"/>
                  </a:lnTo>
                  <a:lnTo>
                    <a:pt x="35" y="197"/>
                  </a:lnTo>
                  <a:lnTo>
                    <a:pt x="40" y="209"/>
                  </a:lnTo>
                  <a:lnTo>
                    <a:pt x="46" y="222"/>
                  </a:lnTo>
                  <a:lnTo>
                    <a:pt x="52" y="234"/>
                  </a:lnTo>
                  <a:lnTo>
                    <a:pt x="57" y="247"/>
                  </a:lnTo>
                  <a:lnTo>
                    <a:pt x="63" y="258"/>
                  </a:lnTo>
                  <a:lnTo>
                    <a:pt x="70" y="269"/>
                  </a:lnTo>
                  <a:lnTo>
                    <a:pt x="76" y="282"/>
                  </a:lnTo>
                  <a:lnTo>
                    <a:pt x="82" y="293"/>
                  </a:lnTo>
                  <a:lnTo>
                    <a:pt x="89" y="303"/>
                  </a:lnTo>
                  <a:lnTo>
                    <a:pt x="97" y="314"/>
                  </a:lnTo>
                  <a:lnTo>
                    <a:pt x="104" y="326"/>
                  </a:lnTo>
                  <a:lnTo>
                    <a:pt x="110" y="336"/>
                  </a:lnTo>
                  <a:lnTo>
                    <a:pt x="117" y="347"/>
                  </a:lnTo>
                  <a:lnTo>
                    <a:pt x="125" y="357"/>
                  </a:lnTo>
                  <a:lnTo>
                    <a:pt x="132" y="368"/>
                  </a:lnTo>
                  <a:lnTo>
                    <a:pt x="147" y="388"/>
                  </a:lnTo>
                  <a:lnTo>
                    <a:pt x="161" y="409"/>
                  </a:lnTo>
                  <a:lnTo>
                    <a:pt x="176" y="430"/>
                  </a:lnTo>
                  <a:lnTo>
                    <a:pt x="191" y="450"/>
                  </a:lnTo>
                  <a:lnTo>
                    <a:pt x="197" y="460"/>
                  </a:lnTo>
                  <a:lnTo>
                    <a:pt x="204" y="472"/>
                  </a:lnTo>
                  <a:lnTo>
                    <a:pt x="211" y="482"/>
                  </a:lnTo>
                  <a:lnTo>
                    <a:pt x="218" y="493"/>
                  </a:lnTo>
                  <a:lnTo>
                    <a:pt x="225" y="503"/>
                  </a:lnTo>
                  <a:lnTo>
                    <a:pt x="230" y="514"/>
                  </a:lnTo>
                  <a:lnTo>
                    <a:pt x="237" y="526"/>
                  </a:lnTo>
                  <a:lnTo>
                    <a:pt x="243" y="537"/>
                  </a:lnTo>
                  <a:lnTo>
                    <a:pt x="249" y="548"/>
                  </a:lnTo>
                  <a:lnTo>
                    <a:pt x="255" y="561"/>
                  </a:lnTo>
                  <a:lnTo>
                    <a:pt x="261" y="572"/>
                  </a:lnTo>
                  <a:lnTo>
                    <a:pt x="265" y="585"/>
                  </a:lnTo>
                  <a:lnTo>
                    <a:pt x="271" y="597"/>
                  </a:lnTo>
                  <a:lnTo>
                    <a:pt x="275" y="609"/>
                  </a:lnTo>
                  <a:lnTo>
                    <a:pt x="280" y="623"/>
                  </a:lnTo>
                  <a:lnTo>
                    <a:pt x="284" y="635"/>
                  </a:lnTo>
                  <a:lnTo>
                    <a:pt x="287" y="642"/>
                  </a:lnTo>
                  <a:lnTo>
                    <a:pt x="289" y="649"/>
                  </a:lnTo>
                  <a:lnTo>
                    <a:pt x="291" y="656"/>
                  </a:lnTo>
                  <a:lnTo>
                    <a:pt x="292" y="664"/>
                  </a:lnTo>
                  <a:lnTo>
                    <a:pt x="295" y="670"/>
                  </a:lnTo>
                  <a:lnTo>
                    <a:pt x="296" y="677"/>
                  </a:lnTo>
                  <a:lnTo>
                    <a:pt x="298" y="685"/>
                  </a:lnTo>
                  <a:lnTo>
                    <a:pt x="299" y="692"/>
                  </a:lnTo>
                  <a:lnTo>
                    <a:pt x="301" y="700"/>
                  </a:lnTo>
                  <a:lnTo>
                    <a:pt x="303" y="708"/>
                  </a:lnTo>
                  <a:lnTo>
                    <a:pt x="304" y="715"/>
                  </a:lnTo>
                  <a:lnTo>
                    <a:pt x="305" y="722"/>
                  </a:lnTo>
                  <a:lnTo>
                    <a:pt x="306" y="730"/>
                  </a:lnTo>
                  <a:lnTo>
                    <a:pt x="307" y="738"/>
                  </a:lnTo>
                  <a:lnTo>
                    <a:pt x="308" y="747"/>
                  </a:lnTo>
                  <a:lnTo>
                    <a:pt x="309" y="755"/>
                  </a:lnTo>
                  <a:lnTo>
                    <a:pt x="309" y="763"/>
                  </a:lnTo>
                  <a:lnTo>
                    <a:pt x="310" y="772"/>
                  </a:lnTo>
                  <a:lnTo>
                    <a:pt x="310" y="780"/>
                  </a:lnTo>
                  <a:lnTo>
                    <a:pt x="312" y="789"/>
                  </a:lnTo>
                  <a:lnTo>
                    <a:pt x="312" y="798"/>
                  </a:lnTo>
                  <a:lnTo>
                    <a:pt x="312" y="807"/>
                  </a:lnTo>
                  <a:lnTo>
                    <a:pt x="313" y="816"/>
                  </a:lnTo>
                  <a:lnTo>
                    <a:pt x="313" y="825"/>
                  </a:lnTo>
                  <a:lnTo>
                    <a:pt x="370" y="825"/>
                  </a:lnTo>
                  <a:lnTo>
                    <a:pt x="370" y="815"/>
                  </a:lnTo>
                  <a:lnTo>
                    <a:pt x="370" y="806"/>
                  </a:lnTo>
                  <a:lnTo>
                    <a:pt x="369" y="796"/>
                  </a:lnTo>
                  <a:lnTo>
                    <a:pt x="369" y="787"/>
                  </a:lnTo>
                  <a:lnTo>
                    <a:pt x="369" y="777"/>
                  </a:lnTo>
                  <a:lnTo>
                    <a:pt x="368" y="768"/>
                  </a:lnTo>
                  <a:lnTo>
                    <a:pt x="367" y="759"/>
                  </a:lnTo>
                  <a:lnTo>
                    <a:pt x="367" y="750"/>
                  </a:lnTo>
                  <a:lnTo>
                    <a:pt x="366" y="741"/>
                  </a:lnTo>
                  <a:lnTo>
                    <a:pt x="365" y="732"/>
                  </a:lnTo>
                  <a:lnTo>
                    <a:pt x="364" y="722"/>
                  </a:lnTo>
                  <a:lnTo>
                    <a:pt x="362" y="715"/>
                  </a:lnTo>
                  <a:lnTo>
                    <a:pt x="361" y="706"/>
                  </a:lnTo>
                  <a:lnTo>
                    <a:pt x="359" y="698"/>
                  </a:lnTo>
                  <a:lnTo>
                    <a:pt x="358" y="689"/>
                  </a:lnTo>
                  <a:lnTo>
                    <a:pt x="356" y="681"/>
                  </a:lnTo>
                  <a:lnTo>
                    <a:pt x="355" y="673"/>
                  </a:lnTo>
                  <a:lnTo>
                    <a:pt x="352" y="665"/>
                  </a:lnTo>
                  <a:lnTo>
                    <a:pt x="351" y="657"/>
                  </a:lnTo>
                  <a:lnTo>
                    <a:pt x="349" y="649"/>
                  </a:lnTo>
                  <a:lnTo>
                    <a:pt x="347" y="641"/>
                  </a:lnTo>
                  <a:lnTo>
                    <a:pt x="344" y="633"/>
                  </a:lnTo>
                  <a:lnTo>
                    <a:pt x="342" y="626"/>
                  </a:lnTo>
                  <a:lnTo>
                    <a:pt x="340" y="618"/>
                  </a:lnTo>
                  <a:lnTo>
                    <a:pt x="335" y="604"/>
                  </a:lnTo>
                  <a:lnTo>
                    <a:pt x="330" y="589"/>
                  </a:lnTo>
                  <a:lnTo>
                    <a:pt x="325" y="576"/>
                  </a:lnTo>
                  <a:lnTo>
                    <a:pt x="319" y="562"/>
                  </a:lnTo>
                  <a:lnTo>
                    <a:pt x="313" y="548"/>
                  </a:lnTo>
                  <a:lnTo>
                    <a:pt x="307" y="535"/>
                  </a:lnTo>
                  <a:lnTo>
                    <a:pt x="300" y="522"/>
                  </a:lnTo>
                  <a:lnTo>
                    <a:pt x="295" y="510"/>
                  </a:lnTo>
                  <a:lnTo>
                    <a:pt x="288" y="498"/>
                  </a:lnTo>
                  <a:lnTo>
                    <a:pt x="281" y="486"/>
                  </a:lnTo>
                  <a:lnTo>
                    <a:pt x="274" y="474"/>
                  </a:lnTo>
                  <a:lnTo>
                    <a:pt x="266" y="462"/>
                  </a:lnTo>
                  <a:lnTo>
                    <a:pt x="260" y="451"/>
                  </a:lnTo>
                  <a:lnTo>
                    <a:pt x="253" y="440"/>
                  </a:lnTo>
                  <a:lnTo>
                    <a:pt x="245" y="429"/>
                  </a:lnTo>
                  <a:lnTo>
                    <a:pt x="238" y="417"/>
                  </a:lnTo>
                  <a:lnTo>
                    <a:pt x="223" y="397"/>
                  </a:lnTo>
                  <a:lnTo>
                    <a:pt x="209" y="375"/>
                  </a:lnTo>
                  <a:lnTo>
                    <a:pt x="194" y="355"/>
                  </a:lnTo>
                  <a:lnTo>
                    <a:pt x="179" y="335"/>
                  </a:lnTo>
                  <a:lnTo>
                    <a:pt x="173" y="325"/>
                  </a:lnTo>
                  <a:lnTo>
                    <a:pt x="166" y="314"/>
                  </a:lnTo>
                  <a:lnTo>
                    <a:pt x="159" y="304"/>
                  </a:lnTo>
                  <a:lnTo>
                    <a:pt x="152" y="294"/>
                  </a:lnTo>
                  <a:lnTo>
                    <a:pt x="145" y="284"/>
                  </a:lnTo>
                  <a:lnTo>
                    <a:pt x="139" y="274"/>
                  </a:lnTo>
                  <a:lnTo>
                    <a:pt x="132" y="262"/>
                  </a:lnTo>
                  <a:lnTo>
                    <a:pt x="126" y="252"/>
                  </a:lnTo>
                  <a:lnTo>
                    <a:pt x="121" y="242"/>
                  </a:lnTo>
                  <a:lnTo>
                    <a:pt x="115" y="231"/>
                  </a:lnTo>
                  <a:lnTo>
                    <a:pt x="109" y="221"/>
                  </a:lnTo>
                  <a:lnTo>
                    <a:pt x="104" y="209"/>
                  </a:lnTo>
                  <a:lnTo>
                    <a:pt x="98" y="198"/>
                  </a:lnTo>
                  <a:lnTo>
                    <a:pt x="93" y="187"/>
                  </a:lnTo>
                  <a:lnTo>
                    <a:pt x="89" y="175"/>
                  </a:lnTo>
                  <a:lnTo>
                    <a:pt x="84" y="164"/>
                  </a:lnTo>
                  <a:lnTo>
                    <a:pt x="81" y="152"/>
                  </a:lnTo>
                  <a:lnTo>
                    <a:pt x="76" y="139"/>
                  </a:lnTo>
                  <a:lnTo>
                    <a:pt x="75" y="134"/>
                  </a:lnTo>
                  <a:lnTo>
                    <a:pt x="73" y="128"/>
                  </a:lnTo>
                  <a:lnTo>
                    <a:pt x="72" y="121"/>
                  </a:lnTo>
                  <a:lnTo>
                    <a:pt x="71" y="114"/>
                  </a:lnTo>
                  <a:lnTo>
                    <a:pt x="69" y="109"/>
                  </a:lnTo>
                  <a:lnTo>
                    <a:pt x="67" y="102"/>
                  </a:lnTo>
                  <a:lnTo>
                    <a:pt x="66" y="95"/>
                  </a:lnTo>
                  <a:lnTo>
                    <a:pt x="65" y="88"/>
                  </a:lnTo>
                  <a:lnTo>
                    <a:pt x="64" y="82"/>
                  </a:lnTo>
                  <a:lnTo>
                    <a:pt x="63" y="75"/>
                  </a:lnTo>
                  <a:lnTo>
                    <a:pt x="62" y="68"/>
                  </a:lnTo>
                  <a:lnTo>
                    <a:pt x="61" y="61"/>
                  </a:lnTo>
                  <a:lnTo>
                    <a:pt x="61" y="53"/>
                  </a:lnTo>
                  <a:lnTo>
                    <a:pt x="60" y="47"/>
                  </a:lnTo>
                  <a:lnTo>
                    <a:pt x="58" y="39"/>
                  </a:lnTo>
                  <a:lnTo>
                    <a:pt x="58" y="32"/>
                  </a:lnTo>
                  <a:lnTo>
                    <a:pt x="58" y="24"/>
                  </a:lnTo>
                  <a:lnTo>
                    <a:pt x="57" y="16"/>
                  </a:lnTo>
                  <a:lnTo>
                    <a:pt x="57" y="8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49" name="Freeform 282"/>
            <p:cNvSpPr>
              <a:spLocks/>
            </p:cNvSpPr>
            <p:nvPr/>
          </p:nvSpPr>
          <p:spPr bwMode="auto">
            <a:xfrm>
              <a:off x="2217" y="2477"/>
              <a:ext cx="93" cy="206"/>
            </a:xfrm>
            <a:custGeom>
              <a:avLst/>
              <a:gdLst>
                <a:gd name="T0" fmla="*/ 0 w 370"/>
                <a:gd name="T1" fmla="*/ 0 h 823"/>
                <a:gd name="T2" fmla="*/ 0 w 370"/>
                <a:gd name="T3" fmla="*/ 0 h 823"/>
                <a:gd name="T4" fmla="*/ 0 w 370"/>
                <a:gd name="T5" fmla="*/ 0 h 823"/>
                <a:gd name="T6" fmla="*/ 0 w 370"/>
                <a:gd name="T7" fmla="*/ 0 h 823"/>
                <a:gd name="T8" fmla="*/ 0 w 370"/>
                <a:gd name="T9" fmla="*/ 0 h 823"/>
                <a:gd name="T10" fmla="*/ 0 w 370"/>
                <a:gd name="T11" fmla="*/ 0 h 823"/>
                <a:gd name="T12" fmla="*/ 0 w 370"/>
                <a:gd name="T13" fmla="*/ 0 h 823"/>
                <a:gd name="T14" fmla="*/ 0 w 370"/>
                <a:gd name="T15" fmla="*/ 0 h 823"/>
                <a:gd name="T16" fmla="*/ 0 w 370"/>
                <a:gd name="T17" fmla="*/ 0 h 823"/>
                <a:gd name="T18" fmla="*/ 0 w 370"/>
                <a:gd name="T19" fmla="*/ 0 h 823"/>
                <a:gd name="T20" fmla="*/ 0 w 370"/>
                <a:gd name="T21" fmla="*/ 0 h 823"/>
                <a:gd name="T22" fmla="*/ 0 w 370"/>
                <a:gd name="T23" fmla="*/ 0 h 823"/>
                <a:gd name="T24" fmla="*/ 0 w 370"/>
                <a:gd name="T25" fmla="*/ 0 h 823"/>
                <a:gd name="T26" fmla="*/ 0 w 370"/>
                <a:gd name="T27" fmla="*/ 0 h 823"/>
                <a:gd name="T28" fmla="*/ 0 w 370"/>
                <a:gd name="T29" fmla="*/ 0 h 823"/>
                <a:gd name="T30" fmla="*/ 0 w 370"/>
                <a:gd name="T31" fmla="*/ 0 h 823"/>
                <a:gd name="T32" fmla="*/ 0 w 370"/>
                <a:gd name="T33" fmla="*/ 0 h 823"/>
                <a:gd name="T34" fmla="*/ 0 w 370"/>
                <a:gd name="T35" fmla="*/ 0 h 823"/>
                <a:gd name="T36" fmla="*/ 0 w 370"/>
                <a:gd name="T37" fmla="*/ 0 h 823"/>
                <a:gd name="T38" fmla="*/ 0 w 370"/>
                <a:gd name="T39" fmla="*/ 0 h 823"/>
                <a:gd name="T40" fmla="*/ 0 w 370"/>
                <a:gd name="T41" fmla="*/ 0 h 823"/>
                <a:gd name="T42" fmla="*/ 0 w 370"/>
                <a:gd name="T43" fmla="*/ 0 h 823"/>
                <a:gd name="T44" fmla="*/ 0 w 370"/>
                <a:gd name="T45" fmla="*/ 0 h 823"/>
                <a:gd name="T46" fmla="*/ 0 w 370"/>
                <a:gd name="T47" fmla="*/ 0 h 823"/>
                <a:gd name="T48" fmla="*/ 0 w 370"/>
                <a:gd name="T49" fmla="*/ 0 h 823"/>
                <a:gd name="T50" fmla="*/ 0 w 370"/>
                <a:gd name="T51" fmla="*/ 0 h 823"/>
                <a:gd name="T52" fmla="*/ 0 w 370"/>
                <a:gd name="T53" fmla="*/ 0 h 823"/>
                <a:gd name="T54" fmla="*/ 0 w 370"/>
                <a:gd name="T55" fmla="*/ 0 h 823"/>
                <a:gd name="T56" fmla="*/ 0 w 370"/>
                <a:gd name="T57" fmla="*/ 0 h 823"/>
                <a:gd name="T58" fmla="*/ 0 w 370"/>
                <a:gd name="T59" fmla="*/ 0 h 823"/>
                <a:gd name="T60" fmla="*/ 0 w 370"/>
                <a:gd name="T61" fmla="*/ 0 h 823"/>
                <a:gd name="T62" fmla="*/ 0 w 370"/>
                <a:gd name="T63" fmla="*/ 0 h 823"/>
                <a:gd name="T64" fmla="*/ 0 w 370"/>
                <a:gd name="T65" fmla="*/ 0 h 823"/>
                <a:gd name="T66" fmla="*/ 0 w 370"/>
                <a:gd name="T67" fmla="*/ 0 h 823"/>
                <a:gd name="T68" fmla="*/ 0 w 370"/>
                <a:gd name="T69" fmla="*/ 0 h 823"/>
                <a:gd name="T70" fmla="*/ 0 w 370"/>
                <a:gd name="T71" fmla="*/ 0 h 823"/>
                <a:gd name="T72" fmla="*/ 0 w 370"/>
                <a:gd name="T73" fmla="*/ 0 h 823"/>
                <a:gd name="T74" fmla="*/ 0 w 370"/>
                <a:gd name="T75" fmla="*/ 0 h 823"/>
                <a:gd name="T76" fmla="*/ 0 w 370"/>
                <a:gd name="T77" fmla="*/ 0 h 823"/>
                <a:gd name="T78" fmla="*/ 0 w 370"/>
                <a:gd name="T79" fmla="*/ 0 h 823"/>
                <a:gd name="T80" fmla="*/ 0 w 370"/>
                <a:gd name="T81" fmla="*/ 0 h 823"/>
                <a:gd name="T82" fmla="*/ 0 w 370"/>
                <a:gd name="T83" fmla="*/ 0 h 823"/>
                <a:gd name="T84" fmla="*/ 0 w 370"/>
                <a:gd name="T85" fmla="*/ 0 h 823"/>
                <a:gd name="T86" fmla="*/ 0 w 370"/>
                <a:gd name="T87" fmla="*/ 0 h 823"/>
                <a:gd name="T88" fmla="*/ 0 w 370"/>
                <a:gd name="T89" fmla="*/ 0 h 823"/>
                <a:gd name="T90" fmla="*/ 0 w 370"/>
                <a:gd name="T91" fmla="*/ 0 h 823"/>
                <a:gd name="T92" fmla="*/ 0 w 370"/>
                <a:gd name="T93" fmla="*/ 0 h 823"/>
                <a:gd name="T94" fmla="*/ 0 w 370"/>
                <a:gd name="T95" fmla="*/ 0 h 823"/>
                <a:gd name="T96" fmla="*/ 0 w 370"/>
                <a:gd name="T97" fmla="*/ 0 h 823"/>
                <a:gd name="T98" fmla="*/ 0 w 370"/>
                <a:gd name="T99" fmla="*/ 0 h 823"/>
                <a:gd name="T100" fmla="*/ 0 w 370"/>
                <a:gd name="T101" fmla="*/ 0 h 823"/>
                <a:gd name="T102" fmla="*/ 0 w 370"/>
                <a:gd name="T103" fmla="*/ 0 h 823"/>
                <a:gd name="T104" fmla="*/ 0 w 370"/>
                <a:gd name="T105" fmla="*/ 0 h 823"/>
                <a:gd name="T106" fmla="*/ 0 w 370"/>
                <a:gd name="T107" fmla="*/ 0 h 823"/>
                <a:gd name="T108" fmla="*/ 0 w 370"/>
                <a:gd name="T109" fmla="*/ 0 h 823"/>
                <a:gd name="T110" fmla="*/ 0 w 370"/>
                <a:gd name="T111" fmla="*/ 0 h 8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0"/>
                <a:gd name="T169" fmla="*/ 0 h 823"/>
                <a:gd name="T170" fmla="*/ 370 w 370"/>
                <a:gd name="T171" fmla="*/ 823 h 8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0" h="823">
                  <a:moveTo>
                    <a:pt x="313" y="0"/>
                  </a:moveTo>
                  <a:lnTo>
                    <a:pt x="313" y="0"/>
                  </a:lnTo>
                  <a:lnTo>
                    <a:pt x="313" y="9"/>
                  </a:lnTo>
                  <a:lnTo>
                    <a:pt x="312" y="18"/>
                  </a:lnTo>
                  <a:lnTo>
                    <a:pt x="312" y="27"/>
                  </a:lnTo>
                  <a:lnTo>
                    <a:pt x="312" y="36"/>
                  </a:lnTo>
                  <a:lnTo>
                    <a:pt x="310" y="46"/>
                  </a:lnTo>
                  <a:lnTo>
                    <a:pt x="310" y="53"/>
                  </a:lnTo>
                  <a:lnTo>
                    <a:pt x="309" y="62"/>
                  </a:lnTo>
                  <a:lnTo>
                    <a:pt x="309" y="70"/>
                  </a:lnTo>
                  <a:lnTo>
                    <a:pt x="308" y="78"/>
                  </a:lnTo>
                  <a:lnTo>
                    <a:pt x="307" y="87"/>
                  </a:lnTo>
                  <a:lnTo>
                    <a:pt x="306" y="95"/>
                  </a:lnTo>
                  <a:lnTo>
                    <a:pt x="305" y="103"/>
                  </a:lnTo>
                  <a:lnTo>
                    <a:pt x="304" y="111"/>
                  </a:lnTo>
                  <a:lnTo>
                    <a:pt x="303" y="118"/>
                  </a:lnTo>
                  <a:lnTo>
                    <a:pt x="301" y="126"/>
                  </a:lnTo>
                  <a:lnTo>
                    <a:pt x="299" y="134"/>
                  </a:lnTo>
                  <a:lnTo>
                    <a:pt x="298" y="140"/>
                  </a:lnTo>
                  <a:lnTo>
                    <a:pt x="296" y="148"/>
                  </a:lnTo>
                  <a:lnTo>
                    <a:pt x="295" y="155"/>
                  </a:lnTo>
                  <a:lnTo>
                    <a:pt x="292" y="162"/>
                  </a:lnTo>
                  <a:lnTo>
                    <a:pt x="291" y="170"/>
                  </a:lnTo>
                  <a:lnTo>
                    <a:pt x="289" y="177"/>
                  </a:lnTo>
                  <a:lnTo>
                    <a:pt x="287" y="183"/>
                  </a:lnTo>
                  <a:lnTo>
                    <a:pt x="284" y="189"/>
                  </a:lnTo>
                  <a:lnTo>
                    <a:pt x="280" y="203"/>
                  </a:lnTo>
                  <a:lnTo>
                    <a:pt x="275" y="216"/>
                  </a:lnTo>
                  <a:lnTo>
                    <a:pt x="271" y="229"/>
                  </a:lnTo>
                  <a:lnTo>
                    <a:pt x="265" y="241"/>
                  </a:lnTo>
                  <a:lnTo>
                    <a:pt x="261" y="253"/>
                  </a:lnTo>
                  <a:lnTo>
                    <a:pt x="255" y="265"/>
                  </a:lnTo>
                  <a:lnTo>
                    <a:pt x="249" y="277"/>
                  </a:lnTo>
                  <a:lnTo>
                    <a:pt x="243" y="289"/>
                  </a:lnTo>
                  <a:lnTo>
                    <a:pt x="237" y="300"/>
                  </a:lnTo>
                  <a:lnTo>
                    <a:pt x="230" y="311"/>
                  </a:lnTo>
                  <a:lnTo>
                    <a:pt x="225" y="321"/>
                  </a:lnTo>
                  <a:lnTo>
                    <a:pt x="218" y="333"/>
                  </a:lnTo>
                  <a:lnTo>
                    <a:pt x="211" y="343"/>
                  </a:lnTo>
                  <a:lnTo>
                    <a:pt x="204" y="354"/>
                  </a:lnTo>
                  <a:lnTo>
                    <a:pt x="197" y="364"/>
                  </a:lnTo>
                  <a:lnTo>
                    <a:pt x="191" y="374"/>
                  </a:lnTo>
                  <a:lnTo>
                    <a:pt x="176" y="395"/>
                  </a:lnTo>
                  <a:lnTo>
                    <a:pt x="161" y="416"/>
                  </a:lnTo>
                  <a:lnTo>
                    <a:pt x="147" y="437"/>
                  </a:lnTo>
                  <a:lnTo>
                    <a:pt x="132" y="457"/>
                  </a:lnTo>
                  <a:lnTo>
                    <a:pt x="125" y="467"/>
                  </a:lnTo>
                  <a:lnTo>
                    <a:pt x="117" y="477"/>
                  </a:lnTo>
                  <a:lnTo>
                    <a:pt x="110" y="489"/>
                  </a:lnTo>
                  <a:lnTo>
                    <a:pt x="104" y="499"/>
                  </a:lnTo>
                  <a:lnTo>
                    <a:pt x="97" y="510"/>
                  </a:lnTo>
                  <a:lnTo>
                    <a:pt x="89" y="520"/>
                  </a:lnTo>
                  <a:lnTo>
                    <a:pt x="82" y="532"/>
                  </a:lnTo>
                  <a:lnTo>
                    <a:pt x="76" y="543"/>
                  </a:lnTo>
                  <a:lnTo>
                    <a:pt x="70" y="554"/>
                  </a:lnTo>
                  <a:lnTo>
                    <a:pt x="63" y="567"/>
                  </a:lnTo>
                  <a:lnTo>
                    <a:pt x="57" y="578"/>
                  </a:lnTo>
                  <a:lnTo>
                    <a:pt x="52" y="590"/>
                  </a:lnTo>
                  <a:lnTo>
                    <a:pt x="46" y="602"/>
                  </a:lnTo>
                  <a:lnTo>
                    <a:pt x="40" y="615"/>
                  </a:lnTo>
                  <a:lnTo>
                    <a:pt x="35" y="628"/>
                  </a:lnTo>
                  <a:lnTo>
                    <a:pt x="30" y="640"/>
                  </a:lnTo>
                  <a:lnTo>
                    <a:pt x="26" y="654"/>
                  </a:lnTo>
                  <a:lnTo>
                    <a:pt x="21" y="667"/>
                  </a:lnTo>
                  <a:lnTo>
                    <a:pt x="19" y="675"/>
                  </a:lnTo>
                  <a:lnTo>
                    <a:pt x="18" y="682"/>
                  </a:lnTo>
                  <a:lnTo>
                    <a:pt x="15" y="689"/>
                  </a:lnTo>
                  <a:lnTo>
                    <a:pt x="14" y="695"/>
                  </a:lnTo>
                  <a:lnTo>
                    <a:pt x="12" y="703"/>
                  </a:lnTo>
                  <a:lnTo>
                    <a:pt x="11" y="710"/>
                  </a:lnTo>
                  <a:lnTo>
                    <a:pt x="9" y="718"/>
                  </a:lnTo>
                  <a:lnTo>
                    <a:pt x="8" y="726"/>
                  </a:lnTo>
                  <a:lnTo>
                    <a:pt x="6" y="733"/>
                  </a:lnTo>
                  <a:lnTo>
                    <a:pt x="5" y="741"/>
                  </a:lnTo>
                  <a:lnTo>
                    <a:pt x="4" y="749"/>
                  </a:lnTo>
                  <a:lnTo>
                    <a:pt x="3" y="756"/>
                  </a:lnTo>
                  <a:lnTo>
                    <a:pt x="3" y="764"/>
                  </a:lnTo>
                  <a:lnTo>
                    <a:pt x="2" y="772"/>
                  </a:lnTo>
                  <a:lnTo>
                    <a:pt x="1" y="781"/>
                  </a:lnTo>
                  <a:lnTo>
                    <a:pt x="1" y="789"/>
                  </a:lnTo>
                  <a:lnTo>
                    <a:pt x="0" y="797"/>
                  </a:lnTo>
                  <a:lnTo>
                    <a:pt x="0" y="806"/>
                  </a:lnTo>
                  <a:lnTo>
                    <a:pt x="0" y="815"/>
                  </a:lnTo>
                  <a:lnTo>
                    <a:pt x="0" y="823"/>
                  </a:lnTo>
                  <a:lnTo>
                    <a:pt x="57" y="823"/>
                  </a:lnTo>
                  <a:lnTo>
                    <a:pt x="57" y="815"/>
                  </a:lnTo>
                  <a:lnTo>
                    <a:pt x="57" y="807"/>
                  </a:lnTo>
                  <a:lnTo>
                    <a:pt x="58" y="799"/>
                  </a:lnTo>
                  <a:lnTo>
                    <a:pt x="58" y="793"/>
                  </a:lnTo>
                  <a:lnTo>
                    <a:pt x="58" y="785"/>
                  </a:lnTo>
                  <a:lnTo>
                    <a:pt x="60" y="778"/>
                  </a:lnTo>
                  <a:lnTo>
                    <a:pt x="61" y="770"/>
                  </a:lnTo>
                  <a:lnTo>
                    <a:pt x="61" y="763"/>
                  </a:lnTo>
                  <a:lnTo>
                    <a:pt x="62" y="756"/>
                  </a:lnTo>
                  <a:lnTo>
                    <a:pt x="63" y="750"/>
                  </a:lnTo>
                  <a:lnTo>
                    <a:pt x="64" y="742"/>
                  </a:lnTo>
                  <a:lnTo>
                    <a:pt x="65" y="735"/>
                  </a:lnTo>
                  <a:lnTo>
                    <a:pt x="66" y="728"/>
                  </a:lnTo>
                  <a:lnTo>
                    <a:pt x="67" y="723"/>
                  </a:lnTo>
                  <a:lnTo>
                    <a:pt x="69" y="716"/>
                  </a:lnTo>
                  <a:lnTo>
                    <a:pt x="71" y="709"/>
                  </a:lnTo>
                  <a:lnTo>
                    <a:pt x="72" y="703"/>
                  </a:lnTo>
                  <a:lnTo>
                    <a:pt x="73" y="697"/>
                  </a:lnTo>
                  <a:lnTo>
                    <a:pt x="75" y="690"/>
                  </a:lnTo>
                  <a:lnTo>
                    <a:pt x="76" y="684"/>
                  </a:lnTo>
                  <a:lnTo>
                    <a:pt x="81" y="672"/>
                  </a:lnTo>
                  <a:lnTo>
                    <a:pt x="84" y="660"/>
                  </a:lnTo>
                  <a:lnTo>
                    <a:pt x="89" y="648"/>
                  </a:lnTo>
                  <a:lnTo>
                    <a:pt x="93" y="637"/>
                  </a:lnTo>
                  <a:lnTo>
                    <a:pt x="98" y="625"/>
                  </a:lnTo>
                  <a:lnTo>
                    <a:pt x="104" y="615"/>
                  </a:lnTo>
                  <a:lnTo>
                    <a:pt x="109" y="604"/>
                  </a:lnTo>
                  <a:lnTo>
                    <a:pt x="115" y="593"/>
                  </a:lnTo>
                  <a:lnTo>
                    <a:pt x="121" y="582"/>
                  </a:lnTo>
                  <a:lnTo>
                    <a:pt x="126" y="572"/>
                  </a:lnTo>
                  <a:lnTo>
                    <a:pt x="132" y="561"/>
                  </a:lnTo>
                  <a:lnTo>
                    <a:pt x="139" y="551"/>
                  </a:lnTo>
                  <a:lnTo>
                    <a:pt x="145" y="541"/>
                  </a:lnTo>
                  <a:lnTo>
                    <a:pt x="152" y="530"/>
                  </a:lnTo>
                  <a:lnTo>
                    <a:pt x="159" y="520"/>
                  </a:lnTo>
                  <a:lnTo>
                    <a:pt x="166" y="510"/>
                  </a:lnTo>
                  <a:lnTo>
                    <a:pt x="173" y="500"/>
                  </a:lnTo>
                  <a:lnTo>
                    <a:pt x="179" y="490"/>
                  </a:lnTo>
                  <a:lnTo>
                    <a:pt x="194" y="469"/>
                  </a:lnTo>
                  <a:lnTo>
                    <a:pt x="209" y="449"/>
                  </a:lnTo>
                  <a:lnTo>
                    <a:pt x="223" y="429"/>
                  </a:lnTo>
                  <a:lnTo>
                    <a:pt x="238" y="407"/>
                  </a:lnTo>
                  <a:lnTo>
                    <a:pt x="245" y="396"/>
                  </a:lnTo>
                  <a:lnTo>
                    <a:pt x="253" y="386"/>
                  </a:lnTo>
                  <a:lnTo>
                    <a:pt x="260" y="374"/>
                  </a:lnTo>
                  <a:lnTo>
                    <a:pt x="266" y="363"/>
                  </a:lnTo>
                  <a:lnTo>
                    <a:pt x="274" y="351"/>
                  </a:lnTo>
                  <a:lnTo>
                    <a:pt x="281" y="339"/>
                  </a:lnTo>
                  <a:lnTo>
                    <a:pt x="288" y="328"/>
                  </a:lnTo>
                  <a:lnTo>
                    <a:pt x="295" y="316"/>
                  </a:lnTo>
                  <a:lnTo>
                    <a:pt x="300" y="303"/>
                  </a:lnTo>
                  <a:lnTo>
                    <a:pt x="307" y="290"/>
                  </a:lnTo>
                  <a:lnTo>
                    <a:pt x="313" y="277"/>
                  </a:lnTo>
                  <a:lnTo>
                    <a:pt x="319" y="264"/>
                  </a:lnTo>
                  <a:lnTo>
                    <a:pt x="325" y="250"/>
                  </a:lnTo>
                  <a:lnTo>
                    <a:pt x="330" y="237"/>
                  </a:lnTo>
                  <a:lnTo>
                    <a:pt x="335" y="222"/>
                  </a:lnTo>
                  <a:lnTo>
                    <a:pt x="340" y="207"/>
                  </a:lnTo>
                  <a:lnTo>
                    <a:pt x="342" y="199"/>
                  </a:lnTo>
                  <a:lnTo>
                    <a:pt x="344" y="192"/>
                  </a:lnTo>
                  <a:lnTo>
                    <a:pt x="347" y="185"/>
                  </a:lnTo>
                  <a:lnTo>
                    <a:pt x="349" y="177"/>
                  </a:lnTo>
                  <a:lnTo>
                    <a:pt x="351" y="169"/>
                  </a:lnTo>
                  <a:lnTo>
                    <a:pt x="352" y="161"/>
                  </a:lnTo>
                  <a:lnTo>
                    <a:pt x="355" y="153"/>
                  </a:lnTo>
                  <a:lnTo>
                    <a:pt x="356" y="145"/>
                  </a:lnTo>
                  <a:lnTo>
                    <a:pt x="358" y="137"/>
                  </a:lnTo>
                  <a:lnTo>
                    <a:pt x="359" y="128"/>
                  </a:lnTo>
                  <a:lnTo>
                    <a:pt x="361" y="120"/>
                  </a:lnTo>
                  <a:lnTo>
                    <a:pt x="362" y="111"/>
                  </a:lnTo>
                  <a:lnTo>
                    <a:pt x="364" y="103"/>
                  </a:lnTo>
                  <a:lnTo>
                    <a:pt x="365" y="94"/>
                  </a:lnTo>
                  <a:lnTo>
                    <a:pt x="366" y="85"/>
                  </a:lnTo>
                  <a:lnTo>
                    <a:pt x="367" y="76"/>
                  </a:lnTo>
                  <a:lnTo>
                    <a:pt x="367" y="67"/>
                  </a:lnTo>
                  <a:lnTo>
                    <a:pt x="368" y="58"/>
                  </a:lnTo>
                  <a:lnTo>
                    <a:pt x="369" y="49"/>
                  </a:lnTo>
                  <a:lnTo>
                    <a:pt x="369" y="39"/>
                  </a:lnTo>
                  <a:lnTo>
                    <a:pt x="369" y="30"/>
                  </a:lnTo>
                  <a:lnTo>
                    <a:pt x="370" y="20"/>
                  </a:lnTo>
                  <a:lnTo>
                    <a:pt x="370" y="10"/>
                  </a:lnTo>
                  <a:lnTo>
                    <a:pt x="37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0" name="Freeform 283"/>
            <p:cNvSpPr>
              <a:spLocks/>
            </p:cNvSpPr>
            <p:nvPr/>
          </p:nvSpPr>
          <p:spPr bwMode="auto">
            <a:xfrm>
              <a:off x="2217" y="2271"/>
              <a:ext cx="93" cy="206"/>
            </a:xfrm>
            <a:custGeom>
              <a:avLst/>
              <a:gdLst>
                <a:gd name="T0" fmla="*/ 0 w 370"/>
                <a:gd name="T1" fmla="*/ 0 h 824"/>
                <a:gd name="T2" fmla="*/ 0 w 370"/>
                <a:gd name="T3" fmla="*/ 0 h 824"/>
                <a:gd name="T4" fmla="*/ 0 w 370"/>
                <a:gd name="T5" fmla="*/ 0 h 824"/>
                <a:gd name="T6" fmla="*/ 0 w 370"/>
                <a:gd name="T7" fmla="*/ 0 h 824"/>
                <a:gd name="T8" fmla="*/ 0 w 370"/>
                <a:gd name="T9" fmla="*/ 0 h 824"/>
                <a:gd name="T10" fmla="*/ 0 w 370"/>
                <a:gd name="T11" fmla="*/ 0 h 824"/>
                <a:gd name="T12" fmla="*/ 0 w 370"/>
                <a:gd name="T13" fmla="*/ 0 h 824"/>
                <a:gd name="T14" fmla="*/ 0 w 370"/>
                <a:gd name="T15" fmla="*/ 0 h 824"/>
                <a:gd name="T16" fmla="*/ 0 w 370"/>
                <a:gd name="T17" fmla="*/ 0 h 824"/>
                <a:gd name="T18" fmla="*/ 0 w 370"/>
                <a:gd name="T19" fmla="*/ 0 h 824"/>
                <a:gd name="T20" fmla="*/ 0 w 370"/>
                <a:gd name="T21" fmla="*/ 0 h 824"/>
                <a:gd name="T22" fmla="*/ 0 w 370"/>
                <a:gd name="T23" fmla="*/ 0 h 824"/>
                <a:gd name="T24" fmla="*/ 0 w 370"/>
                <a:gd name="T25" fmla="*/ 0 h 824"/>
                <a:gd name="T26" fmla="*/ 0 w 370"/>
                <a:gd name="T27" fmla="*/ 0 h 824"/>
                <a:gd name="T28" fmla="*/ 0 w 370"/>
                <a:gd name="T29" fmla="*/ 0 h 824"/>
                <a:gd name="T30" fmla="*/ 0 w 370"/>
                <a:gd name="T31" fmla="*/ 0 h 824"/>
                <a:gd name="T32" fmla="*/ 0 w 370"/>
                <a:gd name="T33" fmla="*/ 0 h 824"/>
                <a:gd name="T34" fmla="*/ 0 w 370"/>
                <a:gd name="T35" fmla="*/ 0 h 824"/>
                <a:gd name="T36" fmla="*/ 0 w 370"/>
                <a:gd name="T37" fmla="*/ 0 h 824"/>
                <a:gd name="T38" fmla="*/ 0 w 370"/>
                <a:gd name="T39" fmla="*/ 0 h 824"/>
                <a:gd name="T40" fmla="*/ 0 w 370"/>
                <a:gd name="T41" fmla="*/ 0 h 824"/>
                <a:gd name="T42" fmla="*/ 0 w 370"/>
                <a:gd name="T43" fmla="*/ 0 h 824"/>
                <a:gd name="T44" fmla="*/ 0 w 370"/>
                <a:gd name="T45" fmla="*/ 0 h 824"/>
                <a:gd name="T46" fmla="*/ 0 w 370"/>
                <a:gd name="T47" fmla="*/ 0 h 824"/>
                <a:gd name="T48" fmla="*/ 0 w 370"/>
                <a:gd name="T49" fmla="*/ 0 h 824"/>
                <a:gd name="T50" fmla="*/ 0 w 370"/>
                <a:gd name="T51" fmla="*/ 0 h 824"/>
                <a:gd name="T52" fmla="*/ 0 w 370"/>
                <a:gd name="T53" fmla="*/ 0 h 824"/>
                <a:gd name="T54" fmla="*/ 0 w 370"/>
                <a:gd name="T55" fmla="*/ 0 h 824"/>
                <a:gd name="T56" fmla="*/ 0 w 370"/>
                <a:gd name="T57" fmla="*/ 0 h 824"/>
                <a:gd name="T58" fmla="*/ 0 w 370"/>
                <a:gd name="T59" fmla="*/ 0 h 824"/>
                <a:gd name="T60" fmla="*/ 0 w 370"/>
                <a:gd name="T61" fmla="*/ 0 h 824"/>
                <a:gd name="T62" fmla="*/ 0 w 370"/>
                <a:gd name="T63" fmla="*/ 0 h 824"/>
                <a:gd name="T64" fmla="*/ 0 w 370"/>
                <a:gd name="T65" fmla="*/ 0 h 824"/>
                <a:gd name="T66" fmla="*/ 0 w 370"/>
                <a:gd name="T67" fmla="*/ 0 h 824"/>
                <a:gd name="T68" fmla="*/ 0 w 370"/>
                <a:gd name="T69" fmla="*/ 0 h 824"/>
                <a:gd name="T70" fmla="*/ 0 w 370"/>
                <a:gd name="T71" fmla="*/ 0 h 824"/>
                <a:gd name="T72" fmla="*/ 0 w 370"/>
                <a:gd name="T73" fmla="*/ 0 h 824"/>
                <a:gd name="T74" fmla="*/ 0 w 370"/>
                <a:gd name="T75" fmla="*/ 0 h 824"/>
                <a:gd name="T76" fmla="*/ 0 w 370"/>
                <a:gd name="T77" fmla="*/ 0 h 824"/>
                <a:gd name="T78" fmla="*/ 0 w 370"/>
                <a:gd name="T79" fmla="*/ 0 h 824"/>
                <a:gd name="T80" fmla="*/ 0 w 370"/>
                <a:gd name="T81" fmla="*/ 0 h 824"/>
                <a:gd name="T82" fmla="*/ 0 w 370"/>
                <a:gd name="T83" fmla="*/ 0 h 824"/>
                <a:gd name="T84" fmla="*/ 0 w 370"/>
                <a:gd name="T85" fmla="*/ 0 h 824"/>
                <a:gd name="T86" fmla="*/ 0 w 370"/>
                <a:gd name="T87" fmla="*/ 0 h 824"/>
                <a:gd name="T88" fmla="*/ 0 w 370"/>
                <a:gd name="T89" fmla="*/ 0 h 824"/>
                <a:gd name="T90" fmla="*/ 0 w 370"/>
                <a:gd name="T91" fmla="*/ 0 h 824"/>
                <a:gd name="T92" fmla="*/ 0 w 370"/>
                <a:gd name="T93" fmla="*/ 0 h 824"/>
                <a:gd name="T94" fmla="*/ 0 w 370"/>
                <a:gd name="T95" fmla="*/ 0 h 824"/>
                <a:gd name="T96" fmla="*/ 0 w 370"/>
                <a:gd name="T97" fmla="*/ 0 h 824"/>
                <a:gd name="T98" fmla="*/ 0 w 370"/>
                <a:gd name="T99" fmla="*/ 0 h 824"/>
                <a:gd name="T100" fmla="*/ 0 w 370"/>
                <a:gd name="T101" fmla="*/ 0 h 824"/>
                <a:gd name="T102" fmla="*/ 0 w 370"/>
                <a:gd name="T103" fmla="*/ 0 h 824"/>
                <a:gd name="T104" fmla="*/ 0 w 370"/>
                <a:gd name="T105" fmla="*/ 0 h 824"/>
                <a:gd name="T106" fmla="*/ 0 w 370"/>
                <a:gd name="T107" fmla="*/ 0 h 824"/>
                <a:gd name="T108" fmla="*/ 0 w 370"/>
                <a:gd name="T109" fmla="*/ 0 h 824"/>
                <a:gd name="T110" fmla="*/ 0 w 370"/>
                <a:gd name="T111" fmla="*/ 0 h 824"/>
                <a:gd name="T112" fmla="*/ 0 w 370"/>
                <a:gd name="T113" fmla="*/ 0 h 824"/>
                <a:gd name="T114" fmla="*/ 0 w 370"/>
                <a:gd name="T115" fmla="*/ 0 h 824"/>
                <a:gd name="T116" fmla="*/ 0 w 370"/>
                <a:gd name="T117" fmla="*/ 0 h 824"/>
                <a:gd name="T118" fmla="*/ 0 w 370"/>
                <a:gd name="T119" fmla="*/ 0 h 8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"/>
                <a:gd name="T181" fmla="*/ 0 h 824"/>
                <a:gd name="T182" fmla="*/ 370 w 370"/>
                <a:gd name="T183" fmla="*/ 824 h 8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" h="824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1" y="48"/>
                  </a:lnTo>
                  <a:lnTo>
                    <a:pt x="2" y="57"/>
                  </a:lnTo>
                  <a:lnTo>
                    <a:pt x="2" y="67"/>
                  </a:lnTo>
                  <a:lnTo>
                    <a:pt x="3" y="75"/>
                  </a:lnTo>
                  <a:lnTo>
                    <a:pt x="4" y="84"/>
                  </a:lnTo>
                  <a:lnTo>
                    <a:pt x="5" y="93"/>
                  </a:lnTo>
                  <a:lnTo>
                    <a:pt x="6" y="102"/>
                  </a:lnTo>
                  <a:lnTo>
                    <a:pt x="8" y="110"/>
                  </a:lnTo>
                  <a:lnTo>
                    <a:pt x="9" y="118"/>
                  </a:lnTo>
                  <a:lnTo>
                    <a:pt x="11" y="127"/>
                  </a:lnTo>
                  <a:lnTo>
                    <a:pt x="12" y="135"/>
                  </a:lnTo>
                  <a:lnTo>
                    <a:pt x="13" y="143"/>
                  </a:lnTo>
                  <a:lnTo>
                    <a:pt x="15" y="151"/>
                  </a:lnTo>
                  <a:lnTo>
                    <a:pt x="18" y="159"/>
                  </a:lnTo>
                  <a:lnTo>
                    <a:pt x="19" y="166"/>
                  </a:lnTo>
                  <a:lnTo>
                    <a:pt x="21" y="173"/>
                  </a:lnTo>
                  <a:lnTo>
                    <a:pt x="23" y="181"/>
                  </a:lnTo>
                  <a:lnTo>
                    <a:pt x="26" y="188"/>
                  </a:lnTo>
                  <a:lnTo>
                    <a:pt x="28" y="196"/>
                  </a:lnTo>
                  <a:lnTo>
                    <a:pt x="30" y="203"/>
                  </a:lnTo>
                  <a:lnTo>
                    <a:pt x="32" y="209"/>
                  </a:lnTo>
                  <a:lnTo>
                    <a:pt x="35" y="217"/>
                  </a:lnTo>
                  <a:lnTo>
                    <a:pt x="37" y="224"/>
                  </a:lnTo>
                  <a:lnTo>
                    <a:pt x="40" y="231"/>
                  </a:lnTo>
                  <a:lnTo>
                    <a:pt x="46" y="243"/>
                  </a:lnTo>
                  <a:lnTo>
                    <a:pt x="50" y="257"/>
                  </a:lnTo>
                  <a:lnTo>
                    <a:pt x="57" y="269"/>
                  </a:lnTo>
                  <a:lnTo>
                    <a:pt x="63" y="282"/>
                  </a:lnTo>
                  <a:lnTo>
                    <a:pt x="70" y="293"/>
                  </a:lnTo>
                  <a:lnTo>
                    <a:pt x="76" y="305"/>
                  </a:lnTo>
                  <a:lnTo>
                    <a:pt x="82" y="317"/>
                  </a:lnTo>
                  <a:lnTo>
                    <a:pt x="89" y="328"/>
                  </a:lnTo>
                  <a:lnTo>
                    <a:pt x="97" y="338"/>
                  </a:lnTo>
                  <a:lnTo>
                    <a:pt x="104" y="350"/>
                  </a:lnTo>
                  <a:lnTo>
                    <a:pt x="110" y="360"/>
                  </a:lnTo>
                  <a:lnTo>
                    <a:pt x="118" y="370"/>
                  </a:lnTo>
                  <a:lnTo>
                    <a:pt x="125" y="380"/>
                  </a:lnTo>
                  <a:lnTo>
                    <a:pt x="133" y="390"/>
                  </a:lnTo>
                  <a:lnTo>
                    <a:pt x="148" y="411"/>
                  </a:lnTo>
                  <a:lnTo>
                    <a:pt x="161" y="430"/>
                  </a:lnTo>
                  <a:lnTo>
                    <a:pt x="176" y="449"/>
                  </a:lnTo>
                  <a:lnTo>
                    <a:pt x="191" y="468"/>
                  </a:lnTo>
                  <a:lnTo>
                    <a:pt x="197" y="477"/>
                  </a:lnTo>
                  <a:lnTo>
                    <a:pt x="204" y="487"/>
                  </a:lnTo>
                  <a:lnTo>
                    <a:pt x="212" y="498"/>
                  </a:lnTo>
                  <a:lnTo>
                    <a:pt x="218" y="507"/>
                  </a:lnTo>
                  <a:lnTo>
                    <a:pt x="225" y="517"/>
                  </a:lnTo>
                  <a:lnTo>
                    <a:pt x="231" y="527"/>
                  </a:lnTo>
                  <a:lnTo>
                    <a:pt x="237" y="537"/>
                  </a:lnTo>
                  <a:lnTo>
                    <a:pt x="244" y="547"/>
                  </a:lnTo>
                  <a:lnTo>
                    <a:pt x="249" y="559"/>
                  </a:lnTo>
                  <a:lnTo>
                    <a:pt x="255" y="569"/>
                  </a:lnTo>
                  <a:lnTo>
                    <a:pt x="261" y="580"/>
                  </a:lnTo>
                  <a:lnTo>
                    <a:pt x="266" y="591"/>
                  </a:lnTo>
                  <a:lnTo>
                    <a:pt x="271" y="603"/>
                  </a:lnTo>
                  <a:lnTo>
                    <a:pt x="277" y="615"/>
                  </a:lnTo>
                  <a:lnTo>
                    <a:pt x="279" y="621"/>
                  </a:lnTo>
                  <a:lnTo>
                    <a:pt x="281" y="628"/>
                  </a:lnTo>
                  <a:lnTo>
                    <a:pt x="283" y="633"/>
                  </a:lnTo>
                  <a:lnTo>
                    <a:pt x="284" y="640"/>
                  </a:lnTo>
                  <a:lnTo>
                    <a:pt x="287" y="646"/>
                  </a:lnTo>
                  <a:lnTo>
                    <a:pt x="289" y="652"/>
                  </a:lnTo>
                  <a:lnTo>
                    <a:pt x="291" y="659"/>
                  </a:lnTo>
                  <a:lnTo>
                    <a:pt x="292" y="666"/>
                  </a:lnTo>
                  <a:lnTo>
                    <a:pt x="295" y="673"/>
                  </a:lnTo>
                  <a:lnTo>
                    <a:pt x="296" y="680"/>
                  </a:lnTo>
                  <a:lnTo>
                    <a:pt x="298" y="686"/>
                  </a:lnTo>
                  <a:lnTo>
                    <a:pt x="299" y="693"/>
                  </a:lnTo>
                  <a:lnTo>
                    <a:pt x="301" y="701"/>
                  </a:lnTo>
                  <a:lnTo>
                    <a:pt x="303" y="708"/>
                  </a:lnTo>
                  <a:lnTo>
                    <a:pt x="304" y="716"/>
                  </a:lnTo>
                  <a:lnTo>
                    <a:pt x="305" y="723"/>
                  </a:lnTo>
                  <a:lnTo>
                    <a:pt x="306" y="730"/>
                  </a:lnTo>
                  <a:lnTo>
                    <a:pt x="307" y="738"/>
                  </a:lnTo>
                  <a:lnTo>
                    <a:pt x="308" y="746"/>
                  </a:lnTo>
                  <a:lnTo>
                    <a:pt x="309" y="754"/>
                  </a:lnTo>
                  <a:lnTo>
                    <a:pt x="309" y="763"/>
                  </a:lnTo>
                  <a:lnTo>
                    <a:pt x="310" y="771"/>
                  </a:lnTo>
                  <a:lnTo>
                    <a:pt x="310" y="779"/>
                  </a:lnTo>
                  <a:lnTo>
                    <a:pt x="312" y="788"/>
                  </a:lnTo>
                  <a:lnTo>
                    <a:pt x="312" y="797"/>
                  </a:lnTo>
                  <a:lnTo>
                    <a:pt x="312" y="806"/>
                  </a:lnTo>
                  <a:lnTo>
                    <a:pt x="313" y="815"/>
                  </a:lnTo>
                  <a:lnTo>
                    <a:pt x="313" y="824"/>
                  </a:lnTo>
                  <a:lnTo>
                    <a:pt x="370" y="824"/>
                  </a:lnTo>
                  <a:lnTo>
                    <a:pt x="370" y="814"/>
                  </a:lnTo>
                  <a:lnTo>
                    <a:pt x="370" y="804"/>
                  </a:lnTo>
                  <a:lnTo>
                    <a:pt x="369" y="795"/>
                  </a:lnTo>
                  <a:lnTo>
                    <a:pt x="369" y="786"/>
                  </a:lnTo>
                  <a:lnTo>
                    <a:pt x="369" y="776"/>
                  </a:lnTo>
                  <a:lnTo>
                    <a:pt x="368" y="767"/>
                  </a:lnTo>
                  <a:lnTo>
                    <a:pt x="367" y="758"/>
                  </a:lnTo>
                  <a:lnTo>
                    <a:pt x="367" y="749"/>
                  </a:lnTo>
                  <a:lnTo>
                    <a:pt x="366" y="740"/>
                  </a:lnTo>
                  <a:lnTo>
                    <a:pt x="365" y="732"/>
                  </a:lnTo>
                  <a:lnTo>
                    <a:pt x="364" y="723"/>
                  </a:lnTo>
                  <a:lnTo>
                    <a:pt x="362" y="715"/>
                  </a:lnTo>
                  <a:lnTo>
                    <a:pt x="361" y="706"/>
                  </a:lnTo>
                  <a:lnTo>
                    <a:pt x="359" y="698"/>
                  </a:lnTo>
                  <a:lnTo>
                    <a:pt x="358" y="690"/>
                  </a:lnTo>
                  <a:lnTo>
                    <a:pt x="356" y="682"/>
                  </a:lnTo>
                  <a:lnTo>
                    <a:pt x="355" y="674"/>
                  </a:lnTo>
                  <a:lnTo>
                    <a:pt x="352" y="666"/>
                  </a:lnTo>
                  <a:lnTo>
                    <a:pt x="351" y="658"/>
                  </a:lnTo>
                  <a:lnTo>
                    <a:pt x="349" y="650"/>
                  </a:lnTo>
                  <a:lnTo>
                    <a:pt x="347" y="643"/>
                  </a:lnTo>
                  <a:lnTo>
                    <a:pt x="344" y="636"/>
                  </a:lnTo>
                  <a:lnTo>
                    <a:pt x="342" y="629"/>
                  </a:lnTo>
                  <a:lnTo>
                    <a:pt x="340" y="622"/>
                  </a:lnTo>
                  <a:lnTo>
                    <a:pt x="338" y="614"/>
                  </a:lnTo>
                  <a:lnTo>
                    <a:pt x="335" y="607"/>
                  </a:lnTo>
                  <a:lnTo>
                    <a:pt x="332" y="600"/>
                  </a:lnTo>
                  <a:lnTo>
                    <a:pt x="330" y="594"/>
                  </a:lnTo>
                  <a:lnTo>
                    <a:pt x="324" y="580"/>
                  </a:lnTo>
                  <a:lnTo>
                    <a:pt x="318" y="568"/>
                  </a:lnTo>
                  <a:lnTo>
                    <a:pt x="313" y="555"/>
                  </a:lnTo>
                  <a:lnTo>
                    <a:pt x="307" y="543"/>
                  </a:lnTo>
                  <a:lnTo>
                    <a:pt x="300" y="530"/>
                  </a:lnTo>
                  <a:lnTo>
                    <a:pt x="293" y="519"/>
                  </a:lnTo>
                  <a:lnTo>
                    <a:pt x="287" y="508"/>
                  </a:lnTo>
                  <a:lnTo>
                    <a:pt x="280" y="497"/>
                  </a:lnTo>
                  <a:lnTo>
                    <a:pt x="273" y="485"/>
                  </a:lnTo>
                  <a:lnTo>
                    <a:pt x="266" y="475"/>
                  </a:lnTo>
                  <a:lnTo>
                    <a:pt x="260" y="465"/>
                  </a:lnTo>
                  <a:lnTo>
                    <a:pt x="252" y="455"/>
                  </a:lnTo>
                  <a:lnTo>
                    <a:pt x="245" y="443"/>
                  </a:lnTo>
                  <a:lnTo>
                    <a:pt x="237" y="433"/>
                  </a:lnTo>
                  <a:lnTo>
                    <a:pt x="222" y="414"/>
                  </a:lnTo>
                  <a:lnTo>
                    <a:pt x="208" y="395"/>
                  </a:lnTo>
                  <a:lnTo>
                    <a:pt x="193" y="376"/>
                  </a:lnTo>
                  <a:lnTo>
                    <a:pt x="179" y="356"/>
                  </a:lnTo>
                  <a:lnTo>
                    <a:pt x="173" y="346"/>
                  </a:lnTo>
                  <a:lnTo>
                    <a:pt x="165" y="337"/>
                  </a:lnTo>
                  <a:lnTo>
                    <a:pt x="158" y="327"/>
                  </a:lnTo>
                  <a:lnTo>
                    <a:pt x="151" y="317"/>
                  </a:lnTo>
                  <a:lnTo>
                    <a:pt x="145" y="307"/>
                  </a:lnTo>
                  <a:lnTo>
                    <a:pt x="139" y="296"/>
                  </a:lnTo>
                  <a:lnTo>
                    <a:pt x="132" y="286"/>
                  </a:lnTo>
                  <a:lnTo>
                    <a:pt x="126" y="276"/>
                  </a:lnTo>
                  <a:lnTo>
                    <a:pt x="121" y="266"/>
                  </a:lnTo>
                  <a:lnTo>
                    <a:pt x="115" y="255"/>
                  </a:lnTo>
                  <a:lnTo>
                    <a:pt x="109" y="244"/>
                  </a:lnTo>
                  <a:lnTo>
                    <a:pt x="104" y="233"/>
                  </a:lnTo>
                  <a:lnTo>
                    <a:pt x="99" y="221"/>
                  </a:lnTo>
                  <a:lnTo>
                    <a:pt x="93" y="209"/>
                  </a:lnTo>
                  <a:lnTo>
                    <a:pt x="91" y="203"/>
                  </a:lnTo>
                  <a:lnTo>
                    <a:pt x="89" y="197"/>
                  </a:lnTo>
                  <a:lnTo>
                    <a:pt x="87" y="191"/>
                  </a:lnTo>
                  <a:lnTo>
                    <a:pt x="84" y="185"/>
                  </a:lnTo>
                  <a:lnTo>
                    <a:pt x="83" y="178"/>
                  </a:lnTo>
                  <a:lnTo>
                    <a:pt x="81" y="172"/>
                  </a:lnTo>
                  <a:lnTo>
                    <a:pt x="79" y="165"/>
                  </a:lnTo>
                  <a:lnTo>
                    <a:pt x="78" y="159"/>
                  </a:lnTo>
                  <a:lnTo>
                    <a:pt x="75" y="152"/>
                  </a:lnTo>
                  <a:lnTo>
                    <a:pt x="73" y="145"/>
                  </a:lnTo>
                  <a:lnTo>
                    <a:pt x="72" y="138"/>
                  </a:lnTo>
                  <a:lnTo>
                    <a:pt x="71" y="130"/>
                  </a:lnTo>
                  <a:lnTo>
                    <a:pt x="69" y="123"/>
                  </a:lnTo>
                  <a:lnTo>
                    <a:pt x="67" y="117"/>
                  </a:lnTo>
                  <a:lnTo>
                    <a:pt x="66" y="109"/>
                  </a:lnTo>
                  <a:lnTo>
                    <a:pt x="65" y="101"/>
                  </a:lnTo>
                  <a:lnTo>
                    <a:pt x="64" y="94"/>
                  </a:lnTo>
                  <a:lnTo>
                    <a:pt x="63" y="86"/>
                  </a:lnTo>
                  <a:lnTo>
                    <a:pt x="62" y="78"/>
                  </a:lnTo>
                  <a:lnTo>
                    <a:pt x="61" y="69"/>
                  </a:lnTo>
                  <a:lnTo>
                    <a:pt x="61" y="61"/>
                  </a:lnTo>
                  <a:lnTo>
                    <a:pt x="60" y="53"/>
                  </a:lnTo>
                  <a:lnTo>
                    <a:pt x="58" y="44"/>
                  </a:lnTo>
                  <a:lnTo>
                    <a:pt x="58" y="36"/>
                  </a:lnTo>
                  <a:lnTo>
                    <a:pt x="58" y="27"/>
                  </a:lnTo>
                  <a:lnTo>
                    <a:pt x="57" y="18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1" name="Freeform 284"/>
            <p:cNvSpPr>
              <a:spLocks/>
            </p:cNvSpPr>
            <p:nvPr/>
          </p:nvSpPr>
          <p:spPr bwMode="auto">
            <a:xfrm>
              <a:off x="2217" y="2063"/>
              <a:ext cx="54" cy="206"/>
            </a:xfrm>
            <a:custGeom>
              <a:avLst/>
              <a:gdLst>
                <a:gd name="T0" fmla="*/ 0 w 214"/>
                <a:gd name="T1" fmla="*/ 0 h 825"/>
                <a:gd name="T2" fmla="*/ 0 w 214"/>
                <a:gd name="T3" fmla="*/ 0 h 825"/>
                <a:gd name="T4" fmla="*/ 0 w 214"/>
                <a:gd name="T5" fmla="*/ 0 h 825"/>
                <a:gd name="T6" fmla="*/ 0 w 214"/>
                <a:gd name="T7" fmla="*/ 0 h 825"/>
                <a:gd name="T8" fmla="*/ 0 w 214"/>
                <a:gd name="T9" fmla="*/ 0 h 825"/>
                <a:gd name="T10" fmla="*/ 0 w 214"/>
                <a:gd name="T11" fmla="*/ 0 h 825"/>
                <a:gd name="T12" fmla="*/ 0 w 214"/>
                <a:gd name="T13" fmla="*/ 0 h 825"/>
                <a:gd name="T14" fmla="*/ 0 w 214"/>
                <a:gd name="T15" fmla="*/ 0 h 825"/>
                <a:gd name="T16" fmla="*/ 0 w 214"/>
                <a:gd name="T17" fmla="*/ 0 h 825"/>
                <a:gd name="T18" fmla="*/ 0 w 214"/>
                <a:gd name="T19" fmla="*/ 0 h 825"/>
                <a:gd name="T20" fmla="*/ 0 w 214"/>
                <a:gd name="T21" fmla="*/ 0 h 825"/>
                <a:gd name="T22" fmla="*/ 0 w 214"/>
                <a:gd name="T23" fmla="*/ 0 h 825"/>
                <a:gd name="T24" fmla="*/ 0 w 214"/>
                <a:gd name="T25" fmla="*/ 0 h 825"/>
                <a:gd name="T26" fmla="*/ 0 w 214"/>
                <a:gd name="T27" fmla="*/ 0 h 825"/>
                <a:gd name="T28" fmla="*/ 0 w 214"/>
                <a:gd name="T29" fmla="*/ 0 h 825"/>
                <a:gd name="T30" fmla="*/ 0 w 214"/>
                <a:gd name="T31" fmla="*/ 0 h 825"/>
                <a:gd name="T32" fmla="*/ 0 w 214"/>
                <a:gd name="T33" fmla="*/ 0 h 825"/>
                <a:gd name="T34" fmla="*/ 0 w 214"/>
                <a:gd name="T35" fmla="*/ 0 h 825"/>
                <a:gd name="T36" fmla="*/ 0 w 214"/>
                <a:gd name="T37" fmla="*/ 0 h 825"/>
                <a:gd name="T38" fmla="*/ 0 w 214"/>
                <a:gd name="T39" fmla="*/ 0 h 825"/>
                <a:gd name="T40" fmla="*/ 0 w 214"/>
                <a:gd name="T41" fmla="*/ 0 h 825"/>
                <a:gd name="T42" fmla="*/ 0 w 214"/>
                <a:gd name="T43" fmla="*/ 0 h 825"/>
                <a:gd name="T44" fmla="*/ 0 w 214"/>
                <a:gd name="T45" fmla="*/ 0 h 825"/>
                <a:gd name="T46" fmla="*/ 0 w 214"/>
                <a:gd name="T47" fmla="*/ 0 h 825"/>
                <a:gd name="T48" fmla="*/ 0 w 214"/>
                <a:gd name="T49" fmla="*/ 0 h 825"/>
                <a:gd name="T50" fmla="*/ 0 w 214"/>
                <a:gd name="T51" fmla="*/ 0 h 825"/>
                <a:gd name="T52" fmla="*/ 0 w 214"/>
                <a:gd name="T53" fmla="*/ 0 h 825"/>
                <a:gd name="T54" fmla="*/ 0 w 214"/>
                <a:gd name="T55" fmla="*/ 0 h 825"/>
                <a:gd name="T56" fmla="*/ 0 w 214"/>
                <a:gd name="T57" fmla="*/ 0 h 825"/>
                <a:gd name="T58" fmla="*/ 0 w 214"/>
                <a:gd name="T59" fmla="*/ 0 h 825"/>
                <a:gd name="T60" fmla="*/ 0 w 214"/>
                <a:gd name="T61" fmla="*/ 0 h 825"/>
                <a:gd name="T62" fmla="*/ 0 w 214"/>
                <a:gd name="T63" fmla="*/ 0 h 825"/>
                <a:gd name="T64" fmla="*/ 0 w 214"/>
                <a:gd name="T65" fmla="*/ 0 h 825"/>
                <a:gd name="T66" fmla="*/ 0 w 214"/>
                <a:gd name="T67" fmla="*/ 0 h 825"/>
                <a:gd name="T68" fmla="*/ 0 w 214"/>
                <a:gd name="T69" fmla="*/ 0 h 825"/>
                <a:gd name="T70" fmla="*/ 0 w 214"/>
                <a:gd name="T71" fmla="*/ 0 h 825"/>
                <a:gd name="T72" fmla="*/ 0 w 214"/>
                <a:gd name="T73" fmla="*/ 0 h 825"/>
                <a:gd name="T74" fmla="*/ 0 w 214"/>
                <a:gd name="T75" fmla="*/ 0 h 825"/>
                <a:gd name="T76" fmla="*/ 0 w 214"/>
                <a:gd name="T77" fmla="*/ 0 h 825"/>
                <a:gd name="T78" fmla="*/ 0 w 214"/>
                <a:gd name="T79" fmla="*/ 0 h 825"/>
                <a:gd name="T80" fmla="*/ 0 w 214"/>
                <a:gd name="T81" fmla="*/ 0 h 825"/>
                <a:gd name="T82" fmla="*/ 0 w 214"/>
                <a:gd name="T83" fmla="*/ 0 h 825"/>
                <a:gd name="T84" fmla="*/ 0 w 214"/>
                <a:gd name="T85" fmla="*/ 0 h 825"/>
                <a:gd name="T86" fmla="*/ 0 w 214"/>
                <a:gd name="T87" fmla="*/ 0 h 825"/>
                <a:gd name="T88" fmla="*/ 0 w 214"/>
                <a:gd name="T89" fmla="*/ 0 h 825"/>
                <a:gd name="T90" fmla="*/ 0 w 214"/>
                <a:gd name="T91" fmla="*/ 0 h 825"/>
                <a:gd name="T92" fmla="*/ 0 w 214"/>
                <a:gd name="T93" fmla="*/ 0 h 825"/>
                <a:gd name="T94" fmla="*/ 0 w 214"/>
                <a:gd name="T95" fmla="*/ 0 h 825"/>
                <a:gd name="T96" fmla="*/ 0 w 214"/>
                <a:gd name="T97" fmla="*/ 0 h 825"/>
                <a:gd name="T98" fmla="*/ 0 w 214"/>
                <a:gd name="T99" fmla="*/ 0 h 825"/>
                <a:gd name="T100" fmla="*/ 0 w 214"/>
                <a:gd name="T101" fmla="*/ 0 h 825"/>
                <a:gd name="T102" fmla="*/ 0 w 214"/>
                <a:gd name="T103" fmla="*/ 0 h 825"/>
                <a:gd name="T104" fmla="*/ 0 w 214"/>
                <a:gd name="T105" fmla="*/ 0 h 825"/>
                <a:gd name="T106" fmla="*/ 0 w 214"/>
                <a:gd name="T107" fmla="*/ 0 h 825"/>
                <a:gd name="T108" fmla="*/ 0 w 214"/>
                <a:gd name="T109" fmla="*/ 0 h 825"/>
                <a:gd name="T110" fmla="*/ 0 w 214"/>
                <a:gd name="T111" fmla="*/ 0 h 825"/>
                <a:gd name="T112" fmla="*/ 0 w 214"/>
                <a:gd name="T113" fmla="*/ 0 h 825"/>
                <a:gd name="T114" fmla="*/ 0 w 214"/>
                <a:gd name="T115" fmla="*/ 0 h 825"/>
                <a:gd name="T116" fmla="*/ 0 w 214"/>
                <a:gd name="T117" fmla="*/ 0 h 8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4"/>
                <a:gd name="T178" fmla="*/ 0 h 825"/>
                <a:gd name="T179" fmla="*/ 214 w 214"/>
                <a:gd name="T180" fmla="*/ 825 h 8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4" h="825">
                  <a:moveTo>
                    <a:pt x="157" y="0"/>
                  </a:moveTo>
                  <a:lnTo>
                    <a:pt x="157" y="25"/>
                  </a:lnTo>
                  <a:lnTo>
                    <a:pt x="157" y="49"/>
                  </a:lnTo>
                  <a:lnTo>
                    <a:pt x="156" y="71"/>
                  </a:lnTo>
                  <a:lnTo>
                    <a:pt x="156" y="93"/>
                  </a:lnTo>
                  <a:lnTo>
                    <a:pt x="154" y="114"/>
                  </a:lnTo>
                  <a:lnTo>
                    <a:pt x="153" y="135"/>
                  </a:lnTo>
                  <a:lnTo>
                    <a:pt x="152" y="154"/>
                  </a:lnTo>
                  <a:lnTo>
                    <a:pt x="150" y="172"/>
                  </a:lnTo>
                  <a:lnTo>
                    <a:pt x="149" y="190"/>
                  </a:lnTo>
                  <a:lnTo>
                    <a:pt x="147" y="207"/>
                  </a:lnTo>
                  <a:lnTo>
                    <a:pt x="144" y="223"/>
                  </a:lnTo>
                  <a:lnTo>
                    <a:pt x="143" y="239"/>
                  </a:lnTo>
                  <a:lnTo>
                    <a:pt x="141" y="253"/>
                  </a:lnTo>
                  <a:lnTo>
                    <a:pt x="138" y="268"/>
                  </a:lnTo>
                  <a:lnTo>
                    <a:pt x="135" y="282"/>
                  </a:lnTo>
                  <a:lnTo>
                    <a:pt x="133" y="294"/>
                  </a:lnTo>
                  <a:lnTo>
                    <a:pt x="131" y="306"/>
                  </a:lnTo>
                  <a:lnTo>
                    <a:pt x="127" y="319"/>
                  </a:lnTo>
                  <a:lnTo>
                    <a:pt x="124" y="330"/>
                  </a:lnTo>
                  <a:lnTo>
                    <a:pt x="122" y="342"/>
                  </a:lnTo>
                  <a:lnTo>
                    <a:pt x="118" y="352"/>
                  </a:lnTo>
                  <a:lnTo>
                    <a:pt x="115" y="362"/>
                  </a:lnTo>
                  <a:lnTo>
                    <a:pt x="112" y="372"/>
                  </a:lnTo>
                  <a:lnTo>
                    <a:pt x="109" y="382"/>
                  </a:lnTo>
                  <a:lnTo>
                    <a:pt x="106" y="391"/>
                  </a:lnTo>
                  <a:lnTo>
                    <a:pt x="102" y="400"/>
                  </a:lnTo>
                  <a:lnTo>
                    <a:pt x="99" y="408"/>
                  </a:lnTo>
                  <a:lnTo>
                    <a:pt x="95" y="417"/>
                  </a:lnTo>
                  <a:lnTo>
                    <a:pt x="88" y="434"/>
                  </a:lnTo>
                  <a:lnTo>
                    <a:pt x="81" y="450"/>
                  </a:lnTo>
                  <a:lnTo>
                    <a:pt x="73" y="466"/>
                  </a:lnTo>
                  <a:lnTo>
                    <a:pt x="66" y="482"/>
                  </a:lnTo>
                  <a:lnTo>
                    <a:pt x="58" y="499"/>
                  </a:lnTo>
                  <a:lnTo>
                    <a:pt x="52" y="516"/>
                  </a:lnTo>
                  <a:lnTo>
                    <a:pt x="48" y="523"/>
                  </a:lnTo>
                  <a:lnTo>
                    <a:pt x="45" y="533"/>
                  </a:lnTo>
                  <a:lnTo>
                    <a:pt x="41" y="542"/>
                  </a:lnTo>
                  <a:lnTo>
                    <a:pt x="38" y="551"/>
                  </a:lnTo>
                  <a:lnTo>
                    <a:pt x="35" y="561"/>
                  </a:lnTo>
                  <a:lnTo>
                    <a:pt x="31" y="571"/>
                  </a:lnTo>
                  <a:lnTo>
                    <a:pt x="28" y="581"/>
                  </a:lnTo>
                  <a:lnTo>
                    <a:pt x="26" y="591"/>
                  </a:lnTo>
                  <a:lnTo>
                    <a:pt x="22" y="603"/>
                  </a:lnTo>
                  <a:lnTo>
                    <a:pt x="20" y="614"/>
                  </a:lnTo>
                  <a:lnTo>
                    <a:pt x="17" y="625"/>
                  </a:lnTo>
                  <a:lnTo>
                    <a:pt x="14" y="638"/>
                  </a:lnTo>
                  <a:lnTo>
                    <a:pt x="12" y="650"/>
                  </a:lnTo>
                  <a:lnTo>
                    <a:pt x="10" y="663"/>
                  </a:lnTo>
                  <a:lnTo>
                    <a:pt x="9" y="676"/>
                  </a:lnTo>
                  <a:lnTo>
                    <a:pt x="6" y="691"/>
                  </a:lnTo>
                  <a:lnTo>
                    <a:pt x="5" y="705"/>
                  </a:lnTo>
                  <a:lnTo>
                    <a:pt x="3" y="720"/>
                  </a:lnTo>
                  <a:lnTo>
                    <a:pt x="2" y="736"/>
                  </a:lnTo>
                  <a:lnTo>
                    <a:pt x="2" y="753"/>
                  </a:lnTo>
                  <a:lnTo>
                    <a:pt x="1" y="770"/>
                  </a:lnTo>
                  <a:lnTo>
                    <a:pt x="0" y="787"/>
                  </a:lnTo>
                  <a:lnTo>
                    <a:pt x="0" y="806"/>
                  </a:lnTo>
                  <a:lnTo>
                    <a:pt x="0" y="825"/>
                  </a:lnTo>
                  <a:lnTo>
                    <a:pt x="57" y="825"/>
                  </a:lnTo>
                  <a:lnTo>
                    <a:pt x="57" y="806"/>
                  </a:lnTo>
                  <a:lnTo>
                    <a:pt x="58" y="789"/>
                  </a:lnTo>
                  <a:lnTo>
                    <a:pt x="58" y="772"/>
                  </a:lnTo>
                  <a:lnTo>
                    <a:pt x="60" y="755"/>
                  </a:lnTo>
                  <a:lnTo>
                    <a:pt x="61" y="739"/>
                  </a:lnTo>
                  <a:lnTo>
                    <a:pt x="62" y="725"/>
                  </a:lnTo>
                  <a:lnTo>
                    <a:pt x="63" y="711"/>
                  </a:lnTo>
                  <a:lnTo>
                    <a:pt x="64" y="696"/>
                  </a:lnTo>
                  <a:lnTo>
                    <a:pt x="66" y="684"/>
                  </a:lnTo>
                  <a:lnTo>
                    <a:pt x="67" y="672"/>
                  </a:lnTo>
                  <a:lnTo>
                    <a:pt x="70" y="659"/>
                  </a:lnTo>
                  <a:lnTo>
                    <a:pt x="72" y="648"/>
                  </a:lnTo>
                  <a:lnTo>
                    <a:pt x="74" y="637"/>
                  </a:lnTo>
                  <a:lnTo>
                    <a:pt x="76" y="626"/>
                  </a:lnTo>
                  <a:lnTo>
                    <a:pt x="79" y="616"/>
                  </a:lnTo>
                  <a:lnTo>
                    <a:pt x="81" y="606"/>
                  </a:lnTo>
                  <a:lnTo>
                    <a:pt x="83" y="597"/>
                  </a:lnTo>
                  <a:lnTo>
                    <a:pt x="87" y="588"/>
                  </a:lnTo>
                  <a:lnTo>
                    <a:pt x="89" y="579"/>
                  </a:lnTo>
                  <a:lnTo>
                    <a:pt x="92" y="570"/>
                  </a:lnTo>
                  <a:lnTo>
                    <a:pt x="96" y="562"/>
                  </a:lnTo>
                  <a:lnTo>
                    <a:pt x="99" y="554"/>
                  </a:lnTo>
                  <a:lnTo>
                    <a:pt x="101" y="545"/>
                  </a:lnTo>
                  <a:lnTo>
                    <a:pt x="105" y="538"/>
                  </a:lnTo>
                  <a:lnTo>
                    <a:pt x="112" y="521"/>
                  </a:lnTo>
                  <a:lnTo>
                    <a:pt x="119" y="505"/>
                  </a:lnTo>
                  <a:lnTo>
                    <a:pt x="126" y="490"/>
                  </a:lnTo>
                  <a:lnTo>
                    <a:pt x="134" y="474"/>
                  </a:lnTo>
                  <a:lnTo>
                    <a:pt x="141" y="457"/>
                  </a:lnTo>
                  <a:lnTo>
                    <a:pt x="149" y="440"/>
                  </a:lnTo>
                  <a:lnTo>
                    <a:pt x="152" y="430"/>
                  </a:lnTo>
                  <a:lnTo>
                    <a:pt x="156" y="421"/>
                  </a:lnTo>
                  <a:lnTo>
                    <a:pt x="160" y="410"/>
                  </a:lnTo>
                  <a:lnTo>
                    <a:pt x="164" y="401"/>
                  </a:lnTo>
                  <a:lnTo>
                    <a:pt x="167" y="390"/>
                  </a:lnTo>
                  <a:lnTo>
                    <a:pt x="170" y="380"/>
                  </a:lnTo>
                  <a:lnTo>
                    <a:pt x="174" y="369"/>
                  </a:lnTo>
                  <a:lnTo>
                    <a:pt x="177" y="357"/>
                  </a:lnTo>
                  <a:lnTo>
                    <a:pt x="180" y="345"/>
                  </a:lnTo>
                  <a:lnTo>
                    <a:pt x="184" y="332"/>
                  </a:lnTo>
                  <a:lnTo>
                    <a:pt x="187" y="320"/>
                  </a:lnTo>
                  <a:lnTo>
                    <a:pt x="190" y="306"/>
                  </a:lnTo>
                  <a:lnTo>
                    <a:pt x="193" y="292"/>
                  </a:lnTo>
                  <a:lnTo>
                    <a:pt x="195" y="277"/>
                  </a:lnTo>
                  <a:lnTo>
                    <a:pt x="197" y="262"/>
                  </a:lnTo>
                  <a:lnTo>
                    <a:pt x="200" y="247"/>
                  </a:lnTo>
                  <a:lnTo>
                    <a:pt x="202" y="231"/>
                  </a:lnTo>
                  <a:lnTo>
                    <a:pt x="204" y="214"/>
                  </a:lnTo>
                  <a:lnTo>
                    <a:pt x="206" y="196"/>
                  </a:lnTo>
                  <a:lnTo>
                    <a:pt x="208" y="178"/>
                  </a:lnTo>
                  <a:lnTo>
                    <a:pt x="210" y="158"/>
                  </a:lnTo>
                  <a:lnTo>
                    <a:pt x="211" y="138"/>
                  </a:lnTo>
                  <a:lnTo>
                    <a:pt x="212" y="117"/>
                  </a:lnTo>
                  <a:lnTo>
                    <a:pt x="213" y="95"/>
                  </a:lnTo>
                  <a:lnTo>
                    <a:pt x="213" y="72"/>
                  </a:lnTo>
                  <a:lnTo>
                    <a:pt x="214" y="50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52" name="Freeform 285"/>
            <p:cNvSpPr>
              <a:spLocks/>
            </p:cNvSpPr>
            <p:nvPr/>
          </p:nvSpPr>
          <p:spPr bwMode="auto">
            <a:xfrm>
              <a:off x="2220" y="2013"/>
              <a:ext cx="87" cy="102"/>
            </a:xfrm>
            <a:custGeom>
              <a:avLst/>
              <a:gdLst>
                <a:gd name="T0" fmla="*/ 0 w 348"/>
                <a:gd name="T1" fmla="*/ 0 h 406"/>
                <a:gd name="T2" fmla="*/ 0 w 348"/>
                <a:gd name="T3" fmla="*/ 0 h 406"/>
                <a:gd name="T4" fmla="*/ 0 w 348"/>
                <a:gd name="T5" fmla="*/ 0 h 406"/>
                <a:gd name="T6" fmla="*/ 0 w 348"/>
                <a:gd name="T7" fmla="*/ 0 h 406"/>
                <a:gd name="T8" fmla="*/ 0 w 348"/>
                <a:gd name="T9" fmla="*/ 0 h 406"/>
                <a:gd name="T10" fmla="*/ 0 w 348"/>
                <a:gd name="T11" fmla="*/ 0 h 406"/>
                <a:gd name="T12" fmla="*/ 0 w 348"/>
                <a:gd name="T13" fmla="*/ 0 h 406"/>
                <a:gd name="T14" fmla="*/ 0 w 348"/>
                <a:gd name="T15" fmla="*/ 0 h 406"/>
                <a:gd name="T16" fmla="*/ 0 w 348"/>
                <a:gd name="T17" fmla="*/ 0 h 406"/>
                <a:gd name="T18" fmla="*/ 0 w 348"/>
                <a:gd name="T19" fmla="*/ 0 h 406"/>
                <a:gd name="T20" fmla="*/ 0 w 348"/>
                <a:gd name="T21" fmla="*/ 0 h 406"/>
                <a:gd name="T22" fmla="*/ 0 w 348"/>
                <a:gd name="T23" fmla="*/ 0 h 406"/>
                <a:gd name="T24" fmla="*/ 0 w 348"/>
                <a:gd name="T25" fmla="*/ 0 h 406"/>
                <a:gd name="T26" fmla="*/ 0 w 348"/>
                <a:gd name="T27" fmla="*/ 0 h 406"/>
                <a:gd name="T28" fmla="*/ 0 w 348"/>
                <a:gd name="T29" fmla="*/ 0 h 406"/>
                <a:gd name="T30" fmla="*/ 0 w 348"/>
                <a:gd name="T31" fmla="*/ 0 h 406"/>
                <a:gd name="T32" fmla="*/ 0 w 348"/>
                <a:gd name="T33" fmla="*/ 0 h 406"/>
                <a:gd name="T34" fmla="*/ 0 w 348"/>
                <a:gd name="T35" fmla="*/ 0 h 406"/>
                <a:gd name="T36" fmla="*/ 0 w 348"/>
                <a:gd name="T37" fmla="*/ 0 h 406"/>
                <a:gd name="T38" fmla="*/ 0 w 348"/>
                <a:gd name="T39" fmla="*/ 0 h 406"/>
                <a:gd name="T40" fmla="*/ 0 w 348"/>
                <a:gd name="T41" fmla="*/ 0 h 406"/>
                <a:gd name="T42" fmla="*/ 0 w 348"/>
                <a:gd name="T43" fmla="*/ 0 h 406"/>
                <a:gd name="T44" fmla="*/ 0 w 348"/>
                <a:gd name="T45" fmla="*/ 0 h 406"/>
                <a:gd name="T46" fmla="*/ 0 w 348"/>
                <a:gd name="T47" fmla="*/ 0 h 406"/>
                <a:gd name="T48" fmla="*/ 0 w 348"/>
                <a:gd name="T49" fmla="*/ 0 h 406"/>
                <a:gd name="T50" fmla="*/ 0 w 348"/>
                <a:gd name="T51" fmla="*/ 0 h 406"/>
                <a:gd name="T52" fmla="*/ 0 w 348"/>
                <a:gd name="T53" fmla="*/ 0 h 406"/>
                <a:gd name="T54" fmla="*/ 0 w 348"/>
                <a:gd name="T55" fmla="*/ 0 h 406"/>
                <a:gd name="T56" fmla="*/ 0 w 348"/>
                <a:gd name="T57" fmla="*/ 0 h 406"/>
                <a:gd name="T58" fmla="*/ 0 w 348"/>
                <a:gd name="T59" fmla="*/ 0 h 406"/>
                <a:gd name="T60" fmla="*/ 0 w 348"/>
                <a:gd name="T61" fmla="*/ 0 h 406"/>
                <a:gd name="T62" fmla="*/ 0 w 348"/>
                <a:gd name="T63" fmla="*/ 0 h 406"/>
                <a:gd name="T64" fmla="*/ 0 w 348"/>
                <a:gd name="T65" fmla="*/ 0 h 406"/>
                <a:gd name="T66" fmla="*/ 0 w 348"/>
                <a:gd name="T67" fmla="*/ 0 h 406"/>
                <a:gd name="T68" fmla="*/ 0 w 348"/>
                <a:gd name="T69" fmla="*/ 0 h 406"/>
                <a:gd name="T70" fmla="*/ 0 w 348"/>
                <a:gd name="T71" fmla="*/ 0 h 406"/>
                <a:gd name="T72" fmla="*/ 0 w 348"/>
                <a:gd name="T73" fmla="*/ 0 h 406"/>
                <a:gd name="T74" fmla="*/ 0 w 348"/>
                <a:gd name="T75" fmla="*/ 0 h 406"/>
                <a:gd name="T76" fmla="*/ 0 w 348"/>
                <a:gd name="T77" fmla="*/ 0 h 406"/>
                <a:gd name="T78" fmla="*/ 0 w 348"/>
                <a:gd name="T79" fmla="*/ 0 h 406"/>
                <a:gd name="T80" fmla="*/ 0 w 348"/>
                <a:gd name="T81" fmla="*/ 0 h 406"/>
                <a:gd name="T82" fmla="*/ 0 w 348"/>
                <a:gd name="T83" fmla="*/ 0 h 406"/>
                <a:gd name="T84" fmla="*/ 0 w 348"/>
                <a:gd name="T85" fmla="*/ 0 h 406"/>
                <a:gd name="T86" fmla="*/ 0 w 348"/>
                <a:gd name="T87" fmla="*/ 0 h 4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8"/>
                <a:gd name="T133" fmla="*/ 0 h 406"/>
                <a:gd name="T134" fmla="*/ 348 w 348"/>
                <a:gd name="T135" fmla="*/ 406 h 4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8" h="406">
                  <a:moveTo>
                    <a:pt x="174" y="0"/>
                  </a:moveTo>
                  <a:lnTo>
                    <a:pt x="0" y="406"/>
                  </a:lnTo>
                  <a:lnTo>
                    <a:pt x="2" y="405"/>
                  </a:lnTo>
                  <a:lnTo>
                    <a:pt x="5" y="403"/>
                  </a:lnTo>
                  <a:lnTo>
                    <a:pt x="8" y="402"/>
                  </a:lnTo>
                  <a:lnTo>
                    <a:pt x="10" y="401"/>
                  </a:lnTo>
                  <a:lnTo>
                    <a:pt x="14" y="400"/>
                  </a:lnTo>
                  <a:lnTo>
                    <a:pt x="16" y="399"/>
                  </a:lnTo>
                  <a:lnTo>
                    <a:pt x="18" y="397"/>
                  </a:lnTo>
                  <a:lnTo>
                    <a:pt x="22" y="396"/>
                  </a:lnTo>
                  <a:lnTo>
                    <a:pt x="24" y="395"/>
                  </a:lnTo>
                  <a:lnTo>
                    <a:pt x="27" y="394"/>
                  </a:lnTo>
                  <a:lnTo>
                    <a:pt x="29" y="393"/>
                  </a:lnTo>
                  <a:lnTo>
                    <a:pt x="32" y="392"/>
                  </a:lnTo>
                  <a:lnTo>
                    <a:pt x="35" y="391"/>
                  </a:lnTo>
                  <a:lnTo>
                    <a:pt x="37" y="390"/>
                  </a:lnTo>
                  <a:lnTo>
                    <a:pt x="41" y="388"/>
                  </a:lnTo>
                  <a:lnTo>
                    <a:pt x="43" y="387"/>
                  </a:lnTo>
                  <a:lnTo>
                    <a:pt x="46" y="386"/>
                  </a:lnTo>
                  <a:lnTo>
                    <a:pt x="49" y="385"/>
                  </a:lnTo>
                  <a:lnTo>
                    <a:pt x="51" y="384"/>
                  </a:lnTo>
                  <a:lnTo>
                    <a:pt x="54" y="383"/>
                  </a:lnTo>
                  <a:lnTo>
                    <a:pt x="57" y="383"/>
                  </a:lnTo>
                  <a:lnTo>
                    <a:pt x="60" y="382"/>
                  </a:lnTo>
                  <a:lnTo>
                    <a:pt x="62" y="380"/>
                  </a:lnTo>
                  <a:lnTo>
                    <a:pt x="64" y="379"/>
                  </a:lnTo>
                  <a:lnTo>
                    <a:pt x="68" y="379"/>
                  </a:lnTo>
                  <a:lnTo>
                    <a:pt x="70" y="378"/>
                  </a:lnTo>
                  <a:lnTo>
                    <a:pt x="74" y="377"/>
                  </a:lnTo>
                  <a:lnTo>
                    <a:pt x="76" y="376"/>
                  </a:lnTo>
                  <a:lnTo>
                    <a:pt x="78" y="376"/>
                  </a:lnTo>
                  <a:lnTo>
                    <a:pt x="81" y="375"/>
                  </a:lnTo>
                  <a:lnTo>
                    <a:pt x="84" y="374"/>
                  </a:lnTo>
                  <a:lnTo>
                    <a:pt x="87" y="374"/>
                  </a:lnTo>
                  <a:lnTo>
                    <a:pt x="89" y="373"/>
                  </a:lnTo>
                  <a:lnTo>
                    <a:pt x="92" y="373"/>
                  </a:lnTo>
                  <a:lnTo>
                    <a:pt x="95" y="371"/>
                  </a:lnTo>
                  <a:lnTo>
                    <a:pt x="97" y="371"/>
                  </a:lnTo>
                  <a:lnTo>
                    <a:pt x="101" y="370"/>
                  </a:lnTo>
                  <a:lnTo>
                    <a:pt x="103" y="370"/>
                  </a:lnTo>
                  <a:lnTo>
                    <a:pt x="106" y="369"/>
                  </a:lnTo>
                  <a:lnTo>
                    <a:pt x="109" y="369"/>
                  </a:lnTo>
                  <a:lnTo>
                    <a:pt x="111" y="368"/>
                  </a:lnTo>
                  <a:lnTo>
                    <a:pt x="114" y="368"/>
                  </a:lnTo>
                  <a:lnTo>
                    <a:pt x="116" y="367"/>
                  </a:lnTo>
                  <a:lnTo>
                    <a:pt x="120" y="367"/>
                  </a:lnTo>
                  <a:lnTo>
                    <a:pt x="122" y="367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30" y="366"/>
                  </a:lnTo>
                  <a:lnTo>
                    <a:pt x="133" y="365"/>
                  </a:lnTo>
                  <a:lnTo>
                    <a:pt x="136" y="365"/>
                  </a:lnTo>
                  <a:lnTo>
                    <a:pt x="138" y="365"/>
                  </a:lnTo>
                  <a:lnTo>
                    <a:pt x="141" y="365"/>
                  </a:lnTo>
                  <a:lnTo>
                    <a:pt x="144" y="364"/>
                  </a:lnTo>
                  <a:lnTo>
                    <a:pt x="147" y="364"/>
                  </a:lnTo>
                  <a:lnTo>
                    <a:pt x="149" y="364"/>
                  </a:lnTo>
                  <a:lnTo>
                    <a:pt x="152" y="364"/>
                  </a:lnTo>
                  <a:lnTo>
                    <a:pt x="155" y="364"/>
                  </a:lnTo>
                  <a:lnTo>
                    <a:pt x="157" y="364"/>
                  </a:lnTo>
                  <a:lnTo>
                    <a:pt x="161" y="362"/>
                  </a:lnTo>
                  <a:lnTo>
                    <a:pt x="163" y="362"/>
                  </a:lnTo>
                  <a:lnTo>
                    <a:pt x="166" y="362"/>
                  </a:lnTo>
                  <a:lnTo>
                    <a:pt x="168" y="362"/>
                  </a:lnTo>
                  <a:lnTo>
                    <a:pt x="171" y="362"/>
                  </a:lnTo>
                  <a:lnTo>
                    <a:pt x="174" y="362"/>
                  </a:lnTo>
                  <a:lnTo>
                    <a:pt x="176" y="362"/>
                  </a:lnTo>
                  <a:lnTo>
                    <a:pt x="180" y="362"/>
                  </a:lnTo>
                  <a:lnTo>
                    <a:pt x="182" y="362"/>
                  </a:lnTo>
                  <a:lnTo>
                    <a:pt x="184" y="362"/>
                  </a:lnTo>
                  <a:lnTo>
                    <a:pt x="188" y="362"/>
                  </a:lnTo>
                  <a:lnTo>
                    <a:pt x="190" y="364"/>
                  </a:lnTo>
                  <a:lnTo>
                    <a:pt x="193" y="364"/>
                  </a:lnTo>
                  <a:lnTo>
                    <a:pt x="196" y="364"/>
                  </a:lnTo>
                  <a:lnTo>
                    <a:pt x="198" y="364"/>
                  </a:lnTo>
                  <a:lnTo>
                    <a:pt x="201" y="364"/>
                  </a:lnTo>
                  <a:lnTo>
                    <a:pt x="204" y="364"/>
                  </a:lnTo>
                  <a:lnTo>
                    <a:pt x="207" y="365"/>
                  </a:lnTo>
                  <a:lnTo>
                    <a:pt x="209" y="365"/>
                  </a:lnTo>
                  <a:lnTo>
                    <a:pt x="211" y="365"/>
                  </a:lnTo>
                  <a:lnTo>
                    <a:pt x="215" y="365"/>
                  </a:lnTo>
                  <a:lnTo>
                    <a:pt x="217" y="366"/>
                  </a:lnTo>
                  <a:lnTo>
                    <a:pt x="220" y="366"/>
                  </a:lnTo>
                  <a:lnTo>
                    <a:pt x="223" y="366"/>
                  </a:lnTo>
                  <a:lnTo>
                    <a:pt x="226" y="367"/>
                  </a:lnTo>
                  <a:lnTo>
                    <a:pt x="228" y="367"/>
                  </a:lnTo>
                  <a:lnTo>
                    <a:pt x="231" y="367"/>
                  </a:lnTo>
                  <a:lnTo>
                    <a:pt x="234" y="368"/>
                  </a:lnTo>
                  <a:lnTo>
                    <a:pt x="236" y="368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0"/>
                  </a:lnTo>
                  <a:lnTo>
                    <a:pt x="248" y="370"/>
                  </a:lnTo>
                  <a:lnTo>
                    <a:pt x="250" y="371"/>
                  </a:lnTo>
                  <a:lnTo>
                    <a:pt x="253" y="371"/>
                  </a:lnTo>
                  <a:lnTo>
                    <a:pt x="255" y="373"/>
                  </a:lnTo>
                  <a:lnTo>
                    <a:pt x="258" y="373"/>
                  </a:lnTo>
                  <a:lnTo>
                    <a:pt x="261" y="374"/>
                  </a:lnTo>
                  <a:lnTo>
                    <a:pt x="263" y="374"/>
                  </a:lnTo>
                  <a:lnTo>
                    <a:pt x="267" y="375"/>
                  </a:lnTo>
                  <a:lnTo>
                    <a:pt x="269" y="376"/>
                  </a:lnTo>
                  <a:lnTo>
                    <a:pt x="271" y="376"/>
                  </a:lnTo>
                  <a:lnTo>
                    <a:pt x="275" y="377"/>
                  </a:lnTo>
                  <a:lnTo>
                    <a:pt x="277" y="378"/>
                  </a:lnTo>
                  <a:lnTo>
                    <a:pt x="280" y="379"/>
                  </a:lnTo>
                  <a:lnTo>
                    <a:pt x="283" y="379"/>
                  </a:lnTo>
                  <a:lnTo>
                    <a:pt x="286" y="380"/>
                  </a:lnTo>
                  <a:lnTo>
                    <a:pt x="288" y="382"/>
                  </a:lnTo>
                  <a:lnTo>
                    <a:pt x="291" y="383"/>
                  </a:lnTo>
                  <a:lnTo>
                    <a:pt x="294" y="383"/>
                  </a:lnTo>
                  <a:lnTo>
                    <a:pt x="296" y="384"/>
                  </a:lnTo>
                  <a:lnTo>
                    <a:pt x="300" y="385"/>
                  </a:lnTo>
                  <a:lnTo>
                    <a:pt x="302" y="386"/>
                  </a:lnTo>
                  <a:lnTo>
                    <a:pt x="304" y="387"/>
                  </a:lnTo>
                  <a:lnTo>
                    <a:pt x="307" y="388"/>
                  </a:lnTo>
                  <a:lnTo>
                    <a:pt x="310" y="390"/>
                  </a:lnTo>
                  <a:lnTo>
                    <a:pt x="313" y="391"/>
                  </a:lnTo>
                  <a:lnTo>
                    <a:pt x="315" y="392"/>
                  </a:lnTo>
                  <a:lnTo>
                    <a:pt x="318" y="393"/>
                  </a:lnTo>
                  <a:lnTo>
                    <a:pt x="321" y="394"/>
                  </a:lnTo>
                  <a:lnTo>
                    <a:pt x="323" y="395"/>
                  </a:lnTo>
                  <a:lnTo>
                    <a:pt x="327" y="396"/>
                  </a:lnTo>
                  <a:lnTo>
                    <a:pt x="329" y="397"/>
                  </a:lnTo>
                  <a:lnTo>
                    <a:pt x="331" y="399"/>
                  </a:lnTo>
                  <a:lnTo>
                    <a:pt x="335" y="400"/>
                  </a:lnTo>
                  <a:lnTo>
                    <a:pt x="337" y="401"/>
                  </a:lnTo>
                  <a:lnTo>
                    <a:pt x="340" y="402"/>
                  </a:lnTo>
                  <a:lnTo>
                    <a:pt x="343" y="403"/>
                  </a:lnTo>
                  <a:lnTo>
                    <a:pt x="346" y="405"/>
                  </a:lnTo>
                  <a:lnTo>
                    <a:pt x="348" y="40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5023" name="Line 287"/>
          <p:cNvSpPr>
            <a:spLocks noChangeShapeType="1"/>
          </p:cNvSpPr>
          <p:nvPr/>
        </p:nvSpPr>
        <p:spPr bwMode="auto">
          <a:xfrm>
            <a:off x="6732588" y="4684713"/>
            <a:ext cx="1295400" cy="688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27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  <p:bldP spid="244748" grpId="0" animBg="1"/>
      <p:bldP spid="2447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01BA8-BA49-41FE-A95D-5BEC6520B12C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8483" name="Immagine 10" descr="Map2DHI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8688"/>
            <a:ext cx="48260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684213" y="196850"/>
            <a:ext cx="77755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7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Probing the Rhodopsin in the Near-Infrared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1878013" y="2852738"/>
            <a:ext cx="714375" cy="1587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2751138" y="2851150"/>
            <a:ext cx="714375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487" name="Immagine 11" descr="TiTracHI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03688"/>
            <a:ext cx="378618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onnettore 1 35"/>
          <p:cNvCxnSpPr/>
          <p:nvPr/>
        </p:nvCxnSpPr>
        <p:spPr>
          <a:xfrm rot="5400000">
            <a:off x="1721644" y="5039519"/>
            <a:ext cx="1927225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5400000" flipH="1" flipV="1">
            <a:off x="1755775" y="5360988"/>
            <a:ext cx="928688" cy="2143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rot="16200000" flipH="1">
            <a:off x="2720182" y="4539456"/>
            <a:ext cx="642938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>
            <a:spLocks noChangeArrowheads="1"/>
          </p:cNvSpPr>
          <p:nvPr/>
        </p:nvSpPr>
        <p:spPr bwMode="auto">
          <a:xfrm>
            <a:off x="2970213" y="4860925"/>
            <a:ext cx="48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55" name="CasellaDiTesto 54"/>
          <p:cNvSpPr txBox="1">
            <a:spLocks noChangeArrowheads="1"/>
          </p:cNvSpPr>
          <p:nvPr/>
        </p:nvSpPr>
        <p:spPr bwMode="auto">
          <a:xfrm>
            <a:off x="1970088" y="457517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</a:p>
        </p:txBody>
      </p:sp>
      <p:sp>
        <p:nvSpPr>
          <p:cNvPr id="257071" name="WordArt 47"/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736600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104462" name="Freeform 48"/>
          <p:cNvSpPr>
            <a:spLocks noEditPoints="1"/>
          </p:cNvSpPr>
          <p:nvPr/>
        </p:nvSpPr>
        <p:spPr bwMode="auto">
          <a:xfrm>
            <a:off x="4859338" y="4678363"/>
            <a:ext cx="3960812" cy="1687512"/>
          </a:xfrm>
          <a:custGeom>
            <a:avLst/>
            <a:gdLst>
              <a:gd name="T0" fmla="*/ 2147483647 w 16074"/>
              <a:gd name="T1" fmla="*/ 2147483647 h 4658"/>
              <a:gd name="T2" fmla="*/ 2147483647 w 16074"/>
              <a:gd name="T3" fmla="*/ 2147483647 h 4658"/>
              <a:gd name="T4" fmla="*/ 2147483647 w 16074"/>
              <a:gd name="T5" fmla="*/ 2147483647 h 4658"/>
              <a:gd name="T6" fmla="*/ 2147483647 w 16074"/>
              <a:gd name="T7" fmla="*/ 2147483647 h 4658"/>
              <a:gd name="T8" fmla="*/ 2147483647 w 16074"/>
              <a:gd name="T9" fmla="*/ 2147483647 h 4658"/>
              <a:gd name="T10" fmla="*/ 2147483647 w 16074"/>
              <a:gd name="T11" fmla="*/ 2147483647 h 4658"/>
              <a:gd name="T12" fmla="*/ 2147483647 w 16074"/>
              <a:gd name="T13" fmla="*/ 2147483647 h 4658"/>
              <a:gd name="T14" fmla="*/ 2147483647 w 16074"/>
              <a:gd name="T15" fmla="*/ 2147483647 h 4658"/>
              <a:gd name="T16" fmla="*/ 2147483647 w 16074"/>
              <a:gd name="T17" fmla="*/ 2147483647 h 4658"/>
              <a:gd name="T18" fmla="*/ 2147483647 w 16074"/>
              <a:gd name="T19" fmla="*/ 2147483647 h 4658"/>
              <a:gd name="T20" fmla="*/ 2147483647 w 16074"/>
              <a:gd name="T21" fmla="*/ 2147483647 h 4658"/>
              <a:gd name="T22" fmla="*/ 2147483647 w 16074"/>
              <a:gd name="T23" fmla="*/ 2147483647 h 4658"/>
              <a:gd name="T24" fmla="*/ 2147483647 w 16074"/>
              <a:gd name="T25" fmla="*/ 2147483647 h 4658"/>
              <a:gd name="T26" fmla="*/ 2147483647 w 16074"/>
              <a:gd name="T27" fmla="*/ 2147483647 h 4658"/>
              <a:gd name="T28" fmla="*/ 2147483647 w 16074"/>
              <a:gd name="T29" fmla="*/ 2147483647 h 4658"/>
              <a:gd name="T30" fmla="*/ 2147483647 w 16074"/>
              <a:gd name="T31" fmla="*/ 2147483647 h 4658"/>
              <a:gd name="T32" fmla="*/ 2147483647 w 16074"/>
              <a:gd name="T33" fmla="*/ 2147483647 h 4658"/>
              <a:gd name="T34" fmla="*/ 2147483647 w 16074"/>
              <a:gd name="T35" fmla="*/ 2147483647 h 4658"/>
              <a:gd name="T36" fmla="*/ 2147483647 w 16074"/>
              <a:gd name="T37" fmla="*/ 2147483647 h 4658"/>
              <a:gd name="T38" fmla="*/ 2147483647 w 16074"/>
              <a:gd name="T39" fmla="*/ 2147483647 h 4658"/>
              <a:gd name="T40" fmla="*/ 2147483647 w 16074"/>
              <a:gd name="T41" fmla="*/ 2147483647 h 4658"/>
              <a:gd name="T42" fmla="*/ 2147483647 w 16074"/>
              <a:gd name="T43" fmla="*/ 2147483647 h 4658"/>
              <a:gd name="T44" fmla="*/ 2147483647 w 16074"/>
              <a:gd name="T45" fmla="*/ 2147483647 h 4658"/>
              <a:gd name="T46" fmla="*/ 2147483647 w 16074"/>
              <a:gd name="T47" fmla="*/ 2147483647 h 4658"/>
              <a:gd name="T48" fmla="*/ 2147483647 w 16074"/>
              <a:gd name="T49" fmla="*/ 2147483647 h 4658"/>
              <a:gd name="T50" fmla="*/ 2147483647 w 16074"/>
              <a:gd name="T51" fmla="*/ 2147483647 h 4658"/>
              <a:gd name="T52" fmla="*/ 2147483647 w 16074"/>
              <a:gd name="T53" fmla="*/ 2147483647 h 4658"/>
              <a:gd name="T54" fmla="*/ 2147483647 w 16074"/>
              <a:gd name="T55" fmla="*/ 2147483647 h 4658"/>
              <a:gd name="T56" fmla="*/ 2147483647 w 16074"/>
              <a:gd name="T57" fmla="*/ 2147483647 h 4658"/>
              <a:gd name="T58" fmla="*/ 2147483647 w 16074"/>
              <a:gd name="T59" fmla="*/ 2147483647 h 4658"/>
              <a:gd name="T60" fmla="*/ 2147483647 w 16074"/>
              <a:gd name="T61" fmla="*/ 2147483647 h 4658"/>
              <a:gd name="T62" fmla="*/ 2147483647 w 16074"/>
              <a:gd name="T63" fmla="*/ 2147483647 h 4658"/>
              <a:gd name="T64" fmla="*/ 2147483647 w 16074"/>
              <a:gd name="T65" fmla="*/ 2147483647 h 4658"/>
              <a:gd name="T66" fmla="*/ 2147483647 w 16074"/>
              <a:gd name="T67" fmla="*/ 2147483647 h 4658"/>
              <a:gd name="T68" fmla="*/ 2147483647 w 16074"/>
              <a:gd name="T69" fmla="*/ 2147483647 h 4658"/>
              <a:gd name="T70" fmla="*/ 2147483647 w 16074"/>
              <a:gd name="T71" fmla="*/ 2147483647 h 4658"/>
              <a:gd name="T72" fmla="*/ 2147483647 w 16074"/>
              <a:gd name="T73" fmla="*/ 2147483647 h 4658"/>
              <a:gd name="T74" fmla="*/ 2147483647 w 16074"/>
              <a:gd name="T75" fmla="*/ 2147483647 h 4658"/>
              <a:gd name="T76" fmla="*/ 2147483647 w 16074"/>
              <a:gd name="T77" fmla="*/ 2147483647 h 4658"/>
              <a:gd name="T78" fmla="*/ 2147483647 w 16074"/>
              <a:gd name="T79" fmla="*/ 2147483647 h 4658"/>
              <a:gd name="T80" fmla="*/ 2147483647 w 16074"/>
              <a:gd name="T81" fmla="*/ 2147483647 h 4658"/>
              <a:gd name="T82" fmla="*/ 2147483647 w 16074"/>
              <a:gd name="T83" fmla="*/ 2147483647 h 4658"/>
              <a:gd name="T84" fmla="*/ 2147483647 w 16074"/>
              <a:gd name="T85" fmla="*/ 2147483647 h 4658"/>
              <a:gd name="T86" fmla="*/ 2147483647 w 16074"/>
              <a:gd name="T87" fmla="*/ 2147483647 h 4658"/>
              <a:gd name="T88" fmla="*/ 2147483647 w 16074"/>
              <a:gd name="T89" fmla="*/ 2147483647 h 4658"/>
              <a:gd name="T90" fmla="*/ 2147483647 w 16074"/>
              <a:gd name="T91" fmla="*/ 2147483647 h 4658"/>
              <a:gd name="T92" fmla="*/ 2147483647 w 16074"/>
              <a:gd name="T93" fmla="*/ 2147483647 h 4658"/>
              <a:gd name="T94" fmla="*/ 2147483647 w 16074"/>
              <a:gd name="T95" fmla="*/ 2147483647 h 4658"/>
              <a:gd name="T96" fmla="*/ 2147483647 w 16074"/>
              <a:gd name="T97" fmla="*/ 2147483647 h 4658"/>
              <a:gd name="T98" fmla="*/ 2147483647 w 16074"/>
              <a:gd name="T99" fmla="*/ 2147483647 h 4658"/>
              <a:gd name="T100" fmla="*/ 2147483647 w 16074"/>
              <a:gd name="T101" fmla="*/ 2147483647 h 4658"/>
              <a:gd name="T102" fmla="*/ 2147483647 w 16074"/>
              <a:gd name="T103" fmla="*/ 2147483647 h 4658"/>
              <a:gd name="T104" fmla="*/ 2147483647 w 16074"/>
              <a:gd name="T105" fmla="*/ 2147483647 h 4658"/>
              <a:gd name="T106" fmla="*/ 2147483647 w 16074"/>
              <a:gd name="T107" fmla="*/ 2147483647 h 4658"/>
              <a:gd name="T108" fmla="*/ 2147483647 w 16074"/>
              <a:gd name="T109" fmla="*/ 2147483647 h 4658"/>
              <a:gd name="T110" fmla="*/ 2147483647 w 16074"/>
              <a:gd name="T111" fmla="*/ 2147483647 h 4658"/>
              <a:gd name="T112" fmla="*/ 2147483647 w 16074"/>
              <a:gd name="T113" fmla="*/ 2147483647 h 4658"/>
              <a:gd name="T114" fmla="*/ 2147483647 w 16074"/>
              <a:gd name="T115" fmla="*/ 2147483647 h 4658"/>
              <a:gd name="T116" fmla="*/ 2147483647 w 16074"/>
              <a:gd name="T117" fmla="*/ 2147483647 h 4658"/>
              <a:gd name="T118" fmla="*/ 2147483647 w 16074"/>
              <a:gd name="T119" fmla="*/ 2147483647 h 4658"/>
              <a:gd name="T120" fmla="*/ 2147483647 w 16074"/>
              <a:gd name="T121" fmla="*/ 2147483647 h 4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74"/>
              <a:gd name="T184" fmla="*/ 0 h 4658"/>
              <a:gd name="T185" fmla="*/ 16074 w 16074"/>
              <a:gd name="T186" fmla="*/ 4658 h 4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74" h="4658">
                <a:moveTo>
                  <a:pt x="47" y="238"/>
                </a:moveTo>
                <a:lnTo>
                  <a:pt x="58" y="254"/>
                </a:lnTo>
                <a:lnTo>
                  <a:pt x="89" y="298"/>
                </a:lnTo>
                <a:lnTo>
                  <a:pt x="136" y="368"/>
                </a:lnTo>
                <a:lnTo>
                  <a:pt x="200" y="461"/>
                </a:lnTo>
                <a:lnTo>
                  <a:pt x="275" y="574"/>
                </a:lnTo>
                <a:lnTo>
                  <a:pt x="361" y="705"/>
                </a:lnTo>
                <a:lnTo>
                  <a:pt x="456" y="851"/>
                </a:lnTo>
                <a:lnTo>
                  <a:pt x="557" y="1008"/>
                </a:lnTo>
                <a:lnTo>
                  <a:pt x="661" y="1175"/>
                </a:lnTo>
                <a:lnTo>
                  <a:pt x="768" y="1350"/>
                </a:lnTo>
                <a:lnTo>
                  <a:pt x="820" y="1438"/>
                </a:lnTo>
                <a:lnTo>
                  <a:pt x="873" y="1528"/>
                </a:lnTo>
                <a:lnTo>
                  <a:pt x="925" y="1617"/>
                </a:lnTo>
                <a:lnTo>
                  <a:pt x="976" y="1707"/>
                </a:lnTo>
                <a:lnTo>
                  <a:pt x="1026" y="1796"/>
                </a:lnTo>
                <a:lnTo>
                  <a:pt x="1074" y="1884"/>
                </a:lnTo>
                <a:lnTo>
                  <a:pt x="1121" y="1972"/>
                </a:lnTo>
                <a:lnTo>
                  <a:pt x="1165" y="2058"/>
                </a:lnTo>
                <a:lnTo>
                  <a:pt x="1207" y="2143"/>
                </a:lnTo>
                <a:lnTo>
                  <a:pt x="1246" y="2226"/>
                </a:lnTo>
                <a:lnTo>
                  <a:pt x="1282" y="2306"/>
                </a:lnTo>
                <a:lnTo>
                  <a:pt x="1315" y="2383"/>
                </a:lnTo>
                <a:lnTo>
                  <a:pt x="1262" y="2405"/>
                </a:lnTo>
                <a:lnTo>
                  <a:pt x="1229" y="2328"/>
                </a:lnTo>
                <a:lnTo>
                  <a:pt x="1193" y="2248"/>
                </a:lnTo>
                <a:lnTo>
                  <a:pt x="1154" y="2167"/>
                </a:lnTo>
                <a:lnTo>
                  <a:pt x="1113" y="2083"/>
                </a:lnTo>
                <a:lnTo>
                  <a:pt x="1069" y="1997"/>
                </a:lnTo>
                <a:lnTo>
                  <a:pt x="1022" y="1910"/>
                </a:lnTo>
                <a:lnTo>
                  <a:pt x="974" y="1822"/>
                </a:lnTo>
                <a:lnTo>
                  <a:pt x="925" y="1734"/>
                </a:lnTo>
                <a:lnTo>
                  <a:pt x="874" y="1645"/>
                </a:lnTo>
                <a:lnTo>
                  <a:pt x="822" y="1555"/>
                </a:lnTo>
                <a:lnTo>
                  <a:pt x="770" y="1466"/>
                </a:lnTo>
                <a:lnTo>
                  <a:pt x="717" y="1378"/>
                </a:lnTo>
                <a:lnTo>
                  <a:pt x="611" y="1205"/>
                </a:lnTo>
                <a:lnTo>
                  <a:pt x="507" y="1039"/>
                </a:lnTo>
                <a:lnTo>
                  <a:pt x="406" y="882"/>
                </a:lnTo>
                <a:lnTo>
                  <a:pt x="313" y="736"/>
                </a:lnTo>
                <a:lnTo>
                  <a:pt x="227" y="606"/>
                </a:lnTo>
                <a:lnTo>
                  <a:pt x="151" y="494"/>
                </a:lnTo>
                <a:lnTo>
                  <a:pt x="89" y="401"/>
                </a:lnTo>
                <a:lnTo>
                  <a:pt x="41" y="331"/>
                </a:lnTo>
                <a:lnTo>
                  <a:pt x="11" y="287"/>
                </a:lnTo>
                <a:lnTo>
                  <a:pt x="0" y="271"/>
                </a:lnTo>
                <a:lnTo>
                  <a:pt x="47" y="238"/>
                </a:lnTo>
                <a:close/>
                <a:moveTo>
                  <a:pt x="1315" y="2383"/>
                </a:moveTo>
                <a:lnTo>
                  <a:pt x="1348" y="2458"/>
                </a:lnTo>
                <a:lnTo>
                  <a:pt x="1381" y="2533"/>
                </a:lnTo>
                <a:lnTo>
                  <a:pt x="1414" y="2606"/>
                </a:lnTo>
                <a:lnTo>
                  <a:pt x="1447" y="2679"/>
                </a:lnTo>
                <a:lnTo>
                  <a:pt x="1481" y="2749"/>
                </a:lnTo>
                <a:lnTo>
                  <a:pt x="1516" y="2819"/>
                </a:lnTo>
                <a:lnTo>
                  <a:pt x="1551" y="2887"/>
                </a:lnTo>
                <a:lnTo>
                  <a:pt x="1588" y="2953"/>
                </a:lnTo>
                <a:lnTo>
                  <a:pt x="1624" y="3018"/>
                </a:lnTo>
                <a:lnTo>
                  <a:pt x="1660" y="3082"/>
                </a:lnTo>
                <a:lnTo>
                  <a:pt x="1697" y="3144"/>
                </a:lnTo>
                <a:lnTo>
                  <a:pt x="1735" y="3206"/>
                </a:lnTo>
                <a:lnTo>
                  <a:pt x="1773" y="3264"/>
                </a:lnTo>
                <a:lnTo>
                  <a:pt x="1811" y="3323"/>
                </a:lnTo>
                <a:lnTo>
                  <a:pt x="1851" y="3380"/>
                </a:lnTo>
                <a:lnTo>
                  <a:pt x="1889" y="3436"/>
                </a:lnTo>
                <a:lnTo>
                  <a:pt x="1930" y="3490"/>
                </a:lnTo>
                <a:lnTo>
                  <a:pt x="1970" y="3542"/>
                </a:lnTo>
                <a:lnTo>
                  <a:pt x="2010" y="3594"/>
                </a:lnTo>
                <a:lnTo>
                  <a:pt x="2051" y="3645"/>
                </a:lnTo>
                <a:lnTo>
                  <a:pt x="2093" y="3694"/>
                </a:lnTo>
                <a:lnTo>
                  <a:pt x="2135" y="3741"/>
                </a:lnTo>
                <a:lnTo>
                  <a:pt x="2176" y="3788"/>
                </a:lnTo>
                <a:lnTo>
                  <a:pt x="2219" y="3833"/>
                </a:lnTo>
                <a:lnTo>
                  <a:pt x="2261" y="3876"/>
                </a:lnTo>
                <a:lnTo>
                  <a:pt x="2305" y="3919"/>
                </a:lnTo>
                <a:lnTo>
                  <a:pt x="2348" y="3959"/>
                </a:lnTo>
                <a:lnTo>
                  <a:pt x="2392" y="3999"/>
                </a:lnTo>
                <a:lnTo>
                  <a:pt x="2436" y="4037"/>
                </a:lnTo>
                <a:lnTo>
                  <a:pt x="2480" y="4075"/>
                </a:lnTo>
                <a:lnTo>
                  <a:pt x="2526" y="4110"/>
                </a:lnTo>
                <a:lnTo>
                  <a:pt x="2571" y="4145"/>
                </a:lnTo>
                <a:lnTo>
                  <a:pt x="2536" y="4191"/>
                </a:lnTo>
                <a:lnTo>
                  <a:pt x="2491" y="4156"/>
                </a:lnTo>
                <a:lnTo>
                  <a:pt x="2444" y="4120"/>
                </a:lnTo>
                <a:lnTo>
                  <a:pt x="2399" y="4083"/>
                </a:lnTo>
                <a:lnTo>
                  <a:pt x="2355" y="4043"/>
                </a:lnTo>
                <a:lnTo>
                  <a:pt x="2310" y="4002"/>
                </a:lnTo>
                <a:lnTo>
                  <a:pt x="2266" y="3962"/>
                </a:lnTo>
                <a:lnTo>
                  <a:pt x="2222" y="3919"/>
                </a:lnTo>
                <a:lnTo>
                  <a:pt x="2179" y="3874"/>
                </a:lnTo>
                <a:lnTo>
                  <a:pt x="2136" y="3828"/>
                </a:lnTo>
                <a:lnTo>
                  <a:pt x="2093" y="3782"/>
                </a:lnTo>
                <a:lnTo>
                  <a:pt x="2050" y="3733"/>
                </a:lnTo>
                <a:lnTo>
                  <a:pt x="2008" y="3684"/>
                </a:lnTo>
                <a:lnTo>
                  <a:pt x="1966" y="3633"/>
                </a:lnTo>
                <a:lnTo>
                  <a:pt x="1926" y="3581"/>
                </a:lnTo>
                <a:lnTo>
                  <a:pt x="1885" y="3527"/>
                </a:lnTo>
                <a:lnTo>
                  <a:pt x="1844" y="3471"/>
                </a:lnTo>
                <a:lnTo>
                  <a:pt x="1805" y="3416"/>
                </a:lnTo>
                <a:lnTo>
                  <a:pt x="1765" y="3357"/>
                </a:lnTo>
                <a:lnTo>
                  <a:pt x="1725" y="3298"/>
                </a:lnTo>
                <a:lnTo>
                  <a:pt x="1687" y="3238"/>
                </a:lnTo>
                <a:lnTo>
                  <a:pt x="1649" y="3176"/>
                </a:lnTo>
                <a:lnTo>
                  <a:pt x="1611" y="3113"/>
                </a:lnTo>
                <a:lnTo>
                  <a:pt x="1574" y="3048"/>
                </a:lnTo>
                <a:lnTo>
                  <a:pt x="1538" y="2983"/>
                </a:lnTo>
                <a:lnTo>
                  <a:pt x="1502" y="2915"/>
                </a:lnTo>
                <a:lnTo>
                  <a:pt x="1466" y="2846"/>
                </a:lnTo>
                <a:lnTo>
                  <a:pt x="1430" y="2776"/>
                </a:lnTo>
                <a:lnTo>
                  <a:pt x="1395" y="2705"/>
                </a:lnTo>
                <a:lnTo>
                  <a:pt x="1362" y="2631"/>
                </a:lnTo>
                <a:lnTo>
                  <a:pt x="1328" y="2558"/>
                </a:lnTo>
                <a:lnTo>
                  <a:pt x="1295" y="2482"/>
                </a:lnTo>
                <a:lnTo>
                  <a:pt x="1262" y="2405"/>
                </a:lnTo>
                <a:lnTo>
                  <a:pt x="1315" y="2383"/>
                </a:lnTo>
                <a:close/>
                <a:moveTo>
                  <a:pt x="2571" y="4145"/>
                </a:moveTo>
                <a:lnTo>
                  <a:pt x="2616" y="4178"/>
                </a:lnTo>
                <a:lnTo>
                  <a:pt x="2661" y="4209"/>
                </a:lnTo>
                <a:lnTo>
                  <a:pt x="2708" y="4241"/>
                </a:lnTo>
                <a:lnTo>
                  <a:pt x="2754" y="4269"/>
                </a:lnTo>
                <a:lnTo>
                  <a:pt x="2800" y="4297"/>
                </a:lnTo>
                <a:lnTo>
                  <a:pt x="2847" y="4325"/>
                </a:lnTo>
                <a:lnTo>
                  <a:pt x="2894" y="4349"/>
                </a:lnTo>
                <a:lnTo>
                  <a:pt x="2942" y="4374"/>
                </a:lnTo>
                <a:lnTo>
                  <a:pt x="2989" y="4397"/>
                </a:lnTo>
                <a:lnTo>
                  <a:pt x="3037" y="4418"/>
                </a:lnTo>
                <a:lnTo>
                  <a:pt x="3084" y="4440"/>
                </a:lnTo>
                <a:lnTo>
                  <a:pt x="3133" y="4459"/>
                </a:lnTo>
                <a:lnTo>
                  <a:pt x="3181" y="4477"/>
                </a:lnTo>
                <a:lnTo>
                  <a:pt x="3230" y="4493"/>
                </a:lnTo>
                <a:lnTo>
                  <a:pt x="3278" y="4509"/>
                </a:lnTo>
                <a:lnTo>
                  <a:pt x="3327" y="4523"/>
                </a:lnTo>
                <a:lnTo>
                  <a:pt x="3377" y="4536"/>
                </a:lnTo>
                <a:lnTo>
                  <a:pt x="3425" y="4548"/>
                </a:lnTo>
                <a:lnTo>
                  <a:pt x="3475" y="4559"/>
                </a:lnTo>
                <a:lnTo>
                  <a:pt x="3525" y="4568"/>
                </a:lnTo>
                <a:lnTo>
                  <a:pt x="3575" y="4577"/>
                </a:lnTo>
                <a:lnTo>
                  <a:pt x="3624" y="4583"/>
                </a:lnTo>
                <a:lnTo>
                  <a:pt x="3675" y="4589"/>
                </a:lnTo>
                <a:lnTo>
                  <a:pt x="3725" y="4594"/>
                </a:lnTo>
                <a:lnTo>
                  <a:pt x="3776" y="4597"/>
                </a:lnTo>
                <a:lnTo>
                  <a:pt x="3825" y="4599"/>
                </a:lnTo>
                <a:lnTo>
                  <a:pt x="3876" y="4599"/>
                </a:lnTo>
                <a:lnTo>
                  <a:pt x="3927" y="4599"/>
                </a:lnTo>
                <a:lnTo>
                  <a:pt x="3978" y="4598"/>
                </a:lnTo>
                <a:lnTo>
                  <a:pt x="4029" y="4595"/>
                </a:lnTo>
                <a:lnTo>
                  <a:pt x="4080" y="4591"/>
                </a:lnTo>
                <a:lnTo>
                  <a:pt x="4131" y="4587"/>
                </a:lnTo>
                <a:lnTo>
                  <a:pt x="4136" y="4644"/>
                </a:lnTo>
                <a:lnTo>
                  <a:pt x="4084" y="4649"/>
                </a:lnTo>
                <a:lnTo>
                  <a:pt x="4032" y="4653"/>
                </a:lnTo>
                <a:lnTo>
                  <a:pt x="3979" y="4656"/>
                </a:lnTo>
                <a:lnTo>
                  <a:pt x="3927" y="4657"/>
                </a:lnTo>
                <a:lnTo>
                  <a:pt x="3875" y="4658"/>
                </a:lnTo>
                <a:lnTo>
                  <a:pt x="3823" y="4657"/>
                </a:lnTo>
                <a:lnTo>
                  <a:pt x="3772" y="4655"/>
                </a:lnTo>
                <a:lnTo>
                  <a:pt x="3720" y="4651"/>
                </a:lnTo>
                <a:lnTo>
                  <a:pt x="3668" y="4647"/>
                </a:lnTo>
                <a:lnTo>
                  <a:pt x="3618" y="4641"/>
                </a:lnTo>
                <a:lnTo>
                  <a:pt x="3566" y="4633"/>
                </a:lnTo>
                <a:lnTo>
                  <a:pt x="3515" y="4625"/>
                </a:lnTo>
                <a:lnTo>
                  <a:pt x="3464" y="4615"/>
                </a:lnTo>
                <a:lnTo>
                  <a:pt x="3413" y="4605"/>
                </a:lnTo>
                <a:lnTo>
                  <a:pt x="3362" y="4592"/>
                </a:lnTo>
                <a:lnTo>
                  <a:pt x="3312" y="4579"/>
                </a:lnTo>
                <a:lnTo>
                  <a:pt x="3261" y="4564"/>
                </a:lnTo>
                <a:lnTo>
                  <a:pt x="3212" y="4548"/>
                </a:lnTo>
                <a:lnTo>
                  <a:pt x="3162" y="4531"/>
                </a:lnTo>
                <a:lnTo>
                  <a:pt x="3112" y="4513"/>
                </a:lnTo>
                <a:lnTo>
                  <a:pt x="3063" y="4493"/>
                </a:lnTo>
                <a:lnTo>
                  <a:pt x="3014" y="4473"/>
                </a:lnTo>
                <a:lnTo>
                  <a:pt x="2965" y="4450"/>
                </a:lnTo>
                <a:lnTo>
                  <a:pt x="2916" y="4426"/>
                </a:lnTo>
                <a:lnTo>
                  <a:pt x="2868" y="4401"/>
                </a:lnTo>
                <a:lnTo>
                  <a:pt x="2820" y="4375"/>
                </a:lnTo>
                <a:lnTo>
                  <a:pt x="2772" y="4348"/>
                </a:lnTo>
                <a:lnTo>
                  <a:pt x="2723" y="4319"/>
                </a:lnTo>
                <a:lnTo>
                  <a:pt x="2676" y="4290"/>
                </a:lnTo>
                <a:lnTo>
                  <a:pt x="2630" y="4258"/>
                </a:lnTo>
                <a:lnTo>
                  <a:pt x="2582" y="4225"/>
                </a:lnTo>
                <a:lnTo>
                  <a:pt x="2536" y="4191"/>
                </a:lnTo>
                <a:lnTo>
                  <a:pt x="2571" y="4145"/>
                </a:lnTo>
                <a:close/>
                <a:moveTo>
                  <a:pt x="4131" y="4587"/>
                </a:moveTo>
                <a:lnTo>
                  <a:pt x="4182" y="4580"/>
                </a:lnTo>
                <a:lnTo>
                  <a:pt x="4234" y="4573"/>
                </a:lnTo>
                <a:lnTo>
                  <a:pt x="4284" y="4564"/>
                </a:lnTo>
                <a:lnTo>
                  <a:pt x="4335" y="4554"/>
                </a:lnTo>
                <a:lnTo>
                  <a:pt x="4387" y="4544"/>
                </a:lnTo>
                <a:lnTo>
                  <a:pt x="4438" y="4531"/>
                </a:lnTo>
                <a:lnTo>
                  <a:pt x="4490" y="4518"/>
                </a:lnTo>
                <a:lnTo>
                  <a:pt x="4541" y="4504"/>
                </a:lnTo>
                <a:lnTo>
                  <a:pt x="4593" y="4488"/>
                </a:lnTo>
                <a:lnTo>
                  <a:pt x="4645" y="4471"/>
                </a:lnTo>
                <a:lnTo>
                  <a:pt x="4696" y="4453"/>
                </a:lnTo>
                <a:lnTo>
                  <a:pt x="4748" y="4434"/>
                </a:lnTo>
                <a:lnTo>
                  <a:pt x="4799" y="4415"/>
                </a:lnTo>
                <a:lnTo>
                  <a:pt x="4851" y="4394"/>
                </a:lnTo>
                <a:lnTo>
                  <a:pt x="4901" y="4371"/>
                </a:lnTo>
                <a:lnTo>
                  <a:pt x="4953" y="4347"/>
                </a:lnTo>
                <a:lnTo>
                  <a:pt x="5004" y="4322"/>
                </a:lnTo>
                <a:lnTo>
                  <a:pt x="5055" y="4296"/>
                </a:lnTo>
                <a:lnTo>
                  <a:pt x="5107" y="4270"/>
                </a:lnTo>
                <a:lnTo>
                  <a:pt x="5158" y="4242"/>
                </a:lnTo>
                <a:lnTo>
                  <a:pt x="5209" y="4213"/>
                </a:lnTo>
                <a:lnTo>
                  <a:pt x="5260" y="4182"/>
                </a:lnTo>
                <a:lnTo>
                  <a:pt x="5311" y="4150"/>
                </a:lnTo>
                <a:lnTo>
                  <a:pt x="5361" y="4119"/>
                </a:lnTo>
                <a:lnTo>
                  <a:pt x="5412" y="4085"/>
                </a:lnTo>
                <a:lnTo>
                  <a:pt x="5463" y="4050"/>
                </a:lnTo>
                <a:lnTo>
                  <a:pt x="5513" y="4015"/>
                </a:lnTo>
                <a:lnTo>
                  <a:pt x="5564" y="3978"/>
                </a:lnTo>
                <a:lnTo>
                  <a:pt x="5614" y="3939"/>
                </a:lnTo>
                <a:lnTo>
                  <a:pt x="5663" y="3901"/>
                </a:lnTo>
                <a:lnTo>
                  <a:pt x="5714" y="3860"/>
                </a:lnTo>
                <a:lnTo>
                  <a:pt x="5763" y="3819"/>
                </a:lnTo>
                <a:lnTo>
                  <a:pt x="5800" y="3863"/>
                </a:lnTo>
                <a:lnTo>
                  <a:pt x="5750" y="3905"/>
                </a:lnTo>
                <a:lnTo>
                  <a:pt x="5699" y="3946"/>
                </a:lnTo>
                <a:lnTo>
                  <a:pt x="5649" y="3985"/>
                </a:lnTo>
                <a:lnTo>
                  <a:pt x="5598" y="4025"/>
                </a:lnTo>
                <a:lnTo>
                  <a:pt x="5546" y="4062"/>
                </a:lnTo>
                <a:lnTo>
                  <a:pt x="5495" y="4098"/>
                </a:lnTo>
                <a:lnTo>
                  <a:pt x="5443" y="4134"/>
                </a:lnTo>
                <a:lnTo>
                  <a:pt x="5392" y="4167"/>
                </a:lnTo>
                <a:lnTo>
                  <a:pt x="5340" y="4201"/>
                </a:lnTo>
                <a:lnTo>
                  <a:pt x="5288" y="4233"/>
                </a:lnTo>
                <a:lnTo>
                  <a:pt x="5236" y="4264"/>
                </a:lnTo>
                <a:lnTo>
                  <a:pt x="5184" y="4293"/>
                </a:lnTo>
                <a:lnTo>
                  <a:pt x="5132" y="4322"/>
                </a:lnTo>
                <a:lnTo>
                  <a:pt x="5080" y="4349"/>
                </a:lnTo>
                <a:lnTo>
                  <a:pt x="5028" y="4375"/>
                </a:lnTo>
                <a:lnTo>
                  <a:pt x="4976" y="4400"/>
                </a:lnTo>
                <a:lnTo>
                  <a:pt x="4923" y="4424"/>
                </a:lnTo>
                <a:lnTo>
                  <a:pt x="4871" y="4448"/>
                </a:lnTo>
                <a:lnTo>
                  <a:pt x="4819" y="4469"/>
                </a:lnTo>
                <a:lnTo>
                  <a:pt x="4766" y="4490"/>
                </a:lnTo>
                <a:lnTo>
                  <a:pt x="4714" y="4509"/>
                </a:lnTo>
                <a:lnTo>
                  <a:pt x="4661" y="4527"/>
                </a:lnTo>
                <a:lnTo>
                  <a:pt x="4609" y="4544"/>
                </a:lnTo>
                <a:lnTo>
                  <a:pt x="4556" y="4560"/>
                </a:lnTo>
                <a:lnTo>
                  <a:pt x="4504" y="4574"/>
                </a:lnTo>
                <a:lnTo>
                  <a:pt x="4451" y="4588"/>
                </a:lnTo>
                <a:lnTo>
                  <a:pt x="4399" y="4600"/>
                </a:lnTo>
                <a:lnTo>
                  <a:pt x="4347" y="4612"/>
                </a:lnTo>
                <a:lnTo>
                  <a:pt x="4293" y="4622"/>
                </a:lnTo>
                <a:lnTo>
                  <a:pt x="4241" y="4630"/>
                </a:lnTo>
                <a:lnTo>
                  <a:pt x="4189" y="4638"/>
                </a:lnTo>
                <a:lnTo>
                  <a:pt x="4136" y="4644"/>
                </a:lnTo>
                <a:lnTo>
                  <a:pt x="4131" y="4587"/>
                </a:lnTo>
                <a:close/>
                <a:moveTo>
                  <a:pt x="5763" y="3819"/>
                </a:moveTo>
                <a:lnTo>
                  <a:pt x="5837" y="3756"/>
                </a:lnTo>
                <a:lnTo>
                  <a:pt x="5910" y="3690"/>
                </a:lnTo>
                <a:lnTo>
                  <a:pt x="5983" y="3623"/>
                </a:lnTo>
                <a:lnTo>
                  <a:pt x="6054" y="3553"/>
                </a:lnTo>
                <a:lnTo>
                  <a:pt x="6127" y="3480"/>
                </a:lnTo>
                <a:lnTo>
                  <a:pt x="6198" y="3404"/>
                </a:lnTo>
                <a:lnTo>
                  <a:pt x="6269" y="3328"/>
                </a:lnTo>
                <a:lnTo>
                  <a:pt x="6339" y="3248"/>
                </a:lnTo>
                <a:lnTo>
                  <a:pt x="6408" y="3167"/>
                </a:lnTo>
                <a:lnTo>
                  <a:pt x="6477" y="3082"/>
                </a:lnTo>
                <a:lnTo>
                  <a:pt x="6546" y="2996"/>
                </a:lnTo>
                <a:lnTo>
                  <a:pt x="6614" y="2908"/>
                </a:lnTo>
                <a:lnTo>
                  <a:pt x="6680" y="2817"/>
                </a:lnTo>
                <a:lnTo>
                  <a:pt x="6747" y="2724"/>
                </a:lnTo>
                <a:lnTo>
                  <a:pt x="6813" y="2629"/>
                </a:lnTo>
                <a:lnTo>
                  <a:pt x="6878" y="2532"/>
                </a:lnTo>
                <a:lnTo>
                  <a:pt x="6943" y="2432"/>
                </a:lnTo>
                <a:lnTo>
                  <a:pt x="7006" y="2331"/>
                </a:lnTo>
                <a:lnTo>
                  <a:pt x="7068" y="2227"/>
                </a:lnTo>
                <a:lnTo>
                  <a:pt x="7130" y="2120"/>
                </a:lnTo>
                <a:lnTo>
                  <a:pt x="7191" y="2012"/>
                </a:lnTo>
                <a:lnTo>
                  <a:pt x="7251" y="1902"/>
                </a:lnTo>
                <a:lnTo>
                  <a:pt x="7310" y="1789"/>
                </a:lnTo>
                <a:lnTo>
                  <a:pt x="7369" y="1675"/>
                </a:lnTo>
                <a:lnTo>
                  <a:pt x="7426" y="1559"/>
                </a:lnTo>
                <a:lnTo>
                  <a:pt x="7483" y="1440"/>
                </a:lnTo>
                <a:lnTo>
                  <a:pt x="7537" y="1319"/>
                </a:lnTo>
                <a:lnTo>
                  <a:pt x="7591" y="1196"/>
                </a:lnTo>
                <a:lnTo>
                  <a:pt x="7646" y="1070"/>
                </a:lnTo>
                <a:lnTo>
                  <a:pt x="7698" y="944"/>
                </a:lnTo>
                <a:lnTo>
                  <a:pt x="7749" y="815"/>
                </a:lnTo>
                <a:lnTo>
                  <a:pt x="7798" y="684"/>
                </a:lnTo>
                <a:lnTo>
                  <a:pt x="7853" y="704"/>
                </a:lnTo>
                <a:lnTo>
                  <a:pt x="7803" y="835"/>
                </a:lnTo>
                <a:lnTo>
                  <a:pt x="7751" y="965"/>
                </a:lnTo>
                <a:lnTo>
                  <a:pt x="7699" y="1094"/>
                </a:lnTo>
                <a:lnTo>
                  <a:pt x="7645" y="1220"/>
                </a:lnTo>
                <a:lnTo>
                  <a:pt x="7590" y="1343"/>
                </a:lnTo>
                <a:lnTo>
                  <a:pt x="7534" y="1465"/>
                </a:lnTo>
                <a:lnTo>
                  <a:pt x="7477" y="1585"/>
                </a:lnTo>
                <a:lnTo>
                  <a:pt x="7420" y="1702"/>
                </a:lnTo>
                <a:lnTo>
                  <a:pt x="7361" y="1817"/>
                </a:lnTo>
                <a:lnTo>
                  <a:pt x="7301" y="1931"/>
                </a:lnTo>
                <a:lnTo>
                  <a:pt x="7241" y="2042"/>
                </a:lnTo>
                <a:lnTo>
                  <a:pt x="7179" y="2151"/>
                </a:lnTo>
                <a:lnTo>
                  <a:pt x="7117" y="2258"/>
                </a:lnTo>
                <a:lnTo>
                  <a:pt x="7053" y="2362"/>
                </a:lnTo>
                <a:lnTo>
                  <a:pt x="6990" y="2465"/>
                </a:lnTo>
                <a:lnTo>
                  <a:pt x="6926" y="2566"/>
                </a:lnTo>
                <a:lnTo>
                  <a:pt x="6860" y="2663"/>
                </a:lnTo>
                <a:lnTo>
                  <a:pt x="6794" y="2759"/>
                </a:lnTo>
                <a:lnTo>
                  <a:pt x="6727" y="2853"/>
                </a:lnTo>
                <a:lnTo>
                  <a:pt x="6659" y="2944"/>
                </a:lnTo>
                <a:lnTo>
                  <a:pt x="6590" y="3034"/>
                </a:lnTo>
                <a:lnTo>
                  <a:pt x="6521" y="3121"/>
                </a:lnTo>
                <a:lnTo>
                  <a:pt x="6451" y="3206"/>
                </a:lnTo>
                <a:lnTo>
                  <a:pt x="6381" y="3288"/>
                </a:lnTo>
                <a:lnTo>
                  <a:pt x="6311" y="3368"/>
                </a:lnTo>
                <a:lnTo>
                  <a:pt x="6239" y="3445"/>
                </a:lnTo>
                <a:lnTo>
                  <a:pt x="6167" y="3521"/>
                </a:lnTo>
                <a:lnTo>
                  <a:pt x="6095" y="3594"/>
                </a:lnTo>
                <a:lnTo>
                  <a:pt x="6022" y="3666"/>
                </a:lnTo>
                <a:lnTo>
                  <a:pt x="5948" y="3733"/>
                </a:lnTo>
                <a:lnTo>
                  <a:pt x="5875" y="3800"/>
                </a:lnTo>
                <a:lnTo>
                  <a:pt x="5800" y="3863"/>
                </a:lnTo>
                <a:lnTo>
                  <a:pt x="5763" y="3819"/>
                </a:lnTo>
                <a:close/>
                <a:moveTo>
                  <a:pt x="7798" y="684"/>
                </a:moveTo>
                <a:lnTo>
                  <a:pt x="7805" y="667"/>
                </a:lnTo>
                <a:lnTo>
                  <a:pt x="7812" y="651"/>
                </a:lnTo>
                <a:lnTo>
                  <a:pt x="7865" y="676"/>
                </a:lnTo>
                <a:lnTo>
                  <a:pt x="7858" y="689"/>
                </a:lnTo>
                <a:lnTo>
                  <a:pt x="7853" y="704"/>
                </a:lnTo>
                <a:lnTo>
                  <a:pt x="7798" y="684"/>
                </a:lnTo>
                <a:close/>
                <a:moveTo>
                  <a:pt x="7812" y="651"/>
                </a:moveTo>
                <a:lnTo>
                  <a:pt x="7820" y="635"/>
                </a:lnTo>
                <a:lnTo>
                  <a:pt x="7829" y="619"/>
                </a:lnTo>
                <a:lnTo>
                  <a:pt x="7839" y="604"/>
                </a:lnTo>
                <a:lnTo>
                  <a:pt x="7849" y="588"/>
                </a:lnTo>
                <a:lnTo>
                  <a:pt x="7859" y="573"/>
                </a:lnTo>
                <a:lnTo>
                  <a:pt x="7872" y="558"/>
                </a:lnTo>
                <a:lnTo>
                  <a:pt x="7883" y="544"/>
                </a:lnTo>
                <a:lnTo>
                  <a:pt x="7897" y="529"/>
                </a:lnTo>
                <a:lnTo>
                  <a:pt x="7910" y="515"/>
                </a:lnTo>
                <a:lnTo>
                  <a:pt x="7924" y="502"/>
                </a:lnTo>
                <a:lnTo>
                  <a:pt x="7938" y="488"/>
                </a:lnTo>
                <a:lnTo>
                  <a:pt x="7954" y="475"/>
                </a:lnTo>
                <a:lnTo>
                  <a:pt x="7970" y="462"/>
                </a:lnTo>
                <a:lnTo>
                  <a:pt x="7987" y="450"/>
                </a:lnTo>
                <a:lnTo>
                  <a:pt x="8004" y="437"/>
                </a:lnTo>
                <a:lnTo>
                  <a:pt x="8022" y="425"/>
                </a:lnTo>
                <a:lnTo>
                  <a:pt x="8058" y="402"/>
                </a:lnTo>
                <a:lnTo>
                  <a:pt x="8098" y="381"/>
                </a:lnTo>
                <a:lnTo>
                  <a:pt x="8139" y="360"/>
                </a:lnTo>
                <a:lnTo>
                  <a:pt x="8181" y="342"/>
                </a:lnTo>
                <a:lnTo>
                  <a:pt x="8226" y="325"/>
                </a:lnTo>
                <a:lnTo>
                  <a:pt x="8272" y="310"/>
                </a:lnTo>
                <a:lnTo>
                  <a:pt x="8320" y="296"/>
                </a:lnTo>
                <a:lnTo>
                  <a:pt x="8369" y="284"/>
                </a:lnTo>
                <a:lnTo>
                  <a:pt x="8383" y="340"/>
                </a:lnTo>
                <a:lnTo>
                  <a:pt x="8336" y="351"/>
                </a:lnTo>
                <a:lnTo>
                  <a:pt x="8291" y="364"/>
                </a:lnTo>
                <a:lnTo>
                  <a:pt x="8248" y="379"/>
                </a:lnTo>
                <a:lnTo>
                  <a:pt x="8206" y="394"/>
                </a:lnTo>
                <a:lnTo>
                  <a:pt x="8167" y="411"/>
                </a:lnTo>
                <a:lnTo>
                  <a:pt x="8128" y="431"/>
                </a:lnTo>
                <a:lnTo>
                  <a:pt x="8092" y="450"/>
                </a:lnTo>
                <a:lnTo>
                  <a:pt x="8058" y="470"/>
                </a:lnTo>
                <a:lnTo>
                  <a:pt x="8025" y="493"/>
                </a:lnTo>
                <a:lnTo>
                  <a:pt x="7995" y="515"/>
                </a:lnTo>
                <a:lnTo>
                  <a:pt x="7981" y="528"/>
                </a:lnTo>
                <a:lnTo>
                  <a:pt x="7968" y="540"/>
                </a:lnTo>
                <a:lnTo>
                  <a:pt x="7954" y="553"/>
                </a:lnTo>
                <a:lnTo>
                  <a:pt x="7942" y="565"/>
                </a:lnTo>
                <a:lnTo>
                  <a:pt x="7929" y="579"/>
                </a:lnTo>
                <a:lnTo>
                  <a:pt x="7918" y="592"/>
                </a:lnTo>
                <a:lnTo>
                  <a:pt x="7908" y="605"/>
                </a:lnTo>
                <a:lnTo>
                  <a:pt x="7898" y="619"/>
                </a:lnTo>
                <a:lnTo>
                  <a:pt x="7889" y="633"/>
                </a:lnTo>
                <a:lnTo>
                  <a:pt x="7880" y="646"/>
                </a:lnTo>
                <a:lnTo>
                  <a:pt x="7872" y="661"/>
                </a:lnTo>
                <a:lnTo>
                  <a:pt x="7865" y="676"/>
                </a:lnTo>
                <a:lnTo>
                  <a:pt x="7812" y="651"/>
                </a:lnTo>
                <a:close/>
                <a:moveTo>
                  <a:pt x="8369" y="284"/>
                </a:moveTo>
                <a:lnTo>
                  <a:pt x="8420" y="273"/>
                </a:lnTo>
                <a:lnTo>
                  <a:pt x="8471" y="264"/>
                </a:lnTo>
                <a:lnTo>
                  <a:pt x="8523" y="258"/>
                </a:lnTo>
                <a:lnTo>
                  <a:pt x="8577" y="252"/>
                </a:lnTo>
                <a:lnTo>
                  <a:pt x="8631" y="250"/>
                </a:lnTo>
                <a:lnTo>
                  <a:pt x="8687" y="247"/>
                </a:lnTo>
                <a:lnTo>
                  <a:pt x="8742" y="249"/>
                </a:lnTo>
                <a:lnTo>
                  <a:pt x="8800" y="251"/>
                </a:lnTo>
                <a:lnTo>
                  <a:pt x="8856" y="256"/>
                </a:lnTo>
                <a:lnTo>
                  <a:pt x="8914" y="263"/>
                </a:lnTo>
                <a:lnTo>
                  <a:pt x="8973" y="272"/>
                </a:lnTo>
                <a:lnTo>
                  <a:pt x="9030" y="282"/>
                </a:lnTo>
                <a:lnTo>
                  <a:pt x="9089" y="296"/>
                </a:lnTo>
                <a:lnTo>
                  <a:pt x="9148" y="312"/>
                </a:lnTo>
                <a:lnTo>
                  <a:pt x="9177" y="321"/>
                </a:lnTo>
                <a:lnTo>
                  <a:pt x="9207" y="331"/>
                </a:lnTo>
                <a:lnTo>
                  <a:pt x="9236" y="340"/>
                </a:lnTo>
                <a:lnTo>
                  <a:pt x="9265" y="351"/>
                </a:lnTo>
                <a:lnTo>
                  <a:pt x="9245" y="406"/>
                </a:lnTo>
                <a:lnTo>
                  <a:pt x="9189" y="385"/>
                </a:lnTo>
                <a:lnTo>
                  <a:pt x="9132" y="368"/>
                </a:lnTo>
                <a:lnTo>
                  <a:pt x="9075" y="353"/>
                </a:lnTo>
                <a:lnTo>
                  <a:pt x="9019" y="340"/>
                </a:lnTo>
                <a:lnTo>
                  <a:pt x="8962" y="329"/>
                </a:lnTo>
                <a:lnTo>
                  <a:pt x="8907" y="320"/>
                </a:lnTo>
                <a:lnTo>
                  <a:pt x="8852" y="313"/>
                </a:lnTo>
                <a:lnTo>
                  <a:pt x="8796" y="308"/>
                </a:lnTo>
                <a:lnTo>
                  <a:pt x="8741" y="306"/>
                </a:lnTo>
                <a:lnTo>
                  <a:pt x="8688" y="306"/>
                </a:lnTo>
                <a:lnTo>
                  <a:pt x="8634" y="307"/>
                </a:lnTo>
                <a:lnTo>
                  <a:pt x="8582" y="310"/>
                </a:lnTo>
                <a:lnTo>
                  <a:pt x="8531" y="315"/>
                </a:lnTo>
                <a:lnTo>
                  <a:pt x="8480" y="322"/>
                </a:lnTo>
                <a:lnTo>
                  <a:pt x="8430" y="330"/>
                </a:lnTo>
                <a:lnTo>
                  <a:pt x="8383" y="340"/>
                </a:lnTo>
                <a:lnTo>
                  <a:pt x="8369" y="284"/>
                </a:lnTo>
                <a:close/>
                <a:moveTo>
                  <a:pt x="9265" y="351"/>
                </a:moveTo>
                <a:lnTo>
                  <a:pt x="9298" y="364"/>
                </a:lnTo>
                <a:lnTo>
                  <a:pt x="9330" y="377"/>
                </a:lnTo>
                <a:lnTo>
                  <a:pt x="9363" y="391"/>
                </a:lnTo>
                <a:lnTo>
                  <a:pt x="9394" y="406"/>
                </a:lnTo>
                <a:lnTo>
                  <a:pt x="9369" y="458"/>
                </a:lnTo>
                <a:lnTo>
                  <a:pt x="9338" y="444"/>
                </a:lnTo>
                <a:lnTo>
                  <a:pt x="9307" y="431"/>
                </a:lnTo>
                <a:lnTo>
                  <a:pt x="9276" y="417"/>
                </a:lnTo>
                <a:lnTo>
                  <a:pt x="9245" y="406"/>
                </a:lnTo>
                <a:lnTo>
                  <a:pt x="9265" y="351"/>
                </a:lnTo>
                <a:close/>
                <a:moveTo>
                  <a:pt x="9394" y="406"/>
                </a:moveTo>
                <a:lnTo>
                  <a:pt x="9522" y="466"/>
                </a:lnTo>
                <a:lnTo>
                  <a:pt x="9649" y="523"/>
                </a:lnTo>
                <a:lnTo>
                  <a:pt x="9775" y="579"/>
                </a:lnTo>
                <a:lnTo>
                  <a:pt x="9899" y="631"/>
                </a:lnTo>
                <a:lnTo>
                  <a:pt x="10024" y="681"/>
                </a:lnTo>
                <a:lnTo>
                  <a:pt x="10147" y="730"/>
                </a:lnTo>
                <a:lnTo>
                  <a:pt x="10270" y="775"/>
                </a:lnTo>
                <a:lnTo>
                  <a:pt x="10391" y="819"/>
                </a:lnTo>
                <a:lnTo>
                  <a:pt x="10512" y="861"/>
                </a:lnTo>
                <a:lnTo>
                  <a:pt x="10632" y="900"/>
                </a:lnTo>
                <a:lnTo>
                  <a:pt x="10751" y="937"/>
                </a:lnTo>
                <a:lnTo>
                  <a:pt x="10868" y="972"/>
                </a:lnTo>
                <a:lnTo>
                  <a:pt x="10984" y="1005"/>
                </a:lnTo>
                <a:lnTo>
                  <a:pt x="11101" y="1035"/>
                </a:lnTo>
                <a:lnTo>
                  <a:pt x="11216" y="1064"/>
                </a:lnTo>
                <a:lnTo>
                  <a:pt x="11330" y="1090"/>
                </a:lnTo>
                <a:lnTo>
                  <a:pt x="11443" y="1113"/>
                </a:lnTo>
                <a:lnTo>
                  <a:pt x="11556" y="1136"/>
                </a:lnTo>
                <a:lnTo>
                  <a:pt x="11668" y="1156"/>
                </a:lnTo>
                <a:lnTo>
                  <a:pt x="11778" y="1174"/>
                </a:lnTo>
                <a:lnTo>
                  <a:pt x="11889" y="1190"/>
                </a:lnTo>
                <a:lnTo>
                  <a:pt x="11997" y="1204"/>
                </a:lnTo>
                <a:lnTo>
                  <a:pt x="12105" y="1216"/>
                </a:lnTo>
                <a:lnTo>
                  <a:pt x="12212" y="1226"/>
                </a:lnTo>
                <a:lnTo>
                  <a:pt x="12318" y="1234"/>
                </a:lnTo>
                <a:lnTo>
                  <a:pt x="12423" y="1240"/>
                </a:lnTo>
                <a:lnTo>
                  <a:pt x="12528" y="1244"/>
                </a:lnTo>
                <a:lnTo>
                  <a:pt x="12632" y="1247"/>
                </a:lnTo>
                <a:lnTo>
                  <a:pt x="12734" y="1247"/>
                </a:lnTo>
                <a:lnTo>
                  <a:pt x="12837" y="1246"/>
                </a:lnTo>
                <a:lnTo>
                  <a:pt x="12938" y="1242"/>
                </a:lnTo>
                <a:lnTo>
                  <a:pt x="13037" y="1236"/>
                </a:lnTo>
                <a:lnTo>
                  <a:pt x="13040" y="1294"/>
                </a:lnTo>
                <a:lnTo>
                  <a:pt x="12940" y="1300"/>
                </a:lnTo>
                <a:lnTo>
                  <a:pt x="12838" y="1303"/>
                </a:lnTo>
                <a:lnTo>
                  <a:pt x="12735" y="1304"/>
                </a:lnTo>
                <a:lnTo>
                  <a:pt x="12631" y="1304"/>
                </a:lnTo>
                <a:lnTo>
                  <a:pt x="12527" y="1302"/>
                </a:lnTo>
                <a:lnTo>
                  <a:pt x="12422" y="1298"/>
                </a:lnTo>
                <a:lnTo>
                  <a:pt x="12316" y="1292"/>
                </a:lnTo>
                <a:lnTo>
                  <a:pt x="12209" y="1284"/>
                </a:lnTo>
                <a:lnTo>
                  <a:pt x="12100" y="1274"/>
                </a:lnTo>
                <a:lnTo>
                  <a:pt x="11992" y="1261"/>
                </a:lnTo>
                <a:lnTo>
                  <a:pt x="11882" y="1248"/>
                </a:lnTo>
                <a:lnTo>
                  <a:pt x="11771" y="1232"/>
                </a:lnTo>
                <a:lnTo>
                  <a:pt x="11659" y="1214"/>
                </a:lnTo>
                <a:lnTo>
                  <a:pt x="11547" y="1194"/>
                </a:lnTo>
                <a:lnTo>
                  <a:pt x="11434" y="1171"/>
                </a:lnTo>
                <a:lnTo>
                  <a:pt x="11320" y="1147"/>
                </a:lnTo>
                <a:lnTo>
                  <a:pt x="11205" y="1120"/>
                </a:lnTo>
                <a:lnTo>
                  <a:pt x="11088" y="1092"/>
                </a:lnTo>
                <a:lnTo>
                  <a:pt x="10972" y="1061"/>
                </a:lnTo>
                <a:lnTo>
                  <a:pt x="10853" y="1029"/>
                </a:lnTo>
                <a:lnTo>
                  <a:pt x="10735" y="993"/>
                </a:lnTo>
                <a:lnTo>
                  <a:pt x="10615" y="956"/>
                </a:lnTo>
                <a:lnTo>
                  <a:pt x="10495" y="917"/>
                </a:lnTo>
                <a:lnTo>
                  <a:pt x="10373" y="875"/>
                </a:lnTo>
                <a:lnTo>
                  <a:pt x="10251" y="831"/>
                </a:lnTo>
                <a:lnTo>
                  <a:pt x="10128" y="784"/>
                </a:lnTo>
                <a:lnTo>
                  <a:pt x="10003" y="736"/>
                </a:lnTo>
                <a:lnTo>
                  <a:pt x="9879" y="685"/>
                </a:lnTo>
                <a:lnTo>
                  <a:pt x="9753" y="632"/>
                </a:lnTo>
                <a:lnTo>
                  <a:pt x="9626" y="576"/>
                </a:lnTo>
                <a:lnTo>
                  <a:pt x="9498" y="519"/>
                </a:lnTo>
                <a:lnTo>
                  <a:pt x="9369" y="458"/>
                </a:lnTo>
                <a:lnTo>
                  <a:pt x="9394" y="406"/>
                </a:lnTo>
                <a:close/>
                <a:moveTo>
                  <a:pt x="13037" y="1236"/>
                </a:moveTo>
                <a:lnTo>
                  <a:pt x="13148" y="1229"/>
                </a:lnTo>
                <a:lnTo>
                  <a:pt x="13256" y="1218"/>
                </a:lnTo>
                <a:lnTo>
                  <a:pt x="13365" y="1206"/>
                </a:lnTo>
                <a:lnTo>
                  <a:pt x="13471" y="1191"/>
                </a:lnTo>
                <a:lnTo>
                  <a:pt x="13577" y="1175"/>
                </a:lnTo>
                <a:lnTo>
                  <a:pt x="13681" y="1156"/>
                </a:lnTo>
                <a:lnTo>
                  <a:pt x="13785" y="1136"/>
                </a:lnTo>
                <a:lnTo>
                  <a:pt x="13888" y="1112"/>
                </a:lnTo>
                <a:lnTo>
                  <a:pt x="13990" y="1087"/>
                </a:lnTo>
                <a:lnTo>
                  <a:pt x="14090" y="1060"/>
                </a:lnTo>
                <a:lnTo>
                  <a:pt x="14190" y="1032"/>
                </a:lnTo>
                <a:lnTo>
                  <a:pt x="14288" y="1000"/>
                </a:lnTo>
                <a:lnTo>
                  <a:pt x="14385" y="967"/>
                </a:lnTo>
                <a:lnTo>
                  <a:pt x="14481" y="932"/>
                </a:lnTo>
                <a:lnTo>
                  <a:pt x="14576" y="895"/>
                </a:lnTo>
                <a:lnTo>
                  <a:pt x="14670" y="857"/>
                </a:lnTo>
                <a:lnTo>
                  <a:pt x="14764" y="816"/>
                </a:lnTo>
                <a:lnTo>
                  <a:pt x="14856" y="774"/>
                </a:lnTo>
                <a:lnTo>
                  <a:pt x="14947" y="730"/>
                </a:lnTo>
                <a:lnTo>
                  <a:pt x="15036" y="684"/>
                </a:lnTo>
                <a:lnTo>
                  <a:pt x="15126" y="636"/>
                </a:lnTo>
                <a:lnTo>
                  <a:pt x="15214" y="587"/>
                </a:lnTo>
                <a:lnTo>
                  <a:pt x="15301" y="535"/>
                </a:lnTo>
                <a:lnTo>
                  <a:pt x="15387" y="483"/>
                </a:lnTo>
                <a:lnTo>
                  <a:pt x="15472" y="427"/>
                </a:lnTo>
                <a:lnTo>
                  <a:pt x="15555" y="371"/>
                </a:lnTo>
                <a:lnTo>
                  <a:pt x="15638" y="313"/>
                </a:lnTo>
                <a:lnTo>
                  <a:pt x="15719" y="254"/>
                </a:lnTo>
                <a:lnTo>
                  <a:pt x="15800" y="193"/>
                </a:lnTo>
                <a:lnTo>
                  <a:pt x="15880" y="130"/>
                </a:lnTo>
                <a:lnTo>
                  <a:pt x="15959" y="65"/>
                </a:lnTo>
                <a:lnTo>
                  <a:pt x="16036" y="0"/>
                </a:lnTo>
                <a:lnTo>
                  <a:pt x="16074" y="44"/>
                </a:lnTo>
                <a:lnTo>
                  <a:pt x="15996" y="111"/>
                </a:lnTo>
                <a:lnTo>
                  <a:pt x="15916" y="175"/>
                </a:lnTo>
                <a:lnTo>
                  <a:pt x="15836" y="238"/>
                </a:lnTo>
                <a:lnTo>
                  <a:pt x="15754" y="301"/>
                </a:lnTo>
                <a:lnTo>
                  <a:pt x="15671" y="360"/>
                </a:lnTo>
                <a:lnTo>
                  <a:pt x="15587" y="419"/>
                </a:lnTo>
                <a:lnTo>
                  <a:pt x="15502" y="476"/>
                </a:lnTo>
                <a:lnTo>
                  <a:pt x="15417" y="531"/>
                </a:lnTo>
                <a:lnTo>
                  <a:pt x="15330" y="585"/>
                </a:lnTo>
                <a:lnTo>
                  <a:pt x="15242" y="636"/>
                </a:lnTo>
                <a:lnTo>
                  <a:pt x="15153" y="687"/>
                </a:lnTo>
                <a:lnTo>
                  <a:pt x="15064" y="736"/>
                </a:lnTo>
                <a:lnTo>
                  <a:pt x="14972" y="782"/>
                </a:lnTo>
                <a:lnTo>
                  <a:pt x="14880" y="826"/>
                </a:lnTo>
                <a:lnTo>
                  <a:pt x="14787" y="869"/>
                </a:lnTo>
                <a:lnTo>
                  <a:pt x="14693" y="911"/>
                </a:lnTo>
                <a:lnTo>
                  <a:pt x="14598" y="949"/>
                </a:lnTo>
                <a:lnTo>
                  <a:pt x="14502" y="987"/>
                </a:lnTo>
                <a:lnTo>
                  <a:pt x="14403" y="1022"/>
                </a:lnTo>
                <a:lnTo>
                  <a:pt x="14305" y="1056"/>
                </a:lnTo>
                <a:lnTo>
                  <a:pt x="14206" y="1087"/>
                </a:lnTo>
                <a:lnTo>
                  <a:pt x="14105" y="1117"/>
                </a:lnTo>
                <a:lnTo>
                  <a:pt x="14003" y="1144"/>
                </a:lnTo>
                <a:lnTo>
                  <a:pt x="13902" y="1169"/>
                </a:lnTo>
                <a:lnTo>
                  <a:pt x="13798" y="1192"/>
                </a:lnTo>
                <a:lnTo>
                  <a:pt x="13693" y="1213"/>
                </a:lnTo>
                <a:lnTo>
                  <a:pt x="13586" y="1232"/>
                </a:lnTo>
                <a:lnTo>
                  <a:pt x="13480" y="1249"/>
                </a:lnTo>
                <a:lnTo>
                  <a:pt x="13372" y="1264"/>
                </a:lnTo>
                <a:lnTo>
                  <a:pt x="13262" y="1276"/>
                </a:lnTo>
                <a:lnTo>
                  <a:pt x="13152" y="1286"/>
                </a:lnTo>
                <a:lnTo>
                  <a:pt x="13040" y="1294"/>
                </a:lnTo>
                <a:lnTo>
                  <a:pt x="13037" y="12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63" name="Freeform 49"/>
          <p:cNvSpPr>
            <a:spLocks noEditPoints="1"/>
          </p:cNvSpPr>
          <p:nvPr/>
        </p:nvSpPr>
        <p:spPr bwMode="auto">
          <a:xfrm>
            <a:off x="4860925" y="2708275"/>
            <a:ext cx="3727450" cy="1736725"/>
          </a:xfrm>
          <a:custGeom>
            <a:avLst/>
            <a:gdLst>
              <a:gd name="T0" fmla="*/ 2147483647 w 15123"/>
              <a:gd name="T1" fmla="*/ 2147483647 h 4797"/>
              <a:gd name="T2" fmla="*/ 2147483647 w 15123"/>
              <a:gd name="T3" fmla="*/ 2147483647 h 4797"/>
              <a:gd name="T4" fmla="*/ 2147483647 w 15123"/>
              <a:gd name="T5" fmla="*/ 2147483647 h 4797"/>
              <a:gd name="T6" fmla="*/ 2147483647 w 15123"/>
              <a:gd name="T7" fmla="*/ 2147483647 h 4797"/>
              <a:gd name="T8" fmla="*/ 2147483647 w 15123"/>
              <a:gd name="T9" fmla="*/ 2147483647 h 4797"/>
              <a:gd name="T10" fmla="*/ 2147483647 w 15123"/>
              <a:gd name="T11" fmla="*/ 2147483647 h 4797"/>
              <a:gd name="T12" fmla="*/ 2147483647 w 15123"/>
              <a:gd name="T13" fmla="*/ 2147483647 h 4797"/>
              <a:gd name="T14" fmla="*/ 2147483647 w 15123"/>
              <a:gd name="T15" fmla="*/ 2147483647 h 4797"/>
              <a:gd name="T16" fmla="*/ 2147483647 w 15123"/>
              <a:gd name="T17" fmla="*/ 2147483647 h 4797"/>
              <a:gd name="T18" fmla="*/ 2147483647 w 15123"/>
              <a:gd name="T19" fmla="*/ 2147483647 h 4797"/>
              <a:gd name="T20" fmla="*/ 0 w 15123"/>
              <a:gd name="T21" fmla="*/ 2147483647 h 4797"/>
              <a:gd name="T22" fmla="*/ 2147483647 w 15123"/>
              <a:gd name="T23" fmla="*/ 2147483647 h 4797"/>
              <a:gd name="T24" fmla="*/ 2147483647 w 15123"/>
              <a:gd name="T25" fmla="*/ 2147483647 h 4797"/>
              <a:gd name="T26" fmla="*/ 2147483647 w 15123"/>
              <a:gd name="T27" fmla="*/ 2147483647 h 4797"/>
              <a:gd name="T28" fmla="*/ 2147483647 w 15123"/>
              <a:gd name="T29" fmla="*/ 2147483647 h 4797"/>
              <a:gd name="T30" fmla="*/ 2147483647 w 15123"/>
              <a:gd name="T31" fmla="*/ 2147483647 h 4797"/>
              <a:gd name="T32" fmla="*/ 2147483647 w 15123"/>
              <a:gd name="T33" fmla="*/ 2147483647 h 4797"/>
              <a:gd name="T34" fmla="*/ 2147483647 w 15123"/>
              <a:gd name="T35" fmla="*/ 2147483647 h 4797"/>
              <a:gd name="T36" fmla="*/ 2147483647 w 15123"/>
              <a:gd name="T37" fmla="*/ 2147483647 h 4797"/>
              <a:gd name="T38" fmla="*/ 2147483647 w 15123"/>
              <a:gd name="T39" fmla="*/ 2147483647 h 4797"/>
              <a:gd name="T40" fmla="*/ 2147483647 w 15123"/>
              <a:gd name="T41" fmla="*/ 2147483647 h 4797"/>
              <a:gd name="T42" fmla="*/ 2147483647 w 15123"/>
              <a:gd name="T43" fmla="*/ 2147483647 h 4797"/>
              <a:gd name="T44" fmla="*/ 2147483647 w 15123"/>
              <a:gd name="T45" fmla="*/ 2147483647 h 4797"/>
              <a:gd name="T46" fmla="*/ 2147483647 w 15123"/>
              <a:gd name="T47" fmla="*/ 2147483647 h 4797"/>
              <a:gd name="T48" fmla="*/ 2147483647 w 15123"/>
              <a:gd name="T49" fmla="*/ 2147483647 h 4797"/>
              <a:gd name="T50" fmla="*/ 2147483647 w 15123"/>
              <a:gd name="T51" fmla="*/ 2147483647 h 4797"/>
              <a:gd name="T52" fmla="*/ 2147483647 w 15123"/>
              <a:gd name="T53" fmla="*/ 2147483647 h 4797"/>
              <a:gd name="T54" fmla="*/ 2147483647 w 15123"/>
              <a:gd name="T55" fmla="*/ 2147483647 h 4797"/>
              <a:gd name="T56" fmla="*/ 2147483647 w 15123"/>
              <a:gd name="T57" fmla="*/ 2147483647 h 4797"/>
              <a:gd name="T58" fmla="*/ 2147483647 w 15123"/>
              <a:gd name="T59" fmla="*/ 2147483647 h 4797"/>
              <a:gd name="T60" fmla="*/ 2147483647 w 15123"/>
              <a:gd name="T61" fmla="*/ 2147483647 h 4797"/>
              <a:gd name="T62" fmla="*/ 2147483647 w 15123"/>
              <a:gd name="T63" fmla="*/ 2147483647 h 4797"/>
              <a:gd name="T64" fmla="*/ 2147483647 w 15123"/>
              <a:gd name="T65" fmla="*/ 2147483647 h 4797"/>
              <a:gd name="T66" fmla="*/ 2147483647 w 15123"/>
              <a:gd name="T67" fmla="*/ 2147483647 h 4797"/>
              <a:gd name="T68" fmla="*/ 2147483647 w 15123"/>
              <a:gd name="T69" fmla="*/ 2147483647 h 4797"/>
              <a:gd name="T70" fmla="*/ 2147483647 w 15123"/>
              <a:gd name="T71" fmla="*/ 2147483647 h 4797"/>
              <a:gd name="T72" fmla="*/ 2147483647 w 15123"/>
              <a:gd name="T73" fmla="*/ 2147483647 h 4797"/>
              <a:gd name="T74" fmla="*/ 2147483647 w 15123"/>
              <a:gd name="T75" fmla="*/ 2147483647 h 4797"/>
              <a:gd name="T76" fmla="*/ 2147483647 w 15123"/>
              <a:gd name="T77" fmla="*/ 2147483647 h 4797"/>
              <a:gd name="T78" fmla="*/ 2147483647 w 15123"/>
              <a:gd name="T79" fmla="*/ 2147483647 h 4797"/>
              <a:gd name="T80" fmla="*/ 2147483647 w 15123"/>
              <a:gd name="T81" fmla="*/ 2147483647 h 4797"/>
              <a:gd name="T82" fmla="*/ 2147483647 w 15123"/>
              <a:gd name="T83" fmla="*/ 2147483647 h 4797"/>
              <a:gd name="T84" fmla="*/ 2147483647 w 15123"/>
              <a:gd name="T85" fmla="*/ 2147483647 h 4797"/>
              <a:gd name="T86" fmla="*/ 2147483647 w 15123"/>
              <a:gd name="T87" fmla="*/ 2147483647 h 4797"/>
              <a:gd name="T88" fmla="*/ 2147483647 w 15123"/>
              <a:gd name="T89" fmla="*/ 2147483647 h 4797"/>
              <a:gd name="T90" fmla="*/ 2147483647 w 15123"/>
              <a:gd name="T91" fmla="*/ 2147483647 h 4797"/>
              <a:gd name="T92" fmla="*/ 2147483647 w 15123"/>
              <a:gd name="T93" fmla="*/ 2147483647 h 4797"/>
              <a:gd name="T94" fmla="*/ 2147483647 w 15123"/>
              <a:gd name="T95" fmla="*/ 2147483647 h 4797"/>
              <a:gd name="T96" fmla="*/ 2147483647 w 15123"/>
              <a:gd name="T97" fmla="*/ 2147483647 h 4797"/>
              <a:gd name="T98" fmla="*/ 2147483647 w 15123"/>
              <a:gd name="T99" fmla="*/ 2147483647 h 4797"/>
              <a:gd name="T100" fmla="*/ 2147483647 w 15123"/>
              <a:gd name="T101" fmla="*/ 2147483647 h 4797"/>
              <a:gd name="T102" fmla="*/ 2147483647 w 15123"/>
              <a:gd name="T103" fmla="*/ 2147483647 h 4797"/>
              <a:gd name="T104" fmla="*/ 2147483647 w 15123"/>
              <a:gd name="T105" fmla="*/ 2147483647 h 4797"/>
              <a:gd name="T106" fmla="*/ 2147483647 w 15123"/>
              <a:gd name="T107" fmla="*/ 2147483647 h 4797"/>
              <a:gd name="T108" fmla="*/ 2147483647 w 15123"/>
              <a:gd name="T109" fmla="*/ 2147483647 h 4797"/>
              <a:gd name="T110" fmla="*/ 2147483647 w 15123"/>
              <a:gd name="T111" fmla="*/ 2147483647 h 4797"/>
              <a:gd name="T112" fmla="*/ 2147483647 w 15123"/>
              <a:gd name="T113" fmla="*/ 2147483647 h 4797"/>
              <a:gd name="T114" fmla="*/ 2147483647 w 15123"/>
              <a:gd name="T115" fmla="*/ 2147483647 h 4797"/>
              <a:gd name="T116" fmla="*/ 2147483647 w 15123"/>
              <a:gd name="T117" fmla="*/ 2147483647 h 4797"/>
              <a:gd name="T118" fmla="*/ 2147483647 w 15123"/>
              <a:gd name="T119" fmla="*/ 2147483647 h 47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123"/>
              <a:gd name="T181" fmla="*/ 0 h 4797"/>
              <a:gd name="T182" fmla="*/ 15123 w 15123"/>
              <a:gd name="T183" fmla="*/ 4797 h 47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123" h="4797">
                <a:moveTo>
                  <a:pt x="28" y="2582"/>
                </a:moveTo>
                <a:lnTo>
                  <a:pt x="157" y="2653"/>
                </a:lnTo>
                <a:lnTo>
                  <a:pt x="286" y="2723"/>
                </a:lnTo>
                <a:lnTo>
                  <a:pt x="413" y="2790"/>
                </a:lnTo>
                <a:lnTo>
                  <a:pt x="540" y="2857"/>
                </a:lnTo>
                <a:lnTo>
                  <a:pt x="665" y="2923"/>
                </a:lnTo>
                <a:lnTo>
                  <a:pt x="791" y="2987"/>
                </a:lnTo>
                <a:lnTo>
                  <a:pt x="916" y="3050"/>
                </a:lnTo>
                <a:lnTo>
                  <a:pt x="1040" y="3113"/>
                </a:lnTo>
                <a:lnTo>
                  <a:pt x="1163" y="3174"/>
                </a:lnTo>
                <a:lnTo>
                  <a:pt x="1286" y="3234"/>
                </a:lnTo>
                <a:lnTo>
                  <a:pt x="1407" y="3291"/>
                </a:lnTo>
                <a:lnTo>
                  <a:pt x="1529" y="3349"/>
                </a:lnTo>
                <a:lnTo>
                  <a:pt x="1649" y="3404"/>
                </a:lnTo>
                <a:lnTo>
                  <a:pt x="1769" y="3460"/>
                </a:lnTo>
                <a:lnTo>
                  <a:pt x="1887" y="3513"/>
                </a:lnTo>
                <a:lnTo>
                  <a:pt x="2006" y="3565"/>
                </a:lnTo>
                <a:lnTo>
                  <a:pt x="2123" y="3616"/>
                </a:lnTo>
                <a:lnTo>
                  <a:pt x="2241" y="3666"/>
                </a:lnTo>
                <a:lnTo>
                  <a:pt x="2357" y="3715"/>
                </a:lnTo>
                <a:lnTo>
                  <a:pt x="2473" y="3763"/>
                </a:lnTo>
                <a:lnTo>
                  <a:pt x="2588" y="3809"/>
                </a:lnTo>
                <a:lnTo>
                  <a:pt x="2702" y="3854"/>
                </a:lnTo>
                <a:lnTo>
                  <a:pt x="2816" y="3898"/>
                </a:lnTo>
                <a:lnTo>
                  <a:pt x="2929" y="3941"/>
                </a:lnTo>
                <a:lnTo>
                  <a:pt x="3042" y="3983"/>
                </a:lnTo>
                <a:lnTo>
                  <a:pt x="3154" y="4023"/>
                </a:lnTo>
                <a:lnTo>
                  <a:pt x="3265" y="4062"/>
                </a:lnTo>
                <a:lnTo>
                  <a:pt x="3376" y="4101"/>
                </a:lnTo>
                <a:lnTo>
                  <a:pt x="3487" y="4138"/>
                </a:lnTo>
                <a:lnTo>
                  <a:pt x="3596" y="4174"/>
                </a:lnTo>
                <a:lnTo>
                  <a:pt x="3706" y="4208"/>
                </a:lnTo>
                <a:lnTo>
                  <a:pt x="3814" y="4242"/>
                </a:lnTo>
                <a:lnTo>
                  <a:pt x="3797" y="4297"/>
                </a:lnTo>
                <a:lnTo>
                  <a:pt x="3688" y="4263"/>
                </a:lnTo>
                <a:lnTo>
                  <a:pt x="3579" y="4228"/>
                </a:lnTo>
                <a:lnTo>
                  <a:pt x="3468" y="4193"/>
                </a:lnTo>
                <a:lnTo>
                  <a:pt x="3358" y="4156"/>
                </a:lnTo>
                <a:lnTo>
                  <a:pt x="3247" y="4117"/>
                </a:lnTo>
                <a:lnTo>
                  <a:pt x="3135" y="4078"/>
                </a:lnTo>
                <a:lnTo>
                  <a:pt x="3022" y="4037"/>
                </a:lnTo>
                <a:lnTo>
                  <a:pt x="2909" y="3995"/>
                </a:lnTo>
                <a:lnTo>
                  <a:pt x="2796" y="3952"/>
                </a:lnTo>
                <a:lnTo>
                  <a:pt x="2682" y="3908"/>
                </a:lnTo>
                <a:lnTo>
                  <a:pt x="2567" y="3862"/>
                </a:lnTo>
                <a:lnTo>
                  <a:pt x="2451" y="3816"/>
                </a:lnTo>
                <a:lnTo>
                  <a:pt x="2335" y="3768"/>
                </a:lnTo>
                <a:lnTo>
                  <a:pt x="2218" y="3720"/>
                </a:lnTo>
                <a:lnTo>
                  <a:pt x="2101" y="3670"/>
                </a:lnTo>
                <a:lnTo>
                  <a:pt x="1983" y="3618"/>
                </a:lnTo>
                <a:lnTo>
                  <a:pt x="1865" y="3566"/>
                </a:lnTo>
                <a:lnTo>
                  <a:pt x="1745" y="3512"/>
                </a:lnTo>
                <a:lnTo>
                  <a:pt x="1625" y="3457"/>
                </a:lnTo>
                <a:lnTo>
                  <a:pt x="1504" y="3401"/>
                </a:lnTo>
                <a:lnTo>
                  <a:pt x="1383" y="3344"/>
                </a:lnTo>
                <a:lnTo>
                  <a:pt x="1261" y="3286"/>
                </a:lnTo>
                <a:lnTo>
                  <a:pt x="1138" y="3226"/>
                </a:lnTo>
                <a:lnTo>
                  <a:pt x="1015" y="3165"/>
                </a:lnTo>
                <a:lnTo>
                  <a:pt x="890" y="3102"/>
                </a:lnTo>
                <a:lnTo>
                  <a:pt x="765" y="3039"/>
                </a:lnTo>
                <a:lnTo>
                  <a:pt x="639" y="2975"/>
                </a:lnTo>
                <a:lnTo>
                  <a:pt x="513" y="2909"/>
                </a:lnTo>
                <a:lnTo>
                  <a:pt x="386" y="2842"/>
                </a:lnTo>
                <a:lnTo>
                  <a:pt x="259" y="2773"/>
                </a:lnTo>
                <a:lnTo>
                  <a:pt x="130" y="2705"/>
                </a:lnTo>
                <a:lnTo>
                  <a:pt x="0" y="2633"/>
                </a:lnTo>
                <a:lnTo>
                  <a:pt x="28" y="2582"/>
                </a:lnTo>
                <a:close/>
                <a:moveTo>
                  <a:pt x="3814" y="4242"/>
                </a:moveTo>
                <a:lnTo>
                  <a:pt x="3922" y="4275"/>
                </a:lnTo>
                <a:lnTo>
                  <a:pt x="4029" y="4306"/>
                </a:lnTo>
                <a:lnTo>
                  <a:pt x="4136" y="4336"/>
                </a:lnTo>
                <a:lnTo>
                  <a:pt x="4243" y="4365"/>
                </a:lnTo>
                <a:lnTo>
                  <a:pt x="4349" y="4393"/>
                </a:lnTo>
                <a:lnTo>
                  <a:pt x="4454" y="4420"/>
                </a:lnTo>
                <a:lnTo>
                  <a:pt x="4559" y="4446"/>
                </a:lnTo>
                <a:lnTo>
                  <a:pt x="4663" y="4470"/>
                </a:lnTo>
                <a:lnTo>
                  <a:pt x="4767" y="4494"/>
                </a:lnTo>
                <a:lnTo>
                  <a:pt x="4870" y="4516"/>
                </a:lnTo>
                <a:lnTo>
                  <a:pt x="4974" y="4538"/>
                </a:lnTo>
                <a:lnTo>
                  <a:pt x="5076" y="4558"/>
                </a:lnTo>
                <a:lnTo>
                  <a:pt x="5177" y="4578"/>
                </a:lnTo>
                <a:lnTo>
                  <a:pt x="5279" y="4596"/>
                </a:lnTo>
                <a:lnTo>
                  <a:pt x="5381" y="4613"/>
                </a:lnTo>
                <a:lnTo>
                  <a:pt x="5481" y="4628"/>
                </a:lnTo>
                <a:lnTo>
                  <a:pt x="5581" y="4643"/>
                </a:lnTo>
                <a:lnTo>
                  <a:pt x="5682" y="4657"/>
                </a:lnTo>
                <a:lnTo>
                  <a:pt x="5781" y="4669"/>
                </a:lnTo>
                <a:lnTo>
                  <a:pt x="5879" y="4681"/>
                </a:lnTo>
                <a:lnTo>
                  <a:pt x="5979" y="4692"/>
                </a:lnTo>
                <a:lnTo>
                  <a:pt x="6076" y="4701"/>
                </a:lnTo>
                <a:lnTo>
                  <a:pt x="6174" y="4710"/>
                </a:lnTo>
                <a:lnTo>
                  <a:pt x="6272" y="4717"/>
                </a:lnTo>
                <a:lnTo>
                  <a:pt x="6369" y="4723"/>
                </a:lnTo>
                <a:lnTo>
                  <a:pt x="6466" y="4729"/>
                </a:lnTo>
                <a:lnTo>
                  <a:pt x="6562" y="4732"/>
                </a:lnTo>
                <a:lnTo>
                  <a:pt x="6658" y="4736"/>
                </a:lnTo>
                <a:lnTo>
                  <a:pt x="6753" y="4738"/>
                </a:lnTo>
                <a:lnTo>
                  <a:pt x="6849" y="4739"/>
                </a:lnTo>
                <a:lnTo>
                  <a:pt x="6944" y="4739"/>
                </a:lnTo>
                <a:lnTo>
                  <a:pt x="7039" y="4738"/>
                </a:lnTo>
                <a:lnTo>
                  <a:pt x="7039" y="4796"/>
                </a:lnTo>
                <a:lnTo>
                  <a:pt x="6944" y="4797"/>
                </a:lnTo>
                <a:lnTo>
                  <a:pt x="6848" y="4797"/>
                </a:lnTo>
                <a:lnTo>
                  <a:pt x="6753" y="4796"/>
                </a:lnTo>
                <a:lnTo>
                  <a:pt x="6657" y="4793"/>
                </a:lnTo>
                <a:lnTo>
                  <a:pt x="6560" y="4790"/>
                </a:lnTo>
                <a:lnTo>
                  <a:pt x="6463" y="4787"/>
                </a:lnTo>
                <a:lnTo>
                  <a:pt x="6365" y="4781"/>
                </a:lnTo>
                <a:lnTo>
                  <a:pt x="6268" y="4774"/>
                </a:lnTo>
                <a:lnTo>
                  <a:pt x="6170" y="4767"/>
                </a:lnTo>
                <a:lnTo>
                  <a:pt x="6071" y="4758"/>
                </a:lnTo>
                <a:lnTo>
                  <a:pt x="5973" y="4749"/>
                </a:lnTo>
                <a:lnTo>
                  <a:pt x="5874" y="4739"/>
                </a:lnTo>
                <a:lnTo>
                  <a:pt x="5774" y="4727"/>
                </a:lnTo>
                <a:lnTo>
                  <a:pt x="5675" y="4714"/>
                </a:lnTo>
                <a:lnTo>
                  <a:pt x="5574" y="4701"/>
                </a:lnTo>
                <a:lnTo>
                  <a:pt x="5474" y="4686"/>
                </a:lnTo>
                <a:lnTo>
                  <a:pt x="5372" y="4669"/>
                </a:lnTo>
                <a:lnTo>
                  <a:pt x="5270" y="4652"/>
                </a:lnTo>
                <a:lnTo>
                  <a:pt x="5168" y="4634"/>
                </a:lnTo>
                <a:lnTo>
                  <a:pt x="5066" y="4615"/>
                </a:lnTo>
                <a:lnTo>
                  <a:pt x="4963" y="4594"/>
                </a:lnTo>
                <a:lnTo>
                  <a:pt x="4859" y="4573"/>
                </a:lnTo>
                <a:lnTo>
                  <a:pt x="4755" y="4550"/>
                </a:lnTo>
                <a:lnTo>
                  <a:pt x="4651" y="4527"/>
                </a:lnTo>
                <a:lnTo>
                  <a:pt x="4546" y="4502"/>
                </a:lnTo>
                <a:lnTo>
                  <a:pt x="4441" y="4477"/>
                </a:lnTo>
                <a:lnTo>
                  <a:pt x="4334" y="4450"/>
                </a:lnTo>
                <a:lnTo>
                  <a:pt x="4228" y="4422"/>
                </a:lnTo>
                <a:lnTo>
                  <a:pt x="4122" y="4392"/>
                </a:lnTo>
                <a:lnTo>
                  <a:pt x="4013" y="4362"/>
                </a:lnTo>
                <a:lnTo>
                  <a:pt x="3906" y="4330"/>
                </a:lnTo>
                <a:lnTo>
                  <a:pt x="3797" y="4297"/>
                </a:lnTo>
                <a:lnTo>
                  <a:pt x="3814" y="4242"/>
                </a:lnTo>
                <a:close/>
                <a:moveTo>
                  <a:pt x="7039" y="4738"/>
                </a:moveTo>
                <a:lnTo>
                  <a:pt x="7145" y="4736"/>
                </a:lnTo>
                <a:lnTo>
                  <a:pt x="7251" y="4732"/>
                </a:lnTo>
                <a:lnTo>
                  <a:pt x="7357" y="4727"/>
                </a:lnTo>
                <a:lnTo>
                  <a:pt x="7462" y="4720"/>
                </a:lnTo>
                <a:lnTo>
                  <a:pt x="7566" y="4711"/>
                </a:lnTo>
                <a:lnTo>
                  <a:pt x="7669" y="4701"/>
                </a:lnTo>
                <a:lnTo>
                  <a:pt x="7771" y="4689"/>
                </a:lnTo>
                <a:lnTo>
                  <a:pt x="7874" y="4676"/>
                </a:lnTo>
                <a:lnTo>
                  <a:pt x="7975" y="4661"/>
                </a:lnTo>
                <a:lnTo>
                  <a:pt x="8077" y="4644"/>
                </a:lnTo>
                <a:lnTo>
                  <a:pt x="8177" y="4627"/>
                </a:lnTo>
                <a:lnTo>
                  <a:pt x="8277" y="4607"/>
                </a:lnTo>
                <a:lnTo>
                  <a:pt x="8375" y="4587"/>
                </a:lnTo>
                <a:lnTo>
                  <a:pt x="8473" y="4564"/>
                </a:lnTo>
                <a:lnTo>
                  <a:pt x="8572" y="4539"/>
                </a:lnTo>
                <a:lnTo>
                  <a:pt x="8669" y="4513"/>
                </a:lnTo>
                <a:lnTo>
                  <a:pt x="8765" y="4486"/>
                </a:lnTo>
                <a:lnTo>
                  <a:pt x="8861" y="4458"/>
                </a:lnTo>
                <a:lnTo>
                  <a:pt x="8957" y="4427"/>
                </a:lnTo>
                <a:lnTo>
                  <a:pt x="9052" y="4394"/>
                </a:lnTo>
                <a:lnTo>
                  <a:pt x="9146" y="4360"/>
                </a:lnTo>
                <a:lnTo>
                  <a:pt x="9240" y="4325"/>
                </a:lnTo>
                <a:lnTo>
                  <a:pt x="9332" y="4288"/>
                </a:lnTo>
                <a:lnTo>
                  <a:pt x="9425" y="4250"/>
                </a:lnTo>
                <a:lnTo>
                  <a:pt x="9516" y="4210"/>
                </a:lnTo>
                <a:lnTo>
                  <a:pt x="9608" y="4168"/>
                </a:lnTo>
                <a:lnTo>
                  <a:pt x="9698" y="4125"/>
                </a:lnTo>
                <a:lnTo>
                  <a:pt x="9788" y="4080"/>
                </a:lnTo>
                <a:lnTo>
                  <a:pt x="9877" y="4034"/>
                </a:lnTo>
                <a:lnTo>
                  <a:pt x="9966" y="3985"/>
                </a:lnTo>
                <a:lnTo>
                  <a:pt x="10054" y="3935"/>
                </a:lnTo>
                <a:lnTo>
                  <a:pt x="10143" y="3883"/>
                </a:lnTo>
                <a:lnTo>
                  <a:pt x="10172" y="3933"/>
                </a:lnTo>
                <a:lnTo>
                  <a:pt x="10084" y="3985"/>
                </a:lnTo>
                <a:lnTo>
                  <a:pt x="9995" y="4036"/>
                </a:lnTo>
                <a:lnTo>
                  <a:pt x="9905" y="4085"/>
                </a:lnTo>
                <a:lnTo>
                  <a:pt x="9815" y="4132"/>
                </a:lnTo>
                <a:lnTo>
                  <a:pt x="9723" y="4177"/>
                </a:lnTo>
                <a:lnTo>
                  <a:pt x="9632" y="4220"/>
                </a:lnTo>
                <a:lnTo>
                  <a:pt x="9540" y="4263"/>
                </a:lnTo>
                <a:lnTo>
                  <a:pt x="9448" y="4303"/>
                </a:lnTo>
                <a:lnTo>
                  <a:pt x="9355" y="4342"/>
                </a:lnTo>
                <a:lnTo>
                  <a:pt x="9260" y="4380"/>
                </a:lnTo>
                <a:lnTo>
                  <a:pt x="9166" y="4415"/>
                </a:lnTo>
                <a:lnTo>
                  <a:pt x="9071" y="4449"/>
                </a:lnTo>
                <a:lnTo>
                  <a:pt x="8975" y="4481"/>
                </a:lnTo>
                <a:lnTo>
                  <a:pt x="8879" y="4512"/>
                </a:lnTo>
                <a:lnTo>
                  <a:pt x="8782" y="4541"/>
                </a:lnTo>
                <a:lnTo>
                  <a:pt x="8685" y="4570"/>
                </a:lnTo>
                <a:lnTo>
                  <a:pt x="8586" y="4596"/>
                </a:lnTo>
                <a:lnTo>
                  <a:pt x="8488" y="4619"/>
                </a:lnTo>
                <a:lnTo>
                  <a:pt x="8388" y="4643"/>
                </a:lnTo>
                <a:lnTo>
                  <a:pt x="8288" y="4663"/>
                </a:lnTo>
                <a:lnTo>
                  <a:pt x="8187" y="4684"/>
                </a:lnTo>
                <a:lnTo>
                  <a:pt x="8087" y="4702"/>
                </a:lnTo>
                <a:lnTo>
                  <a:pt x="7985" y="4718"/>
                </a:lnTo>
                <a:lnTo>
                  <a:pt x="7882" y="4733"/>
                </a:lnTo>
                <a:lnTo>
                  <a:pt x="7779" y="4746"/>
                </a:lnTo>
                <a:lnTo>
                  <a:pt x="7675" y="4758"/>
                </a:lnTo>
                <a:lnTo>
                  <a:pt x="7571" y="4769"/>
                </a:lnTo>
                <a:lnTo>
                  <a:pt x="7466" y="4778"/>
                </a:lnTo>
                <a:lnTo>
                  <a:pt x="7360" y="4784"/>
                </a:lnTo>
                <a:lnTo>
                  <a:pt x="7254" y="4790"/>
                </a:lnTo>
                <a:lnTo>
                  <a:pt x="7146" y="4793"/>
                </a:lnTo>
                <a:lnTo>
                  <a:pt x="7039" y="4796"/>
                </a:lnTo>
                <a:lnTo>
                  <a:pt x="7039" y="4738"/>
                </a:lnTo>
                <a:close/>
                <a:moveTo>
                  <a:pt x="10143" y="3883"/>
                </a:moveTo>
                <a:lnTo>
                  <a:pt x="10230" y="3831"/>
                </a:lnTo>
                <a:lnTo>
                  <a:pt x="10316" y="3776"/>
                </a:lnTo>
                <a:lnTo>
                  <a:pt x="10401" y="3720"/>
                </a:lnTo>
                <a:lnTo>
                  <a:pt x="10487" y="3662"/>
                </a:lnTo>
                <a:lnTo>
                  <a:pt x="10572" y="3602"/>
                </a:lnTo>
                <a:lnTo>
                  <a:pt x="10657" y="3541"/>
                </a:lnTo>
                <a:lnTo>
                  <a:pt x="10741" y="3478"/>
                </a:lnTo>
                <a:lnTo>
                  <a:pt x="10823" y="3413"/>
                </a:lnTo>
                <a:lnTo>
                  <a:pt x="10906" y="3347"/>
                </a:lnTo>
                <a:lnTo>
                  <a:pt x="10988" y="3279"/>
                </a:lnTo>
                <a:lnTo>
                  <a:pt x="11069" y="3210"/>
                </a:lnTo>
                <a:lnTo>
                  <a:pt x="11151" y="3139"/>
                </a:lnTo>
                <a:lnTo>
                  <a:pt x="11231" y="3065"/>
                </a:lnTo>
                <a:lnTo>
                  <a:pt x="11310" y="2991"/>
                </a:lnTo>
                <a:lnTo>
                  <a:pt x="11389" y="2915"/>
                </a:lnTo>
                <a:lnTo>
                  <a:pt x="11468" y="2837"/>
                </a:lnTo>
                <a:lnTo>
                  <a:pt x="11546" y="2758"/>
                </a:lnTo>
                <a:lnTo>
                  <a:pt x="11624" y="2676"/>
                </a:lnTo>
                <a:lnTo>
                  <a:pt x="11701" y="2593"/>
                </a:lnTo>
                <a:lnTo>
                  <a:pt x="11777" y="2508"/>
                </a:lnTo>
                <a:lnTo>
                  <a:pt x="11854" y="2422"/>
                </a:lnTo>
                <a:lnTo>
                  <a:pt x="11928" y="2334"/>
                </a:lnTo>
                <a:lnTo>
                  <a:pt x="12004" y="2244"/>
                </a:lnTo>
                <a:lnTo>
                  <a:pt x="12078" y="2153"/>
                </a:lnTo>
                <a:lnTo>
                  <a:pt x="12152" y="2059"/>
                </a:lnTo>
                <a:lnTo>
                  <a:pt x="12226" y="1965"/>
                </a:lnTo>
                <a:lnTo>
                  <a:pt x="12298" y="1868"/>
                </a:lnTo>
                <a:lnTo>
                  <a:pt x="12370" y="1770"/>
                </a:lnTo>
                <a:lnTo>
                  <a:pt x="12442" y="1670"/>
                </a:lnTo>
                <a:lnTo>
                  <a:pt x="12513" y="1569"/>
                </a:lnTo>
                <a:lnTo>
                  <a:pt x="12584" y="1465"/>
                </a:lnTo>
                <a:lnTo>
                  <a:pt x="12654" y="1359"/>
                </a:lnTo>
                <a:lnTo>
                  <a:pt x="12703" y="1392"/>
                </a:lnTo>
                <a:lnTo>
                  <a:pt x="12631" y="1497"/>
                </a:lnTo>
                <a:lnTo>
                  <a:pt x="12560" y="1601"/>
                </a:lnTo>
                <a:lnTo>
                  <a:pt x="12489" y="1704"/>
                </a:lnTo>
                <a:lnTo>
                  <a:pt x="12417" y="1805"/>
                </a:lnTo>
                <a:lnTo>
                  <a:pt x="12344" y="1903"/>
                </a:lnTo>
                <a:lnTo>
                  <a:pt x="12271" y="2000"/>
                </a:lnTo>
                <a:lnTo>
                  <a:pt x="12196" y="2096"/>
                </a:lnTo>
                <a:lnTo>
                  <a:pt x="12123" y="2190"/>
                </a:lnTo>
                <a:lnTo>
                  <a:pt x="12047" y="2282"/>
                </a:lnTo>
                <a:lnTo>
                  <a:pt x="11972" y="2372"/>
                </a:lnTo>
                <a:lnTo>
                  <a:pt x="11897" y="2460"/>
                </a:lnTo>
                <a:lnTo>
                  <a:pt x="11820" y="2547"/>
                </a:lnTo>
                <a:lnTo>
                  <a:pt x="11743" y="2633"/>
                </a:lnTo>
                <a:lnTo>
                  <a:pt x="11665" y="2717"/>
                </a:lnTo>
                <a:lnTo>
                  <a:pt x="11587" y="2798"/>
                </a:lnTo>
                <a:lnTo>
                  <a:pt x="11508" y="2879"/>
                </a:lnTo>
                <a:lnTo>
                  <a:pt x="11429" y="2957"/>
                </a:lnTo>
                <a:lnTo>
                  <a:pt x="11349" y="3033"/>
                </a:lnTo>
                <a:lnTo>
                  <a:pt x="11268" y="3109"/>
                </a:lnTo>
                <a:lnTo>
                  <a:pt x="11188" y="3183"/>
                </a:lnTo>
                <a:lnTo>
                  <a:pt x="11107" y="3254"/>
                </a:lnTo>
                <a:lnTo>
                  <a:pt x="11024" y="3324"/>
                </a:lnTo>
                <a:lnTo>
                  <a:pt x="10942" y="3393"/>
                </a:lnTo>
                <a:lnTo>
                  <a:pt x="10858" y="3460"/>
                </a:lnTo>
                <a:lnTo>
                  <a:pt x="10774" y="3524"/>
                </a:lnTo>
                <a:lnTo>
                  <a:pt x="10691" y="3587"/>
                </a:lnTo>
                <a:lnTo>
                  <a:pt x="10605" y="3649"/>
                </a:lnTo>
                <a:lnTo>
                  <a:pt x="10520" y="3709"/>
                </a:lnTo>
                <a:lnTo>
                  <a:pt x="10434" y="3768"/>
                </a:lnTo>
                <a:lnTo>
                  <a:pt x="10347" y="3825"/>
                </a:lnTo>
                <a:lnTo>
                  <a:pt x="10260" y="3880"/>
                </a:lnTo>
                <a:lnTo>
                  <a:pt x="10172" y="3933"/>
                </a:lnTo>
                <a:lnTo>
                  <a:pt x="10143" y="3883"/>
                </a:lnTo>
                <a:close/>
                <a:moveTo>
                  <a:pt x="12654" y="1359"/>
                </a:moveTo>
                <a:lnTo>
                  <a:pt x="12671" y="1335"/>
                </a:lnTo>
                <a:lnTo>
                  <a:pt x="12690" y="1309"/>
                </a:lnTo>
                <a:lnTo>
                  <a:pt x="12709" y="1283"/>
                </a:lnTo>
                <a:lnTo>
                  <a:pt x="12731" y="1257"/>
                </a:lnTo>
                <a:lnTo>
                  <a:pt x="12752" y="1231"/>
                </a:lnTo>
                <a:lnTo>
                  <a:pt x="12776" y="1203"/>
                </a:lnTo>
                <a:lnTo>
                  <a:pt x="12801" y="1177"/>
                </a:lnTo>
                <a:lnTo>
                  <a:pt x="12826" y="1150"/>
                </a:lnTo>
                <a:lnTo>
                  <a:pt x="12852" y="1124"/>
                </a:lnTo>
                <a:lnTo>
                  <a:pt x="12880" y="1097"/>
                </a:lnTo>
                <a:lnTo>
                  <a:pt x="12908" y="1071"/>
                </a:lnTo>
                <a:lnTo>
                  <a:pt x="12938" y="1044"/>
                </a:lnTo>
                <a:lnTo>
                  <a:pt x="12968" y="1017"/>
                </a:lnTo>
                <a:lnTo>
                  <a:pt x="12999" y="990"/>
                </a:lnTo>
                <a:lnTo>
                  <a:pt x="13032" y="964"/>
                </a:lnTo>
                <a:lnTo>
                  <a:pt x="13064" y="937"/>
                </a:lnTo>
                <a:lnTo>
                  <a:pt x="13132" y="884"/>
                </a:lnTo>
                <a:lnTo>
                  <a:pt x="13204" y="830"/>
                </a:lnTo>
                <a:lnTo>
                  <a:pt x="13279" y="777"/>
                </a:lnTo>
                <a:lnTo>
                  <a:pt x="13356" y="725"/>
                </a:lnTo>
                <a:lnTo>
                  <a:pt x="13435" y="674"/>
                </a:lnTo>
                <a:lnTo>
                  <a:pt x="13518" y="624"/>
                </a:lnTo>
                <a:lnTo>
                  <a:pt x="13601" y="574"/>
                </a:lnTo>
                <a:lnTo>
                  <a:pt x="13688" y="525"/>
                </a:lnTo>
                <a:lnTo>
                  <a:pt x="13715" y="576"/>
                </a:lnTo>
                <a:lnTo>
                  <a:pt x="13631" y="624"/>
                </a:lnTo>
                <a:lnTo>
                  <a:pt x="13548" y="672"/>
                </a:lnTo>
                <a:lnTo>
                  <a:pt x="13468" y="722"/>
                </a:lnTo>
                <a:lnTo>
                  <a:pt x="13390" y="773"/>
                </a:lnTo>
                <a:lnTo>
                  <a:pt x="13314" y="824"/>
                </a:lnTo>
                <a:lnTo>
                  <a:pt x="13241" y="876"/>
                </a:lnTo>
                <a:lnTo>
                  <a:pt x="13171" y="928"/>
                </a:lnTo>
                <a:lnTo>
                  <a:pt x="13103" y="980"/>
                </a:lnTo>
                <a:lnTo>
                  <a:pt x="13071" y="1006"/>
                </a:lnTo>
                <a:lnTo>
                  <a:pt x="13039" y="1032"/>
                </a:lnTo>
                <a:lnTo>
                  <a:pt x="13009" y="1058"/>
                </a:lnTo>
                <a:lnTo>
                  <a:pt x="12980" y="1084"/>
                </a:lnTo>
                <a:lnTo>
                  <a:pt x="12950" y="1111"/>
                </a:lnTo>
                <a:lnTo>
                  <a:pt x="12923" y="1137"/>
                </a:lnTo>
                <a:lnTo>
                  <a:pt x="12896" y="1163"/>
                </a:lnTo>
                <a:lnTo>
                  <a:pt x="12870" y="1189"/>
                </a:lnTo>
                <a:lnTo>
                  <a:pt x="12845" y="1215"/>
                </a:lnTo>
                <a:lnTo>
                  <a:pt x="12821" y="1240"/>
                </a:lnTo>
                <a:lnTo>
                  <a:pt x="12799" y="1266"/>
                </a:lnTo>
                <a:lnTo>
                  <a:pt x="12777" y="1292"/>
                </a:lnTo>
                <a:lnTo>
                  <a:pt x="12757" y="1316"/>
                </a:lnTo>
                <a:lnTo>
                  <a:pt x="12738" y="1341"/>
                </a:lnTo>
                <a:lnTo>
                  <a:pt x="12720" y="1367"/>
                </a:lnTo>
                <a:lnTo>
                  <a:pt x="12703" y="1392"/>
                </a:lnTo>
                <a:lnTo>
                  <a:pt x="12654" y="1359"/>
                </a:lnTo>
                <a:close/>
                <a:moveTo>
                  <a:pt x="13688" y="525"/>
                </a:moveTo>
                <a:lnTo>
                  <a:pt x="13773" y="479"/>
                </a:lnTo>
                <a:lnTo>
                  <a:pt x="13859" y="435"/>
                </a:lnTo>
                <a:lnTo>
                  <a:pt x="13946" y="392"/>
                </a:lnTo>
                <a:lnTo>
                  <a:pt x="14035" y="349"/>
                </a:lnTo>
                <a:lnTo>
                  <a:pt x="14124" y="309"/>
                </a:lnTo>
                <a:lnTo>
                  <a:pt x="14215" y="271"/>
                </a:lnTo>
                <a:lnTo>
                  <a:pt x="14305" y="234"/>
                </a:lnTo>
                <a:lnTo>
                  <a:pt x="14396" y="199"/>
                </a:lnTo>
                <a:lnTo>
                  <a:pt x="14487" y="166"/>
                </a:lnTo>
                <a:lnTo>
                  <a:pt x="14578" y="134"/>
                </a:lnTo>
                <a:lnTo>
                  <a:pt x="14669" y="106"/>
                </a:lnTo>
                <a:lnTo>
                  <a:pt x="14760" y="79"/>
                </a:lnTo>
                <a:lnTo>
                  <a:pt x="14804" y="67"/>
                </a:lnTo>
                <a:lnTo>
                  <a:pt x="14849" y="55"/>
                </a:lnTo>
                <a:lnTo>
                  <a:pt x="14894" y="45"/>
                </a:lnTo>
                <a:lnTo>
                  <a:pt x="14938" y="34"/>
                </a:lnTo>
                <a:lnTo>
                  <a:pt x="14982" y="25"/>
                </a:lnTo>
                <a:lnTo>
                  <a:pt x="15026" y="15"/>
                </a:lnTo>
                <a:lnTo>
                  <a:pt x="15069" y="8"/>
                </a:lnTo>
                <a:lnTo>
                  <a:pt x="15112" y="0"/>
                </a:lnTo>
                <a:lnTo>
                  <a:pt x="15123" y="56"/>
                </a:lnTo>
                <a:lnTo>
                  <a:pt x="15080" y="64"/>
                </a:lnTo>
                <a:lnTo>
                  <a:pt x="15037" y="72"/>
                </a:lnTo>
                <a:lnTo>
                  <a:pt x="14994" y="81"/>
                </a:lnTo>
                <a:lnTo>
                  <a:pt x="14950" y="91"/>
                </a:lnTo>
                <a:lnTo>
                  <a:pt x="14907" y="101"/>
                </a:lnTo>
                <a:lnTo>
                  <a:pt x="14863" y="112"/>
                </a:lnTo>
                <a:lnTo>
                  <a:pt x="14818" y="123"/>
                </a:lnTo>
                <a:lnTo>
                  <a:pt x="14774" y="135"/>
                </a:lnTo>
                <a:lnTo>
                  <a:pt x="14685" y="161"/>
                </a:lnTo>
                <a:lnTo>
                  <a:pt x="14595" y="190"/>
                </a:lnTo>
                <a:lnTo>
                  <a:pt x="14505" y="220"/>
                </a:lnTo>
                <a:lnTo>
                  <a:pt x="14415" y="253"/>
                </a:lnTo>
                <a:lnTo>
                  <a:pt x="14326" y="288"/>
                </a:lnTo>
                <a:lnTo>
                  <a:pt x="14236" y="324"/>
                </a:lnTo>
                <a:lnTo>
                  <a:pt x="14147" y="362"/>
                </a:lnTo>
                <a:lnTo>
                  <a:pt x="14059" y="402"/>
                </a:lnTo>
                <a:lnTo>
                  <a:pt x="13971" y="444"/>
                </a:lnTo>
                <a:lnTo>
                  <a:pt x="13885" y="487"/>
                </a:lnTo>
                <a:lnTo>
                  <a:pt x="13799" y="531"/>
                </a:lnTo>
                <a:lnTo>
                  <a:pt x="13715" y="576"/>
                </a:lnTo>
                <a:lnTo>
                  <a:pt x="13688" y="52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496" name="Group 50"/>
          <p:cNvGrpSpPr>
            <a:grpSpLocks/>
          </p:cNvGrpSpPr>
          <p:nvPr/>
        </p:nvGrpSpPr>
        <p:grpSpPr bwMode="auto">
          <a:xfrm>
            <a:off x="6088063" y="4111625"/>
            <a:ext cx="1293812" cy="731838"/>
            <a:chOff x="2251" y="1995"/>
            <a:chExt cx="1313" cy="506"/>
          </a:xfrm>
        </p:grpSpPr>
        <p:sp>
          <p:nvSpPr>
            <p:cNvPr id="104487" name="Freeform 51"/>
            <p:cNvSpPr>
              <a:spLocks/>
            </p:cNvSpPr>
            <p:nvPr/>
          </p:nvSpPr>
          <p:spPr bwMode="auto">
            <a:xfrm>
              <a:off x="3229" y="2435"/>
              <a:ext cx="37" cy="18"/>
            </a:xfrm>
            <a:custGeom>
              <a:avLst/>
              <a:gdLst>
                <a:gd name="T0" fmla="*/ 0 w 148"/>
                <a:gd name="T1" fmla="*/ 0 h 71"/>
                <a:gd name="T2" fmla="*/ 0 w 148"/>
                <a:gd name="T3" fmla="*/ 0 h 71"/>
                <a:gd name="T4" fmla="*/ 0 w 148"/>
                <a:gd name="T5" fmla="*/ 0 h 71"/>
                <a:gd name="T6" fmla="*/ 0 w 148"/>
                <a:gd name="T7" fmla="*/ 0 h 71"/>
                <a:gd name="T8" fmla="*/ 0 w 148"/>
                <a:gd name="T9" fmla="*/ 0 h 71"/>
                <a:gd name="T10" fmla="*/ 0 w 148"/>
                <a:gd name="T11" fmla="*/ 0 h 71"/>
                <a:gd name="T12" fmla="*/ 0 w 148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71"/>
                <a:gd name="T23" fmla="*/ 148 w 148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71">
                  <a:moveTo>
                    <a:pt x="0" y="27"/>
                  </a:moveTo>
                  <a:lnTo>
                    <a:pt x="23" y="34"/>
                  </a:lnTo>
                  <a:lnTo>
                    <a:pt x="139" y="71"/>
                  </a:lnTo>
                  <a:lnTo>
                    <a:pt x="148" y="44"/>
                  </a:lnTo>
                  <a:lnTo>
                    <a:pt x="32" y="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88" name="Freeform 52"/>
            <p:cNvSpPr>
              <a:spLocks/>
            </p:cNvSpPr>
            <p:nvPr/>
          </p:nvSpPr>
          <p:spPr bwMode="auto">
            <a:xfrm>
              <a:off x="3160" y="2413"/>
              <a:ext cx="37" cy="18"/>
            </a:xfrm>
            <a:custGeom>
              <a:avLst/>
              <a:gdLst>
                <a:gd name="T0" fmla="*/ 0 w 147"/>
                <a:gd name="T1" fmla="*/ 0 h 71"/>
                <a:gd name="T2" fmla="*/ 0 w 147"/>
                <a:gd name="T3" fmla="*/ 0 h 71"/>
                <a:gd name="T4" fmla="*/ 0 w 147"/>
                <a:gd name="T5" fmla="*/ 0 h 71"/>
                <a:gd name="T6" fmla="*/ 0 w 147"/>
                <a:gd name="T7" fmla="*/ 0 h 71"/>
                <a:gd name="T8" fmla="*/ 0 w 147"/>
                <a:gd name="T9" fmla="*/ 0 h 71"/>
                <a:gd name="T10" fmla="*/ 0 w 147"/>
                <a:gd name="T11" fmla="*/ 0 h 71"/>
                <a:gd name="T12" fmla="*/ 0 w 147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1"/>
                <a:gd name="T23" fmla="*/ 147 w 147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1">
                  <a:moveTo>
                    <a:pt x="0" y="27"/>
                  </a:moveTo>
                  <a:lnTo>
                    <a:pt x="79" y="53"/>
                  </a:lnTo>
                  <a:lnTo>
                    <a:pt x="138" y="71"/>
                  </a:lnTo>
                  <a:lnTo>
                    <a:pt x="147" y="44"/>
                  </a:lnTo>
                  <a:lnTo>
                    <a:pt x="88" y="25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89" name="Freeform 53"/>
            <p:cNvSpPr>
              <a:spLocks/>
            </p:cNvSpPr>
            <p:nvPr/>
          </p:nvSpPr>
          <p:spPr bwMode="auto">
            <a:xfrm>
              <a:off x="3090" y="2391"/>
              <a:ext cx="37" cy="14"/>
            </a:xfrm>
            <a:custGeom>
              <a:avLst/>
              <a:gdLst>
                <a:gd name="T0" fmla="*/ 0 w 147"/>
                <a:gd name="T1" fmla="*/ 0 h 71"/>
                <a:gd name="T2" fmla="*/ 0 w 147"/>
                <a:gd name="T3" fmla="*/ 0 h 71"/>
                <a:gd name="T4" fmla="*/ 0 w 147"/>
                <a:gd name="T5" fmla="*/ 0 h 71"/>
                <a:gd name="T6" fmla="*/ 0 w 147"/>
                <a:gd name="T7" fmla="*/ 0 h 71"/>
                <a:gd name="T8" fmla="*/ 0 w 147"/>
                <a:gd name="T9" fmla="*/ 0 h 71"/>
                <a:gd name="T10" fmla="*/ 0 w 147"/>
                <a:gd name="T11" fmla="*/ 0 h 71"/>
                <a:gd name="T12" fmla="*/ 0 w 147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1"/>
                <a:gd name="T23" fmla="*/ 147 w 147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1">
                  <a:moveTo>
                    <a:pt x="0" y="27"/>
                  </a:moveTo>
                  <a:lnTo>
                    <a:pt x="59" y="46"/>
                  </a:lnTo>
                  <a:lnTo>
                    <a:pt x="138" y="71"/>
                  </a:lnTo>
                  <a:lnTo>
                    <a:pt x="147" y="44"/>
                  </a:lnTo>
                  <a:lnTo>
                    <a:pt x="67" y="18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0" name="Freeform 54"/>
            <p:cNvSpPr>
              <a:spLocks/>
            </p:cNvSpPr>
            <p:nvPr/>
          </p:nvSpPr>
          <p:spPr bwMode="auto">
            <a:xfrm>
              <a:off x="3023" y="2368"/>
              <a:ext cx="35" cy="18"/>
            </a:xfrm>
            <a:custGeom>
              <a:avLst/>
              <a:gdLst>
                <a:gd name="T0" fmla="*/ 0 w 147"/>
                <a:gd name="T1" fmla="*/ 0 h 73"/>
                <a:gd name="T2" fmla="*/ 0 w 147"/>
                <a:gd name="T3" fmla="*/ 0 h 73"/>
                <a:gd name="T4" fmla="*/ 0 w 147"/>
                <a:gd name="T5" fmla="*/ 0 h 73"/>
                <a:gd name="T6" fmla="*/ 0 w 147"/>
                <a:gd name="T7" fmla="*/ 0 h 73"/>
                <a:gd name="T8" fmla="*/ 0 w 147"/>
                <a:gd name="T9" fmla="*/ 0 h 73"/>
                <a:gd name="T10" fmla="*/ 0 w 147"/>
                <a:gd name="T11" fmla="*/ 0 h 73"/>
                <a:gd name="T12" fmla="*/ 0 w 147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3"/>
                <a:gd name="T23" fmla="*/ 147 w 14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3">
                  <a:moveTo>
                    <a:pt x="0" y="29"/>
                  </a:moveTo>
                  <a:lnTo>
                    <a:pt x="68" y="50"/>
                  </a:lnTo>
                  <a:lnTo>
                    <a:pt x="138" y="73"/>
                  </a:lnTo>
                  <a:lnTo>
                    <a:pt x="147" y="44"/>
                  </a:lnTo>
                  <a:lnTo>
                    <a:pt x="77" y="22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1" name="Freeform 55"/>
            <p:cNvSpPr>
              <a:spLocks/>
            </p:cNvSpPr>
            <p:nvPr/>
          </p:nvSpPr>
          <p:spPr bwMode="auto">
            <a:xfrm>
              <a:off x="2952" y="2346"/>
              <a:ext cx="37" cy="18"/>
            </a:xfrm>
            <a:custGeom>
              <a:avLst/>
              <a:gdLst>
                <a:gd name="T0" fmla="*/ 0 w 148"/>
                <a:gd name="T1" fmla="*/ 0 h 73"/>
                <a:gd name="T2" fmla="*/ 0 w 148"/>
                <a:gd name="T3" fmla="*/ 0 h 73"/>
                <a:gd name="T4" fmla="*/ 0 w 148"/>
                <a:gd name="T5" fmla="*/ 0 h 73"/>
                <a:gd name="T6" fmla="*/ 0 w 148"/>
                <a:gd name="T7" fmla="*/ 0 h 73"/>
                <a:gd name="T8" fmla="*/ 0 w 148"/>
                <a:gd name="T9" fmla="*/ 0 h 73"/>
                <a:gd name="T10" fmla="*/ 0 w 148"/>
                <a:gd name="T11" fmla="*/ 0 h 73"/>
                <a:gd name="T12" fmla="*/ 0 w 148"/>
                <a:gd name="T13" fmla="*/ 0 h 73"/>
                <a:gd name="T14" fmla="*/ 0 w 148"/>
                <a:gd name="T15" fmla="*/ 0 h 73"/>
                <a:gd name="T16" fmla="*/ 0 w 148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73"/>
                <a:gd name="T29" fmla="*/ 148 w 148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73">
                  <a:moveTo>
                    <a:pt x="0" y="27"/>
                  </a:moveTo>
                  <a:lnTo>
                    <a:pt x="23" y="35"/>
                  </a:lnTo>
                  <a:lnTo>
                    <a:pt x="100" y="60"/>
                  </a:lnTo>
                  <a:lnTo>
                    <a:pt x="139" y="73"/>
                  </a:lnTo>
                  <a:lnTo>
                    <a:pt x="148" y="44"/>
                  </a:lnTo>
                  <a:lnTo>
                    <a:pt x="109" y="32"/>
                  </a:lnTo>
                  <a:lnTo>
                    <a:pt x="32" y="8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2" name="Freeform 56"/>
            <p:cNvSpPr>
              <a:spLocks/>
            </p:cNvSpPr>
            <p:nvPr/>
          </p:nvSpPr>
          <p:spPr bwMode="auto">
            <a:xfrm>
              <a:off x="2903" y="2330"/>
              <a:ext cx="16" cy="12"/>
            </a:xfrm>
            <a:custGeom>
              <a:avLst/>
              <a:gdLst>
                <a:gd name="T0" fmla="*/ 0 w 69"/>
                <a:gd name="T1" fmla="*/ 0 h 46"/>
                <a:gd name="T2" fmla="*/ 0 w 69"/>
                <a:gd name="T3" fmla="*/ 0 h 46"/>
                <a:gd name="T4" fmla="*/ 0 w 69"/>
                <a:gd name="T5" fmla="*/ 0 h 46"/>
                <a:gd name="T6" fmla="*/ 0 w 69"/>
                <a:gd name="T7" fmla="*/ 0 h 46"/>
                <a:gd name="T8" fmla="*/ 0 w 69"/>
                <a:gd name="T9" fmla="*/ 0 h 46"/>
                <a:gd name="T10" fmla="*/ 0 w 69"/>
                <a:gd name="T11" fmla="*/ 0 h 46"/>
                <a:gd name="T12" fmla="*/ 0 w 69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46"/>
                <a:gd name="T23" fmla="*/ 69 w 6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46">
                  <a:moveTo>
                    <a:pt x="0" y="27"/>
                  </a:moveTo>
                  <a:lnTo>
                    <a:pt x="0" y="27"/>
                  </a:lnTo>
                  <a:lnTo>
                    <a:pt x="60" y="46"/>
                  </a:lnTo>
                  <a:lnTo>
                    <a:pt x="69" y="19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3" name="Freeform 57"/>
            <p:cNvSpPr>
              <a:spLocks/>
            </p:cNvSpPr>
            <p:nvPr/>
          </p:nvSpPr>
          <p:spPr bwMode="auto">
            <a:xfrm>
              <a:off x="2883" y="2324"/>
              <a:ext cx="24" cy="13"/>
            </a:xfrm>
            <a:custGeom>
              <a:avLst/>
              <a:gdLst>
                <a:gd name="T0" fmla="*/ 0 w 87"/>
                <a:gd name="T1" fmla="*/ 0 h 52"/>
                <a:gd name="T2" fmla="*/ 0 w 87"/>
                <a:gd name="T3" fmla="*/ 0 h 52"/>
                <a:gd name="T4" fmla="*/ 0 w 87"/>
                <a:gd name="T5" fmla="*/ 0 h 52"/>
                <a:gd name="T6" fmla="*/ 0 w 87"/>
                <a:gd name="T7" fmla="*/ 0 h 52"/>
                <a:gd name="T8" fmla="*/ 0 w 87"/>
                <a:gd name="T9" fmla="*/ 0 h 52"/>
                <a:gd name="T10" fmla="*/ 0 w 87"/>
                <a:gd name="T11" fmla="*/ 0 h 52"/>
                <a:gd name="T12" fmla="*/ 0 w 87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2"/>
                <a:gd name="T23" fmla="*/ 87 w 87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2">
                  <a:moveTo>
                    <a:pt x="0" y="27"/>
                  </a:moveTo>
                  <a:lnTo>
                    <a:pt x="13" y="32"/>
                  </a:lnTo>
                  <a:lnTo>
                    <a:pt x="78" y="52"/>
                  </a:lnTo>
                  <a:lnTo>
                    <a:pt x="87" y="25"/>
                  </a:lnTo>
                  <a:lnTo>
                    <a:pt x="22" y="5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4" name="Freeform 58"/>
            <p:cNvSpPr>
              <a:spLocks/>
            </p:cNvSpPr>
            <p:nvPr/>
          </p:nvSpPr>
          <p:spPr bwMode="auto">
            <a:xfrm>
              <a:off x="2813" y="2303"/>
              <a:ext cx="37" cy="12"/>
            </a:xfrm>
            <a:custGeom>
              <a:avLst/>
              <a:gdLst>
                <a:gd name="T0" fmla="*/ 0 w 147"/>
                <a:gd name="T1" fmla="*/ 0 h 69"/>
                <a:gd name="T2" fmla="*/ 0 w 147"/>
                <a:gd name="T3" fmla="*/ 0 h 69"/>
                <a:gd name="T4" fmla="*/ 0 w 147"/>
                <a:gd name="T5" fmla="*/ 0 h 69"/>
                <a:gd name="T6" fmla="*/ 0 w 147"/>
                <a:gd name="T7" fmla="*/ 0 h 69"/>
                <a:gd name="T8" fmla="*/ 0 w 147"/>
                <a:gd name="T9" fmla="*/ 0 h 69"/>
                <a:gd name="T10" fmla="*/ 0 w 147"/>
                <a:gd name="T11" fmla="*/ 0 h 69"/>
                <a:gd name="T12" fmla="*/ 0 w 147"/>
                <a:gd name="T13" fmla="*/ 0 h 69"/>
                <a:gd name="T14" fmla="*/ 0 w 147"/>
                <a:gd name="T15" fmla="*/ 0 h 69"/>
                <a:gd name="T16" fmla="*/ 0 w 147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9"/>
                <a:gd name="T29" fmla="*/ 147 w 147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9">
                  <a:moveTo>
                    <a:pt x="0" y="27"/>
                  </a:moveTo>
                  <a:lnTo>
                    <a:pt x="36" y="39"/>
                  </a:lnTo>
                  <a:lnTo>
                    <a:pt x="100" y="58"/>
                  </a:lnTo>
                  <a:lnTo>
                    <a:pt x="139" y="69"/>
                  </a:lnTo>
                  <a:lnTo>
                    <a:pt x="147" y="42"/>
                  </a:lnTo>
                  <a:lnTo>
                    <a:pt x="108" y="30"/>
                  </a:lnTo>
                  <a:lnTo>
                    <a:pt x="45" y="1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5" name="Freeform 59"/>
            <p:cNvSpPr>
              <a:spLocks/>
            </p:cNvSpPr>
            <p:nvPr/>
          </p:nvSpPr>
          <p:spPr bwMode="auto">
            <a:xfrm>
              <a:off x="2744" y="2283"/>
              <a:ext cx="37" cy="22"/>
            </a:xfrm>
            <a:custGeom>
              <a:avLst/>
              <a:gdLst>
                <a:gd name="T0" fmla="*/ 0 w 147"/>
                <a:gd name="T1" fmla="*/ 0 h 68"/>
                <a:gd name="T2" fmla="*/ 0 w 147"/>
                <a:gd name="T3" fmla="*/ 0 h 68"/>
                <a:gd name="T4" fmla="*/ 0 w 147"/>
                <a:gd name="T5" fmla="*/ 0 h 68"/>
                <a:gd name="T6" fmla="*/ 0 w 147"/>
                <a:gd name="T7" fmla="*/ 0 h 68"/>
                <a:gd name="T8" fmla="*/ 0 w 147"/>
                <a:gd name="T9" fmla="*/ 0 h 68"/>
                <a:gd name="T10" fmla="*/ 0 w 147"/>
                <a:gd name="T11" fmla="*/ 0 h 68"/>
                <a:gd name="T12" fmla="*/ 0 w 147"/>
                <a:gd name="T13" fmla="*/ 0 h 68"/>
                <a:gd name="T14" fmla="*/ 0 w 147"/>
                <a:gd name="T15" fmla="*/ 0 h 68"/>
                <a:gd name="T16" fmla="*/ 0 w 147"/>
                <a:gd name="T17" fmla="*/ 0 h 68"/>
                <a:gd name="T18" fmla="*/ 0 w 147"/>
                <a:gd name="T19" fmla="*/ 0 h 68"/>
                <a:gd name="T20" fmla="*/ 0 w 14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"/>
                <a:gd name="T34" fmla="*/ 0 h 68"/>
                <a:gd name="T35" fmla="*/ 147 w 14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" h="68">
                  <a:moveTo>
                    <a:pt x="0" y="27"/>
                  </a:moveTo>
                  <a:lnTo>
                    <a:pt x="1" y="28"/>
                  </a:lnTo>
                  <a:lnTo>
                    <a:pt x="63" y="45"/>
                  </a:lnTo>
                  <a:lnTo>
                    <a:pt x="125" y="63"/>
                  </a:lnTo>
                  <a:lnTo>
                    <a:pt x="139" y="68"/>
                  </a:lnTo>
                  <a:lnTo>
                    <a:pt x="147" y="39"/>
                  </a:lnTo>
                  <a:lnTo>
                    <a:pt x="133" y="36"/>
                  </a:lnTo>
                  <a:lnTo>
                    <a:pt x="71" y="18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6" name="Freeform 60"/>
            <p:cNvSpPr>
              <a:spLocks/>
            </p:cNvSpPr>
            <p:nvPr/>
          </p:nvSpPr>
          <p:spPr bwMode="auto">
            <a:xfrm>
              <a:off x="2675" y="2263"/>
              <a:ext cx="37" cy="19"/>
            </a:xfrm>
            <a:custGeom>
              <a:avLst/>
              <a:gdLst>
                <a:gd name="T0" fmla="*/ 0 w 148"/>
                <a:gd name="T1" fmla="*/ 0 h 65"/>
                <a:gd name="T2" fmla="*/ 0 w 148"/>
                <a:gd name="T3" fmla="*/ 0 h 65"/>
                <a:gd name="T4" fmla="*/ 0 w 148"/>
                <a:gd name="T5" fmla="*/ 0 h 65"/>
                <a:gd name="T6" fmla="*/ 0 w 148"/>
                <a:gd name="T7" fmla="*/ 0 h 65"/>
                <a:gd name="T8" fmla="*/ 0 w 148"/>
                <a:gd name="T9" fmla="*/ 0 h 65"/>
                <a:gd name="T10" fmla="*/ 0 w 148"/>
                <a:gd name="T11" fmla="*/ 0 h 65"/>
                <a:gd name="T12" fmla="*/ 0 w 148"/>
                <a:gd name="T13" fmla="*/ 0 h 65"/>
                <a:gd name="T14" fmla="*/ 0 w 148"/>
                <a:gd name="T15" fmla="*/ 0 h 65"/>
                <a:gd name="T16" fmla="*/ 0 w 148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65"/>
                <a:gd name="T29" fmla="*/ 148 w 14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65">
                  <a:moveTo>
                    <a:pt x="0" y="27"/>
                  </a:moveTo>
                  <a:lnTo>
                    <a:pt x="38" y="37"/>
                  </a:lnTo>
                  <a:lnTo>
                    <a:pt x="99" y="54"/>
                  </a:lnTo>
                  <a:lnTo>
                    <a:pt x="141" y="65"/>
                  </a:lnTo>
                  <a:lnTo>
                    <a:pt x="148" y="38"/>
                  </a:lnTo>
                  <a:lnTo>
                    <a:pt x="105" y="26"/>
                  </a:lnTo>
                  <a:lnTo>
                    <a:pt x="46" y="1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7" name="Freeform 61"/>
            <p:cNvSpPr>
              <a:spLocks/>
            </p:cNvSpPr>
            <p:nvPr/>
          </p:nvSpPr>
          <p:spPr bwMode="auto">
            <a:xfrm>
              <a:off x="2604" y="2245"/>
              <a:ext cx="37" cy="14"/>
            </a:xfrm>
            <a:custGeom>
              <a:avLst/>
              <a:gdLst>
                <a:gd name="T0" fmla="*/ 0 w 148"/>
                <a:gd name="T1" fmla="*/ 0 h 65"/>
                <a:gd name="T2" fmla="*/ 0 w 148"/>
                <a:gd name="T3" fmla="*/ 0 h 65"/>
                <a:gd name="T4" fmla="*/ 0 w 148"/>
                <a:gd name="T5" fmla="*/ 0 h 65"/>
                <a:gd name="T6" fmla="*/ 0 w 148"/>
                <a:gd name="T7" fmla="*/ 0 h 65"/>
                <a:gd name="T8" fmla="*/ 0 w 148"/>
                <a:gd name="T9" fmla="*/ 0 h 65"/>
                <a:gd name="T10" fmla="*/ 0 w 148"/>
                <a:gd name="T11" fmla="*/ 0 h 65"/>
                <a:gd name="T12" fmla="*/ 0 w 148"/>
                <a:gd name="T13" fmla="*/ 0 h 65"/>
                <a:gd name="T14" fmla="*/ 0 w 148"/>
                <a:gd name="T15" fmla="*/ 0 h 65"/>
                <a:gd name="T16" fmla="*/ 0 w 148"/>
                <a:gd name="T17" fmla="*/ 0 h 65"/>
                <a:gd name="T18" fmla="*/ 0 w 148"/>
                <a:gd name="T19" fmla="*/ 0 h 65"/>
                <a:gd name="T20" fmla="*/ 0 w 148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5"/>
                <a:gd name="T35" fmla="*/ 148 w 148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5">
                  <a:moveTo>
                    <a:pt x="0" y="27"/>
                  </a:moveTo>
                  <a:lnTo>
                    <a:pt x="24" y="34"/>
                  </a:lnTo>
                  <a:lnTo>
                    <a:pt x="81" y="49"/>
                  </a:lnTo>
                  <a:lnTo>
                    <a:pt x="140" y="65"/>
                  </a:lnTo>
                  <a:lnTo>
                    <a:pt x="148" y="36"/>
                  </a:lnTo>
                  <a:lnTo>
                    <a:pt x="147" y="36"/>
                  </a:lnTo>
                  <a:lnTo>
                    <a:pt x="89" y="22"/>
                  </a:lnTo>
                  <a:lnTo>
                    <a:pt x="32" y="6"/>
                  </a:lnTo>
                  <a:lnTo>
                    <a:pt x="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8" name="Freeform 62"/>
            <p:cNvSpPr>
              <a:spLocks/>
            </p:cNvSpPr>
            <p:nvPr/>
          </p:nvSpPr>
          <p:spPr bwMode="auto">
            <a:xfrm>
              <a:off x="2535" y="2225"/>
              <a:ext cx="37" cy="11"/>
            </a:xfrm>
            <a:custGeom>
              <a:avLst/>
              <a:gdLst>
                <a:gd name="T0" fmla="*/ 0 w 148"/>
                <a:gd name="T1" fmla="*/ 0 h 63"/>
                <a:gd name="T2" fmla="*/ 0 w 148"/>
                <a:gd name="T3" fmla="*/ 0 h 63"/>
                <a:gd name="T4" fmla="*/ 0 w 148"/>
                <a:gd name="T5" fmla="*/ 0 h 63"/>
                <a:gd name="T6" fmla="*/ 0 w 148"/>
                <a:gd name="T7" fmla="*/ 0 h 63"/>
                <a:gd name="T8" fmla="*/ 0 w 148"/>
                <a:gd name="T9" fmla="*/ 0 h 63"/>
                <a:gd name="T10" fmla="*/ 0 w 148"/>
                <a:gd name="T11" fmla="*/ 0 h 63"/>
                <a:gd name="T12" fmla="*/ 0 w 148"/>
                <a:gd name="T13" fmla="*/ 0 h 63"/>
                <a:gd name="T14" fmla="*/ 0 w 148"/>
                <a:gd name="T15" fmla="*/ 0 h 63"/>
                <a:gd name="T16" fmla="*/ 0 w 148"/>
                <a:gd name="T17" fmla="*/ 0 h 63"/>
                <a:gd name="T18" fmla="*/ 0 w 148"/>
                <a:gd name="T19" fmla="*/ 0 h 63"/>
                <a:gd name="T20" fmla="*/ 0 w 148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3"/>
                <a:gd name="T35" fmla="*/ 148 w 148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3">
                  <a:moveTo>
                    <a:pt x="0" y="28"/>
                  </a:moveTo>
                  <a:lnTo>
                    <a:pt x="28" y="35"/>
                  </a:lnTo>
                  <a:lnTo>
                    <a:pt x="82" y="49"/>
                  </a:lnTo>
                  <a:lnTo>
                    <a:pt x="136" y="63"/>
                  </a:lnTo>
                  <a:lnTo>
                    <a:pt x="141" y="63"/>
                  </a:lnTo>
                  <a:lnTo>
                    <a:pt x="148" y="36"/>
                  </a:lnTo>
                  <a:lnTo>
                    <a:pt x="143" y="35"/>
                  </a:lnTo>
                  <a:lnTo>
                    <a:pt x="89" y="20"/>
                  </a:lnTo>
                  <a:lnTo>
                    <a:pt x="35" y="7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99" name="Freeform 63"/>
            <p:cNvSpPr>
              <a:spLocks/>
            </p:cNvSpPr>
            <p:nvPr/>
          </p:nvSpPr>
          <p:spPr bwMode="auto">
            <a:xfrm>
              <a:off x="2464" y="2210"/>
              <a:ext cx="37" cy="15"/>
            </a:xfrm>
            <a:custGeom>
              <a:avLst/>
              <a:gdLst>
                <a:gd name="T0" fmla="*/ 0 w 147"/>
                <a:gd name="T1" fmla="*/ 0 h 61"/>
                <a:gd name="T2" fmla="*/ 0 w 147"/>
                <a:gd name="T3" fmla="*/ 0 h 61"/>
                <a:gd name="T4" fmla="*/ 0 w 147"/>
                <a:gd name="T5" fmla="*/ 0 h 61"/>
                <a:gd name="T6" fmla="*/ 0 w 147"/>
                <a:gd name="T7" fmla="*/ 0 h 61"/>
                <a:gd name="T8" fmla="*/ 0 w 147"/>
                <a:gd name="T9" fmla="*/ 0 h 61"/>
                <a:gd name="T10" fmla="*/ 0 w 147"/>
                <a:gd name="T11" fmla="*/ 0 h 61"/>
                <a:gd name="T12" fmla="*/ 0 w 147"/>
                <a:gd name="T13" fmla="*/ 0 h 61"/>
                <a:gd name="T14" fmla="*/ 0 w 147"/>
                <a:gd name="T15" fmla="*/ 0 h 61"/>
                <a:gd name="T16" fmla="*/ 0 w 147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1"/>
                <a:gd name="T29" fmla="*/ 147 w 14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1">
                  <a:moveTo>
                    <a:pt x="0" y="27"/>
                  </a:moveTo>
                  <a:lnTo>
                    <a:pt x="2" y="28"/>
                  </a:lnTo>
                  <a:lnTo>
                    <a:pt x="101" y="52"/>
                  </a:lnTo>
                  <a:lnTo>
                    <a:pt x="140" y="61"/>
                  </a:lnTo>
                  <a:lnTo>
                    <a:pt x="147" y="34"/>
                  </a:lnTo>
                  <a:lnTo>
                    <a:pt x="108" y="24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0" name="Freeform 64"/>
            <p:cNvSpPr>
              <a:spLocks/>
            </p:cNvSpPr>
            <p:nvPr/>
          </p:nvSpPr>
          <p:spPr bwMode="auto">
            <a:xfrm>
              <a:off x="2393" y="2193"/>
              <a:ext cx="37" cy="15"/>
            </a:xfrm>
            <a:custGeom>
              <a:avLst/>
              <a:gdLst>
                <a:gd name="T0" fmla="*/ 0 w 148"/>
                <a:gd name="T1" fmla="*/ 0 h 61"/>
                <a:gd name="T2" fmla="*/ 0 w 148"/>
                <a:gd name="T3" fmla="*/ 0 h 61"/>
                <a:gd name="T4" fmla="*/ 0 w 148"/>
                <a:gd name="T5" fmla="*/ 0 h 61"/>
                <a:gd name="T6" fmla="*/ 0 w 148"/>
                <a:gd name="T7" fmla="*/ 0 h 61"/>
                <a:gd name="T8" fmla="*/ 0 w 148"/>
                <a:gd name="T9" fmla="*/ 0 h 61"/>
                <a:gd name="T10" fmla="*/ 0 w 148"/>
                <a:gd name="T11" fmla="*/ 0 h 61"/>
                <a:gd name="T12" fmla="*/ 0 w 148"/>
                <a:gd name="T13" fmla="*/ 0 h 61"/>
                <a:gd name="T14" fmla="*/ 0 w 148"/>
                <a:gd name="T15" fmla="*/ 0 h 61"/>
                <a:gd name="T16" fmla="*/ 0 w 148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61"/>
                <a:gd name="T29" fmla="*/ 148 w 14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61">
                  <a:moveTo>
                    <a:pt x="0" y="29"/>
                  </a:moveTo>
                  <a:lnTo>
                    <a:pt x="12" y="32"/>
                  </a:lnTo>
                  <a:lnTo>
                    <a:pt x="99" y="51"/>
                  </a:lnTo>
                  <a:lnTo>
                    <a:pt x="142" y="61"/>
                  </a:lnTo>
                  <a:lnTo>
                    <a:pt x="148" y="33"/>
                  </a:lnTo>
                  <a:lnTo>
                    <a:pt x="106" y="23"/>
                  </a:lnTo>
                  <a:lnTo>
                    <a:pt x="19" y="4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1" name="Freeform 65"/>
            <p:cNvSpPr>
              <a:spLocks/>
            </p:cNvSpPr>
            <p:nvPr/>
          </p:nvSpPr>
          <p:spPr bwMode="auto">
            <a:xfrm>
              <a:off x="2322" y="2177"/>
              <a:ext cx="37" cy="14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0 h 59"/>
                <a:gd name="T4" fmla="*/ 0 w 148"/>
                <a:gd name="T5" fmla="*/ 0 h 59"/>
                <a:gd name="T6" fmla="*/ 0 w 148"/>
                <a:gd name="T7" fmla="*/ 0 h 59"/>
                <a:gd name="T8" fmla="*/ 0 w 148"/>
                <a:gd name="T9" fmla="*/ 0 h 59"/>
                <a:gd name="T10" fmla="*/ 0 w 148"/>
                <a:gd name="T11" fmla="*/ 0 h 59"/>
                <a:gd name="T12" fmla="*/ 0 w 148"/>
                <a:gd name="T13" fmla="*/ 0 h 59"/>
                <a:gd name="T14" fmla="*/ 0 w 148"/>
                <a:gd name="T15" fmla="*/ 0 h 59"/>
                <a:gd name="T16" fmla="*/ 0 w 148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59"/>
                <a:gd name="T29" fmla="*/ 148 w 14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59">
                  <a:moveTo>
                    <a:pt x="0" y="29"/>
                  </a:moveTo>
                  <a:lnTo>
                    <a:pt x="62" y="42"/>
                  </a:lnTo>
                  <a:lnTo>
                    <a:pt x="136" y="58"/>
                  </a:lnTo>
                  <a:lnTo>
                    <a:pt x="141" y="59"/>
                  </a:lnTo>
                  <a:lnTo>
                    <a:pt x="148" y="31"/>
                  </a:lnTo>
                  <a:lnTo>
                    <a:pt x="141" y="30"/>
                  </a:lnTo>
                  <a:lnTo>
                    <a:pt x="69" y="14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2" name="Freeform 66"/>
            <p:cNvSpPr>
              <a:spLocks/>
            </p:cNvSpPr>
            <p:nvPr/>
          </p:nvSpPr>
          <p:spPr bwMode="auto">
            <a:xfrm>
              <a:off x="2251" y="2163"/>
              <a:ext cx="37" cy="14"/>
            </a:xfrm>
            <a:custGeom>
              <a:avLst/>
              <a:gdLst>
                <a:gd name="T0" fmla="*/ 0 w 148"/>
                <a:gd name="T1" fmla="*/ 0 h 57"/>
                <a:gd name="T2" fmla="*/ 0 w 148"/>
                <a:gd name="T3" fmla="*/ 0 h 57"/>
                <a:gd name="T4" fmla="*/ 0 w 148"/>
                <a:gd name="T5" fmla="*/ 0 h 57"/>
                <a:gd name="T6" fmla="*/ 0 w 148"/>
                <a:gd name="T7" fmla="*/ 0 h 57"/>
                <a:gd name="T8" fmla="*/ 0 w 148"/>
                <a:gd name="T9" fmla="*/ 0 h 57"/>
                <a:gd name="T10" fmla="*/ 0 w 148"/>
                <a:gd name="T11" fmla="*/ 0 h 57"/>
                <a:gd name="T12" fmla="*/ 0 w 148"/>
                <a:gd name="T13" fmla="*/ 0 h 57"/>
                <a:gd name="T14" fmla="*/ 0 w 148"/>
                <a:gd name="T15" fmla="*/ 0 h 57"/>
                <a:gd name="T16" fmla="*/ 0 w 148"/>
                <a:gd name="T17" fmla="*/ 0 h 57"/>
                <a:gd name="T18" fmla="*/ 0 w 148"/>
                <a:gd name="T19" fmla="*/ 0 h 57"/>
                <a:gd name="T20" fmla="*/ 0 w 148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57"/>
                <a:gd name="T35" fmla="*/ 148 w 148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57">
                  <a:moveTo>
                    <a:pt x="0" y="28"/>
                  </a:moveTo>
                  <a:lnTo>
                    <a:pt x="26" y="33"/>
                  </a:lnTo>
                  <a:lnTo>
                    <a:pt x="66" y="41"/>
                  </a:lnTo>
                  <a:lnTo>
                    <a:pt x="110" y="50"/>
                  </a:lnTo>
                  <a:lnTo>
                    <a:pt x="143" y="57"/>
                  </a:lnTo>
                  <a:lnTo>
                    <a:pt x="148" y="29"/>
                  </a:lnTo>
                  <a:lnTo>
                    <a:pt x="115" y="22"/>
                  </a:lnTo>
                  <a:lnTo>
                    <a:pt x="71" y="13"/>
                  </a:lnTo>
                  <a:lnTo>
                    <a:pt x="32" y="5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3" name="Freeform 67"/>
            <p:cNvSpPr>
              <a:spLocks/>
            </p:cNvSpPr>
            <p:nvPr/>
          </p:nvSpPr>
          <p:spPr bwMode="auto">
            <a:xfrm>
              <a:off x="2986" y="2470"/>
              <a:ext cx="29" cy="31"/>
            </a:xfrm>
            <a:custGeom>
              <a:avLst/>
              <a:gdLst>
                <a:gd name="T0" fmla="*/ 0 w 124"/>
                <a:gd name="T1" fmla="*/ 0 h 124"/>
                <a:gd name="T2" fmla="*/ 0 w 124"/>
                <a:gd name="T3" fmla="*/ 0 h 124"/>
                <a:gd name="T4" fmla="*/ 0 w 124"/>
                <a:gd name="T5" fmla="*/ 0 h 124"/>
                <a:gd name="T6" fmla="*/ 0 w 124"/>
                <a:gd name="T7" fmla="*/ 0 h 124"/>
                <a:gd name="T8" fmla="*/ 0 w 124"/>
                <a:gd name="T9" fmla="*/ 0 h 124"/>
                <a:gd name="T10" fmla="*/ 0 w 124"/>
                <a:gd name="T11" fmla="*/ 0 h 124"/>
                <a:gd name="T12" fmla="*/ 0 w 124"/>
                <a:gd name="T13" fmla="*/ 0 h 124"/>
                <a:gd name="T14" fmla="*/ 0 w 124"/>
                <a:gd name="T15" fmla="*/ 0 h 124"/>
                <a:gd name="T16" fmla="*/ 0 w 124"/>
                <a:gd name="T17" fmla="*/ 0 h 124"/>
                <a:gd name="T18" fmla="*/ 0 w 124"/>
                <a:gd name="T19" fmla="*/ 0 h 124"/>
                <a:gd name="T20" fmla="*/ 0 w 124"/>
                <a:gd name="T21" fmla="*/ 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24"/>
                <a:gd name="T35" fmla="*/ 124 w 124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24">
                  <a:moveTo>
                    <a:pt x="103" y="0"/>
                  </a:moveTo>
                  <a:lnTo>
                    <a:pt x="91" y="13"/>
                  </a:lnTo>
                  <a:lnTo>
                    <a:pt x="59" y="43"/>
                  </a:lnTo>
                  <a:lnTo>
                    <a:pt x="30" y="74"/>
                  </a:lnTo>
                  <a:lnTo>
                    <a:pt x="0" y="103"/>
                  </a:lnTo>
                  <a:lnTo>
                    <a:pt x="21" y="124"/>
                  </a:lnTo>
                  <a:lnTo>
                    <a:pt x="50" y="94"/>
                  </a:lnTo>
                  <a:lnTo>
                    <a:pt x="81" y="64"/>
                  </a:lnTo>
                  <a:lnTo>
                    <a:pt x="111" y="33"/>
                  </a:lnTo>
                  <a:lnTo>
                    <a:pt x="124" y="2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4" name="Freeform 68"/>
            <p:cNvSpPr>
              <a:spLocks/>
            </p:cNvSpPr>
            <p:nvPr/>
          </p:nvSpPr>
          <p:spPr bwMode="auto">
            <a:xfrm>
              <a:off x="3036" y="2420"/>
              <a:ext cx="32" cy="31"/>
            </a:xfrm>
            <a:custGeom>
              <a:avLst/>
              <a:gdLst>
                <a:gd name="T0" fmla="*/ 0 w 127"/>
                <a:gd name="T1" fmla="*/ 0 h 121"/>
                <a:gd name="T2" fmla="*/ 0 w 127"/>
                <a:gd name="T3" fmla="*/ 0 h 121"/>
                <a:gd name="T4" fmla="*/ 0 w 127"/>
                <a:gd name="T5" fmla="*/ 0 h 121"/>
                <a:gd name="T6" fmla="*/ 0 w 127"/>
                <a:gd name="T7" fmla="*/ 0 h 121"/>
                <a:gd name="T8" fmla="*/ 0 w 127"/>
                <a:gd name="T9" fmla="*/ 0 h 121"/>
                <a:gd name="T10" fmla="*/ 0 w 127"/>
                <a:gd name="T11" fmla="*/ 0 h 121"/>
                <a:gd name="T12" fmla="*/ 0 w 127"/>
                <a:gd name="T13" fmla="*/ 0 h 121"/>
                <a:gd name="T14" fmla="*/ 0 w 127"/>
                <a:gd name="T15" fmla="*/ 0 h 121"/>
                <a:gd name="T16" fmla="*/ 0 w 127"/>
                <a:gd name="T17" fmla="*/ 0 h 121"/>
                <a:gd name="T18" fmla="*/ 0 w 127"/>
                <a:gd name="T19" fmla="*/ 0 h 121"/>
                <a:gd name="T20" fmla="*/ 0 w 127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21"/>
                <a:gd name="T35" fmla="*/ 127 w 12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21">
                  <a:moveTo>
                    <a:pt x="106" y="0"/>
                  </a:moveTo>
                  <a:lnTo>
                    <a:pt x="85" y="20"/>
                  </a:lnTo>
                  <a:lnTo>
                    <a:pt x="49" y="54"/>
                  </a:lnTo>
                  <a:lnTo>
                    <a:pt x="15" y="86"/>
                  </a:lnTo>
                  <a:lnTo>
                    <a:pt x="0" y="100"/>
                  </a:lnTo>
                  <a:lnTo>
                    <a:pt x="21" y="121"/>
                  </a:lnTo>
                  <a:lnTo>
                    <a:pt x="35" y="107"/>
                  </a:lnTo>
                  <a:lnTo>
                    <a:pt x="69" y="75"/>
                  </a:lnTo>
                  <a:lnTo>
                    <a:pt x="104" y="42"/>
                  </a:lnTo>
                  <a:lnTo>
                    <a:pt x="127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5" name="Freeform 69"/>
            <p:cNvSpPr>
              <a:spLocks/>
            </p:cNvSpPr>
            <p:nvPr/>
          </p:nvSpPr>
          <p:spPr bwMode="auto">
            <a:xfrm>
              <a:off x="3090" y="2371"/>
              <a:ext cx="32" cy="30"/>
            </a:xfrm>
            <a:custGeom>
              <a:avLst/>
              <a:gdLst>
                <a:gd name="T0" fmla="*/ 0 w 128"/>
                <a:gd name="T1" fmla="*/ 0 h 118"/>
                <a:gd name="T2" fmla="*/ 0 w 128"/>
                <a:gd name="T3" fmla="*/ 0 h 118"/>
                <a:gd name="T4" fmla="*/ 0 w 128"/>
                <a:gd name="T5" fmla="*/ 0 h 118"/>
                <a:gd name="T6" fmla="*/ 0 w 128"/>
                <a:gd name="T7" fmla="*/ 0 h 118"/>
                <a:gd name="T8" fmla="*/ 0 w 128"/>
                <a:gd name="T9" fmla="*/ 0 h 118"/>
                <a:gd name="T10" fmla="*/ 0 w 128"/>
                <a:gd name="T11" fmla="*/ 0 h 118"/>
                <a:gd name="T12" fmla="*/ 0 w 128"/>
                <a:gd name="T13" fmla="*/ 0 h 118"/>
                <a:gd name="T14" fmla="*/ 0 w 128"/>
                <a:gd name="T15" fmla="*/ 0 h 118"/>
                <a:gd name="T16" fmla="*/ 0 w 128"/>
                <a:gd name="T17" fmla="*/ 0 h 118"/>
                <a:gd name="T18" fmla="*/ 0 w 128"/>
                <a:gd name="T19" fmla="*/ 0 h 118"/>
                <a:gd name="T20" fmla="*/ 0 w 128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118"/>
                <a:gd name="T35" fmla="*/ 128 w 128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118">
                  <a:moveTo>
                    <a:pt x="108" y="0"/>
                  </a:moveTo>
                  <a:lnTo>
                    <a:pt x="95" y="12"/>
                  </a:lnTo>
                  <a:lnTo>
                    <a:pt x="55" y="47"/>
                  </a:lnTo>
                  <a:lnTo>
                    <a:pt x="18" y="81"/>
                  </a:lnTo>
                  <a:lnTo>
                    <a:pt x="0" y="97"/>
                  </a:lnTo>
                  <a:lnTo>
                    <a:pt x="19" y="118"/>
                  </a:lnTo>
                  <a:lnTo>
                    <a:pt x="37" y="102"/>
                  </a:lnTo>
                  <a:lnTo>
                    <a:pt x="76" y="69"/>
                  </a:lnTo>
                  <a:lnTo>
                    <a:pt x="114" y="33"/>
                  </a:lnTo>
                  <a:lnTo>
                    <a:pt x="128" y="2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6" name="Freeform 70"/>
            <p:cNvSpPr>
              <a:spLocks/>
            </p:cNvSpPr>
            <p:nvPr/>
          </p:nvSpPr>
          <p:spPr bwMode="auto">
            <a:xfrm>
              <a:off x="3144" y="2323"/>
              <a:ext cx="32" cy="29"/>
            </a:xfrm>
            <a:custGeom>
              <a:avLst/>
              <a:gdLst>
                <a:gd name="T0" fmla="*/ 0 w 128"/>
                <a:gd name="T1" fmla="*/ 0 h 118"/>
                <a:gd name="T2" fmla="*/ 0 w 128"/>
                <a:gd name="T3" fmla="*/ 0 h 118"/>
                <a:gd name="T4" fmla="*/ 0 w 128"/>
                <a:gd name="T5" fmla="*/ 0 h 118"/>
                <a:gd name="T6" fmla="*/ 0 w 128"/>
                <a:gd name="T7" fmla="*/ 0 h 118"/>
                <a:gd name="T8" fmla="*/ 0 w 128"/>
                <a:gd name="T9" fmla="*/ 0 h 118"/>
                <a:gd name="T10" fmla="*/ 0 w 128"/>
                <a:gd name="T11" fmla="*/ 0 h 118"/>
                <a:gd name="T12" fmla="*/ 0 w 128"/>
                <a:gd name="T13" fmla="*/ 0 h 118"/>
                <a:gd name="T14" fmla="*/ 0 w 128"/>
                <a:gd name="T15" fmla="*/ 0 h 118"/>
                <a:gd name="T16" fmla="*/ 0 w 128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18"/>
                <a:gd name="T29" fmla="*/ 128 w 12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18">
                  <a:moveTo>
                    <a:pt x="108" y="0"/>
                  </a:moveTo>
                  <a:lnTo>
                    <a:pt x="77" y="29"/>
                  </a:lnTo>
                  <a:lnTo>
                    <a:pt x="36" y="65"/>
                  </a:lnTo>
                  <a:lnTo>
                    <a:pt x="0" y="96"/>
                  </a:lnTo>
                  <a:lnTo>
                    <a:pt x="19" y="118"/>
                  </a:lnTo>
                  <a:lnTo>
                    <a:pt x="55" y="86"/>
                  </a:lnTo>
                  <a:lnTo>
                    <a:pt x="96" y="51"/>
                  </a:lnTo>
                  <a:lnTo>
                    <a:pt x="128" y="2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7" name="Freeform 71"/>
            <p:cNvSpPr>
              <a:spLocks/>
            </p:cNvSpPr>
            <p:nvPr/>
          </p:nvSpPr>
          <p:spPr bwMode="auto">
            <a:xfrm>
              <a:off x="3198" y="2275"/>
              <a:ext cx="32" cy="30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w 129"/>
                <a:gd name="T15" fmla="*/ 0 h 116"/>
                <a:gd name="T16" fmla="*/ 0 w 12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6"/>
                <a:gd name="T29" fmla="*/ 129 w 12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6">
                  <a:moveTo>
                    <a:pt x="110" y="0"/>
                  </a:moveTo>
                  <a:lnTo>
                    <a:pt x="106" y="3"/>
                  </a:lnTo>
                  <a:lnTo>
                    <a:pt x="23" y="75"/>
                  </a:lnTo>
                  <a:lnTo>
                    <a:pt x="0" y="94"/>
                  </a:lnTo>
                  <a:lnTo>
                    <a:pt x="18" y="116"/>
                  </a:lnTo>
                  <a:lnTo>
                    <a:pt x="41" y="97"/>
                  </a:lnTo>
                  <a:lnTo>
                    <a:pt x="126" y="26"/>
                  </a:lnTo>
                  <a:lnTo>
                    <a:pt x="129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8" name="Freeform 72"/>
            <p:cNvSpPr>
              <a:spLocks/>
            </p:cNvSpPr>
            <p:nvPr/>
          </p:nvSpPr>
          <p:spPr bwMode="auto">
            <a:xfrm>
              <a:off x="3255" y="2228"/>
              <a:ext cx="31" cy="32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116"/>
                <a:gd name="T23" fmla="*/ 129 w 129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116">
                  <a:moveTo>
                    <a:pt x="110" y="0"/>
                  </a:moveTo>
                  <a:lnTo>
                    <a:pt x="54" y="47"/>
                  </a:lnTo>
                  <a:lnTo>
                    <a:pt x="0" y="94"/>
                  </a:lnTo>
                  <a:lnTo>
                    <a:pt x="19" y="116"/>
                  </a:lnTo>
                  <a:lnTo>
                    <a:pt x="73" y="70"/>
                  </a:lnTo>
                  <a:lnTo>
                    <a:pt x="129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09" name="Freeform 73"/>
            <p:cNvSpPr>
              <a:spLocks/>
            </p:cNvSpPr>
            <p:nvPr/>
          </p:nvSpPr>
          <p:spPr bwMode="auto">
            <a:xfrm>
              <a:off x="3309" y="2182"/>
              <a:ext cx="32" cy="33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w 129"/>
                <a:gd name="T15" fmla="*/ 0 h 116"/>
                <a:gd name="T16" fmla="*/ 0 w 12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6"/>
                <a:gd name="T29" fmla="*/ 129 w 12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6">
                  <a:moveTo>
                    <a:pt x="111" y="0"/>
                  </a:moveTo>
                  <a:lnTo>
                    <a:pt x="86" y="21"/>
                  </a:lnTo>
                  <a:lnTo>
                    <a:pt x="1" y="92"/>
                  </a:lnTo>
                  <a:lnTo>
                    <a:pt x="0" y="93"/>
                  </a:lnTo>
                  <a:lnTo>
                    <a:pt x="18" y="116"/>
                  </a:lnTo>
                  <a:lnTo>
                    <a:pt x="21" y="113"/>
                  </a:lnTo>
                  <a:lnTo>
                    <a:pt x="104" y="43"/>
                  </a:lnTo>
                  <a:lnTo>
                    <a:pt x="129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10" name="Freeform 74"/>
            <p:cNvSpPr>
              <a:spLocks/>
            </p:cNvSpPr>
            <p:nvPr/>
          </p:nvSpPr>
          <p:spPr bwMode="auto">
            <a:xfrm>
              <a:off x="3364" y="2135"/>
              <a:ext cx="34" cy="29"/>
            </a:xfrm>
            <a:custGeom>
              <a:avLst/>
              <a:gdLst>
                <a:gd name="T0" fmla="*/ 0 w 130"/>
                <a:gd name="T1" fmla="*/ 0 h 115"/>
                <a:gd name="T2" fmla="*/ 0 w 130"/>
                <a:gd name="T3" fmla="*/ 0 h 115"/>
                <a:gd name="T4" fmla="*/ 0 w 130"/>
                <a:gd name="T5" fmla="*/ 0 h 115"/>
                <a:gd name="T6" fmla="*/ 0 w 130"/>
                <a:gd name="T7" fmla="*/ 0 h 115"/>
                <a:gd name="T8" fmla="*/ 0 w 130"/>
                <a:gd name="T9" fmla="*/ 0 h 115"/>
                <a:gd name="T10" fmla="*/ 0 w 130"/>
                <a:gd name="T11" fmla="*/ 0 h 115"/>
                <a:gd name="T12" fmla="*/ 0 w 13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15"/>
                <a:gd name="T23" fmla="*/ 130 w 13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15">
                  <a:moveTo>
                    <a:pt x="111" y="0"/>
                  </a:moveTo>
                  <a:lnTo>
                    <a:pt x="29" y="68"/>
                  </a:lnTo>
                  <a:lnTo>
                    <a:pt x="0" y="93"/>
                  </a:lnTo>
                  <a:lnTo>
                    <a:pt x="18" y="115"/>
                  </a:lnTo>
                  <a:lnTo>
                    <a:pt x="47" y="90"/>
                  </a:lnTo>
                  <a:lnTo>
                    <a:pt x="130" y="2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11" name="Freeform 75"/>
            <p:cNvSpPr>
              <a:spLocks/>
            </p:cNvSpPr>
            <p:nvPr/>
          </p:nvSpPr>
          <p:spPr bwMode="auto">
            <a:xfrm>
              <a:off x="3421" y="2089"/>
              <a:ext cx="32" cy="29"/>
            </a:xfrm>
            <a:custGeom>
              <a:avLst/>
              <a:gdLst>
                <a:gd name="T0" fmla="*/ 0 w 130"/>
                <a:gd name="T1" fmla="*/ 0 h 116"/>
                <a:gd name="T2" fmla="*/ 0 w 130"/>
                <a:gd name="T3" fmla="*/ 0 h 116"/>
                <a:gd name="T4" fmla="*/ 0 w 130"/>
                <a:gd name="T5" fmla="*/ 0 h 116"/>
                <a:gd name="T6" fmla="*/ 0 w 130"/>
                <a:gd name="T7" fmla="*/ 0 h 116"/>
                <a:gd name="T8" fmla="*/ 0 w 130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6"/>
                <a:gd name="T17" fmla="*/ 130 w 1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6">
                  <a:moveTo>
                    <a:pt x="112" y="0"/>
                  </a:moveTo>
                  <a:lnTo>
                    <a:pt x="130" y="22"/>
                  </a:lnTo>
                  <a:lnTo>
                    <a:pt x="19" y="116"/>
                  </a:lnTo>
                  <a:lnTo>
                    <a:pt x="0" y="9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12" name="Freeform 76"/>
            <p:cNvSpPr>
              <a:spLocks/>
            </p:cNvSpPr>
            <p:nvPr/>
          </p:nvSpPr>
          <p:spPr bwMode="auto">
            <a:xfrm>
              <a:off x="3477" y="2042"/>
              <a:ext cx="32" cy="29"/>
            </a:xfrm>
            <a:custGeom>
              <a:avLst/>
              <a:gdLst>
                <a:gd name="T0" fmla="*/ 0 w 130"/>
                <a:gd name="T1" fmla="*/ 0 h 115"/>
                <a:gd name="T2" fmla="*/ 0 w 130"/>
                <a:gd name="T3" fmla="*/ 0 h 115"/>
                <a:gd name="T4" fmla="*/ 0 w 130"/>
                <a:gd name="T5" fmla="*/ 0 h 115"/>
                <a:gd name="T6" fmla="*/ 0 w 130"/>
                <a:gd name="T7" fmla="*/ 0 h 115"/>
                <a:gd name="T8" fmla="*/ 0 w 130"/>
                <a:gd name="T9" fmla="*/ 0 h 115"/>
                <a:gd name="T10" fmla="*/ 0 w 130"/>
                <a:gd name="T11" fmla="*/ 0 h 115"/>
                <a:gd name="T12" fmla="*/ 0 w 13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15"/>
                <a:gd name="T23" fmla="*/ 130 w 13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15">
                  <a:moveTo>
                    <a:pt x="112" y="0"/>
                  </a:moveTo>
                  <a:lnTo>
                    <a:pt x="50" y="52"/>
                  </a:lnTo>
                  <a:lnTo>
                    <a:pt x="0" y="93"/>
                  </a:lnTo>
                  <a:lnTo>
                    <a:pt x="19" y="115"/>
                  </a:lnTo>
                  <a:lnTo>
                    <a:pt x="69" y="73"/>
                  </a:lnTo>
                  <a:lnTo>
                    <a:pt x="130" y="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13" name="Freeform 77"/>
            <p:cNvSpPr>
              <a:spLocks/>
            </p:cNvSpPr>
            <p:nvPr/>
          </p:nvSpPr>
          <p:spPr bwMode="auto">
            <a:xfrm>
              <a:off x="3532" y="1995"/>
              <a:ext cx="32" cy="29"/>
            </a:xfrm>
            <a:custGeom>
              <a:avLst/>
              <a:gdLst>
                <a:gd name="T0" fmla="*/ 0 w 129"/>
                <a:gd name="T1" fmla="*/ 0 h 117"/>
                <a:gd name="T2" fmla="*/ 0 w 129"/>
                <a:gd name="T3" fmla="*/ 0 h 117"/>
                <a:gd name="T4" fmla="*/ 0 w 129"/>
                <a:gd name="T5" fmla="*/ 0 h 117"/>
                <a:gd name="T6" fmla="*/ 0 w 129"/>
                <a:gd name="T7" fmla="*/ 0 h 117"/>
                <a:gd name="T8" fmla="*/ 0 w 129"/>
                <a:gd name="T9" fmla="*/ 0 h 117"/>
                <a:gd name="T10" fmla="*/ 0 w 129"/>
                <a:gd name="T11" fmla="*/ 0 h 117"/>
                <a:gd name="T12" fmla="*/ 0 w 129"/>
                <a:gd name="T13" fmla="*/ 0 h 117"/>
                <a:gd name="T14" fmla="*/ 0 w 129"/>
                <a:gd name="T15" fmla="*/ 0 h 117"/>
                <a:gd name="T16" fmla="*/ 0 w 129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7"/>
                <a:gd name="T29" fmla="*/ 129 w 129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7">
                  <a:moveTo>
                    <a:pt x="111" y="0"/>
                  </a:moveTo>
                  <a:lnTo>
                    <a:pt x="91" y="16"/>
                  </a:lnTo>
                  <a:lnTo>
                    <a:pt x="30" y="68"/>
                  </a:lnTo>
                  <a:lnTo>
                    <a:pt x="0" y="94"/>
                  </a:lnTo>
                  <a:lnTo>
                    <a:pt x="19" y="117"/>
                  </a:lnTo>
                  <a:lnTo>
                    <a:pt x="48" y="91"/>
                  </a:lnTo>
                  <a:lnTo>
                    <a:pt x="111" y="38"/>
                  </a:lnTo>
                  <a:lnTo>
                    <a:pt x="129" y="2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7121" name="Line 97"/>
          <p:cNvSpPr>
            <a:spLocks noChangeShapeType="1"/>
          </p:cNvSpPr>
          <p:nvPr/>
        </p:nvSpPr>
        <p:spPr bwMode="auto">
          <a:xfrm>
            <a:off x="6084888" y="4365625"/>
            <a:ext cx="0" cy="19431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174" name="Line 150"/>
          <p:cNvSpPr>
            <a:spLocks noChangeShapeType="1"/>
          </p:cNvSpPr>
          <p:nvPr/>
        </p:nvSpPr>
        <p:spPr bwMode="auto">
          <a:xfrm>
            <a:off x="6588125" y="4437063"/>
            <a:ext cx="0" cy="1079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175" name="Line 151"/>
          <p:cNvSpPr>
            <a:spLocks noChangeShapeType="1"/>
          </p:cNvSpPr>
          <p:nvPr/>
        </p:nvSpPr>
        <p:spPr bwMode="auto">
          <a:xfrm>
            <a:off x="6338888" y="4437063"/>
            <a:ext cx="0" cy="15684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070" name="WordArt 46"/>
          <p:cNvSpPr>
            <a:spLocks noChangeArrowheads="1" noChangeShapeType="1" noTextEdit="1"/>
          </p:cNvSpPr>
          <p:nvPr/>
        </p:nvSpPr>
        <p:spPr bwMode="auto">
          <a:xfrm>
            <a:off x="5995988" y="4652963"/>
            <a:ext cx="736600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</a:p>
        </p:txBody>
      </p:sp>
      <p:sp>
        <p:nvSpPr>
          <p:cNvPr id="257176" name="WordArt 152"/>
          <p:cNvSpPr>
            <a:spLocks noChangeArrowheads="1" noChangeShapeType="1" noTextEdit="1"/>
          </p:cNvSpPr>
          <p:nvPr/>
        </p:nvSpPr>
        <p:spPr bwMode="auto">
          <a:xfrm>
            <a:off x="1890713" y="1989138"/>
            <a:ext cx="736600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</a:p>
        </p:txBody>
      </p: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5867400" y="3068638"/>
            <a:ext cx="1095375" cy="792162"/>
            <a:chOff x="3696" y="1933"/>
            <a:chExt cx="690" cy="499"/>
          </a:xfrm>
        </p:grpSpPr>
        <p:sp>
          <p:nvSpPr>
            <p:cNvPr id="104485" name="CasellaDiTesto 54"/>
            <p:cNvSpPr txBox="1">
              <a:spLocks noChangeArrowheads="1"/>
            </p:cNvSpPr>
            <p:nvPr/>
          </p:nvSpPr>
          <p:spPr bwMode="auto">
            <a:xfrm>
              <a:off x="3696" y="1933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Red shift</a:t>
              </a:r>
            </a:p>
          </p:txBody>
        </p:sp>
        <p:sp>
          <p:nvSpPr>
            <p:cNvPr id="104486" name="AutoShape 154"/>
            <p:cNvSpPr>
              <a:spLocks/>
            </p:cNvSpPr>
            <p:nvPr/>
          </p:nvSpPr>
          <p:spPr bwMode="auto">
            <a:xfrm rot="5400000">
              <a:off x="3923" y="2069"/>
              <a:ext cx="227" cy="499"/>
            </a:xfrm>
            <a:prstGeom prst="leftBrace">
              <a:avLst>
                <a:gd name="adj1" fmla="val 1831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7180" name="Line 156"/>
          <p:cNvSpPr>
            <a:spLocks noChangeShapeType="1"/>
          </p:cNvSpPr>
          <p:nvPr/>
        </p:nvSpPr>
        <p:spPr bwMode="auto">
          <a:xfrm flipH="1" flipV="1">
            <a:off x="8053388" y="3154363"/>
            <a:ext cx="0" cy="1943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181" name="Line 157"/>
          <p:cNvSpPr>
            <a:spLocks noChangeShapeType="1"/>
          </p:cNvSpPr>
          <p:nvPr/>
        </p:nvSpPr>
        <p:spPr bwMode="auto">
          <a:xfrm flipH="1" flipV="1">
            <a:off x="7380288" y="4087813"/>
            <a:ext cx="0" cy="887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182" name="Line 158"/>
          <p:cNvSpPr>
            <a:spLocks noChangeShapeType="1"/>
          </p:cNvSpPr>
          <p:nvPr/>
        </p:nvSpPr>
        <p:spPr bwMode="auto">
          <a:xfrm flipH="1" flipV="1">
            <a:off x="7710488" y="3751263"/>
            <a:ext cx="0" cy="1325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5459413" y="3956050"/>
            <a:ext cx="725487" cy="379413"/>
            <a:chOff x="1614" y="3207"/>
            <a:chExt cx="734" cy="261"/>
          </a:xfrm>
        </p:grpSpPr>
        <p:sp>
          <p:nvSpPr>
            <p:cNvPr id="104480" name="Freeform 85"/>
            <p:cNvSpPr>
              <a:spLocks noEditPoints="1"/>
            </p:cNvSpPr>
            <p:nvPr/>
          </p:nvSpPr>
          <p:spPr bwMode="auto">
            <a:xfrm>
              <a:off x="1614" y="3207"/>
              <a:ext cx="368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81" name="Freeform 86"/>
            <p:cNvSpPr>
              <a:spLocks noEditPoints="1"/>
            </p:cNvSpPr>
            <p:nvPr/>
          </p:nvSpPr>
          <p:spPr bwMode="auto">
            <a:xfrm>
              <a:off x="1980" y="3207"/>
              <a:ext cx="368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82" name="Line 87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83" name="Freeform 88"/>
            <p:cNvSpPr>
              <a:spLocks/>
            </p:cNvSpPr>
            <p:nvPr/>
          </p:nvSpPr>
          <p:spPr bwMode="auto">
            <a:xfrm>
              <a:off x="1617" y="3216"/>
              <a:ext cx="728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84" name="Freeform 89"/>
            <p:cNvSpPr>
              <a:spLocks/>
            </p:cNvSpPr>
            <p:nvPr/>
          </p:nvSpPr>
          <p:spPr bwMode="auto">
            <a:xfrm>
              <a:off x="1617" y="3216"/>
              <a:ext cx="728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65"/>
          <p:cNvGrpSpPr>
            <a:grpSpLocks/>
          </p:cNvGrpSpPr>
          <p:nvPr/>
        </p:nvGrpSpPr>
        <p:grpSpPr bwMode="auto">
          <a:xfrm>
            <a:off x="7164388" y="5373688"/>
            <a:ext cx="1133475" cy="722312"/>
            <a:chOff x="4513" y="3385"/>
            <a:chExt cx="714" cy="455"/>
          </a:xfrm>
        </p:grpSpPr>
        <p:sp>
          <p:nvSpPr>
            <p:cNvPr id="104478" name="CasellaDiTesto 54"/>
            <p:cNvSpPr txBox="1">
              <a:spLocks noChangeArrowheads="1"/>
            </p:cNvSpPr>
            <p:nvPr/>
          </p:nvSpPr>
          <p:spPr bwMode="auto">
            <a:xfrm>
              <a:off x="4513" y="3607"/>
              <a:ext cx="7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Blue shift</a:t>
              </a:r>
            </a:p>
          </p:txBody>
        </p:sp>
        <p:sp>
          <p:nvSpPr>
            <p:cNvPr id="104479" name="AutoShape 163"/>
            <p:cNvSpPr>
              <a:spLocks/>
            </p:cNvSpPr>
            <p:nvPr/>
          </p:nvSpPr>
          <p:spPr bwMode="auto">
            <a:xfrm rot="16200000" flipV="1">
              <a:off x="4718" y="3271"/>
              <a:ext cx="272" cy="499"/>
            </a:xfrm>
            <a:prstGeom prst="leftBrace">
              <a:avLst>
                <a:gd name="adj1" fmla="val 152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7190" name="WordArt 166"/>
          <p:cNvSpPr>
            <a:spLocks noChangeArrowheads="1" noChangeShapeType="1" noTextEdit="1"/>
          </p:cNvSpPr>
          <p:nvPr/>
        </p:nvSpPr>
        <p:spPr bwMode="auto">
          <a:xfrm>
            <a:off x="7380288" y="4292600"/>
            <a:ext cx="7366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257191" name="Text Box 167"/>
          <p:cNvSpPr txBox="1">
            <a:spLocks noChangeArrowheads="1"/>
          </p:cNvSpPr>
          <p:nvPr/>
        </p:nvSpPr>
        <p:spPr bwMode="auto">
          <a:xfrm>
            <a:off x="4897438" y="896938"/>
            <a:ext cx="4005262" cy="27781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D.Polli </a:t>
            </a:r>
            <a:r>
              <a:rPr kumimoji="0" lang="it-IT" altLang="it-IT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Nature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467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440 (2010)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92" y="1336234"/>
            <a:ext cx="1601787" cy="1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9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2327 0.074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37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7 0.07407 L 0.24584 0.14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344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2571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C4C64A-9FEB-4747-A048-FD72D8C69865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641350" y="196850"/>
            <a:ext cx="8280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Combined Visible-Infrared Measurements</a:t>
            </a:r>
          </a:p>
        </p:txBody>
      </p:sp>
      <p:pic>
        <p:nvPicPr>
          <p:cNvPr id="150532" name="Immagine 7" descr="Rho_new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81075"/>
            <a:ext cx="39719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Freeform 64"/>
          <p:cNvSpPr>
            <a:spLocks noEditPoints="1"/>
          </p:cNvSpPr>
          <p:nvPr/>
        </p:nvSpPr>
        <p:spPr bwMode="auto">
          <a:xfrm>
            <a:off x="4859338" y="4678363"/>
            <a:ext cx="3960812" cy="1687512"/>
          </a:xfrm>
          <a:custGeom>
            <a:avLst/>
            <a:gdLst>
              <a:gd name="T0" fmla="*/ 2147483647 w 16074"/>
              <a:gd name="T1" fmla="*/ 2147483647 h 4658"/>
              <a:gd name="T2" fmla="*/ 2147483647 w 16074"/>
              <a:gd name="T3" fmla="*/ 2147483647 h 4658"/>
              <a:gd name="T4" fmla="*/ 2147483647 w 16074"/>
              <a:gd name="T5" fmla="*/ 2147483647 h 4658"/>
              <a:gd name="T6" fmla="*/ 2147483647 w 16074"/>
              <a:gd name="T7" fmla="*/ 2147483647 h 4658"/>
              <a:gd name="T8" fmla="*/ 2147483647 w 16074"/>
              <a:gd name="T9" fmla="*/ 2147483647 h 4658"/>
              <a:gd name="T10" fmla="*/ 2147483647 w 16074"/>
              <a:gd name="T11" fmla="*/ 2147483647 h 4658"/>
              <a:gd name="T12" fmla="*/ 2147483647 w 16074"/>
              <a:gd name="T13" fmla="*/ 2147483647 h 4658"/>
              <a:gd name="T14" fmla="*/ 2147483647 w 16074"/>
              <a:gd name="T15" fmla="*/ 2147483647 h 4658"/>
              <a:gd name="T16" fmla="*/ 2147483647 w 16074"/>
              <a:gd name="T17" fmla="*/ 2147483647 h 4658"/>
              <a:gd name="T18" fmla="*/ 2147483647 w 16074"/>
              <a:gd name="T19" fmla="*/ 2147483647 h 4658"/>
              <a:gd name="T20" fmla="*/ 2147483647 w 16074"/>
              <a:gd name="T21" fmla="*/ 2147483647 h 4658"/>
              <a:gd name="T22" fmla="*/ 2147483647 w 16074"/>
              <a:gd name="T23" fmla="*/ 2147483647 h 4658"/>
              <a:gd name="T24" fmla="*/ 2147483647 w 16074"/>
              <a:gd name="T25" fmla="*/ 2147483647 h 4658"/>
              <a:gd name="T26" fmla="*/ 2147483647 w 16074"/>
              <a:gd name="T27" fmla="*/ 2147483647 h 4658"/>
              <a:gd name="T28" fmla="*/ 2147483647 w 16074"/>
              <a:gd name="T29" fmla="*/ 2147483647 h 4658"/>
              <a:gd name="T30" fmla="*/ 2147483647 w 16074"/>
              <a:gd name="T31" fmla="*/ 2147483647 h 4658"/>
              <a:gd name="T32" fmla="*/ 2147483647 w 16074"/>
              <a:gd name="T33" fmla="*/ 2147483647 h 4658"/>
              <a:gd name="T34" fmla="*/ 2147483647 w 16074"/>
              <a:gd name="T35" fmla="*/ 2147483647 h 4658"/>
              <a:gd name="T36" fmla="*/ 2147483647 w 16074"/>
              <a:gd name="T37" fmla="*/ 2147483647 h 4658"/>
              <a:gd name="T38" fmla="*/ 2147483647 w 16074"/>
              <a:gd name="T39" fmla="*/ 2147483647 h 4658"/>
              <a:gd name="T40" fmla="*/ 2147483647 w 16074"/>
              <a:gd name="T41" fmla="*/ 2147483647 h 4658"/>
              <a:gd name="T42" fmla="*/ 2147483647 w 16074"/>
              <a:gd name="T43" fmla="*/ 2147483647 h 4658"/>
              <a:gd name="T44" fmla="*/ 2147483647 w 16074"/>
              <a:gd name="T45" fmla="*/ 2147483647 h 4658"/>
              <a:gd name="T46" fmla="*/ 2147483647 w 16074"/>
              <a:gd name="T47" fmla="*/ 2147483647 h 4658"/>
              <a:gd name="T48" fmla="*/ 2147483647 w 16074"/>
              <a:gd name="T49" fmla="*/ 2147483647 h 4658"/>
              <a:gd name="T50" fmla="*/ 2147483647 w 16074"/>
              <a:gd name="T51" fmla="*/ 2147483647 h 4658"/>
              <a:gd name="T52" fmla="*/ 2147483647 w 16074"/>
              <a:gd name="T53" fmla="*/ 2147483647 h 4658"/>
              <a:gd name="T54" fmla="*/ 2147483647 w 16074"/>
              <a:gd name="T55" fmla="*/ 2147483647 h 4658"/>
              <a:gd name="T56" fmla="*/ 2147483647 w 16074"/>
              <a:gd name="T57" fmla="*/ 2147483647 h 4658"/>
              <a:gd name="T58" fmla="*/ 2147483647 w 16074"/>
              <a:gd name="T59" fmla="*/ 2147483647 h 4658"/>
              <a:gd name="T60" fmla="*/ 2147483647 w 16074"/>
              <a:gd name="T61" fmla="*/ 2147483647 h 4658"/>
              <a:gd name="T62" fmla="*/ 2147483647 w 16074"/>
              <a:gd name="T63" fmla="*/ 2147483647 h 4658"/>
              <a:gd name="T64" fmla="*/ 2147483647 w 16074"/>
              <a:gd name="T65" fmla="*/ 2147483647 h 4658"/>
              <a:gd name="T66" fmla="*/ 2147483647 w 16074"/>
              <a:gd name="T67" fmla="*/ 2147483647 h 4658"/>
              <a:gd name="T68" fmla="*/ 2147483647 w 16074"/>
              <a:gd name="T69" fmla="*/ 2147483647 h 4658"/>
              <a:gd name="T70" fmla="*/ 2147483647 w 16074"/>
              <a:gd name="T71" fmla="*/ 2147483647 h 4658"/>
              <a:gd name="T72" fmla="*/ 2147483647 w 16074"/>
              <a:gd name="T73" fmla="*/ 2147483647 h 4658"/>
              <a:gd name="T74" fmla="*/ 2147483647 w 16074"/>
              <a:gd name="T75" fmla="*/ 2147483647 h 4658"/>
              <a:gd name="T76" fmla="*/ 2147483647 w 16074"/>
              <a:gd name="T77" fmla="*/ 2147483647 h 4658"/>
              <a:gd name="T78" fmla="*/ 2147483647 w 16074"/>
              <a:gd name="T79" fmla="*/ 2147483647 h 4658"/>
              <a:gd name="T80" fmla="*/ 2147483647 w 16074"/>
              <a:gd name="T81" fmla="*/ 2147483647 h 4658"/>
              <a:gd name="T82" fmla="*/ 2147483647 w 16074"/>
              <a:gd name="T83" fmla="*/ 2147483647 h 4658"/>
              <a:gd name="T84" fmla="*/ 2147483647 w 16074"/>
              <a:gd name="T85" fmla="*/ 2147483647 h 4658"/>
              <a:gd name="T86" fmla="*/ 2147483647 w 16074"/>
              <a:gd name="T87" fmla="*/ 2147483647 h 4658"/>
              <a:gd name="T88" fmla="*/ 2147483647 w 16074"/>
              <a:gd name="T89" fmla="*/ 2147483647 h 4658"/>
              <a:gd name="T90" fmla="*/ 2147483647 w 16074"/>
              <a:gd name="T91" fmla="*/ 2147483647 h 4658"/>
              <a:gd name="T92" fmla="*/ 2147483647 w 16074"/>
              <a:gd name="T93" fmla="*/ 2147483647 h 4658"/>
              <a:gd name="T94" fmla="*/ 2147483647 w 16074"/>
              <a:gd name="T95" fmla="*/ 2147483647 h 4658"/>
              <a:gd name="T96" fmla="*/ 2147483647 w 16074"/>
              <a:gd name="T97" fmla="*/ 2147483647 h 4658"/>
              <a:gd name="T98" fmla="*/ 2147483647 w 16074"/>
              <a:gd name="T99" fmla="*/ 2147483647 h 4658"/>
              <a:gd name="T100" fmla="*/ 2147483647 w 16074"/>
              <a:gd name="T101" fmla="*/ 2147483647 h 4658"/>
              <a:gd name="T102" fmla="*/ 2147483647 w 16074"/>
              <a:gd name="T103" fmla="*/ 2147483647 h 4658"/>
              <a:gd name="T104" fmla="*/ 2147483647 w 16074"/>
              <a:gd name="T105" fmla="*/ 2147483647 h 4658"/>
              <a:gd name="T106" fmla="*/ 2147483647 w 16074"/>
              <a:gd name="T107" fmla="*/ 2147483647 h 4658"/>
              <a:gd name="T108" fmla="*/ 2147483647 w 16074"/>
              <a:gd name="T109" fmla="*/ 2147483647 h 4658"/>
              <a:gd name="T110" fmla="*/ 2147483647 w 16074"/>
              <a:gd name="T111" fmla="*/ 2147483647 h 4658"/>
              <a:gd name="T112" fmla="*/ 2147483647 w 16074"/>
              <a:gd name="T113" fmla="*/ 2147483647 h 4658"/>
              <a:gd name="T114" fmla="*/ 2147483647 w 16074"/>
              <a:gd name="T115" fmla="*/ 2147483647 h 4658"/>
              <a:gd name="T116" fmla="*/ 2147483647 w 16074"/>
              <a:gd name="T117" fmla="*/ 2147483647 h 4658"/>
              <a:gd name="T118" fmla="*/ 2147483647 w 16074"/>
              <a:gd name="T119" fmla="*/ 2147483647 h 4658"/>
              <a:gd name="T120" fmla="*/ 2147483647 w 16074"/>
              <a:gd name="T121" fmla="*/ 2147483647 h 4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74"/>
              <a:gd name="T184" fmla="*/ 0 h 4658"/>
              <a:gd name="T185" fmla="*/ 16074 w 16074"/>
              <a:gd name="T186" fmla="*/ 4658 h 4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74" h="4658">
                <a:moveTo>
                  <a:pt x="47" y="238"/>
                </a:moveTo>
                <a:lnTo>
                  <a:pt x="58" y="254"/>
                </a:lnTo>
                <a:lnTo>
                  <a:pt x="89" y="298"/>
                </a:lnTo>
                <a:lnTo>
                  <a:pt x="136" y="368"/>
                </a:lnTo>
                <a:lnTo>
                  <a:pt x="200" y="461"/>
                </a:lnTo>
                <a:lnTo>
                  <a:pt x="275" y="574"/>
                </a:lnTo>
                <a:lnTo>
                  <a:pt x="361" y="705"/>
                </a:lnTo>
                <a:lnTo>
                  <a:pt x="456" y="851"/>
                </a:lnTo>
                <a:lnTo>
                  <a:pt x="557" y="1008"/>
                </a:lnTo>
                <a:lnTo>
                  <a:pt x="661" y="1175"/>
                </a:lnTo>
                <a:lnTo>
                  <a:pt x="768" y="1350"/>
                </a:lnTo>
                <a:lnTo>
                  <a:pt x="820" y="1438"/>
                </a:lnTo>
                <a:lnTo>
                  <a:pt x="873" y="1528"/>
                </a:lnTo>
                <a:lnTo>
                  <a:pt x="925" y="1617"/>
                </a:lnTo>
                <a:lnTo>
                  <a:pt x="976" y="1707"/>
                </a:lnTo>
                <a:lnTo>
                  <a:pt x="1026" y="1796"/>
                </a:lnTo>
                <a:lnTo>
                  <a:pt x="1074" y="1884"/>
                </a:lnTo>
                <a:lnTo>
                  <a:pt x="1121" y="1972"/>
                </a:lnTo>
                <a:lnTo>
                  <a:pt x="1165" y="2058"/>
                </a:lnTo>
                <a:lnTo>
                  <a:pt x="1207" y="2143"/>
                </a:lnTo>
                <a:lnTo>
                  <a:pt x="1246" y="2226"/>
                </a:lnTo>
                <a:lnTo>
                  <a:pt x="1282" y="2306"/>
                </a:lnTo>
                <a:lnTo>
                  <a:pt x="1315" y="2383"/>
                </a:lnTo>
                <a:lnTo>
                  <a:pt x="1262" y="2405"/>
                </a:lnTo>
                <a:lnTo>
                  <a:pt x="1229" y="2328"/>
                </a:lnTo>
                <a:lnTo>
                  <a:pt x="1193" y="2248"/>
                </a:lnTo>
                <a:lnTo>
                  <a:pt x="1154" y="2167"/>
                </a:lnTo>
                <a:lnTo>
                  <a:pt x="1113" y="2083"/>
                </a:lnTo>
                <a:lnTo>
                  <a:pt x="1069" y="1997"/>
                </a:lnTo>
                <a:lnTo>
                  <a:pt x="1022" y="1910"/>
                </a:lnTo>
                <a:lnTo>
                  <a:pt x="974" y="1822"/>
                </a:lnTo>
                <a:lnTo>
                  <a:pt x="925" y="1734"/>
                </a:lnTo>
                <a:lnTo>
                  <a:pt x="874" y="1645"/>
                </a:lnTo>
                <a:lnTo>
                  <a:pt x="822" y="1555"/>
                </a:lnTo>
                <a:lnTo>
                  <a:pt x="770" y="1466"/>
                </a:lnTo>
                <a:lnTo>
                  <a:pt x="717" y="1378"/>
                </a:lnTo>
                <a:lnTo>
                  <a:pt x="611" y="1205"/>
                </a:lnTo>
                <a:lnTo>
                  <a:pt x="507" y="1039"/>
                </a:lnTo>
                <a:lnTo>
                  <a:pt x="406" y="882"/>
                </a:lnTo>
                <a:lnTo>
                  <a:pt x="313" y="736"/>
                </a:lnTo>
                <a:lnTo>
                  <a:pt x="227" y="606"/>
                </a:lnTo>
                <a:lnTo>
                  <a:pt x="151" y="494"/>
                </a:lnTo>
                <a:lnTo>
                  <a:pt x="89" y="401"/>
                </a:lnTo>
                <a:lnTo>
                  <a:pt x="41" y="331"/>
                </a:lnTo>
                <a:lnTo>
                  <a:pt x="11" y="287"/>
                </a:lnTo>
                <a:lnTo>
                  <a:pt x="0" y="271"/>
                </a:lnTo>
                <a:lnTo>
                  <a:pt x="47" y="238"/>
                </a:lnTo>
                <a:close/>
                <a:moveTo>
                  <a:pt x="1315" y="2383"/>
                </a:moveTo>
                <a:lnTo>
                  <a:pt x="1348" y="2458"/>
                </a:lnTo>
                <a:lnTo>
                  <a:pt x="1381" y="2533"/>
                </a:lnTo>
                <a:lnTo>
                  <a:pt x="1414" y="2606"/>
                </a:lnTo>
                <a:lnTo>
                  <a:pt x="1447" y="2679"/>
                </a:lnTo>
                <a:lnTo>
                  <a:pt x="1481" y="2749"/>
                </a:lnTo>
                <a:lnTo>
                  <a:pt x="1516" y="2819"/>
                </a:lnTo>
                <a:lnTo>
                  <a:pt x="1551" y="2887"/>
                </a:lnTo>
                <a:lnTo>
                  <a:pt x="1588" y="2953"/>
                </a:lnTo>
                <a:lnTo>
                  <a:pt x="1624" y="3018"/>
                </a:lnTo>
                <a:lnTo>
                  <a:pt x="1660" y="3082"/>
                </a:lnTo>
                <a:lnTo>
                  <a:pt x="1697" y="3144"/>
                </a:lnTo>
                <a:lnTo>
                  <a:pt x="1735" y="3206"/>
                </a:lnTo>
                <a:lnTo>
                  <a:pt x="1773" y="3264"/>
                </a:lnTo>
                <a:lnTo>
                  <a:pt x="1811" y="3323"/>
                </a:lnTo>
                <a:lnTo>
                  <a:pt x="1851" y="3380"/>
                </a:lnTo>
                <a:lnTo>
                  <a:pt x="1889" y="3436"/>
                </a:lnTo>
                <a:lnTo>
                  <a:pt x="1930" y="3490"/>
                </a:lnTo>
                <a:lnTo>
                  <a:pt x="1970" y="3542"/>
                </a:lnTo>
                <a:lnTo>
                  <a:pt x="2010" y="3594"/>
                </a:lnTo>
                <a:lnTo>
                  <a:pt x="2051" y="3645"/>
                </a:lnTo>
                <a:lnTo>
                  <a:pt x="2093" y="3694"/>
                </a:lnTo>
                <a:lnTo>
                  <a:pt x="2135" y="3741"/>
                </a:lnTo>
                <a:lnTo>
                  <a:pt x="2176" y="3788"/>
                </a:lnTo>
                <a:lnTo>
                  <a:pt x="2219" y="3833"/>
                </a:lnTo>
                <a:lnTo>
                  <a:pt x="2261" y="3876"/>
                </a:lnTo>
                <a:lnTo>
                  <a:pt x="2305" y="3919"/>
                </a:lnTo>
                <a:lnTo>
                  <a:pt x="2348" y="3959"/>
                </a:lnTo>
                <a:lnTo>
                  <a:pt x="2392" y="3999"/>
                </a:lnTo>
                <a:lnTo>
                  <a:pt x="2436" y="4037"/>
                </a:lnTo>
                <a:lnTo>
                  <a:pt x="2480" y="4075"/>
                </a:lnTo>
                <a:lnTo>
                  <a:pt x="2526" y="4110"/>
                </a:lnTo>
                <a:lnTo>
                  <a:pt x="2571" y="4145"/>
                </a:lnTo>
                <a:lnTo>
                  <a:pt x="2536" y="4191"/>
                </a:lnTo>
                <a:lnTo>
                  <a:pt x="2491" y="4156"/>
                </a:lnTo>
                <a:lnTo>
                  <a:pt x="2444" y="4120"/>
                </a:lnTo>
                <a:lnTo>
                  <a:pt x="2399" y="4083"/>
                </a:lnTo>
                <a:lnTo>
                  <a:pt x="2355" y="4043"/>
                </a:lnTo>
                <a:lnTo>
                  <a:pt x="2310" y="4002"/>
                </a:lnTo>
                <a:lnTo>
                  <a:pt x="2266" y="3962"/>
                </a:lnTo>
                <a:lnTo>
                  <a:pt x="2222" y="3919"/>
                </a:lnTo>
                <a:lnTo>
                  <a:pt x="2179" y="3874"/>
                </a:lnTo>
                <a:lnTo>
                  <a:pt x="2136" y="3828"/>
                </a:lnTo>
                <a:lnTo>
                  <a:pt x="2093" y="3782"/>
                </a:lnTo>
                <a:lnTo>
                  <a:pt x="2050" y="3733"/>
                </a:lnTo>
                <a:lnTo>
                  <a:pt x="2008" y="3684"/>
                </a:lnTo>
                <a:lnTo>
                  <a:pt x="1966" y="3633"/>
                </a:lnTo>
                <a:lnTo>
                  <a:pt x="1926" y="3581"/>
                </a:lnTo>
                <a:lnTo>
                  <a:pt x="1885" y="3527"/>
                </a:lnTo>
                <a:lnTo>
                  <a:pt x="1844" y="3471"/>
                </a:lnTo>
                <a:lnTo>
                  <a:pt x="1805" y="3416"/>
                </a:lnTo>
                <a:lnTo>
                  <a:pt x="1765" y="3357"/>
                </a:lnTo>
                <a:lnTo>
                  <a:pt x="1725" y="3298"/>
                </a:lnTo>
                <a:lnTo>
                  <a:pt x="1687" y="3238"/>
                </a:lnTo>
                <a:lnTo>
                  <a:pt x="1649" y="3176"/>
                </a:lnTo>
                <a:lnTo>
                  <a:pt x="1611" y="3113"/>
                </a:lnTo>
                <a:lnTo>
                  <a:pt x="1574" y="3048"/>
                </a:lnTo>
                <a:lnTo>
                  <a:pt x="1538" y="2983"/>
                </a:lnTo>
                <a:lnTo>
                  <a:pt x="1502" y="2915"/>
                </a:lnTo>
                <a:lnTo>
                  <a:pt x="1466" y="2846"/>
                </a:lnTo>
                <a:lnTo>
                  <a:pt x="1430" y="2776"/>
                </a:lnTo>
                <a:lnTo>
                  <a:pt x="1395" y="2705"/>
                </a:lnTo>
                <a:lnTo>
                  <a:pt x="1362" y="2631"/>
                </a:lnTo>
                <a:lnTo>
                  <a:pt x="1328" y="2558"/>
                </a:lnTo>
                <a:lnTo>
                  <a:pt x="1295" y="2482"/>
                </a:lnTo>
                <a:lnTo>
                  <a:pt x="1262" y="2405"/>
                </a:lnTo>
                <a:lnTo>
                  <a:pt x="1315" y="2383"/>
                </a:lnTo>
                <a:close/>
                <a:moveTo>
                  <a:pt x="2571" y="4145"/>
                </a:moveTo>
                <a:lnTo>
                  <a:pt x="2616" y="4178"/>
                </a:lnTo>
                <a:lnTo>
                  <a:pt x="2661" y="4209"/>
                </a:lnTo>
                <a:lnTo>
                  <a:pt x="2708" y="4241"/>
                </a:lnTo>
                <a:lnTo>
                  <a:pt x="2754" y="4269"/>
                </a:lnTo>
                <a:lnTo>
                  <a:pt x="2800" y="4297"/>
                </a:lnTo>
                <a:lnTo>
                  <a:pt x="2847" y="4325"/>
                </a:lnTo>
                <a:lnTo>
                  <a:pt x="2894" y="4349"/>
                </a:lnTo>
                <a:lnTo>
                  <a:pt x="2942" y="4374"/>
                </a:lnTo>
                <a:lnTo>
                  <a:pt x="2989" y="4397"/>
                </a:lnTo>
                <a:lnTo>
                  <a:pt x="3037" y="4418"/>
                </a:lnTo>
                <a:lnTo>
                  <a:pt x="3084" y="4440"/>
                </a:lnTo>
                <a:lnTo>
                  <a:pt x="3133" y="4459"/>
                </a:lnTo>
                <a:lnTo>
                  <a:pt x="3181" y="4477"/>
                </a:lnTo>
                <a:lnTo>
                  <a:pt x="3230" y="4493"/>
                </a:lnTo>
                <a:lnTo>
                  <a:pt x="3278" y="4509"/>
                </a:lnTo>
                <a:lnTo>
                  <a:pt x="3327" y="4523"/>
                </a:lnTo>
                <a:lnTo>
                  <a:pt x="3377" y="4536"/>
                </a:lnTo>
                <a:lnTo>
                  <a:pt x="3425" y="4548"/>
                </a:lnTo>
                <a:lnTo>
                  <a:pt x="3475" y="4559"/>
                </a:lnTo>
                <a:lnTo>
                  <a:pt x="3525" y="4568"/>
                </a:lnTo>
                <a:lnTo>
                  <a:pt x="3575" y="4577"/>
                </a:lnTo>
                <a:lnTo>
                  <a:pt x="3624" y="4583"/>
                </a:lnTo>
                <a:lnTo>
                  <a:pt x="3675" y="4589"/>
                </a:lnTo>
                <a:lnTo>
                  <a:pt x="3725" y="4594"/>
                </a:lnTo>
                <a:lnTo>
                  <a:pt x="3776" y="4597"/>
                </a:lnTo>
                <a:lnTo>
                  <a:pt x="3825" y="4599"/>
                </a:lnTo>
                <a:lnTo>
                  <a:pt x="3876" y="4599"/>
                </a:lnTo>
                <a:lnTo>
                  <a:pt x="3927" y="4599"/>
                </a:lnTo>
                <a:lnTo>
                  <a:pt x="3978" y="4598"/>
                </a:lnTo>
                <a:lnTo>
                  <a:pt x="4029" y="4595"/>
                </a:lnTo>
                <a:lnTo>
                  <a:pt x="4080" y="4591"/>
                </a:lnTo>
                <a:lnTo>
                  <a:pt x="4131" y="4587"/>
                </a:lnTo>
                <a:lnTo>
                  <a:pt x="4136" y="4644"/>
                </a:lnTo>
                <a:lnTo>
                  <a:pt x="4084" y="4649"/>
                </a:lnTo>
                <a:lnTo>
                  <a:pt x="4032" y="4653"/>
                </a:lnTo>
                <a:lnTo>
                  <a:pt x="3979" y="4656"/>
                </a:lnTo>
                <a:lnTo>
                  <a:pt x="3927" y="4657"/>
                </a:lnTo>
                <a:lnTo>
                  <a:pt x="3875" y="4658"/>
                </a:lnTo>
                <a:lnTo>
                  <a:pt x="3823" y="4657"/>
                </a:lnTo>
                <a:lnTo>
                  <a:pt x="3772" y="4655"/>
                </a:lnTo>
                <a:lnTo>
                  <a:pt x="3720" y="4651"/>
                </a:lnTo>
                <a:lnTo>
                  <a:pt x="3668" y="4647"/>
                </a:lnTo>
                <a:lnTo>
                  <a:pt x="3618" y="4641"/>
                </a:lnTo>
                <a:lnTo>
                  <a:pt x="3566" y="4633"/>
                </a:lnTo>
                <a:lnTo>
                  <a:pt x="3515" y="4625"/>
                </a:lnTo>
                <a:lnTo>
                  <a:pt x="3464" y="4615"/>
                </a:lnTo>
                <a:lnTo>
                  <a:pt x="3413" y="4605"/>
                </a:lnTo>
                <a:lnTo>
                  <a:pt x="3362" y="4592"/>
                </a:lnTo>
                <a:lnTo>
                  <a:pt x="3312" y="4579"/>
                </a:lnTo>
                <a:lnTo>
                  <a:pt x="3261" y="4564"/>
                </a:lnTo>
                <a:lnTo>
                  <a:pt x="3212" y="4548"/>
                </a:lnTo>
                <a:lnTo>
                  <a:pt x="3162" y="4531"/>
                </a:lnTo>
                <a:lnTo>
                  <a:pt x="3112" y="4513"/>
                </a:lnTo>
                <a:lnTo>
                  <a:pt x="3063" y="4493"/>
                </a:lnTo>
                <a:lnTo>
                  <a:pt x="3014" y="4473"/>
                </a:lnTo>
                <a:lnTo>
                  <a:pt x="2965" y="4450"/>
                </a:lnTo>
                <a:lnTo>
                  <a:pt x="2916" y="4426"/>
                </a:lnTo>
                <a:lnTo>
                  <a:pt x="2868" y="4401"/>
                </a:lnTo>
                <a:lnTo>
                  <a:pt x="2820" y="4375"/>
                </a:lnTo>
                <a:lnTo>
                  <a:pt x="2772" y="4348"/>
                </a:lnTo>
                <a:lnTo>
                  <a:pt x="2723" y="4319"/>
                </a:lnTo>
                <a:lnTo>
                  <a:pt x="2676" y="4290"/>
                </a:lnTo>
                <a:lnTo>
                  <a:pt x="2630" y="4258"/>
                </a:lnTo>
                <a:lnTo>
                  <a:pt x="2582" y="4225"/>
                </a:lnTo>
                <a:lnTo>
                  <a:pt x="2536" y="4191"/>
                </a:lnTo>
                <a:lnTo>
                  <a:pt x="2571" y="4145"/>
                </a:lnTo>
                <a:close/>
                <a:moveTo>
                  <a:pt x="4131" y="4587"/>
                </a:moveTo>
                <a:lnTo>
                  <a:pt x="4182" y="4580"/>
                </a:lnTo>
                <a:lnTo>
                  <a:pt x="4234" y="4573"/>
                </a:lnTo>
                <a:lnTo>
                  <a:pt x="4284" y="4564"/>
                </a:lnTo>
                <a:lnTo>
                  <a:pt x="4335" y="4554"/>
                </a:lnTo>
                <a:lnTo>
                  <a:pt x="4387" y="4544"/>
                </a:lnTo>
                <a:lnTo>
                  <a:pt x="4438" y="4531"/>
                </a:lnTo>
                <a:lnTo>
                  <a:pt x="4490" y="4518"/>
                </a:lnTo>
                <a:lnTo>
                  <a:pt x="4541" y="4504"/>
                </a:lnTo>
                <a:lnTo>
                  <a:pt x="4593" y="4488"/>
                </a:lnTo>
                <a:lnTo>
                  <a:pt x="4645" y="4471"/>
                </a:lnTo>
                <a:lnTo>
                  <a:pt x="4696" y="4453"/>
                </a:lnTo>
                <a:lnTo>
                  <a:pt x="4748" y="4434"/>
                </a:lnTo>
                <a:lnTo>
                  <a:pt x="4799" y="4415"/>
                </a:lnTo>
                <a:lnTo>
                  <a:pt x="4851" y="4394"/>
                </a:lnTo>
                <a:lnTo>
                  <a:pt x="4901" y="4371"/>
                </a:lnTo>
                <a:lnTo>
                  <a:pt x="4953" y="4347"/>
                </a:lnTo>
                <a:lnTo>
                  <a:pt x="5004" y="4322"/>
                </a:lnTo>
                <a:lnTo>
                  <a:pt x="5055" y="4296"/>
                </a:lnTo>
                <a:lnTo>
                  <a:pt x="5107" y="4270"/>
                </a:lnTo>
                <a:lnTo>
                  <a:pt x="5158" y="4242"/>
                </a:lnTo>
                <a:lnTo>
                  <a:pt x="5209" y="4213"/>
                </a:lnTo>
                <a:lnTo>
                  <a:pt x="5260" y="4182"/>
                </a:lnTo>
                <a:lnTo>
                  <a:pt x="5311" y="4150"/>
                </a:lnTo>
                <a:lnTo>
                  <a:pt x="5361" y="4119"/>
                </a:lnTo>
                <a:lnTo>
                  <a:pt x="5412" y="4085"/>
                </a:lnTo>
                <a:lnTo>
                  <a:pt x="5463" y="4050"/>
                </a:lnTo>
                <a:lnTo>
                  <a:pt x="5513" y="4015"/>
                </a:lnTo>
                <a:lnTo>
                  <a:pt x="5564" y="3978"/>
                </a:lnTo>
                <a:lnTo>
                  <a:pt x="5614" y="3939"/>
                </a:lnTo>
                <a:lnTo>
                  <a:pt x="5663" y="3901"/>
                </a:lnTo>
                <a:lnTo>
                  <a:pt x="5714" y="3860"/>
                </a:lnTo>
                <a:lnTo>
                  <a:pt x="5763" y="3819"/>
                </a:lnTo>
                <a:lnTo>
                  <a:pt x="5800" y="3863"/>
                </a:lnTo>
                <a:lnTo>
                  <a:pt x="5750" y="3905"/>
                </a:lnTo>
                <a:lnTo>
                  <a:pt x="5699" y="3946"/>
                </a:lnTo>
                <a:lnTo>
                  <a:pt x="5649" y="3985"/>
                </a:lnTo>
                <a:lnTo>
                  <a:pt x="5598" y="4025"/>
                </a:lnTo>
                <a:lnTo>
                  <a:pt x="5546" y="4062"/>
                </a:lnTo>
                <a:lnTo>
                  <a:pt x="5495" y="4098"/>
                </a:lnTo>
                <a:lnTo>
                  <a:pt x="5443" y="4134"/>
                </a:lnTo>
                <a:lnTo>
                  <a:pt x="5392" y="4167"/>
                </a:lnTo>
                <a:lnTo>
                  <a:pt x="5340" y="4201"/>
                </a:lnTo>
                <a:lnTo>
                  <a:pt x="5288" y="4233"/>
                </a:lnTo>
                <a:lnTo>
                  <a:pt x="5236" y="4264"/>
                </a:lnTo>
                <a:lnTo>
                  <a:pt x="5184" y="4293"/>
                </a:lnTo>
                <a:lnTo>
                  <a:pt x="5132" y="4322"/>
                </a:lnTo>
                <a:lnTo>
                  <a:pt x="5080" y="4349"/>
                </a:lnTo>
                <a:lnTo>
                  <a:pt x="5028" y="4375"/>
                </a:lnTo>
                <a:lnTo>
                  <a:pt x="4976" y="4400"/>
                </a:lnTo>
                <a:lnTo>
                  <a:pt x="4923" y="4424"/>
                </a:lnTo>
                <a:lnTo>
                  <a:pt x="4871" y="4448"/>
                </a:lnTo>
                <a:lnTo>
                  <a:pt x="4819" y="4469"/>
                </a:lnTo>
                <a:lnTo>
                  <a:pt x="4766" y="4490"/>
                </a:lnTo>
                <a:lnTo>
                  <a:pt x="4714" y="4509"/>
                </a:lnTo>
                <a:lnTo>
                  <a:pt x="4661" y="4527"/>
                </a:lnTo>
                <a:lnTo>
                  <a:pt x="4609" y="4544"/>
                </a:lnTo>
                <a:lnTo>
                  <a:pt x="4556" y="4560"/>
                </a:lnTo>
                <a:lnTo>
                  <a:pt x="4504" y="4574"/>
                </a:lnTo>
                <a:lnTo>
                  <a:pt x="4451" y="4588"/>
                </a:lnTo>
                <a:lnTo>
                  <a:pt x="4399" y="4600"/>
                </a:lnTo>
                <a:lnTo>
                  <a:pt x="4347" y="4612"/>
                </a:lnTo>
                <a:lnTo>
                  <a:pt x="4293" y="4622"/>
                </a:lnTo>
                <a:lnTo>
                  <a:pt x="4241" y="4630"/>
                </a:lnTo>
                <a:lnTo>
                  <a:pt x="4189" y="4638"/>
                </a:lnTo>
                <a:lnTo>
                  <a:pt x="4136" y="4644"/>
                </a:lnTo>
                <a:lnTo>
                  <a:pt x="4131" y="4587"/>
                </a:lnTo>
                <a:close/>
                <a:moveTo>
                  <a:pt x="5763" y="3819"/>
                </a:moveTo>
                <a:lnTo>
                  <a:pt x="5837" y="3756"/>
                </a:lnTo>
                <a:lnTo>
                  <a:pt x="5910" y="3690"/>
                </a:lnTo>
                <a:lnTo>
                  <a:pt x="5983" y="3623"/>
                </a:lnTo>
                <a:lnTo>
                  <a:pt x="6054" y="3553"/>
                </a:lnTo>
                <a:lnTo>
                  <a:pt x="6127" y="3480"/>
                </a:lnTo>
                <a:lnTo>
                  <a:pt x="6198" y="3404"/>
                </a:lnTo>
                <a:lnTo>
                  <a:pt x="6269" y="3328"/>
                </a:lnTo>
                <a:lnTo>
                  <a:pt x="6339" y="3248"/>
                </a:lnTo>
                <a:lnTo>
                  <a:pt x="6408" y="3167"/>
                </a:lnTo>
                <a:lnTo>
                  <a:pt x="6477" y="3082"/>
                </a:lnTo>
                <a:lnTo>
                  <a:pt x="6546" y="2996"/>
                </a:lnTo>
                <a:lnTo>
                  <a:pt x="6614" y="2908"/>
                </a:lnTo>
                <a:lnTo>
                  <a:pt x="6680" y="2817"/>
                </a:lnTo>
                <a:lnTo>
                  <a:pt x="6747" y="2724"/>
                </a:lnTo>
                <a:lnTo>
                  <a:pt x="6813" y="2629"/>
                </a:lnTo>
                <a:lnTo>
                  <a:pt x="6878" y="2532"/>
                </a:lnTo>
                <a:lnTo>
                  <a:pt x="6943" y="2432"/>
                </a:lnTo>
                <a:lnTo>
                  <a:pt x="7006" y="2331"/>
                </a:lnTo>
                <a:lnTo>
                  <a:pt x="7068" y="2227"/>
                </a:lnTo>
                <a:lnTo>
                  <a:pt x="7130" y="2120"/>
                </a:lnTo>
                <a:lnTo>
                  <a:pt x="7191" y="2012"/>
                </a:lnTo>
                <a:lnTo>
                  <a:pt x="7251" y="1902"/>
                </a:lnTo>
                <a:lnTo>
                  <a:pt x="7310" y="1789"/>
                </a:lnTo>
                <a:lnTo>
                  <a:pt x="7369" y="1675"/>
                </a:lnTo>
                <a:lnTo>
                  <a:pt x="7426" y="1559"/>
                </a:lnTo>
                <a:lnTo>
                  <a:pt x="7483" y="1440"/>
                </a:lnTo>
                <a:lnTo>
                  <a:pt x="7537" y="1319"/>
                </a:lnTo>
                <a:lnTo>
                  <a:pt x="7591" y="1196"/>
                </a:lnTo>
                <a:lnTo>
                  <a:pt x="7646" y="1070"/>
                </a:lnTo>
                <a:lnTo>
                  <a:pt x="7698" y="944"/>
                </a:lnTo>
                <a:lnTo>
                  <a:pt x="7749" y="815"/>
                </a:lnTo>
                <a:lnTo>
                  <a:pt x="7798" y="684"/>
                </a:lnTo>
                <a:lnTo>
                  <a:pt x="7853" y="704"/>
                </a:lnTo>
                <a:lnTo>
                  <a:pt x="7803" y="835"/>
                </a:lnTo>
                <a:lnTo>
                  <a:pt x="7751" y="965"/>
                </a:lnTo>
                <a:lnTo>
                  <a:pt x="7699" y="1094"/>
                </a:lnTo>
                <a:lnTo>
                  <a:pt x="7645" y="1220"/>
                </a:lnTo>
                <a:lnTo>
                  <a:pt x="7590" y="1343"/>
                </a:lnTo>
                <a:lnTo>
                  <a:pt x="7534" y="1465"/>
                </a:lnTo>
                <a:lnTo>
                  <a:pt x="7477" y="1585"/>
                </a:lnTo>
                <a:lnTo>
                  <a:pt x="7420" y="1702"/>
                </a:lnTo>
                <a:lnTo>
                  <a:pt x="7361" y="1817"/>
                </a:lnTo>
                <a:lnTo>
                  <a:pt x="7301" y="1931"/>
                </a:lnTo>
                <a:lnTo>
                  <a:pt x="7241" y="2042"/>
                </a:lnTo>
                <a:lnTo>
                  <a:pt x="7179" y="2151"/>
                </a:lnTo>
                <a:lnTo>
                  <a:pt x="7117" y="2258"/>
                </a:lnTo>
                <a:lnTo>
                  <a:pt x="7053" y="2362"/>
                </a:lnTo>
                <a:lnTo>
                  <a:pt x="6990" y="2465"/>
                </a:lnTo>
                <a:lnTo>
                  <a:pt x="6926" y="2566"/>
                </a:lnTo>
                <a:lnTo>
                  <a:pt x="6860" y="2663"/>
                </a:lnTo>
                <a:lnTo>
                  <a:pt x="6794" y="2759"/>
                </a:lnTo>
                <a:lnTo>
                  <a:pt x="6727" y="2853"/>
                </a:lnTo>
                <a:lnTo>
                  <a:pt x="6659" y="2944"/>
                </a:lnTo>
                <a:lnTo>
                  <a:pt x="6590" y="3034"/>
                </a:lnTo>
                <a:lnTo>
                  <a:pt x="6521" y="3121"/>
                </a:lnTo>
                <a:lnTo>
                  <a:pt x="6451" y="3206"/>
                </a:lnTo>
                <a:lnTo>
                  <a:pt x="6381" y="3288"/>
                </a:lnTo>
                <a:lnTo>
                  <a:pt x="6311" y="3368"/>
                </a:lnTo>
                <a:lnTo>
                  <a:pt x="6239" y="3445"/>
                </a:lnTo>
                <a:lnTo>
                  <a:pt x="6167" y="3521"/>
                </a:lnTo>
                <a:lnTo>
                  <a:pt x="6095" y="3594"/>
                </a:lnTo>
                <a:lnTo>
                  <a:pt x="6022" y="3666"/>
                </a:lnTo>
                <a:lnTo>
                  <a:pt x="5948" y="3733"/>
                </a:lnTo>
                <a:lnTo>
                  <a:pt x="5875" y="3800"/>
                </a:lnTo>
                <a:lnTo>
                  <a:pt x="5800" y="3863"/>
                </a:lnTo>
                <a:lnTo>
                  <a:pt x="5763" y="3819"/>
                </a:lnTo>
                <a:close/>
                <a:moveTo>
                  <a:pt x="7798" y="684"/>
                </a:moveTo>
                <a:lnTo>
                  <a:pt x="7805" y="667"/>
                </a:lnTo>
                <a:lnTo>
                  <a:pt x="7812" y="651"/>
                </a:lnTo>
                <a:lnTo>
                  <a:pt x="7865" y="676"/>
                </a:lnTo>
                <a:lnTo>
                  <a:pt x="7858" y="689"/>
                </a:lnTo>
                <a:lnTo>
                  <a:pt x="7853" y="704"/>
                </a:lnTo>
                <a:lnTo>
                  <a:pt x="7798" y="684"/>
                </a:lnTo>
                <a:close/>
                <a:moveTo>
                  <a:pt x="7812" y="651"/>
                </a:moveTo>
                <a:lnTo>
                  <a:pt x="7820" y="635"/>
                </a:lnTo>
                <a:lnTo>
                  <a:pt x="7829" y="619"/>
                </a:lnTo>
                <a:lnTo>
                  <a:pt x="7839" y="604"/>
                </a:lnTo>
                <a:lnTo>
                  <a:pt x="7849" y="588"/>
                </a:lnTo>
                <a:lnTo>
                  <a:pt x="7859" y="573"/>
                </a:lnTo>
                <a:lnTo>
                  <a:pt x="7872" y="558"/>
                </a:lnTo>
                <a:lnTo>
                  <a:pt x="7883" y="544"/>
                </a:lnTo>
                <a:lnTo>
                  <a:pt x="7897" y="529"/>
                </a:lnTo>
                <a:lnTo>
                  <a:pt x="7910" y="515"/>
                </a:lnTo>
                <a:lnTo>
                  <a:pt x="7924" y="502"/>
                </a:lnTo>
                <a:lnTo>
                  <a:pt x="7938" y="488"/>
                </a:lnTo>
                <a:lnTo>
                  <a:pt x="7954" y="475"/>
                </a:lnTo>
                <a:lnTo>
                  <a:pt x="7970" y="462"/>
                </a:lnTo>
                <a:lnTo>
                  <a:pt x="7987" y="450"/>
                </a:lnTo>
                <a:lnTo>
                  <a:pt x="8004" y="437"/>
                </a:lnTo>
                <a:lnTo>
                  <a:pt x="8022" y="425"/>
                </a:lnTo>
                <a:lnTo>
                  <a:pt x="8058" y="402"/>
                </a:lnTo>
                <a:lnTo>
                  <a:pt x="8098" y="381"/>
                </a:lnTo>
                <a:lnTo>
                  <a:pt x="8139" y="360"/>
                </a:lnTo>
                <a:lnTo>
                  <a:pt x="8181" y="342"/>
                </a:lnTo>
                <a:lnTo>
                  <a:pt x="8226" y="325"/>
                </a:lnTo>
                <a:lnTo>
                  <a:pt x="8272" y="310"/>
                </a:lnTo>
                <a:lnTo>
                  <a:pt x="8320" y="296"/>
                </a:lnTo>
                <a:lnTo>
                  <a:pt x="8369" y="284"/>
                </a:lnTo>
                <a:lnTo>
                  <a:pt x="8383" y="340"/>
                </a:lnTo>
                <a:lnTo>
                  <a:pt x="8336" y="351"/>
                </a:lnTo>
                <a:lnTo>
                  <a:pt x="8291" y="364"/>
                </a:lnTo>
                <a:lnTo>
                  <a:pt x="8248" y="379"/>
                </a:lnTo>
                <a:lnTo>
                  <a:pt x="8206" y="394"/>
                </a:lnTo>
                <a:lnTo>
                  <a:pt x="8167" y="411"/>
                </a:lnTo>
                <a:lnTo>
                  <a:pt x="8128" y="431"/>
                </a:lnTo>
                <a:lnTo>
                  <a:pt x="8092" y="450"/>
                </a:lnTo>
                <a:lnTo>
                  <a:pt x="8058" y="470"/>
                </a:lnTo>
                <a:lnTo>
                  <a:pt x="8025" y="493"/>
                </a:lnTo>
                <a:lnTo>
                  <a:pt x="7995" y="515"/>
                </a:lnTo>
                <a:lnTo>
                  <a:pt x="7981" y="528"/>
                </a:lnTo>
                <a:lnTo>
                  <a:pt x="7968" y="540"/>
                </a:lnTo>
                <a:lnTo>
                  <a:pt x="7954" y="553"/>
                </a:lnTo>
                <a:lnTo>
                  <a:pt x="7942" y="565"/>
                </a:lnTo>
                <a:lnTo>
                  <a:pt x="7929" y="579"/>
                </a:lnTo>
                <a:lnTo>
                  <a:pt x="7918" y="592"/>
                </a:lnTo>
                <a:lnTo>
                  <a:pt x="7908" y="605"/>
                </a:lnTo>
                <a:lnTo>
                  <a:pt x="7898" y="619"/>
                </a:lnTo>
                <a:lnTo>
                  <a:pt x="7889" y="633"/>
                </a:lnTo>
                <a:lnTo>
                  <a:pt x="7880" y="646"/>
                </a:lnTo>
                <a:lnTo>
                  <a:pt x="7872" y="661"/>
                </a:lnTo>
                <a:lnTo>
                  <a:pt x="7865" y="676"/>
                </a:lnTo>
                <a:lnTo>
                  <a:pt x="7812" y="651"/>
                </a:lnTo>
                <a:close/>
                <a:moveTo>
                  <a:pt x="8369" y="284"/>
                </a:moveTo>
                <a:lnTo>
                  <a:pt x="8420" y="273"/>
                </a:lnTo>
                <a:lnTo>
                  <a:pt x="8471" y="264"/>
                </a:lnTo>
                <a:lnTo>
                  <a:pt x="8523" y="258"/>
                </a:lnTo>
                <a:lnTo>
                  <a:pt x="8577" y="252"/>
                </a:lnTo>
                <a:lnTo>
                  <a:pt x="8631" y="250"/>
                </a:lnTo>
                <a:lnTo>
                  <a:pt x="8687" y="247"/>
                </a:lnTo>
                <a:lnTo>
                  <a:pt x="8742" y="249"/>
                </a:lnTo>
                <a:lnTo>
                  <a:pt x="8800" y="251"/>
                </a:lnTo>
                <a:lnTo>
                  <a:pt x="8856" y="256"/>
                </a:lnTo>
                <a:lnTo>
                  <a:pt x="8914" y="263"/>
                </a:lnTo>
                <a:lnTo>
                  <a:pt x="8973" y="272"/>
                </a:lnTo>
                <a:lnTo>
                  <a:pt x="9030" y="282"/>
                </a:lnTo>
                <a:lnTo>
                  <a:pt x="9089" y="296"/>
                </a:lnTo>
                <a:lnTo>
                  <a:pt x="9148" y="312"/>
                </a:lnTo>
                <a:lnTo>
                  <a:pt x="9177" y="321"/>
                </a:lnTo>
                <a:lnTo>
                  <a:pt x="9207" y="331"/>
                </a:lnTo>
                <a:lnTo>
                  <a:pt x="9236" y="340"/>
                </a:lnTo>
                <a:lnTo>
                  <a:pt x="9265" y="351"/>
                </a:lnTo>
                <a:lnTo>
                  <a:pt x="9245" y="406"/>
                </a:lnTo>
                <a:lnTo>
                  <a:pt x="9189" y="385"/>
                </a:lnTo>
                <a:lnTo>
                  <a:pt x="9132" y="368"/>
                </a:lnTo>
                <a:lnTo>
                  <a:pt x="9075" y="353"/>
                </a:lnTo>
                <a:lnTo>
                  <a:pt x="9019" y="340"/>
                </a:lnTo>
                <a:lnTo>
                  <a:pt x="8962" y="329"/>
                </a:lnTo>
                <a:lnTo>
                  <a:pt x="8907" y="320"/>
                </a:lnTo>
                <a:lnTo>
                  <a:pt x="8852" y="313"/>
                </a:lnTo>
                <a:lnTo>
                  <a:pt x="8796" y="308"/>
                </a:lnTo>
                <a:lnTo>
                  <a:pt x="8741" y="306"/>
                </a:lnTo>
                <a:lnTo>
                  <a:pt x="8688" y="306"/>
                </a:lnTo>
                <a:lnTo>
                  <a:pt x="8634" y="307"/>
                </a:lnTo>
                <a:lnTo>
                  <a:pt x="8582" y="310"/>
                </a:lnTo>
                <a:lnTo>
                  <a:pt x="8531" y="315"/>
                </a:lnTo>
                <a:lnTo>
                  <a:pt x="8480" y="322"/>
                </a:lnTo>
                <a:lnTo>
                  <a:pt x="8430" y="330"/>
                </a:lnTo>
                <a:lnTo>
                  <a:pt x="8383" y="340"/>
                </a:lnTo>
                <a:lnTo>
                  <a:pt x="8369" y="284"/>
                </a:lnTo>
                <a:close/>
                <a:moveTo>
                  <a:pt x="9265" y="351"/>
                </a:moveTo>
                <a:lnTo>
                  <a:pt x="9298" y="364"/>
                </a:lnTo>
                <a:lnTo>
                  <a:pt x="9330" y="377"/>
                </a:lnTo>
                <a:lnTo>
                  <a:pt x="9363" y="391"/>
                </a:lnTo>
                <a:lnTo>
                  <a:pt x="9394" y="406"/>
                </a:lnTo>
                <a:lnTo>
                  <a:pt x="9369" y="458"/>
                </a:lnTo>
                <a:lnTo>
                  <a:pt x="9338" y="444"/>
                </a:lnTo>
                <a:lnTo>
                  <a:pt x="9307" y="431"/>
                </a:lnTo>
                <a:lnTo>
                  <a:pt x="9276" y="417"/>
                </a:lnTo>
                <a:lnTo>
                  <a:pt x="9245" y="406"/>
                </a:lnTo>
                <a:lnTo>
                  <a:pt x="9265" y="351"/>
                </a:lnTo>
                <a:close/>
                <a:moveTo>
                  <a:pt x="9394" y="406"/>
                </a:moveTo>
                <a:lnTo>
                  <a:pt x="9522" y="466"/>
                </a:lnTo>
                <a:lnTo>
                  <a:pt x="9649" y="523"/>
                </a:lnTo>
                <a:lnTo>
                  <a:pt x="9775" y="579"/>
                </a:lnTo>
                <a:lnTo>
                  <a:pt x="9899" y="631"/>
                </a:lnTo>
                <a:lnTo>
                  <a:pt x="10024" y="681"/>
                </a:lnTo>
                <a:lnTo>
                  <a:pt x="10147" y="730"/>
                </a:lnTo>
                <a:lnTo>
                  <a:pt x="10270" y="775"/>
                </a:lnTo>
                <a:lnTo>
                  <a:pt x="10391" y="819"/>
                </a:lnTo>
                <a:lnTo>
                  <a:pt x="10512" y="861"/>
                </a:lnTo>
                <a:lnTo>
                  <a:pt x="10632" y="900"/>
                </a:lnTo>
                <a:lnTo>
                  <a:pt x="10751" y="937"/>
                </a:lnTo>
                <a:lnTo>
                  <a:pt x="10868" y="972"/>
                </a:lnTo>
                <a:lnTo>
                  <a:pt x="10984" y="1005"/>
                </a:lnTo>
                <a:lnTo>
                  <a:pt x="11101" y="1035"/>
                </a:lnTo>
                <a:lnTo>
                  <a:pt x="11216" y="1064"/>
                </a:lnTo>
                <a:lnTo>
                  <a:pt x="11330" y="1090"/>
                </a:lnTo>
                <a:lnTo>
                  <a:pt x="11443" y="1113"/>
                </a:lnTo>
                <a:lnTo>
                  <a:pt x="11556" y="1136"/>
                </a:lnTo>
                <a:lnTo>
                  <a:pt x="11668" y="1156"/>
                </a:lnTo>
                <a:lnTo>
                  <a:pt x="11778" y="1174"/>
                </a:lnTo>
                <a:lnTo>
                  <a:pt x="11889" y="1190"/>
                </a:lnTo>
                <a:lnTo>
                  <a:pt x="11997" y="1204"/>
                </a:lnTo>
                <a:lnTo>
                  <a:pt x="12105" y="1216"/>
                </a:lnTo>
                <a:lnTo>
                  <a:pt x="12212" y="1226"/>
                </a:lnTo>
                <a:lnTo>
                  <a:pt x="12318" y="1234"/>
                </a:lnTo>
                <a:lnTo>
                  <a:pt x="12423" y="1240"/>
                </a:lnTo>
                <a:lnTo>
                  <a:pt x="12528" y="1244"/>
                </a:lnTo>
                <a:lnTo>
                  <a:pt x="12632" y="1247"/>
                </a:lnTo>
                <a:lnTo>
                  <a:pt x="12734" y="1247"/>
                </a:lnTo>
                <a:lnTo>
                  <a:pt x="12837" y="1246"/>
                </a:lnTo>
                <a:lnTo>
                  <a:pt x="12938" y="1242"/>
                </a:lnTo>
                <a:lnTo>
                  <a:pt x="13037" y="1236"/>
                </a:lnTo>
                <a:lnTo>
                  <a:pt x="13040" y="1294"/>
                </a:lnTo>
                <a:lnTo>
                  <a:pt x="12940" y="1300"/>
                </a:lnTo>
                <a:lnTo>
                  <a:pt x="12838" y="1303"/>
                </a:lnTo>
                <a:lnTo>
                  <a:pt x="12735" y="1304"/>
                </a:lnTo>
                <a:lnTo>
                  <a:pt x="12631" y="1304"/>
                </a:lnTo>
                <a:lnTo>
                  <a:pt x="12527" y="1302"/>
                </a:lnTo>
                <a:lnTo>
                  <a:pt x="12422" y="1298"/>
                </a:lnTo>
                <a:lnTo>
                  <a:pt x="12316" y="1292"/>
                </a:lnTo>
                <a:lnTo>
                  <a:pt x="12209" y="1284"/>
                </a:lnTo>
                <a:lnTo>
                  <a:pt x="12100" y="1274"/>
                </a:lnTo>
                <a:lnTo>
                  <a:pt x="11992" y="1261"/>
                </a:lnTo>
                <a:lnTo>
                  <a:pt x="11882" y="1248"/>
                </a:lnTo>
                <a:lnTo>
                  <a:pt x="11771" y="1232"/>
                </a:lnTo>
                <a:lnTo>
                  <a:pt x="11659" y="1214"/>
                </a:lnTo>
                <a:lnTo>
                  <a:pt x="11547" y="1194"/>
                </a:lnTo>
                <a:lnTo>
                  <a:pt x="11434" y="1171"/>
                </a:lnTo>
                <a:lnTo>
                  <a:pt x="11320" y="1147"/>
                </a:lnTo>
                <a:lnTo>
                  <a:pt x="11205" y="1120"/>
                </a:lnTo>
                <a:lnTo>
                  <a:pt x="11088" y="1092"/>
                </a:lnTo>
                <a:lnTo>
                  <a:pt x="10972" y="1061"/>
                </a:lnTo>
                <a:lnTo>
                  <a:pt x="10853" y="1029"/>
                </a:lnTo>
                <a:lnTo>
                  <a:pt x="10735" y="993"/>
                </a:lnTo>
                <a:lnTo>
                  <a:pt x="10615" y="956"/>
                </a:lnTo>
                <a:lnTo>
                  <a:pt x="10495" y="917"/>
                </a:lnTo>
                <a:lnTo>
                  <a:pt x="10373" y="875"/>
                </a:lnTo>
                <a:lnTo>
                  <a:pt x="10251" y="831"/>
                </a:lnTo>
                <a:lnTo>
                  <a:pt x="10128" y="784"/>
                </a:lnTo>
                <a:lnTo>
                  <a:pt x="10003" y="736"/>
                </a:lnTo>
                <a:lnTo>
                  <a:pt x="9879" y="685"/>
                </a:lnTo>
                <a:lnTo>
                  <a:pt x="9753" y="632"/>
                </a:lnTo>
                <a:lnTo>
                  <a:pt x="9626" y="576"/>
                </a:lnTo>
                <a:lnTo>
                  <a:pt x="9498" y="519"/>
                </a:lnTo>
                <a:lnTo>
                  <a:pt x="9369" y="458"/>
                </a:lnTo>
                <a:lnTo>
                  <a:pt x="9394" y="406"/>
                </a:lnTo>
                <a:close/>
                <a:moveTo>
                  <a:pt x="13037" y="1236"/>
                </a:moveTo>
                <a:lnTo>
                  <a:pt x="13148" y="1229"/>
                </a:lnTo>
                <a:lnTo>
                  <a:pt x="13256" y="1218"/>
                </a:lnTo>
                <a:lnTo>
                  <a:pt x="13365" y="1206"/>
                </a:lnTo>
                <a:lnTo>
                  <a:pt x="13471" y="1191"/>
                </a:lnTo>
                <a:lnTo>
                  <a:pt x="13577" y="1175"/>
                </a:lnTo>
                <a:lnTo>
                  <a:pt x="13681" y="1156"/>
                </a:lnTo>
                <a:lnTo>
                  <a:pt x="13785" y="1136"/>
                </a:lnTo>
                <a:lnTo>
                  <a:pt x="13888" y="1112"/>
                </a:lnTo>
                <a:lnTo>
                  <a:pt x="13990" y="1087"/>
                </a:lnTo>
                <a:lnTo>
                  <a:pt x="14090" y="1060"/>
                </a:lnTo>
                <a:lnTo>
                  <a:pt x="14190" y="1032"/>
                </a:lnTo>
                <a:lnTo>
                  <a:pt x="14288" y="1000"/>
                </a:lnTo>
                <a:lnTo>
                  <a:pt x="14385" y="967"/>
                </a:lnTo>
                <a:lnTo>
                  <a:pt x="14481" y="932"/>
                </a:lnTo>
                <a:lnTo>
                  <a:pt x="14576" y="895"/>
                </a:lnTo>
                <a:lnTo>
                  <a:pt x="14670" y="857"/>
                </a:lnTo>
                <a:lnTo>
                  <a:pt x="14764" y="816"/>
                </a:lnTo>
                <a:lnTo>
                  <a:pt x="14856" y="774"/>
                </a:lnTo>
                <a:lnTo>
                  <a:pt x="14947" y="730"/>
                </a:lnTo>
                <a:lnTo>
                  <a:pt x="15036" y="684"/>
                </a:lnTo>
                <a:lnTo>
                  <a:pt x="15126" y="636"/>
                </a:lnTo>
                <a:lnTo>
                  <a:pt x="15214" y="587"/>
                </a:lnTo>
                <a:lnTo>
                  <a:pt x="15301" y="535"/>
                </a:lnTo>
                <a:lnTo>
                  <a:pt x="15387" y="483"/>
                </a:lnTo>
                <a:lnTo>
                  <a:pt x="15472" y="427"/>
                </a:lnTo>
                <a:lnTo>
                  <a:pt x="15555" y="371"/>
                </a:lnTo>
                <a:lnTo>
                  <a:pt x="15638" y="313"/>
                </a:lnTo>
                <a:lnTo>
                  <a:pt x="15719" y="254"/>
                </a:lnTo>
                <a:lnTo>
                  <a:pt x="15800" y="193"/>
                </a:lnTo>
                <a:lnTo>
                  <a:pt x="15880" y="130"/>
                </a:lnTo>
                <a:lnTo>
                  <a:pt x="15959" y="65"/>
                </a:lnTo>
                <a:lnTo>
                  <a:pt x="16036" y="0"/>
                </a:lnTo>
                <a:lnTo>
                  <a:pt x="16074" y="44"/>
                </a:lnTo>
                <a:lnTo>
                  <a:pt x="15996" y="111"/>
                </a:lnTo>
                <a:lnTo>
                  <a:pt x="15916" y="175"/>
                </a:lnTo>
                <a:lnTo>
                  <a:pt x="15836" y="238"/>
                </a:lnTo>
                <a:lnTo>
                  <a:pt x="15754" y="301"/>
                </a:lnTo>
                <a:lnTo>
                  <a:pt x="15671" y="360"/>
                </a:lnTo>
                <a:lnTo>
                  <a:pt x="15587" y="419"/>
                </a:lnTo>
                <a:lnTo>
                  <a:pt x="15502" y="476"/>
                </a:lnTo>
                <a:lnTo>
                  <a:pt x="15417" y="531"/>
                </a:lnTo>
                <a:lnTo>
                  <a:pt x="15330" y="585"/>
                </a:lnTo>
                <a:lnTo>
                  <a:pt x="15242" y="636"/>
                </a:lnTo>
                <a:lnTo>
                  <a:pt x="15153" y="687"/>
                </a:lnTo>
                <a:lnTo>
                  <a:pt x="15064" y="736"/>
                </a:lnTo>
                <a:lnTo>
                  <a:pt x="14972" y="782"/>
                </a:lnTo>
                <a:lnTo>
                  <a:pt x="14880" y="826"/>
                </a:lnTo>
                <a:lnTo>
                  <a:pt x="14787" y="869"/>
                </a:lnTo>
                <a:lnTo>
                  <a:pt x="14693" y="911"/>
                </a:lnTo>
                <a:lnTo>
                  <a:pt x="14598" y="949"/>
                </a:lnTo>
                <a:lnTo>
                  <a:pt x="14502" y="987"/>
                </a:lnTo>
                <a:lnTo>
                  <a:pt x="14403" y="1022"/>
                </a:lnTo>
                <a:lnTo>
                  <a:pt x="14305" y="1056"/>
                </a:lnTo>
                <a:lnTo>
                  <a:pt x="14206" y="1087"/>
                </a:lnTo>
                <a:lnTo>
                  <a:pt x="14105" y="1117"/>
                </a:lnTo>
                <a:lnTo>
                  <a:pt x="14003" y="1144"/>
                </a:lnTo>
                <a:lnTo>
                  <a:pt x="13902" y="1169"/>
                </a:lnTo>
                <a:lnTo>
                  <a:pt x="13798" y="1192"/>
                </a:lnTo>
                <a:lnTo>
                  <a:pt x="13693" y="1213"/>
                </a:lnTo>
                <a:lnTo>
                  <a:pt x="13586" y="1232"/>
                </a:lnTo>
                <a:lnTo>
                  <a:pt x="13480" y="1249"/>
                </a:lnTo>
                <a:lnTo>
                  <a:pt x="13372" y="1264"/>
                </a:lnTo>
                <a:lnTo>
                  <a:pt x="13262" y="1276"/>
                </a:lnTo>
                <a:lnTo>
                  <a:pt x="13152" y="1286"/>
                </a:lnTo>
                <a:lnTo>
                  <a:pt x="13040" y="1294"/>
                </a:lnTo>
                <a:lnTo>
                  <a:pt x="13037" y="12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478" name="Freeform 65"/>
          <p:cNvSpPr>
            <a:spLocks noEditPoints="1"/>
          </p:cNvSpPr>
          <p:nvPr/>
        </p:nvSpPr>
        <p:spPr bwMode="auto">
          <a:xfrm>
            <a:off x="4860925" y="2708275"/>
            <a:ext cx="3727450" cy="1736725"/>
          </a:xfrm>
          <a:custGeom>
            <a:avLst/>
            <a:gdLst>
              <a:gd name="T0" fmla="*/ 2147483647 w 15123"/>
              <a:gd name="T1" fmla="*/ 2147483647 h 4797"/>
              <a:gd name="T2" fmla="*/ 2147483647 w 15123"/>
              <a:gd name="T3" fmla="*/ 2147483647 h 4797"/>
              <a:gd name="T4" fmla="*/ 2147483647 w 15123"/>
              <a:gd name="T5" fmla="*/ 2147483647 h 4797"/>
              <a:gd name="T6" fmla="*/ 2147483647 w 15123"/>
              <a:gd name="T7" fmla="*/ 2147483647 h 4797"/>
              <a:gd name="T8" fmla="*/ 2147483647 w 15123"/>
              <a:gd name="T9" fmla="*/ 2147483647 h 4797"/>
              <a:gd name="T10" fmla="*/ 2147483647 w 15123"/>
              <a:gd name="T11" fmla="*/ 2147483647 h 4797"/>
              <a:gd name="T12" fmla="*/ 2147483647 w 15123"/>
              <a:gd name="T13" fmla="*/ 2147483647 h 4797"/>
              <a:gd name="T14" fmla="*/ 2147483647 w 15123"/>
              <a:gd name="T15" fmla="*/ 2147483647 h 4797"/>
              <a:gd name="T16" fmla="*/ 2147483647 w 15123"/>
              <a:gd name="T17" fmla="*/ 2147483647 h 4797"/>
              <a:gd name="T18" fmla="*/ 2147483647 w 15123"/>
              <a:gd name="T19" fmla="*/ 2147483647 h 4797"/>
              <a:gd name="T20" fmla="*/ 0 w 15123"/>
              <a:gd name="T21" fmla="*/ 2147483647 h 4797"/>
              <a:gd name="T22" fmla="*/ 2147483647 w 15123"/>
              <a:gd name="T23" fmla="*/ 2147483647 h 4797"/>
              <a:gd name="T24" fmla="*/ 2147483647 w 15123"/>
              <a:gd name="T25" fmla="*/ 2147483647 h 4797"/>
              <a:gd name="T26" fmla="*/ 2147483647 w 15123"/>
              <a:gd name="T27" fmla="*/ 2147483647 h 4797"/>
              <a:gd name="T28" fmla="*/ 2147483647 w 15123"/>
              <a:gd name="T29" fmla="*/ 2147483647 h 4797"/>
              <a:gd name="T30" fmla="*/ 2147483647 w 15123"/>
              <a:gd name="T31" fmla="*/ 2147483647 h 4797"/>
              <a:gd name="T32" fmla="*/ 2147483647 w 15123"/>
              <a:gd name="T33" fmla="*/ 2147483647 h 4797"/>
              <a:gd name="T34" fmla="*/ 2147483647 w 15123"/>
              <a:gd name="T35" fmla="*/ 2147483647 h 4797"/>
              <a:gd name="T36" fmla="*/ 2147483647 w 15123"/>
              <a:gd name="T37" fmla="*/ 2147483647 h 4797"/>
              <a:gd name="T38" fmla="*/ 2147483647 w 15123"/>
              <a:gd name="T39" fmla="*/ 2147483647 h 4797"/>
              <a:gd name="T40" fmla="*/ 2147483647 w 15123"/>
              <a:gd name="T41" fmla="*/ 2147483647 h 4797"/>
              <a:gd name="T42" fmla="*/ 2147483647 w 15123"/>
              <a:gd name="T43" fmla="*/ 2147483647 h 4797"/>
              <a:gd name="T44" fmla="*/ 2147483647 w 15123"/>
              <a:gd name="T45" fmla="*/ 2147483647 h 4797"/>
              <a:gd name="T46" fmla="*/ 2147483647 w 15123"/>
              <a:gd name="T47" fmla="*/ 2147483647 h 4797"/>
              <a:gd name="T48" fmla="*/ 2147483647 w 15123"/>
              <a:gd name="T49" fmla="*/ 2147483647 h 4797"/>
              <a:gd name="T50" fmla="*/ 2147483647 w 15123"/>
              <a:gd name="T51" fmla="*/ 2147483647 h 4797"/>
              <a:gd name="T52" fmla="*/ 2147483647 w 15123"/>
              <a:gd name="T53" fmla="*/ 2147483647 h 4797"/>
              <a:gd name="T54" fmla="*/ 2147483647 w 15123"/>
              <a:gd name="T55" fmla="*/ 2147483647 h 4797"/>
              <a:gd name="T56" fmla="*/ 2147483647 w 15123"/>
              <a:gd name="T57" fmla="*/ 2147483647 h 4797"/>
              <a:gd name="T58" fmla="*/ 2147483647 w 15123"/>
              <a:gd name="T59" fmla="*/ 2147483647 h 4797"/>
              <a:gd name="T60" fmla="*/ 2147483647 w 15123"/>
              <a:gd name="T61" fmla="*/ 2147483647 h 4797"/>
              <a:gd name="T62" fmla="*/ 2147483647 w 15123"/>
              <a:gd name="T63" fmla="*/ 2147483647 h 4797"/>
              <a:gd name="T64" fmla="*/ 2147483647 w 15123"/>
              <a:gd name="T65" fmla="*/ 2147483647 h 4797"/>
              <a:gd name="T66" fmla="*/ 2147483647 w 15123"/>
              <a:gd name="T67" fmla="*/ 2147483647 h 4797"/>
              <a:gd name="T68" fmla="*/ 2147483647 w 15123"/>
              <a:gd name="T69" fmla="*/ 2147483647 h 4797"/>
              <a:gd name="T70" fmla="*/ 2147483647 w 15123"/>
              <a:gd name="T71" fmla="*/ 2147483647 h 4797"/>
              <a:gd name="T72" fmla="*/ 2147483647 w 15123"/>
              <a:gd name="T73" fmla="*/ 2147483647 h 4797"/>
              <a:gd name="T74" fmla="*/ 2147483647 w 15123"/>
              <a:gd name="T75" fmla="*/ 2147483647 h 4797"/>
              <a:gd name="T76" fmla="*/ 2147483647 w 15123"/>
              <a:gd name="T77" fmla="*/ 2147483647 h 4797"/>
              <a:gd name="T78" fmla="*/ 2147483647 w 15123"/>
              <a:gd name="T79" fmla="*/ 2147483647 h 4797"/>
              <a:gd name="T80" fmla="*/ 2147483647 w 15123"/>
              <a:gd name="T81" fmla="*/ 2147483647 h 4797"/>
              <a:gd name="T82" fmla="*/ 2147483647 w 15123"/>
              <a:gd name="T83" fmla="*/ 2147483647 h 4797"/>
              <a:gd name="T84" fmla="*/ 2147483647 w 15123"/>
              <a:gd name="T85" fmla="*/ 2147483647 h 4797"/>
              <a:gd name="T86" fmla="*/ 2147483647 w 15123"/>
              <a:gd name="T87" fmla="*/ 2147483647 h 4797"/>
              <a:gd name="T88" fmla="*/ 2147483647 w 15123"/>
              <a:gd name="T89" fmla="*/ 2147483647 h 4797"/>
              <a:gd name="T90" fmla="*/ 2147483647 w 15123"/>
              <a:gd name="T91" fmla="*/ 2147483647 h 4797"/>
              <a:gd name="T92" fmla="*/ 2147483647 w 15123"/>
              <a:gd name="T93" fmla="*/ 2147483647 h 4797"/>
              <a:gd name="T94" fmla="*/ 2147483647 w 15123"/>
              <a:gd name="T95" fmla="*/ 2147483647 h 4797"/>
              <a:gd name="T96" fmla="*/ 2147483647 w 15123"/>
              <a:gd name="T97" fmla="*/ 2147483647 h 4797"/>
              <a:gd name="T98" fmla="*/ 2147483647 w 15123"/>
              <a:gd name="T99" fmla="*/ 2147483647 h 4797"/>
              <a:gd name="T100" fmla="*/ 2147483647 w 15123"/>
              <a:gd name="T101" fmla="*/ 2147483647 h 4797"/>
              <a:gd name="T102" fmla="*/ 2147483647 w 15123"/>
              <a:gd name="T103" fmla="*/ 2147483647 h 4797"/>
              <a:gd name="T104" fmla="*/ 2147483647 w 15123"/>
              <a:gd name="T105" fmla="*/ 2147483647 h 4797"/>
              <a:gd name="T106" fmla="*/ 2147483647 w 15123"/>
              <a:gd name="T107" fmla="*/ 2147483647 h 4797"/>
              <a:gd name="T108" fmla="*/ 2147483647 w 15123"/>
              <a:gd name="T109" fmla="*/ 2147483647 h 4797"/>
              <a:gd name="T110" fmla="*/ 2147483647 w 15123"/>
              <a:gd name="T111" fmla="*/ 2147483647 h 4797"/>
              <a:gd name="T112" fmla="*/ 2147483647 w 15123"/>
              <a:gd name="T113" fmla="*/ 2147483647 h 4797"/>
              <a:gd name="T114" fmla="*/ 2147483647 w 15123"/>
              <a:gd name="T115" fmla="*/ 2147483647 h 4797"/>
              <a:gd name="T116" fmla="*/ 2147483647 w 15123"/>
              <a:gd name="T117" fmla="*/ 2147483647 h 4797"/>
              <a:gd name="T118" fmla="*/ 2147483647 w 15123"/>
              <a:gd name="T119" fmla="*/ 2147483647 h 47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123"/>
              <a:gd name="T181" fmla="*/ 0 h 4797"/>
              <a:gd name="T182" fmla="*/ 15123 w 15123"/>
              <a:gd name="T183" fmla="*/ 4797 h 47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123" h="4797">
                <a:moveTo>
                  <a:pt x="28" y="2582"/>
                </a:moveTo>
                <a:lnTo>
                  <a:pt x="157" y="2653"/>
                </a:lnTo>
                <a:lnTo>
                  <a:pt x="286" y="2723"/>
                </a:lnTo>
                <a:lnTo>
                  <a:pt x="413" y="2790"/>
                </a:lnTo>
                <a:lnTo>
                  <a:pt x="540" y="2857"/>
                </a:lnTo>
                <a:lnTo>
                  <a:pt x="665" y="2923"/>
                </a:lnTo>
                <a:lnTo>
                  <a:pt x="791" y="2987"/>
                </a:lnTo>
                <a:lnTo>
                  <a:pt x="916" y="3050"/>
                </a:lnTo>
                <a:lnTo>
                  <a:pt x="1040" y="3113"/>
                </a:lnTo>
                <a:lnTo>
                  <a:pt x="1163" y="3174"/>
                </a:lnTo>
                <a:lnTo>
                  <a:pt x="1286" y="3234"/>
                </a:lnTo>
                <a:lnTo>
                  <a:pt x="1407" y="3291"/>
                </a:lnTo>
                <a:lnTo>
                  <a:pt x="1529" y="3349"/>
                </a:lnTo>
                <a:lnTo>
                  <a:pt x="1649" y="3404"/>
                </a:lnTo>
                <a:lnTo>
                  <a:pt x="1769" y="3460"/>
                </a:lnTo>
                <a:lnTo>
                  <a:pt x="1887" y="3513"/>
                </a:lnTo>
                <a:lnTo>
                  <a:pt x="2006" y="3565"/>
                </a:lnTo>
                <a:lnTo>
                  <a:pt x="2123" y="3616"/>
                </a:lnTo>
                <a:lnTo>
                  <a:pt x="2241" y="3666"/>
                </a:lnTo>
                <a:lnTo>
                  <a:pt x="2357" y="3715"/>
                </a:lnTo>
                <a:lnTo>
                  <a:pt x="2473" y="3763"/>
                </a:lnTo>
                <a:lnTo>
                  <a:pt x="2588" y="3809"/>
                </a:lnTo>
                <a:lnTo>
                  <a:pt x="2702" y="3854"/>
                </a:lnTo>
                <a:lnTo>
                  <a:pt x="2816" y="3898"/>
                </a:lnTo>
                <a:lnTo>
                  <a:pt x="2929" y="3941"/>
                </a:lnTo>
                <a:lnTo>
                  <a:pt x="3042" y="3983"/>
                </a:lnTo>
                <a:lnTo>
                  <a:pt x="3154" y="4023"/>
                </a:lnTo>
                <a:lnTo>
                  <a:pt x="3265" y="4062"/>
                </a:lnTo>
                <a:lnTo>
                  <a:pt x="3376" y="4101"/>
                </a:lnTo>
                <a:lnTo>
                  <a:pt x="3487" y="4138"/>
                </a:lnTo>
                <a:lnTo>
                  <a:pt x="3596" y="4174"/>
                </a:lnTo>
                <a:lnTo>
                  <a:pt x="3706" y="4208"/>
                </a:lnTo>
                <a:lnTo>
                  <a:pt x="3814" y="4242"/>
                </a:lnTo>
                <a:lnTo>
                  <a:pt x="3797" y="4297"/>
                </a:lnTo>
                <a:lnTo>
                  <a:pt x="3688" y="4263"/>
                </a:lnTo>
                <a:lnTo>
                  <a:pt x="3579" y="4228"/>
                </a:lnTo>
                <a:lnTo>
                  <a:pt x="3468" y="4193"/>
                </a:lnTo>
                <a:lnTo>
                  <a:pt x="3358" y="4156"/>
                </a:lnTo>
                <a:lnTo>
                  <a:pt x="3247" y="4117"/>
                </a:lnTo>
                <a:lnTo>
                  <a:pt x="3135" y="4078"/>
                </a:lnTo>
                <a:lnTo>
                  <a:pt x="3022" y="4037"/>
                </a:lnTo>
                <a:lnTo>
                  <a:pt x="2909" y="3995"/>
                </a:lnTo>
                <a:lnTo>
                  <a:pt x="2796" y="3952"/>
                </a:lnTo>
                <a:lnTo>
                  <a:pt x="2682" y="3908"/>
                </a:lnTo>
                <a:lnTo>
                  <a:pt x="2567" y="3862"/>
                </a:lnTo>
                <a:lnTo>
                  <a:pt x="2451" y="3816"/>
                </a:lnTo>
                <a:lnTo>
                  <a:pt x="2335" y="3768"/>
                </a:lnTo>
                <a:lnTo>
                  <a:pt x="2218" y="3720"/>
                </a:lnTo>
                <a:lnTo>
                  <a:pt x="2101" y="3670"/>
                </a:lnTo>
                <a:lnTo>
                  <a:pt x="1983" y="3618"/>
                </a:lnTo>
                <a:lnTo>
                  <a:pt x="1865" y="3566"/>
                </a:lnTo>
                <a:lnTo>
                  <a:pt x="1745" y="3512"/>
                </a:lnTo>
                <a:lnTo>
                  <a:pt x="1625" y="3457"/>
                </a:lnTo>
                <a:lnTo>
                  <a:pt x="1504" y="3401"/>
                </a:lnTo>
                <a:lnTo>
                  <a:pt x="1383" y="3344"/>
                </a:lnTo>
                <a:lnTo>
                  <a:pt x="1261" y="3286"/>
                </a:lnTo>
                <a:lnTo>
                  <a:pt x="1138" y="3226"/>
                </a:lnTo>
                <a:lnTo>
                  <a:pt x="1015" y="3165"/>
                </a:lnTo>
                <a:lnTo>
                  <a:pt x="890" y="3102"/>
                </a:lnTo>
                <a:lnTo>
                  <a:pt x="765" y="3039"/>
                </a:lnTo>
                <a:lnTo>
                  <a:pt x="639" y="2975"/>
                </a:lnTo>
                <a:lnTo>
                  <a:pt x="513" y="2909"/>
                </a:lnTo>
                <a:lnTo>
                  <a:pt x="386" y="2842"/>
                </a:lnTo>
                <a:lnTo>
                  <a:pt x="259" y="2773"/>
                </a:lnTo>
                <a:lnTo>
                  <a:pt x="130" y="2705"/>
                </a:lnTo>
                <a:lnTo>
                  <a:pt x="0" y="2633"/>
                </a:lnTo>
                <a:lnTo>
                  <a:pt x="28" y="2582"/>
                </a:lnTo>
                <a:close/>
                <a:moveTo>
                  <a:pt x="3814" y="4242"/>
                </a:moveTo>
                <a:lnTo>
                  <a:pt x="3922" y="4275"/>
                </a:lnTo>
                <a:lnTo>
                  <a:pt x="4029" y="4306"/>
                </a:lnTo>
                <a:lnTo>
                  <a:pt x="4136" y="4336"/>
                </a:lnTo>
                <a:lnTo>
                  <a:pt x="4243" y="4365"/>
                </a:lnTo>
                <a:lnTo>
                  <a:pt x="4349" y="4393"/>
                </a:lnTo>
                <a:lnTo>
                  <a:pt x="4454" y="4420"/>
                </a:lnTo>
                <a:lnTo>
                  <a:pt x="4559" y="4446"/>
                </a:lnTo>
                <a:lnTo>
                  <a:pt x="4663" y="4470"/>
                </a:lnTo>
                <a:lnTo>
                  <a:pt x="4767" y="4494"/>
                </a:lnTo>
                <a:lnTo>
                  <a:pt x="4870" y="4516"/>
                </a:lnTo>
                <a:lnTo>
                  <a:pt x="4974" y="4538"/>
                </a:lnTo>
                <a:lnTo>
                  <a:pt x="5076" y="4558"/>
                </a:lnTo>
                <a:lnTo>
                  <a:pt x="5177" y="4578"/>
                </a:lnTo>
                <a:lnTo>
                  <a:pt x="5279" y="4596"/>
                </a:lnTo>
                <a:lnTo>
                  <a:pt x="5381" y="4613"/>
                </a:lnTo>
                <a:lnTo>
                  <a:pt x="5481" y="4628"/>
                </a:lnTo>
                <a:lnTo>
                  <a:pt x="5581" y="4643"/>
                </a:lnTo>
                <a:lnTo>
                  <a:pt x="5682" y="4657"/>
                </a:lnTo>
                <a:lnTo>
                  <a:pt x="5781" y="4669"/>
                </a:lnTo>
                <a:lnTo>
                  <a:pt x="5879" y="4681"/>
                </a:lnTo>
                <a:lnTo>
                  <a:pt x="5979" y="4692"/>
                </a:lnTo>
                <a:lnTo>
                  <a:pt x="6076" y="4701"/>
                </a:lnTo>
                <a:lnTo>
                  <a:pt x="6174" y="4710"/>
                </a:lnTo>
                <a:lnTo>
                  <a:pt x="6272" y="4717"/>
                </a:lnTo>
                <a:lnTo>
                  <a:pt x="6369" y="4723"/>
                </a:lnTo>
                <a:lnTo>
                  <a:pt x="6466" y="4729"/>
                </a:lnTo>
                <a:lnTo>
                  <a:pt x="6562" y="4732"/>
                </a:lnTo>
                <a:lnTo>
                  <a:pt x="6658" y="4736"/>
                </a:lnTo>
                <a:lnTo>
                  <a:pt x="6753" y="4738"/>
                </a:lnTo>
                <a:lnTo>
                  <a:pt x="6849" y="4739"/>
                </a:lnTo>
                <a:lnTo>
                  <a:pt x="6944" y="4739"/>
                </a:lnTo>
                <a:lnTo>
                  <a:pt x="7039" y="4738"/>
                </a:lnTo>
                <a:lnTo>
                  <a:pt x="7039" y="4796"/>
                </a:lnTo>
                <a:lnTo>
                  <a:pt x="6944" y="4797"/>
                </a:lnTo>
                <a:lnTo>
                  <a:pt x="6848" y="4797"/>
                </a:lnTo>
                <a:lnTo>
                  <a:pt x="6753" y="4796"/>
                </a:lnTo>
                <a:lnTo>
                  <a:pt x="6657" y="4793"/>
                </a:lnTo>
                <a:lnTo>
                  <a:pt x="6560" y="4790"/>
                </a:lnTo>
                <a:lnTo>
                  <a:pt x="6463" y="4787"/>
                </a:lnTo>
                <a:lnTo>
                  <a:pt x="6365" y="4781"/>
                </a:lnTo>
                <a:lnTo>
                  <a:pt x="6268" y="4774"/>
                </a:lnTo>
                <a:lnTo>
                  <a:pt x="6170" y="4767"/>
                </a:lnTo>
                <a:lnTo>
                  <a:pt x="6071" y="4758"/>
                </a:lnTo>
                <a:lnTo>
                  <a:pt x="5973" y="4749"/>
                </a:lnTo>
                <a:lnTo>
                  <a:pt x="5874" y="4739"/>
                </a:lnTo>
                <a:lnTo>
                  <a:pt x="5774" y="4727"/>
                </a:lnTo>
                <a:lnTo>
                  <a:pt x="5675" y="4714"/>
                </a:lnTo>
                <a:lnTo>
                  <a:pt x="5574" y="4701"/>
                </a:lnTo>
                <a:lnTo>
                  <a:pt x="5474" y="4686"/>
                </a:lnTo>
                <a:lnTo>
                  <a:pt x="5372" y="4669"/>
                </a:lnTo>
                <a:lnTo>
                  <a:pt x="5270" y="4652"/>
                </a:lnTo>
                <a:lnTo>
                  <a:pt x="5168" y="4634"/>
                </a:lnTo>
                <a:lnTo>
                  <a:pt x="5066" y="4615"/>
                </a:lnTo>
                <a:lnTo>
                  <a:pt x="4963" y="4594"/>
                </a:lnTo>
                <a:lnTo>
                  <a:pt x="4859" y="4573"/>
                </a:lnTo>
                <a:lnTo>
                  <a:pt x="4755" y="4550"/>
                </a:lnTo>
                <a:lnTo>
                  <a:pt x="4651" y="4527"/>
                </a:lnTo>
                <a:lnTo>
                  <a:pt x="4546" y="4502"/>
                </a:lnTo>
                <a:lnTo>
                  <a:pt x="4441" y="4477"/>
                </a:lnTo>
                <a:lnTo>
                  <a:pt x="4334" y="4450"/>
                </a:lnTo>
                <a:lnTo>
                  <a:pt x="4228" y="4422"/>
                </a:lnTo>
                <a:lnTo>
                  <a:pt x="4122" y="4392"/>
                </a:lnTo>
                <a:lnTo>
                  <a:pt x="4013" y="4362"/>
                </a:lnTo>
                <a:lnTo>
                  <a:pt x="3906" y="4330"/>
                </a:lnTo>
                <a:lnTo>
                  <a:pt x="3797" y="4297"/>
                </a:lnTo>
                <a:lnTo>
                  <a:pt x="3814" y="4242"/>
                </a:lnTo>
                <a:close/>
                <a:moveTo>
                  <a:pt x="7039" y="4738"/>
                </a:moveTo>
                <a:lnTo>
                  <a:pt x="7145" y="4736"/>
                </a:lnTo>
                <a:lnTo>
                  <a:pt x="7251" y="4732"/>
                </a:lnTo>
                <a:lnTo>
                  <a:pt x="7357" y="4727"/>
                </a:lnTo>
                <a:lnTo>
                  <a:pt x="7462" y="4720"/>
                </a:lnTo>
                <a:lnTo>
                  <a:pt x="7566" y="4711"/>
                </a:lnTo>
                <a:lnTo>
                  <a:pt x="7669" y="4701"/>
                </a:lnTo>
                <a:lnTo>
                  <a:pt x="7771" y="4689"/>
                </a:lnTo>
                <a:lnTo>
                  <a:pt x="7874" y="4676"/>
                </a:lnTo>
                <a:lnTo>
                  <a:pt x="7975" y="4661"/>
                </a:lnTo>
                <a:lnTo>
                  <a:pt x="8077" y="4644"/>
                </a:lnTo>
                <a:lnTo>
                  <a:pt x="8177" y="4627"/>
                </a:lnTo>
                <a:lnTo>
                  <a:pt x="8277" y="4607"/>
                </a:lnTo>
                <a:lnTo>
                  <a:pt x="8375" y="4587"/>
                </a:lnTo>
                <a:lnTo>
                  <a:pt x="8473" y="4564"/>
                </a:lnTo>
                <a:lnTo>
                  <a:pt x="8572" y="4539"/>
                </a:lnTo>
                <a:lnTo>
                  <a:pt x="8669" y="4513"/>
                </a:lnTo>
                <a:lnTo>
                  <a:pt x="8765" y="4486"/>
                </a:lnTo>
                <a:lnTo>
                  <a:pt x="8861" y="4458"/>
                </a:lnTo>
                <a:lnTo>
                  <a:pt x="8957" y="4427"/>
                </a:lnTo>
                <a:lnTo>
                  <a:pt x="9052" y="4394"/>
                </a:lnTo>
                <a:lnTo>
                  <a:pt x="9146" y="4360"/>
                </a:lnTo>
                <a:lnTo>
                  <a:pt x="9240" y="4325"/>
                </a:lnTo>
                <a:lnTo>
                  <a:pt x="9332" y="4288"/>
                </a:lnTo>
                <a:lnTo>
                  <a:pt x="9425" y="4250"/>
                </a:lnTo>
                <a:lnTo>
                  <a:pt x="9516" y="4210"/>
                </a:lnTo>
                <a:lnTo>
                  <a:pt x="9608" y="4168"/>
                </a:lnTo>
                <a:lnTo>
                  <a:pt x="9698" y="4125"/>
                </a:lnTo>
                <a:lnTo>
                  <a:pt x="9788" y="4080"/>
                </a:lnTo>
                <a:lnTo>
                  <a:pt x="9877" y="4034"/>
                </a:lnTo>
                <a:lnTo>
                  <a:pt x="9966" y="3985"/>
                </a:lnTo>
                <a:lnTo>
                  <a:pt x="10054" y="3935"/>
                </a:lnTo>
                <a:lnTo>
                  <a:pt x="10143" y="3883"/>
                </a:lnTo>
                <a:lnTo>
                  <a:pt x="10172" y="3933"/>
                </a:lnTo>
                <a:lnTo>
                  <a:pt x="10084" y="3985"/>
                </a:lnTo>
                <a:lnTo>
                  <a:pt x="9995" y="4036"/>
                </a:lnTo>
                <a:lnTo>
                  <a:pt x="9905" y="4085"/>
                </a:lnTo>
                <a:lnTo>
                  <a:pt x="9815" y="4132"/>
                </a:lnTo>
                <a:lnTo>
                  <a:pt x="9723" y="4177"/>
                </a:lnTo>
                <a:lnTo>
                  <a:pt x="9632" y="4220"/>
                </a:lnTo>
                <a:lnTo>
                  <a:pt x="9540" y="4263"/>
                </a:lnTo>
                <a:lnTo>
                  <a:pt x="9448" y="4303"/>
                </a:lnTo>
                <a:lnTo>
                  <a:pt x="9355" y="4342"/>
                </a:lnTo>
                <a:lnTo>
                  <a:pt x="9260" y="4380"/>
                </a:lnTo>
                <a:lnTo>
                  <a:pt x="9166" y="4415"/>
                </a:lnTo>
                <a:lnTo>
                  <a:pt x="9071" y="4449"/>
                </a:lnTo>
                <a:lnTo>
                  <a:pt x="8975" y="4481"/>
                </a:lnTo>
                <a:lnTo>
                  <a:pt x="8879" y="4512"/>
                </a:lnTo>
                <a:lnTo>
                  <a:pt x="8782" y="4541"/>
                </a:lnTo>
                <a:lnTo>
                  <a:pt x="8685" y="4570"/>
                </a:lnTo>
                <a:lnTo>
                  <a:pt x="8586" y="4596"/>
                </a:lnTo>
                <a:lnTo>
                  <a:pt x="8488" y="4619"/>
                </a:lnTo>
                <a:lnTo>
                  <a:pt x="8388" y="4643"/>
                </a:lnTo>
                <a:lnTo>
                  <a:pt x="8288" y="4663"/>
                </a:lnTo>
                <a:lnTo>
                  <a:pt x="8187" y="4684"/>
                </a:lnTo>
                <a:lnTo>
                  <a:pt x="8087" y="4702"/>
                </a:lnTo>
                <a:lnTo>
                  <a:pt x="7985" y="4718"/>
                </a:lnTo>
                <a:lnTo>
                  <a:pt x="7882" y="4733"/>
                </a:lnTo>
                <a:lnTo>
                  <a:pt x="7779" y="4746"/>
                </a:lnTo>
                <a:lnTo>
                  <a:pt x="7675" y="4758"/>
                </a:lnTo>
                <a:lnTo>
                  <a:pt x="7571" y="4769"/>
                </a:lnTo>
                <a:lnTo>
                  <a:pt x="7466" y="4778"/>
                </a:lnTo>
                <a:lnTo>
                  <a:pt x="7360" y="4784"/>
                </a:lnTo>
                <a:lnTo>
                  <a:pt x="7254" y="4790"/>
                </a:lnTo>
                <a:lnTo>
                  <a:pt x="7146" y="4793"/>
                </a:lnTo>
                <a:lnTo>
                  <a:pt x="7039" y="4796"/>
                </a:lnTo>
                <a:lnTo>
                  <a:pt x="7039" y="4738"/>
                </a:lnTo>
                <a:close/>
                <a:moveTo>
                  <a:pt x="10143" y="3883"/>
                </a:moveTo>
                <a:lnTo>
                  <a:pt x="10230" y="3831"/>
                </a:lnTo>
                <a:lnTo>
                  <a:pt x="10316" y="3776"/>
                </a:lnTo>
                <a:lnTo>
                  <a:pt x="10401" y="3720"/>
                </a:lnTo>
                <a:lnTo>
                  <a:pt x="10487" y="3662"/>
                </a:lnTo>
                <a:lnTo>
                  <a:pt x="10572" y="3602"/>
                </a:lnTo>
                <a:lnTo>
                  <a:pt x="10657" y="3541"/>
                </a:lnTo>
                <a:lnTo>
                  <a:pt x="10741" y="3478"/>
                </a:lnTo>
                <a:lnTo>
                  <a:pt x="10823" y="3413"/>
                </a:lnTo>
                <a:lnTo>
                  <a:pt x="10906" y="3347"/>
                </a:lnTo>
                <a:lnTo>
                  <a:pt x="10988" y="3279"/>
                </a:lnTo>
                <a:lnTo>
                  <a:pt x="11069" y="3210"/>
                </a:lnTo>
                <a:lnTo>
                  <a:pt x="11151" y="3139"/>
                </a:lnTo>
                <a:lnTo>
                  <a:pt x="11231" y="3065"/>
                </a:lnTo>
                <a:lnTo>
                  <a:pt x="11310" y="2991"/>
                </a:lnTo>
                <a:lnTo>
                  <a:pt x="11389" y="2915"/>
                </a:lnTo>
                <a:lnTo>
                  <a:pt x="11468" y="2837"/>
                </a:lnTo>
                <a:lnTo>
                  <a:pt x="11546" y="2758"/>
                </a:lnTo>
                <a:lnTo>
                  <a:pt x="11624" y="2676"/>
                </a:lnTo>
                <a:lnTo>
                  <a:pt x="11701" y="2593"/>
                </a:lnTo>
                <a:lnTo>
                  <a:pt x="11777" y="2508"/>
                </a:lnTo>
                <a:lnTo>
                  <a:pt x="11854" y="2422"/>
                </a:lnTo>
                <a:lnTo>
                  <a:pt x="11928" y="2334"/>
                </a:lnTo>
                <a:lnTo>
                  <a:pt x="12004" y="2244"/>
                </a:lnTo>
                <a:lnTo>
                  <a:pt x="12078" y="2153"/>
                </a:lnTo>
                <a:lnTo>
                  <a:pt x="12152" y="2059"/>
                </a:lnTo>
                <a:lnTo>
                  <a:pt x="12226" y="1965"/>
                </a:lnTo>
                <a:lnTo>
                  <a:pt x="12298" y="1868"/>
                </a:lnTo>
                <a:lnTo>
                  <a:pt x="12370" y="1770"/>
                </a:lnTo>
                <a:lnTo>
                  <a:pt x="12442" y="1670"/>
                </a:lnTo>
                <a:lnTo>
                  <a:pt x="12513" y="1569"/>
                </a:lnTo>
                <a:lnTo>
                  <a:pt x="12584" y="1465"/>
                </a:lnTo>
                <a:lnTo>
                  <a:pt x="12654" y="1359"/>
                </a:lnTo>
                <a:lnTo>
                  <a:pt x="12703" y="1392"/>
                </a:lnTo>
                <a:lnTo>
                  <a:pt x="12631" y="1497"/>
                </a:lnTo>
                <a:lnTo>
                  <a:pt x="12560" y="1601"/>
                </a:lnTo>
                <a:lnTo>
                  <a:pt x="12489" y="1704"/>
                </a:lnTo>
                <a:lnTo>
                  <a:pt x="12417" y="1805"/>
                </a:lnTo>
                <a:lnTo>
                  <a:pt x="12344" y="1903"/>
                </a:lnTo>
                <a:lnTo>
                  <a:pt x="12271" y="2000"/>
                </a:lnTo>
                <a:lnTo>
                  <a:pt x="12196" y="2096"/>
                </a:lnTo>
                <a:lnTo>
                  <a:pt x="12123" y="2190"/>
                </a:lnTo>
                <a:lnTo>
                  <a:pt x="12047" y="2282"/>
                </a:lnTo>
                <a:lnTo>
                  <a:pt x="11972" y="2372"/>
                </a:lnTo>
                <a:lnTo>
                  <a:pt x="11897" y="2460"/>
                </a:lnTo>
                <a:lnTo>
                  <a:pt x="11820" y="2547"/>
                </a:lnTo>
                <a:lnTo>
                  <a:pt x="11743" y="2633"/>
                </a:lnTo>
                <a:lnTo>
                  <a:pt x="11665" y="2717"/>
                </a:lnTo>
                <a:lnTo>
                  <a:pt x="11587" y="2798"/>
                </a:lnTo>
                <a:lnTo>
                  <a:pt x="11508" y="2879"/>
                </a:lnTo>
                <a:lnTo>
                  <a:pt x="11429" y="2957"/>
                </a:lnTo>
                <a:lnTo>
                  <a:pt x="11349" y="3033"/>
                </a:lnTo>
                <a:lnTo>
                  <a:pt x="11268" y="3109"/>
                </a:lnTo>
                <a:lnTo>
                  <a:pt x="11188" y="3183"/>
                </a:lnTo>
                <a:lnTo>
                  <a:pt x="11107" y="3254"/>
                </a:lnTo>
                <a:lnTo>
                  <a:pt x="11024" y="3324"/>
                </a:lnTo>
                <a:lnTo>
                  <a:pt x="10942" y="3393"/>
                </a:lnTo>
                <a:lnTo>
                  <a:pt x="10858" y="3460"/>
                </a:lnTo>
                <a:lnTo>
                  <a:pt x="10774" y="3524"/>
                </a:lnTo>
                <a:lnTo>
                  <a:pt x="10691" y="3587"/>
                </a:lnTo>
                <a:lnTo>
                  <a:pt x="10605" y="3649"/>
                </a:lnTo>
                <a:lnTo>
                  <a:pt x="10520" y="3709"/>
                </a:lnTo>
                <a:lnTo>
                  <a:pt x="10434" y="3768"/>
                </a:lnTo>
                <a:lnTo>
                  <a:pt x="10347" y="3825"/>
                </a:lnTo>
                <a:lnTo>
                  <a:pt x="10260" y="3880"/>
                </a:lnTo>
                <a:lnTo>
                  <a:pt x="10172" y="3933"/>
                </a:lnTo>
                <a:lnTo>
                  <a:pt x="10143" y="3883"/>
                </a:lnTo>
                <a:close/>
                <a:moveTo>
                  <a:pt x="12654" y="1359"/>
                </a:moveTo>
                <a:lnTo>
                  <a:pt x="12671" y="1335"/>
                </a:lnTo>
                <a:lnTo>
                  <a:pt x="12690" y="1309"/>
                </a:lnTo>
                <a:lnTo>
                  <a:pt x="12709" y="1283"/>
                </a:lnTo>
                <a:lnTo>
                  <a:pt x="12731" y="1257"/>
                </a:lnTo>
                <a:lnTo>
                  <a:pt x="12752" y="1231"/>
                </a:lnTo>
                <a:lnTo>
                  <a:pt x="12776" y="1203"/>
                </a:lnTo>
                <a:lnTo>
                  <a:pt x="12801" y="1177"/>
                </a:lnTo>
                <a:lnTo>
                  <a:pt x="12826" y="1150"/>
                </a:lnTo>
                <a:lnTo>
                  <a:pt x="12852" y="1124"/>
                </a:lnTo>
                <a:lnTo>
                  <a:pt x="12880" y="1097"/>
                </a:lnTo>
                <a:lnTo>
                  <a:pt x="12908" y="1071"/>
                </a:lnTo>
                <a:lnTo>
                  <a:pt x="12938" y="1044"/>
                </a:lnTo>
                <a:lnTo>
                  <a:pt x="12968" y="1017"/>
                </a:lnTo>
                <a:lnTo>
                  <a:pt x="12999" y="990"/>
                </a:lnTo>
                <a:lnTo>
                  <a:pt x="13032" y="964"/>
                </a:lnTo>
                <a:lnTo>
                  <a:pt x="13064" y="937"/>
                </a:lnTo>
                <a:lnTo>
                  <a:pt x="13132" y="884"/>
                </a:lnTo>
                <a:lnTo>
                  <a:pt x="13204" y="830"/>
                </a:lnTo>
                <a:lnTo>
                  <a:pt x="13279" y="777"/>
                </a:lnTo>
                <a:lnTo>
                  <a:pt x="13356" y="725"/>
                </a:lnTo>
                <a:lnTo>
                  <a:pt x="13435" y="674"/>
                </a:lnTo>
                <a:lnTo>
                  <a:pt x="13518" y="624"/>
                </a:lnTo>
                <a:lnTo>
                  <a:pt x="13601" y="574"/>
                </a:lnTo>
                <a:lnTo>
                  <a:pt x="13688" y="525"/>
                </a:lnTo>
                <a:lnTo>
                  <a:pt x="13715" y="576"/>
                </a:lnTo>
                <a:lnTo>
                  <a:pt x="13631" y="624"/>
                </a:lnTo>
                <a:lnTo>
                  <a:pt x="13548" y="672"/>
                </a:lnTo>
                <a:lnTo>
                  <a:pt x="13468" y="722"/>
                </a:lnTo>
                <a:lnTo>
                  <a:pt x="13390" y="773"/>
                </a:lnTo>
                <a:lnTo>
                  <a:pt x="13314" y="824"/>
                </a:lnTo>
                <a:lnTo>
                  <a:pt x="13241" y="876"/>
                </a:lnTo>
                <a:lnTo>
                  <a:pt x="13171" y="928"/>
                </a:lnTo>
                <a:lnTo>
                  <a:pt x="13103" y="980"/>
                </a:lnTo>
                <a:lnTo>
                  <a:pt x="13071" y="1006"/>
                </a:lnTo>
                <a:lnTo>
                  <a:pt x="13039" y="1032"/>
                </a:lnTo>
                <a:lnTo>
                  <a:pt x="13009" y="1058"/>
                </a:lnTo>
                <a:lnTo>
                  <a:pt x="12980" y="1084"/>
                </a:lnTo>
                <a:lnTo>
                  <a:pt x="12950" y="1111"/>
                </a:lnTo>
                <a:lnTo>
                  <a:pt x="12923" y="1137"/>
                </a:lnTo>
                <a:lnTo>
                  <a:pt x="12896" y="1163"/>
                </a:lnTo>
                <a:lnTo>
                  <a:pt x="12870" y="1189"/>
                </a:lnTo>
                <a:lnTo>
                  <a:pt x="12845" y="1215"/>
                </a:lnTo>
                <a:lnTo>
                  <a:pt x="12821" y="1240"/>
                </a:lnTo>
                <a:lnTo>
                  <a:pt x="12799" y="1266"/>
                </a:lnTo>
                <a:lnTo>
                  <a:pt x="12777" y="1292"/>
                </a:lnTo>
                <a:lnTo>
                  <a:pt x="12757" y="1316"/>
                </a:lnTo>
                <a:lnTo>
                  <a:pt x="12738" y="1341"/>
                </a:lnTo>
                <a:lnTo>
                  <a:pt x="12720" y="1367"/>
                </a:lnTo>
                <a:lnTo>
                  <a:pt x="12703" y="1392"/>
                </a:lnTo>
                <a:lnTo>
                  <a:pt x="12654" y="1359"/>
                </a:lnTo>
                <a:close/>
                <a:moveTo>
                  <a:pt x="13688" y="525"/>
                </a:moveTo>
                <a:lnTo>
                  <a:pt x="13773" y="479"/>
                </a:lnTo>
                <a:lnTo>
                  <a:pt x="13859" y="435"/>
                </a:lnTo>
                <a:lnTo>
                  <a:pt x="13946" y="392"/>
                </a:lnTo>
                <a:lnTo>
                  <a:pt x="14035" y="349"/>
                </a:lnTo>
                <a:lnTo>
                  <a:pt x="14124" y="309"/>
                </a:lnTo>
                <a:lnTo>
                  <a:pt x="14215" y="271"/>
                </a:lnTo>
                <a:lnTo>
                  <a:pt x="14305" y="234"/>
                </a:lnTo>
                <a:lnTo>
                  <a:pt x="14396" y="199"/>
                </a:lnTo>
                <a:lnTo>
                  <a:pt x="14487" y="166"/>
                </a:lnTo>
                <a:lnTo>
                  <a:pt x="14578" y="134"/>
                </a:lnTo>
                <a:lnTo>
                  <a:pt x="14669" y="106"/>
                </a:lnTo>
                <a:lnTo>
                  <a:pt x="14760" y="79"/>
                </a:lnTo>
                <a:lnTo>
                  <a:pt x="14804" y="67"/>
                </a:lnTo>
                <a:lnTo>
                  <a:pt x="14849" y="55"/>
                </a:lnTo>
                <a:lnTo>
                  <a:pt x="14894" y="45"/>
                </a:lnTo>
                <a:lnTo>
                  <a:pt x="14938" y="34"/>
                </a:lnTo>
                <a:lnTo>
                  <a:pt x="14982" y="25"/>
                </a:lnTo>
                <a:lnTo>
                  <a:pt x="15026" y="15"/>
                </a:lnTo>
                <a:lnTo>
                  <a:pt x="15069" y="8"/>
                </a:lnTo>
                <a:lnTo>
                  <a:pt x="15112" y="0"/>
                </a:lnTo>
                <a:lnTo>
                  <a:pt x="15123" y="56"/>
                </a:lnTo>
                <a:lnTo>
                  <a:pt x="15080" y="64"/>
                </a:lnTo>
                <a:lnTo>
                  <a:pt x="15037" y="72"/>
                </a:lnTo>
                <a:lnTo>
                  <a:pt x="14994" y="81"/>
                </a:lnTo>
                <a:lnTo>
                  <a:pt x="14950" y="91"/>
                </a:lnTo>
                <a:lnTo>
                  <a:pt x="14907" y="101"/>
                </a:lnTo>
                <a:lnTo>
                  <a:pt x="14863" y="112"/>
                </a:lnTo>
                <a:lnTo>
                  <a:pt x="14818" y="123"/>
                </a:lnTo>
                <a:lnTo>
                  <a:pt x="14774" y="135"/>
                </a:lnTo>
                <a:lnTo>
                  <a:pt x="14685" y="161"/>
                </a:lnTo>
                <a:lnTo>
                  <a:pt x="14595" y="190"/>
                </a:lnTo>
                <a:lnTo>
                  <a:pt x="14505" y="220"/>
                </a:lnTo>
                <a:lnTo>
                  <a:pt x="14415" y="253"/>
                </a:lnTo>
                <a:lnTo>
                  <a:pt x="14326" y="288"/>
                </a:lnTo>
                <a:lnTo>
                  <a:pt x="14236" y="324"/>
                </a:lnTo>
                <a:lnTo>
                  <a:pt x="14147" y="362"/>
                </a:lnTo>
                <a:lnTo>
                  <a:pt x="14059" y="402"/>
                </a:lnTo>
                <a:lnTo>
                  <a:pt x="13971" y="444"/>
                </a:lnTo>
                <a:lnTo>
                  <a:pt x="13885" y="487"/>
                </a:lnTo>
                <a:lnTo>
                  <a:pt x="13799" y="531"/>
                </a:lnTo>
                <a:lnTo>
                  <a:pt x="13715" y="576"/>
                </a:lnTo>
                <a:lnTo>
                  <a:pt x="13688" y="52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0535" name="Group 66"/>
          <p:cNvGrpSpPr>
            <a:grpSpLocks/>
          </p:cNvGrpSpPr>
          <p:nvPr/>
        </p:nvGrpSpPr>
        <p:grpSpPr bwMode="auto">
          <a:xfrm>
            <a:off x="6088063" y="4111625"/>
            <a:ext cx="1293812" cy="731838"/>
            <a:chOff x="2251" y="1995"/>
            <a:chExt cx="1313" cy="506"/>
          </a:xfrm>
        </p:grpSpPr>
        <p:sp>
          <p:nvSpPr>
            <p:cNvPr id="105503" name="Freeform 67"/>
            <p:cNvSpPr>
              <a:spLocks/>
            </p:cNvSpPr>
            <p:nvPr/>
          </p:nvSpPr>
          <p:spPr bwMode="auto">
            <a:xfrm>
              <a:off x="3229" y="2435"/>
              <a:ext cx="37" cy="18"/>
            </a:xfrm>
            <a:custGeom>
              <a:avLst/>
              <a:gdLst>
                <a:gd name="T0" fmla="*/ 0 w 148"/>
                <a:gd name="T1" fmla="*/ 0 h 71"/>
                <a:gd name="T2" fmla="*/ 0 w 148"/>
                <a:gd name="T3" fmla="*/ 0 h 71"/>
                <a:gd name="T4" fmla="*/ 0 w 148"/>
                <a:gd name="T5" fmla="*/ 0 h 71"/>
                <a:gd name="T6" fmla="*/ 0 w 148"/>
                <a:gd name="T7" fmla="*/ 0 h 71"/>
                <a:gd name="T8" fmla="*/ 0 w 148"/>
                <a:gd name="T9" fmla="*/ 0 h 71"/>
                <a:gd name="T10" fmla="*/ 0 w 148"/>
                <a:gd name="T11" fmla="*/ 0 h 71"/>
                <a:gd name="T12" fmla="*/ 0 w 148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71"/>
                <a:gd name="T23" fmla="*/ 148 w 148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71">
                  <a:moveTo>
                    <a:pt x="0" y="27"/>
                  </a:moveTo>
                  <a:lnTo>
                    <a:pt x="23" y="34"/>
                  </a:lnTo>
                  <a:lnTo>
                    <a:pt x="139" y="71"/>
                  </a:lnTo>
                  <a:lnTo>
                    <a:pt x="148" y="44"/>
                  </a:lnTo>
                  <a:lnTo>
                    <a:pt x="32" y="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4" name="Freeform 68"/>
            <p:cNvSpPr>
              <a:spLocks/>
            </p:cNvSpPr>
            <p:nvPr/>
          </p:nvSpPr>
          <p:spPr bwMode="auto">
            <a:xfrm>
              <a:off x="3160" y="2413"/>
              <a:ext cx="37" cy="18"/>
            </a:xfrm>
            <a:custGeom>
              <a:avLst/>
              <a:gdLst>
                <a:gd name="T0" fmla="*/ 0 w 147"/>
                <a:gd name="T1" fmla="*/ 0 h 71"/>
                <a:gd name="T2" fmla="*/ 0 w 147"/>
                <a:gd name="T3" fmla="*/ 0 h 71"/>
                <a:gd name="T4" fmla="*/ 0 w 147"/>
                <a:gd name="T5" fmla="*/ 0 h 71"/>
                <a:gd name="T6" fmla="*/ 0 w 147"/>
                <a:gd name="T7" fmla="*/ 0 h 71"/>
                <a:gd name="T8" fmla="*/ 0 w 147"/>
                <a:gd name="T9" fmla="*/ 0 h 71"/>
                <a:gd name="T10" fmla="*/ 0 w 147"/>
                <a:gd name="T11" fmla="*/ 0 h 71"/>
                <a:gd name="T12" fmla="*/ 0 w 147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1"/>
                <a:gd name="T23" fmla="*/ 147 w 147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1">
                  <a:moveTo>
                    <a:pt x="0" y="27"/>
                  </a:moveTo>
                  <a:lnTo>
                    <a:pt x="79" y="53"/>
                  </a:lnTo>
                  <a:lnTo>
                    <a:pt x="138" y="71"/>
                  </a:lnTo>
                  <a:lnTo>
                    <a:pt x="147" y="44"/>
                  </a:lnTo>
                  <a:lnTo>
                    <a:pt x="88" y="25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5" name="Freeform 69"/>
            <p:cNvSpPr>
              <a:spLocks/>
            </p:cNvSpPr>
            <p:nvPr/>
          </p:nvSpPr>
          <p:spPr bwMode="auto">
            <a:xfrm>
              <a:off x="3090" y="2391"/>
              <a:ext cx="37" cy="14"/>
            </a:xfrm>
            <a:custGeom>
              <a:avLst/>
              <a:gdLst>
                <a:gd name="T0" fmla="*/ 0 w 147"/>
                <a:gd name="T1" fmla="*/ 0 h 71"/>
                <a:gd name="T2" fmla="*/ 0 w 147"/>
                <a:gd name="T3" fmla="*/ 0 h 71"/>
                <a:gd name="T4" fmla="*/ 0 w 147"/>
                <a:gd name="T5" fmla="*/ 0 h 71"/>
                <a:gd name="T6" fmla="*/ 0 w 147"/>
                <a:gd name="T7" fmla="*/ 0 h 71"/>
                <a:gd name="T8" fmla="*/ 0 w 147"/>
                <a:gd name="T9" fmla="*/ 0 h 71"/>
                <a:gd name="T10" fmla="*/ 0 w 147"/>
                <a:gd name="T11" fmla="*/ 0 h 71"/>
                <a:gd name="T12" fmla="*/ 0 w 147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1"/>
                <a:gd name="T23" fmla="*/ 147 w 147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1">
                  <a:moveTo>
                    <a:pt x="0" y="27"/>
                  </a:moveTo>
                  <a:lnTo>
                    <a:pt x="59" y="46"/>
                  </a:lnTo>
                  <a:lnTo>
                    <a:pt x="138" y="71"/>
                  </a:lnTo>
                  <a:lnTo>
                    <a:pt x="147" y="44"/>
                  </a:lnTo>
                  <a:lnTo>
                    <a:pt x="67" y="18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6" name="Freeform 70"/>
            <p:cNvSpPr>
              <a:spLocks/>
            </p:cNvSpPr>
            <p:nvPr/>
          </p:nvSpPr>
          <p:spPr bwMode="auto">
            <a:xfrm>
              <a:off x="3023" y="2368"/>
              <a:ext cx="35" cy="18"/>
            </a:xfrm>
            <a:custGeom>
              <a:avLst/>
              <a:gdLst>
                <a:gd name="T0" fmla="*/ 0 w 147"/>
                <a:gd name="T1" fmla="*/ 0 h 73"/>
                <a:gd name="T2" fmla="*/ 0 w 147"/>
                <a:gd name="T3" fmla="*/ 0 h 73"/>
                <a:gd name="T4" fmla="*/ 0 w 147"/>
                <a:gd name="T5" fmla="*/ 0 h 73"/>
                <a:gd name="T6" fmla="*/ 0 w 147"/>
                <a:gd name="T7" fmla="*/ 0 h 73"/>
                <a:gd name="T8" fmla="*/ 0 w 147"/>
                <a:gd name="T9" fmla="*/ 0 h 73"/>
                <a:gd name="T10" fmla="*/ 0 w 147"/>
                <a:gd name="T11" fmla="*/ 0 h 73"/>
                <a:gd name="T12" fmla="*/ 0 w 147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73"/>
                <a:gd name="T23" fmla="*/ 147 w 14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73">
                  <a:moveTo>
                    <a:pt x="0" y="29"/>
                  </a:moveTo>
                  <a:lnTo>
                    <a:pt x="68" y="50"/>
                  </a:lnTo>
                  <a:lnTo>
                    <a:pt x="138" y="73"/>
                  </a:lnTo>
                  <a:lnTo>
                    <a:pt x="147" y="44"/>
                  </a:lnTo>
                  <a:lnTo>
                    <a:pt x="77" y="22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7" name="Freeform 71"/>
            <p:cNvSpPr>
              <a:spLocks/>
            </p:cNvSpPr>
            <p:nvPr/>
          </p:nvSpPr>
          <p:spPr bwMode="auto">
            <a:xfrm>
              <a:off x="2952" y="2346"/>
              <a:ext cx="37" cy="18"/>
            </a:xfrm>
            <a:custGeom>
              <a:avLst/>
              <a:gdLst>
                <a:gd name="T0" fmla="*/ 0 w 148"/>
                <a:gd name="T1" fmla="*/ 0 h 73"/>
                <a:gd name="T2" fmla="*/ 0 w 148"/>
                <a:gd name="T3" fmla="*/ 0 h 73"/>
                <a:gd name="T4" fmla="*/ 0 w 148"/>
                <a:gd name="T5" fmla="*/ 0 h 73"/>
                <a:gd name="T6" fmla="*/ 0 w 148"/>
                <a:gd name="T7" fmla="*/ 0 h 73"/>
                <a:gd name="T8" fmla="*/ 0 w 148"/>
                <a:gd name="T9" fmla="*/ 0 h 73"/>
                <a:gd name="T10" fmla="*/ 0 w 148"/>
                <a:gd name="T11" fmla="*/ 0 h 73"/>
                <a:gd name="T12" fmla="*/ 0 w 148"/>
                <a:gd name="T13" fmla="*/ 0 h 73"/>
                <a:gd name="T14" fmla="*/ 0 w 148"/>
                <a:gd name="T15" fmla="*/ 0 h 73"/>
                <a:gd name="T16" fmla="*/ 0 w 148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73"/>
                <a:gd name="T29" fmla="*/ 148 w 148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73">
                  <a:moveTo>
                    <a:pt x="0" y="27"/>
                  </a:moveTo>
                  <a:lnTo>
                    <a:pt x="23" y="35"/>
                  </a:lnTo>
                  <a:lnTo>
                    <a:pt x="100" y="60"/>
                  </a:lnTo>
                  <a:lnTo>
                    <a:pt x="139" y="73"/>
                  </a:lnTo>
                  <a:lnTo>
                    <a:pt x="148" y="44"/>
                  </a:lnTo>
                  <a:lnTo>
                    <a:pt x="109" y="32"/>
                  </a:lnTo>
                  <a:lnTo>
                    <a:pt x="32" y="8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8" name="Freeform 72"/>
            <p:cNvSpPr>
              <a:spLocks/>
            </p:cNvSpPr>
            <p:nvPr/>
          </p:nvSpPr>
          <p:spPr bwMode="auto">
            <a:xfrm>
              <a:off x="2903" y="2330"/>
              <a:ext cx="16" cy="12"/>
            </a:xfrm>
            <a:custGeom>
              <a:avLst/>
              <a:gdLst>
                <a:gd name="T0" fmla="*/ 0 w 69"/>
                <a:gd name="T1" fmla="*/ 0 h 46"/>
                <a:gd name="T2" fmla="*/ 0 w 69"/>
                <a:gd name="T3" fmla="*/ 0 h 46"/>
                <a:gd name="T4" fmla="*/ 0 w 69"/>
                <a:gd name="T5" fmla="*/ 0 h 46"/>
                <a:gd name="T6" fmla="*/ 0 w 69"/>
                <a:gd name="T7" fmla="*/ 0 h 46"/>
                <a:gd name="T8" fmla="*/ 0 w 69"/>
                <a:gd name="T9" fmla="*/ 0 h 46"/>
                <a:gd name="T10" fmla="*/ 0 w 69"/>
                <a:gd name="T11" fmla="*/ 0 h 46"/>
                <a:gd name="T12" fmla="*/ 0 w 69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46"/>
                <a:gd name="T23" fmla="*/ 69 w 6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46">
                  <a:moveTo>
                    <a:pt x="0" y="27"/>
                  </a:moveTo>
                  <a:lnTo>
                    <a:pt x="0" y="27"/>
                  </a:lnTo>
                  <a:lnTo>
                    <a:pt x="60" y="46"/>
                  </a:lnTo>
                  <a:lnTo>
                    <a:pt x="69" y="19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9" name="Freeform 73"/>
            <p:cNvSpPr>
              <a:spLocks/>
            </p:cNvSpPr>
            <p:nvPr/>
          </p:nvSpPr>
          <p:spPr bwMode="auto">
            <a:xfrm>
              <a:off x="2883" y="2324"/>
              <a:ext cx="24" cy="13"/>
            </a:xfrm>
            <a:custGeom>
              <a:avLst/>
              <a:gdLst>
                <a:gd name="T0" fmla="*/ 0 w 87"/>
                <a:gd name="T1" fmla="*/ 0 h 52"/>
                <a:gd name="T2" fmla="*/ 0 w 87"/>
                <a:gd name="T3" fmla="*/ 0 h 52"/>
                <a:gd name="T4" fmla="*/ 0 w 87"/>
                <a:gd name="T5" fmla="*/ 0 h 52"/>
                <a:gd name="T6" fmla="*/ 0 w 87"/>
                <a:gd name="T7" fmla="*/ 0 h 52"/>
                <a:gd name="T8" fmla="*/ 0 w 87"/>
                <a:gd name="T9" fmla="*/ 0 h 52"/>
                <a:gd name="T10" fmla="*/ 0 w 87"/>
                <a:gd name="T11" fmla="*/ 0 h 52"/>
                <a:gd name="T12" fmla="*/ 0 w 87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2"/>
                <a:gd name="T23" fmla="*/ 87 w 87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2">
                  <a:moveTo>
                    <a:pt x="0" y="27"/>
                  </a:moveTo>
                  <a:lnTo>
                    <a:pt x="13" y="32"/>
                  </a:lnTo>
                  <a:lnTo>
                    <a:pt x="78" y="52"/>
                  </a:lnTo>
                  <a:lnTo>
                    <a:pt x="87" y="25"/>
                  </a:lnTo>
                  <a:lnTo>
                    <a:pt x="22" y="5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0" name="Freeform 74"/>
            <p:cNvSpPr>
              <a:spLocks/>
            </p:cNvSpPr>
            <p:nvPr/>
          </p:nvSpPr>
          <p:spPr bwMode="auto">
            <a:xfrm>
              <a:off x="2813" y="2303"/>
              <a:ext cx="37" cy="12"/>
            </a:xfrm>
            <a:custGeom>
              <a:avLst/>
              <a:gdLst>
                <a:gd name="T0" fmla="*/ 0 w 147"/>
                <a:gd name="T1" fmla="*/ 0 h 69"/>
                <a:gd name="T2" fmla="*/ 0 w 147"/>
                <a:gd name="T3" fmla="*/ 0 h 69"/>
                <a:gd name="T4" fmla="*/ 0 w 147"/>
                <a:gd name="T5" fmla="*/ 0 h 69"/>
                <a:gd name="T6" fmla="*/ 0 w 147"/>
                <a:gd name="T7" fmla="*/ 0 h 69"/>
                <a:gd name="T8" fmla="*/ 0 w 147"/>
                <a:gd name="T9" fmla="*/ 0 h 69"/>
                <a:gd name="T10" fmla="*/ 0 w 147"/>
                <a:gd name="T11" fmla="*/ 0 h 69"/>
                <a:gd name="T12" fmla="*/ 0 w 147"/>
                <a:gd name="T13" fmla="*/ 0 h 69"/>
                <a:gd name="T14" fmla="*/ 0 w 147"/>
                <a:gd name="T15" fmla="*/ 0 h 69"/>
                <a:gd name="T16" fmla="*/ 0 w 147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9"/>
                <a:gd name="T29" fmla="*/ 147 w 147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9">
                  <a:moveTo>
                    <a:pt x="0" y="27"/>
                  </a:moveTo>
                  <a:lnTo>
                    <a:pt x="36" y="39"/>
                  </a:lnTo>
                  <a:lnTo>
                    <a:pt x="100" y="58"/>
                  </a:lnTo>
                  <a:lnTo>
                    <a:pt x="139" y="69"/>
                  </a:lnTo>
                  <a:lnTo>
                    <a:pt x="147" y="42"/>
                  </a:lnTo>
                  <a:lnTo>
                    <a:pt x="108" y="30"/>
                  </a:lnTo>
                  <a:lnTo>
                    <a:pt x="45" y="1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1" name="Freeform 75"/>
            <p:cNvSpPr>
              <a:spLocks/>
            </p:cNvSpPr>
            <p:nvPr/>
          </p:nvSpPr>
          <p:spPr bwMode="auto">
            <a:xfrm>
              <a:off x="2744" y="2283"/>
              <a:ext cx="37" cy="22"/>
            </a:xfrm>
            <a:custGeom>
              <a:avLst/>
              <a:gdLst>
                <a:gd name="T0" fmla="*/ 0 w 147"/>
                <a:gd name="T1" fmla="*/ 0 h 68"/>
                <a:gd name="T2" fmla="*/ 0 w 147"/>
                <a:gd name="T3" fmla="*/ 0 h 68"/>
                <a:gd name="T4" fmla="*/ 0 w 147"/>
                <a:gd name="T5" fmla="*/ 0 h 68"/>
                <a:gd name="T6" fmla="*/ 0 w 147"/>
                <a:gd name="T7" fmla="*/ 0 h 68"/>
                <a:gd name="T8" fmla="*/ 0 w 147"/>
                <a:gd name="T9" fmla="*/ 0 h 68"/>
                <a:gd name="T10" fmla="*/ 0 w 147"/>
                <a:gd name="T11" fmla="*/ 0 h 68"/>
                <a:gd name="T12" fmla="*/ 0 w 147"/>
                <a:gd name="T13" fmla="*/ 0 h 68"/>
                <a:gd name="T14" fmla="*/ 0 w 147"/>
                <a:gd name="T15" fmla="*/ 0 h 68"/>
                <a:gd name="T16" fmla="*/ 0 w 147"/>
                <a:gd name="T17" fmla="*/ 0 h 68"/>
                <a:gd name="T18" fmla="*/ 0 w 147"/>
                <a:gd name="T19" fmla="*/ 0 h 68"/>
                <a:gd name="T20" fmla="*/ 0 w 14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"/>
                <a:gd name="T34" fmla="*/ 0 h 68"/>
                <a:gd name="T35" fmla="*/ 147 w 14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" h="68">
                  <a:moveTo>
                    <a:pt x="0" y="27"/>
                  </a:moveTo>
                  <a:lnTo>
                    <a:pt x="1" y="28"/>
                  </a:lnTo>
                  <a:lnTo>
                    <a:pt x="63" y="45"/>
                  </a:lnTo>
                  <a:lnTo>
                    <a:pt x="125" y="63"/>
                  </a:lnTo>
                  <a:lnTo>
                    <a:pt x="139" y="68"/>
                  </a:lnTo>
                  <a:lnTo>
                    <a:pt x="147" y="39"/>
                  </a:lnTo>
                  <a:lnTo>
                    <a:pt x="133" y="36"/>
                  </a:lnTo>
                  <a:lnTo>
                    <a:pt x="71" y="18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2" name="Freeform 76"/>
            <p:cNvSpPr>
              <a:spLocks/>
            </p:cNvSpPr>
            <p:nvPr/>
          </p:nvSpPr>
          <p:spPr bwMode="auto">
            <a:xfrm>
              <a:off x="2675" y="2263"/>
              <a:ext cx="37" cy="19"/>
            </a:xfrm>
            <a:custGeom>
              <a:avLst/>
              <a:gdLst>
                <a:gd name="T0" fmla="*/ 0 w 148"/>
                <a:gd name="T1" fmla="*/ 0 h 65"/>
                <a:gd name="T2" fmla="*/ 0 w 148"/>
                <a:gd name="T3" fmla="*/ 0 h 65"/>
                <a:gd name="T4" fmla="*/ 0 w 148"/>
                <a:gd name="T5" fmla="*/ 0 h 65"/>
                <a:gd name="T6" fmla="*/ 0 w 148"/>
                <a:gd name="T7" fmla="*/ 0 h 65"/>
                <a:gd name="T8" fmla="*/ 0 w 148"/>
                <a:gd name="T9" fmla="*/ 0 h 65"/>
                <a:gd name="T10" fmla="*/ 0 w 148"/>
                <a:gd name="T11" fmla="*/ 0 h 65"/>
                <a:gd name="T12" fmla="*/ 0 w 148"/>
                <a:gd name="T13" fmla="*/ 0 h 65"/>
                <a:gd name="T14" fmla="*/ 0 w 148"/>
                <a:gd name="T15" fmla="*/ 0 h 65"/>
                <a:gd name="T16" fmla="*/ 0 w 148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65"/>
                <a:gd name="T29" fmla="*/ 148 w 14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65">
                  <a:moveTo>
                    <a:pt x="0" y="27"/>
                  </a:moveTo>
                  <a:lnTo>
                    <a:pt x="38" y="37"/>
                  </a:lnTo>
                  <a:lnTo>
                    <a:pt x="99" y="54"/>
                  </a:lnTo>
                  <a:lnTo>
                    <a:pt x="141" y="65"/>
                  </a:lnTo>
                  <a:lnTo>
                    <a:pt x="148" y="38"/>
                  </a:lnTo>
                  <a:lnTo>
                    <a:pt x="105" y="26"/>
                  </a:lnTo>
                  <a:lnTo>
                    <a:pt x="46" y="10"/>
                  </a:lnTo>
                  <a:lnTo>
                    <a:pt x="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3" name="Freeform 77"/>
            <p:cNvSpPr>
              <a:spLocks/>
            </p:cNvSpPr>
            <p:nvPr/>
          </p:nvSpPr>
          <p:spPr bwMode="auto">
            <a:xfrm>
              <a:off x="2604" y="2245"/>
              <a:ext cx="37" cy="14"/>
            </a:xfrm>
            <a:custGeom>
              <a:avLst/>
              <a:gdLst>
                <a:gd name="T0" fmla="*/ 0 w 148"/>
                <a:gd name="T1" fmla="*/ 0 h 65"/>
                <a:gd name="T2" fmla="*/ 0 w 148"/>
                <a:gd name="T3" fmla="*/ 0 h 65"/>
                <a:gd name="T4" fmla="*/ 0 w 148"/>
                <a:gd name="T5" fmla="*/ 0 h 65"/>
                <a:gd name="T6" fmla="*/ 0 w 148"/>
                <a:gd name="T7" fmla="*/ 0 h 65"/>
                <a:gd name="T8" fmla="*/ 0 w 148"/>
                <a:gd name="T9" fmla="*/ 0 h 65"/>
                <a:gd name="T10" fmla="*/ 0 w 148"/>
                <a:gd name="T11" fmla="*/ 0 h 65"/>
                <a:gd name="T12" fmla="*/ 0 w 148"/>
                <a:gd name="T13" fmla="*/ 0 h 65"/>
                <a:gd name="T14" fmla="*/ 0 w 148"/>
                <a:gd name="T15" fmla="*/ 0 h 65"/>
                <a:gd name="T16" fmla="*/ 0 w 148"/>
                <a:gd name="T17" fmla="*/ 0 h 65"/>
                <a:gd name="T18" fmla="*/ 0 w 148"/>
                <a:gd name="T19" fmla="*/ 0 h 65"/>
                <a:gd name="T20" fmla="*/ 0 w 148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5"/>
                <a:gd name="T35" fmla="*/ 148 w 148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5">
                  <a:moveTo>
                    <a:pt x="0" y="27"/>
                  </a:moveTo>
                  <a:lnTo>
                    <a:pt x="24" y="34"/>
                  </a:lnTo>
                  <a:lnTo>
                    <a:pt x="81" y="49"/>
                  </a:lnTo>
                  <a:lnTo>
                    <a:pt x="140" y="65"/>
                  </a:lnTo>
                  <a:lnTo>
                    <a:pt x="148" y="36"/>
                  </a:lnTo>
                  <a:lnTo>
                    <a:pt x="147" y="36"/>
                  </a:lnTo>
                  <a:lnTo>
                    <a:pt x="89" y="22"/>
                  </a:lnTo>
                  <a:lnTo>
                    <a:pt x="32" y="6"/>
                  </a:lnTo>
                  <a:lnTo>
                    <a:pt x="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4" name="Freeform 78"/>
            <p:cNvSpPr>
              <a:spLocks/>
            </p:cNvSpPr>
            <p:nvPr/>
          </p:nvSpPr>
          <p:spPr bwMode="auto">
            <a:xfrm>
              <a:off x="2535" y="2225"/>
              <a:ext cx="37" cy="11"/>
            </a:xfrm>
            <a:custGeom>
              <a:avLst/>
              <a:gdLst>
                <a:gd name="T0" fmla="*/ 0 w 148"/>
                <a:gd name="T1" fmla="*/ 0 h 63"/>
                <a:gd name="T2" fmla="*/ 0 w 148"/>
                <a:gd name="T3" fmla="*/ 0 h 63"/>
                <a:gd name="T4" fmla="*/ 0 w 148"/>
                <a:gd name="T5" fmla="*/ 0 h 63"/>
                <a:gd name="T6" fmla="*/ 0 w 148"/>
                <a:gd name="T7" fmla="*/ 0 h 63"/>
                <a:gd name="T8" fmla="*/ 0 w 148"/>
                <a:gd name="T9" fmla="*/ 0 h 63"/>
                <a:gd name="T10" fmla="*/ 0 w 148"/>
                <a:gd name="T11" fmla="*/ 0 h 63"/>
                <a:gd name="T12" fmla="*/ 0 w 148"/>
                <a:gd name="T13" fmla="*/ 0 h 63"/>
                <a:gd name="T14" fmla="*/ 0 w 148"/>
                <a:gd name="T15" fmla="*/ 0 h 63"/>
                <a:gd name="T16" fmla="*/ 0 w 148"/>
                <a:gd name="T17" fmla="*/ 0 h 63"/>
                <a:gd name="T18" fmla="*/ 0 w 148"/>
                <a:gd name="T19" fmla="*/ 0 h 63"/>
                <a:gd name="T20" fmla="*/ 0 w 148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3"/>
                <a:gd name="T35" fmla="*/ 148 w 148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3">
                  <a:moveTo>
                    <a:pt x="0" y="28"/>
                  </a:moveTo>
                  <a:lnTo>
                    <a:pt x="28" y="35"/>
                  </a:lnTo>
                  <a:lnTo>
                    <a:pt x="82" y="49"/>
                  </a:lnTo>
                  <a:lnTo>
                    <a:pt x="136" y="63"/>
                  </a:lnTo>
                  <a:lnTo>
                    <a:pt x="141" y="63"/>
                  </a:lnTo>
                  <a:lnTo>
                    <a:pt x="148" y="36"/>
                  </a:lnTo>
                  <a:lnTo>
                    <a:pt x="143" y="35"/>
                  </a:lnTo>
                  <a:lnTo>
                    <a:pt x="89" y="20"/>
                  </a:lnTo>
                  <a:lnTo>
                    <a:pt x="35" y="7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5" name="Freeform 79"/>
            <p:cNvSpPr>
              <a:spLocks/>
            </p:cNvSpPr>
            <p:nvPr/>
          </p:nvSpPr>
          <p:spPr bwMode="auto">
            <a:xfrm>
              <a:off x="2464" y="2210"/>
              <a:ext cx="37" cy="15"/>
            </a:xfrm>
            <a:custGeom>
              <a:avLst/>
              <a:gdLst>
                <a:gd name="T0" fmla="*/ 0 w 147"/>
                <a:gd name="T1" fmla="*/ 0 h 61"/>
                <a:gd name="T2" fmla="*/ 0 w 147"/>
                <a:gd name="T3" fmla="*/ 0 h 61"/>
                <a:gd name="T4" fmla="*/ 0 w 147"/>
                <a:gd name="T5" fmla="*/ 0 h 61"/>
                <a:gd name="T6" fmla="*/ 0 w 147"/>
                <a:gd name="T7" fmla="*/ 0 h 61"/>
                <a:gd name="T8" fmla="*/ 0 w 147"/>
                <a:gd name="T9" fmla="*/ 0 h 61"/>
                <a:gd name="T10" fmla="*/ 0 w 147"/>
                <a:gd name="T11" fmla="*/ 0 h 61"/>
                <a:gd name="T12" fmla="*/ 0 w 147"/>
                <a:gd name="T13" fmla="*/ 0 h 61"/>
                <a:gd name="T14" fmla="*/ 0 w 147"/>
                <a:gd name="T15" fmla="*/ 0 h 61"/>
                <a:gd name="T16" fmla="*/ 0 w 147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1"/>
                <a:gd name="T29" fmla="*/ 147 w 14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1">
                  <a:moveTo>
                    <a:pt x="0" y="27"/>
                  </a:moveTo>
                  <a:lnTo>
                    <a:pt x="2" y="28"/>
                  </a:lnTo>
                  <a:lnTo>
                    <a:pt x="101" y="52"/>
                  </a:lnTo>
                  <a:lnTo>
                    <a:pt x="140" y="61"/>
                  </a:lnTo>
                  <a:lnTo>
                    <a:pt x="147" y="34"/>
                  </a:lnTo>
                  <a:lnTo>
                    <a:pt x="108" y="24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6" name="Freeform 80"/>
            <p:cNvSpPr>
              <a:spLocks/>
            </p:cNvSpPr>
            <p:nvPr/>
          </p:nvSpPr>
          <p:spPr bwMode="auto">
            <a:xfrm>
              <a:off x="2393" y="2193"/>
              <a:ext cx="37" cy="15"/>
            </a:xfrm>
            <a:custGeom>
              <a:avLst/>
              <a:gdLst>
                <a:gd name="T0" fmla="*/ 0 w 148"/>
                <a:gd name="T1" fmla="*/ 0 h 61"/>
                <a:gd name="T2" fmla="*/ 0 w 148"/>
                <a:gd name="T3" fmla="*/ 0 h 61"/>
                <a:gd name="T4" fmla="*/ 0 w 148"/>
                <a:gd name="T5" fmla="*/ 0 h 61"/>
                <a:gd name="T6" fmla="*/ 0 w 148"/>
                <a:gd name="T7" fmla="*/ 0 h 61"/>
                <a:gd name="T8" fmla="*/ 0 w 148"/>
                <a:gd name="T9" fmla="*/ 0 h 61"/>
                <a:gd name="T10" fmla="*/ 0 w 148"/>
                <a:gd name="T11" fmla="*/ 0 h 61"/>
                <a:gd name="T12" fmla="*/ 0 w 148"/>
                <a:gd name="T13" fmla="*/ 0 h 61"/>
                <a:gd name="T14" fmla="*/ 0 w 148"/>
                <a:gd name="T15" fmla="*/ 0 h 61"/>
                <a:gd name="T16" fmla="*/ 0 w 148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61"/>
                <a:gd name="T29" fmla="*/ 148 w 14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61">
                  <a:moveTo>
                    <a:pt x="0" y="29"/>
                  </a:moveTo>
                  <a:lnTo>
                    <a:pt x="12" y="32"/>
                  </a:lnTo>
                  <a:lnTo>
                    <a:pt x="99" y="51"/>
                  </a:lnTo>
                  <a:lnTo>
                    <a:pt x="142" y="61"/>
                  </a:lnTo>
                  <a:lnTo>
                    <a:pt x="148" y="33"/>
                  </a:lnTo>
                  <a:lnTo>
                    <a:pt x="106" y="23"/>
                  </a:lnTo>
                  <a:lnTo>
                    <a:pt x="19" y="4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7" name="Freeform 81"/>
            <p:cNvSpPr>
              <a:spLocks/>
            </p:cNvSpPr>
            <p:nvPr/>
          </p:nvSpPr>
          <p:spPr bwMode="auto">
            <a:xfrm>
              <a:off x="2322" y="2177"/>
              <a:ext cx="37" cy="14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0 h 59"/>
                <a:gd name="T4" fmla="*/ 0 w 148"/>
                <a:gd name="T5" fmla="*/ 0 h 59"/>
                <a:gd name="T6" fmla="*/ 0 w 148"/>
                <a:gd name="T7" fmla="*/ 0 h 59"/>
                <a:gd name="T8" fmla="*/ 0 w 148"/>
                <a:gd name="T9" fmla="*/ 0 h 59"/>
                <a:gd name="T10" fmla="*/ 0 w 148"/>
                <a:gd name="T11" fmla="*/ 0 h 59"/>
                <a:gd name="T12" fmla="*/ 0 w 148"/>
                <a:gd name="T13" fmla="*/ 0 h 59"/>
                <a:gd name="T14" fmla="*/ 0 w 148"/>
                <a:gd name="T15" fmla="*/ 0 h 59"/>
                <a:gd name="T16" fmla="*/ 0 w 148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59"/>
                <a:gd name="T29" fmla="*/ 148 w 14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59">
                  <a:moveTo>
                    <a:pt x="0" y="29"/>
                  </a:moveTo>
                  <a:lnTo>
                    <a:pt x="62" y="42"/>
                  </a:lnTo>
                  <a:lnTo>
                    <a:pt x="136" y="58"/>
                  </a:lnTo>
                  <a:lnTo>
                    <a:pt x="141" y="59"/>
                  </a:lnTo>
                  <a:lnTo>
                    <a:pt x="148" y="31"/>
                  </a:lnTo>
                  <a:lnTo>
                    <a:pt x="141" y="30"/>
                  </a:lnTo>
                  <a:lnTo>
                    <a:pt x="69" y="14"/>
                  </a:lnTo>
                  <a:lnTo>
                    <a:pt x="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8" name="Freeform 82"/>
            <p:cNvSpPr>
              <a:spLocks/>
            </p:cNvSpPr>
            <p:nvPr/>
          </p:nvSpPr>
          <p:spPr bwMode="auto">
            <a:xfrm>
              <a:off x="2251" y="2163"/>
              <a:ext cx="37" cy="14"/>
            </a:xfrm>
            <a:custGeom>
              <a:avLst/>
              <a:gdLst>
                <a:gd name="T0" fmla="*/ 0 w 148"/>
                <a:gd name="T1" fmla="*/ 0 h 57"/>
                <a:gd name="T2" fmla="*/ 0 w 148"/>
                <a:gd name="T3" fmla="*/ 0 h 57"/>
                <a:gd name="T4" fmla="*/ 0 w 148"/>
                <a:gd name="T5" fmla="*/ 0 h 57"/>
                <a:gd name="T6" fmla="*/ 0 w 148"/>
                <a:gd name="T7" fmla="*/ 0 h 57"/>
                <a:gd name="T8" fmla="*/ 0 w 148"/>
                <a:gd name="T9" fmla="*/ 0 h 57"/>
                <a:gd name="T10" fmla="*/ 0 w 148"/>
                <a:gd name="T11" fmla="*/ 0 h 57"/>
                <a:gd name="T12" fmla="*/ 0 w 148"/>
                <a:gd name="T13" fmla="*/ 0 h 57"/>
                <a:gd name="T14" fmla="*/ 0 w 148"/>
                <a:gd name="T15" fmla="*/ 0 h 57"/>
                <a:gd name="T16" fmla="*/ 0 w 148"/>
                <a:gd name="T17" fmla="*/ 0 h 57"/>
                <a:gd name="T18" fmla="*/ 0 w 148"/>
                <a:gd name="T19" fmla="*/ 0 h 57"/>
                <a:gd name="T20" fmla="*/ 0 w 148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57"/>
                <a:gd name="T35" fmla="*/ 148 w 148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57">
                  <a:moveTo>
                    <a:pt x="0" y="28"/>
                  </a:moveTo>
                  <a:lnTo>
                    <a:pt x="26" y="33"/>
                  </a:lnTo>
                  <a:lnTo>
                    <a:pt x="66" y="41"/>
                  </a:lnTo>
                  <a:lnTo>
                    <a:pt x="110" y="50"/>
                  </a:lnTo>
                  <a:lnTo>
                    <a:pt x="143" y="57"/>
                  </a:lnTo>
                  <a:lnTo>
                    <a:pt x="148" y="29"/>
                  </a:lnTo>
                  <a:lnTo>
                    <a:pt x="115" y="22"/>
                  </a:lnTo>
                  <a:lnTo>
                    <a:pt x="71" y="13"/>
                  </a:lnTo>
                  <a:lnTo>
                    <a:pt x="32" y="5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19" name="Freeform 83"/>
            <p:cNvSpPr>
              <a:spLocks/>
            </p:cNvSpPr>
            <p:nvPr/>
          </p:nvSpPr>
          <p:spPr bwMode="auto">
            <a:xfrm>
              <a:off x="2986" y="2470"/>
              <a:ext cx="29" cy="31"/>
            </a:xfrm>
            <a:custGeom>
              <a:avLst/>
              <a:gdLst>
                <a:gd name="T0" fmla="*/ 0 w 124"/>
                <a:gd name="T1" fmla="*/ 0 h 124"/>
                <a:gd name="T2" fmla="*/ 0 w 124"/>
                <a:gd name="T3" fmla="*/ 0 h 124"/>
                <a:gd name="T4" fmla="*/ 0 w 124"/>
                <a:gd name="T5" fmla="*/ 0 h 124"/>
                <a:gd name="T6" fmla="*/ 0 w 124"/>
                <a:gd name="T7" fmla="*/ 0 h 124"/>
                <a:gd name="T8" fmla="*/ 0 w 124"/>
                <a:gd name="T9" fmla="*/ 0 h 124"/>
                <a:gd name="T10" fmla="*/ 0 w 124"/>
                <a:gd name="T11" fmla="*/ 0 h 124"/>
                <a:gd name="T12" fmla="*/ 0 w 124"/>
                <a:gd name="T13" fmla="*/ 0 h 124"/>
                <a:gd name="T14" fmla="*/ 0 w 124"/>
                <a:gd name="T15" fmla="*/ 0 h 124"/>
                <a:gd name="T16" fmla="*/ 0 w 124"/>
                <a:gd name="T17" fmla="*/ 0 h 124"/>
                <a:gd name="T18" fmla="*/ 0 w 124"/>
                <a:gd name="T19" fmla="*/ 0 h 124"/>
                <a:gd name="T20" fmla="*/ 0 w 124"/>
                <a:gd name="T21" fmla="*/ 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24"/>
                <a:gd name="T35" fmla="*/ 124 w 124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24">
                  <a:moveTo>
                    <a:pt x="103" y="0"/>
                  </a:moveTo>
                  <a:lnTo>
                    <a:pt x="91" y="13"/>
                  </a:lnTo>
                  <a:lnTo>
                    <a:pt x="59" y="43"/>
                  </a:lnTo>
                  <a:lnTo>
                    <a:pt x="30" y="74"/>
                  </a:lnTo>
                  <a:lnTo>
                    <a:pt x="0" y="103"/>
                  </a:lnTo>
                  <a:lnTo>
                    <a:pt x="21" y="124"/>
                  </a:lnTo>
                  <a:lnTo>
                    <a:pt x="50" y="94"/>
                  </a:lnTo>
                  <a:lnTo>
                    <a:pt x="81" y="64"/>
                  </a:lnTo>
                  <a:lnTo>
                    <a:pt x="111" y="33"/>
                  </a:lnTo>
                  <a:lnTo>
                    <a:pt x="124" y="2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0" name="Freeform 84"/>
            <p:cNvSpPr>
              <a:spLocks/>
            </p:cNvSpPr>
            <p:nvPr/>
          </p:nvSpPr>
          <p:spPr bwMode="auto">
            <a:xfrm>
              <a:off x="3036" y="2420"/>
              <a:ext cx="32" cy="31"/>
            </a:xfrm>
            <a:custGeom>
              <a:avLst/>
              <a:gdLst>
                <a:gd name="T0" fmla="*/ 0 w 127"/>
                <a:gd name="T1" fmla="*/ 0 h 121"/>
                <a:gd name="T2" fmla="*/ 0 w 127"/>
                <a:gd name="T3" fmla="*/ 0 h 121"/>
                <a:gd name="T4" fmla="*/ 0 w 127"/>
                <a:gd name="T5" fmla="*/ 0 h 121"/>
                <a:gd name="T6" fmla="*/ 0 w 127"/>
                <a:gd name="T7" fmla="*/ 0 h 121"/>
                <a:gd name="T8" fmla="*/ 0 w 127"/>
                <a:gd name="T9" fmla="*/ 0 h 121"/>
                <a:gd name="T10" fmla="*/ 0 w 127"/>
                <a:gd name="T11" fmla="*/ 0 h 121"/>
                <a:gd name="T12" fmla="*/ 0 w 127"/>
                <a:gd name="T13" fmla="*/ 0 h 121"/>
                <a:gd name="T14" fmla="*/ 0 w 127"/>
                <a:gd name="T15" fmla="*/ 0 h 121"/>
                <a:gd name="T16" fmla="*/ 0 w 127"/>
                <a:gd name="T17" fmla="*/ 0 h 121"/>
                <a:gd name="T18" fmla="*/ 0 w 127"/>
                <a:gd name="T19" fmla="*/ 0 h 121"/>
                <a:gd name="T20" fmla="*/ 0 w 127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21"/>
                <a:gd name="T35" fmla="*/ 127 w 12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21">
                  <a:moveTo>
                    <a:pt x="106" y="0"/>
                  </a:moveTo>
                  <a:lnTo>
                    <a:pt x="85" y="20"/>
                  </a:lnTo>
                  <a:lnTo>
                    <a:pt x="49" y="54"/>
                  </a:lnTo>
                  <a:lnTo>
                    <a:pt x="15" y="86"/>
                  </a:lnTo>
                  <a:lnTo>
                    <a:pt x="0" y="100"/>
                  </a:lnTo>
                  <a:lnTo>
                    <a:pt x="21" y="121"/>
                  </a:lnTo>
                  <a:lnTo>
                    <a:pt x="35" y="107"/>
                  </a:lnTo>
                  <a:lnTo>
                    <a:pt x="69" y="75"/>
                  </a:lnTo>
                  <a:lnTo>
                    <a:pt x="104" y="42"/>
                  </a:lnTo>
                  <a:lnTo>
                    <a:pt x="127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1" name="Freeform 85"/>
            <p:cNvSpPr>
              <a:spLocks/>
            </p:cNvSpPr>
            <p:nvPr/>
          </p:nvSpPr>
          <p:spPr bwMode="auto">
            <a:xfrm>
              <a:off x="3090" y="2371"/>
              <a:ext cx="32" cy="30"/>
            </a:xfrm>
            <a:custGeom>
              <a:avLst/>
              <a:gdLst>
                <a:gd name="T0" fmla="*/ 0 w 128"/>
                <a:gd name="T1" fmla="*/ 0 h 118"/>
                <a:gd name="T2" fmla="*/ 0 w 128"/>
                <a:gd name="T3" fmla="*/ 0 h 118"/>
                <a:gd name="T4" fmla="*/ 0 w 128"/>
                <a:gd name="T5" fmla="*/ 0 h 118"/>
                <a:gd name="T6" fmla="*/ 0 w 128"/>
                <a:gd name="T7" fmla="*/ 0 h 118"/>
                <a:gd name="T8" fmla="*/ 0 w 128"/>
                <a:gd name="T9" fmla="*/ 0 h 118"/>
                <a:gd name="T10" fmla="*/ 0 w 128"/>
                <a:gd name="T11" fmla="*/ 0 h 118"/>
                <a:gd name="T12" fmla="*/ 0 w 128"/>
                <a:gd name="T13" fmla="*/ 0 h 118"/>
                <a:gd name="T14" fmla="*/ 0 w 128"/>
                <a:gd name="T15" fmla="*/ 0 h 118"/>
                <a:gd name="T16" fmla="*/ 0 w 128"/>
                <a:gd name="T17" fmla="*/ 0 h 118"/>
                <a:gd name="T18" fmla="*/ 0 w 128"/>
                <a:gd name="T19" fmla="*/ 0 h 118"/>
                <a:gd name="T20" fmla="*/ 0 w 128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118"/>
                <a:gd name="T35" fmla="*/ 128 w 128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118">
                  <a:moveTo>
                    <a:pt x="108" y="0"/>
                  </a:moveTo>
                  <a:lnTo>
                    <a:pt x="95" y="12"/>
                  </a:lnTo>
                  <a:lnTo>
                    <a:pt x="55" y="47"/>
                  </a:lnTo>
                  <a:lnTo>
                    <a:pt x="18" y="81"/>
                  </a:lnTo>
                  <a:lnTo>
                    <a:pt x="0" y="97"/>
                  </a:lnTo>
                  <a:lnTo>
                    <a:pt x="19" y="118"/>
                  </a:lnTo>
                  <a:lnTo>
                    <a:pt x="37" y="102"/>
                  </a:lnTo>
                  <a:lnTo>
                    <a:pt x="76" y="69"/>
                  </a:lnTo>
                  <a:lnTo>
                    <a:pt x="114" y="33"/>
                  </a:lnTo>
                  <a:lnTo>
                    <a:pt x="128" y="2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2" name="Freeform 86"/>
            <p:cNvSpPr>
              <a:spLocks/>
            </p:cNvSpPr>
            <p:nvPr/>
          </p:nvSpPr>
          <p:spPr bwMode="auto">
            <a:xfrm>
              <a:off x="3144" y="2323"/>
              <a:ext cx="32" cy="29"/>
            </a:xfrm>
            <a:custGeom>
              <a:avLst/>
              <a:gdLst>
                <a:gd name="T0" fmla="*/ 0 w 128"/>
                <a:gd name="T1" fmla="*/ 0 h 118"/>
                <a:gd name="T2" fmla="*/ 0 w 128"/>
                <a:gd name="T3" fmla="*/ 0 h 118"/>
                <a:gd name="T4" fmla="*/ 0 w 128"/>
                <a:gd name="T5" fmla="*/ 0 h 118"/>
                <a:gd name="T6" fmla="*/ 0 w 128"/>
                <a:gd name="T7" fmla="*/ 0 h 118"/>
                <a:gd name="T8" fmla="*/ 0 w 128"/>
                <a:gd name="T9" fmla="*/ 0 h 118"/>
                <a:gd name="T10" fmla="*/ 0 w 128"/>
                <a:gd name="T11" fmla="*/ 0 h 118"/>
                <a:gd name="T12" fmla="*/ 0 w 128"/>
                <a:gd name="T13" fmla="*/ 0 h 118"/>
                <a:gd name="T14" fmla="*/ 0 w 128"/>
                <a:gd name="T15" fmla="*/ 0 h 118"/>
                <a:gd name="T16" fmla="*/ 0 w 128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18"/>
                <a:gd name="T29" fmla="*/ 128 w 12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18">
                  <a:moveTo>
                    <a:pt x="108" y="0"/>
                  </a:moveTo>
                  <a:lnTo>
                    <a:pt x="77" y="29"/>
                  </a:lnTo>
                  <a:lnTo>
                    <a:pt x="36" y="65"/>
                  </a:lnTo>
                  <a:lnTo>
                    <a:pt x="0" y="96"/>
                  </a:lnTo>
                  <a:lnTo>
                    <a:pt x="19" y="118"/>
                  </a:lnTo>
                  <a:lnTo>
                    <a:pt x="55" y="86"/>
                  </a:lnTo>
                  <a:lnTo>
                    <a:pt x="96" y="51"/>
                  </a:lnTo>
                  <a:lnTo>
                    <a:pt x="128" y="2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3" name="Freeform 87"/>
            <p:cNvSpPr>
              <a:spLocks/>
            </p:cNvSpPr>
            <p:nvPr/>
          </p:nvSpPr>
          <p:spPr bwMode="auto">
            <a:xfrm>
              <a:off x="3198" y="2275"/>
              <a:ext cx="32" cy="30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w 129"/>
                <a:gd name="T15" fmla="*/ 0 h 116"/>
                <a:gd name="T16" fmla="*/ 0 w 12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6"/>
                <a:gd name="T29" fmla="*/ 129 w 12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6">
                  <a:moveTo>
                    <a:pt x="110" y="0"/>
                  </a:moveTo>
                  <a:lnTo>
                    <a:pt x="106" y="3"/>
                  </a:lnTo>
                  <a:lnTo>
                    <a:pt x="23" y="75"/>
                  </a:lnTo>
                  <a:lnTo>
                    <a:pt x="0" y="94"/>
                  </a:lnTo>
                  <a:lnTo>
                    <a:pt x="18" y="116"/>
                  </a:lnTo>
                  <a:lnTo>
                    <a:pt x="41" y="97"/>
                  </a:lnTo>
                  <a:lnTo>
                    <a:pt x="126" y="26"/>
                  </a:lnTo>
                  <a:lnTo>
                    <a:pt x="129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4" name="Freeform 88"/>
            <p:cNvSpPr>
              <a:spLocks/>
            </p:cNvSpPr>
            <p:nvPr/>
          </p:nvSpPr>
          <p:spPr bwMode="auto">
            <a:xfrm>
              <a:off x="3255" y="2228"/>
              <a:ext cx="31" cy="32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116"/>
                <a:gd name="T23" fmla="*/ 129 w 129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116">
                  <a:moveTo>
                    <a:pt x="110" y="0"/>
                  </a:moveTo>
                  <a:lnTo>
                    <a:pt x="54" y="47"/>
                  </a:lnTo>
                  <a:lnTo>
                    <a:pt x="0" y="94"/>
                  </a:lnTo>
                  <a:lnTo>
                    <a:pt x="19" y="116"/>
                  </a:lnTo>
                  <a:lnTo>
                    <a:pt x="73" y="70"/>
                  </a:lnTo>
                  <a:lnTo>
                    <a:pt x="129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5" name="Freeform 89"/>
            <p:cNvSpPr>
              <a:spLocks/>
            </p:cNvSpPr>
            <p:nvPr/>
          </p:nvSpPr>
          <p:spPr bwMode="auto">
            <a:xfrm>
              <a:off x="3309" y="2182"/>
              <a:ext cx="32" cy="33"/>
            </a:xfrm>
            <a:custGeom>
              <a:avLst/>
              <a:gdLst>
                <a:gd name="T0" fmla="*/ 0 w 129"/>
                <a:gd name="T1" fmla="*/ 0 h 116"/>
                <a:gd name="T2" fmla="*/ 0 w 129"/>
                <a:gd name="T3" fmla="*/ 0 h 116"/>
                <a:gd name="T4" fmla="*/ 0 w 129"/>
                <a:gd name="T5" fmla="*/ 0 h 116"/>
                <a:gd name="T6" fmla="*/ 0 w 129"/>
                <a:gd name="T7" fmla="*/ 0 h 116"/>
                <a:gd name="T8" fmla="*/ 0 w 129"/>
                <a:gd name="T9" fmla="*/ 0 h 116"/>
                <a:gd name="T10" fmla="*/ 0 w 129"/>
                <a:gd name="T11" fmla="*/ 0 h 116"/>
                <a:gd name="T12" fmla="*/ 0 w 129"/>
                <a:gd name="T13" fmla="*/ 0 h 116"/>
                <a:gd name="T14" fmla="*/ 0 w 129"/>
                <a:gd name="T15" fmla="*/ 0 h 116"/>
                <a:gd name="T16" fmla="*/ 0 w 12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6"/>
                <a:gd name="T29" fmla="*/ 129 w 12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6">
                  <a:moveTo>
                    <a:pt x="111" y="0"/>
                  </a:moveTo>
                  <a:lnTo>
                    <a:pt x="86" y="21"/>
                  </a:lnTo>
                  <a:lnTo>
                    <a:pt x="1" y="92"/>
                  </a:lnTo>
                  <a:lnTo>
                    <a:pt x="0" y="93"/>
                  </a:lnTo>
                  <a:lnTo>
                    <a:pt x="18" y="116"/>
                  </a:lnTo>
                  <a:lnTo>
                    <a:pt x="21" y="113"/>
                  </a:lnTo>
                  <a:lnTo>
                    <a:pt x="104" y="43"/>
                  </a:lnTo>
                  <a:lnTo>
                    <a:pt x="129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6" name="Freeform 90"/>
            <p:cNvSpPr>
              <a:spLocks/>
            </p:cNvSpPr>
            <p:nvPr/>
          </p:nvSpPr>
          <p:spPr bwMode="auto">
            <a:xfrm>
              <a:off x="3364" y="2135"/>
              <a:ext cx="34" cy="29"/>
            </a:xfrm>
            <a:custGeom>
              <a:avLst/>
              <a:gdLst>
                <a:gd name="T0" fmla="*/ 0 w 130"/>
                <a:gd name="T1" fmla="*/ 0 h 115"/>
                <a:gd name="T2" fmla="*/ 0 w 130"/>
                <a:gd name="T3" fmla="*/ 0 h 115"/>
                <a:gd name="T4" fmla="*/ 0 w 130"/>
                <a:gd name="T5" fmla="*/ 0 h 115"/>
                <a:gd name="T6" fmla="*/ 0 w 130"/>
                <a:gd name="T7" fmla="*/ 0 h 115"/>
                <a:gd name="T8" fmla="*/ 0 w 130"/>
                <a:gd name="T9" fmla="*/ 0 h 115"/>
                <a:gd name="T10" fmla="*/ 0 w 130"/>
                <a:gd name="T11" fmla="*/ 0 h 115"/>
                <a:gd name="T12" fmla="*/ 0 w 13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15"/>
                <a:gd name="T23" fmla="*/ 130 w 13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15">
                  <a:moveTo>
                    <a:pt x="111" y="0"/>
                  </a:moveTo>
                  <a:lnTo>
                    <a:pt x="29" y="68"/>
                  </a:lnTo>
                  <a:lnTo>
                    <a:pt x="0" y="93"/>
                  </a:lnTo>
                  <a:lnTo>
                    <a:pt x="18" y="115"/>
                  </a:lnTo>
                  <a:lnTo>
                    <a:pt x="47" y="90"/>
                  </a:lnTo>
                  <a:lnTo>
                    <a:pt x="130" y="2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7" name="Freeform 91"/>
            <p:cNvSpPr>
              <a:spLocks/>
            </p:cNvSpPr>
            <p:nvPr/>
          </p:nvSpPr>
          <p:spPr bwMode="auto">
            <a:xfrm>
              <a:off x="3421" y="2089"/>
              <a:ext cx="32" cy="29"/>
            </a:xfrm>
            <a:custGeom>
              <a:avLst/>
              <a:gdLst>
                <a:gd name="T0" fmla="*/ 0 w 130"/>
                <a:gd name="T1" fmla="*/ 0 h 116"/>
                <a:gd name="T2" fmla="*/ 0 w 130"/>
                <a:gd name="T3" fmla="*/ 0 h 116"/>
                <a:gd name="T4" fmla="*/ 0 w 130"/>
                <a:gd name="T5" fmla="*/ 0 h 116"/>
                <a:gd name="T6" fmla="*/ 0 w 130"/>
                <a:gd name="T7" fmla="*/ 0 h 116"/>
                <a:gd name="T8" fmla="*/ 0 w 130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6"/>
                <a:gd name="T17" fmla="*/ 130 w 1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6">
                  <a:moveTo>
                    <a:pt x="112" y="0"/>
                  </a:moveTo>
                  <a:lnTo>
                    <a:pt x="130" y="22"/>
                  </a:lnTo>
                  <a:lnTo>
                    <a:pt x="19" y="116"/>
                  </a:lnTo>
                  <a:lnTo>
                    <a:pt x="0" y="9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8" name="Freeform 92"/>
            <p:cNvSpPr>
              <a:spLocks/>
            </p:cNvSpPr>
            <p:nvPr/>
          </p:nvSpPr>
          <p:spPr bwMode="auto">
            <a:xfrm>
              <a:off x="3477" y="2042"/>
              <a:ext cx="32" cy="29"/>
            </a:xfrm>
            <a:custGeom>
              <a:avLst/>
              <a:gdLst>
                <a:gd name="T0" fmla="*/ 0 w 130"/>
                <a:gd name="T1" fmla="*/ 0 h 115"/>
                <a:gd name="T2" fmla="*/ 0 w 130"/>
                <a:gd name="T3" fmla="*/ 0 h 115"/>
                <a:gd name="T4" fmla="*/ 0 w 130"/>
                <a:gd name="T5" fmla="*/ 0 h 115"/>
                <a:gd name="T6" fmla="*/ 0 w 130"/>
                <a:gd name="T7" fmla="*/ 0 h 115"/>
                <a:gd name="T8" fmla="*/ 0 w 130"/>
                <a:gd name="T9" fmla="*/ 0 h 115"/>
                <a:gd name="T10" fmla="*/ 0 w 130"/>
                <a:gd name="T11" fmla="*/ 0 h 115"/>
                <a:gd name="T12" fmla="*/ 0 w 13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15"/>
                <a:gd name="T23" fmla="*/ 130 w 13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15">
                  <a:moveTo>
                    <a:pt x="112" y="0"/>
                  </a:moveTo>
                  <a:lnTo>
                    <a:pt x="50" y="52"/>
                  </a:lnTo>
                  <a:lnTo>
                    <a:pt x="0" y="93"/>
                  </a:lnTo>
                  <a:lnTo>
                    <a:pt x="19" y="115"/>
                  </a:lnTo>
                  <a:lnTo>
                    <a:pt x="69" y="73"/>
                  </a:lnTo>
                  <a:lnTo>
                    <a:pt x="130" y="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29" name="Freeform 93"/>
            <p:cNvSpPr>
              <a:spLocks/>
            </p:cNvSpPr>
            <p:nvPr/>
          </p:nvSpPr>
          <p:spPr bwMode="auto">
            <a:xfrm>
              <a:off x="3532" y="1995"/>
              <a:ext cx="32" cy="29"/>
            </a:xfrm>
            <a:custGeom>
              <a:avLst/>
              <a:gdLst>
                <a:gd name="T0" fmla="*/ 0 w 129"/>
                <a:gd name="T1" fmla="*/ 0 h 117"/>
                <a:gd name="T2" fmla="*/ 0 w 129"/>
                <a:gd name="T3" fmla="*/ 0 h 117"/>
                <a:gd name="T4" fmla="*/ 0 w 129"/>
                <a:gd name="T5" fmla="*/ 0 h 117"/>
                <a:gd name="T6" fmla="*/ 0 w 129"/>
                <a:gd name="T7" fmla="*/ 0 h 117"/>
                <a:gd name="T8" fmla="*/ 0 w 129"/>
                <a:gd name="T9" fmla="*/ 0 h 117"/>
                <a:gd name="T10" fmla="*/ 0 w 129"/>
                <a:gd name="T11" fmla="*/ 0 h 117"/>
                <a:gd name="T12" fmla="*/ 0 w 129"/>
                <a:gd name="T13" fmla="*/ 0 h 117"/>
                <a:gd name="T14" fmla="*/ 0 w 129"/>
                <a:gd name="T15" fmla="*/ 0 h 117"/>
                <a:gd name="T16" fmla="*/ 0 w 129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17"/>
                <a:gd name="T29" fmla="*/ 129 w 129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17">
                  <a:moveTo>
                    <a:pt x="111" y="0"/>
                  </a:moveTo>
                  <a:lnTo>
                    <a:pt x="91" y="16"/>
                  </a:lnTo>
                  <a:lnTo>
                    <a:pt x="30" y="68"/>
                  </a:lnTo>
                  <a:lnTo>
                    <a:pt x="0" y="94"/>
                  </a:lnTo>
                  <a:lnTo>
                    <a:pt x="19" y="117"/>
                  </a:lnTo>
                  <a:lnTo>
                    <a:pt x="48" y="91"/>
                  </a:lnTo>
                  <a:lnTo>
                    <a:pt x="111" y="38"/>
                  </a:lnTo>
                  <a:lnTo>
                    <a:pt x="129" y="2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9166" name="Line 94"/>
          <p:cNvSpPr>
            <a:spLocks noChangeShapeType="1"/>
          </p:cNvSpPr>
          <p:nvPr/>
        </p:nvSpPr>
        <p:spPr bwMode="auto">
          <a:xfrm>
            <a:off x="6084888" y="4365625"/>
            <a:ext cx="0" cy="19431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167" name="Line 95"/>
          <p:cNvSpPr>
            <a:spLocks noChangeShapeType="1"/>
          </p:cNvSpPr>
          <p:nvPr/>
        </p:nvSpPr>
        <p:spPr bwMode="auto">
          <a:xfrm>
            <a:off x="6588125" y="4437063"/>
            <a:ext cx="0" cy="1079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168" name="Line 96"/>
          <p:cNvSpPr>
            <a:spLocks noChangeShapeType="1"/>
          </p:cNvSpPr>
          <p:nvPr/>
        </p:nvSpPr>
        <p:spPr bwMode="auto">
          <a:xfrm>
            <a:off x="6338888" y="4437063"/>
            <a:ext cx="0" cy="15684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169" name="WordArt 97"/>
          <p:cNvSpPr>
            <a:spLocks noChangeArrowheads="1" noChangeShapeType="1" noTextEdit="1"/>
          </p:cNvSpPr>
          <p:nvPr/>
        </p:nvSpPr>
        <p:spPr bwMode="auto">
          <a:xfrm>
            <a:off x="5995988" y="4652963"/>
            <a:ext cx="736600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</a:p>
        </p:txBody>
      </p:sp>
      <p:sp>
        <p:nvSpPr>
          <p:cNvPr id="259173" name="Line 101"/>
          <p:cNvSpPr>
            <a:spLocks noChangeShapeType="1"/>
          </p:cNvSpPr>
          <p:nvPr/>
        </p:nvSpPr>
        <p:spPr bwMode="auto">
          <a:xfrm flipH="1" flipV="1">
            <a:off x="8053388" y="3154363"/>
            <a:ext cx="0" cy="1943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174" name="Line 102"/>
          <p:cNvSpPr>
            <a:spLocks noChangeShapeType="1"/>
          </p:cNvSpPr>
          <p:nvPr/>
        </p:nvSpPr>
        <p:spPr bwMode="auto">
          <a:xfrm flipH="1" flipV="1">
            <a:off x="7380288" y="4087813"/>
            <a:ext cx="0" cy="887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175" name="Line 103"/>
          <p:cNvSpPr>
            <a:spLocks noChangeShapeType="1"/>
          </p:cNvSpPr>
          <p:nvPr/>
        </p:nvSpPr>
        <p:spPr bwMode="auto">
          <a:xfrm flipH="1" flipV="1">
            <a:off x="7710488" y="3751263"/>
            <a:ext cx="0" cy="1325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5459413" y="3956050"/>
            <a:ext cx="725487" cy="379413"/>
            <a:chOff x="1614" y="3207"/>
            <a:chExt cx="734" cy="261"/>
          </a:xfrm>
        </p:grpSpPr>
        <p:sp>
          <p:nvSpPr>
            <p:cNvPr id="105498" name="Freeform 105"/>
            <p:cNvSpPr>
              <a:spLocks noEditPoints="1"/>
            </p:cNvSpPr>
            <p:nvPr/>
          </p:nvSpPr>
          <p:spPr bwMode="auto">
            <a:xfrm>
              <a:off x="1614" y="3207"/>
              <a:ext cx="368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99" name="Freeform 106"/>
            <p:cNvSpPr>
              <a:spLocks noEditPoints="1"/>
            </p:cNvSpPr>
            <p:nvPr/>
          </p:nvSpPr>
          <p:spPr bwMode="auto">
            <a:xfrm>
              <a:off x="1980" y="3207"/>
              <a:ext cx="368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0" name="Line 107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1" name="Freeform 108"/>
            <p:cNvSpPr>
              <a:spLocks/>
            </p:cNvSpPr>
            <p:nvPr/>
          </p:nvSpPr>
          <p:spPr bwMode="auto">
            <a:xfrm>
              <a:off x="1617" y="3216"/>
              <a:ext cx="728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02" name="Freeform 109"/>
            <p:cNvSpPr>
              <a:spLocks/>
            </p:cNvSpPr>
            <p:nvPr/>
          </p:nvSpPr>
          <p:spPr bwMode="auto">
            <a:xfrm>
              <a:off x="1617" y="3216"/>
              <a:ext cx="728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9185" name="WordArt 113"/>
          <p:cNvSpPr>
            <a:spLocks noChangeArrowheads="1" noChangeShapeType="1" noTextEdit="1"/>
          </p:cNvSpPr>
          <p:nvPr/>
        </p:nvSpPr>
        <p:spPr bwMode="auto">
          <a:xfrm>
            <a:off x="7380288" y="4292600"/>
            <a:ext cx="7366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259186" name="WordArt 114"/>
          <p:cNvSpPr>
            <a:spLocks noChangeArrowheads="1" noChangeShapeType="1" noTextEdit="1"/>
          </p:cNvSpPr>
          <p:nvPr/>
        </p:nvSpPr>
        <p:spPr bwMode="auto">
          <a:xfrm>
            <a:off x="1547813" y="3860800"/>
            <a:ext cx="7366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</a:p>
        </p:txBody>
      </p: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1403350" y="5734050"/>
            <a:ext cx="725488" cy="379413"/>
            <a:chOff x="1614" y="3207"/>
            <a:chExt cx="734" cy="261"/>
          </a:xfrm>
        </p:grpSpPr>
        <p:sp>
          <p:nvSpPr>
            <p:cNvPr id="105493" name="Freeform 116"/>
            <p:cNvSpPr>
              <a:spLocks noEditPoints="1"/>
            </p:cNvSpPr>
            <p:nvPr/>
          </p:nvSpPr>
          <p:spPr bwMode="auto">
            <a:xfrm>
              <a:off x="1614" y="3207"/>
              <a:ext cx="368" cy="261"/>
            </a:xfrm>
            <a:custGeom>
              <a:avLst/>
              <a:gdLst>
                <a:gd name="T0" fmla="*/ 0 w 1474"/>
                <a:gd name="T1" fmla="*/ 0 h 1042"/>
                <a:gd name="T2" fmla="*/ 0 w 1474"/>
                <a:gd name="T3" fmla="*/ 0 h 1042"/>
                <a:gd name="T4" fmla="*/ 0 w 1474"/>
                <a:gd name="T5" fmla="*/ 0 h 1042"/>
                <a:gd name="T6" fmla="*/ 0 w 1474"/>
                <a:gd name="T7" fmla="*/ 0 h 1042"/>
                <a:gd name="T8" fmla="*/ 0 w 1474"/>
                <a:gd name="T9" fmla="*/ 0 h 1042"/>
                <a:gd name="T10" fmla="*/ 0 w 1474"/>
                <a:gd name="T11" fmla="*/ 0 h 1042"/>
                <a:gd name="T12" fmla="*/ 0 w 1474"/>
                <a:gd name="T13" fmla="*/ 0 h 1042"/>
                <a:gd name="T14" fmla="*/ 0 w 1474"/>
                <a:gd name="T15" fmla="*/ 0 h 1042"/>
                <a:gd name="T16" fmla="*/ 0 w 1474"/>
                <a:gd name="T17" fmla="*/ 0 h 1042"/>
                <a:gd name="T18" fmla="*/ 0 w 1474"/>
                <a:gd name="T19" fmla="*/ 0 h 1042"/>
                <a:gd name="T20" fmla="*/ 0 w 1474"/>
                <a:gd name="T21" fmla="*/ 0 h 1042"/>
                <a:gd name="T22" fmla="*/ 0 w 1474"/>
                <a:gd name="T23" fmla="*/ 0 h 1042"/>
                <a:gd name="T24" fmla="*/ 0 w 1474"/>
                <a:gd name="T25" fmla="*/ 0 h 1042"/>
                <a:gd name="T26" fmla="*/ 0 w 1474"/>
                <a:gd name="T27" fmla="*/ 0 h 1042"/>
                <a:gd name="T28" fmla="*/ 0 w 1474"/>
                <a:gd name="T29" fmla="*/ 0 h 1042"/>
                <a:gd name="T30" fmla="*/ 0 w 1474"/>
                <a:gd name="T31" fmla="*/ 0 h 1042"/>
                <a:gd name="T32" fmla="*/ 0 w 1474"/>
                <a:gd name="T33" fmla="*/ 0 h 1042"/>
                <a:gd name="T34" fmla="*/ 0 w 1474"/>
                <a:gd name="T35" fmla="*/ 0 h 1042"/>
                <a:gd name="T36" fmla="*/ 0 w 1474"/>
                <a:gd name="T37" fmla="*/ 0 h 1042"/>
                <a:gd name="T38" fmla="*/ 0 w 1474"/>
                <a:gd name="T39" fmla="*/ 0 h 1042"/>
                <a:gd name="T40" fmla="*/ 0 w 1474"/>
                <a:gd name="T41" fmla="*/ 0 h 1042"/>
                <a:gd name="T42" fmla="*/ 0 w 1474"/>
                <a:gd name="T43" fmla="*/ 0 h 1042"/>
                <a:gd name="T44" fmla="*/ 0 w 1474"/>
                <a:gd name="T45" fmla="*/ 0 h 1042"/>
                <a:gd name="T46" fmla="*/ 0 w 1474"/>
                <a:gd name="T47" fmla="*/ 0 h 1042"/>
                <a:gd name="T48" fmla="*/ 0 w 1474"/>
                <a:gd name="T49" fmla="*/ 0 h 1042"/>
                <a:gd name="T50" fmla="*/ 0 w 1474"/>
                <a:gd name="T51" fmla="*/ 0 h 1042"/>
                <a:gd name="T52" fmla="*/ 0 w 1474"/>
                <a:gd name="T53" fmla="*/ 0 h 1042"/>
                <a:gd name="T54" fmla="*/ 0 w 1474"/>
                <a:gd name="T55" fmla="*/ 0 h 1042"/>
                <a:gd name="T56" fmla="*/ 0 w 1474"/>
                <a:gd name="T57" fmla="*/ 0 h 1042"/>
                <a:gd name="T58" fmla="*/ 0 w 1474"/>
                <a:gd name="T59" fmla="*/ 0 h 1042"/>
                <a:gd name="T60" fmla="*/ 0 w 1474"/>
                <a:gd name="T61" fmla="*/ 0 h 1042"/>
                <a:gd name="T62" fmla="*/ 0 w 1474"/>
                <a:gd name="T63" fmla="*/ 0 h 1042"/>
                <a:gd name="T64" fmla="*/ 0 w 1474"/>
                <a:gd name="T65" fmla="*/ 0 h 1042"/>
                <a:gd name="T66" fmla="*/ 0 w 1474"/>
                <a:gd name="T67" fmla="*/ 0 h 1042"/>
                <a:gd name="T68" fmla="*/ 0 w 1474"/>
                <a:gd name="T69" fmla="*/ 0 h 1042"/>
                <a:gd name="T70" fmla="*/ 0 w 1474"/>
                <a:gd name="T71" fmla="*/ 0 h 1042"/>
                <a:gd name="T72" fmla="*/ 0 w 1474"/>
                <a:gd name="T73" fmla="*/ 0 h 1042"/>
                <a:gd name="T74" fmla="*/ 0 w 1474"/>
                <a:gd name="T75" fmla="*/ 0 h 1042"/>
                <a:gd name="T76" fmla="*/ 0 w 1474"/>
                <a:gd name="T77" fmla="*/ 0 h 1042"/>
                <a:gd name="T78" fmla="*/ 0 w 1474"/>
                <a:gd name="T79" fmla="*/ 0 h 1042"/>
                <a:gd name="T80" fmla="*/ 0 w 1474"/>
                <a:gd name="T81" fmla="*/ 0 h 1042"/>
                <a:gd name="T82" fmla="*/ 0 w 1474"/>
                <a:gd name="T83" fmla="*/ 0 h 1042"/>
                <a:gd name="T84" fmla="*/ 0 w 1474"/>
                <a:gd name="T85" fmla="*/ 0 h 1042"/>
                <a:gd name="T86" fmla="*/ 0 w 1474"/>
                <a:gd name="T87" fmla="*/ 0 h 1042"/>
                <a:gd name="T88" fmla="*/ 0 w 1474"/>
                <a:gd name="T89" fmla="*/ 0 h 1042"/>
                <a:gd name="T90" fmla="*/ 0 w 1474"/>
                <a:gd name="T91" fmla="*/ 0 h 1042"/>
                <a:gd name="T92" fmla="*/ 0 w 1474"/>
                <a:gd name="T93" fmla="*/ 0 h 1042"/>
                <a:gd name="T94" fmla="*/ 0 w 1474"/>
                <a:gd name="T95" fmla="*/ 0 h 1042"/>
                <a:gd name="T96" fmla="*/ 0 w 1474"/>
                <a:gd name="T97" fmla="*/ 0 h 1042"/>
                <a:gd name="T98" fmla="*/ 0 w 1474"/>
                <a:gd name="T99" fmla="*/ 0 h 1042"/>
                <a:gd name="T100" fmla="*/ 0 w 1474"/>
                <a:gd name="T101" fmla="*/ 0 h 1042"/>
                <a:gd name="T102" fmla="*/ 0 w 1474"/>
                <a:gd name="T103" fmla="*/ 0 h 1042"/>
                <a:gd name="T104" fmla="*/ 0 w 1474"/>
                <a:gd name="T105" fmla="*/ 0 h 1042"/>
                <a:gd name="T106" fmla="*/ 0 w 1474"/>
                <a:gd name="T107" fmla="*/ 0 h 1042"/>
                <a:gd name="T108" fmla="*/ 0 w 1474"/>
                <a:gd name="T109" fmla="*/ 0 h 1042"/>
                <a:gd name="T110" fmla="*/ 0 w 1474"/>
                <a:gd name="T111" fmla="*/ 0 h 1042"/>
                <a:gd name="T112" fmla="*/ 0 w 1474"/>
                <a:gd name="T113" fmla="*/ 0 h 1042"/>
                <a:gd name="T114" fmla="*/ 0 w 1474"/>
                <a:gd name="T115" fmla="*/ 0 h 1042"/>
                <a:gd name="T116" fmla="*/ 0 w 1474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4"/>
                <a:gd name="T178" fmla="*/ 0 h 1042"/>
                <a:gd name="T179" fmla="*/ 1474 w 1474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4" h="1042">
                  <a:moveTo>
                    <a:pt x="0" y="984"/>
                  </a:moveTo>
                  <a:lnTo>
                    <a:pt x="57" y="984"/>
                  </a:lnTo>
                  <a:lnTo>
                    <a:pt x="111" y="981"/>
                  </a:lnTo>
                  <a:lnTo>
                    <a:pt x="163" y="977"/>
                  </a:lnTo>
                  <a:lnTo>
                    <a:pt x="212" y="971"/>
                  </a:lnTo>
                  <a:lnTo>
                    <a:pt x="259" y="963"/>
                  </a:lnTo>
                  <a:lnTo>
                    <a:pt x="304" y="954"/>
                  </a:lnTo>
                  <a:lnTo>
                    <a:pt x="347" y="944"/>
                  </a:lnTo>
                  <a:lnTo>
                    <a:pt x="388" y="933"/>
                  </a:lnTo>
                  <a:lnTo>
                    <a:pt x="427" y="919"/>
                  </a:lnTo>
                  <a:lnTo>
                    <a:pt x="464" y="906"/>
                  </a:lnTo>
                  <a:lnTo>
                    <a:pt x="499" y="890"/>
                  </a:lnTo>
                  <a:lnTo>
                    <a:pt x="532" y="874"/>
                  </a:lnTo>
                  <a:lnTo>
                    <a:pt x="563" y="856"/>
                  </a:lnTo>
                  <a:lnTo>
                    <a:pt x="594" y="838"/>
                  </a:lnTo>
                  <a:lnTo>
                    <a:pt x="622" y="817"/>
                  </a:lnTo>
                  <a:lnTo>
                    <a:pt x="649" y="797"/>
                  </a:lnTo>
                  <a:lnTo>
                    <a:pt x="675" y="777"/>
                  </a:lnTo>
                  <a:lnTo>
                    <a:pt x="699" y="754"/>
                  </a:lnTo>
                  <a:lnTo>
                    <a:pt x="723" y="732"/>
                  </a:lnTo>
                  <a:lnTo>
                    <a:pt x="744" y="709"/>
                  </a:lnTo>
                  <a:lnTo>
                    <a:pt x="766" y="685"/>
                  </a:lnTo>
                  <a:lnTo>
                    <a:pt x="785" y="661"/>
                  </a:lnTo>
                  <a:lnTo>
                    <a:pt x="804" y="637"/>
                  </a:lnTo>
                  <a:lnTo>
                    <a:pt x="823" y="612"/>
                  </a:lnTo>
                  <a:lnTo>
                    <a:pt x="840" y="587"/>
                  </a:lnTo>
                  <a:lnTo>
                    <a:pt x="857" y="561"/>
                  </a:lnTo>
                  <a:lnTo>
                    <a:pt x="873" y="536"/>
                  </a:lnTo>
                  <a:lnTo>
                    <a:pt x="889" y="510"/>
                  </a:lnTo>
                  <a:lnTo>
                    <a:pt x="919" y="459"/>
                  </a:lnTo>
                  <a:lnTo>
                    <a:pt x="948" y="408"/>
                  </a:lnTo>
                  <a:lnTo>
                    <a:pt x="998" y="437"/>
                  </a:lnTo>
                  <a:lnTo>
                    <a:pt x="968" y="490"/>
                  </a:lnTo>
                  <a:lnTo>
                    <a:pt x="936" y="544"/>
                  </a:lnTo>
                  <a:lnTo>
                    <a:pt x="919" y="571"/>
                  </a:lnTo>
                  <a:lnTo>
                    <a:pt x="902" y="597"/>
                  </a:lnTo>
                  <a:lnTo>
                    <a:pt x="885" y="624"/>
                  </a:lnTo>
                  <a:lnTo>
                    <a:pt x="866" y="650"/>
                  </a:lnTo>
                  <a:lnTo>
                    <a:pt x="847" y="676"/>
                  </a:lnTo>
                  <a:lnTo>
                    <a:pt x="828" y="702"/>
                  </a:lnTo>
                  <a:lnTo>
                    <a:pt x="806" y="728"/>
                  </a:lnTo>
                  <a:lnTo>
                    <a:pt x="785" y="753"/>
                  </a:lnTo>
                  <a:lnTo>
                    <a:pt x="761" y="777"/>
                  </a:lnTo>
                  <a:lnTo>
                    <a:pt x="736" y="800"/>
                  </a:lnTo>
                  <a:lnTo>
                    <a:pt x="711" y="823"/>
                  </a:lnTo>
                  <a:lnTo>
                    <a:pt x="684" y="846"/>
                  </a:lnTo>
                  <a:lnTo>
                    <a:pt x="656" y="867"/>
                  </a:lnTo>
                  <a:lnTo>
                    <a:pt x="625" y="888"/>
                  </a:lnTo>
                  <a:lnTo>
                    <a:pt x="594" y="907"/>
                  </a:lnTo>
                  <a:lnTo>
                    <a:pt x="561" y="926"/>
                  </a:lnTo>
                  <a:lnTo>
                    <a:pt x="526" y="943"/>
                  </a:lnTo>
                  <a:lnTo>
                    <a:pt x="489" y="960"/>
                  </a:lnTo>
                  <a:lnTo>
                    <a:pt x="450" y="975"/>
                  </a:lnTo>
                  <a:lnTo>
                    <a:pt x="408" y="988"/>
                  </a:lnTo>
                  <a:lnTo>
                    <a:pt x="365" y="1001"/>
                  </a:lnTo>
                  <a:lnTo>
                    <a:pt x="320" y="1011"/>
                  </a:lnTo>
                  <a:lnTo>
                    <a:pt x="274" y="1021"/>
                  </a:lnTo>
                  <a:lnTo>
                    <a:pt x="224" y="1028"/>
                  </a:lnTo>
                  <a:lnTo>
                    <a:pt x="171" y="1034"/>
                  </a:lnTo>
                  <a:lnTo>
                    <a:pt x="117" y="1039"/>
                  </a:lnTo>
                  <a:lnTo>
                    <a:pt x="60" y="1041"/>
                  </a:lnTo>
                  <a:lnTo>
                    <a:pt x="0" y="1042"/>
                  </a:lnTo>
                  <a:lnTo>
                    <a:pt x="0" y="984"/>
                  </a:lnTo>
                  <a:close/>
                  <a:moveTo>
                    <a:pt x="948" y="408"/>
                  </a:moveTo>
                  <a:lnTo>
                    <a:pt x="971" y="368"/>
                  </a:lnTo>
                  <a:lnTo>
                    <a:pt x="994" y="329"/>
                  </a:lnTo>
                  <a:lnTo>
                    <a:pt x="1016" y="291"/>
                  </a:lnTo>
                  <a:lnTo>
                    <a:pt x="1040" y="253"/>
                  </a:lnTo>
                  <a:lnTo>
                    <a:pt x="1065" y="218"/>
                  </a:lnTo>
                  <a:lnTo>
                    <a:pt x="1091" y="184"/>
                  </a:lnTo>
                  <a:lnTo>
                    <a:pt x="1105" y="169"/>
                  </a:lnTo>
                  <a:lnTo>
                    <a:pt x="1118" y="153"/>
                  </a:lnTo>
                  <a:lnTo>
                    <a:pt x="1132" y="138"/>
                  </a:lnTo>
                  <a:lnTo>
                    <a:pt x="1146" y="123"/>
                  </a:lnTo>
                  <a:lnTo>
                    <a:pt x="1162" y="110"/>
                  </a:lnTo>
                  <a:lnTo>
                    <a:pt x="1177" y="97"/>
                  </a:lnTo>
                  <a:lnTo>
                    <a:pt x="1194" y="85"/>
                  </a:lnTo>
                  <a:lnTo>
                    <a:pt x="1211" y="74"/>
                  </a:lnTo>
                  <a:lnTo>
                    <a:pt x="1228" y="62"/>
                  </a:lnTo>
                  <a:lnTo>
                    <a:pt x="1246" y="52"/>
                  </a:lnTo>
                  <a:lnTo>
                    <a:pt x="1265" y="43"/>
                  </a:lnTo>
                  <a:lnTo>
                    <a:pt x="1285" y="34"/>
                  </a:lnTo>
                  <a:lnTo>
                    <a:pt x="1306" y="27"/>
                  </a:lnTo>
                  <a:lnTo>
                    <a:pt x="1327" y="21"/>
                  </a:lnTo>
                  <a:lnTo>
                    <a:pt x="1349" y="15"/>
                  </a:lnTo>
                  <a:lnTo>
                    <a:pt x="1373" y="9"/>
                  </a:lnTo>
                  <a:lnTo>
                    <a:pt x="1396" y="6"/>
                  </a:lnTo>
                  <a:lnTo>
                    <a:pt x="1421" y="4"/>
                  </a:lnTo>
                  <a:lnTo>
                    <a:pt x="1447" y="1"/>
                  </a:lnTo>
                  <a:lnTo>
                    <a:pt x="1474" y="0"/>
                  </a:lnTo>
                  <a:lnTo>
                    <a:pt x="1474" y="59"/>
                  </a:lnTo>
                  <a:lnTo>
                    <a:pt x="1451" y="59"/>
                  </a:lnTo>
                  <a:lnTo>
                    <a:pt x="1427" y="61"/>
                  </a:lnTo>
                  <a:lnTo>
                    <a:pt x="1405" y="64"/>
                  </a:lnTo>
                  <a:lnTo>
                    <a:pt x="1384" y="67"/>
                  </a:lnTo>
                  <a:lnTo>
                    <a:pt x="1363" y="71"/>
                  </a:lnTo>
                  <a:lnTo>
                    <a:pt x="1343" y="77"/>
                  </a:lnTo>
                  <a:lnTo>
                    <a:pt x="1324" y="83"/>
                  </a:lnTo>
                  <a:lnTo>
                    <a:pt x="1306" y="90"/>
                  </a:lnTo>
                  <a:lnTo>
                    <a:pt x="1288" y="97"/>
                  </a:lnTo>
                  <a:lnTo>
                    <a:pt x="1271" y="106"/>
                  </a:lnTo>
                  <a:lnTo>
                    <a:pt x="1255" y="116"/>
                  </a:lnTo>
                  <a:lnTo>
                    <a:pt x="1239" y="126"/>
                  </a:lnTo>
                  <a:lnTo>
                    <a:pt x="1223" y="137"/>
                  </a:lnTo>
                  <a:lnTo>
                    <a:pt x="1210" y="148"/>
                  </a:lnTo>
                  <a:lnTo>
                    <a:pt x="1195" y="160"/>
                  </a:lnTo>
                  <a:lnTo>
                    <a:pt x="1182" y="173"/>
                  </a:lnTo>
                  <a:lnTo>
                    <a:pt x="1168" y="187"/>
                  </a:lnTo>
                  <a:lnTo>
                    <a:pt x="1156" y="200"/>
                  </a:lnTo>
                  <a:lnTo>
                    <a:pt x="1143" y="214"/>
                  </a:lnTo>
                  <a:lnTo>
                    <a:pt x="1131" y="230"/>
                  </a:lnTo>
                  <a:lnTo>
                    <a:pt x="1107" y="260"/>
                  </a:lnTo>
                  <a:lnTo>
                    <a:pt x="1084" y="293"/>
                  </a:lnTo>
                  <a:lnTo>
                    <a:pt x="1063" y="328"/>
                  </a:lnTo>
                  <a:lnTo>
                    <a:pt x="1041" y="363"/>
                  </a:lnTo>
                  <a:lnTo>
                    <a:pt x="1020" y="399"/>
                  </a:lnTo>
                  <a:lnTo>
                    <a:pt x="998" y="437"/>
                  </a:lnTo>
                  <a:lnTo>
                    <a:pt x="948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94" name="Freeform 117"/>
            <p:cNvSpPr>
              <a:spLocks noEditPoints="1"/>
            </p:cNvSpPr>
            <p:nvPr/>
          </p:nvSpPr>
          <p:spPr bwMode="auto">
            <a:xfrm>
              <a:off x="1980" y="3207"/>
              <a:ext cx="368" cy="261"/>
            </a:xfrm>
            <a:custGeom>
              <a:avLst/>
              <a:gdLst>
                <a:gd name="T0" fmla="*/ 0 w 1475"/>
                <a:gd name="T1" fmla="*/ 0 h 1042"/>
                <a:gd name="T2" fmla="*/ 0 w 1475"/>
                <a:gd name="T3" fmla="*/ 0 h 1042"/>
                <a:gd name="T4" fmla="*/ 0 w 1475"/>
                <a:gd name="T5" fmla="*/ 0 h 1042"/>
                <a:gd name="T6" fmla="*/ 0 w 1475"/>
                <a:gd name="T7" fmla="*/ 0 h 1042"/>
                <a:gd name="T8" fmla="*/ 0 w 1475"/>
                <a:gd name="T9" fmla="*/ 0 h 1042"/>
                <a:gd name="T10" fmla="*/ 0 w 1475"/>
                <a:gd name="T11" fmla="*/ 0 h 1042"/>
                <a:gd name="T12" fmla="*/ 0 w 1475"/>
                <a:gd name="T13" fmla="*/ 0 h 1042"/>
                <a:gd name="T14" fmla="*/ 0 w 1475"/>
                <a:gd name="T15" fmla="*/ 0 h 1042"/>
                <a:gd name="T16" fmla="*/ 0 w 1475"/>
                <a:gd name="T17" fmla="*/ 0 h 1042"/>
                <a:gd name="T18" fmla="*/ 0 w 1475"/>
                <a:gd name="T19" fmla="*/ 0 h 1042"/>
                <a:gd name="T20" fmla="*/ 0 w 1475"/>
                <a:gd name="T21" fmla="*/ 0 h 1042"/>
                <a:gd name="T22" fmla="*/ 0 w 1475"/>
                <a:gd name="T23" fmla="*/ 0 h 1042"/>
                <a:gd name="T24" fmla="*/ 0 w 1475"/>
                <a:gd name="T25" fmla="*/ 0 h 1042"/>
                <a:gd name="T26" fmla="*/ 0 w 1475"/>
                <a:gd name="T27" fmla="*/ 0 h 1042"/>
                <a:gd name="T28" fmla="*/ 0 w 1475"/>
                <a:gd name="T29" fmla="*/ 0 h 1042"/>
                <a:gd name="T30" fmla="*/ 0 w 1475"/>
                <a:gd name="T31" fmla="*/ 0 h 1042"/>
                <a:gd name="T32" fmla="*/ 0 w 1475"/>
                <a:gd name="T33" fmla="*/ 0 h 1042"/>
                <a:gd name="T34" fmla="*/ 0 w 1475"/>
                <a:gd name="T35" fmla="*/ 0 h 1042"/>
                <a:gd name="T36" fmla="*/ 0 w 1475"/>
                <a:gd name="T37" fmla="*/ 0 h 1042"/>
                <a:gd name="T38" fmla="*/ 0 w 1475"/>
                <a:gd name="T39" fmla="*/ 0 h 1042"/>
                <a:gd name="T40" fmla="*/ 0 w 1475"/>
                <a:gd name="T41" fmla="*/ 0 h 1042"/>
                <a:gd name="T42" fmla="*/ 0 w 1475"/>
                <a:gd name="T43" fmla="*/ 0 h 1042"/>
                <a:gd name="T44" fmla="*/ 0 w 1475"/>
                <a:gd name="T45" fmla="*/ 0 h 1042"/>
                <a:gd name="T46" fmla="*/ 0 w 1475"/>
                <a:gd name="T47" fmla="*/ 0 h 1042"/>
                <a:gd name="T48" fmla="*/ 0 w 1475"/>
                <a:gd name="T49" fmla="*/ 0 h 1042"/>
                <a:gd name="T50" fmla="*/ 0 w 1475"/>
                <a:gd name="T51" fmla="*/ 0 h 1042"/>
                <a:gd name="T52" fmla="*/ 0 w 1475"/>
                <a:gd name="T53" fmla="*/ 0 h 1042"/>
                <a:gd name="T54" fmla="*/ 0 w 1475"/>
                <a:gd name="T55" fmla="*/ 0 h 1042"/>
                <a:gd name="T56" fmla="*/ 0 w 1475"/>
                <a:gd name="T57" fmla="*/ 0 h 1042"/>
                <a:gd name="T58" fmla="*/ 0 w 1475"/>
                <a:gd name="T59" fmla="*/ 0 h 1042"/>
                <a:gd name="T60" fmla="*/ 0 w 1475"/>
                <a:gd name="T61" fmla="*/ 0 h 1042"/>
                <a:gd name="T62" fmla="*/ 0 w 1475"/>
                <a:gd name="T63" fmla="*/ 0 h 1042"/>
                <a:gd name="T64" fmla="*/ 0 w 1475"/>
                <a:gd name="T65" fmla="*/ 0 h 1042"/>
                <a:gd name="T66" fmla="*/ 0 w 1475"/>
                <a:gd name="T67" fmla="*/ 0 h 1042"/>
                <a:gd name="T68" fmla="*/ 0 w 1475"/>
                <a:gd name="T69" fmla="*/ 0 h 1042"/>
                <a:gd name="T70" fmla="*/ 0 w 1475"/>
                <a:gd name="T71" fmla="*/ 0 h 1042"/>
                <a:gd name="T72" fmla="*/ 0 w 1475"/>
                <a:gd name="T73" fmla="*/ 0 h 1042"/>
                <a:gd name="T74" fmla="*/ 0 w 1475"/>
                <a:gd name="T75" fmla="*/ 0 h 1042"/>
                <a:gd name="T76" fmla="*/ 0 w 1475"/>
                <a:gd name="T77" fmla="*/ 0 h 1042"/>
                <a:gd name="T78" fmla="*/ 0 w 1475"/>
                <a:gd name="T79" fmla="*/ 0 h 1042"/>
                <a:gd name="T80" fmla="*/ 0 w 1475"/>
                <a:gd name="T81" fmla="*/ 0 h 1042"/>
                <a:gd name="T82" fmla="*/ 0 w 1475"/>
                <a:gd name="T83" fmla="*/ 0 h 1042"/>
                <a:gd name="T84" fmla="*/ 0 w 1475"/>
                <a:gd name="T85" fmla="*/ 0 h 1042"/>
                <a:gd name="T86" fmla="*/ 0 w 1475"/>
                <a:gd name="T87" fmla="*/ 0 h 1042"/>
                <a:gd name="T88" fmla="*/ 0 w 1475"/>
                <a:gd name="T89" fmla="*/ 0 h 1042"/>
                <a:gd name="T90" fmla="*/ 0 w 1475"/>
                <a:gd name="T91" fmla="*/ 0 h 1042"/>
                <a:gd name="T92" fmla="*/ 0 w 1475"/>
                <a:gd name="T93" fmla="*/ 0 h 1042"/>
                <a:gd name="T94" fmla="*/ 0 w 1475"/>
                <a:gd name="T95" fmla="*/ 0 h 1042"/>
                <a:gd name="T96" fmla="*/ 0 w 1475"/>
                <a:gd name="T97" fmla="*/ 0 h 1042"/>
                <a:gd name="T98" fmla="*/ 0 w 1475"/>
                <a:gd name="T99" fmla="*/ 0 h 1042"/>
                <a:gd name="T100" fmla="*/ 0 w 1475"/>
                <a:gd name="T101" fmla="*/ 0 h 1042"/>
                <a:gd name="T102" fmla="*/ 0 w 1475"/>
                <a:gd name="T103" fmla="*/ 0 h 1042"/>
                <a:gd name="T104" fmla="*/ 0 w 1475"/>
                <a:gd name="T105" fmla="*/ 0 h 1042"/>
                <a:gd name="T106" fmla="*/ 0 w 1475"/>
                <a:gd name="T107" fmla="*/ 0 h 1042"/>
                <a:gd name="T108" fmla="*/ 0 w 1475"/>
                <a:gd name="T109" fmla="*/ 0 h 1042"/>
                <a:gd name="T110" fmla="*/ 0 w 1475"/>
                <a:gd name="T111" fmla="*/ 0 h 1042"/>
                <a:gd name="T112" fmla="*/ 0 w 1475"/>
                <a:gd name="T113" fmla="*/ 0 h 1042"/>
                <a:gd name="T114" fmla="*/ 0 w 1475"/>
                <a:gd name="T115" fmla="*/ 0 h 1042"/>
                <a:gd name="T116" fmla="*/ 0 w 1475"/>
                <a:gd name="T117" fmla="*/ 0 h 10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042"/>
                <a:gd name="T179" fmla="*/ 1475 w 1475"/>
                <a:gd name="T180" fmla="*/ 1042 h 10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042">
                  <a:moveTo>
                    <a:pt x="1475" y="1042"/>
                  </a:moveTo>
                  <a:lnTo>
                    <a:pt x="1415" y="1041"/>
                  </a:lnTo>
                  <a:lnTo>
                    <a:pt x="1358" y="1039"/>
                  </a:lnTo>
                  <a:lnTo>
                    <a:pt x="1303" y="1034"/>
                  </a:lnTo>
                  <a:lnTo>
                    <a:pt x="1251" y="1028"/>
                  </a:lnTo>
                  <a:lnTo>
                    <a:pt x="1202" y="1021"/>
                  </a:lnTo>
                  <a:lnTo>
                    <a:pt x="1154" y="1011"/>
                  </a:lnTo>
                  <a:lnTo>
                    <a:pt x="1109" y="1001"/>
                  </a:lnTo>
                  <a:lnTo>
                    <a:pt x="1066" y="988"/>
                  </a:lnTo>
                  <a:lnTo>
                    <a:pt x="1025" y="975"/>
                  </a:lnTo>
                  <a:lnTo>
                    <a:pt x="986" y="960"/>
                  </a:lnTo>
                  <a:lnTo>
                    <a:pt x="949" y="943"/>
                  </a:lnTo>
                  <a:lnTo>
                    <a:pt x="914" y="926"/>
                  </a:lnTo>
                  <a:lnTo>
                    <a:pt x="881" y="907"/>
                  </a:lnTo>
                  <a:lnTo>
                    <a:pt x="849" y="888"/>
                  </a:lnTo>
                  <a:lnTo>
                    <a:pt x="820" y="867"/>
                  </a:lnTo>
                  <a:lnTo>
                    <a:pt x="791" y="846"/>
                  </a:lnTo>
                  <a:lnTo>
                    <a:pt x="764" y="823"/>
                  </a:lnTo>
                  <a:lnTo>
                    <a:pt x="738" y="800"/>
                  </a:lnTo>
                  <a:lnTo>
                    <a:pt x="713" y="777"/>
                  </a:lnTo>
                  <a:lnTo>
                    <a:pt x="691" y="753"/>
                  </a:lnTo>
                  <a:lnTo>
                    <a:pt x="668" y="728"/>
                  </a:lnTo>
                  <a:lnTo>
                    <a:pt x="648" y="702"/>
                  </a:lnTo>
                  <a:lnTo>
                    <a:pt x="627" y="676"/>
                  </a:lnTo>
                  <a:lnTo>
                    <a:pt x="608" y="650"/>
                  </a:lnTo>
                  <a:lnTo>
                    <a:pt x="590" y="624"/>
                  </a:lnTo>
                  <a:lnTo>
                    <a:pt x="572" y="597"/>
                  </a:lnTo>
                  <a:lnTo>
                    <a:pt x="555" y="571"/>
                  </a:lnTo>
                  <a:lnTo>
                    <a:pt x="538" y="544"/>
                  </a:lnTo>
                  <a:lnTo>
                    <a:pt x="506" y="490"/>
                  </a:lnTo>
                  <a:lnTo>
                    <a:pt x="476" y="437"/>
                  </a:lnTo>
                  <a:lnTo>
                    <a:pt x="527" y="408"/>
                  </a:lnTo>
                  <a:lnTo>
                    <a:pt x="555" y="459"/>
                  </a:lnTo>
                  <a:lnTo>
                    <a:pt x="586" y="510"/>
                  </a:lnTo>
                  <a:lnTo>
                    <a:pt x="601" y="536"/>
                  </a:lnTo>
                  <a:lnTo>
                    <a:pt x="617" y="561"/>
                  </a:lnTo>
                  <a:lnTo>
                    <a:pt x="634" y="587"/>
                  </a:lnTo>
                  <a:lnTo>
                    <a:pt x="652" y="612"/>
                  </a:lnTo>
                  <a:lnTo>
                    <a:pt x="670" y="637"/>
                  </a:lnTo>
                  <a:lnTo>
                    <a:pt x="690" y="661"/>
                  </a:lnTo>
                  <a:lnTo>
                    <a:pt x="710" y="685"/>
                  </a:lnTo>
                  <a:lnTo>
                    <a:pt x="730" y="709"/>
                  </a:lnTo>
                  <a:lnTo>
                    <a:pt x="753" y="732"/>
                  </a:lnTo>
                  <a:lnTo>
                    <a:pt x="775" y="754"/>
                  </a:lnTo>
                  <a:lnTo>
                    <a:pt x="800" y="777"/>
                  </a:lnTo>
                  <a:lnTo>
                    <a:pt x="825" y="797"/>
                  </a:lnTo>
                  <a:lnTo>
                    <a:pt x="852" y="817"/>
                  </a:lnTo>
                  <a:lnTo>
                    <a:pt x="882" y="838"/>
                  </a:lnTo>
                  <a:lnTo>
                    <a:pt x="911" y="856"/>
                  </a:lnTo>
                  <a:lnTo>
                    <a:pt x="943" y="874"/>
                  </a:lnTo>
                  <a:lnTo>
                    <a:pt x="977" y="890"/>
                  </a:lnTo>
                  <a:lnTo>
                    <a:pt x="1012" y="906"/>
                  </a:lnTo>
                  <a:lnTo>
                    <a:pt x="1048" y="919"/>
                  </a:lnTo>
                  <a:lnTo>
                    <a:pt x="1086" y="933"/>
                  </a:lnTo>
                  <a:lnTo>
                    <a:pt x="1128" y="944"/>
                  </a:lnTo>
                  <a:lnTo>
                    <a:pt x="1170" y="954"/>
                  </a:lnTo>
                  <a:lnTo>
                    <a:pt x="1215" y="963"/>
                  </a:lnTo>
                  <a:lnTo>
                    <a:pt x="1263" y="971"/>
                  </a:lnTo>
                  <a:lnTo>
                    <a:pt x="1312" y="977"/>
                  </a:lnTo>
                  <a:lnTo>
                    <a:pt x="1363" y="981"/>
                  </a:lnTo>
                  <a:lnTo>
                    <a:pt x="1417" y="984"/>
                  </a:lnTo>
                  <a:lnTo>
                    <a:pt x="1475" y="984"/>
                  </a:lnTo>
                  <a:lnTo>
                    <a:pt x="1475" y="1042"/>
                  </a:lnTo>
                  <a:close/>
                  <a:moveTo>
                    <a:pt x="476" y="437"/>
                  </a:moveTo>
                  <a:lnTo>
                    <a:pt x="454" y="399"/>
                  </a:lnTo>
                  <a:lnTo>
                    <a:pt x="434" y="363"/>
                  </a:lnTo>
                  <a:lnTo>
                    <a:pt x="413" y="328"/>
                  </a:lnTo>
                  <a:lnTo>
                    <a:pt x="390" y="293"/>
                  </a:lnTo>
                  <a:lnTo>
                    <a:pt x="367" y="260"/>
                  </a:lnTo>
                  <a:lnTo>
                    <a:pt x="345" y="230"/>
                  </a:lnTo>
                  <a:lnTo>
                    <a:pt x="332" y="214"/>
                  </a:lnTo>
                  <a:lnTo>
                    <a:pt x="320" y="200"/>
                  </a:lnTo>
                  <a:lnTo>
                    <a:pt x="306" y="187"/>
                  </a:lnTo>
                  <a:lnTo>
                    <a:pt x="294" y="173"/>
                  </a:lnTo>
                  <a:lnTo>
                    <a:pt x="279" y="160"/>
                  </a:lnTo>
                  <a:lnTo>
                    <a:pt x="266" y="148"/>
                  </a:lnTo>
                  <a:lnTo>
                    <a:pt x="251" y="137"/>
                  </a:lnTo>
                  <a:lnTo>
                    <a:pt x="235" y="126"/>
                  </a:lnTo>
                  <a:lnTo>
                    <a:pt x="219" y="116"/>
                  </a:lnTo>
                  <a:lnTo>
                    <a:pt x="204" y="106"/>
                  </a:lnTo>
                  <a:lnTo>
                    <a:pt x="187" y="97"/>
                  </a:lnTo>
                  <a:lnTo>
                    <a:pt x="168" y="90"/>
                  </a:lnTo>
                  <a:lnTo>
                    <a:pt x="150" y="83"/>
                  </a:lnTo>
                  <a:lnTo>
                    <a:pt x="131" y="77"/>
                  </a:lnTo>
                  <a:lnTo>
                    <a:pt x="112" y="71"/>
                  </a:lnTo>
                  <a:lnTo>
                    <a:pt x="92" y="67"/>
                  </a:lnTo>
                  <a:lnTo>
                    <a:pt x="70" y="64"/>
                  </a:lnTo>
                  <a:lnTo>
                    <a:pt x="48" y="61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4"/>
                  </a:lnTo>
                  <a:lnTo>
                    <a:pt x="78" y="6"/>
                  </a:lnTo>
                  <a:lnTo>
                    <a:pt x="103" y="9"/>
                  </a:lnTo>
                  <a:lnTo>
                    <a:pt x="126" y="15"/>
                  </a:lnTo>
                  <a:lnTo>
                    <a:pt x="148" y="21"/>
                  </a:lnTo>
                  <a:lnTo>
                    <a:pt x="170" y="27"/>
                  </a:lnTo>
                  <a:lnTo>
                    <a:pt x="190" y="34"/>
                  </a:lnTo>
                  <a:lnTo>
                    <a:pt x="209" y="43"/>
                  </a:lnTo>
                  <a:lnTo>
                    <a:pt x="228" y="52"/>
                  </a:lnTo>
                  <a:lnTo>
                    <a:pt x="246" y="62"/>
                  </a:lnTo>
                  <a:lnTo>
                    <a:pt x="265" y="74"/>
                  </a:lnTo>
                  <a:lnTo>
                    <a:pt x="280" y="85"/>
                  </a:lnTo>
                  <a:lnTo>
                    <a:pt x="297" y="97"/>
                  </a:lnTo>
                  <a:lnTo>
                    <a:pt x="313" y="110"/>
                  </a:lnTo>
                  <a:lnTo>
                    <a:pt x="328" y="123"/>
                  </a:lnTo>
                  <a:lnTo>
                    <a:pt x="343" y="138"/>
                  </a:lnTo>
                  <a:lnTo>
                    <a:pt x="357" y="153"/>
                  </a:lnTo>
                  <a:lnTo>
                    <a:pt x="371" y="169"/>
                  </a:lnTo>
                  <a:lnTo>
                    <a:pt x="384" y="184"/>
                  </a:lnTo>
                  <a:lnTo>
                    <a:pt x="409" y="218"/>
                  </a:lnTo>
                  <a:lnTo>
                    <a:pt x="434" y="253"/>
                  </a:lnTo>
                  <a:lnTo>
                    <a:pt x="458" y="291"/>
                  </a:lnTo>
                  <a:lnTo>
                    <a:pt x="480" y="329"/>
                  </a:lnTo>
                  <a:lnTo>
                    <a:pt x="504" y="368"/>
                  </a:lnTo>
                  <a:lnTo>
                    <a:pt x="527" y="408"/>
                  </a:lnTo>
                  <a:lnTo>
                    <a:pt x="476" y="4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95" name="Line 118"/>
            <p:cNvSpPr>
              <a:spLocks noChangeShapeType="1"/>
            </p:cNvSpPr>
            <p:nvPr/>
          </p:nvSpPr>
          <p:spPr bwMode="auto">
            <a:xfrm>
              <a:off x="1614" y="3460"/>
              <a:ext cx="734" cy="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96" name="Freeform 119"/>
            <p:cNvSpPr>
              <a:spLocks/>
            </p:cNvSpPr>
            <p:nvPr/>
          </p:nvSpPr>
          <p:spPr bwMode="auto">
            <a:xfrm>
              <a:off x="1617" y="3216"/>
              <a:ext cx="728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97" name="Freeform 120"/>
            <p:cNvSpPr>
              <a:spLocks/>
            </p:cNvSpPr>
            <p:nvPr/>
          </p:nvSpPr>
          <p:spPr bwMode="auto">
            <a:xfrm>
              <a:off x="1617" y="3216"/>
              <a:ext cx="728" cy="247"/>
            </a:xfrm>
            <a:custGeom>
              <a:avLst/>
              <a:gdLst>
                <a:gd name="T0" fmla="*/ 0 w 2912"/>
                <a:gd name="T1" fmla="*/ 0 h 984"/>
                <a:gd name="T2" fmla="*/ 0 w 2912"/>
                <a:gd name="T3" fmla="*/ 0 h 984"/>
                <a:gd name="T4" fmla="*/ 0 w 2912"/>
                <a:gd name="T5" fmla="*/ 0 h 984"/>
                <a:gd name="T6" fmla="*/ 0 w 2912"/>
                <a:gd name="T7" fmla="*/ 0 h 984"/>
                <a:gd name="T8" fmla="*/ 0 w 2912"/>
                <a:gd name="T9" fmla="*/ 0 h 984"/>
                <a:gd name="T10" fmla="*/ 0 w 2912"/>
                <a:gd name="T11" fmla="*/ 0 h 984"/>
                <a:gd name="T12" fmla="*/ 0 w 2912"/>
                <a:gd name="T13" fmla="*/ 0 h 984"/>
                <a:gd name="T14" fmla="*/ 0 w 2912"/>
                <a:gd name="T15" fmla="*/ 0 h 984"/>
                <a:gd name="T16" fmla="*/ 0 w 2912"/>
                <a:gd name="T17" fmla="*/ 0 h 984"/>
                <a:gd name="T18" fmla="*/ 0 w 2912"/>
                <a:gd name="T19" fmla="*/ 0 h 984"/>
                <a:gd name="T20" fmla="*/ 0 w 2912"/>
                <a:gd name="T21" fmla="*/ 0 h 984"/>
                <a:gd name="T22" fmla="*/ 0 w 2912"/>
                <a:gd name="T23" fmla="*/ 0 h 984"/>
                <a:gd name="T24" fmla="*/ 0 w 2912"/>
                <a:gd name="T25" fmla="*/ 0 h 984"/>
                <a:gd name="T26" fmla="*/ 0 w 2912"/>
                <a:gd name="T27" fmla="*/ 0 h 984"/>
                <a:gd name="T28" fmla="*/ 0 w 2912"/>
                <a:gd name="T29" fmla="*/ 0 h 984"/>
                <a:gd name="T30" fmla="*/ 0 w 2912"/>
                <a:gd name="T31" fmla="*/ 0 h 984"/>
                <a:gd name="T32" fmla="*/ 0 w 2912"/>
                <a:gd name="T33" fmla="*/ 0 h 984"/>
                <a:gd name="T34" fmla="*/ 0 w 2912"/>
                <a:gd name="T35" fmla="*/ 0 h 984"/>
                <a:gd name="T36" fmla="*/ 0 w 2912"/>
                <a:gd name="T37" fmla="*/ 0 h 984"/>
                <a:gd name="T38" fmla="*/ 0 w 2912"/>
                <a:gd name="T39" fmla="*/ 0 h 984"/>
                <a:gd name="T40" fmla="*/ 0 w 2912"/>
                <a:gd name="T41" fmla="*/ 0 h 984"/>
                <a:gd name="T42" fmla="*/ 0 w 2912"/>
                <a:gd name="T43" fmla="*/ 0 h 984"/>
                <a:gd name="T44" fmla="*/ 0 w 2912"/>
                <a:gd name="T45" fmla="*/ 0 h 984"/>
                <a:gd name="T46" fmla="*/ 0 w 2912"/>
                <a:gd name="T47" fmla="*/ 0 h 984"/>
                <a:gd name="T48" fmla="*/ 0 w 2912"/>
                <a:gd name="T49" fmla="*/ 0 h 984"/>
                <a:gd name="T50" fmla="*/ 0 w 2912"/>
                <a:gd name="T51" fmla="*/ 0 h 984"/>
                <a:gd name="T52" fmla="*/ 0 w 2912"/>
                <a:gd name="T53" fmla="*/ 0 h 984"/>
                <a:gd name="T54" fmla="*/ 0 w 2912"/>
                <a:gd name="T55" fmla="*/ 0 h 984"/>
                <a:gd name="T56" fmla="*/ 0 w 2912"/>
                <a:gd name="T57" fmla="*/ 0 h 984"/>
                <a:gd name="T58" fmla="*/ 0 w 2912"/>
                <a:gd name="T59" fmla="*/ 0 h 984"/>
                <a:gd name="T60" fmla="*/ 0 w 2912"/>
                <a:gd name="T61" fmla="*/ 0 h 984"/>
                <a:gd name="T62" fmla="*/ 0 w 2912"/>
                <a:gd name="T63" fmla="*/ 0 h 984"/>
                <a:gd name="T64" fmla="*/ 0 w 2912"/>
                <a:gd name="T65" fmla="*/ 0 h 984"/>
                <a:gd name="T66" fmla="*/ 0 w 2912"/>
                <a:gd name="T67" fmla="*/ 0 h 984"/>
                <a:gd name="T68" fmla="*/ 0 w 2912"/>
                <a:gd name="T69" fmla="*/ 0 h 984"/>
                <a:gd name="T70" fmla="*/ 0 w 2912"/>
                <a:gd name="T71" fmla="*/ 0 h 984"/>
                <a:gd name="T72" fmla="*/ 0 w 2912"/>
                <a:gd name="T73" fmla="*/ 0 h 984"/>
                <a:gd name="T74" fmla="*/ 0 w 2912"/>
                <a:gd name="T75" fmla="*/ 0 h 984"/>
                <a:gd name="T76" fmla="*/ 0 w 2912"/>
                <a:gd name="T77" fmla="*/ 0 h 984"/>
                <a:gd name="T78" fmla="*/ 0 w 2912"/>
                <a:gd name="T79" fmla="*/ 0 h 984"/>
                <a:gd name="T80" fmla="*/ 0 w 2912"/>
                <a:gd name="T81" fmla="*/ 0 h 984"/>
                <a:gd name="T82" fmla="*/ 0 w 2912"/>
                <a:gd name="T83" fmla="*/ 0 h 984"/>
                <a:gd name="T84" fmla="*/ 0 w 2912"/>
                <a:gd name="T85" fmla="*/ 0 h 984"/>
                <a:gd name="T86" fmla="*/ 0 w 2912"/>
                <a:gd name="T87" fmla="*/ 0 h 984"/>
                <a:gd name="T88" fmla="*/ 0 w 2912"/>
                <a:gd name="T89" fmla="*/ 0 h 984"/>
                <a:gd name="T90" fmla="*/ 0 w 2912"/>
                <a:gd name="T91" fmla="*/ 0 h 984"/>
                <a:gd name="T92" fmla="*/ 0 w 2912"/>
                <a:gd name="T93" fmla="*/ 0 h 984"/>
                <a:gd name="T94" fmla="*/ 0 w 2912"/>
                <a:gd name="T95" fmla="*/ 0 h 984"/>
                <a:gd name="T96" fmla="*/ 0 w 2912"/>
                <a:gd name="T97" fmla="*/ 0 h 984"/>
                <a:gd name="T98" fmla="*/ 0 w 2912"/>
                <a:gd name="T99" fmla="*/ 0 h 984"/>
                <a:gd name="T100" fmla="*/ 0 w 2912"/>
                <a:gd name="T101" fmla="*/ 0 h 984"/>
                <a:gd name="T102" fmla="*/ 0 w 2912"/>
                <a:gd name="T103" fmla="*/ 0 h 984"/>
                <a:gd name="T104" fmla="*/ 0 w 2912"/>
                <a:gd name="T105" fmla="*/ 0 h 984"/>
                <a:gd name="T106" fmla="*/ 0 w 2912"/>
                <a:gd name="T107" fmla="*/ 0 h 984"/>
                <a:gd name="T108" fmla="*/ 0 w 2912"/>
                <a:gd name="T109" fmla="*/ 0 h 984"/>
                <a:gd name="T110" fmla="*/ 0 w 2912"/>
                <a:gd name="T111" fmla="*/ 0 h 984"/>
                <a:gd name="T112" fmla="*/ 0 w 2912"/>
                <a:gd name="T113" fmla="*/ 0 h 984"/>
                <a:gd name="T114" fmla="*/ 0 w 2912"/>
                <a:gd name="T115" fmla="*/ 0 h 984"/>
                <a:gd name="T116" fmla="*/ 0 w 2912"/>
                <a:gd name="T117" fmla="*/ 0 h 984"/>
                <a:gd name="T118" fmla="*/ 0 w 2912"/>
                <a:gd name="T119" fmla="*/ 0 h 984"/>
                <a:gd name="T120" fmla="*/ 0 w 2912"/>
                <a:gd name="T121" fmla="*/ 0 h 984"/>
                <a:gd name="T122" fmla="*/ 0 w 2912"/>
                <a:gd name="T123" fmla="*/ 0 h 9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2"/>
                <a:gd name="T187" fmla="*/ 0 h 984"/>
                <a:gd name="T188" fmla="*/ 2912 w 2912"/>
                <a:gd name="T189" fmla="*/ 984 h 9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2" h="984">
                  <a:moveTo>
                    <a:pt x="0" y="984"/>
                  </a:moveTo>
                  <a:lnTo>
                    <a:pt x="2912" y="984"/>
                  </a:lnTo>
                  <a:lnTo>
                    <a:pt x="2813" y="980"/>
                  </a:lnTo>
                  <a:lnTo>
                    <a:pt x="2721" y="971"/>
                  </a:lnTo>
                  <a:lnTo>
                    <a:pt x="2638" y="958"/>
                  </a:lnTo>
                  <a:lnTo>
                    <a:pt x="2560" y="940"/>
                  </a:lnTo>
                  <a:lnTo>
                    <a:pt x="2490" y="918"/>
                  </a:lnTo>
                  <a:lnTo>
                    <a:pt x="2424" y="892"/>
                  </a:lnTo>
                  <a:lnTo>
                    <a:pt x="2364" y="862"/>
                  </a:lnTo>
                  <a:lnTo>
                    <a:pt x="2310" y="829"/>
                  </a:lnTo>
                  <a:lnTo>
                    <a:pt x="2260" y="793"/>
                  </a:lnTo>
                  <a:lnTo>
                    <a:pt x="2215" y="755"/>
                  </a:lnTo>
                  <a:lnTo>
                    <a:pt x="2174" y="715"/>
                  </a:lnTo>
                  <a:lnTo>
                    <a:pt x="2136" y="673"/>
                  </a:lnTo>
                  <a:lnTo>
                    <a:pt x="2101" y="629"/>
                  </a:lnTo>
                  <a:lnTo>
                    <a:pt x="2068" y="584"/>
                  </a:lnTo>
                  <a:lnTo>
                    <a:pt x="2039" y="538"/>
                  </a:lnTo>
                  <a:lnTo>
                    <a:pt x="2011" y="493"/>
                  </a:lnTo>
                  <a:lnTo>
                    <a:pt x="1957" y="402"/>
                  </a:lnTo>
                  <a:lnTo>
                    <a:pt x="1907" y="313"/>
                  </a:lnTo>
                  <a:lnTo>
                    <a:pt x="1881" y="271"/>
                  </a:lnTo>
                  <a:lnTo>
                    <a:pt x="1855" y="231"/>
                  </a:lnTo>
                  <a:lnTo>
                    <a:pt x="1826" y="193"/>
                  </a:lnTo>
                  <a:lnTo>
                    <a:pt x="1797" y="156"/>
                  </a:lnTo>
                  <a:lnTo>
                    <a:pt x="1766" y="122"/>
                  </a:lnTo>
                  <a:lnTo>
                    <a:pt x="1733" y="93"/>
                  </a:lnTo>
                  <a:lnTo>
                    <a:pt x="1696" y="67"/>
                  </a:lnTo>
                  <a:lnTo>
                    <a:pt x="1656" y="44"/>
                  </a:lnTo>
                  <a:lnTo>
                    <a:pt x="1613" y="25"/>
                  </a:lnTo>
                  <a:lnTo>
                    <a:pt x="1565" y="12"/>
                  </a:lnTo>
                  <a:lnTo>
                    <a:pt x="1513" y="4"/>
                  </a:lnTo>
                  <a:lnTo>
                    <a:pt x="1456" y="0"/>
                  </a:lnTo>
                  <a:lnTo>
                    <a:pt x="1399" y="4"/>
                  </a:lnTo>
                  <a:lnTo>
                    <a:pt x="1347" y="12"/>
                  </a:lnTo>
                  <a:lnTo>
                    <a:pt x="1300" y="25"/>
                  </a:lnTo>
                  <a:lnTo>
                    <a:pt x="1256" y="44"/>
                  </a:lnTo>
                  <a:lnTo>
                    <a:pt x="1216" y="67"/>
                  </a:lnTo>
                  <a:lnTo>
                    <a:pt x="1180" y="93"/>
                  </a:lnTo>
                  <a:lnTo>
                    <a:pt x="1146" y="122"/>
                  </a:lnTo>
                  <a:lnTo>
                    <a:pt x="1115" y="156"/>
                  </a:lnTo>
                  <a:lnTo>
                    <a:pt x="1086" y="193"/>
                  </a:lnTo>
                  <a:lnTo>
                    <a:pt x="1058" y="231"/>
                  </a:lnTo>
                  <a:lnTo>
                    <a:pt x="1032" y="271"/>
                  </a:lnTo>
                  <a:lnTo>
                    <a:pt x="1006" y="313"/>
                  </a:lnTo>
                  <a:lnTo>
                    <a:pt x="955" y="402"/>
                  </a:lnTo>
                  <a:lnTo>
                    <a:pt x="902" y="493"/>
                  </a:lnTo>
                  <a:lnTo>
                    <a:pt x="874" y="538"/>
                  </a:lnTo>
                  <a:lnTo>
                    <a:pt x="843" y="584"/>
                  </a:lnTo>
                  <a:lnTo>
                    <a:pt x="811" y="629"/>
                  </a:lnTo>
                  <a:lnTo>
                    <a:pt x="776" y="673"/>
                  </a:lnTo>
                  <a:lnTo>
                    <a:pt x="738" y="715"/>
                  </a:lnTo>
                  <a:lnTo>
                    <a:pt x="697" y="755"/>
                  </a:lnTo>
                  <a:lnTo>
                    <a:pt x="652" y="793"/>
                  </a:lnTo>
                  <a:lnTo>
                    <a:pt x="602" y="829"/>
                  </a:lnTo>
                  <a:lnTo>
                    <a:pt x="548" y="862"/>
                  </a:lnTo>
                  <a:lnTo>
                    <a:pt x="488" y="892"/>
                  </a:lnTo>
                  <a:lnTo>
                    <a:pt x="423" y="918"/>
                  </a:lnTo>
                  <a:lnTo>
                    <a:pt x="352" y="940"/>
                  </a:lnTo>
                  <a:lnTo>
                    <a:pt x="274" y="958"/>
                  </a:lnTo>
                  <a:lnTo>
                    <a:pt x="190" y="971"/>
                  </a:lnTo>
                  <a:lnTo>
                    <a:pt x="98" y="980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4763">
              <a:solidFill>
                <a:srgbClr val="84C2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9193" name="WordArt 121"/>
          <p:cNvSpPr>
            <a:spLocks noChangeArrowheads="1" noChangeShapeType="1" noTextEdit="1"/>
          </p:cNvSpPr>
          <p:nvPr/>
        </p:nvSpPr>
        <p:spPr bwMode="auto">
          <a:xfrm>
            <a:off x="2411413" y="3860800"/>
            <a:ext cx="7366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105492" name="Text Box 167"/>
          <p:cNvSpPr txBox="1">
            <a:spLocks noChangeArrowheads="1"/>
          </p:cNvSpPr>
          <p:nvPr/>
        </p:nvSpPr>
        <p:spPr bwMode="auto">
          <a:xfrm>
            <a:off x="4897438" y="896938"/>
            <a:ext cx="4005262" cy="27781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D.Polli </a:t>
            </a:r>
            <a:r>
              <a:rPr kumimoji="0" lang="it-IT" altLang="it-IT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Nature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467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440 (2010)</a:t>
            </a:r>
          </a:p>
        </p:txBody>
      </p:sp>
    </p:spTree>
    <p:extLst>
      <p:ext uri="{BB962C8B-B14F-4D97-AF65-F5344CB8AC3E}">
        <p14:creationId xmlns:p14="http://schemas.microsoft.com/office/powerpoint/2010/main" val="896997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2327 0.074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2725 -0.6817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340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7 0.07407 L 0.24584 0.14329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34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67871 L 0.11007 -0.0382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320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olo 14"/>
          <p:cNvSpPr>
            <a:spLocks noGrp="1"/>
          </p:cNvSpPr>
          <p:nvPr>
            <p:ph type="title"/>
          </p:nvPr>
        </p:nvSpPr>
        <p:spPr>
          <a:xfrm>
            <a:off x="719138" y="115888"/>
            <a:ext cx="7381875" cy="657225"/>
          </a:xfrm>
        </p:spPr>
        <p:txBody>
          <a:bodyPr/>
          <a:lstStyle/>
          <a:p>
            <a:r>
              <a:rPr lang="en-US" altLang="it-IT" sz="2800"/>
              <a:t>Numerical simulations: QM&amp;MM approach</a:t>
            </a:r>
            <a:endParaRPr lang="it-IT" altLang="it-IT" sz="2800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484438" y="2133600"/>
            <a:ext cx="4048125" cy="3671888"/>
            <a:chOff x="249" y="119"/>
            <a:chExt cx="3077" cy="2718"/>
          </a:xfrm>
        </p:grpSpPr>
        <p:sp>
          <p:nvSpPr>
            <p:cNvPr id="152590" name="Text Box 3"/>
            <p:cNvSpPr txBox="1">
              <a:spLocks noChangeArrowheads="1"/>
            </p:cNvSpPr>
            <p:nvPr/>
          </p:nvSpPr>
          <p:spPr bwMode="auto">
            <a:xfrm>
              <a:off x="3186" y="2251"/>
              <a:ext cx="1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52591" name="Picture 4" descr="MARRI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730" cy="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92" name="Text Box 5"/>
            <p:cNvSpPr txBox="1">
              <a:spLocks noChangeArrowheads="1"/>
            </p:cNvSpPr>
            <p:nvPr/>
          </p:nvSpPr>
          <p:spPr bwMode="auto">
            <a:xfrm>
              <a:off x="1156" y="434"/>
              <a:ext cx="45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QM</a:t>
              </a:r>
            </a:p>
          </p:txBody>
        </p:sp>
        <p:sp>
          <p:nvSpPr>
            <p:cNvPr id="152593" name="Rectangle 6"/>
            <p:cNvSpPr>
              <a:spLocks noChangeArrowheads="1"/>
            </p:cNvSpPr>
            <p:nvPr/>
          </p:nvSpPr>
          <p:spPr bwMode="auto">
            <a:xfrm>
              <a:off x="1746" y="618"/>
              <a:ext cx="463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MM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4284663" y="909638"/>
            <a:ext cx="3856037" cy="3238500"/>
            <a:chOff x="2699" y="346"/>
            <a:chExt cx="2429" cy="2040"/>
          </a:xfrm>
        </p:grpSpPr>
        <p:sp>
          <p:nvSpPr>
            <p:cNvPr id="152584" name="AutoShape 9"/>
            <p:cNvSpPr>
              <a:spLocks noChangeArrowheads="1"/>
            </p:cNvSpPr>
            <p:nvPr/>
          </p:nvSpPr>
          <p:spPr bwMode="auto">
            <a:xfrm>
              <a:off x="2699" y="346"/>
              <a:ext cx="1587" cy="20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8 w 21600"/>
                <a:gd name="T25" fmla="*/ 3166 h 21600"/>
                <a:gd name="T26" fmla="*/ 18442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594" y="10800"/>
                  </a:moveTo>
                  <a:cubicBezTo>
                    <a:pt x="7594" y="12571"/>
                    <a:pt x="9029" y="14006"/>
                    <a:pt x="10800" y="14006"/>
                  </a:cubicBezTo>
                  <a:cubicBezTo>
                    <a:pt x="12571" y="14006"/>
                    <a:pt x="14006" y="12571"/>
                    <a:pt x="14006" y="10800"/>
                  </a:cubicBezTo>
                  <a:cubicBezTo>
                    <a:pt x="14006" y="9029"/>
                    <a:pt x="12571" y="7594"/>
                    <a:pt x="10800" y="7594"/>
                  </a:cubicBezTo>
                  <a:cubicBezTo>
                    <a:pt x="9029" y="7594"/>
                    <a:pt x="7594" y="9029"/>
                    <a:pt x="7594" y="10800"/>
                  </a:cubicBezTo>
                  <a:close/>
                </a:path>
              </a:pathLst>
            </a:custGeom>
            <a:solidFill>
              <a:srgbClr val="6699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585" name="Oval 10"/>
            <p:cNvSpPr>
              <a:spLocks noChangeArrowheads="1"/>
            </p:cNvSpPr>
            <p:nvPr/>
          </p:nvSpPr>
          <p:spPr bwMode="auto">
            <a:xfrm>
              <a:off x="3255" y="1060"/>
              <a:ext cx="476" cy="612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586" name="AutoShape 11"/>
            <p:cNvSpPr>
              <a:spLocks noChangeArrowheads="1"/>
            </p:cNvSpPr>
            <p:nvPr/>
          </p:nvSpPr>
          <p:spPr bwMode="auto">
            <a:xfrm>
              <a:off x="4649" y="1706"/>
              <a:ext cx="479" cy="330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QM</a:t>
              </a:r>
            </a:p>
          </p:txBody>
        </p:sp>
        <p:sp>
          <p:nvSpPr>
            <p:cNvPr id="152587" name="Freeform 12"/>
            <p:cNvSpPr>
              <a:spLocks/>
            </p:cNvSpPr>
            <p:nvPr/>
          </p:nvSpPr>
          <p:spPr bwMode="auto">
            <a:xfrm>
              <a:off x="3433" y="1400"/>
              <a:ext cx="1216" cy="573"/>
            </a:xfrm>
            <a:custGeom>
              <a:avLst/>
              <a:gdLst>
                <a:gd name="T0" fmla="*/ 0 w 1619"/>
                <a:gd name="T1" fmla="*/ 0 h 573"/>
                <a:gd name="T2" fmla="*/ 5 w 1619"/>
                <a:gd name="T3" fmla="*/ 495 h 573"/>
                <a:gd name="T4" fmla="*/ 8 w 1619"/>
                <a:gd name="T5" fmla="*/ 468 h 573"/>
                <a:gd name="T6" fmla="*/ 0 60000 65536"/>
                <a:gd name="T7" fmla="*/ 0 60000 65536"/>
                <a:gd name="T8" fmla="*/ 0 60000 65536"/>
                <a:gd name="T9" fmla="*/ 0 w 1619"/>
                <a:gd name="T10" fmla="*/ 0 h 573"/>
                <a:gd name="T11" fmla="*/ 1619 w 1619"/>
                <a:gd name="T12" fmla="*/ 573 h 5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9" h="573">
                  <a:moveTo>
                    <a:pt x="0" y="0"/>
                  </a:moveTo>
                  <a:cubicBezTo>
                    <a:pt x="151" y="82"/>
                    <a:pt x="638" y="417"/>
                    <a:pt x="908" y="495"/>
                  </a:cubicBezTo>
                  <a:cubicBezTo>
                    <a:pt x="1178" y="573"/>
                    <a:pt x="1471" y="474"/>
                    <a:pt x="1619" y="468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oval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588" name="AutoShape 13"/>
            <p:cNvSpPr>
              <a:spLocks noChangeArrowheads="1"/>
            </p:cNvSpPr>
            <p:nvPr/>
          </p:nvSpPr>
          <p:spPr bwMode="auto">
            <a:xfrm>
              <a:off x="4558" y="845"/>
              <a:ext cx="479" cy="33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MM</a:t>
              </a:r>
            </a:p>
          </p:txBody>
        </p:sp>
        <p:sp>
          <p:nvSpPr>
            <p:cNvPr id="152589" name="Freeform 14"/>
            <p:cNvSpPr>
              <a:spLocks/>
            </p:cNvSpPr>
            <p:nvPr/>
          </p:nvSpPr>
          <p:spPr bwMode="auto">
            <a:xfrm>
              <a:off x="3704" y="784"/>
              <a:ext cx="854" cy="197"/>
            </a:xfrm>
            <a:custGeom>
              <a:avLst/>
              <a:gdLst>
                <a:gd name="T0" fmla="*/ 0 w 1375"/>
                <a:gd name="T1" fmla="*/ 0 h 616"/>
                <a:gd name="T2" fmla="*/ 1 w 1375"/>
                <a:gd name="T3" fmla="*/ 0 h 616"/>
                <a:gd name="T4" fmla="*/ 1 w 1375"/>
                <a:gd name="T5" fmla="*/ 0 h 616"/>
                <a:gd name="T6" fmla="*/ 0 60000 65536"/>
                <a:gd name="T7" fmla="*/ 0 60000 65536"/>
                <a:gd name="T8" fmla="*/ 0 60000 65536"/>
                <a:gd name="T9" fmla="*/ 0 w 1375"/>
                <a:gd name="T10" fmla="*/ 0 h 616"/>
                <a:gd name="T11" fmla="*/ 1375 w 1375"/>
                <a:gd name="T12" fmla="*/ 616 h 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5" h="616">
                  <a:moveTo>
                    <a:pt x="0" y="0"/>
                  </a:moveTo>
                  <a:cubicBezTo>
                    <a:pt x="140" y="39"/>
                    <a:pt x="611" y="134"/>
                    <a:pt x="840" y="237"/>
                  </a:cubicBezTo>
                  <a:cubicBezTo>
                    <a:pt x="1069" y="340"/>
                    <a:pt x="1264" y="537"/>
                    <a:pt x="1375" y="616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oval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19138" y="4652963"/>
            <a:ext cx="7740650" cy="9540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ecular region where atoms are directly involved in the breaking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forming of chemical bonds described at the QM level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(usually a rather small portion of the molecular system)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42875" y="5732463"/>
            <a:ext cx="8850313" cy="669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Remaining atoms (protein environment and/or solvent molecules) described at the MM level (MM region is usually very large and can include many thousands of atoms) </a:t>
            </a:r>
          </a:p>
        </p:txBody>
      </p:sp>
      <p:pic>
        <p:nvPicPr>
          <p:cNvPr id="152583" name="Immagin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00113"/>
            <a:ext cx="14843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440533"/>
      </p:ext>
    </p:extLst>
  </p:cSld>
  <p:clrMapOvr>
    <a:masterClrMapping/>
  </p:clrMapOvr>
  <p:transition spd="slow" advTm="61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25296 -0.20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10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434975" y="115888"/>
            <a:ext cx="7737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 of the presentation</a:t>
            </a:r>
            <a:endParaRPr kumimoji="0" lang="en-US" altLang="it-IT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975" y="1096047"/>
            <a:ext cx="8301038" cy="61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1" rIns="95781" bIns="47891"/>
          <a:lstStyle/>
          <a:p>
            <a:pPr marL="358775" marR="0" lvl="0" indent="-358775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CC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CONICAL INTERSECTIONS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821" y="2563812"/>
            <a:ext cx="8301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1" rIns="95781" bIns="47891"/>
          <a:lstStyle/>
          <a:p>
            <a:pPr marL="358775" marR="0" lvl="0" indent="-358775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CC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ULTRAFAST DYNAMICS OF THE PRIMARY EVENT OF VISION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822" y="3944539"/>
            <a:ext cx="83010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1" rIns="95781" bIns="47891"/>
          <a:lstStyle/>
          <a:p>
            <a:pPr marL="358775" marR="0" lvl="0" indent="-358775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CC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ULTRAFAST PHOTOPROTECTION MECHANISMS IN DNA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5157192"/>
            <a:ext cx="83010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1" rIns="95781" bIns="47891"/>
          <a:lstStyle/>
          <a:p>
            <a:pPr marL="358775" marR="0" lvl="0" indent="-358775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CC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 TO STUDY CONICAL INTERSECTIONS WITH XFELS</a:t>
            </a:r>
          </a:p>
        </p:txBody>
      </p:sp>
    </p:spTree>
    <p:extLst>
      <p:ext uri="{BB962C8B-B14F-4D97-AF65-F5344CB8AC3E}">
        <p14:creationId xmlns:p14="http://schemas.microsoft.com/office/powerpoint/2010/main" val="2684002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521D0-5616-444C-9DE8-AEBB02972DD3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with Numerical Simulations</a:t>
            </a:r>
          </a:p>
        </p:txBody>
      </p:sp>
      <p:pic>
        <p:nvPicPr>
          <p:cNvPr id="154628" name="Picture 4" descr="Fig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48688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WordArt 10"/>
          <p:cNvSpPr>
            <a:spLocks noChangeArrowheads="1" noChangeShapeType="1" noTextEdit="1"/>
          </p:cNvSpPr>
          <p:nvPr/>
        </p:nvSpPr>
        <p:spPr bwMode="auto">
          <a:xfrm rot="-5400000">
            <a:off x="130175" y="3813175"/>
            <a:ext cx="2520950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Experiments</a:t>
            </a:r>
          </a:p>
        </p:txBody>
      </p:sp>
      <p:sp>
        <p:nvSpPr>
          <p:cNvPr id="154630" name="WordArt 11"/>
          <p:cNvSpPr>
            <a:spLocks noChangeArrowheads="1" noChangeShapeType="1" noTextEdit="1"/>
          </p:cNvSpPr>
          <p:nvPr/>
        </p:nvSpPr>
        <p:spPr bwMode="auto">
          <a:xfrm rot="-5400000">
            <a:off x="6025356" y="3777457"/>
            <a:ext cx="1439863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107527" name="Text Box 167"/>
          <p:cNvSpPr txBox="1">
            <a:spLocks noChangeArrowheads="1"/>
          </p:cNvSpPr>
          <p:nvPr/>
        </p:nvSpPr>
        <p:spPr bwMode="auto">
          <a:xfrm>
            <a:off x="5138738" y="6237288"/>
            <a:ext cx="4005262" cy="27781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D.Polli </a:t>
            </a:r>
            <a:r>
              <a:rPr kumimoji="0" lang="it-IT" altLang="it-IT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Nature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467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440 (2010)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69" y="1268760"/>
            <a:ext cx="16859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968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14" r="11638" b="-14"/>
          <a:stretch/>
        </p:blipFill>
        <p:spPr bwMode="auto">
          <a:xfrm>
            <a:off x="539552" y="1052736"/>
            <a:ext cx="8136904" cy="5249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83568" y="3717032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Ultrafast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photoprotection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mechanisms</a:t>
            </a:r>
            <a:r>
              <a:rPr lang="it-IT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DNA</a:t>
            </a:r>
          </a:p>
        </p:txBody>
      </p:sp>
    </p:spTree>
    <p:extLst>
      <p:ext uri="{BB962C8B-B14F-4D97-AF65-F5344CB8AC3E}">
        <p14:creationId xmlns:p14="http://schemas.microsoft.com/office/powerpoint/2010/main" val="20174329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C:\Users\ARS-pc\Documents\Politecnico\Talks\Presentazione fine primo anno\Immagini\f11-05c_dna_structure-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4668" r="391"/>
          <a:stretch>
            <a:fillRect/>
          </a:stretch>
        </p:blipFill>
        <p:spPr bwMode="auto">
          <a:xfrm>
            <a:off x="900113" y="1700213"/>
            <a:ext cx="28051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347" name="Gruppo 14"/>
          <p:cNvGrpSpPr>
            <a:grpSpLocks/>
          </p:cNvGrpSpPr>
          <p:nvPr/>
        </p:nvGrpSpPr>
        <p:grpSpPr bwMode="auto">
          <a:xfrm>
            <a:off x="2771775" y="4014788"/>
            <a:ext cx="2571750" cy="768350"/>
            <a:chOff x="5000628" y="4517668"/>
            <a:chExt cx="2572081" cy="768720"/>
          </a:xfrm>
        </p:grpSpPr>
        <p:sp>
          <p:nvSpPr>
            <p:cNvPr id="7" name="Ovale 6"/>
            <p:cNvSpPr/>
            <p:nvPr/>
          </p:nvSpPr>
          <p:spPr>
            <a:xfrm>
              <a:off x="5000628" y="4517668"/>
              <a:ext cx="1071701" cy="76872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 flipV="1">
              <a:off x="6083442" y="4628847"/>
              <a:ext cx="1489267" cy="21600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348" name="Rectangle 1"/>
          <p:cNvSpPr>
            <a:spLocks noChangeArrowheads="1"/>
          </p:cNvSpPr>
          <p:nvPr/>
        </p:nvSpPr>
        <p:spPr bwMode="auto">
          <a:xfrm>
            <a:off x="5508625" y="3641725"/>
            <a:ext cx="3467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Nucleotide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nucleobase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sugar (deoxyribose or ribose)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phosphate group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349" name="Rectangle 1"/>
          <p:cNvSpPr>
            <a:spLocks noChangeArrowheads="1"/>
          </p:cNvSpPr>
          <p:nvPr/>
        </p:nvSpPr>
        <p:spPr bwMode="auto">
          <a:xfrm>
            <a:off x="3609975" y="1549400"/>
            <a:ext cx="34686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Nucleoside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nucleobase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sugar (deoxyribose or ribose)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5350" name="Gruppo 13"/>
          <p:cNvGrpSpPr>
            <a:grpSpLocks/>
          </p:cNvGrpSpPr>
          <p:nvPr/>
        </p:nvGrpSpPr>
        <p:grpSpPr bwMode="auto">
          <a:xfrm>
            <a:off x="1879600" y="1968500"/>
            <a:ext cx="1612900" cy="3311525"/>
            <a:chOff x="4675324" y="3257651"/>
            <a:chExt cx="1612931" cy="3311022"/>
          </a:xfrm>
        </p:grpSpPr>
        <p:sp>
          <p:nvSpPr>
            <p:cNvPr id="16" name="Ovale 15"/>
            <p:cNvSpPr/>
            <p:nvPr/>
          </p:nvSpPr>
          <p:spPr>
            <a:xfrm rot="19934440" flipV="1">
              <a:off x="4675324" y="5975038"/>
              <a:ext cx="1003319" cy="593635"/>
            </a:xfrm>
            <a:prstGeom prst="ellipse">
              <a:avLst/>
            </a:prstGeom>
            <a:noFill/>
            <a:ln w="50800">
              <a:solidFill>
                <a:srgbClr val="1109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5207147" y="3257651"/>
              <a:ext cx="1081108" cy="2684055"/>
            </a:xfrm>
            <a:prstGeom prst="straightConnector1">
              <a:avLst/>
            </a:prstGeom>
            <a:ln w="50800">
              <a:solidFill>
                <a:srgbClr val="1109A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8"/>
          <p:cNvSpPr txBox="1"/>
          <p:nvPr/>
        </p:nvSpPr>
        <p:spPr>
          <a:xfrm>
            <a:off x="2411413" y="77788"/>
            <a:ext cx="3529012" cy="5397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Nucleic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acids</a:t>
            </a:r>
            <a:endParaRPr kumimoji="0" lang="it-IT" sz="29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5352" name="Rettangolo 19"/>
          <p:cNvSpPr>
            <a:spLocks noChangeArrowheads="1"/>
          </p:cNvSpPr>
          <p:nvPr/>
        </p:nvSpPr>
        <p:spPr bwMode="auto">
          <a:xfrm>
            <a:off x="8794750" y="6524625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5B8A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5B8A9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ttangolo 20"/>
          <p:cNvSpPr>
            <a:spLocks noChangeArrowheads="1"/>
          </p:cNvSpPr>
          <p:nvPr/>
        </p:nvSpPr>
        <p:spPr bwMode="auto">
          <a:xfrm>
            <a:off x="4881563" y="1257300"/>
            <a:ext cx="34909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absorption in the UV range</a:t>
            </a:r>
          </a:p>
        </p:txBody>
      </p:sp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1"/>
          <a:stretch>
            <a:fillRect/>
          </a:stretch>
        </p:blipFill>
        <p:spPr bwMode="auto">
          <a:xfrm>
            <a:off x="374650" y="1574800"/>
            <a:ext cx="38592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6372" name="Gruppo 9"/>
          <p:cNvGrpSpPr>
            <a:grpSpLocks/>
          </p:cNvGrpSpPr>
          <p:nvPr/>
        </p:nvGrpSpPr>
        <p:grpSpPr bwMode="auto">
          <a:xfrm>
            <a:off x="4140200" y="1574800"/>
            <a:ext cx="4846638" cy="4652963"/>
            <a:chOff x="4357686" y="1857364"/>
            <a:chExt cx="4847676" cy="4652765"/>
          </a:xfrm>
        </p:grpSpPr>
        <p:grpSp>
          <p:nvGrpSpPr>
            <p:cNvPr id="186377" name="Gruppo 16"/>
            <p:cNvGrpSpPr>
              <a:grpSpLocks/>
            </p:cNvGrpSpPr>
            <p:nvPr/>
          </p:nvGrpSpPr>
          <p:grpSpPr bwMode="auto">
            <a:xfrm>
              <a:off x="4484449" y="1857364"/>
              <a:ext cx="4720913" cy="4060800"/>
              <a:chOff x="4643438" y="1214422"/>
              <a:chExt cx="4720913" cy="4060800"/>
            </a:xfrm>
          </p:grpSpPr>
          <p:pic>
            <p:nvPicPr>
              <p:cNvPr id="186379" name="Picture 2" descr="C:\Users\ARS-pc\Documents\Politecnico\Talks\Presentazione fine primo anno\Immagini\spettroassorbiment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438" y="1214422"/>
                <a:ext cx="4720913" cy="406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380" name="TextBox 2"/>
              <p:cNvSpPr txBox="1">
                <a:spLocks noChangeArrowheads="1"/>
              </p:cNvSpPr>
              <p:nvPr/>
            </p:nvSpPr>
            <p:spPr bwMode="auto">
              <a:xfrm>
                <a:off x="7572396" y="1643050"/>
                <a:ext cx="59693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C80"/>
                  </a:buClr>
                  <a:buFont typeface="Wingdings" panose="05000000000000000000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D8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C80"/>
                  </a:buCl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Gua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Cyt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Thy</a:t>
                </a:r>
              </a:p>
            </p:txBody>
          </p:sp>
        </p:grpSp>
        <p:sp>
          <p:nvSpPr>
            <p:cNvPr id="186378" name="Rectangle 1"/>
            <p:cNvSpPr>
              <a:spLocks noChangeArrowheads="1"/>
            </p:cNvSpPr>
            <p:nvPr/>
          </p:nvSpPr>
          <p:spPr bwMode="auto">
            <a:xfrm>
              <a:off x="4357686" y="6048464"/>
              <a:ext cx="45720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C80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C80"/>
                </a:buCl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9525" y="98425"/>
            <a:ext cx="9144000" cy="5397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Nucleobases</a:t>
            </a:r>
            <a:endParaRPr kumimoji="0" lang="it-IT" sz="29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4650" y="1574800"/>
            <a:ext cx="3859213" cy="1854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375" name="Rettangolo 11"/>
          <p:cNvSpPr>
            <a:spLocks noChangeArrowheads="1"/>
          </p:cNvSpPr>
          <p:nvPr/>
        </p:nvSpPr>
        <p:spPr bwMode="auto">
          <a:xfrm>
            <a:off x="8794750" y="6524625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5B8A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5B8A9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376" name="Text Box 15"/>
          <p:cNvSpPr txBox="1">
            <a:spLocks noChangeArrowheads="1"/>
          </p:cNvSpPr>
          <p:nvPr/>
        </p:nvSpPr>
        <p:spPr bwMode="auto">
          <a:xfrm>
            <a:off x="4572000" y="5740400"/>
            <a:ext cx="4281488" cy="681038"/>
          </a:xfrm>
          <a:prstGeom prst="rect">
            <a:avLst/>
          </a:prstGeom>
          <a:noFill/>
          <a:ln w="12700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096" tIns="19810" rIns="38096" bIns="1981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Middleton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Annu. Rev. Phys. Chem.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217 (2009)</a:t>
            </a:r>
          </a:p>
          <a:p>
            <a:pPr marL="0" marR="0" lvl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Crespo-Hern</a:t>
            </a:r>
            <a:r>
              <a:rPr kumimoji="0" lang="es-E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ández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 </a:t>
            </a: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436</a:t>
            </a: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1141 </a:t>
            </a: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(2005)</a:t>
            </a:r>
            <a:endParaRPr kumimoji="0" lang="it-I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Crespo-Hern</a:t>
            </a:r>
            <a:r>
              <a:rPr kumimoji="0" lang="es-E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ández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Chem. Rev. </a:t>
            </a: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</a:t>
            </a: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1977 </a:t>
            </a: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(2004)</a:t>
            </a:r>
            <a:endParaRPr kumimoji="0" lang="it-I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"/>
          <p:cNvSpPr txBox="1">
            <a:spLocks/>
          </p:cNvSpPr>
          <p:nvPr/>
        </p:nvSpPr>
        <p:spPr>
          <a:xfrm>
            <a:off x="428625" y="703263"/>
            <a:ext cx="8286750" cy="1141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UV light absorption might cause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damages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(formation of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pyrimidine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dimers, disruption in the strand, error during the copy and genomic lesions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87395" name="Gruppo 1"/>
          <p:cNvGrpSpPr>
            <a:grpSpLocks noChangeAspect="1"/>
          </p:cNvGrpSpPr>
          <p:nvPr/>
        </p:nvGrpSpPr>
        <p:grpSpPr bwMode="auto">
          <a:xfrm>
            <a:off x="400050" y="2205038"/>
            <a:ext cx="3705225" cy="2930525"/>
            <a:chOff x="528834" y="2311078"/>
            <a:chExt cx="3576895" cy="2660399"/>
          </a:xfrm>
        </p:grpSpPr>
        <p:grpSp>
          <p:nvGrpSpPr>
            <p:cNvPr id="187400" name="Gruppo 16"/>
            <p:cNvGrpSpPr>
              <a:grpSpLocks/>
            </p:cNvGrpSpPr>
            <p:nvPr/>
          </p:nvGrpSpPr>
          <p:grpSpPr bwMode="auto">
            <a:xfrm>
              <a:off x="528834" y="2311078"/>
              <a:ext cx="3576895" cy="2660399"/>
              <a:chOff x="357158" y="2714621"/>
              <a:chExt cx="3576895" cy="2658922"/>
            </a:xfrm>
          </p:grpSpPr>
          <p:pic>
            <p:nvPicPr>
              <p:cNvPr id="187402" name="Picture 4" descr="C:\Users\ARS-pc\Documents\Politecnico\Talks\Presentazione fine primo anno\Immagini\Dna_damaged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493" b="29240"/>
              <a:stretch>
                <a:fillRect/>
              </a:stretch>
            </p:blipFill>
            <p:spPr bwMode="auto">
              <a:xfrm>
                <a:off x="2571736" y="2714621"/>
                <a:ext cx="1362317" cy="258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03" name="Picture 5" descr="C:\Users\ARS-pc\Documents\Politecnico\Talks\Presentazione fine primo anno\Immagini\Dna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47"/>
              <a:stretch>
                <a:fillRect/>
              </a:stretch>
            </p:blipFill>
            <p:spPr bwMode="auto">
              <a:xfrm>
                <a:off x="357158" y="2786058"/>
                <a:ext cx="1285884" cy="258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Saetta 19"/>
              <p:cNvSpPr/>
              <p:nvPr/>
            </p:nvSpPr>
            <p:spPr>
              <a:xfrm>
                <a:off x="1929521" y="3501063"/>
                <a:ext cx="427573" cy="570386"/>
              </a:xfrm>
              <a:prstGeom prst="lightningBol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05" name="CasellaDiTesto 20"/>
              <p:cNvSpPr txBox="1">
                <a:spLocks noChangeArrowheads="1"/>
              </p:cNvSpPr>
              <p:nvPr/>
            </p:nvSpPr>
            <p:spPr bwMode="auto">
              <a:xfrm>
                <a:off x="1714968" y="3143851"/>
                <a:ext cx="861275" cy="306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C80"/>
                  </a:buClr>
                  <a:buFont typeface="Wingdings" panose="05000000000000000000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D8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C80"/>
                  </a:buCl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nion Web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2946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UV light</a:t>
                </a:r>
              </a:p>
            </p:txBody>
          </p:sp>
        </p:grpSp>
        <p:sp>
          <p:nvSpPr>
            <p:cNvPr id="10" name="Ovale 9"/>
            <p:cNvSpPr/>
            <p:nvPr/>
          </p:nvSpPr>
          <p:spPr>
            <a:xfrm>
              <a:off x="2924159" y="3354485"/>
              <a:ext cx="1071229" cy="857495"/>
            </a:xfrm>
            <a:prstGeom prst="ellips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7396" name="Rettangolo 11"/>
          <p:cNvSpPr>
            <a:spLocks noChangeArrowheads="1"/>
          </p:cNvSpPr>
          <p:nvPr/>
        </p:nvSpPr>
        <p:spPr bwMode="auto">
          <a:xfrm>
            <a:off x="4279900" y="3028950"/>
            <a:ext cx="46847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Canonical nucleobases have </a:t>
            </a:r>
            <a:r>
              <a:rPr kumimoji="0" lang="en-US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photoprotective mechanisms </a:t>
            </a:r>
            <a:r>
              <a:rPr kumimoji="0" lang="en-US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prevent </a:t>
            </a:r>
            <a:r>
              <a:rPr kumimoji="0" lang="it-IT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photochemical reactions</a:t>
            </a:r>
            <a:r>
              <a:rPr kumimoji="0" lang="en-US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more than 99.9% of the photons are converted in a harmless way on the </a:t>
            </a:r>
            <a:r>
              <a:rPr kumimoji="0" lang="en-US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ultrafast timescale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-171450" y="152400"/>
            <a:ext cx="9144000" cy="5397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Nucleic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acids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and UV light</a:t>
            </a: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500063" y="5572125"/>
            <a:ext cx="81438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Aim:</a:t>
            </a:r>
            <a:r>
              <a:rPr kumimoji="0" lang="en-US" alt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understand ultrafast relaxation dynamics in DNA</a:t>
            </a:r>
            <a:endParaRPr kumimoji="0" lang="it-IT" altLang="it-IT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399" name="Rettangolo 18"/>
          <p:cNvSpPr>
            <a:spLocks noChangeArrowheads="1"/>
          </p:cNvSpPr>
          <p:nvPr/>
        </p:nvSpPr>
        <p:spPr bwMode="auto">
          <a:xfrm>
            <a:off x="8794750" y="6524625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5B8A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5B8A9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Transient absorption of uridine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A4237F-C7EE-436C-8934-11431AD495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5"/>
          <a:stretch/>
        </p:blipFill>
        <p:spPr>
          <a:xfrm>
            <a:off x="-2029" y="941083"/>
            <a:ext cx="5777682" cy="373055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52CB6F14-FF1B-4C53-B49D-DF3C0EE5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060" flipH="1">
            <a:off x="6692146" y="785572"/>
            <a:ext cx="1972378" cy="18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2354" y="6098139"/>
            <a:ext cx="6994871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R. Borrego-Varillas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it-IT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Nat. </a:t>
            </a:r>
            <a:r>
              <a:rPr lang="en-US" altLang="it-IT" sz="1600" dirty="0" err="1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7285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E7526146-BBFA-46A1-BE2A-007E7BAC51C6}"/>
              </a:ext>
            </a:extLst>
          </p:cNvPr>
          <p:cNvSpPr/>
          <p:nvPr/>
        </p:nvSpPr>
        <p:spPr>
          <a:xfrm>
            <a:off x="-11157" y="4994305"/>
            <a:ext cx="88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 uridine we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short-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lived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SE and PA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which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disappear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 100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give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way to a long-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lived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signal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B157BD9-1427-CF99-FE78-B387991DC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13035"/>
            <a:ext cx="1603161" cy="20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409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Transient absorption of uridine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52CB6F14-FF1B-4C53-B49D-DF3C0EE5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060" flipH="1">
            <a:off x="6830093" y="685238"/>
            <a:ext cx="2154265" cy="20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14">
            <a:extLst>
              <a:ext uri="{FF2B5EF4-FFF2-40B4-BE49-F238E27FC236}">
                <a16:creationId xmlns:a16="http://schemas.microsoft.com/office/drawing/2014/main" id="{E6B70948-7B1D-C862-FF3E-CC8D64C75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352" y="904316"/>
            <a:ext cx="4191000" cy="4514850"/>
          </a:xfrm>
          <a:prstGeom prst="rect">
            <a:avLst/>
          </a:prstGeom>
        </p:spPr>
      </p:pic>
      <p:pic>
        <p:nvPicPr>
          <p:cNvPr id="4" name="Graphic 48">
            <a:extLst>
              <a:ext uri="{FF2B5EF4-FFF2-40B4-BE49-F238E27FC236}">
                <a16:creationId xmlns:a16="http://schemas.microsoft.com/office/drawing/2014/main" id="{24ABB4DF-69C2-C0F0-F9CD-A1179ACFD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2125" y="2444279"/>
            <a:ext cx="628650" cy="295275"/>
          </a:xfrm>
          <a:prstGeom prst="rect">
            <a:avLst/>
          </a:prstGeom>
        </p:spPr>
      </p:pic>
      <p:grpSp>
        <p:nvGrpSpPr>
          <p:cNvPr id="5" name="Group 15">
            <a:extLst>
              <a:ext uri="{FF2B5EF4-FFF2-40B4-BE49-F238E27FC236}">
                <a16:creationId xmlns:a16="http://schemas.microsoft.com/office/drawing/2014/main" id="{DB84FDF0-D0C2-E401-D16C-CD25E93AC1AC}"/>
              </a:ext>
            </a:extLst>
          </p:cNvPr>
          <p:cNvGrpSpPr/>
          <p:nvPr/>
        </p:nvGrpSpPr>
        <p:grpSpPr>
          <a:xfrm>
            <a:off x="3299760" y="836712"/>
            <a:ext cx="1778130" cy="4454292"/>
            <a:chOff x="913157" y="1170807"/>
            <a:chExt cx="1778130" cy="4454292"/>
          </a:xfrm>
        </p:grpSpPr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63C65EEE-45AB-DB15-D70A-80E969B253E5}"/>
                </a:ext>
              </a:extLst>
            </p:cNvPr>
            <p:cNvSpPr txBox="1"/>
            <p:nvPr/>
          </p:nvSpPr>
          <p:spPr>
            <a:xfrm>
              <a:off x="913157" y="525576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Rockwell" panose="02060603020205020403" pitchFamily="18" charset="0"/>
                </a:rPr>
                <a:t>S</a:t>
              </a:r>
              <a:r>
                <a:rPr lang="en-US" baseline="-25000" dirty="0">
                  <a:latin typeface="Rockwell" panose="02060603020205020403" pitchFamily="18" charset="0"/>
                </a:rPr>
                <a:t>0</a:t>
              </a:r>
              <a:endParaRPr lang="it-IT" baseline="-25000" dirty="0">
                <a:latin typeface="Rockwell" panose="02060603020205020403" pitchFamily="18" charset="0"/>
              </a:endParaRP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3F575DF8-C5E5-53E0-2948-0E18D76AE20F}"/>
                </a:ext>
              </a:extLst>
            </p:cNvPr>
            <p:cNvSpPr txBox="1"/>
            <p:nvPr/>
          </p:nvSpPr>
          <p:spPr>
            <a:xfrm>
              <a:off x="1241659" y="126998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Rockwell" panose="02060603020205020403" pitchFamily="18" charset="0"/>
                </a:rPr>
                <a:t>S</a:t>
              </a:r>
              <a:r>
                <a:rPr lang="en-US" baseline="-25000" dirty="0">
                  <a:latin typeface="Rockwell" panose="02060603020205020403" pitchFamily="18" charset="0"/>
                </a:rPr>
                <a:t>1</a:t>
              </a:r>
              <a:endParaRPr lang="it-IT" baseline="-25000" dirty="0">
                <a:latin typeface="Rockwell" panose="02060603020205020403" pitchFamily="18" charset="0"/>
              </a:endParaRP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8023B34D-B02C-0BA4-F091-C57BF0F3115E}"/>
                </a:ext>
              </a:extLst>
            </p:cNvPr>
            <p:cNvSpPr txBox="1"/>
            <p:nvPr/>
          </p:nvSpPr>
          <p:spPr>
            <a:xfrm>
              <a:off x="2301437" y="1170807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Rockwell" panose="02060603020205020403" pitchFamily="18" charset="0"/>
                </a:rPr>
                <a:t>S</a:t>
              </a:r>
              <a:r>
                <a:rPr lang="en-US" baseline="-25000" dirty="0">
                  <a:latin typeface="Rockwell" panose="02060603020205020403" pitchFamily="18" charset="0"/>
                </a:rPr>
                <a:t>2</a:t>
              </a:r>
              <a:endParaRPr lang="it-IT" baseline="-25000" dirty="0">
                <a:latin typeface="Rockwell" panose="02060603020205020403" pitchFamily="18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4A7669A7-2E4F-7D7C-E404-330393C76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0161" y="3638058"/>
            <a:ext cx="371475" cy="514350"/>
          </a:xfrm>
          <a:prstGeom prst="rect">
            <a:avLst/>
          </a:prstGeom>
        </p:spPr>
      </p:pic>
      <p:sp>
        <p:nvSpPr>
          <p:cNvPr id="12" name="TextBox 30">
            <a:extLst>
              <a:ext uri="{FF2B5EF4-FFF2-40B4-BE49-F238E27FC236}">
                <a16:creationId xmlns:a16="http://schemas.microsoft.com/office/drawing/2014/main" id="{D501E205-0C49-064E-0007-AF722E369AA2}"/>
              </a:ext>
            </a:extLst>
          </p:cNvPr>
          <p:cNvSpPr txBox="1"/>
          <p:nvPr/>
        </p:nvSpPr>
        <p:spPr>
          <a:xfrm>
            <a:off x="5413142" y="4047508"/>
            <a:ext cx="62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397"/>
                </a:solidFill>
                <a:latin typeface="Rockwell" panose="02060603020205020403" pitchFamily="18" charset="0"/>
              </a:rPr>
              <a:t>SE</a:t>
            </a:r>
            <a:endParaRPr lang="it-IT" baseline="-25000" dirty="0">
              <a:solidFill>
                <a:srgbClr val="005397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D234117A-1571-08E0-2811-229F2C375E0C}"/>
              </a:ext>
            </a:extLst>
          </p:cNvPr>
          <p:cNvSpPr txBox="1"/>
          <p:nvPr/>
        </p:nvSpPr>
        <p:spPr>
          <a:xfrm>
            <a:off x="5123691" y="2860020"/>
            <a:ext cx="8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11400"/>
                </a:solidFill>
                <a:latin typeface="Rockwell" panose="02060603020205020403" pitchFamily="18" charset="0"/>
              </a:rPr>
              <a:t>PA</a:t>
            </a:r>
            <a:r>
              <a:rPr lang="pl-PL" dirty="0">
                <a:solidFill>
                  <a:srgbClr val="D11400"/>
                </a:solidFill>
                <a:latin typeface="Rockwell" panose="02060603020205020403" pitchFamily="18" charset="0"/>
              </a:rPr>
              <a:t>1</a:t>
            </a:r>
            <a:endParaRPr lang="it-IT" baseline="-25000" dirty="0">
              <a:solidFill>
                <a:srgbClr val="D11400"/>
              </a:solidFill>
              <a:latin typeface="Rockwell" panose="02060603020205020403" pitchFamily="18" charset="0"/>
            </a:endParaRPr>
          </a:p>
        </p:txBody>
      </p:sp>
      <p:pic>
        <p:nvPicPr>
          <p:cNvPr id="14" name="Graphic 42">
            <a:extLst>
              <a:ext uri="{FF2B5EF4-FFF2-40B4-BE49-F238E27FC236}">
                <a16:creationId xmlns:a16="http://schemas.microsoft.com/office/drawing/2014/main" id="{58AE9EDC-7713-B1CE-F5AE-265C1FE49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2125" y="5058978"/>
            <a:ext cx="628650" cy="295275"/>
          </a:xfrm>
          <a:prstGeom prst="rect">
            <a:avLst/>
          </a:prstGeom>
        </p:spPr>
      </p:pic>
      <p:sp>
        <p:nvSpPr>
          <p:cNvPr id="17" name="TextBox 41">
            <a:extLst>
              <a:ext uri="{FF2B5EF4-FFF2-40B4-BE49-F238E27FC236}">
                <a16:creationId xmlns:a16="http://schemas.microsoft.com/office/drawing/2014/main" id="{EFE97F1A-2618-6CE7-DA9F-12B23ACE9986}"/>
              </a:ext>
            </a:extLst>
          </p:cNvPr>
          <p:cNvSpPr txBox="1"/>
          <p:nvPr/>
        </p:nvSpPr>
        <p:spPr>
          <a:xfrm>
            <a:off x="4496315" y="4092345"/>
            <a:ext cx="71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11400"/>
                </a:solidFill>
                <a:latin typeface="Rockwell" panose="02060603020205020403" pitchFamily="18" charset="0"/>
              </a:rPr>
              <a:t>PA</a:t>
            </a:r>
            <a:r>
              <a:rPr lang="pl-PL" dirty="0">
                <a:solidFill>
                  <a:srgbClr val="D11400"/>
                </a:solidFill>
                <a:latin typeface="Rockwell" panose="02060603020205020403" pitchFamily="18" charset="0"/>
              </a:rPr>
              <a:t>2</a:t>
            </a:r>
            <a:endParaRPr lang="it-IT" baseline="-25000" dirty="0">
              <a:solidFill>
                <a:srgbClr val="D11400"/>
              </a:solidFill>
              <a:latin typeface="Rockwell" panose="02060603020205020403" pitchFamily="18" charset="0"/>
            </a:endParaRPr>
          </a:p>
        </p:txBody>
      </p:sp>
      <p:pic>
        <p:nvPicPr>
          <p:cNvPr id="18" name="Graphic 35">
            <a:extLst>
              <a:ext uri="{FF2B5EF4-FFF2-40B4-BE49-F238E27FC236}">
                <a16:creationId xmlns:a16="http://schemas.microsoft.com/office/drawing/2014/main" id="{D282414E-671E-0168-D777-35704E065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8385" y="3586319"/>
            <a:ext cx="628650" cy="295275"/>
          </a:xfrm>
          <a:prstGeom prst="rect">
            <a:avLst/>
          </a:prstGeom>
        </p:spPr>
      </p:pic>
      <p:pic>
        <p:nvPicPr>
          <p:cNvPr id="19" name="Graphic 47">
            <a:extLst>
              <a:ext uri="{FF2B5EF4-FFF2-40B4-BE49-F238E27FC236}">
                <a16:creationId xmlns:a16="http://schemas.microsoft.com/office/drawing/2014/main" id="{F66BDFC1-B31C-8BE7-0716-82C45AD8E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2125" y="2446426"/>
            <a:ext cx="628650" cy="295275"/>
          </a:xfrm>
          <a:prstGeom prst="rect">
            <a:avLst/>
          </a:prstGeom>
        </p:spPr>
      </p:pic>
      <p:pic>
        <p:nvPicPr>
          <p:cNvPr id="21" name="Graphic 10">
            <a:extLst>
              <a:ext uri="{FF2B5EF4-FFF2-40B4-BE49-F238E27FC236}">
                <a16:creationId xmlns:a16="http://schemas.microsoft.com/office/drawing/2014/main" id="{DBCF28C9-346D-9544-FAD7-6D416D1F0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5299354" y="3881594"/>
            <a:ext cx="209550" cy="1026439"/>
          </a:xfrm>
          <a:prstGeom prst="rect">
            <a:avLst/>
          </a:prstGeom>
        </p:spPr>
      </p:pic>
      <p:pic>
        <p:nvPicPr>
          <p:cNvPr id="22" name="Graphic 11">
            <a:extLst>
              <a:ext uri="{FF2B5EF4-FFF2-40B4-BE49-F238E27FC236}">
                <a16:creationId xmlns:a16="http://schemas.microsoft.com/office/drawing/2014/main" id="{20A03258-3389-368C-D149-6E4DA43BA0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39422" y="2587001"/>
            <a:ext cx="209550" cy="1228951"/>
          </a:xfrm>
          <a:prstGeom prst="rect">
            <a:avLst/>
          </a:prstGeom>
        </p:spPr>
      </p:pic>
      <p:pic>
        <p:nvPicPr>
          <p:cNvPr id="23" name="Graphic 49">
            <a:extLst>
              <a:ext uri="{FF2B5EF4-FFF2-40B4-BE49-F238E27FC236}">
                <a16:creationId xmlns:a16="http://schemas.microsoft.com/office/drawing/2014/main" id="{9DAB9025-3D5B-43B2-8245-3828791012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8984" y="3790617"/>
            <a:ext cx="209550" cy="1285875"/>
          </a:xfrm>
          <a:prstGeom prst="rect">
            <a:avLst/>
          </a:prstGeom>
        </p:spPr>
      </p:pic>
      <p:pic>
        <p:nvPicPr>
          <p:cNvPr id="24" name="Graphic 13">
            <a:extLst>
              <a:ext uri="{FF2B5EF4-FFF2-40B4-BE49-F238E27FC236}">
                <a16:creationId xmlns:a16="http://schemas.microsoft.com/office/drawing/2014/main" id="{71F1E0AE-4D15-C3BF-67E8-8FBA8B5620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68725" y="2729222"/>
            <a:ext cx="410436" cy="2638425"/>
          </a:xfrm>
          <a:prstGeom prst="rect">
            <a:avLst/>
          </a:prstGeom>
        </p:spPr>
      </p:pic>
      <p:pic>
        <p:nvPicPr>
          <p:cNvPr id="26" name="Graphic 36">
            <a:extLst>
              <a:ext uri="{FF2B5EF4-FFF2-40B4-BE49-F238E27FC236}">
                <a16:creationId xmlns:a16="http://schemas.microsoft.com/office/drawing/2014/main" id="{9407CB95-12C5-CA18-73E6-C4696ADE3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298" y="3936617"/>
            <a:ext cx="628650" cy="295275"/>
          </a:xfrm>
          <a:prstGeom prst="rect">
            <a:avLst/>
          </a:prstGeom>
        </p:spPr>
      </p:pic>
      <p:sp>
        <p:nvSpPr>
          <p:cNvPr id="27" name="Rettangolo 1">
            <a:extLst>
              <a:ext uri="{FF2B5EF4-FFF2-40B4-BE49-F238E27FC236}">
                <a16:creationId xmlns:a16="http://schemas.microsoft.com/office/drawing/2014/main" id="{79647118-0BD2-B855-7D8B-26EB2EAE992A}"/>
              </a:ext>
            </a:extLst>
          </p:cNvPr>
          <p:cNvSpPr/>
          <p:nvPr/>
        </p:nvSpPr>
        <p:spPr>
          <a:xfrm>
            <a:off x="288924" y="5520134"/>
            <a:ext cx="8819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ballistic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wavepacket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intersection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with the ground state, which is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 100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fs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decay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is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promoted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by the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puckering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mode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of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aromatic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ring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35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00023 C 0.00174 0.00324 0.00452 0.00764 0.00539 0.01319 C 0.00712 0.02361 0.00452 0.01065 0.00799 0.0213 C 0.00799 0.02268 0.00799 0.0243 0.00868 0.02546 C 0.00903 0.02708 0.0099 0.02824 0.0099 0.02986 C 0.01077 0.03241 0.01077 0.03565 0.01181 0.03796 C 0.0125 0.03935 0.01268 0.04074 0.01355 0.04213 C 0.01424 0.0463 0.01511 0.05046 0.01598 0.05463 C 0.01632 0.05602 0.01632 0.05764 0.01632 0.0588 C 0.01719 0.06018 0.01789 0.06157 0.01806 0.06296 C 0.01806 0.06435 0.01806 0.06597 0.01893 0.06713 C 0.0198 0.06852 0.02084 0.06898 0.02153 0.06991 C 0.02361 0.07986 0.02084 0.06782 0.02448 0.07824 C 0.02778 0.08634 0.02257 0.07893 0.02795 0.08518 C 0.02813 0.08657 0.02813 0.08843 0.029 0.08935 C 0.03004 0.09167 0.03351 0.09491 0.03351 0.09514 C 0.03525 0.10301 0.03316 0.0956 0.03681 0.10185 C 0.03733 0.10301 0.03785 0.10486 0.0382 0.10602 C 0.03907 0.10764 0.03993 0.1088 0.0408 0.11018 C 0.0441 0.11713 0.04045 0.11204 0.04445 0.11713 C 0.04532 0.11991 0.04688 0.12268 0.04809 0.12546 C 0.04879 0.12685 0.04896 0.1287 0.04983 0.12963 C 0.04983 0.13055 0.0507 0.13148 0.05174 0.13241 C 0.05243 0.1338 0.05243 0.13542 0.05261 0.13657 C 0.05348 0.13819 0.05348 0.13889 0.05539 0.14074 C 0.05643 0.14259 0.05556 0.14468 0.06094 0.14768 C 0.06164 0.14815 0.0658 0.15278 0.06632 0.15393 C 0.06702 0.15509 0.06719 0.15486 0.06875 0.15625 C 0.06997 0.15741 0.07361 0.16111 0.07535 0.16157 C 0.08247 0.16597 0.08004 0.16528 0.09063 0.1669 C 0.10243 0.17083 0.09445 0.16944 0.1099 0.16366 C 0.11181 0.16343 0.11893 0.1581 0.12066 0.15741 C 0.12153 0.15718 0.12344 0.15602 0.129 0.15555 C 0.13455 0.15509 0.14497 0.15463 0.15504 0.15463 L 0.1599 0.15741 " pathEditMode="relative" rAng="0" ptsTypes="AAAAAAAAAAAAAAAAAAAAAAAAAAAAAAAAAAAA">
                                      <p:cBhvr>
                                        <p:cTn id="1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844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21600000"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1.94444E-6 -1.85185E-6 L -1.94444E-6 0.00023 C -0.00156 0.00232 -0.00278 0.00486 -0.00451 0.00695 C -0.00503 0.00787 -0.0059 0.0081 -0.00642 0.00926 C -0.01128 0.01898 -0.00642 0.01273 -0.01059 0.01759 C -0.01354 0.025 -0.0118 0.02246 -0.01475 0.02593 C -0.01805 0.03449 -0.01389 0.02408 -0.01805 0.03125 C -0.01857 0.03241 -0.01857 0.03357 -0.0191 0.03449 C -0.02031 0.03588 -0.02274 0.03866 -0.02274 0.03889 C -0.02482 0.04398 -0.02344 0.04121 -0.02778 0.0463 L -0.02951 0.04815 L -0.03142 0.05046 C -0.0335 0.05579 -0.03194 0.05278 -0.03646 0.05764 C -0.03698 0.05857 -0.0375 0.05949 -0.03819 0.05972 C -0.0401 0.06088 -0.04028 0.06065 -0.04201 0.06273 C -0.04774 0.0713 -0.03802 0.05972 -0.04739 0.07037 L -0.0493 0.07269 C -0.04982 0.07338 -0.05069 0.07384 -0.05121 0.07454 C -0.05173 0.0757 -0.05225 0.07709 -0.05278 0.07778 C -0.05347 0.07847 -0.05416 0.07824 -0.05486 0.07871 C -0.06111 0.08496 -0.05607 0.08195 -0.06024 0.08403 C -0.06076 0.08519 -0.06094 0.08634 -0.06163 0.08727 C -0.06215 0.08796 -0.06267 0.08773 -0.06337 0.08843 C -0.06406 0.08889 -0.06475 0.08959 -0.06528 0.09028 C -0.06753 0.0963 -0.06528 0.0919 -0.06823 0.09468 C -0.06944 0.09584 -0.07083 0.09746 -0.07205 0.09884 C -0.07274 0.09954 -0.07309 0.1007 -0.07378 0.10116 C -0.0743 0.10139 -0.07517 0.10162 -0.07569 0.10209 C -0.07691 0.10347 -0.07795 0.10556 -0.07951 0.10625 C -0.08003 0.10671 -0.08055 0.10695 -0.08107 0.10718 C -0.08246 0.10857 -0.0835 0.11019 -0.08489 0.11158 L -0.0868 0.11366 L -0.08854 0.11574 L -0.09028 0.11783 C -0.09271 0.12384 -0.09028 0.11921 -0.09357 0.12199 C -0.09479 0.12338 -0.09583 0.12477 -0.09705 0.12616 L -0.10087 0.13079 C -0.10156 0.13125 -0.10208 0.13218 -0.1026 0.13264 C -0.1033 0.1331 -0.10399 0.13334 -0.10451 0.1338 C -0.1059 0.13496 -0.10694 0.13681 -0.10816 0.13796 C -0.10885 0.13866 -0.10937 0.13982 -0.11007 0.14005 C -0.11232 0.14144 -0.11354 0.14167 -0.11562 0.1456 C -0.11632 0.14653 -0.11684 0.14792 -0.11736 0.14861 C -0.11805 0.14908 -0.11857 0.14908 -0.11927 0.14954 C -0.11996 0.15023 -0.12048 0.15116 -0.121 0.15162 C -0.12413 0.15394 -0.12448 0.15347 -0.12725 0.15486 C -0.13524 0.15903 -0.12778 0.15486 -0.13264 0.15903 C -0.13333 0.15972 -0.13403 0.15972 -0.13455 0.16019 C -0.13524 0.16065 -0.13576 0.16158 -0.13646 0.16227 C -0.13785 0.16366 -0.13785 0.1632 -0.13871 0.1632 L -0.13871 0.16366 " pathEditMode="relative" rAng="0" ptsTypes="AAAAAAAAAAAAAAAAAAAAAAAAAAAAAAAAAAAAAAAAAAAAAAAAAAA">
                                      <p:cBhvr>
                                        <p:cTn id="65" dur="3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817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7" grpId="0"/>
      <p:bldP spid="17" grpId="1"/>
      <p:bldP spid="17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Transient absorption of thymidine</a:t>
            </a:r>
          </a:p>
        </p:txBody>
      </p:sp>
      <p:pic>
        <p:nvPicPr>
          <p:cNvPr id="6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09A33E-7A42-4AB2-851A-8434E97F93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3"/>
          <a:stretch/>
        </p:blipFill>
        <p:spPr>
          <a:xfrm>
            <a:off x="990034" y="980728"/>
            <a:ext cx="5630085" cy="362777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039F05D-15BD-4189-BFEA-3655C7C8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0388">
            <a:off x="7202032" y="804000"/>
            <a:ext cx="1457471" cy="12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B02A20-D02D-4EA5-83FC-6C191486E73E}"/>
              </a:ext>
            </a:extLst>
          </p:cNvPr>
          <p:cNvSpPr/>
          <p:nvPr/>
        </p:nvSpPr>
        <p:spPr bwMode="auto">
          <a:xfrm>
            <a:off x="8244408" y="908720"/>
            <a:ext cx="432048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B4B44DCF-E975-42D8-8ADB-385DD8F147F0}"/>
              </a:ext>
            </a:extLst>
          </p:cNvPr>
          <p:cNvSpPr/>
          <p:nvPr/>
        </p:nvSpPr>
        <p:spPr>
          <a:xfrm>
            <a:off x="143445" y="4653136"/>
            <a:ext cx="8819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thymidine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excited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state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takes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 1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reach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conical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intersection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with the ground state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longer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lifetime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explained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by the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larger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inertia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of the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methyl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group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puckering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of the ring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D1E0CB2-ACC6-81F9-3149-963643BF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54" y="6098139"/>
            <a:ext cx="6994871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R. Borrego-Varillas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it-IT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Nat. </a:t>
            </a:r>
            <a:r>
              <a:rPr lang="en-US" altLang="it-IT" sz="1600" dirty="0" err="1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7285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9122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landscape and deactivation pathways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C1C42446-DD40-4D41-98D6-CA4EA72D9920}"/>
              </a:ext>
            </a:extLst>
          </p:cNvPr>
          <p:cNvGrpSpPr/>
          <p:nvPr/>
        </p:nvGrpSpPr>
        <p:grpSpPr>
          <a:xfrm>
            <a:off x="5702195" y="2226778"/>
            <a:ext cx="2098723" cy="2365037"/>
            <a:chOff x="1823097" y="1931550"/>
            <a:chExt cx="2798297" cy="315338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D7D3E76B-0C36-4A06-BCE8-F60E2DFD8959}"/>
                </a:ext>
              </a:extLst>
            </p:cNvPr>
            <p:cNvSpPr/>
            <p:nvPr/>
          </p:nvSpPr>
          <p:spPr>
            <a:xfrm>
              <a:off x="1981719" y="1931551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017F3807-4A8E-47BB-9ABD-D5B18EFB9CCB}"/>
                </a:ext>
              </a:extLst>
            </p:cNvPr>
            <p:cNvSpPr/>
            <p:nvPr/>
          </p:nvSpPr>
          <p:spPr>
            <a:xfrm>
              <a:off x="1823097" y="3629226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3779901-FE59-449C-8843-BC33F3E84B25}"/>
                </a:ext>
              </a:extLst>
            </p:cNvPr>
            <p:cNvSpPr/>
            <p:nvPr/>
          </p:nvSpPr>
          <p:spPr>
            <a:xfrm>
              <a:off x="4154481" y="1931550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A9A43190-2E75-439D-A6C5-568642F85B87}"/>
                </a:ext>
              </a:extLst>
            </p:cNvPr>
            <p:cNvSpPr/>
            <p:nvPr/>
          </p:nvSpPr>
          <p:spPr>
            <a:xfrm>
              <a:off x="3966412" y="3630648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6">
            <a:extLst>
              <a:ext uri="{FF2B5EF4-FFF2-40B4-BE49-F238E27FC236}">
                <a16:creationId xmlns:a16="http://schemas.microsoft.com/office/drawing/2014/main" id="{D093777F-EF6E-41B8-8E87-012D09306AA0}"/>
              </a:ext>
            </a:extLst>
          </p:cNvPr>
          <p:cNvGrpSpPr/>
          <p:nvPr/>
        </p:nvGrpSpPr>
        <p:grpSpPr>
          <a:xfrm>
            <a:off x="467544" y="1195181"/>
            <a:ext cx="8013430" cy="3890003"/>
            <a:chOff x="734000" y="1122648"/>
            <a:chExt cx="10573965" cy="5074551"/>
          </a:xfrm>
        </p:grpSpPr>
        <p:pic>
          <p:nvPicPr>
            <p:cNvPr id="45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6745CCD9-50A1-4CE5-A4EF-DF536A7BA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00" y="1354523"/>
              <a:ext cx="10573965" cy="4842676"/>
            </a:xfrm>
            <a:prstGeom prst="rect">
              <a:avLst/>
            </a:prstGeom>
          </p:spPr>
        </p:pic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C1650C57-35FB-45B5-9DEC-DF1367B732E2}"/>
                </a:ext>
              </a:extLst>
            </p:cNvPr>
            <p:cNvSpPr txBox="1"/>
            <p:nvPr/>
          </p:nvSpPr>
          <p:spPr>
            <a:xfrm>
              <a:off x="5890751" y="1122648"/>
              <a:ext cx="17507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l-PL" sz="1350" dirty="0">
                  <a:solidFill>
                    <a:prstClr val="black"/>
                  </a:solidFill>
                  <a:latin typeface="Rockwell" panose="02060603020205020403" pitchFamily="18" charset="0"/>
                </a:rPr>
                <a:t>Thymidine</a:t>
              </a:r>
              <a:endParaRPr lang="it-IT" sz="1350" dirty="0">
                <a:solidFill>
                  <a:prstClr val="black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ADFCF71D-78DD-495F-8596-1773138BAA0B}"/>
                </a:ext>
              </a:extLst>
            </p:cNvPr>
            <p:cNvSpPr txBox="1"/>
            <p:nvPr/>
          </p:nvSpPr>
          <p:spPr>
            <a:xfrm>
              <a:off x="962751" y="1122648"/>
              <a:ext cx="110668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l-PL" sz="1350" dirty="0">
                  <a:solidFill>
                    <a:prstClr val="black"/>
                  </a:solidFill>
                  <a:latin typeface="Rockwell" panose="02060603020205020403" pitchFamily="18" charset="0"/>
                </a:rPr>
                <a:t>Uridine</a:t>
              </a:r>
              <a:endParaRPr lang="it-IT" sz="1350" dirty="0">
                <a:solidFill>
                  <a:prstClr val="black"/>
                </a:solidFill>
                <a:latin typeface="Rockwell" panose="02060603020205020403" pitchFamily="18" charset="0"/>
              </a:endParaRPr>
            </a:p>
          </p:txBody>
        </p:sp>
      </p:grpSp>
      <p:sp>
        <p:nvSpPr>
          <p:cNvPr id="17" name="Rettangolo 1">
            <a:extLst>
              <a:ext uri="{FF2B5EF4-FFF2-40B4-BE49-F238E27FC236}">
                <a16:creationId xmlns:a16="http://schemas.microsoft.com/office/drawing/2014/main" id="{CFA0CE29-FA97-4CF8-9D40-FB93841E8A5D}"/>
              </a:ext>
            </a:extLst>
          </p:cNvPr>
          <p:cNvSpPr/>
          <p:nvPr/>
        </p:nvSpPr>
        <p:spPr>
          <a:xfrm>
            <a:off x="143445" y="5221649"/>
            <a:ext cx="881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excited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state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thymidine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deactivation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pathways, and is more prone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damaging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photochemical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reactions.</a:t>
            </a:r>
            <a:r>
              <a:rPr lang="it-IT" sz="2000" dirty="0">
                <a:sym typeface="Symbol" panose="05050102010706020507" pitchFamily="18" charset="2"/>
              </a:rPr>
              <a:t> 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3DC254C-42A8-5194-9919-5E4ABA52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585" y="6135107"/>
            <a:ext cx="6994871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R. Borrego-Varillas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it-IT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Nat. </a:t>
            </a:r>
            <a:r>
              <a:rPr lang="en-US" altLang="it-IT" sz="1600" dirty="0" err="1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7285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39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nucleobases to </a:t>
            </a:r>
            <a:r>
              <a:rPr kumimoji="0" lang="en-US" alt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thiobases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Rettangolo 1">
            <a:extLst>
              <a:ext uri="{FF2B5EF4-FFF2-40B4-BE49-F238E27FC236}">
                <a16:creationId xmlns:a16="http://schemas.microsoft.com/office/drawing/2014/main" id="{CFA0CE29-FA97-4CF8-9D40-FB93841E8A5D}"/>
              </a:ext>
            </a:extLst>
          </p:cNvPr>
          <p:cNvSpPr/>
          <p:nvPr/>
        </p:nvSpPr>
        <p:spPr>
          <a:xfrm>
            <a:off x="238213" y="3340846"/>
            <a:ext cx="88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Thiobases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non-canonical nucleobases obtained by replacing oxygen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sulphur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atoms. This substitution dramatically changes 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photophysics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1CED91-B2FF-C887-CC8E-AFEDE962F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0" y="936974"/>
            <a:ext cx="2542213" cy="1835161"/>
          </a:xfrm>
          <a:prstGeom prst="rect">
            <a:avLst/>
          </a:prstGeom>
        </p:spPr>
      </p:pic>
      <p:pic>
        <p:nvPicPr>
          <p:cNvPr id="9" name="Immagine 8" descr="Immagine che contiene testo, gruccia&#10;&#10;Descrizione generata automaticamente">
            <a:extLst>
              <a:ext uri="{FF2B5EF4-FFF2-40B4-BE49-F238E27FC236}">
                <a16:creationId xmlns:a16="http://schemas.microsoft.com/office/drawing/2014/main" id="{0E460D2A-059B-07E0-5310-56015F402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6" b="18500"/>
          <a:stretch/>
        </p:blipFill>
        <p:spPr>
          <a:xfrm>
            <a:off x="1285482" y="995021"/>
            <a:ext cx="2757855" cy="1835161"/>
          </a:xfrm>
          <a:prstGeom prst="rect">
            <a:avLst/>
          </a:prstGeom>
        </p:spPr>
      </p:pic>
      <p:sp>
        <p:nvSpPr>
          <p:cNvPr id="10" name="Rettangolo 1">
            <a:extLst>
              <a:ext uri="{FF2B5EF4-FFF2-40B4-BE49-F238E27FC236}">
                <a16:creationId xmlns:a16="http://schemas.microsoft.com/office/drawing/2014/main" id="{39BA4E33-AAC6-3283-0B88-E77F3D1DCC53}"/>
              </a:ext>
            </a:extLst>
          </p:cNvPr>
          <p:cNvSpPr/>
          <p:nvPr/>
        </p:nvSpPr>
        <p:spPr>
          <a:xfrm>
            <a:off x="216916" y="4274433"/>
            <a:ext cx="88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thiobases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long-lived triplet states are formed via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ultrafast intersystem crossing.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A451EBD6-98C2-4B5F-9BEA-C5F21C9EF49E}"/>
              </a:ext>
            </a:extLst>
          </p:cNvPr>
          <p:cNvSpPr/>
          <p:nvPr/>
        </p:nvSpPr>
        <p:spPr>
          <a:xfrm>
            <a:off x="162210" y="5213140"/>
            <a:ext cx="881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Due to the high transfer efficiency to the triplet states and the high rate of singlet oxygen formation,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thiobases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used as photosensitizers in photodynamic therapy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BD422FD-A0B3-7426-D5D3-4602824B6B28}"/>
              </a:ext>
            </a:extLst>
          </p:cNvPr>
          <p:cNvSpPr txBox="1"/>
          <p:nvPr/>
        </p:nvSpPr>
        <p:spPr>
          <a:xfrm>
            <a:off x="5578737" y="2793654"/>
            <a:ext cx="2633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4-thiouracil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E6993FE-8AC9-A7AA-91EB-C1AA56D2AFFC}"/>
              </a:ext>
            </a:extLst>
          </p:cNvPr>
          <p:cNvSpPr txBox="1"/>
          <p:nvPr/>
        </p:nvSpPr>
        <p:spPr>
          <a:xfrm>
            <a:off x="1218029" y="2852936"/>
            <a:ext cx="2633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uracil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9259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4425702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it-IT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</a:t>
            </a:r>
            <a:r>
              <a:rPr lang="it-IT" sz="5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conical</a:t>
            </a:r>
            <a:r>
              <a:rPr lang="it-IT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intersections</a:t>
            </a:r>
            <a:endParaRPr lang="it-IT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497288" cy="33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533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60648" y="129381"/>
            <a:ext cx="850220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Ultrafast </a:t>
            </a:r>
            <a:r>
              <a:rPr lang="en-US" altLang="it-IT" sz="2600" b="1" dirty="0" err="1">
                <a:solidFill>
                  <a:srgbClr val="003F6E"/>
                </a:solidFill>
                <a:cs typeface="Arial" panose="020B0604020202020204" pitchFamily="34" charset="0"/>
              </a:rPr>
              <a:t>intersysterm</a:t>
            </a: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 crossing in 4-thiouracil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05E91FA-0769-4EE1-AB2A-554870BC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228028"/>
            <a:ext cx="583277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R. Borrego-Varillas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J. Am. Chem. </a:t>
            </a:r>
            <a:r>
              <a:rPr kumimoji="0" lang="de-DE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Soc</a:t>
            </a:r>
            <a:r>
              <a:rPr kumimoji="0" lang="de-DE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140</a:t>
            </a:r>
            <a:r>
              <a:rPr kumimoji="0" lang="de-DE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16087 (2018)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ttangolo 1">
            <a:extLst>
              <a:ext uri="{FF2B5EF4-FFF2-40B4-BE49-F238E27FC236}">
                <a16:creationId xmlns:a16="http://schemas.microsoft.com/office/drawing/2014/main" id="{F17806DF-E94E-4B14-BEC0-235C35BE7334}"/>
              </a:ext>
            </a:extLst>
          </p:cNvPr>
          <p:cNvSpPr/>
          <p:nvPr/>
        </p:nvSpPr>
        <p:spPr>
          <a:xfrm>
            <a:off x="134805" y="5149641"/>
            <a:ext cx="9018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We observe a clear mismatch between the time scales for the decay of the SE from the bright ππ* state (76±16 fs)and the buildup of the PA of the triplet state (225 ± 30 fs).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32" y="842963"/>
            <a:ext cx="4808187" cy="43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5256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60648" y="129381"/>
            <a:ext cx="850220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Ultrafast </a:t>
            </a:r>
            <a:r>
              <a:rPr lang="en-US" altLang="it-IT" sz="2600" b="1" dirty="0" err="1">
                <a:solidFill>
                  <a:srgbClr val="003F6E"/>
                </a:solidFill>
                <a:cs typeface="Arial" panose="020B0604020202020204" pitchFamily="34" charset="0"/>
              </a:rPr>
              <a:t>intersysterm</a:t>
            </a: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 crossing in 4-thiouracil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05E91FA-0769-4EE1-AB2A-554870BC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165304"/>
            <a:ext cx="583277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R. Borrego-Varillas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J. Am. Chem. </a:t>
            </a:r>
            <a:r>
              <a:rPr kumimoji="0" lang="de-DE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Soc</a:t>
            </a:r>
            <a:r>
              <a:rPr kumimoji="0" lang="de-DE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140</a:t>
            </a:r>
            <a:r>
              <a:rPr kumimoji="0" lang="de-DE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16087 (2018)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ttangolo 1">
            <a:extLst>
              <a:ext uri="{FF2B5EF4-FFF2-40B4-BE49-F238E27FC236}">
                <a16:creationId xmlns:a16="http://schemas.microsoft.com/office/drawing/2014/main" id="{F17806DF-E94E-4B14-BEC0-235C35BE7334}"/>
              </a:ext>
            </a:extLst>
          </p:cNvPr>
          <p:cNvSpPr/>
          <p:nvPr/>
        </p:nvSpPr>
        <p:spPr>
          <a:xfrm>
            <a:off x="18091" y="473733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Theory predicts that a dark nπ∗ state mediates the ISC from the bright ππ∗ state to the triplet.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329" r="5657"/>
          <a:stretch/>
        </p:blipFill>
        <p:spPr>
          <a:xfrm>
            <a:off x="1979712" y="872577"/>
            <a:ext cx="5817440" cy="3760815"/>
          </a:xfrm>
          <a:prstGeom prst="rect">
            <a:avLst/>
          </a:prstGeom>
        </p:spPr>
      </p:pic>
      <p:sp>
        <p:nvSpPr>
          <p:cNvPr id="9" name="Rettangolo 1">
            <a:extLst>
              <a:ext uri="{FF2B5EF4-FFF2-40B4-BE49-F238E27FC236}">
                <a16:creationId xmlns:a16="http://schemas.microsoft.com/office/drawing/2014/main" id="{F17806DF-E94E-4B14-BEC0-235C35BE7334}"/>
              </a:ext>
            </a:extLst>
          </p:cNvPr>
          <p:cNvSpPr/>
          <p:nvPr/>
        </p:nvSpPr>
        <p:spPr>
          <a:xfrm>
            <a:off x="35496" y="554917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This dark state is however not observed in visible spectroscopy</a:t>
            </a:r>
            <a:r>
              <a:rPr lang="en-US" sz="2000" dirty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9911922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4564" y="4437112"/>
            <a:ext cx="91450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Opportunities</a:t>
            </a:r>
            <a:r>
              <a:rPr lang="it-IT" sz="4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</a:t>
            </a:r>
            <a:r>
              <a:rPr lang="it-IT" sz="4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study</a:t>
            </a:r>
            <a:r>
              <a:rPr lang="it-IT" sz="4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4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conical</a:t>
            </a:r>
            <a:r>
              <a:rPr lang="it-IT" sz="4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4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intersections</a:t>
            </a:r>
            <a:r>
              <a:rPr lang="it-IT" sz="4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with </a:t>
            </a:r>
            <a:r>
              <a:rPr lang="it-IT" sz="4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XFELs</a:t>
            </a:r>
            <a:endParaRPr lang="it-IT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6114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44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179513" y="188913"/>
            <a:ext cx="8971384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="1" dirty="0">
                <a:solidFill>
                  <a:srgbClr val="003F6E"/>
                </a:solidFill>
                <a:cs typeface="Arial" panose="020B0604020202020204" pitchFamily="34" charset="0"/>
              </a:rPr>
              <a:t>Novel spectroscopic windows on conical intersections</a:t>
            </a:r>
            <a:endParaRPr kumimoji="0" lang="en-US" altLang="it-IT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C1C42446-DD40-4D41-98D6-CA4EA72D9920}"/>
              </a:ext>
            </a:extLst>
          </p:cNvPr>
          <p:cNvGrpSpPr/>
          <p:nvPr/>
        </p:nvGrpSpPr>
        <p:grpSpPr>
          <a:xfrm>
            <a:off x="5702195" y="2226778"/>
            <a:ext cx="2098723" cy="2365037"/>
            <a:chOff x="1823097" y="1931550"/>
            <a:chExt cx="2798297" cy="315338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D7D3E76B-0C36-4A06-BCE8-F60E2DFD8959}"/>
                </a:ext>
              </a:extLst>
            </p:cNvPr>
            <p:cNvSpPr/>
            <p:nvPr/>
          </p:nvSpPr>
          <p:spPr>
            <a:xfrm>
              <a:off x="1981719" y="1931551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017F3807-4A8E-47BB-9ABD-D5B18EFB9CCB}"/>
                </a:ext>
              </a:extLst>
            </p:cNvPr>
            <p:cNvSpPr/>
            <p:nvPr/>
          </p:nvSpPr>
          <p:spPr>
            <a:xfrm>
              <a:off x="1823097" y="3629226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3779901-FE59-449C-8843-BC33F3E84B25}"/>
                </a:ext>
              </a:extLst>
            </p:cNvPr>
            <p:cNvSpPr/>
            <p:nvPr/>
          </p:nvSpPr>
          <p:spPr>
            <a:xfrm>
              <a:off x="4154481" y="1931550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A9A43190-2E75-439D-A6C5-568642F85B87}"/>
                </a:ext>
              </a:extLst>
            </p:cNvPr>
            <p:cNvSpPr/>
            <p:nvPr/>
          </p:nvSpPr>
          <p:spPr>
            <a:xfrm>
              <a:off x="3966412" y="3630648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5399" y="946145"/>
            <a:ext cx="856895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Ultrafast</a:t>
            </a:r>
            <a:r>
              <a:rPr lang="it-IT" dirty="0"/>
              <a:t> soft X-ray </a:t>
            </a:r>
            <a:r>
              <a:rPr lang="it-IT" dirty="0" err="1"/>
              <a:t>pulses</a:t>
            </a:r>
            <a:r>
              <a:rPr lang="it-IT" dirty="0"/>
              <a:t> (100-500 eV)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dirty="0" err="1"/>
              <a:t>probing</a:t>
            </a:r>
            <a:r>
              <a:rPr lang="it-IT" dirty="0"/>
              <a:t> </a:t>
            </a:r>
            <a:r>
              <a:rPr lang="it-IT" dirty="0" err="1"/>
              <a:t>element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transitions</a:t>
            </a:r>
            <a:r>
              <a:rPr lang="it-IT" dirty="0"/>
              <a:t> from core </a:t>
            </a:r>
            <a:r>
              <a:rPr lang="it-IT" dirty="0" err="1"/>
              <a:t>levels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63905" y="1849624"/>
            <a:ext cx="359207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Attar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Science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356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54–59 (2017)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13474AF4-6E73-46D1-B645-0600ED03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35" y="2176600"/>
            <a:ext cx="4392488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Kobayashi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Science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365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79–83 (2019)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ttangolo 1">
            <a:extLst>
              <a:ext uri="{FF2B5EF4-FFF2-40B4-BE49-F238E27FC236}">
                <a16:creationId xmlns:a16="http://schemas.microsoft.com/office/drawing/2014/main" id="{F6DBCF45-77D1-4753-8814-3931B52AF51D}"/>
              </a:ext>
            </a:extLst>
          </p:cNvPr>
          <p:cNvSpPr/>
          <p:nvPr/>
        </p:nvSpPr>
        <p:spPr>
          <a:xfrm>
            <a:off x="35496" y="270892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Direct information on </a:t>
            </a:r>
            <a:r>
              <a:rPr lang="it-IT" dirty="0" err="1"/>
              <a:t>structural</a:t>
            </a:r>
            <a:r>
              <a:rPr lang="it-IT" dirty="0"/>
              <a:t> dynamics («the </a:t>
            </a:r>
            <a:r>
              <a:rPr lang="it-IT" dirty="0" err="1"/>
              <a:t>molecular</a:t>
            </a:r>
            <a:r>
              <a:rPr lang="it-IT" dirty="0"/>
              <a:t> movie») can be </a:t>
            </a:r>
            <a:r>
              <a:rPr lang="it-IT" dirty="0" err="1"/>
              <a:t>obtained</a:t>
            </a:r>
            <a:r>
              <a:rPr lang="it-IT" dirty="0"/>
              <a:t> from:</a:t>
            </a:r>
          </a:p>
          <a:p>
            <a:pPr algn="just"/>
            <a:r>
              <a:rPr lang="it-IT" dirty="0"/>
              <a:t>    </a:t>
            </a:r>
            <a:r>
              <a:rPr lang="it-IT" dirty="0" err="1"/>
              <a:t>ultrafast</a:t>
            </a:r>
            <a:r>
              <a:rPr lang="it-IT" dirty="0"/>
              <a:t> X-ray </a:t>
            </a:r>
            <a:r>
              <a:rPr lang="it-IT" dirty="0" err="1"/>
              <a:t>diffraction</a:t>
            </a:r>
            <a:r>
              <a:rPr lang="it-IT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/>
              <a:t>    </a:t>
            </a:r>
            <a:r>
              <a:rPr lang="it-IT" dirty="0" err="1"/>
              <a:t>ultrafast</a:t>
            </a:r>
            <a:r>
              <a:rPr lang="it-IT" dirty="0"/>
              <a:t> electron </a:t>
            </a:r>
            <a:r>
              <a:rPr lang="it-IT" dirty="0" err="1"/>
              <a:t>diffraction</a:t>
            </a:r>
            <a:r>
              <a:rPr lang="it-IT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8E76EAB7-9FCC-4241-B9A5-EEA02879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450119"/>
            <a:ext cx="3978275" cy="250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Nogly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Science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361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eaat0094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2018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0121EE40-70BF-4BA3-A6D6-ACD5FE1EB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64928"/>
            <a:ext cx="4320480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Pande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Science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346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1242-1246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2018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AF710CA6-F100-420B-A1EF-24DB605FB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373216"/>
            <a:ext cx="4320480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Yang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Science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361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64–67 (2018)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59FE452D-8FE2-436A-99BB-A7C5967E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703059"/>
            <a:ext cx="4320480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Yang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Science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368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885–889 (2020)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570949" y="115673"/>
            <a:ext cx="777723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UV-visible versus X-ray excitations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ttangolo 1">
            <a:extLst>
              <a:ext uri="{FF2B5EF4-FFF2-40B4-BE49-F238E27FC236}">
                <a16:creationId xmlns:a16="http://schemas.microsoft.com/office/drawing/2014/main" id="{DEE78E25-E14F-489B-A0F7-F2E544379BED}"/>
              </a:ext>
            </a:extLst>
          </p:cNvPr>
          <p:cNvSpPr/>
          <p:nvPr/>
        </p:nvSpPr>
        <p:spPr>
          <a:xfrm>
            <a:off x="251520" y="375942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              UV-</a:t>
            </a:r>
            <a:r>
              <a:rPr lang="it-IT" dirty="0" err="1"/>
              <a:t>visible</a:t>
            </a:r>
            <a:r>
              <a:rPr lang="it-IT" dirty="0"/>
              <a:t> </a:t>
            </a:r>
            <a:r>
              <a:rPr lang="it-IT" dirty="0" err="1"/>
              <a:t>excitations</a:t>
            </a:r>
            <a:r>
              <a:rPr lang="it-IT" dirty="0"/>
              <a:t>                  X-</a:t>
            </a:r>
            <a:r>
              <a:rPr lang="it-IT" dirty="0" err="1"/>
              <a:t>ray</a:t>
            </a:r>
            <a:r>
              <a:rPr lang="it-IT" dirty="0"/>
              <a:t> </a:t>
            </a:r>
            <a:r>
              <a:rPr lang="it-IT" dirty="0" err="1"/>
              <a:t>excitations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790" t="14744" r="9417" b="12539"/>
          <a:stretch/>
        </p:blipFill>
        <p:spPr>
          <a:xfrm>
            <a:off x="467544" y="1043615"/>
            <a:ext cx="7791459" cy="259228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79512" y="465313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X-</a:t>
            </a:r>
            <a:r>
              <a:rPr lang="it-IT" dirty="0" err="1"/>
              <a:t>ray</a:t>
            </a:r>
            <a:r>
              <a:rPr lang="it-IT" dirty="0"/>
              <a:t> </a:t>
            </a:r>
            <a:r>
              <a:rPr lang="it-IT" dirty="0" err="1"/>
              <a:t>excitations</a:t>
            </a:r>
            <a:r>
              <a:rPr lang="it-IT" dirty="0"/>
              <a:t> involve </a:t>
            </a:r>
            <a:r>
              <a:rPr lang="it-IT" dirty="0" err="1"/>
              <a:t>transitions</a:t>
            </a:r>
            <a:r>
              <a:rPr lang="it-IT" dirty="0"/>
              <a:t> from core </a:t>
            </a:r>
            <a:r>
              <a:rPr lang="it-IT" dirty="0" err="1"/>
              <a:t>orbitals</a:t>
            </a:r>
            <a:r>
              <a:rPr lang="it-IT" dirty="0"/>
              <a:t>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538250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element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and sensitive to </a:t>
            </a:r>
            <a:r>
              <a:rPr lang="it-IT" dirty="0" err="1"/>
              <a:t>chemical</a:t>
            </a:r>
            <a:r>
              <a:rPr lang="it-IT" dirty="0"/>
              <a:t> and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854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570949" y="115673"/>
            <a:ext cx="777723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Time-resolved NEXAFS of </a:t>
            </a:r>
            <a:r>
              <a:rPr lang="en-US" altLang="it-IT" sz="2600" b="1" dirty="0" err="1">
                <a:solidFill>
                  <a:srgbClr val="003F6E"/>
                </a:solidFill>
                <a:cs typeface="Arial" panose="020B0604020202020204" pitchFamily="34" charset="0"/>
              </a:rPr>
              <a:t>azobenzene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949" t="3651" r="2060" b="3651"/>
          <a:stretch/>
        </p:blipFill>
        <p:spPr>
          <a:xfrm>
            <a:off x="114806" y="2464905"/>
            <a:ext cx="9064538" cy="288032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B8D0448-27F7-4AAE-B9B4-9444C06E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770" y="6237312"/>
            <a:ext cx="583277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Segatta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Faraday Discuss.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221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245 (2020).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tangolo 11">
            <a:extLst>
              <a:ext uri="{FF2B5EF4-FFF2-40B4-BE49-F238E27FC236}">
                <a16:creationId xmlns:a16="http://schemas.microsoft.com/office/drawing/2014/main" id="{FE6D520B-9CA0-491E-A302-C94C2067DA0B}"/>
              </a:ext>
            </a:extLst>
          </p:cNvPr>
          <p:cNvSpPr/>
          <p:nvPr/>
        </p:nvSpPr>
        <p:spPr>
          <a:xfrm>
            <a:off x="20689" y="5345225"/>
            <a:ext cx="8717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Computation</a:t>
            </a:r>
            <a:r>
              <a:rPr lang="it-IT" dirty="0"/>
              <a:t> of the N1s</a:t>
            </a:r>
            <a:r>
              <a:rPr lang="it-IT" dirty="0">
                <a:sym typeface="Symbol" panose="05050102010706020507" pitchFamily="18" charset="2"/>
              </a:rPr>
              <a:t> </a:t>
            </a:r>
            <a:r>
              <a:rPr lang="it-IT" dirty="0" err="1">
                <a:sym typeface="Symbol" panose="05050102010706020507" pitchFamily="18" charset="2"/>
              </a:rPr>
              <a:t>valence</a:t>
            </a:r>
            <a:r>
              <a:rPr lang="it-IT" dirty="0">
                <a:sym typeface="Symbol" panose="05050102010706020507" pitchFamily="18" charset="2"/>
              </a:rPr>
              <a:t> band </a:t>
            </a:r>
            <a:r>
              <a:rPr lang="it-IT" dirty="0" err="1">
                <a:sym typeface="Symbol" panose="05050102010706020507" pitchFamily="18" charset="2"/>
              </a:rPr>
              <a:t>transition</a:t>
            </a:r>
            <a:r>
              <a:rPr lang="it-IT" dirty="0">
                <a:sym typeface="Symbol" panose="05050102010706020507" pitchFamily="18" charset="2"/>
              </a:rPr>
              <a:t> energies</a:t>
            </a:r>
            <a:r>
              <a:rPr lang="it-IT" dirty="0"/>
              <a:t>. </a:t>
            </a:r>
            <a:r>
              <a:rPr lang="it-IT" dirty="0" err="1"/>
              <a:t>Transition</a:t>
            </a:r>
            <a:r>
              <a:rPr lang="it-IT" dirty="0"/>
              <a:t> from core </a:t>
            </a:r>
            <a:r>
              <a:rPr lang="it-IT" dirty="0" err="1"/>
              <a:t>level</a:t>
            </a:r>
            <a:r>
              <a:rPr lang="it-IT" dirty="0"/>
              <a:t> to </a:t>
            </a:r>
            <a:r>
              <a:rPr lang="it-IT" dirty="0" err="1"/>
              <a:t>unoccupied</a:t>
            </a:r>
            <a:r>
              <a:rPr lang="it-IT" dirty="0"/>
              <a:t> </a:t>
            </a:r>
            <a:r>
              <a:rPr lang="it-IT" dirty="0">
                <a:sym typeface="Symbol" panose="05050102010706020507" pitchFamily="18" charset="2"/>
              </a:rPr>
              <a:t>* </a:t>
            </a:r>
            <a:r>
              <a:rPr lang="it-IT" dirty="0" err="1">
                <a:sym typeface="Symbol" panose="05050102010706020507" pitchFamily="18" charset="2"/>
              </a:rPr>
              <a:t>valence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orbital</a:t>
            </a:r>
            <a:r>
              <a:rPr lang="it-IT" dirty="0">
                <a:sym typeface="Symbol" panose="05050102010706020507" pitchFamily="18" charset="2"/>
              </a:rPr>
              <a:t>.</a:t>
            </a:r>
            <a:r>
              <a:rPr lang="it-IT" dirty="0"/>
              <a:t> </a:t>
            </a:r>
          </a:p>
        </p:txBody>
      </p:sp>
      <p:pic>
        <p:nvPicPr>
          <p:cNvPr id="2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A5B3F25E-1CC7-594E-4821-6F6882791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24" y="980729"/>
            <a:ext cx="1584176" cy="158417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5A97550-E7B3-F118-1C3A-C86F2300DEF5}"/>
              </a:ext>
            </a:extLst>
          </p:cNvPr>
          <p:cNvSpPr/>
          <p:nvPr/>
        </p:nvSpPr>
        <p:spPr>
          <a:xfrm>
            <a:off x="523212" y="1157843"/>
            <a:ext cx="5993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NEXAFS: Near-Edge X-ray </a:t>
            </a:r>
            <a:r>
              <a:rPr lang="it-IT" dirty="0" err="1"/>
              <a:t>Absorption</a:t>
            </a:r>
            <a:r>
              <a:rPr lang="it-IT" dirty="0"/>
              <a:t> Fine </a:t>
            </a:r>
            <a:r>
              <a:rPr lang="it-IT" dirty="0" err="1"/>
              <a:t>Structure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146219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570949" y="115673"/>
            <a:ext cx="777723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Time-resolved NEXAFS of </a:t>
            </a:r>
            <a:r>
              <a:rPr lang="en-US" altLang="it-IT" sz="2600" b="1" dirty="0" err="1">
                <a:solidFill>
                  <a:srgbClr val="003F6E"/>
                </a:solidFill>
                <a:cs typeface="Arial" panose="020B0604020202020204" pitchFamily="34" charset="0"/>
              </a:rPr>
              <a:t>azobenzene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5091" y="481893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Blue shift of the 1s</a:t>
            </a:r>
            <a:r>
              <a:rPr lang="it-IT" dirty="0">
                <a:sym typeface="Symbol" panose="05050102010706020507" pitchFamily="18" charset="2"/>
              </a:rPr>
              <a:t>* </a:t>
            </a:r>
            <a:r>
              <a:rPr lang="it-IT" dirty="0" err="1">
                <a:sym typeface="Symbol" panose="05050102010706020507" pitchFamily="18" charset="2"/>
              </a:rPr>
              <a:t>transition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837" r="1174"/>
          <a:stretch/>
        </p:blipFill>
        <p:spPr>
          <a:xfrm>
            <a:off x="0" y="1772816"/>
            <a:ext cx="9132522" cy="309634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5091" y="537510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Appearance</a:t>
            </a:r>
            <a:r>
              <a:rPr lang="it-IT" dirty="0"/>
              <a:t> of the </a:t>
            </a:r>
            <a:r>
              <a:rPr lang="it-IT" b="1" dirty="0"/>
              <a:t>background-free</a:t>
            </a:r>
            <a:r>
              <a:rPr lang="it-IT" dirty="0"/>
              <a:t> 1s</a:t>
            </a:r>
            <a:r>
              <a:rPr lang="it-IT" dirty="0">
                <a:sym typeface="Symbol" panose="05050102010706020507" pitchFamily="18" charset="2"/>
              </a:rPr>
              <a:t>n </a:t>
            </a:r>
            <a:r>
              <a:rPr lang="it-IT" dirty="0" err="1">
                <a:sym typeface="Symbol" panose="05050102010706020507" pitchFamily="18" charset="2"/>
              </a:rPr>
              <a:t>transition</a:t>
            </a:r>
            <a:r>
              <a:rPr lang="it-IT" dirty="0">
                <a:sym typeface="Symbol" panose="05050102010706020507" pitchFamily="18" charset="2"/>
              </a:rPr>
              <a:t> to the </a:t>
            </a:r>
            <a:r>
              <a:rPr lang="it-IT" dirty="0" err="1">
                <a:sym typeface="Symbol" panose="05050102010706020507" pitchFamily="18" charset="2"/>
              </a:rPr>
              <a:t>nitrogen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lone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pair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where</a:t>
            </a:r>
            <a:r>
              <a:rPr lang="it-IT" dirty="0">
                <a:sym typeface="Symbol" panose="05050102010706020507" pitchFamily="18" charset="2"/>
              </a:rPr>
              <a:t> a </a:t>
            </a:r>
            <a:r>
              <a:rPr lang="it-IT" dirty="0" err="1">
                <a:sym typeface="Symbol" panose="05050102010706020507" pitchFamily="18" charset="2"/>
              </a:rPr>
              <a:t>hole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has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been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created</a:t>
            </a:r>
            <a:r>
              <a:rPr lang="it-IT" dirty="0"/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4BD58B7-E1D6-491B-963E-DBE89E37C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76102"/>
            <a:ext cx="583277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Segatta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Faraday Discuss.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221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245 (2020).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2065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570949" y="115673"/>
            <a:ext cx="777723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600" b="1" dirty="0">
                <a:solidFill>
                  <a:srgbClr val="003F6E"/>
                </a:solidFill>
                <a:cs typeface="Arial" panose="020B0604020202020204" pitchFamily="34" charset="0"/>
              </a:rPr>
              <a:t>Time-resolved NEXAFS of thymine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6D961-1168-41C8-AC93-6514E5DF8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" t="765" r="1672"/>
          <a:stretch/>
        </p:blipFill>
        <p:spPr>
          <a:xfrm>
            <a:off x="2000" y="1208595"/>
            <a:ext cx="4280419" cy="2386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12CD9-F4F7-41AB-9A0D-F271BB5D88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11"/>
          <a:stretch/>
        </p:blipFill>
        <p:spPr>
          <a:xfrm>
            <a:off x="4572000" y="1196751"/>
            <a:ext cx="4282741" cy="4324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42E6D3-3FB3-4543-9584-5A901AC435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42" r="7871" b="3705"/>
          <a:stretch/>
        </p:blipFill>
        <p:spPr>
          <a:xfrm>
            <a:off x="1138599" y="3953921"/>
            <a:ext cx="2065249" cy="12032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F7C94D0-A3FF-1869-5AD4-AE71EE7155A1}"/>
              </a:ext>
            </a:extLst>
          </p:cNvPr>
          <p:cNvSpPr/>
          <p:nvPr/>
        </p:nvSpPr>
        <p:spPr>
          <a:xfrm>
            <a:off x="175091" y="537510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Build-up of the </a:t>
            </a:r>
            <a:r>
              <a:rPr lang="it-IT" b="1" dirty="0"/>
              <a:t>background-free</a:t>
            </a:r>
            <a:r>
              <a:rPr lang="it-IT" dirty="0"/>
              <a:t> 1s</a:t>
            </a:r>
            <a:r>
              <a:rPr lang="it-IT" dirty="0">
                <a:sym typeface="Symbol" panose="05050102010706020507" pitchFamily="18" charset="2"/>
              </a:rPr>
              <a:t>n </a:t>
            </a:r>
            <a:r>
              <a:rPr lang="it-IT" dirty="0" err="1">
                <a:sym typeface="Symbol" panose="05050102010706020507" pitchFamily="18" charset="2"/>
              </a:rPr>
              <a:t>transition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corresponding</a:t>
            </a:r>
            <a:r>
              <a:rPr lang="it-IT" dirty="0">
                <a:sym typeface="Symbol" panose="05050102010706020507" pitchFamily="18" charset="2"/>
              </a:rPr>
              <a:t> to the *  n* </a:t>
            </a:r>
            <a:r>
              <a:rPr lang="it-IT" dirty="0" err="1">
                <a:sym typeface="Symbol" panose="05050102010706020507" pitchFamily="18" charset="2"/>
              </a:rPr>
              <a:t>internal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conversion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8221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TRUECARS technique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C1C42446-DD40-4D41-98D6-CA4EA72D9920}"/>
              </a:ext>
            </a:extLst>
          </p:cNvPr>
          <p:cNvGrpSpPr/>
          <p:nvPr/>
        </p:nvGrpSpPr>
        <p:grpSpPr>
          <a:xfrm>
            <a:off x="5702195" y="2226778"/>
            <a:ext cx="2098723" cy="2365037"/>
            <a:chOff x="1823097" y="1931550"/>
            <a:chExt cx="2798297" cy="315338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D7D3E76B-0C36-4A06-BCE8-F60E2DFD8959}"/>
                </a:ext>
              </a:extLst>
            </p:cNvPr>
            <p:cNvSpPr/>
            <p:nvPr/>
          </p:nvSpPr>
          <p:spPr>
            <a:xfrm>
              <a:off x="1981719" y="1931551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017F3807-4A8E-47BB-9ABD-D5B18EFB9CCB}"/>
                </a:ext>
              </a:extLst>
            </p:cNvPr>
            <p:cNvSpPr/>
            <p:nvPr/>
          </p:nvSpPr>
          <p:spPr>
            <a:xfrm>
              <a:off x="1823097" y="3629226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3779901-FE59-449C-8843-BC33F3E84B25}"/>
                </a:ext>
              </a:extLst>
            </p:cNvPr>
            <p:cNvSpPr/>
            <p:nvPr/>
          </p:nvSpPr>
          <p:spPr>
            <a:xfrm>
              <a:off x="4154481" y="1931550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A9A43190-2E75-439D-A6C5-568642F85B87}"/>
                </a:ext>
              </a:extLst>
            </p:cNvPr>
            <p:cNvSpPr/>
            <p:nvPr/>
          </p:nvSpPr>
          <p:spPr>
            <a:xfrm>
              <a:off x="3966412" y="3630648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179512" y="94967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err="1"/>
              <a:t>Transient</a:t>
            </a:r>
            <a:r>
              <a:rPr lang="it-IT" b="1" dirty="0"/>
              <a:t> </a:t>
            </a:r>
            <a:r>
              <a:rPr lang="it-IT" b="1" dirty="0" err="1"/>
              <a:t>redistribution</a:t>
            </a:r>
            <a:r>
              <a:rPr lang="it-IT" b="1" dirty="0"/>
              <a:t> of </a:t>
            </a:r>
            <a:r>
              <a:rPr lang="it-IT" b="1" dirty="0" err="1"/>
              <a:t>ultrafast</a:t>
            </a:r>
            <a:r>
              <a:rPr lang="it-IT" b="1" dirty="0"/>
              <a:t> </a:t>
            </a:r>
            <a:r>
              <a:rPr lang="it-IT" b="1" dirty="0" err="1"/>
              <a:t>electronic</a:t>
            </a:r>
            <a:r>
              <a:rPr lang="it-IT" b="1" dirty="0"/>
              <a:t> </a:t>
            </a:r>
            <a:r>
              <a:rPr lang="it-IT" b="1" dirty="0" err="1"/>
              <a:t>coherences</a:t>
            </a:r>
            <a:r>
              <a:rPr lang="it-IT" b="1" dirty="0"/>
              <a:t> in </a:t>
            </a:r>
            <a:r>
              <a:rPr lang="it-IT" b="1" dirty="0" err="1"/>
              <a:t>attosecond</a:t>
            </a:r>
            <a:r>
              <a:rPr lang="it-IT" b="1" dirty="0"/>
              <a:t> </a:t>
            </a:r>
            <a:r>
              <a:rPr lang="it-IT" b="1" dirty="0" err="1"/>
              <a:t>Raman</a:t>
            </a:r>
            <a:r>
              <a:rPr lang="it-IT" b="1" dirty="0"/>
              <a:t> </a:t>
            </a:r>
            <a:r>
              <a:rPr lang="it-IT" b="1" dirty="0" err="1"/>
              <a:t>signals</a:t>
            </a:r>
            <a:r>
              <a:rPr lang="it-IT" b="1" dirty="0"/>
              <a:t> (TRUECARS) </a:t>
            </a:r>
            <a:r>
              <a:rPr lang="it-IT" dirty="0" err="1"/>
              <a:t>allows</a:t>
            </a:r>
            <a:r>
              <a:rPr lang="it-IT" dirty="0"/>
              <a:t> to </a:t>
            </a:r>
            <a:r>
              <a:rPr lang="it-IT" dirty="0" err="1"/>
              <a:t>directly</a:t>
            </a:r>
            <a:r>
              <a:rPr lang="it-IT" dirty="0"/>
              <a:t> monitor the </a:t>
            </a:r>
            <a:r>
              <a:rPr lang="it-IT" dirty="0" err="1"/>
              <a:t>passage</a:t>
            </a:r>
            <a:r>
              <a:rPr lang="it-IT" dirty="0"/>
              <a:t> of a </a:t>
            </a:r>
            <a:r>
              <a:rPr lang="it-IT" dirty="0" err="1"/>
              <a:t>wavepacket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 </a:t>
            </a:r>
            <a:r>
              <a:rPr lang="it-IT" dirty="0" err="1"/>
              <a:t>conical</a:t>
            </a:r>
            <a:r>
              <a:rPr lang="it-IT" dirty="0"/>
              <a:t> </a:t>
            </a:r>
            <a:r>
              <a:rPr lang="it-IT" dirty="0" err="1"/>
              <a:t>intersection</a:t>
            </a:r>
            <a:r>
              <a:rPr lang="it-IT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02" y="2545680"/>
            <a:ext cx="2017220" cy="302583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9388" y="5844773"/>
            <a:ext cx="547273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Kowalewski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Phys. Rev.</a:t>
            </a:r>
            <a:r>
              <a:rPr kumimoji="0" lang="en-US" altLang="it-IT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Lett.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193003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2015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512" y="6207115"/>
            <a:ext cx="5472732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Keefer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PNAS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24069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2020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23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TRUECARS technique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C1C42446-DD40-4D41-98D6-CA4EA72D9920}"/>
              </a:ext>
            </a:extLst>
          </p:cNvPr>
          <p:cNvGrpSpPr/>
          <p:nvPr/>
        </p:nvGrpSpPr>
        <p:grpSpPr>
          <a:xfrm>
            <a:off x="5702195" y="2226778"/>
            <a:ext cx="2098723" cy="2365037"/>
            <a:chOff x="1823097" y="1931550"/>
            <a:chExt cx="2798297" cy="315338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D7D3E76B-0C36-4A06-BCE8-F60E2DFD8959}"/>
                </a:ext>
              </a:extLst>
            </p:cNvPr>
            <p:cNvSpPr/>
            <p:nvPr/>
          </p:nvSpPr>
          <p:spPr>
            <a:xfrm>
              <a:off x="1981719" y="1931551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017F3807-4A8E-47BB-9ABD-D5B18EFB9CCB}"/>
                </a:ext>
              </a:extLst>
            </p:cNvPr>
            <p:cNvSpPr/>
            <p:nvPr/>
          </p:nvSpPr>
          <p:spPr>
            <a:xfrm>
              <a:off x="1823097" y="3629226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3779901-FE59-449C-8843-BC33F3E84B25}"/>
                </a:ext>
              </a:extLst>
            </p:cNvPr>
            <p:cNvSpPr/>
            <p:nvPr/>
          </p:nvSpPr>
          <p:spPr>
            <a:xfrm>
              <a:off x="4154481" y="1931550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A9A43190-2E75-439D-A6C5-568642F85B87}"/>
                </a:ext>
              </a:extLst>
            </p:cNvPr>
            <p:cNvSpPr/>
            <p:nvPr/>
          </p:nvSpPr>
          <p:spPr>
            <a:xfrm>
              <a:off x="3966412" y="3630648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179512" y="960032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TRUECARS uses a </a:t>
            </a:r>
            <a:r>
              <a:rPr lang="en-US" sz="2200" b="1" dirty="0"/>
              <a:t>hybrid pulse sequence </a:t>
            </a:r>
            <a:r>
              <a:rPr lang="en-US" sz="2200" dirty="0"/>
              <a:t>consisting of a </a:t>
            </a:r>
            <a:r>
              <a:rPr lang="en-US" sz="2200" b="1" dirty="0"/>
              <a:t>visible pump pulse </a:t>
            </a:r>
            <a:r>
              <a:rPr lang="en-US" sz="2200" dirty="0"/>
              <a:t>followed by </a:t>
            </a:r>
            <a:r>
              <a:rPr lang="en-US" sz="2200" b="1" dirty="0"/>
              <a:t>two phase-locked XUV pulses</a:t>
            </a:r>
            <a:r>
              <a:rPr lang="en-US" sz="2200" dirty="0"/>
              <a:t>, a broadband one (with attosecond duration) and a narrowband one (with few-femtosecond duration).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4" y="2396879"/>
            <a:ext cx="7323301" cy="30967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7503" y="5488739"/>
            <a:ext cx="87129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TRUECARS thus observes </a:t>
            </a:r>
            <a:r>
              <a:rPr lang="en-US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electronic coherences in the time domain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analogously to the vibrational coherences measured in CARS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759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704850" y="203200"/>
            <a:ext cx="7704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Adiabatic molecular dynamics</a:t>
            </a:r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9266-DB76-45DF-ACEE-7948719BEDFC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558" y="1584303"/>
            <a:ext cx="881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dynamics one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adopts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-Oppenheimer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approximation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separating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coordinates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wavefunction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116" y="3501008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approximation solves the Schr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ö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dinger equation for the electrons at given fixed nuclear positions and obtains the electronic energies as a function of those fixed nuclear coordinates, the so-called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energy surfaces (PES).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71865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TRUECARS technique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C1C42446-DD40-4D41-98D6-CA4EA72D9920}"/>
              </a:ext>
            </a:extLst>
          </p:cNvPr>
          <p:cNvGrpSpPr/>
          <p:nvPr/>
        </p:nvGrpSpPr>
        <p:grpSpPr>
          <a:xfrm>
            <a:off x="5702195" y="2226778"/>
            <a:ext cx="2098723" cy="2365037"/>
            <a:chOff x="1823097" y="1931550"/>
            <a:chExt cx="2798297" cy="315338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D7D3E76B-0C36-4A06-BCE8-F60E2DFD8959}"/>
                </a:ext>
              </a:extLst>
            </p:cNvPr>
            <p:cNvSpPr/>
            <p:nvPr/>
          </p:nvSpPr>
          <p:spPr>
            <a:xfrm>
              <a:off x="1981719" y="1931551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017F3807-4A8E-47BB-9ABD-D5B18EFB9CCB}"/>
                </a:ext>
              </a:extLst>
            </p:cNvPr>
            <p:cNvSpPr/>
            <p:nvPr/>
          </p:nvSpPr>
          <p:spPr>
            <a:xfrm>
              <a:off x="1823097" y="3629226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3779901-FE59-449C-8843-BC33F3E84B25}"/>
                </a:ext>
              </a:extLst>
            </p:cNvPr>
            <p:cNvSpPr/>
            <p:nvPr/>
          </p:nvSpPr>
          <p:spPr>
            <a:xfrm>
              <a:off x="4154481" y="1931550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A9A43190-2E75-439D-A6C5-568642F85B87}"/>
                </a:ext>
              </a:extLst>
            </p:cNvPr>
            <p:cNvSpPr/>
            <p:nvPr/>
          </p:nvSpPr>
          <p:spPr>
            <a:xfrm>
              <a:off x="3966412" y="3630648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179511" y="85719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TRUECARS provides an unambiguous direct probe of conical intersections and delivers information about their topology, allowing one to </a:t>
            </a:r>
            <a:r>
              <a:rPr lang="en-US" sz="2200" b="1" dirty="0"/>
              <a:t>distinguish between peaked and sloped CI topologies.</a:t>
            </a:r>
            <a:endParaRPr lang="it-IT" sz="2200" b="1" dirty="0"/>
          </a:p>
        </p:txBody>
      </p:sp>
      <p:sp>
        <p:nvSpPr>
          <p:cNvPr id="5" name="Rettangolo 4"/>
          <p:cNvSpPr/>
          <p:nvPr/>
        </p:nvSpPr>
        <p:spPr>
          <a:xfrm>
            <a:off x="107502" y="5733256"/>
            <a:ext cx="8712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TRUECARS has never been experimentally implemented and requires the generation of </a:t>
            </a:r>
            <a:r>
              <a:rPr lang="en-US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phase-locked XUV pulse pairs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200" dirty="0">
              <a:latin typeface="+mj-lt"/>
            </a:endParaRPr>
          </a:p>
        </p:txBody>
      </p:sp>
      <p:pic>
        <p:nvPicPr>
          <p:cNvPr id="3" name="Immagine 2" descr="Immagine che contiene schermata, Policromia, diagramma&#10;&#10;Descrizione generata automaticamente">
            <a:extLst>
              <a:ext uri="{FF2B5EF4-FFF2-40B4-BE49-F238E27FC236}">
                <a16:creationId xmlns:a16="http://schemas.microsoft.com/office/drawing/2014/main" id="{775B1942-1E49-897D-3016-79EAC5B6DC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8"/>
          <a:stretch/>
        </p:blipFill>
        <p:spPr>
          <a:xfrm>
            <a:off x="911022" y="2373406"/>
            <a:ext cx="7117362" cy="32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6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C2773-1BD2-40D9-990E-7D3C64D27312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11188" y="203200"/>
            <a:ext cx="83518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Phase-locked XUV pulse pairs from</a:t>
            </a:r>
            <a:r>
              <a:rPr kumimoji="0" lang="en-US" altLang="it-IT" sz="2600" b="1" i="0" u="none" strike="noStrike" kern="1200" cap="none" spc="0" normalizeH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FERMI</a:t>
            </a:r>
            <a:endParaRPr kumimoji="0" lang="en-US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003F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C1C42446-DD40-4D41-98D6-CA4EA72D9920}"/>
              </a:ext>
            </a:extLst>
          </p:cNvPr>
          <p:cNvGrpSpPr/>
          <p:nvPr/>
        </p:nvGrpSpPr>
        <p:grpSpPr>
          <a:xfrm>
            <a:off x="5702195" y="2226778"/>
            <a:ext cx="2098723" cy="2365037"/>
            <a:chOff x="1823097" y="1931550"/>
            <a:chExt cx="2798297" cy="315338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D7D3E76B-0C36-4A06-BCE8-F60E2DFD8959}"/>
                </a:ext>
              </a:extLst>
            </p:cNvPr>
            <p:cNvSpPr/>
            <p:nvPr/>
          </p:nvSpPr>
          <p:spPr>
            <a:xfrm>
              <a:off x="1981719" y="1931551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017F3807-4A8E-47BB-9ABD-D5B18EFB9CCB}"/>
                </a:ext>
              </a:extLst>
            </p:cNvPr>
            <p:cNvSpPr/>
            <p:nvPr/>
          </p:nvSpPr>
          <p:spPr>
            <a:xfrm>
              <a:off x="1823097" y="3629226"/>
              <a:ext cx="58638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3779901-FE59-449C-8843-BC33F3E84B25}"/>
                </a:ext>
              </a:extLst>
            </p:cNvPr>
            <p:cNvSpPr/>
            <p:nvPr/>
          </p:nvSpPr>
          <p:spPr>
            <a:xfrm>
              <a:off x="4154481" y="1931550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A9A43190-2E75-439D-A6C5-568642F85B87}"/>
                </a:ext>
              </a:extLst>
            </p:cNvPr>
            <p:cNvSpPr/>
            <p:nvPr/>
          </p:nvSpPr>
          <p:spPr>
            <a:xfrm>
              <a:off x="3966412" y="3630648"/>
              <a:ext cx="46691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2090244-3220-4238-B448-23C9E310B250}"/>
              </a:ext>
            </a:extLst>
          </p:cNvPr>
          <p:cNvGrpSpPr/>
          <p:nvPr/>
        </p:nvGrpSpPr>
        <p:grpSpPr>
          <a:xfrm>
            <a:off x="5340358" y="2231619"/>
            <a:ext cx="383855" cy="2372333"/>
            <a:chOff x="1355905" y="1931551"/>
            <a:chExt cx="511806" cy="3163110"/>
          </a:xfrm>
        </p:grpSpPr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B5834283-07F6-4278-93EA-FEC83B74F4DF}"/>
                </a:ext>
              </a:extLst>
            </p:cNvPr>
            <p:cNvSpPr/>
            <p:nvPr/>
          </p:nvSpPr>
          <p:spPr>
            <a:xfrm>
              <a:off x="1359148" y="1931551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9">
              <a:extLst>
                <a:ext uri="{FF2B5EF4-FFF2-40B4-BE49-F238E27FC236}">
                  <a16:creationId xmlns:a16="http://schemas.microsoft.com/office/drawing/2014/main" id="{E8D03412-000B-45C6-A915-A07E9CCEA871}"/>
                </a:ext>
              </a:extLst>
            </p:cNvPr>
            <p:cNvSpPr/>
            <p:nvPr/>
          </p:nvSpPr>
          <p:spPr>
            <a:xfrm>
              <a:off x="1355905" y="3640376"/>
              <a:ext cx="508563" cy="1454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953166"/>
            <a:ext cx="7928294" cy="24758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464196"/>
            <a:ext cx="7325399" cy="2639901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1658" y="6139293"/>
            <a:ext cx="5040684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Wituscheck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Nat. </a:t>
            </a:r>
            <a:r>
              <a:rPr kumimoji="0" lang="en-US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Comm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883 (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2020</a:t>
            </a:r>
            <a:r>
              <a:rPr kumimoji="0" lang="en-US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908175" y="-26988"/>
            <a:ext cx="4946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179512" y="1032464"/>
            <a:ext cx="8712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Conical intersections preside over excited state processes in   biomolecules which lead to efficient energy storage/dissipation</a:t>
            </a:r>
          </a:p>
        </p:txBody>
      </p:sp>
      <p:sp>
        <p:nvSpPr>
          <p:cNvPr id="223236" name="CasellaDiTesto 1"/>
          <p:cNvSpPr txBox="1">
            <a:spLocks noChangeArrowheads="1"/>
          </p:cNvSpPr>
          <p:nvPr/>
        </p:nvSpPr>
        <p:spPr bwMode="auto">
          <a:xfrm>
            <a:off x="2411413" y="6607175"/>
            <a:ext cx="2484437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Giulio Cerullo</a:t>
            </a:r>
          </a:p>
        </p:txBody>
      </p:sp>
      <p:pic>
        <p:nvPicPr>
          <p:cNvPr id="12" name="Picture 5" descr="neuescover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43676" r="16072" b="29743"/>
          <a:stretch/>
        </p:blipFill>
        <p:spPr bwMode="auto">
          <a:xfrm>
            <a:off x="6372200" y="1817502"/>
            <a:ext cx="2052228" cy="111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14" r="11638" b="-14"/>
          <a:stretch/>
        </p:blipFill>
        <p:spPr bwMode="auto">
          <a:xfrm>
            <a:off x="6480212" y="3024815"/>
            <a:ext cx="1836204" cy="1184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1916832"/>
            <a:ext cx="554848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2400"/>
              </a:spcAft>
              <a:buClr>
                <a:srgbClr val="3333C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Isomerization of rhodopsin in the primary event of vision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2400"/>
              </a:spcAft>
              <a:buClr>
                <a:srgbClr val="3333C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Ultrafast photoprotection</a:t>
            </a:r>
            <a:r>
              <a:rPr kumimoji="0" lang="en-US" altLang="it-IT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mechanisms in DNA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50A843F-1D7A-4BB2-8689-78126F60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52" y="4324157"/>
            <a:ext cx="8712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Plenty of opportunities to visualize the dynamics of conical intersections with XFELs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EEF6F68-A445-EDE7-0D57-C239A954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98648"/>
            <a:ext cx="8712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inion Web"/>
                <a:ea typeface="DejaVu Sans"/>
                <a:cs typeface="DejaVu San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TRUECARS allows</a:t>
            </a:r>
            <a:r>
              <a:rPr kumimoji="0" lang="en-US" altLang="it-IT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direct visualization of the quantum nature and the topology of conical intersections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704850" y="203200"/>
            <a:ext cx="7704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Non-adiabatic molecular dynamics</a:t>
            </a:r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9266-DB76-45DF-ACEE-7948719BEDFC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674" y="1700808"/>
            <a:ext cx="8819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here are regions of the potential energy landscape where the electronic and nuclear degrees of freedom become strongly mixed 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Born-Oppenheimer (adiabatic) approximation breaks down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6674" y="378904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conical intersections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“doorways” through which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photoexcited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wavepacket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efficiently funneled to a lower energy electronic state, thus accounting for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 non-radiative relaxation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4850" y="5445224"/>
            <a:ext cx="5040684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lang="en-US" altLang="it-IT" sz="1600" dirty="0" err="1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Yarkony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Rev. Mod. Phys.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985–1013 (1996).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3568" y="6021289"/>
            <a:ext cx="6192688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Levine and Martinez, </a:t>
            </a:r>
            <a:r>
              <a:rPr lang="en-US" altLang="it-IT" sz="1600" dirty="0" err="1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. Rev. Phys. Chem.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613–634 (2007).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5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704850" y="203200"/>
            <a:ext cx="7704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Conical intersections</a:t>
            </a:r>
          </a:p>
        </p:txBody>
      </p:sp>
      <p:sp>
        <p:nvSpPr>
          <p:cNvPr id="132099" name="CasellaDiTesto 8"/>
          <p:cNvSpPr txBox="1">
            <a:spLocks noChangeArrowheads="1"/>
          </p:cNvSpPr>
          <p:nvPr/>
        </p:nvSpPr>
        <p:spPr bwMode="auto">
          <a:xfrm>
            <a:off x="107504" y="4869160"/>
            <a:ext cx="8891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Collections of molecular geometries 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which two (or more) electronic states are </a:t>
            </a:r>
            <a:r>
              <a:rPr kumimoji="0" lang="en-US" altLang="it-IT" sz="1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isoenergetic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form a </a:t>
            </a: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high-dimensional ‘seam’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point of which can serve as a </a:t>
            </a: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doorway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through which molecules may pass to reach the ground electronic state. </a:t>
            </a:r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9266-DB76-45DF-ACEE-7948719BEDFC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939800"/>
            <a:ext cx="7788275" cy="3641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2102" name="Text Box 167"/>
          <p:cNvSpPr txBox="1">
            <a:spLocks noChangeArrowheads="1"/>
          </p:cNvSpPr>
          <p:nvPr/>
        </p:nvSpPr>
        <p:spPr bwMode="auto">
          <a:xfrm>
            <a:off x="1476375" y="6026150"/>
            <a:ext cx="6840538" cy="27781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.</a:t>
            </a:r>
            <a:r>
              <a:rPr kumimoji="0" lang="fr-FR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Schapiro</a:t>
            </a:r>
            <a:r>
              <a:rPr kumimoji="0" lang="fr-FR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fr-FR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Photochem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Photobiol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Sci., 2011,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867</a:t>
            </a:r>
            <a:r>
              <a:rPr kumimoji="0" lang="fr-FR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00075" y="203200"/>
            <a:ext cx="800437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Conical intersection: a quantum beam splitter</a:t>
            </a:r>
          </a:p>
        </p:txBody>
      </p:sp>
      <p:sp>
        <p:nvSpPr>
          <p:cNvPr id="132099" name="CasellaDiTesto 8"/>
          <p:cNvSpPr txBox="1">
            <a:spLocks noChangeArrowheads="1"/>
          </p:cNvSpPr>
          <p:nvPr/>
        </p:nvSpPr>
        <p:spPr bwMode="auto">
          <a:xfrm>
            <a:off x="113374" y="3636305"/>
            <a:ext cx="8891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 wave packet approaches a conical intersection, non-adiabatic couplings lead to the creation of </a:t>
            </a: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coherence between the interacting electronic states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9266-DB76-45DF-ACEE-7948719BEDFC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B067A59-9788-17B8-8EB9-05DA5CA5729F}"/>
              </a:ext>
            </a:extLst>
          </p:cNvPr>
          <p:cNvGrpSpPr/>
          <p:nvPr/>
        </p:nvGrpSpPr>
        <p:grpSpPr>
          <a:xfrm>
            <a:off x="0" y="1648018"/>
            <a:ext cx="9058254" cy="1487822"/>
            <a:chOff x="0" y="1288068"/>
            <a:chExt cx="9058254" cy="1487822"/>
          </a:xfrm>
        </p:grpSpPr>
        <p:pic>
          <p:nvPicPr>
            <p:cNvPr id="2" name="image3.png">
              <a:extLst>
                <a:ext uri="{FF2B5EF4-FFF2-40B4-BE49-F238E27FC236}">
                  <a16:creationId xmlns:a16="http://schemas.microsoft.com/office/drawing/2014/main" id="{5456EE6C-1B4C-3132-C0DF-3D3017339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59" t="38148" r="3653" b="43941"/>
            <a:stretch/>
          </p:blipFill>
          <p:spPr>
            <a:xfrm>
              <a:off x="85745" y="1288068"/>
              <a:ext cx="8972509" cy="1487822"/>
            </a:xfrm>
            <a:prstGeom prst="rect">
              <a:avLst/>
            </a:prstGeom>
            <a:ln/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A94445E3-E157-FC04-AB06-1C45EB221585}"/>
                </a:ext>
              </a:extLst>
            </p:cNvPr>
            <p:cNvSpPr/>
            <p:nvPr/>
          </p:nvSpPr>
          <p:spPr bwMode="auto">
            <a:xfrm>
              <a:off x="0" y="1772906"/>
              <a:ext cx="395536" cy="6479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1AD31323-BDAC-4FA7-AC5D-5F57CB5D5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725144"/>
            <a:ext cx="8891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crossing the conical intersection, the wave packet enters a pure </a:t>
            </a: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electronic-nuclear quantum regime 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acquires a </a:t>
            </a:r>
            <a:r>
              <a:rPr kumimoji="0" lang="en-US" altLang="it-IT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quantum mechanical topological phase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known as the geometric or </a:t>
            </a:r>
            <a:r>
              <a:rPr kumimoji="0" lang="en-US" altLang="it-IT" sz="1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Pancharatnam</a:t>
            </a:r>
            <a:r>
              <a:rPr kumimoji="0" lang="en-US" alt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-Berry phase, which determines the interference between the interacting electronic states and its evolution.</a:t>
            </a:r>
          </a:p>
        </p:txBody>
      </p:sp>
    </p:spTree>
    <p:extLst>
      <p:ext uri="{BB962C8B-B14F-4D97-AF65-F5344CB8AC3E}">
        <p14:creationId xmlns:p14="http://schemas.microsoft.com/office/powerpoint/2010/main" val="55819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704850" y="203200"/>
            <a:ext cx="7704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3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Peaked and sloped conical intersections</a:t>
            </a:r>
          </a:p>
        </p:txBody>
      </p:sp>
      <p:sp>
        <p:nvSpPr>
          <p:cNvPr id="134147" name="Text Box 167"/>
          <p:cNvSpPr txBox="1">
            <a:spLocks noChangeArrowheads="1"/>
          </p:cNvSpPr>
          <p:nvPr/>
        </p:nvSpPr>
        <p:spPr bwMode="auto">
          <a:xfrm>
            <a:off x="1476375" y="6026150"/>
            <a:ext cx="6840538" cy="27781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it-IT" sz="1800" dirty="0">
                <a:solidFill>
                  <a:srgbClr val="000000"/>
                </a:solidFill>
                <a:cs typeface="Arial" panose="020B0604020202020204" pitchFamily="34" charset="0"/>
              </a:rPr>
              <a:t>T. Martinez</a:t>
            </a:r>
            <a:r>
              <a:rPr kumimoji="0" lang="fr-FR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Nature </a:t>
            </a:r>
            <a:r>
              <a:rPr kumimoji="0" lang="fr-FR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467</a:t>
            </a:r>
            <a:r>
              <a:rPr kumimoji="0" lang="fr-FR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412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(2010).</a:t>
            </a:r>
            <a:endParaRPr kumimoji="0" lang="fr-FR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455E4-53E6-494B-AD84-97E53155830B}" type="slidenum">
              <a:rPr kumimoji="0" lang="it-IT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960438"/>
            <a:ext cx="4802187" cy="4797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46088" y="82500"/>
            <a:ext cx="77041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86" tIns="57144" rIns="114286" bIns="57144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800" b="1" dirty="0">
                <a:solidFill>
                  <a:srgbClr val="003F6E"/>
                </a:solidFill>
              </a:rPr>
              <a:t>Prototypical photochemical reaction paths</a:t>
            </a:r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321675" y="188913"/>
            <a:ext cx="1435100" cy="244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7CA7EFF-7A4F-416D-9FB1-6BAC8C46A0FC}" type="slidenum">
              <a:rPr lang="it-IT" altLang="it-IT" sz="1600" smtClean="0">
                <a:solidFill>
                  <a:srgbClr val="FF9900"/>
                </a:solidFill>
              </a:rPr>
              <a:pPr>
                <a:defRPr/>
              </a:pPr>
              <a:t>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6148388" y="2044420"/>
            <a:ext cx="1536700" cy="1143000"/>
          </a:xfrm>
          <a:custGeom>
            <a:avLst/>
            <a:gdLst>
              <a:gd name="T0" fmla="*/ 0 w 968"/>
              <a:gd name="T1" fmla="*/ 2147483646 h 720"/>
              <a:gd name="T2" fmla="*/ 2147483646 w 968"/>
              <a:gd name="T3" fmla="*/ 2147483646 h 720"/>
              <a:gd name="T4" fmla="*/ 2147483646 w 968"/>
              <a:gd name="T5" fmla="*/ 2147483646 h 720"/>
              <a:gd name="T6" fmla="*/ 2147483646 w 968"/>
              <a:gd name="T7" fmla="*/ 2147483646 h 720"/>
              <a:gd name="T8" fmla="*/ 2147483646 w 968"/>
              <a:gd name="T9" fmla="*/ 2147483646 h 720"/>
              <a:gd name="T10" fmla="*/ 2147483646 w 968"/>
              <a:gd name="T11" fmla="*/ 2147483646 h 720"/>
              <a:gd name="T12" fmla="*/ 2147483646 w 968"/>
              <a:gd name="T13" fmla="*/ 2147483646 h 720"/>
              <a:gd name="T14" fmla="*/ 2147483646 w 968"/>
              <a:gd name="T15" fmla="*/ 2147483646 h 720"/>
              <a:gd name="T16" fmla="*/ 2147483646 w 968"/>
              <a:gd name="T17" fmla="*/ 2147483646 h 720"/>
              <a:gd name="T18" fmla="*/ 2147483646 w 968"/>
              <a:gd name="T19" fmla="*/ 2147483646 h 720"/>
              <a:gd name="T20" fmla="*/ 2147483646 w 968"/>
              <a:gd name="T21" fmla="*/ 2147483646 h 720"/>
              <a:gd name="T22" fmla="*/ 2147483646 w 968"/>
              <a:gd name="T23" fmla="*/ 2147483646 h 720"/>
              <a:gd name="T24" fmla="*/ 2147483646 w 968"/>
              <a:gd name="T25" fmla="*/ 2147483646 h 720"/>
              <a:gd name="T26" fmla="*/ 2147483646 w 968"/>
              <a:gd name="T27" fmla="*/ 0 h 7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8"/>
              <a:gd name="T43" fmla="*/ 0 h 720"/>
              <a:gd name="T44" fmla="*/ 968 w 968"/>
              <a:gd name="T45" fmla="*/ 720 h 7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8" h="720">
                <a:moveTo>
                  <a:pt x="0" y="592"/>
                </a:moveTo>
                <a:lnTo>
                  <a:pt x="48" y="648"/>
                </a:lnTo>
                <a:lnTo>
                  <a:pt x="80" y="672"/>
                </a:lnTo>
                <a:lnTo>
                  <a:pt x="144" y="696"/>
                </a:lnTo>
                <a:lnTo>
                  <a:pt x="248" y="720"/>
                </a:lnTo>
                <a:lnTo>
                  <a:pt x="344" y="704"/>
                </a:lnTo>
                <a:lnTo>
                  <a:pt x="448" y="648"/>
                </a:lnTo>
                <a:lnTo>
                  <a:pt x="520" y="600"/>
                </a:lnTo>
                <a:lnTo>
                  <a:pt x="616" y="504"/>
                </a:lnTo>
                <a:lnTo>
                  <a:pt x="712" y="376"/>
                </a:lnTo>
                <a:lnTo>
                  <a:pt x="784" y="280"/>
                </a:lnTo>
                <a:lnTo>
                  <a:pt x="856" y="184"/>
                </a:lnTo>
                <a:lnTo>
                  <a:pt x="904" y="104"/>
                </a:lnTo>
                <a:lnTo>
                  <a:pt x="968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6148388" y="2044420"/>
            <a:ext cx="1536700" cy="1143000"/>
          </a:xfrm>
          <a:custGeom>
            <a:avLst/>
            <a:gdLst>
              <a:gd name="T0" fmla="*/ 0 w 968"/>
              <a:gd name="T1" fmla="*/ 2147483646 h 720"/>
              <a:gd name="T2" fmla="*/ 2147483646 w 968"/>
              <a:gd name="T3" fmla="*/ 2147483646 h 720"/>
              <a:gd name="T4" fmla="*/ 2147483646 w 968"/>
              <a:gd name="T5" fmla="*/ 2147483646 h 720"/>
              <a:gd name="T6" fmla="*/ 2147483646 w 968"/>
              <a:gd name="T7" fmla="*/ 2147483646 h 720"/>
              <a:gd name="T8" fmla="*/ 2147483646 w 968"/>
              <a:gd name="T9" fmla="*/ 2147483646 h 720"/>
              <a:gd name="T10" fmla="*/ 2147483646 w 968"/>
              <a:gd name="T11" fmla="*/ 2147483646 h 720"/>
              <a:gd name="T12" fmla="*/ 2147483646 w 968"/>
              <a:gd name="T13" fmla="*/ 2147483646 h 720"/>
              <a:gd name="T14" fmla="*/ 2147483646 w 968"/>
              <a:gd name="T15" fmla="*/ 2147483646 h 720"/>
              <a:gd name="T16" fmla="*/ 2147483646 w 968"/>
              <a:gd name="T17" fmla="*/ 2147483646 h 720"/>
              <a:gd name="T18" fmla="*/ 2147483646 w 968"/>
              <a:gd name="T19" fmla="*/ 2147483646 h 720"/>
              <a:gd name="T20" fmla="*/ 2147483646 w 968"/>
              <a:gd name="T21" fmla="*/ 2147483646 h 720"/>
              <a:gd name="T22" fmla="*/ 2147483646 w 968"/>
              <a:gd name="T23" fmla="*/ 2147483646 h 720"/>
              <a:gd name="T24" fmla="*/ 2147483646 w 968"/>
              <a:gd name="T25" fmla="*/ 2147483646 h 720"/>
              <a:gd name="T26" fmla="*/ 2147483646 w 968"/>
              <a:gd name="T27" fmla="*/ 0 h 7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8"/>
              <a:gd name="T43" fmla="*/ 0 h 720"/>
              <a:gd name="T44" fmla="*/ 968 w 968"/>
              <a:gd name="T45" fmla="*/ 720 h 7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8" h="720">
                <a:moveTo>
                  <a:pt x="0" y="592"/>
                </a:moveTo>
                <a:lnTo>
                  <a:pt x="48" y="648"/>
                </a:lnTo>
                <a:lnTo>
                  <a:pt x="80" y="672"/>
                </a:lnTo>
                <a:lnTo>
                  <a:pt x="144" y="696"/>
                </a:lnTo>
                <a:lnTo>
                  <a:pt x="248" y="720"/>
                </a:lnTo>
                <a:lnTo>
                  <a:pt x="344" y="704"/>
                </a:lnTo>
                <a:lnTo>
                  <a:pt x="448" y="648"/>
                </a:lnTo>
                <a:lnTo>
                  <a:pt x="520" y="600"/>
                </a:lnTo>
                <a:lnTo>
                  <a:pt x="616" y="504"/>
                </a:lnTo>
                <a:lnTo>
                  <a:pt x="712" y="376"/>
                </a:lnTo>
                <a:lnTo>
                  <a:pt x="784" y="280"/>
                </a:lnTo>
                <a:lnTo>
                  <a:pt x="856" y="184"/>
                </a:lnTo>
                <a:lnTo>
                  <a:pt x="904" y="104"/>
                </a:lnTo>
                <a:lnTo>
                  <a:pt x="968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224588" y="2031720"/>
            <a:ext cx="1778000" cy="342900"/>
          </a:xfrm>
          <a:custGeom>
            <a:avLst/>
            <a:gdLst>
              <a:gd name="T0" fmla="*/ 2147483646 w 1120"/>
              <a:gd name="T1" fmla="*/ 0 h 216"/>
              <a:gd name="T2" fmla="*/ 2147483646 w 1120"/>
              <a:gd name="T3" fmla="*/ 2147483646 h 216"/>
              <a:gd name="T4" fmla="*/ 2147483646 w 1120"/>
              <a:gd name="T5" fmla="*/ 2147483646 h 216"/>
              <a:gd name="T6" fmla="*/ 2147483646 w 1120"/>
              <a:gd name="T7" fmla="*/ 2147483646 h 216"/>
              <a:gd name="T8" fmla="*/ 2147483646 w 1120"/>
              <a:gd name="T9" fmla="*/ 2147483646 h 216"/>
              <a:gd name="T10" fmla="*/ 2147483646 w 1120"/>
              <a:gd name="T11" fmla="*/ 2147483646 h 216"/>
              <a:gd name="T12" fmla="*/ 2147483646 w 1120"/>
              <a:gd name="T13" fmla="*/ 2147483646 h 216"/>
              <a:gd name="T14" fmla="*/ 2147483646 w 1120"/>
              <a:gd name="T15" fmla="*/ 2147483646 h 216"/>
              <a:gd name="T16" fmla="*/ 2147483646 w 1120"/>
              <a:gd name="T17" fmla="*/ 2147483646 h 216"/>
              <a:gd name="T18" fmla="*/ 2147483646 w 1120"/>
              <a:gd name="T19" fmla="*/ 2147483646 h 216"/>
              <a:gd name="T20" fmla="*/ 2147483646 w 1120"/>
              <a:gd name="T21" fmla="*/ 2147483646 h 216"/>
              <a:gd name="T22" fmla="*/ 2147483646 w 1120"/>
              <a:gd name="T23" fmla="*/ 2147483646 h 216"/>
              <a:gd name="T24" fmla="*/ 0 w 1120"/>
              <a:gd name="T25" fmla="*/ 2147483646 h 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20"/>
              <a:gd name="T40" fmla="*/ 0 h 216"/>
              <a:gd name="T41" fmla="*/ 1120 w 1120"/>
              <a:gd name="T42" fmla="*/ 216 h 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20" h="216">
                <a:moveTo>
                  <a:pt x="1120" y="0"/>
                </a:moveTo>
                <a:lnTo>
                  <a:pt x="1048" y="32"/>
                </a:lnTo>
                <a:lnTo>
                  <a:pt x="968" y="72"/>
                </a:lnTo>
                <a:lnTo>
                  <a:pt x="872" y="112"/>
                </a:lnTo>
                <a:lnTo>
                  <a:pt x="744" y="152"/>
                </a:lnTo>
                <a:lnTo>
                  <a:pt x="640" y="184"/>
                </a:lnTo>
                <a:lnTo>
                  <a:pt x="528" y="200"/>
                </a:lnTo>
                <a:lnTo>
                  <a:pt x="424" y="208"/>
                </a:lnTo>
                <a:lnTo>
                  <a:pt x="320" y="216"/>
                </a:lnTo>
                <a:lnTo>
                  <a:pt x="240" y="216"/>
                </a:lnTo>
                <a:lnTo>
                  <a:pt x="152" y="216"/>
                </a:lnTo>
                <a:lnTo>
                  <a:pt x="72" y="200"/>
                </a:lnTo>
                <a:lnTo>
                  <a:pt x="0" y="192"/>
                </a:lnTo>
              </a:path>
            </a:pathLst>
          </a:custGeom>
          <a:noFill/>
          <a:ln w="2540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224588" y="2031720"/>
            <a:ext cx="1778000" cy="342900"/>
          </a:xfrm>
          <a:custGeom>
            <a:avLst/>
            <a:gdLst>
              <a:gd name="T0" fmla="*/ 2147483646 w 1120"/>
              <a:gd name="T1" fmla="*/ 0 h 216"/>
              <a:gd name="T2" fmla="*/ 2147483646 w 1120"/>
              <a:gd name="T3" fmla="*/ 2147483646 h 216"/>
              <a:gd name="T4" fmla="*/ 2147483646 w 1120"/>
              <a:gd name="T5" fmla="*/ 2147483646 h 216"/>
              <a:gd name="T6" fmla="*/ 2147483646 w 1120"/>
              <a:gd name="T7" fmla="*/ 2147483646 h 216"/>
              <a:gd name="T8" fmla="*/ 2147483646 w 1120"/>
              <a:gd name="T9" fmla="*/ 2147483646 h 216"/>
              <a:gd name="T10" fmla="*/ 2147483646 w 1120"/>
              <a:gd name="T11" fmla="*/ 2147483646 h 216"/>
              <a:gd name="T12" fmla="*/ 2147483646 w 1120"/>
              <a:gd name="T13" fmla="*/ 2147483646 h 216"/>
              <a:gd name="T14" fmla="*/ 2147483646 w 1120"/>
              <a:gd name="T15" fmla="*/ 2147483646 h 216"/>
              <a:gd name="T16" fmla="*/ 2147483646 w 1120"/>
              <a:gd name="T17" fmla="*/ 2147483646 h 216"/>
              <a:gd name="T18" fmla="*/ 2147483646 w 1120"/>
              <a:gd name="T19" fmla="*/ 2147483646 h 216"/>
              <a:gd name="T20" fmla="*/ 2147483646 w 1120"/>
              <a:gd name="T21" fmla="*/ 2147483646 h 216"/>
              <a:gd name="T22" fmla="*/ 2147483646 w 1120"/>
              <a:gd name="T23" fmla="*/ 2147483646 h 216"/>
              <a:gd name="T24" fmla="*/ 0 w 1120"/>
              <a:gd name="T25" fmla="*/ 2147483646 h 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20"/>
              <a:gd name="T40" fmla="*/ 0 h 216"/>
              <a:gd name="T41" fmla="*/ 1120 w 1120"/>
              <a:gd name="T42" fmla="*/ 216 h 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20" h="216">
                <a:moveTo>
                  <a:pt x="1120" y="0"/>
                </a:moveTo>
                <a:lnTo>
                  <a:pt x="1048" y="32"/>
                </a:lnTo>
                <a:lnTo>
                  <a:pt x="968" y="72"/>
                </a:lnTo>
                <a:lnTo>
                  <a:pt x="872" y="112"/>
                </a:lnTo>
                <a:lnTo>
                  <a:pt x="744" y="152"/>
                </a:lnTo>
                <a:lnTo>
                  <a:pt x="640" y="184"/>
                </a:lnTo>
                <a:lnTo>
                  <a:pt x="528" y="200"/>
                </a:lnTo>
                <a:lnTo>
                  <a:pt x="424" y="208"/>
                </a:lnTo>
                <a:lnTo>
                  <a:pt x="320" y="216"/>
                </a:lnTo>
                <a:lnTo>
                  <a:pt x="240" y="216"/>
                </a:lnTo>
                <a:lnTo>
                  <a:pt x="152" y="216"/>
                </a:lnTo>
                <a:lnTo>
                  <a:pt x="72" y="200"/>
                </a:lnTo>
                <a:lnTo>
                  <a:pt x="0" y="192"/>
                </a:lnTo>
              </a:path>
            </a:pathLst>
          </a:custGeom>
          <a:noFill/>
          <a:ln w="2540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558088" y="2171420"/>
            <a:ext cx="101600" cy="76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605588" y="2349220"/>
            <a:ext cx="889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97638" y="3333470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R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786688" y="2628620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Arco 12"/>
          <p:cNvSpPr>
            <a:spLocks/>
          </p:cNvSpPr>
          <p:nvPr/>
        </p:nvSpPr>
        <p:spPr bwMode="auto">
          <a:xfrm>
            <a:off x="7151688" y="2255557"/>
            <a:ext cx="114300" cy="58738"/>
          </a:xfrm>
          <a:custGeom>
            <a:avLst/>
            <a:gdLst>
              <a:gd name="T0" fmla="*/ 2147483646 w 21600"/>
              <a:gd name="T1" fmla="*/ 2147483646 h 11778"/>
              <a:gd name="T2" fmla="*/ 2147483646 w 21600"/>
              <a:gd name="T3" fmla="*/ 0 h 11778"/>
              <a:gd name="T4" fmla="*/ 2147483646 w 21600"/>
              <a:gd name="T5" fmla="*/ 2147483646 h 11778"/>
              <a:gd name="T6" fmla="*/ 0 60000 65536"/>
              <a:gd name="T7" fmla="*/ 0 60000 65536"/>
              <a:gd name="T8" fmla="*/ 0 60000 65536"/>
              <a:gd name="T9" fmla="*/ 0 w 21600"/>
              <a:gd name="T10" fmla="*/ 0 h 11778"/>
              <a:gd name="T11" fmla="*/ 21600 w 21600"/>
              <a:gd name="T12" fmla="*/ 11778 h 11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778" fill="none" extrusionOk="0">
                <a:moveTo>
                  <a:pt x="1165" y="11778"/>
                </a:moveTo>
                <a:cubicBezTo>
                  <a:pt x="393" y="9525"/>
                  <a:pt x="0" y="7160"/>
                  <a:pt x="0" y="4779"/>
                </a:cubicBezTo>
                <a:cubicBezTo>
                  <a:pt x="-1" y="3170"/>
                  <a:pt x="179" y="1568"/>
                  <a:pt x="535" y="-1"/>
                </a:cubicBezTo>
              </a:path>
              <a:path w="21600" h="11778" stroke="0" extrusionOk="0">
                <a:moveTo>
                  <a:pt x="1165" y="11778"/>
                </a:moveTo>
                <a:cubicBezTo>
                  <a:pt x="393" y="9525"/>
                  <a:pt x="0" y="7160"/>
                  <a:pt x="0" y="4779"/>
                </a:cubicBezTo>
                <a:cubicBezTo>
                  <a:pt x="-1" y="3170"/>
                  <a:pt x="179" y="1568"/>
                  <a:pt x="535" y="-1"/>
                </a:cubicBezTo>
                <a:lnTo>
                  <a:pt x="21600" y="4779"/>
                </a:lnTo>
                <a:lnTo>
                  <a:pt x="1165" y="117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7037388" y="2273020"/>
            <a:ext cx="139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Arco 14"/>
          <p:cNvSpPr>
            <a:spLocks/>
          </p:cNvSpPr>
          <p:nvPr/>
        </p:nvSpPr>
        <p:spPr bwMode="auto">
          <a:xfrm>
            <a:off x="7431088" y="2190470"/>
            <a:ext cx="114300" cy="57150"/>
          </a:xfrm>
          <a:custGeom>
            <a:avLst/>
            <a:gdLst>
              <a:gd name="T0" fmla="*/ 2147483646 w 21600"/>
              <a:gd name="T1" fmla="*/ 2147483646 h 11446"/>
              <a:gd name="T2" fmla="*/ 0 w 21600"/>
              <a:gd name="T3" fmla="*/ 0 h 11446"/>
              <a:gd name="T4" fmla="*/ 2147483646 w 21600"/>
              <a:gd name="T5" fmla="*/ 0 h 11446"/>
              <a:gd name="T6" fmla="*/ 0 60000 65536"/>
              <a:gd name="T7" fmla="*/ 0 60000 65536"/>
              <a:gd name="T8" fmla="*/ 0 60000 65536"/>
              <a:gd name="T9" fmla="*/ 0 w 21600"/>
              <a:gd name="T10" fmla="*/ 0 h 11446"/>
              <a:gd name="T11" fmla="*/ 21600 w 21600"/>
              <a:gd name="T12" fmla="*/ 11446 h 11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446" fill="none" extrusionOk="0">
                <a:moveTo>
                  <a:pt x="3282" y="11446"/>
                </a:moveTo>
                <a:cubicBezTo>
                  <a:pt x="1137" y="8013"/>
                  <a:pt x="0" y="4047"/>
                  <a:pt x="0" y="0"/>
                </a:cubicBezTo>
              </a:path>
              <a:path w="21600" h="11446" stroke="0" extrusionOk="0">
                <a:moveTo>
                  <a:pt x="3282" y="11446"/>
                </a:moveTo>
                <a:cubicBezTo>
                  <a:pt x="1137" y="8013"/>
                  <a:pt x="0" y="4047"/>
                  <a:pt x="0" y="0"/>
                </a:cubicBezTo>
                <a:lnTo>
                  <a:pt x="21600" y="0"/>
                </a:lnTo>
                <a:lnTo>
                  <a:pt x="3282" y="11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7316788" y="2196820"/>
            <a:ext cx="13970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Arco 16"/>
          <p:cNvSpPr>
            <a:spLocks/>
          </p:cNvSpPr>
          <p:nvPr/>
        </p:nvSpPr>
        <p:spPr bwMode="auto">
          <a:xfrm>
            <a:off x="7354888" y="2403195"/>
            <a:ext cx="58737" cy="66675"/>
          </a:xfrm>
          <a:custGeom>
            <a:avLst/>
            <a:gdLst>
              <a:gd name="T0" fmla="*/ 2147483646 w 16470"/>
              <a:gd name="T1" fmla="*/ 0 h 20613"/>
              <a:gd name="T2" fmla="*/ 2147483646 w 16470"/>
              <a:gd name="T3" fmla="*/ 2147483646 h 20613"/>
              <a:gd name="T4" fmla="*/ 0 w 16470"/>
              <a:gd name="T5" fmla="*/ 2147483646 h 20613"/>
              <a:gd name="T6" fmla="*/ 0 60000 65536"/>
              <a:gd name="T7" fmla="*/ 0 60000 65536"/>
              <a:gd name="T8" fmla="*/ 0 60000 65536"/>
              <a:gd name="T9" fmla="*/ 0 w 16470"/>
              <a:gd name="T10" fmla="*/ 0 h 20613"/>
              <a:gd name="T11" fmla="*/ 16470 w 16470"/>
              <a:gd name="T12" fmla="*/ 20613 h 20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0" h="20613" fill="none" extrusionOk="0">
                <a:moveTo>
                  <a:pt x="6452" y="-1"/>
                </a:moveTo>
                <a:cubicBezTo>
                  <a:pt x="10352" y="1220"/>
                  <a:pt x="13826" y="3522"/>
                  <a:pt x="16470" y="6638"/>
                </a:cubicBezTo>
              </a:path>
              <a:path w="16470" h="20613" stroke="0" extrusionOk="0">
                <a:moveTo>
                  <a:pt x="6452" y="-1"/>
                </a:moveTo>
                <a:cubicBezTo>
                  <a:pt x="10352" y="1220"/>
                  <a:pt x="13826" y="3522"/>
                  <a:pt x="16470" y="6638"/>
                </a:cubicBezTo>
                <a:lnTo>
                  <a:pt x="0" y="20613"/>
                </a:lnTo>
                <a:lnTo>
                  <a:pt x="6452" y="-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7367588" y="2336520"/>
            <a:ext cx="7620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Arco 18"/>
          <p:cNvSpPr>
            <a:spLocks/>
          </p:cNvSpPr>
          <p:nvPr/>
        </p:nvSpPr>
        <p:spPr bwMode="auto">
          <a:xfrm>
            <a:off x="6859588" y="2279370"/>
            <a:ext cx="127000" cy="65087"/>
          </a:xfrm>
          <a:custGeom>
            <a:avLst/>
            <a:gdLst>
              <a:gd name="T0" fmla="*/ 2147483646 w 21600"/>
              <a:gd name="T1" fmla="*/ 2147483646 h 11766"/>
              <a:gd name="T2" fmla="*/ 2147483646 w 21600"/>
              <a:gd name="T3" fmla="*/ 0 h 11766"/>
              <a:gd name="T4" fmla="*/ 2147483646 w 21600"/>
              <a:gd name="T5" fmla="*/ 2147483646 h 11766"/>
              <a:gd name="T6" fmla="*/ 0 60000 65536"/>
              <a:gd name="T7" fmla="*/ 0 60000 65536"/>
              <a:gd name="T8" fmla="*/ 0 60000 65536"/>
              <a:gd name="T9" fmla="*/ 0 w 21600"/>
              <a:gd name="T10" fmla="*/ 0 h 11766"/>
              <a:gd name="T11" fmla="*/ 21600 w 21600"/>
              <a:gd name="T12" fmla="*/ 11766 h 11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766" fill="none" extrusionOk="0">
                <a:moveTo>
                  <a:pt x="1218" y="11766"/>
                </a:moveTo>
                <a:cubicBezTo>
                  <a:pt x="411" y="9468"/>
                  <a:pt x="0" y="7050"/>
                  <a:pt x="0" y="4615"/>
                </a:cubicBezTo>
                <a:cubicBezTo>
                  <a:pt x="-1" y="3063"/>
                  <a:pt x="167" y="1515"/>
                  <a:pt x="498" y="-1"/>
                </a:cubicBezTo>
              </a:path>
              <a:path w="21600" h="11766" stroke="0" extrusionOk="0">
                <a:moveTo>
                  <a:pt x="1218" y="11766"/>
                </a:moveTo>
                <a:cubicBezTo>
                  <a:pt x="411" y="9468"/>
                  <a:pt x="0" y="7050"/>
                  <a:pt x="0" y="4615"/>
                </a:cubicBezTo>
                <a:cubicBezTo>
                  <a:pt x="-1" y="3063"/>
                  <a:pt x="167" y="1515"/>
                  <a:pt x="498" y="-1"/>
                </a:cubicBezTo>
                <a:lnTo>
                  <a:pt x="21600" y="4615"/>
                </a:lnTo>
                <a:lnTo>
                  <a:pt x="1218" y="117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6745288" y="2298420"/>
            <a:ext cx="1524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Arco 20"/>
          <p:cNvSpPr>
            <a:spLocks/>
          </p:cNvSpPr>
          <p:nvPr/>
        </p:nvSpPr>
        <p:spPr bwMode="auto">
          <a:xfrm>
            <a:off x="7202488" y="2604807"/>
            <a:ext cx="63500" cy="80963"/>
          </a:xfrm>
          <a:custGeom>
            <a:avLst/>
            <a:gdLst>
              <a:gd name="T0" fmla="*/ 2147483646 w 15318"/>
              <a:gd name="T1" fmla="*/ 0 h 21082"/>
              <a:gd name="T2" fmla="*/ 2147483646 w 15318"/>
              <a:gd name="T3" fmla="*/ 2147483646 h 21082"/>
              <a:gd name="T4" fmla="*/ 0 w 15318"/>
              <a:gd name="T5" fmla="*/ 2147483646 h 21082"/>
              <a:gd name="T6" fmla="*/ 0 60000 65536"/>
              <a:gd name="T7" fmla="*/ 0 60000 65536"/>
              <a:gd name="T8" fmla="*/ 0 60000 65536"/>
              <a:gd name="T9" fmla="*/ 0 w 15318"/>
              <a:gd name="T10" fmla="*/ 0 h 21082"/>
              <a:gd name="T11" fmla="*/ 15318 w 15318"/>
              <a:gd name="T12" fmla="*/ 21082 h 21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18" h="21082" fill="none" extrusionOk="0">
                <a:moveTo>
                  <a:pt x="4698" y="-1"/>
                </a:moveTo>
                <a:cubicBezTo>
                  <a:pt x="8724" y="896"/>
                  <a:pt x="12410" y="2927"/>
                  <a:pt x="15318" y="5853"/>
                </a:cubicBezTo>
              </a:path>
              <a:path w="15318" h="21082" stroke="0" extrusionOk="0">
                <a:moveTo>
                  <a:pt x="4698" y="-1"/>
                </a:moveTo>
                <a:cubicBezTo>
                  <a:pt x="8724" y="896"/>
                  <a:pt x="12410" y="2927"/>
                  <a:pt x="15318" y="5853"/>
                </a:cubicBezTo>
                <a:lnTo>
                  <a:pt x="0" y="21082"/>
                </a:lnTo>
                <a:lnTo>
                  <a:pt x="4698" y="-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7215188" y="2527020"/>
            <a:ext cx="762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Arco 22"/>
          <p:cNvSpPr>
            <a:spLocks/>
          </p:cNvSpPr>
          <p:nvPr/>
        </p:nvSpPr>
        <p:spPr bwMode="auto">
          <a:xfrm>
            <a:off x="7050088" y="2809595"/>
            <a:ext cx="58737" cy="66675"/>
          </a:xfrm>
          <a:custGeom>
            <a:avLst/>
            <a:gdLst>
              <a:gd name="T0" fmla="*/ 2147483646 w 16470"/>
              <a:gd name="T1" fmla="*/ 0 h 20613"/>
              <a:gd name="T2" fmla="*/ 2147483646 w 16470"/>
              <a:gd name="T3" fmla="*/ 2147483646 h 20613"/>
              <a:gd name="T4" fmla="*/ 0 w 16470"/>
              <a:gd name="T5" fmla="*/ 2147483646 h 20613"/>
              <a:gd name="T6" fmla="*/ 0 60000 65536"/>
              <a:gd name="T7" fmla="*/ 0 60000 65536"/>
              <a:gd name="T8" fmla="*/ 0 60000 65536"/>
              <a:gd name="T9" fmla="*/ 0 w 16470"/>
              <a:gd name="T10" fmla="*/ 0 h 20613"/>
              <a:gd name="T11" fmla="*/ 16470 w 16470"/>
              <a:gd name="T12" fmla="*/ 20613 h 20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0" h="20613" fill="none" extrusionOk="0">
                <a:moveTo>
                  <a:pt x="6452" y="-1"/>
                </a:moveTo>
                <a:cubicBezTo>
                  <a:pt x="10352" y="1220"/>
                  <a:pt x="13826" y="3522"/>
                  <a:pt x="16470" y="6638"/>
                </a:cubicBezTo>
              </a:path>
              <a:path w="16470" h="20613" stroke="0" extrusionOk="0">
                <a:moveTo>
                  <a:pt x="6452" y="-1"/>
                </a:moveTo>
                <a:cubicBezTo>
                  <a:pt x="10352" y="1220"/>
                  <a:pt x="13826" y="3522"/>
                  <a:pt x="16470" y="6638"/>
                </a:cubicBezTo>
                <a:lnTo>
                  <a:pt x="0" y="20613"/>
                </a:lnTo>
                <a:lnTo>
                  <a:pt x="6452" y="-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7062788" y="2730220"/>
            <a:ext cx="889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6516688" y="3162020"/>
            <a:ext cx="88900" cy="635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678738" y="2317470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D5000A"/>
                </a:solidFill>
                <a:latin typeface="Helvetica" panose="020B0604020202020204" pitchFamily="34" charset="0"/>
              </a:rPr>
              <a:t>CI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6072188" y="1777720"/>
            <a:ext cx="63500" cy="1816100"/>
            <a:chOff x="3991" y="1831"/>
            <a:chExt cx="40" cy="1144"/>
          </a:xfrm>
        </p:grpSpPr>
        <p:sp>
          <p:nvSpPr>
            <p:cNvPr id="136318" name="Freeform 27"/>
            <p:cNvSpPr>
              <a:spLocks/>
            </p:cNvSpPr>
            <p:nvPr/>
          </p:nvSpPr>
          <p:spPr bwMode="auto">
            <a:xfrm>
              <a:off x="3991" y="1831"/>
              <a:ext cx="40" cy="80"/>
            </a:xfrm>
            <a:custGeom>
              <a:avLst/>
              <a:gdLst>
                <a:gd name="T0" fmla="*/ 16 w 40"/>
                <a:gd name="T1" fmla="*/ 0 h 80"/>
                <a:gd name="T2" fmla="*/ 40 w 40"/>
                <a:gd name="T3" fmla="*/ 80 h 80"/>
                <a:gd name="T4" fmla="*/ 16 w 40"/>
                <a:gd name="T5" fmla="*/ 80 h 80"/>
                <a:gd name="T6" fmla="*/ 0 w 40"/>
                <a:gd name="T7" fmla="*/ 80 h 80"/>
                <a:gd name="T8" fmla="*/ 16 w 4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0"/>
                <a:gd name="T17" fmla="*/ 40 w 4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0">
                  <a:moveTo>
                    <a:pt x="16" y="0"/>
                  </a:moveTo>
                  <a:lnTo>
                    <a:pt x="40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319" name="Line 28"/>
            <p:cNvSpPr>
              <a:spLocks noChangeShapeType="1"/>
            </p:cNvSpPr>
            <p:nvPr/>
          </p:nvSpPr>
          <p:spPr bwMode="auto">
            <a:xfrm>
              <a:off x="4007" y="1911"/>
              <a:ext cx="1" cy="10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6097588" y="3568420"/>
            <a:ext cx="2349500" cy="63500"/>
            <a:chOff x="4007" y="2959"/>
            <a:chExt cx="1480" cy="40"/>
          </a:xfrm>
        </p:grpSpPr>
        <p:sp>
          <p:nvSpPr>
            <p:cNvPr id="136316" name="Freeform 30"/>
            <p:cNvSpPr>
              <a:spLocks/>
            </p:cNvSpPr>
            <p:nvPr/>
          </p:nvSpPr>
          <p:spPr bwMode="auto">
            <a:xfrm>
              <a:off x="5407" y="2959"/>
              <a:ext cx="80" cy="40"/>
            </a:xfrm>
            <a:custGeom>
              <a:avLst/>
              <a:gdLst>
                <a:gd name="T0" fmla="*/ 80 w 80"/>
                <a:gd name="T1" fmla="*/ 24 h 40"/>
                <a:gd name="T2" fmla="*/ 0 w 80"/>
                <a:gd name="T3" fmla="*/ 40 h 40"/>
                <a:gd name="T4" fmla="*/ 0 w 80"/>
                <a:gd name="T5" fmla="*/ 24 h 40"/>
                <a:gd name="T6" fmla="*/ 0 w 80"/>
                <a:gd name="T7" fmla="*/ 0 h 40"/>
                <a:gd name="T8" fmla="*/ 80 w 8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40"/>
                <a:gd name="T17" fmla="*/ 80 w 8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40">
                  <a:moveTo>
                    <a:pt x="80" y="24"/>
                  </a:move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317" name="Line 31"/>
            <p:cNvSpPr>
              <a:spLocks noChangeShapeType="1"/>
            </p:cNvSpPr>
            <p:nvPr/>
          </p:nvSpPr>
          <p:spPr bwMode="auto">
            <a:xfrm>
              <a:off x="4007" y="2983"/>
              <a:ext cx="14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5" name="Freeform 32"/>
          <p:cNvSpPr>
            <a:spLocks/>
          </p:cNvSpPr>
          <p:nvPr/>
        </p:nvSpPr>
        <p:spPr bwMode="auto">
          <a:xfrm>
            <a:off x="3608388" y="1955520"/>
            <a:ext cx="850900" cy="571500"/>
          </a:xfrm>
          <a:custGeom>
            <a:avLst/>
            <a:gdLst>
              <a:gd name="T0" fmla="*/ 0 w 536"/>
              <a:gd name="T1" fmla="*/ 0 h 360"/>
              <a:gd name="T2" fmla="*/ 2147483646 w 536"/>
              <a:gd name="T3" fmla="*/ 2147483646 h 360"/>
              <a:gd name="T4" fmla="*/ 2147483646 w 536"/>
              <a:gd name="T5" fmla="*/ 2147483646 h 360"/>
              <a:gd name="T6" fmla="*/ 2147483646 w 536"/>
              <a:gd name="T7" fmla="*/ 2147483646 h 360"/>
              <a:gd name="T8" fmla="*/ 2147483646 w 536"/>
              <a:gd name="T9" fmla="*/ 2147483646 h 360"/>
              <a:gd name="T10" fmla="*/ 2147483646 w 536"/>
              <a:gd name="T11" fmla="*/ 2147483646 h 360"/>
              <a:gd name="T12" fmla="*/ 2147483646 w 536"/>
              <a:gd name="T13" fmla="*/ 2147483646 h 360"/>
              <a:gd name="T14" fmla="*/ 2147483646 w 536"/>
              <a:gd name="T15" fmla="*/ 2147483646 h 360"/>
              <a:gd name="T16" fmla="*/ 2147483646 w 536"/>
              <a:gd name="T17" fmla="*/ 2147483646 h 360"/>
              <a:gd name="T18" fmla="*/ 2147483646 w 536"/>
              <a:gd name="T19" fmla="*/ 2147483646 h 360"/>
              <a:gd name="T20" fmla="*/ 2147483646 w 536"/>
              <a:gd name="T21" fmla="*/ 2147483646 h 360"/>
              <a:gd name="T22" fmla="*/ 2147483646 w 536"/>
              <a:gd name="T23" fmla="*/ 2147483646 h 360"/>
              <a:gd name="T24" fmla="*/ 2147483646 w 536"/>
              <a:gd name="T25" fmla="*/ 2147483646 h 360"/>
              <a:gd name="T26" fmla="*/ 2147483646 w 536"/>
              <a:gd name="T27" fmla="*/ 2147483646 h 360"/>
              <a:gd name="T28" fmla="*/ 2147483646 w 536"/>
              <a:gd name="T29" fmla="*/ 2147483646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6"/>
              <a:gd name="T46" fmla="*/ 0 h 360"/>
              <a:gd name="T47" fmla="*/ 536 w 536"/>
              <a:gd name="T48" fmla="*/ 360 h 3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6" h="360">
                <a:moveTo>
                  <a:pt x="0" y="0"/>
                </a:moveTo>
                <a:lnTo>
                  <a:pt x="24" y="56"/>
                </a:lnTo>
                <a:lnTo>
                  <a:pt x="64" y="88"/>
                </a:lnTo>
                <a:lnTo>
                  <a:pt x="128" y="112"/>
                </a:lnTo>
                <a:lnTo>
                  <a:pt x="192" y="120"/>
                </a:lnTo>
                <a:lnTo>
                  <a:pt x="240" y="128"/>
                </a:lnTo>
                <a:lnTo>
                  <a:pt x="256" y="128"/>
                </a:lnTo>
                <a:lnTo>
                  <a:pt x="304" y="136"/>
                </a:lnTo>
                <a:lnTo>
                  <a:pt x="344" y="144"/>
                </a:lnTo>
                <a:lnTo>
                  <a:pt x="400" y="168"/>
                </a:lnTo>
                <a:lnTo>
                  <a:pt x="424" y="184"/>
                </a:lnTo>
                <a:lnTo>
                  <a:pt x="456" y="208"/>
                </a:lnTo>
                <a:lnTo>
                  <a:pt x="480" y="248"/>
                </a:lnTo>
                <a:lnTo>
                  <a:pt x="504" y="280"/>
                </a:lnTo>
                <a:lnTo>
                  <a:pt x="536" y="36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3608388" y="1955520"/>
            <a:ext cx="850900" cy="571500"/>
          </a:xfrm>
          <a:custGeom>
            <a:avLst/>
            <a:gdLst>
              <a:gd name="T0" fmla="*/ 0 w 536"/>
              <a:gd name="T1" fmla="*/ 0 h 360"/>
              <a:gd name="T2" fmla="*/ 2147483646 w 536"/>
              <a:gd name="T3" fmla="*/ 2147483646 h 360"/>
              <a:gd name="T4" fmla="*/ 2147483646 w 536"/>
              <a:gd name="T5" fmla="*/ 2147483646 h 360"/>
              <a:gd name="T6" fmla="*/ 2147483646 w 536"/>
              <a:gd name="T7" fmla="*/ 2147483646 h 360"/>
              <a:gd name="T8" fmla="*/ 2147483646 w 536"/>
              <a:gd name="T9" fmla="*/ 2147483646 h 360"/>
              <a:gd name="T10" fmla="*/ 2147483646 w 536"/>
              <a:gd name="T11" fmla="*/ 2147483646 h 360"/>
              <a:gd name="T12" fmla="*/ 2147483646 w 536"/>
              <a:gd name="T13" fmla="*/ 2147483646 h 360"/>
              <a:gd name="T14" fmla="*/ 2147483646 w 536"/>
              <a:gd name="T15" fmla="*/ 2147483646 h 360"/>
              <a:gd name="T16" fmla="*/ 2147483646 w 536"/>
              <a:gd name="T17" fmla="*/ 2147483646 h 360"/>
              <a:gd name="T18" fmla="*/ 2147483646 w 536"/>
              <a:gd name="T19" fmla="*/ 2147483646 h 360"/>
              <a:gd name="T20" fmla="*/ 2147483646 w 536"/>
              <a:gd name="T21" fmla="*/ 2147483646 h 360"/>
              <a:gd name="T22" fmla="*/ 2147483646 w 536"/>
              <a:gd name="T23" fmla="*/ 2147483646 h 360"/>
              <a:gd name="T24" fmla="*/ 2147483646 w 536"/>
              <a:gd name="T25" fmla="*/ 2147483646 h 360"/>
              <a:gd name="T26" fmla="*/ 2147483646 w 536"/>
              <a:gd name="T27" fmla="*/ 2147483646 h 360"/>
              <a:gd name="T28" fmla="*/ 2147483646 w 536"/>
              <a:gd name="T29" fmla="*/ 2147483646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6"/>
              <a:gd name="T46" fmla="*/ 0 h 360"/>
              <a:gd name="T47" fmla="*/ 536 w 536"/>
              <a:gd name="T48" fmla="*/ 360 h 3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6" h="360">
                <a:moveTo>
                  <a:pt x="0" y="0"/>
                </a:moveTo>
                <a:lnTo>
                  <a:pt x="24" y="56"/>
                </a:lnTo>
                <a:lnTo>
                  <a:pt x="64" y="88"/>
                </a:lnTo>
                <a:lnTo>
                  <a:pt x="128" y="112"/>
                </a:lnTo>
                <a:lnTo>
                  <a:pt x="192" y="120"/>
                </a:lnTo>
                <a:lnTo>
                  <a:pt x="240" y="128"/>
                </a:lnTo>
                <a:lnTo>
                  <a:pt x="256" y="128"/>
                </a:lnTo>
                <a:lnTo>
                  <a:pt x="304" y="136"/>
                </a:lnTo>
                <a:lnTo>
                  <a:pt x="344" y="144"/>
                </a:lnTo>
                <a:lnTo>
                  <a:pt x="400" y="168"/>
                </a:lnTo>
                <a:lnTo>
                  <a:pt x="424" y="184"/>
                </a:lnTo>
                <a:lnTo>
                  <a:pt x="456" y="208"/>
                </a:lnTo>
                <a:lnTo>
                  <a:pt x="480" y="248"/>
                </a:lnTo>
                <a:lnTo>
                  <a:pt x="504" y="280"/>
                </a:lnTo>
                <a:lnTo>
                  <a:pt x="536" y="36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4459288" y="2069820"/>
            <a:ext cx="508000" cy="431800"/>
          </a:xfrm>
          <a:custGeom>
            <a:avLst/>
            <a:gdLst>
              <a:gd name="T0" fmla="*/ 0 w 320"/>
              <a:gd name="T1" fmla="*/ 2147483646 h 272"/>
              <a:gd name="T2" fmla="*/ 2147483646 w 320"/>
              <a:gd name="T3" fmla="*/ 2147483646 h 272"/>
              <a:gd name="T4" fmla="*/ 2147483646 w 320"/>
              <a:gd name="T5" fmla="*/ 2147483646 h 272"/>
              <a:gd name="T6" fmla="*/ 2147483646 w 320"/>
              <a:gd name="T7" fmla="*/ 2147483646 h 272"/>
              <a:gd name="T8" fmla="*/ 2147483646 w 320"/>
              <a:gd name="T9" fmla="*/ 2147483646 h 272"/>
              <a:gd name="T10" fmla="*/ 2147483646 w 320"/>
              <a:gd name="T11" fmla="*/ 2147483646 h 272"/>
              <a:gd name="T12" fmla="*/ 2147483646 w 320"/>
              <a:gd name="T13" fmla="*/ 2147483646 h 272"/>
              <a:gd name="T14" fmla="*/ 2147483646 w 320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272"/>
              <a:gd name="T26" fmla="*/ 320 w 320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272">
                <a:moveTo>
                  <a:pt x="0" y="272"/>
                </a:moveTo>
                <a:lnTo>
                  <a:pt x="24" y="240"/>
                </a:lnTo>
                <a:lnTo>
                  <a:pt x="56" y="200"/>
                </a:lnTo>
                <a:lnTo>
                  <a:pt x="88" y="168"/>
                </a:lnTo>
                <a:lnTo>
                  <a:pt x="136" y="120"/>
                </a:lnTo>
                <a:lnTo>
                  <a:pt x="192" y="72"/>
                </a:lnTo>
                <a:lnTo>
                  <a:pt x="248" y="32"/>
                </a:lnTo>
                <a:lnTo>
                  <a:pt x="32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4459288" y="2069820"/>
            <a:ext cx="508000" cy="431800"/>
          </a:xfrm>
          <a:custGeom>
            <a:avLst/>
            <a:gdLst>
              <a:gd name="T0" fmla="*/ 0 w 320"/>
              <a:gd name="T1" fmla="*/ 2147483646 h 272"/>
              <a:gd name="T2" fmla="*/ 2147483646 w 320"/>
              <a:gd name="T3" fmla="*/ 2147483646 h 272"/>
              <a:gd name="T4" fmla="*/ 2147483646 w 320"/>
              <a:gd name="T5" fmla="*/ 2147483646 h 272"/>
              <a:gd name="T6" fmla="*/ 2147483646 w 320"/>
              <a:gd name="T7" fmla="*/ 2147483646 h 272"/>
              <a:gd name="T8" fmla="*/ 2147483646 w 320"/>
              <a:gd name="T9" fmla="*/ 2147483646 h 272"/>
              <a:gd name="T10" fmla="*/ 2147483646 w 320"/>
              <a:gd name="T11" fmla="*/ 2147483646 h 272"/>
              <a:gd name="T12" fmla="*/ 2147483646 w 320"/>
              <a:gd name="T13" fmla="*/ 2147483646 h 272"/>
              <a:gd name="T14" fmla="*/ 2147483646 w 320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272"/>
              <a:gd name="T26" fmla="*/ 320 w 320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272">
                <a:moveTo>
                  <a:pt x="0" y="272"/>
                </a:moveTo>
                <a:lnTo>
                  <a:pt x="24" y="240"/>
                </a:lnTo>
                <a:lnTo>
                  <a:pt x="56" y="200"/>
                </a:lnTo>
                <a:lnTo>
                  <a:pt x="88" y="168"/>
                </a:lnTo>
                <a:lnTo>
                  <a:pt x="136" y="120"/>
                </a:lnTo>
                <a:lnTo>
                  <a:pt x="192" y="72"/>
                </a:lnTo>
                <a:lnTo>
                  <a:pt x="248" y="32"/>
                </a:lnTo>
                <a:lnTo>
                  <a:pt x="32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3506788" y="2527020"/>
            <a:ext cx="952500" cy="584200"/>
          </a:xfrm>
          <a:custGeom>
            <a:avLst/>
            <a:gdLst>
              <a:gd name="T0" fmla="*/ 0 w 600"/>
              <a:gd name="T1" fmla="*/ 2147483646 h 368"/>
              <a:gd name="T2" fmla="*/ 2147483646 w 600"/>
              <a:gd name="T3" fmla="*/ 2147483646 h 368"/>
              <a:gd name="T4" fmla="*/ 2147483646 w 600"/>
              <a:gd name="T5" fmla="*/ 2147483646 h 368"/>
              <a:gd name="T6" fmla="*/ 2147483646 w 600"/>
              <a:gd name="T7" fmla="*/ 2147483646 h 368"/>
              <a:gd name="T8" fmla="*/ 2147483646 w 600"/>
              <a:gd name="T9" fmla="*/ 2147483646 h 368"/>
              <a:gd name="T10" fmla="*/ 2147483646 w 600"/>
              <a:gd name="T11" fmla="*/ 2147483646 h 368"/>
              <a:gd name="T12" fmla="*/ 2147483646 w 600"/>
              <a:gd name="T13" fmla="*/ 2147483646 h 368"/>
              <a:gd name="T14" fmla="*/ 2147483646 w 600"/>
              <a:gd name="T15" fmla="*/ 2147483646 h 368"/>
              <a:gd name="T16" fmla="*/ 2147483646 w 600"/>
              <a:gd name="T17" fmla="*/ 2147483646 h 368"/>
              <a:gd name="T18" fmla="*/ 2147483646 w 600"/>
              <a:gd name="T19" fmla="*/ 2147483646 h 368"/>
              <a:gd name="T20" fmla="*/ 2147483646 w 600"/>
              <a:gd name="T21" fmla="*/ 2147483646 h 368"/>
              <a:gd name="T22" fmla="*/ 2147483646 w 600"/>
              <a:gd name="T23" fmla="*/ 2147483646 h 368"/>
              <a:gd name="T24" fmla="*/ 2147483646 w 600"/>
              <a:gd name="T25" fmla="*/ 0 h 3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0"/>
              <a:gd name="T40" fmla="*/ 0 h 368"/>
              <a:gd name="T41" fmla="*/ 600 w 600"/>
              <a:gd name="T42" fmla="*/ 368 h 3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0" h="368">
                <a:moveTo>
                  <a:pt x="0" y="304"/>
                </a:moveTo>
                <a:lnTo>
                  <a:pt x="24" y="328"/>
                </a:lnTo>
                <a:lnTo>
                  <a:pt x="48" y="352"/>
                </a:lnTo>
                <a:lnTo>
                  <a:pt x="80" y="360"/>
                </a:lnTo>
                <a:lnTo>
                  <a:pt x="120" y="368"/>
                </a:lnTo>
                <a:lnTo>
                  <a:pt x="200" y="360"/>
                </a:lnTo>
                <a:lnTo>
                  <a:pt x="304" y="320"/>
                </a:lnTo>
                <a:lnTo>
                  <a:pt x="376" y="264"/>
                </a:lnTo>
                <a:lnTo>
                  <a:pt x="448" y="192"/>
                </a:lnTo>
                <a:lnTo>
                  <a:pt x="496" y="136"/>
                </a:lnTo>
                <a:lnTo>
                  <a:pt x="528" y="96"/>
                </a:lnTo>
                <a:lnTo>
                  <a:pt x="560" y="48"/>
                </a:lnTo>
                <a:lnTo>
                  <a:pt x="600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3506788" y="2527020"/>
            <a:ext cx="1752600" cy="838200"/>
          </a:xfrm>
          <a:custGeom>
            <a:avLst/>
            <a:gdLst>
              <a:gd name="T0" fmla="*/ 0 w 1104"/>
              <a:gd name="T1" fmla="*/ 2147483646 h 528"/>
              <a:gd name="T2" fmla="*/ 2147483646 w 1104"/>
              <a:gd name="T3" fmla="*/ 2147483646 h 528"/>
              <a:gd name="T4" fmla="*/ 2147483646 w 1104"/>
              <a:gd name="T5" fmla="*/ 2147483646 h 528"/>
              <a:gd name="T6" fmla="*/ 2147483646 w 1104"/>
              <a:gd name="T7" fmla="*/ 2147483646 h 528"/>
              <a:gd name="T8" fmla="*/ 2147483646 w 1104"/>
              <a:gd name="T9" fmla="*/ 2147483646 h 528"/>
              <a:gd name="T10" fmla="*/ 2147483646 w 1104"/>
              <a:gd name="T11" fmla="*/ 2147483646 h 528"/>
              <a:gd name="T12" fmla="*/ 2147483646 w 1104"/>
              <a:gd name="T13" fmla="*/ 2147483646 h 528"/>
              <a:gd name="T14" fmla="*/ 2147483646 w 1104"/>
              <a:gd name="T15" fmla="*/ 2147483646 h 528"/>
              <a:gd name="T16" fmla="*/ 2147483646 w 1104"/>
              <a:gd name="T17" fmla="*/ 2147483646 h 528"/>
              <a:gd name="T18" fmla="*/ 2147483646 w 1104"/>
              <a:gd name="T19" fmla="*/ 2147483646 h 528"/>
              <a:gd name="T20" fmla="*/ 2147483646 w 1104"/>
              <a:gd name="T21" fmla="*/ 2147483646 h 528"/>
              <a:gd name="T22" fmla="*/ 2147483646 w 1104"/>
              <a:gd name="T23" fmla="*/ 2147483646 h 528"/>
              <a:gd name="T24" fmla="*/ 2147483646 w 1104"/>
              <a:gd name="T25" fmla="*/ 0 h 528"/>
              <a:gd name="T26" fmla="*/ 2147483646 w 1104"/>
              <a:gd name="T27" fmla="*/ 2147483646 h 528"/>
              <a:gd name="T28" fmla="*/ 2147483646 w 1104"/>
              <a:gd name="T29" fmla="*/ 2147483646 h 528"/>
              <a:gd name="T30" fmla="*/ 2147483646 w 1104"/>
              <a:gd name="T31" fmla="*/ 2147483646 h 528"/>
              <a:gd name="T32" fmla="*/ 2147483646 w 1104"/>
              <a:gd name="T33" fmla="*/ 2147483646 h 528"/>
              <a:gd name="T34" fmla="*/ 2147483646 w 1104"/>
              <a:gd name="T35" fmla="*/ 2147483646 h 528"/>
              <a:gd name="T36" fmla="*/ 2147483646 w 1104"/>
              <a:gd name="T37" fmla="*/ 2147483646 h 528"/>
              <a:gd name="T38" fmla="*/ 2147483646 w 1104"/>
              <a:gd name="T39" fmla="*/ 2147483646 h 528"/>
              <a:gd name="T40" fmla="*/ 2147483646 w 1104"/>
              <a:gd name="T41" fmla="*/ 2147483646 h 528"/>
              <a:gd name="T42" fmla="*/ 2147483646 w 1104"/>
              <a:gd name="T43" fmla="*/ 2147483646 h 528"/>
              <a:gd name="T44" fmla="*/ 2147483646 w 1104"/>
              <a:gd name="T45" fmla="*/ 2147483646 h 528"/>
              <a:gd name="T46" fmla="*/ 2147483646 w 1104"/>
              <a:gd name="T47" fmla="*/ 2147483646 h 528"/>
              <a:gd name="T48" fmla="*/ 2147483646 w 1104"/>
              <a:gd name="T49" fmla="*/ 2147483646 h 5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04"/>
              <a:gd name="T76" fmla="*/ 0 h 528"/>
              <a:gd name="T77" fmla="*/ 1104 w 1104"/>
              <a:gd name="T78" fmla="*/ 528 h 5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04" h="528">
                <a:moveTo>
                  <a:pt x="0" y="304"/>
                </a:moveTo>
                <a:lnTo>
                  <a:pt x="24" y="328"/>
                </a:lnTo>
                <a:lnTo>
                  <a:pt x="48" y="352"/>
                </a:lnTo>
                <a:lnTo>
                  <a:pt x="80" y="360"/>
                </a:lnTo>
                <a:lnTo>
                  <a:pt x="120" y="368"/>
                </a:lnTo>
                <a:lnTo>
                  <a:pt x="200" y="360"/>
                </a:lnTo>
                <a:lnTo>
                  <a:pt x="304" y="320"/>
                </a:lnTo>
                <a:lnTo>
                  <a:pt x="376" y="264"/>
                </a:lnTo>
                <a:lnTo>
                  <a:pt x="448" y="192"/>
                </a:lnTo>
                <a:lnTo>
                  <a:pt x="496" y="136"/>
                </a:lnTo>
                <a:lnTo>
                  <a:pt x="528" y="96"/>
                </a:lnTo>
                <a:lnTo>
                  <a:pt x="560" y="48"/>
                </a:lnTo>
                <a:lnTo>
                  <a:pt x="600" y="0"/>
                </a:lnTo>
                <a:lnTo>
                  <a:pt x="640" y="80"/>
                </a:lnTo>
                <a:lnTo>
                  <a:pt x="680" y="168"/>
                </a:lnTo>
                <a:lnTo>
                  <a:pt x="720" y="264"/>
                </a:lnTo>
                <a:lnTo>
                  <a:pt x="776" y="368"/>
                </a:lnTo>
                <a:lnTo>
                  <a:pt x="824" y="432"/>
                </a:lnTo>
                <a:lnTo>
                  <a:pt x="864" y="480"/>
                </a:lnTo>
                <a:lnTo>
                  <a:pt x="912" y="512"/>
                </a:lnTo>
                <a:lnTo>
                  <a:pt x="952" y="528"/>
                </a:lnTo>
                <a:lnTo>
                  <a:pt x="992" y="528"/>
                </a:lnTo>
                <a:lnTo>
                  <a:pt x="1032" y="528"/>
                </a:lnTo>
                <a:lnTo>
                  <a:pt x="1072" y="504"/>
                </a:lnTo>
                <a:lnTo>
                  <a:pt x="1104" y="48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4459288" y="2527020"/>
            <a:ext cx="800100" cy="838200"/>
          </a:xfrm>
          <a:custGeom>
            <a:avLst/>
            <a:gdLst>
              <a:gd name="T0" fmla="*/ 0 w 504"/>
              <a:gd name="T1" fmla="*/ 0 h 528"/>
              <a:gd name="T2" fmla="*/ 2147483646 w 504"/>
              <a:gd name="T3" fmla="*/ 2147483646 h 528"/>
              <a:gd name="T4" fmla="*/ 2147483646 w 504"/>
              <a:gd name="T5" fmla="*/ 2147483646 h 528"/>
              <a:gd name="T6" fmla="*/ 2147483646 w 504"/>
              <a:gd name="T7" fmla="*/ 2147483646 h 528"/>
              <a:gd name="T8" fmla="*/ 2147483646 w 504"/>
              <a:gd name="T9" fmla="*/ 2147483646 h 528"/>
              <a:gd name="T10" fmla="*/ 2147483646 w 504"/>
              <a:gd name="T11" fmla="*/ 2147483646 h 528"/>
              <a:gd name="T12" fmla="*/ 2147483646 w 504"/>
              <a:gd name="T13" fmla="*/ 2147483646 h 528"/>
              <a:gd name="T14" fmla="*/ 2147483646 w 504"/>
              <a:gd name="T15" fmla="*/ 2147483646 h 528"/>
              <a:gd name="T16" fmla="*/ 2147483646 w 504"/>
              <a:gd name="T17" fmla="*/ 2147483646 h 528"/>
              <a:gd name="T18" fmla="*/ 2147483646 w 504"/>
              <a:gd name="T19" fmla="*/ 2147483646 h 528"/>
              <a:gd name="T20" fmla="*/ 2147483646 w 504"/>
              <a:gd name="T21" fmla="*/ 2147483646 h 528"/>
              <a:gd name="T22" fmla="*/ 2147483646 w 504"/>
              <a:gd name="T23" fmla="*/ 2147483646 h 528"/>
              <a:gd name="T24" fmla="*/ 2147483646 w 504"/>
              <a:gd name="T25" fmla="*/ 2147483646 h 5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4"/>
              <a:gd name="T40" fmla="*/ 0 h 528"/>
              <a:gd name="T41" fmla="*/ 504 w 504"/>
              <a:gd name="T42" fmla="*/ 528 h 5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4" h="528">
                <a:moveTo>
                  <a:pt x="0" y="0"/>
                </a:moveTo>
                <a:lnTo>
                  <a:pt x="40" y="80"/>
                </a:lnTo>
                <a:lnTo>
                  <a:pt x="80" y="168"/>
                </a:lnTo>
                <a:lnTo>
                  <a:pt x="120" y="264"/>
                </a:lnTo>
                <a:lnTo>
                  <a:pt x="176" y="368"/>
                </a:lnTo>
                <a:lnTo>
                  <a:pt x="224" y="432"/>
                </a:lnTo>
                <a:lnTo>
                  <a:pt x="264" y="480"/>
                </a:lnTo>
                <a:lnTo>
                  <a:pt x="312" y="512"/>
                </a:lnTo>
                <a:lnTo>
                  <a:pt x="352" y="528"/>
                </a:lnTo>
                <a:lnTo>
                  <a:pt x="392" y="528"/>
                </a:lnTo>
                <a:lnTo>
                  <a:pt x="432" y="528"/>
                </a:lnTo>
                <a:lnTo>
                  <a:pt x="472" y="504"/>
                </a:lnTo>
                <a:lnTo>
                  <a:pt x="504" y="48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4421188" y="2488920"/>
            <a:ext cx="889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43" name="Oval 40"/>
          <p:cNvSpPr>
            <a:spLocks noChangeArrowheads="1"/>
          </p:cNvSpPr>
          <p:nvPr/>
        </p:nvSpPr>
        <p:spPr bwMode="auto">
          <a:xfrm>
            <a:off x="5043488" y="3339820"/>
            <a:ext cx="889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grpSp>
        <p:nvGrpSpPr>
          <p:cNvPr id="44" name="Group 41"/>
          <p:cNvGrpSpPr>
            <a:grpSpLocks/>
          </p:cNvGrpSpPr>
          <p:nvPr/>
        </p:nvGrpSpPr>
        <p:grpSpPr bwMode="auto">
          <a:xfrm>
            <a:off x="3303588" y="1815820"/>
            <a:ext cx="63500" cy="1816100"/>
            <a:chOff x="2247" y="1855"/>
            <a:chExt cx="40" cy="1144"/>
          </a:xfrm>
        </p:grpSpPr>
        <p:sp>
          <p:nvSpPr>
            <p:cNvPr id="136314" name="Freeform 42"/>
            <p:cNvSpPr>
              <a:spLocks/>
            </p:cNvSpPr>
            <p:nvPr/>
          </p:nvSpPr>
          <p:spPr bwMode="auto">
            <a:xfrm>
              <a:off x="2247" y="1855"/>
              <a:ext cx="40" cy="80"/>
            </a:xfrm>
            <a:custGeom>
              <a:avLst/>
              <a:gdLst>
                <a:gd name="T0" fmla="*/ 16 w 40"/>
                <a:gd name="T1" fmla="*/ 0 h 80"/>
                <a:gd name="T2" fmla="*/ 40 w 40"/>
                <a:gd name="T3" fmla="*/ 80 h 80"/>
                <a:gd name="T4" fmla="*/ 16 w 40"/>
                <a:gd name="T5" fmla="*/ 80 h 80"/>
                <a:gd name="T6" fmla="*/ 0 w 40"/>
                <a:gd name="T7" fmla="*/ 80 h 80"/>
                <a:gd name="T8" fmla="*/ 16 w 4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0"/>
                <a:gd name="T17" fmla="*/ 40 w 4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0">
                  <a:moveTo>
                    <a:pt x="16" y="0"/>
                  </a:moveTo>
                  <a:lnTo>
                    <a:pt x="40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315" name="Line 43"/>
            <p:cNvSpPr>
              <a:spLocks noChangeShapeType="1"/>
            </p:cNvSpPr>
            <p:nvPr/>
          </p:nvSpPr>
          <p:spPr bwMode="auto">
            <a:xfrm>
              <a:off x="2263" y="1935"/>
              <a:ext cx="1" cy="10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7" name="Group 44"/>
          <p:cNvGrpSpPr>
            <a:grpSpLocks/>
          </p:cNvGrpSpPr>
          <p:nvPr/>
        </p:nvGrpSpPr>
        <p:grpSpPr bwMode="auto">
          <a:xfrm>
            <a:off x="3341688" y="3593820"/>
            <a:ext cx="2374900" cy="63500"/>
            <a:chOff x="2271" y="2975"/>
            <a:chExt cx="1496" cy="40"/>
          </a:xfrm>
        </p:grpSpPr>
        <p:sp>
          <p:nvSpPr>
            <p:cNvPr id="136312" name="Freeform 45"/>
            <p:cNvSpPr>
              <a:spLocks/>
            </p:cNvSpPr>
            <p:nvPr/>
          </p:nvSpPr>
          <p:spPr bwMode="auto">
            <a:xfrm>
              <a:off x="3687" y="2975"/>
              <a:ext cx="80" cy="40"/>
            </a:xfrm>
            <a:custGeom>
              <a:avLst/>
              <a:gdLst>
                <a:gd name="T0" fmla="*/ 80 w 80"/>
                <a:gd name="T1" fmla="*/ 24 h 40"/>
                <a:gd name="T2" fmla="*/ 0 w 80"/>
                <a:gd name="T3" fmla="*/ 40 h 40"/>
                <a:gd name="T4" fmla="*/ 0 w 80"/>
                <a:gd name="T5" fmla="*/ 24 h 40"/>
                <a:gd name="T6" fmla="*/ 0 w 80"/>
                <a:gd name="T7" fmla="*/ 0 h 40"/>
                <a:gd name="T8" fmla="*/ 80 w 8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40"/>
                <a:gd name="T17" fmla="*/ 80 w 8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40">
                  <a:moveTo>
                    <a:pt x="80" y="24"/>
                  </a:move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313" name="Line 46"/>
            <p:cNvSpPr>
              <a:spLocks noChangeShapeType="1"/>
            </p:cNvSpPr>
            <p:nvPr/>
          </p:nvSpPr>
          <p:spPr bwMode="auto">
            <a:xfrm>
              <a:off x="2271" y="2999"/>
              <a:ext cx="14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5011738" y="3050895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3640138" y="3257270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R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4903788" y="2514320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Arco 50"/>
          <p:cNvSpPr>
            <a:spLocks/>
          </p:cNvSpPr>
          <p:nvPr/>
        </p:nvSpPr>
        <p:spPr bwMode="auto">
          <a:xfrm>
            <a:off x="3900488" y="2030132"/>
            <a:ext cx="139700" cy="69850"/>
          </a:xfrm>
          <a:custGeom>
            <a:avLst/>
            <a:gdLst>
              <a:gd name="T0" fmla="*/ 2147483646 w 21600"/>
              <a:gd name="T1" fmla="*/ 2147483646 h 11426"/>
              <a:gd name="T2" fmla="*/ 2147483646 w 21600"/>
              <a:gd name="T3" fmla="*/ 0 h 11426"/>
              <a:gd name="T4" fmla="*/ 2147483646 w 21600"/>
              <a:gd name="T5" fmla="*/ 2147483646 h 11426"/>
              <a:gd name="T6" fmla="*/ 0 60000 65536"/>
              <a:gd name="T7" fmla="*/ 0 60000 65536"/>
              <a:gd name="T8" fmla="*/ 0 60000 65536"/>
              <a:gd name="T9" fmla="*/ 0 w 21600"/>
              <a:gd name="T10" fmla="*/ 0 h 11426"/>
              <a:gd name="T11" fmla="*/ 21600 w 21600"/>
              <a:gd name="T12" fmla="*/ 11426 h 11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426" fill="none" extrusionOk="0">
                <a:moveTo>
                  <a:pt x="76" y="11426"/>
                </a:moveTo>
                <a:cubicBezTo>
                  <a:pt x="25" y="10822"/>
                  <a:pt x="0" y="10217"/>
                  <a:pt x="0" y="9612"/>
                </a:cubicBezTo>
                <a:cubicBezTo>
                  <a:pt x="-1" y="6276"/>
                  <a:pt x="772" y="2986"/>
                  <a:pt x="2256" y="-1"/>
                </a:cubicBezTo>
              </a:path>
              <a:path w="21600" h="11426" stroke="0" extrusionOk="0">
                <a:moveTo>
                  <a:pt x="76" y="11426"/>
                </a:moveTo>
                <a:cubicBezTo>
                  <a:pt x="25" y="10822"/>
                  <a:pt x="0" y="10217"/>
                  <a:pt x="0" y="9612"/>
                </a:cubicBezTo>
                <a:cubicBezTo>
                  <a:pt x="-1" y="6276"/>
                  <a:pt x="772" y="2986"/>
                  <a:pt x="2256" y="-1"/>
                </a:cubicBezTo>
                <a:lnTo>
                  <a:pt x="21600" y="9612"/>
                </a:lnTo>
                <a:lnTo>
                  <a:pt x="76" y="11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3773488" y="2031720"/>
            <a:ext cx="165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Arco 52"/>
          <p:cNvSpPr>
            <a:spLocks/>
          </p:cNvSpPr>
          <p:nvPr/>
        </p:nvSpPr>
        <p:spPr bwMode="auto">
          <a:xfrm>
            <a:off x="4192588" y="2103157"/>
            <a:ext cx="101600" cy="50800"/>
          </a:xfrm>
          <a:custGeom>
            <a:avLst/>
            <a:gdLst>
              <a:gd name="T0" fmla="*/ 2147483646 w 21600"/>
              <a:gd name="T1" fmla="*/ 2147483646 h 11376"/>
              <a:gd name="T2" fmla="*/ 2147483646 w 21600"/>
              <a:gd name="T3" fmla="*/ 0 h 11376"/>
              <a:gd name="T4" fmla="*/ 2147483646 w 21600"/>
              <a:gd name="T5" fmla="*/ 2147483646 h 11376"/>
              <a:gd name="T6" fmla="*/ 0 60000 65536"/>
              <a:gd name="T7" fmla="*/ 0 60000 65536"/>
              <a:gd name="T8" fmla="*/ 0 60000 65536"/>
              <a:gd name="T9" fmla="*/ 0 w 21600"/>
              <a:gd name="T10" fmla="*/ 0 h 11376"/>
              <a:gd name="T11" fmla="*/ 21600 w 21600"/>
              <a:gd name="T12" fmla="*/ 11376 h 11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376" fill="none" extrusionOk="0">
                <a:moveTo>
                  <a:pt x="3" y="11376"/>
                </a:moveTo>
                <a:cubicBezTo>
                  <a:pt x="1" y="11254"/>
                  <a:pt x="0" y="11132"/>
                  <a:pt x="0" y="11011"/>
                </a:cubicBezTo>
                <a:cubicBezTo>
                  <a:pt x="-1" y="7136"/>
                  <a:pt x="1042" y="3333"/>
                  <a:pt x="3017" y="-1"/>
                </a:cubicBezTo>
              </a:path>
              <a:path w="21600" h="11376" stroke="0" extrusionOk="0">
                <a:moveTo>
                  <a:pt x="3" y="11376"/>
                </a:moveTo>
                <a:cubicBezTo>
                  <a:pt x="1" y="11254"/>
                  <a:pt x="0" y="11132"/>
                  <a:pt x="0" y="11011"/>
                </a:cubicBezTo>
                <a:cubicBezTo>
                  <a:pt x="-1" y="7136"/>
                  <a:pt x="1042" y="3333"/>
                  <a:pt x="3017" y="-1"/>
                </a:cubicBezTo>
                <a:lnTo>
                  <a:pt x="21600" y="11011"/>
                </a:lnTo>
                <a:lnTo>
                  <a:pt x="3" y="113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4103688" y="2095220"/>
            <a:ext cx="1143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Arco 54"/>
          <p:cNvSpPr>
            <a:spLocks/>
          </p:cNvSpPr>
          <p:nvPr/>
        </p:nvSpPr>
        <p:spPr bwMode="auto">
          <a:xfrm>
            <a:off x="4414838" y="2265082"/>
            <a:ext cx="69850" cy="77788"/>
          </a:xfrm>
          <a:custGeom>
            <a:avLst/>
            <a:gdLst>
              <a:gd name="T0" fmla="*/ 0 w 17005"/>
              <a:gd name="T1" fmla="*/ 2147483646 h 20273"/>
              <a:gd name="T2" fmla="*/ 2147483646 w 17005"/>
              <a:gd name="T3" fmla="*/ 0 h 20273"/>
              <a:gd name="T4" fmla="*/ 2147483646 w 17005"/>
              <a:gd name="T5" fmla="*/ 2147483646 h 20273"/>
              <a:gd name="T6" fmla="*/ 0 60000 65536"/>
              <a:gd name="T7" fmla="*/ 0 60000 65536"/>
              <a:gd name="T8" fmla="*/ 0 60000 65536"/>
              <a:gd name="T9" fmla="*/ 0 w 17005"/>
              <a:gd name="T10" fmla="*/ 0 h 20273"/>
              <a:gd name="T11" fmla="*/ 17005 w 17005"/>
              <a:gd name="T12" fmla="*/ 20273 h 20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05" h="20273" fill="none" extrusionOk="0">
                <a:moveTo>
                  <a:pt x="-1" y="6954"/>
                </a:moveTo>
                <a:cubicBezTo>
                  <a:pt x="2475" y="3793"/>
                  <a:pt x="5784" y="1384"/>
                  <a:pt x="9553" y="-2"/>
                </a:cubicBezTo>
              </a:path>
              <a:path w="17005" h="20273" stroke="0" extrusionOk="0">
                <a:moveTo>
                  <a:pt x="-1" y="6954"/>
                </a:moveTo>
                <a:cubicBezTo>
                  <a:pt x="2475" y="3793"/>
                  <a:pt x="5784" y="1384"/>
                  <a:pt x="9553" y="-2"/>
                </a:cubicBezTo>
                <a:lnTo>
                  <a:pt x="17005" y="20273"/>
                </a:lnTo>
                <a:lnTo>
                  <a:pt x="-1" y="69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4357688" y="2171420"/>
            <a:ext cx="889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" name="Arco 56"/>
          <p:cNvSpPr>
            <a:spLocks/>
          </p:cNvSpPr>
          <p:nvPr/>
        </p:nvSpPr>
        <p:spPr bwMode="auto">
          <a:xfrm>
            <a:off x="4675188" y="2833407"/>
            <a:ext cx="50800" cy="68263"/>
          </a:xfrm>
          <a:custGeom>
            <a:avLst/>
            <a:gdLst>
              <a:gd name="T0" fmla="*/ 0 w 14595"/>
              <a:gd name="T1" fmla="*/ 2147483646 h 21213"/>
              <a:gd name="T2" fmla="*/ 2147483646 w 14595"/>
              <a:gd name="T3" fmla="*/ 0 h 21213"/>
              <a:gd name="T4" fmla="*/ 2147483646 w 14595"/>
              <a:gd name="T5" fmla="*/ 2147483646 h 21213"/>
              <a:gd name="T6" fmla="*/ 0 60000 65536"/>
              <a:gd name="T7" fmla="*/ 0 60000 65536"/>
              <a:gd name="T8" fmla="*/ 0 60000 65536"/>
              <a:gd name="T9" fmla="*/ 0 w 14595"/>
              <a:gd name="T10" fmla="*/ 0 h 21213"/>
              <a:gd name="T11" fmla="*/ 14595 w 14595"/>
              <a:gd name="T12" fmla="*/ 21213 h 2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95" h="21213" fill="none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</a:path>
              <a:path w="14595" h="21213" stroke="0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  <a:lnTo>
                  <a:pt x="14595" y="21213"/>
                </a:lnTo>
                <a:lnTo>
                  <a:pt x="-1" y="5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>
            <a:off x="4649788" y="2755620"/>
            <a:ext cx="508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" name="Arco 58"/>
          <p:cNvSpPr>
            <a:spLocks/>
          </p:cNvSpPr>
          <p:nvPr/>
        </p:nvSpPr>
        <p:spPr bwMode="auto">
          <a:xfrm>
            <a:off x="4586288" y="2655607"/>
            <a:ext cx="50800" cy="68263"/>
          </a:xfrm>
          <a:custGeom>
            <a:avLst/>
            <a:gdLst>
              <a:gd name="T0" fmla="*/ 0 w 14595"/>
              <a:gd name="T1" fmla="*/ 2147483646 h 21213"/>
              <a:gd name="T2" fmla="*/ 2147483646 w 14595"/>
              <a:gd name="T3" fmla="*/ 0 h 21213"/>
              <a:gd name="T4" fmla="*/ 2147483646 w 14595"/>
              <a:gd name="T5" fmla="*/ 2147483646 h 21213"/>
              <a:gd name="T6" fmla="*/ 0 60000 65536"/>
              <a:gd name="T7" fmla="*/ 0 60000 65536"/>
              <a:gd name="T8" fmla="*/ 0 60000 65536"/>
              <a:gd name="T9" fmla="*/ 0 w 14595"/>
              <a:gd name="T10" fmla="*/ 0 h 21213"/>
              <a:gd name="T11" fmla="*/ 14595 w 14595"/>
              <a:gd name="T12" fmla="*/ 21213 h 2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95" h="21213" fill="none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</a:path>
              <a:path w="14595" h="21213" stroke="0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  <a:lnTo>
                  <a:pt x="14595" y="21213"/>
                </a:lnTo>
                <a:lnTo>
                  <a:pt x="-1" y="5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4560888" y="2577820"/>
            <a:ext cx="508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" name="Arco 60"/>
          <p:cNvSpPr>
            <a:spLocks/>
          </p:cNvSpPr>
          <p:nvPr/>
        </p:nvSpPr>
        <p:spPr bwMode="auto">
          <a:xfrm>
            <a:off x="4281488" y="2619095"/>
            <a:ext cx="66675" cy="79375"/>
          </a:xfrm>
          <a:custGeom>
            <a:avLst/>
            <a:gdLst>
              <a:gd name="T0" fmla="*/ 2147483646 w 16110"/>
              <a:gd name="T1" fmla="*/ 0 h 20776"/>
              <a:gd name="T2" fmla="*/ 2147483646 w 16110"/>
              <a:gd name="T3" fmla="*/ 2147483646 h 20776"/>
              <a:gd name="T4" fmla="*/ 0 w 16110"/>
              <a:gd name="T5" fmla="*/ 2147483646 h 20776"/>
              <a:gd name="T6" fmla="*/ 0 60000 65536"/>
              <a:gd name="T7" fmla="*/ 0 60000 65536"/>
              <a:gd name="T8" fmla="*/ 0 60000 65536"/>
              <a:gd name="T9" fmla="*/ 0 w 16110"/>
              <a:gd name="T10" fmla="*/ 0 h 20776"/>
              <a:gd name="T11" fmla="*/ 16110 w 16110"/>
              <a:gd name="T12" fmla="*/ 20776 h 20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10" h="20776" fill="none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</a:path>
              <a:path w="16110" h="20776" stroke="0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  <a:lnTo>
                  <a:pt x="0" y="20776"/>
                </a:lnTo>
                <a:lnTo>
                  <a:pt x="5905" y="-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 flipH="1">
            <a:off x="4306888" y="2539720"/>
            <a:ext cx="762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" name="Arco 62"/>
          <p:cNvSpPr>
            <a:spLocks/>
          </p:cNvSpPr>
          <p:nvPr/>
        </p:nvSpPr>
        <p:spPr bwMode="auto">
          <a:xfrm>
            <a:off x="4129088" y="2809595"/>
            <a:ext cx="66675" cy="79375"/>
          </a:xfrm>
          <a:custGeom>
            <a:avLst/>
            <a:gdLst>
              <a:gd name="T0" fmla="*/ 2147483646 w 16110"/>
              <a:gd name="T1" fmla="*/ 0 h 20776"/>
              <a:gd name="T2" fmla="*/ 2147483646 w 16110"/>
              <a:gd name="T3" fmla="*/ 2147483646 h 20776"/>
              <a:gd name="T4" fmla="*/ 0 w 16110"/>
              <a:gd name="T5" fmla="*/ 2147483646 h 20776"/>
              <a:gd name="T6" fmla="*/ 0 60000 65536"/>
              <a:gd name="T7" fmla="*/ 0 60000 65536"/>
              <a:gd name="T8" fmla="*/ 0 60000 65536"/>
              <a:gd name="T9" fmla="*/ 0 w 16110"/>
              <a:gd name="T10" fmla="*/ 0 h 20776"/>
              <a:gd name="T11" fmla="*/ 16110 w 16110"/>
              <a:gd name="T12" fmla="*/ 20776 h 20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10" h="20776" fill="none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</a:path>
              <a:path w="16110" h="20776" stroke="0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  <a:lnTo>
                  <a:pt x="0" y="20776"/>
                </a:lnTo>
                <a:lnTo>
                  <a:pt x="5905" y="-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 flipH="1">
            <a:off x="4154488" y="2730220"/>
            <a:ext cx="762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Oval 64"/>
          <p:cNvSpPr>
            <a:spLocks noChangeArrowheads="1"/>
          </p:cNvSpPr>
          <p:nvPr/>
        </p:nvSpPr>
        <p:spPr bwMode="auto">
          <a:xfrm>
            <a:off x="3671888" y="309852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4643438" y="2482570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D5000A"/>
                </a:solidFill>
                <a:latin typeface="Helvetica" panose="020B0604020202020204" pitchFamily="34" charset="0"/>
              </a:rPr>
              <a:t>CI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661988" y="2095220"/>
            <a:ext cx="876300" cy="431800"/>
          </a:xfrm>
          <a:custGeom>
            <a:avLst/>
            <a:gdLst>
              <a:gd name="T0" fmla="*/ 0 w 552"/>
              <a:gd name="T1" fmla="*/ 2147483646 h 272"/>
              <a:gd name="T2" fmla="*/ 2147483646 w 552"/>
              <a:gd name="T3" fmla="*/ 2147483646 h 272"/>
              <a:gd name="T4" fmla="*/ 2147483646 w 552"/>
              <a:gd name="T5" fmla="*/ 2147483646 h 272"/>
              <a:gd name="T6" fmla="*/ 2147483646 w 552"/>
              <a:gd name="T7" fmla="*/ 2147483646 h 272"/>
              <a:gd name="T8" fmla="*/ 2147483646 w 552"/>
              <a:gd name="T9" fmla="*/ 2147483646 h 272"/>
              <a:gd name="T10" fmla="*/ 2147483646 w 552"/>
              <a:gd name="T11" fmla="*/ 2147483646 h 272"/>
              <a:gd name="T12" fmla="*/ 2147483646 w 552"/>
              <a:gd name="T13" fmla="*/ 2147483646 h 272"/>
              <a:gd name="T14" fmla="*/ 2147483646 w 552"/>
              <a:gd name="T15" fmla="*/ 0 h 272"/>
              <a:gd name="T16" fmla="*/ 2147483646 w 552"/>
              <a:gd name="T17" fmla="*/ 0 h 272"/>
              <a:gd name="T18" fmla="*/ 2147483646 w 552"/>
              <a:gd name="T19" fmla="*/ 2147483646 h 272"/>
              <a:gd name="T20" fmla="*/ 2147483646 w 552"/>
              <a:gd name="T21" fmla="*/ 2147483646 h 272"/>
              <a:gd name="T22" fmla="*/ 2147483646 w 552"/>
              <a:gd name="T23" fmla="*/ 2147483646 h 272"/>
              <a:gd name="T24" fmla="*/ 2147483646 w 552"/>
              <a:gd name="T25" fmla="*/ 2147483646 h 272"/>
              <a:gd name="T26" fmla="*/ 2147483646 w 552"/>
              <a:gd name="T27" fmla="*/ 2147483646 h 272"/>
              <a:gd name="T28" fmla="*/ 2147483646 w 552"/>
              <a:gd name="T29" fmla="*/ 2147483646 h 2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2"/>
              <a:gd name="T46" fmla="*/ 0 h 272"/>
              <a:gd name="T47" fmla="*/ 552 w 552"/>
              <a:gd name="T48" fmla="*/ 272 h 2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2" h="272">
                <a:moveTo>
                  <a:pt x="0" y="24"/>
                </a:moveTo>
                <a:lnTo>
                  <a:pt x="40" y="56"/>
                </a:lnTo>
                <a:lnTo>
                  <a:pt x="72" y="80"/>
                </a:lnTo>
                <a:lnTo>
                  <a:pt x="128" y="88"/>
                </a:lnTo>
                <a:lnTo>
                  <a:pt x="176" y="80"/>
                </a:lnTo>
                <a:lnTo>
                  <a:pt x="224" y="56"/>
                </a:lnTo>
                <a:lnTo>
                  <a:pt x="264" y="24"/>
                </a:lnTo>
                <a:lnTo>
                  <a:pt x="312" y="0"/>
                </a:lnTo>
                <a:lnTo>
                  <a:pt x="360" y="0"/>
                </a:lnTo>
                <a:lnTo>
                  <a:pt x="408" y="24"/>
                </a:lnTo>
                <a:lnTo>
                  <a:pt x="440" y="56"/>
                </a:lnTo>
                <a:lnTo>
                  <a:pt x="472" y="104"/>
                </a:lnTo>
                <a:lnTo>
                  <a:pt x="496" y="160"/>
                </a:lnTo>
                <a:lnTo>
                  <a:pt x="528" y="208"/>
                </a:lnTo>
                <a:lnTo>
                  <a:pt x="552" y="27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661988" y="2095220"/>
            <a:ext cx="876300" cy="431800"/>
          </a:xfrm>
          <a:custGeom>
            <a:avLst/>
            <a:gdLst>
              <a:gd name="T0" fmla="*/ 0 w 552"/>
              <a:gd name="T1" fmla="*/ 2147483646 h 272"/>
              <a:gd name="T2" fmla="*/ 2147483646 w 552"/>
              <a:gd name="T3" fmla="*/ 2147483646 h 272"/>
              <a:gd name="T4" fmla="*/ 2147483646 w 552"/>
              <a:gd name="T5" fmla="*/ 2147483646 h 272"/>
              <a:gd name="T6" fmla="*/ 2147483646 w 552"/>
              <a:gd name="T7" fmla="*/ 2147483646 h 272"/>
              <a:gd name="T8" fmla="*/ 2147483646 w 552"/>
              <a:gd name="T9" fmla="*/ 2147483646 h 272"/>
              <a:gd name="T10" fmla="*/ 2147483646 w 552"/>
              <a:gd name="T11" fmla="*/ 2147483646 h 272"/>
              <a:gd name="T12" fmla="*/ 2147483646 w 552"/>
              <a:gd name="T13" fmla="*/ 2147483646 h 272"/>
              <a:gd name="T14" fmla="*/ 2147483646 w 552"/>
              <a:gd name="T15" fmla="*/ 0 h 272"/>
              <a:gd name="T16" fmla="*/ 2147483646 w 552"/>
              <a:gd name="T17" fmla="*/ 0 h 272"/>
              <a:gd name="T18" fmla="*/ 2147483646 w 552"/>
              <a:gd name="T19" fmla="*/ 2147483646 h 272"/>
              <a:gd name="T20" fmla="*/ 2147483646 w 552"/>
              <a:gd name="T21" fmla="*/ 2147483646 h 272"/>
              <a:gd name="T22" fmla="*/ 2147483646 w 552"/>
              <a:gd name="T23" fmla="*/ 2147483646 h 272"/>
              <a:gd name="T24" fmla="*/ 2147483646 w 552"/>
              <a:gd name="T25" fmla="*/ 2147483646 h 272"/>
              <a:gd name="T26" fmla="*/ 2147483646 w 552"/>
              <a:gd name="T27" fmla="*/ 2147483646 h 272"/>
              <a:gd name="T28" fmla="*/ 2147483646 w 552"/>
              <a:gd name="T29" fmla="*/ 2147483646 h 2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2"/>
              <a:gd name="T46" fmla="*/ 0 h 272"/>
              <a:gd name="T47" fmla="*/ 552 w 552"/>
              <a:gd name="T48" fmla="*/ 272 h 2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2" h="272">
                <a:moveTo>
                  <a:pt x="0" y="24"/>
                </a:moveTo>
                <a:lnTo>
                  <a:pt x="40" y="56"/>
                </a:lnTo>
                <a:lnTo>
                  <a:pt x="72" y="80"/>
                </a:lnTo>
                <a:lnTo>
                  <a:pt x="128" y="88"/>
                </a:lnTo>
                <a:lnTo>
                  <a:pt x="176" y="80"/>
                </a:lnTo>
                <a:lnTo>
                  <a:pt x="224" y="56"/>
                </a:lnTo>
                <a:lnTo>
                  <a:pt x="264" y="24"/>
                </a:lnTo>
                <a:lnTo>
                  <a:pt x="312" y="0"/>
                </a:lnTo>
                <a:lnTo>
                  <a:pt x="360" y="0"/>
                </a:lnTo>
                <a:lnTo>
                  <a:pt x="408" y="24"/>
                </a:lnTo>
                <a:lnTo>
                  <a:pt x="440" y="56"/>
                </a:lnTo>
                <a:lnTo>
                  <a:pt x="472" y="104"/>
                </a:lnTo>
                <a:lnTo>
                  <a:pt x="496" y="160"/>
                </a:lnTo>
                <a:lnTo>
                  <a:pt x="528" y="208"/>
                </a:lnTo>
                <a:lnTo>
                  <a:pt x="552" y="27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1538288" y="2069820"/>
            <a:ext cx="508000" cy="431800"/>
          </a:xfrm>
          <a:custGeom>
            <a:avLst/>
            <a:gdLst>
              <a:gd name="T0" fmla="*/ 0 w 320"/>
              <a:gd name="T1" fmla="*/ 2147483646 h 272"/>
              <a:gd name="T2" fmla="*/ 2147483646 w 320"/>
              <a:gd name="T3" fmla="*/ 2147483646 h 272"/>
              <a:gd name="T4" fmla="*/ 2147483646 w 320"/>
              <a:gd name="T5" fmla="*/ 2147483646 h 272"/>
              <a:gd name="T6" fmla="*/ 2147483646 w 320"/>
              <a:gd name="T7" fmla="*/ 2147483646 h 272"/>
              <a:gd name="T8" fmla="*/ 2147483646 w 320"/>
              <a:gd name="T9" fmla="*/ 2147483646 h 272"/>
              <a:gd name="T10" fmla="*/ 2147483646 w 320"/>
              <a:gd name="T11" fmla="*/ 2147483646 h 272"/>
              <a:gd name="T12" fmla="*/ 2147483646 w 320"/>
              <a:gd name="T13" fmla="*/ 2147483646 h 272"/>
              <a:gd name="T14" fmla="*/ 2147483646 w 320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272"/>
              <a:gd name="T26" fmla="*/ 320 w 320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272">
                <a:moveTo>
                  <a:pt x="0" y="272"/>
                </a:moveTo>
                <a:lnTo>
                  <a:pt x="24" y="240"/>
                </a:lnTo>
                <a:lnTo>
                  <a:pt x="56" y="200"/>
                </a:lnTo>
                <a:lnTo>
                  <a:pt x="88" y="168"/>
                </a:lnTo>
                <a:lnTo>
                  <a:pt x="136" y="120"/>
                </a:lnTo>
                <a:lnTo>
                  <a:pt x="192" y="72"/>
                </a:lnTo>
                <a:lnTo>
                  <a:pt x="248" y="32"/>
                </a:lnTo>
                <a:lnTo>
                  <a:pt x="32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1538288" y="2069820"/>
            <a:ext cx="508000" cy="431800"/>
          </a:xfrm>
          <a:custGeom>
            <a:avLst/>
            <a:gdLst>
              <a:gd name="T0" fmla="*/ 0 w 320"/>
              <a:gd name="T1" fmla="*/ 2147483646 h 272"/>
              <a:gd name="T2" fmla="*/ 2147483646 w 320"/>
              <a:gd name="T3" fmla="*/ 2147483646 h 272"/>
              <a:gd name="T4" fmla="*/ 2147483646 w 320"/>
              <a:gd name="T5" fmla="*/ 2147483646 h 272"/>
              <a:gd name="T6" fmla="*/ 2147483646 w 320"/>
              <a:gd name="T7" fmla="*/ 2147483646 h 272"/>
              <a:gd name="T8" fmla="*/ 2147483646 w 320"/>
              <a:gd name="T9" fmla="*/ 2147483646 h 272"/>
              <a:gd name="T10" fmla="*/ 2147483646 w 320"/>
              <a:gd name="T11" fmla="*/ 2147483646 h 272"/>
              <a:gd name="T12" fmla="*/ 2147483646 w 320"/>
              <a:gd name="T13" fmla="*/ 2147483646 h 272"/>
              <a:gd name="T14" fmla="*/ 2147483646 w 320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272"/>
              <a:gd name="T26" fmla="*/ 320 w 320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272">
                <a:moveTo>
                  <a:pt x="0" y="272"/>
                </a:moveTo>
                <a:lnTo>
                  <a:pt x="24" y="240"/>
                </a:lnTo>
                <a:lnTo>
                  <a:pt x="56" y="200"/>
                </a:lnTo>
                <a:lnTo>
                  <a:pt x="88" y="168"/>
                </a:lnTo>
                <a:lnTo>
                  <a:pt x="136" y="120"/>
                </a:lnTo>
                <a:lnTo>
                  <a:pt x="192" y="72"/>
                </a:lnTo>
                <a:lnTo>
                  <a:pt x="248" y="32"/>
                </a:lnTo>
                <a:lnTo>
                  <a:pt x="32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585788" y="2527020"/>
            <a:ext cx="952500" cy="584200"/>
          </a:xfrm>
          <a:custGeom>
            <a:avLst/>
            <a:gdLst>
              <a:gd name="T0" fmla="*/ 0 w 600"/>
              <a:gd name="T1" fmla="*/ 2147483646 h 368"/>
              <a:gd name="T2" fmla="*/ 2147483646 w 600"/>
              <a:gd name="T3" fmla="*/ 2147483646 h 368"/>
              <a:gd name="T4" fmla="*/ 2147483646 w 600"/>
              <a:gd name="T5" fmla="*/ 2147483646 h 368"/>
              <a:gd name="T6" fmla="*/ 2147483646 w 600"/>
              <a:gd name="T7" fmla="*/ 2147483646 h 368"/>
              <a:gd name="T8" fmla="*/ 2147483646 w 600"/>
              <a:gd name="T9" fmla="*/ 2147483646 h 368"/>
              <a:gd name="T10" fmla="*/ 2147483646 w 600"/>
              <a:gd name="T11" fmla="*/ 2147483646 h 368"/>
              <a:gd name="T12" fmla="*/ 2147483646 w 600"/>
              <a:gd name="T13" fmla="*/ 2147483646 h 368"/>
              <a:gd name="T14" fmla="*/ 2147483646 w 600"/>
              <a:gd name="T15" fmla="*/ 2147483646 h 368"/>
              <a:gd name="T16" fmla="*/ 2147483646 w 600"/>
              <a:gd name="T17" fmla="*/ 2147483646 h 368"/>
              <a:gd name="T18" fmla="*/ 2147483646 w 600"/>
              <a:gd name="T19" fmla="*/ 2147483646 h 368"/>
              <a:gd name="T20" fmla="*/ 2147483646 w 600"/>
              <a:gd name="T21" fmla="*/ 2147483646 h 368"/>
              <a:gd name="T22" fmla="*/ 2147483646 w 600"/>
              <a:gd name="T23" fmla="*/ 2147483646 h 368"/>
              <a:gd name="T24" fmla="*/ 2147483646 w 600"/>
              <a:gd name="T25" fmla="*/ 0 h 3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0"/>
              <a:gd name="T40" fmla="*/ 0 h 368"/>
              <a:gd name="T41" fmla="*/ 600 w 600"/>
              <a:gd name="T42" fmla="*/ 368 h 3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0" h="368">
                <a:moveTo>
                  <a:pt x="0" y="304"/>
                </a:moveTo>
                <a:lnTo>
                  <a:pt x="24" y="328"/>
                </a:lnTo>
                <a:lnTo>
                  <a:pt x="48" y="352"/>
                </a:lnTo>
                <a:lnTo>
                  <a:pt x="80" y="360"/>
                </a:lnTo>
                <a:lnTo>
                  <a:pt x="120" y="368"/>
                </a:lnTo>
                <a:lnTo>
                  <a:pt x="200" y="360"/>
                </a:lnTo>
                <a:lnTo>
                  <a:pt x="304" y="320"/>
                </a:lnTo>
                <a:lnTo>
                  <a:pt x="376" y="264"/>
                </a:lnTo>
                <a:lnTo>
                  <a:pt x="448" y="192"/>
                </a:lnTo>
                <a:lnTo>
                  <a:pt x="496" y="136"/>
                </a:lnTo>
                <a:lnTo>
                  <a:pt x="528" y="96"/>
                </a:lnTo>
                <a:lnTo>
                  <a:pt x="560" y="48"/>
                </a:lnTo>
                <a:lnTo>
                  <a:pt x="600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585788" y="2527020"/>
            <a:ext cx="1752600" cy="838200"/>
          </a:xfrm>
          <a:custGeom>
            <a:avLst/>
            <a:gdLst>
              <a:gd name="T0" fmla="*/ 0 w 1104"/>
              <a:gd name="T1" fmla="*/ 2147483646 h 528"/>
              <a:gd name="T2" fmla="*/ 2147483646 w 1104"/>
              <a:gd name="T3" fmla="*/ 2147483646 h 528"/>
              <a:gd name="T4" fmla="*/ 2147483646 w 1104"/>
              <a:gd name="T5" fmla="*/ 2147483646 h 528"/>
              <a:gd name="T6" fmla="*/ 2147483646 w 1104"/>
              <a:gd name="T7" fmla="*/ 2147483646 h 528"/>
              <a:gd name="T8" fmla="*/ 2147483646 w 1104"/>
              <a:gd name="T9" fmla="*/ 2147483646 h 528"/>
              <a:gd name="T10" fmla="*/ 2147483646 w 1104"/>
              <a:gd name="T11" fmla="*/ 2147483646 h 528"/>
              <a:gd name="T12" fmla="*/ 2147483646 w 1104"/>
              <a:gd name="T13" fmla="*/ 2147483646 h 528"/>
              <a:gd name="T14" fmla="*/ 2147483646 w 1104"/>
              <a:gd name="T15" fmla="*/ 2147483646 h 528"/>
              <a:gd name="T16" fmla="*/ 2147483646 w 1104"/>
              <a:gd name="T17" fmla="*/ 2147483646 h 528"/>
              <a:gd name="T18" fmla="*/ 2147483646 w 1104"/>
              <a:gd name="T19" fmla="*/ 2147483646 h 528"/>
              <a:gd name="T20" fmla="*/ 2147483646 w 1104"/>
              <a:gd name="T21" fmla="*/ 2147483646 h 528"/>
              <a:gd name="T22" fmla="*/ 2147483646 w 1104"/>
              <a:gd name="T23" fmla="*/ 2147483646 h 528"/>
              <a:gd name="T24" fmla="*/ 2147483646 w 1104"/>
              <a:gd name="T25" fmla="*/ 0 h 528"/>
              <a:gd name="T26" fmla="*/ 2147483646 w 1104"/>
              <a:gd name="T27" fmla="*/ 2147483646 h 528"/>
              <a:gd name="T28" fmla="*/ 2147483646 w 1104"/>
              <a:gd name="T29" fmla="*/ 2147483646 h 528"/>
              <a:gd name="T30" fmla="*/ 2147483646 w 1104"/>
              <a:gd name="T31" fmla="*/ 2147483646 h 528"/>
              <a:gd name="T32" fmla="*/ 2147483646 w 1104"/>
              <a:gd name="T33" fmla="*/ 2147483646 h 528"/>
              <a:gd name="T34" fmla="*/ 2147483646 w 1104"/>
              <a:gd name="T35" fmla="*/ 2147483646 h 528"/>
              <a:gd name="T36" fmla="*/ 2147483646 w 1104"/>
              <a:gd name="T37" fmla="*/ 2147483646 h 528"/>
              <a:gd name="T38" fmla="*/ 2147483646 w 1104"/>
              <a:gd name="T39" fmla="*/ 2147483646 h 528"/>
              <a:gd name="T40" fmla="*/ 2147483646 w 1104"/>
              <a:gd name="T41" fmla="*/ 2147483646 h 528"/>
              <a:gd name="T42" fmla="*/ 2147483646 w 1104"/>
              <a:gd name="T43" fmla="*/ 2147483646 h 528"/>
              <a:gd name="T44" fmla="*/ 2147483646 w 1104"/>
              <a:gd name="T45" fmla="*/ 2147483646 h 528"/>
              <a:gd name="T46" fmla="*/ 2147483646 w 1104"/>
              <a:gd name="T47" fmla="*/ 2147483646 h 528"/>
              <a:gd name="T48" fmla="*/ 2147483646 w 1104"/>
              <a:gd name="T49" fmla="*/ 2147483646 h 5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04"/>
              <a:gd name="T76" fmla="*/ 0 h 528"/>
              <a:gd name="T77" fmla="*/ 1104 w 1104"/>
              <a:gd name="T78" fmla="*/ 528 h 5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04" h="528">
                <a:moveTo>
                  <a:pt x="0" y="304"/>
                </a:moveTo>
                <a:lnTo>
                  <a:pt x="24" y="328"/>
                </a:lnTo>
                <a:lnTo>
                  <a:pt x="48" y="352"/>
                </a:lnTo>
                <a:lnTo>
                  <a:pt x="80" y="360"/>
                </a:lnTo>
                <a:lnTo>
                  <a:pt x="120" y="368"/>
                </a:lnTo>
                <a:lnTo>
                  <a:pt x="200" y="360"/>
                </a:lnTo>
                <a:lnTo>
                  <a:pt x="304" y="320"/>
                </a:lnTo>
                <a:lnTo>
                  <a:pt x="376" y="264"/>
                </a:lnTo>
                <a:lnTo>
                  <a:pt x="448" y="192"/>
                </a:lnTo>
                <a:lnTo>
                  <a:pt x="496" y="136"/>
                </a:lnTo>
                <a:lnTo>
                  <a:pt x="528" y="96"/>
                </a:lnTo>
                <a:lnTo>
                  <a:pt x="560" y="48"/>
                </a:lnTo>
                <a:lnTo>
                  <a:pt x="600" y="0"/>
                </a:lnTo>
                <a:lnTo>
                  <a:pt x="640" y="80"/>
                </a:lnTo>
                <a:lnTo>
                  <a:pt x="680" y="168"/>
                </a:lnTo>
                <a:lnTo>
                  <a:pt x="720" y="264"/>
                </a:lnTo>
                <a:lnTo>
                  <a:pt x="776" y="368"/>
                </a:lnTo>
                <a:lnTo>
                  <a:pt x="824" y="432"/>
                </a:lnTo>
                <a:lnTo>
                  <a:pt x="864" y="480"/>
                </a:lnTo>
                <a:lnTo>
                  <a:pt x="912" y="512"/>
                </a:lnTo>
                <a:lnTo>
                  <a:pt x="952" y="528"/>
                </a:lnTo>
                <a:lnTo>
                  <a:pt x="992" y="528"/>
                </a:lnTo>
                <a:lnTo>
                  <a:pt x="1032" y="528"/>
                </a:lnTo>
                <a:lnTo>
                  <a:pt x="1072" y="504"/>
                </a:lnTo>
                <a:lnTo>
                  <a:pt x="1104" y="48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1538288" y="2527020"/>
            <a:ext cx="800100" cy="838200"/>
          </a:xfrm>
          <a:custGeom>
            <a:avLst/>
            <a:gdLst>
              <a:gd name="T0" fmla="*/ 0 w 504"/>
              <a:gd name="T1" fmla="*/ 0 h 528"/>
              <a:gd name="T2" fmla="*/ 2147483646 w 504"/>
              <a:gd name="T3" fmla="*/ 2147483646 h 528"/>
              <a:gd name="T4" fmla="*/ 2147483646 w 504"/>
              <a:gd name="T5" fmla="*/ 2147483646 h 528"/>
              <a:gd name="T6" fmla="*/ 2147483646 w 504"/>
              <a:gd name="T7" fmla="*/ 2147483646 h 528"/>
              <a:gd name="T8" fmla="*/ 2147483646 w 504"/>
              <a:gd name="T9" fmla="*/ 2147483646 h 528"/>
              <a:gd name="T10" fmla="*/ 2147483646 w 504"/>
              <a:gd name="T11" fmla="*/ 2147483646 h 528"/>
              <a:gd name="T12" fmla="*/ 2147483646 w 504"/>
              <a:gd name="T13" fmla="*/ 2147483646 h 528"/>
              <a:gd name="T14" fmla="*/ 2147483646 w 504"/>
              <a:gd name="T15" fmla="*/ 2147483646 h 528"/>
              <a:gd name="T16" fmla="*/ 2147483646 w 504"/>
              <a:gd name="T17" fmla="*/ 2147483646 h 528"/>
              <a:gd name="T18" fmla="*/ 2147483646 w 504"/>
              <a:gd name="T19" fmla="*/ 2147483646 h 528"/>
              <a:gd name="T20" fmla="*/ 2147483646 w 504"/>
              <a:gd name="T21" fmla="*/ 2147483646 h 528"/>
              <a:gd name="T22" fmla="*/ 2147483646 w 504"/>
              <a:gd name="T23" fmla="*/ 2147483646 h 528"/>
              <a:gd name="T24" fmla="*/ 2147483646 w 504"/>
              <a:gd name="T25" fmla="*/ 2147483646 h 5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4"/>
              <a:gd name="T40" fmla="*/ 0 h 528"/>
              <a:gd name="T41" fmla="*/ 504 w 504"/>
              <a:gd name="T42" fmla="*/ 528 h 5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4" h="528">
                <a:moveTo>
                  <a:pt x="0" y="0"/>
                </a:moveTo>
                <a:lnTo>
                  <a:pt x="40" y="80"/>
                </a:lnTo>
                <a:lnTo>
                  <a:pt x="80" y="168"/>
                </a:lnTo>
                <a:lnTo>
                  <a:pt x="120" y="264"/>
                </a:lnTo>
                <a:lnTo>
                  <a:pt x="176" y="368"/>
                </a:lnTo>
                <a:lnTo>
                  <a:pt x="224" y="432"/>
                </a:lnTo>
                <a:lnTo>
                  <a:pt x="264" y="480"/>
                </a:lnTo>
                <a:lnTo>
                  <a:pt x="312" y="512"/>
                </a:lnTo>
                <a:lnTo>
                  <a:pt x="352" y="528"/>
                </a:lnTo>
                <a:lnTo>
                  <a:pt x="392" y="528"/>
                </a:lnTo>
                <a:lnTo>
                  <a:pt x="432" y="528"/>
                </a:lnTo>
                <a:lnTo>
                  <a:pt x="472" y="504"/>
                </a:lnTo>
                <a:lnTo>
                  <a:pt x="504" y="48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" name="Oval 73"/>
          <p:cNvSpPr>
            <a:spLocks noChangeArrowheads="1"/>
          </p:cNvSpPr>
          <p:nvPr/>
        </p:nvSpPr>
        <p:spPr bwMode="auto">
          <a:xfrm>
            <a:off x="1500188" y="2488920"/>
            <a:ext cx="889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77" name="Oval 74"/>
          <p:cNvSpPr>
            <a:spLocks noChangeArrowheads="1"/>
          </p:cNvSpPr>
          <p:nvPr/>
        </p:nvSpPr>
        <p:spPr bwMode="auto">
          <a:xfrm>
            <a:off x="2122488" y="3339820"/>
            <a:ext cx="889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78" name="Oval 75"/>
          <p:cNvSpPr>
            <a:spLocks noChangeArrowheads="1"/>
          </p:cNvSpPr>
          <p:nvPr/>
        </p:nvSpPr>
        <p:spPr bwMode="auto">
          <a:xfrm>
            <a:off x="814388" y="2209520"/>
            <a:ext cx="889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420688" y="1803120"/>
            <a:ext cx="63500" cy="1816100"/>
            <a:chOff x="431" y="1847"/>
            <a:chExt cx="40" cy="1144"/>
          </a:xfrm>
        </p:grpSpPr>
        <p:sp>
          <p:nvSpPr>
            <p:cNvPr id="136310" name="Freeform 77"/>
            <p:cNvSpPr>
              <a:spLocks/>
            </p:cNvSpPr>
            <p:nvPr/>
          </p:nvSpPr>
          <p:spPr bwMode="auto">
            <a:xfrm>
              <a:off x="431" y="1847"/>
              <a:ext cx="40" cy="80"/>
            </a:xfrm>
            <a:custGeom>
              <a:avLst/>
              <a:gdLst>
                <a:gd name="T0" fmla="*/ 16 w 40"/>
                <a:gd name="T1" fmla="*/ 0 h 80"/>
                <a:gd name="T2" fmla="*/ 40 w 40"/>
                <a:gd name="T3" fmla="*/ 80 h 80"/>
                <a:gd name="T4" fmla="*/ 16 w 40"/>
                <a:gd name="T5" fmla="*/ 80 h 80"/>
                <a:gd name="T6" fmla="*/ 0 w 40"/>
                <a:gd name="T7" fmla="*/ 80 h 80"/>
                <a:gd name="T8" fmla="*/ 16 w 4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0"/>
                <a:gd name="T17" fmla="*/ 40 w 4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0">
                  <a:moveTo>
                    <a:pt x="16" y="0"/>
                  </a:moveTo>
                  <a:lnTo>
                    <a:pt x="40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311" name="Line 78"/>
            <p:cNvSpPr>
              <a:spLocks noChangeShapeType="1"/>
            </p:cNvSpPr>
            <p:nvPr/>
          </p:nvSpPr>
          <p:spPr bwMode="auto">
            <a:xfrm>
              <a:off x="447" y="1927"/>
              <a:ext cx="1" cy="10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" name="Group 79"/>
          <p:cNvGrpSpPr>
            <a:grpSpLocks/>
          </p:cNvGrpSpPr>
          <p:nvPr/>
        </p:nvGrpSpPr>
        <p:grpSpPr bwMode="auto">
          <a:xfrm>
            <a:off x="446088" y="3593820"/>
            <a:ext cx="2349500" cy="63500"/>
            <a:chOff x="447" y="2975"/>
            <a:chExt cx="1480" cy="40"/>
          </a:xfrm>
        </p:grpSpPr>
        <p:sp>
          <p:nvSpPr>
            <p:cNvPr id="136308" name="Freeform 80"/>
            <p:cNvSpPr>
              <a:spLocks/>
            </p:cNvSpPr>
            <p:nvPr/>
          </p:nvSpPr>
          <p:spPr bwMode="auto">
            <a:xfrm>
              <a:off x="1847" y="2975"/>
              <a:ext cx="80" cy="40"/>
            </a:xfrm>
            <a:custGeom>
              <a:avLst/>
              <a:gdLst>
                <a:gd name="T0" fmla="*/ 80 w 80"/>
                <a:gd name="T1" fmla="*/ 24 h 40"/>
                <a:gd name="T2" fmla="*/ 0 w 80"/>
                <a:gd name="T3" fmla="*/ 40 h 40"/>
                <a:gd name="T4" fmla="*/ 0 w 80"/>
                <a:gd name="T5" fmla="*/ 24 h 40"/>
                <a:gd name="T6" fmla="*/ 0 w 80"/>
                <a:gd name="T7" fmla="*/ 0 h 40"/>
                <a:gd name="T8" fmla="*/ 80 w 8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40"/>
                <a:gd name="T17" fmla="*/ 80 w 8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40">
                  <a:moveTo>
                    <a:pt x="80" y="24"/>
                  </a:move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309" name="Line 81"/>
            <p:cNvSpPr>
              <a:spLocks noChangeShapeType="1"/>
            </p:cNvSpPr>
            <p:nvPr/>
          </p:nvSpPr>
          <p:spPr bwMode="auto">
            <a:xfrm>
              <a:off x="447" y="2999"/>
              <a:ext cx="14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704453" y="1796770"/>
            <a:ext cx="410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D5000A"/>
                </a:solidFill>
                <a:latin typeface="Helvetica" panose="020B0604020202020204" pitchFamily="34" charset="0"/>
              </a:rPr>
              <a:t>FC</a:t>
            </a:r>
            <a:endParaRPr lang="en-US" altLang="it-IT" baseline="-25000" dirty="0">
              <a:latin typeface="Times" panose="02020603050405020304" pitchFamily="18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2116138" y="3041370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719138" y="3257270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R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88" name="Line 85"/>
          <p:cNvSpPr>
            <a:spLocks noChangeShapeType="1"/>
          </p:cNvSpPr>
          <p:nvPr/>
        </p:nvSpPr>
        <p:spPr bwMode="auto">
          <a:xfrm>
            <a:off x="1982788" y="2514320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" name="Arco 86"/>
          <p:cNvSpPr>
            <a:spLocks/>
          </p:cNvSpPr>
          <p:nvPr/>
        </p:nvSpPr>
        <p:spPr bwMode="auto">
          <a:xfrm>
            <a:off x="1006475" y="2063470"/>
            <a:ext cx="87313" cy="57150"/>
          </a:xfrm>
          <a:custGeom>
            <a:avLst/>
            <a:gdLst>
              <a:gd name="T0" fmla="*/ 2147483646 w 21182"/>
              <a:gd name="T1" fmla="*/ 2147483646 h 14813"/>
              <a:gd name="T2" fmla="*/ 0 w 21182"/>
              <a:gd name="T3" fmla="*/ 2147483646 h 14813"/>
              <a:gd name="T4" fmla="*/ 2147483646 w 21182"/>
              <a:gd name="T5" fmla="*/ 0 h 14813"/>
              <a:gd name="T6" fmla="*/ 0 60000 65536"/>
              <a:gd name="T7" fmla="*/ 0 60000 65536"/>
              <a:gd name="T8" fmla="*/ 0 60000 65536"/>
              <a:gd name="T9" fmla="*/ 0 w 21182"/>
              <a:gd name="T10" fmla="*/ 0 h 14813"/>
              <a:gd name="T11" fmla="*/ 21182 w 21182"/>
              <a:gd name="T12" fmla="*/ 14813 h 148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82" h="14813" fill="none" extrusionOk="0">
                <a:moveTo>
                  <a:pt x="5461" y="14813"/>
                </a:moveTo>
                <a:cubicBezTo>
                  <a:pt x="2684" y="11865"/>
                  <a:pt x="791" y="8196"/>
                  <a:pt x="-1" y="4224"/>
                </a:cubicBezTo>
              </a:path>
              <a:path w="21182" h="14813" stroke="0" extrusionOk="0">
                <a:moveTo>
                  <a:pt x="5461" y="14813"/>
                </a:moveTo>
                <a:cubicBezTo>
                  <a:pt x="2684" y="11865"/>
                  <a:pt x="791" y="8196"/>
                  <a:pt x="-1" y="4224"/>
                </a:cubicBezTo>
                <a:lnTo>
                  <a:pt x="21182" y="0"/>
                </a:lnTo>
                <a:lnTo>
                  <a:pt x="5461" y="148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 flipV="1">
            <a:off x="915988" y="2082520"/>
            <a:ext cx="11430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" name="Arco 88"/>
          <p:cNvSpPr>
            <a:spLocks/>
          </p:cNvSpPr>
          <p:nvPr/>
        </p:nvSpPr>
        <p:spPr bwMode="auto">
          <a:xfrm>
            <a:off x="1389063" y="2079345"/>
            <a:ext cx="85725" cy="60325"/>
          </a:xfrm>
          <a:custGeom>
            <a:avLst/>
            <a:gdLst>
              <a:gd name="T0" fmla="*/ 0 w 21006"/>
              <a:gd name="T1" fmla="*/ 2147483646 h 15631"/>
              <a:gd name="T2" fmla="*/ 2147483646 w 21006"/>
              <a:gd name="T3" fmla="*/ 0 h 15631"/>
              <a:gd name="T4" fmla="*/ 2147483646 w 21006"/>
              <a:gd name="T5" fmla="*/ 2147483646 h 15631"/>
              <a:gd name="T6" fmla="*/ 0 60000 65536"/>
              <a:gd name="T7" fmla="*/ 0 60000 65536"/>
              <a:gd name="T8" fmla="*/ 0 60000 65536"/>
              <a:gd name="T9" fmla="*/ 0 w 21006"/>
              <a:gd name="T10" fmla="*/ 0 h 15631"/>
              <a:gd name="T11" fmla="*/ 21006 w 21006"/>
              <a:gd name="T12" fmla="*/ 15631 h 156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06" h="15631" fill="none" extrusionOk="0">
                <a:moveTo>
                  <a:pt x="-1" y="10603"/>
                </a:moveTo>
                <a:cubicBezTo>
                  <a:pt x="968" y="6555"/>
                  <a:pt x="3086" y="2872"/>
                  <a:pt x="6098" y="-1"/>
                </a:cubicBezTo>
              </a:path>
              <a:path w="21006" h="15631" stroke="0" extrusionOk="0">
                <a:moveTo>
                  <a:pt x="-1" y="10603"/>
                </a:moveTo>
                <a:cubicBezTo>
                  <a:pt x="968" y="6555"/>
                  <a:pt x="3086" y="2872"/>
                  <a:pt x="6098" y="-1"/>
                </a:cubicBezTo>
                <a:lnTo>
                  <a:pt x="21006" y="15631"/>
                </a:lnTo>
                <a:lnTo>
                  <a:pt x="-1" y="106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>
            <a:off x="1309688" y="2044420"/>
            <a:ext cx="10160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" name="Arco 90"/>
          <p:cNvSpPr>
            <a:spLocks/>
          </p:cNvSpPr>
          <p:nvPr/>
        </p:nvSpPr>
        <p:spPr bwMode="auto">
          <a:xfrm>
            <a:off x="1509713" y="2274607"/>
            <a:ext cx="53975" cy="68263"/>
          </a:xfrm>
          <a:custGeom>
            <a:avLst/>
            <a:gdLst>
              <a:gd name="T0" fmla="*/ 0 w 15336"/>
              <a:gd name="T1" fmla="*/ 2147483646 h 21103"/>
              <a:gd name="T2" fmla="*/ 2147483646 w 15336"/>
              <a:gd name="T3" fmla="*/ 0 h 21103"/>
              <a:gd name="T4" fmla="*/ 2147483646 w 15336"/>
              <a:gd name="T5" fmla="*/ 2147483646 h 21103"/>
              <a:gd name="T6" fmla="*/ 0 60000 65536"/>
              <a:gd name="T7" fmla="*/ 0 60000 65536"/>
              <a:gd name="T8" fmla="*/ 0 60000 65536"/>
              <a:gd name="T9" fmla="*/ 0 w 15336"/>
              <a:gd name="T10" fmla="*/ 0 h 21103"/>
              <a:gd name="T11" fmla="*/ 15336 w 15336"/>
              <a:gd name="T12" fmla="*/ 21103 h 21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6" h="21103" fill="none" extrusionOk="0">
                <a:moveTo>
                  <a:pt x="-1" y="5892"/>
                </a:moveTo>
                <a:cubicBezTo>
                  <a:pt x="2933" y="2934"/>
                  <a:pt x="6660" y="887"/>
                  <a:pt x="10730" y="-1"/>
                </a:cubicBezTo>
              </a:path>
              <a:path w="15336" h="21103" stroke="0" extrusionOk="0">
                <a:moveTo>
                  <a:pt x="-1" y="5892"/>
                </a:moveTo>
                <a:cubicBezTo>
                  <a:pt x="2933" y="2934"/>
                  <a:pt x="6660" y="887"/>
                  <a:pt x="10730" y="-1"/>
                </a:cubicBezTo>
                <a:lnTo>
                  <a:pt x="15336" y="21103"/>
                </a:lnTo>
                <a:lnTo>
                  <a:pt x="-1" y="58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4" name="Line 91"/>
          <p:cNvSpPr>
            <a:spLocks noChangeShapeType="1"/>
          </p:cNvSpPr>
          <p:nvPr/>
        </p:nvSpPr>
        <p:spPr bwMode="auto">
          <a:xfrm>
            <a:off x="1487488" y="2209520"/>
            <a:ext cx="5080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" name="Arco 92"/>
          <p:cNvSpPr>
            <a:spLocks/>
          </p:cNvSpPr>
          <p:nvPr/>
        </p:nvSpPr>
        <p:spPr bwMode="auto">
          <a:xfrm>
            <a:off x="1754188" y="2833407"/>
            <a:ext cx="50800" cy="68263"/>
          </a:xfrm>
          <a:custGeom>
            <a:avLst/>
            <a:gdLst>
              <a:gd name="T0" fmla="*/ 0 w 14595"/>
              <a:gd name="T1" fmla="*/ 2147483646 h 21213"/>
              <a:gd name="T2" fmla="*/ 2147483646 w 14595"/>
              <a:gd name="T3" fmla="*/ 0 h 21213"/>
              <a:gd name="T4" fmla="*/ 2147483646 w 14595"/>
              <a:gd name="T5" fmla="*/ 2147483646 h 21213"/>
              <a:gd name="T6" fmla="*/ 0 60000 65536"/>
              <a:gd name="T7" fmla="*/ 0 60000 65536"/>
              <a:gd name="T8" fmla="*/ 0 60000 65536"/>
              <a:gd name="T9" fmla="*/ 0 w 14595"/>
              <a:gd name="T10" fmla="*/ 0 h 21213"/>
              <a:gd name="T11" fmla="*/ 14595 w 14595"/>
              <a:gd name="T12" fmla="*/ 21213 h 2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95" h="21213" fill="none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</a:path>
              <a:path w="14595" h="21213" stroke="0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  <a:lnTo>
                  <a:pt x="14595" y="21213"/>
                </a:lnTo>
                <a:lnTo>
                  <a:pt x="-1" y="5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>
            <a:off x="1728788" y="2755620"/>
            <a:ext cx="508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7" name="Arco 94"/>
          <p:cNvSpPr>
            <a:spLocks/>
          </p:cNvSpPr>
          <p:nvPr/>
        </p:nvSpPr>
        <p:spPr bwMode="auto">
          <a:xfrm>
            <a:off x="1665288" y="2655607"/>
            <a:ext cx="50800" cy="68263"/>
          </a:xfrm>
          <a:custGeom>
            <a:avLst/>
            <a:gdLst>
              <a:gd name="T0" fmla="*/ 0 w 14595"/>
              <a:gd name="T1" fmla="*/ 2147483646 h 21213"/>
              <a:gd name="T2" fmla="*/ 2147483646 w 14595"/>
              <a:gd name="T3" fmla="*/ 0 h 21213"/>
              <a:gd name="T4" fmla="*/ 2147483646 w 14595"/>
              <a:gd name="T5" fmla="*/ 2147483646 h 21213"/>
              <a:gd name="T6" fmla="*/ 0 60000 65536"/>
              <a:gd name="T7" fmla="*/ 0 60000 65536"/>
              <a:gd name="T8" fmla="*/ 0 60000 65536"/>
              <a:gd name="T9" fmla="*/ 0 w 14595"/>
              <a:gd name="T10" fmla="*/ 0 h 21213"/>
              <a:gd name="T11" fmla="*/ 14595 w 14595"/>
              <a:gd name="T12" fmla="*/ 21213 h 2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95" h="21213" fill="none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</a:path>
              <a:path w="14595" h="21213" stroke="0" extrusionOk="0">
                <a:moveTo>
                  <a:pt x="-1" y="5290"/>
                </a:moveTo>
                <a:cubicBezTo>
                  <a:pt x="2950" y="2585"/>
                  <a:pt x="6594" y="753"/>
                  <a:pt x="10525" y="-1"/>
                </a:cubicBezTo>
                <a:lnTo>
                  <a:pt x="14595" y="21213"/>
                </a:lnTo>
                <a:lnTo>
                  <a:pt x="-1" y="5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>
            <a:off x="1639888" y="2577820"/>
            <a:ext cx="508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" name="Arco 96"/>
          <p:cNvSpPr>
            <a:spLocks/>
          </p:cNvSpPr>
          <p:nvPr/>
        </p:nvSpPr>
        <p:spPr bwMode="auto">
          <a:xfrm>
            <a:off x="1360488" y="2619095"/>
            <a:ext cx="66675" cy="79375"/>
          </a:xfrm>
          <a:custGeom>
            <a:avLst/>
            <a:gdLst>
              <a:gd name="T0" fmla="*/ 2147483646 w 16110"/>
              <a:gd name="T1" fmla="*/ 0 h 20776"/>
              <a:gd name="T2" fmla="*/ 2147483646 w 16110"/>
              <a:gd name="T3" fmla="*/ 2147483646 h 20776"/>
              <a:gd name="T4" fmla="*/ 0 w 16110"/>
              <a:gd name="T5" fmla="*/ 2147483646 h 20776"/>
              <a:gd name="T6" fmla="*/ 0 60000 65536"/>
              <a:gd name="T7" fmla="*/ 0 60000 65536"/>
              <a:gd name="T8" fmla="*/ 0 60000 65536"/>
              <a:gd name="T9" fmla="*/ 0 w 16110"/>
              <a:gd name="T10" fmla="*/ 0 h 20776"/>
              <a:gd name="T11" fmla="*/ 16110 w 16110"/>
              <a:gd name="T12" fmla="*/ 20776 h 20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10" h="20776" fill="none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</a:path>
              <a:path w="16110" h="20776" stroke="0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  <a:lnTo>
                  <a:pt x="0" y="20776"/>
                </a:lnTo>
                <a:lnTo>
                  <a:pt x="5905" y="-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" name="Line 97"/>
          <p:cNvSpPr>
            <a:spLocks noChangeShapeType="1"/>
          </p:cNvSpPr>
          <p:nvPr/>
        </p:nvSpPr>
        <p:spPr bwMode="auto">
          <a:xfrm flipH="1">
            <a:off x="1385888" y="2539720"/>
            <a:ext cx="762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" name="Arco 98"/>
          <p:cNvSpPr>
            <a:spLocks/>
          </p:cNvSpPr>
          <p:nvPr/>
        </p:nvSpPr>
        <p:spPr bwMode="auto">
          <a:xfrm>
            <a:off x="1208088" y="2809595"/>
            <a:ext cx="66675" cy="79375"/>
          </a:xfrm>
          <a:custGeom>
            <a:avLst/>
            <a:gdLst>
              <a:gd name="T0" fmla="*/ 2147483646 w 16110"/>
              <a:gd name="T1" fmla="*/ 0 h 20776"/>
              <a:gd name="T2" fmla="*/ 2147483646 w 16110"/>
              <a:gd name="T3" fmla="*/ 2147483646 h 20776"/>
              <a:gd name="T4" fmla="*/ 0 w 16110"/>
              <a:gd name="T5" fmla="*/ 2147483646 h 20776"/>
              <a:gd name="T6" fmla="*/ 0 60000 65536"/>
              <a:gd name="T7" fmla="*/ 0 60000 65536"/>
              <a:gd name="T8" fmla="*/ 0 60000 65536"/>
              <a:gd name="T9" fmla="*/ 0 w 16110"/>
              <a:gd name="T10" fmla="*/ 0 h 20776"/>
              <a:gd name="T11" fmla="*/ 16110 w 16110"/>
              <a:gd name="T12" fmla="*/ 20776 h 20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10" h="20776" fill="none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</a:path>
              <a:path w="16110" h="20776" stroke="0" extrusionOk="0">
                <a:moveTo>
                  <a:pt x="5905" y="-2"/>
                </a:moveTo>
                <a:cubicBezTo>
                  <a:pt x="9843" y="1118"/>
                  <a:pt x="13383" y="3334"/>
                  <a:pt x="16110" y="6388"/>
                </a:cubicBezTo>
                <a:lnTo>
                  <a:pt x="0" y="20776"/>
                </a:lnTo>
                <a:lnTo>
                  <a:pt x="5905" y="-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 flipH="1">
            <a:off x="1233488" y="2730220"/>
            <a:ext cx="762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" name="Oval 100"/>
          <p:cNvSpPr>
            <a:spLocks noChangeArrowheads="1"/>
          </p:cNvSpPr>
          <p:nvPr/>
        </p:nvSpPr>
        <p:spPr bwMode="auto">
          <a:xfrm>
            <a:off x="750888" y="309852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1722438" y="2482570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D5000A"/>
                </a:solidFill>
                <a:latin typeface="Helvetica" panose="020B0604020202020204" pitchFamily="34" charset="0"/>
              </a:rPr>
              <a:t>CI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105" name="Oval 102"/>
          <p:cNvSpPr>
            <a:spLocks noChangeArrowheads="1"/>
          </p:cNvSpPr>
          <p:nvPr/>
        </p:nvSpPr>
        <p:spPr bwMode="auto">
          <a:xfrm>
            <a:off x="1144588" y="2069820"/>
            <a:ext cx="889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1176338" y="1707870"/>
            <a:ext cx="292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D5000A"/>
                </a:solidFill>
                <a:latin typeface="Helvetica" panose="020B0604020202020204" pitchFamily="34" charset="0"/>
              </a:rPr>
              <a:t>TS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 rot="16200000">
            <a:off x="-558006" y="2281751"/>
            <a:ext cx="1485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Energy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554038" y="3727170"/>
            <a:ext cx="23383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Reaction Coordinate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3436938" y="3714470"/>
            <a:ext cx="23383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Reaction Coordinate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6230938" y="3714470"/>
            <a:ext cx="23383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Reaction Coordinate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3494088" y="1628800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D5000A"/>
                </a:solidFill>
                <a:latin typeface="Helvetica" panose="020B0604020202020204" pitchFamily="34" charset="0"/>
              </a:rPr>
              <a:t>FC</a:t>
            </a:r>
            <a:endParaRPr lang="en-US" altLang="it-IT" baseline="-25000" dirty="0">
              <a:latin typeface="Times" panose="02020603050405020304" pitchFamily="18" charset="0"/>
            </a:endParaRPr>
          </a:p>
        </p:txBody>
      </p:sp>
      <p:sp>
        <p:nvSpPr>
          <p:cNvPr id="116" name="Oval 114"/>
          <p:cNvSpPr>
            <a:spLocks noChangeArrowheads="1"/>
          </p:cNvSpPr>
          <p:nvPr/>
        </p:nvSpPr>
        <p:spPr bwMode="auto">
          <a:xfrm>
            <a:off x="496888" y="4211357"/>
            <a:ext cx="165100" cy="152400"/>
          </a:xfrm>
          <a:prstGeom prst="ellipse">
            <a:avLst/>
          </a:prstGeom>
          <a:solidFill>
            <a:srgbClr val="00D564"/>
          </a:solidFill>
          <a:ln w="12700">
            <a:solidFill>
              <a:srgbClr val="00D56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820738" y="4205007"/>
            <a:ext cx="17668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Photochemistry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18" name="Oval 116"/>
          <p:cNvSpPr>
            <a:spLocks noChangeArrowheads="1"/>
          </p:cNvSpPr>
          <p:nvPr/>
        </p:nvSpPr>
        <p:spPr bwMode="auto">
          <a:xfrm>
            <a:off x="3328988" y="4211357"/>
            <a:ext cx="165100" cy="152400"/>
          </a:xfrm>
          <a:prstGeom prst="ellipse">
            <a:avLst/>
          </a:prstGeom>
          <a:solidFill>
            <a:srgbClr val="00D564"/>
          </a:solidFill>
          <a:ln w="12700">
            <a:solidFill>
              <a:srgbClr val="00D56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3649663" y="4179607"/>
            <a:ext cx="952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Ultrafast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4516438" y="4179607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3665538" y="4446307"/>
            <a:ext cx="17668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Photochemistry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22" name="Oval 120"/>
          <p:cNvSpPr>
            <a:spLocks noChangeArrowheads="1"/>
          </p:cNvSpPr>
          <p:nvPr/>
        </p:nvSpPr>
        <p:spPr bwMode="auto">
          <a:xfrm>
            <a:off x="6288088" y="4173257"/>
            <a:ext cx="165100" cy="152400"/>
          </a:xfrm>
          <a:prstGeom prst="ellipse">
            <a:avLst/>
          </a:prstGeom>
          <a:solidFill>
            <a:srgbClr val="00D564"/>
          </a:solidFill>
          <a:ln w="12700">
            <a:solidFill>
              <a:srgbClr val="00D56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23" name="Rectangle 121"/>
          <p:cNvSpPr>
            <a:spLocks noChangeArrowheads="1"/>
          </p:cNvSpPr>
          <p:nvPr/>
        </p:nvSpPr>
        <p:spPr bwMode="auto">
          <a:xfrm>
            <a:off x="6675438" y="4128807"/>
            <a:ext cx="15414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Radiationless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24" name="Rectangle 122"/>
          <p:cNvSpPr>
            <a:spLocks noChangeArrowheads="1"/>
          </p:cNvSpPr>
          <p:nvPr/>
        </p:nvSpPr>
        <p:spPr bwMode="auto">
          <a:xfrm>
            <a:off x="8047038" y="4128807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endParaRPr lang="en-US" altLang="it-IT" baseline="-25000">
              <a:latin typeface="Times" panose="02020603050405020304" pitchFamily="18" charset="0"/>
            </a:endParaRPr>
          </a:p>
        </p:txBody>
      </p:sp>
      <p:sp>
        <p:nvSpPr>
          <p:cNvPr id="125" name="Rectangle 123"/>
          <p:cNvSpPr>
            <a:spLocks noChangeArrowheads="1"/>
          </p:cNvSpPr>
          <p:nvPr/>
        </p:nvSpPr>
        <p:spPr bwMode="auto">
          <a:xfrm>
            <a:off x="6675438" y="4395507"/>
            <a:ext cx="727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rgbClr val="000000"/>
                </a:solidFill>
                <a:latin typeface="Helvetica" panose="020B0604020202020204" pitchFamily="34" charset="0"/>
              </a:rPr>
              <a:t>Decay</a:t>
            </a:r>
            <a:endParaRPr lang="en-US" altLang="it-IT" sz="2000" baseline="-25000">
              <a:latin typeface="Times" panose="02020603050405020304" pitchFamily="18" charset="0"/>
            </a:endParaRP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2174875" y="4873345"/>
            <a:ext cx="344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b="1">
                <a:solidFill>
                  <a:srgbClr val="00D564"/>
                </a:solidFill>
                <a:latin typeface="Helvetica" panose="020B0604020202020204" pitchFamily="34" charset="0"/>
              </a:rPr>
              <a:t>Peaked CI (rhodopsin)</a:t>
            </a:r>
          </a:p>
        </p:txBody>
      </p:sp>
      <p:sp>
        <p:nvSpPr>
          <p:cNvPr id="130" name="Rectangle 128"/>
          <p:cNvSpPr>
            <a:spLocks noChangeArrowheads="1"/>
          </p:cNvSpPr>
          <p:nvPr/>
        </p:nvSpPr>
        <p:spPr bwMode="auto">
          <a:xfrm>
            <a:off x="6011863" y="4873345"/>
            <a:ext cx="255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b="1">
                <a:solidFill>
                  <a:srgbClr val="00D564"/>
                </a:solidFill>
                <a:latin typeface="Helvetica" panose="020B0604020202020204" pitchFamily="34" charset="0"/>
              </a:rPr>
              <a:t>Sloped CI (DNA)</a:t>
            </a:r>
          </a:p>
        </p:txBody>
      </p:sp>
      <p:sp>
        <p:nvSpPr>
          <p:cNvPr id="131" name="Rectangle 113"/>
          <p:cNvSpPr>
            <a:spLocks noChangeArrowheads="1"/>
          </p:cNvSpPr>
          <p:nvPr/>
        </p:nvSpPr>
        <p:spPr bwMode="auto">
          <a:xfrm>
            <a:off x="6497638" y="1970823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C8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C8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Minion Web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D5000A"/>
                </a:solidFill>
                <a:latin typeface="Helvetica" panose="020B0604020202020204" pitchFamily="34" charset="0"/>
              </a:rPr>
              <a:t>FC</a:t>
            </a:r>
            <a:endParaRPr lang="en-US" altLang="it-IT" baseline="-25000" dirty="0">
              <a:latin typeface="Times" panose="02020603050405020304" pitchFamily="18" charset="0"/>
            </a:endParaRPr>
          </a:p>
        </p:txBody>
      </p:sp>
      <p:sp>
        <p:nvSpPr>
          <p:cNvPr id="126" name="Text Box 3">
            <a:extLst>
              <a:ext uri="{FF2B5EF4-FFF2-40B4-BE49-F238E27FC236}">
                <a16:creationId xmlns:a16="http://schemas.microsoft.com/office/drawing/2014/main" id="{859A16A6-E33F-4252-961D-7850E4B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54" y="5743729"/>
            <a:ext cx="6192688" cy="24622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spcAft>
                <a:spcPct val="50000"/>
              </a:spcAft>
              <a:buClr>
                <a:srgbClr val="3333CC"/>
              </a:buClr>
              <a:buSzPct val="120000"/>
              <a:defRPr/>
            </a:pP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G. Cerullo and M. Garavelli, PNAS </a:t>
            </a:r>
            <a:r>
              <a:rPr lang="en-US" altLang="it-IT" sz="16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altLang="it-IT" sz="16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, 26553 (2020).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0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1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1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1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5508C348CAA4E997CE89F0BAF614B" ma:contentTypeVersion="16" ma:contentTypeDescription="Create a new document." ma:contentTypeScope="" ma:versionID="63f3c2d3538a61d1fa7ba9dfb01d7610">
  <xsd:schema xmlns:xsd="http://www.w3.org/2001/XMLSchema" xmlns:xs="http://www.w3.org/2001/XMLSchema" xmlns:p="http://schemas.microsoft.com/office/2006/metadata/properties" xmlns:ns2="6da83bfe-15ae-4d59-a0b6-dc329c63605d" xmlns:ns3="d69aa8f0-3eb0-42a0-bb52-0648b781dfed" targetNamespace="http://schemas.microsoft.com/office/2006/metadata/properties" ma:root="true" ma:fieldsID="462d717fc3e1d091936e1b9ef0693e06" ns2:_="" ns3:_="">
    <xsd:import namespace="6da83bfe-15ae-4d59-a0b6-dc329c63605d"/>
    <xsd:import namespace="d69aa8f0-3eb0-42a0-bb52-0648b781d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Thumbnai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3bfe-15ae-4d59-a0b6-dc329c636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a8f0-3eb0-42a0-bb52-0648b781d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49296ea-7f21-487c-9091-494743671e3c}" ma:internalName="TaxCatchAll" ma:showField="CatchAllData" ma:web="d69aa8f0-3eb0-42a0-bb52-0648b781d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79113-9A3B-4A6E-BF08-856481574BFF}"/>
</file>

<file path=customXml/itemProps2.xml><?xml version="1.0" encoding="utf-8"?>
<ds:datastoreItem xmlns:ds="http://schemas.openxmlformats.org/officeDocument/2006/customXml" ds:itemID="{A002A6B2-E65F-4C36-93DC-93D575A4DA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22628</TotalTime>
  <Words>1947</Words>
  <Application>Microsoft Office PowerPoint</Application>
  <PresentationFormat>Presentazione su schermo (4:3)</PresentationFormat>
  <Paragraphs>319</Paragraphs>
  <Slides>42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42</vt:i4>
      </vt:variant>
    </vt:vector>
  </HeadingPairs>
  <TitlesOfParts>
    <vt:vector size="60" baseType="lpstr">
      <vt:lpstr>Arial</vt:lpstr>
      <vt:lpstr>Arial Black</vt:lpstr>
      <vt:lpstr>Calibri</vt:lpstr>
      <vt:lpstr>Courier New</vt:lpstr>
      <vt:lpstr>Helvetica</vt:lpstr>
      <vt:lpstr>Minion Web</vt:lpstr>
      <vt:lpstr>Rockwell</vt:lpstr>
      <vt:lpstr>Symbol</vt:lpstr>
      <vt:lpstr>Times</vt:lpstr>
      <vt:lpstr>Times New Roman</vt:lpstr>
      <vt:lpstr>Wingdings</vt:lpstr>
      <vt:lpstr>Struttura predefinita</vt:lpstr>
      <vt:lpstr>2_Struttura predefinita</vt:lpstr>
      <vt:lpstr>4_Struttura predefinita</vt:lpstr>
      <vt:lpstr>Default Design</vt:lpstr>
      <vt:lpstr>12_Struttura predefinita</vt:lpstr>
      <vt:lpstr>6_Struttura predefinita</vt:lpstr>
      <vt:lpstr>8_Struttura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Rhodopsin: the Visual Pigment in the Retina</vt:lpstr>
      <vt:lpstr>Ultrafast isomerization initiates vision</vt:lpstr>
      <vt:lpstr>Following Rhodopsin isomerization in real time</vt:lpstr>
      <vt:lpstr>Ultrafast spectroscopy of rhodopsin </vt:lpstr>
      <vt:lpstr>Watching the Isomerization of Rhodopsin</vt:lpstr>
      <vt:lpstr>Presentazione standard di PowerPoint</vt:lpstr>
      <vt:lpstr>Presentazione standard di PowerPoint</vt:lpstr>
      <vt:lpstr>Numerical simulations: QM&amp;MM approach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Giulio Nicola Felice Cerullo</cp:lastModifiedBy>
  <cp:revision>510</cp:revision>
  <cp:lastPrinted>2003-01-29T10:35:29Z</cp:lastPrinted>
  <dcterms:created xsi:type="dcterms:W3CDTF">2003-06-16T09:31:13Z</dcterms:created>
  <dcterms:modified xsi:type="dcterms:W3CDTF">2024-01-17T16:42:03Z</dcterms:modified>
</cp:coreProperties>
</file>