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sldIdLst>
    <p:sldId id="265" r:id="rId3"/>
    <p:sldId id="261" r:id="rId4"/>
    <p:sldId id="266" r:id="rId5"/>
    <p:sldId id="256" r:id="rId6"/>
    <p:sldId id="257" r:id="rId7"/>
    <p:sldId id="268" r:id="rId8"/>
    <p:sldId id="267" r:id="rId9"/>
    <p:sldId id="263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7" r:id="rId18"/>
    <p:sldId id="278" r:id="rId19"/>
    <p:sldId id="276" r:id="rId20"/>
    <p:sldId id="258" r:id="rId21"/>
    <p:sldId id="260" r:id="rId22"/>
    <p:sldId id="262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B2AA"/>
    <a:srgbClr val="32CD32"/>
    <a:srgbClr val="F0E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06" autoAdjust="0"/>
    <p:restoredTop sz="94660"/>
  </p:normalViewPr>
  <p:slideViewPr>
    <p:cSldViewPr snapToGrid="0" showGuides="1">
      <p:cViewPr varScale="1">
        <p:scale>
          <a:sx n="125" d="100"/>
          <a:sy n="125" d="100"/>
        </p:scale>
        <p:origin x="36" y="13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C15C57-064F-4CA3-916E-50DAED77765E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6598F88-43A8-4042-A98B-443089B4CF18}">
      <dgm:prSet phldrT="[Text]" custT="1"/>
      <dgm:spPr/>
      <dgm:t>
        <a:bodyPr/>
        <a:lstStyle/>
        <a:p>
          <a:r>
            <a:rPr lang="en-US" sz="2400" b="1" dirty="0" smtClean="0">
              <a:solidFill>
                <a:schemeClr val="tx1"/>
              </a:solidFill>
            </a:rPr>
            <a:t>To obtain </a:t>
          </a:r>
          <a:r>
            <a:rPr lang="en-US" sz="2400" b="1" dirty="0" err="1" smtClean="0">
              <a:solidFill>
                <a:schemeClr val="tx1"/>
              </a:solidFill>
            </a:rPr>
            <a:t>fittable</a:t>
          </a:r>
          <a:r>
            <a:rPr lang="en-US" sz="2400" b="1" dirty="0" smtClean="0">
              <a:solidFill>
                <a:schemeClr val="tx1"/>
              </a:solidFill>
            </a:rPr>
            <a:t> data</a:t>
          </a:r>
          <a:endParaRPr lang="en-US" sz="2400" b="1" dirty="0">
            <a:solidFill>
              <a:schemeClr val="tx1"/>
            </a:solidFill>
          </a:endParaRPr>
        </a:p>
      </dgm:t>
    </dgm:pt>
    <dgm:pt modelId="{F2672E72-ECFD-4538-A6F3-D5379A50682F}" type="parTrans" cxnId="{EF3A84FB-31BD-45CA-8A12-785BDFAA64CF}">
      <dgm:prSet/>
      <dgm:spPr/>
      <dgm:t>
        <a:bodyPr/>
        <a:lstStyle/>
        <a:p>
          <a:endParaRPr lang="en-US" sz="1100" b="1">
            <a:solidFill>
              <a:schemeClr val="tx1"/>
            </a:solidFill>
          </a:endParaRPr>
        </a:p>
      </dgm:t>
    </dgm:pt>
    <dgm:pt modelId="{5BCE2208-7E6E-4D87-BF40-4385069E7CF6}" type="sibTrans" cxnId="{EF3A84FB-31BD-45CA-8A12-785BDFAA64CF}">
      <dgm:prSet/>
      <dgm:spPr/>
      <dgm:t>
        <a:bodyPr/>
        <a:lstStyle/>
        <a:p>
          <a:endParaRPr lang="en-US" sz="1100" b="1">
            <a:solidFill>
              <a:schemeClr val="tx1"/>
            </a:solidFill>
          </a:endParaRPr>
        </a:p>
      </dgm:t>
    </dgm:pt>
    <dgm:pt modelId="{9D47A5F3-03BB-4E0C-90EE-4924A78F0F61}">
      <dgm:prSet phldrT="[Text]" custT="1"/>
      <dgm:spPr>
        <a:solidFill>
          <a:srgbClr val="20B2AA"/>
        </a:solidFill>
      </dgm:spPr>
      <dgm:t>
        <a:bodyPr/>
        <a:lstStyle/>
        <a:p>
          <a:r>
            <a:rPr lang="en-US" sz="2000" b="1" dirty="0" smtClean="0">
              <a:solidFill>
                <a:schemeClr val="tx1"/>
              </a:solidFill>
            </a:rPr>
            <a:t>Corrections (</a:t>
          </a:r>
          <a:r>
            <a:rPr lang="en-US" sz="2000" b="1" dirty="0" err="1" smtClean="0">
              <a:solidFill>
                <a:schemeClr val="tx1"/>
              </a:solidFill>
            </a:rPr>
            <a:t>eg</a:t>
          </a:r>
          <a:r>
            <a:rPr lang="en-US" sz="2000" b="1" dirty="0" smtClean="0">
              <a:solidFill>
                <a:schemeClr val="tx1"/>
              </a:solidFill>
            </a:rPr>
            <a:t>. </a:t>
          </a:r>
          <a:r>
            <a:rPr lang="en-US" sz="20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en-US" sz="2000" b="1" i="1" baseline="-25000" dirty="0" smtClean="0">
              <a:solidFill>
                <a:schemeClr val="tx1"/>
              </a:solidFill>
            </a:rPr>
            <a:t>0</a:t>
          </a:r>
          <a:r>
            <a:rPr lang="en-US" sz="2000" b="1" i="0" baseline="0" dirty="0" smtClean="0">
              <a:solidFill>
                <a:schemeClr val="tx1"/>
              </a:solidFill>
            </a:rPr>
            <a:t>)</a:t>
          </a:r>
          <a:endParaRPr lang="en-US" sz="2000" b="1" i="0" baseline="0" dirty="0">
            <a:solidFill>
              <a:schemeClr val="tx1"/>
            </a:solidFill>
          </a:endParaRPr>
        </a:p>
      </dgm:t>
    </dgm:pt>
    <dgm:pt modelId="{E5337078-752E-4FD6-8234-AC03D5222316}" type="parTrans" cxnId="{B7F327EF-A4A1-4B0E-946B-A643068827DD}">
      <dgm:prSet/>
      <dgm:spPr/>
      <dgm:t>
        <a:bodyPr/>
        <a:lstStyle/>
        <a:p>
          <a:endParaRPr lang="en-US" sz="1100" b="1">
            <a:solidFill>
              <a:schemeClr val="tx1"/>
            </a:solidFill>
          </a:endParaRPr>
        </a:p>
      </dgm:t>
    </dgm:pt>
    <dgm:pt modelId="{FD311161-547B-4BB5-88FB-77D31AC89881}" type="sibTrans" cxnId="{B7F327EF-A4A1-4B0E-946B-A643068827DD}">
      <dgm:prSet/>
      <dgm:spPr/>
      <dgm:t>
        <a:bodyPr/>
        <a:lstStyle/>
        <a:p>
          <a:endParaRPr lang="en-US" sz="1100" b="1">
            <a:solidFill>
              <a:schemeClr val="tx1"/>
            </a:solidFill>
          </a:endParaRPr>
        </a:p>
      </dgm:t>
    </dgm:pt>
    <dgm:pt modelId="{05AAEBF3-61DA-4430-879B-53077D5AA1CA}">
      <dgm:prSet phldrT="[Text]" custT="1"/>
      <dgm:spPr/>
      <dgm:t>
        <a:bodyPr/>
        <a:lstStyle/>
        <a:p>
          <a:r>
            <a:rPr lang="en-US" sz="2000" b="1" dirty="0" smtClean="0">
              <a:solidFill>
                <a:schemeClr val="tx1"/>
              </a:solidFill>
            </a:rPr>
            <a:t>Unit conversion (to </a:t>
          </a:r>
          <a:r>
            <a:rPr lang="en-US" sz="2000" b="1" i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</a:t>
          </a:r>
          <a:r>
            <a:rPr lang="en-US" sz="2000" b="1" i="1" baseline="-25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z</a:t>
          </a:r>
          <a:r>
            <a:rPr lang="en-US" sz="2000" b="1" dirty="0" smtClean="0">
              <a:solidFill>
                <a:schemeClr val="tx1"/>
              </a:solidFill>
            </a:rPr>
            <a:t>)</a:t>
          </a:r>
          <a:endParaRPr lang="en-US" sz="2000" b="1" dirty="0">
            <a:solidFill>
              <a:schemeClr val="tx1"/>
            </a:solidFill>
          </a:endParaRPr>
        </a:p>
      </dgm:t>
    </dgm:pt>
    <dgm:pt modelId="{F7CF8CF6-32CE-4FCB-8062-BF45D1D333A6}" type="parTrans" cxnId="{0E33C262-1E64-4B37-85CF-BF98093176F5}">
      <dgm:prSet/>
      <dgm:spPr/>
      <dgm:t>
        <a:bodyPr/>
        <a:lstStyle/>
        <a:p>
          <a:endParaRPr lang="en-US" sz="1100" b="1">
            <a:solidFill>
              <a:schemeClr val="tx1"/>
            </a:solidFill>
          </a:endParaRPr>
        </a:p>
      </dgm:t>
    </dgm:pt>
    <dgm:pt modelId="{F3914707-9FD5-4A7E-B423-48B3F8E0D9CB}" type="sibTrans" cxnId="{0E33C262-1E64-4B37-85CF-BF98093176F5}">
      <dgm:prSet/>
      <dgm:spPr/>
      <dgm:t>
        <a:bodyPr/>
        <a:lstStyle/>
        <a:p>
          <a:endParaRPr lang="en-US" sz="1100" b="1">
            <a:solidFill>
              <a:schemeClr val="tx1"/>
            </a:solidFill>
          </a:endParaRPr>
        </a:p>
      </dgm:t>
    </dgm:pt>
    <dgm:pt modelId="{C0A87EA4-141D-4F4E-8AFE-DA0482D71B52}" type="pres">
      <dgm:prSet presAssocID="{FAC15C57-064F-4CA3-916E-50DAED77765E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F30DE0E-CE99-45C5-BD90-9C52F3FD4A6B}" type="pres">
      <dgm:prSet presAssocID="{16598F88-43A8-4042-A98B-443089B4CF18}" presName="root" presStyleCnt="0">
        <dgm:presLayoutVars>
          <dgm:chMax/>
          <dgm:chPref val="4"/>
        </dgm:presLayoutVars>
      </dgm:prSet>
      <dgm:spPr/>
    </dgm:pt>
    <dgm:pt modelId="{0262BDEA-1BCC-40DE-B3D5-EC83193C0445}" type="pres">
      <dgm:prSet presAssocID="{16598F88-43A8-4042-A98B-443089B4CF18}" presName="rootComposite" presStyleCnt="0">
        <dgm:presLayoutVars/>
      </dgm:prSet>
      <dgm:spPr/>
    </dgm:pt>
    <dgm:pt modelId="{C2A31BD2-BEB8-438D-AD93-F6C9258E1FD4}" type="pres">
      <dgm:prSet presAssocID="{16598F88-43A8-4042-A98B-443089B4CF18}" presName="rootText" presStyleLbl="node0" presStyleIdx="0" presStyleCnt="1" custLinFactNeighborY="472">
        <dgm:presLayoutVars>
          <dgm:chMax/>
          <dgm:chPref val="4"/>
        </dgm:presLayoutVars>
      </dgm:prSet>
      <dgm:spPr/>
      <dgm:t>
        <a:bodyPr/>
        <a:lstStyle/>
        <a:p>
          <a:endParaRPr lang="en-US"/>
        </a:p>
      </dgm:t>
    </dgm:pt>
    <dgm:pt modelId="{9D47E915-BA90-443B-879F-5E2A88AE732C}" type="pres">
      <dgm:prSet presAssocID="{16598F88-43A8-4042-A98B-443089B4CF18}" presName="childShape" presStyleCnt="0">
        <dgm:presLayoutVars>
          <dgm:chMax val="0"/>
          <dgm:chPref val="0"/>
        </dgm:presLayoutVars>
      </dgm:prSet>
      <dgm:spPr/>
    </dgm:pt>
    <dgm:pt modelId="{8C81106E-B560-4B2E-B9CA-CFA1F29E8991}" type="pres">
      <dgm:prSet presAssocID="{9D47A5F3-03BB-4E0C-90EE-4924A78F0F61}" presName="childComposite" presStyleCnt="0">
        <dgm:presLayoutVars>
          <dgm:chMax val="0"/>
          <dgm:chPref val="0"/>
        </dgm:presLayoutVars>
      </dgm:prSet>
      <dgm:spPr/>
    </dgm:pt>
    <dgm:pt modelId="{32DA6A83-73B7-4D91-97C2-5A6FA2D5F692}" type="pres">
      <dgm:prSet presAssocID="{9D47A5F3-03BB-4E0C-90EE-4924A78F0F61}" presName="Image" presStyleLbl="node1" presStyleIdx="0" presStyleCnt="2"/>
      <dgm:spPr>
        <a:solidFill>
          <a:srgbClr val="20B2AA"/>
        </a:solidFill>
      </dgm:spPr>
      <dgm:t>
        <a:bodyPr/>
        <a:lstStyle/>
        <a:p>
          <a:endParaRPr lang="en-US"/>
        </a:p>
      </dgm:t>
    </dgm:pt>
    <dgm:pt modelId="{4809434D-DCAA-4D0D-9725-DE60C092FA42}" type="pres">
      <dgm:prSet presAssocID="{9D47A5F3-03BB-4E0C-90EE-4924A78F0F61}" presName="childText" presStyleLbl="l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308155-B901-46D2-A106-2D70D77043F7}" type="pres">
      <dgm:prSet presAssocID="{05AAEBF3-61DA-4430-879B-53077D5AA1CA}" presName="childComposite" presStyleCnt="0">
        <dgm:presLayoutVars>
          <dgm:chMax val="0"/>
          <dgm:chPref val="0"/>
        </dgm:presLayoutVars>
      </dgm:prSet>
      <dgm:spPr/>
    </dgm:pt>
    <dgm:pt modelId="{D84F249A-E1E6-4585-AB59-B2D42C8FE99A}" type="pres">
      <dgm:prSet presAssocID="{05AAEBF3-61DA-4430-879B-53077D5AA1CA}" presName="Image" presStyleLbl="node1" presStyleIdx="1" presStyleCnt="2"/>
      <dgm:spPr/>
    </dgm:pt>
    <dgm:pt modelId="{29EA3E0E-7136-43E9-8BBE-E632F680E40D}" type="pres">
      <dgm:prSet presAssocID="{05AAEBF3-61DA-4430-879B-53077D5AA1CA}" presName="childText" presStyleLbl="l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7F327EF-A4A1-4B0E-946B-A643068827DD}" srcId="{16598F88-43A8-4042-A98B-443089B4CF18}" destId="{9D47A5F3-03BB-4E0C-90EE-4924A78F0F61}" srcOrd="0" destOrd="0" parTransId="{E5337078-752E-4FD6-8234-AC03D5222316}" sibTransId="{FD311161-547B-4BB5-88FB-77D31AC89881}"/>
    <dgm:cxn modelId="{A9309104-A552-4E1F-BB7B-295D8AAC4676}" type="presOf" srcId="{05AAEBF3-61DA-4430-879B-53077D5AA1CA}" destId="{29EA3E0E-7136-43E9-8BBE-E632F680E40D}" srcOrd="0" destOrd="0" presId="urn:microsoft.com/office/officeart/2008/layout/PictureAccentList"/>
    <dgm:cxn modelId="{0E33C262-1E64-4B37-85CF-BF98093176F5}" srcId="{16598F88-43A8-4042-A98B-443089B4CF18}" destId="{05AAEBF3-61DA-4430-879B-53077D5AA1CA}" srcOrd="1" destOrd="0" parTransId="{F7CF8CF6-32CE-4FCB-8062-BF45D1D333A6}" sibTransId="{F3914707-9FD5-4A7E-B423-48B3F8E0D9CB}"/>
    <dgm:cxn modelId="{F5E8186D-7FD7-4B9B-B4F7-F1856A87DFE4}" type="presOf" srcId="{9D47A5F3-03BB-4E0C-90EE-4924A78F0F61}" destId="{4809434D-DCAA-4D0D-9725-DE60C092FA42}" srcOrd="0" destOrd="0" presId="urn:microsoft.com/office/officeart/2008/layout/PictureAccentList"/>
    <dgm:cxn modelId="{EF3A84FB-31BD-45CA-8A12-785BDFAA64CF}" srcId="{FAC15C57-064F-4CA3-916E-50DAED77765E}" destId="{16598F88-43A8-4042-A98B-443089B4CF18}" srcOrd="0" destOrd="0" parTransId="{F2672E72-ECFD-4538-A6F3-D5379A50682F}" sibTransId="{5BCE2208-7E6E-4D87-BF40-4385069E7CF6}"/>
    <dgm:cxn modelId="{FEA0CDCD-7F12-49BB-A9DB-05C06EA5333A}" type="presOf" srcId="{FAC15C57-064F-4CA3-916E-50DAED77765E}" destId="{C0A87EA4-141D-4F4E-8AFE-DA0482D71B52}" srcOrd="0" destOrd="0" presId="urn:microsoft.com/office/officeart/2008/layout/PictureAccentList"/>
    <dgm:cxn modelId="{A448DCAD-9335-4BD4-A4F1-4D232A041A0A}" type="presOf" srcId="{16598F88-43A8-4042-A98B-443089B4CF18}" destId="{C2A31BD2-BEB8-438D-AD93-F6C9258E1FD4}" srcOrd="0" destOrd="0" presId="urn:microsoft.com/office/officeart/2008/layout/PictureAccentList"/>
    <dgm:cxn modelId="{496D75C2-467D-4B9A-8442-9D0047DD0FF1}" type="presParOf" srcId="{C0A87EA4-141D-4F4E-8AFE-DA0482D71B52}" destId="{2F30DE0E-CE99-45C5-BD90-9C52F3FD4A6B}" srcOrd="0" destOrd="0" presId="urn:microsoft.com/office/officeart/2008/layout/PictureAccentList"/>
    <dgm:cxn modelId="{8FFD7DB8-C60C-49AE-9BEB-2C8340FEE615}" type="presParOf" srcId="{2F30DE0E-CE99-45C5-BD90-9C52F3FD4A6B}" destId="{0262BDEA-1BCC-40DE-B3D5-EC83193C0445}" srcOrd="0" destOrd="0" presId="urn:microsoft.com/office/officeart/2008/layout/PictureAccentList"/>
    <dgm:cxn modelId="{FE8EED76-2E35-4BD3-AF8E-90B7EC2C02F2}" type="presParOf" srcId="{0262BDEA-1BCC-40DE-B3D5-EC83193C0445}" destId="{C2A31BD2-BEB8-438D-AD93-F6C9258E1FD4}" srcOrd="0" destOrd="0" presId="urn:microsoft.com/office/officeart/2008/layout/PictureAccentList"/>
    <dgm:cxn modelId="{8DC5C7B9-A24C-48C1-8DD9-CD76CF4E3E0A}" type="presParOf" srcId="{2F30DE0E-CE99-45C5-BD90-9C52F3FD4A6B}" destId="{9D47E915-BA90-443B-879F-5E2A88AE732C}" srcOrd="1" destOrd="0" presId="urn:microsoft.com/office/officeart/2008/layout/PictureAccentList"/>
    <dgm:cxn modelId="{C86EB76F-D57A-41EF-AF40-239069F02EFF}" type="presParOf" srcId="{9D47E915-BA90-443B-879F-5E2A88AE732C}" destId="{8C81106E-B560-4B2E-B9CA-CFA1F29E8991}" srcOrd="0" destOrd="0" presId="urn:microsoft.com/office/officeart/2008/layout/PictureAccentList"/>
    <dgm:cxn modelId="{A0BC13B3-3F4A-480F-91B5-747087E1CC61}" type="presParOf" srcId="{8C81106E-B560-4B2E-B9CA-CFA1F29E8991}" destId="{32DA6A83-73B7-4D91-97C2-5A6FA2D5F692}" srcOrd="0" destOrd="0" presId="urn:microsoft.com/office/officeart/2008/layout/PictureAccentList"/>
    <dgm:cxn modelId="{45E5F008-DC03-4903-9F4C-D8294B3771FF}" type="presParOf" srcId="{8C81106E-B560-4B2E-B9CA-CFA1F29E8991}" destId="{4809434D-DCAA-4D0D-9725-DE60C092FA42}" srcOrd="1" destOrd="0" presId="urn:microsoft.com/office/officeart/2008/layout/PictureAccentList"/>
    <dgm:cxn modelId="{64FFB663-7095-49E2-80EE-6D98AA89F03F}" type="presParOf" srcId="{9D47E915-BA90-443B-879F-5E2A88AE732C}" destId="{27308155-B901-46D2-A106-2D70D77043F7}" srcOrd="1" destOrd="0" presId="urn:microsoft.com/office/officeart/2008/layout/PictureAccentList"/>
    <dgm:cxn modelId="{A3340FC2-9BED-43D6-95AE-815598EB4E09}" type="presParOf" srcId="{27308155-B901-46D2-A106-2D70D77043F7}" destId="{D84F249A-E1E6-4585-AB59-B2D42C8FE99A}" srcOrd="0" destOrd="0" presId="urn:microsoft.com/office/officeart/2008/layout/PictureAccentList"/>
    <dgm:cxn modelId="{690927BF-C278-4B6C-884C-DDEBB0EE3E51}" type="presParOf" srcId="{27308155-B901-46D2-A106-2D70D77043F7}" destId="{29EA3E0E-7136-43E9-8BBE-E632F680E40D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A31BD2-BEB8-438D-AD93-F6C9258E1FD4}">
      <dsp:nvSpPr>
        <dsp:cNvPr id="0" name=""/>
        <dsp:cNvSpPr/>
      </dsp:nvSpPr>
      <dsp:spPr>
        <a:xfrm>
          <a:off x="0" y="229067"/>
          <a:ext cx="4626429" cy="6457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tx1"/>
              </a:solidFill>
            </a:rPr>
            <a:t>To obtain </a:t>
          </a:r>
          <a:r>
            <a:rPr lang="en-US" sz="2400" b="1" kern="1200" dirty="0" err="1" smtClean="0">
              <a:solidFill>
                <a:schemeClr val="tx1"/>
              </a:solidFill>
            </a:rPr>
            <a:t>fittable</a:t>
          </a:r>
          <a:r>
            <a:rPr lang="en-US" sz="2400" b="1" kern="1200" dirty="0" smtClean="0">
              <a:solidFill>
                <a:schemeClr val="tx1"/>
              </a:solidFill>
            </a:rPr>
            <a:t> data</a:t>
          </a:r>
          <a:endParaRPr lang="en-US" sz="2400" b="1" kern="1200" dirty="0">
            <a:solidFill>
              <a:schemeClr val="tx1"/>
            </a:solidFill>
          </a:endParaRPr>
        </a:p>
      </dsp:txBody>
      <dsp:txXfrm>
        <a:off x="18914" y="247981"/>
        <a:ext cx="4588601" cy="607943"/>
      </dsp:txXfrm>
    </dsp:sp>
    <dsp:sp modelId="{32DA6A83-73B7-4D91-97C2-5A6FA2D5F692}">
      <dsp:nvSpPr>
        <dsp:cNvPr id="0" name=""/>
        <dsp:cNvSpPr/>
      </dsp:nvSpPr>
      <dsp:spPr>
        <a:xfrm>
          <a:off x="0" y="988030"/>
          <a:ext cx="645771" cy="645771"/>
        </a:xfrm>
        <a:prstGeom prst="roundRect">
          <a:avLst>
            <a:gd name="adj" fmla="val 16670"/>
          </a:avLst>
        </a:prstGeom>
        <a:solidFill>
          <a:srgbClr val="20B2A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09434D-DCAA-4D0D-9725-DE60C092FA42}">
      <dsp:nvSpPr>
        <dsp:cNvPr id="0" name=""/>
        <dsp:cNvSpPr/>
      </dsp:nvSpPr>
      <dsp:spPr>
        <a:xfrm>
          <a:off x="684517" y="988030"/>
          <a:ext cx="3941912" cy="645771"/>
        </a:xfrm>
        <a:prstGeom prst="roundRect">
          <a:avLst>
            <a:gd name="adj" fmla="val 16670"/>
          </a:avLst>
        </a:prstGeom>
        <a:solidFill>
          <a:srgbClr val="20B2A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/>
              </a:solidFill>
            </a:rPr>
            <a:t>Corrections (</a:t>
          </a:r>
          <a:r>
            <a:rPr lang="en-US" sz="2000" b="1" kern="1200" dirty="0" err="1" smtClean="0">
              <a:solidFill>
                <a:schemeClr val="tx1"/>
              </a:solidFill>
            </a:rPr>
            <a:t>eg</a:t>
          </a:r>
          <a:r>
            <a:rPr lang="en-US" sz="2000" b="1" kern="1200" dirty="0" smtClean="0">
              <a:solidFill>
                <a:schemeClr val="tx1"/>
              </a:solidFill>
            </a:rPr>
            <a:t>. </a:t>
          </a:r>
          <a:r>
            <a:rPr lang="en-US" sz="2000" b="1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en-US" sz="2000" b="1" i="1" kern="1200" baseline="-25000" dirty="0" smtClean="0">
              <a:solidFill>
                <a:schemeClr val="tx1"/>
              </a:solidFill>
            </a:rPr>
            <a:t>0</a:t>
          </a:r>
          <a:r>
            <a:rPr lang="en-US" sz="2000" b="1" i="0" kern="1200" baseline="0" dirty="0" smtClean="0">
              <a:solidFill>
                <a:schemeClr val="tx1"/>
              </a:solidFill>
            </a:rPr>
            <a:t>)</a:t>
          </a:r>
          <a:endParaRPr lang="en-US" sz="2000" b="1" i="0" kern="1200" baseline="0" dirty="0">
            <a:solidFill>
              <a:schemeClr val="tx1"/>
            </a:solidFill>
          </a:endParaRPr>
        </a:p>
      </dsp:txBody>
      <dsp:txXfrm>
        <a:off x="716047" y="1019560"/>
        <a:ext cx="3878852" cy="582711"/>
      </dsp:txXfrm>
    </dsp:sp>
    <dsp:sp modelId="{D84F249A-E1E6-4585-AB59-B2D42C8FE99A}">
      <dsp:nvSpPr>
        <dsp:cNvPr id="0" name=""/>
        <dsp:cNvSpPr/>
      </dsp:nvSpPr>
      <dsp:spPr>
        <a:xfrm>
          <a:off x="0" y="1711293"/>
          <a:ext cx="645771" cy="645771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EA3E0E-7136-43E9-8BBE-E632F680E40D}">
      <dsp:nvSpPr>
        <dsp:cNvPr id="0" name=""/>
        <dsp:cNvSpPr/>
      </dsp:nvSpPr>
      <dsp:spPr>
        <a:xfrm>
          <a:off x="684517" y="1711293"/>
          <a:ext cx="3941912" cy="645771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/>
              </a:solidFill>
            </a:rPr>
            <a:t>Unit conversion (to </a:t>
          </a:r>
          <a:r>
            <a:rPr lang="en-US" sz="2000" b="1" i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</a:t>
          </a:r>
          <a:r>
            <a:rPr lang="en-US" sz="2000" b="1" i="1" kern="1200" baseline="-25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z</a:t>
          </a:r>
          <a:r>
            <a:rPr lang="en-US" sz="2000" b="1" kern="1200" dirty="0" smtClean="0">
              <a:solidFill>
                <a:schemeClr val="tx1"/>
              </a:solidFill>
            </a:rPr>
            <a:t>)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716047" y="1742823"/>
        <a:ext cx="3878852" cy="5827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34424-8095-4E3A-976E-2C012BF90FAE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1B1FF-84AD-4DC8-94DF-A99663AA0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6971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34424-8095-4E3A-976E-2C012BF90FAE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1B1FF-84AD-4DC8-94DF-A99663AA0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3183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34424-8095-4E3A-976E-2C012BF90FAE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1B1FF-84AD-4DC8-94DF-A99663AA0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90252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34424-8095-4E3A-976E-2C012BF90FAE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1B1FF-84AD-4DC8-94DF-A99663AA0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10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34424-8095-4E3A-976E-2C012BF90FAE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1B1FF-84AD-4DC8-94DF-A99663AA0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17559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34424-8095-4E3A-976E-2C012BF90FAE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1B1FF-84AD-4DC8-94DF-A99663AA0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8576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34424-8095-4E3A-976E-2C012BF90FAE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1B1FF-84AD-4DC8-94DF-A99663AA0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5767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34424-8095-4E3A-976E-2C012BF90FAE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1B1FF-84AD-4DC8-94DF-A99663AA0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560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34424-8095-4E3A-976E-2C012BF90FAE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1B1FF-84AD-4DC8-94DF-A99663AA0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7013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Maximilian Skoda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4312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34424-8095-4E3A-976E-2C012BF90FAE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1B1FF-84AD-4DC8-94DF-A99663AA0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5801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34424-8095-4E3A-976E-2C012BF90FAE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4BB1B1FF-84AD-4DC8-94DF-A99663AA0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92944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34424-8095-4E3A-976E-2C012BF90FAE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1B1FF-84AD-4DC8-94DF-A99663AA0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8589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34424-8095-4E3A-976E-2C012BF90FAE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1B1FF-84AD-4DC8-94DF-A99663AA0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668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34424-8095-4E3A-976E-2C012BF90FAE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1B1FF-84AD-4DC8-94DF-A99663AA0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70909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34424-8095-4E3A-976E-2C012BF90FAE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1B1FF-84AD-4DC8-94DF-A99663AA0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08573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34424-8095-4E3A-976E-2C012BF90FAE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1B1FF-84AD-4DC8-94DF-A99663AA0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64318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34424-8095-4E3A-976E-2C012BF90FAE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1B1FF-84AD-4DC8-94DF-A99663AA0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4108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34424-8095-4E3A-976E-2C012BF90FAE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1B1FF-84AD-4DC8-94DF-A99663AA0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36657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34424-8095-4E3A-976E-2C012BF90FAE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1B1FF-84AD-4DC8-94DF-A99663AA0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6179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34424-8095-4E3A-976E-2C012BF90FAE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1B1FF-84AD-4DC8-94DF-A99663AA0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914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34424-8095-4E3A-976E-2C012BF90FAE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1B1FF-84AD-4DC8-94DF-A99663AA0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3103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34424-8095-4E3A-976E-2C012BF90FAE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1B1FF-84AD-4DC8-94DF-A99663AA0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544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34424-8095-4E3A-976E-2C012BF90FAE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1B1FF-84AD-4DC8-94DF-A99663AA0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2050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34424-8095-4E3A-976E-2C012BF90FAE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1B1FF-84AD-4DC8-94DF-A99663AA0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2500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34424-8095-4E3A-976E-2C012BF90FAE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1B1FF-84AD-4DC8-94DF-A99663AA0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9599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34424-8095-4E3A-976E-2C012BF90FAE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1B1FF-84AD-4DC8-94DF-A99663AA0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871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34424-8095-4E3A-976E-2C012BF90FAE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1B1FF-84AD-4DC8-94DF-A99663AA0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9687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4E34424-8095-4E3A-976E-2C012BF90FAE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BB1B1FF-84AD-4DC8-94DF-A99663AA0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624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34424-8095-4E3A-976E-2C012BF90FAE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857" y="-594"/>
            <a:ext cx="2432515" cy="6858594"/>
          </a:xfrm>
          <a:prstGeom prst="rect">
            <a:avLst/>
          </a:prstGeom>
          <a:noFill/>
        </p:spPr>
      </p:pic>
      <p:sp>
        <p:nvSpPr>
          <p:cNvPr id="31" name="Rectangle 30"/>
          <p:cNvSpPr/>
          <p:nvPr userDrawn="1"/>
        </p:nvSpPr>
        <p:spPr>
          <a:xfrm>
            <a:off x="685800" y="0"/>
            <a:ext cx="2417885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Google Shape;257;p2"/>
          <p:cNvPicPr preferRelativeResize="0"/>
          <p:nvPr userDrawn="1"/>
        </p:nvPicPr>
        <p:blipFill rotWithShape="1">
          <a:blip r:embed="rId15">
            <a:alphaModFix/>
          </a:blip>
          <a:srcRect/>
          <a:stretch/>
        </p:blipFill>
        <p:spPr>
          <a:xfrm>
            <a:off x="104823" y="6061360"/>
            <a:ext cx="1361598" cy="70229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 userDrawn="1"/>
        </p:nvSpPr>
        <p:spPr>
          <a:xfrm>
            <a:off x="1084449" y="6444476"/>
            <a:ext cx="7798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dirty="0" smtClean="0">
                <a:solidFill>
                  <a:schemeClr val="accent1">
                    <a:lumMod val="50000"/>
                  </a:schemeClr>
                </a:solidFill>
              </a:rPr>
              <a:t>M. Skoda</a:t>
            </a:r>
            <a:endParaRPr lang="en-GB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510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25.png"/><Relationship Id="rId10" Type="http://schemas.openxmlformats.org/officeDocument/2006/relationships/image" Target="../media/image24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1.png"/><Relationship Id="rId7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2.png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91655" y="1971681"/>
            <a:ext cx="5242223" cy="1972787"/>
          </a:xfrm>
        </p:spPr>
        <p:txBody>
          <a:bodyPr anchor="ctr">
            <a:normAutofit/>
          </a:bodyPr>
          <a:lstStyle/>
          <a:p>
            <a:r>
              <a:rPr lang="en-US" sz="4400" b="1" dirty="0" smtClean="0"/>
              <a:t>Time-Of-Flight</a:t>
            </a:r>
            <a:r>
              <a:rPr lang="en-GB" sz="4400" b="1" dirty="0"/>
              <a:t/>
            </a:r>
            <a:br>
              <a:rPr lang="en-GB" sz="4400" b="1" dirty="0"/>
            </a:br>
            <a:r>
              <a:rPr lang="en-US" sz="4400" b="1" dirty="0"/>
              <a:t>Data Reduction </a:t>
            </a:r>
            <a:endParaRPr lang="en-GB" sz="4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95032" y="3675977"/>
            <a:ext cx="4138847" cy="552241"/>
          </a:xfrm>
        </p:spPr>
        <p:txBody>
          <a:bodyPr/>
          <a:lstStyle/>
          <a:p>
            <a:r>
              <a:rPr lang="en-US" b="1" dirty="0" smtClean="0"/>
              <a:t>M. Skoda</a:t>
            </a:r>
            <a:endParaRPr lang="en-GB" b="1" dirty="0"/>
          </a:p>
        </p:txBody>
      </p:sp>
      <p:pic>
        <p:nvPicPr>
          <p:cNvPr id="4" name="Google Shape;257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50422" y="0"/>
            <a:ext cx="2714625" cy="140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594409" y="2439433"/>
            <a:ext cx="5477971" cy="283028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3" t="11057" r="8425"/>
          <a:stretch/>
        </p:blipFill>
        <p:spPr>
          <a:xfrm>
            <a:off x="7303044" y="5030804"/>
            <a:ext cx="1455851" cy="1103698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29" t="11057" r="8664"/>
          <a:stretch/>
        </p:blipFill>
        <p:spPr>
          <a:xfrm>
            <a:off x="8902171" y="5030804"/>
            <a:ext cx="1435361" cy="1114552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42" t="11179" r="9186"/>
          <a:stretch/>
        </p:blipFill>
        <p:spPr>
          <a:xfrm>
            <a:off x="10417742" y="5027931"/>
            <a:ext cx="1443791" cy="111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586739" y="1238250"/>
            <a:ext cx="1593965" cy="396240"/>
          </a:xfrm>
          <a:prstGeom prst="ellipse">
            <a:avLst/>
          </a:prstGeom>
          <a:solidFill>
            <a:srgbClr val="F0E6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 err="1" smtClean="0">
                <a:solidFill>
                  <a:schemeClr val="tx1"/>
                </a:solidFill>
              </a:rPr>
              <a:t>InputWorkspace</a:t>
            </a:r>
            <a:endParaRPr lang="en-GB" sz="1200" b="1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>
            <a:stCxn id="15" idx="4"/>
            <a:endCxn id="21" idx="0"/>
          </p:cNvCxnSpPr>
          <p:nvPr/>
        </p:nvCxnSpPr>
        <p:spPr>
          <a:xfrm flipH="1">
            <a:off x="1383030" y="1634490"/>
            <a:ext cx="692" cy="41529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613410" y="2049780"/>
            <a:ext cx="1539240" cy="4572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Convert to </a:t>
            </a:r>
            <a:r>
              <a:rPr lang="en-US" sz="1600" b="1" dirty="0">
                <a:solidFill>
                  <a:schemeClr val="tx1"/>
                </a:solidFill>
                <a:latin typeface="Symbol" panose="05050102010706020507" pitchFamily="18" charset="2"/>
              </a:rPr>
              <a:t>l</a:t>
            </a:r>
            <a:endParaRPr lang="en-GB" sz="1600" dirty="0"/>
          </a:p>
        </p:txBody>
      </p:sp>
      <p:sp>
        <p:nvSpPr>
          <p:cNvPr id="25" name="Rectangle 24"/>
          <p:cNvSpPr/>
          <p:nvPr/>
        </p:nvSpPr>
        <p:spPr>
          <a:xfrm>
            <a:off x="613410" y="2887980"/>
            <a:ext cx="1539240" cy="457200"/>
          </a:xfrm>
          <a:prstGeom prst="rect">
            <a:avLst/>
          </a:prstGeom>
          <a:solidFill>
            <a:srgbClr val="20B2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Normalisation</a:t>
            </a:r>
            <a:endParaRPr lang="en-GB" sz="1600" dirty="0"/>
          </a:p>
        </p:txBody>
      </p:sp>
      <p:cxnSp>
        <p:nvCxnSpPr>
          <p:cNvPr id="26" name="Straight Arrow Connector 25"/>
          <p:cNvCxnSpPr>
            <a:stCxn id="21" idx="2"/>
            <a:endCxn id="25" idx="0"/>
          </p:cNvCxnSpPr>
          <p:nvPr/>
        </p:nvCxnSpPr>
        <p:spPr>
          <a:xfrm>
            <a:off x="1383030" y="2506980"/>
            <a:ext cx="0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13410" y="3726180"/>
            <a:ext cx="1539240" cy="579120"/>
          </a:xfrm>
          <a:prstGeom prst="rect">
            <a:avLst/>
          </a:prstGeom>
          <a:solidFill>
            <a:srgbClr val="20B2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Transmission Correction</a:t>
            </a:r>
            <a:endParaRPr lang="en-GB" sz="1600" dirty="0"/>
          </a:p>
        </p:txBody>
      </p:sp>
      <p:cxnSp>
        <p:nvCxnSpPr>
          <p:cNvPr id="30" name="Straight Arrow Connector 29"/>
          <p:cNvCxnSpPr>
            <a:stCxn id="25" idx="2"/>
            <a:endCxn id="29" idx="0"/>
          </p:cNvCxnSpPr>
          <p:nvPr/>
        </p:nvCxnSpPr>
        <p:spPr>
          <a:xfrm>
            <a:off x="1383030" y="3345180"/>
            <a:ext cx="0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609599" y="4686300"/>
            <a:ext cx="1539240" cy="57912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Convert to Q</a:t>
            </a:r>
            <a:endParaRPr lang="en-GB" sz="1600" dirty="0"/>
          </a:p>
        </p:txBody>
      </p:sp>
      <p:cxnSp>
        <p:nvCxnSpPr>
          <p:cNvPr id="35" name="Straight Arrow Connector 34"/>
          <p:cNvCxnSpPr>
            <a:stCxn id="29" idx="2"/>
            <a:endCxn id="34" idx="0"/>
          </p:cNvCxnSpPr>
          <p:nvPr/>
        </p:nvCxnSpPr>
        <p:spPr>
          <a:xfrm flipH="1">
            <a:off x="1379219" y="4305300"/>
            <a:ext cx="3811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2394623" y="1238250"/>
            <a:ext cx="1593965" cy="396240"/>
          </a:xfrm>
          <a:prstGeom prst="ellipse">
            <a:avLst/>
          </a:prstGeom>
          <a:solidFill>
            <a:srgbClr val="F0E6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Transmission</a:t>
            </a:r>
            <a:br>
              <a:rPr lang="en-US" sz="1200" b="1" dirty="0" smtClean="0">
                <a:solidFill>
                  <a:schemeClr val="tx1"/>
                </a:solidFill>
              </a:rPr>
            </a:br>
            <a:r>
              <a:rPr lang="en-US" sz="1200" b="1" dirty="0" smtClean="0">
                <a:solidFill>
                  <a:schemeClr val="tx1"/>
                </a:solidFill>
              </a:rPr>
              <a:t>Workspace</a:t>
            </a:r>
            <a:endParaRPr lang="en-GB" sz="1200" b="1" dirty="0">
              <a:solidFill>
                <a:schemeClr val="tx1"/>
              </a:solidFill>
            </a:endParaRPr>
          </a:p>
        </p:txBody>
      </p:sp>
      <p:cxnSp>
        <p:nvCxnSpPr>
          <p:cNvPr id="40" name="Straight Arrow Connector 39"/>
          <p:cNvCxnSpPr>
            <a:stCxn id="39" idx="4"/>
            <a:endCxn id="41" idx="0"/>
          </p:cNvCxnSpPr>
          <p:nvPr/>
        </p:nvCxnSpPr>
        <p:spPr>
          <a:xfrm flipH="1">
            <a:off x="3190914" y="1634490"/>
            <a:ext cx="692" cy="41529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2421294" y="2049780"/>
            <a:ext cx="1539240" cy="4572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Convert to </a:t>
            </a:r>
            <a:r>
              <a:rPr lang="en-US" sz="1600" b="1" dirty="0">
                <a:solidFill>
                  <a:schemeClr val="tx1"/>
                </a:solidFill>
                <a:latin typeface="Symbol" panose="05050102010706020507" pitchFamily="18" charset="2"/>
              </a:rPr>
              <a:t>l</a:t>
            </a:r>
            <a:endParaRPr lang="en-GB" sz="1600" dirty="0"/>
          </a:p>
        </p:txBody>
      </p:sp>
      <p:sp>
        <p:nvSpPr>
          <p:cNvPr id="42" name="Rectangle 41"/>
          <p:cNvSpPr/>
          <p:nvPr/>
        </p:nvSpPr>
        <p:spPr>
          <a:xfrm>
            <a:off x="2421294" y="2887980"/>
            <a:ext cx="1539240" cy="457200"/>
          </a:xfrm>
          <a:prstGeom prst="rect">
            <a:avLst/>
          </a:prstGeom>
          <a:solidFill>
            <a:srgbClr val="20B2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Normalisation</a:t>
            </a:r>
            <a:endParaRPr lang="en-GB" sz="1600" dirty="0"/>
          </a:p>
        </p:txBody>
      </p:sp>
      <p:cxnSp>
        <p:nvCxnSpPr>
          <p:cNvPr id="43" name="Straight Arrow Connector 42"/>
          <p:cNvCxnSpPr>
            <a:stCxn id="41" idx="2"/>
            <a:endCxn id="42" idx="0"/>
          </p:cNvCxnSpPr>
          <p:nvPr/>
        </p:nvCxnSpPr>
        <p:spPr>
          <a:xfrm>
            <a:off x="3190914" y="2506980"/>
            <a:ext cx="0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42" idx="2"/>
            <a:endCxn id="29" idx="0"/>
          </p:cNvCxnSpPr>
          <p:nvPr/>
        </p:nvCxnSpPr>
        <p:spPr>
          <a:xfrm flipH="1">
            <a:off x="1383030" y="3345180"/>
            <a:ext cx="1807884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Data reduction steps – Unit conversion to wavelength</a:t>
            </a:r>
            <a:endParaRPr lang="en-GB" sz="2400" b="1" dirty="0"/>
          </a:p>
        </p:txBody>
      </p:sp>
      <p:grpSp>
        <p:nvGrpSpPr>
          <p:cNvPr id="38" name="Group 37"/>
          <p:cNvGrpSpPr/>
          <p:nvPr/>
        </p:nvGrpSpPr>
        <p:grpSpPr>
          <a:xfrm>
            <a:off x="1209942" y="836926"/>
            <a:ext cx="2229492" cy="369332"/>
            <a:chOff x="1209942" y="742438"/>
            <a:chExt cx="2229492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/>
                <p:cNvSpPr/>
                <p:nvPr/>
              </p:nvSpPr>
              <p:spPr>
                <a:xfrm>
                  <a:off x="1209942" y="742438"/>
                  <a:ext cx="33855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𝑰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4" name="Rectangle 4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9942" y="742438"/>
                  <a:ext cx="338554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 45"/>
                <p:cNvSpPr/>
                <p:nvPr/>
              </p:nvSpPr>
              <p:spPr>
                <a:xfrm>
                  <a:off x="2990337" y="742438"/>
                  <a:ext cx="44909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𝑰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6" name="Rectangle 4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0337" y="742438"/>
                  <a:ext cx="449097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Group 1"/>
          <p:cNvGrpSpPr/>
          <p:nvPr/>
        </p:nvGrpSpPr>
        <p:grpSpPr>
          <a:xfrm>
            <a:off x="1786890" y="5044002"/>
            <a:ext cx="9205950" cy="1824686"/>
            <a:chOff x="1786890" y="5044002"/>
            <a:chExt cx="9205950" cy="1824686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674250" y="5044002"/>
              <a:ext cx="8048171" cy="1486132"/>
            </a:xfrm>
            <a:prstGeom prst="rect">
              <a:avLst/>
            </a:prstGeom>
          </p:spPr>
        </p:pic>
        <p:grpSp>
          <p:nvGrpSpPr>
            <p:cNvPr id="58" name="Group 57"/>
            <p:cNvGrpSpPr/>
            <p:nvPr/>
          </p:nvGrpSpPr>
          <p:grpSpPr>
            <a:xfrm>
              <a:off x="1786890" y="6354386"/>
              <a:ext cx="9205950" cy="514302"/>
              <a:chOff x="1786890" y="6354386"/>
              <a:chExt cx="9205950" cy="514302"/>
            </a:xfrm>
          </p:grpSpPr>
          <p:cxnSp>
            <p:nvCxnSpPr>
              <p:cNvPr id="59" name="Straight Connector 58"/>
              <p:cNvCxnSpPr/>
              <p:nvPr/>
            </p:nvCxnSpPr>
            <p:spPr>
              <a:xfrm>
                <a:off x="1786890" y="6469380"/>
                <a:ext cx="878586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10590069" y="6369626"/>
                <a:ext cx="0" cy="208858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6842414" y="6354386"/>
                <a:ext cx="0" cy="208858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3901787" y="6364951"/>
                <a:ext cx="0" cy="208858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xtBox 62"/>
              <p:cNvSpPr txBox="1"/>
              <p:nvPr/>
            </p:nvSpPr>
            <p:spPr>
              <a:xfrm>
                <a:off x="6441540" y="6522726"/>
                <a:ext cx="80554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/>
                  <a:t>17 m</a:t>
                </a:r>
                <a:endParaRPr lang="en-GB" sz="1600" b="1" dirty="0"/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10187297" y="6530134"/>
                <a:ext cx="80554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/>
                  <a:t>20 m</a:t>
                </a:r>
                <a:endParaRPr lang="en-GB" sz="1600" b="1" dirty="0"/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3499015" y="6503500"/>
                <a:ext cx="80554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/>
                  <a:t>15 m</a:t>
                </a:r>
                <a:endParaRPr lang="en-GB" sz="1600" b="1" dirty="0"/>
              </a:p>
            </p:txBody>
          </p:sp>
        </p:grp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17329" y="683017"/>
            <a:ext cx="5852326" cy="43892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17329" y="683017"/>
            <a:ext cx="5852326" cy="438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15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9" grpId="0" animBg="1"/>
      <p:bldP spid="34" grpId="0" animBg="1"/>
      <p:bldP spid="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586739" y="1238250"/>
            <a:ext cx="1593965" cy="396240"/>
          </a:xfrm>
          <a:prstGeom prst="ellipse">
            <a:avLst/>
          </a:prstGeom>
          <a:solidFill>
            <a:srgbClr val="F0E6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 err="1" smtClean="0">
                <a:solidFill>
                  <a:schemeClr val="tx1"/>
                </a:solidFill>
              </a:rPr>
              <a:t>InputWorkspace</a:t>
            </a:r>
            <a:endParaRPr lang="en-GB" sz="1200" b="1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>
            <a:stCxn id="15" idx="4"/>
            <a:endCxn id="21" idx="0"/>
          </p:cNvCxnSpPr>
          <p:nvPr/>
        </p:nvCxnSpPr>
        <p:spPr>
          <a:xfrm flipH="1">
            <a:off x="1383030" y="1634490"/>
            <a:ext cx="692" cy="4222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613410" y="2056707"/>
            <a:ext cx="1539240" cy="4572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Convert to </a:t>
            </a:r>
            <a:r>
              <a:rPr lang="en-US" sz="1600" b="1" dirty="0">
                <a:solidFill>
                  <a:schemeClr val="tx1"/>
                </a:solidFill>
                <a:latin typeface="Symbol" panose="05050102010706020507" pitchFamily="18" charset="2"/>
              </a:rPr>
              <a:t>l</a:t>
            </a:r>
            <a:endParaRPr lang="en-GB" sz="1600" dirty="0"/>
          </a:p>
        </p:txBody>
      </p:sp>
      <p:sp>
        <p:nvSpPr>
          <p:cNvPr id="25" name="Rectangle 24"/>
          <p:cNvSpPr/>
          <p:nvPr/>
        </p:nvSpPr>
        <p:spPr>
          <a:xfrm>
            <a:off x="613410" y="2887980"/>
            <a:ext cx="1539240" cy="457200"/>
          </a:xfrm>
          <a:prstGeom prst="rect">
            <a:avLst/>
          </a:prstGeom>
          <a:solidFill>
            <a:srgbClr val="20B2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Normalisation</a:t>
            </a:r>
            <a:endParaRPr lang="en-GB" sz="1600" dirty="0"/>
          </a:p>
        </p:txBody>
      </p:sp>
      <p:cxnSp>
        <p:nvCxnSpPr>
          <p:cNvPr id="26" name="Straight Arrow Connector 25"/>
          <p:cNvCxnSpPr>
            <a:stCxn id="21" idx="2"/>
            <a:endCxn id="25" idx="0"/>
          </p:cNvCxnSpPr>
          <p:nvPr/>
        </p:nvCxnSpPr>
        <p:spPr>
          <a:xfrm>
            <a:off x="1383030" y="2513907"/>
            <a:ext cx="0" cy="3740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13410" y="3726180"/>
            <a:ext cx="1539240" cy="579120"/>
          </a:xfrm>
          <a:prstGeom prst="rect">
            <a:avLst/>
          </a:prstGeom>
          <a:solidFill>
            <a:srgbClr val="20B2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Transmission Correction</a:t>
            </a:r>
            <a:endParaRPr lang="en-GB" sz="1600" dirty="0"/>
          </a:p>
        </p:txBody>
      </p:sp>
      <p:cxnSp>
        <p:nvCxnSpPr>
          <p:cNvPr id="30" name="Straight Arrow Connector 29"/>
          <p:cNvCxnSpPr>
            <a:stCxn id="25" idx="2"/>
            <a:endCxn id="29" idx="0"/>
          </p:cNvCxnSpPr>
          <p:nvPr/>
        </p:nvCxnSpPr>
        <p:spPr>
          <a:xfrm>
            <a:off x="1383030" y="3345180"/>
            <a:ext cx="0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609599" y="4686300"/>
            <a:ext cx="1539240" cy="57912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Convert to Q</a:t>
            </a:r>
            <a:endParaRPr lang="en-GB" sz="1600" dirty="0"/>
          </a:p>
        </p:txBody>
      </p:sp>
      <p:cxnSp>
        <p:nvCxnSpPr>
          <p:cNvPr id="35" name="Straight Arrow Connector 34"/>
          <p:cNvCxnSpPr>
            <a:stCxn id="29" idx="2"/>
            <a:endCxn id="34" idx="0"/>
          </p:cNvCxnSpPr>
          <p:nvPr/>
        </p:nvCxnSpPr>
        <p:spPr>
          <a:xfrm flipH="1">
            <a:off x="1379219" y="4305300"/>
            <a:ext cx="3811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2394623" y="1238250"/>
            <a:ext cx="1593965" cy="396240"/>
          </a:xfrm>
          <a:prstGeom prst="ellipse">
            <a:avLst/>
          </a:prstGeom>
          <a:solidFill>
            <a:srgbClr val="F0E6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Transmission</a:t>
            </a:r>
            <a:br>
              <a:rPr lang="en-US" sz="1200" b="1" dirty="0" smtClean="0">
                <a:solidFill>
                  <a:schemeClr val="tx1"/>
                </a:solidFill>
              </a:rPr>
            </a:br>
            <a:r>
              <a:rPr lang="en-US" sz="1200" b="1" dirty="0" smtClean="0">
                <a:solidFill>
                  <a:schemeClr val="tx1"/>
                </a:solidFill>
              </a:rPr>
              <a:t>Workspace</a:t>
            </a:r>
            <a:endParaRPr lang="en-GB" sz="1200" b="1" dirty="0">
              <a:solidFill>
                <a:schemeClr val="tx1"/>
              </a:solidFill>
            </a:endParaRPr>
          </a:p>
        </p:txBody>
      </p:sp>
      <p:cxnSp>
        <p:nvCxnSpPr>
          <p:cNvPr id="40" name="Straight Arrow Connector 39"/>
          <p:cNvCxnSpPr>
            <a:stCxn id="39" idx="4"/>
            <a:endCxn id="41" idx="0"/>
          </p:cNvCxnSpPr>
          <p:nvPr/>
        </p:nvCxnSpPr>
        <p:spPr>
          <a:xfrm flipH="1">
            <a:off x="3190914" y="1634490"/>
            <a:ext cx="692" cy="4222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2421294" y="2056707"/>
            <a:ext cx="1539240" cy="4572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Convert to </a:t>
            </a:r>
            <a:r>
              <a:rPr lang="en-US" sz="1600" b="1" dirty="0">
                <a:solidFill>
                  <a:schemeClr val="tx1"/>
                </a:solidFill>
                <a:latin typeface="Symbol" panose="05050102010706020507" pitchFamily="18" charset="2"/>
              </a:rPr>
              <a:t>l</a:t>
            </a:r>
            <a:endParaRPr lang="en-GB" sz="1600" dirty="0"/>
          </a:p>
        </p:txBody>
      </p:sp>
      <p:sp>
        <p:nvSpPr>
          <p:cNvPr id="42" name="Rectangle 41"/>
          <p:cNvSpPr/>
          <p:nvPr/>
        </p:nvSpPr>
        <p:spPr>
          <a:xfrm>
            <a:off x="2421294" y="2887980"/>
            <a:ext cx="1539240" cy="457200"/>
          </a:xfrm>
          <a:prstGeom prst="rect">
            <a:avLst/>
          </a:prstGeom>
          <a:solidFill>
            <a:srgbClr val="20B2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Normalisation</a:t>
            </a:r>
            <a:endParaRPr lang="en-GB" sz="1600" dirty="0"/>
          </a:p>
        </p:txBody>
      </p:sp>
      <p:cxnSp>
        <p:nvCxnSpPr>
          <p:cNvPr id="43" name="Straight Arrow Connector 42"/>
          <p:cNvCxnSpPr>
            <a:stCxn id="41" idx="2"/>
            <a:endCxn id="42" idx="0"/>
          </p:cNvCxnSpPr>
          <p:nvPr/>
        </p:nvCxnSpPr>
        <p:spPr>
          <a:xfrm>
            <a:off x="3190914" y="2513907"/>
            <a:ext cx="0" cy="3740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42" idx="2"/>
            <a:endCxn id="29" idx="0"/>
          </p:cNvCxnSpPr>
          <p:nvPr/>
        </p:nvCxnSpPr>
        <p:spPr>
          <a:xfrm flipH="1">
            <a:off x="1383030" y="3345180"/>
            <a:ext cx="1807884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98829" y="1175960"/>
            <a:ext cx="5852326" cy="438924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608575" y="3474720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i</a:t>
            </a:r>
            <a:r>
              <a:rPr lang="en-US" b="1" dirty="0" smtClean="0"/>
              <a:t>ntegrate monitor spectrum and divide detector by integral</a:t>
            </a:r>
            <a:endParaRPr lang="en-GB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Data reduction steps – </a:t>
            </a:r>
            <a:r>
              <a:rPr lang="en-US" sz="2400" b="1" dirty="0" err="1" smtClean="0"/>
              <a:t>Normalisation</a:t>
            </a:r>
            <a:endParaRPr lang="en-GB" sz="2400" b="1" dirty="0"/>
          </a:p>
        </p:txBody>
      </p:sp>
      <p:grpSp>
        <p:nvGrpSpPr>
          <p:cNvPr id="27" name="Group 26"/>
          <p:cNvGrpSpPr/>
          <p:nvPr/>
        </p:nvGrpSpPr>
        <p:grpSpPr>
          <a:xfrm>
            <a:off x="1209942" y="836926"/>
            <a:ext cx="2229492" cy="369332"/>
            <a:chOff x="1209942" y="742438"/>
            <a:chExt cx="2229492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/>
                <p:cNvSpPr/>
                <p:nvPr/>
              </p:nvSpPr>
              <p:spPr>
                <a:xfrm>
                  <a:off x="1209942" y="742438"/>
                  <a:ext cx="33855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𝑰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8" name="Rectangle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9942" y="742438"/>
                  <a:ext cx="338554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/>
                <p:cNvSpPr/>
                <p:nvPr/>
              </p:nvSpPr>
              <p:spPr>
                <a:xfrm>
                  <a:off x="2990337" y="742438"/>
                  <a:ext cx="44909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𝑰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1" name="Rectangle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0337" y="742438"/>
                  <a:ext cx="449097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Freeform 7"/>
          <p:cNvSpPr/>
          <p:nvPr/>
        </p:nvSpPr>
        <p:spPr>
          <a:xfrm>
            <a:off x="7750969" y="2724150"/>
            <a:ext cx="1116806" cy="2357438"/>
          </a:xfrm>
          <a:custGeom>
            <a:avLst/>
            <a:gdLst>
              <a:gd name="connsiteX0" fmla="*/ 0 w 1116806"/>
              <a:gd name="connsiteY0" fmla="*/ 2350294 h 2357438"/>
              <a:gd name="connsiteX1" fmla="*/ 0 w 1116806"/>
              <a:gd name="connsiteY1" fmla="*/ 0 h 2357438"/>
              <a:gd name="connsiteX2" fmla="*/ 111919 w 1116806"/>
              <a:gd name="connsiteY2" fmla="*/ 35719 h 2357438"/>
              <a:gd name="connsiteX3" fmla="*/ 240506 w 1116806"/>
              <a:gd name="connsiteY3" fmla="*/ 97631 h 2357438"/>
              <a:gd name="connsiteX4" fmla="*/ 335756 w 1116806"/>
              <a:gd name="connsiteY4" fmla="*/ 169069 h 2357438"/>
              <a:gd name="connsiteX5" fmla="*/ 421481 w 1116806"/>
              <a:gd name="connsiteY5" fmla="*/ 214313 h 2357438"/>
              <a:gd name="connsiteX6" fmla="*/ 492919 w 1116806"/>
              <a:gd name="connsiteY6" fmla="*/ 250031 h 2357438"/>
              <a:gd name="connsiteX7" fmla="*/ 602456 w 1116806"/>
              <a:gd name="connsiteY7" fmla="*/ 304800 h 2357438"/>
              <a:gd name="connsiteX8" fmla="*/ 859631 w 1116806"/>
              <a:gd name="connsiteY8" fmla="*/ 409575 h 2357438"/>
              <a:gd name="connsiteX9" fmla="*/ 1014412 w 1116806"/>
              <a:gd name="connsiteY9" fmla="*/ 438150 h 2357438"/>
              <a:gd name="connsiteX10" fmla="*/ 1116806 w 1116806"/>
              <a:gd name="connsiteY10" fmla="*/ 485775 h 2357438"/>
              <a:gd name="connsiteX11" fmla="*/ 1116806 w 1116806"/>
              <a:gd name="connsiteY11" fmla="*/ 2357438 h 2357438"/>
              <a:gd name="connsiteX12" fmla="*/ 0 w 1116806"/>
              <a:gd name="connsiteY12" fmla="*/ 2350294 h 23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16806" h="2357438">
                <a:moveTo>
                  <a:pt x="0" y="2350294"/>
                </a:moveTo>
                <a:lnTo>
                  <a:pt x="0" y="0"/>
                </a:lnTo>
                <a:lnTo>
                  <a:pt x="111919" y="35719"/>
                </a:lnTo>
                <a:lnTo>
                  <a:pt x="240506" y="97631"/>
                </a:lnTo>
                <a:lnTo>
                  <a:pt x="335756" y="169069"/>
                </a:lnTo>
                <a:lnTo>
                  <a:pt x="421481" y="214313"/>
                </a:lnTo>
                <a:lnTo>
                  <a:pt x="492919" y="250031"/>
                </a:lnTo>
                <a:lnTo>
                  <a:pt x="602456" y="304800"/>
                </a:lnTo>
                <a:lnTo>
                  <a:pt x="859631" y="409575"/>
                </a:lnTo>
                <a:lnTo>
                  <a:pt x="1014412" y="438150"/>
                </a:lnTo>
                <a:lnTo>
                  <a:pt x="1116806" y="485775"/>
                </a:lnTo>
                <a:lnTo>
                  <a:pt x="1116806" y="2357438"/>
                </a:lnTo>
                <a:lnTo>
                  <a:pt x="0" y="2350294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2" name="Group 31"/>
          <p:cNvGrpSpPr/>
          <p:nvPr/>
        </p:nvGrpSpPr>
        <p:grpSpPr>
          <a:xfrm>
            <a:off x="1786890" y="5044002"/>
            <a:ext cx="9205950" cy="1824686"/>
            <a:chOff x="1786890" y="5044002"/>
            <a:chExt cx="9205950" cy="1824686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674250" y="5044002"/>
              <a:ext cx="8048171" cy="1486132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1786890" y="6354386"/>
              <a:ext cx="9205950" cy="514302"/>
              <a:chOff x="1786890" y="6354386"/>
              <a:chExt cx="9205950" cy="514302"/>
            </a:xfrm>
          </p:grpSpPr>
          <p:cxnSp>
            <p:nvCxnSpPr>
              <p:cNvPr id="37" name="Straight Connector 36"/>
              <p:cNvCxnSpPr/>
              <p:nvPr/>
            </p:nvCxnSpPr>
            <p:spPr>
              <a:xfrm>
                <a:off x="1786890" y="6469380"/>
                <a:ext cx="878586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10590069" y="6369626"/>
                <a:ext cx="0" cy="208858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6842414" y="6354386"/>
                <a:ext cx="0" cy="208858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3901787" y="6364951"/>
                <a:ext cx="0" cy="208858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/>
              <p:cNvSpPr txBox="1"/>
              <p:nvPr/>
            </p:nvSpPr>
            <p:spPr>
              <a:xfrm>
                <a:off x="6441540" y="6522726"/>
                <a:ext cx="80554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/>
                  <a:t>17 m</a:t>
                </a:r>
                <a:endParaRPr lang="en-GB" sz="1600" b="1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0187297" y="6530134"/>
                <a:ext cx="80554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/>
                  <a:t>20 m</a:t>
                </a:r>
                <a:endParaRPr lang="en-GB" sz="1600" b="1" dirty="0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3499015" y="6503500"/>
                <a:ext cx="80554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/>
                  <a:t>15 m</a:t>
                </a:r>
                <a:endParaRPr lang="en-GB" sz="1600" b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5702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  <p:bldP spid="29" grpId="0" animBg="1"/>
      <p:bldP spid="34" grpId="0" animBg="1"/>
      <p:bldP spid="39" grpId="0" animBg="1"/>
      <p:bldP spid="41" grpId="0" animBg="1"/>
      <p:bldP spid="23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586739" y="1238250"/>
            <a:ext cx="1593965" cy="396240"/>
          </a:xfrm>
          <a:prstGeom prst="ellipse">
            <a:avLst/>
          </a:prstGeom>
          <a:solidFill>
            <a:srgbClr val="F0E6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 err="1" smtClean="0">
                <a:solidFill>
                  <a:schemeClr val="tx1"/>
                </a:solidFill>
              </a:rPr>
              <a:t>InputWorkspace</a:t>
            </a:r>
            <a:endParaRPr lang="en-GB" sz="1200" b="1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>
            <a:stCxn id="15" idx="4"/>
            <a:endCxn id="21" idx="0"/>
          </p:cNvCxnSpPr>
          <p:nvPr/>
        </p:nvCxnSpPr>
        <p:spPr>
          <a:xfrm flipH="1">
            <a:off x="1383030" y="1634490"/>
            <a:ext cx="692" cy="41529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613410" y="2049780"/>
            <a:ext cx="1539240" cy="4572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Convert to </a:t>
            </a:r>
            <a:r>
              <a:rPr lang="en-US" sz="1600" b="1" dirty="0">
                <a:solidFill>
                  <a:schemeClr val="tx1"/>
                </a:solidFill>
                <a:latin typeface="Symbol" panose="05050102010706020507" pitchFamily="18" charset="2"/>
              </a:rPr>
              <a:t>l</a:t>
            </a:r>
            <a:endParaRPr lang="en-GB" sz="1600" dirty="0"/>
          </a:p>
        </p:txBody>
      </p:sp>
      <p:sp>
        <p:nvSpPr>
          <p:cNvPr id="25" name="Rectangle 24"/>
          <p:cNvSpPr/>
          <p:nvPr/>
        </p:nvSpPr>
        <p:spPr>
          <a:xfrm>
            <a:off x="613410" y="2887980"/>
            <a:ext cx="1539240" cy="457200"/>
          </a:xfrm>
          <a:prstGeom prst="rect">
            <a:avLst/>
          </a:prstGeom>
          <a:solidFill>
            <a:srgbClr val="20B2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Normalisation</a:t>
            </a:r>
            <a:endParaRPr lang="en-GB" sz="1600" dirty="0"/>
          </a:p>
        </p:txBody>
      </p:sp>
      <p:cxnSp>
        <p:nvCxnSpPr>
          <p:cNvPr id="26" name="Straight Arrow Connector 25"/>
          <p:cNvCxnSpPr>
            <a:stCxn id="21" idx="2"/>
            <a:endCxn id="25" idx="0"/>
          </p:cNvCxnSpPr>
          <p:nvPr/>
        </p:nvCxnSpPr>
        <p:spPr>
          <a:xfrm>
            <a:off x="1383030" y="2506980"/>
            <a:ext cx="0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13410" y="3726180"/>
            <a:ext cx="1539240" cy="579120"/>
          </a:xfrm>
          <a:prstGeom prst="rect">
            <a:avLst/>
          </a:prstGeom>
          <a:solidFill>
            <a:srgbClr val="20B2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Transmission Correction</a:t>
            </a:r>
            <a:endParaRPr lang="en-GB" sz="1600" dirty="0"/>
          </a:p>
        </p:txBody>
      </p:sp>
      <p:cxnSp>
        <p:nvCxnSpPr>
          <p:cNvPr id="30" name="Straight Arrow Connector 29"/>
          <p:cNvCxnSpPr>
            <a:stCxn id="25" idx="2"/>
            <a:endCxn id="29" idx="0"/>
          </p:cNvCxnSpPr>
          <p:nvPr/>
        </p:nvCxnSpPr>
        <p:spPr>
          <a:xfrm>
            <a:off x="1383030" y="3345180"/>
            <a:ext cx="0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609599" y="4686300"/>
            <a:ext cx="1539240" cy="57912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Convert to Q</a:t>
            </a:r>
            <a:endParaRPr lang="en-GB" sz="1600" dirty="0"/>
          </a:p>
        </p:txBody>
      </p:sp>
      <p:cxnSp>
        <p:nvCxnSpPr>
          <p:cNvPr id="35" name="Straight Arrow Connector 34"/>
          <p:cNvCxnSpPr>
            <a:stCxn id="29" idx="2"/>
            <a:endCxn id="34" idx="0"/>
          </p:cNvCxnSpPr>
          <p:nvPr/>
        </p:nvCxnSpPr>
        <p:spPr>
          <a:xfrm flipH="1">
            <a:off x="1379219" y="4305300"/>
            <a:ext cx="3811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2394623" y="1238250"/>
            <a:ext cx="1593965" cy="396240"/>
          </a:xfrm>
          <a:prstGeom prst="ellipse">
            <a:avLst/>
          </a:prstGeom>
          <a:solidFill>
            <a:srgbClr val="F0E6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Transmission</a:t>
            </a:r>
            <a:br>
              <a:rPr lang="en-US" sz="1200" b="1" dirty="0" smtClean="0">
                <a:solidFill>
                  <a:schemeClr val="tx1"/>
                </a:solidFill>
              </a:rPr>
            </a:br>
            <a:r>
              <a:rPr lang="en-US" sz="1200" b="1" dirty="0" smtClean="0">
                <a:solidFill>
                  <a:schemeClr val="tx1"/>
                </a:solidFill>
              </a:rPr>
              <a:t>Workspace</a:t>
            </a:r>
            <a:endParaRPr lang="en-GB" sz="1200" b="1" dirty="0">
              <a:solidFill>
                <a:schemeClr val="tx1"/>
              </a:solidFill>
            </a:endParaRPr>
          </a:p>
        </p:txBody>
      </p:sp>
      <p:cxnSp>
        <p:nvCxnSpPr>
          <p:cNvPr id="40" name="Straight Arrow Connector 39"/>
          <p:cNvCxnSpPr>
            <a:stCxn id="39" idx="4"/>
            <a:endCxn id="41" idx="0"/>
          </p:cNvCxnSpPr>
          <p:nvPr/>
        </p:nvCxnSpPr>
        <p:spPr>
          <a:xfrm flipH="1">
            <a:off x="3190914" y="1634490"/>
            <a:ext cx="692" cy="41529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2421294" y="2049780"/>
            <a:ext cx="1539240" cy="4572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Convert to </a:t>
            </a:r>
            <a:r>
              <a:rPr lang="en-US" sz="1600" b="1" dirty="0">
                <a:solidFill>
                  <a:schemeClr val="tx1"/>
                </a:solidFill>
                <a:latin typeface="Symbol" panose="05050102010706020507" pitchFamily="18" charset="2"/>
              </a:rPr>
              <a:t>l</a:t>
            </a:r>
            <a:endParaRPr lang="en-GB" sz="1600" dirty="0"/>
          </a:p>
        </p:txBody>
      </p:sp>
      <p:sp>
        <p:nvSpPr>
          <p:cNvPr id="42" name="Rectangle 41"/>
          <p:cNvSpPr/>
          <p:nvPr/>
        </p:nvSpPr>
        <p:spPr>
          <a:xfrm>
            <a:off x="2421294" y="2887980"/>
            <a:ext cx="1539240" cy="457200"/>
          </a:xfrm>
          <a:prstGeom prst="rect">
            <a:avLst/>
          </a:prstGeom>
          <a:solidFill>
            <a:srgbClr val="20B2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Normalisation</a:t>
            </a:r>
            <a:endParaRPr lang="en-GB" sz="1600" dirty="0"/>
          </a:p>
        </p:txBody>
      </p:sp>
      <p:cxnSp>
        <p:nvCxnSpPr>
          <p:cNvPr id="43" name="Straight Arrow Connector 42"/>
          <p:cNvCxnSpPr>
            <a:stCxn id="41" idx="2"/>
            <a:endCxn id="42" idx="0"/>
          </p:cNvCxnSpPr>
          <p:nvPr/>
        </p:nvCxnSpPr>
        <p:spPr>
          <a:xfrm>
            <a:off x="3190914" y="2506980"/>
            <a:ext cx="0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42" idx="2"/>
            <a:endCxn id="29" idx="0"/>
          </p:cNvCxnSpPr>
          <p:nvPr/>
        </p:nvCxnSpPr>
        <p:spPr>
          <a:xfrm flipH="1">
            <a:off x="1383030" y="3345180"/>
            <a:ext cx="1807884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Data reduction steps – </a:t>
            </a:r>
            <a:r>
              <a:rPr lang="en-US" sz="2400" b="1" dirty="0" err="1" smtClean="0"/>
              <a:t>Normalisation</a:t>
            </a:r>
            <a:endParaRPr lang="en-GB" sz="2400" b="1" dirty="0"/>
          </a:p>
        </p:txBody>
      </p:sp>
      <p:grpSp>
        <p:nvGrpSpPr>
          <p:cNvPr id="19" name="Group 18"/>
          <p:cNvGrpSpPr/>
          <p:nvPr/>
        </p:nvGrpSpPr>
        <p:grpSpPr>
          <a:xfrm>
            <a:off x="1209942" y="836926"/>
            <a:ext cx="2229492" cy="369332"/>
            <a:chOff x="1209942" y="742438"/>
            <a:chExt cx="2229492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1209942" y="742438"/>
                  <a:ext cx="33855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𝑰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9942" y="742438"/>
                  <a:ext cx="338554" cy="36933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/>
                <p:nvPr/>
              </p:nvSpPr>
              <p:spPr>
                <a:xfrm>
                  <a:off x="2990337" y="742438"/>
                  <a:ext cx="44909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𝑰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0337" y="742438"/>
                  <a:ext cx="449097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8207" y="1206258"/>
            <a:ext cx="5852326" cy="438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63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  <p:bldP spid="29" grpId="0" animBg="1"/>
      <p:bldP spid="34" grpId="0" animBg="1"/>
      <p:bldP spid="39" grpId="0" animBg="1"/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586739" y="1238250"/>
            <a:ext cx="1593965" cy="396240"/>
          </a:xfrm>
          <a:prstGeom prst="ellipse">
            <a:avLst/>
          </a:prstGeom>
          <a:solidFill>
            <a:srgbClr val="F0E6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 err="1" smtClean="0">
                <a:solidFill>
                  <a:schemeClr val="tx1"/>
                </a:solidFill>
              </a:rPr>
              <a:t>InputWorkspace</a:t>
            </a:r>
            <a:endParaRPr lang="en-GB" sz="1200" b="1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>
            <a:stCxn id="15" idx="4"/>
            <a:endCxn id="21" idx="0"/>
          </p:cNvCxnSpPr>
          <p:nvPr/>
        </p:nvCxnSpPr>
        <p:spPr>
          <a:xfrm flipH="1">
            <a:off x="1383030" y="1634490"/>
            <a:ext cx="692" cy="41529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613410" y="2049780"/>
            <a:ext cx="1539240" cy="4572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Convert to </a:t>
            </a:r>
            <a:r>
              <a:rPr lang="en-US" sz="1600" b="1" dirty="0">
                <a:solidFill>
                  <a:schemeClr val="tx1"/>
                </a:solidFill>
                <a:latin typeface="Symbol" panose="05050102010706020507" pitchFamily="18" charset="2"/>
              </a:rPr>
              <a:t>l</a:t>
            </a:r>
            <a:endParaRPr lang="en-GB" sz="1600" dirty="0"/>
          </a:p>
        </p:txBody>
      </p:sp>
      <p:sp>
        <p:nvSpPr>
          <p:cNvPr id="25" name="Rectangle 24"/>
          <p:cNvSpPr/>
          <p:nvPr/>
        </p:nvSpPr>
        <p:spPr>
          <a:xfrm>
            <a:off x="613410" y="2887980"/>
            <a:ext cx="1539240" cy="457200"/>
          </a:xfrm>
          <a:prstGeom prst="rect">
            <a:avLst/>
          </a:prstGeom>
          <a:solidFill>
            <a:srgbClr val="20B2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Normalisation</a:t>
            </a:r>
            <a:endParaRPr lang="en-GB" sz="1600" dirty="0"/>
          </a:p>
        </p:txBody>
      </p:sp>
      <p:cxnSp>
        <p:nvCxnSpPr>
          <p:cNvPr id="26" name="Straight Arrow Connector 25"/>
          <p:cNvCxnSpPr>
            <a:stCxn id="21" idx="2"/>
            <a:endCxn id="25" idx="0"/>
          </p:cNvCxnSpPr>
          <p:nvPr/>
        </p:nvCxnSpPr>
        <p:spPr>
          <a:xfrm>
            <a:off x="1383030" y="2506980"/>
            <a:ext cx="0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13410" y="3726180"/>
            <a:ext cx="1539240" cy="579120"/>
          </a:xfrm>
          <a:prstGeom prst="rect">
            <a:avLst/>
          </a:prstGeom>
          <a:solidFill>
            <a:srgbClr val="20B2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Transmission Correction</a:t>
            </a:r>
            <a:endParaRPr lang="en-GB" sz="1600" dirty="0"/>
          </a:p>
        </p:txBody>
      </p:sp>
      <p:cxnSp>
        <p:nvCxnSpPr>
          <p:cNvPr id="30" name="Straight Arrow Connector 29"/>
          <p:cNvCxnSpPr>
            <a:stCxn id="25" idx="2"/>
            <a:endCxn id="29" idx="0"/>
          </p:cNvCxnSpPr>
          <p:nvPr/>
        </p:nvCxnSpPr>
        <p:spPr>
          <a:xfrm>
            <a:off x="1383030" y="3345180"/>
            <a:ext cx="0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609599" y="4686300"/>
            <a:ext cx="1539240" cy="57912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Convert to Q</a:t>
            </a:r>
            <a:endParaRPr lang="en-GB" sz="1600" dirty="0"/>
          </a:p>
        </p:txBody>
      </p:sp>
      <p:cxnSp>
        <p:nvCxnSpPr>
          <p:cNvPr id="35" name="Straight Arrow Connector 34"/>
          <p:cNvCxnSpPr>
            <a:stCxn id="29" idx="2"/>
            <a:endCxn id="34" idx="0"/>
          </p:cNvCxnSpPr>
          <p:nvPr/>
        </p:nvCxnSpPr>
        <p:spPr>
          <a:xfrm flipH="1">
            <a:off x="1379219" y="4305300"/>
            <a:ext cx="3811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2394623" y="1238250"/>
            <a:ext cx="1593965" cy="396240"/>
          </a:xfrm>
          <a:prstGeom prst="ellipse">
            <a:avLst/>
          </a:prstGeom>
          <a:solidFill>
            <a:srgbClr val="F0E6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Transmission</a:t>
            </a:r>
            <a:br>
              <a:rPr lang="en-US" sz="1200" b="1" dirty="0" smtClean="0">
                <a:solidFill>
                  <a:schemeClr val="tx1"/>
                </a:solidFill>
              </a:rPr>
            </a:br>
            <a:r>
              <a:rPr lang="en-US" sz="1200" b="1" dirty="0" smtClean="0">
                <a:solidFill>
                  <a:schemeClr val="tx1"/>
                </a:solidFill>
              </a:rPr>
              <a:t>Workspace</a:t>
            </a:r>
            <a:endParaRPr lang="en-GB" sz="1200" b="1" dirty="0">
              <a:solidFill>
                <a:schemeClr val="tx1"/>
              </a:solidFill>
            </a:endParaRPr>
          </a:p>
        </p:txBody>
      </p:sp>
      <p:cxnSp>
        <p:nvCxnSpPr>
          <p:cNvPr id="40" name="Straight Arrow Connector 39"/>
          <p:cNvCxnSpPr>
            <a:stCxn id="39" idx="4"/>
            <a:endCxn id="41" idx="0"/>
          </p:cNvCxnSpPr>
          <p:nvPr/>
        </p:nvCxnSpPr>
        <p:spPr>
          <a:xfrm flipH="1">
            <a:off x="3190914" y="1634490"/>
            <a:ext cx="692" cy="41529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2421294" y="2049780"/>
            <a:ext cx="1539240" cy="4572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Convert to </a:t>
            </a:r>
            <a:r>
              <a:rPr lang="en-US" sz="1600" b="1" dirty="0">
                <a:solidFill>
                  <a:schemeClr val="tx1"/>
                </a:solidFill>
                <a:latin typeface="Symbol" panose="05050102010706020507" pitchFamily="18" charset="2"/>
              </a:rPr>
              <a:t>l</a:t>
            </a:r>
            <a:endParaRPr lang="en-GB" sz="1600" dirty="0"/>
          </a:p>
        </p:txBody>
      </p:sp>
      <p:sp>
        <p:nvSpPr>
          <p:cNvPr id="42" name="Rectangle 41"/>
          <p:cNvSpPr/>
          <p:nvPr/>
        </p:nvSpPr>
        <p:spPr>
          <a:xfrm>
            <a:off x="2421294" y="2887980"/>
            <a:ext cx="1539240" cy="457200"/>
          </a:xfrm>
          <a:prstGeom prst="rect">
            <a:avLst/>
          </a:prstGeom>
          <a:solidFill>
            <a:srgbClr val="20B2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Normalisation</a:t>
            </a:r>
            <a:endParaRPr lang="en-GB" sz="1600" dirty="0"/>
          </a:p>
        </p:txBody>
      </p:sp>
      <p:cxnSp>
        <p:nvCxnSpPr>
          <p:cNvPr id="43" name="Straight Arrow Connector 42"/>
          <p:cNvCxnSpPr>
            <a:stCxn id="41" idx="2"/>
            <a:endCxn id="42" idx="0"/>
          </p:cNvCxnSpPr>
          <p:nvPr/>
        </p:nvCxnSpPr>
        <p:spPr>
          <a:xfrm>
            <a:off x="3190914" y="2506980"/>
            <a:ext cx="0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42" idx="2"/>
            <a:endCxn id="29" idx="0"/>
          </p:cNvCxnSpPr>
          <p:nvPr/>
        </p:nvCxnSpPr>
        <p:spPr>
          <a:xfrm flipH="1">
            <a:off x="1383030" y="3345180"/>
            <a:ext cx="1807884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416" y="1024765"/>
            <a:ext cx="2923623" cy="21927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2546" y="1024765"/>
            <a:ext cx="2923623" cy="219271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Data reduction steps – </a:t>
            </a:r>
            <a:r>
              <a:rPr lang="en-US" sz="2400" b="1" dirty="0" err="1" smtClean="0"/>
              <a:t>Normalisation</a:t>
            </a:r>
            <a:endParaRPr lang="en-GB" sz="2400" b="1" dirty="0"/>
          </a:p>
        </p:txBody>
      </p:sp>
      <p:grpSp>
        <p:nvGrpSpPr>
          <p:cNvPr id="23" name="Group 22"/>
          <p:cNvGrpSpPr/>
          <p:nvPr/>
        </p:nvGrpSpPr>
        <p:grpSpPr>
          <a:xfrm>
            <a:off x="1209942" y="836926"/>
            <a:ext cx="2229492" cy="369332"/>
            <a:chOff x="1209942" y="742438"/>
            <a:chExt cx="2229492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/>
                <p:nvPr/>
              </p:nvSpPr>
              <p:spPr>
                <a:xfrm>
                  <a:off x="1209942" y="742438"/>
                  <a:ext cx="33855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𝑰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9942" y="742438"/>
                  <a:ext cx="338554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/>
                <p:cNvSpPr/>
                <p:nvPr/>
              </p:nvSpPr>
              <p:spPr>
                <a:xfrm>
                  <a:off x="2990337" y="742438"/>
                  <a:ext cx="44909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𝑰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0337" y="742438"/>
                  <a:ext cx="449097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73994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  <p:bldP spid="29" grpId="0" animBg="1"/>
      <p:bldP spid="34" grpId="0" animBg="1"/>
      <p:bldP spid="39" grpId="0" animBg="1"/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586739" y="1238250"/>
            <a:ext cx="1593965" cy="396240"/>
          </a:xfrm>
          <a:prstGeom prst="ellipse">
            <a:avLst/>
          </a:prstGeom>
          <a:solidFill>
            <a:srgbClr val="F0E6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 err="1" smtClean="0">
                <a:solidFill>
                  <a:schemeClr val="tx1"/>
                </a:solidFill>
              </a:rPr>
              <a:t>InputWorkspace</a:t>
            </a:r>
            <a:endParaRPr lang="en-GB" sz="1200" b="1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>
            <a:stCxn id="15" idx="4"/>
            <a:endCxn id="21" idx="0"/>
          </p:cNvCxnSpPr>
          <p:nvPr/>
        </p:nvCxnSpPr>
        <p:spPr>
          <a:xfrm flipH="1">
            <a:off x="1383030" y="1634490"/>
            <a:ext cx="692" cy="41529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613410" y="2049780"/>
            <a:ext cx="1539240" cy="4572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Convert to </a:t>
            </a:r>
            <a:r>
              <a:rPr lang="en-US" sz="1600" b="1" dirty="0">
                <a:solidFill>
                  <a:schemeClr val="tx1"/>
                </a:solidFill>
                <a:latin typeface="Symbol" panose="05050102010706020507" pitchFamily="18" charset="2"/>
              </a:rPr>
              <a:t>l</a:t>
            </a:r>
            <a:endParaRPr lang="en-GB" sz="1600" dirty="0"/>
          </a:p>
        </p:txBody>
      </p:sp>
      <p:sp>
        <p:nvSpPr>
          <p:cNvPr id="25" name="Rectangle 24"/>
          <p:cNvSpPr/>
          <p:nvPr/>
        </p:nvSpPr>
        <p:spPr>
          <a:xfrm>
            <a:off x="613410" y="2887980"/>
            <a:ext cx="1539240" cy="457200"/>
          </a:xfrm>
          <a:prstGeom prst="rect">
            <a:avLst/>
          </a:prstGeom>
          <a:solidFill>
            <a:srgbClr val="20B2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Normalisation</a:t>
            </a:r>
            <a:endParaRPr lang="en-GB" sz="1600" dirty="0"/>
          </a:p>
        </p:txBody>
      </p:sp>
      <p:cxnSp>
        <p:nvCxnSpPr>
          <p:cNvPr id="26" name="Straight Arrow Connector 25"/>
          <p:cNvCxnSpPr>
            <a:stCxn id="21" idx="2"/>
            <a:endCxn id="25" idx="0"/>
          </p:cNvCxnSpPr>
          <p:nvPr/>
        </p:nvCxnSpPr>
        <p:spPr>
          <a:xfrm>
            <a:off x="1383030" y="2506980"/>
            <a:ext cx="0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13410" y="3726180"/>
            <a:ext cx="1539240" cy="579120"/>
          </a:xfrm>
          <a:prstGeom prst="rect">
            <a:avLst/>
          </a:prstGeom>
          <a:solidFill>
            <a:srgbClr val="20B2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Transmission Correction</a:t>
            </a:r>
            <a:endParaRPr lang="en-GB" sz="1600" dirty="0"/>
          </a:p>
        </p:txBody>
      </p:sp>
      <p:cxnSp>
        <p:nvCxnSpPr>
          <p:cNvPr id="30" name="Straight Arrow Connector 29"/>
          <p:cNvCxnSpPr>
            <a:stCxn id="25" idx="2"/>
            <a:endCxn id="29" idx="0"/>
          </p:cNvCxnSpPr>
          <p:nvPr/>
        </p:nvCxnSpPr>
        <p:spPr>
          <a:xfrm>
            <a:off x="1383030" y="3345180"/>
            <a:ext cx="0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609599" y="4686300"/>
            <a:ext cx="1539240" cy="57912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Convert to Q</a:t>
            </a:r>
            <a:endParaRPr lang="en-GB" sz="1600" dirty="0"/>
          </a:p>
        </p:txBody>
      </p:sp>
      <p:cxnSp>
        <p:nvCxnSpPr>
          <p:cNvPr id="35" name="Straight Arrow Connector 34"/>
          <p:cNvCxnSpPr>
            <a:stCxn id="29" idx="2"/>
            <a:endCxn id="34" idx="0"/>
          </p:cNvCxnSpPr>
          <p:nvPr/>
        </p:nvCxnSpPr>
        <p:spPr>
          <a:xfrm flipH="1">
            <a:off x="1379219" y="4305300"/>
            <a:ext cx="3811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2394623" y="1238250"/>
            <a:ext cx="1593965" cy="396240"/>
          </a:xfrm>
          <a:prstGeom prst="ellipse">
            <a:avLst/>
          </a:prstGeom>
          <a:solidFill>
            <a:srgbClr val="F0E6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Transmission</a:t>
            </a:r>
            <a:br>
              <a:rPr lang="en-US" sz="1200" b="1" dirty="0" smtClean="0">
                <a:solidFill>
                  <a:schemeClr val="tx1"/>
                </a:solidFill>
              </a:rPr>
            </a:br>
            <a:r>
              <a:rPr lang="en-US" sz="1200" b="1" dirty="0" smtClean="0">
                <a:solidFill>
                  <a:schemeClr val="tx1"/>
                </a:solidFill>
              </a:rPr>
              <a:t>Workspace</a:t>
            </a:r>
            <a:endParaRPr lang="en-GB" sz="1200" b="1" dirty="0">
              <a:solidFill>
                <a:schemeClr val="tx1"/>
              </a:solidFill>
            </a:endParaRPr>
          </a:p>
        </p:txBody>
      </p:sp>
      <p:cxnSp>
        <p:nvCxnSpPr>
          <p:cNvPr id="40" name="Straight Arrow Connector 39"/>
          <p:cNvCxnSpPr>
            <a:stCxn id="39" idx="4"/>
            <a:endCxn id="41" idx="0"/>
          </p:cNvCxnSpPr>
          <p:nvPr/>
        </p:nvCxnSpPr>
        <p:spPr>
          <a:xfrm flipH="1">
            <a:off x="3190914" y="1634490"/>
            <a:ext cx="692" cy="41529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2421294" y="2049780"/>
            <a:ext cx="1539240" cy="4572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Convert to </a:t>
            </a:r>
            <a:r>
              <a:rPr lang="en-US" sz="1600" b="1" dirty="0">
                <a:solidFill>
                  <a:schemeClr val="tx1"/>
                </a:solidFill>
                <a:latin typeface="Symbol" panose="05050102010706020507" pitchFamily="18" charset="2"/>
              </a:rPr>
              <a:t>l</a:t>
            </a:r>
            <a:endParaRPr lang="en-GB" sz="1600" dirty="0"/>
          </a:p>
        </p:txBody>
      </p:sp>
      <p:sp>
        <p:nvSpPr>
          <p:cNvPr id="42" name="Rectangle 41"/>
          <p:cNvSpPr/>
          <p:nvPr/>
        </p:nvSpPr>
        <p:spPr>
          <a:xfrm>
            <a:off x="2421294" y="2887980"/>
            <a:ext cx="1539240" cy="457200"/>
          </a:xfrm>
          <a:prstGeom prst="rect">
            <a:avLst/>
          </a:prstGeom>
          <a:solidFill>
            <a:srgbClr val="20B2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Normalisation</a:t>
            </a:r>
            <a:endParaRPr lang="en-GB" sz="1600" dirty="0"/>
          </a:p>
        </p:txBody>
      </p:sp>
      <p:cxnSp>
        <p:nvCxnSpPr>
          <p:cNvPr id="43" name="Straight Arrow Connector 42"/>
          <p:cNvCxnSpPr>
            <a:stCxn id="41" idx="2"/>
            <a:endCxn id="42" idx="0"/>
          </p:cNvCxnSpPr>
          <p:nvPr/>
        </p:nvCxnSpPr>
        <p:spPr>
          <a:xfrm>
            <a:off x="3190914" y="2506980"/>
            <a:ext cx="0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42" idx="2"/>
            <a:endCxn id="29" idx="0"/>
          </p:cNvCxnSpPr>
          <p:nvPr/>
        </p:nvCxnSpPr>
        <p:spPr>
          <a:xfrm flipH="1">
            <a:off x="1383030" y="3345180"/>
            <a:ext cx="1807884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416" y="1024765"/>
            <a:ext cx="2923623" cy="21927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2546" y="1024765"/>
            <a:ext cx="2923623" cy="21927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9125" y="3354642"/>
            <a:ext cx="3698323" cy="277374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6587490" y="2758440"/>
            <a:ext cx="899160" cy="144018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8342546" y="2697480"/>
            <a:ext cx="953855" cy="150114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8573" y="2069011"/>
            <a:ext cx="5852326" cy="438924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63534" y="3715434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divide sample data by transmission data:</a:t>
            </a:r>
            <a:endParaRPr lang="en-GB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Data reduction steps – Transmission correction</a:t>
            </a:r>
            <a:endParaRPr lang="en-GB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3168822" y="4305303"/>
                <a:ext cx="1491343" cy="6279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𝝀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GB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𝑰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𝑰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000" b="1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8822" y="4305303"/>
                <a:ext cx="1491343" cy="62799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/>
          <a:srcRect t="6358" r="8223"/>
          <a:stretch/>
        </p:blipFill>
        <p:spPr>
          <a:xfrm>
            <a:off x="7558119" y="3197389"/>
            <a:ext cx="2884910" cy="2207635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1209942" y="836926"/>
            <a:ext cx="2229492" cy="369332"/>
            <a:chOff x="1209942" y="742438"/>
            <a:chExt cx="2229492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/>
                <p:cNvSpPr/>
                <p:nvPr/>
              </p:nvSpPr>
              <p:spPr>
                <a:xfrm>
                  <a:off x="1209942" y="742438"/>
                  <a:ext cx="33855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𝑰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8" name="Rectangle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9942" y="742438"/>
                  <a:ext cx="338554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/>
                <p:cNvSpPr/>
                <p:nvPr/>
              </p:nvSpPr>
              <p:spPr>
                <a:xfrm>
                  <a:off x="2990337" y="742438"/>
                  <a:ext cx="44909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𝑰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6" name="Rectangle 3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0337" y="742438"/>
                  <a:ext cx="449097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76160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  <p:bldP spid="25" grpId="0" animBg="1"/>
      <p:bldP spid="34" grpId="0" animBg="1"/>
      <p:bldP spid="39" grpId="0" animBg="1"/>
      <p:bldP spid="41" grpId="0" animBg="1"/>
      <p:bldP spid="42" grpId="0" animBg="1"/>
      <p:bldP spid="12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586739" y="1238250"/>
            <a:ext cx="1593965" cy="396240"/>
          </a:xfrm>
          <a:prstGeom prst="ellipse">
            <a:avLst/>
          </a:prstGeom>
          <a:solidFill>
            <a:srgbClr val="F0E6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 err="1" smtClean="0">
                <a:solidFill>
                  <a:schemeClr val="tx1"/>
                </a:solidFill>
              </a:rPr>
              <a:t>InputWorkspace</a:t>
            </a:r>
            <a:endParaRPr lang="en-GB" sz="1200" b="1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>
            <a:stCxn id="15" idx="4"/>
            <a:endCxn id="21" idx="0"/>
          </p:cNvCxnSpPr>
          <p:nvPr/>
        </p:nvCxnSpPr>
        <p:spPr>
          <a:xfrm flipH="1">
            <a:off x="1383030" y="1634490"/>
            <a:ext cx="692" cy="41529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613410" y="2049780"/>
            <a:ext cx="1539240" cy="4572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Convert to </a:t>
            </a:r>
            <a:r>
              <a:rPr lang="en-US" sz="1600" b="1" dirty="0">
                <a:solidFill>
                  <a:schemeClr val="tx1"/>
                </a:solidFill>
                <a:latin typeface="Symbol" panose="05050102010706020507" pitchFamily="18" charset="2"/>
              </a:rPr>
              <a:t>l</a:t>
            </a:r>
            <a:endParaRPr lang="en-GB" sz="1600" dirty="0"/>
          </a:p>
        </p:txBody>
      </p:sp>
      <p:sp>
        <p:nvSpPr>
          <p:cNvPr id="25" name="Rectangle 24"/>
          <p:cNvSpPr/>
          <p:nvPr/>
        </p:nvSpPr>
        <p:spPr>
          <a:xfrm>
            <a:off x="613410" y="2887980"/>
            <a:ext cx="1539240" cy="457200"/>
          </a:xfrm>
          <a:prstGeom prst="rect">
            <a:avLst/>
          </a:prstGeom>
          <a:solidFill>
            <a:srgbClr val="20B2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Normalisation</a:t>
            </a:r>
            <a:endParaRPr lang="en-GB" sz="1600" dirty="0"/>
          </a:p>
        </p:txBody>
      </p:sp>
      <p:cxnSp>
        <p:nvCxnSpPr>
          <p:cNvPr id="26" name="Straight Arrow Connector 25"/>
          <p:cNvCxnSpPr>
            <a:stCxn id="21" idx="2"/>
            <a:endCxn id="25" idx="0"/>
          </p:cNvCxnSpPr>
          <p:nvPr/>
        </p:nvCxnSpPr>
        <p:spPr>
          <a:xfrm>
            <a:off x="1383030" y="2506980"/>
            <a:ext cx="0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13410" y="3726180"/>
            <a:ext cx="1539240" cy="579120"/>
          </a:xfrm>
          <a:prstGeom prst="rect">
            <a:avLst/>
          </a:prstGeom>
          <a:solidFill>
            <a:srgbClr val="20B2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Transmission Correction</a:t>
            </a:r>
            <a:endParaRPr lang="en-GB" sz="1600" dirty="0"/>
          </a:p>
        </p:txBody>
      </p:sp>
      <p:cxnSp>
        <p:nvCxnSpPr>
          <p:cNvPr id="30" name="Straight Arrow Connector 29"/>
          <p:cNvCxnSpPr>
            <a:stCxn id="25" idx="2"/>
            <a:endCxn id="29" idx="0"/>
          </p:cNvCxnSpPr>
          <p:nvPr/>
        </p:nvCxnSpPr>
        <p:spPr>
          <a:xfrm>
            <a:off x="1383030" y="3345180"/>
            <a:ext cx="0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609599" y="4686300"/>
            <a:ext cx="1539240" cy="57912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Convert to Q</a:t>
            </a:r>
            <a:endParaRPr lang="en-GB" sz="1600" dirty="0"/>
          </a:p>
        </p:txBody>
      </p:sp>
      <p:cxnSp>
        <p:nvCxnSpPr>
          <p:cNvPr id="35" name="Straight Arrow Connector 34"/>
          <p:cNvCxnSpPr>
            <a:stCxn id="29" idx="2"/>
            <a:endCxn id="34" idx="0"/>
          </p:cNvCxnSpPr>
          <p:nvPr/>
        </p:nvCxnSpPr>
        <p:spPr>
          <a:xfrm flipH="1">
            <a:off x="1379219" y="4305300"/>
            <a:ext cx="3811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2394623" y="1238250"/>
            <a:ext cx="1593965" cy="396240"/>
          </a:xfrm>
          <a:prstGeom prst="ellipse">
            <a:avLst/>
          </a:prstGeom>
          <a:solidFill>
            <a:srgbClr val="F0E6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Transmission</a:t>
            </a:r>
            <a:br>
              <a:rPr lang="en-US" sz="1200" b="1" dirty="0" smtClean="0">
                <a:solidFill>
                  <a:schemeClr val="tx1"/>
                </a:solidFill>
              </a:rPr>
            </a:br>
            <a:r>
              <a:rPr lang="en-US" sz="1200" b="1" dirty="0" smtClean="0">
                <a:solidFill>
                  <a:schemeClr val="tx1"/>
                </a:solidFill>
              </a:rPr>
              <a:t>Workspace</a:t>
            </a:r>
            <a:endParaRPr lang="en-GB" sz="1200" b="1" dirty="0">
              <a:solidFill>
                <a:schemeClr val="tx1"/>
              </a:solidFill>
            </a:endParaRPr>
          </a:p>
        </p:txBody>
      </p:sp>
      <p:cxnSp>
        <p:nvCxnSpPr>
          <p:cNvPr id="40" name="Straight Arrow Connector 39"/>
          <p:cNvCxnSpPr>
            <a:stCxn id="39" idx="4"/>
            <a:endCxn id="41" idx="0"/>
          </p:cNvCxnSpPr>
          <p:nvPr/>
        </p:nvCxnSpPr>
        <p:spPr>
          <a:xfrm flipH="1">
            <a:off x="3190914" y="1634490"/>
            <a:ext cx="692" cy="41529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2421294" y="2049780"/>
            <a:ext cx="1539240" cy="4572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Convert to </a:t>
            </a:r>
            <a:r>
              <a:rPr lang="en-US" sz="1600" b="1" dirty="0">
                <a:solidFill>
                  <a:schemeClr val="tx1"/>
                </a:solidFill>
                <a:latin typeface="Symbol" panose="05050102010706020507" pitchFamily="18" charset="2"/>
              </a:rPr>
              <a:t>l</a:t>
            </a:r>
            <a:endParaRPr lang="en-GB" sz="1600" dirty="0"/>
          </a:p>
        </p:txBody>
      </p:sp>
      <p:sp>
        <p:nvSpPr>
          <p:cNvPr id="42" name="Rectangle 41"/>
          <p:cNvSpPr/>
          <p:nvPr/>
        </p:nvSpPr>
        <p:spPr>
          <a:xfrm>
            <a:off x="2421294" y="2887980"/>
            <a:ext cx="1539240" cy="457200"/>
          </a:xfrm>
          <a:prstGeom prst="rect">
            <a:avLst/>
          </a:prstGeom>
          <a:solidFill>
            <a:srgbClr val="20B2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Normalisation</a:t>
            </a:r>
            <a:endParaRPr lang="en-GB" sz="1600" dirty="0"/>
          </a:p>
        </p:txBody>
      </p:sp>
      <p:cxnSp>
        <p:nvCxnSpPr>
          <p:cNvPr id="43" name="Straight Arrow Connector 42"/>
          <p:cNvCxnSpPr>
            <a:stCxn id="41" idx="2"/>
            <a:endCxn id="42" idx="0"/>
          </p:cNvCxnSpPr>
          <p:nvPr/>
        </p:nvCxnSpPr>
        <p:spPr>
          <a:xfrm>
            <a:off x="3190914" y="2506980"/>
            <a:ext cx="0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42" idx="2"/>
            <a:endCxn id="29" idx="0"/>
          </p:cNvCxnSpPr>
          <p:nvPr/>
        </p:nvCxnSpPr>
        <p:spPr>
          <a:xfrm flipH="1">
            <a:off x="1383030" y="3345180"/>
            <a:ext cx="1807884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8207" y="1234378"/>
            <a:ext cx="5852326" cy="438924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Data reduction steps – Q conversion</a:t>
            </a:r>
            <a:endParaRPr lang="en-GB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3413499" y="4105308"/>
                <a:ext cx="1463478" cy="5193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𝒛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num>
                        <m:den>
                          <m: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𝝀</m:t>
                          </m:r>
                        </m:den>
                      </m:f>
                      <m:func>
                        <m:func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b="1" i="0" smtClean="0">
                              <a:latin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e>
                      </m:func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3499" y="4105308"/>
                <a:ext cx="1463478" cy="51937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/>
          <p:cNvGrpSpPr/>
          <p:nvPr/>
        </p:nvGrpSpPr>
        <p:grpSpPr>
          <a:xfrm>
            <a:off x="1209942" y="836926"/>
            <a:ext cx="2229492" cy="369332"/>
            <a:chOff x="1209942" y="742438"/>
            <a:chExt cx="2229492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1209942" y="742438"/>
                  <a:ext cx="33855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𝑰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9942" y="742438"/>
                  <a:ext cx="338554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/>
                <p:nvPr/>
              </p:nvSpPr>
              <p:spPr>
                <a:xfrm>
                  <a:off x="2990337" y="742438"/>
                  <a:ext cx="44909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𝑰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0337" y="742438"/>
                  <a:ext cx="449097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Oval 30"/>
          <p:cNvSpPr/>
          <p:nvPr/>
        </p:nvSpPr>
        <p:spPr>
          <a:xfrm>
            <a:off x="4638497" y="4213210"/>
            <a:ext cx="284023" cy="3435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40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  <p:bldP spid="25" grpId="0" animBg="1"/>
      <p:bldP spid="29" grpId="0" animBg="1"/>
      <p:bldP spid="39" grpId="0" animBg="1"/>
      <p:bldP spid="41" grpId="0" animBg="1"/>
      <p:bldP spid="42" grpId="0" animBg="1"/>
      <p:bldP spid="31" grpId="0" animBg="1"/>
      <p:bldP spid="3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586739" y="1238250"/>
            <a:ext cx="1593965" cy="396240"/>
          </a:xfrm>
          <a:prstGeom prst="ellipse">
            <a:avLst/>
          </a:prstGeom>
          <a:solidFill>
            <a:srgbClr val="F0E6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 err="1" smtClean="0">
                <a:solidFill>
                  <a:schemeClr val="tx1"/>
                </a:solidFill>
              </a:rPr>
              <a:t>InputWorkspace</a:t>
            </a:r>
            <a:endParaRPr lang="en-GB" sz="1200" b="1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>
            <a:stCxn id="15" idx="4"/>
            <a:endCxn id="21" idx="0"/>
          </p:cNvCxnSpPr>
          <p:nvPr/>
        </p:nvCxnSpPr>
        <p:spPr>
          <a:xfrm flipH="1">
            <a:off x="1383030" y="1634490"/>
            <a:ext cx="692" cy="41529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613410" y="2049780"/>
            <a:ext cx="1539240" cy="4572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Convert to </a:t>
            </a:r>
            <a:r>
              <a:rPr lang="en-US" sz="1600" b="1" dirty="0">
                <a:solidFill>
                  <a:schemeClr val="tx1"/>
                </a:solidFill>
                <a:latin typeface="Symbol" panose="05050102010706020507" pitchFamily="18" charset="2"/>
              </a:rPr>
              <a:t>l</a:t>
            </a:r>
            <a:endParaRPr lang="en-GB" sz="1600" dirty="0"/>
          </a:p>
        </p:txBody>
      </p:sp>
      <p:sp>
        <p:nvSpPr>
          <p:cNvPr id="25" name="Rectangle 24"/>
          <p:cNvSpPr/>
          <p:nvPr/>
        </p:nvSpPr>
        <p:spPr>
          <a:xfrm>
            <a:off x="613410" y="2887980"/>
            <a:ext cx="1539240" cy="457200"/>
          </a:xfrm>
          <a:prstGeom prst="rect">
            <a:avLst/>
          </a:prstGeom>
          <a:solidFill>
            <a:srgbClr val="20B2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Normalisation</a:t>
            </a:r>
            <a:endParaRPr lang="en-GB" sz="1600" dirty="0"/>
          </a:p>
        </p:txBody>
      </p:sp>
      <p:cxnSp>
        <p:nvCxnSpPr>
          <p:cNvPr id="26" name="Straight Arrow Connector 25"/>
          <p:cNvCxnSpPr>
            <a:stCxn id="21" idx="2"/>
            <a:endCxn id="25" idx="0"/>
          </p:cNvCxnSpPr>
          <p:nvPr/>
        </p:nvCxnSpPr>
        <p:spPr>
          <a:xfrm>
            <a:off x="1383030" y="2506980"/>
            <a:ext cx="0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13410" y="3726180"/>
            <a:ext cx="1539240" cy="579120"/>
          </a:xfrm>
          <a:prstGeom prst="rect">
            <a:avLst/>
          </a:prstGeom>
          <a:solidFill>
            <a:srgbClr val="20B2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Transmission Correction</a:t>
            </a:r>
            <a:endParaRPr lang="en-GB" sz="1600" dirty="0"/>
          </a:p>
        </p:txBody>
      </p:sp>
      <p:cxnSp>
        <p:nvCxnSpPr>
          <p:cNvPr id="30" name="Straight Arrow Connector 29"/>
          <p:cNvCxnSpPr>
            <a:stCxn id="25" idx="2"/>
            <a:endCxn id="29" idx="0"/>
          </p:cNvCxnSpPr>
          <p:nvPr/>
        </p:nvCxnSpPr>
        <p:spPr>
          <a:xfrm>
            <a:off x="1383030" y="3345180"/>
            <a:ext cx="0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609599" y="4686300"/>
            <a:ext cx="1539240" cy="57912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Convert to Q</a:t>
            </a:r>
            <a:endParaRPr lang="en-GB" sz="1600" dirty="0"/>
          </a:p>
        </p:txBody>
      </p:sp>
      <p:cxnSp>
        <p:nvCxnSpPr>
          <p:cNvPr id="35" name="Straight Arrow Connector 34"/>
          <p:cNvCxnSpPr>
            <a:stCxn id="29" idx="2"/>
            <a:endCxn id="34" idx="0"/>
          </p:cNvCxnSpPr>
          <p:nvPr/>
        </p:nvCxnSpPr>
        <p:spPr>
          <a:xfrm flipH="1">
            <a:off x="1379219" y="4305300"/>
            <a:ext cx="3811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2394623" y="1238250"/>
            <a:ext cx="1593965" cy="396240"/>
          </a:xfrm>
          <a:prstGeom prst="ellipse">
            <a:avLst/>
          </a:prstGeom>
          <a:solidFill>
            <a:srgbClr val="F0E6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Transmission</a:t>
            </a:r>
            <a:br>
              <a:rPr lang="en-US" sz="1200" b="1" dirty="0" smtClean="0">
                <a:solidFill>
                  <a:schemeClr val="tx1"/>
                </a:solidFill>
              </a:rPr>
            </a:br>
            <a:r>
              <a:rPr lang="en-US" sz="1200" b="1" dirty="0" smtClean="0">
                <a:solidFill>
                  <a:schemeClr val="tx1"/>
                </a:solidFill>
              </a:rPr>
              <a:t>Workspace</a:t>
            </a:r>
            <a:endParaRPr lang="en-GB" sz="1200" b="1" dirty="0">
              <a:solidFill>
                <a:schemeClr val="tx1"/>
              </a:solidFill>
            </a:endParaRPr>
          </a:p>
        </p:txBody>
      </p:sp>
      <p:cxnSp>
        <p:nvCxnSpPr>
          <p:cNvPr id="40" name="Straight Arrow Connector 39"/>
          <p:cNvCxnSpPr>
            <a:stCxn id="39" idx="4"/>
            <a:endCxn id="41" idx="0"/>
          </p:cNvCxnSpPr>
          <p:nvPr/>
        </p:nvCxnSpPr>
        <p:spPr>
          <a:xfrm flipH="1">
            <a:off x="3190914" y="1634490"/>
            <a:ext cx="692" cy="41529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2421294" y="2049780"/>
            <a:ext cx="1539240" cy="4572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Convert to </a:t>
            </a:r>
            <a:r>
              <a:rPr lang="en-US" sz="1600" b="1" dirty="0">
                <a:solidFill>
                  <a:schemeClr val="tx1"/>
                </a:solidFill>
                <a:latin typeface="Symbol" panose="05050102010706020507" pitchFamily="18" charset="2"/>
              </a:rPr>
              <a:t>l</a:t>
            </a:r>
            <a:endParaRPr lang="en-GB" sz="1600" dirty="0"/>
          </a:p>
        </p:txBody>
      </p:sp>
      <p:sp>
        <p:nvSpPr>
          <p:cNvPr id="42" name="Rectangle 41"/>
          <p:cNvSpPr/>
          <p:nvPr/>
        </p:nvSpPr>
        <p:spPr>
          <a:xfrm>
            <a:off x="2421294" y="2887980"/>
            <a:ext cx="1539240" cy="457200"/>
          </a:xfrm>
          <a:prstGeom prst="rect">
            <a:avLst/>
          </a:prstGeom>
          <a:solidFill>
            <a:srgbClr val="20B2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Normalisation</a:t>
            </a:r>
            <a:endParaRPr lang="en-GB" sz="1600" dirty="0"/>
          </a:p>
        </p:txBody>
      </p:sp>
      <p:cxnSp>
        <p:nvCxnSpPr>
          <p:cNvPr id="43" name="Straight Arrow Connector 42"/>
          <p:cNvCxnSpPr>
            <a:stCxn id="41" idx="2"/>
            <a:endCxn id="42" idx="0"/>
          </p:cNvCxnSpPr>
          <p:nvPr/>
        </p:nvCxnSpPr>
        <p:spPr>
          <a:xfrm>
            <a:off x="3190914" y="2506980"/>
            <a:ext cx="0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42" idx="2"/>
            <a:endCxn id="29" idx="0"/>
          </p:cNvCxnSpPr>
          <p:nvPr/>
        </p:nvCxnSpPr>
        <p:spPr>
          <a:xfrm flipH="1">
            <a:off x="1383030" y="3345180"/>
            <a:ext cx="1807884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-48491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Data reduction steps – Stitching</a:t>
            </a:r>
            <a:endParaRPr lang="en-GB" sz="2400" b="1" dirty="0"/>
          </a:p>
        </p:txBody>
      </p:sp>
      <p:grpSp>
        <p:nvGrpSpPr>
          <p:cNvPr id="22" name="Group 21"/>
          <p:cNvGrpSpPr/>
          <p:nvPr/>
        </p:nvGrpSpPr>
        <p:grpSpPr>
          <a:xfrm>
            <a:off x="1209942" y="836926"/>
            <a:ext cx="2229492" cy="369332"/>
            <a:chOff x="1209942" y="742438"/>
            <a:chExt cx="2229492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1209942" y="742438"/>
                  <a:ext cx="33855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𝑰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9942" y="742438"/>
                  <a:ext cx="338554" cy="36933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/>
                <p:nvPr/>
              </p:nvSpPr>
              <p:spPr>
                <a:xfrm>
                  <a:off x="2990337" y="742438"/>
                  <a:ext cx="44909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𝑰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0337" y="742438"/>
                  <a:ext cx="449097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/>
          <p:cNvGrpSpPr/>
          <p:nvPr/>
        </p:nvGrpSpPr>
        <p:grpSpPr>
          <a:xfrm>
            <a:off x="5961404" y="1194404"/>
            <a:ext cx="5852326" cy="4389244"/>
            <a:chOff x="5767726" y="1099296"/>
            <a:chExt cx="5852326" cy="438924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67726" y="1099296"/>
              <a:ext cx="5852326" cy="4389244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0613340" y="1695674"/>
              <a:ext cx="337817" cy="1384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b="1" dirty="0" smtClean="0">
                  <a:latin typeface="Symbol" panose="05050102010706020507" pitchFamily="18" charset="2"/>
                </a:rPr>
                <a:t>q</a:t>
              </a:r>
              <a:r>
                <a:rPr lang="en-US" sz="900" b="1" dirty="0" smtClean="0"/>
                <a:t>1</a:t>
              </a:r>
              <a:endParaRPr lang="en-GB" sz="900" b="1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613339" y="1834173"/>
              <a:ext cx="337817" cy="1384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b="1" dirty="0" smtClean="0">
                  <a:latin typeface="Symbol" panose="05050102010706020507" pitchFamily="18" charset="2"/>
                </a:rPr>
                <a:t>q</a:t>
              </a:r>
              <a:r>
                <a:rPr lang="en-US" sz="900" b="1" dirty="0" smtClean="0"/>
                <a:t>2</a:t>
              </a:r>
              <a:endParaRPr lang="en-GB" sz="900" b="1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613338" y="1980530"/>
              <a:ext cx="337817" cy="1384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b="1" dirty="0" smtClean="0">
                  <a:latin typeface="Symbol" panose="05050102010706020507" pitchFamily="18" charset="2"/>
                </a:rPr>
                <a:t>q</a:t>
              </a:r>
              <a:r>
                <a:rPr lang="en-US" sz="900" b="1" dirty="0"/>
                <a:t>3</a:t>
              </a:r>
              <a:endParaRPr lang="en-GB" sz="900" b="1" dirty="0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1404" y="1194404"/>
            <a:ext cx="5852326" cy="438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80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Further steps and comments</a:t>
            </a:r>
            <a:endParaRPr lang="en-GB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726141" y="1257300"/>
            <a:ext cx="45495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b="1" dirty="0" err="1" smtClean="0"/>
              <a:t>Rebinning</a:t>
            </a:r>
            <a:endParaRPr lang="en-US" b="1" dirty="0" smtClean="0"/>
          </a:p>
          <a:p>
            <a:pPr marL="742950" lvl="1" indent="-285750">
              <a:buFontTx/>
              <a:buChar char="-"/>
            </a:pPr>
            <a:r>
              <a:rPr lang="en-US" b="1" dirty="0" smtClean="0"/>
              <a:t>Should match experimental resolution</a:t>
            </a:r>
            <a:br>
              <a:rPr lang="en-US" b="1" dirty="0" smtClean="0"/>
            </a:br>
            <a:endParaRPr lang="en-US" b="1" dirty="0" smtClean="0"/>
          </a:p>
          <a:p>
            <a:pPr marL="285750" indent="-285750">
              <a:buFontTx/>
              <a:buChar char="-"/>
            </a:pPr>
            <a:r>
              <a:rPr lang="en-US" b="1" dirty="0" smtClean="0"/>
              <a:t>Error bars</a:t>
            </a:r>
            <a:br>
              <a:rPr lang="en-US" b="1" dirty="0" smtClean="0"/>
            </a:br>
            <a:endParaRPr lang="en-US" b="1" dirty="0" smtClean="0"/>
          </a:p>
          <a:p>
            <a:pPr marL="285750" indent="-285750">
              <a:buFontTx/>
              <a:buChar char="-"/>
            </a:pPr>
            <a:r>
              <a:rPr lang="en-US" b="1" dirty="0"/>
              <a:t>Kinetic </a:t>
            </a:r>
            <a:r>
              <a:rPr lang="en-US" b="1" dirty="0" smtClean="0"/>
              <a:t>data</a:t>
            </a:r>
            <a:br>
              <a:rPr lang="en-US" b="1" dirty="0" smtClean="0"/>
            </a:br>
            <a:endParaRPr lang="en-US" b="1" dirty="0"/>
          </a:p>
          <a:p>
            <a:pPr marL="285750" indent="-285750">
              <a:buFontTx/>
              <a:buChar char="-"/>
            </a:pPr>
            <a:r>
              <a:rPr lang="en-US" b="1" dirty="0" smtClean="0"/>
              <a:t>Export/save as ASCII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687773" y="688325"/>
            <a:ext cx="5852326" cy="4389244"/>
            <a:chOff x="5234165" y="978069"/>
            <a:chExt cx="5852326" cy="438924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4165" y="978069"/>
              <a:ext cx="5852326" cy="438924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9033165" y="1757000"/>
              <a:ext cx="1451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latin typeface="Symbol" panose="05050102010706020507" pitchFamily="18" charset="2"/>
                </a:rPr>
                <a:t>D</a:t>
              </a:r>
              <a:r>
                <a:rPr lang="en-US" dirty="0" err="1" smtClean="0"/>
                <a:t>q</a:t>
              </a:r>
              <a:r>
                <a:rPr lang="en-US" dirty="0" smtClean="0"/>
                <a:t>/q=0.005</a:t>
              </a:r>
              <a:endParaRPr lang="en-GB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687773" y="688325"/>
            <a:ext cx="5852326" cy="4389244"/>
            <a:chOff x="4300814" y="1971699"/>
            <a:chExt cx="5852326" cy="438924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00814" y="1971699"/>
              <a:ext cx="5852326" cy="438924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137302" y="2705711"/>
              <a:ext cx="1451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latin typeface="Symbol" panose="05050102010706020507" pitchFamily="18" charset="2"/>
                </a:rPr>
                <a:t>D</a:t>
              </a:r>
              <a:r>
                <a:rPr lang="en-US" dirty="0" err="1" smtClean="0"/>
                <a:t>q</a:t>
              </a:r>
              <a:r>
                <a:rPr lang="en-US" dirty="0" smtClean="0"/>
                <a:t>/q=0.01</a:t>
              </a:r>
              <a:endParaRPr lang="en-GB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687773" y="688325"/>
            <a:ext cx="5852326" cy="4389244"/>
            <a:chOff x="3169837" y="1234378"/>
            <a:chExt cx="5852326" cy="438924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69837" y="1234378"/>
              <a:ext cx="5852326" cy="438924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003474" y="1976027"/>
              <a:ext cx="1451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latin typeface="Symbol" panose="05050102010706020507" pitchFamily="18" charset="2"/>
                </a:rPr>
                <a:t>D</a:t>
              </a:r>
              <a:r>
                <a:rPr lang="en-US" dirty="0" err="1" smtClean="0"/>
                <a:t>q</a:t>
              </a:r>
              <a:r>
                <a:rPr lang="en-US" dirty="0" smtClean="0"/>
                <a:t>/q=0.02</a:t>
              </a:r>
              <a:endParaRPr lang="en-GB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687773" y="688325"/>
            <a:ext cx="5852326" cy="4389244"/>
            <a:chOff x="3169837" y="1234378"/>
            <a:chExt cx="5852326" cy="438924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69837" y="1234378"/>
              <a:ext cx="5852326" cy="438924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989619" y="1978854"/>
              <a:ext cx="1451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latin typeface="Symbol" panose="05050102010706020507" pitchFamily="18" charset="2"/>
                </a:rPr>
                <a:t>D</a:t>
              </a:r>
              <a:r>
                <a:rPr lang="en-US" dirty="0" err="1" smtClean="0"/>
                <a:t>q</a:t>
              </a:r>
              <a:r>
                <a:rPr lang="en-US" dirty="0" smtClean="0"/>
                <a:t>/q=0.03</a:t>
              </a:r>
              <a:endParaRPr lang="en-GB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687773" y="688325"/>
            <a:ext cx="5852326" cy="4389244"/>
            <a:chOff x="2099574" y="2331937"/>
            <a:chExt cx="5852326" cy="438924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99574" y="2331937"/>
              <a:ext cx="5852326" cy="438924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946042" y="3038106"/>
              <a:ext cx="1451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latin typeface="Symbol" panose="05050102010706020507" pitchFamily="18" charset="2"/>
                </a:rPr>
                <a:t>D</a:t>
              </a:r>
              <a:r>
                <a:rPr lang="en-US" dirty="0" err="1" smtClean="0"/>
                <a:t>q</a:t>
              </a:r>
              <a:r>
                <a:rPr lang="en-US" dirty="0" smtClean="0"/>
                <a:t>/q=0.05</a:t>
              </a:r>
              <a:endParaRPr lang="en-GB" dirty="0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7773" y="688325"/>
            <a:ext cx="5852326" cy="4389244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687773" y="688325"/>
            <a:ext cx="5852326" cy="4389244"/>
            <a:chOff x="5234165" y="978069"/>
            <a:chExt cx="5852326" cy="438924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234165" y="978069"/>
              <a:ext cx="5852326" cy="4389244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9033165" y="1757000"/>
              <a:ext cx="1451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latin typeface="Symbol" panose="05050102010706020507" pitchFamily="18" charset="2"/>
                </a:rPr>
                <a:t>D</a:t>
              </a:r>
              <a:r>
                <a:rPr lang="en-US" dirty="0" err="1" smtClean="0"/>
                <a:t>q</a:t>
              </a:r>
              <a:r>
                <a:rPr lang="en-US" dirty="0" smtClean="0"/>
                <a:t>/q=0.005</a:t>
              </a:r>
              <a:endParaRPr lang="en-GB" dirty="0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7773" y="688325"/>
            <a:ext cx="5852326" cy="438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08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Time-Of-Flight Reflectometry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98877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690264" y="4972708"/>
            <a:ext cx="9050958" cy="272716"/>
            <a:chOff x="1710088" y="3219650"/>
            <a:chExt cx="9050958" cy="272716"/>
          </a:xfrm>
        </p:grpSpPr>
        <p:sp>
          <p:nvSpPr>
            <p:cNvPr id="7" name="Rectangle 6"/>
            <p:cNvSpPr/>
            <p:nvPr/>
          </p:nvSpPr>
          <p:spPr>
            <a:xfrm>
              <a:off x="1843239" y="3219650"/>
              <a:ext cx="165233" cy="272716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74000">
                  <a:srgbClr val="FFC000"/>
                </a:gs>
                <a:gs pos="83000">
                  <a:srgbClr val="FF0000"/>
                </a:gs>
                <a:gs pos="100000">
                  <a:srgbClr val="C00000"/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061410" y="3219650"/>
              <a:ext cx="585537" cy="272716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74000">
                  <a:srgbClr val="FFC000"/>
                </a:gs>
                <a:gs pos="83000">
                  <a:srgbClr val="FF0000"/>
                </a:gs>
                <a:gs pos="100000">
                  <a:srgbClr val="C00000"/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699886" y="3219650"/>
              <a:ext cx="1281766" cy="272716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74000">
                  <a:srgbClr val="FFC000"/>
                </a:gs>
                <a:gs pos="83000">
                  <a:srgbClr val="FF0000"/>
                </a:gs>
                <a:gs pos="100000">
                  <a:srgbClr val="C00000"/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710088" y="3219650"/>
              <a:ext cx="56148" cy="272716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034592" y="3219650"/>
              <a:ext cx="2038950" cy="272716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74000">
                  <a:srgbClr val="FFC000"/>
                </a:gs>
                <a:gs pos="83000">
                  <a:srgbClr val="FF0000"/>
                </a:gs>
                <a:gs pos="100000">
                  <a:srgbClr val="C00000"/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126482" y="3219650"/>
              <a:ext cx="4634564" cy="272716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74000">
                  <a:srgbClr val="FFC000"/>
                </a:gs>
                <a:gs pos="83000">
                  <a:srgbClr val="FF0000"/>
                </a:gs>
                <a:gs pos="100000">
                  <a:srgbClr val="C00000"/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Oval 12"/>
          <p:cNvSpPr/>
          <p:nvPr/>
        </p:nvSpPr>
        <p:spPr>
          <a:xfrm>
            <a:off x="1621053" y="1581751"/>
            <a:ext cx="208548" cy="20854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1621053" y="1866498"/>
            <a:ext cx="208548" cy="2085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1621053" y="2151245"/>
            <a:ext cx="208548" cy="20854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1621053" y="2435992"/>
            <a:ext cx="208548" cy="20854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1622465" y="2720739"/>
            <a:ext cx="208548" cy="20854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1621053" y="3005486"/>
            <a:ext cx="208548" cy="20854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/>
          <p:cNvSpPr/>
          <p:nvPr/>
        </p:nvSpPr>
        <p:spPr>
          <a:xfrm>
            <a:off x="1622465" y="3290233"/>
            <a:ext cx="208548" cy="2085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/>
          <p:cNvSpPr/>
          <p:nvPr/>
        </p:nvSpPr>
        <p:spPr>
          <a:xfrm>
            <a:off x="1622465" y="3574980"/>
            <a:ext cx="208548" cy="208548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10562772" y="1513114"/>
            <a:ext cx="304800" cy="232954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012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33333E-6 L 0.7233 -3.33333E-6 " pathEditMode="relative" rAng="0" ptsTypes="AA">
                                      <p:cBhvr>
                                        <p:cTn id="6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5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L 0.7233 1.48148E-6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59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0.7233 -3.7037E-6 " pathEditMode="relative" rAng="0" ptsTypes="AA">
                                      <p:cBhvr>
                                        <p:cTn id="10" dur="7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59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L 0.7233 -3.7037E-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59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44444E-6 L 0.7233 4.44444E-6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5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22222E-6 L 0.7233 -2.22222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59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0.7233 2.59259E-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59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L 0.7233 -2.59259E-6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/>
          <p:cNvGrpSpPr/>
          <p:nvPr/>
        </p:nvGrpSpPr>
        <p:grpSpPr>
          <a:xfrm>
            <a:off x="-1" y="25400"/>
            <a:ext cx="12192001" cy="6460959"/>
            <a:chOff x="-1" y="25400"/>
            <a:chExt cx="12192001" cy="6460959"/>
          </a:xfrm>
        </p:grpSpPr>
        <p:grpSp>
          <p:nvGrpSpPr>
            <p:cNvPr id="55" name="Group 54"/>
            <p:cNvGrpSpPr/>
            <p:nvPr/>
          </p:nvGrpSpPr>
          <p:grpSpPr>
            <a:xfrm>
              <a:off x="214084" y="548519"/>
              <a:ext cx="11763831" cy="5937840"/>
              <a:chOff x="214084" y="548519"/>
              <a:chExt cx="11763831" cy="5937840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15541" y="616552"/>
                <a:ext cx="11360917" cy="586980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6832599" y="3624943"/>
                <a:ext cx="14006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sample area</a:t>
                </a:r>
                <a:endParaRPr lang="en-GB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6012543" y="1561502"/>
                <a:ext cx="140062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beam monitors</a:t>
                </a:r>
                <a:endParaRPr lang="en-GB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cxnSp>
            <p:nvCxnSpPr>
              <p:cNvPr id="9" name="Straight Arrow Connector 8"/>
              <p:cNvCxnSpPr/>
              <p:nvPr/>
            </p:nvCxnSpPr>
            <p:spPr>
              <a:xfrm flipH="1">
                <a:off x="6415315" y="2256971"/>
                <a:ext cx="177800" cy="772886"/>
              </a:xfrm>
              <a:prstGeom prst="straightConnector1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>
                <a:off x="6999514" y="2207833"/>
                <a:ext cx="664029" cy="406552"/>
              </a:xfrm>
              <a:prstGeom prst="straightConnector1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214084" y="4917930"/>
                <a:ext cx="140062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area detector</a:t>
                </a:r>
                <a:endParaRPr lang="en-GB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0577287" y="1427245"/>
                <a:ext cx="140062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beam monitor</a:t>
                </a:r>
                <a:endParaRPr lang="en-GB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cxnSp>
            <p:nvCxnSpPr>
              <p:cNvPr id="17" name="Straight Arrow Connector 16"/>
              <p:cNvCxnSpPr/>
              <p:nvPr/>
            </p:nvCxnSpPr>
            <p:spPr>
              <a:xfrm flipH="1" flipV="1">
                <a:off x="11277601" y="1055914"/>
                <a:ext cx="10885" cy="422201"/>
              </a:xfrm>
              <a:prstGeom prst="straightConnector1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9020627" y="2732315"/>
                <a:ext cx="14006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slits</a:t>
                </a:r>
                <a:endParaRPr lang="en-GB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cxnSp>
            <p:nvCxnSpPr>
              <p:cNvPr id="20" name="Straight Arrow Connector 19"/>
              <p:cNvCxnSpPr/>
              <p:nvPr/>
            </p:nvCxnSpPr>
            <p:spPr>
              <a:xfrm flipH="1" flipV="1">
                <a:off x="9463315" y="2322287"/>
                <a:ext cx="174171" cy="410028"/>
              </a:xfrm>
              <a:prstGeom prst="straightConnector1">
                <a:avLst/>
              </a:prstGeom>
              <a:ln w="28575">
                <a:solidFill>
                  <a:schemeClr val="bg2">
                    <a:lumMod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 flipV="1">
                <a:off x="9838943" y="1712687"/>
                <a:ext cx="389059" cy="994227"/>
              </a:xfrm>
              <a:prstGeom prst="straightConnector1">
                <a:avLst/>
              </a:prstGeom>
              <a:ln w="28575">
                <a:solidFill>
                  <a:schemeClr val="bg2">
                    <a:lumMod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 flipH="1" flipV="1">
                <a:off x="8106231" y="2837543"/>
                <a:ext cx="1328055" cy="43151"/>
              </a:xfrm>
              <a:prstGeom prst="straightConnector1">
                <a:avLst/>
              </a:prstGeom>
              <a:ln w="28575">
                <a:solidFill>
                  <a:schemeClr val="bg2">
                    <a:lumMod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 flipH="1">
                <a:off x="8454572" y="1396458"/>
                <a:ext cx="235858" cy="811375"/>
              </a:xfrm>
              <a:prstGeom prst="straightConnector1">
                <a:avLst/>
              </a:prstGeom>
              <a:ln w="28575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>
                <a:off x="8891888" y="1362895"/>
                <a:ext cx="720198" cy="215143"/>
              </a:xfrm>
              <a:prstGeom prst="straightConnector1">
                <a:avLst/>
              </a:prstGeom>
              <a:ln w="28575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>
                <a:off x="8011882" y="548519"/>
                <a:ext cx="170905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/>
                  <a:t>neutron guides</a:t>
                </a:r>
                <a:endParaRPr lang="en-GB" b="1" dirty="0"/>
              </a:p>
            </p:txBody>
          </p:sp>
          <p:cxnSp>
            <p:nvCxnSpPr>
              <p:cNvPr id="39" name="Straight Arrow Connector 38"/>
              <p:cNvCxnSpPr/>
              <p:nvPr/>
            </p:nvCxnSpPr>
            <p:spPr>
              <a:xfrm>
                <a:off x="9612086" y="812023"/>
                <a:ext cx="1112230" cy="24209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/>
              <p:nvPr/>
            </p:nvCxnSpPr>
            <p:spPr>
              <a:xfrm>
                <a:off x="9376229" y="917851"/>
                <a:ext cx="462714" cy="597889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/>
              <p:cNvSpPr txBox="1"/>
              <p:nvPr/>
            </p:nvSpPr>
            <p:spPr>
              <a:xfrm>
                <a:off x="7888513" y="1027126"/>
                <a:ext cx="16618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FFC000"/>
                    </a:solidFill>
                  </a:rPr>
                  <a:t>supermirrors</a:t>
                </a:r>
                <a:endParaRPr lang="en-GB" b="1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3421744" y="3624943"/>
                <a:ext cx="16219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002060"/>
                    </a:solidFill>
                  </a:rPr>
                  <a:t>vacuum vessel</a:t>
                </a:r>
                <a:endParaRPr lang="en-GB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54" name="Freeform 53"/>
              <p:cNvSpPr/>
              <p:nvPr/>
            </p:nvSpPr>
            <p:spPr>
              <a:xfrm rot="21206465">
                <a:off x="7697255" y="844758"/>
                <a:ext cx="510169" cy="1490314"/>
              </a:xfrm>
              <a:custGeom>
                <a:avLst/>
                <a:gdLst>
                  <a:gd name="connsiteX0" fmla="*/ 510169 w 510169"/>
                  <a:gd name="connsiteY0" fmla="*/ 0 h 1360714"/>
                  <a:gd name="connsiteX1" fmla="*/ 2169 w 510169"/>
                  <a:gd name="connsiteY1" fmla="*/ 431800 h 1360714"/>
                  <a:gd name="connsiteX2" fmla="*/ 361398 w 510169"/>
                  <a:gd name="connsiteY2" fmla="*/ 1360714 h 1360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10169" h="1360714">
                    <a:moveTo>
                      <a:pt x="510169" y="0"/>
                    </a:moveTo>
                    <a:cubicBezTo>
                      <a:pt x="268566" y="102507"/>
                      <a:pt x="26964" y="205015"/>
                      <a:pt x="2169" y="431800"/>
                    </a:cubicBezTo>
                    <a:cubicBezTo>
                      <a:pt x="-22626" y="658585"/>
                      <a:pt x="169386" y="1009649"/>
                      <a:pt x="361398" y="1360714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56" name="TextBox 55"/>
            <p:cNvSpPr txBox="1"/>
            <p:nvPr/>
          </p:nvSpPr>
          <p:spPr>
            <a:xfrm>
              <a:off x="-1" y="25400"/>
              <a:ext cx="121920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INTER Reflectometer</a:t>
              </a:r>
              <a:endParaRPr lang="en-GB" sz="2400" b="1" dirty="0"/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flipH="1">
              <a:off x="11256703" y="692635"/>
              <a:ext cx="413656" cy="21323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H="1">
              <a:off x="937846" y="5480511"/>
              <a:ext cx="422710" cy="17671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2914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690264" y="4972708"/>
            <a:ext cx="9050958" cy="272716"/>
            <a:chOff x="1710088" y="3219650"/>
            <a:chExt cx="9050958" cy="272716"/>
          </a:xfrm>
        </p:grpSpPr>
        <p:sp>
          <p:nvSpPr>
            <p:cNvPr id="7" name="Rectangle 6"/>
            <p:cNvSpPr/>
            <p:nvPr/>
          </p:nvSpPr>
          <p:spPr>
            <a:xfrm>
              <a:off x="1843239" y="3219650"/>
              <a:ext cx="165233" cy="272716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74000">
                  <a:srgbClr val="FFC000"/>
                </a:gs>
                <a:gs pos="83000">
                  <a:srgbClr val="FF0000"/>
                </a:gs>
                <a:gs pos="100000">
                  <a:srgbClr val="C00000"/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061410" y="3219650"/>
              <a:ext cx="585537" cy="272716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74000">
                  <a:srgbClr val="FFC000"/>
                </a:gs>
                <a:gs pos="83000">
                  <a:srgbClr val="FF0000"/>
                </a:gs>
                <a:gs pos="100000">
                  <a:srgbClr val="C00000"/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699886" y="3219650"/>
              <a:ext cx="1281766" cy="272716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74000">
                  <a:srgbClr val="FFC000"/>
                </a:gs>
                <a:gs pos="83000">
                  <a:srgbClr val="FF0000"/>
                </a:gs>
                <a:gs pos="100000">
                  <a:srgbClr val="C00000"/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710088" y="3219650"/>
              <a:ext cx="56148" cy="272716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034592" y="3219650"/>
              <a:ext cx="2038950" cy="272716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74000">
                  <a:srgbClr val="FFC000"/>
                </a:gs>
                <a:gs pos="83000">
                  <a:srgbClr val="FF0000"/>
                </a:gs>
                <a:gs pos="100000">
                  <a:srgbClr val="C00000"/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126482" y="3219650"/>
              <a:ext cx="4634564" cy="272716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74000">
                  <a:srgbClr val="FFC000"/>
                </a:gs>
                <a:gs pos="83000">
                  <a:srgbClr val="FF0000"/>
                </a:gs>
                <a:gs pos="100000">
                  <a:srgbClr val="C00000"/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Oval 12"/>
          <p:cNvSpPr/>
          <p:nvPr/>
        </p:nvSpPr>
        <p:spPr>
          <a:xfrm>
            <a:off x="1621053" y="2550585"/>
            <a:ext cx="208548" cy="20854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1621053" y="2550585"/>
            <a:ext cx="208548" cy="2085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1622465" y="2550585"/>
            <a:ext cx="208548" cy="20854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1622465" y="2550585"/>
            <a:ext cx="208548" cy="20854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1614064" y="2550585"/>
            <a:ext cx="208548" cy="20854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1621053" y="2550585"/>
            <a:ext cx="208548" cy="20854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/>
          <p:cNvSpPr/>
          <p:nvPr/>
        </p:nvSpPr>
        <p:spPr>
          <a:xfrm>
            <a:off x="1614064" y="2550585"/>
            <a:ext cx="208548" cy="2085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/>
          <p:cNvSpPr/>
          <p:nvPr/>
        </p:nvSpPr>
        <p:spPr>
          <a:xfrm>
            <a:off x="1621053" y="2550585"/>
            <a:ext cx="208548" cy="208548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10562772" y="1513114"/>
            <a:ext cx="304800" cy="232954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24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96296E-6 L 0.7233 2.96296E-6 " pathEditMode="relative" rAng="0" ptsTypes="AA">
                                      <p:cBhvr>
                                        <p:cTn id="6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5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96296E-6 L 0.7233 2.96296E-6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59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96296E-6 L 0.7233 2.96296E-6 " pathEditMode="relative" rAng="0" ptsTypes="AA">
                                      <p:cBhvr>
                                        <p:cTn id="10" dur="7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59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96296E-6 L 0.7233 2.96296E-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59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96296E-6 L 0.7233 2.96296E-6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5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96296E-6 L 0.7233 2.96296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59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96296E-6 L 0.7233 2.96296E-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59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96296E-6 L 0.7233 2.96296E-6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170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00828" y="3244334"/>
            <a:ext cx="6190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FILM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04531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Time-Of-Flight Reflectometry</a:t>
            </a:r>
            <a:endParaRPr lang="en-GB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83771" y="1008743"/>
            <a:ext cx="42817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Reflectivity measured from a surface is defined as the ratio of </a:t>
            </a:r>
            <a:br>
              <a:rPr lang="en-US" b="1" dirty="0" smtClean="0"/>
            </a:br>
            <a:r>
              <a:rPr lang="en-US" b="1" u="sng" dirty="0" smtClean="0"/>
              <a:t>reflected</a:t>
            </a:r>
            <a:r>
              <a:rPr lang="en-US" b="1" dirty="0" smtClean="0"/>
              <a:t> intensity to </a:t>
            </a:r>
            <a:r>
              <a:rPr lang="en-US" b="1" u="sng" dirty="0" smtClean="0"/>
              <a:t>incident</a:t>
            </a:r>
            <a:r>
              <a:rPr lang="en-US" b="1" dirty="0" smtClean="0"/>
              <a:t> intensity:</a:t>
            </a:r>
            <a:endParaRPr lang="en-GB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573488" y="1187606"/>
                <a:ext cx="972457" cy="62844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GB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𝑰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𝑰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000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3488" y="1187606"/>
                <a:ext cx="972457" cy="6284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116288" y="1188056"/>
                <a:ext cx="1491343" cy="6279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𝑸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GB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𝑰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𝑰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000" b="1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6288" y="1188056"/>
                <a:ext cx="1491343" cy="6279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3782785" y="3239894"/>
            <a:ext cx="4626430" cy="2583085"/>
            <a:chOff x="3650569" y="2712590"/>
            <a:chExt cx="4626430" cy="2583085"/>
          </a:xfrm>
        </p:grpSpPr>
        <p:graphicFrame>
          <p:nvGraphicFramePr>
            <p:cNvPr id="23" name="Diagram 22"/>
            <p:cNvGraphicFramePr/>
            <p:nvPr>
              <p:extLst>
                <p:ext uri="{D42A27DB-BD31-4B8C-83A1-F6EECF244321}">
                  <p14:modId xmlns:p14="http://schemas.microsoft.com/office/powerpoint/2010/main" val="468012041"/>
                </p:ext>
              </p:extLst>
            </p:nvPr>
          </p:nvGraphicFramePr>
          <p:xfrm>
            <a:off x="3650569" y="2712590"/>
            <a:ext cx="4626430" cy="258308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24" name="TextBox 23"/>
            <p:cNvSpPr txBox="1"/>
            <p:nvPr/>
          </p:nvSpPr>
          <p:spPr>
            <a:xfrm>
              <a:off x="3686629" y="3804078"/>
              <a:ext cx="5660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(a)</a:t>
              </a:r>
              <a:endParaRPr lang="en-GB" sz="2000" b="1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686629" y="4540593"/>
              <a:ext cx="5660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(b)</a:t>
              </a:r>
              <a:endParaRPr lang="en-GB" sz="2000" b="1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490216" y="2479151"/>
            <a:ext cx="4247753" cy="369332"/>
            <a:chOff x="2490216" y="2479151"/>
            <a:chExt cx="4247753" cy="369332"/>
          </a:xfrm>
        </p:grpSpPr>
        <p:sp>
          <p:nvSpPr>
            <p:cNvPr id="15" name="TextBox 14"/>
            <p:cNvSpPr txBox="1"/>
            <p:nvPr/>
          </p:nvSpPr>
          <p:spPr>
            <a:xfrm>
              <a:off x="2490216" y="2479151"/>
              <a:ext cx="22064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 smtClean="0"/>
                <a:t>What we measure:</a:t>
              </a:r>
              <a:endParaRPr lang="en-GB" b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5246626" y="2509928"/>
                  <a:ext cx="1491343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𝑰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𝑻𝑶𝑭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GB" sz="2000" b="1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46626" y="2509928"/>
                  <a:ext cx="1491343" cy="307777"/>
                </a:xfrm>
                <a:prstGeom prst="rect">
                  <a:avLst/>
                </a:prstGeom>
                <a:blipFill>
                  <a:blip r:embed="rId11"/>
                  <a:stretch>
                    <a:fillRect t="-4000" b="-36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46259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Time-Of-Flight Reflectometry</a:t>
            </a:r>
            <a:endParaRPr lang="en-GB" sz="2400" b="1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1772" y="622507"/>
            <a:ext cx="4111520" cy="274101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98" y="616989"/>
            <a:ext cx="2746531" cy="274653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1242" y="595012"/>
            <a:ext cx="4167918" cy="2768508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1711767" y="3755267"/>
            <a:ext cx="208548" cy="20854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/>
          <p:cNvSpPr/>
          <p:nvPr/>
        </p:nvSpPr>
        <p:spPr>
          <a:xfrm>
            <a:off x="1711767" y="4040014"/>
            <a:ext cx="208548" cy="2085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/>
          <p:cNvSpPr/>
          <p:nvPr/>
        </p:nvSpPr>
        <p:spPr>
          <a:xfrm>
            <a:off x="1711767" y="4324761"/>
            <a:ext cx="208548" cy="20854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/>
          <p:cNvSpPr/>
          <p:nvPr/>
        </p:nvSpPr>
        <p:spPr>
          <a:xfrm>
            <a:off x="1711767" y="4609508"/>
            <a:ext cx="208548" cy="20854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/>
          <p:cNvSpPr/>
          <p:nvPr/>
        </p:nvSpPr>
        <p:spPr>
          <a:xfrm>
            <a:off x="1713179" y="4894255"/>
            <a:ext cx="208548" cy="20854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/>
          <p:cNvSpPr/>
          <p:nvPr/>
        </p:nvSpPr>
        <p:spPr>
          <a:xfrm>
            <a:off x="1711767" y="5179002"/>
            <a:ext cx="208548" cy="20854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/>
          <p:cNvSpPr/>
          <p:nvPr/>
        </p:nvSpPr>
        <p:spPr>
          <a:xfrm>
            <a:off x="1713179" y="5463749"/>
            <a:ext cx="208548" cy="2085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l 38"/>
          <p:cNvSpPr/>
          <p:nvPr/>
        </p:nvSpPr>
        <p:spPr>
          <a:xfrm>
            <a:off x="1713179" y="5748496"/>
            <a:ext cx="208548" cy="208548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/>
          <p:cNvSpPr/>
          <p:nvPr/>
        </p:nvSpPr>
        <p:spPr>
          <a:xfrm>
            <a:off x="10653486" y="3686630"/>
            <a:ext cx="304800" cy="232954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246626" y="3473096"/>
                <a:ext cx="1491343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𝑰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𝑻𝑶𝑭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000" b="1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6626" y="3473096"/>
                <a:ext cx="1491343" cy="307777"/>
              </a:xfrm>
              <a:prstGeom prst="rect">
                <a:avLst/>
              </a:prstGeom>
              <a:blipFill>
                <a:blip r:embed="rId5"/>
                <a:stretch>
                  <a:fillRect t="-4000" b="-36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8215763" y="981517"/>
            <a:ext cx="3467197" cy="2112581"/>
            <a:chOff x="861428" y="1048268"/>
            <a:chExt cx="6503145" cy="3962401"/>
          </a:xfrm>
        </p:grpSpPr>
        <p:pic>
          <p:nvPicPr>
            <p:cNvPr id="17" name="Picture 2" descr="Finish time distribution for male runners at Paris marathon 201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428" y="1048268"/>
              <a:ext cx="6353174" cy="3962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3311123" y="1568760"/>
              <a:ext cx="4053450" cy="577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Paris marathon 2014</a:t>
              </a:r>
              <a:endParaRPr lang="en-GB" sz="1400" b="1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816041" y="6202925"/>
            <a:ext cx="9050958" cy="272716"/>
            <a:chOff x="1710088" y="3219650"/>
            <a:chExt cx="9050958" cy="272716"/>
          </a:xfrm>
        </p:grpSpPr>
        <p:sp>
          <p:nvSpPr>
            <p:cNvPr id="20" name="Rectangle 19"/>
            <p:cNvSpPr/>
            <p:nvPr/>
          </p:nvSpPr>
          <p:spPr>
            <a:xfrm>
              <a:off x="1843239" y="3219650"/>
              <a:ext cx="165233" cy="272716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74000">
                  <a:srgbClr val="FFC000"/>
                </a:gs>
                <a:gs pos="83000">
                  <a:srgbClr val="FF0000"/>
                </a:gs>
                <a:gs pos="100000">
                  <a:srgbClr val="C00000"/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061410" y="3219650"/>
              <a:ext cx="585537" cy="272716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74000">
                  <a:srgbClr val="FFC000"/>
                </a:gs>
                <a:gs pos="83000">
                  <a:srgbClr val="FF0000"/>
                </a:gs>
                <a:gs pos="100000">
                  <a:srgbClr val="C00000"/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699886" y="3219650"/>
              <a:ext cx="1281766" cy="272716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74000">
                  <a:srgbClr val="FFC000"/>
                </a:gs>
                <a:gs pos="83000">
                  <a:srgbClr val="FF0000"/>
                </a:gs>
                <a:gs pos="100000">
                  <a:srgbClr val="C00000"/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710088" y="3219650"/>
              <a:ext cx="56148" cy="272716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034592" y="3219650"/>
              <a:ext cx="2038950" cy="272716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74000">
                  <a:srgbClr val="FFC000"/>
                </a:gs>
                <a:gs pos="83000">
                  <a:srgbClr val="FF0000"/>
                </a:gs>
                <a:gs pos="100000">
                  <a:srgbClr val="C00000"/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126482" y="3219650"/>
              <a:ext cx="4634564" cy="272716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74000">
                  <a:srgbClr val="FFC000"/>
                </a:gs>
                <a:gs pos="83000">
                  <a:srgbClr val="FF0000"/>
                </a:gs>
                <a:gs pos="100000">
                  <a:srgbClr val="C00000"/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9857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0.72331 -1.48148E-6 " pathEditMode="relative" rAng="0" ptsTypes="AA">
                                      <p:cBhvr>
                                        <p:cTn id="26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59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72331 3.33333E-6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59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0.72331 -3.33333E-6 " pathEditMode="relative" rAng="0" ptsTypes="AA">
                                      <p:cBhvr>
                                        <p:cTn id="30" dur="7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59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48148E-6 L 0.72331 1.48148E-6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59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6 L 0.72331 -3.7037E-6 " pathEditMode="relative" rAng="0" ptsTypes="AA">
                                      <p:cBhvr>
                                        <p:cTn id="34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59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L 0.72331 -3.7037E-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59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44444E-6 L 0.72331 4.44444E-6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59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7.40741E-7 L 0.72331 -7.40741E-7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Time-Of-Flight Reflectometry</a:t>
            </a:r>
            <a:endParaRPr lang="en-GB" sz="24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1772" y="622507"/>
            <a:ext cx="4111520" cy="27410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98" y="616989"/>
            <a:ext cx="2746531" cy="2746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1242" y="595012"/>
            <a:ext cx="4167918" cy="276850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95510" y="3481889"/>
            <a:ext cx="11796490" cy="3045824"/>
            <a:chOff x="72573" y="1549399"/>
            <a:chExt cx="11796490" cy="304582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/>
            <a:srcRect l="17304" t="19876" r="6603" b="20497"/>
            <a:stretch/>
          </p:blipFill>
          <p:spPr>
            <a:xfrm>
              <a:off x="1113970" y="2725013"/>
              <a:ext cx="504371" cy="70398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5"/>
            <a:srcRect l="17339" t="19876" r="10280" b="20109"/>
            <a:stretch/>
          </p:blipFill>
          <p:spPr>
            <a:xfrm>
              <a:off x="2361485" y="2720442"/>
              <a:ext cx="1100170" cy="70855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/>
            <a:srcRect l="17362" t="19876" r="10281" b="19852"/>
            <a:stretch/>
          </p:blipFill>
          <p:spPr>
            <a:xfrm>
              <a:off x="5844926" y="2720442"/>
              <a:ext cx="1923853" cy="71160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5"/>
            <a:srcRect l="17362" t="19876" r="10281" b="19852"/>
            <a:stretch/>
          </p:blipFill>
          <p:spPr>
            <a:xfrm>
              <a:off x="9336791" y="2720442"/>
              <a:ext cx="2532272" cy="711606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1113970" y="1549400"/>
              <a:ext cx="203200" cy="838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200" b="1" dirty="0" smtClean="0">
                  <a:solidFill>
                    <a:schemeClr val="tx1"/>
                  </a:solidFill>
                </a:rPr>
                <a:t>Monitor 1</a:t>
              </a:r>
              <a:endParaRPr lang="en-GB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361485" y="1549400"/>
              <a:ext cx="203200" cy="83820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200" b="1" dirty="0" smtClean="0">
                  <a:solidFill>
                    <a:schemeClr val="tx1"/>
                  </a:solidFill>
                </a:rPr>
                <a:t>Monitor 2</a:t>
              </a:r>
              <a:endParaRPr lang="en-GB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844926" y="1549400"/>
              <a:ext cx="203200" cy="83820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200" b="1" dirty="0" smtClean="0">
                  <a:solidFill>
                    <a:schemeClr val="tx1"/>
                  </a:solidFill>
                </a:rPr>
                <a:t>Monitor 3</a:t>
              </a:r>
              <a:endParaRPr lang="en-GB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9336791" y="1549400"/>
              <a:ext cx="203200" cy="83820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200" b="1" dirty="0" smtClean="0">
                  <a:solidFill>
                    <a:schemeClr val="tx1"/>
                  </a:solidFill>
                </a:rPr>
                <a:t>Detector</a:t>
              </a:r>
              <a:endParaRPr lang="en-GB" sz="1200" b="1" dirty="0">
                <a:solidFill>
                  <a:schemeClr val="tx1"/>
                </a:solidFill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5"/>
            <a:srcRect l="17304" t="19876" r="6603" b="20497"/>
            <a:stretch/>
          </p:blipFill>
          <p:spPr>
            <a:xfrm>
              <a:off x="243823" y="2720442"/>
              <a:ext cx="187977" cy="703987"/>
            </a:xfrm>
            <a:prstGeom prst="rect">
              <a:avLst/>
            </a:prstGeom>
          </p:spPr>
        </p:pic>
        <p:sp>
          <p:nvSpPr>
            <p:cNvPr id="31" name="Oval 30"/>
            <p:cNvSpPr/>
            <p:nvPr/>
          </p:nvSpPr>
          <p:spPr>
            <a:xfrm rot="16200000">
              <a:off x="-126999" y="1748971"/>
              <a:ext cx="830943" cy="431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600" b="1" dirty="0" smtClean="0"/>
                <a:t>Source</a:t>
              </a:r>
              <a:endParaRPr lang="en-GB" sz="1600" b="1" dirty="0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51313" y="3109091"/>
              <a:ext cx="8048171" cy="1486132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1786890" y="6354386"/>
            <a:ext cx="9205950" cy="514302"/>
            <a:chOff x="1786890" y="6354386"/>
            <a:chExt cx="9205950" cy="514302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1786890" y="6469380"/>
              <a:ext cx="878586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10590069" y="6369626"/>
              <a:ext cx="0" cy="20885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842414" y="6354386"/>
              <a:ext cx="0" cy="20885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3901787" y="6364951"/>
              <a:ext cx="0" cy="20885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6441540" y="6522726"/>
              <a:ext cx="8055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17 m</a:t>
              </a:r>
              <a:endParaRPr lang="en-GB" sz="1600" b="1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0187297" y="6530134"/>
              <a:ext cx="8055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20 m</a:t>
              </a:r>
              <a:endParaRPr lang="en-GB" sz="1600" b="1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499015" y="6503500"/>
              <a:ext cx="8055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15 m</a:t>
              </a:r>
              <a:endParaRPr lang="en-GB" sz="1600" b="1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8215763" y="981517"/>
            <a:ext cx="3467197" cy="2112581"/>
            <a:chOff x="861428" y="1048268"/>
            <a:chExt cx="6503145" cy="3962401"/>
          </a:xfrm>
        </p:grpSpPr>
        <p:pic>
          <p:nvPicPr>
            <p:cNvPr id="42" name="Picture 2" descr="Finish time distribution for male runners at Paris marathon 201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428" y="1048268"/>
              <a:ext cx="6353174" cy="3962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3311123" y="1568760"/>
              <a:ext cx="4053450" cy="577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Paris marathon 2014</a:t>
              </a:r>
              <a:endParaRPr lang="en-GB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15880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89286" y="572925"/>
            <a:ext cx="5649989" cy="3044055"/>
            <a:chOff x="861428" y="1048268"/>
            <a:chExt cx="7354505" cy="3962401"/>
          </a:xfrm>
        </p:grpSpPr>
        <p:pic>
          <p:nvPicPr>
            <p:cNvPr id="2050" name="Picture 2" descr="Finish time distribution for male runners at Paris marathon 201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428" y="1048268"/>
              <a:ext cx="6353175" cy="3962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2303988" y="1624093"/>
              <a:ext cx="59119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Paris marathon 2014</a:t>
              </a:r>
              <a:endParaRPr lang="en-GB" b="1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915270" y="602602"/>
            <a:ext cx="6555846" cy="3777960"/>
            <a:chOff x="5419024" y="405866"/>
            <a:chExt cx="6999634" cy="403370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9024" y="405866"/>
              <a:ext cx="6167336" cy="403370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052001" y="1265226"/>
              <a:ext cx="5366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London marathon 2010</a:t>
              </a:r>
              <a:endParaRPr lang="en-GB" b="1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Time-Of-Flight Reflectometry</a:t>
            </a:r>
            <a:endParaRPr lang="en-GB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6879" y="2089396"/>
            <a:ext cx="3857625" cy="41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43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561" y="2315506"/>
            <a:ext cx="5365917" cy="38923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560" y="2315506"/>
            <a:ext cx="5365917" cy="38923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91596" y="533123"/>
            <a:ext cx="8048171" cy="14861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Time-Of-Flight Reflectometry</a:t>
            </a:r>
            <a:endParaRPr lang="en-GB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2900" t="11523" r="9060"/>
          <a:stretch/>
        </p:blipFill>
        <p:spPr>
          <a:xfrm>
            <a:off x="5377542" y="2764971"/>
            <a:ext cx="4648201" cy="338842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016829" y="2859314"/>
            <a:ext cx="954313" cy="283028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4974771" y="2764970"/>
            <a:ext cx="903515" cy="9071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971142" y="5689596"/>
            <a:ext cx="907144" cy="5080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 rot="3011537">
            <a:off x="906969" y="1082620"/>
            <a:ext cx="203200" cy="8382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Monitor 1</a:t>
            </a:r>
            <a:endParaRPr lang="en-GB" sz="1200" b="1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3011537">
            <a:off x="2154484" y="1082620"/>
            <a:ext cx="203200" cy="8382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Monitor 2</a:t>
            </a:r>
            <a:endParaRPr lang="en-GB" sz="1200" b="1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 rot="3011537">
            <a:off x="5876916" y="1626650"/>
            <a:ext cx="203200" cy="83820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Monitor 3</a:t>
            </a:r>
            <a:endParaRPr lang="en-GB" sz="1200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rot="3011537">
            <a:off x="10338168" y="1600156"/>
            <a:ext cx="203200" cy="8382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Detector</a:t>
            </a:r>
            <a:endParaRPr lang="en-GB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15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Data reduction steps</a:t>
            </a:r>
            <a:endParaRPr lang="en-GB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4998" y="853440"/>
            <a:ext cx="4951767" cy="55051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232" y="949435"/>
            <a:ext cx="2633612" cy="5172489"/>
          </a:xfrm>
          <a:prstGeom prst="rect">
            <a:avLst/>
          </a:prstGeom>
          <a:solidFill>
            <a:srgbClr val="F0E68C"/>
          </a:solidFill>
        </p:spPr>
      </p:pic>
      <p:grpSp>
        <p:nvGrpSpPr>
          <p:cNvPr id="50" name="Group 49"/>
          <p:cNvGrpSpPr/>
          <p:nvPr/>
        </p:nvGrpSpPr>
        <p:grpSpPr>
          <a:xfrm>
            <a:off x="586739" y="1238250"/>
            <a:ext cx="3401849" cy="4027170"/>
            <a:chOff x="586739" y="1238250"/>
            <a:chExt cx="3401849" cy="4027170"/>
          </a:xfrm>
        </p:grpSpPr>
        <p:grpSp>
          <p:nvGrpSpPr>
            <p:cNvPr id="38" name="Group 37"/>
            <p:cNvGrpSpPr/>
            <p:nvPr/>
          </p:nvGrpSpPr>
          <p:grpSpPr>
            <a:xfrm>
              <a:off x="586739" y="1238250"/>
              <a:ext cx="1593965" cy="4027170"/>
              <a:chOff x="1013459" y="1272540"/>
              <a:chExt cx="1593965" cy="4027170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1013459" y="1272540"/>
                <a:ext cx="1593965" cy="396240"/>
              </a:xfrm>
              <a:prstGeom prst="ellipse">
                <a:avLst/>
              </a:prstGeom>
              <a:solidFill>
                <a:srgbClr val="F0E68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200" b="1" dirty="0" err="1" smtClean="0">
                    <a:solidFill>
                      <a:schemeClr val="tx1"/>
                    </a:solidFill>
                  </a:rPr>
                  <a:t>InputWorkspace</a:t>
                </a:r>
                <a:endParaRPr lang="en-GB" sz="1200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0" name="Straight Arrow Connector 19"/>
              <p:cNvCxnSpPr>
                <a:stCxn id="15" idx="4"/>
                <a:endCxn id="21" idx="0"/>
              </p:cNvCxnSpPr>
              <p:nvPr/>
            </p:nvCxnSpPr>
            <p:spPr>
              <a:xfrm flipH="1">
                <a:off x="1809750" y="1668780"/>
                <a:ext cx="692" cy="41529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1040130" y="2084070"/>
                <a:ext cx="1539240" cy="457200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 smtClean="0">
                    <a:solidFill>
                      <a:schemeClr val="tx1"/>
                    </a:solidFill>
                  </a:rPr>
                  <a:t>Convert to </a:t>
                </a:r>
                <a:r>
                  <a:rPr lang="en-US" sz="1600" b="1" dirty="0" smtClean="0">
                    <a:solidFill>
                      <a:schemeClr val="tx1"/>
                    </a:solidFill>
                    <a:latin typeface="Symbol" panose="05050102010706020507" pitchFamily="18" charset="2"/>
                  </a:rPr>
                  <a:t>l</a:t>
                </a:r>
                <a:endParaRPr lang="en-GB" sz="1600" dirty="0">
                  <a:latin typeface="Symbol" panose="05050102010706020507" pitchFamily="18" charset="2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1040130" y="2922270"/>
                <a:ext cx="1539240" cy="457200"/>
              </a:xfrm>
              <a:prstGeom prst="rect">
                <a:avLst/>
              </a:prstGeom>
              <a:solidFill>
                <a:srgbClr val="20B2A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 err="1" smtClean="0">
                    <a:solidFill>
                      <a:schemeClr val="tx1"/>
                    </a:solidFill>
                  </a:rPr>
                  <a:t>Normalisation</a:t>
                </a:r>
                <a:endParaRPr lang="en-GB" sz="1600" dirty="0"/>
              </a:p>
            </p:txBody>
          </p:sp>
          <p:cxnSp>
            <p:nvCxnSpPr>
              <p:cNvPr id="26" name="Straight Arrow Connector 25"/>
              <p:cNvCxnSpPr>
                <a:stCxn id="21" idx="2"/>
                <a:endCxn id="25" idx="0"/>
              </p:cNvCxnSpPr>
              <p:nvPr/>
            </p:nvCxnSpPr>
            <p:spPr>
              <a:xfrm>
                <a:off x="1809750" y="2541270"/>
                <a:ext cx="0" cy="3810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Rectangle 28"/>
              <p:cNvSpPr/>
              <p:nvPr/>
            </p:nvSpPr>
            <p:spPr>
              <a:xfrm>
                <a:off x="1040130" y="3760470"/>
                <a:ext cx="1539240" cy="579120"/>
              </a:xfrm>
              <a:prstGeom prst="rect">
                <a:avLst/>
              </a:prstGeom>
              <a:solidFill>
                <a:srgbClr val="20B2A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 smtClean="0">
                    <a:solidFill>
                      <a:schemeClr val="tx1"/>
                    </a:solidFill>
                  </a:rPr>
                  <a:t>Transmission Correction</a:t>
                </a:r>
                <a:endParaRPr lang="en-GB" sz="1600" dirty="0"/>
              </a:p>
            </p:txBody>
          </p:sp>
          <p:cxnSp>
            <p:nvCxnSpPr>
              <p:cNvPr id="30" name="Straight Arrow Connector 29"/>
              <p:cNvCxnSpPr>
                <a:stCxn id="25" idx="2"/>
                <a:endCxn id="29" idx="0"/>
              </p:cNvCxnSpPr>
              <p:nvPr/>
            </p:nvCxnSpPr>
            <p:spPr>
              <a:xfrm>
                <a:off x="1809750" y="3379470"/>
                <a:ext cx="0" cy="3810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Rectangle 33"/>
              <p:cNvSpPr/>
              <p:nvPr/>
            </p:nvSpPr>
            <p:spPr>
              <a:xfrm>
                <a:off x="1036319" y="4720590"/>
                <a:ext cx="1539240" cy="579120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 smtClean="0">
                    <a:solidFill>
                      <a:schemeClr val="tx1"/>
                    </a:solidFill>
                  </a:rPr>
                  <a:t>Convert to Q</a:t>
                </a:r>
                <a:endParaRPr lang="en-GB" sz="1600" dirty="0"/>
              </a:p>
            </p:txBody>
          </p:sp>
          <p:cxnSp>
            <p:nvCxnSpPr>
              <p:cNvPr id="35" name="Straight Arrow Connector 34"/>
              <p:cNvCxnSpPr>
                <a:stCxn id="29" idx="2"/>
                <a:endCxn id="34" idx="0"/>
              </p:cNvCxnSpPr>
              <p:nvPr/>
            </p:nvCxnSpPr>
            <p:spPr>
              <a:xfrm flipH="1">
                <a:off x="1805939" y="4339590"/>
                <a:ext cx="3811" cy="3810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Oval 38"/>
            <p:cNvSpPr/>
            <p:nvPr/>
          </p:nvSpPr>
          <p:spPr>
            <a:xfrm>
              <a:off x="2394623" y="1238250"/>
              <a:ext cx="1593965" cy="396240"/>
            </a:xfrm>
            <a:prstGeom prst="ellipse">
              <a:avLst/>
            </a:prstGeom>
            <a:solidFill>
              <a:srgbClr val="F0E68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200" b="1" dirty="0" smtClean="0">
                  <a:solidFill>
                    <a:schemeClr val="tx1"/>
                  </a:solidFill>
                </a:rPr>
                <a:t>Transmission</a:t>
              </a:r>
              <a:br>
                <a:rPr lang="en-US" sz="1200" b="1" dirty="0" smtClean="0">
                  <a:solidFill>
                    <a:schemeClr val="tx1"/>
                  </a:solidFill>
                </a:rPr>
              </a:br>
              <a:r>
                <a:rPr lang="en-US" sz="1200" b="1" dirty="0" smtClean="0">
                  <a:solidFill>
                    <a:schemeClr val="tx1"/>
                  </a:solidFill>
                </a:rPr>
                <a:t>Workspace</a:t>
              </a:r>
              <a:endParaRPr lang="en-GB" sz="1200" b="1" dirty="0">
                <a:solidFill>
                  <a:schemeClr val="tx1"/>
                </a:solidFill>
              </a:endParaRPr>
            </a:p>
          </p:txBody>
        </p:sp>
        <p:cxnSp>
          <p:nvCxnSpPr>
            <p:cNvPr id="40" name="Straight Arrow Connector 39"/>
            <p:cNvCxnSpPr>
              <a:stCxn id="39" idx="4"/>
              <a:endCxn id="41" idx="0"/>
            </p:cNvCxnSpPr>
            <p:nvPr/>
          </p:nvCxnSpPr>
          <p:spPr>
            <a:xfrm flipH="1">
              <a:off x="3190914" y="1634490"/>
              <a:ext cx="692" cy="41529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40"/>
            <p:cNvSpPr/>
            <p:nvPr/>
          </p:nvSpPr>
          <p:spPr>
            <a:xfrm>
              <a:off x="2421294" y="2049780"/>
              <a:ext cx="1539240" cy="457200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Convert to </a:t>
              </a:r>
              <a:r>
                <a:rPr lang="en-US" sz="1600" b="1" dirty="0">
                  <a:solidFill>
                    <a:schemeClr val="tx1"/>
                  </a:solidFill>
                  <a:latin typeface="Symbol" panose="05050102010706020507" pitchFamily="18" charset="2"/>
                </a:rPr>
                <a:t>l</a:t>
              </a:r>
              <a:endParaRPr lang="en-GB" sz="1600" dirty="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2421294" y="2887980"/>
              <a:ext cx="1539240" cy="457200"/>
            </a:xfrm>
            <a:prstGeom prst="rect">
              <a:avLst/>
            </a:prstGeom>
            <a:solidFill>
              <a:srgbClr val="20B2A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 smtClean="0">
                  <a:solidFill>
                    <a:schemeClr val="tx1"/>
                  </a:solidFill>
                </a:rPr>
                <a:t>Normalisation</a:t>
              </a:r>
              <a:endParaRPr lang="en-GB" sz="1600" dirty="0"/>
            </a:p>
          </p:txBody>
        </p:sp>
        <p:cxnSp>
          <p:nvCxnSpPr>
            <p:cNvPr id="43" name="Straight Arrow Connector 42"/>
            <p:cNvCxnSpPr>
              <a:stCxn id="41" idx="2"/>
              <a:endCxn id="42" idx="0"/>
            </p:cNvCxnSpPr>
            <p:nvPr/>
          </p:nvCxnSpPr>
          <p:spPr>
            <a:xfrm>
              <a:off x="3190914" y="2506980"/>
              <a:ext cx="0" cy="381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stCxn id="42" idx="2"/>
              <a:endCxn id="29" idx="0"/>
            </p:cNvCxnSpPr>
            <p:nvPr/>
          </p:nvCxnSpPr>
          <p:spPr>
            <a:xfrm flipH="1">
              <a:off x="1383030" y="3345180"/>
              <a:ext cx="1807884" cy="381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1209942" y="836926"/>
            <a:ext cx="2229492" cy="369332"/>
            <a:chOff x="1209942" y="742438"/>
            <a:chExt cx="2229492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1209942" y="742438"/>
                  <a:ext cx="33855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𝑰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9942" y="742438"/>
                  <a:ext cx="338554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2990337" y="742438"/>
                  <a:ext cx="44909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𝑰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0337" y="742438"/>
                  <a:ext cx="449097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Oval Callout 5"/>
          <p:cNvSpPr/>
          <p:nvPr/>
        </p:nvSpPr>
        <p:spPr>
          <a:xfrm>
            <a:off x="4402282" y="751609"/>
            <a:ext cx="2559627" cy="1257300"/>
          </a:xfrm>
          <a:prstGeom prst="wedgeEllipseCallout">
            <a:avLst>
              <a:gd name="adj1" fmla="val -88323"/>
              <a:gd name="adj2" fmla="val -242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direct beam or transmission </a:t>
            </a:r>
            <a:r>
              <a:rPr lang="en-US" sz="1600" b="1" dirty="0" smtClean="0">
                <a:solidFill>
                  <a:schemeClr val="tx1"/>
                </a:solidFill>
              </a:rPr>
              <a:t>through air, sample cell </a:t>
            </a:r>
            <a:r>
              <a:rPr lang="en-US" sz="1600" b="1" dirty="0">
                <a:solidFill>
                  <a:schemeClr val="tx1"/>
                </a:solidFill>
              </a:rPr>
              <a:t>or substrate.</a:t>
            </a:r>
            <a:endParaRPr lang="en-GB" sz="16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1541300" y="194968"/>
                <a:ext cx="1491343" cy="6279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𝑸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GB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𝑰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𝑰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000" b="1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1300" y="194968"/>
                <a:ext cx="1491343" cy="62799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429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3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16862</TotalTime>
  <Words>481</Words>
  <Application>Microsoft Office PowerPoint</Application>
  <PresentationFormat>Widescreen</PresentationFormat>
  <Paragraphs>160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Corbel</vt:lpstr>
      <vt:lpstr>Symbol</vt:lpstr>
      <vt:lpstr>Times New Roman</vt:lpstr>
      <vt:lpstr>Parallax</vt:lpstr>
      <vt:lpstr>Office Theme</vt:lpstr>
      <vt:lpstr>Time-Of-Flight Data Reduction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Skoda, Maximilian (STFC,RAL,ISIS)</dc:creator>
  <cp:lastModifiedBy>Skoda, Maximilian (STFC,RAL,ISIS)</cp:lastModifiedBy>
  <cp:revision>76</cp:revision>
  <dcterms:created xsi:type="dcterms:W3CDTF">2021-10-01T20:24:57Z</dcterms:created>
  <dcterms:modified xsi:type="dcterms:W3CDTF">2021-11-11T13:12:41Z</dcterms:modified>
</cp:coreProperties>
</file>