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700" r:id="rId5"/>
  </p:sldMasterIdLst>
  <p:notesMasterIdLst>
    <p:notesMasterId r:id="rId120"/>
  </p:notesMasterIdLst>
  <p:sldIdLst>
    <p:sldId id="257" r:id="rId6"/>
    <p:sldId id="415" r:id="rId7"/>
    <p:sldId id="297" r:id="rId8"/>
    <p:sldId id="315" r:id="rId9"/>
    <p:sldId id="334" r:id="rId10"/>
    <p:sldId id="335" r:id="rId11"/>
    <p:sldId id="342" r:id="rId12"/>
    <p:sldId id="301" r:id="rId13"/>
    <p:sldId id="299" r:id="rId14"/>
    <p:sldId id="271" r:id="rId15"/>
    <p:sldId id="302" r:id="rId16"/>
    <p:sldId id="322" r:id="rId17"/>
    <p:sldId id="328" r:id="rId18"/>
    <p:sldId id="304" r:id="rId19"/>
    <p:sldId id="303" r:id="rId20"/>
    <p:sldId id="308" r:id="rId21"/>
    <p:sldId id="332" r:id="rId22"/>
    <p:sldId id="305" r:id="rId23"/>
    <p:sldId id="341" r:id="rId24"/>
    <p:sldId id="311" r:id="rId25"/>
    <p:sldId id="307" r:id="rId26"/>
    <p:sldId id="338" r:id="rId27"/>
    <p:sldId id="340" r:id="rId28"/>
    <p:sldId id="336" r:id="rId29"/>
    <p:sldId id="286" r:id="rId30"/>
    <p:sldId id="323" r:id="rId31"/>
    <p:sldId id="268" r:id="rId32"/>
    <p:sldId id="265" r:id="rId33"/>
    <p:sldId id="264" r:id="rId34"/>
    <p:sldId id="263" r:id="rId35"/>
    <p:sldId id="266" r:id="rId36"/>
    <p:sldId id="267" r:id="rId37"/>
    <p:sldId id="272" r:id="rId38"/>
    <p:sldId id="273" r:id="rId39"/>
    <p:sldId id="269" r:id="rId40"/>
    <p:sldId id="270" r:id="rId41"/>
    <p:sldId id="416" r:id="rId42"/>
    <p:sldId id="414" r:id="rId43"/>
    <p:sldId id="399" r:id="rId44"/>
    <p:sldId id="383" r:id="rId45"/>
    <p:sldId id="369" r:id="rId46"/>
    <p:sldId id="368" r:id="rId47"/>
    <p:sldId id="366" r:id="rId48"/>
    <p:sldId id="327" r:id="rId49"/>
    <p:sldId id="350" r:id="rId50"/>
    <p:sldId id="384" r:id="rId51"/>
    <p:sldId id="351" r:id="rId52"/>
    <p:sldId id="325" r:id="rId53"/>
    <p:sldId id="370" r:id="rId54"/>
    <p:sldId id="390" r:id="rId55"/>
    <p:sldId id="392" r:id="rId56"/>
    <p:sldId id="371" r:id="rId57"/>
    <p:sldId id="387" r:id="rId58"/>
    <p:sldId id="388" r:id="rId59"/>
    <p:sldId id="389" r:id="rId60"/>
    <p:sldId id="352" r:id="rId61"/>
    <p:sldId id="373" r:id="rId62"/>
    <p:sldId id="386" r:id="rId63"/>
    <p:sldId id="353" r:id="rId64"/>
    <p:sldId id="329" r:id="rId65"/>
    <p:sldId id="391" r:id="rId66"/>
    <p:sldId id="361" r:id="rId67"/>
    <p:sldId id="349" r:id="rId68"/>
    <p:sldId id="316" r:id="rId69"/>
    <p:sldId id="344" r:id="rId70"/>
    <p:sldId id="354" r:id="rId71"/>
    <p:sldId id="355" r:id="rId72"/>
    <p:sldId id="356" r:id="rId73"/>
    <p:sldId id="326" r:id="rId74"/>
    <p:sldId id="362" r:id="rId75"/>
    <p:sldId id="400" r:id="rId76"/>
    <p:sldId id="401" r:id="rId77"/>
    <p:sldId id="402" r:id="rId78"/>
    <p:sldId id="375" r:id="rId79"/>
    <p:sldId id="376" r:id="rId80"/>
    <p:sldId id="406" r:id="rId81"/>
    <p:sldId id="283" r:id="rId82"/>
    <p:sldId id="293" r:id="rId83"/>
    <p:sldId id="377" r:id="rId84"/>
    <p:sldId id="403" r:id="rId85"/>
    <p:sldId id="404" r:id="rId86"/>
    <p:sldId id="405" r:id="rId87"/>
    <p:sldId id="378" r:id="rId88"/>
    <p:sldId id="262" r:id="rId89"/>
    <p:sldId id="289" r:id="rId90"/>
    <p:sldId id="278" r:id="rId91"/>
    <p:sldId id="394" r:id="rId92"/>
    <p:sldId id="395" r:id="rId93"/>
    <p:sldId id="396" r:id="rId94"/>
    <p:sldId id="291" r:id="rId95"/>
    <p:sldId id="359" r:id="rId96"/>
    <p:sldId id="407" r:id="rId97"/>
    <p:sldId id="408" r:id="rId98"/>
    <p:sldId id="409" r:id="rId99"/>
    <p:sldId id="410" r:id="rId100"/>
    <p:sldId id="411" r:id="rId101"/>
    <p:sldId id="412" r:id="rId102"/>
    <p:sldId id="413" r:id="rId103"/>
    <p:sldId id="360" r:id="rId104"/>
    <p:sldId id="285" r:id="rId105"/>
    <p:sldId id="281" r:id="rId106"/>
    <p:sldId id="282" r:id="rId107"/>
    <p:sldId id="274" r:id="rId108"/>
    <p:sldId id="275" r:id="rId109"/>
    <p:sldId id="276" r:id="rId110"/>
    <p:sldId id="397" r:id="rId111"/>
    <p:sldId id="295" r:id="rId112"/>
    <p:sldId id="284" r:id="rId113"/>
    <p:sldId id="296" r:id="rId114"/>
    <p:sldId id="294" r:id="rId115"/>
    <p:sldId id="280" r:id="rId116"/>
    <p:sldId id="333" r:id="rId117"/>
    <p:sldId id="279" r:id="rId118"/>
    <p:sldId id="398" r:id="rId119"/>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234"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686" userDrawn="1">
          <p15:clr>
            <a:srgbClr val="A4A3A4"/>
          </p15:clr>
        </p15:guide>
        <p15:guide id="7" orient="horz" pos="3634" userDrawn="1">
          <p15:clr>
            <a:srgbClr val="A4A3A4"/>
          </p15:clr>
        </p15:guide>
        <p15:guide id="8" pos="688" userDrawn="1">
          <p15:clr>
            <a:srgbClr val="A4A3A4"/>
          </p15:clr>
        </p15:guide>
        <p15:guide id="9" orient="horz" pos="3884" userDrawn="1">
          <p15:clr>
            <a:srgbClr val="A4A3A4"/>
          </p15:clr>
        </p15:guide>
        <p15:guide id="10" pos="1209" userDrawn="1">
          <p15:clr>
            <a:srgbClr val="A4A3A4"/>
          </p15:clr>
        </p15:guide>
        <p15:guide id="11" pos="1391" userDrawn="1">
          <p15:clr>
            <a:srgbClr val="A4A3A4"/>
          </p15:clr>
        </p15:guide>
        <p15:guide id="12" pos="1844" userDrawn="1">
          <p15:clr>
            <a:srgbClr val="A4A3A4"/>
          </p15:clr>
        </p15:guide>
        <p15:guide id="13" orient="horz" pos="10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88"/>
    <a:srgbClr val="626262"/>
    <a:srgbClr val="FF6900"/>
    <a:srgbClr val="1E5DF8"/>
    <a:srgbClr val="F08900"/>
    <a:srgbClr val="FFFFFF"/>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85" autoAdjust="0"/>
    <p:restoredTop sz="94286"/>
  </p:normalViewPr>
  <p:slideViewPr>
    <p:cSldViewPr snapToGrid="0" snapToObjects="1">
      <p:cViewPr varScale="1">
        <p:scale>
          <a:sx n="104" d="100"/>
          <a:sy n="104" d="100"/>
        </p:scale>
        <p:origin x="1284" y="84"/>
      </p:cViewPr>
      <p:guideLst>
        <p:guide orient="horz" pos="232"/>
        <p:guide pos="234"/>
        <p:guide orient="horz" pos="3974"/>
        <p:guide pos="7355"/>
        <p:guide pos="3840"/>
        <p:guide orient="horz" pos="686"/>
        <p:guide orient="horz" pos="3634"/>
        <p:guide pos="688"/>
        <p:guide orient="horz" pos="3884"/>
        <p:guide pos="1209"/>
        <p:guide pos="1391"/>
        <p:guide pos="1844"/>
        <p:guide orient="horz" pos="102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ableStyles" Target="tableStyle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b="0" i="0">
                <a:latin typeface="Arial Regular"/>
              </a:defRPr>
            </a:lvl1pPr>
          </a:lstStyle>
          <a:p>
            <a:endParaRPr lang="en-US"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b="0" i="0">
                <a:latin typeface="Arial Regular"/>
              </a:defRPr>
            </a:lvl1pPr>
          </a:lstStyle>
          <a:p>
            <a:fld id="{48FE9A4A-3203-D544-A0F2-9B4A7A1B021E}" type="datetimeFigureOut">
              <a:rPr lang="en-US" smtClean="0"/>
              <a:pPr/>
              <a:t>4/23/2026</a:t>
            </a:fld>
            <a:endParaRPr lang="en-US"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b="0" i="0">
                <a:latin typeface="Arial Regular"/>
              </a:defRPr>
            </a:lvl1pPr>
          </a:lstStyle>
          <a:p>
            <a:endParaRPr lang="en-US"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413318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511CC00-C8E1-4579-B81B-C3844A6E9EBC}" type="slidenum">
              <a:rPr lang="en-US" altLang="en-US" smtClean="0"/>
              <a:pPr/>
              <a:t>31</a:t>
            </a:fld>
            <a:endParaRPr lang="en-US" altLang="en-US"/>
          </a:p>
        </p:txBody>
      </p:sp>
    </p:spTree>
    <p:extLst>
      <p:ext uri="{BB962C8B-B14F-4D97-AF65-F5344CB8AC3E}">
        <p14:creationId xmlns:p14="http://schemas.microsoft.com/office/powerpoint/2010/main" val="2582915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itchFamily="34" charset="0"/>
              </a:rPr>
              <a:t>Deposited at 27 mN m</a:t>
            </a:r>
            <a:r>
              <a:rPr lang="en-GB" altLang="en-US" baseline="30000">
                <a:latin typeface="Arial" pitchFamily="34" charset="0"/>
              </a:rPr>
              <a:t>−1 </a:t>
            </a:r>
            <a:r>
              <a:rPr lang="en-GB" altLang="en-US">
                <a:latin typeface="Arial" pitchFamily="34" charset="0"/>
              </a:rPr>
              <a:t>monolayer pressure. </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E9A4F5A3-00AC-45C5-A140-E15C53D1247B}" type="slidenum">
              <a:rPr lang="en-US" altLang="en-US" smtClean="0"/>
              <a:pPr eaLnBrk="1" hangingPunct="1"/>
              <a:t>35</a:t>
            </a:fld>
            <a:endParaRPr lang="en-US" altLang="en-US"/>
          </a:p>
        </p:txBody>
      </p:sp>
    </p:spTree>
    <p:extLst>
      <p:ext uri="{BB962C8B-B14F-4D97-AF65-F5344CB8AC3E}">
        <p14:creationId xmlns:p14="http://schemas.microsoft.com/office/powerpoint/2010/main" val="353865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11CC00-C8E1-4579-B81B-C3844A6E9EBC}" type="slidenum">
              <a:rPr lang="en-US" altLang="en-US" smtClean="0"/>
              <a:pPr/>
              <a:t>42</a:t>
            </a:fld>
            <a:endParaRPr lang="en-US" altLang="en-US"/>
          </a:p>
        </p:txBody>
      </p:sp>
    </p:spTree>
    <p:extLst>
      <p:ext uri="{BB962C8B-B14F-4D97-AF65-F5344CB8AC3E}">
        <p14:creationId xmlns:p14="http://schemas.microsoft.com/office/powerpoint/2010/main" val="662192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44</a:t>
            </a:fld>
            <a:endParaRPr lang="en-US" dirty="0"/>
          </a:p>
        </p:txBody>
      </p:sp>
    </p:spTree>
    <p:extLst>
      <p:ext uri="{BB962C8B-B14F-4D97-AF65-F5344CB8AC3E}">
        <p14:creationId xmlns:p14="http://schemas.microsoft.com/office/powerpoint/2010/main" val="1242860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84150" y="833438"/>
            <a:ext cx="7405688" cy="4167187"/>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ヒラギノ角ゴ Pro W3"/>
              </a:rPr>
              <a:t>PNR provides the same information as XRR and NR but now with magnetic sensitivity. Two curves are recorded – one for each spin state. The critical edges are now dependent on not only the structural scattering length density but also + and – the magnetic component of the SLD. This means the difference between the two curves give information about the magnetism as a function of depth. Looking at my somewhat non-realistic simulation, you can see the NR i.e. structural SLD might be simple but due to local changes within the material you may have a complicated magnetic SLD which gives rise to a complicated PNR curve set. </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Lucida Grande" pitchFamily="84" charset="0"/>
                <a:ea typeface="ヒラギノ角ゴ Pro W3"/>
                <a:cs typeface="ヒラギノ角ゴ Pro W3"/>
              </a:defRPr>
            </a:lvl1pPr>
            <a:lvl2pPr marL="804763" indent="-309524">
              <a:defRPr sz="2600">
                <a:solidFill>
                  <a:schemeClr val="tx1"/>
                </a:solidFill>
                <a:latin typeface="Lucida Grande" pitchFamily="84" charset="0"/>
                <a:ea typeface="ヒラギノ角ゴ Pro W3"/>
                <a:cs typeface="ヒラギノ角ゴ Pro W3"/>
              </a:defRPr>
            </a:lvl2pPr>
            <a:lvl3pPr marL="1238098" indent="-247620">
              <a:defRPr sz="2600">
                <a:solidFill>
                  <a:schemeClr val="tx1"/>
                </a:solidFill>
                <a:latin typeface="Lucida Grande" pitchFamily="84" charset="0"/>
                <a:ea typeface="ヒラギノ角ゴ Pro W3"/>
                <a:cs typeface="ヒラギノ角ゴ Pro W3"/>
              </a:defRPr>
            </a:lvl3pPr>
            <a:lvl4pPr marL="1733337" indent="-247620">
              <a:defRPr sz="2600">
                <a:solidFill>
                  <a:schemeClr val="tx1"/>
                </a:solidFill>
                <a:latin typeface="Lucida Grande" pitchFamily="84" charset="0"/>
                <a:ea typeface="ヒラギノ角ゴ Pro W3"/>
                <a:cs typeface="ヒラギノ角ゴ Pro W3"/>
              </a:defRPr>
            </a:lvl4pPr>
            <a:lvl5pPr marL="2228576" indent="-247620">
              <a:defRPr sz="2600">
                <a:solidFill>
                  <a:schemeClr val="tx1"/>
                </a:solidFill>
                <a:latin typeface="Lucida Grande" pitchFamily="84" charset="0"/>
                <a:ea typeface="ヒラギノ角ゴ Pro W3"/>
                <a:cs typeface="ヒラギノ角ゴ Pro W3"/>
              </a:defRPr>
            </a:lvl5pPr>
            <a:lvl6pPr marL="2723815" indent="-247620" eaLnBrk="0" fontAlgn="base" hangingPunct="0">
              <a:spcBef>
                <a:spcPct val="0"/>
              </a:spcBef>
              <a:spcAft>
                <a:spcPct val="0"/>
              </a:spcAft>
              <a:defRPr sz="2600">
                <a:solidFill>
                  <a:schemeClr val="tx1"/>
                </a:solidFill>
                <a:latin typeface="Lucida Grande" pitchFamily="84" charset="0"/>
                <a:ea typeface="ヒラギノ角ゴ Pro W3"/>
                <a:cs typeface="ヒラギノ角ゴ Pro W3"/>
              </a:defRPr>
            </a:lvl6pPr>
            <a:lvl7pPr marL="3219054" indent="-247620" eaLnBrk="0" fontAlgn="base" hangingPunct="0">
              <a:spcBef>
                <a:spcPct val="0"/>
              </a:spcBef>
              <a:spcAft>
                <a:spcPct val="0"/>
              </a:spcAft>
              <a:defRPr sz="2600">
                <a:solidFill>
                  <a:schemeClr val="tx1"/>
                </a:solidFill>
                <a:latin typeface="Lucida Grande" pitchFamily="84" charset="0"/>
                <a:ea typeface="ヒラギノ角ゴ Pro W3"/>
                <a:cs typeface="ヒラギノ角ゴ Pro W3"/>
              </a:defRPr>
            </a:lvl7pPr>
            <a:lvl8pPr marL="3714293" indent="-247620" eaLnBrk="0" fontAlgn="base" hangingPunct="0">
              <a:spcBef>
                <a:spcPct val="0"/>
              </a:spcBef>
              <a:spcAft>
                <a:spcPct val="0"/>
              </a:spcAft>
              <a:defRPr sz="2600">
                <a:solidFill>
                  <a:schemeClr val="tx1"/>
                </a:solidFill>
                <a:latin typeface="Lucida Grande" pitchFamily="84" charset="0"/>
                <a:ea typeface="ヒラギノ角ゴ Pro W3"/>
                <a:cs typeface="ヒラギノ角ゴ Pro W3"/>
              </a:defRPr>
            </a:lvl8pPr>
            <a:lvl9pPr marL="4209532" indent="-247620" eaLnBrk="0" fontAlgn="base" hangingPunct="0">
              <a:spcBef>
                <a:spcPct val="0"/>
              </a:spcBef>
              <a:spcAft>
                <a:spcPct val="0"/>
              </a:spcAft>
              <a:defRPr sz="2600">
                <a:solidFill>
                  <a:schemeClr val="tx1"/>
                </a:solidFill>
                <a:latin typeface="Lucida Grande" pitchFamily="84" charset="0"/>
                <a:ea typeface="ヒラギノ角ゴ Pro W3"/>
                <a:cs typeface="ヒラギノ角ゴ Pro W3"/>
              </a:defRPr>
            </a:lvl9pPr>
          </a:lstStyle>
          <a:p>
            <a:fld id="{A85C9AA1-FD0F-432D-8447-9166FB15168F}" type="slidenum">
              <a:rPr lang="en-US" altLang="en-US" sz="1300"/>
              <a:pPr/>
              <a:t>60</a:t>
            </a:fld>
            <a:endParaRPr lang="en-US" altLang="en-US" sz="1300"/>
          </a:p>
        </p:txBody>
      </p:sp>
    </p:spTree>
    <p:extLst>
      <p:ext uri="{BB962C8B-B14F-4D97-AF65-F5344CB8AC3E}">
        <p14:creationId xmlns:p14="http://schemas.microsoft.com/office/powerpoint/2010/main" val="1894715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77</a:t>
            </a:fld>
            <a:endParaRPr lang="en-US"/>
          </a:p>
        </p:txBody>
      </p:sp>
    </p:spTree>
    <p:extLst>
      <p:ext uri="{BB962C8B-B14F-4D97-AF65-F5344CB8AC3E}">
        <p14:creationId xmlns:p14="http://schemas.microsoft.com/office/powerpoint/2010/main" val="1526185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7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570" eaLnBrk="0" hangingPunct="0">
              <a:spcBef>
                <a:spcPct val="30000"/>
              </a:spcBef>
              <a:defRPr sz="1200">
                <a:solidFill>
                  <a:schemeClr val="tx1"/>
                </a:solidFill>
                <a:latin typeface="Times New Roman" pitchFamily="18" charset="0"/>
                <a:ea typeface="MS PGothic" pitchFamily="34" charset="-128"/>
              </a:defRPr>
            </a:lvl1pPr>
            <a:lvl2pPr marL="761225" indent="-292779" defTabSz="990570" eaLnBrk="0" hangingPunct="0">
              <a:spcBef>
                <a:spcPct val="30000"/>
              </a:spcBef>
              <a:defRPr sz="1200">
                <a:solidFill>
                  <a:schemeClr val="tx1"/>
                </a:solidFill>
                <a:latin typeface="Times New Roman" pitchFamily="18" charset="0"/>
                <a:ea typeface="MS PGothic" pitchFamily="34" charset="-128"/>
              </a:defRPr>
            </a:lvl2pPr>
            <a:lvl3pPr marL="1171117" indent="-234224" defTabSz="990570" eaLnBrk="0" hangingPunct="0">
              <a:spcBef>
                <a:spcPct val="30000"/>
              </a:spcBef>
              <a:defRPr sz="1200">
                <a:solidFill>
                  <a:schemeClr val="tx1"/>
                </a:solidFill>
                <a:latin typeface="Times New Roman" pitchFamily="18" charset="0"/>
                <a:ea typeface="MS PGothic" pitchFamily="34" charset="-128"/>
              </a:defRPr>
            </a:lvl3pPr>
            <a:lvl4pPr marL="1639563" indent="-234224" defTabSz="990570" eaLnBrk="0" hangingPunct="0">
              <a:spcBef>
                <a:spcPct val="30000"/>
              </a:spcBef>
              <a:defRPr sz="1200">
                <a:solidFill>
                  <a:schemeClr val="tx1"/>
                </a:solidFill>
                <a:latin typeface="Times New Roman" pitchFamily="18" charset="0"/>
                <a:ea typeface="MS PGothic" pitchFamily="34" charset="-128"/>
              </a:defRPr>
            </a:lvl4pPr>
            <a:lvl5pPr marL="2108010" indent="-234224" defTabSz="990570" eaLnBrk="0" hangingPunct="0">
              <a:spcBef>
                <a:spcPct val="30000"/>
              </a:spcBef>
              <a:defRPr sz="1200">
                <a:solidFill>
                  <a:schemeClr val="tx1"/>
                </a:solidFill>
                <a:latin typeface="Times New Roman" pitchFamily="18" charset="0"/>
                <a:ea typeface="MS PGothic" pitchFamily="34" charset="-128"/>
              </a:defRPr>
            </a:lvl5pPr>
            <a:lvl6pPr marL="2576456" indent="-234224" defTabSz="990570"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3044903" indent="-234224" defTabSz="990570"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513349" indent="-234224" defTabSz="990570"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981797" indent="-234224" defTabSz="990570"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eaLnBrk="1" hangingPunct="1">
              <a:spcBef>
                <a:spcPct val="0"/>
              </a:spcBef>
            </a:pPr>
            <a:fld id="{51B1482C-4205-4383-BB44-62A3D98FBA6B}" type="slidenum">
              <a:rPr lang="en-US" altLang="en-US" sz="1300"/>
              <a:pPr eaLnBrk="1" hangingPunct="1">
                <a:spcBef>
                  <a:spcPct val="0"/>
                </a:spcBef>
              </a:pPr>
              <a:t>108</a:t>
            </a:fld>
            <a:endParaRPr lang="en-US" alt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08D549C5-ACEF-4B06-AF52-A2263013D98C}" type="datetime1">
              <a:rPr lang="en-US" smtClean="0"/>
              <a:t>4/23/2026</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0830D31-D53E-4AF9-AC4E-166B5FBB5AE6}" type="datetime1">
              <a:rPr lang="en-US" smtClean="0"/>
              <a:t>4/23/2026</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E08EE7DD-77CE-4BA6-8620-393C3C72D7D5}" type="datetime1">
              <a:rPr lang="en-US" smtClean="0"/>
              <a:t>4/23/2026</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r>
              <a:t>Title Text</a:t>
            </a:r>
          </a:p>
        </p:txBody>
      </p:sp>
      <p:sp>
        <p:nvSpPr>
          <p:cNvPr id="28" name="Shape 2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 name="Shape 29"/>
          <p:cNvSpPr>
            <a:spLocks noGrp="1"/>
          </p:cNvSpPr>
          <p:nvPr>
            <p:ph type="sldNum" sz="quarter" idx="10"/>
          </p:nvPr>
        </p:nvSpPr>
        <p:spPr/>
        <p:txBody>
          <a:bodyPr/>
          <a:lstStyle>
            <a:lvl1pPr>
              <a:defRPr/>
            </a:lvl1pPr>
          </a:lstStyle>
          <a:p>
            <a:pPr>
              <a:defRPr/>
            </a:pPr>
            <a:fld id="{7D1AE0B4-012B-4315-A621-C0C2E6E317B1}" type="slidenum">
              <a:rPr/>
              <a:pPr>
                <a:defRPr/>
              </a:pPr>
              <a:t>‹#›</a:t>
            </a:fld>
            <a:endParaRPr dirty="0"/>
          </a:p>
        </p:txBody>
      </p:sp>
    </p:spTree>
    <p:extLst>
      <p:ext uri="{BB962C8B-B14F-4D97-AF65-F5344CB8AC3E}">
        <p14:creationId xmlns:p14="http://schemas.microsoft.com/office/powerpoint/2010/main" val="288840490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812800" y="1219200"/>
            <a:ext cx="5130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219200"/>
            <a:ext cx="5130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91C5480-483F-4F7B-B3F6-7F380F7A8E26}" type="datetime1">
              <a:rPr lang="en-US" smtClean="0"/>
              <a:t>4/23/2026</a:t>
            </a:fld>
            <a:endParaRPr lang="en-US"/>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76DF8E53-B7E2-4078-8E4C-A36F15406F40}" type="slidenum">
              <a:rPr lang="en-US" altLang="en-US"/>
              <a:pPr>
                <a:defRPr/>
              </a:pPr>
              <a:t>‹#›</a:t>
            </a:fld>
            <a:endParaRPr lang="en-US" altLang="en-US"/>
          </a:p>
        </p:txBody>
      </p:sp>
    </p:spTree>
    <p:extLst>
      <p:ext uri="{BB962C8B-B14F-4D97-AF65-F5344CB8AC3E}">
        <p14:creationId xmlns:p14="http://schemas.microsoft.com/office/powerpoint/2010/main" val="322729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C871B50-D63C-42F2-880C-92560F6AB0CC}" type="datetime1">
              <a:rPr lang="en-US" smtClean="0"/>
              <a:t>4/23/2026</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90A690C0-D1C2-428D-A021-DDAD8FB7F3B3}" type="datetime1">
              <a:rPr lang="en-US" smtClean="0"/>
              <a:t>4/23/2026</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0C7294EB-1198-411B-A0E2-3176C65FE25A}" type="datetime1">
              <a:rPr lang="en-US" smtClean="0"/>
              <a:t>4/23/2026</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377B32D6-7B22-41C9-B3AD-DF79E66D71E9}" type="datetime1">
              <a:rPr lang="en-US" smtClean="0"/>
              <a:t>4/23/2026</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6C4CD933-55EB-4A88-BD6F-997808EC1481}" type="datetime1">
              <a:rPr lang="en-US" smtClean="0"/>
              <a:t>4/23/2026</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4EC7EBA4-6539-4B1A-BC9B-6847B36E1A80}" type="datetime1">
              <a:rPr lang="en-US" smtClean="0"/>
              <a:t>4/23/2026</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861F9F71-8CB6-4850-8F69-622F9F939079}" type="datetime1">
              <a:rPr lang="en-US" smtClean="0"/>
              <a:t>4/23/2026</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52AAE569-01E7-49DB-8A27-8EF37CB10A3F}" type="datetime1">
              <a:rPr lang="en-US" smtClean="0"/>
              <a:t>4/23/2026</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63FC88D6-4557-42AB-AC20-A354D0A4E18D}" type="datetime1">
              <a:rPr lang="en-US" smtClean="0"/>
              <a:t>4/23/2026</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03583708-F688-4CE6-87B1-D36B196E2A9E}" type="datetime1">
              <a:rPr lang="en-US" smtClean="0"/>
              <a:t>4/23/2026</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06E84940-A9EF-4AA8-B75E-6247CF1C6E78}" type="datetime1">
              <a:rPr lang="en-US" smtClean="0"/>
              <a:t>4/23/2026</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9A4CAD24-C935-4AC0-A00A-87E817AAAA2C}" type="datetime1">
              <a:rPr lang="en-US" smtClean="0"/>
              <a:t>4/23/2026</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2EF26B8E-55CB-484E-910A-41CB23BBC722}" type="datetime1">
              <a:rPr lang="en-US" smtClean="0"/>
              <a:t>4/23/2026</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6FE0FE11-D5C2-4EDB-9A4C-BC7207D8CF9F}" type="datetime1">
              <a:rPr lang="en-US" smtClean="0"/>
              <a:t>4/23/2026</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8CB84585-438E-4374-81B1-8DB896509635}" type="datetime1">
              <a:rPr lang="en-US" smtClean="0"/>
              <a:t>4/23/2026</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3C27968F-19A9-4C14-A018-09C819E5016D}" type="datetime1">
              <a:rPr lang="en-US" smtClean="0"/>
              <a:t>4/23/2026</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459EA260-6B3A-444F-B6D0-F1FE4E142019}" type="datetime1">
              <a:rPr lang="en-US" smtClean="0"/>
              <a:t>4/23/2026</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E7E26495-0D0D-4841-BA39-F625CBDDB138}" type="datetime1">
              <a:rPr lang="en-US" smtClean="0"/>
              <a:t>4/23/2026</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5F56E590-1052-4208-A54D-46C28A072AB9}" type="datetime1">
              <a:rPr lang="en-US" smtClean="0"/>
              <a:t>4/23/2026</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A28EB-C857-41BC-93C4-C3CBCFD7F7BB}" type="datetime1">
              <a:rPr lang="en-US" smtClean="0"/>
              <a:t>4/23/2026</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9" name="Picture 8">
            <a:extLst>
              <a:ext uri="{FF2B5EF4-FFF2-40B4-BE49-F238E27FC236}">
                <a16:creationId xmlns:a16="http://schemas.microsoft.com/office/drawing/2014/main" id="{7C8DA79D-BFDD-1244-BCC7-6F4F8E2A8805}"/>
              </a:ext>
            </a:extLst>
          </p:cNvPr>
          <p:cNvPicPr>
            <a:picLocks noChangeAspect="1"/>
          </p:cNvPicPr>
          <p:nvPr userDrawn="1"/>
        </p:nvPicPr>
        <p:blipFill>
          <a:blip r:embed="rId16"/>
          <a:stretch>
            <a:fillRect/>
          </a:stretch>
        </p:blipFill>
        <p:spPr>
          <a:xfrm>
            <a:off x="97200" y="5558400"/>
            <a:ext cx="2352675" cy="1213485"/>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 id="2147483715" r:id="rId13"/>
    <p:sldLayoutId id="2147483716"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89B6E-4776-49F4-8C48-142B4DA435FC}" type="datetime1">
              <a:rPr lang="en-US" smtClean="0"/>
              <a:t>4/23/2026</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61.emf"/><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65.png"/></Relationships>
</file>

<file path=ppt/slides/_rels/slide10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0.png"/></Relationships>
</file>

<file path=ppt/slides/_rels/slide11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7" Type="http://schemas.openxmlformats.org/officeDocument/2006/relationships/image" Target="../media/image99.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97.png"/><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24.png"/><Relationship Id="rId10" Type="http://schemas.openxmlformats.org/officeDocument/2006/relationships/image" Target="../media/image940.png"/><Relationship Id="rId4" Type="http://schemas.openxmlformats.org/officeDocument/2006/relationships/image" Target="../media/image102.png"/><Relationship Id="rId9" Type="http://schemas.openxmlformats.org/officeDocument/2006/relationships/image" Target="../media/image214.png"/></Relationships>
</file>

<file path=ppt/slides/_rels/slide17.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109.png"/><Relationship Id="rId7" Type="http://schemas.openxmlformats.org/officeDocument/2006/relationships/image" Target="../media/image570.png"/><Relationship Id="rId1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561.png"/><Relationship Id="rId11" Type="http://schemas.openxmlformats.org/officeDocument/2006/relationships/image" Target="../media/image240.png"/><Relationship Id="rId5" Type="http://schemas.openxmlformats.org/officeDocument/2006/relationships/image" Target="../media/image551.png"/><Relationship Id="rId10" Type="http://schemas.openxmlformats.org/officeDocument/2006/relationships/image" Target="../media/image230.png"/><Relationship Id="rId4" Type="http://schemas.openxmlformats.org/officeDocument/2006/relationships/image" Target="../media/image110.png"/><Relationship Id="rId9" Type="http://schemas.openxmlformats.org/officeDocument/2006/relationships/image" Target="../media/image25.emf"/></Relationships>
</file>

<file path=ppt/slides/_rels/slide18.xml.rels><?xml version="1.0" encoding="UTF-8" standalone="yes"?>
<Relationships xmlns="http://schemas.openxmlformats.org/package/2006/relationships"><Relationship Id="rId8" Type="http://schemas.openxmlformats.org/officeDocument/2006/relationships/image" Target="../media/image680.png"/><Relationship Id="rId13" Type="http://schemas.openxmlformats.org/officeDocument/2006/relationships/image" Target="../media/image730.png"/><Relationship Id="rId18" Type="http://schemas.openxmlformats.org/officeDocument/2006/relationships/image" Target="../media/image780.png"/><Relationship Id="rId3" Type="http://schemas.openxmlformats.org/officeDocument/2006/relationships/image" Target="../media/image630.png"/><Relationship Id="rId21" Type="http://schemas.openxmlformats.org/officeDocument/2006/relationships/image" Target="../media/image120.png"/><Relationship Id="rId7" Type="http://schemas.openxmlformats.org/officeDocument/2006/relationships/image" Target="../media/image670.png"/><Relationship Id="rId12" Type="http://schemas.openxmlformats.org/officeDocument/2006/relationships/image" Target="../media/image720.png"/><Relationship Id="rId17" Type="http://schemas.openxmlformats.org/officeDocument/2006/relationships/image" Target="../media/image118.png"/><Relationship Id="rId2" Type="http://schemas.openxmlformats.org/officeDocument/2006/relationships/image" Target="../media/image114.png"/><Relationship Id="rId16" Type="http://schemas.openxmlformats.org/officeDocument/2006/relationships/image" Target="../media/image117.png"/><Relationship Id="rId20"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660.png"/><Relationship Id="rId11" Type="http://schemas.openxmlformats.org/officeDocument/2006/relationships/image" Target="../media/image710.png"/><Relationship Id="rId5" Type="http://schemas.openxmlformats.org/officeDocument/2006/relationships/image" Target="../media/image650.png"/><Relationship Id="rId15" Type="http://schemas.openxmlformats.org/officeDocument/2006/relationships/image" Target="../media/image116.png"/><Relationship Id="rId10" Type="http://schemas.openxmlformats.org/officeDocument/2006/relationships/image" Target="../media/image700.png"/><Relationship Id="rId19" Type="http://schemas.openxmlformats.org/officeDocument/2006/relationships/image" Target="../media/image790.png"/><Relationship Id="rId4" Type="http://schemas.openxmlformats.org/officeDocument/2006/relationships/image" Target="../media/image640.png"/><Relationship Id="rId9" Type="http://schemas.openxmlformats.org/officeDocument/2006/relationships/image" Target="../media/image690.png"/><Relationship Id="rId14" Type="http://schemas.openxmlformats.org/officeDocument/2006/relationships/image" Target="../media/image115.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2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xdb.lbl.gov/" TargetMode="External"/><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6.png"/><Relationship Id="rId7" Type="http://schemas.openxmlformats.org/officeDocument/2006/relationships/image" Target="../media/image32.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890.png"/><Relationship Id="rId4" Type="http://schemas.openxmlformats.org/officeDocument/2006/relationships/image" Target="../media/image88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34.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1080.png"/><Relationship Id="rId5" Type="http://schemas.openxmlformats.org/officeDocument/2006/relationships/image" Target="../media/image1070.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56.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oleObject" Target="../embeddings/oleObject3.bin"/><Relationship Id="rId1" Type="http://schemas.openxmlformats.org/officeDocument/2006/relationships/slideLayout" Target="../slideLayouts/slideLayout2.xml"/><Relationship Id="rId5" Type="http://schemas.openxmlformats.org/officeDocument/2006/relationships/image" Target="../media/image58.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5.bin"/><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oleObject" Target="../embeddings/oleObject7.bin"/><Relationship Id="rId4" Type="http://schemas.openxmlformats.org/officeDocument/2006/relationships/image" Target="../media/image60.wmf"/></Relationships>
</file>

<file path=ppt/slides/_rels/slide3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63.wmf"/><Relationship Id="rId4" Type="http://schemas.openxmlformats.org/officeDocument/2006/relationships/oleObject" Target="../embeddings/oleObject9.bin"/></Relationships>
</file>

<file path=ppt/slides/_rels/slide3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3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17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6.wmf"/><Relationship Id="rId5" Type="http://schemas.openxmlformats.org/officeDocument/2006/relationships/oleObject" Target="../embeddings/oleObject10.bin"/><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oleObject" Target="../embeddings/oleObject11.bin"/><Relationship Id="rId1" Type="http://schemas.openxmlformats.org/officeDocument/2006/relationships/slideLayout" Target="../slideLayouts/slideLayout2.xml"/><Relationship Id="rId5" Type="http://schemas.openxmlformats.org/officeDocument/2006/relationships/image" Target="../media/image78.wmf"/><Relationship Id="rId4" Type="http://schemas.openxmlformats.org/officeDocument/2006/relationships/oleObject" Target="../embeddings/oleObject12.bin"/></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xdb.lbl.gov/" TargetMode="External"/><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04.emf"/><Relationship Id="rId5" Type="http://schemas.openxmlformats.org/officeDocument/2006/relationships/image" Target="../media/image150.png"/><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09.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15.emf"/></Relationships>
</file>

<file path=ppt/slides/_rels/slide53.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54.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xml"/><Relationship Id="rId4" Type="http://schemas.openxmlformats.org/officeDocument/2006/relationships/image" Target="../media/image121.emf"/></Relationships>
</file>

<file path=ppt/slides/_rels/slide55.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2.xml"/><Relationship Id="rId4" Type="http://schemas.openxmlformats.org/officeDocument/2006/relationships/image" Target="../media/image124.emf"/></Relationships>
</file>

<file path=ppt/slides/_rels/slide56.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oleObject" Target="../embeddings/oleObject13.bin"/><Relationship Id="rId1" Type="http://schemas.openxmlformats.org/officeDocument/2006/relationships/slideLayout" Target="../slideLayouts/slideLayout2.xml"/><Relationship Id="rId5" Type="http://schemas.openxmlformats.org/officeDocument/2006/relationships/image" Target="../media/image126.wmf"/><Relationship Id="rId4" Type="http://schemas.openxmlformats.org/officeDocument/2006/relationships/oleObject" Target="../embeddings/oleObject14.bin"/></Relationships>
</file>

<file path=ppt/slides/_rels/slide57.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711.png"/><Relationship Id="rId3" Type="http://schemas.openxmlformats.org/officeDocument/2006/relationships/image" Target="../media/image661.png"/><Relationship Id="rId7" Type="http://schemas.openxmlformats.org/officeDocument/2006/relationships/image" Target="../media/image70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91.png"/><Relationship Id="rId5" Type="http://schemas.openxmlformats.org/officeDocument/2006/relationships/image" Target="../media/image681.png"/><Relationship Id="rId4" Type="http://schemas.openxmlformats.org/officeDocument/2006/relationships/image" Target="../media/image671.png"/><Relationship Id="rId9" Type="http://schemas.openxmlformats.org/officeDocument/2006/relationships/image" Target="../media/image70.pn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48.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72.png"/><Relationship Id="rId4" Type="http://schemas.openxmlformats.org/officeDocument/2006/relationships/image" Target="../media/image1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57.png"/></Relationships>
</file>

<file path=ppt/slides/_rels/slide7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xdb.lbl.gov/" TargetMode="External"/><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hyperlink" Target="http://sourceforge.net/projects/rscl/" TargetMode="External"/><Relationship Id="rId2" Type="http://schemas.openxmlformats.org/officeDocument/2006/relationships/hyperlink" Target="http://genx.sourceforge.net/" TargetMode="External"/><Relationship Id="rId1" Type="http://schemas.openxmlformats.org/officeDocument/2006/relationships/slideLayout" Target="../slideLayouts/slideLayout2.xml"/><Relationship Id="rId6" Type="http://schemas.openxmlformats.org/officeDocument/2006/relationships/hyperlink" Target="http://motofit.sourceforge.net/wiki/index.php/Main_Page" TargetMode="External"/><Relationship Id="rId5" Type="http://schemas.openxmlformats.org/officeDocument/2006/relationships/hyperlink" Target="http://motofit.sourceforge.net/wiki/index.php/Least_squares" TargetMode="External"/><Relationship Id="rId4" Type="http://schemas.openxmlformats.org/officeDocument/2006/relationships/hyperlink" Target="http://www.reflectometry.org/"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www.ncnr.nist.gov/resources/n-lengths/" TargetMode="External"/><Relationship Id="rId7" Type="http://schemas.openxmlformats.org/officeDocument/2006/relationships/hyperlink" Target="http://henke.lbl.gov/optical_constants/" TargetMode="External"/><Relationship Id="rId2" Type="http://schemas.openxmlformats.org/officeDocument/2006/relationships/hyperlink" Target="http://www.ncnr.nist.gov/resources/activation/" TargetMode="External"/><Relationship Id="rId1" Type="http://schemas.openxmlformats.org/officeDocument/2006/relationships/slideLayout" Target="../slideLayouts/slideLayout2.xml"/><Relationship Id="rId6" Type="http://schemas.openxmlformats.org/officeDocument/2006/relationships/hyperlink" Target="http://www.webelements.com/" TargetMode="External"/><Relationship Id="rId5" Type="http://schemas.openxmlformats.org/officeDocument/2006/relationships/hyperlink" Target="http://www.ncnr.nist.gov/resources/" TargetMode="External"/><Relationship Id="rId4" Type="http://schemas.openxmlformats.org/officeDocument/2006/relationships/hyperlink" Target="http://psldc.isis.rl.ac.uk/Psldc/" TargetMode="External"/><Relationship Id="rId9" Type="http://schemas.openxmlformats.org/officeDocument/2006/relationships/image" Target="../media/image159.png"/></Relationships>
</file>

<file path=ppt/slides/_rels/slide8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www.ncnr.nist.gov/resources/sldcalc.html" TargetMode="External"/><Relationship Id="rId1" Type="http://schemas.openxmlformats.org/officeDocument/2006/relationships/slideLayout" Target="../slideLayouts/slideLayout2.xml"/><Relationship Id="rId4" Type="http://schemas.openxmlformats.org/officeDocument/2006/relationships/hyperlink" Target="https://neutrons.ornl.gov/sites/default/files/intro_to_neutron_scattering.pd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www.ncnr.nist.gov/resources/sldcalc.html" TargetMode="External"/><Relationship Id="rId1" Type="http://schemas.openxmlformats.org/officeDocument/2006/relationships/slideLayout" Target="../slideLayouts/slideLayout2.xml"/><Relationship Id="rId4" Type="http://schemas.openxmlformats.org/officeDocument/2006/relationships/hyperlink" Target="https://neutrons.ornl.gov/sites/default/files/intro_to_neutron_scattering.pdf"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0.xml.rels><?xml version="1.0" encoding="UTF-8" standalone="yes"?>
<Relationships xmlns="http://schemas.openxmlformats.org/package/2006/relationships"><Relationship Id="rId2" Type="http://schemas.openxmlformats.org/officeDocument/2006/relationships/hyperlink" Target="http://neutrons2.ornl.gov/workshops/sns_hfir_users/posters/Laub_Chi-Square_Data_Fitting.pdf"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4322905" y="273804"/>
            <a:ext cx="8373675" cy="1569660"/>
          </a:xfrm>
          <a:prstGeom prst="rect">
            <a:avLst/>
          </a:prstGeom>
          <a:noFill/>
        </p:spPr>
        <p:txBody>
          <a:bodyPr wrap="square" rtlCol="0" anchor="t">
            <a:spAutoFit/>
          </a:bodyPr>
          <a:lstStyle/>
          <a:p>
            <a:r>
              <a:rPr lang="en-GB" sz="4800" dirty="0">
                <a:solidFill>
                  <a:srgbClr val="002060"/>
                </a:solidFill>
              </a:rPr>
              <a:t>A Brief Introduction to </a:t>
            </a:r>
          </a:p>
          <a:p>
            <a:r>
              <a:rPr lang="en-GB" sz="4800" dirty="0">
                <a:solidFill>
                  <a:srgbClr val="002060"/>
                </a:solidFill>
              </a:rPr>
              <a:t>Neutron Reflectivity</a:t>
            </a:r>
            <a:endParaRPr lang="en-GB" sz="1800" dirty="0">
              <a:solidFill>
                <a:srgbClr val="002060"/>
              </a:solidFill>
            </a:endParaRPr>
          </a:p>
        </p:txBody>
      </p:sp>
      <p:sp>
        <p:nvSpPr>
          <p:cNvPr id="5" name="Rectangle 4">
            <a:extLst>
              <a:ext uri="{FF2B5EF4-FFF2-40B4-BE49-F238E27FC236}">
                <a16:creationId xmlns:a16="http://schemas.microsoft.com/office/drawing/2014/main" id="{0BEB0AE4-391E-6F41-84C6-D4EEDF519A31}"/>
              </a:ext>
            </a:extLst>
          </p:cNvPr>
          <p:cNvSpPr/>
          <p:nvPr/>
        </p:nvSpPr>
        <p:spPr>
          <a:xfrm>
            <a:off x="151200" y="2305363"/>
            <a:ext cx="11704681" cy="1292662"/>
          </a:xfrm>
          <a:prstGeom prst="rect">
            <a:avLst/>
          </a:prstGeom>
        </p:spPr>
        <p:txBody>
          <a:bodyPr wrap="square">
            <a:spAutoFit/>
          </a:bodyPr>
          <a:lstStyle/>
          <a:p>
            <a:pPr algn="ctr"/>
            <a:r>
              <a:rPr lang="en-GB" sz="2400" b="1" u="sng" dirty="0">
                <a:solidFill>
                  <a:srgbClr val="003088"/>
                </a:solidFill>
              </a:rPr>
              <a:t>Christy Kinane</a:t>
            </a:r>
            <a:r>
              <a:rPr lang="en-GB" sz="2400" dirty="0">
                <a:solidFill>
                  <a:srgbClr val="003088"/>
                </a:solidFill>
              </a:rPr>
              <a:t>, Andrew Caruana, Goran Nilsen, Max Skoda and Luke Clifton – ISIS </a:t>
            </a:r>
          </a:p>
          <a:p>
            <a:pPr algn="ctr"/>
            <a:endParaRPr lang="en-GB" sz="600" dirty="0">
              <a:solidFill>
                <a:srgbClr val="003088"/>
              </a:solidFill>
            </a:endParaRPr>
          </a:p>
          <a:p>
            <a:pPr algn="ctr"/>
            <a:r>
              <a:rPr lang="en-GB" sz="2400" dirty="0">
                <a:solidFill>
                  <a:srgbClr val="003088"/>
                </a:solidFill>
              </a:rPr>
              <a:t>Alex Grutter, Patrick Quarterman, Brian Kirby, Brian Maranville –  NCNR NIST </a:t>
            </a:r>
          </a:p>
          <a:p>
            <a:pPr algn="ctr"/>
            <a:r>
              <a:rPr lang="en-GB" sz="2400" dirty="0">
                <a:solidFill>
                  <a:srgbClr val="003088"/>
                </a:solidFill>
              </a:rPr>
              <a:t>(basically, all the people I have politely stolen stuff from)</a:t>
            </a:r>
          </a:p>
        </p:txBody>
      </p:sp>
      <p:pic>
        <p:nvPicPr>
          <p:cNvPr id="7" name="Picture 6">
            <a:extLst>
              <a:ext uri="{FF2B5EF4-FFF2-40B4-BE49-F238E27FC236}">
                <a16:creationId xmlns:a16="http://schemas.microsoft.com/office/drawing/2014/main" id="{A0F60AA4-B685-B346-B456-70E975CC21E7}"/>
              </a:ext>
            </a:extLst>
          </p:cNvPr>
          <p:cNvPicPr>
            <a:picLocks noChangeAspect="1"/>
          </p:cNvPicPr>
          <p:nvPr/>
        </p:nvPicPr>
        <p:blipFill>
          <a:blip r:embed="rId3"/>
          <a:stretch>
            <a:fillRect/>
          </a:stretch>
        </p:blipFill>
        <p:spPr>
          <a:xfrm>
            <a:off x="151200" y="140400"/>
            <a:ext cx="3619500" cy="1866900"/>
          </a:xfrm>
          <a:prstGeom prst="rect">
            <a:avLst/>
          </a:prstGeom>
        </p:spPr>
      </p:pic>
      <p:sp>
        <p:nvSpPr>
          <p:cNvPr id="8" name="TextBox 7">
            <a:extLst>
              <a:ext uri="{FF2B5EF4-FFF2-40B4-BE49-F238E27FC236}">
                <a16:creationId xmlns:a16="http://schemas.microsoft.com/office/drawing/2014/main" id="{4DF86D51-9037-4499-AC0E-42BC6C314083}"/>
              </a:ext>
            </a:extLst>
          </p:cNvPr>
          <p:cNvSpPr txBox="1"/>
          <p:nvPr/>
        </p:nvSpPr>
        <p:spPr>
          <a:xfrm>
            <a:off x="0" y="6359754"/>
            <a:ext cx="3024336" cy="369332"/>
          </a:xfrm>
          <a:prstGeom prst="rect">
            <a:avLst/>
          </a:prstGeom>
          <a:noFill/>
        </p:spPr>
        <p:txBody>
          <a:bodyPr wrap="square" rtlCol="0">
            <a:spAutoFit/>
          </a:bodyPr>
          <a:lstStyle/>
          <a:p>
            <a:r>
              <a:rPr lang="en-GB" u="sng" dirty="0"/>
              <a:t>Christy.kinane@stfc.ac.uk</a:t>
            </a:r>
          </a:p>
        </p:txBody>
      </p:sp>
      <p:sp>
        <p:nvSpPr>
          <p:cNvPr id="9" name="TextBox 8">
            <a:extLst>
              <a:ext uri="{FF2B5EF4-FFF2-40B4-BE49-F238E27FC236}">
                <a16:creationId xmlns:a16="http://schemas.microsoft.com/office/drawing/2014/main" id="{4FB01141-44AA-4758-8295-094DBD7B1FBC}"/>
              </a:ext>
            </a:extLst>
          </p:cNvPr>
          <p:cNvSpPr txBox="1"/>
          <p:nvPr/>
        </p:nvSpPr>
        <p:spPr>
          <a:xfrm>
            <a:off x="3315855" y="5905915"/>
            <a:ext cx="8876145" cy="646331"/>
          </a:xfrm>
          <a:prstGeom prst="rect">
            <a:avLst/>
          </a:prstGeom>
          <a:noFill/>
        </p:spPr>
        <p:txBody>
          <a:bodyPr wrap="square" rtlCol="0">
            <a:spAutoFit/>
          </a:bodyPr>
          <a:lstStyle/>
          <a:p>
            <a:r>
              <a:rPr lang="en-GB" dirty="0">
                <a:solidFill>
                  <a:srgbClr val="003088"/>
                </a:solidFill>
              </a:rPr>
              <a:t>With almost constant reference to the published works of F. </a:t>
            </a:r>
            <a:r>
              <a:rPr lang="en-GB" dirty="0" err="1">
                <a:solidFill>
                  <a:srgbClr val="003088"/>
                </a:solidFill>
              </a:rPr>
              <a:t>Ott</a:t>
            </a:r>
            <a:r>
              <a:rPr lang="en-GB" dirty="0">
                <a:solidFill>
                  <a:srgbClr val="003088"/>
                </a:solidFill>
              </a:rPr>
              <a:t>, S. Sinha, R. </a:t>
            </a:r>
            <a:r>
              <a:rPr lang="en-GB" dirty="0" err="1">
                <a:solidFill>
                  <a:srgbClr val="003088"/>
                </a:solidFill>
              </a:rPr>
              <a:t>Pynn</a:t>
            </a:r>
            <a:r>
              <a:rPr lang="en-GB" dirty="0">
                <a:solidFill>
                  <a:srgbClr val="003088"/>
                </a:solidFill>
              </a:rPr>
              <a:t>, C. </a:t>
            </a:r>
            <a:r>
              <a:rPr lang="en-GB" dirty="0" err="1">
                <a:solidFill>
                  <a:srgbClr val="003088"/>
                </a:solidFill>
              </a:rPr>
              <a:t>Majkrzak</a:t>
            </a:r>
            <a:r>
              <a:rPr lang="en-GB" dirty="0">
                <a:solidFill>
                  <a:srgbClr val="003088"/>
                </a:solidFill>
              </a:rPr>
              <a:t> and D. </a:t>
            </a:r>
            <a:r>
              <a:rPr lang="en-GB" dirty="0" err="1">
                <a:solidFill>
                  <a:srgbClr val="003088"/>
                </a:solidFill>
              </a:rPr>
              <a:t>Sivia</a:t>
            </a:r>
            <a:endParaRPr lang="en-GB" dirty="0">
              <a:solidFill>
                <a:srgbClr val="003088"/>
              </a:solidFill>
            </a:endParaRPr>
          </a:p>
        </p:txBody>
      </p:sp>
      <p:pic>
        <p:nvPicPr>
          <p:cNvPr id="10" name="Picture 9" descr="http://creativityinhealthcare.files.wordpress.com/2010/01/magnet.jpg">
            <a:extLst>
              <a:ext uri="{FF2B5EF4-FFF2-40B4-BE49-F238E27FC236}">
                <a16:creationId xmlns:a16="http://schemas.microsoft.com/office/drawing/2014/main" id="{C2D716AD-F9AD-4D09-ACFD-BDDD5F126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619" y="4043988"/>
            <a:ext cx="1974083" cy="17204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11529BD2-A062-DF2E-F3E2-142AFE108910}"/>
              </a:ext>
            </a:extLst>
          </p:cNvPr>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mtClean="0"/>
              <a:pPr algn="r"/>
              <a:t>1</a:t>
            </a:fld>
            <a:endParaRPr lang="en-US"/>
          </a:p>
        </p:txBody>
      </p:sp>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9" name="TextBox 38"/>
              <p:cNvSpPr txBox="1"/>
              <p:nvPr/>
            </p:nvSpPr>
            <p:spPr>
              <a:xfrm>
                <a:off x="385263" y="871490"/>
                <a:ext cx="11139054" cy="3777637"/>
              </a:xfrm>
              <a:prstGeom prst="rect">
                <a:avLst/>
              </a:prstGeom>
              <a:noFill/>
            </p:spPr>
            <p:txBody>
              <a:bodyPr wrap="square" rtlCol="0">
                <a:spAutoFit/>
              </a:bodyPr>
              <a:lstStyle/>
              <a:p>
                <a:pPr marL="285750" indent="-285750">
                  <a:buFont typeface="Arial" panose="020B0604020202020204" pitchFamily="34" charset="0"/>
                  <a:buChar char="•"/>
                </a:pPr>
                <a:r>
                  <a:rPr lang="en-GB" sz="1600" b="1" dirty="0">
                    <a:solidFill>
                      <a:srgbClr val="FF0000"/>
                    </a:solidFill>
                  </a:rPr>
                  <a:t>Q (reciprocal space) is angle and wavelength independent allowing data to be compared between sources and beamlines.</a:t>
                </a:r>
              </a:p>
              <a:p>
                <a:pPr marL="285750" indent="-285750">
                  <a:buFont typeface="Arial" panose="020B0604020202020204" pitchFamily="34" charset="0"/>
                  <a:buChar char="•"/>
                </a:pPr>
                <a:endParaRPr lang="en-GB" sz="1600" b="1" dirty="0">
                  <a:solidFill>
                    <a:srgbClr val="FF0000"/>
                  </a:solidFill>
                </a:endParaRPr>
              </a:p>
              <a:p>
                <a:pPr marL="285750" indent="-285750">
                  <a:buFont typeface="Arial" panose="020B0604020202020204" pitchFamily="34" charset="0"/>
                  <a:buChar char="•"/>
                </a:pPr>
                <a:r>
                  <a:rPr lang="en-GB" sz="1600" b="1" dirty="0">
                    <a:solidFill>
                      <a:srgbClr val="FF0000"/>
                    </a:solidFill>
                  </a:rPr>
                  <a:t>It is in units of inverse distance which has meaning relevant to the real world. </a:t>
                </a:r>
              </a:p>
              <a:p>
                <a:pPr marL="171450" indent="-171450">
                  <a:buFont typeface="Arial" panose="020B0604020202020204" pitchFamily="34" charset="0"/>
                  <a:buChar char="•"/>
                </a:pPr>
                <a:endParaRPr lang="en-GB" sz="1200" dirty="0"/>
              </a:p>
              <a:p>
                <a:pPr marL="285750" indent="-285750">
                  <a:buFont typeface="Arial" panose="020B0604020202020204" pitchFamily="34" charset="0"/>
                  <a:buChar char="•"/>
                </a:pPr>
                <a:r>
                  <a:rPr lang="en-GB" sz="1600" dirty="0"/>
                  <a:t>Momentum transfer (Q) can be expressed as: </a:t>
                </a:r>
                <a14:m>
                  <m:oMath xmlns:m="http://schemas.openxmlformats.org/officeDocument/2006/math">
                    <m:r>
                      <a:rPr lang="en-GB" sz="1600" b="1" i="1">
                        <a:latin typeface="Cambria Math" panose="02040503050406030204" pitchFamily="18" charset="0"/>
                      </a:rPr>
                      <m:t>𝑸</m:t>
                    </m:r>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b="1" i="1">
                            <a:latin typeface="Cambria Math" panose="02040503050406030204" pitchFamily="18" charset="0"/>
                          </a:rPr>
                          <m:t>𝒌</m:t>
                        </m:r>
                      </m:e>
                      <m:sub>
                        <m:r>
                          <a:rPr lang="en-GB" sz="1600" i="1">
                            <a:latin typeface="Cambria Math" panose="02040503050406030204" pitchFamily="18" charset="0"/>
                          </a:rPr>
                          <m:t>𝑖</m:t>
                        </m:r>
                      </m:sub>
                    </m:sSub>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b="1" i="1">
                            <a:latin typeface="Cambria Math" panose="02040503050406030204" pitchFamily="18" charset="0"/>
                          </a:rPr>
                          <m:t>𝒌</m:t>
                        </m:r>
                      </m:e>
                      <m:sub>
                        <m:r>
                          <a:rPr lang="en-GB" sz="1600" i="1">
                            <a:latin typeface="Cambria Math" panose="02040503050406030204" pitchFamily="18" charset="0"/>
                          </a:rPr>
                          <m:t>𝑓</m:t>
                        </m:r>
                      </m:sub>
                    </m:sSub>
                  </m:oMath>
                </a14:m>
                <a:r>
                  <a:rPr lang="en-GB" sz="1600" dirty="0"/>
                  <a:t>  </a:t>
                </a:r>
              </a:p>
              <a:p>
                <a:pPr marL="285750" indent="-285750">
                  <a:buFont typeface="Arial" panose="020B0604020202020204" pitchFamily="34" charset="0"/>
                  <a:buChar char="•"/>
                </a:pPr>
                <a:r>
                  <a:rPr lang="en-GB" sz="1600" dirty="0"/>
                  <a:t> </a:t>
                </a:r>
              </a:p>
              <a:p>
                <a:pPr marL="285750" indent="-285750">
                  <a:buFont typeface="Arial" panose="020B0604020202020204" pitchFamily="34" charset="0"/>
                  <a:buChar char="•"/>
                </a:pPr>
                <a:r>
                  <a:rPr lang="en-GB" sz="1600" dirty="0"/>
                  <a:t>Where </a:t>
                </a:r>
                <a14:m>
                  <m:oMath xmlns:m="http://schemas.openxmlformats.org/officeDocument/2006/math">
                    <m:r>
                      <a:rPr lang="en-GB" sz="1600" b="1" i="1">
                        <a:latin typeface="Cambria Math" panose="02040503050406030204" pitchFamily="18" charset="0"/>
                      </a:rPr>
                      <m:t>𝑸</m:t>
                    </m:r>
                  </m:oMath>
                </a14:m>
                <a:r>
                  <a:rPr lang="en-GB" sz="1600" dirty="0"/>
                  <a:t> is a vector given by:           </a:t>
                </a:r>
                <a14:m>
                  <m:oMath xmlns:m="http://schemas.openxmlformats.org/officeDocument/2006/math">
                    <m:sSup>
                      <m:sSupPr>
                        <m:ctrlPr>
                          <a:rPr lang="en-GB" sz="1600" b="1" i="1">
                            <a:latin typeface="Cambria Math" panose="02040503050406030204" pitchFamily="18" charset="0"/>
                          </a:rPr>
                        </m:ctrlPr>
                      </m:sSupPr>
                      <m:e>
                        <m:r>
                          <a:rPr lang="en-GB" sz="1600" b="1" i="1">
                            <a:latin typeface="Cambria Math" panose="02040503050406030204" pitchFamily="18" charset="0"/>
                          </a:rPr>
                          <m:t>𝑸</m:t>
                        </m:r>
                      </m:e>
                      <m:sup>
                        <m:r>
                          <a:rPr lang="en-GB" sz="1600" b="1" i="1">
                            <a:latin typeface="Cambria Math" panose="02040503050406030204" pitchFamily="18" charset="0"/>
                          </a:rPr>
                          <m:t>𝟐</m:t>
                        </m:r>
                      </m:sup>
                    </m:sSup>
                    <m:r>
                      <a:rPr lang="en-GB" sz="1600" b="1" i="1">
                        <a:latin typeface="Cambria Math" panose="02040503050406030204" pitchFamily="18" charset="0"/>
                      </a:rPr>
                      <m:t>= </m:t>
                    </m:r>
                    <m:sSubSup>
                      <m:sSubSupPr>
                        <m:ctrlPr>
                          <a:rPr lang="en-GB" sz="1600" b="1" i="1">
                            <a:latin typeface="Cambria Math" panose="02040503050406030204" pitchFamily="18" charset="0"/>
                          </a:rPr>
                        </m:ctrlPr>
                      </m:sSubSupPr>
                      <m:e>
                        <m:r>
                          <a:rPr lang="en-GB" sz="1600" b="1" i="1">
                            <a:latin typeface="Cambria Math" panose="02040503050406030204" pitchFamily="18" charset="0"/>
                          </a:rPr>
                          <m:t>𝑸</m:t>
                        </m:r>
                      </m:e>
                      <m:sub>
                        <m:r>
                          <a:rPr lang="en-GB" sz="1600" b="1" i="1">
                            <a:latin typeface="Cambria Math" panose="02040503050406030204" pitchFamily="18" charset="0"/>
                          </a:rPr>
                          <m:t>𝒙</m:t>
                        </m:r>
                      </m:sub>
                      <m:sup>
                        <m:r>
                          <a:rPr lang="en-GB" sz="1600" b="1" i="1">
                            <a:latin typeface="Cambria Math" panose="02040503050406030204" pitchFamily="18" charset="0"/>
                          </a:rPr>
                          <m:t>𝟐</m:t>
                        </m:r>
                      </m:sup>
                    </m:sSubSup>
                    <m:r>
                      <a:rPr lang="en-GB" sz="1600" b="1" i="1">
                        <a:latin typeface="Cambria Math" panose="02040503050406030204" pitchFamily="18" charset="0"/>
                      </a:rPr>
                      <m:t>+</m:t>
                    </m:r>
                    <m:sSubSup>
                      <m:sSubSupPr>
                        <m:ctrlPr>
                          <a:rPr lang="en-GB" sz="1600" b="1" i="1">
                            <a:latin typeface="Cambria Math" panose="02040503050406030204" pitchFamily="18" charset="0"/>
                          </a:rPr>
                        </m:ctrlPr>
                      </m:sSubSupPr>
                      <m:e>
                        <m:r>
                          <a:rPr lang="en-GB" sz="1600" b="1" i="1">
                            <a:latin typeface="Cambria Math" panose="02040503050406030204" pitchFamily="18" charset="0"/>
                          </a:rPr>
                          <m:t>𝑸</m:t>
                        </m:r>
                      </m:e>
                      <m:sub>
                        <m:r>
                          <a:rPr lang="en-GB" sz="1600" b="1" i="1">
                            <a:latin typeface="Cambria Math" panose="02040503050406030204" pitchFamily="18" charset="0"/>
                          </a:rPr>
                          <m:t>𝒚</m:t>
                        </m:r>
                      </m:sub>
                      <m:sup>
                        <m:r>
                          <a:rPr lang="en-GB" sz="1600" b="1" i="1">
                            <a:latin typeface="Cambria Math" panose="02040503050406030204" pitchFamily="18" charset="0"/>
                          </a:rPr>
                          <m:t>𝟐</m:t>
                        </m:r>
                      </m:sup>
                    </m:sSubSup>
                    <m:r>
                      <a:rPr lang="en-GB" sz="1600" b="1" i="1">
                        <a:latin typeface="Cambria Math" panose="02040503050406030204" pitchFamily="18" charset="0"/>
                      </a:rPr>
                      <m:t>+</m:t>
                    </m:r>
                    <m:sSubSup>
                      <m:sSubSupPr>
                        <m:ctrlPr>
                          <a:rPr lang="en-GB" sz="1600" b="1" i="1">
                            <a:latin typeface="Cambria Math" panose="02040503050406030204" pitchFamily="18" charset="0"/>
                          </a:rPr>
                        </m:ctrlPr>
                      </m:sSubSupPr>
                      <m:e>
                        <m:r>
                          <a:rPr lang="en-GB" sz="1600" b="1" i="1">
                            <a:latin typeface="Cambria Math" panose="02040503050406030204" pitchFamily="18" charset="0"/>
                          </a:rPr>
                          <m:t>𝑸</m:t>
                        </m:r>
                      </m:e>
                      <m:sub>
                        <m:r>
                          <a:rPr lang="en-GB" sz="1600" b="1" i="1">
                            <a:latin typeface="Cambria Math" panose="02040503050406030204" pitchFamily="18" charset="0"/>
                          </a:rPr>
                          <m:t>𝒛</m:t>
                        </m:r>
                      </m:sub>
                      <m:sup>
                        <m:r>
                          <a:rPr lang="en-GB" sz="1600" b="1" i="1">
                            <a:latin typeface="Cambria Math" panose="02040503050406030204" pitchFamily="18" charset="0"/>
                          </a:rPr>
                          <m:t>𝟐</m:t>
                        </m:r>
                      </m:sup>
                    </m:sSubSup>
                  </m:oMath>
                </a14:m>
                <a:r>
                  <a:rPr lang="en-GB" sz="1600" dirty="0"/>
                  <a:t> </a:t>
                </a:r>
              </a:p>
              <a:p>
                <a:pPr marL="285750" indent="-285750">
                  <a:buFont typeface="Arial" panose="020B0604020202020204" pitchFamily="34" charset="0"/>
                  <a:buChar char="•"/>
                </a:pPr>
                <a:endParaRPr lang="en-GB" sz="1600" b="1" dirty="0"/>
              </a:p>
              <a:p>
                <a:pPr marL="285750" indent="-285750">
                  <a:buFont typeface="Arial" panose="020B0604020202020204" pitchFamily="34" charset="0"/>
                  <a:buChar char="•"/>
                </a:pPr>
                <a:r>
                  <a:rPr lang="en-GB" sz="1600" dirty="0"/>
                  <a:t>For elastic scattering: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Allowing the following vector diagram to be constructed for the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𝑄</m:t>
                        </m:r>
                      </m:e>
                      <m:sub>
                        <m:r>
                          <a:rPr lang="en-GB" sz="1600" i="1">
                            <a:latin typeface="Cambria Math" panose="02040503050406030204" pitchFamily="18" charset="0"/>
                          </a:rPr>
                          <m:t>𝑧</m:t>
                        </m:r>
                      </m:sub>
                    </m:sSub>
                  </m:oMath>
                </a14:m>
                <a:r>
                  <a:rPr lang="en-GB" sz="1600" dirty="0"/>
                  <a:t> that gives information perpendicular to the plane of the sample.</a:t>
                </a:r>
              </a:p>
              <a:p>
                <a:endParaRPr lang="en-GB" sz="1600" dirty="0"/>
              </a:p>
              <a:p>
                <a:pPr marL="285750" indent="-285750">
                  <a:buFont typeface="Arial" panose="020B0604020202020204" pitchFamily="34" charset="0"/>
                  <a:buChar char="•"/>
                </a:pPr>
                <a:r>
                  <a:rPr lang="en-GB" sz="1600" dirty="0"/>
                  <a:t>Basic Trig for Q then gives:</a:t>
                </a:r>
              </a:p>
            </p:txBody>
          </p:sp>
        </mc:Choice>
        <mc:Fallback>
          <p:sp>
            <p:nvSpPr>
              <p:cNvPr id="39" name="TextBox 38"/>
              <p:cNvSpPr txBox="1">
                <a:spLocks noRot="1" noChangeAspect="1" noMove="1" noResize="1" noEditPoints="1" noAdjustHandles="1" noChangeArrowheads="1" noChangeShapeType="1" noTextEdit="1"/>
              </p:cNvSpPr>
              <p:nvPr/>
            </p:nvSpPr>
            <p:spPr>
              <a:xfrm>
                <a:off x="385263" y="871490"/>
                <a:ext cx="11139054" cy="3777637"/>
              </a:xfrm>
              <a:prstGeom prst="rect">
                <a:avLst/>
              </a:prstGeom>
              <a:blipFill>
                <a:blip r:embed="rId2"/>
                <a:stretch>
                  <a:fillRect l="-219" t="-484" r="-712" b="-1129"/>
                </a:stretch>
              </a:blipFill>
            </p:spPr>
            <p:txBody>
              <a:bodyPr/>
              <a:lstStyle/>
              <a:p>
                <a:r>
                  <a:rPr lang="en-GB">
                    <a:noFill/>
                  </a:rPr>
                  <a:t> </a:t>
                </a:r>
              </a:p>
            </p:txBody>
          </p:sp>
        </mc:Fallback>
      </mc:AlternateContent>
      <p:sp>
        <p:nvSpPr>
          <p:cNvPr id="2" name="Title 1"/>
          <p:cNvSpPr>
            <a:spLocks noGrp="1"/>
          </p:cNvSpPr>
          <p:nvPr>
            <p:ph type="title"/>
          </p:nvPr>
        </p:nvSpPr>
        <p:spPr>
          <a:xfrm>
            <a:off x="0" y="20288"/>
            <a:ext cx="14316364" cy="656348"/>
          </a:xfrm>
        </p:spPr>
        <p:txBody>
          <a:bodyPr>
            <a:normAutofit/>
          </a:bodyPr>
          <a:lstStyle/>
          <a:p>
            <a:r>
              <a:rPr lang="en-GB" sz="3600" b="0" i="1" dirty="0">
                <a:solidFill>
                  <a:srgbClr val="002060"/>
                </a:solidFill>
                <a:latin typeface="+mj-lt"/>
              </a:rPr>
              <a:t>Q</a:t>
            </a:r>
            <a:r>
              <a:rPr lang="en-GB" sz="3600" b="0" i="1" baseline="-25000" dirty="0">
                <a:solidFill>
                  <a:srgbClr val="002060"/>
                </a:solidFill>
                <a:latin typeface="+mj-lt"/>
              </a:rPr>
              <a:t>z</a:t>
            </a:r>
            <a:r>
              <a:rPr lang="en-GB" sz="3600" b="0" dirty="0">
                <a:solidFill>
                  <a:srgbClr val="002060"/>
                </a:solidFill>
                <a:latin typeface="+mj-lt"/>
              </a:rPr>
              <a:t> and why its important </a:t>
            </a:r>
            <a:r>
              <a:rPr lang="en-GB" sz="2000" b="0" dirty="0">
                <a:solidFill>
                  <a:srgbClr val="002060"/>
                </a:solidFill>
                <a:latin typeface="+mj-lt"/>
              </a:rPr>
              <a:t>(The thing on the x axis)</a:t>
            </a:r>
          </a:p>
        </p:txBody>
      </p:sp>
      <p:sp>
        <p:nvSpPr>
          <p:cNvPr id="8" name="TextBox 7"/>
          <p:cNvSpPr txBox="1"/>
          <p:nvPr/>
        </p:nvSpPr>
        <p:spPr>
          <a:xfrm>
            <a:off x="9594355" y="6476598"/>
            <a:ext cx="3425371" cy="369332"/>
          </a:xfrm>
          <a:prstGeom prst="rect">
            <a:avLst/>
          </a:prstGeom>
          <a:noFill/>
        </p:spPr>
        <p:txBody>
          <a:bodyPr wrap="square" rtlCol="0">
            <a:spAutoFit/>
          </a:bodyPr>
          <a:lstStyle/>
          <a:p>
            <a:r>
              <a:rPr lang="en-GB" dirty="0" err="1"/>
              <a:t>Sivia</a:t>
            </a:r>
            <a:r>
              <a:rPr lang="en-GB" dirty="0"/>
              <a:t>: Chapter 3 </a:t>
            </a:r>
          </a:p>
        </p:txBody>
      </p:sp>
      <p:grpSp>
        <p:nvGrpSpPr>
          <p:cNvPr id="38" name="Group 37"/>
          <p:cNvGrpSpPr/>
          <p:nvPr/>
        </p:nvGrpSpPr>
        <p:grpSpPr>
          <a:xfrm>
            <a:off x="4866954" y="4239432"/>
            <a:ext cx="3000076" cy="1607459"/>
            <a:chOff x="2602397" y="3715657"/>
            <a:chExt cx="3000076" cy="1607459"/>
          </a:xfrm>
        </p:grpSpPr>
        <p:cxnSp>
          <p:nvCxnSpPr>
            <p:cNvPr id="10" name="Straight Connector 9"/>
            <p:cNvCxnSpPr/>
            <p:nvPr/>
          </p:nvCxnSpPr>
          <p:spPr>
            <a:xfrm>
              <a:off x="2797626" y="4586514"/>
              <a:ext cx="1473200" cy="0"/>
            </a:xfrm>
            <a:prstGeom prst="line">
              <a:avLst/>
            </a:prstGeom>
            <a:ln w="2222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63978" y="4586517"/>
              <a:ext cx="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270828" y="3715657"/>
              <a:ext cx="1328058" cy="870860"/>
            </a:xfrm>
            <a:prstGeom prst="straightConnector1">
              <a:avLst/>
            </a:prstGeom>
            <a:ln>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97628" y="4586517"/>
              <a:ext cx="197367" cy="736599"/>
            </a:xfrm>
            <a:prstGeom prst="line">
              <a:avLst/>
            </a:prstGeom>
            <a:ln w="22225">
              <a:solidFill>
                <a:schemeClr val="accent2"/>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800000">
              <a:off x="2896310" y="4954816"/>
              <a:ext cx="1473200" cy="0"/>
            </a:xfrm>
            <a:prstGeom prst="line">
              <a:avLst/>
            </a:prstGeom>
            <a:ln w="22225">
              <a:solidFill>
                <a:schemeClr val="accent2">
                  <a:lumMod val="40000"/>
                  <a:lumOff val="60000"/>
                </a:schemeClr>
              </a:solidFill>
              <a:prstDash val="dash"/>
              <a:headEnd type="stealth"/>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896311" y="4586519"/>
              <a:ext cx="1342768" cy="36829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602397" y="4829018"/>
              <a:ext cx="293914" cy="276999"/>
            </a:xfrm>
            <a:prstGeom prst="rect">
              <a:avLst/>
            </a:prstGeom>
            <a:noFill/>
          </p:spPr>
          <p:txBody>
            <a:bodyPr wrap="square" rtlCol="0">
              <a:spAutoFit/>
            </a:bodyPr>
            <a:lstStyle/>
            <a:p>
              <a:r>
                <a:rPr lang="en-GB" b="1" i="1" baseline="-25000" dirty="0"/>
                <a:t>Q</a:t>
              </a:r>
            </a:p>
          </p:txBody>
        </p:sp>
        <p:sp>
          <p:nvSpPr>
            <p:cNvPr id="28" name="TextBox 27"/>
            <p:cNvSpPr txBox="1"/>
            <p:nvPr/>
          </p:nvSpPr>
          <p:spPr>
            <a:xfrm>
              <a:off x="3512433" y="4537503"/>
              <a:ext cx="355600" cy="276999"/>
            </a:xfrm>
            <a:prstGeom prst="rect">
              <a:avLst/>
            </a:prstGeom>
            <a:noFill/>
          </p:spPr>
          <p:txBody>
            <a:bodyPr wrap="square" rtlCol="0">
              <a:spAutoFit/>
            </a:bodyPr>
            <a:lstStyle/>
            <a:p>
              <a:r>
                <a:rPr lang="el-GR" sz="1200" b="1" dirty="0"/>
                <a:t>θ</a:t>
              </a:r>
              <a:endParaRPr lang="en-GB" sz="1200" b="1" dirty="0"/>
            </a:p>
          </p:txBody>
        </p:sp>
        <p:sp>
          <p:nvSpPr>
            <p:cNvPr id="29" name="TextBox 28"/>
            <p:cNvSpPr txBox="1"/>
            <p:nvPr/>
          </p:nvSpPr>
          <p:spPr>
            <a:xfrm>
              <a:off x="3552334" y="4686274"/>
              <a:ext cx="355600" cy="276999"/>
            </a:xfrm>
            <a:prstGeom prst="rect">
              <a:avLst/>
            </a:prstGeom>
            <a:noFill/>
          </p:spPr>
          <p:txBody>
            <a:bodyPr wrap="square" rtlCol="0">
              <a:spAutoFit/>
            </a:bodyPr>
            <a:lstStyle/>
            <a:p>
              <a:r>
                <a:rPr lang="el-GR" sz="1200" b="1" dirty="0"/>
                <a:t>θ</a:t>
              </a:r>
              <a:endParaRPr lang="en-GB" sz="1200" b="1" dirty="0"/>
            </a:p>
          </p:txBody>
        </p:sp>
        <p:sp>
          <p:nvSpPr>
            <p:cNvPr id="30" name="TextBox 29"/>
            <p:cNvSpPr txBox="1"/>
            <p:nvPr/>
          </p:nvSpPr>
          <p:spPr>
            <a:xfrm>
              <a:off x="4426839" y="4353068"/>
              <a:ext cx="355600" cy="276999"/>
            </a:xfrm>
            <a:prstGeom prst="rect">
              <a:avLst/>
            </a:prstGeom>
            <a:noFill/>
          </p:spPr>
          <p:txBody>
            <a:bodyPr wrap="square" rtlCol="0">
              <a:spAutoFit/>
            </a:bodyPr>
            <a:lstStyle/>
            <a:p>
              <a:r>
                <a:rPr lang="en-GB" sz="1200" b="1" dirty="0"/>
                <a:t>2</a:t>
              </a:r>
              <a:r>
                <a:rPr lang="el-GR" sz="1200" b="1" dirty="0"/>
                <a:t>θ</a:t>
              </a:r>
              <a:endParaRPr lang="en-GB" sz="1200" b="1" dirty="0"/>
            </a:p>
          </p:txBody>
        </p:sp>
        <p:sp>
          <p:nvSpPr>
            <p:cNvPr id="32" name="Arc 31"/>
            <p:cNvSpPr/>
            <p:nvPr/>
          </p:nvSpPr>
          <p:spPr>
            <a:xfrm rot="1675085">
              <a:off x="4443165" y="4208543"/>
              <a:ext cx="475342" cy="54065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p:cNvSpPr/>
            <p:nvPr/>
          </p:nvSpPr>
          <p:spPr>
            <a:xfrm rot="11949404">
              <a:off x="3513088" y="4405672"/>
              <a:ext cx="475342" cy="54065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Rectangle 33"/>
            <p:cNvSpPr/>
            <p:nvPr/>
          </p:nvSpPr>
          <p:spPr>
            <a:xfrm rot="4462809">
              <a:off x="2850000" y="4856871"/>
              <a:ext cx="246193" cy="1585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p:cNvSpPr txBox="1"/>
            <p:nvPr/>
          </p:nvSpPr>
          <p:spPr>
            <a:xfrm>
              <a:off x="3512433" y="4891384"/>
              <a:ext cx="585056" cy="307777"/>
            </a:xfrm>
            <a:prstGeom prst="rect">
              <a:avLst/>
            </a:prstGeom>
            <a:noFill/>
          </p:spPr>
          <p:txBody>
            <a:bodyPr wrap="square" rtlCol="0">
              <a:spAutoFit/>
            </a:bodyPr>
            <a:lstStyle/>
            <a:p>
              <a:r>
                <a:rPr lang="en-GB" sz="1400" b="1" i="1" dirty="0"/>
                <a:t>-</a:t>
              </a:r>
              <a:r>
                <a:rPr lang="en-GB" sz="1400" b="1" i="1" dirty="0" err="1"/>
                <a:t>k</a:t>
              </a:r>
              <a:r>
                <a:rPr lang="en-GB" sz="1400" b="1" i="1" baseline="-25000" dirty="0" err="1"/>
                <a:t>f</a:t>
              </a:r>
              <a:endParaRPr lang="en-GB" sz="1400" b="1" i="1" dirty="0"/>
            </a:p>
          </p:txBody>
        </p:sp>
        <p:sp>
          <p:nvSpPr>
            <p:cNvPr id="36" name="TextBox 35"/>
            <p:cNvSpPr txBox="1"/>
            <p:nvPr/>
          </p:nvSpPr>
          <p:spPr>
            <a:xfrm>
              <a:off x="5017417" y="3974835"/>
              <a:ext cx="585056" cy="307777"/>
            </a:xfrm>
            <a:prstGeom prst="rect">
              <a:avLst/>
            </a:prstGeom>
            <a:noFill/>
          </p:spPr>
          <p:txBody>
            <a:bodyPr wrap="square" rtlCol="0">
              <a:spAutoFit/>
            </a:bodyPr>
            <a:lstStyle/>
            <a:p>
              <a:r>
                <a:rPr lang="en-GB" sz="1400" b="1" i="1" dirty="0" err="1"/>
                <a:t>k</a:t>
              </a:r>
              <a:r>
                <a:rPr lang="en-GB" sz="1400" b="1" i="1" baseline="-25000" dirty="0" err="1"/>
                <a:t>f</a:t>
              </a:r>
              <a:endParaRPr lang="en-GB" sz="1400" b="1" i="1" dirty="0"/>
            </a:p>
          </p:txBody>
        </p:sp>
        <p:sp>
          <p:nvSpPr>
            <p:cNvPr id="37" name="TextBox 36"/>
            <p:cNvSpPr txBox="1"/>
            <p:nvPr/>
          </p:nvSpPr>
          <p:spPr>
            <a:xfrm>
              <a:off x="3340382" y="4286406"/>
              <a:ext cx="585056" cy="307777"/>
            </a:xfrm>
            <a:prstGeom prst="rect">
              <a:avLst/>
            </a:prstGeom>
            <a:noFill/>
          </p:spPr>
          <p:txBody>
            <a:bodyPr wrap="square" rtlCol="0">
              <a:spAutoFit/>
            </a:bodyPr>
            <a:lstStyle/>
            <a:p>
              <a:r>
                <a:rPr lang="en-GB" sz="1400" b="1" i="1" dirty="0" err="1"/>
                <a:t>k</a:t>
              </a:r>
              <a:r>
                <a:rPr lang="en-GB" sz="1400" b="1" i="1" baseline="-25000" dirty="0" err="1"/>
                <a:t>i</a:t>
              </a:r>
              <a:endParaRPr lang="en-GB" sz="1400" b="1" i="1" dirty="0"/>
            </a:p>
          </p:txBody>
        </p:sp>
      </p:grpSp>
      <mc:AlternateContent xmlns:mc="http://schemas.openxmlformats.org/markup-compatibility/2006" xmlns:a14="http://schemas.microsoft.com/office/drawing/2010/main">
        <mc:Choice Requires="a14">
          <p:sp>
            <p:nvSpPr>
              <p:cNvPr id="42" name="TextBox 41"/>
              <p:cNvSpPr txBox="1"/>
              <p:nvPr/>
            </p:nvSpPr>
            <p:spPr>
              <a:xfrm>
                <a:off x="3140326" y="3005703"/>
                <a:ext cx="2053063" cy="529247"/>
              </a:xfrm>
              <a:prstGeom prst="rect">
                <a:avLst/>
              </a:prstGeom>
              <a:noFill/>
            </p:spPr>
            <p:txBody>
              <a:bodyPr wrap="none" rtlCol="0">
                <a:spAutoFit/>
              </a:bodyPr>
              <a:lstStyle/>
              <a:p>
                <a14:m>
                  <m:oMath xmlns:m="http://schemas.openxmlformats.org/officeDocument/2006/math">
                    <m:d>
                      <m:dPr>
                        <m:begChr m:val="|"/>
                        <m:endChr m:val="|"/>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b="1" i="1">
                                <a:latin typeface="Cambria Math"/>
                              </a:rPr>
                              <m:t>𝒌</m:t>
                            </m:r>
                          </m:e>
                          <m:sub>
                            <m:r>
                              <a:rPr lang="en-GB" sz="2000" i="1">
                                <a:latin typeface="Cambria Math"/>
                              </a:rPr>
                              <m:t>𝑖</m:t>
                            </m:r>
                          </m:sub>
                        </m:sSub>
                      </m:e>
                    </m:d>
                    <m:r>
                      <a:rPr lang="en-GB" sz="2000" i="1">
                        <a:latin typeface="Cambria Math"/>
                      </a:rPr>
                      <m:t>=</m:t>
                    </m:r>
                    <m:d>
                      <m:dPr>
                        <m:begChr m:val="|"/>
                        <m:endChr m:val="|"/>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b="1" i="1">
                                <a:latin typeface="Cambria Math"/>
                              </a:rPr>
                              <m:t>𝒌</m:t>
                            </m:r>
                          </m:e>
                          <m:sub>
                            <m:r>
                              <a:rPr lang="en-GB" sz="2000" i="1">
                                <a:latin typeface="Cambria Math"/>
                              </a:rPr>
                              <m:t>𝑓</m:t>
                            </m:r>
                          </m:sub>
                        </m:sSub>
                      </m:e>
                    </m:d>
                    <m:r>
                      <a:rPr lang="en-GB" sz="2000" i="1">
                        <a:latin typeface="Cambria Math"/>
                      </a:rPr>
                      <m:t>=</m:t>
                    </m:r>
                    <m:f>
                      <m:fPr>
                        <m:ctrlPr>
                          <a:rPr lang="en-GB" sz="2000" i="1">
                            <a:latin typeface="Cambria Math" panose="02040503050406030204" pitchFamily="18" charset="0"/>
                          </a:rPr>
                        </m:ctrlPr>
                      </m:fPr>
                      <m:num>
                        <m:r>
                          <a:rPr lang="en-GB" sz="2000" i="1">
                            <a:latin typeface="Cambria Math"/>
                          </a:rPr>
                          <m:t>2</m:t>
                        </m:r>
                        <m:r>
                          <a:rPr lang="en-GB" sz="2000" i="1">
                            <a:latin typeface="Cambria Math"/>
                            <a:ea typeface="Cambria Math"/>
                          </a:rPr>
                          <m:t>𝜋</m:t>
                        </m:r>
                      </m:num>
                      <m:den>
                        <m:r>
                          <a:rPr lang="en-GB" sz="2000" i="1">
                            <a:latin typeface="Cambria Math"/>
                            <a:ea typeface="Cambria Math"/>
                          </a:rPr>
                          <m:t>𝜆</m:t>
                        </m:r>
                      </m:den>
                    </m:f>
                  </m:oMath>
                </a14:m>
                <a:r>
                  <a:rPr lang="en-GB" dirty="0"/>
                  <a:t>  </a:t>
                </a:r>
              </a:p>
            </p:txBody>
          </p:sp>
        </mc:Choice>
        <mc:Fallback xmlns="">
          <p:sp>
            <p:nvSpPr>
              <p:cNvPr id="42" name="TextBox 41"/>
              <p:cNvSpPr txBox="1">
                <a:spLocks noRot="1" noChangeAspect="1" noMove="1" noResize="1" noEditPoints="1" noAdjustHandles="1" noChangeArrowheads="1" noChangeShapeType="1" noTextEdit="1"/>
              </p:cNvSpPr>
              <p:nvPr/>
            </p:nvSpPr>
            <p:spPr>
              <a:xfrm>
                <a:off x="3140326" y="3005703"/>
                <a:ext cx="2053063" cy="529247"/>
              </a:xfrm>
              <a:prstGeom prst="rect">
                <a:avLst/>
              </a:prstGeom>
              <a:blipFill>
                <a:blip r:embed="rId3"/>
                <a:stretch>
                  <a:fillRect b="-3448"/>
                </a:stretch>
              </a:blipFill>
            </p:spPr>
            <p:txBody>
              <a:bodyPr/>
              <a:lstStyle/>
              <a:p>
                <a:r>
                  <a:rPr lang="en-GB">
                    <a:noFill/>
                  </a:rPr>
                  <a:t> </a:t>
                </a:r>
              </a:p>
            </p:txBody>
          </p:sp>
        </mc:Fallback>
      </mc:AlternateContent>
      <p:grpSp>
        <p:nvGrpSpPr>
          <p:cNvPr id="44" name="Group 43"/>
          <p:cNvGrpSpPr/>
          <p:nvPr/>
        </p:nvGrpSpPr>
        <p:grpSpPr>
          <a:xfrm>
            <a:off x="9282123" y="4527544"/>
            <a:ext cx="1756701" cy="950204"/>
            <a:chOff x="5989886" y="2321659"/>
            <a:chExt cx="1909119" cy="950204"/>
          </a:xfrm>
        </p:grpSpPr>
        <mc:AlternateContent xmlns:mc="http://schemas.openxmlformats.org/markup-compatibility/2006" xmlns:a14="http://schemas.microsoft.com/office/drawing/2010/main">
          <mc:Choice Requires="a14">
            <p:sp>
              <p:nvSpPr>
                <p:cNvPr id="4" name="TextBox 3"/>
                <p:cNvSpPr txBox="1"/>
                <p:nvPr/>
              </p:nvSpPr>
              <p:spPr>
                <a:xfrm>
                  <a:off x="6077370" y="2490875"/>
                  <a:ext cx="1821635" cy="6117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a:latin typeface="Cambria Math" panose="02040503050406030204" pitchFamily="18" charset="0"/>
                              </a:rPr>
                            </m:ctrlPr>
                          </m:sSubPr>
                          <m:e>
                            <m:r>
                              <a:rPr lang="en-GB" b="1" i="1">
                                <a:latin typeface="Cambria Math"/>
                              </a:rPr>
                              <m:t>𝑸</m:t>
                            </m:r>
                          </m:e>
                          <m:sub>
                            <m:r>
                              <a:rPr lang="en-GB" b="1" i="1">
                                <a:latin typeface="Cambria Math"/>
                              </a:rPr>
                              <m:t>𝒛</m:t>
                            </m:r>
                          </m:sub>
                        </m:sSub>
                        <m:r>
                          <a:rPr lang="en-GB" i="1">
                            <a:latin typeface="Cambria Math"/>
                          </a:rPr>
                          <m:t>=</m:t>
                        </m:r>
                        <m:f>
                          <m:fPr>
                            <m:ctrlPr>
                              <a:rPr lang="en-GB" i="1">
                                <a:latin typeface="Cambria Math" panose="02040503050406030204" pitchFamily="18" charset="0"/>
                                <a:ea typeface="Cambria Math"/>
                              </a:rPr>
                            </m:ctrlPr>
                          </m:fPr>
                          <m:num>
                            <m:r>
                              <a:rPr lang="en-GB" i="1">
                                <a:latin typeface="Cambria Math"/>
                              </a:rPr>
                              <m:t>4</m:t>
                            </m:r>
                            <m:r>
                              <a:rPr lang="en-GB" i="1">
                                <a:latin typeface="Cambria Math"/>
                                <a:ea typeface="Cambria Math"/>
                              </a:rPr>
                              <m:t>𝜋</m:t>
                            </m:r>
                          </m:num>
                          <m:den>
                            <m:r>
                              <a:rPr lang="en-GB" i="1">
                                <a:latin typeface="Cambria Math"/>
                                <a:ea typeface="Cambria Math"/>
                              </a:rPr>
                              <m:t>𝜆</m:t>
                            </m:r>
                          </m:den>
                        </m:f>
                        <m:func>
                          <m:funcPr>
                            <m:ctrlPr>
                              <a:rPr lang="en-GB" i="1">
                                <a:latin typeface="Cambria Math" panose="02040503050406030204" pitchFamily="18" charset="0"/>
                                <a:ea typeface="Cambria Math"/>
                              </a:rPr>
                            </m:ctrlPr>
                          </m:funcPr>
                          <m:fName>
                            <m:r>
                              <m:rPr>
                                <m:sty m:val="p"/>
                              </m:rPr>
                              <a:rPr lang="en-GB">
                                <a:latin typeface="Cambria Math"/>
                                <a:ea typeface="Cambria Math"/>
                              </a:rPr>
                              <m:t>sin</m:t>
                            </m:r>
                          </m:fName>
                          <m:e>
                            <m:r>
                              <a:rPr lang="en-GB" i="1">
                                <a:latin typeface="Cambria Math"/>
                                <a:ea typeface="Cambria Math"/>
                              </a:rPr>
                              <m:t>𝜃</m:t>
                            </m:r>
                            <m:r>
                              <a:rPr lang="en-GB" i="1">
                                <a:latin typeface="Cambria Math"/>
                                <a:ea typeface="Cambria Math"/>
                              </a:rPr>
                              <m:t>   </m:t>
                            </m:r>
                          </m:e>
                        </m:func>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6077370" y="2490875"/>
                  <a:ext cx="1821635" cy="611771"/>
                </a:xfrm>
                <a:prstGeom prst="rect">
                  <a:avLst/>
                </a:prstGeom>
                <a:blipFill>
                  <a:blip r:embed="rId4"/>
                  <a:stretch>
                    <a:fillRect/>
                  </a:stretch>
                </a:blipFill>
              </p:spPr>
              <p:txBody>
                <a:bodyPr/>
                <a:lstStyle/>
                <a:p>
                  <a:r>
                    <a:rPr lang="en-GB">
                      <a:noFill/>
                    </a:rPr>
                    <a:t> </a:t>
                  </a:r>
                </a:p>
              </p:txBody>
            </p:sp>
          </mc:Fallback>
        </mc:AlternateContent>
        <p:sp>
          <p:nvSpPr>
            <p:cNvPr id="43" name="Rectangle 42"/>
            <p:cNvSpPr/>
            <p:nvPr/>
          </p:nvSpPr>
          <p:spPr>
            <a:xfrm>
              <a:off x="5989886" y="2321659"/>
              <a:ext cx="1909119" cy="9502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Down Arrow 2"/>
          <p:cNvSpPr/>
          <p:nvPr/>
        </p:nvSpPr>
        <p:spPr>
          <a:xfrm rot="16200000">
            <a:off x="8215698" y="4720037"/>
            <a:ext cx="461246" cy="3345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own Arrow 4"/>
          <p:cNvSpPr/>
          <p:nvPr/>
        </p:nvSpPr>
        <p:spPr>
          <a:xfrm rot="19806550">
            <a:off x="5715157" y="4191230"/>
            <a:ext cx="362549" cy="4354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AEB26862-91B4-472A-AA93-A4FFB857372E}"/>
              </a:ext>
            </a:extLst>
          </p:cNvPr>
          <p:cNvSpPr>
            <a:spLocks noGrp="1"/>
          </p:cNvSpPr>
          <p:nvPr>
            <p:ph type="sldNum" sz="quarter" idx="12"/>
          </p:nvPr>
        </p:nvSpPr>
        <p:spPr>
          <a:xfrm>
            <a:off x="9393381" y="6492047"/>
            <a:ext cx="2743200" cy="365125"/>
          </a:xfrm>
        </p:spPr>
        <p:txBody>
          <a:bodyPr/>
          <a:lstStyle/>
          <a:p>
            <a:fld id="{BBAAB195-B577-5546-8349-9DDA93B6129E}" type="slidenum">
              <a:rPr lang="en-US" sz="1800" smtClean="0">
                <a:solidFill>
                  <a:srgbClr val="002060"/>
                </a:solidFill>
              </a:rPr>
              <a:t>10</a:t>
            </a:fld>
            <a:endParaRPr lang="en-US" sz="1800" dirty="0">
              <a:solidFill>
                <a:srgbClr val="002060"/>
              </a:solidFill>
            </a:endParaRPr>
          </a:p>
        </p:txBody>
      </p:sp>
      <p:sp>
        <p:nvSpPr>
          <p:cNvPr id="7" name="TextBox 6">
            <a:extLst>
              <a:ext uri="{FF2B5EF4-FFF2-40B4-BE49-F238E27FC236}">
                <a16:creationId xmlns:a16="http://schemas.microsoft.com/office/drawing/2014/main" id="{ED4171AA-3733-24A2-D2D6-6EE2B3790A61}"/>
              </a:ext>
            </a:extLst>
          </p:cNvPr>
          <p:cNvSpPr txBox="1"/>
          <p:nvPr/>
        </p:nvSpPr>
        <p:spPr>
          <a:xfrm>
            <a:off x="2587389" y="6259310"/>
            <a:ext cx="7304755" cy="369332"/>
          </a:xfrm>
          <a:prstGeom prst="rect">
            <a:avLst/>
          </a:prstGeom>
          <a:noFill/>
        </p:spPr>
        <p:txBody>
          <a:bodyPr wrap="square" rtlCol="0">
            <a:spAutoFit/>
          </a:bodyPr>
          <a:lstStyle/>
          <a:p>
            <a:r>
              <a:rPr lang="en-GB" b="1" dirty="0">
                <a:solidFill>
                  <a:srgbClr val="FF0000"/>
                </a:solidFill>
              </a:rPr>
              <a:t>Q in reflectometry is normally expressed in units of Å</a:t>
            </a:r>
            <a:r>
              <a:rPr lang="en-GB" b="1" baseline="30000" dirty="0">
                <a:solidFill>
                  <a:srgbClr val="FF0000"/>
                </a:solidFill>
              </a:rPr>
              <a:t>-1</a:t>
            </a:r>
            <a:r>
              <a:rPr lang="en-GB" b="1" dirty="0">
                <a:solidFill>
                  <a:srgbClr val="FF0000"/>
                </a:solidFill>
              </a:rPr>
              <a:t> or nm</a:t>
            </a:r>
            <a:r>
              <a:rPr lang="en-GB" b="1" baseline="30000" dirty="0">
                <a:solidFill>
                  <a:srgbClr val="FF0000"/>
                </a:solidFill>
              </a:rPr>
              <a:t>-1</a:t>
            </a:r>
          </a:p>
        </p:txBody>
      </p:sp>
    </p:spTree>
    <p:extLst>
      <p:ext uri="{BB962C8B-B14F-4D97-AF65-F5344CB8AC3E}">
        <p14:creationId xmlns:p14="http://schemas.microsoft.com/office/powerpoint/2010/main" val="14567269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971675" y="1"/>
                <a:ext cx="8229600" cy="733425"/>
              </a:xfrm>
            </p:spPr>
            <p:txBody>
              <a:bodyPr/>
              <a:lstStyle/>
              <a:p>
                <a:pPr/>
                <a14:m>
                  <m:oMathPara xmlns:m="http://schemas.openxmlformats.org/officeDocument/2006/math">
                    <m:oMathParaPr>
                      <m:jc m:val="centerGroup"/>
                    </m:oMathParaPr>
                    <m:oMath xmlns:m="http://schemas.openxmlformats.org/officeDocument/2006/math">
                      <m:sSup>
                        <m:sSupPr>
                          <m:ctrlPr>
                            <a:rPr lang="en-GB" i="1" dirty="0" smtClean="0">
                              <a:solidFill>
                                <a:srgbClr val="002060"/>
                              </a:solidFill>
                              <a:latin typeface="Cambria Math" panose="02040503050406030204" pitchFamily="18" charset="0"/>
                            </a:rPr>
                          </m:ctrlPr>
                        </m:sSupPr>
                        <m:e>
                          <m:r>
                            <a:rPr lang="en-GB" b="0" i="1" dirty="0" smtClean="0">
                              <a:solidFill>
                                <a:srgbClr val="002060"/>
                              </a:solidFill>
                              <a:latin typeface="Cambria Math"/>
                            </a:rPr>
                            <m:t>𝑅𝑒𝑑𝑢𝑐𝑒𝑑</m:t>
                          </m:r>
                          <m:r>
                            <a:rPr lang="en-GB" b="0" i="1" dirty="0" smtClean="0">
                              <a:solidFill>
                                <a:srgbClr val="002060"/>
                              </a:solidFill>
                              <a:latin typeface="Cambria Math"/>
                            </a:rPr>
                            <m:t> </m:t>
                          </m:r>
                          <m:r>
                            <a:rPr lang="en-GB" i="1" dirty="0" smtClean="0">
                              <a:solidFill>
                                <a:srgbClr val="002060"/>
                              </a:solidFill>
                              <a:latin typeface="Cambria Math"/>
                              <a:ea typeface="Cambria Math"/>
                            </a:rPr>
                            <m:t>𝜒</m:t>
                          </m:r>
                        </m:e>
                        <m:sup>
                          <m:r>
                            <a:rPr lang="en-GB" b="0" i="1" dirty="0" smtClean="0">
                              <a:solidFill>
                                <a:srgbClr val="002060"/>
                              </a:solidFill>
                              <a:latin typeface="Cambria Math"/>
                            </a:rPr>
                            <m:t>2</m:t>
                          </m:r>
                        </m:sup>
                      </m:sSup>
                    </m:oMath>
                  </m:oMathPara>
                </a14:m>
                <a:endParaRPr lang="en-GB"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971675" y="1"/>
                <a:ext cx="8229600" cy="733425"/>
              </a:xfr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04975" y="1413770"/>
                <a:ext cx="8820150" cy="3882131"/>
              </a:xfrm>
            </p:spPr>
            <p:txBody>
              <a:bodyPr>
                <a:normAutofit fontScale="85000" lnSpcReduction="20000"/>
              </a:bodyPr>
              <a:lstStyle/>
              <a:p>
                <a:r>
                  <a:rPr lang="en-GB" sz="1300" dirty="0"/>
                  <a:t>Where </a:t>
                </a:r>
                <a14:m>
                  <m:oMath xmlns:m="http://schemas.openxmlformats.org/officeDocument/2006/math">
                    <m:r>
                      <a:rPr lang="en-GB" sz="1300" i="1">
                        <a:latin typeface="Cambria Math"/>
                      </a:rPr>
                      <m:t>𝑣</m:t>
                    </m:r>
                    <m:r>
                      <a:rPr lang="en-GB" sz="1300" dirty="0">
                        <a:latin typeface="Cambria Math"/>
                        <a:ea typeface="Cambria Math"/>
                      </a:rPr>
                      <m:t>=</m:t>
                    </m:r>
                    <m:r>
                      <a:rPr lang="en-GB" sz="1300" i="1" dirty="0">
                        <a:latin typeface="Cambria Math"/>
                        <a:ea typeface="Cambria Math"/>
                      </a:rPr>
                      <m:t>𝑁</m:t>
                    </m:r>
                    <m:r>
                      <a:rPr lang="en-GB" sz="1300" i="1" dirty="0">
                        <a:latin typeface="Cambria Math"/>
                        <a:ea typeface="Cambria Math"/>
                      </a:rPr>
                      <m:t>−</m:t>
                    </m:r>
                    <m:r>
                      <a:rPr lang="en-GB" sz="1300" i="1" dirty="0">
                        <a:latin typeface="Cambria Math"/>
                        <a:ea typeface="Cambria Math"/>
                      </a:rPr>
                      <m:t>𝑝</m:t>
                    </m:r>
                  </m:oMath>
                </a14:m>
                <a:r>
                  <a:rPr lang="en-GB" sz="1300" i="1" dirty="0"/>
                  <a:t>-1    </a:t>
                </a:r>
                <a:r>
                  <a:rPr lang="en-GB" sz="1300" dirty="0"/>
                  <a:t>with N=number of data points and p the number of parameters in the model.</a:t>
                </a:r>
              </a:p>
              <a:p>
                <a:endParaRPr lang="en-GB" sz="1300" dirty="0"/>
              </a:p>
              <a:p>
                <a:r>
                  <a:rPr lang="en-GB" sz="1300" dirty="0"/>
                  <a:t>The Reduced chi Squared is simply the best </a:t>
                </a:r>
                <a14:m>
                  <m:oMath xmlns:m="http://schemas.openxmlformats.org/officeDocument/2006/math">
                    <m:sSup>
                      <m:sSupPr>
                        <m:ctrlPr>
                          <a:rPr lang="en-GB" sz="1300" i="1">
                            <a:latin typeface="Cambria Math" panose="02040503050406030204" pitchFamily="18" charset="0"/>
                            <a:ea typeface="Cambria Math"/>
                          </a:rPr>
                        </m:ctrlPr>
                      </m:sSupPr>
                      <m:e>
                        <m:r>
                          <a:rPr lang="en-GB" sz="1300" i="1">
                            <a:latin typeface="Cambria Math"/>
                            <a:ea typeface="Cambria Math"/>
                          </a:rPr>
                          <m:t>𝜒</m:t>
                        </m:r>
                      </m:e>
                      <m:sup>
                        <m:r>
                          <a:rPr lang="en-GB" sz="1300" i="1">
                            <a:latin typeface="Cambria Math"/>
                            <a:ea typeface="Cambria Math"/>
                          </a:rPr>
                          <m:t>2</m:t>
                        </m:r>
                      </m:sup>
                    </m:sSup>
                  </m:oMath>
                </a14:m>
                <a:r>
                  <a:rPr lang="en-GB" sz="1300" dirty="0"/>
                  <a:t> or more clearly put the minimum </a:t>
                </a:r>
                <a14:m>
                  <m:oMath xmlns:m="http://schemas.openxmlformats.org/officeDocument/2006/math">
                    <m:sSubSup>
                      <m:sSubSupPr>
                        <m:ctrlPr>
                          <a:rPr lang="en-GB" sz="1300" i="1">
                            <a:latin typeface="Cambria Math" panose="02040503050406030204" pitchFamily="18" charset="0"/>
                          </a:rPr>
                        </m:ctrlPr>
                      </m:sSubSupPr>
                      <m:e>
                        <m:r>
                          <a:rPr lang="en-GB" sz="1300" i="1">
                            <a:latin typeface="Cambria Math"/>
                            <a:ea typeface="Cambria Math"/>
                          </a:rPr>
                          <m:t>𝜒</m:t>
                        </m:r>
                      </m:e>
                      <m:sub>
                        <m:r>
                          <a:rPr lang="en-GB" sz="1300" i="1">
                            <a:latin typeface="Cambria Math"/>
                          </a:rPr>
                          <m:t>𝑚𝑖𝑛</m:t>
                        </m:r>
                      </m:sub>
                      <m:sup>
                        <m:r>
                          <a:rPr lang="en-GB" sz="1300" i="1">
                            <a:latin typeface="Cambria Math"/>
                          </a:rPr>
                          <m:t>2</m:t>
                        </m:r>
                      </m:sup>
                    </m:sSubSup>
                  </m:oMath>
                </a14:m>
                <a:r>
                  <a:rPr lang="en-GB" sz="1300" dirty="0"/>
                  <a:t> value divided by the number of degrees of freedom.</a:t>
                </a:r>
              </a:p>
              <a:p>
                <a:endParaRPr lang="en-GB" sz="1300" dirty="0"/>
              </a:p>
              <a:p>
                <a:r>
                  <a:rPr lang="en-GB" sz="1300" dirty="0"/>
                  <a:t>Hence a </a:t>
                </a:r>
                <a14:m>
                  <m:oMath xmlns:m="http://schemas.openxmlformats.org/officeDocument/2006/math">
                    <m:sSubSup>
                      <m:sSubSupPr>
                        <m:ctrlPr>
                          <a:rPr lang="en-GB" sz="1300" i="1">
                            <a:latin typeface="Cambria Math" panose="02040503050406030204" pitchFamily="18" charset="0"/>
                          </a:rPr>
                        </m:ctrlPr>
                      </m:sSubSupPr>
                      <m:e>
                        <m:r>
                          <a:rPr lang="en-GB" sz="1300" i="1">
                            <a:latin typeface="Cambria Math"/>
                            <a:ea typeface="Cambria Math"/>
                          </a:rPr>
                          <m:t>𝜒</m:t>
                        </m:r>
                      </m:e>
                      <m:sub>
                        <m:r>
                          <a:rPr lang="en-GB" sz="1300" i="1">
                            <a:latin typeface="Cambria Math"/>
                          </a:rPr>
                          <m:t>𝑣</m:t>
                        </m:r>
                      </m:sub>
                      <m:sup>
                        <m:r>
                          <a:rPr lang="en-GB" sz="1300" i="1">
                            <a:latin typeface="Cambria Math"/>
                          </a:rPr>
                          <m:t>2</m:t>
                        </m:r>
                      </m:sup>
                    </m:sSubSup>
                    <m:r>
                      <a:rPr lang="en-GB" sz="1300" i="1">
                        <a:latin typeface="Cambria Math"/>
                        <a:ea typeface="Cambria Math"/>
                      </a:rPr>
                      <m:t>=1  </m:t>
                    </m:r>
                  </m:oMath>
                </a14:m>
                <a:r>
                  <a:rPr lang="en-GB" sz="1300" dirty="0"/>
                  <a:t>is a good fit </a:t>
                </a:r>
              </a:p>
              <a:p>
                <a:endParaRPr lang="en-GB" sz="1300" dirty="0"/>
              </a:p>
              <a:p>
                <a:r>
                  <a:rPr lang="en-GB" sz="1300" dirty="0"/>
                  <a:t>Measures of goodness of fit typically summarize the discrepancy between observed values and the values expected under the model in question.</a:t>
                </a:r>
              </a:p>
              <a:p>
                <a:endParaRPr lang="en-GB" sz="1300" dirty="0"/>
              </a:p>
              <a:p>
                <a:r>
                  <a:rPr lang="en-GB" sz="1300" dirty="0"/>
                  <a:t>This is often referred to as the </a:t>
                </a:r>
                <a:r>
                  <a:rPr lang="en-GB" sz="1300" b="1" dirty="0"/>
                  <a:t>Goodness of Fit (GOF) of Figure of Merit (FOM)</a:t>
                </a:r>
                <a:r>
                  <a:rPr lang="en-GB" sz="1300" dirty="0"/>
                  <a:t>.</a:t>
                </a:r>
              </a:p>
              <a:p>
                <a:pPr marL="0" indent="0">
                  <a:buNone/>
                </a:pPr>
                <a:endParaRPr lang="en-GB" sz="1300" dirty="0"/>
              </a:p>
              <a:p>
                <a:r>
                  <a:rPr lang="en-GB" sz="1300" dirty="0"/>
                  <a:t>There are lots of other FOMS, GOF’s out there ! </a:t>
                </a:r>
              </a:p>
              <a:p>
                <a:endParaRPr lang="en-GB" sz="1300" dirty="0"/>
              </a:p>
              <a:p>
                <a:r>
                  <a:rPr lang="en-GB" sz="1800" b="1" i="1" u="sng" dirty="0">
                    <a:solidFill>
                      <a:srgbClr val="FF0000"/>
                    </a:solidFill>
                  </a:rPr>
                  <a:t>This does not tell you that you have the correct model only how well the model you are using matches the data!</a:t>
                </a:r>
                <a:endParaRPr lang="en-GB" sz="1800" dirty="0"/>
              </a:p>
              <a:p>
                <a:pPr marL="0" indent="0">
                  <a:buNone/>
                </a:pPr>
                <a:r>
                  <a:rPr lang="en-GB" sz="1400"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04975" y="1413770"/>
                <a:ext cx="8820150" cy="3882131"/>
              </a:xfrm>
              <a:blipFill>
                <a:blip r:embed="rId3"/>
                <a:stretch>
                  <a:fillRect l="-207" t="-141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238751" y="723901"/>
                <a:ext cx="1542795" cy="689869"/>
              </a:xfrm>
              <a:prstGeom prst="rect">
                <a:avLst/>
              </a:prstGeom>
              <a:noFill/>
            </p:spPr>
            <p:txBody>
              <a:bodyPr wrap="none" rtlCol="0">
                <a:spAutoFit/>
              </a:bodyPr>
              <a:lstStyle/>
              <a:p>
                <a14:m>
                  <m:oMath xmlns:m="http://schemas.openxmlformats.org/officeDocument/2006/math">
                    <m:sSubSup>
                      <m:sSubSupPr>
                        <m:ctrlPr>
                          <a:rPr lang="el-GR" sz="2400" i="1">
                            <a:latin typeface="Cambria Math" panose="02040503050406030204" pitchFamily="18" charset="0"/>
                            <a:ea typeface="Cambria Math"/>
                          </a:rPr>
                        </m:ctrlPr>
                      </m:sSubSupPr>
                      <m:e>
                        <m:r>
                          <a:rPr lang="el-GR" sz="2400" i="1">
                            <a:latin typeface="Cambria Math"/>
                            <a:ea typeface="Cambria Math"/>
                          </a:rPr>
                          <m:t>𝜒</m:t>
                        </m:r>
                      </m:e>
                      <m:sub>
                        <m:r>
                          <a:rPr lang="en-GB" sz="2400" i="1">
                            <a:latin typeface="Cambria Math"/>
                            <a:ea typeface="Cambria Math"/>
                          </a:rPr>
                          <m:t>𝑣</m:t>
                        </m:r>
                      </m:sub>
                      <m:sup>
                        <m:r>
                          <a:rPr lang="en-GB" sz="2400" i="1">
                            <a:latin typeface="Cambria Math"/>
                            <a:ea typeface="Cambria Math"/>
                          </a:rPr>
                          <m:t>2</m:t>
                        </m:r>
                      </m:sup>
                    </m:sSubSup>
                    <m:r>
                      <a:rPr lang="en-GB" sz="2400">
                        <a:latin typeface="Cambria Math"/>
                      </a:rPr>
                      <m:t>=</m:t>
                    </m:r>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ea typeface="Cambria Math"/>
                              </a:rPr>
                              <m:t>𝜒</m:t>
                            </m:r>
                          </m:e>
                          <m:sub>
                            <m:r>
                              <a:rPr lang="en-GB" sz="2400" i="1">
                                <a:latin typeface="Cambria Math"/>
                              </a:rPr>
                              <m:t>𝑚𝑖𝑛</m:t>
                            </m:r>
                          </m:sub>
                          <m:sup>
                            <m:r>
                              <a:rPr lang="en-GB" sz="2400" i="1">
                                <a:latin typeface="Cambria Math"/>
                              </a:rPr>
                              <m:t>2</m:t>
                            </m:r>
                          </m:sup>
                        </m:sSubSup>
                      </m:num>
                      <m:den>
                        <m:r>
                          <a:rPr lang="en-GB" sz="2400" i="1">
                            <a:latin typeface="Cambria Math"/>
                          </a:rPr>
                          <m:t>𝑣</m:t>
                        </m:r>
                      </m:den>
                    </m:f>
                  </m:oMath>
                </a14:m>
                <a:r>
                  <a:rPr lang="en-GB" sz="2400" dirty="0"/>
                  <a:t> </a:t>
                </a:r>
              </a:p>
            </p:txBody>
          </p:sp>
        </mc:Choice>
        <mc:Fallback xmlns="">
          <p:sp>
            <p:nvSpPr>
              <p:cNvPr id="5" name="TextBox 4"/>
              <p:cNvSpPr txBox="1">
                <a:spLocks noRot="1" noChangeAspect="1" noMove="1" noResize="1" noEditPoints="1" noAdjustHandles="1" noChangeArrowheads="1" noChangeShapeType="1" noTextEdit="1"/>
              </p:cNvSpPr>
              <p:nvPr/>
            </p:nvSpPr>
            <p:spPr>
              <a:xfrm>
                <a:off x="5238751" y="723901"/>
                <a:ext cx="1542795" cy="689869"/>
              </a:xfrm>
              <a:prstGeom prst="rect">
                <a:avLst/>
              </a:prstGeom>
              <a:blipFill>
                <a:blip r:embed="rId4"/>
                <a:stretch>
                  <a:fillRect/>
                </a:stretch>
              </a:blipFill>
            </p:spPr>
            <p:txBody>
              <a:bodyPr/>
              <a:lstStyle/>
              <a:p>
                <a:r>
                  <a:rPr lang="en-GB">
                    <a:noFill/>
                  </a:rPr>
                  <a:t> </a:t>
                </a:r>
              </a:p>
            </p:txBody>
          </p:sp>
        </mc:Fallback>
      </mc:AlternateContent>
      <p:sp>
        <p:nvSpPr>
          <p:cNvPr id="6" name="Rectangle 5"/>
          <p:cNvSpPr/>
          <p:nvPr/>
        </p:nvSpPr>
        <p:spPr>
          <a:xfrm>
            <a:off x="1524001" y="6211670"/>
            <a:ext cx="3419475" cy="584775"/>
          </a:xfrm>
          <a:prstGeom prst="rect">
            <a:avLst/>
          </a:prstGeom>
        </p:spPr>
        <p:txBody>
          <a:bodyPr wrap="square">
            <a:spAutoFit/>
          </a:bodyPr>
          <a:lstStyle/>
          <a:p>
            <a:r>
              <a:rPr lang="en-GB" sz="1600" dirty="0"/>
              <a:t>See: See chapters 5 and 6 of Hughes and Hase</a:t>
            </a:r>
          </a:p>
        </p:txBody>
      </p:sp>
      <p:sp>
        <p:nvSpPr>
          <p:cNvPr id="4" name="Slide Number Placeholder 3">
            <a:extLst>
              <a:ext uri="{FF2B5EF4-FFF2-40B4-BE49-F238E27FC236}">
                <a16:creationId xmlns:a16="http://schemas.microsoft.com/office/drawing/2014/main" id="{1ED43A5F-4FCB-40EF-AAC8-BE2FF73BB5C7}"/>
              </a:ext>
            </a:extLst>
          </p:cNvPr>
          <p:cNvSpPr>
            <a:spLocks noGrp="1"/>
          </p:cNvSpPr>
          <p:nvPr>
            <p:ph type="sldNum" sz="quarter" idx="12"/>
          </p:nvPr>
        </p:nvSpPr>
        <p:spPr/>
        <p:txBody>
          <a:bodyPr/>
          <a:lstStyle/>
          <a:p>
            <a:fld id="{BBAAB195-B577-5546-8349-9DDA93B6129E}" type="slidenum">
              <a:rPr lang="en-US" smtClean="0"/>
              <a:t>100</a:t>
            </a:fld>
            <a:endParaRPr lang="en-US"/>
          </a:p>
        </p:txBody>
      </p:sp>
    </p:spTree>
    <p:extLst>
      <p:ext uri="{BB962C8B-B14F-4D97-AF65-F5344CB8AC3E}">
        <p14:creationId xmlns:p14="http://schemas.microsoft.com/office/powerpoint/2010/main" val="269925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675" y="0"/>
            <a:ext cx="8229600" cy="1143000"/>
          </a:xfrm>
        </p:spPr>
        <p:txBody>
          <a:bodyPr/>
          <a:lstStyle/>
          <a:p>
            <a:r>
              <a:rPr lang="en-GB" dirty="0">
                <a:solidFill>
                  <a:srgbClr val="002060"/>
                </a:solidFill>
              </a:rPr>
              <a:t>Fitting Algorithms</a:t>
            </a:r>
          </a:p>
        </p:txBody>
      </p:sp>
      <p:sp>
        <p:nvSpPr>
          <p:cNvPr id="3" name="Content Placeholder 2"/>
          <p:cNvSpPr>
            <a:spLocks noGrp="1"/>
          </p:cNvSpPr>
          <p:nvPr>
            <p:ph idx="1"/>
          </p:nvPr>
        </p:nvSpPr>
        <p:spPr>
          <a:xfrm>
            <a:off x="1990725" y="1123950"/>
            <a:ext cx="8229600" cy="4205288"/>
          </a:xfrm>
        </p:spPr>
        <p:txBody>
          <a:bodyPr>
            <a:normAutofit fontScale="92500" lnSpcReduction="20000"/>
          </a:bodyPr>
          <a:lstStyle/>
          <a:p>
            <a:r>
              <a:rPr lang="en-GB" sz="1400" dirty="0"/>
              <a:t>These are a science in and of themselves, so I will not spend long on them just let you know they exist.</a:t>
            </a:r>
          </a:p>
          <a:p>
            <a:endParaRPr lang="en-GB" sz="1400" dirty="0"/>
          </a:p>
          <a:p>
            <a:r>
              <a:rPr lang="en-GB" sz="1400" dirty="0"/>
              <a:t>Often referred to as energy minimisation routines.</a:t>
            </a:r>
          </a:p>
          <a:p>
            <a:endParaRPr lang="en-GB" sz="1400" dirty="0"/>
          </a:p>
          <a:p>
            <a:r>
              <a:rPr lang="en-GB" sz="1400" dirty="0"/>
              <a:t>Lots of different types approaches: </a:t>
            </a:r>
          </a:p>
          <a:p>
            <a:endParaRPr lang="en-GB" sz="1400" dirty="0"/>
          </a:p>
          <a:p>
            <a:pPr lvl="1"/>
            <a:r>
              <a:rPr lang="en-GB" sz="1000" dirty="0"/>
              <a:t>Genetic Algorithms</a:t>
            </a:r>
          </a:p>
          <a:p>
            <a:pPr lvl="1"/>
            <a:r>
              <a:rPr lang="en-GB" sz="1000" dirty="0"/>
              <a:t>Simulated annealing</a:t>
            </a:r>
          </a:p>
          <a:p>
            <a:pPr lvl="1"/>
            <a:r>
              <a:rPr lang="en-GB" sz="1000" dirty="0"/>
              <a:t>Particle Swarm</a:t>
            </a:r>
          </a:p>
          <a:p>
            <a:pPr lvl="1"/>
            <a:r>
              <a:rPr lang="en-GB" sz="1000" dirty="0"/>
              <a:t>Steepest descent</a:t>
            </a:r>
          </a:p>
          <a:p>
            <a:pPr lvl="1"/>
            <a:r>
              <a:rPr lang="en-GB" sz="1000" dirty="0"/>
              <a:t>To name a few</a:t>
            </a:r>
          </a:p>
          <a:p>
            <a:endParaRPr lang="en-GB" sz="1400" dirty="0"/>
          </a:p>
          <a:p>
            <a:r>
              <a:rPr lang="en-GB" sz="1400" dirty="0"/>
              <a:t>We need one that is good at searching FOM space and not at getting stuck in local minima.</a:t>
            </a:r>
          </a:p>
          <a:p>
            <a:endParaRPr lang="en-GB" sz="1400" dirty="0"/>
          </a:p>
          <a:p>
            <a:r>
              <a:rPr lang="en-GB" sz="1400" dirty="0" err="1"/>
              <a:t>GenX</a:t>
            </a:r>
            <a:r>
              <a:rPr lang="en-GB" sz="1400" dirty="0"/>
              <a:t> uses a differential evolution genetic algorithm + Simplex</a:t>
            </a:r>
          </a:p>
          <a:p>
            <a:endParaRPr lang="en-GB" sz="1400" dirty="0"/>
          </a:p>
          <a:p>
            <a:r>
              <a:rPr lang="en-GB" sz="1400" dirty="0"/>
              <a:t>Rascal has  Simplex, Differential evolution  and Bayesian routines</a:t>
            </a:r>
            <a:endParaRPr lang="en-GB" sz="1400" b="1" dirty="0"/>
          </a:p>
        </p:txBody>
      </p:sp>
      <p:sp>
        <p:nvSpPr>
          <p:cNvPr id="4" name="Rectangle 3"/>
          <p:cNvSpPr/>
          <p:nvPr/>
        </p:nvSpPr>
        <p:spPr>
          <a:xfrm>
            <a:off x="1628775" y="6048287"/>
            <a:ext cx="4572000" cy="461665"/>
          </a:xfrm>
          <a:prstGeom prst="rect">
            <a:avLst/>
          </a:prstGeom>
        </p:spPr>
        <p:txBody>
          <a:bodyPr>
            <a:spAutoFit/>
          </a:bodyPr>
          <a:lstStyle/>
          <a:p>
            <a:r>
              <a:rPr lang="en-GB" sz="1200" b="1" dirty="0"/>
              <a:t>Fitting with differential evolution: an introduction and Evaluation Matts </a:t>
            </a:r>
            <a:r>
              <a:rPr lang="en-GB" sz="1200" b="1" dirty="0" err="1"/>
              <a:t>Bjorck</a:t>
            </a:r>
            <a:r>
              <a:rPr lang="en-GB" sz="1200" b="1" dirty="0"/>
              <a:t> </a:t>
            </a:r>
            <a:r>
              <a:rPr lang="it-IT" sz="1200" dirty="0"/>
              <a:t>J. Appl. Cryst. (2011). </a:t>
            </a:r>
            <a:r>
              <a:rPr lang="it-IT" sz="1200" b="1" dirty="0"/>
              <a:t>44</a:t>
            </a:r>
            <a:r>
              <a:rPr lang="it-IT" sz="1200" dirty="0"/>
              <a:t>, 1198–1204</a:t>
            </a:r>
            <a:endParaRPr lang="en-GB" sz="1200" dirty="0"/>
          </a:p>
        </p:txBody>
      </p:sp>
      <p:sp>
        <p:nvSpPr>
          <p:cNvPr id="5" name="Slide Number Placeholder 4">
            <a:extLst>
              <a:ext uri="{FF2B5EF4-FFF2-40B4-BE49-F238E27FC236}">
                <a16:creationId xmlns:a16="http://schemas.microsoft.com/office/drawing/2014/main" id="{FE0FF0C9-D437-42B7-BEA7-872BD925D8F8}"/>
              </a:ext>
            </a:extLst>
          </p:cNvPr>
          <p:cNvSpPr>
            <a:spLocks noGrp="1"/>
          </p:cNvSpPr>
          <p:nvPr>
            <p:ph type="sldNum" sz="quarter" idx="12"/>
          </p:nvPr>
        </p:nvSpPr>
        <p:spPr/>
        <p:txBody>
          <a:bodyPr/>
          <a:lstStyle/>
          <a:p>
            <a:fld id="{BBAAB195-B577-5546-8349-9DDA93B6129E}" type="slidenum">
              <a:rPr lang="en-US" smtClean="0"/>
              <a:t>101</a:t>
            </a:fld>
            <a:endParaRPr lang="en-US"/>
          </a:p>
        </p:txBody>
      </p:sp>
    </p:spTree>
    <p:extLst>
      <p:ext uri="{BB962C8B-B14F-4D97-AF65-F5344CB8AC3E}">
        <p14:creationId xmlns:p14="http://schemas.microsoft.com/office/powerpoint/2010/main" val="41735282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50" y="84138"/>
            <a:ext cx="8229600" cy="1143000"/>
          </a:xfrm>
        </p:spPr>
        <p:txBody>
          <a:bodyPr/>
          <a:lstStyle/>
          <a:p>
            <a:r>
              <a:rPr lang="en-GB" sz="3600" dirty="0">
                <a:solidFill>
                  <a:srgbClr val="002060"/>
                </a:solidFill>
              </a:rPr>
              <a:t>Model fitting: How do you know you have a good fit and the right model</a:t>
            </a:r>
          </a:p>
        </p:txBody>
      </p:sp>
      <p:sp>
        <p:nvSpPr>
          <p:cNvPr id="3" name="Content Placeholder 2"/>
          <p:cNvSpPr>
            <a:spLocks noGrp="1"/>
          </p:cNvSpPr>
          <p:nvPr>
            <p:ph idx="1"/>
          </p:nvPr>
        </p:nvSpPr>
        <p:spPr>
          <a:xfrm>
            <a:off x="2066925" y="1314450"/>
            <a:ext cx="8229600" cy="5457825"/>
          </a:xfrm>
        </p:spPr>
        <p:txBody>
          <a:bodyPr>
            <a:normAutofit lnSpcReduction="10000"/>
          </a:bodyPr>
          <a:lstStyle/>
          <a:p>
            <a:r>
              <a:rPr lang="en-GB" sz="1600" dirty="0">
                <a:solidFill>
                  <a:srgbClr val="FF0000"/>
                </a:solidFill>
              </a:rPr>
              <a:t>Sadly this is really hard and there is no correct answer.</a:t>
            </a:r>
          </a:p>
          <a:p>
            <a:endParaRPr lang="en-GB" sz="1000" dirty="0"/>
          </a:p>
          <a:p>
            <a:r>
              <a:rPr lang="en-US" altLang="en-US" sz="1600" dirty="0"/>
              <a:t>In general fit results are not unique, but independent knowledge of the system often makes them very reliable.</a:t>
            </a:r>
          </a:p>
          <a:p>
            <a:endParaRPr lang="en-GB" sz="1000" dirty="0"/>
          </a:p>
          <a:p>
            <a:r>
              <a:rPr lang="en-GB" sz="1600" dirty="0"/>
              <a:t>By independent knowledge, we mean real world constraints, things you can measure with other techniques such as:</a:t>
            </a:r>
          </a:p>
          <a:p>
            <a:pPr lvl="1"/>
            <a:r>
              <a:rPr lang="en-GB" sz="1200" b="1" dirty="0"/>
              <a:t>Top surface roughness/Coverage  (AFM/BAM), </a:t>
            </a:r>
            <a:r>
              <a:rPr lang="en-GB" sz="1200" dirty="0"/>
              <a:t>local probes</a:t>
            </a:r>
          </a:p>
          <a:p>
            <a:pPr lvl="1"/>
            <a:r>
              <a:rPr lang="en-GB" sz="1200" b="1" dirty="0"/>
              <a:t>Total magnetic moment (SQUID/VSM), </a:t>
            </a:r>
            <a:r>
              <a:rPr lang="en-GB" sz="1200" dirty="0"/>
              <a:t>average probes</a:t>
            </a:r>
          </a:p>
          <a:p>
            <a:pPr lvl="1"/>
            <a:r>
              <a:rPr lang="en-GB" sz="1200" b="1" dirty="0"/>
              <a:t>TEM</a:t>
            </a:r>
            <a:r>
              <a:rPr lang="en-GB" sz="1200" dirty="0"/>
              <a:t>  (allows you to see the layer profile directly but with different electron contrasts, local probe)</a:t>
            </a:r>
            <a:endParaRPr lang="en-GB" sz="1200" b="1" dirty="0"/>
          </a:p>
          <a:p>
            <a:pPr marL="457200" lvl="1" indent="0">
              <a:buNone/>
            </a:pPr>
            <a:endParaRPr lang="en-GB" sz="1000" dirty="0"/>
          </a:p>
          <a:p>
            <a:r>
              <a:rPr lang="en-GB" sz="1600" dirty="0"/>
              <a:t>But you can also constrain models via contrast matching, of which there are three main forms:</a:t>
            </a:r>
          </a:p>
          <a:p>
            <a:pPr lvl="1"/>
            <a:r>
              <a:rPr lang="en-GB" sz="1200" b="1" dirty="0"/>
              <a:t>Deuteration</a:t>
            </a:r>
          </a:p>
          <a:p>
            <a:pPr lvl="1"/>
            <a:r>
              <a:rPr lang="en-GB" sz="1200" b="1" dirty="0"/>
              <a:t>Magnetic contrast</a:t>
            </a:r>
          </a:p>
          <a:p>
            <a:pPr lvl="1"/>
            <a:r>
              <a:rPr lang="en-GB" sz="1200" b="1" dirty="0"/>
              <a:t>Lab based X-Ray reflectivity (Cu </a:t>
            </a:r>
            <a:r>
              <a:rPr lang="en-GB" sz="1200" b="1" dirty="0" err="1"/>
              <a:t>K</a:t>
            </a:r>
            <a:r>
              <a:rPr lang="en-GB" sz="1200" b="1" baseline="-25000" dirty="0" err="1"/>
              <a:t>a</a:t>
            </a:r>
            <a:r>
              <a:rPr lang="en-GB" sz="1200" b="1" baseline="-25000" dirty="0"/>
              <a:t> </a:t>
            </a:r>
            <a:r>
              <a:rPr lang="en-GB" sz="1200" b="1" dirty="0" err="1"/>
              <a:t>etc</a:t>
            </a:r>
            <a:r>
              <a:rPr lang="en-GB" sz="1200" b="1" dirty="0"/>
              <a:t>)</a:t>
            </a:r>
          </a:p>
          <a:p>
            <a:endParaRPr lang="en-GB" sz="1000" dirty="0"/>
          </a:p>
          <a:p>
            <a:r>
              <a:rPr lang="en-GB" sz="1600" dirty="0"/>
              <a:t>By doing simultaneous fits to the same model with data which has regions of different contrast, you can greatly improve the uniqueness of your fit.</a:t>
            </a:r>
          </a:p>
          <a:p>
            <a:endParaRPr lang="en-GB" sz="1000" dirty="0"/>
          </a:p>
          <a:p>
            <a:r>
              <a:rPr lang="en-GB" sz="1600" dirty="0"/>
              <a:t>This is analogous to solving a </a:t>
            </a:r>
          </a:p>
          <a:p>
            <a:pPr marL="0" indent="0">
              <a:buNone/>
            </a:pPr>
            <a:r>
              <a:rPr lang="en-GB" sz="1600" dirty="0"/>
              <a:t>      simultaneous equation!</a:t>
            </a:r>
          </a:p>
          <a:p>
            <a:pPr marL="57150" indent="0">
              <a:buNone/>
            </a:pPr>
            <a:endParaRPr lang="en-GB" sz="1600" b="1" dirty="0"/>
          </a:p>
        </p:txBody>
      </p:sp>
      <p:sp>
        <p:nvSpPr>
          <p:cNvPr id="4" name="Slide Number Placeholder 3">
            <a:extLst>
              <a:ext uri="{FF2B5EF4-FFF2-40B4-BE49-F238E27FC236}">
                <a16:creationId xmlns:a16="http://schemas.microsoft.com/office/drawing/2014/main" id="{AAD856FD-1C53-4B9F-8E6A-2CE7DB561FD1}"/>
              </a:ext>
            </a:extLst>
          </p:cNvPr>
          <p:cNvSpPr>
            <a:spLocks noGrp="1"/>
          </p:cNvSpPr>
          <p:nvPr>
            <p:ph type="sldNum" sz="quarter" idx="12"/>
          </p:nvPr>
        </p:nvSpPr>
        <p:spPr/>
        <p:txBody>
          <a:bodyPr/>
          <a:lstStyle/>
          <a:p>
            <a:fld id="{BBAAB195-B577-5546-8349-9DDA93B6129E}" type="slidenum">
              <a:rPr lang="en-US" smtClean="0"/>
              <a:t>102</a:t>
            </a:fld>
            <a:endParaRPr lang="en-US"/>
          </a:p>
        </p:txBody>
      </p:sp>
    </p:spTree>
    <p:extLst>
      <p:ext uri="{BB962C8B-B14F-4D97-AF65-F5344CB8AC3E}">
        <p14:creationId xmlns:p14="http://schemas.microsoft.com/office/powerpoint/2010/main" val="1723844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0" y="-17463"/>
            <a:ext cx="9144000" cy="782638"/>
          </a:xfrm>
        </p:spPr>
        <p:txBody>
          <a:bodyPr/>
          <a:lstStyle/>
          <a:p>
            <a:pPr eaLnBrk="1" hangingPunct="1"/>
            <a:r>
              <a:rPr lang="en-GB" altLang="en-US">
                <a:latin typeface="Lucida Grande"/>
              </a:rPr>
              <a:t>DPPC : Lipid A outer bilayer</a:t>
            </a:r>
            <a:endParaRPr lang="en-GB" altLang="en-US"/>
          </a:p>
        </p:txBody>
      </p:sp>
      <p:pic>
        <p:nvPicPr>
          <p:cNvPr id="4"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14169" r="16380" b="67651"/>
          <a:stretch>
            <a:fillRect/>
          </a:stretch>
        </p:blipFill>
        <p:spPr bwMode="auto">
          <a:xfrm>
            <a:off x="7183438" y="3060701"/>
            <a:ext cx="33083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625" y="793751"/>
            <a:ext cx="49799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7364" y="2290764"/>
            <a:ext cx="5730875" cy="43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0" name="TextBox 1"/>
          <p:cNvSpPr txBox="1">
            <a:spLocks noChangeArrowheads="1"/>
          </p:cNvSpPr>
          <p:nvPr/>
        </p:nvSpPr>
        <p:spPr bwMode="auto">
          <a:xfrm>
            <a:off x="3717926" y="2328864"/>
            <a:ext cx="568325" cy="339725"/>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a:latin typeface="Arial" pitchFamily="34" charset="0"/>
                <a:cs typeface="Arial" pitchFamily="34" charset="0"/>
              </a:rPr>
              <a:t>D</a:t>
            </a:r>
            <a:r>
              <a:rPr lang="en-GB" altLang="en-US" sz="1600" b="1" baseline="-25000">
                <a:latin typeface="Arial" pitchFamily="34" charset="0"/>
                <a:cs typeface="Arial" pitchFamily="34" charset="0"/>
              </a:rPr>
              <a:t>2</a:t>
            </a:r>
            <a:r>
              <a:rPr lang="en-GB" altLang="en-US" sz="1600" b="1">
                <a:latin typeface="Arial" pitchFamily="34" charset="0"/>
                <a:cs typeface="Arial" pitchFamily="34" charset="0"/>
              </a:rPr>
              <a:t>O</a:t>
            </a:r>
          </a:p>
        </p:txBody>
      </p:sp>
      <p:sp>
        <p:nvSpPr>
          <p:cNvPr id="21511" name="TextBox 8"/>
          <p:cNvSpPr txBox="1">
            <a:spLocks noChangeArrowheads="1"/>
          </p:cNvSpPr>
          <p:nvPr/>
        </p:nvSpPr>
        <p:spPr bwMode="auto">
          <a:xfrm>
            <a:off x="3746500" y="3684589"/>
            <a:ext cx="685800" cy="338137"/>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a:latin typeface="Arial" pitchFamily="34" charset="0"/>
                <a:cs typeface="Arial" pitchFamily="34" charset="0"/>
              </a:rPr>
              <a:t>SMW</a:t>
            </a:r>
          </a:p>
        </p:txBody>
      </p:sp>
      <p:sp>
        <p:nvSpPr>
          <p:cNvPr id="21512" name="TextBox 9"/>
          <p:cNvSpPr txBox="1">
            <a:spLocks noChangeArrowheads="1"/>
          </p:cNvSpPr>
          <p:nvPr/>
        </p:nvSpPr>
        <p:spPr bwMode="auto">
          <a:xfrm>
            <a:off x="3794126" y="5003800"/>
            <a:ext cx="568325" cy="338138"/>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a:latin typeface="Arial" pitchFamily="34" charset="0"/>
                <a:cs typeface="Arial" pitchFamily="34" charset="0"/>
              </a:rPr>
              <a:t>H</a:t>
            </a:r>
            <a:r>
              <a:rPr lang="en-GB" altLang="en-US" sz="1600" b="1" baseline="-25000">
                <a:latin typeface="Arial" pitchFamily="34" charset="0"/>
                <a:cs typeface="Arial" pitchFamily="34" charset="0"/>
              </a:rPr>
              <a:t>2</a:t>
            </a:r>
            <a:r>
              <a:rPr lang="en-GB" altLang="en-US" sz="1600" b="1">
                <a:latin typeface="Arial" pitchFamily="34" charset="0"/>
                <a:cs typeface="Arial" pitchFamily="34" charset="0"/>
              </a:rPr>
              <a:t>O</a:t>
            </a:r>
          </a:p>
        </p:txBody>
      </p:sp>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14169" r="16380" b="67651"/>
          <a:stretch>
            <a:fillRect/>
          </a:stretch>
        </p:blipFill>
        <p:spPr bwMode="auto">
          <a:xfrm>
            <a:off x="5087939" y="5037138"/>
            <a:ext cx="1544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6CC8F39-91A6-4138-A080-3F586929F615}"/>
              </a:ext>
            </a:extLst>
          </p:cNvPr>
          <p:cNvSpPr>
            <a:spLocks noGrp="1"/>
          </p:cNvSpPr>
          <p:nvPr>
            <p:ph type="sldNum" sz="quarter" idx="12"/>
          </p:nvPr>
        </p:nvSpPr>
        <p:spPr/>
        <p:txBody>
          <a:bodyPr/>
          <a:lstStyle/>
          <a:p>
            <a:fld id="{BBAAB195-B577-5546-8349-9DDA93B6129E}" type="slidenum">
              <a:rPr lang="en-US" smtClean="0"/>
              <a:t>103</a:t>
            </a:fld>
            <a:endParaRPr lang="en-US"/>
          </a:p>
        </p:txBody>
      </p:sp>
    </p:spTree>
    <p:extLst>
      <p:ext uri="{BB962C8B-B14F-4D97-AF65-F5344CB8AC3E}">
        <p14:creationId xmlns:p14="http://schemas.microsoft.com/office/powerpoint/2010/main" val="2628385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1.94444E-6 -3.42276E-7 L 0.31719 -0.2167 " pathEditMode="relative" rAng="0" ptsTypes="AA">
                                      <p:cBhvr>
                                        <p:cTn id="10" dur="1000" fill="hold"/>
                                        <p:tgtEl>
                                          <p:spTgt spid="10"/>
                                        </p:tgtEl>
                                        <p:attrNameLst>
                                          <p:attrName>ppt_x</p:attrName>
                                          <p:attrName>ppt_y</p:attrName>
                                        </p:attrNameLst>
                                      </p:cBhvr>
                                      <p:rCtr x="15851" y="-10846"/>
                                    </p:animMotion>
                                  </p:childTnLst>
                                </p:cTn>
                              </p:par>
                              <p:par>
                                <p:cTn id="11" presetID="6" presetClass="emph" presetSubtype="0" fill="hold" nodeType="withEffect">
                                  <p:stCondLst>
                                    <p:cond delay="0"/>
                                  </p:stCondLst>
                                  <p:childTnLst>
                                    <p:animScale>
                                      <p:cBhvr>
                                        <p:cTn id="12" dur="1000" fill="hold"/>
                                        <p:tgtEl>
                                          <p:spTgt spid="10"/>
                                        </p:tgtEl>
                                      </p:cBhvr>
                                      <p:by x="200000" y="200000"/>
                                    </p:animScale>
                                  </p:childTnLst>
                                </p:cTn>
                              </p:par>
                            </p:childTnLst>
                          </p:cTn>
                        </p:par>
                        <p:par>
                          <p:cTn id="13" fill="hold" nodeType="afterGroup">
                            <p:stCondLst>
                              <p:cond delay="1000"/>
                            </p:stCondLst>
                            <p:childTnLst>
                              <p:par>
                                <p:cTn id="14" presetID="1" presetClass="entr" presetSubtype="0" fill="hold" nodeType="afterEffect">
                                  <p:stCondLst>
                                    <p:cond delay="0"/>
                                  </p:stCondLst>
                                  <p:childTnLst>
                                    <p:set>
                                      <p:cBhvr>
                                        <p:cTn id="15" dur="1" fill="hold">
                                          <p:stCondLst>
                                            <p:cond delay="9"/>
                                          </p:stCondLst>
                                        </p:cTn>
                                        <p:tgtEl>
                                          <p:spTgt spid="4"/>
                                        </p:tgtEl>
                                        <p:attrNameLst>
                                          <p:attrName>style.visibility</p:attrName>
                                        </p:attrNameLst>
                                      </p:cBhvr>
                                      <p:to>
                                        <p:strVal val="visible"/>
                                      </p:to>
                                    </p:set>
                                  </p:childTnLst>
                                </p:cTn>
                              </p:par>
                            </p:childTnLst>
                          </p:cTn>
                        </p:par>
                        <p:par>
                          <p:cTn id="16" fill="hold" nodeType="afterGroup">
                            <p:stCondLst>
                              <p:cond delay="1010"/>
                            </p:stCondLst>
                            <p:childTnLst>
                              <p:par>
                                <p:cTn id="17" presetID="1" presetClass="exit" presetSubtype="0" fill="hold" nodeType="after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24000" y="-17463"/>
            <a:ext cx="9144000" cy="782638"/>
          </a:xfrm>
        </p:spPr>
        <p:txBody>
          <a:bodyPr/>
          <a:lstStyle/>
          <a:p>
            <a:pPr eaLnBrk="1" hangingPunct="1"/>
            <a:r>
              <a:rPr lang="en-GB" altLang="en-US">
                <a:latin typeface="Lucida Grande"/>
              </a:rPr>
              <a:t>DPPC : Rc-LPS outer bilayer</a:t>
            </a:r>
            <a:endParaRPr lang="en-GB" altLang="en-US"/>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14760" t="32574" r="6242" b="35234"/>
          <a:stretch>
            <a:fillRect/>
          </a:stretch>
        </p:blipFill>
        <p:spPr bwMode="auto">
          <a:xfrm>
            <a:off x="7058025" y="3206751"/>
            <a:ext cx="3430588"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0213" y="792163"/>
            <a:ext cx="497840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2347914"/>
            <a:ext cx="5867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TextBox 6"/>
          <p:cNvSpPr txBox="1">
            <a:spLocks noChangeArrowheads="1"/>
          </p:cNvSpPr>
          <p:nvPr/>
        </p:nvSpPr>
        <p:spPr bwMode="auto">
          <a:xfrm>
            <a:off x="3594100" y="2406650"/>
            <a:ext cx="566738" cy="338138"/>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a:latin typeface="Arial" pitchFamily="34" charset="0"/>
                <a:cs typeface="Arial" pitchFamily="34" charset="0"/>
              </a:rPr>
              <a:t>D</a:t>
            </a:r>
            <a:r>
              <a:rPr lang="en-GB" altLang="en-US" sz="1600" b="1" baseline="-25000">
                <a:latin typeface="Arial" pitchFamily="34" charset="0"/>
                <a:cs typeface="Arial" pitchFamily="34" charset="0"/>
              </a:rPr>
              <a:t>2</a:t>
            </a:r>
            <a:r>
              <a:rPr lang="en-GB" altLang="en-US" sz="1600" b="1">
                <a:latin typeface="Arial" pitchFamily="34" charset="0"/>
                <a:cs typeface="Arial" pitchFamily="34" charset="0"/>
              </a:rPr>
              <a:t>O</a:t>
            </a:r>
          </a:p>
        </p:txBody>
      </p:sp>
      <p:sp>
        <p:nvSpPr>
          <p:cNvPr id="22535" name="TextBox 7"/>
          <p:cNvSpPr txBox="1">
            <a:spLocks noChangeArrowheads="1"/>
          </p:cNvSpPr>
          <p:nvPr/>
        </p:nvSpPr>
        <p:spPr bwMode="auto">
          <a:xfrm>
            <a:off x="3621088" y="3762375"/>
            <a:ext cx="685800" cy="338138"/>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a:latin typeface="Arial" pitchFamily="34" charset="0"/>
                <a:cs typeface="Arial" pitchFamily="34" charset="0"/>
              </a:rPr>
              <a:t>SMW</a:t>
            </a:r>
          </a:p>
        </p:txBody>
      </p:sp>
      <p:sp>
        <p:nvSpPr>
          <p:cNvPr id="22536" name="TextBox 8"/>
          <p:cNvSpPr txBox="1">
            <a:spLocks noChangeArrowheads="1"/>
          </p:cNvSpPr>
          <p:nvPr/>
        </p:nvSpPr>
        <p:spPr bwMode="auto">
          <a:xfrm>
            <a:off x="3668714" y="5080001"/>
            <a:ext cx="568325" cy="339725"/>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a:latin typeface="Arial" pitchFamily="34" charset="0"/>
                <a:cs typeface="Arial" pitchFamily="34" charset="0"/>
              </a:rPr>
              <a:t>H</a:t>
            </a:r>
            <a:r>
              <a:rPr lang="en-GB" altLang="en-US" sz="1600" b="1" baseline="-25000">
                <a:latin typeface="Arial" pitchFamily="34" charset="0"/>
                <a:cs typeface="Arial" pitchFamily="34" charset="0"/>
              </a:rPr>
              <a:t>2</a:t>
            </a:r>
            <a:r>
              <a:rPr lang="en-GB" altLang="en-US" sz="1600" b="1">
                <a:latin typeface="Arial" pitchFamily="34" charset="0"/>
                <a:cs typeface="Arial" pitchFamily="34" charset="0"/>
              </a:rPr>
              <a:t>O</a:t>
            </a:r>
          </a:p>
        </p:txBody>
      </p:sp>
      <p:sp>
        <p:nvSpPr>
          <p:cNvPr id="2" name="Slide Number Placeholder 1">
            <a:extLst>
              <a:ext uri="{FF2B5EF4-FFF2-40B4-BE49-F238E27FC236}">
                <a16:creationId xmlns:a16="http://schemas.microsoft.com/office/drawing/2014/main" id="{C567E09C-34A7-418F-9631-33B28839627F}"/>
              </a:ext>
            </a:extLst>
          </p:cNvPr>
          <p:cNvSpPr>
            <a:spLocks noGrp="1"/>
          </p:cNvSpPr>
          <p:nvPr>
            <p:ph type="sldNum" sz="quarter" idx="12"/>
          </p:nvPr>
        </p:nvSpPr>
        <p:spPr/>
        <p:txBody>
          <a:bodyPr/>
          <a:lstStyle/>
          <a:p>
            <a:fld id="{BBAAB195-B577-5546-8349-9DDA93B6129E}" type="slidenum">
              <a:rPr lang="en-US" smtClean="0"/>
              <a:t>104</a:t>
            </a:fld>
            <a:endParaRPr lang="en-US"/>
          </a:p>
        </p:txBody>
      </p:sp>
    </p:spTree>
    <p:extLst>
      <p:ext uri="{BB962C8B-B14F-4D97-AF65-F5344CB8AC3E}">
        <p14:creationId xmlns:p14="http://schemas.microsoft.com/office/powerpoint/2010/main" val="162148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524000" y="-17463"/>
            <a:ext cx="9144000" cy="782638"/>
          </a:xfrm>
        </p:spPr>
        <p:txBody>
          <a:bodyPr/>
          <a:lstStyle/>
          <a:p>
            <a:pPr eaLnBrk="1" hangingPunct="1"/>
            <a:r>
              <a:rPr lang="en-GB" altLang="en-US">
                <a:latin typeface="Lucida Grande"/>
              </a:rPr>
              <a:t>DPPC : Ra-LPS outer bilayer</a:t>
            </a:r>
            <a:endParaRPr lang="en-GB" altLang="en-US"/>
          </a:p>
        </p:txBody>
      </p:sp>
      <p:pic>
        <p:nvPicPr>
          <p:cNvPr id="2355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1175" y="792163"/>
            <a:ext cx="497840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15112" t="64902"/>
          <a:stretch>
            <a:fillRect/>
          </a:stretch>
        </p:blipFill>
        <p:spPr bwMode="auto">
          <a:xfrm>
            <a:off x="6897688" y="3357563"/>
            <a:ext cx="35480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1"/>
          <p:cNvSpPr txBox="1">
            <a:spLocks noChangeArrowheads="1"/>
          </p:cNvSpPr>
          <p:nvPr/>
        </p:nvSpPr>
        <p:spPr bwMode="auto">
          <a:xfrm>
            <a:off x="1524000" y="6550026"/>
            <a:ext cx="3475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b="1">
                <a:latin typeface="Lucida Grande"/>
              </a:rPr>
              <a:t>J. R. Soc. Interface 2013, 10, 20130810.</a:t>
            </a:r>
          </a:p>
        </p:txBody>
      </p:sp>
      <p:pic>
        <p:nvPicPr>
          <p:cNvPr id="23558" name="Picture 7"/>
          <p:cNvPicPr>
            <a:picLocks noChangeAspect="1" noChangeArrowheads="1"/>
          </p:cNvPicPr>
          <p:nvPr/>
        </p:nvPicPr>
        <p:blipFill>
          <a:blip r:embed="rId4">
            <a:clrChange>
              <a:clrFrom>
                <a:srgbClr val="EAEAEA"/>
              </a:clrFrom>
              <a:clrTo>
                <a:srgbClr val="EAEAEA">
                  <a:alpha val="0"/>
                </a:srgbClr>
              </a:clrTo>
            </a:clrChange>
            <a:extLst>
              <a:ext uri="{28A0092B-C50C-407E-A947-70E740481C1C}">
                <a14:useLocalDpi xmlns:a14="http://schemas.microsoft.com/office/drawing/2010/main" val="0"/>
              </a:ext>
            </a:extLst>
          </a:blip>
          <a:srcRect/>
          <a:stretch>
            <a:fillRect/>
          </a:stretch>
        </p:blipFill>
        <p:spPr bwMode="auto">
          <a:xfrm>
            <a:off x="1524000" y="2244726"/>
            <a:ext cx="54356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9" name="TextBox 7"/>
          <p:cNvSpPr txBox="1">
            <a:spLocks noChangeArrowheads="1"/>
          </p:cNvSpPr>
          <p:nvPr/>
        </p:nvSpPr>
        <p:spPr bwMode="auto">
          <a:xfrm>
            <a:off x="3333751" y="2300289"/>
            <a:ext cx="568325" cy="338137"/>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dirty="0">
                <a:latin typeface="Arial" pitchFamily="34" charset="0"/>
                <a:cs typeface="Arial" pitchFamily="34" charset="0"/>
              </a:rPr>
              <a:t>D</a:t>
            </a:r>
            <a:r>
              <a:rPr lang="en-GB" altLang="en-US" sz="1600" b="1" baseline="-25000" dirty="0">
                <a:latin typeface="Arial" pitchFamily="34" charset="0"/>
                <a:cs typeface="Arial" pitchFamily="34" charset="0"/>
              </a:rPr>
              <a:t>2</a:t>
            </a:r>
            <a:r>
              <a:rPr lang="en-GB" altLang="en-US" sz="1600" b="1" dirty="0">
                <a:latin typeface="Arial" pitchFamily="34" charset="0"/>
                <a:cs typeface="Arial" pitchFamily="34" charset="0"/>
              </a:rPr>
              <a:t>O</a:t>
            </a:r>
          </a:p>
        </p:txBody>
      </p:sp>
      <p:sp>
        <p:nvSpPr>
          <p:cNvPr id="23560" name="TextBox 8"/>
          <p:cNvSpPr txBox="1">
            <a:spLocks noChangeArrowheads="1"/>
          </p:cNvSpPr>
          <p:nvPr/>
        </p:nvSpPr>
        <p:spPr bwMode="auto">
          <a:xfrm>
            <a:off x="3141663" y="3559176"/>
            <a:ext cx="685800" cy="339725"/>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a:latin typeface="Arial" pitchFamily="34" charset="0"/>
                <a:cs typeface="Arial" pitchFamily="34" charset="0"/>
              </a:rPr>
              <a:t>SMW</a:t>
            </a:r>
          </a:p>
        </p:txBody>
      </p:sp>
      <p:sp>
        <p:nvSpPr>
          <p:cNvPr id="23561" name="TextBox 9"/>
          <p:cNvSpPr txBox="1">
            <a:spLocks noChangeArrowheads="1"/>
          </p:cNvSpPr>
          <p:nvPr/>
        </p:nvSpPr>
        <p:spPr bwMode="auto">
          <a:xfrm>
            <a:off x="3341689" y="4830764"/>
            <a:ext cx="568325" cy="338137"/>
          </a:xfrm>
          <a:prstGeom prst="rect">
            <a:avLst/>
          </a:prstGeom>
          <a:solidFill>
            <a:schemeClr val="bg1"/>
          </a:solidFill>
          <a:ln w="9525">
            <a:solidFill>
              <a:schemeClr val="bg1"/>
            </a:solidFill>
            <a:miter lim="800000"/>
            <a:headEnd/>
            <a:tailEnd/>
          </a:ln>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600" b="1" dirty="0">
                <a:latin typeface="Arial" pitchFamily="34" charset="0"/>
                <a:cs typeface="Arial" pitchFamily="34" charset="0"/>
              </a:rPr>
              <a:t>H</a:t>
            </a:r>
            <a:r>
              <a:rPr lang="en-GB" altLang="en-US" sz="1600" b="1" baseline="-25000" dirty="0">
                <a:latin typeface="Arial" pitchFamily="34" charset="0"/>
                <a:cs typeface="Arial" pitchFamily="34" charset="0"/>
              </a:rPr>
              <a:t>2</a:t>
            </a:r>
            <a:r>
              <a:rPr lang="en-GB" altLang="en-US" sz="1600" b="1" dirty="0">
                <a:latin typeface="Arial" pitchFamily="34" charset="0"/>
                <a:cs typeface="Arial" pitchFamily="34" charset="0"/>
              </a:rPr>
              <a:t>O</a:t>
            </a:r>
          </a:p>
        </p:txBody>
      </p:sp>
      <p:sp>
        <p:nvSpPr>
          <p:cNvPr id="2" name="Slide Number Placeholder 1">
            <a:extLst>
              <a:ext uri="{FF2B5EF4-FFF2-40B4-BE49-F238E27FC236}">
                <a16:creationId xmlns:a16="http://schemas.microsoft.com/office/drawing/2014/main" id="{FA01AACA-8207-4A52-A96E-86455F3F6543}"/>
              </a:ext>
            </a:extLst>
          </p:cNvPr>
          <p:cNvSpPr>
            <a:spLocks noGrp="1"/>
          </p:cNvSpPr>
          <p:nvPr>
            <p:ph type="sldNum" sz="quarter" idx="12"/>
          </p:nvPr>
        </p:nvSpPr>
        <p:spPr/>
        <p:txBody>
          <a:bodyPr/>
          <a:lstStyle/>
          <a:p>
            <a:fld id="{BBAAB195-B577-5546-8349-9DDA93B6129E}" type="slidenum">
              <a:rPr lang="en-US" smtClean="0"/>
              <a:t>105</a:t>
            </a:fld>
            <a:endParaRPr lang="en-US"/>
          </a:p>
        </p:txBody>
      </p:sp>
    </p:spTree>
    <p:extLst>
      <p:ext uri="{BB962C8B-B14F-4D97-AF65-F5344CB8AC3E}">
        <p14:creationId xmlns:p14="http://schemas.microsoft.com/office/powerpoint/2010/main" val="436546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50" y="0"/>
            <a:ext cx="8229600" cy="1143000"/>
          </a:xfrm>
        </p:spPr>
        <p:txBody>
          <a:bodyPr/>
          <a:lstStyle/>
          <a:p>
            <a:r>
              <a:rPr lang="en-GB" sz="2800" dirty="0">
                <a:solidFill>
                  <a:srgbClr val="002060"/>
                </a:solidFill>
              </a:rPr>
              <a:t>Model fitting: How do you know you have a good fit and the right model</a:t>
            </a:r>
            <a:br>
              <a:rPr lang="en-GB" sz="2800" dirty="0">
                <a:solidFill>
                  <a:srgbClr val="002060"/>
                </a:solidFill>
              </a:rPr>
            </a:br>
            <a:r>
              <a:rPr lang="en-GB" sz="2000" dirty="0">
                <a:solidFill>
                  <a:srgbClr val="002060"/>
                </a:solidFill>
              </a:rPr>
              <a:t>(Know Thy Data!)</a:t>
            </a:r>
            <a:endParaRPr lang="en-GB" sz="2000" dirty="0"/>
          </a:p>
        </p:txBody>
      </p:sp>
      <p:sp>
        <p:nvSpPr>
          <p:cNvPr id="3" name="Content Placeholder 2"/>
          <p:cNvSpPr>
            <a:spLocks noGrp="1"/>
          </p:cNvSpPr>
          <p:nvPr>
            <p:ph idx="1"/>
          </p:nvPr>
        </p:nvSpPr>
        <p:spPr>
          <a:xfrm>
            <a:off x="1866901" y="1181100"/>
            <a:ext cx="8391525" cy="4953000"/>
          </a:xfrm>
        </p:spPr>
        <p:txBody>
          <a:bodyPr/>
          <a:lstStyle/>
          <a:p>
            <a:r>
              <a:rPr lang="en-GB" sz="1600" dirty="0"/>
              <a:t>Make sure you measure and normalise your data correctly:</a:t>
            </a:r>
          </a:p>
          <a:p>
            <a:pPr lvl="1"/>
            <a:r>
              <a:rPr lang="en-GB" sz="1200" dirty="0"/>
              <a:t>Measure the critical edge, crucial for sorting substrate density and scaling data sets. </a:t>
            </a:r>
          </a:p>
          <a:p>
            <a:pPr lvl="1"/>
            <a:r>
              <a:rPr lang="en-GB" sz="1200" dirty="0"/>
              <a:t>Measure the background, </a:t>
            </a:r>
          </a:p>
          <a:p>
            <a:pPr lvl="1"/>
            <a:r>
              <a:rPr lang="en-GB" sz="1200" dirty="0"/>
              <a:t>Scale the critical edge to 1 or get the correct scale factor from a reference.</a:t>
            </a:r>
          </a:p>
          <a:p>
            <a:pPr lvl="1"/>
            <a:endParaRPr lang="en-GB" sz="1200" dirty="0"/>
          </a:p>
          <a:p>
            <a:r>
              <a:rPr lang="en-GB" sz="1600" dirty="0"/>
              <a:t>These can then be locked down and constrained with upper an lower bounds in a fit.</a:t>
            </a:r>
          </a:p>
          <a:p>
            <a:pPr marL="0" indent="0">
              <a:buNone/>
            </a:pPr>
            <a:endParaRPr lang="en-GB" sz="1600" dirty="0"/>
          </a:p>
          <a:p>
            <a:r>
              <a:rPr lang="en-GB" sz="1600" dirty="0"/>
              <a:t>You are not starting with zero knowledge of what should be there!</a:t>
            </a:r>
          </a:p>
          <a:p>
            <a:endParaRPr lang="en-GB" sz="1600" dirty="0"/>
          </a:p>
          <a:p>
            <a:r>
              <a:rPr lang="en-GB" sz="1600" dirty="0"/>
              <a:t>You know the nominal structure so you can:</a:t>
            </a:r>
          </a:p>
          <a:p>
            <a:endParaRPr lang="en-GB" sz="1000" dirty="0"/>
          </a:p>
          <a:p>
            <a:pPr lvl="1"/>
            <a:r>
              <a:rPr lang="en-GB" sz="1200" b="1" dirty="0"/>
              <a:t>Simulate the reflectivity you expect</a:t>
            </a:r>
            <a:r>
              <a:rPr lang="en-GB" sz="1200" dirty="0"/>
              <a:t>, this should be your starting point for any fitting and usually in the proposal?</a:t>
            </a:r>
          </a:p>
          <a:p>
            <a:pPr lvl="1"/>
            <a:r>
              <a:rPr lang="en-GB" sz="1200" b="1" dirty="0"/>
              <a:t>Calculate the critical edge position</a:t>
            </a:r>
            <a:r>
              <a:rPr lang="en-GB" sz="1200" dirty="0"/>
              <a:t>, as shown earlier this should be given mainly by the substrate, does your data agree?</a:t>
            </a:r>
          </a:p>
          <a:p>
            <a:pPr lvl="1"/>
            <a:r>
              <a:rPr lang="en-GB" sz="1200" b="1" dirty="0"/>
              <a:t>You can calculate total film thickness from Kessig fringes and bilayer thicknesses from Bragg peaks in multilayers by hand rom your data </a:t>
            </a:r>
            <a:r>
              <a:rPr lang="en-GB" sz="1200" dirty="0"/>
              <a:t>and see if your fit agrees. This only works for simple systems. Usually more than 3 layers and it is impossible to do.</a:t>
            </a:r>
          </a:p>
          <a:p>
            <a:pPr lvl="1"/>
            <a:endParaRPr lang="en-GB" sz="1200" dirty="0"/>
          </a:p>
          <a:p>
            <a:endParaRPr lang="en-GB" sz="1600" dirty="0"/>
          </a:p>
        </p:txBody>
      </p:sp>
      <p:sp>
        <p:nvSpPr>
          <p:cNvPr id="4" name="Slide Number Placeholder 3">
            <a:extLst>
              <a:ext uri="{FF2B5EF4-FFF2-40B4-BE49-F238E27FC236}">
                <a16:creationId xmlns:a16="http://schemas.microsoft.com/office/drawing/2014/main" id="{A094AE5D-E280-4F99-9A42-D09BC30A36B2}"/>
              </a:ext>
            </a:extLst>
          </p:cNvPr>
          <p:cNvSpPr>
            <a:spLocks noGrp="1"/>
          </p:cNvSpPr>
          <p:nvPr>
            <p:ph type="sldNum" sz="quarter" idx="12"/>
          </p:nvPr>
        </p:nvSpPr>
        <p:spPr/>
        <p:txBody>
          <a:bodyPr/>
          <a:lstStyle/>
          <a:p>
            <a:fld id="{BBAAB195-B577-5546-8349-9DDA93B6129E}" type="slidenum">
              <a:rPr lang="en-US" smtClean="0"/>
              <a:t>106</a:t>
            </a:fld>
            <a:endParaRPr lang="en-US"/>
          </a:p>
        </p:txBody>
      </p:sp>
    </p:spTree>
    <p:extLst>
      <p:ext uri="{BB962C8B-B14F-4D97-AF65-F5344CB8AC3E}">
        <p14:creationId xmlns:p14="http://schemas.microsoft.com/office/powerpoint/2010/main" val="324462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1"/>
            <a:ext cx="8229600" cy="809625"/>
          </a:xfrm>
        </p:spPr>
        <p:txBody>
          <a:bodyPr/>
          <a:lstStyle/>
          <a:p>
            <a:r>
              <a:rPr lang="en-GB" sz="2800" dirty="0">
                <a:solidFill>
                  <a:srgbClr val="7030A0"/>
                </a:solidFill>
              </a:rPr>
              <a:t>Is a surface really a surface or a layer a layer?</a:t>
            </a:r>
          </a:p>
        </p:txBody>
      </p:sp>
      <p:sp>
        <p:nvSpPr>
          <p:cNvPr id="3" name="Content Placeholder 2"/>
          <p:cNvSpPr>
            <a:spLocks noGrp="1"/>
          </p:cNvSpPr>
          <p:nvPr>
            <p:ph idx="1"/>
          </p:nvPr>
        </p:nvSpPr>
        <p:spPr>
          <a:xfrm>
            <a:off x="1990725" y="827365"/>
            <a:ext cx="8229600" cy="4976813"/>
          </a:xfrm>
        </p:spPr>
        <p:txBody>
          <a:bodyPr/>
          <a:lstStyle/>
          <a:p>
            <a:pPr marL="0" indent="0" algn="ctr">
              <a:buNone/>
            </a:pPr>
            <a:r>
              <a:rPr lang="en-GB" b="1" dirty="0">
                <a:solidFill>
                  <a:srgbClr val="FF0000"/>
                </a:solidFill>
              </a:rPr>
              <a:t>Question everything! Do not trust sample growers even if that is you!</a:t>
            </a:r>
          </a:p>
          <a:p>
            <a:pPr marL="0" indent="0" algn="ctr">
              <a:buNone/>
            </a:pPr>
            <a:r>
              <a:rPr lang="en-GB" sz="800" b="1" dirty="0">
                <a:solidFill>
                  <a:srgbClr val="FF0000"/>
                </a:solidFill>
              </a:rPr>
              <a:t>(YES YOU!)</a:t>
            </a:r>
          </a:p>
          <a:p>
            <a:endParaRPr lang="en-GB" sz="800" dirty="0">
              <a:solidFill>
                <a:srgbClr val="FF0000"/>
              </a:solidFill>
            </a:endParaRPr>
          </a:p>
          <a:p>
            <a:endParaRPr lang="en-GB" sz="1400" dirty="0">
              <a:solidFill>
                <a:srgbClr val="FF0000"/>
              </a:solidFill>
            </a:endParaRPr>
          </a:p>
        </p:txBody>
      </p:sp>
      <p:sp>
        <p:nvSpPr>
          <p:cNvPr id="4" name="Rectangle 3"/>
          <p:cNvSpPr/>
          <p:nvPr/>
        </p:nvSpPr>
        <p:spPr>
          <a:xfrm>
            <a:off x="2295525" y="2600326"/>
            <a:ext cx="1981200" cy="18002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295525" y="4400550"/>
            <a:ext cx="1981200" cy="72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2686051" y="4558784"/>
            <a:ext cx="1247775" cy="369332"/>
          </a:xfrm>
          <a:prstGeom prst="rect">
            <a:avLst/>
          </a:prstGeom>
          <a:noFill/>
        </p:spPr>
        <p:txBody>
          <a:bodyPr wrap="square" rtlCol="0">
            <a:spAutoFit/>
          </a:bodyPr>
          <a:lstStyle/>
          <a:p>
            <a:r>
              <a:rPr lang="en-GB" dirty="0"/>
              <a:t>Si (Sub)</a:t>
            </a:r>
          </a:p>
        </p:txBody>
      </p:sp>
      <p:sp>
        <p:nvSpPr>
          <p:cNvPr id="7" name="TextBox 6"/>
          <p:cNvSpPr txBox="1"/>
          <p:nvPr/>
        </p:nvSpPr>
        <p:spPr>
          <a:xfrm>
            <a:off x="2762251" y="3315771"/>
            <a:ext cx="1247775" cy="369332"/>
          </a:xfrm>
          <a:prstGeom prst="rect">
            <a:avLst/>
          </a:prstGeom>
          <a:noFill/>
        </p:spPr>
        <p:txBody>
          <a:bodyPr wrap="square" rtlCol="0">
            <a:spAutoFit/>
          </a:bodyPr>
          <a:lstStyle/>
          <a:p>
            <a:r>
              <a:rPr lang="en-GB" dirty="0"/>
              <a:t>Ni Layer</a:t>
            </a:r>
          </a:p>
        </p:txBody>
      </p:sp>
      <p:sp>
        <p:nvSpPr>
          <p:cNvPr id="8" name="TextBox 7"/>
          <p:cNvSpPr txBox="1"/>
          <p:nvPr/>
        </p:nvSpPr>
        <p:spPr>
          <a:xfrm>
            <a:off x="2352675" y="5265183"/>
            <a:ext cx="2066925" cy="646331"/>
          </a:xfrm>
          <a:prstGeom prst="rect">
            <a:avLst/>
          </a:prstGeom>
          <a:noFill/>
        </p:spPr>
        <p:txBody>
          <a:bodyPr wrap="square" rtlCol="0">
            <a:spAutoFit/>
          </a:bodyPr>
          <a:lstStyle/>
          <a:p>
            <a:r>
              <a:rPr lang="en-GB" dirty="0"/>
              <a:t>What you think you have….</a:t>
            </a:r>
          </a:p>
        </p:txBody>
      </p:sp>
      <p:sp>
        <p:nvSpPr>
          <p:cNvPr id="9" name="Right Arrow 8"/>
          <p:cNvSpPr/>
          <p:nvPr/>
        </p:nvSpPr>
        <p:spPr>
          <a:xfrm>
            <a:off x="5114926" y="2736056"/>
            <a:ext cx="1781175" cy="833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705725" y="2600326"/>
            <a:ext cx="1981200" cy="180022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705725" y="4400550"/>
            <a:ext cx="1981200" cy="723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8096251" y="4558784"/>
            <a:ext cx="1247775" cy="369332"/>
          </a:xfrm>
          <a:prstGeom prst="rect">
            <a:avLst/>
          </a:prstGeom>
          <a:noFill/>
        </p:spPr>
        <p:txBody>
          <a:bodyPr wrap="square" rtlCol="0">
            <a:spAutoFit/>
          </a:bodyPr>
          <a:lstStyle/>
          <a:p>
            <a:r>
              <a:rPr lang="en-GB" dirty="0"/>
              <a:t>Si (Sub)</a:t>
            </a:r>
          </a:p>
        </p:txBody>
      </p:sp>
      <p:sp>
        <p:nvSpPr>
          <p:cNvPr id="13" name="TextBox 12"/>
          <p:cNvSpPr txBox="1"/>
          <p:nvPr/>
        </p:nvSpPr>
        <p:spPr>
          <a:xfrm>
            <a:off x="8172451" y="3315771"/>
            <a:ext cx="1247775" cy="369332"/>
          </a:xfrm>
          <a:prstGeom prst="rect">
            <a:avLst/>
          </a:prstGeom>
          <a:noFill/>
        </p:spPr>
        <p:txBody>
          <a:bodyPr wrap="square" rtlCol="0">
            <a:spAutoFit/>
          </a:bodyPr>
          <a:lstStyle/>
          <a:p>
            <a:r>
              <a:rPr lang="en-GB" dirty="0"/>
              <a:t>Ni Layer</a:t>
            </a:r>
          </a:p>
        </p:txBody>
      </p:sp>
      <p:sp>
        <p:nvSpPr>
          <p:cNvPr id="15" name="Freeform 14"/>
          <p:cNvSpPr/>
          <p:nvPr/>
        </p:nvSpPr>
        <p:spPr>
          <a:xfrm>
            <a:off x="7715250" y="2466976"/>
            <a:ext cx="2000250" cy="276225"/>
          </a:xfrm>
          <a:custGeom>
            <a:avLst/>
            <a:gdLst>
              <a:gd name="connsiteX0" fmla="*/ 0 w 2000250"/>
              <a:gd name="connsiteY0" fmla="*/ 152400 h 276225"/>
              <a:gd name="connsiteX1" fmla="*/ 47625 w 2000250"/>
              <a:gd name="connsiteY1" fmla="*/ 133350 h 276225"/>
              <a:gd name="connsiteX2" fmla="*/ 76200 w 2000250"/>
              <a:gd name="connsiteY2" fmla="*/ 76200 h 276225"/>
              <a:gd name="connsiteX3" fmla="*/ 95250 w 2000250"/>
              <a:gd name="connsiteY3" fmla="*/ 47625 h 276225"/>
              <a:gd name="connsiteX4" fmla="*/ 104775 w 2000250"/>
              <a:gd name="connsiteY4" fmla="*/ 19050 h 276225"/>
              <a:gd name="connsiteX5" fmla="*/ 133350 w 2000250"/>
              <a:gd name="connsiteY5" fmla="*/ 0 h 276225"/>
              <a:gd name="connsiteX6" fmla="*/ 209550 w 2000250"/>
              <a:gd name="connsiteY6" fmla="*/ 9525 h 276225"/>
              <a:gd name="connsiteX7" fmla="*/ 266700 w 2000250"/>
              <a:gd name="connsiteY7" fmla="*/ 38100 h 276225"/>
              <a:gd name="connsiteX8" fmla="*/ 295275 w 2000250"/>
              <a:gd name="connsiteY8" fmla="*/ 47625 h 276225"/>
              <a:gd name="connsiteX9" fmla="*/ 323850 w 2000250"/>
              <a:gd name="connsiteY9" fmla="*/ 142875 h 276225"/>
              <a:gd name="connsiteX10" fmla="*/ 361950 w 2000250"/>
              <a:gd name="connsiteY10" fmla="*/ 200025 h 276225"/>
              <a:gd name="connsiteX11" fmla="*/ 381000 w 2000250"/>
              <a:gd name="connsiteY11" fmla="*/ 238125 h 276225"/>
              <a:gd name="connsiteX12" fmla="*/ 438150 w 2000250"/>
              <a:gd name="connsiteY12" fmla="*/ 276225 h 276225"/>
              <a:gd name="connsiteX13" fmla="*/ 476250 w 2000250"/>
              <a:gd name="connsiteY13" fmla="*/ 266700 h 276225"/>
              <a:gd name="connsiteX14" fmla="*/ 533400 w 2000250"/>
              <a:gd name="connsiteY14" fmla="*/ 161925 h 276225"/>
              <a:gd name="connsiteX15" fmla="*/ 561975 w 2000250"/>
              <a:gd name="connsiteY15" fmla="*/ 142875 h 276225"/>
              <a:gd name="connsiteX16" fmla="*/ 657225 w 2000250"/>
              <a:gd name="connsiteY16" fmla="*/ 28575 h 276225"/>
              <a:gd name="connsiteX17" fmla="*/ 685800 w 2000250"/>
              <a:gd name="connsiteY17" fmla="*/ 19050 h 276225"/>
              <a:gd name="connsiteX18" fmla="*/ 742950 w 2000250"/>
              <a:gd name="connsiteY18" fmla="*/ 28575 h 276225"/>
              <a:gd name="connsiteX19" fmla="*/ 800100 w 2000250"/>
              <a:gd name="connsiteY19" fmla="*/ 66675 h 276225"/>
              <a:gd name="connsiteX20" fmla="*/ 828675 w 2000250"/>
              <a:gd name="connsiteY20" fmla="*/ 85725 h 276225"/>
              <a:gd name="connsiteX21" fmla="*/ 885825 w 2000250"/>
              <a:gd name="connsiteY21" fmla="*/ 133350 h 276225"/>
              <a:gd name="connsiteX22" fmla="*/ 952500 w 2000250"/>
              <a:gd name="connsiteY22" fmla="*/ 209550 h 276225"/>
              <a:gd name="connsiteX23" fmla="*/ 981075 w 2000250"/>
              <a:gd name="connsiteY23" fmla="*/ 219075 h 276225"/>
              <a:gd name="connsiteX24" fmla="*/ 1085850 w 2000250"/>
              <a:gd name="connsiteY24" fmla="*/ 190500 h 276225"/>
              <a:gd name="connsiteX25" fmla="*/ 1095375 w 2000250"/>
              <a:gd name="connsiteY25" fmla="*/ 161925 h 276225"/>
              <a:gd name="connsiteX26" fmla="*/ 1133475 w 2000250"/>
              <a:gd name="connsiteY26" fmla="*/ 104775 h 276225"/>
              <a:gd name="connsiteX27" fmla="*/ 1181100 w 2000250"/>
              <a:gd name="connsiteY27" fmla="*/ 57150 h 276225"/>
              <a:gd name="connsiteX28" fmla="*/ 1209675 w 2000250"/>
              <a:gd name="connsiteY28" fmla="*/ 47625 h 276225"/>
              <a:gd name="connsiteX29" fmla="*/ 1276350 w 2000250"/>
              <a:gd name="connsiteY29" fmla="*/ 57150 h 276225"/>
              <a:gd name="connsiteX30" fmla="*/ 1333500 w 2000250"/>
              <a:gd name="connsiteY30" fmla="*/ 95250 h 276225"/>
              <a:gd name="connsiteX31" fmla="*/ 1352550 w 2000250"/>
              <a:gd name="connsiteY31" fmla="*/ 123825 h 276225"/>
              <a:gd name="connsiteX32" fmla="*/ 1381125 w 2000250"/>
              <a:gd name="connsiteY32" fmla="*/ 142875 h 276225"/>
              <a:gd name="connsiteX33" fmla="*/ 1419225 w 2000250"/>
              <a:gd name="connsiteY33" fmla="*/ 200025 h 276225"/>
              <a:gd name="connsiteX34" fmla="*/ 1438275 w 2000250"/>
              <a:gd name="connsiteY34" fmla="*/ 228600 h 276225"/>
              <a:gd name="connsiteX35" fmla="*/ 1466850 w 2000250"/>
              <a:gd name="connsiteY35" fmla="*/ 238125 h 276225"/>
              <a:gd name="connsiteX36" fmla="*/ 1524000 w 2000250"/>
              <a:gd name="connsiteY36" fmla="*/ 200025 h 276225"/>
              <a:gd name="connsiteX37" fmla="*/ 1552575 w 2000250"/>
              <a:gd name="connsiteY37" fmla="*/ 180975 h 276225"/>
              <a:gd name="connsiteX38" fmla="*/ 1609725 w 2000250"/>
              <a:gd name="connsiteY38" fmla="*/ 133350 h 276225"/>
              <a:gd name="connsiteX39" fmla="*/ 1638300 w 2000250"/>
              <a:gd name="connsiteY39" fmla="*/ 76200 h 276225"/>
              <a:gd name="connsiteX40" fmla="*/ 1666875 w 2000250"/>
              <a:gd name="connsiteY40" fmla="*/ 57150 h 276225"/>
              <a:gd name="connsiteX41" fmla="*/ 1733550 w 2000250"/>
              <a:gd name="connsiteY41" fmla="*/ 66675 h 276225"/>
              <a:gd name="connsiteX42" fmla="*/ 1819275 w 2000250"/>
              <a:gd name="connsiteY42" fmla="*/ 85725 h 276225"/>
              <a:gd name="connsiteX43" fmla="*/ 1866900 w 2000250"/>
              <a:gd name="connsiteY43" fmla="*/ 142875 h 276225"/>
              <a:gd name="connsiteX44" fmla="*/ 1895475 w 2000250"/>
              <a:gd name="connsiteY44" fmla="*/ 238125 h 276225"/>
              <a:gd name="connsiteX45" fmla="*/ 1924050 w 2000250"/>
              <a:gd name="connsiteY45" fmla="*/ 247650 h 276225"/>
              <a:gd name="connsiteX46" fmla="*/ 1952625 w 2000250"/>
              <a:gd name="connsiteY46" fmla="*/ 228600 h 276225"/>
              <a:gd name="connsiteX47" fmla="*/ 1971675 w 2000250"/>
              <a:gd name="connsiteY47" fmla="*/ 200025 h 276225"/>
              <a:gd name="connsiteX48" fmla="*/ 2000250 w 2000250"/>
              <a:gd name="connsiteY48" fmla="*/ 19050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00250" h="276225">
                <a:moveTo>
                  <a:pt x="0" y="152400"/>
                </a:moveTo>
                <a:cubicBezTo>
                  <a:pt x="15875" y="146050"/>
                  <a:pt x="33712" y="143288"/>
                  <a:pt x="47625" y="133350"/>
                </a:cubicBezTo>
                <a:cubicBezTo>
                  <a:pt x="68856" y="118185"/>
                  <a:pt x="66026" y="96547"/>
                  <a:pt x="76200" y="76200"/>
                </a:cubicBezTo>
                <a:cubicBezTo>
                  <a:pt x="81320" y="65961"/>
                  <a:pt x="90130" y="57864"/>
                  <a:pt x="95250" y="47625"/>
                </a:cubicBezTo>
                <a:cubicBezTo>
                  <a:pt x="99740" y="38645"/>
                  <a:pt x="98503" y="26890"/>
                  <a:pt x="104775" y="19050"/>
                </a:cubicBezTo>
                <a:cubicBezTo>
                  <a:pt x="111926" y="10111"/>
                  <a:pt x="123825" y="6350"/>
                  <a:pt x="133350" y="0"/>
                </a:cubicBezTo>
                <a:cubicBezTo>
                  <a:pt x="158750" y="3175"/>
                  <a:pt x="184365" y="4946"/>
                  <a:pt x="209550" y="9525"/>
                </a:cubicBezTo>
                <a:cubicBezTo>
                  <a:pt x="247172" y="16365"/>
                  <a:pt x="231838" y="20669"/>
                  <a:pt x="266700" y="38100"/>
                </a:cubicBezTo>
                <a:cubicBezTo>
                  <a:pt x="275680" y="42590"/>
                  <a:pt x="285750" y="44450"/>
                  <a:pt x="295275" y="47625"/>
                </a:cubicBezTo>
                <a:cubicBezTo>
                  <a:pt x="300600" y="68923"/>
                  <a:pt x="314574" y="128961"/>
                  <a:pt x="323850" y="142875"/>
                </a:cubicBezTo>
                <a:cubicBezTo>
                  <a:pt x="336550" y="161925"/>
                  <a:pt x="351711" y="179547"/>
                  <a:pt x="361950" y="200025"/>
                </a:cubicBezTo>
                <a:cubicBezTo>
                  <a:pt x="368300" y="212725"/>
                  <a:pt x="370960" y="228085"/>
                  <a:pt x="381000" y="238125"/>
                </a:cubicBezTo>
                <a:cubicBezTo>
                  <a:pt x="397189" y="254314"/>
                  <a:pt x="438150" y="276225"/>
                  <a:pt x="438150" y="276225"/>
                </a:cubicBezTo>
                <a:cubicBezTo>
                  <a:pt x="450850" y="273050"/>
                  <a:pt x="467553" y="276484"/>
                  <a:pt x="476250" y="266700"/>
                </a:cubicBezTo>
                <a:cubicBezTo>
                  <a:pt x="476670" y="266228"/>
                  <a:pt x="515851" y="179474"/>
                  <a:pt x="533400" y="161925"/>
                </a:cubicBezTo>
                <a:cubicBezTo>
                  <a:pt x="541495" y="153830"/>
                  <a:pt x="552450" y="149225"/>
                  <a:pt x="561975" y="142875"/>
                </a:cubicBezTo>
                <a:cubicBezTo>
                  <a:pt x="579404" y="116732"/>
                  <a:pt x="625794" y="39052"/>
                  <a:pt x="657225" y="28575"/>
                </a:cubicBezTo>
                <a:lnTo>
                  <a:pt x="685800" y="19050"/>
                </a:lnTo>
                <a:cubicBezTo>
                  <a:pt x="704850" y="22225"/>
                  <a:pt x="725123" y="21147"/>
                  <a:pt x="742950" y="28575"/>
                </a:cubicBezTo>
                <a:cubicBezTo>
                  <a:pt x="764084" y="37381"/>
                  <a:pt x="781050" y="53975"/>
                  <a:pt x="800100" y="66675"/>
                </a:cubicBezTo>
                <a:lnTo>
                  <a:pt x="828675" y="85725"/>
                </a:lnTo>
                <a:cubicBezTo>
                  <a:pt x="854075" y="102658"/>
                  <a:pt x="866080" y="107963"/>
                  <a:pt x="885825" y="133350"/>
                </a:cubicBezTo>
                <a:cubicBezTo>
                  <a:pt x="922193" y="180109"/>
                  <a:pt x="908916" y="187758"/>
                  <a:pt x="952500" y="209550"/>
                </a:cubicBezTo>
                <a:cubicBezTo>
                  <a:pt x="961480" y="214040"/>
                  <a:pt x="971550" y="215900"/>
                  <a:pt x="981075" y="219075"/>
                </a:cubicBezTo>
                <a:cubicBezTo>
                  <a:pt x="1010809" y="215358"/>
                  <a:pt x="1061837" y="220516"/>
                  <a:pt x="1085850" y="190500"/>
                </a:cubicBezTo>
                <a:cubicBezTo>
                  <a:pt x="1092122" y="182660"/>
                  <a:pt x="1090499" y="170702"/>
                  <a:pt x="1095375" y="161925"/>
                </a:cubicBezTo>
                <a:cubicBezTo>
                  <a:pt x="1106494" y="141911"/>
                  <a:pt x="1120775" y="123825"/>
                  <a:pt x="1133475" y="104775"/>
                </a:cubicBezTo>
                <a:cubicBezTo>
                  <a:pt x="1152525" y="76200"/>
                  <a:pt x="1149350" y="73025"/>
                  <a:pt x="1181100" y="57150"/>
                </a:cubicBezTo>
                <a:cubicBezTo>
                  <a:pt x="1190080" y="52660"/>
                  <a:pt x="1200150" y="50800"/>
                  <a:pt x="1209675" y="47625"/>
                </a:cubicBezTo>
                <a:cubicBezTo>
                  <a:pt x="1231900" y="50800"/>
                  <a:pt x="1255396" y="49091"/>
                  <a:pt x="1276350" y="57150"/>
                </a:cubicBezTo>
                <a:cubicBezTo>
                  <a:pt x="1297719" y="65369"/>
                  <a:pt x="1333500" y="95250"/>
                  <a:pt x="1333500" y="95250"/>
                </a:cubicBezTo>
                <a:cubicBezTo>
                  <a:pt x="1339850" y="104775"/>
                  <a:pt x="1344455" y="115730"/>
                  <a:pt x="1352550" y="123825"/>
                </a:cubicBezTo>
                <a:cubicBezTo>
                  <a:pt x="1360645" y="131920"/>
                  <a:pt x="1373587" y="134260"/>
                  <a:pt x="1381125" y="142875"/>
                </a:cubicBezTo>
                <a:cubicBezTo>
                  <a:pt x="1396202" y="160105"/>
                  <a:pt x="1406525" y="180975"/>
                  <a:pt x="1419225" y="200025"/>
                </a:cubicBezTo>
                <a:cubicBezTo>
                  <a:pt x="1425575" y="209550"/>
                  <a:pt x="1427415" y="224980"/>
                  <a:pt x="1438275" y="228600"/>
                </a:cubicBezTo>
                <a:lnTo>
                  <a:pt x="1466850" y="238125"/>
                </a:lnTo>
                <a:cubicBezTo>
                  <a:pt x="1517068" y="221386"/>
                  <a:pt x="1476434" y="239663"/>
                  <a:pt x="1524000" y="200025"/>
                </a:cubicBezTo>
                <a:cubicBezTo>
                  <a:pt x="1532794" y="192696"/>
                  <a:pt x="1544480" y="189070"/>
                  <a:pt x="1552575" y="180975"/>
                </a:cubicBezTo>
                <a:cubicBezTo>
                  <a:pt x="1604474" y="129076"/>
                  <a:pt x="1555148" y="151542"/>
                  <a:pt x="1609725" y="133350"/>
                </a:cubicBezTo>
                <a:cubicBezTo>
                  <a:pt x="1617472" y="110109"/>
                  <a:pt x="1619836" y="94664"/>
                  <a:pt x="1638300" y="76200"/>
                </a:cubicBezTo>
                <a:cubicBezTo>
                  <a:pt x="1646395" y="68105"/>
                  <a:pt x="1657350" y="63500"/>
                  <a:pt x="1666875" y="57150"/>
                </a:cubicBezTo>
                <a:cubicBezTo>
                  <a:pt x="1689100" y="60325"/>
                  <a:pt x="1711405" y="62984"/>
                  <a:pt x="1733550" y="66675"/>
                </a:cubicBezTo>
                <a:cubicBezTo>
                  <a:pt x="1769827" y="72721"/>
                  <a:pt x="1785025" y="77162"/>
                  <a:pt x="1819275" y="85725"/>
                </a:cubicBezTo>
                <a:cubicBezTo>
                  <a:pt x="1836439" y="102889"/>
                  <a:pt x="1856954" y="119668"/>
                  <a:pt x="1866900" y="142875"/>
                </a:cubicBezTo>
                <a:cubicBezTo>
                  <a:pt x="1873134" y="157421"/>
                  <a:pt x="1884804" y="234568"/>
                  <a:pt x="1895475" y="238125"/>
                </a:cubicBezTo>
                <a:lnTo>
                  <a:pt x="1924050" y="247650"/>
                </a:lnTo>
                <a:cubicBezTo>
                  <a:pt x="1933575" y="241300"/>
                  <a:pt x="1944530" y="236695"/>
                  <a:pt x="1952625" y="228600"/>
                </a:cubicBezTo>
                <a:cubicBezTo>
                  <a:pt x="1960720" y="220505"/>
                  <a:pt x="1962736" y="207176"/>
                  <a:pt x="1971675" y="200025"/>
                </a:cubicBezTo>
                <a:cubicBezTo>
                  <a:pt x="1979515" y="193753"/>
                  <a:pt x="2000250" y="190500"/>
                  <a:pt x="2000250" y="1905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a:off x="7715251" y="3028951"/>
            <a:ext cx="1971675" cy="9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05726" y="4076701"/>
            <a:ext cx="1971675" cy="952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877176" y="2678668"/>
            <a:ext cx="1800225" cy="369332"/>
          </a:xfrm>
          <a:prstGeom prst="rect">
            <a:avLst/>
          </a:prstGeom>
          <a:noFill/>
        </p:spPr>
        <p:txBody>
          <a:bodyPr wrap="square" rtlCol="0">
            <a:spAutoFit/>
          </a:bodyPr>
          <a:lstStyle/>
          <a:p>
            <a:r>
              <a:rPr lang="en-GB" dirty="0"/>
              <a:t>Surface region?</a:t>
            </a:r>
          </a:p>
        </p:txBody>
      </p:sp>
      <p:sp>
        <p:nvSpPr>
          <p:cNvPr id="21" name="TextBox 20"/>
          <p:cNvSpPr txBox="1"/>
          <p:nvPr/>
        </p:nvSpPr>
        <p:spPr>
          <a:xfrm>
            <a:off x="7729537" y="4076700"/>
            <a:ext cx="2095500" cy="369332"/>
          </a:xfrm>
          <a:prstGeom prst="rect">
            <a:avLst/>
          </a:prstGeom>
          <a:noFill/>
        </p:spPr>
        <p:txBody>
          <a:bodyPr wrap="square" rtlCol="0">
            <a:spAutoFit/>
          </a:bodyPr>
          <a:lstStyle/>
          <a:p>
            <a:r>
              <a:rPr lang="en-GB" dirty="0"/>
              <a:t>Substrate region?</a:t>
            </a:r>
          </a:p>
        </p:txBody>
      </p:sp>
      <p:sp>
        <p:nvSpPr>
          <p:cNvPr id="22" name="TextBox 21"/>
          <p:cNvSpPr txBox="1"/>
          <p:nvPr/>
        </p:nvSpPr>
        <p:spPr>
          <a:xfrm>
            <a:off x="7991475" y="5274707"/>
            <a:ext cx="1571625" cy="369332"/>
          </a:xfrm>
          <a:prstGeom prst="rect">
            <a:avLst/>
          </a:prstGeom>
          <a:noFill/>
        </p:spPr>
        <p:txBody>
          <a:bodyPr wrap="square" rtlCol="0">
            <a:spAutoFit/>
          </a:bodyPr>
          <a:lstStyle/>
          <a:p>
            <a:r>
              <a:rPr lang="en-GB" dirty="0"/>
              <a:t>Reality???</a:t>
            </a:r>
          </a:p>
        </p:txBody>
      </p:sp>
      <p:sp>
        <p:nvSpPr>
          <p:cNvPr id="23" name="TextBox 22"/>
          <p:cNvSpPr txBox="1"/>
          <p:nvPr/>
        </p:nvSpPr>
        <p:spPr>
          <a:xfrm>
            <a:off x="4810124" y="3685103"/>
            <a:ext cx="2600326" cy="1754326"/>
          </a:xfrm>
          <a:prstGeom prst="rect">
            <a:avLst/>
          </a:prstGeom>
          <a:noFill/>
        </p:spPr>
        <p:txBody>
          <a:bodyPr wrap="square" rtlCol="0">
            <a:spAutoFit/>
          </a:bodyPr>
          <a:lstStyle/>
          <a:p>
            <a:r>
              <a:rPr lang="en-GB" dirty="0"/>
              <a:t>Oxidation, growth issues, surface contamination, magnetic dead layers, layer interdiffusion </a:t>
            </a:r>
            <a:r>
              <a:rPr lang="en-GB" dirty="0" err="1"/>
              <a:t>etc</a:t>
            </a:r>
            <a:r>
              <a:rPr lang="en-GB" dirty="0"/>
              <a:t>, etc.</a:t>
            </a:r>
          </a:p>
        </p:txBody>
      </p:sp>
      <p:sp>
        <p:nvSpPr>
          <p:cNvPr id="24" name="Rectangle 23"/>
          <p:cNvSpPr/>
          <p:nvPr/>
        </p:nvSpPr>
        <p:spPr>
          <a:xfrm>
            <a:off x="1590844" y="6157616"/>
            <a:ext cx="4685963" cy="646331"/>
          </a:xfrm>
          <a:prstGeom prst="rect">
            <a:avLst/>
          </a:prstGeom>
        </p:spPr>
        <p:txBody>
          <a:bodyPr wrap="none">
            <a:spAutoFit/>
          </a:bodyPr>
          <a:lstStyle/>
          <a:p>
            <a:r>
              <a:rPr lang="en-GB" dirty="0"/>
              <a:t>Taken from ECNS’2003 Introductory Course</a:t>
            </a:r>
          </a:p>
          <a:p>
            <a:r>
              <a:rPr lang="en-GB" dirty="0"/>
              <a:t>By F. </a:t>
            </a:r>
            <a:r>
              <a:rPr lang="en-GB" dirty="0" err="1"/>
              <a:t>Ott</a:t>
            </a:r>
            <a:endParaRPr lang="en-GB" dirty="0"/>
          </a:p>
        </p:txBody>
      </p:sp>
      <p:sp>
        <p:nvSpPr>
          <p:cNvPr id="25" name="TextBox 24"/>
          <p:cNvSpPr txBox="1"/>
          <p:nvPr/>
        </p:nvSpPr>
        <p:spPr>
          <a:xfrm>
            <a:off x="5348287" y="3014276"/>
            <a:ext cx="1524000" cy="276999"/>
          </a:xfrm>
          <a:prstGeom prst="rect">
            <a:avLst/>
          </a:prstGeom>
          <a:noFill/>
        </p:spPr>
        <p:txBody>
          <a:bodyPr wrap="square" rtlCol="0">
            <a:spAutoFit/>
          </a:bodyPr>
          <a:lstStyle/>
          <a:p>
            <a:r>
              <a:rPr lang="en-GB" sz="1200" dirty="0"/>
              <a:t>Dose of Reality</a:t>
            </a:r>
          </a:p>
        </p:txBody>
      </p:sp>
      <p:sp>
        <p:nvSpPr>
          <p:cNvPr id="14" name="Slide Number Placeholder 13">
            <a:extLst>
              <a:ext uri="{FF2B5EF4-FFF2-40B4-BE49-F238E27FC236}">
                <a16:creationId xmlns:a16="http://schemas.microsoft.com/office/drawing/2014/main" id="{A7341917-D549-45D3-AA3D-A3FBA6BF0671}"/>
              </a:ext>
            </a:extLst>
          </p:cNvPr>
          <p:cNvSpPr>
            <a:spLocks noGrp="1"/>
          </p:cNvSpPr>
          <p:nvPr>
            <p:ph type="sldNum" sz="quarter" idx="12"/>
          </p:nvPr>
        </p:nvSpPr>
        <p:spPr/>
        <p:txBody>
          <a:bodyPr/>
          <a:lstStyle/>
          <a:p>
            <a:fld id="{BBAAB195-B577-5546-8349-9DDA93B6129E}" type="slidenum">
              <a:rPr lang="en-US" smtClean="0"/>
              <a:t>107</a:t>
            </a:fld>
            <a:endParaRPr lang="en-US"/>
          </a:p>
        </p:txBody>
      </p:sp>
    </p:spTree>
    <p:extLst>
      <p:ext uri="{BB962C8B-B14F-4D97-AF65-F5344CB8AC3E}">
        <p14:creationId xmlns:p14="http://schemas.microsoft.com/office/powerpoint/2010/main" val="36423439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sz="3200" dirty="0">
                <a:solidFill>
                  <a:srgbClr val="002060"/>
                </a:solidFill>
              </a:rPr>
              <a:t>Dealing with Complex Density Profiles</a:t>
            </a:r>
          </a:p>
        </p:txBody>
      </p:sp>
      <p:sp>
        <p:nvSpPr>
          <p:cNvPr id="118787" name="Rectangle 3"/>
          <p:cNvSpPr>
            <a:spLocks noGrp="1" noChangeArrowheads="1"/>
          </p:cNvSpPr>
          <p:nvPr>
            <p:ph type="body" sz="half" idx="1"/>
          </p:nvPr>
        </p:nvSpPr>
        <p:spPr>
          <a:xfrm>
            <a:off x="1838325" y="1209675"/>
            <a:ext cx="4229100" cy="4800600"/>
          </a:xfrm>
        </p:spPr>
        <p:txBody>
          <a:bodyPr>
            <a:normAutofit lnSpcReduction="10000"/>
          </a:bodyPr>
          <a:lstStyle/>
          <a:p>
            <a:r>
              <a:rPr lang="en-GB" sz="1400" b="1" dirty="0">
                <a:solidFill>
                  <a:srgbClr val="FF0000"/>
                </a:solidFill>
              </a:rPr>
              <a:t>Beware of being a slave to box models! The SLD is really what matters and the box model is what you are using to construct it. </a:t>
            </a:r>
          </a:p>
          <a:p>
            <a:endParaRPr lang="en-GB" sz="1400" b="1" dirty="0">
              <a:solidFill>
                <a:srgbClr val="FF0000"/>
              </a:solidFill>
            </a:endParaRPr>
          </a:p>
          <a:p>
            <a:r>
              <a:rPr lang="en-GB" sz="1400" dirty="0"/>
              <a:t>There are other ways to construct an SLD profile, however it is acknowledged that box models make it easy to interpret an SLD profile.</a:t>
            </a:r>
            <a:endParaRPr lang="en-US" altLang="en-US" sz="1400" dirty="0"/>
          </a:p>
          <a:p>
            <a:endParaRPr lang="en-US" altLang="en-US" sz="1400" dirty="0"/>
          </a:p>
          <a:p>
            <a:r>
              <a:rPr lang="en-US" altLang="en-US" sz="1400" dirty="0"/>
              <a:t>Any SLD depth profile can be </a:t>
            </a:r>
            <a:r>
              <a:rPr lang="ja-JP" altLang="en-US" sz="1400" dirty="0"/>
              <a:t>“</a:t>
            </a:r>
            <a:r>
              <a:rPr lang="en-US" altLang="ja-JP" sz="1400" dirty="0"/>
              <a:t>chopped</a:t>
            </a:r>
            <a:r>
              <a:rPr lang="ja-JP" altLang="en-US" sz="1400" dirty="0"/>
              <a:t>”</a:t>
            </a:r>
            <a:r>
              <a:rPr lang="en-US" altLang="ja-JP" sz="1400" dirty="0"/>
              <a:t> into slices essentially lots of box’s. </a:t>
            </a:r>
          </a:p>
          <a:p>
            <a:endParaRPr lang="en-US" altLang="en-US" sz="1400" dirty="0"/>
          </a:p>
          <a:p>
            <a:r>
              <a:rPr lang="en-US" altLang="en-US" sz="1400" dirty="0"/>
              <a:t>The Parratt formalism allows the reflectivity to be calculated.</a:t>
            </a:r>
          </a:p>
          <a:p>
            <a:endParaRPr lang="en-US" altLang="en-US" sz="1400" dirty="0"/>
          </a:p>
          <a:p>
            <a:r>
              <a:rPr lang="en-US" altLang="en-US" sz="1400" dirty="0"/>
              <a:t>A thickness resolution of 1 Å is adequate – this corresponds to a value of </a:t>
            </a:r>
            <a:r>
              <a:rPr lang="en-US" altLang="en-US" sz="1400" dirty="0" err="1"/>
              <a:t>Q</a:t>
            </a:r>
            <a:r>
              <a:rPr lang="en-US" altLang="en-US" sz="1400" baseline="-25000" dirty="0" err="1"/>
              <a:t>z</a:t>
            </a:r>
            <a:r>
              <a:rPr lang="en-US" altLang="en-US" sz="1400" dirty="0"/>
              <a:t> where the reflectivity has dropped below what neutrons can normally measure.</a:t>
            </a:r>
          </a:p>
          <a:p>
            <a:endParaRPr lang="en-US" altLang="en-US" sz="1400" dirty="0"/>
          </a:p>
          <a:p>
            <a:r>
              <a:rPr lang="en-US" altLang="en-US" sz="1400" dirty="0"/>
              <a:t>Computationally intensive!!</a:t>
            </a:r>
          </a:p>
        </p:txBody>
      </p:sp>
      <p:graphicFrame>
        <p:nvGraphicFramePr>
          <p:cNvPr id="118788" name="Object 2"/>
          <p:cNvGraphicFramePr>
            <a:graphicFrameLocks noGrp="1" noChangeAspect="1"/>
          </p:cNvGraphicFramePr>
          <p:nvPr>
            <p:ph sz="half" idx="2"/>
          </p:nvPr>
        </p:nvGraphicFramePr>
        <p:xfrm>
          <a:off x="6400800" y="1752601"/>
          <a:ext cx="3848100" cy="3605213"/>
        </p:xfrm>
        <a:graphic>
          <a:graphicData uri="http://schemas.openxmlformats.org/presentationml/2006/ole">
            <mc:AlternateContent xmlns:mc="http://schemas.openxmlformats.org/markup-compatibility/2006">
              <mc:Choice xmlns:v="urn:schemas-microsoft-com:vml" Requires="v">
                <p:oleObj name="Image" r:id="rId3" imgW="5235439" imgH="4905048" progId="Photoshop.Image.5">
                  <p:embed/>
                </p:oleObj>
              </mc:Choice>
              <mc:Fallback>
                <p:oleObj name="Image" r:id="rId3" imgW="5235439" imgH="4905048" progId="Photoshop.Image.5">
                  <p:embed/>
                  <p:pic>
                    <p:nvPicPr>
                      <p:cNvPr id="11878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1"/>
                        <a:ext cx="3848100" cy="360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18789" name="Text Box 6"/>
          <p:cNvSpPr txBox="1">
            <a:spLocks noChangeArrowheads="1"/>
          </p:cNvSpPr>
          <p:nvPr/>
        </p:nvSpPr>
        <p:spPr bwMode="auto">
          <a:xfrm>
            <a:off x="6191250" y="5205413"/>
            <a:ext cx="3299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400">
                <a:solidFill>
                  <a:schemeClr val="tx1"/>
                </a:solidFill>
                <a:latin typeface="Helvetica" charset="0"/>
                <a:ea typeface="MS PGothic" pitchFamily="34" charset="-128"/>
              </a:defRPr>
            </a:lvl1pPr>
            <a:lvl2pPr marL="742950" indent="-285750" eaLnBrk="0" hangingPunct="0">
              <a:spcBef>
                <a:spcPct val="20000"/>
              </a:spcBef>
              <a:buChar char="–"/>
              <a:defRPr sz="2000">
                <a:solidFill>
                  <a:schemeClr val="tx1"/>
                </a:solidFill>
                <a:latin typeface="Times New Roman" pitchFamily="18" charset="0"/>
                <a:ea typeface="MS PGothic" pitchFamily="34" charset="-128"/>
              </a:defRPr>
            </a:lvl2pPr>
            <a:lvl3pPr marL="1143000" indent="-228600" eaLnBrk="0" hangingPunct="0">
              <a:spcBef>
                <a:spcPct val="20000"/>
              </a:spcBef>
              <a:buChar char="•"/>
              <a:defRPr>
                <a:solidFill>
                  <a:schemeClr val="tx1"/>
                </a:solidFill>
                <a:latin typeface="Times New Roman" pitchFamily="18" charset="0"/>
                <a:ea typeface="MS PGothic" pitchFamily="34" charset="-128"/>
              </a:defRPr>
            </a:lvl3pPr>
            <a:lvl4pPr marL="1600200" indent="-228600" eaLnBrk="0" hangingPunct="0">
              <a:spcBef>
                <a:spcPct val="20000"/>
              </a:spcBef>
              <a:buChar char="–"/>
              <a:defRPr sz="1600">
                <a:solidFill>
                  <a:schemeClr val="tx1"/>
                </a:solidFill>
                <a:latin typeface="Times New Roman" pitchFamily="18" charset="0"/>
                <a:ea typeface="MS PGothic" pitchFamily="34" charset="-128"/>
              </a:defRPr>
            </a:lvl4pPr>
            <a:lvl5pPr marL="2057400" indent="-228600" eaLnBrk="0" hangingPunct="0">
              <a:spcBef>
                <a:spcPct val="20000"/>
              </a:spcBef>
              <a:buChar char="»"/>
              <a:defRPr sz="14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14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14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14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1400">
                <a:solidFill>
                  <a:schemeClr val="tx1"/>
                </a:solidFill>
                <a:latin typeface="Times New Roman" pitchFamily="18" charset="0"/>
                <a:ea typeface="MS PGothic" pitchFamily="34" charset="-128"/>
              </a:defRPr>
            </a:lvl9pPr>
          </a:lstStyle>
          <a:p>
            <a:pPr eaLnBrk="1" hangingPunct="1">
              <a:spcBef>
                <a:spcPct val="0"/>
              </a:spcBef>
              <a:buFontTx/>
              <a:buNone/>
            </a:pPr>
            <a:r>
              <a:rPr lang="en-US" altLang="en-US" sz="1800" dirty="0">
                <a:latin typeface="Times New Roman" pitchFamily="18" charset="0"/>
              </a:rPr>
              <a:t>Image from M. </a:t>
            </a:r>
            <a:r>
              <a:rPr lang="en-US" altLang="en-US" sz="1800" dirty="0" err="1">
                <a:latin typeface="Times New Roman" pitchFamily="18" charset="0"/>
              </a:rPr>
              <a:t>Tolan</a:t>
            </a:r>
            <a:r>
              <a:rPr lang="en-US" altLang="en-US" sz="1800" dirty="0">
                <a:latin typeface="Times New Roman" pitchFamily="18" charset="0"/>
              </a:rPr>
              <a:t> and R </a:t>
            </a:r>
            <a:r>
              <a:rPr lang="en-US" altLang="en-US" sz="1800" dirty="0" err="1">
                <a:latin typeface="Times New Roman" pitchFamily="18" charset="0"/>
              </a:rPr>
              <a:t>Pynn</a:t>
            </a:r>
            <a:endParaRPr lang="en-US" altLang="en-US" sz="1800" dirty="0">
              <a:latin typeface="Times New Roman" pitchFamily="18" charset="0"/>
            </a:endParaRPr>
          </a:p>
        </p:txBody>
      </p:sp>
      <p:sp>
        <p:nvSpPr>
          <p:cNvPr id="2" name="Slide Number Placeholder 1"/>
          <p:cNvSpPr>
            <a:spLocks noGrp="1"/>
          </p:cNvSpPr>
          <p:nvPr>
            <p:ph type="sldNum" sz="quarter" idx="12"/>
          </p:nvPr>
        </p:nvSpPr>
        <p:spPr/>
        <p:txBody>
          <a:bodyPr/>
          <a:lstStyle/>
          <a:p>
            <a:pPr>
              <a:defRPr/>
            </a:pPr>
            <a:fld id="{76DF8E53-B7E2-4078-8E4C-A36F15406F40}" type="slidenum">
              <a:rPr lang="en-US" altLang="en-US" smtClean="0"/>
              <a:pPr>
                <a:defRPr/>
              </a:pPr>
              <a:t>108</a:t>
            </a:fld>
            <a:endParaRPr lang="en-US" altLang="en-US"/>
          </a:p>
        </p:txBody>
      </p:sp>
    </p:spTree>
    <p:extLst>
      <p:ext uri="{BB962C8B-B14F-4D97-AF65-F5344CB8AC3E}">
        <p14:creationId xmlns:p14="http://schemas.microsoft.com/office/powerpoint/2010/main" val="30015047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8229600" cy="790575"/>
          </a:xfrm>
        </p:spPr>
        <p:txBody>
          <a:bodyPr/>
          <a:lstStyle/>
          <a:p>
            <a:r>
              <a:rPr lang="en-GB" sz="3600" dirty="0">
                <a:solidFill>
                  <a:srgbClr val="002060"/>
                </a:solidFill>
              </a:rPr>
              <a:t>Things to be scared of:</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19300" y="790575"/>
                <a:ext cx="8496300" cy="4205288"/>
              </a:xfrm>
            </p:spPr>
            <p:txBody>
              <a:bodyPr/>
              <a:lstStyle/>
              <a:p>
                <a:r>
                  <a:rPr lang="en-GB" sz="1200" dirty="0"/>
                  <a:t>Beware of Chi^2 FOM’s they often lock into the section of your reflectivity with the best error bars. This depends on how the FOM was implemented in your software. </a:t>
                </a:r>
              </a:p>
              <a:p>
                <a:pPr marL="0" indent="0">
                  <a:buNone/>
                </a:pPr>
                <a:endParaRPr lang="en-GB" sz="1200" dirty="0"/>
              </a:p>
              <a:p>
                <a:r>
                  <a:rPr lang="en-GB" sz="1200" dirty="0"/>
                  <a:t>Beware of Coupled parameters!!!! They can produce a good SLD profile but as numbers from a box model be fairly meaningless.  The SDS practical is a good example of this!!!</a:t>
                </a:r>
              </a:p>
              <a:p>
                <a:endParaRPr lang="en-GB" sz="1200" dirty="0"/>
              </a:p>
              <a:p>
                <a:r>
                  <a:rPr lang="en-GB" sz="1200" dirty="0"/>
                  <a:t>Beware of parameters that are unphysical </a:t>
                </a:r>
                <a:r>
                  <a:rPr lang="en-GB" sz="1200" dirty="0" err="1"/>
                  <a:t>eg</a:t>
                </a:r>
                <a:r>
                  <a:rPr lang="en-GB" sz="1200" dirty="0"/>
                  <a:t> negative thickness’s or roughness's that are bigger than layer thicknesses etc.</a:t>
                </a:r>
              </a:p>
              <a:p>
                <a:endParaRPr lang="en-GB" sz="1200" dirty="0"/>
              </a:p>
              <a:p>
                <a:r>
                  <a:rPr lang="en-GB" sz="1200" dirty="0"/>
                  <a:t>Beware of fitting 2</a:t>
                </a:r>
                <a14:m>
                  <m:oMath xmlns:m="http://schemas.openxmlformats.org/officeDocument/2006/math">
                    <m:r>
                      <a:rPr lang="en-GB" sz="1200" i="1">
                        <a:latin typeface="Cambria Math"/>
                        <a:ea typeface="Cambria Math"/>
                      </a:rPr>
                      <m:t>𝜃</m:t>
                    </m:r>
                  </m:oMath>
                </a14:m>
                <a:r>
                  <a:rPr lang="en-GB" sz="1200" dirty="0"/>
                  <a:t> offsets!!! This can screw things up both massively and/or subtly!!! Either make the measurement properly in the first place, or make sure you account for angle offsets in the data reduction.</a:t>
                </a:r>
              </a:p>
              <a:p>
                <a:pPr marL="0" indent="0">
                  <a:buNone/>
                </a:pPr>
                <a:endParaRPr lang="en-GB" sz="1200" dirty="0"/>
              </a:p>
              <a:p>
                <a:r>
                  <a:rPr lang="en-GB" sz="1200" dirty="0"/>
                  <a:t>Beware of adding to many parameters. With enough you could fit anything. Occam's Razor (the simplest model is most likely correct) is the only really useful measure, but still might not be correct. You must therefor justify every parameter in a fit.</a:t>
                </a:r>
              </a:p>
              <a:p>
                <a:endParaRPr lang="en-GB" sz="1200" dirty="0"/>
              </a:p>
              <a:p>
                <a:endParaRPr lang="en-GB"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19300" y="790575"/>
                <a:ext cx="8496300" cy="4205288"/>
              </a:xfrm>
              <a:blipFill>
                <a:blip r:embed="rId2"/>
                <a:stretch>
                  <a:fillRect t="-725" r="-5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133599" y="3951146"/>
                <a:ext cx="7972425" cy="2314544"/>
              </a:xfrm>
              <a:prstGeom prst="rect">
                <a:avLst/>
              </a:prstGeom>
            </p:spPr>
            <p:txBody>
              <a:bodyPr wrap="square">
                <a:spAutoFit/>
              </a:bodyPr>
              <a:lstStyle/>
              <a:p>
                <a:r>
                  <a:rPr lang="en-GB" b="1" dirty="0">
                    <a:solidFill>
                      <a:srgbClr val="FF0000"/>
                    </a:solidFill>
                    <a:ea typeface="Cambria Math"/>
                  </a:rPr>
                  <a:t>Always remember a small</a:t>
                </a:r>
                <a14:m>
                  <m:oMath xmlns:m="http://schemas.openxmlformats.org/officeDocument/2006/math">
                    <m:sSup>
                      <m:sSupPr>
                        <m:ctrlPr>
                          <a:rPr lang="en-GB" b="1" i="1">
                            <a:solidFill>
                              <a:srgbClr val="FF0000"/>
                            </a:solidFill>
                            <a:latin typeface="Cambria Math" panose="02040503050406030204" pitchFamily="18" charset="0"/>
                            <a:ea typeface="Cambria Math"/>
                          </a:rPr>
                        </m:ctrlPr>
                      </m:sSupPr>
                      <m:e>
                        <m:r>
                          <a:rPr lang="en-GB" b="1" i="1">
                            <a:solidFill>
                              <a:srgbClr val="FF0000"/>
                            </a:solidFill>
                            <a:latin typeface="Cambria Math"/>
                            <a:ea typeface="Cambria Math"/>
                          </a:rPr>
                          <m:t> </m:t>
                        </m:r>
                        <m:r>
                          <a:rPr lang="en-GB" b="1" i="1">
                            <a:solidFill>
                              <a:srgbClr val="FF0000"/>
                            </a:solidFill>
                            <a:latin typeface="Cambria Math"/>
                            <a:ea typeface="Cambria Math"/>
                          </a:rPr>
                          <m:t>𝝌</m:t>
                        </m:r>
                      </m:e>
                      <m:sup>
                        <m:r>
                          <a:rPr lang="en-GB" b="1" i="1">
                            <a:solidFill>
                              <a:srgbClr val="FF0000"/>
                            </a:solidFill>
                            <a:latin typeface="Cambria Math"/>
                            <a:ea typeface="Cambria Math"/>
                          </a:rPr>
                          <m:t>𝟐</m:t>
                        </m:r>
                      </m:sup>
                    </m:sSup>
                    <m:r>
                      <a:rPr lang="en-GB" b="1">
                        <a:solidFill>
                          <a:srgbClr val="FF0000"/>
                        </a:solidFill>
                        <a:latin typeface="Cambria Math"/>
                        <a:ea typeface="Cambria Math"/>
                      </a:rPr>
                      <m:t> </m:t>
                    </m:r>
                  </m:oMath>
                </a14:m>
                <a:r>
                  <a:rPr lang="en-GB" b="1" i="1" dirty="0">
                    <a:solidFill>
                      <a:srgbClr val="FF0000"/>
                    </a:solidFill>
                  </a:rPr>
                  <a:t>or FOM does not tell you that you have the correct model only how well the model you are using matches the data!</a:t>
                </a:r>
              </a:p>
              <a:p>
                <a:endParaRPr lang="en-GB" b="1" i="1" dirty="0">
                  <a:solidFill>
                    <a:srgbClr val="FF0000"/>
                  </a:solidFill>
                </a:endParaRPr>
              </a:p>
              <a:p>
                <a:r>
                  <a:rPr lang="en-GB" b="1" i="1" dirty="0">
                    <a:solidFill>
                      <a:srgbClr val="FF0000"/>
                    </a:solidFill>
                  </a:rPr>
                  <a:t>Ask yourself would you publish the fit, is it unique/physical?</a:t>
                </a:r>
              </a:p>
              <a:p>
                <a:endParaRPr lang="en-GB" b="1" i="1" dirty="0">
                  <a:solidFill>
                    <a:srgbClr val="FF0000"/>
                  </a:solidFill>
                </a:endParaRPr>
              </a:p>
              <a:p>
                <a:r>
                  <a:rPr lang="en-GB" b="1" i="1" dirty="0">
                    <a:solidFill>
                      <a:srgbClr val="FF0000"/>
                    </a:solidFill>
                  </a:rPr>
                  <a:t>If the model is highly constrained, with independently measured parameters then you can have real confidence your are close </a:t>
                </a:r>
              </a:p>
              <a:p>
                <a:r>
                  <a:rPr lang="en-GB" b="1" i="1" dirty="0">
                    <a:solidFill>
                      <a:srgbClr val="FF0000"/>
                    </a:solidFill>
                  </a:rPr>
                  <a:t>to the true answer.</a:t>
                </a:r>
                <a:endParaRPr lang="en-GB" dirty="0"/>
              </a:p>
            </p:txBody>
          </p:sp>
        </mc:Choice>
        <mc:Fallback xmlns="">
          <p:sp>
            <p:nvSpPr>
              <p:cNvPr id="4" name="Rectangle 3"/>
              <p:cNvSpPr>
                <a:spLocks noRot="1" noChangeAspect="1" noMove="1" noResize="1" noEditPoints="1" noAdjustHandles="1" noChangeArrowheads="1" noChangeShapeType="1" noTextEdit="1"/>
              </p:cNvSpPr>
              <p:nvPr/>
            </p:nvSpPr>
            <p:spPr>
              <a:xfrm>
                <a:off x="2133599" y="3951146"/>
                <a:ext cx="7972425" cy="2314544"/>
              </a:xfrm>
              <a:prstGeom prst="rect">
                <a:avLst/>
              </a:prstGeom>
              <a:blipFill>
                <a:blip r:embed="rId3"/>
                <a:stretch>
                  <a:fillRect l="-612" t="-789" r="-1223" b="-3158"/>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121AC2C5-E80B-4E19-82DB-95ABDF776B8F}"/>
              </a:ext>
            </a:extLst>
          </p:cNvPr>
          <p:cNvSpPr>
            <a:spLocks noGrp="1"/>
          </p:cNvSpPr>
          <p:nvPr>
            <p:ph type="sldNum" sz="quarter" idx="12"/>
          </p:nvPr>
        </p:nvSpPr>
        <p:spPr/>
        <p:txBody>
          <a:bodyPr/>
          <a:lstStyle/>
          <a:p>
            <a:fld id="{BBAAB195-B577-5546-8349-9DDA93B6129E}" type="slidenum">
              <a:rPr lang="en-US" smtClean="0"/>
              <a:t>109</a:t>
            </a:fld>
            <a:endParaRPr lang="en-US"/>
          </a:p>
        </p:txBody>
      </p:sp>
    </p:spTree>
    <p:extLst>
      <p:ext uri="{BB962C8B-B14F-4D97-AF65-F5344CB8AC3E}">
        <p14:creationId xmlns:p14="http://schemas.microsoft.com/office/powerpoint/2010/main" val="2072667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081"/>
            <a:ext cx="11794836" cy="866926"/>
          </a:xfrm>
        </p:spPr>
        <p:txBody>
          <a:bodyPr>
            <a:normAutofit/>
          </a:bodyPr>
          <a:lstStyle/>
          <a:p>
            <a:r>
              <a:rPr lang="en-GB" b="0" dirty="0"/>
              <a:t>What is Reflectivity? The Non-Specular</a:t>
            </a:r>
          </a:p>
        </p:txBody>
      </p:sp>
      <p:grpSp>
        <p:nvGrpSpPr>
          <p:cNvPr id="23" name="Group 22"/>
          <p:cNvGrpSpPr/>
          <p:nvPr/>
        </p:nvGrpSpPr>
        <p:grpSpPr>
          <a:xfrm>
            <a:off x="2119322" y="1569646"/>
            <a:ext cx="3333804" cy="1443900"/>
            <a:chOff x="178455" y="2674800"/>
            <a:chExt cx="3333804" cy="1443900"/>
          </a:xfrm>
        </p:grpSpPr>
        <p:sp>
          <p:nvSpPr>
            <p:cNvPr id="6" name="Rectangle 5"/>
            <p:cNvSpPr/>
            <p:nvPr/>
          </p:nvSpPr>
          <p:spPr>
            <a:xfrm>
              <a:off x="178455" y="3894993"/>
              <a:ext cx="3241752" cy="2198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p:cNvGrpSpPr/>
            <p:nvPr/>
          </p:nvGrpSpPr>
          <p:grpSpPr>
            <a:xfrm>
              <a:off x="817685" y="2674800"/>
              <a:ext cx="1738234" cy="1440000"/>
              <a:chOff x="914400" y="2233245"/>
              <a:chExt cx="1738234" cy="1440000"/>
            </a:xfrm>
          </p:grpSpPr>
          <p:cxnSp>
            <p:nvCxnSpPr>
              <p:cNvPr id="8" name="Straight Connector 7"/>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2700000">
                <a:off x="1932634" y="2233245"/>
                <a:ext cx="0" cy="1440000"/>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042166" y="2674800"/>
              <a:ext cx="1738234" cy="1440000"/>
              <a:chOff x="914400" y="2233245"/>
              <a:chExt cx="1738234" cy="1440000"/>
            </a:xfrm>
          </p:grpSpPr>
          <p:cxnSp>
            <p:nvCxnSpPr>
              <p:cNvPr id="12" name="Straight Connector 11"/>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2700000">
                <a:off x="1932634" y="2233245"/>
                <a:ext cx="0" cy="1440000"/>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271602" y="2674800"/>
              <a:ext cx="1738234" cy="1440000"/>
              <a:chOff x="914400" y="2233245"/>
              <a:chExt cx="1738234" cy="1440000"/>
            </a:xfrm>
          </p:grpSpPr>
          <p:cxnSp>
            <p:nvCxnSpPr>
              <p:cNvPr id="15" name="Straight Connector 14"/>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2700000">
                <a:off x="1932634" y="2233245"/>
                <a:ext cx="0" cy="1440000"/>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510671" y="2674800"/>
              <a:ext cx="1738234" cy="1440000"/>
              <a:chOff x="914400" y="2233245"/>
              <a:chExt cx="1738234" cy="1440000"/>
            </a:xfrm>
          </p:grpSpPr>
          <p:cxnSp>
            <p:nvCxnSpPr>
              <p:cNvPr id="18" name="Straight Connector 17"/>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2700000">
                <a:off x="1932634" y="2233245"/>
                <a:ext cx="0" cy="1440000"/>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774025" y="2678700"/>
              <a:ext cx="1738234" cy="1440000"/>
              <a:chOff x="914400" y="2233245"/>
              <a:chExt cx="1738234" cy="1440000"/>
            </a:xfrm>
          </p:grpSpPr>
          <p:cxnSp>
            <p:nvCxnSpPr>
              <p:cNvPr id="21" name="Straight Connector 20"/>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2700000">
                <a:off x="1932634" y="2233245"/>
                <a:ext cx="0" cy="1440000"/>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24" name="TextBox 23"/>
              <p:cNvSpPr txBox="1"/>
              <p:nvPr/>
            </p:nvSpPr>
            <p:spPr>
              <a:xfrm>
                <a:off x="3257549" y="3114083"/>
                <a:ext cx="1556238" cy="553998"/>
              </a:xfrm>
              <a:prstGeom prst="rect">
                <a:avLst/>
              </a:prstGeom>
              <a:noFill/>
            </p:spPr>
            <p:txBody>
              <a:bodyPr wrap="square" lIns="0" tIns="0" rIns="0" bIns="0" rtlCol="0">
                <a:spAutoFit/>
              </a:bodyPr>
              <a:lstStyle/>
              <a:p>
                <a14:m>
                  <m:oMath xmlns:m="http://schemas.openxmlformats.org/officeDocument/2006/math">
                    <m:sSub>
                      <m:sSubPr>
                        <m:ctrlPr>
                          <a:rPr lang="en-GB" sz="3600" i="1">
                            <a:latin typeface="Cambria Math" panose="02040503050406030204" pitchFamily="18" charset="0"/>
                            <a:ea typeface="Cambria Math" panose="02040503050406030204" pitchFamily="18" charset="0"/>
                          </a:rPr>
                        </m:ctrlPr>
                      </m:sSubPr>
                      <m:e>
                        <m:r>
                          <a:rPr lang="en-GB" sz="3600" i="1">
                            <a:latin typeface="Cambria Math" panose="02040503050406030204" pitchFamily="18" charset="0"/>
                            <a:ea typeface="Cambria Math" panose="02040503050406030204" pitchFamily="18" charset="0"/>
                          </a:rPr>
                          <m:t>𝛼</m:t>
                        </m:r>
                      </m:e>
                      <m:sub>
                        <m:r>
                          <a:rPr lang="en-GB" sz="3600" i="1">
                            <a:latin typeface="Cambria Math" panose="02040503050406030204" pitchFamily="18" charset="0"/>
                            <a:ea typeface="Cambria Math" panose="02040503050406030204" pitchFamily="18" charset="0"/>
                          </a:rPr>
                          <m:t>𝑖</m:t>
                        </m:r>
                      </m:sub>
                    </m:sSub>
                  </m:oMath>
                </a14:m>
                <a:r>
                  <a:rPr lang="en-GB" sz="3600" dirty="0"/>
                  <a:t>=</a:t>
                </a:r>
                <a14:m>
                  <m:oMath xmlns:m="http://schemas.openxmlformats.org/officeDocument/2006/math">
                    <m:sSub>
                      <m:sSubPr>
                        <m:ctrlPr>
                          <a:rPr lang="en-GB" sz="3600" i="1">
                            <a:latin typeface="Cambria Math" panose="02040503050406030204" pitchFamily="18" charset="0"/>
                            <a:ea typeface="Cambria Math" panose="02040503050406030204" pitchFamily="18" charset="0"/>
                          </a:rPr>
                        </m:ctrlPr>
                      </m:sSubPr>
                      <m:e>
                        <m:r>
                          <a:rPr lang="en-GB" sz="3600" i="1">
                            <a:latin typeface="Cambria Math" panose="02040503050406030204" pitchFamily="18" charset="0"/>
                            <a:ea typeface="Cambria Math" panose="02040503050406030204" pitchFamily="18" charset="0"/>
                          </a:rPr>
                          <m:t>𝛼</m:t>
                        </m:r>
                      </m:e>
                      <m:sub>
                        <m:r>
                          <a:rPr lang="en-GB" sz="3600" i="1">
                            <a:latin typeface="Cambria Math" panose="02040503050406030204" pitchFamily="18" charset="0"/>
                            <a:ea typeface="Cambria Math" panose="02040503050406030204" pitchFamily="18" charset="0"/>
                          </a:rPr>
                          <m:t>𝑟</m:t>
                        </m:r>
                      </m:sub>
                    </m:sSub>
                  </m:oMath>
                </a14:m>
                <a:endParaRPr lang="en-GB" sz="3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257549" y="3114083"/>
                <a:ext cx="1556238" cy="553998"/>
              </a:xfrm>
              <a:prstGeom prst="rect">
                <a:avLst/>
              </a:prstGeom>
              <a:blipFill>
                <a:blip r:embed="rId2"/>
                <a:stretch>
                  <a:fillRect t="-25275" b="-48352"/>
                </a:stretch>
              </a:blipFill>
            </p:spPr>
            <p:txBody>
              <a:bodyPr/>
              <a:lstStyle/>
              <a:p>
                <a:r>
                  <a:rPr lang="en-GB">
                    <a:noFill/>
                  </a:rPr>
                  <a:t> </a:t>
                </a:r>
              </a:p>
            </p:txBody>
          </p:sp>
        </mc:Fallback>
      </mc:AlternateContent>
      <p:grpSp>
        <p:nvGrpSpPr>
          <p:cNvPr id="26" name="Group 25"/>
          <p:cNvGrpSpPr/>
          <p:nvPr/>
        </p:nvGrpSpPr>
        <p:grpSpPr>
          <a:xfrm>
            <a:off x="7053474" y="1393670"/>
            <a:ext cx="2879301" cy="1615977"/>
            <a:chOff x="817685" y="2502723"/>
            <a:chExt cx="2879301" cy="1615977"/>
          </a:xfrm>
        </p:grpSpPr>
        <p:grpSp>
          <p:nvGrpSpPr>
            <p:cNvPr id="28" name="Group 27"/>
            <p:cNvGrpSpPr/>
            <p:nvPr/>
          </p:nvGrpSpPr>
          <p:grpSpPr>
            <a:xfrm>
              <a:off x="817685" y="2674800"/>
              <a:ext cx="977622" cy="1440000"/>
              <a:chOff x="914400" y="2233245"/>
              <a:chExt cx="977622" cy="1440000"/>
            </a:xfrm>
          </p:grpSpPr>
          <p:cxnSp>
            <p:nvCxnSpPr>
              <p:cNvPr id="41" name="Straight Connector 40"/>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423517" y="2254598"/>
                <a:ext cx="468505" cy="1207764"/>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042166" y="2674800"/>
              <a:ext cx="1282851" cy="1440000"/>
              <a:chOff x="914400" y="2233245"/>
              <a:chExt cx="1282851" cy="1440000"/>
            </a:xfrm>
          </p:grpSpPr>
          <p:cxnSp>
            <p:nvCxnSpPr>
              <p:cNvPr id="39" name="Straight Connector 38"/>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423517" y="2254597"/>
                <a:ext cx="773734" cy="1207765"/>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1271602" y="2674800"/>
              <a:ext cx="2425384" cy="1440000"/>
              <a:chOff x="914400" y="2233245"/>
              <a:chExt cx="2425384" cy="1440000"/>
            </a:xfrm>
          </p:grpSpPr>
          <p:cxnSp>
            <p:nvCxnSpPr>
              <p:cNvPr id="37" name="Straight Connector 36"/>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423517" y="2953245"/>
                <a:ext cx="1916267" cy="509117"/>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510671" y="2502723"/>
              <a:ext cx="733598" cy="1612077"/>
              <a:chOff x="914400" y="2061168"/>
              <a:chExt cx="733598" cy="1612077"/>
            </a:xfrm>
          </p:grpSpPr>
          <p:cxnSp>
            <p:nvCxnSpPr>
              <p:cNvPr id="35" name="Straight Connector 34"/>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423517" y="2061168"/>
                <a:ext cx="224481" cy="1401194"/>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1774025" y="2678700"/>
              <a:ext cx="1738234" cy="1440000"/>
              <a:chOff x="914400" y="2233245"/>
              <a:chExt cx="1738234" cy="1440000"/>
            </a:xfrm>
          </p:grpSpPr>
          <p:cxnSp>
            <p:nvCxnSpPr>
              <p:cNvPr id="33" name="Straight Connector 32"/>
              <p:cNvCxnSpPr/>
              <p:nvPr/>
            </p:nvCxnSpPr>
            <p:spPr>
              <a:xfrm rot="-2700000">
                <a:off x="914400" y="2233245"/>
                <a:ext cx="0" cy="144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2700000">
                <a:off x="1932634" y="2233245"/>
                <a:ext cx="0" cy="1440000"/>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57" name="Group 56"/>
          <p:cNvGrpSpPr/>
          <p:nvPr/>
        </p:nvGrpSpPr>
        <p:grpSpPr>
          <a:xfrm>
            <a:off x="6379308" y="2766024"/>
            <a:ext cx="3243600" cy="298863"/>
            <a:chOff x="5027760" y="3912577"/>
            <a:chExt cx="3243600" cy="298863"/>
          </a:xfrm>
        </p:grpSpPr>
        <p:sp>
          <p:nvSpPr>
            <p:cNvPr id="44" name="Rectangle 43"/>
            <p:cNvSpPr/>
            <p:nvPr/>
          </p:nvSpPr>
          <p:spPr>
            <a:xfrm>
              <a:off x="5027760" y="3982915"/>
              <a:ext cx="3241752" cy="219807"/>
            </a:xfrm>
            <a:prstGeom prst="rect">
              <a:avLst/>
            </a:prstGeom>
            <a:ln>
              <a:gradFill>
                <a:gsLst>
                  <a:gs pos="0">
                    <a:schemeClr val="accent1">
                      <a:lumMod val="5000"/>
                      <a:lumOff val="95000"/>
                    </a:schemeClr>
                  </a:gs>
                  <a:gs pos="74000">
                    <a:schemeClr val="accent1">
                      <a:lumMod val="45000"/>
                      <a:lumOff val="55000"/>
                    </a:schemeClr>
                  </a:gs>
                  <a:gs pos="100000">
                    <a:schemeClr val="accent1">
                      <a:lumMod val="45000"/>
                      <a:lumOff val="55000"/>
                    </a:schemeClr>
                  </a:gs>
                  <a:gs pos="37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reeform 46"/>
            <p:cNvSpPr/>
            <p:nvPr/>
          </p:nvSpPr>
          <p:spPr>
            <a:xfrm>
              <a:off x="5029200" y="3912577"/>
              <a:ext cx="3226777" cy="96715"/>
            </a:xfrm>
            <a:custGeom>
              <a:avLst/>
              <a:gdLst>
                <a:gd name="connsiteX0" fmla="*/ 0 w 3226777"/>
                <a:gd name="connsiteY0" fmla="*/ 87923 h 96715"/>
                <a:gd name="connsiteX1" fmla="*/ 184638 w 3226777"/>
                <a:gd name="connsiteY1" fmla="*/ 17585 h 96715"/>
                <a:gd name="connsiteX2" fmla="*/ 219808 w 3226777"/>
                <a:gd name="connsiteY2" fmla="*/ 52754 h 96715"/>
                <a:gd name="connsiteX3" fmla="*/ 237392 w 3226777"/>
                <a:gd name="connsiteY3" fmla="*/ 79131 h 96715"/>
                <a:gd name="connsiteX4" fmla="*/ 263769 w 3226777"/>
                <a:gd name="connsiteY4" fmla="*/ 87923 h 96715"/>
                <a:gd name="connsiteX5" fmla="*/ 290146 w 3226777"/>
                <a:gd name="connsiteY5" fmla="*/ 79131 h 96715"/>
                <a:gd name="connsiteX6" fmla="*/ 316523 w 3226777"/>
                <a:gd name="connsiteY6" fmla="*/ 61546 h 96715"/>
                <a:gd name="connsiteX7" fmla="*/ 369277 w 3226777"/>
                <a:gd name="connsiteY7" fmla="*/ 43961 h 96715"/>
                <a:gd name="connsiteX8" fmla="*/ 395654 w 3226777"/>
                <a:gd name="connsiteY8" fmla="*/ 35169 h 96715"/>
                <a:gd name="connsiteX9" fmla="*/ 422031 w 3226777"/>
                <a:gd name="connsiteY9" fmla="*/ 26377 h 96715"/>
                <a:gd name="connsiteX10" fmla="*/ 457200 w 3226777"/>
                <a:gd name="connsiteY10" fmla="*/ 35169 h 96715"/>
                <a:gd name="connsiteX11" fmla="*/ 509954 w 3226777"/>
                <a:gd name="connsiteY11" fmla="*/ 70338 h 96715"/>
                <a:gd name="connsiteX12" fmla="*/ 562708 w 3226777"/>
                <a:gd name="connsiteY12" fmla="*/ 96715 h 96715"/>
                <a:gd name="connsiteX13" fmla="*/ 571500 w 3226777"/>
                <a:gd name="connsiteY13" fmla="*/ 70338 h 96715"/>
                <a:gd name="connsiteX14" fmla="*/ 624254 w 3226777"/>
                <a:gd name="connsiteY14" fmla="*/ 52754 h 96715"/>
                <a:gd name="connsiteX15" fmla="*/ 650631 w 3226777"/>
                <a:gd name="connsiteY15" fmla="*/ 43961 h 96715"/>
                <a:gd name="connsiteX16" fmla="*/ 729762 w 3226777"/>
                <a:gd name="connsiteY16" fmla="*/ 26377 h 96715"/>
                <a:gd name="connsiteX17" fmla="*/ 870438 w 3226777"/>
                <a:gd name="connsiteY17" fmla="*/ 35169 h 96715"/>
                <a:gd name="connsiteX18" fmla="*/ 888023 w 3226777"/>
                <a:gd name="connsiteY18" fmla="*/ 61546 h 96715"/>
                <a:gd name="connsiteX19" fmla="*/ 940777 w 3226777"/>
                <a:gd name="connsiteY19" fmla="*/ 79131 h 96715"/>
                <a:gd name="connsiteX20" fmla="*/ 967154 w 3226777"/>
                <a:gd name="connsiteY20" fmla="*/ 61546 h 96715"/>
                <a:gd name="connsiteX21" fmla="*/ 1099038 w 3226777"/>
                <a:gd name="connsiteY21" fmla="*/ 43961 h 96715"/>
                <a:gd name="connsiteX22" fmla="*/ 1274885 w 3226777"/>
                <a:gd name="connsiteY22" fmla="*/ 35169 h 96715"/>
                <a:gd name="connsiteX23" fmla="*/ 1327638 w 3226777"/>
                <a:gd name="connsiteY23" fmla="*/ 61546 h 96715"/>
                <a:gd name="connsiteX24" fmla="*/ 1354015 w 3226777"/>
                <a:gd name="connsiteY24" fmla="*/ 79131 h 96715"/>
                <a:gd name="connsiteX25" fmla="*/ 1503485 w 3226777"/>
                <a:gd name="connsiteY25" fmla="*/ 35169 h 96715"/>
                <a:gd name="connsiteX26" fmla="*/ 1661746 w 3226777"/>
                <a:gd name="connsiteY26" fmla="*/ 35169 h 96715"/>
                <a:gd name="connsiteX27" fmla="*/ 1688123 w 3226777"/>
                <a:gd name="connsiteY27" fmla="*/ 52754 h 96715"/>
                <a:gd name="connsiteX28" fmla="*/ 1714500 w 3226777"/>
                <a:gd name="connsiteY28" fmla="*/ 61546 h 96715"/>
                <a:gd name="connsiteX29" fmla="*/ 1740877 w 3226777"/>
                <a:gd name="connsiteY29" fmla="*/ 79131 h 96715"/>
                <a:gd name="connsiteX30" fmla="*/ 1899138 w 3226777"/>
                <a:gd name="connsiteY30" fmla="*/ 52754 h 96715"/>
                <a:gd name="connsiteX31" fmla="*/ 1987062 w 3226777"/>
                <a:gd name="connsiteY31" fmla="*/ 8792 h 96715"/>
                <a:gd name="connsiteX32" fmla="*/ 2066192 w 3226777"/>
                <a:gd name="connsiteY32" fmla="*/ 17585 h 96715"/>
                <a:gd name="connsiteX33" fmla="*/ 2083777 w 3226777"/>
                <a:gd name="connsiteY33" fmla="*/ 52754 h 96715"/>
                <a:gd name="connsiteX34" fmla="*/ 2110154 w 3226777"/>
                <a:gd name="connsiteY34" fmla="*/ 79131 h 96715"/>
                <a:gd name="connsiteX35" fmla="*/ 2154115 w 3226777"/>
                <a:gd name="connsiteY35" fmla="*/ 17585 h 96715"/>
                <a:gd name="connsiteX36" fmla="*/ 2206869 w 3226777"/>
                <a:gd name="connsiteY36" fmla="*/ 43961 h 96715"/>
                <a:gd name="connsiteX37" fmla="*/ 2277208 w 3226777"/>
                <a:gd name="connsiteY37" fmla="*/ 79131 h 96715"/>
                <a:gd name="connsiteX38" fmla="*/ 2593731 w 3226777"/>
                <a:gd name="connsiteY38" fmla="*/ 70338 h 96715"/>
                <a:gd name="connsiteX39" fmla="*/ 2602523 w 3226777"/>
                <a:gd name="connsiteY39" fmla="*/ 8792 h 96715"/>
                <a:gd name="connsiteX40" fmla="*/ 2646485 w 3226777"/>
                <a:gd name="connsiteY40" fmla="*/ 0 h 96715"/>
                <a:gd name="connsiteX41" fmla="*/ 2690446 w 3226777"/>
                <a:gd name="connsiteY41" fmla="*/ 8792 h 96715"/>
                <a:gd name="connsiteX42" fmla="*/ 2751992 w 3226777"/>
                <a:gd name="connsiteY42" fmla="*/ 17585 h 96715"/>
                <a:gd name="connsiteX43" fmla="*/ 2778369 w 3226777"/>
                <a:gd name="connsiteY43" fmla="*/ 26377 h 96715"/>
                <a:gd name="connsiteX44" fmla="*/ 2787162 w 3226777"/>
                <a:gd name="connsiteY44" fmla="*/ 52754 h 96715"/>
                <a:gd name="connsiteX45" fmla="*/ 2839915 w 3226777"/>
                <a:gd name="connsiteY45" fmla="*/ 52754 h 96715"/>
                <a:gd name="connsiteX46" fmla="*/ 2963008 w 3226777"/>
                <a:gd name="connsiteY46" fmla="*/ 43961 h 96715"/>
                <a:gd name="connsiteX47" fmla="*/ 2998177 w 3226777"/>
                <a:gd name="connsiteY47" fmla="*/ 35169 h 96715"/>
                <a:gd name="connsiteX48" fmla="*/ 3042138 w 3226777"/>
                <a:gd name="connsiteY48" fmla="*/ 26377 h 96715"/>
                <a:gd name="connsiteX49" fmla="*/ 3068515 w 3226777"/>
                <a:gd name="connsiteY49" fmla="*/ 17585 h 96715"/>
                <a:gd name="connsiteX50" fmla="*/ 3094892 w 3226777"/>
                <a:gd name="connsiteY50" fmla="*/ 0 h 96715"/>
                <a:gd name="connsiteX51" fmla="*/ 3121269 w 3226777"/>
                <a:gd name="connsiteY51" fmla="*/ 17585 h 96715"/>
                <a:gd name="connsiteX52" fmla="*/ 3147646 w 3226777"/>
                <a:gd name="connsiteY52" fmla="*/ 26377 h 96715"/>
                <a:gd name="connsiteX53" fmla="*/ 3209192 w 3226777"/>
                <a:gd name="connsiteY53" fmla="*/ 61546 h 96715"/>
                <a:gd name="connsiteX54" fmla="*/ 3226777 w 3226777"/>
                <a:gd name="connsiteY54" fmla="*/ 87923 h 9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226777" h="96715">
                  <a:moveTo>
                    <a:pt x="0" y="87923"/>
                  </a:moveTo>
                  <a:cubicBezTo>
                    <a:pt x="61546" y="64477"/>
                    <a:pt x="121412" y="36026"/>
                    <a:pt x="184638" y="17585"/>
                  </a:cubicBezTo>
                  <a:cubicBezTo>
                    <a:pt x="215331" y="8633"/>
                    <a:pt x="212561" y="38260"/>
                    <a:pt x="219808" y="52754"/>
                  </a:cubicBezTo>
                  <a:cubicBezTo>
                    <a:pt x="224534" y="62205"/>
                    <a:pt x="229141" y="72530"/>
                    <a:pt x="237392" y="79131"/>
                  </a:cubicBezTo>
                  <a:cubicBezTo>
                    <a:pt x="244629" y="84921"/>
                    <a:pt x="254977" y="84992"/>
                    <a:pt x="263769" y="87923"/>
                  </a:cubicBezTo>
                  <a:cubicBezTo>
                    <a:pt x="272561" y="84992"/>
                    <a:pt x="281857" y="83276"/>
                    <a:pt x="290146" y="79131"/>
                  </a:cubicBezTo>
                  <a:cubicBezTo>
                    <a:pt x="299598" y="74405"/>
                    <a:pt x="306867" y="65838"/>
                    <a:pt x="316523" y="61546"/>
                  </a:cubicBezTo>
                  <a:cubicBezTo>
                    <a:pt x="333461" y="54018"/>
                    <a:pt x="351692" y="49823"/>
                    <a:pt x="369277" y="43961"/>
                  </a:cubicBezTo>
                  <a:lnTo>
                    <a:pt x="395654" y="35169"/>
                  </a:lnTo>
                  <a:lnTo>
                    <a:pt x="422031" y="26377"/>
                  </a:lnTo>
                  <a:cubicBezTo>
                    <a:pt x="433754" y="29308"/>
                    <a:pt x="446392" y="29765"/>
                    <a:pt x="457200" y="35169"/>
                  </a:cubicBezTo>
                  <a:cubicBezTo>
                    <a:pt x="476103" y="44620"/>
                    <a:pt x="489905" y="63654"/>
                    <a:pt x="509954" y="70338"/>
                  </a:cubicBezTo>
                  <a:cubicBezTo>
                    <a:pt x="546356" y="82473"/>
                    <a:pt x="528619" y="73990"/>
                    <a:pt x="562708" y="96715"/>
                  </a:cubicBezTo>
                  <a:cubicBezTo>
                    <a:pt x="565639" y="87923"/>
                    <a:pt x="563958" y="75725"/>
                    <a:pt x="571500" y="70338"/>
                  </a:cubicBezTo>
                  <a:cubicBezTo>
                    <a:pt x="586583" y="59564"/>
                    <a:pt x="606669" y="58616"/>
                    <a:pt x="624254" y="52754"/>
                  </a:cubicBezTo>
                  <a:cubicBezTo>
                    <a:pt x="633046" y="49823"/>
                    <a:pt x="641640" y="46209"/>
                    <a:pt x="650631" y="43961"/>
                  </a:cubicBezTo>
                  <a:cubicBezTo>
                    <a:pt x="700298" y="31545"/>
                    <a:pt x="673951" y="37539"/>
                    <a:pt x="729762" y="26377"/>
                  </a:cubicBezTo>
                  <a:cubicBezTo>
                    <a:pt x="776654" y="29308"/>
                    <a:pt x="824573" y="24977"/>
                    <a:pt x="870438" y="35169"/>
                  </a:cubicBezTo>
                  <a:cubicBezTo>
                    <a:pt x="880753" y="37461"/>
                    <a:pt x="879062" y="55945"/>
                    <a:pt x="888023" y="61546"/>
                  </a:cubicBezTo>
                  <a:cubicBezTo>
                    <a:pt x="903741" y="71370"/>
                    <a:pt x="940777" y="79131"/>
                    <a:pt x="940777" y="79131"/>
                  </a:cubicBezTo>
                  <a:cubicBezTo>
                    <a:pt x="949569" y="73269"/>
                    <a:pt x="957702" y="66272"/>
                    <a:pt x="967154" y="61546"/>
                  </a:cubicBezTo>
                  <a:cubicBezTo>
                    <a:pt x="1003066" y="43590"/>
                    <a:pt x="1075475" y="45925"/>
                    <a:pt x="1099038" y="43961"/>
                  </a:cubicBezTo>
                  <a:cubicBezTo>
                    <a:pt x="1190817" y="13369"/>
                    <a:pt x="1133303" y="25056"/>
                    <a:pt x="1274885" y="35169"/>
                  </a:cubicBezTo>
                  <a:cubicBezTo>
                    <a:pt x="1350480" y="85566"/>
                    <a:pt x="1254835" y="25144"/>
                    <a:pt x="1327638" y="61546"/>
                  </a:cubicBezTo>
                  <a:cubicBezTo>
                    <a:pt x="1337089" y="66272"/>
                    <a:pt x="1345223" y="73269"/>
                    <a:pt x="1354015" y="79131"/>
                  </a:cubicBezTo>
                  <a:cubicBezTo>
                    <a:pt x="1433704" y="26004"/>
                    <a:pt x="1385722" y="45874"/>
                    <a:pt x="1503485" y="35169"/>
                  </a:cubicBezTo>
                  <a:cubicBezTo>
                    <a:pt x="1565722" y="14424"/>
                    <a:pt x="1548842" y="16352"/>
                    <a:pt x="1661746" y="35169"/>
                  </a:cubicBezTo>
                  <a:cubicBezTo>
                    <a:pt x="1672169" y="36906"/>
                    <a:pt x="1678671" y="48028"/>
                    <a:pt x="1688123" y="52754"/>
                  </a:cubicBezTo>
                  <a:cubicBezTo>
                    <a:pt x="1696412" y="56899"/>
                    <a:pt x="1705708" y="58615"/>
                    <a:pt x="1714500" y="61546"/>
                  </a:cubicBezTo>
                  <a:cubicBezTo>
                    <a:pt x="1723292" y="67408"/>
                    <a:pt x="1730310" y="79131"/>
                    <a:pt x="1740877" y="79131"/>
                  </a:cubicBezTo>
                  <a:cubicBezTo>
                    <a:pt x="1825519" y="79131"/>
                    <a:pt x="1842479" y="71640"/>
                    <a:pt x="1899138" y="52754"/>
                  </a:cubicBezTo>
                  <a:cubicBezTo>
                    <a:pt x="1961947" y="10882"/>
                    <a:pt x="1931389" y="22711"/>
                    <a:pt x="1987062" y="8792"/>
                  </a:cubicBezTo>
                  <a:cubicBezTo>
                    <a:pt x="2013439" y="11723"/>
                    <a:pt x="2042032" y="6603"/>
                    <a:pt x="2066192" y="17585"/>
                  </a:cubicBezTo>
                  <a:cubicBezTo>
                    <a:pt x="2078124" y="23009"/>
                    <a:pt x="2076159" y="42089"/>
                    <a:pt x="2083777" y="52754"/>
                  </a:cubicBezTo>
                  <a:cubicBezTo>
                    <a:pt x="2091004" y="62872"/>
                    <a:pt x="2101362" y="70339"/>
                    <a:pt x="2110154" y="79131"/>
                  </a:cubicBezTo>
                  <a:cubicBezTo>
                    <a:pt x="2130669" y="17585"/>
                    <a:pt x="2110153" y="32238"/>
                    <a:pt x="2154115" y="17585"/>
                  </a:cubicBezTo>
                  <a:cubicBezTo>
                    <a:pt x="2211926" y="56124"/>
                    <a:pt x="2149661" y="17957"/>
                    <a:pt x="2206869" y="43961"/>
                  </a:cubicBezTo>
                  <a:cubicBezTo>
                    <a:pt x="2230733" y="54808"/>
                    <a:pt x="2277208" y="79131"/>
                    <a:pt x="2277208" y="79131"/>
                  </a:cubicBezTo>
                  <a:cubicBezTo>
                    <a:pt x="2382716" y="76200"/>
                    <a:pt x="2490567" y="92644"/>
                    <a:pt x="2593731" y="70338"/>
                  </a:cubicBezTo>
                  <a:cubicBezTo>
                    <a:pt x="2613987" y="65958"/>
                    <a:pt x="2590089" y="25371"/>
                    <a:pt x="2602523" y="8792"/>
                  </a:cubicBezTo>
                  <a:cubicBezTo>
                    <a:pt x="2611490" y="-3163"/>
                    <a:pt x="2631831" y="2931"/>
                    <a:pt x="2646485" y="0"/>
                  </a:cubicBezTo>
                  <a:cubicBezTo>
                    <a:pt x="2661139" y="2931"/>
                    <a:pt x="2675705" y="6335"/>
                    <a:pt x="2690446" y="8792"/>
                  </a:cubicBezTo>
                  <a:cubicBezTo>
                    <a:pt x="2710888" y="12199"/>
                    <a:pt x="2731671" y="13521"/>
                    <a:pt x="2751992" y="17585"/>
                  </a:cubicBezTo>
                  <a:cubicBezTo>
                    <a:pt x="2761080" y="19403"/>
                    <a:pt x="2769577" y="23446"/>
                    <a:pt x="2778369" y="26377"/>
                  </a:cubicBezTo>
                  <a:cubicBezTo>
                    <a:pt x="2781300" y="35169"/>
                    <a:pt x="2780609" y="46201"/>
                    <a:pt x="2787162" y="52754"/>
                  </a:cubicBezTo>
                  <a:cubicBezTo>
                    <a:pt x="2808139" y="73731"/>
                    <a:pt x="2818938" y="55222"/>
                    <a:pt x="2839915" y="52754"/>
                  </a:cubicBezTo>
                  <a:cubicBezTo>
                    <a:pt x="2880769" y="47948"/>
                    <a:pt x="2921977" y="46892"/>
                    <a:pt x="2963008" y="43961"/>
                  </a:cubicBezTo>
                  <a:cubicBezTo>
                    <a:pt x="2974731" y="41030"/>
                    <a:pt x="2986381" y="37790"/>
                    <a:pt x="2998177" y="35169"/>
                  </a:cubicBezTo>
                  <a:cubicBezTo>
                    <a:pt x="3012765" y="31927"/>
                    <a:pt x="3027640" y="30001"/>
                    <a:pt x="3042138" y="26377"/>
                  </a:cubicBezTo>
                  <a:cubicBezTo>
                    <a:pt x="3051129" y="24129"/>
                    <a:pt x="3059723" y="20516"/>
                    <a:pt x="3068515" y="17585"/>
                  </a:cubicBezTo>
                  <a:cubicBezTo>
                    <a:pt x="3077307" y="11723"/>
                    <a:pt x="3084325" y="0"/>
                    <a:pt x="3094892" y="0"/>
                  </a:cubicBezTo>
                  <a:cubicBezTo>
                    <a:pt x="3105459" y="0"/>
                    <a:pt x="3111817" y="12859"/>
                    <a:pt x="3121269" y="17585"/>
                  </a:cubicBezTo>
                  <a:cubicBezTo>
                    <a:pt x="3129558" y="21730"/>
                    <a:pt x="3139127" y="22726"/>
                    <a:pt x="3147646" y="26377"/>
                  </a:cubicBezTo>
                  <a:cubicBezTo>
                    <a:pt x="3178882" y="39763"/>
                    <a:pt x="3182701" y="43885"/>
                    <a:pt x="3209192" y="61546"/>
                  </a:cubicBezTo>
                  <a:lnTo>
                    <a:pt x="3226777" y="87923"/>
                  </a:lnTo>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p:cNvCxnSpPr>
              <a:stCxn id="44" idx="1"/>
              <a:endCxn id="47" idx="0"/>
            </p:cNvCxnSpPr>
            <p:nvPr/>
          </p:nvCxnSpPr>
          <p:spPr>
            <a:xfrm flipV="1">
              <a:off x="5027760" y="4000500"/>
              <a:ext cx="1440" cy="923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27760" y="3991840"/>
              <a:ext cx="0" cy="2196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264769" y="3991840"/>
              <a:ext cx="0" cy="2196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6649560" y="2580922"/>
              <a:ext cx="0" cy="324360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2" name="TextBox 61"/>
              <p:cNvSpPr txBox="1"/>
              <p:nvPr/>
            </p:nvSpPr>
            <p:spPr>
              <a:xfrm>
                <a:off x="7538163" y="3139030"/>
                <a:ext cx="1556238" cy="553998"/>
              </a:xfrm>
              <a:prstGeom prst="rect">
                <a:avLst/>
              </a:prstGeom>
              <a:noFill/>
            </p:spPr>
            <p:txBody>
              <a:bodyPr wrap="square" lIns="0" tIns="0" rIns="0" bIns="0" rtlCol="0">
                <a:spAutoFit/>
              </a:bodyPr>
              <a:lstStyle/>
              <a:p>
                <a14:m>
                  <m:oMath xmlns:m="http://schemas.openxmlformats.org/officeDocument/2006/math">
                    <m:sSub>
                      <m:sSubPr>
                        <m:ctrlPr>
                          <a:rPr lang="en-GB" sz="3600" i="1">
                            <a:latin typeface="Cambria Math" panose="02040503050406030204" pitchFamily="18" charset="0"/>
                            <a:ea typeface="Cambria Math" panose="02040503050406030204" pitchFamily="18" charset="0"/>
                          </a:rPr>
                        </m:ctrlPr>
                      </m:sSubPr>
                      <m:e>
                        <m:r>
                          <a:rPr lang="en-GB" sz="3600" i="1">
                            <a:latin typeface="Cambria Math" panose="02040503050406030204" pitchFamily="18" charset="0"/>
                            <a:ea typeface="Cambria Math" panose="02040503050406030204" pitchFamily="18" charset="0"/>
                          </a:rPr>
                          <m:t>𝛼</m:t>
                        </m:r>
                      </m:e>
                      <m:sub>
                        <m:r>
                          <a:rPr lang="en-GB" sz="3600" i="1">
                            <a:latin typeface="Cambria Math" panose="02040503050406030204" pitchFamily="18" charset="0"/>
                            <a:ea typeface="Cambria Math" panose="02040503050406030204" pitchFamily="18" charset="0"/>
                          </a:rPr>
                          <m:t>𝑖</m:t>
                        </m:r>
                      </m:sub>
                    </m:sSub>
                  </m:oMath>
                </a14:m>
                <a:r>
                  <a:rPr lang="en-GB" sz="3600" dirty="0"/>
                  <a:t>≠</a:t>
                </a:r>
                <a14:m>
                  <m:oMath xmlns:m="http://schemas.openxmlformats.org/officeDocument/2006/math">
                    <m:sSub>
                      <m:sSubPr>
                        <m:ctrlPr>
                          <a:rPr lang="en-GB" sz="3600" i="1">
                            <a:latin typeface="Cambria Math" panose="02040503050406030204" pitchFamily="18" charset="0"/>
                            <a:ea typeface="Cambria Math" panose="02040503050406030204" pitchFamily="18" charset="0"/>
                          </a:rPr>
                        </m:ctrlPr>
                      </m:sSubPr>
                      <m:e>
                        <m:r>
                          <a:rPr lang="en-GB" sz="3600" i="1">
                            <a:latin typeface="Cambria Math" panose="02040503050406030204" pitchFamily="18" charset="0"/>
                            <a:ea typeface="Cambria Math" panose="02040503050406030204" pitchFamily="18" charset="0"/>
                          </a:rPr>
                          <m:t>𝛼</m:t>
                        </m:r>
                      </m:e>
                      <m:sub>
                        <m:r>
                          <a:rPr lang="en-GB" sz="3600" i="1">
                            <a:latin typeface="Cambria Math" panose="02040503050406030204" pitchFamily="18" charset="0"/>
                            <a:ea typeface="Cambria Math" panose="02040503050406030204" pitchFamily="18" charset="0"/>
                          </a:rPr>
                          <m:t>𝑟</m:t>
                        </m:r>
                      </m:sub>
                    </m:sSub>
                  </m:oMath>
                </a14:m>
                <a:endParaRPr lang="en-GB" sz="3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7538163" y="3139030"/>
                <a:ext cx="1556238" cy="553998"/>
              </a:xfrm>
              <a:prstGeom prst="rect">
                <a:avLst/>
              </a:prstGeom>
              <a:blipFill>
                <a:blip r:embed="rId3"/>
                <a:stretch>
                  <a:fillRect t="-25275" b="-48352"/>
                </a:stretch>
              </a:blipFill>
            </p:spPr>
            <p:txBody>
              <a:bodyPr/>
              <a:lstStyle/>
              <a:p>
                <a:r>
                  <a:rPr lang="en-GB">
                    <a:noFill/>
                  </a:rPr>
                  <a:t> </a:t>
                </a:r>
              </a:p>
            </p:txBody>
          </p:sp>
        </mc:Fallback>
      </mc:AlternateContent>
      <p:sp>
        <p:nvSpPr>
          <p:cNvPr id="63" name="TextBox 62"/>
          <p:cNvSpPr txBox="1"/>
          <p:nvPr/>
        </p:nvSpPr>
        <p:spPr>
          <a:xfrm>
            <a:off x="1847824" y="900206"/>
            <a:ext cx="3734137" cy="400110"/>
          </a:xfrm>
          <a:prstGeom prst="rect">
            <a:avLst/>
          </a:prstGeom>
          <a:noFill/>
        </p:spPr>
        <p:txBody>
          <a:bodyPr wrap="square" rtlCol="0">
            <a:spAutoFit/>
          </a:bodyPr>
          <a:lstStyle/>
          <a:p>
            <a:r>
              <a:rPr lang="en-GB" sz="2000" dirty="0"/>
              <a:t>Specular reflection:</a:t>
            </a:r>
          </a:p>
        </p:txBody>
      </p:sp>
      <p:sp>
        <p:nvSpPr>
          <p:cNvPr id="64" name="TextBox 63"/>
          <p:cNvSpPr txBox="1"/>
          <p:nvPr/>
        </p:nvSpPr>
        <p:spPr>
          <a:xfrm>
            <a:off x="6096000" y="877030"/>
            <a:ext cx="4084098" cy="400110"/>
          </a:xfrm>
          <a:prstGeom prst="rect">
            <a:avLst/>
          </a:prstGeom>
          <a:noFill/>
        </p:spPr>
        <p:txBody>
          <a:bodyPr wrap="square" rtlCol="0">
            <a:spAutoFit/>
          </a:bodyPr>
          <a:lstStyle/>
          <a:p>
            <a:r>
              <a:rPr lang="en-GB" sz="2000" dirty="0"/>
              <a:t>Off-Specular or diffuse reflection:</a:t>
            </a:r>
          </a:p>
        </p:txBody>
      </p:sp>
      <p:sp>
        <p:nvSpPr>
          <p:cNvPr id="65" name="TextBox 64"/>
          <p:cNvSpPr txBox="1"/>
          <p:nvPr/>
        </p:nvSpPr>
        <p:spPr>
          <a:xfrm>
            <a:off x="2925726" y="5750666"/>
            <a:ext cx="6389601" cy="523220"/>
          </a:xfrm>
          <a:prstGeom prst="rect">
            <a:avLst/>
          </a:prstGeom>
          <a:noFill/>
        </p:spPr>
        <p:txBody>
          <a:bodyPr wrap="square" rtlCol="0">
            <a:spAutoFit/>
          </a:bodyPr>
          <a:lstStyle/>
          <a:p>
            <a:r>
              <a:rPr lang="en-GB" sz="1400" dirty="0"/>
              <a:t>Most reflectivity is some combination of these two extremes.</a:t>
            </a:r>
          </a:p>
          <a:p>
            <a:r>
              <a:rPr lang="en-GB" sz="1400" dirty="0"/>
              <a:t>Reflectivity is normally measure in what's called the specular condition.</a:t>
            </a:r>
          </a:p>
        </p:txBody>
      </p:sp>
      <p:pic>
        <p:nvPicPr>
          <p:cNvPr id="66" name="Picture 65"/>
          <p:cNvPicPr>
            <a:picLocks noChangeAspect="1"/>
          </p:cNvPicPr>
          <p:nvPr/>
        </p:nvPicPr>
        <p:blipFill>
          <a:blip r:embed="rId4"/>
          <a:stretch>
            <a:fillRect/>
          </a:stretch>
        </p:blipFill>
        <p:spPr>
          <a:xfrm>
            <a:off x="3626335" y="3803332"/>
            <a:ext cx="4659028" cy="1747136"/>
          </a:xfrm>
          <a:prstGeom prst="rect">
            <a:avLst/>
          </a:prstGeom>
        </p:spPr>
      </p:pic>
      <p:sp>
        <p:nvSpPr>
          <p:cNvPr id="68" name="TextBox 67"/>
          <p:cNvSpPr txBox="1"/>
          <p:nvPr/>
        </p:nvSpPr>
        <p:spPr>
          <a:xfrm>
            <a:off x="10001205" y="6484461"/>
            <a:ext cx="1793631" cy="369332"/>
          </a:xfrm>
          <a:prstGeom prst="rect">
            <a:avLst/>
          </a:prstGeom>
          <a:noFill/>
        </p:spPr>
        <p:txBody>
          <a:bodyPr wrap="square" rtlCol="0">
            <a:spAutoFit/>
          </a:bodyPr>
          <a:lstStyle/>
          <a:p>
            <a:r>
              <a:rPr lang="en-GB" dirty="0"/>
              <a:t>Hecht: Optics</a:t>
            </a:r>
          </a:p>
        </p:txBody>
      </p:sp>
      <p:sp>
        <p:nvSpPr>
          <p:cNvPr id="2" name="Slide Number Placeholder 1">
            <a:extLst>
              <a:ext uri="{FF2B5EF4-FFF2-40B4-BE49-F238E27FC236}">
                <a16:creationId xmlns:a16="http://schemas.microsoft.com/office/drawing/2014/main" id="{E4DDCC7E-AC28-4AD0-A7DE-41F1A4AD0BBD}"/>
              </a:ext>
            </a:extLst>
          </p:cNvPr>
          <p:cNvSpPr>
            <a:spLocks noGrp="1"/>
          </p:cNvSpPr>
          <p:nvPr>
            <p:ph type="sldNum" sz="quarter" idx="12"/>
          </p:nvPr>
        </p:nvSpPr>
        <p:spPr>
          <a:xfrm>
            <a:off x="9448800" y="6484461"/>
            <a:ext cx="2743200" cy="365125"/>
          </a:xfrm>
        </p:spPr>
        <p:txBody>
          <a:bodyPr/>
          <a:lstStyle/>
          <a:p>
            <a:fld id="{BBAAB195-B577-5546-8349-9DDA93B6129E}" type="slidenum">
              <a:rPr lang="en-US" sz="1800" smtClean="0">
                <a:solidFill>
                  <a:srgbClr val="002060"/>
                </a:solidFill>
              </a:rPr>
              <a:t>11</a:t>
            </a:fld>
            <a:endParaRPr lang="en-US" sz="1800" dirty="0">
              <a:solidFill>
                <a:srgbClr val="002060"/>
              </a:solidFill>
            </a:endParaRPr>
          </a:p>
        </p:txBody>
      </p:sp>
    </p:spTree>
    <p:extLst>
      <p:ext uri="{BB962C8B-B14F-4D97-AF65-F5344CB8AC3E}">
        <p14:creationId xmlns:p14="http://schemas.microsoft.com/office/powerpoint/2010/main" val="33265228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150" y="-152400"/>
            <a:ext cx="8229600" cy="923925"/>
          </a:xfrm>
        </p:spPr>
        <p:txBody>
          <a:bodyPr/>
          <a:lstStyle/>
          <a:p>
            <a:r>
              <a:rPr lang="en-GB" sz="3600" dirty="0">
                <a:solidFill>
                  <a:srgbClr val="002060"/>
                </a:solidFill>
              </a:rPr>
              <a:t>Things to add later</a:t>
            </a:r>
          </a:p>
        </p:txBody>
      </p:sp>
      <p:sp>
        <p:nvSpPr>
          <p:cNvPr id="3" name="Content Placeholder 2"/>
          <p:cNvSpPr>
            <a:spLocks noGrp="1"/>
          </p:cNvSpPr>
          <p:nvPr>
            <p:ph idx="1"/>
          </p:nvPr>
        </p:nvSpPr>
        <p:spPr>
          <a:xfrm>
            <a:off x="2000250" y="676275"/>
            <a:ext cx="8229600" cy="4810125"/>
          </a:xfrm>
        </p:spPr>
        <p:txBody>
          <a:bodyPr>
            <a:normAutofit fontScale="47500" lnSpcReduction="20000"/>
          </a:bodyPr>
          <a:lstStyle/>
          <a:p>
            <a:endParaRPr lang="en-GB" sz="1200" dirty="0"/>
          </a:p>
          <a:p>
            <a:r>
              <a:rPr lang="en-GB" sz="1200" dirty="0"/>
              <a:t>Linearize your data by dividing out the substrate reflectivity or Q-4 die off can often help.</a:t>
            </a:r>
          </a:p>
          <a:p>
            <a:endParaRPr lang="en-GB" sz="1200" dirty="0"/>
          </a:p>
          <a:p>
            <a:r>
              <a:rPr lang="en-GB" sz="1200" dirty="0"/>
              <a:t>Break the system down into lots of simpler systems, for instance measure the substrate to correctly fit its density </a:t>
            </a:r>
            <a:r>
              <a:rPr lang="en-GB" sz="1200" dirty="0" err="1"/>
              <a:t>etc</a:t>
            </a:r>
            <a:r>
              <a:rPr lang="en-GB" sz="1200" dirty="0"/>
              <a:t>?</a:t>
            </a:r>
          </a:p>
          <a:p>
            <a:endParaRPr lang="en-GB" sz="1200" dirty="0"/>
          </a:p>
          <a:p>
            <a:r>
              <a:rPr lang="en-GB" sz="1200" dirty="0"/>
              <a:t>Add effects of absorption demo</a:t>
            </a:r>
          </a:p>
          <a:p>
            <a:endParaRPr lang="en-GB" sz="1200" dirty="0"/>
          </a:p>
          <a:p>
            <a:r>
              <a:rPr lang="en-GB" sz="1200" dirty="0"/>
              <a:t>Add effects of top and bottom roughness (correlated interfaces) demo</a:t>
            </a:r>
          </a:p>
          <a:p>
            <a:endParaRPr lang="en-GB" sz="1200" dirty="0"/>
          </a:p>
          <a:p>
            <a:r>
              <a:rPr lang="en-GB" sz="1200" dirty="0"/>
              <a:t>Add a grading demo and explain sharp but graded interfaces </a:t>
            </a:r>
            <a:r>
              <a:rPr lang="en-GB" sz="1200" dirty="0" err="1"/>
              <a:t>etc</a:t>
            </a:r>
            <a:endParaRPr lang="en-GB" sz="1200" dirty="0"/>
          </a:p>
          <a:p>
            <a:endParaRPr lang="en-GB" sz="1200" dirty="0"/>
          </a:p>
          <a:p>
            <a:r>
              <a:rPr lang="en-GB" sz="1200" dirty="0"/>
              <a:t>Add section on setting upper and lower limits.  Set them by eye using a simulation or via independent variables. Be wary of leaving to small limits or too big. Rule of thumb is +/- 10% then check parameters to see if things max out.</a:t>
            </a:r>
          </a:p>
          <a:p>
            <a:endParaRPr lang="en-GB" sz="1200" dirty="0"/>
          </a:p>
          <a:p>
            <a:r>
              <a:rPr lang="en-GB" sz="1200" dirty="0"/>
              <a:t>Mention oscillating between FOMS to jump models out of local minimum </a:t>
            </a:r>
            <a:r>
              <a:rPr lang="en-GB" sz="1200" dirty="0" err="1"/>
              <a:t>Ie</a:t>
            </a:r>
            <a:r>
              <a:rPr lang="en-GB" sz="1200" dirty="0"/>
              <a:t> switching form Ch^2 to Log FOMs a good way of doing this.</a:t>
            </a:r>
          </a:p>
          <a:p>
            <a:endParaRPr lang="en-GB" sz="1200" dirty="0"/>
          </a:p>
          <a:p>
            <a:pPr marL="0" indent="0">
              <a:buNone/>
            </a:pPr>
            <a:endParaRPr lang="en-GB" sz="1200" dirty="0"/>
          </a:p>
          <a:p>
            <a:r>
              <a:rPr lang="en-GB" sz="1200" dirty="0"/>
              <a:t>Mention designing experiment and sample cleverly to aid in fitting</a:t>
            </a:r>
          </a:p>
          <a:p>
            <a:endParaRPr lang="en-GB" sz="1200" dirty="0"/>
          </a:p>
          <a:p>
            <a:r>
              <a:rPr lang="en-GB" sz="1200" dirty="0" err="1"/>
              <a:t>Adda</a:t>
            </a:r>
            <a:r>
              <a:rPr lang="en-GB" sz="1200" dirty="0"/>
              <a:t> </a:t>
            </a:r>
            <a:r>
              <a:rPr lang="en-GB" sz="1200" dirty="0" err="1"/>
              <a:t>defintion</a:t>
            </a:r>
            <a:r>
              <a:rPr lang="en-GB" sz="1200" dirty="0"/>
              <a:t> of ordinary chi^2 page 67 </a:t>
            </a:r>
            <a:r>
              <a:rPr lang="en-GB" sz="1200" dirty="0" err="1"/>
              <a:t>hase</a:t>
            </a:r>
            <a:endParaRPr lang="en-GB" sz="1200" dirty="0"/>
          </a:p>
          <a:p>
            <a:endParaRPr lang="en-GB" sz="1200" dirty="0"/>
          </a:p>
          <a:p>
            <a:r>
              <a:rPr lang="en-GB" sz="1200" dirty="0"/>
              <a:t>Add </a:t>
            </a:r>
            <a:r>
              <a:rPr lang="en-GB" sz="1200" dirty="0" err="1"/>
              <a:t>maxs</a:t>
            </a:r>
            <a:r>
              <a:rPr lang="en-GB" sz="1200" dirty="0"/>
              <a:t> Hamilton Test </a:t>
            </a:r>
            <a:r>
              <a:rPr lang="en-GB" sz="1200" dirty="0" err="1"/>
              <a:t>nsigma</a:t>
            </a:r>
            <a:r>
              <a:rPr lang="en-GB" sz="1200" dirty="0"/>
              <a:t> test to check the </a:t>
            </a:r>
            <a:r>
              <a:rPr lang="en-GB" sz="1200" dirty="0" err="1"/>
              <a:t>numbe</a:t>
            </a:r>
            <a:r>
              <a:rPr lang="en-GB" sz="1200" dirty="0"/>
              <a:t> </a:t>
            </a:r>
            <a:r>
              <a:rPr lang="en-GB" sz="1200" dirty="0" err="1"/>
              <a:t>rof</a:t>
            </a:r>
            <a:r>
              <a:rPr lang="en-GB" sz="1200" dirty="0"/>
              <a:t> </a:t>
            </a:r>
            <a:r>
              <a:rPr lang="en-GB" sz="1200" dirty="0" err="1"/>
              <a:t>paraterms</a:t>
            </a:r>
            <a:r>
              <a:rPr lang="en-GB" sz="1200" dirty="0"/>
              <a:t> actually improves the quality</a:t>
            </a:r>
          </a:p>
          <a:p>
            <a:endParaRPr lang="en-GB" sz="1200" dirty="0"/>
          </a:p>
          <a:p>
            <a:r>
              <a:rPr lang="en-GB" sz="1200" dirty="0"/>
              <a:t>Don’t fit the substrate Know what it is!!! Often best done by measuring just a substrate and fitting it.</a:t>
            </a:r>
          </a:p>
          <a:p>
            <a:r>
              <a:rPr lang="en-GB" sz="1400"/>
              <a:t>Don’t </a:t>
            </a:r>
            <a:r>
              <a:rPr lang="en-GB" sz="1400" dirty="0"/>
              <a:t>fit Q or </a:t>
            </a:r>
            <a:r>
              <a:rPr lang="en-GB" sz="1400" dirty="0" err="1"/>
              <a:t>twotheta</a:t>
            </a:r>
            <a:r>
              <a:rPr lang="en-GB" sz="1400" dirty="0"/>
              <a:t> offsets!</a:t>
            </a:r>
          </a:p>
          <a:p>
            <a:endParaRPr lang="en-GB" sz="1400" dirty="0"/>
          </a:p>
          <a:p>
            <a:endParaRPr lang="en-GB" sz="1400" dirty="0"/>
          </a:p>
          <a:p>
            <a:endParaRPr lang="en-GB" sz="1400" dirty="0"/>
          </a:p>
          <a:p>
            <a:pPr marL="0" indent="0">
              <a:buNone/>
            </a:pPr>
            <a:endParaRPr lang="en-GB" sz="1400" dirty="0"/>
          </a:p>
          <a:p>
            <a:endParaRPr lang="en-GB" sz="1400" dirty="0"/>
          </a:p>
        </p:txBody>
      </p:sp>
      <p:sp>
        <p:nvSpPr>
          <p:cNvPr id="4" name="Slide Number Placeholder 3">
            <a:extLst>
              <a:ext uri="{FF2B5EF4-FFF2-40B4-BE49-F238E27FC236}">
                <a16:creationId xmlns:a16="http://schemas.microsoft.com/office/drawing/2014/main" id="{ACED5D92-ACF9-4F2A-844F-A8606C350D65}"/>
              </a:ext>
            </a:extLst>
          </p:cNvPr>
          <p:cNvSpPr>
            <a:spLocks noGrp="1"/>
          </p:cNvSpPr>
          <p:nvPr>
            <p:ph type="sldNum" sz="quarter" idx="12"/>
          </p:nvPr>
        </p:nvSpPr>
        <p:spPr/>
        <p:txBody>
          <a:bodyPr/>
          <a:lstStyle/>
          <a:p>
            <a:fld id="{BBAAB195-B577-5546-8349-9DDA93B6129E}" type="slidenum">
              <a:rPr lang="en-US" smtClean="0"/>
              <a:t>110</a:t>
            </a:fld>
            <a:endParaRPr lang="en-US"/>
          </a:p>
        </p:txBody>
      </p:sp>
    </p:spTree>
    <p:extLst>
      <p:ext uri="{BB962C8B-B14F-4D97-AF65-F5344CB8AC3E}">
        <p14:creationId xmlns:p14="http://schemas.microsoft.com/office/powerpoint/2010/main" val="27124405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022" y="0"/>
            <a:ext cx="8229600" cy="747584"/>
          </a:xfrm>
        </p:spPr>
        <p:txBody>
          <a:bodyPr/>
          <a:lstStyle/>
          <a:p>
            <a:r>
              <a:rPr lang="en-GB" sz="2400" dirty="0">
                <a:solidFill>
                  <a:srgbClr val="002060"/>
                </a:solidFill>
              </a:rPr>
              <a:t>Basic Definitions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62125" y="828675"/>
                <a:ext cx="8782050" cy="5105400"/>
              </a:xfrm>
            </p:spPr>
            <p:txBody>
              <a:bodyPr>
                <a:normAutofit fontScale="62500" lnSpcReduction="20000"/>
              </a:bodyPr>
              <a:lstStyle/>
              <a:p>
                <a:r>
                  <a:rPr lang="en-GB" sz="1400" dirty="0"/>
                  <a:t>Reflectivity defined as:</a:t>
                </a:r>
              </a:p>
              <a:p>
                <a:endParaRPr lang="en-GB" sz="1400" dirty="0"/>
              </a:p>
              <a:p>
                <a:r>
                  <a:rPr lang="en-GB" sz="1400" dirty="0"/>
                  <a:t>Where </a:t>
                </a:r>
                <a14:m>
                  <m:oMath xmlns:m="http://schemas.openxmlformats.org/officeDocument/2006/math">
                    <m:r>
                      <a:rPr lang="en-GB" sz="1400" i="1">
                        <a:latin typeface="Cambria Math"/>
                      </a:rPr>
                      <m:t>𝐼</m:t>
                    </m:r>
                  </m:oMath>
                </a14:m>
                <a:r>
                  <a:rPr lang="en-GB" sz="1400" dirty="0"/>
                  <a:t> is the measure intensity and</a:t>
                </a:r>
                <a14:m>
                  <m:oMath xmlns:m="http://schemas.openxmlformats.org/officeDocument/2006/math">
                    <m:sSub>
                      <m:sSubPr>
                        <m:ctrlPr>
                          <a:rPr lang="en-GB" sz="1400" i="1">
                            <a:latin typeface="Cambria Math" panose="02040503050406030204" pitchFamily="18" charset="0"/>
                          </a:rPr>
                        </m:ctrlPr>
                      </m:sSubPr>
                      <m:e>
                        <m:r>
                          <a:rPr lang="en-GB" sz="1400" i="1">
                            <a:latin typeface="Cambria Math"/>
                          </a:rPr>
                          <m:t> </m:t>
                        </m:r>
                        <m:r>
                          <a:rPr lang="en-GB" sz="1400" i="1">
                            <a:latin typeface="Cambria Math"/>
                          </a:rPr>
                          <m:t>𝐼</m:t>
                        </m:r>
                      </m:e>
                      <m:sub>
                        <m:r>
                          <a:rPr lang="en-GB" sz="1400" i="1">
                            <a:latin typeface="Cambria Math"/>
                          </a:rPr>
                          <m:t>0</m:t>
                        </m:r>
                      </m:sub>
                    </m:sSub>
                  </m:oMath>
                </a14:m>
                <a:r>
                  <a:rPr lang="en-GB" sz="1400" dirty="0"/>
                  <a:t> is the direct beam or monitor measurement.</a:t>
                </a:r>
              </a:p>
              <a:p>
                <a:endParaRPr lang="en-GB" sz="1400" dirty="0"/>
              </a:p>
              <a:p>
                <a:r>
                  <a:rPr lang="en-GB" sz="1400" dirty="0"/>
                  <a:t>So critical edge is by definition at 1 and is dimensionless.</a:t>
                </a:r>
              </a:p>
              <a:p>
                <a:endParaRPr lang="en-GB" sz="1400" dirty="0"/>
              </a:p>
              <a:p>
                <a:r>
                  <a:rPr lang="en-GB" sz="1400" dirty="0"/>
                  <a:t>Once the division by the direct beam or monitor has been performed this is often not the case!</a:t>
                </a:r>
              </a:p>
              <a:p>
                <a:endParaRPr lang="en-GB" sz="1400" dirty="0"/>
              </a:p>
              <a:p>
                <a:r>
                  <a:rPr lang="en-GB" sz="1400" dirty="0"/>
                  <a:t>A scale factor needs to be applied, hence careful measurements of references D</a:t>
                </a:r>
                <a:r>
                  <a:rPr lang="en-GB" sz="1400" baseline="-25000" dirty="0"/>
                  <a:t>2</a:t>
                </a:r>
                <a:r>
                  <a:rPr lang="en-GB" sz="1400" dirty="0"/>
                  <a:t>O/Air </a:t>
                </a:r>
                <a:r>
                  <a:rPr lang="en-GB" sz="1400" dirty="0" err="1"/>
                  <a:t>etc</a:t>
                </a:r>
                <a:r>
                  <a:rPr lang="en-GB" sz="1400" dirty="0"/>
                  <a:t> are needed to obtain the scale factor. This can then be used to correctly scale the reflectivity.</a:t>
                </a:r>
              </a:p>
              <a:p>
                <a:endParaRPr lang="en-GB" sz="1400" dirty="0"/>
              </a:p>
              <a:p>
                <a:r>
                  <a:rPr lang="en-GB" sz="1400" dirty="0"/>
                  <a:t>However if the critical edge is measured then you can scale everything to it and set it at 1.</a:t>
                </a:r>
              </a:p>
              <a:p>
                <a:endParaRPr lang="en-GB" sz="1400" dirty="0"/>
              </a:p>
              <a:p>
                <a:r>
                  <a:rPr lang="en-GB" sz="1400" dirty="0"/>
                  <a:t>Beware of absorption! This can round off the critical edge.</a:t>
                </a:r>
              </a:p>
              <a:p>
                <a:endParaRPr lang="en-GB" sz="1400" dirty="0"/>
              </a:p>
              <a:p>
                <a:r>
                  <a:rPr lang="en-GB" sz="1400" dirty="0"/>
                  <a:t>Note there is no footprint correction required for TOF reflectivity data as compared to monochromatic data as the illuminated length is always kept constant.</a:t>
                </a:r>
              </a:p>
              <a:p>
                <a:endParaRPr lang="en-GB" sz="1400" dirty="0"/>
              </a:p>
              <a:p>
                <a:r>
                  <a:rPr lang="en-GB" sz="1400" dirty="0"/>
                  <a:t>Before fitting data it should be properly scaled and corrected along with </a:t>
                </a:r>
              </a:p>
              <a:p>
                <a:pPr marL="0" indent="0">
                  <a:buNone/>
                </a:pPr>
                <a:r>
                  <a:rPr lang="en-GB" sz="1400" dirty="0"/>
                  <a:t>      the correct error bars, in XYE format or equivalent </a:t>
                </a:r>
                <a:r>
                  <a:rPr lang="en-GB" sz="1400" dirty="0" err="1"/>
                  <a:t>X,Xe,Y,Ye</a:t>
                </a:r>
                <a:r>
                  <a:rPr lang="en-GB" sz="1400" dirty="0"/>
                  <a:t>. </a:t>
                </a:r>
                <a:r>
                  <a:rPr lang="en-GB" sz="1400" dirty="0" err="1"/>
                  <a:t>etc</a:t>
                </a:r>
                <a:endParaRPr lang="en-GB" sz="1400" dirty="0"/>
              </a:p>
              <a:p>
                <a:endParaRPr lang="en-GB" sz="1600" dirty="0"/>
              </a:p>
              <a:p>
                <a:endParaRPr lang="en-GB" dirty="0"/>
              </a:p>
              <a:p>
                <a:pPr marL="0" indent="0">
                  <a:buNone/>
                </a:pPr>
                <a:r>
                  <a:rPr lang="en-GB"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62125" y="828675"/>
                <a:ext cx="8782050" cy="5105400"/>
              </a:xfrm>
              <a:blipFill>
                <a:blip r:embed="rId2"/>
                <a:stretch>
                  <a:fillRect t="-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536071" y="636405"/>
                <a:ext cx="886333" cy="657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a:latin typeface="Cambria Math"/>
                        </a:rPr>
                        <m:t>𝑅</m:t>
                      </m:r>
                      <m:r>
                        <a:rPr lang="en-GB" i="1">
                          <a:latin typeface="Cambria Math"/>
                        </a:rPr>
                        <m:t>=</m:t>
                      </m:r>
                      <m:f>
                        <m:fPr>
                          <m:ctrlPr>
                            <a:rPr lang="en-GB" i="1">
                              <a:latin typeface="Cambria Math" panose="02040503050406030204" pitchFamily="18" charset="0"/>
                            </a:rPr>
                          </m:ctrlPr>
                        </m:fPr>
                        <m:num>
                          <m:r>
                            <a:rPr lang="en-GB" i="1">
                              <a:latin typeface="Cambria Math"/>
                            </a:rPr>
                            <m:t>𝐼</m:t>
                          </m:r>
                        </m:num>
                        <m:den>
                          <m:sSub>
                            <m:sSubPr>
                              <m:ctrlPr>
                                <a:rPr lang="en-GB" i="1">
                                  <a:latin typeface="Cambria Math" panose="02040503050406030204" pitchFamily="18" charset="0"/>
                                </a:rPr>
                              </m:ctrlPr>
                            </m:sSubPr>
                            <m:e>
                              <m:r>
                                <a:rPr lang="en-GB" i="1">
                                  <a:latin typeface="Cambria Math"/>
                                </a:rPr>
                                <m:t>𝐼</m:t>
                              </m:r>
                            </m:e>
                            <m:sub>
                              <m:r>
                                <a:rPr lang="en-GB" i="1">
                                  <a:latin typeface="Cambria Math"/>
                                </a:rPr>
                                <m:t>0</m:t>
                              </m:r>
                            </m:sub>
                          </m:sSub>
                        </m:den>
                      </m:f>
                    </m:oMath>
                  </m:oMathPara>
                </a14:m>
                <a:endParaRPr lang="en-GB" dirty="0"/>
              </a:p>
            </p:txBody>
          </p:sp>
        </mc:Choice>
        <mc:Fallback xmlns="">
          <p:sp>
            <p:nvSpPr>
              <p:cNvPr id="4" name="Rectangle 3"/>
              <p:cNvSpPr>
                <a:spLocks noRot="1" noChangeAspect="1" noMove="1" noResize="1" noEditPoints="1" noAdjustHandles="1" noChangeArrowheads="1" noChangeShapeType="1" noTextEdit="1"/>
              </p:cNvSpPr>
              <p:nvPr/>
            </p:nvSpPr>
            <p:spPr>
              <a:xfrm>
                <a:off x="6536071" y="636405"/>
                <a:ext cx="886333" cy="657937"/>
              </a:xfrm>
              <a:prstGeom prst="rect">
                <a:avLst/>
              </a:prstGeom>
              <a:blipFill>
                <a:blip r:embed="rId3"/>
                <a:stretch>
                  <a:fillRect/>
                </a:stretch>
              </a:blipFill>
            </p:spPr>
            <p:txBody>
              <a:bodyPr/>
              <a:lstStyle/>
              <a:p>
                <a:r>
                  <a:rPr lang="en-GB">
                    <a:noFill/>
                  </a:rPr>
                  <a:t> </a:t>
                </a:r>
              </a:p>
            </p:txBody>
          </p:sp>
        </mc:Fallback>
      </mc:AlternateContent>
      <p:sp>
        <p:nvSpPr>
          <p:cNvPr id="5" name="Rectangle 4"/>
          <p:cNvSpPr/>
          <p:nvPr/>
        </p:nvSpPr>
        <p:spPr>
          <a:xfrm>
            <a:off x="6562057" y="656167"/>
            <a:ext cx="923925" cy="638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5D1F79ED-8654-41E3-8A16-9A9A78C78E1A}"/>
              </a:ext>
            </a:extLst>
          </p:cNvPr>
          <p:cNvSpPr>
            <a:spLocks noGrp="1"/>
          </p:cNvSpPr>
          <p:nvPr>
            <p:ph type="sldNum" sz="quarter" idx="12"/>
          </p:nvPr>
        </p:nvSpPr>
        <p:spPr/>
        <p:txBody>
          <a:bodyPr/>
          <a:lstStyle/>
          <a:p>
            <a:fld id="{BBAAB195-B577-5546-8349-9DDA93B6129E}" type="slidenum">
              <a:rPr lang="en-US" smtClean="0"/>
              <a:t>111</a:t>
            </a:fld>
            <a:endParaRPr lang="en-US"/>
          </a:p>
        </p:txBody>
      </p:sp>
    </p:spTree>
    <p:extLst>
      <p:ext uri="{BB962C8B-B14F-4D97-AF65-F5344CB8AC3E}">
        <p14:creationId xmlns:p14="http://schemas.microsoft.com/office/powerpoint/2010/main" val="13914291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Measurement geometry</a:t>
            </a:r>
          </a:p>
        </p:txBody>
      </p:sp>
      <p:pic>
        <p:nvPicPr>
          <p:cNvPr id="4" name="Picture 3"/>
          <p:cNvPicPr>
            <a:picLocks noChangeAspect="1"/>
          </p:cNvPicPr>
          <p:nvPr/>
        </p:nvPicPr>
        <p:blipFill>
          <a:blip r:embed="rId2"/>
          <a:stretch>
            <a:fillRect/>
          </a:stretch>
        </p:blipFill>
        <p:spPr>
          <a:xfrm>
            <a:off x="2481412" y="1075808"/>
            <a:ext cx="7297544" cy="4560203"/>
          </a:xfrm>
          <a:prstGeom prst="rect">
            <a:avLst/>
          </a:prstGeom>
        </p:spPr>
      </p:pic>
      <p:sp>
        <p:nvSpPr>
          <p:cNvPr id="5" name="Slide Number Placeholder 4"/>
          <p:cNvSpPr>
            <a:spLocks noGrp="1"/>
          </p:cNvSpPr>
          <p:nvPr>
            <p:ph type="sldNum" sz="quarter" idx="10"/>
          </p:nvPr>
        </p:nvSpPr>
        <p:spPr/>
        <p:txBody>
          <a:bodyPr/>
          <a:lstStyle/>
          <a:p>
            <a:pPr>
              <a:defRPr/>
            </a:pPr>
            <a:fld id="{7D1AE0B4-012B-4315-A621-C0C2E6E317B1}" type="slidenum">
              <a:rPr lang="en-GB" smtClean="0"/>
              <a:pPr>
                <a:defRPr/>
              </a:pPr>
              <a:t>112</a:t>
            </a:fld>
            <a:endParaRPr lang="en-GB" dirty="0"/>
          </a:p>
        </p:txBody>
      </p:sp>
    </p:spTree>
    <p:extLst>
      <p:ext uri="{BB962C8B-B14F-4D97-AF65-F5344CB8AC3E}">
        <p14:creationId xmlns:p14="http://schemas.microsoft.com/office/powerpoint/2010/main" val="2610901121"/>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664" y="1"/>
            <a:ext cx="8229600" cy="926757"/>
          </a:xfrm>
        </p:spPr>
        <p:txBody>
          <a:bodyPr/>
          <a:lstStyle/>
          <a:p>
            <a:r>
              <a:rPr lang="en-GB" sz="3600" dirty="0">
                <a:solidFill>
                  <a:srgbClr val="002060"/>
                </a:solidFill>
              </a:rPr>
              <a:t>TOF resolution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89569" y="800101"/>
                <a:ext cx="8873656" cy="5742802"/>
              </a:xfrm>
            </p:spPr>
            <p:txBody>
              <a:bodyPr>
                <a:normAutofit fontScale="85000" lnSpcReduction="20000"/>
              </a:bodyPr>
              <a:lstStyle/>
              <a:p>
                <a:r>
                  <a:rPr lang="en-GB" sz="1200" dirty="0"/>
                  <a:t> For a white (TOF) beam, the resolution is:</a:t>
                </a:r>
              </a:p>
              <a:p>
                <a:endParaRPr lang="en-GB" sz="1200" dirty="0"/>
              </a:p>
              <a:p>
                <a:endParaRPr lang="en-GB" sz="1200" dirty="0"/>
              </a:p>
              <a:p>
                <a:endParaRPr lang="en-GB" sz="1200" dirty="0"/>
              </a:p>
              <a:p>
                <a:endParaRPr lang="en-GB" sz="1200" dirty="0"/>
              </a:p>
              <a:p>
                <a:r>
                  <a:rPr lang="en-GB" sz="1200" dirty="0"/>
                  <a:t>Where </a:t>
                </a:r>
                <a14:m>
                  <m:oMath xmlns:m="http://schemas.openxmlformats.org/officeDocument/2006/math">
                    <m:r>
                      <a:rPr lang="en-GB" sz="1200" i="1" dirty="0">
                        <a:latin typeface="Cambria Math"/>
                        <a:ea typeface="Cambria Math"/>
                      </a:rPr>
                      <m:t>𝛿𝜃</m:t>
                    </m:r>
                  </m:oMath>
                </a14:m>
                <a:r>
                  <a:rPr lang="en-GB" sz="1200" dirty="0"/>
                  <a:t> is the geometrical resolution, (slits and angle stages), </a:t>
                </a:r>
                <a14:m>
                  <m:oMath xmlns:m="http://schemas.openxmlformats.org/officeDocument/2006/math">
                    <m:r>
                      <a:rPr lang="en-GB" sz="1200" i="1" dirty="0">
                        <a:latin typeface="Cambria Math"/>
                        <a:ea typeface="Cambria Math"/>
                      </a:rPr>
                      <m:t>𝛿</m:t>
                    </m:r>
                    <m:r>
                      <a:rPr lang="en-GB" sz="1200" i="1" dirty="0">
                        <a:latin typeface="Cambria Math"/>
                        <a:ea typeface="Cambria Math"/>
                      </a:rPr>
                      <m:t>𝑡</m:t>
                    </m:r>
                  </m:oMath>
                </a14:m>
                <a:r>
                  <a:rPr lang="en-GB" sz="1200" baseline="-25000" dirty="0" err="1"/>
                  <a:t>ch</a:t>
                </a:r>
                <a:r>
                  <a:rPr lang="en-GB" sz="1200" dirty="0"/>
                  <a:t> is the time-of-flight channel window (typically µs with ns precision), </a:t>
                </a:r>
                <a14:m>
                  <m:oMath xmlns:m="http://schemas.openxmlformats.org/officeDocument/2006/math">
                    <m:r>
                      <a:rPr lang="en-GB" sz="1200" i="1" dirty="0">
                        <a:latin typeface="Cambria Math"/>
                        <a:ea typeface="Cambria Math"/>
                      </a:rPr>
                      <m:t>𝛿</m:t>
                    </m:r>
                    <m:r>
                      <a:rPr lang="en-GB" sz="1200" i="1" dirty="0">
                        <a:latin typeface="Cambria Math"/>
                        <a:ea typeface="Cambria Math"/>
                      </a:rPr>
                      <m:t>𝑡</m:t>
                    </m:r>
                  </m:oMath>
                </a14:m>
                <a:r>
                  <a:rPr lang="en-GB" sz="1200" baseline="-25000" dirty="0"/>
                  <a:t>m</a:t>
                </a:r>
                <a:r>
                  <a:rPr lang="en-GB" sz="1200" dirty="0"/>
                  <a:t> is the moderator pulse width (the moderator is a physical thing with a certain size and it is known only statistically, where a neutron will moderate in it. Hence the time of flight distance is slightly fuzzy. </a:t>
                </a:r>
                <a14:m>
                  <m:oMath xmlns:m="http://schemas.openxmlformats.org/officeDocument/2006/math">
                    <m:r>
                      <a:rPr lang="en-GB" sz="1200" i="1" dirty="0">
                        <a:latin typeface="Cambria Math"/>
                        <a:ea typeface="Cambria Math"/>
                      </a:rPr>
                      <m:t>𝑡</m:t>
                    </m:r>
                  </m:oMath>
                </a14:m>
                <a:r>
                  <a:rPr lang="en-GB" sz="1200" dirty="0"/>
                  <a:t> is the time of flight.</a:t>
                </a:r>
              </a:p>
              <a:p>
                <a:endParaRPr lang="en-GB" sz="1200" dirty="0"/>
              </a:p>
              <a:p>
                <a:r>
                  <a:rPr lang="en-GB" sz="1200" b="1" dirty="0">
                    <a:solidFill>
                      <a:srgbClr val="FF0000"/>
                    </a:solidFill>
                  </a:rPr>
                  <a:t>In general the </a:t>
                </a:r>
                <a14:m>
                  <m:oMath xmlns:m="http://schemas.openxmlformats.org/officeDocument/2006/math">
                    <m:f>
                      <m:fPr>
                        <m:ctrlPr>
                          <a:rPr lang="en-GB" sz="1200" b="1" i="1" dirty="0">
                            <a:solidFill>
                              <a:srgbClr val="FF0000"/>
                            </a:solidFill>
                            <a:latin typeface="Cambria Math" panose="02040503050406030204" pitchFamily="18" charset="0"/>
                            <a:ea typeface="Cambria Math"/>
                          </a:rPr>
                        </m:ctrlPr>
                      </m:fPr>
                      <m:num>
                        <m:r>
                          <a:rPr lang="en-GB" sz="1200" b="1" i="1" dirty="0">
                            <a:solidFill>
                              <a:srgbClr val="FF0000"/>
                            </a:solidFill>
                            <a:latin typeface="Cambria Math"/>
                            <a:ea typeface="Cambria Math"/>
                          </a:rPr>
                          <m:t>𝜹</m:t>
                        </m:r>
                        <m:r>
                          <a:rPr lang="en-GB" sz="1200" b="1" i="1" dirty="0">
                            <a:solidFill>
                              <a:srgbClr val="FF0000"/>
                            </a:solidFill>
                            <a:latin typeface="Cambria Math"/>
                            <a:ea typeface="Cambria Math"/>
                          </a:rPr>
                          <m:t>𝒕</m:t>
                        </m:r>
                      </m:num>
                      <m:den>
                        <m:r>
                          <a:rPr lang="en-GB" sz="1200" b="1" i="1" dirty="0">
                            <a:solidFill>
                              <a:srgbClr val="FF0000"/>
                            </a:solidFill>
                            <a:latin typeface="Cambria Math"/>
                            <a:ea typeface="Cambria Math"/>
                          </a:rPr>
                          <m:t>𝒕</m:t>
                        </m:r>
                      </m:den>
                    </m:f>
                  </m:oMath>
                </a14:m>
                <a:r>
                  <a:rPr lang="en-GB" sz="1200" b="1" dirty="0">
                    <a:solidFill>
                      <a:srgbClr val="FF0000"/>
                    </a:solidFill>
                  </a:rPr>
                  <a:t> contribution is very small and can be neglected</a:t>
                </a:r>
                <a:r>
                  <a:rPr lang="en-GB" sz="1200" dirty="0"/>
                  <a:t>, </a:t>
                </a:r>
              </a:p>
              <a:p>
                <a:r>
                  <a:rPr lang="en-GB" sz="1200" dirty="0"/>
                  <a:t>For most reflectometers </a:t>
                </a:r>
                <a14:m>
                  <m:oMath xmlns:m="http://schemas.openxmlformats.org/officeDocument/2006/math">
                    <m:f>
                      <m:fPr>
                        <m:ctrlPr>
                          <a:rPr lang="en-GB" sz="1200" b="1" i="1" dirty="0">
                            <a:solidFill>
                              <a:srgbClr val="FF0000"/>
                            </a:solidFill>
                            <a:latin typeface="Cambria Math" panose="02040503050406030204" pitchFamily="18" charset="0"/>
                            <a:ea typeface="Cambria Math"/>
                          </a:rPr>
                        </m:ctrlPr>
                      </m:fPr>
                      <m:num>
                        <m:r>
                          <a:rPr lang="en-GB" sz="1200" b="1" i="1" dirty="0">
                            <a:solidFill>
                              <a:srgbClr val="FF0000"/>
                            </a:solidFill>
                            <a:latin typeface="Cambria Math"/>
                            <a:ea typeface="Cambria Math"/>
                          </a:rPr>
                          <m:t>𝜹</m:t>
                        </m:r>
                        <m:r>
                          <a:rPr lang="en-GB" sz="1200" b="1" i="1" dirty="0">
                            <a:solidFill>
                              <a:srgbClr val="FF0000"/>
                            </a:solidFill>
                            <a:latin typeface="Cambria Math"/>
                            <a:ea typeface="Cambria Math"/>
                          </a:rPr>
                          <m:t>𝑸</m:t>
                        </m:r>
                      </m:num>
                      <m:den>
                        <m:r>
                          <a:rPr lang="en-GB" sz="1200" b="1" i="1" dirty="0">
                            <a:solidFill>
                              <a:srgbClr val="FF0000"/>
                            </a:solidFill>
                            <a:latin typeface="Cambria Math"/>
                            <a:ea typeface="Cambria Math"/>
                          </a:rPr>
                          <m:t>𝑸</m:t>
                        </m:r>
                      </m:den>
                    </m:f>
                  </m:oMath>
                </a14:m>
                <a:r>
                  <a:rPr lang="en-GB" sz="1200" b="1" dirty="0">
                    <a:solidFill>
                      <a:srgbClr val="FF0000"/>
                    </a:solidFill>
                  </a:rPr>
                  <a:t> is dominated by </a:t>
                </a:r>
                <a14:m>
                  <m:oMath xmlns:m="http://schemas.openxmlformats.org/officeDocument/2006/math">
                    <m:f>
                      <m:fPr>
                        <m:ctrlPr>
                          <a:rPr lang="en-GB" sz="1200" b="1" i="1" dirty="0">
                            <a:solidFill>
                              <a:srgbClr val="FF0000"/>
                            </a:solidFill>
                            <a:latin typeface="Cambria Math" panose="02040503050406030204" pitchFamily="18" charset="0"/>
                            <a:ea typeface="Cambria Math"/>
                          </a:rPr>
                        </m:ctrlPr>
                      </m:fPr>
                      <m:num>
                        <m:r>
                          <a:rPr lang="en-GB" sz="1200" b="1" i="1" dirty="0">
                            <a:solidFill>
                              <a:srgbClr val="FF0000"/>
                            </a:solidFill>
                            <a:latin typeface="Cambria Math"/>
                            <a:ea typeface="Cambria Math"/>
                          </a:rPr>
                          <m:t>𝜹𝜽</m:t>
                        </m:r>
                      </m:num>
                      <m:den>
                        <m:r>
                          <a:rPr lang="en-GB" sz="1200" b="1" i="1" dirty="0">
                            <a:solidFill>
                              <a:srgbClr val="FF0000"/>
                            </a:solidFill>
                            <a:latin typeface="Cambria Math"/>
                            <a:ea typeface="Cambria Math"/>
                          </a:rPr>
                          <m:t>𝜽</m:t>
                        </m:r>
                      </m:den>
                    </m:f>
                  </m:oMath>
                </a14:m>
                <a:r>
                  <a:rPr lang="en-GB" sz="1200" dirty="0">
                    <a:solidFill>
                      <a:srgbClr val="FF0000"/>
                    </a:solidFill>
                  </a:rPr>
                  <a:t> </a:t>
                </a:r>
                <a:r>
                  <a:rPr lang="en-GB" sz="1200" dirty="0"/>
                  <a:t>and so </a:t>
                </a:r>
                <a14:m>
                  <m:oMath xmlns:m="http://schemas.openxmlformats.org/officeDocument/2006/math">
                    <m:f>
                      <m:fPr>
                        <m:ctrlPr>
                          <a:rPr lang="en-GB" sz="1200" i="1" dirty="0">
                            <a:latin typeface="Cambria Math" panose="02040503050406030204" pitchFamily="18" charset="0"/>
                            <a:ea typeface="Cambria Math"/>
                          </a:rPr>
                        </m:ctrlPr>
                      </m:fPr>
                      <m:num>
                        <m:r>
                          <a:rPr lang="en-GB" sz="1200" i="1" dirty="0">
                            <a:latin typeface="Cambria Math"/>
                            <a:ea typeface="Cambria Math"/>
                          </a:rPr>
                          <m:t>𝛿</m:t>
                        </m:r>
                        <m:r>
                          <a:rPr lang="en-GB" sz="1200" i="1" dirty="0">
                            <a:latin typeface="Cambria Math"/>
                            <a:ea typeface="Cambria Math"/>
                          </a:rPr>
                          <m:t>𝑄</m:t>
                        </m:r>
                      </m:num>
                      <m:den>
                        <m:r>
                          <a:rPr lang="en-GB" sz="1200" i="1" dirty="0">
                            <a:latin typeface="Cambria Math"/>
                            <a:ea typeface="Cambria Math"/>
                          </a:rPr>
                          <m:t>𝑄</m:t>
                        </m:r>
                      </m:den>
                    </m:f>
                  </m:oMath>
                </a14:m>
                <a:r>
                  <a:rPr lang="en-GB" sz="1200" dirty="0"/>
                  <a:t> is constant over the whole Q range of a measurement.</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pPr marL="0" indent="0">
                  <a:buNone/>
                </a:pPr>
                <a:endParaRPr lang="en-GB" sz="1200" dirty="0">
                  <a:solidFill>
                    <a:srgbClr val="FF0000"/>
                  </a:solidFill>
                </a:endParaRPr>
              </a:p>
              <a:p>
                <a:r>
                  <a:rPr lang="en-GB" sz="1200" b="1" dirty="0">
                    <a:solidFill>
                      <a:srgbClr val="FF0000"/>
                    </a:solidFill>
                  </a:rPr>
                  <a:t>In most fitting packages constant resolution is achieved by using a </a:t>
                </a:r>
              </a:p>
              <a:p>
                <a:pPr marL="0" indent="0">
                  <a:buNone/>
                </a:pPr>
                <a:r>
                  <a:rPr lang="en-GB" sz="1200" b="1" dirty="0">
                    <a:solidFill>
                      <a:srgbClr val="FF0000"/>
                    </a:solidFill>
                  </a:rPr>
                  <a:t>       Gaussian smoothing function of width </a:t>
                </a:r>
                <a14:m>
                  <m:oMath xmlns:m="http://schemas.openxmlformats.org/officeDocument/2006/math">
                    <m:f>
                      <m:fPr>
                        <m:ctrlPr>
                          <a:rPr lang="en-GB" sz="1200" b="1" i="1" dirty="0">
                            <a:solidFill>
                              <a:srgbClr val="FF0000"/>
                            </a:solidFill>
                            <a:latin typeface="Cambria Math" panose="02040503050406030204" pitchFamily="18" charset="0"/>
                            <a:ea typeface="Cambria Math"/>
                          </a:rPr>
                        </m:ctrlPr>
                      </m:fPr>
                      <m:num>
                        <m:r>
                          <a:rPr lang="en-GB" sz="1200" b="1" i="1" dirty="0">
                            <a:solidFill>
                              <a:srgbClr val="FF0000"/>
                            </a:solidFill>
                            <a:latin typeface="Cambria Math"/>
                            <a:ea typeface="Cambria Math"/>
                          </a:rPr>
                          <m:t>𝜹</m:t>
                        </m:r>
                        <m:r>
                          <a:rPr lang="en-GB" sz="1200" b="1" i="1" dirty="0">
                            <a:solidFill>
                              <a:srgbClr val="FF0000"/>
                            </a:solidFill>
                            <a:latin typeface="Cambria Math"/>
                            <a:ea typeface="Cambria Math"/>
                          </a:rPr>
                          <m:t>𝑸</m:t>
                        </m:r>
                      </m:num>
                      <m:den>
                        <m:r>
                          <a:rPr lang="en-GB" sz="1200" b="1" i="1" dirty="0">
                            <a:solidFill>
                              <a:srgbClr val="FF0000"/>
                            </a:solidFill>
                            <a:latin typeface="Cambria Math"/>
                            <a:ea typeface="Cambria Math"/>
                          </a:rPr>
                          <m:t>𝑸</m:t>
                        </m:r>
                      </m:den>
                    </m:f>
                  </m:oMath>
                </a14:m>
                <a:r>
                  <a:rPr lang="en-GB" sz="1200" b="1" dirty="0">
                    <a:solidFill>
                      <a:srgbClr val="FF0000"/>
                    </a:solidFill>
                  </a:rPr>
                  <a:t>, that is convoluted</a:t>
                </a:r>
              </a:p>
              <a:p>
                <a:pPr marL="0" indent="0">
                  <a:buNone/>
                </a:pPr>
                <a:r>
                  <a:rPr lang="en-GB" sz="1200" b="1" dirty="0">
                    <a:solidFill>
                      <a:srgbClr val="FF0000"/>
                    </a:solidFill>
                  </a:rPr>
                  <a:t>       with the reflectivity profile.</a:t>
                </a:r>
              </a:p>
              <a:p>
                <a:endParaRPr lang="en-GB" sz="1200" dirty="0"/>
              </a:p>
              <a:p>
                <a:endParaRPr lang="en-GB"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89569" y="800101"/>
                <a:ext cx="8873656" cy="5742802"/>
              </a:xfrm>
              <a:blipFill>
                <a:blip r:embed="rId2"/>
                <a:stretch>
                  <a:fillRect t="-743" b="-31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452910" y="827926"/>
                <a:ext cx="2926057" cy="68935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a:ea typeface="Cambria Math"/>
                                </a:rPr>
                                <m:t>𝛿</m:t>
                              </m:r>
                            </m:e>
                            <m:sup>
                              <m:r>
                                <a:rPr lang="en-GB" i="1">
                                  <a:latin typeface="Cambria Math"/>
                                </a:rPr>
                                <m:t>2</m:t>
                              </m:r>
                            </m:sup>
                          </m:sSup>
                          <m:r>
                            <a:rPr lang="en-GB" i="1">
                              <a:latin typeface="Cambria Math"/>
                            </a:rPr>
                            <m:t>𝑄</m:t>
                          </m:r>
                        </m:num>
                        <m:den>
                          <m:sSup>
                            <m:sSupPr>
                              <m:ctrlPr>
                                <a:rPr lang="en-GB" i="1">
                                  <a:latin typeface="Cambria Math" panose="02040503050406030204" pitchFamily="18" charset="0"/>
                                </a:rPr>
                              </m:ctrlPr>
                            </m:sSupPr>
                            <m:e>
                              <m:r>
                                <a:rPr lang="en-GB" i="1">
                                  <a:latin typeface="Cambria Math"/>
                                </a:rPr>
                                <m:t>𝑄</m:t>
                              </m:r>
                            </m:e>
                            <m:sup>
                              <m:r>
                                <a:rPr lang="en-GB" i="1">
                                  <a:latin typeface="Cambria Math"/>
                                </a:rPr>
                                <m:t>2</m:t>
                              </m:r>
                            </m:sup>
                          </m:sSup>
                        </m:den>
                      </m:f>
                      <m:r>
                        <a:rPr lang="en-GB" i="1">
                          <a:latin typeface="Cambria Math"/>
                        </a:rPr>
                        <m:t>=</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a:ea typeface="Cambria Math"/>
                                </a:rPr>
                                <m:t>𝛿</m:t>
                              </m:r>
                            </m:e>
                            <m:sup>
                              <m:r>
                                <a:rPr lang="en-GB" i="1">
                                  <a:latin typeface="Cambria Math"/>
                                </a:rPr>
                                <m:t>2</m:t>
                              </m:r>
                            </m:sup>
                          </m:sSup>
                          <m:sSub>
                            <m:sSubPr>
                              <m:ctrlPr>
                                <a:rPr lang="en-GB" i="1">
                                  <a:latin typeface="Cambria Math" panose="02040503050406030204" pitchFamily="18" charset="0"/>
                                </a:rPr>
                              </m:ctrlPr>
                            </m:sSubPr>
                            <m:e>
                              <m:r>
                                <a:rPr lang="en-GB" i="1">
                                  <a:latin typeface="Cambria Math"/>
                                </a:rPr>
                                <m:t>𝑡</m:t>
                              </m:r>
                            </m:e>
                            <m:sub>
                              <m:r>
                                <a:rPr lang="en-GB" i="1">
                                  <a:latin typeface="Cambria Math"/>
                                </a:rPr>
                                <m:t>𝑐h</m:t>
                              </m:r>
                            </m:sub>
                          </m:sSub>
                          <m:r>
                            <a:rPr lang="en-GB" i="1">
                              <a:latin typeface="Cambria Math"/>
                            </a:rPr>
                            <m:t>+</m:t>
                          </m:r>
                          <m:sSup>
                            <m:sSupPr>
                              <m:ctrlPr>
                                <a:rPr lang="en-GB" i="1">
                                  <a:latin typeface="Cambria Math" panose="02040503050406030204" pitchFamily="18" charset="0"/>
                                </a:rPr>
                              </m:ctrlPr>
                            </m:sSupPr>
                            <m:e>
                              <m:r>
                                <a:rPr lang="en-GB" i="1">
                                  <a:latin typeface="Cambria Math"/>
                                  <a:ea typeface="Cambria Math"/>
                                </a:rPr>
                                <m:t>𝛿</m:t>
                              </m:r>
                            </m:e>
                            <m:sup>
                              <m:r>
                                <a:rPr lang="en-GB" i="1">
                                  <a:latin typeface="Cambria Math"/>
                                </a:rPr>
                                <m:t>2</m:t>
                              </m:r>
                            </m:sup>
                          </m:sSup>
                          <m:sSub>
                            <m:sSubPr>
                              <m:ctrlPr>
                                <a:rPr lang="en-GB" i="1">
                                  <a:latin typeface="Cambria Math" panose="02040503050406030204" pitchFamily="18" charset="0"/>
                                </a:rPr>
                              </m:ctrlPr>
                            </m:sSubPr>
                            <m:e>
                              <m:r>
                                <a:rPr lang="en-GB" i="1">
                                  <a:latin typeface="Cambria Math"/>
                                </a:rPr>
                                <m:t>𝑡</m:t>
                              </m:r>
                            </m:e>
                            <m:sub>
                              <m:r>
                                <a:rPr lang="en-GB" i="1">
                                  <a:latin typeface="Cambria Math"/>
                                </a:rPr>
                                <m:t>𝑚</m:t>
                              </m:r>
                            </m:sub>
                          </m:sSub>
                        </m:num>
                        <m:den>
                          <m:sSup>
                            <m:sSupPr>
                              <m:ctrlPr>
                                <a:rPr lang="en-GB" i="1">
                                  <a:latin typeface="Cambria Math" panose="02040503050406030204" pitchFamily="18" charset="0"/>
                                </a:rPr>
                              </m:ctrlPr>
                            </m:sSupPr>
                            <m:e>
                              <m:r>
                                <a:rPr lang="en-GB" i="1">
                                  <a:latin typeface="Cambria Math"/>
                                </a:rPr>
                                <m:t>𝑡</m:t>
                              </m:r>
                            </m:e>
                            <m:sup>
                              <m:r>
                                <a:rPr lang="en-GB" i="1">
                                  <a:latin typeface="Cambria Math"/>
                                </a:rPr>
                                <m:t>2</m:t>
                              </m:r>
                            </m:sup>
                          </m:sSup>
                        </m:den>
                      </m:f>
                      <m:r>
                        <a:rPr lang="en-GB" i="1">
                          <a:latin typeface="Cambria Math"/>
                        </a:rPr>
                        <m:t>+</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a:ea typeface="Cambria Math"/>
                                </a:rPr>
                                <m:t>𝛿</m:t>
                              </m:r>
                            </m:e>
                            <m:sup>
                              <m:r>
                                <a:rPr lang="en-GB" i="1">
                                  <a:latin typeface="Cambria Math"/>
                                </a:rPr>
                                <m:t>2</m:t>
                              </m:r>
                            </m:sup>
                          </m:sSup>
                          <m:r>
                            <a:rPr lang="en-GB" i="1">
                              <a:latin typeface="Cambria Math"/>
                              <a:ea typeface="Cambria Math"/>
                            </a:rPr>
                            <m:t>𝜃</m:t>
                          </m:r>
                        </m:num>
                        <m:den>
                          <m:sSup>
                            <m:sSupPr>
                              <m:ctrlPr>
                                <a:rPr lang="en-GB" i="1">
                                  <a:latin typeface="Cambria Math" panose="02040503050406030204" pitchFamily="18" charset="0"/>
                                </a:rPr>
                              </m:ctrlPr>
                            </m:sSupPr>
                            <m:e>
                              <m:r>
                                <a:rPr lang="en-GB" i="1">
                                  <a:latin typeface="Cambria Math"/>
                                  <a:ea typeface="Cambria Math"/>
                                </a:rPr>
                                <m:t>𝜃</m:t>
                              </m:r>
                            </m:e>
                            <m:sup>
                              <m:r>
                                <a:rPr lang="en-GB" i="1">
                                  <a:latin typeface="Cambria Math"/>
                                </a:rPr>
                                <m:t>2</m:t>
                              </m:r>
                            </m:sup>
                          </m:sSup>
                        </m:den>
                      </m:f>
                    </m:oMath>
                  </m:oMathPara>
                </a14:m>
                <a:endParaRPr lang="en-GB" dirty="0"/>
              </a:p>
            </p:txBody>
          </p:sp>
        </mc:Choice>
        <mc:Fallback xmlns="">
          <p:sp>
            <p:nvSpPr>
              <p:cNvPr id="4" name="TextBox 3"/>
              <p:cNvSpPr txBox="1">
                <a:spLocks noRot="1" noChangeAspect="1" noMove="1" noResize="1" noEditPoints="1" noAdjustHandles="1" noChangeArrowheads="1" noChangeShapeType="1" noTextEdit="1"/>
              </p:cNvSpPr>
              <p:nvPr/>
            </p:nvSpPr>
            <p:spPr>
              <a:xfrm>
                <a:off x="5452910" y="827926"/>
                <a:ext cx="2926057" cy="689356"/>
              </a:xfrm>
              <a:prstGeom prst="rect">
                <a:avLst/>
              </a:prstGeom>
              <a:blipFill>
                <a:blip r:embed="rId3"/>
                <a:stretch>
                  <a:fillRect/>
                </a:stretch>
              </a:blipFill>
            </p:spPr>
            <p:txBody>
              <a:bodyPr/>
              <a:lstStyle/>
              <a:p>
                <a:r>
                  <a:rPr lang="en-GB">
                    <a:noFill/>
                  </a:rPr>
                  <a:t> </a:t>
                </a:r>
              </a:p>
            </p:txBody>
          </p:sp>
        </mc:Fallback>
      </mc:AlternateContent>
      <p:grpSp>
        <p:nvGrpSpPr>
          <p:cNvPr id="25" name="Group 24"/>
          <p:cNvGrpSpPr/>
          <p:nvPr/>
        </p:nvGrpSpPr>
        <p:grpSpPr>
          <a:xfrm>
            <a:off x="3698801" y="3999323"/>
            <a:ext cx="3632888" cy="1741389"/>
            <a:chOff x="2467999" y="4053016"/>
            <a:chExt cx="3632888" cy="1741389"/>
          </a:xfrm>
        </p:grpSpPr>
        <p:grpSp>
          <p:nvGrpSpPr>
            <p:cNvPr id="13" name="Group 12"/>
            <p:cNvGrpSpPr/>
            <p:nvPr/>
          </p:nvGrpSpPr>
          <p:grpSpPr>
            <a:xfrm>
              <a:off x="2467999" y="4053016"/>
              <a:ext cx="3632888" cy="1362529"/>
              <a:chOff x="2832524" y="3941805"/>
              <a:chExt cx="3632888" cy="1362529"/>
            </a:xfrm>
          </p:grpSpPr>
          <p:cxnSp>
            <p:nvCxnSpPr>
              <p:cNvPr id="7" name="Straight Connector 6"/>
              <p:cNvCxnSpPr/>
              <p:nvPr/>
            </p:nvCxnSpPr>
            <p:spPr>
              <a:xfrm flipH="1" flipV="1">
                <a:off x="2879124" y="3941805"/>
                <a:ext cx="3586288" cy="13625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32524" y="3941805"/>
                <a:ext cx="3632887" cy="13496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p:cNvCxnSpPr/>
            <p:nvPr/>
          </p:nvCxnSpPr>
          <p:spPr>
            <a:xfrm>
              <a:off x="2467999" y="4190307"/>
              <a:ext cx="0" cy="103178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100886" y="4211931"/>
              <a:ext cx="0" cy="1031789"/>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25811" y="4549614"/>
              <a:ext cx="834080" cy="246221"/>
            </a:xfrm>
            <a:prstGeom prst="rect">
              <a:avLst/>
            </a:prstGeom>
            <a:noFill/>
          </p:spPr>
          <p:txBody>
            <a:bodyPr wrap="square" rtlCol="0">
              <a:spAutoFit/>
            </a:bodyPr>
            <a:lstStyle/>
            <a:p>
              <a:r>
                <a:rPr lang="en-GB" sz="1000" dirty="0"/>
                <a:t>S2 width</a:t>
              </a:r>
            </a:p>
          </p:txBody>
        </p:sp>
        <p:sp>
          <p:nvSpPr>
            <p:cNvPr id="18" name="TextBox 17"/>
            <p:cNvSpPr txBox="1"/>
            <p:nvPr/>
          </p:nvSpPr>
          <p:spPr>
            <a:xfrm>
              <a:off x="5279423" y="4561970"/>
              <a:ext cx="811427" cy="246221"/>
            </a:xfrm>
            <a:prstGeom prst="rect">
              <a:avLst/>
            </a:prstGeom>
            <a:noFill/>
          </p:spPr>
          <p:txBody>
            <a:bodyPr wrap="square" rtlCol="0">
              <a:spAutoFit/>
            </a:bodyPr>
            <a:lstStyle/>
            <a:p>
              <a:r>
                <a:rPr lang="en-GB" sz="1000" dirty="0"/>
                <a:t>S1 width</a:t>
              </a:r>
            </a:p>
          </p:txBody>
        </p:sp>
        <p:cxnSp>
          <p:nvCxnSpPr>
            <p:cNvPr id="20" name="Straight Arrow Connector 19"/>
            <p:cNvCxnSpPr/>
            <p:nvPr/>
          </p:nvCxnSpPr>
          <p:spPr>
            <a:xfrm>
              <a:off x="2675238" y="5415545"/>
              <a:ext cx="3132438"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459892" y="5548184"/>
              <a:ext cx="2106828" cy="246221"/>
            </a:xfrm>
            <a:prstGeom prst="rect">
              <a:avLst/>
            </a:prstGeom>
            <a:noFill/>
          </p:spPr>
          <p:txBody>
            <a:bodyPr wrap="square" rtlCol="0">
              <a:spAutoFit/>
            </a:bodyPr>
            <a:lstStyle/>
            <a:p>
              <a:r>
                <a:rPr lang="en-GB" sz="1000" dirty="0"/>
                <a:t>L= Distance between slits</a:t>
              </a:r>
            </a:p>
          </p:txBody>
        </p:sp>
        <p:sp>
          <p:nvSpPr>
            <p:cNvPr id="22" name="Arc 21"/>
            <p:cNvSpPr/>
            <p:nvPr/>
          </p:nvSpPr>
          <p:spPr>
            <a:xfrm rot="13600504">
              <a:off x="3690322" y="4440530"/>
              <a:ext cx="556055" cy="574589"/>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TextBox 23"/>
                <p:cNvSpPr txBox="1"/>
                <p:nvPr/>
              </p:nvSpPr>
              <p:spPr>
                <a:xfrm>
                  <a:off x="3737919" y="4611169"/>
                  <a:ext cx="902044" cy="246221"/>
                </a:xfrm>
                <a:prstGeom prst="rect">
                  <a:avLst/>
                </a:prstGeom>
                <a:noFill/>
              </p:spPr>
              <p:txBody>
                <a:bodyPr wrap="square" rtlCol="0">
                  <a:spAutoFit/>
                </a:bodyPr>
                <a:lstStyle/>
                <a:p>
                  <a14:m>
                    <m:oMath xmlns:m="http://schemas.openxmlformats.org/officeDocument/2006/math">
                      <m:r>
                        <a:rPr lang="en-GB" sz="1000" i="1" dirty="0">
                          <a:latin typeface="Cambria Math"/>
                          <a:ea typeface="Cambria Math"/>
                        </a:rPr>
                        <m:t>𝛿</m:t>
                      </m:r>
                    </m:oMath>
                  </a14:m>
                  <a:r>
                    <a:rPr lang="el-GR" sz="1000" dirty="0"/>
                    <a:t>θ</a:t>
                  </a:r>
                  <a:endParaRPr lang="en-GB" sz="10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737919" y="4611169"/>
                  <a:ext cx="902044" cy="246221"/>
                </a:xfrm>
                <a:prstGeom prst="rect">
                  <a:avLst/>
                </a:prstGeom>
                <a:blipFill rotWithShape="1">
                  <a:blip r:embed="rId4"/>
                  <a:stretch>
                    <a:fillRect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6" name="TextBox 25"/>
              <p:cNvSpPr txBox="1"/>
              <p:nvPr/>
            </p:nvSpPr>
            <p:spPr>
              <a:xfrm>
                <a:off x="8047072" y="4785388"/>
                <a:ext cx="1893177" cy="4381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000" i="1">
                          <a:latin typeface="Cambria Math"/>
                          <a:ea typeface="Cambria Math"/>
                        </a:rPr>
                        <m:t>𝛿𝜃</m:t>
                      </m:r>
                      <m:r>
                        <a:rPr lang="en-GB" sz="1000" i="1">
                          <a:latin typeface="Cambria Math"/>
                          <a:ea typeface="Cambria Math"/>
                        </a:rPr>
                        <m:t>=</m:t>
                      </m:r>
                      <m:func>
                        <m:funcPr>
                          <m:ctrlPr>
                            <a:rPr lang="en-GB" sz="1000" i="1">
                              <a:latin typeface="Cambria Math" panose="02040503050406030204" pitchFamily="18" charset="0"/>
                              <a:ea typeface="Cambria Math"/>
                            </a:rPr>
                          </m:ctrlPr>
                        </m:funcPr>
                        <m:fName>
                          <m:sSup>
                            <m:sSupPr>
                              <m:ctrlPr>
                                <a:rPr lang="en-GB" sz="1000" i="1">
                                  <a:latin typeface="Cambria Math" panose="02040503050406030204" pitchFamily="18" charset="0"/>
                                  <a:ea typeface="Cambria Math"/>
                                </a:rPr>
                              </m:ctrlPr>
                            </m:sSupPr>
                            <m:e>
                              <m:r>
                                <m:rPr>
                                  <m:sty m:val="p"/>
                                </m:rPr>
                                <a:rPr lang="en-GB" sz="1000">
                                  <a:latin typeface="Cambria Math"/>
                                  <a:ea typeface="Cambria Math"/>
                                </a:rPr>
                                <m:t>tan</m:t>
                              </m:r>
                            </m:e>
                            <m:sup>
                              <m:r>
                                <a:rPr lang="en-GB" sz="1000" i="1">
                                  <a:latin typeface="Cambria Math"/>
                                  <a:ea typeface="Cambria Math"/>
                                </a:rPr>
                                <m:t>−1</m:t>
                              </m:r>
                            </m:sup>
                          </m:sSup>
                        </m:fName>
                        <m:e>
                          <m:d>
                            <m:dPr>
                              <m:ctrlPr>
                                <a:rPr lang="en-GB" sz="1000" i="1">
                                  <a:latin typeface="Cambria Math" panose="02040503050406030204" pitchFamily="18" charset="0"/>
                                  <a:ea typeface="Cambria Math"/>
                                </a:rPr>
                              </m:ctrlPr>
                            </m:dPr>
                            <m:e>
                              <m:f>
                                <m:fPr>
                                  <m:ctrlPr>
                                    <a:rPr lang="en-GB" sz="1000" i="1">
                                      <a:latin typeface="Cambria Math" panose="02040503050406030204" pitchFamily="18" charset="0"/>
                                      <a:ea typeface="Cambria Math"/>
                                    </a:rPr>
                                  </m:ctrlPr>
                                </m:fPr>
                                <m:num>
                                  <m:r>
                                    <a:rPr lang="en-GB" sz="1000" i="1">
                                      <a:latin typeface="Cambria Math"/>
                                      <a:ea typeface="Cambria Math"/>
                                    </a:rPr>
                                    <m:t>𝑆</m:t>
                                  </m:r>
                                  <m:r>
                                    <a:rPr lang="en-GB" sz="1000" i="1">
                                      <a:latin typeface="Cambria Math"/>
                                      <a:ea typeface="Cambria Math"/>
                                    </a:rPr>
                                    <m:t>1+</m:t>
                                  </m:r>
                                  <m:r>
                                    <a:rPr lang="en-GB" sz="1000" i="1">
                                      <a:latin typeface="Cambria Math"/>
                                      <a:ea typeface="Cambria Math"/>
                                    </a:rPr>
                                    <m:t>𝑆</m:t>
                                  </m:r>
                                  <m:r>
                                    <a:rPr lang="en-GB" sz="1000" i="1">
                                      <a:latin typeface="Cambria Math"/>
                                      <a:ea typeface="Cambria Math"/>
                                    </a:rPr>
                                    <m:t>2</m:t>
                                  </m:r>
                                </m:num>
                                <m:den>
                                  <m:r>
                                    <a:rPr lang="en-GB" sz="1000" i="1">
                                      <a:latin typeface="Cambria Math"/>
                                      <a:ea typeface="Cambria Math"/>
                                    </a:rPr>
                                    <m:t>2</m:t>
                                  </m:r>
                                  <m:r>
                                    <a:rPr lang="en-GB" sz="1000" i="1">
                                      <a:latin typeface="Cambria Math"/>
                                      <a:ea typeface="Cambria Math"/>
                                    </a:rPr>
                                    <m:t>𝐿</m:t>
                                  </m:r>
                                </m:den>
                              </m:f>
                            </m:e>
                          </m:d>
                        </m:e>
                      </m:func>
                    </m:oMath>
                  </m:oMathPara>
                </a14:m>
                <a:endParaRPr lang="en-GB" sz="1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8047072" y="4785388"/>
                <a:ext cx="1893177" cy="43813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590365" y="4220233"/>
                <a:ext cx="1236479" cy="3804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000" i="1">
                          <a:latin typeface="Cambria Math"/>
                          <a:ea typeface="Cambria Math"/>
                        </a:rPr>
                        <m:t>𝜃</m:t>
                      </m:r>
                      <m:r>
                        <a:rPr lang="en-GB" sz="1000" i="1">
                          <a:latin typeface="Cambria Math"/>
                          <a:ea typeface="Cambria Math"/>
                        </a:rPr>
                        <m:t>=</m:t>
                      </m:r>
                      <m:f>
                        <m:fPr>
                          <m:ctrlPr>
                            <a:rPr lang="en-GB" sz="1000" i="1">
                              <a:latin typeface="Cambria Math" panose="02040503050406030204" pitchFamily="18" charset="0"/>
                              <a:ea typeface="Cambria Math"/>
                            </a:rPr>
                          </m:ctrlPr>
                        </m:fPr>
                        <m:num>
                          <m:r>
                            <a:rPr lang="en-GB" sz="1000" i="1">
                              <a:latin typeface="Cambria Math"/>
                              <a:ea typeface="Cambria Math"/>
                            </a:rPr>
                            <m:t>𝑆</m:t>
                          </m:r>
                          <m:r>
                            <a:rPr lang="en-GB" sz="1000" i="1">
                              <a:latin typeface="Cambria Math"/>
                              <a:ea typeface="Cambria Math"/>
                            </a:rPr>
                            <m:t>1+</m:t>
                          </m:r>
                          <m:r>
                            <a:rPr lang="en-GB" sz="1000" i="1">
                              <a:latin typeface="Cambria Math"/>
                              <a:ea typeface="Cambria Math"/>
                            </a:rPr>
                            <m:t>𝑆</m:t>
                          </m:r>
                          <m:r>
                            <a:rPr lang="en-GB" sz="1000" i="1">
                              <a:latin typeface="Cambria Math"/>
                              <a:ea typeface="Cambria Math"/>
                            </a:rPr>
                            <m:t>2</m:t>
                          </m:r>
                        </m:num>
                        <m:den>
                          <m:r>
                            <a:rPr lang="en-GB" sz="1000" i="1">
                              <a:latin typeface="Cambria Math"/>
                              <a:ea typeface="Cambria Math"/>
                            </a:rPr>
                            <m:t>𝐿</m:t>
                          </m:r>
                        </m:den>
                      </m:f>
                    </m:oMath>
                  </m:oMathPara>
                </a14:m>
                <a:endParaRPr lang="en-GB" sz="1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7590365" y="4220233"/>
                <a:ext cx="1236479" cy="380489"/>
              </a:xfrm>
              <a:prstGeom prst="rect">
                <a:avLst/>
              </a:prstGeom>
              <a:blipFill>
                <a:blip r:embed="rId6"/>
                <a:stretch>
                  <a:fillRect/>
                </a:stretch>
              </a:blipFill>
            </p:spPr>
            <p:txBody>
              <a:bodyPr/>
              <a:lstStyle/>
              <a:p>
                <a:r>
                  <a:rPr lang="en-GB">
                    <a:noFill/>
                  </a:rPr>
                  <a:t> </a:t>
                </a:r>
              </a:p>
            </p:txBody>
          </p:sp>
        </mc:Fallback>
      </mc:AlternateContent>
      <p:sp>
        <p:nvSpPr>
          <p:cNvPr id="28" name="TextBox 27"/>
          <p:cNvSpPr txBox="1"/>
          <p:nvPr/>
        </p:nvSpPr>
        <p:spPr>
          <a:xfrm>
            <a:off x="8752704" y="4236768"/>
            <a:ext cx="1588897" cy="276999"/>
          </a:xfrm>
          <a:prstGeom prst="rect">
            <a:avLst/>
          </a:prstGeom>
          <a:noFill/>
        </p:spPr>
        <p:txBody>
          <a:bodyPr wrap="none" rtlCol="0">
            <a:spAutoFit/>
          </a:bodyPr>
          <a:lstStyle/>
          <a:p>
            <a:r>
              <a:rPr lang="en-GB" sz="1200" dirty="0"/>
              <a:t>Collimation Equation</a:t>
            </a:r>
          </a:p>
        </p:txBody>
      </p:sp>
      <p:sp>
        <p:nvSpPr>
          <p:cNvPr id="29" name="Rectangle 28"/>
          <p:cNvSpPr/>
          <p:nvPr/>
        </p:nvSpPr>
        <p:spPr>
          <a:xfrm>
            <a:off x="8208603" y="4717378"/>
            <a:ext cx="1631494" cy="6083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DB1ED00E-5274-4905-A32A-B93C043D89DD}"/>
              </a:ext>
            </a:extLst>
          </p:cNvPr>
          <p:cNvSpPr>
            <a:spLocks noGrp="1"/>
          </p:cNvSpPr>
          <p:nvPr>
            <p:ph type="sldNum" sz="quarter" idx="12"/>
          </p:nvPr>
        </p:nvSpPr>
        <p:spPr/>
        <p:txBody>
          <a:bodyPr/>
          <a:lstStyle/>
          <a:p>
            <a:fld id="{BBAAB195-B577-5546-8349-9DDA93B6129E}" type="slidenum">
              <a:rPr lang="en-US" smtClean="0"/>
              <a:t>113</a:t>
            </a:fld>
            <a:endParaRPr lang="en-US"/>
          </a:p>
        </p:txBody>
      </p:sp>
    </p:spTree>
    <p:extLst>
      <p:ext uri="{BB962C8B-B14F-4D97-AF65-F5344CB8AC3E}">
        <p14:creationId xmlns:p14="http://schemas.microsoft.com/office/powerpoint/2010/main" val="14078576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0"/>
            <a:ext cx="8229600" cy="838200"/>
          </a:xfrm>
        </p:spPr>
        <p:txBody>
          <a:bodyPr/>
          <a:lstStyle/>
          <a:p>
            <a:r>
              <a:rPr lang="en-GB" sz="3600" dirty="0">
                <a:solidFill>
                  <a:srgbClr val="002060"/>
                </a:solidFill>
              </a:rPr>
              <a:t>Poisson or Gaussian?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33575" y="790575"/>
                <a:ext cx="8229600" cy="5238750"/>
              </a:xfrm>
            </p:spPr>
            <p:txBody>
              <a:bodyPr>
                <a:normAutofit lnSpcReduction="10000"/>
              </a:bodyPr>
              <a:lstStyle/>
              <a:p>
                <a:r>
                  <a:rPr lang="en-GB" sz="1200" dirty="0"/>
                  <a:t>The Poisson distribution is the distribution function appropriate for modelling discrete events such as Neutron and X-ray counting.</a:t>
                </a:r>
              </a:p>
              <a:p>
                <a:endParaRPr lang="en-GB" sz="1200" dirty="0"/>
              </a:p>
              <a:p>
                <a:r>
                  <a:rPr lang="en-GB" sz="1200" dirty="0"/>
                  <a:t>Something obeys Poisson's distribution if:</a:t>
                </a:r>
              </a:p>
              <a:p>
                <a:pPr marL="0" indent="0">
                  <a:buNone/>
                </a:pPr>
                <a:endParaRPr lang="en-GB" sz="1200" dirty="0"/>
              </a:p>
              <a:p>
                <a:pPr lvl="1"/>
                <a:r>
                  <a:rPr lang="en-GB" sz="800" b="1" dirty="0"/>
                  <a:t>Counts are of rare events.</a:t>
                </a:r>
              </a:p>
              <a:p>
                <a:pPr lvl="1"/>
                <a:r>
                  <a:rPr lang="en-GB" sz="800" b="1" dirty="0"/>
                  <a:t>All events are independent.</a:t>
                </a:r>
              </a:p>
              <a:p>
                <a:pPr lvl="1"/>
                <a:r>
                  <a:rPr lang="en-GB" sz="800" b="1" dirty="0"/>
                  <a:t>The average rate does not change over the period of interest.</a:t>
                </a:r>
              </a:p>
              <a:p>
                <a:endParaRPr lang="en-GB" sz="1200" dirty="0"/>
              </a:p>
              <a:p>
                <a:r>
                  <a:rPr lang="en-GB" sz="1200" dirty="0"/>
                  <a:t>Poisson statistics display a an asymmetric distribution for a low mean. However as the mean value of a Poisson distribution gets bigger then it eventually starts to closely resemble the Gaussian distribution.</a:t>
                </a:r>
              </a:p>
              <a:p>
                <a:endParaRPr lang="en-GB" sz="1200" dirty="0"/>
              </a:p>
              <a:p>
                <a:r>
                  <a:rPr lang="en-GB" sz="1200" dirty="0"/>
                  <a:t>As a rule of thumb once the mean of a Poisson distribution </a:t>
                </a:r>
                <a14:m>
                  <m:oMath xmlns:m="http://schemas.openxmlformats.org/officeDocument/2006/math">
                    <m:acc>
                      <m:accPr>
                        <m:chr m:val="̅"/>
                        <m:ctrlPr>
                          <a:rPr lang="en-GB" sz="1200" i="1">
                            <a:latin typeface="Cambria Math" panose="02040503050406030204" pitchFamily="18" charset="0"/>
                          </a:rPr>
                        </m:ctrlPr>
                      </m:accPr>
                      <m:e>
                        <m:r>
                          <a:rPr lang="en-GB" sz="1200" i="1">
                            <a:latin typeface="Cambria Math"/>
                          </a:rPr>
                          <m:t>𝑁</m:t>
                        </m:r>
                      </m:e>
                    </m:acc>
                    <m:r>
                      <a:rPr lang="en-GB" sz="1200" i="1">
                        <a:latin typeface="Cambria Math"/>
                        <a:ea typeface="Cambria Math"/>
                      </a:rPr>
                      <m:t>≥35</m:t>
                    </m:r>
                  </m:oMath>
                </a14:m>
                <a:r>
                  <a:rPr lang="en-GB" sz="1200" dirty="0"/>
                  <a:t> then the asymmetry in the Poisson distribution is said to be negligible and Gaussian stats can be used.</a:t>
                </a:r>
              </a:p>
              <a:p>
                <a:endParaRPr lang="en-GB" sz="1200" dirty="0"/>
              </a:p>
              <a:p>
                <a:r>
                  <a:rPr lang="en-GB" sz="1200" dirty="0"/>
                  <a:t>If an experiment yields a mean count of </a:t>
                </a:r>
                <a14:m>
                  <m:oMath xmlns:m="http://schemas.openxmlformats.org/officeDocument/2006/math">
                    <m:r>
                      <a:rPr lang="en-GB" sz="1200" i="1">
                        <a:latin typeface="Cambria Math"/>
                      </a:rPr>
                      <m:t>𝑁</m:t>
                    </m:r>
                  </m:oMath>
                </a14:m>
                <a:r>
                  <a:rPr lang="en-GB" sz="1200" dirty="0"/>
                  <a:t> the best estimate of the error in this quantity is </a:t>
                </a:r>
                <a14:m>
                  <m:oMath xmlns:m="http://schemas.openxmlformats.org/officeDocument/2006/math">
                    <m:rad>
                      <m:radPr>
                        <m:degHide m:val="on"/>
                        <m:ctrlPr>
                          <a:rPr lang="en-GB" sz="1200" i="1">
                            <a:latin typeface="Cambria Math" panose="02040503050406030204" pitchFamily="18" charset="0"/>
                          </a:rPr>
                        </m:ctrlPr>
                      </m:radPr>
                      <m:deg/>
                      <m:e>
                        <m:r>
                          <a:rPr lang="en-GB" sz="1200" i="1">
                            <a:latin typeface="Cambria Math"/>
                          </a:rPr>
                          <m:t>𝑁</m:t>
                        </m:r>
                      </m:e>
                    </m:rad>
                  </m:oMath>
                </a14:m>
                <a:r>
                  <a:rPr lang="en-GB" sz="1200" dirty="0"/>
                  <a:t>. We therefore report each measurement as </a:t>
                </a:r>
                <a14:m>
                  <m:oMath xmlns:m="http://schemas.openxmlformats.org/officeDocument/2006/math">
                    <m:r>
                      <a:rPr lang="en-GB" sz="1200" i="1">
                        <a:latin typeface="Cambria Math"/>
                        <a:ea typeface="Cambria Math"/>
                      </a:rPr>
                      <m:t>𝑁</m:t>
                    </m:r>
                    <m:r>
                      <a:rPr lang="en-GB" sz="1200" i="1">
                        <a:latin typeface="Cambria Math"/>
                        <a:ea typeface="Cambria Math"/>
                      </a:rPr>
                      <m:t>±</m:t>
                    </m:r>
                    <m:rad>
                      <m:radPr>
                        <m:degHide m:val="on"/>
                        <m:ctrlPr>
                          <a:rPr lang="en-GB" sz="1200" i="1">
                            <a:latin typeface="Cambria Math" panose="02040503050406030204" pitchFamily="18" charset="0"/>
                          </a:rPr>
                        </m:ctrlPr>
                      </m:radPr>
                      <m:deg/>
                      <m:e>
                        <m:r>
                          <a:rPr lang="en-GB" sz="1200" i="1">
                            <a:latin typeface="Cambria Math"/>
                          </a:rPr>
                          <m:t>𝑁</m:t>
                        </m:r>
                      </m:e>
                    </m:rad>
                    <m:r>
                      <a:rPr lang="en-GB" sz="1200" i="1">
                        <a:latin typeface="Cambria Math"/>
                      </a:rPr>
                      <m:t>.</m:t>
                    </m:r>
                  </m:oMath>
                </a14:m>
                <a:endParaRPr lang="en-GB" sz="1200" dirty="0"/>
              </a:p>
              <a:p>
                <a:endParaRPr lang="en-GB" sz="1200" dirty="0"/>
              </a:p>
              <a:p>
                <a:r>
                  <a:rPr lang="en-GB" sz="1200" dirty="0"/>
                  <a:t>This is useful to know as it is a ready way to calculate error bars for both X-rays and neutron data.</a:t>
                </a:r>
              </a:p>
              <a:p>
                <a:endParaRPr lang="en-GB" sz="1200" dirty="0"/>
              </a:p>
              <a:p>
                <a:r>
                  <a:rPr lang="en-GB" sz="1200" dirty="0"/>
                  <a:t>It also provides an effect method of knowing when to stop counting e.g. At high Q counting can be very time consuming.</a:t>
                </a:r>
              </a:p>
              <a:p>
                <a:endParaRPr lang="en-GB" sz="1200" dirty="0"/>
              </a:p>
              <a:p>
                <a:endParaRPr lang="en-GB"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33575" y="790575"/>
                <a:ext cx="8229600" cy="5238750"/>
              </a:xfrm>
              <a:blipFill>
                <a:blip r:embed="rId2"/>
                <a:stretch>
                  <a:fillRect t="-931"/>
                </a:stretch>
              </a:blipFill>
            </p:spPr>
            <p:txBody>
              <a:bodyPr/>
              <a:lstStyle/>
              <a:p>
                <a:r>
                  <a:rPr lang="en-GB">
                    <a:noFill/>
                  </a:rPr>
                  <a:t> </a:t>
                </a:r>
              </a:p>
            </p:txBody>
          </p:sp>
        </mc:Fallback>
      </mc:AlternateContent>
      <p:sp>
        <p:nvSpPr>
          <p:cNvPr id="4" name="TextBox 3"/>
          <p:cNvSpPr txBox="1"/>
          <p:nvPr/>
        </p:nvSpPr>
        <p:spPr>
          <a:xfrm>
            <a:off x="1524001" y="5819775"/>
            <a:ext cx="4019549" cy="923330"/>
          </a:xfrm>
          <a:prstGeom prst="rect">
            <a:avLst/>
          </a:prstGeom>
          <a:noFill/>
        </p:spPr>
        <p:txBody>
          <a:bodyPr wrap="square" rtlCol="0">
            <a:spAutoFit/>
          </a:bodyPr>
          <a:lstStyle/>
          <a:p>
            <a:r>
              <a:rPr lang="en-GB" sz="1400" dirty="0"/>
              <a:t>See: See chapter 3 of Hughes and Hase</a:t>
            </a:r>
          </a:p>
          <a:p>
            <a:pPr marL="228600" indent="-228600">
              <a:buAutoNum type="arabicParenR"/>
            </a:pPr>
            <a:r>
              <a:rPr lang="en-GB" sz="1000" dirty="0"/>
              <a:t>Measurement and their uncertainties A practical guide to Modern Error Analysis - Ifan Hughes and Thomas P.A. Hase.</a:t>
            </a:r>
          </a:p>
          <a:p>
            <a:pPr marL="228600" indent="-228600">
              <a:buAutoNum type="arabicParenR"/>
            </a:pPr>
            <a:r>
              <a:rPr lang="en-GB" sz="1000" dirty="0"/>
              <a:t>A practical guide to Data analysis for physical Science Students – Louis Lyons</a:t>
            </a:r>
          </a:p>
        </p:txBody>
      </p:sp>
      <p:sp>
        <p:nvSpPr>
          <p:cNvPr id="5" name="Rectangle 4"/>
          <p:cNvSpPr/>
          <p:nvPr/>
        </p:nvSpPr>
        <p:spPr>
          <a:xfrm>
            <a:off x="2314576" y="3762375"/>
            <a:ext cx="7534275" cy="552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TextBox 5"/>
              <p:cNvSpPr txBox="1"/>
              <p:nvPr/>
            </p:nvSpPr>
            <p:spPr>
              <a:xfrm>
                <a:off x="4590984" y="5133976"/>
                <a:ext cx="2981457" cy="48083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a:rPr>
                        <m:t>𝑃𝑒𝑟𝑐𝑒𝑛𝑡𝑎𝑔𝑒</m:t>
                      </m:r>
                      <m:r>
                        <a:rPr lang="en-GB" sz="1200" i="1">
                          <a:latin typeface="Cambria Math"/>
                        </a:rPr>
                        <m:t> </m:t>
                      </m:r>
                      <m:r>
                        <a:rPr lang="en-GB" sz="1200" i="1">
                          <a:latin typeface="Cambria Math"/>
                        </a:rPr>
                        <m:t>𝑒𝑟𝑟𝑜𝑟</m:t>
                      </m:r>
                      <m:r>
                        <a:rPr lang="en-GB" sz="1200" i="1">
                          <a:latin typeface="Cambria Math"/>
                        </a:rPr>
                        <m:t>= </m:t>
                      </m:r>
                      <m:f>
                        <m:fPr>
                          <m:ctrlPr>
                            <a:rPr lang="en-GB" sz="1200" i="1">
                              <a:latin typeface="Cambria Math" panose="02040503050406030204" pitchFamily="18" charset="0"/>
                            </a:rPr>
                          </m:ctrlPr>
                        </m:fPr>
                        <m:num>
                          <m:rad>
                            <m:radPr>
                              <m:degHide m:val="on"/>
                              <m:ctrlPr>
                                <a:rPr lang="en-GB" sz="1200" i="1">
                                  <a:latin typeface="Cambria Math" panose="02040503050406030204" pitchFamily="18" charset="0"/>
                                </a:rPr>
                              </m:ctrlPr>
                            </m:radPr>
                            <m:deg/>
                            <m:e>
                              <m:r>
                                <a:rPr lang="en-GB" sz="1200" i="1">
                                  <a:latin typeface="Cambria Math"/>
                                </a:rPr>
                                <m:t>𝑁</m:t>
                              </m:r>
                            </m:e>
                          </m:rad>
                        </m:num>
                        <m:den>
                          <m:r>
                            <a:rPr lang="en-GB" sz="1200" i="1">
                              <a:latin typeface="Cambria Math"/>
                            </a:rPr>
                            <m:t>𝑁</m:t>
                          </m:r>
                        </m:den>
                      </m:f>
                      <m:r>
                        <a:rPr lang="en-GB" sz="1200" i="1">
                          <a:latin typeface="Cambria Math"/>
                          <a:ea typeface="Cambria Math"/>
                        </a:rPr>
                        <m:t>≤1%= </m:t>
                      </m:r>
                      <m:f>
                        <m:fPr>
                          <m:ctrlPr>
                            <a:rPr lang="en-GB" sz="1200" i="1">
                              <a:latin typeface="Cambria Math" panose="02040503050406030204" pitchFamily="18" charset="0"/>
                              <a:ea typeface="Cambria Math"/>
                            </a:rPr>
                          </m:ctrlPr>
                        </m:fPr>
                        <m:num>
                          <m:r>
                            <a:rPr lang="en-GB" sz="1200" i="1">
                              <a:latin typeface="Cambria Math"/>
                              <a:ea typeface="Cambria Math"/>
                            </a:rPr>
                            <m:t>100</m:t>
                          </m:r>
                        </m:num>
                        <m:den>
                          <m:r>
                            <a:rPr lang="en-GB" sz="1200" i="1">
                              <a:latin typeface="Cambria Math"/>
                              <a:ea typeface="Cambria Math"/>
                            </a:rPr>
                            <m:t>10000</m:t>
                          </m:r>
                        </m:den>
                      </m:f>
                    </m:oMath>
                  </m:oMathPara>
                </a14:m>
                <a:endParaRPr lang="en-GB" sz="1200" dirty="0"/>
              </a:p>
            </p:txBody>
          </p:sp>
        </mc:Choice>
        <mc:Fallback xmlns="">
          <p:sp>
            <p:nvSpPr>
              <p:cNvPr id="6" name="TextBox 5"/>
              <p:cNvSpPr txBox="1">
                <a:spLocks noRot="1" noChangeAspect="1" noMove="1" noResize="1" noEditPoints="1" noAdjustHandles="1" noChangeArrowheads="1" noChangeShapeType="1" noTextEdit="1"/>
              </p:cNvSpPr>
              <p:nvPr/>
            </p:nvSpPr>
            <p:spPr>
              <a:xfrm>
                <a:off x="4590984" y="5133976"/>
                <a:ext cx="2981457" cy="480837"/>
              </a:xfrm>
              <a:prstGeom prst="rect">
                <a:avLst/>
              </a:prstGeom>
              <a:blipFill>
                <a:blip r:embed="rId3"/>
                <a:stretch>
                  <a:fillRect b="-1266"/>
                </a:stretch>
              </a:blipFill>
            </p:spPr>
            <p:txBody>
              <a:bodyPr/>
              <a:lstStyle/>
              <a:p>
                <a:r>
                  <a:rPr lang="en-GB">
                    <a:noFill/>
                  </a:rPr>
                  <a:t> </a:t>
                </a:r>
              </a:p>
            </p:txBody>
          </p:sp>
        </mc:Fallback>
      </mc:AlternateContent>
      <p:sp>
        <p:nvSpPr>
          <p:cNvPr id="7" name="Rectangle 6"/>
          <p:cNvSpPr/>
          <p:nvPr/>
        </p:nvSpPr>
        <p:spPr>
          <a:xfrm>
            <a:off x="4590984" y="5133975"/>
            <a:ext cx="2981457"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lide Number Placeholder 7">
            <a:extLst>
              <a:ext uri="{FF2B5EF4-FFF2-40B4-BE49-F238E27FC236}">
                <a16:creationId xmlns:a16="http://schemas.microsoft.com/office/drawing/2014/main" id="{58827DFE-4EEA-408B-91FA-547938C363B6}"/>
              </a:ext>
            </a:extLst>
          </p:cNvPr>
          <p:cNvSpPr>
            <a:spLocks noGrp="1"/>
          </p:cNvSpPr>
          <p:nvPr>
            <p:ph type="sldNum" sz="quarter" idx="12"/>
          </p:nvPr>
        </p:nvSpPr>
        <p:spPr/>
        <p:txBody>
          <a:bodyPr/>
          <a:lstStyle/>
          <a:p>
            <a:fld id="{BBAAB195-B577-5546-8349-9DDA93B6129E}" type="slidenum">
              <a:rPr lang="en-US" smtClean="0"/>
              <a:t>114</a:t>
            </a:fld>
            <a:endParaRPr lang="en-US"/>
          </a:p>
        </p:txBody>
      </p:sp>
    </p:spTree>
    <p:extLst>
      <p:ext uri="{BB962C8B-B14F-4D97-AF65-F5344CB8AC3E}">
        <p14:creationId xmlns:p14="http://schemas.microsoft.com/office/powerpoint/2010/main" val="1521009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hape 348"/>
          <p:cNvSpPr>
            <a:spLocks noGrp="1"/>
          </p:cNvSpPr>
          <p:nvPr>
            <p:ph type="title"/>
          </p:nvPr>
        </p:nvSpPr>
        <p:spPr>
          <a:xfrm>
            <a:off x="0" y="222"/>
            <a:ext cx="9144000" cy="884238"/>
          </a:xfrm>
        </p:spPr>
        <p:txBody>
          <a:bodyPr>
            <a:normAutofit/>
          </a:bodyPr>
          <a:lstStyle/>
          <a:p>
            <a:r>
              <a:rPr lang="en-US" altLang="en-US" sz="3600" b="0" dirty="0">
                <a:latin typeface="+mj-lt"/>
                <a:cs typeface="Helvetica" panose="020B0604020202020204" pitchFamily="34" charset="0"/>
              </a:rPr>
              <a:t>Scattering length</a:t>
            </a:r>
          </a:p>
        </p:txBody>
      </p:sp>
      <p:sp>
        <p:nvSpPr>
          <p:cNvPr id="350" name="Shape 350"/>
          <p:cNvSpPr/>
          <p:nvPr/>
        </p:nvSpPr>
        <p:spPr>
          <a:xfrm>
            <a:off x="252380" y="850436"/>
            <a:ext cx="8074025" cy="331787"/>
          </a:xfrm>
          <a:prstGeom prst="rect">
            <a:avLst/>
          </a:prstGeom>
          <a:ln w="12700">
            <a:miter lim="400000"/>
          </a:ln>
          <a:extLst>
            <a:ext uri="{C572A759-6A51-4108-AA02-DFA0A04FC94B}"/>
          </a:extLst>
        </p:spPr>
        <p:txBody>
          <a:bodyPr lIns="35719" tIns="35719" rIns="35719" bIns="35719">
            <a:spAutoFit/>
          </a:bodyPr>
          <a:lstStyle/>
          <a:p>
            <a:pPr marL="285750" indent="-285750" eaLnBrk="1" hangingPunct="1">
              <a:buFont typeface="Arial" panose="020B0604020202020204" pitchFamily="34" charset="0"/>
              <a:buChar char="•"/>
              <a:defRPr/>
            </a:pPr>
            <a:r>
              <a:rPr sz="1687" dirty="0">
                <a:latin typeface="Helvetica" panose="020B0604020202020204" pitchFamily="34" charset="0"/>
                <a:cs typeface="Helvetica" panose="020B0604020202020204" pitchFamily="34" charset="0"/>
              </a:rPr>
              <a:t>Scattering power of an atom in the sample expressed as a scattering length b: </a:t>
            </a:r>
          </a:p>
        </p:txBody>
      </p:sp>
      <p:sp>
        <p:nvSpPr>
          <p:cNvPr id="351" name="Shape 351"/>
          <p:cNvSpPr/>
          <p:nvPr/>
        </p:nvSpPr>
        <p:spPr>
          <a:xfrm>
            <a:off x="252380" y="4247881"/>
            <a:ext cx="11711709" cy="1318374"/>
          </a:xfrm>
          <a:prstGeom prst="rect">
            <a:avLst/>
          </a:prstGeom>
          <a:ln w="12700">
            <a:miter lim="400000"/>
          </a:ln>
          <a:extLst>
            <a:ext uri="{C572A759-6A51-4108-AA02-DFA0A04FC94B}"/>
          </a:extLst>
        </p:spPr>
        <p:txBody>
          <a:bodyPr wrap="square" lIns="35719" tIns="35719" rIns="35719" bIns="35719">
            <a:spAutoFit/>
          </a:bodyPr>
          <a:lstStyle>
            <a:lvl1pPr marL="381000" indent="-381000">
              <a:lnSpc>
                <a:spcPct val="120000"/>
              </a:lnSpc>
              <a:buSzPct val="100000"/>
              <a:buChar char="•"/>
            </a:lvl1pPr>
          </a:lstStyle>
          <a:p>
            <a:pPr eaLnBrk="1" hangingPunct="1">
              <a:defRPr/>
            </a:pPr>
            <a:r>
              <a:rPr sz="1687" dirty="0">
                <a:latin typeface="Helvetica" panose="020B0604020202020204" pitchFamily="34" charset="0"/>
                <a:cs typeface="Helvetica" panose="020B0604020202020204" pitchFamily="34" charset="0"/>
              </a:rPr>
              <a:t>For neutrons, b varies randomly through the periodic table - light atoms more visible, larger contrast between adjacent elements.</a:t>
            </a:r>
            <a:endParaRPr lang="en-GB" sz="1687" dirty="0">
              <a:latin typeface="Helvetica" panose="020B0604020202020204" pitchFamily="34" charset="0"/>
              <a:cs typeface="Helvetica" panose="020B0604020202020204" pitchFamily="34" charset="0"/>
            </a:endParaRPr>
          </a:p>
          <a:p>
            <a:pPr eaLnBrk="1" hangingPunct="1">
              <a:defRPr/>
            </a:pPr>
            <a:r>
              <a:rPr lang="en-GB" sz="1687" dirty="0">
                <a:latin typeface="Helvetica" panose="020B0604020202020204" pitchFamily="34" charset="0"/>
                <a:cs typeface="Helvetica" panose="020B0604020202020204" pitchFamily="34" charset="0"/>
              </a:rPr>
              <a:t>Isotopes of the same element scatter differently unlike x-rays.</a:t>
            </a:r>
          </a:p>
          <a:p>
            <a:pPr eaLnBrk="1" hangingPunct="1">
              <a:defRPr/>
            </a:pPr>
            <a:r>
              <a:rPr lang="en-GB" sz="1687" dirty="0">
                <a:latin typeface="Helvetica" panose="020B0604020202020204" pitchFamily="34" charset="0"/>
                <a:cs typeface="Helvetica" panose="020B0604020202020204" pitchFamily="34" charset="0"/>
              </a:rPr>
              <a:t>X-rays scattering factor f scales as Z</a:t>
            </a:r>
            <a:r>
              <a:rPr lang="en-GB" sz="1687" baseline="30000" dirty="0">
                <a:latin typeface="Helvetica" panose="020B0604020202020204" pitchFamily="34" charset="0"/>
                <a:cs typeface="Helvetica" panose="020B0604020202020204" pitchFamily="34" charset="0"/>
              </a:rPr>
              <a:t>4</a:t>
            </a:r>
            <a:endParaRPr sz="1687" dirty="0">
              <a:latin typeface="Helvetica" panose="020B0604020202020204" pitchFamily="34" charset="0"/>
              <a:cs typeface="Helvetica" panose="020B0604020202020204" pitchFamily="34" charset="0"/>
            </a:endParaRPr>
          </a:p>
        </p:txBody>
      </p:sp>
      <p:grpSp>
        <p:nvGrpSpPr>
          <p:cNvPr id="26630" name="Group 377"/>
          <p:cNvGrpSpPr>
            <a:grpSpLocks/>
          </p:cNvGrpSpPr>
          <p:nvPr/>
        </p:nvGrpSpPr>
        <p:grpSpPr bwMode="auto">
          <a:xfrm>
            <a:off x="1503703" y="1464706"/>
            <a:ext cx="5331206" cy="2553111"/>
            <a:chOff x="1636095" y="-150068"/>
            <a:chExt cx="6436178" cy="3677567"/>
          </a:xfrm>
        </p:grpSpPr>
        <p:sp>
          <p:nvSpPr>
            <p:cNvPr id="352" name="Shape 352"/>
            <p:cNvSpPr/>
            <p:nvPr/>
          </p:nvSpPr>
          <p:spPr>
            <a:xfrm>
              <a:off x="6510307" y="3004694"/>
              <a:ext cx="1472204" cy="492313"/>
            </a:xfrm>
            <a:prstGeom prst="rect">
              <a:avLst/>
            </a:prstGeom>
            <a:noFill/>
            <a:ln w="12700" cap="flat">
              <a:noFill/>
              <a:miter lim="400000"/>
            </a:ln>
            <a:effectLst/>
            <a:extLst>
              <a:ext uri="{C572A759-6A51-4108-AA02-DFA0A04FC94B}"/>
            </a:extLst>
          </p:spPr>
          <p:txBody>
            <a:bodyPr lIns="35719" tIns="35719" rIns="35719" bIns="35719" anchor="ctr"/>
            <a:lstStyle>
              <a:lvl1pPr>
                <a:defRPr b="1"/>
              </a:lvl1pPr>
            </a:lstStyle>
            <a:p>
              <a:pPr eaLnBrk="1" hangingPunct="1">
                <a:defRPr/>
              </a:pPr>
              <a:r>
                <a:rPr sz="1687" dirty="0"/>
                <a:t>Neutrons</a:t>
              </a:r>
            </a:p>
          </p:txBody>
        </p:sp>
        <p:sp>
          <p:nvSpPr>
            <p:cNvPr id="353" name="Shape 353"/>
            <p:cNvSpPr/>
            <p:nvPr/>
          </p:nvSpPr>
          <p:spPr>
            <a:xfrm>
              <a:off x="1770310" y="-150068"/>
              <a:ext cx="1045447" cy="494574"/>
            </a:xfrm>
            <a:prstGeom prst="rect">
              <a:avLst/>
            </a:prstGeom>
            <a:noFill/>
            <a:ln w="12700" cap="flat">
              <a:noFill/>
              <a:miter lim="400000"/>
            </a:ln>
            <a:effectLst/>
            <a:extLst>
              <a:ext uri="{C572A759-6A51-4108-AA02-DFA0A04FC94B}"/>
            </a:extLst>
          </p:spPr>
          <p:txBody>
            <a:bodyPr lIns="35719" tIns="35719" rIns="35719" bIns="35719" anchor="ctr"/>
            <a:lstStyle>
              <a:lvl1pPr>
                <a:defRPr b="1"/>
              </a:lvl1pPr>
            </a:lstStyle>
            <a:p>
              <a:pPr eaLnBrk="1" hangingPunct="1">
                <a:defRPr/>
              </a:pPr>
              <a:r>
                <a:rPr sz="1687" dirty="0"/>
                <a:t>X-rays</a:t>
              </a:r>
            </a:p>
          </p:txBody>
        </p:sp>
        <p:sp>
          <p:nvSpPr>
            <p:cNvPr id="354" name="Shape 354"/>
            <p:cNvSpPr/>
            <p:nvPr/>
          </p:nvSpPr>
          <p:spPr>
            <a:xfrm>
              <a:off x="3497614" y="3037442"/>
              <a:ext cx="3204078" cy="426822"/>
            </a:xfrm>
            <a:prstGeom prst="rect">
              <a:avLst/>
            </a:prstGeom>
            <a:noFill/>
            <a:ln w="12700" cap="flat">
              <a:noFill/>
              <a:miter lim="400000"/>
            </a:ln>
            <a:effectLst/>
            <a:extLst>
              <a:ext uri="{C572A759-6A51-4108-AA02-DFA0A04FC94B}"/>
            </a:extLst>
          </p:spPr>
          <p:txBody>
            <a:bodyPr lIns="35719" tIns="35719" rIns="35719" bIns="35719"/>
            <a:lstStyle>
              <a:lvl1pPr>
                <a:defRPr sz="2000"/>
              </a:lvl1pPr>
            </a:lstStyle>
            <a:p>
              <a:pPr eaLnBrk="1" hangingPunct="1">
                <a:defRPr/>
              </a:pPr>
              <a:r>
                <a:rPr sz="1406" dirty="0">
                  <a:latin typeface="Helvetica" panose="020B0604020202020204" pitchFamily="34" charset="0"/>
                  <a:cs typeface="Helvetica" panose="020B0604020202020204" pitchFamily="34" charset="0"/>
                </a:rPr>
                <a:t>Figure adapted from NIST</a:t>
              </a:r>
            </a:p>
          </p:txBody>
        </p:sp>
        <p:grpSp>
          <p:nvGrpSpPr>
            <p:cNvPr id="26636" name="Group 369"/>
            <p:cNvGrpSpPr>
              <a:grpSpLocks/>
            </p:cNvGrpSpPr>
            <p:nvPr/>
          </p:nvGrpSpPr>
          <p:grpSpPr bwMode="auto">
            <a:xfrm>
              <a:off x="1636095" y="0"/>
              <a:ext cx="6436178" cy="3527499"/>
              <a:chOff x="0" y="0"/>
              <a:chExt cx="6436177" cy="3527498"/>
            </a:xfrm>
          </p:grpSpPr>
          <p:sp>
            <p:nvSpPr>
              <p:cNvPr id="355" name="Shape 355"/>
              <p:cNvSpPr/>
              <p:nvPr/>
            </p:nvSpPr>
            <p:spPr>
              <a:xfrm>
                <a:off x="0" y="2283009"/>
                <a:ext cx="1244488" cy="1244489"/>
              </a:xfrm>
              <a:prstGeom prst="ellipse">
                <a:avLst/>
              </a:prstGeom>
              <a:gradFill flip="none" rotWithShape="1">
                <a:gsLst>
                  <a:gs pos="58106">
                    <a:srgbClr val="FF00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56" name="Shape 356"/>
              <p:cNvSpPr/>
              <p:nvPr/>
            </p:nvSpPr>
            <p:spPr>
              <a:xfrm>
                <a:off x="1343728" y="2283009"/>
                <a:ext cx="378371" cy="378372"/>
              </a:xfrm>
              <a:prstGeom prst="ellipse">
                <a:avLst/>
              </a:prstGeom>
              <a:gradFill flip="none" rotWithShape="1">
                <a:gsLst>
                  <a:gs pos="13861">
                    <a:srgbClr val="FFFFFF"/>
                  </a:gs>
                  <a:gs pos="58106">
                    <a:srgbClr val="FF93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57" name="Shape 357"/>
              <p:cNvSpPr/>
              <p:nvPr/>
            </p:nvSpPr>
            <p:spPr>
              <a:xfrm>
                <a:off x="1970430" y="2274437"/>
                <a:ext cx="311861" cy="311862"/>
              </a:xfrm>
              <a:prstGeom prst="ellipse">
                <a:avLst/>
              </a:prstGeom>
              <a:gradFill flip="none" rotWithShape="1">
                <a:gsLst>
                  <a:gs pos="13861">
                    <a:srgbClr val="FFFFFF"/>
                  </a:gs>
                  <a:gs pos="58106">
                    <a:srgbClr val="FF93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58" name="Shape 358"/>
              <p:cNvSpPr/>
              <p:nvPr/>
            </p:nvSpPr>
            <p:spPr>
              <a:xfrm>
                <a:off x="2625299" y="2274437"/>
                <a:ext cx="287463" cy="287463"/>
              </a:xfrm>
              <a:prstGeom prst="ellipse">
                <a:avLst/>
              </a:prstGeom>
              <a:gradFill flip="none" rotWithShape="1">
                <a:gsLst>
                  <a:gs pos="13861">
                    <a:srgbClr val="FFFFFF"/>
                  </a:gs>
                  <a:gs pos="58106">
                    <a:srgbClr val="FF93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59" name="Shape 359"/>
              <p:cNvSpPr/>
              <p:nvPr/>
            </p:nvSpPr>
            <p:spPr>
              <a:xfrm>
                <a:off x="3378751" y="2274437"/>
                <a:ext cx="229948" cy="229948"/>
              </a:xfrm>
              <a:prstGeom prst="ellipse">
                <a:avLst/>
              </a:prstGeom>
              <a:gradFill flip="none" rotWithShape="1">
                <a:gsLst>
                  <a:gs pos="13861">
                    <a:srgbClr val="FFFFFF"/>
                  </a:gs>
                  <a:gs pos="58106">
                    <a:srgbClr val="FF93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0" name="Shape 360"/>
              <p:cNvSpPr/>
              <p:nvPr/>
            </p:nvSpPr>
            <p:spPr>
              <a:xfrm>
                <a:off x="4293573" y="2274437"/>
                <a:ext cx="208040" cy="208039"/>
              </a:xfrm>
              <a:prstGeom prst="ellipse">
                <a:avLst/>
              </a:prstGeom>
              <a:gradFill flip="none" rotWithShape="1">
                <a:gsLst>
                  <a:gs pos="13861">
                    <a:srgbClr val="FFFFFF"/>
                  </a:gs>
                  <a:gs pos="58106">
                    <a:srgbClr val="FF93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1" name="Shape 361"/>
              <p:cNvSpPr/>
              <p:nvPr/>
            </p:nvSpPr>
            <p:spPr>
              <a:xfrm>
                <a:off x="5392098" y="2274437"/>
                <a:ext cx="515958" cy="515958"/>
              </a:xfrm>
              <a:prstGeom prst="ellipse">
                <a:avLst/>
              </a:prstGeom>
              <a:gradFill flip="none" rotWithShape="1">
                <a:gsLst>
                  <a:gs pos="13861">
                    <a:srgbClr val="FFFFFF"/>
                  </a:gs>
                  <a:gs pos="58106">
                    <a:srgbClr val="FF93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2" name="Shape 362"/>
              <p:cNvSpPr/>
              <p:nvPr/>
            </p:nvSpPr>
            <p:spPr>
              <a:xfrm>
                <a:off x="4842854" y="0"/>
                <a:ext cx="1593323" cy="1593323"/>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3" name="Shape 363"/>
              <p:cNvSpPr/>
              <p:nvPr/>
            </p:nvSpPr>
            <p:spPr>
              <a:xfrm>
                <a:off x="3962652" y="727843"/>
                <a:ext cx="872522" cy="872521"/>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4" name="Shape 364"/>
              <p:cNvSpPr/>
              <p:nvPr/>
            </p:nvSpPr>
            <p:spPr>
              <a:xfrm>
                <a:off x="3054286" y="770092"/>
                <a:ext cx="844355" cy="844355"/>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5" name="Shape 365"/>
              <p:cNvSpPr/>
              <p:nvPr/>
            </p:nvSpPr>
            <p:spPr>
              <a:xfrm>
                <a:off x="2502483" y="1091448"/>
                <a:ext cx="515958" cy="515958"/>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6" name="Shape 366"/>
              <p:cNvSpPr/>
              <p:nvPr/>
            </p:nvSpPr>
            <p:spPr>
              <a:xfrm>
                <a:off x="1942783" y="1260472"/>
                <a:ext cx="389924" cy="389924"/>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7" name="Shape 367"/>
              <p:cNvSpPr/>
              <p:nvPr/>
            </p:nvSpPr>
            <p:spPr>
              <a:xfrm>
                <a:off x="1473695" y="1515210"/>
                <a:ext cx="85154" cy="85154"/>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68" name="Shape 368"/>
              <p:cNvSpPr/>
              <p:nvPr/>
            </p:nvSpPr>
            <p:spPr>
              <a:xfrm>
                <a:off x="530121" y="1508168"/>
                <a:ext cx="85154" cy="85154"/>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370" name="Shape 370"/>
            <p:cNvSpPr/>
            <p:nvPr/>
          </p:nvSpPr>
          <p:spPr>
            <a:xfrm>
              <a:off x="2027668" y="1684707"/>
              <a:ext cx="349987" cy="494573"/>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H</a:t>
              </a:r>
            </a:p>
          </p:txBody>
        </p:sp>
        <p:sp>
          <p:nvSpPr>
            <p:cNvPr id="371" name="Shape 371"/>
            <p:cNvSpPr/>
            <p:nvPr/>
          </p:nvSpPr>
          <p:spPr>
            <a:xfrm>
              <a:off x="2987310" y="1684707"/>
              <a:ext cx="349988" cy="494573"/>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D</a:t>
              </a:r>
            </a:p>
          </p:txBody>
        </p:sp>
        <p:sp>
          <p:nvSpPr>
            <p:cNvPr id="372" name="Shape 372"/>
            <p:cNvSpPr/>
            <p:nvPr/>
          </p:nvSpPr>
          <p:spPr>
            <a:xfrm>
              <a:off x="3574385" y="1684707"/>
              <a:ext cx="349988" cy="494573"/>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C</a:t>
              </a:r>
            </a:p>
          </p:txBody>
        </p:sp>
        <p:sp>
          <p:nvSpPr>
            <p:cNvPr id="373" name="Shape 373"/>
            <p:cNvSpPr/>
            <p:nvPr/>
          </p:nvSpPr>
          <p:spPr>
            <a:xfrm>
              <a:off x="4226943" y="1684707"/>
              <a:ext cx="368050" cy="494573"/>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O</a:t>
              </a:r>
            </a:p>
          </p:txBody>
        </p:sp>
        <p:sp>
          <p:nvSpPr>
            <p:cNvPr id="374" name="Shape 374"/>
            <p:cNvSpPr/>
            <p:nvPr/>
          </p:nvSpPr>
          <p:spPr>
            <a:xfrm>
              <a:off x="4897563" y="1684707"/>
              <a:ext cx="404180" cy="494573"/>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Si</a:t>
              </a:r>
            </a:p>
          </p:txBody>
        </p:sp>
        <p:sp>
          <p:nvSpPr>
            <p:cNvPr id="375" name="Shape 375"/>
            <p:cNvSpPr/>
            <p:nvPr/>
          </p:nvSpPr>
          <p:spPr>
            <a:xfrm>
              <a:off x="5805272" y="1684707"/>
              <a:ext cx="404180" cy="494573"/>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Al</a:t>
              </a:r>
            </a:p>
          </p:txBody>
        </p:sp>
        <p:sp>
          <p:nvSpPr>
            <p:cNvPr id="376" name="Shape 376"/>
            <p:cNvSpPr/>
            <p:nvPr/>
          </p:nvSpPr>
          <p:spPr>
            <a:xfrm>
              <a:off x="7058453" y="1684707"/>
              <a:ext cx="492240" cy="494573"/>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Fe</a:t>
              </a:r>
            </a:p>
          </p:txBody>
        </p:sp>
      </p:grpSp>
      <p:pic>
        <p:nvPicPr>
          <p:cNvPr id="2" name="Picture 1"/>
          <p:cNvPicPr>
            <a:picLocks noChangeAspect="1"/>
          </p:cNvPicPr>
          <p:nvPr/>
        </p:nvPicPr>
        <p:blipFill>
          <a:blip r:embed="rId3"/>
          <a:stretch>
            <a:fillRect/>
          </a:stretch>
        </p:blipFill>
        <p:spPr>
          <a:xfrm>
            <a:off x="7884761" y="906459"/>
            <a:ext cx="4129313" cy="3187829"/>
          </a:xfrm>
          <a:prstGeom prst="rect">
            <a:avLst/>
          </a:prstGeom>
        </p:spPr>
      </p:pic>
      <p:sp>
        <p:nvSpPr>
          <p:cNvPr id="3" name="Slide Number Placeholder 1">
            <a:extLst>
              <a:ext uri="{FF2B5EF4-FFF2-40B4-BE49-F238E27FC236}">
                <a16:creationId xmlns:a16="http://schemas.microsoft.com/office/drawing/2014/main" id="{6CC70FB6-A32B-E91B-D90F-D4D78011F51D}"/>
              </a:ext>
            </a:extLst>
          </p:cNvPr>
          <p:cNvSpPr txBox="1">
            <a:spLocks/>
          </p:cNvSpPr>
          <p:nvPr/>
        </p:nvSpPr>
        <p:spPr>
          <a:xfrm>
            <a:off x="9448800" y="648866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mtClean="0">
                <a:solidFill>
                  <a:srgbClr val="002060"/>
                </a:solidFill>
              </a:rPr>
              <a:pPr algn="r"/>
              <a:t>12</a:t>
            </a:fld>
            <a:endParaRPr lang="en-US" dirty="0">
              <a:solidFill>
                <a:srgbClr val="002060"/>
              </a:solidFill>
            </a:endParaRPr>
          </a:p>
        </p:txBody>
      </p:sp>
    </p:spTree>
    <p:extLst>
      <p:ext uri="{BB962C8B-B14F-4D97-AF65-F5344CB8AC3E}">
        <p14:creationId xmlns:p14="http://schemas.microsoft.com/office/powerpoint/2010/main" val="67067705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hape 381"/>
          <p:cNvSpPr>
            <a:spLocks noGrp="1"/>
          </p:cNvSpPr>
          <p:nvPr>
            <p:ph type="title"/>
          </p:nvPr>
        </p:nvSpPr>
        <p:spPr>
          <a:xfrm>
            <a:off x="0" y="7155"/>
            <a:ext cx="9144000" cy="774701"/>
          </a:xfrm>
        </p:spPr>
        <p:txBody>
          <a:bodyPr/>
          <a:lstStyle/>
          <a:p>
            <a:r>
              <a:rPr lang="en-US" altLang="en-US" sz="2800" b="0" dirty="0">
                <a:latin typeface="Helvetica" panose="020B0604020202020204" pitchFamily="34" charset="0"/>
                <a:cs typeface="Helvetica" panose="020B0604020202020204" pitchFamily="34" charset="0"/>
              </a:rPr>
              <a:t>Neutron imaging and radiography</a:t>
            </a:r>
          </a:p>
        </p:txBody>
      </p:sp>
      <p:sp>
        <p:nvSpPr>
          <p:cNvPr id="27651" name="Shape 382"/>
          <p:cNvSpPr>
            <a:spLocks noGrp="1"/>
          </p:cNvSpPr>
          <p:nvPr>
            <p:ph type="sldNum" sz="quarter" idx="10"/>
          </p:nvPr>
        </p:nvSpPr>
        <p:spPr>
          <a:xfrm>
            <a:off x="9448800" y="6492875"/>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fld id="{7BC7E178-B619-4CCB-AE4C-DA3628B60CFB}" type="slidenum">
              <a:rPr lang="en-US" altLang="en-US" sz="1800">
                <a:solidFill>
                  <a:srgbClr val="002060"/>
                </a:solidFill>
                <a:latin typeface="+mj-lt"/>
                <a:cs typeface="ヒラギノ角ゴ Pro W3"/>
              </a:rPr>
              <a:pPr>
                <a:spcBef>
                  <a:spcPct val="0"/>
                </a:spcBef>
                <a:buFontTx/>
                <a:buNone/>
              </a:pPr>
              <a:t>13</a:t>
            </a:fld>
            <a:endParaRPr lang="en-US" altLang="en-US" sz="1800" dirty="0">
              <a:solidFill>
                <a:srgbClr val="002060"/>
              </a:solidFill>
              <a:latin typeface="+mj-lt"/>
              <a:cs typeface="ヒラギノ角ゴ Pro W3"/>
            </a:endParaRPr>
          </a:p>
        </p:txBody>
      </p:sp>
      <p:sp>
        <p:nvSpPr>
          <p:cNvPr id="384" name="Shape 384"/>
          <p:cNvSpPr/>
          <p:nvPr/>
        </p:nvSpPr>
        <p:spPr>
          <a:xfrm>
            <a:off x="5672139" y="836614"/>
            <a:ext cx="4618037" cy="592137"/>
          </a:xfrm>
          <a:prstGeom prst="rect">
            <a:avLst/>
          </a:prstGeom>
          <a:ln w="12700">
            <a:miter lim="400000"/>
          </a:ln>
          <a:extLst>
            <a:ext uri="{C572A759-6A51-4108-AA02-DFA0A04FC94B}"/>
          </a:extLst>
        </p:spPr>
        <p:txBody>
          <a:bodyPr lIns="35719" tIns="35719" rIns="35719" bIns="35719" anchor="ctr">
            <a:spAutoFit/>
          </a:bodyPr>
          <a:lstStyle/>
          <a:p>
            <a:pPr eaLnBrk="1" hangingPunct="1">
              <a:defRPr/>
            </a:pPr>
            <a:r>
              <a:rPr sz="1687" dirty="0"/>
              <a:t>Scattering power varies randomly over periodic table:</a:t>
            </a:r>
          </a:p>
        </p:txBody>
      </p:sp>
      <p:grpSp>
        <p:nvGrpSpPr>
          <p:cNvPr id="27653" name="Group 396"/>
          <p:cNvGrpSpPr>
            <a:grpSpLocks/>
          </p:cNvGrpSpPr>
          <p:nvPr/>
        </p:nvGrpSpPr>
        <p:grpSpPr bwMode="auto">
          <a:xfrm>
            <a:off x="6526605" y="1703762"/>
            <a:ext cx="4110182" cy="2561477"/>
            <a:chOff x="0" y="0"/>
            <a:chExt cx="4077593" cy="2635410"/>
          </a:xfrm>
        </p:grpSpPr>
        <p:sp>
          <p:nvSpPr>
            <p:cNvPr id="388" name="Shape 388"/>
            <p:cNvSpPr/>
            <p:nvPr/>
          </p:nvSpPr>
          <p:spPr>
            <a:xfrm>
              <a:off x="2108788" y="137638"/>
              <a:ext cx="1968805" cy="667878"/>
            </a:xfrm>
            <a:prstGeom prst="rect">
              <a:avLst/>
            </a:prstGeom>
            <a:noFill/>
            <a:ln w="12700" cap="flat">
              <a:noFill/>
              <a:miter lim="400000"/>
            </a:ln>
            <a:effectLst/>
            <a:extLst>
              <a:ext uri="{C572A759-6A51-4108-AA02-DFA0A04FC94B}"/>
            </a:extLst>
          </p:spPr>
          <p:txBody>
            <a:bodyPr lIns="35719" tIns="35719" rIns="35719" bIns="35719" anchor="ctr"/>
            <a:lstStyle>
              <a:lvl1pPr>
                <a:defRPr b="1"/>
              </a:lvl1pPr>
            </a:lstStyle>
            <a:p>
              <a:pPr eaLnBrk="1" hangingPunct="1">
                <a:defRPr/>
              </a:pPr>
              <a:r>
                <a:rPr sz="1687" dirty="0"/>
                <a:t>Neutrons</a:t>
              </a:r>
            </a:p>
          </p:txBody>
        </p:sp>
        <p:sp>
          <p:nvSpPr>
            <p:cNvPr id="389" name="Shape 389"/>
            <p:cNvSpPr/>
            <p:nvPr/>
          </p:nvSpPr>
          <p:spPr>
            <a:xfrm>
              <a:off x="0" y="0"/>
              <a:ext cx="944583" cy="944583"/>
            </a:xfrm>
            <a:prstGeom prst="ellipse">
              <a:avLst/>
            </a:prstGeom>
            <a:gradFill flip="none" rotWithShape="1">
              <a:gsLst>
                <a:gs pos="13861">
                  <a:srgbClr val="FF0000"/>
                </a:gs>
                <a:gs pos="58106">
                  <a:srgbClr val="FF00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0" name="Shape 390"/>
            <p:cNvSpPr/>
            <p:nvPr/>
          </p:nvSpPr>
          <p:spPr>
            <a:xfrm>
              <a:off x="1529222" y="393339"/>
              <a:ext cx="157905" cy="157904"/>
            </a:xfrm>
            <a:prstGeom prst="ellipse">
              <a:avLst/>
            </a:prstGeom>
            <a:gradFill flip="none" rotWithShape="1">
              <a:gsLst>
                <a:gs pos="13861">
                  <a:srgbClr val="FFFFFF"/>
                </a:gs>
                <a:gs pos="58106">
                  <a:srgbClr val="FF9300"/>
                </a:gs>
                <a:gs pos="100000">
                  <a:srgbClr val="945200"/>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1" name="Shape 391"/>
            <p:cNvSpPr/>
            <p:nvPr/>
          </p:nvSpPr>
          <p:spPr>
            <a:xfrm>
              <a:off x="2108788" y="1863740"/>
              <a:ext cx="1460798" cy="771670"/>
            </a:xfrm>
            <a:prstGeom prst="rect">
              <a:avLst/>
            </a:prstGeom>
            <a:noFill/>
            <a:ln w="12700" cap="flat">
              <a:noFill/>
              <a:miter lim="400000"/>
            </a:ln>
            <a:effectLst/>
            <a:extLst>
              <a:ext uri="{C572A759-6A51-4108-AA02-DFA0A04FC94B}"/>
            </a:extLst>
          </p:spPr>
          <p:txBody>
            <a:bodyPr lIns="35719" tIns="35719" rIns="35719" bIns="35719" anchor="ctr"/>
            <a:lstStyle>
              <a:lvl1pPr>
                <a:defRPr b="1"/>
              </a:lvl1pPr>
            </a:lstStyle>
            <a:p>
              <a:pPr eaLnBrk="1" hangingPunct="1">
                <a:defRPr/>
              </a:pPr>
              <a:r>
                <a:rPr sz="1687" dirty="0"/>
                <a:t>X-rays</a:t>
              </a:r>
            </a:p>
          </p:txBody>
        </p:sp>
        <p:sp>
          <p:nvSpPr>
            <p:cNvPr id="392" name="Shape 392"/>
            <p:cNvSpPr/>
            <p:nvPr/>
          </p:nvSpPr>
          <p:spPr>
            <a:xfrm>
              <a:off x="1277047" y="1918662"/>
              <a:ext cx="662255" cy="662256"/>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3" name="Shape 393"/>
            <p:cNvSpPr/>
            <p:nvPr/>
          </p:nvSpPr>
          <p:spPr>
            <a:xfrm>
              <a:off x="402368" y="2217473"/>
              <a:ext cx="64633" cy="64634"/>
            </a:xfrm>
            <a:prstGeom prst="ellipse">
              <a:avLst/>
            </a:prstGeom>
            <a:gradFill flip="none" rotWithShape="1">
              <a:gsLst>
                <a:gs pos="13861">
                  <a:srgbClr val="FFFFFF"/>
                </a:gs>
                <a:gs pos="58106">
                  <a:srgbClr val="0096FF"/>
                </a:gs>
                <a:gs pos="100000">
                  <a:srgbClr val="005493"/>
                </a:gs>
              </a:gsLst>
              <a:path path="circle">
                <a:fillToRect l="37721" t="-19636" r="62278" b="119636"/>
              </a:path>
            </a:gradFill>
            <a:ln w="12700" cap="flat">
              <a:noFill/>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4" name="Shape 394"/>
            <p:cNvSpPr/>
            <p:nvPr/>
          </p:nvSpPr>
          <p:spPr>
            <a:xfrm>
              <a:off x="282225" y="1220683"/>
              <a:ext cx="304804" cy="453524"/>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H</a:t>
              </a:r>
            </a:p>
          </p:txBody>
        </p:sp>
        <p:sp>
          <p:nvSpPr>
            <p:cNvPr id="395" name="Shape 395"/>
            <p:cNvSpPr/>
            <p:nvPr/>
          </p:nvSpPr>
          <p:spPr>
            <a:xfrm>
              <a:off x="1408869" y="1200375"/>
              <a:ext cx="397373" cy="494140"/>
            </a:xfrm>
            <a:prstGeom prst="rect">
              <a:avLst/>
            </a:prstGeom>
            <a:noFill/>
            <a:ln w="12700" cap="flat">
              <a:noFill/>
              <a:miter lim="400000"/>
            </a:ln>
            <a:effectLst/>
            <a:extLst>
              <a:ext uri="{C572A759-6A51-4108-AA02-DFA0A04FC94B}"/>
            </a:extLst>
          </p:spPr>
          <p:txBody>
            <a:bodyPr lIns="35719" tIns="35719" rIns="35719" bIns="35719"/>
            <a:lstStyle/>
            <a:p>
              <a:pPr eaLnBrk="1" hangingPunct="1">
                <a:defRPr/>
              </a:pPr>
              <a:r>
                <a:rPr sz="1687" dirty="0"/>
                <a:t>Al</a:t>
              </a:r>
            </a:p>
          </p:txBody>
        </p:sp>
      </p:grpSp>
      <p:grpSp>
        <p:nvGrpSpPr>
          <p:cNvPr id="27654" name="Group 2"/>
          <p:cNvGrpSpPr>
            <a:grpSpLocks/>
          </p:cNvGrpSpPr>
          <p:nvPr/>
        </p:nvGrpSpPr>
        <p:grpSpPr bwMode="auto">
          <a:xfrm>
            <a:off x="2178050" y="836614"/>
            <a:ext cx="3125788" cy="4670425"/>
            <a:chOff x="747156" y="1316905"/>
            <a:chExt cx="3126064" cy="4670002"/>
          </a:xfrm>
        </p:grpSpPr>
        <p:pic>
          <p:nvPicPr>
            <p:cNvPr id="27657" name="pasted-image.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156" y="1343279"/>
              <a:ext cx="3126064" cy="4207160"/>
            </a:xfrm>
            <a:prstGeom prst="rect">
              <a:avLst/>
            </a:prstGeom>
            <a:noFill/>
            <a:ln w="25400">
              <a:solidFill>
                <a:srgbClr val="000000"/>
              </a:solidFill>
              <a:miter lim="400000"/>
              <a:headEnd/>
              <a:tailEnd/>
            </a:ln>
            <a:extLst>
              <a:ext uri="{909E8E84-426E-40DD-AFC4-6F175D3DCCD1}">
                <a14:hiddenFill xmlns:a14="http://schemas.microsoft.com/office/drawing/2010/main">
                  <a:solidFill>
                    <a:srgbClr val="FFFFFF"/>
                  </a:solidFill>
                </a14:hiddenFill>
              </a:ext>
            </a:extLst>
          </p:spPr>
        </p:pic>
        <p:sp>
          <p:nvSpPr>
            <p:cNvPr id="385" name="Shape 385"/>
            <p:cNvSpPr/>
            <p:nvPr/>
          </p:nvSpPr>
          <p:spPr>
            <a:xfrm>
              <a:off x="778909" y="1316905"/>
              <a:ext cx="841449" cy="331757"/>
            </a:xfrm>
            <a:prstGeom prst="rect">
              <a:avLst/>
            </a:prstGeom>
            <a:ln w="12700">
              <a:miter lim="400000"/>
            </a:ln>
            <a:extLst>
              <a:ext uri="{C572A759-6A51-4108-AA02-DFA0A04FC94B}"/>
            </a:extLst>
          </p:spPr>
          <p:txBody>
            <a:bodyPr wrap="none" lIns="35719" tIns="35719" rIns="35719" bIns="35719">
              <a:spAutoFit/>
            </a:bodyPr>
            <a:lstStyle/>
            <a:p>
              <a:pPr eaLnBrk="1" hangingPunct="1">
                <a:defRPr/>
              </a:pPr>
              <a:r>
                <a:rPr sz="1687" dirty="0"/>
                <a:t>Neutron</a:t>
              </a:r>
            </a:p>
          </p:txBody>
        </p:sp>
        <p:sp>
          <p:nvSpPr>
            <p:cNvPr id="386" name="Shape 386"/>
            <p:cNvSpPr/>
            <p:nvPr/>
          </p:nvSpPr>
          <p:spPr>
            <a:xfrm>
              <a:off x="778909" y="3464597"/>
              <a:ext cx="589015" cy="331758"/>
            </a:xfrm>
            <a:prstGeom prst="rect">
              <a:avLst/>
            </a:prstGeom>
            <a:ln w="12700">
              <a:miter lim="400000"/>
            </a:ln>
            <a:extLst>
              <a:ext uri="{C572A759-6A51-4108-AA02-DFA0A04FC94B}"/>
            </a:extLst>
          </p:spPr>
          <p:txBody>
            <a:bodyPr wrap="none" lIns="35719" tIns="35719" rIns="35719" bIns="35719">
              <a:spAutoFit/>
            </a:bodyPr>
            <a:lstStyle/>
            <a:p>
              <a:pPr eaLnBrk="1" hangingPunct="1">
                <a:defRPr/>
              </a:pPr>
              <a:r>
                <a:rPr sz="1687" dirty="0"/>
                <a:t>X-ray</a:t>
              </a:r>
            </a:p>
          </p:txBody>
        </p:sp>
        <p:sp>
          <p:nvSpPr>
            <p:cNvPr id="387" name="Shape 387"/>
            <p:cNvSpPr/>
            <p:nvPr/>
          </p:nvSpPr>
          <p:spPr>
            <a:xfrm>
              <a:off x="1088499" y="5698008"/>
              <a:ext cx="2459254" cy="288899"/>
            </a:xfrm>
            <a:prstGeom prst="rect">
              <a:avLst/>
            </a:prstGeom>
            <a:ln w="12700">
              <a:miter lim="400000"/>
            </a:ln>
            <a:extLst>
              <a:ext uri="{C572A759-6A51-4108-AA02-DFA0A04FC94B}"/>
            </a:extLst>
          </p:spPr>
          <p:txBody>
            <a:bodyPr wrap="none" lIns="35719" tIns="35719" rIns="35719" bIns="35719">
              <a:spAutoFit/>
            </a:bodyPr>
            <a:lstStyle>
              <a:lvl1pPr>
                <a:defRPr sz="2000"/>
              </a:lvl1pPr>
            </a:lstStyle>
            <a:p>
              <a:pPr eaLnBrk="1" hangingPunct="1">
                <a:defRPr/>
              </a:pPr>
              <a:r>
                <a:rPr sz="1406" dirty="0"/>
                <a:t>Image: Paul Scherrer Institute</a:t>
              </a:r>
            </a:p>
          </p:txBody>
        </p:sp>
        <p:sp>
          <p:nvSpPr>
            <p:cNvPr id="397" name="Shape 397"/>
            <p:cNvSpPr/>
            <p:nvPr/>
          </p:nvSpPr>
          <p:spPr>
            <a:xfrm>
              <a:off x="851940" y="2185188"/>
              <a:ext cx="574726" cy="954002"/>
            </a:xfrm>
            <a:prstGeom prst="rect">
              <a:avLst/>
            </a:prstGeom>
            <a:ln w="38100">
              <a:solidFill>
                <a:schemeClr val="accent4"/>
              </a:solidFill>
              <a:miter lim="400000"/>
            </a:ln>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8" name="Shape 398"/>
            <p:cNvSpPr/>
            <p:nvPr/>
          </p:nvSpPr>
          <p:spPr>
            <a:xfrm>
              <a:off x="3146081" y="2185188"/>
              <a:ext cx="574726" cy="954002"/>
            </a:xfrm>
            <a:prstGeom prst="rect">
              <a:avLst/>
            </a:prstGeom>
            <a:ln w="38100">
              <a:solidFill>
                <a:schemeClr val="accent4"/>
              </a:solidFill>
              <a:miter lim="400000"/>
            </a:ln>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99" name="Shape 399"/>
            <p:cNvSpPr/>
            <p:nvPr/>
          </p:nvSpPr>
          <p:spPr>
            <a:xfrm>
              <a:off x="875755" y="4275737"/>
              <a:ext cx="574726" cy="954001"/>
            </a:xfrm>
            <a:prstGeom prst="rect">
              <a:avLst/>
            </a:prstGeom>
            <a:ln w="38100">
              <a:solidFill>
                <a:schemeClr val="accent1"/>
              </a:solidFill>
              <a:miter lim="400000"/>
            </a:ln>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0" name="Shape 400"/>
            <p:cNvSpPr/>
            <p:nvPr/>
          </p:nvSpPr>
          <p:spPr>
            <a:xfrm>
              <a:off x="3169895" y="4275737"/>
              <a:ext cx="574726" cy="954001"/>
            </a:xfrm>
            <a:prstGeom prst="rect">
              <a:avLst/>
            </a:prstGeom>
            <a:ln w="38100">
              <a:solidFill>
                <a:schemeClr val="accent1"/>
              </a:solidFill>
              <a:miter lim="400000"/>
            </a:ln>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401" name="Shape 401"/>
          <p:cNvSpPr/>
          <p:nvPr/>
        </p:nvSpPr>
        <p:spPr>
          <a:xfrm>
            <a:off x="5672139" y="4680759"/>
            <a:ext cx="5799425" cy="331758"/>
          </a:xfrm>
          <a:prstGeom prst="rect">
            <a:avLst/>
          </a:prstGeom>
          <a:ln w="12700">
            <a:miter lim="400000"/>
          </a:ln>
          <a:extLst>
            <a:ext uri="{C572A759-6A51-4108-AA02-DFA0A04FC94B}"/>
          </a:extLst>
        </p:spPr>
        <p:txBody>
          <a:bodyPr wrap="square" lIns="35719" tIns="35719" rIns="35719" bIns="35719" anchor="ctr">
            <a:spAutoFit/>
          </a:bodyPr>
          <a:lstStyle/>
          <a:p>
            <a:pPr eaLnBrk="1" hangingPunct="1">
              <a:defRPr/>
            </a:pPr>
            <a:r>
              <a:rPr sz="1687" dirty="0"/>
              <a:t>Strong contrast for H-containing components (e.g. plastics)</a:t>
            </a:r>
          </a:p>
        </p:txBody>
      </p:sp>
      <p:sp>
        <p:nvSpPr>
          <p:cNvPr id="27656" name="TextBox 1"/>
          <p:cNvSpPr txBox="1">
            <a:spLocks noChangeArrowheads="1"/>
          </p:cNvSpPr>
          <p:nvPr/>
        </p:nvSpPr>
        <p:spPr bwMode="auto">
          <a:xfrm>
            <a:off x="3422651" y="6154677"/>
            <a:ext cx="5595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Tx/>
              <a:buNone/>
            </a:pPr>
            <a:r>
              <a:rPr lang="en-GB" altLang="en-US" sz="1600" dirty="0">
                <a:latin typeface="Helvetica" panose="020B0604020202020204" pitchFamily="34" charset="0"/>
                <a:cs typeface="Helvetica" panose="020B0604020202020204" pitchFamily="34" charset="0"/>
              </a:rPr>
              <a:t>Magnetic imaging by polarised neutrons is a growth area. </a:t>
            </a:r>
          </a:p>
        </p:txBody>
      </p:sp>
    </p:spTree>
    <p:extLst>
      <p:ext uri="{BB962C8B-B14F-4D97-AF65-F5344CB8AC3E}">
        <p14:creationId xmlns:p14="http://schemas.microsoft.com/office/powerpoint/2010/main" val="148062898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121874" y="1401036"/>
            <a:ext cx="3534508" cy="4015027"/>
          </a:xfrm>
          <a:prstGeom prst="rect">
            <a:avLst/>
          </a:prstGeom>
          <a:solidFill>
            <a:schemeClr val="accent1">
              <a:alpha val="6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bwMode="auto">
          <a:xfrm>
            <a:off x="4618" y="3510"/>
            <a:ext cx="8229600" cy="6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t>The fundamental differences</a:t>
            </a:r>
          </a:p>
        </p:txBody>
      </p:sp>
      <p:sp>
        <p:nvSpPr>
          <p:cNvPr id="6" name="TextBox 5"/>
          <p:cNvSpPr txBox="1"/>
          <p:nvPr/>
        </p:nvSpPr>
        <p:spPr>
          <a:xfrm>
            <a:off x="36266" y="658888"/>
            <a:ext cx="12155734" cy="646331"/>
          </a:xfrm>
          <a:prstGeom prst="rect">
            <a:avLst/>
          </a:prstGeom>
          <a:noFill/>
        </p:spPr>
        <p:txBody>
          <a:bodyPr wrap="square" rtlCol="0">
            <a:spAutoFit/>
          </a:bodyPr>
          <a:lstStyle/>
          <a:p>
            <a:r>
              <a:rPr lang="en-GB" dirty="0"/>
              <a:t>Quick aside: Neutrons and X-rays scatter analogously after the refractive index has been defined. It is defined differently for different particles:</a:t>
            </a:r>
          </a:p>
        </p:txBody>
      </p:sp>
      <mc:AlternateContent xmlns:mc="http://schemas.openxmlformats.org/markup-compatibility/2006" xmlns:a14="http://schemas.microsoft.com/office/drawing/2010/main">
        <mc:Choice Requires="a14">
          <p:sp>
            <p:nvSpPr>
              <p:cNvPr id="7" name="TextBox 6"/>
              <p:cNvSpPr txBox="1"/>
              <p:nvPr/>
            </p:nvSpPr>
            <p:spPr>
              <a:xfrm>
                <a:off x="2211614" y="2287088"/>
                <a:ext cx="3057907"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𝑛</m:t>
                      </m:r>
                      <m:r>
                        <a:rPr lang="en-GB" sz="2400" i="1">
                          <a:latin typeface="Cambria Math" panose="02040503050406030204" pitchFamily="18" charset="0"/>
                        </a:rPr>
                        <m:t>=1−</m:t>
                      </m:r>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𝜆</m:t>
                          </m:r>
                        </m:e>
                        <m:sup>
                          <m:r>
                            <a:rPr lang="en-GB"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𝐴</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𝑖</m:t>
                      </m:r>
                      <m:r>
                        <a:rPr lang="en-GB" sz="2400" i="1">
                          <a:latin typeface="Cambria Math" panose="02040503050406030204" pitchFamily="18" charset="0"/>
                          <a:ea typeface="Cambria Math" panose="02040503050406030204" pitchFamily="18" charset="0"/>
                        </a:rPr>
                        <m:t>𝜆</m:t>
                      </m:r>
                      <m:r>
                        <a:rPr lang="en-GB" sz="2400" i="1">
                          <a:latin typeface="Cambria Math" panose="02040503050406030204" pitchFamily="18" charset="0"/>
                          <a:ea typeface="Cambria Math" panose="02040503050406030204" pitchFamily="18" charset="0"/>
                        </a:rPr>
                        <m:t>𝐵</m:t>
                      </m:r>
                    </m:oMath>
                  </m:oMathPara>
                </a14:m>
                <a:endParaRPr lang="en-GB"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2211614" y="2287088"/>
                <a:ext cx="3057907" cy="369332"/>
              </a:xfrm>
              <a:prstGeom prst="rect">
                <a:avLst/>
              </a:prstGeom>
              <a:blipFill>
                <a:blip r:embed="rId2"/>
                <a:stretch>
                  <a:fillRect b="-98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453446" y="3394712"/>
                <a:ext cx="812017"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𝐴</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𝑁𝑏</m:t>
                          </m:r>
                        </m:num>
                        <m:den>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den>
                      </m:f>
                    </m:oMath>
                  </m:oMathPara>
                </a14:m>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2453446" y="3394712"/>
                <a:ext cx="812017" cy="524118"/>
              </a:xfrm>
              <a:prstGeom prst="rect">
                <a:avLst/>
              </a:prstGeom>
              <a:blipFill>
                <a:blip r:embed="rId3"/>
                <a:stretch>
                  <a:fillRect/>
                </a:stretch>
              </a:blipFill>
            </p:spPr>
            <p:txBody>
              <a:bodyPr/>
              <a:lstStyle/>
              <a:p>
                <a:r>
                  <a:rPr lang="en-GB">
                    <a:noFill/>
                  </a:rPr>
                  <a:t> </a:t>
                </a:r>
              </a:p>
            </p:txBody>
          </p:sp>
        </mc:Fallback>
      </mc:AlternateContent>
      <p:sp>
        <p:nvSpPr>
          <p:cNvPr id="12" name="Content Placeholder 11"/>
          <p:cNvSpPr>
            <a:spLocks noGrp="1"/>
          </p:cNvSpPr>
          <p:nvPr>
            <p:ph idx="1"/>
          </p:nvPr>
        </p:nvSpPr>
        <p:spPr>
          <a:xfrm>
            <a:off x="2357218" y="1454581"/>
            <a:ext cx="2041864" cy="503566"/>
          </a:xfrm>
        </p:spPr>
        <p:txBody>
          <a:bodyPr/>
          <a:lstStyle/>
          <a:p>
            <a:pPr marL="0" indent="0">
              <a:buNone/>
            </a:pPr>
            <a:r>
              <a:rPr lang="en-GB" b="1" dirty="0">
                <a:solidFill>
                  <a:schemeClr val="tx1">
                    <a:lumMod val="50000"/>
                  </a:schemeClr>
                </a:solidFill>
              </a:rPr>
              <a:t>Neutrons</a:t>
            </a:r>
          </a:p>
        </p:txBody>
      </p:sp>
      <p:sp>
        <p:nvSpPr>
          <p:cNvPr id="13" name="TextBox 12"/>
          <p:cNvSpPr txBox="1"/>
          <p:nvPr/>
        </p:nvSpPr>
        <p:spPr>
          <a:xfrm>
            <a:off x="2453444" y="2793688"/>
            <a:ext cx="1205453" cy="369332"/>
          </a:xfrm>
          <a:prstGeom prst="rect">
            <a:avLst/>
          </a:prstGeom>
          <a:noFill/>
        </p:spPr>
        <p:txBody>
          <a:bodyPr wrap="square" rtlCol="0">
            <a:spAutoFit/>
          </a:bodyPr>
          <a:lstStyle/>
          <a:p>
            <a:r>
              <a:rPr lang="en-GB" dirty="0"/>
              <a:t>where,</a:t>
            </a:r>
          </a:p>
        </p:txBody>
      </p:sp>
      <p:sp>
        <p:nvSpPr>
          <p:cNvPr id="14" name="TextBox 13"/>
          <p:cNvSpPr txBox="1"/>
          <p:nvPr/>
        </p:nvSpPr>
        <p:spPr>
          <a:xfrm>
            <a:off x="3484683" y="3508133"/>
            <a:ext cx="1872761" cy="369332"/>
          </a:xfrm>
          <a:prstGeom prst="rect">
            <a:avLst/>
          </a:prstGeom>
          <a:noFill/>
        </p:spPr>
        <p:txBody>
          <a:bodyPr wrap="square" rtlCol="0">
            <a:spAutoFit/>
          </a:bodyPr>
          <a:lstStyle/>
          <a:p>
            <a:r>
              <a:rPr lang="en-GB" dirty="0"/>
              <a:t>Dispersion term</a:t>
            </a:r>
          </a:p>
        </p:txBody>
      </p:sp>
      <mc:AlternateContent xmlns:mc="http://schemas.openxmlformats.org/markup-compatibility/2006" xmlns:a14="http://schemas.microsoft.com/office/drawing/2010/main">
        <mc:Choice Requires="a14">
          <p:sp>
            <p:nvSpPr>
              <p:cNvPr id="15" name="TextBox 14"/>
              <p:cNvSpPr txBox="1"/>
              <p:nvPr/>
            </p:nvSpPr>
            <p:spPr>
              <a:xfrm>
                <a:off x="2453444" y="4579264"/>
                <a:ext cx="1648400" cy="5357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𝐵</m:t>
                      </m:r>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𝑁</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𝑎</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𝑖</m:t>
                                  </m:r>
                                </m:sub>
                              </m:sSub>
                            </m:e>
                          </m:d>
                        </m:num>
                        <m:den>
                          <m:r>
                            <a:rPr lang="en-GB" i="1">
                              <a:latin typeface="Cambria Math" panose="02040503050406030204" pitchFamily="18" charset="0"/>
                            </a:rPr>
                            <m:t>4</m:t>
                          </m:r>
                          <m:r>
                            <a:rPr lang="en-GB" i="1">
                              <a:latin typeface="Cambria Math" panose="02040503050406030204" pitchFamily="18" charset="0"/>
                              <a:ea typeface="Cambria Math" panose="02040503050406030204" pitchFamily="18" charset="0"/>
                            </a:rPr>
                            <m:t>𝜋</m:t>
                          </m:r>
                        </m:den>
                      </m:f>
                    </m:oMath>
                  </m:oMathPara>
                </a14:m>
                <a:endParaRPr lang="en-GB" dirty="0"/>
              </a:p>
            </p:txBody>
          </p:sp>
        </mc:Choice>
        <mc:Fallback xmlns="">
          <p:sp>
            <p:nvSpPr>
              <p:cNvPr id="15" name="TextBox 14"/>
              <p:cNvSpPr txBox="1">
                <a:spLocks noRot="1" noChangeAspect="1" noMove="1" noResize="1" noEditPoints="1" noAdjustHandles="1" noChangeArrowheads="1" noChangeShapeType="1" noTextEdit="1"/>
              </p:cNvSpPr>
              <p:nvPr/>
            </p:nvSpPr>
            <p:spPr>
              <a:xfrm>
                <a:off x="2453444" y="4579264"/>
                <a:ext cx="1648400" cy="535724"/>
              </a:xfrm>
              <a:prstGeom prst="rect">
                <a:avLst/>
              </a:prstGeom>
              <a:blipFill>
                <a:blip r:embed="rId4"/>
                <a:stretch>
                  <a:fillRect/>
                </a:stretch>
              </a:blipFill>
            </p:spPr>
            <p:txBody>
              <a:bodyPr/>
              <a:lstStyle/>
              <a:p>
                <a:r>
                  <a:rPr lang="en-GB">
                    <a:noFill/>
                  </a:rPr>
                  <a:t> </a:t>
                </a:r>
              </a:p>
            </p:txBody>
          </p:sp>
        </mc:Fallback>
      </mc:AlternateContent>
      <p:sp>
        <p:nvSpPr>
          <p:cNvPr id="16" name="TextBox 15"/>
          <p:cNvSpPr txBox="1"/>
          <p:nvPr/>
        </p:nvSpPr>
        <p:spPr>
          <a:xfrm>
            <a:off x="2453445" y="4084298"/>
            <a:ext cx="1205453" cy="369332"/>
          </a:xfrm>
          <a:prstGeom prst="rect">
            <a:avLst/>
          </a:prstGeom>
          <a:noFill/>
        </p:spPr>
        <p:txBody>
          <a:bodyPr wrap="square" rtlCol="0">
            <a:spAutoFit/>
          </a:bodyPr>
          <a:lstStyle/>
          <a:p>
            <a:r>
              <a:rPr lang="en-GB" dirty="0"/>
              <a:t>and</a:t>
            </a:r>
          </a:p>
        </p:txBody>
      </p:sp>
      <p:sp>
        <p:nvSpPr>
          <p:cNvPr id="18" name="TextBox 17"/>
          <p:cNvSpPr txBox="1"/>
          <p:nvPr/>
        </p:nvSpPr>
        <p:spPr>
          <a:xfrm>
            <a:off x="4206501" y="4579265"/>
            <a:ext cx="1345224" cy="646331"/>
          </a:xfrm>
          <a:prstGeom prst="rect">
            <a:avLst/>
          </a:prstGeom>
          <a:noFill/>
        </p:spPr>
        <p:txBody>
          <a:bodyPr wrap="square" rtlCol="0">
            <a:spAutoFit/>
          </a:bodyPr>
          <a:lstStyle/>
          <a:p>
            <a:r>
              <a:rPr lang="en-GB" dirty="0"/>
              <a:t>Absorption term</a:t>
            </a:r>
          </a:p>
        </p:txBody>
      </p:sp>
      <p:sp>
        <p:nvSpPr>
          <p:cNvPr id="19" name="Rectangle 18"/>
          <p:cNvSpPr/>
          <p:nvPr/>
        </p:nvSpPr>
        <p:spPr>
          <a:xfrm>
            <a:off x="6360621" y="1401036"/>
            <a:ext cx="3534508" cy="4015027"/>
          </a:xfrm>
          <a:prstGeom prst="rect">
            <a:avLst/>
          </a:prstGeom>
          <a:solidFill>
            <a:schemeClr val="accent1">
              <a:alpha val="6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p:cNvSpPr txBox="1"/>
              <p:nvPr/>
            </p:nvSpPr>
            <p:spPr>
              <a:xfrm>
                <a:off x="6450361" y="2233542"/>
                <a:ext cx="3057907" cy="3693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𝑛</m:t>
                      </m:r>
                      <m:r>
                        <a:rPr lang="en-GB" sz="2400" i="1">
                          <a:latin typeface="Cambria Math" panose="02040503050406030204" pitchFamily="18" charset="0"/>
                        </a:rPr>
                        <m:t>=1−</m:t>
                      </m:r>
                      <m:sSup>
                        <m:sSupPr>
                          <m:ctrlPr>
                            <a:rPr lang="en-GB" sz="2400" i="1">
                              <a:latin typeface="Cambria Math" panose="02040503050406030204" pitchFamily="18" charset="0"/>
                            </a:rPr>
                          </m:ctrlPr>
                        </m:sSupPr>
                        <m:e>
                          <m:r>
                            <a:rPr lang="en-GB" sz="2400" i="1">
                              <a:latin typeface="Cambria Math" panose="02040503050406030204" pitchFamily="18" charset="0"/>
                              <a:ea typeface="Cambria Math" panose="02040503050406030204" pitchFamily="18" charset="0"/>
                            </a:rPr>
                            <m:t>𝜆</m:t>
                          </m:r>
                        </m:e>
                        <m:sup>
                          <m:r>
                            <a:rPr lang="en-GB" sz="2400" i="1">
                              <a:latin typeface="Cambria Math" panose="02040503050406030204" pitchFamily="18" charset="0"/>
                            </a:rPr>
                            <m:t>2</m:t>
                          </m:r>
                        </m:sup>
                      </m:sSup>
                      <m:r>
                        <a:rPr lang="en-GB" sz="2400" i="1">
                          <a:latin typeface="Cambria Math" panose="02040503050406030204" pitchFamily="18" charset="0"/>
                          <a:ea typeface="Cambria Math" panose="02040503050406030204" pitchFamily="18" charset="0"/>
                        </a:rPr>
                        <m:t>𝛼</m:t>
                      </m:r>
                      <m:r>
                        <a:rPr lang="en-GB" sz="2400" i="1">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𝑖</m:t>
                      </m:r>
                      <m:r>
                        <a:rPr lang="en-GB" sz="2400" i="1">
                          <a:latin typeface="Cambria Math" panose="02040503050406030204" pitchFamily="18" charset="0"/>
                          <a:ea typeface="Cambria Math" panose="02040503050406030204" pitchFamily="18" charset="0"/>
                        </a:rPr>
                        <m:t>𝜆𝛽</m:t>
                      </m:r>
                    </m:oMath>
                  </m:oMathPara>
                </a14:m>
                <a:endParaRPr lang="en-GB" sz="2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450361" y="2233542"/>
                <a:ext cx="3057907" cy="369332"/>
              </a:xfrm>
              <a:prstGeom prst="rect">
                <a:avLst/>
              </a:prstGeom>
              <a:blipFill>
                <a:blip r:embed="rId5"/>
                <a:stretch>
                  <a:fillRect b="-377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692192" y="3341166"/>
                <a:ext cx="860940"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𝑁</m:t>
                          </m:r>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𝑒</m:t>
                              </m:r>
                            </m:sub>
                          </m:sSub>
                        </m:num>
                        <m:den>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den>
                      </m:f>
                    </m:oMath>
                  </m:oMathPara>
                </a14:m>
                <a:endParaRPr lang="en-GB" dirty="0"/>
              </a:p>
            </p:txBody>
          </p:sp>
        </mc:Choice>
        <mc:Fallback xmlns="">
          <p:sp>
            <p:nvSpPr>
              <p:cNvPr id="21" name="TextBox 20"/>
              <p:cNvSpPr txBox="1">
                <a:spLocks noRot="1" noChangeAspect="1" noMove="1" noResize="1" noEditPoints="1" noAdjustHandles="1" noChangeArrowheads="1" noChangeShapeType="1" noTextEdit="1"/>
              </p:cNvSpPr>
              <p:nvPr/>
            </p:nvSpPr>
            <p:spPr>
              <a:xfrm>
                <a:off x="6692192" y="3341166"/>
                <a:ext cx="860940" cy="518604"/>
              </a:xfrm>
              <a:prstGeom prst="rect">
                <a:avLst/>
              </a:prstGeom>
              <a:blipFill>
                <a:blip r:embed="rId6"/>
                <a:stretch>
                  <a:fillRect/>
                </a:stretch>
              </a:blipFill>
            </p:spPr>
            <p:txBody>
              <a:bodyPr/>
              <a:lstStyle/>
              <a:p>
                <a:r>
                  <a:rPr lang="en-GB">
                    <a:noFill/>
                  </a:rPr>
                  <a:t> </a:t>
                </a:r>
              </a:p>
            </p:txBody>
          </p:sp>
        </mc:Fallback>
      </mc:AlternateContent>
      <p:sp>
        <p:nvSpPr>
          <p:cNvPr id="22" name="Content Placeholder 11"/>
          <p:cNvSpPr txBox="1">
            <a:spLocks/>
          </p:cNvSpPr>
          <p:nvPr/>
        </p:nvSpPr>
        <p:spPr bwMode="auto">
          <a:xfrm>
            <a:off x="6595965" y="1401035"/>
            <a:ext cx="2041864" cy="50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b="1" kern="0" dirty="0">
                <a:solidFill>
                  <a:schemeClr val="tx1">
                    <a:lumMod val="50000"/>
                  </a:schemeClr>
                </a:solidFill>
              </a:rPr>
              <a:t>X-Rays</a:t>
            </a:r>
          </a:p>
        </p:txBody>
      </p:sp>
      <p:sp>
        <p:nvSpPr>
          <p:cNvPr id="23" name="TextBox 22"/>
          <p:cNvSpPr txBox="1"/>
          <p:nvPr/>
        </p:nvSpPr>
        <p:spPr>
          <a:xfrm>
            <a:off x="6692191" y="2740142"/>
            <a:ext cx="1205453" cy="369332"/>
          </a:xfrm>
          <a:prstGeom prst="rect">
            <a:avLst/>
          </a:prstGeom>
          <a:noFill/>
        </p:spPr>
        <p:txBody>
          <a:bodyPr wrap="square" rtlCol="0">
            <a:spAutoFit/>
          </a:bodyPr>
          <a:lstStyle/>
          <a:p>
            <a:r>
              <a:rPr lang="en-GB" dirty="0"/>
              <a:t>where,</a:t>
            </a:r>
          </a:p>
        </p:txBody>
      </p:sp>
      <p:sp>
        <p:nvSpPr>
          <p:cNvPr id="24" name="TextBox 23"/>
          <p:cNvSpPr txBox="1"/>
          <p:nvPr/>
        </p:nvSpPr>
        <p:spPr>
          <a:xfrm>
            <a:off x="7723430" y="3454587"/>
            <a:ext cx="1872761" cy="369332"/>
          </a:xfrm>
          <a:prstGeom prst="rect">
            <a:avLst/>
          </a:prstGeom>
          <a:noFill/>
        </p:spPr>
        <p:txBody>
          <a:bodyPr wrap="square" rtlCol="0">
            <a:spAutoFit/>
          </a:bodyPr>
          <a:lstStyle/>
          <a:p>
            <a:r>
              <a:rPr lang="en-GB" dirty="0"/>
              <a:t>Dispersion term</a:t>
            </a:r>
          </a:p>
        </p:txBody>
      </p:sp>
      <mc:AlternateContent xmlns:mc="http://schemas.openxmlformats.org/markup-compatibility/2006" xmlns:a14="http://schemas.microsoft.com/office/drawing/2010/main">
        <mc:Choice Requires="a14">
          <p:sp>
            <p:nvSpPr>
              <p:cNvPr id="25" name="TextBox 24"/>
              <p:cNvSpPr txBox="1"/>
              <p:nvPr/>
            </p:nvSpPr>
            <p:spPr>
              <a:xfrm>
                <a:off x="6692191" y="4525718"/>
                <a:ext cx="832664" cy="472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𝛽</m:t>
                      </m:r>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𝜇</m:t>
                          </m:r>
                        </m:num>
                        <m:den>
                          <m:r>
                            <a:rPr lang="en-GB" i="1">
                              <a:latin typeface="Cambria Math" panose="02040503050406030204" pitchFamily="18" charset="0"/>
                            </a:rPr>
                            <m:t>4</m:t>
                          </m:r>
                          <m:r>
                            <a:rPr lang="en-GB" i="1">
                              <a:latin typeface="Cambria Math" panose="02040503050406030204" pitchFamily="18" charset="0"/>
                              <a:ea typeface="Cambria Math" panose="02040503050406030204" pitchFamily="18" charset="0"/>
                            </a:rPr>
                            <m:t>𝜋</m:t>
                          </m:r>
                        </m:den>
                      </m:f>
                    </m:oMath>
                  </m:oMathPara>
                </a14:m>
                <a:endParaRPr lang="en-GB" dirty="0"/>
              </a:p>
            </p:txBody>
          </p:sp>
        </mc:Choice>
        <mc:Fallback xmlns="">
          <p:sp>
            <p:nvSpPr>
              <p:cNvPr id="25" name="TextBox 24"/>
              <p:cNvSpPr txBox="1">
                <a:spLocks noRot="1" noChangeAspect="1" noMove="1" noResize="1" noEditPoints="1" noAdjustHandles="1" noChangeArrowheads="1" noChangeShapeType="1" noTextEdit="1"/>
              </p:cNvSpPr>
              <p:nvPr/>
            </p:nvSpPr>
            <p:spPr>
              <a:xfrm>
                <a:off x="6692191" y="4525718"/>
                <a:ext cx="832664" cy="472502"/>
              </a:xfrm>
              <a:prstGeom prst="rect">
                <a:avLst/>
              </a:prstGeom>
              <a:blipFill>
                <a:blip r:embed="rId7"/>
                <a:stretch>
                  <a:fillRect/>
                </a:stretch>
              </a:blipFill>
            </p:spPr>
            <p:txBody>
              <a:bodyPr/>
              <a:lstStyle/>
              <a:p>
                <a:r>
                  <a:rPr lang="en-GB">
                    <a:noFill/>
                  </a:rPr>
                  <a:t> </a:t>
                </a:r>
              </a:p>
            </p:txBody>
          </p:sp>
        </mc:Fallback>
      </mc:AlternateContent>
      <p:sp>
        <p:nvSpPr>
          <p:cNvPr id="26" name="TextBox 25"/>
          <p:cNvSpPr txBox="1"/>
          <p:nvPr/>
        </p:nvSpPr>
        <p:spPr>
          <a:xfrm>
            <a:off x="6692192" y="4030752"/>
            <a:ext cx="1205453" cy="369332"/>
          </a:xfrm>
          <a:prstGeom prst="rect">
            <a:avLst/>
          </a:prstGeom>
          <a:noFill/>
        </p:spPr>
        <p:txBody>
          <a:bodyPr wrap="square" rtlCol="0">
            <a:spAutoFit/>
          </a:bodyPr>
          <a:lstStyle/>
          <a:p>
            <a:r>
              <a:rPr lang="en-GB" dirty="0"/>
              <a:t>and</a:t>
            </a:r>
          </a:p>
        </p:txBody>
      </p:sp>
      <p:sp>
        <p:nvSpPr>
          <p:cNvPr id="27" name="TextBox 26"/>
          <p:cNvSpPr txBox="1"/>
          <p:nvPr/>
        </p:nvSpPr>
        <p:spPr>
          <a:xfrm>
            <a:off x="7636352" y="4461165"/>
            <a:ext cx="1959838" cy="369332"/>
          </a:xfrm>
          <a:prstGeom prst="rect">
            <a:avLst/>
          </a:prstGeom>
          <a:noFill/>
        </p:spPr>
        <p:txBody>
          <a:bodyPr wrap="square" rtlCol="0">
            <a:spAutoFit/>
          </a:bodyPr>
          <a:lstStyle/>
          <a:p>
            <a:r>
              <a:rPr lang="en-GB" dirty="0"/>
              <a:t>Absorption term</a:t>
            </a:r>
          </a:p>
        </p:txBody>
      </p:sp>
      <p:sp>
        <p:nvSpPr>
          <p:cNvPr id="28" name="TextBox 27"/>
          <p:cNvSpPr txBox="1"/>
          <p:nvPr/>
        </p:nvSpPr>
        <p:spPr>
          <a:xfrm>
            <a:off x="2283771" y="5511880"/>
            <a:ext cx="8690326" cy="1169551"/>
          </a:xfrm>
          <a:prstGeom prst="rect">
            <a:avLst/>
          </a:prstGeom>
          <a:noFill/>
        </p:spPr>
        <p:txBody>
          <a:bodyPr wrap="square" rtlCol="0">
            <a:spAutoFit/>
          </a:bodyPr>
          <a:lstStyle/>
          <a:p>
            <a:pPr marL="171450" indent="-171450">
              <a:buFont typeface="Arial" panose="020B0604020202020204" pitchFamily="34" charset="0"/>
              <a:buChar char="•"/>
            </a:pPr>
            <a:r>
              <a:rPr lang="en-GB" sz="1400" dirty="0"/>
              <a:t>Where N is the number density of Atoms per unit volume  in the material  (Atoms/Å</a:t>
            </a:r>
            <a:r>
              <a:rPr lang="en-GB" sz="1400" baseline="30000" dirty="0"/>
              <a:t>3</a:t>
            </a:r>
            <a:r>
              <a:rPr lang="en-GB" sz="1400" dirty="0"/>
              <a:t>).</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a:t>b is the scattering length of the material in fm (10</a:t>
            </a:r>
            <a:r>
              <a:rPr lang="en-GB" sz="1400" baseline="30000" dirty="0"/>
              <a:t>-15</a:t>
            </a:r>
            <a:r>
              <a:rPr lang="en-GB" sz="1400" dirty="0"/>
              <a:t>m).</a:t>
            </a:r>
          </a:p>
          <a:p>
            <a:pPr marL="171450" indent="-171450">
              <a:buFont typeface="Arial" panose="020B0604020202020204" pitchFamily="34" charset="0"/>
              <a:buChar char="•"/>
            </a:pPr>
            <a:endParaRPr lang="en-GB" sz="1400" dirty="0"/>
          </a:p>
          <a:p>
            <a:pPr marL="171450" indent="-171450">
              <a:buFont typeface="Arial" panose="020B0604020202020204" pitchFamily="34" charset="0"/>
              <a:buChar char="•"/>
            </a:pPr>
            <a:r>
              <a:rPr lang="en-GB" sz="1400" dirty="0" err="1"/>
              <a:t>σ</a:t>
            </a:r>
            <a:r>
              <a:rPr lang="en-GB" sz="1400" baseline="-25000" dirty="0" err="1"/>
              <a:t>a</a:t>
            </a:r>
            <a:r>
              <a:rPr lang="en-GB" sz="1400" baseline="-25000" dirty="0"/>
              <a:t>  and </a:t>
            </a:r>
            <a:r>
              <a:rPr lang="el-GR" sz="1400" dirty="0"/>
              <a:t>σ</a:t>
            </a:r>
            <a:r>
              <a:rPr lang="en-GB" sz="1400" baseline="-25000" dirty="0"/>
              <a:t>i</a:t>
            </a:r>
            <a:r>
              <a:rPr lang="en-GB" sz="1400" dirty="0"/>
              <a:t> are the neutron absorption and incoherent cross sections respectively in units of barns (10</a:t>
            </a:r>
            <a:r>
              <a:rPr lang="en-GB" sz="1400" baseline="30000" dirty="0"/>
              <a:t>-28</a:t>
            </a:r>
            <a:r>
              <a:rPr lang="en-GB" sz="1400" dirty="0"/>
              <a:t>m</a:t>
            </a:r>
            <a:r>
              <a:rPr lang="en-GB" sz="1400" baseline="30000" dirty="0"/>
              <a:t>2</a:t>
            </a:r>
            <a:r>
              <a:rPr lang="en-GB" sz="1400" dirty="0"/>
              <a:t> )</a:t>
            </a:r>
          </a:p>
        </p:txBody>
      </p:sp>
      <mc:AlternateContent xmlns:mc="http://schemas.openxmlformats.org/markup-compatibility/2006">
        <mc:Choice xmlns:a14="http://schemas.microsoft.com/office/drawing/2010/main" Requires="a14">
          <p:sp>
            <p:nvSpPr>
              <p:cNvPr id="29" name="TextBox 28"/>
              <p:cNvSpPr txBox="1"/>
              <p:nvPr/>
            </p:nvSpPr>
            <p:spPr>
              <a:xfrm>
                <a:off x="10065427" y="3059668"/>
                <a:ext cx="1770587" cy="1200329"/>
              </a:xfrm>
              <a:prstGeom prst="rect">
                <a:avLst/>
              </a:prstGeom>
              <a:noFill/>
            </p:spPr>
            <p:txBody>
              <a:bodyPr wrap="square" rtlCol="0">
                <a:spAutoFit/>
              </a:bodyPr>
              <a:lstStyle/>
              <a:p>
                <a:pPr algn="ctr"/>
                <a:r>
                  <a:rPr lang="en-GB" b="1" dirty="0">
                    <a:solidFill>
                      <a:srgbClr val="FF0000"/>
                    </a:solidFill>
                    <a:latin typeface="+mj-lt"/>
                  </a:rPr>
                  <a:t>Note: Scattering length density (SLD) =</a:t>
                </a:r>
                <a14:m>
                  <m:oMath xmlns:m="http://schemas.openxmlformats.org/officeDocument/2006/math">
                    <m:r>
                      <a:rPr lang="en-GB" b="1" i="1">
                        <a:solidFill>
                          <a:srgbClr val="FF0000"/>
                        </a:solidFill>
                        <a:latin typeface="Cambria Math" panose="02040503050406030204" pitchFamily="18" charset="0"/>
                      </a:rPr>
                      <m:t>𝑵𝒃</m:t>
                    </m:r>
                  </m:oMath>
                </a14:m>
                <a:endParaRPr lang="en-GB" b="1" dirty="0">
                  <a:solidFill>
                    <a:srgbClr val="FF0000"/>
                  </a:solidFill>
                  <a:latin typeface="+mj-lt"/>
                </a:endParaRPr>
              </a:p>
            </p:txBody>
          </p:sp>
        </mc:Choice>
        <mc:Fallback>
          <p:sp>
            <p:nvSpPr>
              <p:cNvPr id="29" name="TextBox 28"/>
              <p:cNvSpPr txBox="1">
                <a:spLocks noRot="1" noChangeAspect="1" noMove="1" noResize="1" noEditPoints="1" noAdjustHandles="1" noChangeArrowheads="1" noChangeShapeType="1" noTextEdit="1"/>
              </p:cNvSpPr>
              <p:nvPr/>
            </p:nvSpPr>
            <p:spPr>
              <a:xfrm>
                <a:off x="10065427" y="3059668"/>
                <a:ext cx="1770587" cy="1200329"/>
              </a:xfrm>
              <a:prstGeom prst="rect">
                <a:avLst/>
              </a:prstGeom>
              <a:blipFill>
                <a:blip r:embed="rId8"/>
                <a:stretch>
                  <a:fillRect l="-2062" t="-3046" r="-5155" b="-710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A701423-3847-4124-A3A2-32BB2E36484A}"/>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2060"/>
                </a:solidFill>
              </a:rPr>
              <a:t>14</a:t>
            </a:fld>
            <a:endParaRPr lang="en-US" sz="1800" dirty="0">
              <a:solidFill>
                <a:srgbClr val="002060"/>
              </a:solidFill>
            </a:endParaRPr>
          </a:p>
        </p:txBody>
      </p:sp>
    </p:spTree>
    <p:extLst>
      <p:ext uri="{BB962C8B-B14F-4D97-AF65-F5344CB8AC3E}">
        <p14:creationId xmlns:p14="http://schemas.microsoft.com/office/powerpoint/2010/main" val="3213317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6061"/>
            <a:ext cx="8229600" cy="86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t>What is Reflectivity?</a:t>
            </a:r>
          </a:p>
        </p:txBody>
      </p:sp>
      <p:sp>
        <p:nvSpPr>
          <p:cNvPr id="6" name="TextBox 5"/>
          <p:cNvSpPr txBox="1"/>
          <p:nvPr/>
        </p:nvSpPr>
        <p:spPr>
          <a:xfrm>
            <a:off x="1699848" y="975946"/>
            <a:ext cx="4097215" cy="369332"/>
          </a:xfrm>
          <a:prstGeom prst="rect">
            <a:avLst/>
          </a:prstGeom>
          <a:noFill/>
        </p:spPr>
        <p:txBody>
          <a:bodyPr wrap="square" rtlCol="0">
            <a:spAutoFit/>
          </a:bodyPr>
          <a:lstStyle/>
          <a:p>
            <a:r>
              <a:rPr lang="en-GB" b="1" dirty="0"/>
              <a:t>Snell’s Law (The Law of Refraction)</a:t>
            </a:r>
          </a:p>
        </p:txBody>
      </p:sp>
      <p:sp>
        <p:nvSpPr>
          <p:cNvPr id="7" name="TextBox 6"/>
          <p:cNvSpPr txBox="1"/>
          <p:nvPr/>
        </p:nvSpPr>
        <p:spPr>
          <a:xfrm>
            <a:off x="10353782" y="6523280"/>
            <a:ext cx="1302509" cy="307777"/>
          </a:xfrm>
          <a:prstGeom prst="rect">
            <a:avLst/>
          </a:prstGeom>
          <a:noFill/>
        </p:spPr>
        <p:txBody>
          <a:bodyPr wrap="square" rtlCol="0">
            <a:spAutoFit/>
          </a:bodyPr>
          <a:lstStyle/>
          <a:p>
            <a:r>
              <a:rPr lang="en-GB" sz="1400" dirty="0"/>
              <a:t>Hecht: Optics</a:t>
            </a:r>
          </a:p>
        </p:txBody>
      </p:sp>
      <p:sp>
        <p:nvSpPr>
          <p:cNvPr id="8" name="TextBox 7"/>
          <p:cNvSpPr txBox="1"/>
          <p:nvPr/>
        </p:nvSpPr>
        <p:spPr>
          <a:xfrm>
            <a:off x="6104793" y="980445"/>
            <a:ext cx="6277708" cy="276999"/>
          </a:xfrm>
          <a:prstGeom prst="rect">
            <a:avLst/>
          </a:prstGeom>
          <a:noFill/>
        </p:spPr>
        <p:txBody>
          <a:bodyPr wrap="square" rtlCol="0">
            <a:spAutoFit/>
          </a:bodyPr>
          <a:lstStyle/>
          <a:p>
            <a:r>
              <a:rPr lang="en-GB" sz="1200" i="1" dirty="0"/>
              <a:t>Note: n</a:t>
            </a:r>
            <a:r>
              <a:rPr lang="en-GB" sz="1200" dirty="0"/>
              <a:t> varies with wavelength (</a:t>
            </a:r>
            <a:r>
              <a:rPr lang="el-GR" sz="1200" dirty="0"/>
              <a:t>λ</a:t>
            </a:r>
            <a:r>
              <a:rPr lang="en-GB" sz="1200" dirty="0"/>
              <a:t>):  This is called dispersion.</a:t>
            </a:r>
          </a:p>
        </p:txBody>
      </p:sp>
      <p:pic>
        <p:nvPicPr>
          <p:cNvPr id="9" name="Content Placeholder 3"/>
          <p:cNvPicPr>
            <a:picLocks noGrp="1" noChangeAspect="1"/>
          </p:cNvPicPr>
          <p:nvPr>
            <p:ph idx="1"/>
          </p:nvPr>
        </p:nvPicPr>
        <p:blipFill>
          <a:blip r:embed="rId2"/>
          <a:stretch>
            <a:fillRect/>
          </a:stretch>
        </p:blipFill>
        <p:spPr>
          <a:xfrm>
            <a:off x="6241594" y="2183401"/>
            <a:ext cx="2418316" cy="1934653"/>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5797063" y="4348216"/>
                <a:ext cx="2949389" cy="8836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800" i="1">
                              <a:latin typeface="Cambria Math" panose="02040503050406030204" pitchFamily="18" charset="0"/>
                            </a:rPr>
                          </m:ctrlPr>
                        </m:sSubPr>
                        <m:e>
                          <m:r>
                            <a:rPr lang="en-GB" sz="2800" i="1">
                              <a:latin typeface="Cambria Math" panose="02040503050406030204" pitchFamily="18" charset="0"/>
                            </a:rPr>
                            <m:t>𝑛</m:t>
                          </m:r>
                        </m:e>
                        <m:sub>
                          <m:r>
                            <a:rPr lang="en-GB" sz="2800" i="1">
                              <a:latin typeface="Cambria Math" panose="02040503050406030204" pitchFamily="18" charset="0"/>
                            </a:rPr>
                            <m:t>𝑟𝑒𝑙</m:t>
                          </m:r>
                        </m:sub>
                      </m:sSub>
                      <m:r>
                        <a:rPr lang="en-GB" sz="2800" i="1">
                          <a:latin typeface="Cambria Math" panose="02040503050406030204" pitchFamily="18" charset="0"/>
                        </a:rPr>
                        <m:t>=</m:t>
                      </m:r>
                      <m:f>
                        <m:fPr>
                          <m:ctrlPr>
                            <a:rPr lang="en-GB" sz="2800" i="1">
                              <a:latin typeface="Cambria Math" panose="02040503050406030204" pitchFamily="18" charset="0"/>
                            </a:rPr>
                          </m:ctrlPr>
                        </m:fPr>
                        <m:num>
                          <m:sSub>
                            <m:sSubPr>
                              <m:ctrlPr>
                                <a:rPr lang="en-GB" sz="2800" i="1">
                                  <a:latin typeface="Cambria Math" panose="02040503050406030204" pitchFamily="18" charset="0"/>
                                </a:rPr>
                              </m:ctrlPr>
                            </m:sSubPr>
                            <m:e>
                              <m:r>
                                <a:rPr lang="en-GB" sz="2800" i="1">
                                  <a:latin typeface="Cambria Math" panose="02040503050406030204" pitchFamily="18" charset="0"/>
                                </a:rPr>
                                <m:t>𝑛</m:t>
                              </m:r>
                            </m:e>
                            <m:sub>
                              <m:r>
                                <a:rPr lang="en-GB" sz="2800" i="1">
                                  <a:latin typeface="Cambria Math" panose="02040503050406030204" pitchFamily="18" charset="0"/>
                                </a:rPr>
                                <m:t>1</m:t>
                              </m:r>
                            </m:sub>
                          </m:sSub>
                        </m:num>
                        <m:den>
                          <m:sSub>
                            <m:sSubPr>
                              <m:ctrlPr>
                                <a:rPr lang="en-GB" sz="2800" i="1">
                                  <a:latin typeface="Cambria Math" panose="02040503050406030204" pitchFamily="18" charset="0"/>
                                </a:rPr>
                              </m:ctrlPr>
                            </m:sSubPr>
                            <m:e>
                              <m:r>
                                <a:rPr lang="en-GB" sz="2800" i="1">
                                  <a:latin typeface="Cambria Math" panose="02040503050406030204" pitchFamily="18" charset="0"/>
                                </a:rPr>
                                <m:t>𝑛</m:t>
                              </m:r>
                            </m:e>
                            <m:sub>
                              <m:r>
                                <a:rPr lang="en-GB" sz="2800" i="1">
                                  <a:latin typeface="Cambria Math" panose="02040503050406030204" pitchFamily="18" charset="0"/>
                                </a:rPr>
                                <m:t>2</m:t>
                              </m:r>
                            </m:sub>
                          </m:sSub>
                        </m:den>
                      </m:f>
                      <m:r>
                        <a:rPr lang="en-GB" sz="2800" i="1">
                          <a:latin typeface="Cambria Math" panose="02040503050406030204" pitchFamily="18" charset="0"/>
                        </a:rPr>
                        <m:t>=</m:t>
                      </m:r>
                      <m:f>
                        <m:fPr>
                          <m:ctrlPr>
                            <a:rPr lang="en-GB" sz="2800" i="1">
                              <a:latin typeface="Cambria Math" panose="02040503050406030204" pitchFamily="18" charset="0"/>
                            </a:rPr>
                          </m:ctrlPr>
                        </m:fPr>
                        <m:num>
                          <m:func>
                            <m:funcPr>
                              <m:ctrlPr>
                                <a:rPr lang="en-GB" sz="2800" i="1">
                                  <a:latin typeface="Cambria Math" panose="02040503050406030204" pitchFamily="18" charset="0"/>
                                </a:rPr>
                              </m:ctrlPr>
                            </m:funcPr>
                            <m:fName>
                              <m:r>
                                <m:rPr>
                                  <m:sty m:val="p"/>
                                </m:rPr>
                                <a:rPr lang="en-GB" sz="2800">
                                  <a:latin typeface="Cambria Math" panose="02040503050406030204" pitchFamily="18" charset="0"/>
                                </a:rPr>
                                <m:t>sin</m:t>
                              </m:r>
                            </m:fName>
                            <m:e>
                              <m:sSub>
                                <m:sSubPr>
                                  <m:ctrlPr>
                                    <a:rPr lang="en-GB" sz="2800" i="1">
                                      <a:latin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𝜃</m:t>
                                  </m:r>
                                </m:e>
                                <m:sub>
                                  <m:r>
                                    <a:rPr lang="en-GB" sz="2800" i="1">
                                      <a:latin typeface="Cambria Math" panose="02040503050406030204" pitchFamily="18" charset="0"/>
                                    </a:rPr>
                                    <m:t>2</m:t>
                                  </m:r>
                                </m:sub>
                              </m:sSub>
                            </m:e>
                          </m:func>
                        </m:num>
                        <m:den>
                          <m:func>
                            <m:funcPr>
                              <m:ctrlPr>
                                <a:rPr lang="en-GB" sz="2800" i="1">
                                  <a:latin typeface="Cambria Math" panose="02040503050406030204" pitchFamily="18" charset="0"/>
                                </a:rPr>
                              </m:ctrlPr>
                            </m:funcPr>
                            <m:fName>
                              <m:r>
                                <m:rPr>
                                  <m:sty m:val="p"/>
                                </m:rPr>
                                <a:rPr lang="en-GB" sz="2800">
                                  <a:latin typeface="Cambria Math" panose="02040503050406030204" pitchFamily="18" charset="0"/>
                                </a:rPr>
                                <m:t>sin</m:t>
                              </m:r>
                            </m:fName>
                            <m:e>
                              <m:sSub>
                                <m:sSubPr>
                                  <m:ctrlPr>
                                    <a:rPr lang="en-GB" sz="2800" i="1">
                                      <a:latin typeface="Cambria Math" panose="02040503050406030204" pitchFamily="18" charset="0"/>
                                    </a:rPr>
                                  </m:ctrlPr>
                                </m:sSubPr>
                                <m:e>
                                  <m:r>
                                    <a:rPr lang="en-GB" sz="2800" i="1">
                                      <a:latin typeface="Cambria Math" panose="02040503050406030204" pitchFamily="18" charset="0"/>
                                      <a:ea typeface="Cambria Math" panose="02040503050406030204" pitchFamily="18" charset="0"/>
                                    </a:rPr>
                                    <m:t>𝜃</m:t>
                                  </m:r>
                                </m:e>
                                <m:sub>
                                  <m:r>
                                    <a:rPr lang="en-GB" sz="2800" i="1">
                                      <a:latin typeface="Cambria Math" panose="02040503050406030204" pitchFamily="18" charset="0"/>
                                    </a:rPr>
                                    <m:t>1</m:t>
                                  </m:r>
                                </m:sub>
                              </m:sSub>
                            </m:e>
                          </m:func>
                        </m:den>
                      </m:f>
                    </m:oMath>
                  </m:oMathPara>
                </a14:m>
                <a:endParaRPr lang="en-GB"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5797063" y="4348216"/>
                <a:ext cx="2949389" cy="883640"/>
              </a:xfrm>
              <a:prstGeom prst="rect">
                <a:avLst/>
              </a:prstGeom>
              <a:blipFill>
                <a:blip r:embed="rId4"/>
                <a:stretch>
                  <a:fillRect/>
                </a:stretch>
              </a:blipFill>
            </p:spPr>
            <p:txBody>
              <a:bodyPr/>
              <a:lstStyle/>
              <a:p>
                <a:r>
                  <a:rPr lang="en-GB">
                    <a:noFill/>
                  </a:rPr>
                  <a:t> </a:t>
                </a:r>
              </a:p>
            </p:txBody>
          </p:sp>
        </mc:Fallback>
      </mc:AlternateContent>
      <p:sp>
        <p:nvSpPr>
          <p:cNvPr id="11" name="TextBox 10"/>
          <p:cNvSpPr txBox="1"/>
          <p:nvPr/>
        </p:nvSpPr>
        <p:spPr>
          <a:xfrm>
            <a:off x="1699848" y="1397257"/>
            <a:ext cx="6191250" cy="646331"/>
          </a:xfrm>
          <a:prstGeom prst="rect">
            <a:avLst/>
          </a:prstGeom>
          <a:noFill/>
        </p:spPr>
        <p:txBody>
          <a:bodyPr wrap="square" rtlCol="0">
            <a:spAutoFit/>
          </a:bodyPr>
          <a:lstStyle/>
          <a:p>
            <a:r>
              <a:rPr lang="en-GB" dirty="0"/>
              <a:t>Absolute refractive index: The ratio of the speed of light in a vacuum to that in matter.</a:t>
            </a:r>
          </a:p>
        </p:txBody>
      </p:sp>
      <mc:AlternateContent xmlns:mc="http://schemas.openxmlformats.org/markup-compatibility/2006" xmlns:a14="http://schemas.microsoft.com/office/drawing/2010/main">
        <mc:Choice Requires="a14">
          <p:sp>
            <p:nvSpPr>
              <p:cNvPr id="12" name="TextBox 11"/>
              <p:cNvSpPr txBox="1"/>
              <p:nvPr/>
            </p:nvSpPr>
            <p:spPr>
              <a:xfrm>
                <a:off x="8746452" y="1257444"/>
                <a:ext cx="827471" cy="6324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𝑛</m:t>
                      </m:r>
                      <m:r>
                        <a:rPr lang="en-GB" sz="2400" i="1">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𝑐</m:t>
                          </m:r>
                        </m:num>
                        <m:den>
                          <m:r>
                            <a:rPr lang="en-GB" sz="2400" i="1">
                              <a:latin typeface="Cambria Math" panose="02040503050406030204" pitchFamily="18" charset="0"/>
                              <a:ea typeface="Cambria Math" panose="02040503050406030204" pitchFamily="18" charset="0"/>
                            </a:rPr>
                            <m:t>𝜐</m:t>
                          </m:r>
                        </m:den>
                      </m:f>
                    </m:oMath>
                  </m:oMathPara>
                </a14:m>
                <a:endParaRPr lang="en-GB" sz="2400" dirty="0"/>
              </a:p>
            </p:txBody>
          </p:sp>
        </mc:Choice>
        <mc:Fallback xmlns="">
          <p:sp>
            <p:nvSpPr>
              <p:cNvPr id="12" name="TextBox 11"/>
              <p:cNvSpPr txBox="1">
                <a:spLocks noRot="1" noChangeAspect="1" noMove="1" noResize="1" noEditPoints="1" noAdjustHandles="1" noChangeArrowheads="1" noChangeShapeType="1" noTextEdit="1"/>
              </p:cNvSpPr>
              <p:nvPr/>
            </p:nvSpPr>
            <p:spPr>
              <a:xfrm>
                <a:off x="8746452" y="1257444"/>
                <a:ext cx="827471" cy="632417"/>
              </a:xfrm>
              <a:prstGeom prst="rect">
                <a:avLst/>
              </a:prstGeom>
              <a:blipFill>
                <a:blip r:embed="rId5"/>
                <a:stretch>
                  <a:fillRect/>
                </a:stretch>
              </a:blipFill>
            </p:spPr>
            <p:txBody>
              <a:bodyPr/>
              <a:lstStyle/>
              <a:p>
                <a:r>
                  <a:rPr lang="en-GB">
                    <a:noFill/>
                  </a:rPr>
                  <a:t> </a:t>
                </a:r>
              </a:p>
            </p:txBody>
          </p:sp>
        </mc:Fallback>
      </mc:AlternateContent>
      <p:sp>
        <p:nvSpPr>
          <p:cNvPr id="16" name="TextBox 15"/>
          <p:cNvSpPr txBox="1"/>
          <p:nvPr/>
        </p:nvSpPr>
        <p:spPr>
          <a:xfrm>
            <a:off x="2860279" y="5532420"/>
            <a:ext cx="9180945" cy="646331"/>
          </a:xfrm>
          <a:prstGeom prst="rect">
            <a:avLst/>
          </a:prstGeom>
          <a:noFill/>
        </p:spPr>
        <p:txBody>
          <a:bodyPr wrap="square" rtlCol="0">
            <a:spAutoFit/>
          </a:bodyPr>
          <a:lstStyle/>
          <a:p>
            <a:r>
              <a:rPr lang="en-GB" dirty="0"/>
              <a:t>Refraction is the consequence of a density change when moving from one medium to another.</a:t>
            </a:r>
          </a:p>
        </p:txBody>
      </p:sp>
      <p:sp>
        <p:nvSpPr>
          <p:cNvPr id="17" name="TextBox 16"/>
          <p:cNvSpPr txBox="1"/>
          <p:nvPr/>
        </p:nvSpPr>
        <p:spPr>
          <a:xfrm>
            <a:off x="1644162" y="4645625"/>
            <a:ext cx="3065930" cy="369332"/>
          </a:xfrm>
          <a:prstGeom prst="rect">
            <a:avLst/>
          </a:prstGeom>
          <a:noFill/>
        </p:spPr>
        <p:txBody>
          <a:bodyPr wrap="square" rtlCol="0">
            <a:spAutoFit/>
          </a:bodyPr>
          <a:lstStyle/>
          <a:p>
            <a:r>
              <a:rPr lang="en-GB" dirty="0"/>
              <a:t>The relative reflective index</a:t>
            </a:r>
          </a:p>
        </p:txBody>
      </p:sp>
      <p:pic>
        <p:nvPicPr>
          <p:cNvPr id="19" name="Picture 18"/>
          <p:cNvPicPr>
            <a:picLocks noChangeAspect="1"/>
          </p:cNvPicPr>
          <p:nvPr/>
        </p:nvPicPr>
        <p:blipFill>
          <a:blip r:embed="rId6"/>
          <a:stretch>
            <a:fillRect/>
          </a:stretch>
        </p:blipFill>
        <p:spPr>
          <a:xfrm>
            <a:off x="3105578" y="2237119"/>
            <a:ext cx="2120846" cy="1845256"/>
          </a:xfrm>
          <a:prstGeom prst="rect">
            <a:avLst/>
          </a:prstGeom>
          <a:ln w="19050">
            <a:solidFill>
              <a:schemeClr val="tx1"/>
            </a:solidFill>
          </a:ln>
        </p:spPr>
      </p:pic>
      <mc:AlternateContent xmlns:mc="http://schemas.openxmlformats.org/markup-compatibility/2006" xmlns:a14="http://schemas.microsoft.com/office/drawing/2010/main">
        <mc:Choice Requires="a14">
          <p:sp>
            <p:nvSpPr>
              <p:cNvPr id="20" name="TextBox 19"/>
              <p:cNvSpPr txBox="1"/>
              <p:nvPr/>
            </p:nvSpPr>
            <p:spPr>
              <a:xfrm>
                <a:off x="8837592" y="2580830"/>
                <a:ext cx="1770587" cy="738664"/>
              </a:xfrm>
              <a:prstGeom prst="rect">
                <a:avLst/>
              </a:prstGeom>
              <a:noFill/>
            </p:spPr>
            <p:txBody>
              <a:bodyPr wrap="square" rtlCol="0">
                <a:spAutoFit/>
              </a:bodyPr>
              <a:lstStyle/>
              <a:p>
                <a:pPr algn="ctr"/>
                <a:r>
                  <a:rPr lang="en-GB" sz="1400" dirty="0"/>
                  <a:t>Note: Scattering length density (SLD) =</a:t>
                </a:r>
                <a14:m>
                  <m:oMath xmlns:m="http://schemas.openxmlformats.org/officeDocument/2006/math">
                    <m:r>
                      <a:rPr lang="en-GB" sz="1400" i="1">
                        <a:latin typeface="Cambria Math" panose="02040503050406030204" pitchFamily="18" charset="0"/>
                      </a:rPr>
                      <m:t>𝑁𝑏</m:t>
                    </m:r>
                  </m:oMath>
                </a14:m>
                <a:endParaRPr lang="en-GB" sz="1400" dirty="0"/>
              </a:p>
            </p:txBody>
          </p:sp>
        </mc:Choice>
        <mc:Fallback xmlns="">
          <p:sp>
            <p:nvSpPr>
              <p:cNvPr id="20" name="TextBox 19"/>
              <p:cNvSpPr txBox="1">
                <a:spLocks noRot="1" noChangeAspect="1" noMove="1" noResize="1" noEditPoints="1" noAdjustHandles="1" noChangeArrowheads="1" noChangeShapeType="1" noTextEdit="1"/>
              </p:cNvSpPr>
              <p:nvPr/>
            </p:nvSpPr>
            <p:spPr>
              <a:xfrm>
                <a:off x="8837592" y="2580830"/>
                <a:ext cx="1770587" cy="738664"/>
              </a:xfrm>
              <a:prstGeom prst="rect">
                <a:avLst/>
              </a:prstGeom>
              <a:blipFill>
                <a:blip r:embed="rId7"/>
                <a:stretch>
                  <a:fillRect t="-820" b="-737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5B430B90-FFB9-482E-A9BC-3AB4ADE835CC}"/>
              </a:ext>
            </a:extLst>
          </p:cNvPr>
          <p:cNvSpPr>
            <a:spLocks noGrp="1"/>
          </p:cNvSpPr>
          <p:nvPr>
            <p:ph type="sldNum" sz="quarter" idx="12"/>
          </p:nvPr>
        </p:nvSpPr>
        <p:spPr>
          <a:xfrm>
            <a:off x="9448800" y="6494607"/>
            <a:ext cx="2743200" cy="365125"/>
          </a:xfrm>
        </p:spPr>
        <p:txBody>
          <a:bodyPr/>
          <a:lstStyle/>
          <a:p>
            <a:fld id="{BBAAB195-B577-5546-8349-9DDA93B6129E}" type="slidenum">
              <a:rPr lang="en-US" sz="1800" smtClean="0">
                <a:solidFill>
                  <a:srgbClr val="002060"/>
                </a:solidFill>
              </a:rPr>
              <a:t>15</a:t>
            </a:fld>
            <a:endParaRPr lang="en-US" sz="1800" dirty="0">
              <a:solidFill>
                <a:srgbClr val="002060"/>
              </a:solidFill>
            </a:endParaRPr>
          </a:p>
        </p:txBody>
      </p:sp>
    </p:spTree>
    <p:extLst>
      <p:ext uri="{BB962C8B-B14F-4D97-AF65-F5344CB8AC3E}">
        <p14:creationId xmlns:p14="http://schemas.microsoft.com/office/powerpoint/2010/main" val="980159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5673"/>
            <a:ext cx="8229600" cy="86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kern="0" dirty="0"/>
              <a:t>What is Reflectivity?</a:t>
            </a:r>
          </a:p>
        </p:txBody>
      </p:sp>
      <p:sp>
        <p:nvSpPr>
          <p:cNvPr id="5" name="TextBox 4"/>
          <p:cNvSpPr txBox="1"/>
          <p:nvPr/>
        </p:nvSpPr>
        <p:spPr>
          <a:xfrm>
            <a:off x="1736940" y="763414"/>
            <a:ext cx="7614139" cy="369332"/>
          </a:xfrm>
          <a:prstGeom prst="rect">
            <a:avLst/>
          </a:prstGeom>
          <a:noFill/>
        </p:spPr>
        <p:txBody>
          <a:bodyPr wrap="square" rtlCol="0">
            <a:spAutoFit/>
          </a:bodyPr>
          <a:lstStyle/>
          <a:p>
            <a:r>
              <a:rPr lang="en-GB" dirty="0"/>
              <a:t>Critical reflection: Internal and most importantly external reflection.</a:t>
            </a:r>
          </a:p>
        </p:txBody>
      </p:sp>
      <p:sp>
        <p:nvSpPr>
          <p:cNvPr id="6" name="TextBox 5"/>
          <p:cNvSpPr txBox="1"/>
          <p:nvPr/>
        </p:nvSpPr>
        <p:spPr>
          <a:xfrm>
            <a:off x="8686236" y="6542719"/>
            <a:ext cx="2970055" cy="307777"/>
          </a:xfrm>
          <a:prstGeom prst="rect">
            <a:avLst/>
          </a:prstGeom>
          <a:noFill/>
        </p:spPr>
        <p:txBody>
          <a:bodyPr wrap="square" rtlCol="0">
            <a:spAutoFit/>
          </a:bodyPr>
          <a:lstStyle/>
          <a:p>
            <a:r>
              <a:rPr lang="en-GB" sz="1400" dirty="0"/>
              <a:t>Hecht: Optics and </a:t>
            </a:r>
            <a:r>
              <a:rPr lang="en-GB" sz="1400" dirty="0" err="1"/>
              <a:t>Sivia</a:t>
            </a:r>
            <a:r>
              <a:rPr lang="en-GB" sz="1400" dirty="0"/>
              <a:t> Chapter 3 </a:t>
            </a:r>
          </a:p>
        </p:txBody>
      </p:sp>
      <mc:AlternateContent xmlns:mc="http://schemas.openxmlformats.org/markup-compatibility/2006" xmlns:a14="http://schemas.microsoft.com/office/drawing/2010/main">
        <mc:Choice Requires="a14">
          <p:sp>
            <p:nvSpPr>
              <p:cNvPr id="18" name="TextBox 17"/>
              <p:cNvSpPr txBox="1"/>
              <p:nvPr/>
            </p:nvSpPr>
            <p:spPr>
              <a:xfrm>
                <a:off x="7465555" y="3362214"/>
                <a:ext cx="10793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𝑐</m:t>
                              </m:r>
                            </m:sub>
                          </m:sSub>
                          <m:r>
                            <a:rPr lang="en-GB" i="1">
                              <a:latin typeface="Cambria Math" panose="02040503050406030204" pitchFamily="18" charset="0"/>
                            </a:rPr>
                            <m:t>=</m:t>
                          </m:r>
                          <m:r>
                            <a:rPr lang="en-GB" i="1">
                              <a:latin typeface="Cambria Math" panose="02040503050406030204" pitchFamily="18" charset="0"/>
                            </a:rPr>
                            <m:t>𝑛</m:t>
                          </m:r>
                        </m:e>
                      </m:func>
                    </m:oMath>
                  </m:oMathPara>
                </a14:m>
                <a:endParaRPr lang="en-GB" dirty="0"/>
              </a:p>
            </p:txBody>
          </p:sp>
        </mc:Choice>
        <mc:Fallback xmlns="">
          <p:sp>
            <p:nvSpPr>
              <p:cNvPr id="18" name="TextBox 17"/>
              <p:cNvSpPr txBox="1">
                <a:spLocks noRot="1" noChangeAspect="1" noMove="1" noResize="1" noEditPoints="1" noAdjustHandles="1" noChangeArrowheads="1" noChangeShapeType="1" noTextEdit="1"/>
              </p:cNvSpPr>
              <p:nvPr/>
            </p:nvSpPr>
            <p:spPr>
              <a:xfrm>
                <a:off x="7465555" y="3362214"/>
                <a:ext cx="1079334" cy="276999"/>
              </a:xfrm>
              <a:prstGeom prst="rect">
                <a:avLst/>
              </a:prstGeom>
              <a:blipFill>
                <a:blip r:embed="rId2"/>
                <a:stretch>
                  <a:fillRect l="-2260" r="-2260" b="-1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4943462" y="3239361"/>
                <a:ext cx="1060034" cy="5227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rPr>
                            <m:t>𝑐𝑜𝑠</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𝑐</m:t>
                              </m:r>
                            </m:sub>
                          </m:sSub>
                        </m:num>
                        <m:den>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r>
                                <a:rPr lang="en-GB" i="1">
                                  <a:latin typeface="Cambria Math" panose="02040503050406030204" pitchFamily="18" charset="0"/>
                                </a:rPr>
                                <m:t>0</m:t>
                              </m:r>
                            </m:e>
                          </m:func>
                        </m:den>
                      </m:f>
                      <m:r>
                        <a:rPr lang="en-GB" i="1">
                          <a:latin typeface="Cambria Math" panose="02040503050406030204" pitchFamily="18" charset="0"/>
                        </a:rPr>
                        <m:t>=</m:t>
                      </m:r>
                      <m:r>
                        <a:rPr lang="en-GB" i="1">
                          <a:latin typeface="Cambria Math" panose="02040503050406030204" pitchFamily="18" charset="0"/>
                        </a:rPr>
                        <m:t>𝑛</m:t>
                      </m:r>
                    </m:oMath>
                  </m:oMathPara>
                </a14:m>
                <a:endParaRPr lang="en-GB" dirty="0"/>
              </a:p>
            </p:txBody>
          </p:sp>
        </mc:Choice>
        <mc:Fallback xmlns="">
          <p:sp>
            <p:nvSpPr>
              <p:cNvPr id="19" name="TextBox 18"/>
              <p:cNvSpPr txBox="1">
                <a:spLocks noRot="1" noChangeAspect="1" noMove="1" noResize="1" noEditPoints="1" noAdjustHandles="1" noChangeArrowheads="1" noChangeShapeType="1" noTextEdit="1"/>
              </p:cNvSpPr>
              <p:nvPr/>
            </p:nvSpPr>
            <p:spPr>
              <a:xfrm>
                <a:off x="4943462" y="3239361"/>
                <a:ext cx="1060034" cy="522707"/>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981201" y="3316048"/>
                <a:ext cx="3601427" cy="369332"/>
              </a:xfrm>
              <a:prstGeom prst="rect">
                <a:avLst/>
              </a:prstGeom>
              <a:noFill/>
            </p:spPr>
            <p:txBody>
              <a:bodyPr wrap="square" rtlCol="0">
                <a:spAutoFit/>
              </a:bodyPr>
              <a:lstStyle/>
              <a:p>
                <a:r>
                  <a:rPr lang="en-GB" dirty="0"/>
                  <a:t>At the critical angle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2</m:t>
                        </m:r>
                      </m:sub>
                    </m:sSub>
                  </m:oMath>
                </a14:m>
                <a:r>
                  <a:rPr lang="en-GB" i="1" dirty="0"/>
                  <a:t>=0</a:t>
                </a:r>
              </a:p>
            </p:txBody>
          </p:sp>
        </mc:Choice>
        <mc:Fallback xmlns="">
          <p:sp>
            <p:nvSpPr>
              <p:cNvPr id="20" name="TextBox 19"/>
              <p:cNvSpPr txBox="1">
                <a:spLocks noRot="1" noChangeAspect="1" noMove="1" noResize="1" noEditPoints="1" noAdjustHandles="1" noChangeArrowheads="1" noChangeShapeType="1" noTextEdit="1"/>
              </p:cNvSpPr>
              <p:nvPr/>
            </p:nvSpPr>
            <p:spPr>
              <a:xfrm>
                <a:off x="1981201" y="3316048"/>
                <a:ext cx="3601427" cy="369332"/>
              </a:xfrm>
              <a:prstGeom prst="rect">
                <a:avLst/>
              </a:prstGeom>
              <a:blipFill>
                <a:blip r:embed="rId4"/>
                <a:stretch>
                  <a:fillRect l="-1354" t="-9836" b="-24590"/>
                </a:stretch>
              </a:blipFill>
            </p:spPr>
            <p:txBody>
              <a:bodyPr/>
              <a:lstStyle/>
              <a:p>
                <a:r>
                  <a:rPr lang="en-GB">
                    <a:noFill/>
                  </a:rPr>
                  <a:t> </a:t>
                </a:r>
              </a:p>
            </p:txBody>
          </p:sp>
        </mc:Fallback>
      </mc:AlternateContent>
      <p:sp>
        <p:nvSpPr>
          <p:cNvPr id="24" name="Right Arrow 23"/>
          <p:cNvSpPr/>
          <p:nvPr/>
        </p:nvSpPr>
        <p:spPr>
          <a:xfrm>
            <a:off x="6474003" y="3406848"/>
            <a:ext cx="430693" cy="249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5"/>
          <a:stretch>
            <a:fillRect/>
          </a:stretch>
        </p:blipFill>
        <p:spPr>
          <a:xfrm>
            <a:off x="3006996" y="1220839"/>
            <a:ext cx="5993001" cy="1861731"/>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771739" y="3875842"/>
                <a:ext cx="8100391" cy="369332"/>
              </a:xfrm>
              <a:prstGeom prst="rect">
                <a:avLst/>
              </a:prstGeom>
              <a:noFill/>
            </p:spPr>
            <p:txBody>
              <a:bodyPr wrap="square" rtlCol="0">
                <a:spAutoFit/>
              </a:bodyPr>
              <a:lstStyle/>
              <a:p>
                <a:r>
                  <a:rPr lang="en-GB" dirty="0"/>
                  <a:t>Then taking the neutron definition for </a:t>
                </a:r>
                <a14:m>
                  <m:oMath xmlns:m="http://schemas.openxmlformats.org/officeDocument/2006/math">
                    <m:r>
                      <a:rPr lang="en-GB" i="1">
                        <a:latin typeface="Cambria Math" panose="02040503050406030204" pitchFamily="18" charset="0"/>
                      </a:rPr>
                      <m:t>𝑛</m:t>
                    </m:r>
                  </m:oMath>
                </a14:m>
                <a:r>
                  <a:rPr lang="en-GB" dirty="0"/>
                  <a:t> and neglecting absorption from earlier</a:t>
                </a:r>
              </a:p>
            </p:txBody>
          </p:sp>
        </mc:Choice>
        <mc:Fallback xmlns="">
          <p:sp>
            <p:nvSpPr>
              <p:cNvPr id="26" name="TextBox 25"/>
              <p:cNvSpPr txBox="1">
                <a:spLocks noRot="1" noChangeAspect="1" noMove="1" noResize="1" noEditPoints="1" noAdjustHandles="1" noChangeArrowheads="1" noChangeShapeType="1" noTextEdit="1"/>
              </p:cNvSpPr>
              <p:nvPr/>
            </p:nvSpPr>
            <p:spPr>
              <a:xfrm>
                <a:off x="1771739" y="3875842"/>
                <a:ext cx="8100391" cy="369332"/>
              </a:xfrm>
              <a:prstGeom prst="rect">
                <a:avLst/>
              </a:prstGeom>
              <a:blipFill>
                <a:blip r:embed="rId6"/>
                <a:stretch>
                  <a:fillRect l="-678"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2235722" y="4511361"/>
                <a:ext cx="2307298"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𝑛</m:t>
                      </m:r>
                      <m:r>
                        <a:rPr lang="en-GB" i="1">
                          <a:latin typeface="Cambria Math" panose="02040503050406030204" pitchFamily="18" charset="0"/>
                        </a:rPr>
                        <m:t>=1−</m:t>
                      </m:r>
                      <m:f>
                        <m:fPr>
                          <m:ctrlPr>
                            <a:rPr lang="en-GB" i="1">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𝜆</m:t>
                              </m:r>
                            </m:e>
                            <m:sup>
                              <m:r>
                                <a:rPr lang="en-GB" i="1">
                                  <a:latin typeface="Cambria Math" panose="02040503050406030204" pitchFamily="18" charset="0"/>
                                </a:rPr>
                                <m:t>2</m:t>
                              </m:r>
                            </m:sup>
                          </m:sSup>
                          <m:r>
                            <a:rPr lang="en-GB" i="1">
                              <a:latin typeface="Cambria Math" panose="02040503050406030204" pitchFamily="18" charset="0"/>
                            </a:rPr>
                            <m:t>𝑁𝑏</m:t>
                          </m:r>
                        </m:num>
                        <m:den>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den>
                      </m:f>
                      <m:r>
                        <a:rPr lang="en-GB">
                          <a:latin typeface="Cambria Math" panose="02040503050406030204" pitchFamily="18" charset="0"/>
                        </a:rPr>
                        <m:t>=</m:t>
                      </m:r>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𝑐</m:t>
                              </m:r>
                            </m:sub>
                          </m:sSub>
                        </m:e>
                      </m:func>
                    </m:oMath>
                  </m:oMathPara>
                </a14:m>
                <a:endParaRPr lang="en-GB" dirty="0"/>
              </a:p>
            </p:txBody>
          </p:sp>
        </mc:Choice>
        <mc:Fallback xmlns="">
          <p:sp>
            <p:nvSpPr>
              <p:cNvPr id="28" name="TextBox 27"/>
              <p:cNvSpPr txBox="1">
                <a:spLocks noRot="1" noChangeAspect="1" noMove="1" noResize="1" noEditPoints="1" noAdjustHandles="1" noChangeArrowheads="1" noChangeShapeType="1" noTextEdit="1"/>
              </p:cNvSpPr>
              <p:nvPr/>
            </p:nvSpPr>
            <p:spPr>
              <a:xfrm>
                <a:off x="2235722" y="4511361"/>
                <a:ext cx="2307298" cy="555858"/>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803913" y="4563969"/>
                <a:ext cx="7114475" cy="522707"/>
              </a:xfrm>
              <a:prstGeom prst="rect">
                <a:avLst/>
              </a:prstGeom>
              <a:noFill/>
            </p:spPr>
            <p:txBody>
              <a:bodyPr wrap="square" rtlCol="0">
                <a:spAutoFit/>
              </a:bodyPr>
              <a:lstStyle/>
              <a:p>
                <a:r>
                  <a:rPr lang="en-GB" dirty="0"/>
                  <a:t>Taylor expand </a:t>
                </a:r>
                <a14:m>
                  <m:oMath xmlns:m="http://schemas.openxmlformats.org/officeDocument/2006/math">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r>
                          <a:rPr lang="en-GB" i="1">
                            <a:latin typeface="Cambria Math" panose="02040503050406030204" pitchFamily="18" charset="0"/>
                            <a:ea typeface="Cambria Math" panose="02040503050406030204" pitchFamily="18" charset="0"/>
                          </a:rPr>
                          <m:t>𝜃</m:t>
                        </m:r>
                        <m:r>
                          <a:rPr lang="en-GB" i="1">
                            <a:latin typeface="Cambria Math" panose="02040503050406030204" pitchFamily="18" charset="0"/>
                          </a:rPr>
                          <m:t> </m:t>
                        </m:r>
                      </m:e>
                    </m:func>
                  </m:oMath>
                </a14:m>
                <a:r>
                  <a:rPr lang="en-GB" dirty="0"/>
                  <a:t>to 1</a:t>
                </a:r>
                <a:r>
                  <a:rPr lang="en-GB" baseline="30000" dirty="0"/>
                  <a:t>st</a:t>
                </a:r>
                <a:r>
                  <a:rPr lang="en-GB" dirty="0"/>
                  <a:t> degree          </a:t>
                </a:r>
                <a14:m>
                  <m:oMath xmlns:m="http://schemas.openxmlformats.org/officeDocument/2006/math">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𝑐</m:t>
                            </m:r>
                          </m:sub>
                        </m:sSub>
                      </m:e>
                    </m:func>
                    <m:r>
                      <a:rPr lang="en-GB" i="1">
                        <a:latin typeface="Cambria Math" panose="02040503050406030204" pitchFamily="18" charset="0"/>
                      </a:rPr>
                      <m:t>=1−</m:t>
                    </m:r>
                    <m:f>
                      <m:fPr>
                        <m:ctrlPr>
                          <a:rPr lang="en-GB" i="1">
                            <a:latin typeface="Cambria Math" panose="02040503050406030204" pitchFamily="18" charset="0"/>
                          </a:rPr>
                        </m:ctrlPr>
                      </m:fPr>
                      <m:num>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𝑐</m:t>
                            </m:r>
                          </m:sub>
                          <m:sup>
                            <m:r>
                              <a:rPr lang="en-GB" i="1">
                                <a:latin typeface="Cambria Math" panose="02040503050406030204" pitchFamily="18" charset="0"/>
                              </a:rPr>
                              <m:t>2</m:t>
                            </m:r>
                          </m:sup>
                        </m:sSubSup>
                      </m:num>
                      <m:den>
                        <m:r>
                          <a:rPr lang="en-GB" i="1">
                            <a:latin typeface="Cambria Math" panose="02040503050406030204" pitchFamily="18" charset="0"/>
                          </a:rPr>
                          <m:t>2</m:t>
                        </m:r>
                      </m:den>
                    </m:f>
                  </m:oMath>
                </a14:m>
                <a:r>
                  <a:rPr lang="en-GB" dirty="0"/>
                  <a:t>  </a:t>
                </a:r>
              </a:p>
            </p:txBody>
          </p:sp>
        </mc:Choice>
        <mc:Fallback xmlns="">
          <p:sp>
            <p:nvSpPr>
              <p:cNvPr id="29" name="TextBox 28"/>
              <p:cNvSpPr txBox="1">
                <a:spLocks noRot="1" noChangeAspect="1" noMove="1" noResize="1" noEditPoints="1" noAdjustHandles="1" noChangeArrowheads="1" noChangeShapeType="1" noTextEdit="1"/>
              </p:cNvSpPr>
              <p:nvPr/>
            </p:nvSpPr>
            <p:spPr>
              <a:xfrm>
                <a:off x="4803913" y="4563969"/>
                <a:ext cx="7114475" cy="522707"/>
              </a:xfrm>
              <a:prstGeom prst="rect">
                <a:avLst/>
              </a:prstGeom>
              <a:blipFill>
                <a:blip r:embed="rId8"/>
                <a:stretch>
                  <a:fillRect l="-686" b="-7059"/>
                </a:stretch>
              </a:blipFill>
            </p:spPr>
            <p:txBody>
              <a:bodyPr/>
              <a:lstStyle/>
              <a:p>
                <a:r>
                  <a:rPr lang="en-GB">
                    <a:noFill/>
                  </a:rPr>
                  <a:t> </a:t>
                </a:r>
              </a:p>
            </p:txBody>
          </p:sp>
        </mc:Fallback>
      </mc:AlternateContent>
      <p:sp>
        <p:nvSpPr>
          <p:cNvPr id="30" name="Right Arrow 29"/>
          <p:cNvSpPr/>
          <p:nvPr/>
        </p:nvSpPr>
        <p:spPr>
          <a:xfrm>
            <a:off x="4592715" y="4690512"/>
            <a:ext cx="161502" cy="269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ight Arrow 32"/>
          <p:cNvSpPr/>
          <p:nvPr/>
        </p:nvSpPr>
        <p:spPr>
          <a:xfrm>
            <a:off x="8464138" y="4707325"/>
            <a:ext cx="161502" cy="269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a:off x="3641523" y="5616628"/>
            <a:ext cx="1025795" cy="53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5" name="TextBox 34"/>
              <p:cNvSpPr txBox="1"/>
              <p:nvPr/>
            </p:nvSpPr>
            <p:spPr>
              <a:xfrm>
                <a:off x="5121815" y="5461185"/>
                <a:ext cx="128080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𝑐</m:t>
                          </m:r>
                        </m:sub>
                      </m:sSub>
                      <m:r>
                        <a:rPr lang="en-GB" i="1">
                          <a:latin typeface="Cambria Math" panose="02040503050406030204" pitchFamily="18" charset="0"/>
                          <a:ea typeface="Cambria Math" panose="02040503050406030204" pitchFamily="18" charset="0"/>
                        </a:rPr>
                        <m:t>=</m:t>
                      </m:r>
                      <m:rad>
                        <m:radPr>
                          <m:degHide m:val="on"/>
                          <m:ctrlPr>
                            <a:rPr lang="en-GB" i="1">
                              <a:latin typeface="Cambria Math" panose="02040503050406030204" pitchFamily="18" charset="0"/>
                              <a:ea typeface="Cambria Math" panose="02040503050406030204" pitchFamily="18" charset="0"/>
                            </a:rPr>
                          </m:ctrlPr>
                        </m:radPr>
                        <m:deg/>
                        <m:e>
                          <m:f>
                            <m:fPr>
                              <m:ctrlPr>
                                <a:rPr lang="en-GB" i="1">
                                  <a:latin typeface="Cambria Math" panose="02040503050406030204" pitchFamily="18" charset="0"/>
                                  <a:ea typeface="Cambria Math" panose="02040503050406030204" pitchFamily="18" charset="0"/>
                                </a:rPr>
                              </m:ctrlPr>
                            </m:fPr>
                            <m:num>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𝜆</m:t>
                                  </m:r>
                                </m:e>
                                <m:sup>
                                  <m:r>
                                    <a:rPr lang="en-GB" i="1">
                                      <a:latin typeface="Cambria Math" panose="02040503050406030204" pitchFamily="18" charset="0"/>
                                      <a:ea typeface="Cambria Math" panose="02040503050406030204" pitchFamily="18" charset="0"/>
                                    </a:rPr>
                                    <m:t>2</m:t>
                                  </m:r>
                                </m:sup>
                              </m:sSup>
                              <m:r>
                                <a:rPr lang="en-GB" i="1">
                                  <a:latin typeface="Cambria Math" panose="02040503050406030204" pitchFamily="18" charset="0"/>
                                  <a:ea typeface="Cambria Math" panose="02040503050406030204" pitchFamily="18" charset="0"/>
                                </a:rPr>
                                <m:t>𝑁𝑏</m:t>
                              </m:r>
                            </m:num>
                            <m:den>
                              <m:r>
                                <a:rPr lang="en-GB" i="1">
                                  <a:latin typeface="Cambria Math" panose="02040503050406030204" pitchFamily="18" charset="0"/>
                                  <a:ea typeface="Cambria Math" panose="02040503050406030204" pitchFamily="18" charset="0"/>
                                </a:rPr>
                                <m:t>𝜋</m:t>
                              </m:r>
                            </m:den>
                          </m:f>
                        </m:e>
                      </m:rad>
                    </m:oMath>
                  </m:oMathPara>
                </a14:m>
                <a:endParaRPr lang="en-GB" dirty="0"/>
              </a:p>
            </p:txBody>
          </p:sp>
        </mc:Choice>
        <mc:Fallback xmlns="">
          <p:sp>
            <p:nvSpPr>
              <p:cNvPr id="35" name="TextBox 34"/>
              <p:cNvSpPr txBox="1">
                <a:spLocks noRot="1" noChangeAspect="1" noMove="1" noResize="1" noEditPoints="1" noAdjustHandles="1" noChangeArrowheads="1" noChangeShapeType="1" noTextEdit="1"/>
              </p:cNvSpPr>
              <p:nvPr/>
            </p:nvSpPr>
            <p:spPr>
              <a:xfrm>
                <a:off x="5121815" y="5461185"/>
                <a:ext cx="1280800" cy="818366"/>
              </a:xfrm>
              <a:prstGeom prst="rect">
                <a:avLst/>
              </a:prstGeom>
              <a:blipFill>
                <a:blip r:embed="rId9"/>
                <a:stretch>
                  <a:fillRect b="-746"/>
                </a:stretch>
              </a:blipFill>
            </p:spPr>
            <p:txBody>
              <a:bodyPr/>
              <a:lstStyle/>
              <a:p>
                <a:r>
                  <a:rPr lang="en-GB">
                    <a:noFill/>
                  </a:rPr>
                  <a:t> </a:t>
                </a:r>
              </a:p>
            </p:txBody>
          </p:sp>
        </mc:Fallback>
      </mc:AlternateContent>
      <p:sp>
        <p:nvSpPr>
          <p:cNvPr id="36" name="Rectangle 35"/>
          <p:cNvSpPr/>
          <p:nvPr/>
        </p:nvSpPr>
        <p:spPr>
          <a:xfrm>
            <a:off x="4766709" y="5380820"/>
            <a:ext cx="2090403" cy="10083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p:cNvSpPr txBox="1"/>
          <p:nvPr/>
        </p:nvSpPr>
        <p:spPr>
          <a:xfrm>
            <a:off x="7011311" y="5461186"/>
            <a:ext cx="2063110" cy="646331"/>
          </a:xfrm>
          <a:prstGeom prst="rect">
            <a:avLst/>
          </a:prstGeom>
          <a:noFill/>
        </p:spPr>
        <p:txBody>
          <a:bodyPr wrap="square" rtlCol="0">
            <a:spAutoFit/>
          </a:bodyPr>
          <a:lstStyle/>
          <a:p>
            <a:r>
              <a:rPr lang="en-GB" dirty="0"/>
              <a:t>Remember this for the next slide!</a:t>
            </a:r>
          </a:p>
        </p:txBody>
      </p:sp>
      <mc:AlternateContent xmlns:mc="http://schemas.openxmlformats.org/markup-compatibility/2006" xmlns:a14="http://schemas.microsoft.com/office/drawing/2010/main">
        <mc:Choice Requires="a14">
          <p:sp>
            <p:nvSpPr>
              <p:cNvPr id="38" name="TextBox 37"/>
              <p:cNvSpPr txBox="1"/>
              <p:nvPr/>
            </p:nvSpPr>
            <p:spPr>
              <a:xfrm>
                <a:off x="8947610" y="2238334"/>
                <a:ext cx="1770587" cy="738664"/>
              </a:xfrm>
              <a:prstGeom prst="rect">
                <a:avLst/>
              </a:prstGeom>
              <a:noFill/>
            </p:spPr>
            <p:txBody>
              <a:bodyPr wrap="square" rtlCol="0">
                <a:spAutoFit/>
              </a:bodyPr>
              <a:lstStyle/>
              <a:p>
                <a:pPr algn="ctr"/>
                <a:r>
                  <a:rPr lang="en-GB" sz="1400" dirty="0"/>
                  <a:t>Note: Scattering length density (SLD) =</a:t>
                </a:r>
                <a14:m>
                  <m:oMath xmlns:m="http://schemas.openxmlformats.org/officeDocument/2006/math">
                    <m:r>
                      <a:rPr lang="en-GB" sz="1400" i="1">
                        <a:latin typeface="Cambria Math" panose="02040503050406030204" pitchFamily="18" charset="0"/>
                      </a:rPr>
                      <m:t>𝑁𝑏</m:t>
                    </m:r>
                  </m:oMath>
                </a14:m>
                <a:endParaRPr lang="en-GB" sz="1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8947610" y="2238334"/>
                <a:ext cx="1770587" cy="738664"/>
              </a:xfrm>
              <a:prstGeom prst="rect">
                <a:avLst/>
              </a:prstGeom>
              <a:blipFill>
                <a:blip r:embed="rId10"/>
                <a:stretch>
                  <a:fillRect t="-1653" b="-826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1A653AFE-924F-449B-B0B2-579887A9021B}"/>
              </a:ext>
            </a:extLst>
          </p:cNvPr>
          <p:cNvSpPr>
            <a:spLocks noGrp="1"/>
          </p:cNvSpPr>
          <p:nvPr>
            <p:ph type="sldNum" sz="quarter" idx="12"/>
          </p:nvPr>
        </p:nvSpPr>
        <p:spPr>
          <a:xfrm>
            <a:off x="9448800" y="6485371"/>
            <a:ext cx="2743200" cy="365125"/>
          </a:xfrm>
        </p:spPr>
        <p:txBody>
          <a:bodyPr/>
          <a:lstStyle/>
          <a:p>
            <a:fld id="{BBAAB195-B577-5546-8349-9DDA93B6129E}" type="slidenum">
              <a:rPr lang="en-US" sz="1800" smtClean="0">
                <a:solidFill>
                  <a:srgbClr val="002060"/>
                </a:solidFill>
              </a:rPr>
              <a:t>16</a:t>
            </a:fld>
            <a:endParaRPr lang="en-US" sz="1800" dirty="0">
              <a:solidFill>
                <a:srgbClr val="002060"/>
              </a:solidFill>
            </a:endParaRPr>
          </a:p>
        </p:txBody>
      </p:sp>
    </p:spTree>
    <p:extLst>
      <p:ext uri="{BB962C8B-B14F-4D97-AF65-F5344CB8AC3E}">
        <p14:creationId xmlns:p14="http://schemas.microsoft.com/office/powerpoint/2010/main" val="3696078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691"/>
            <a:ext cx="8229600" cy="71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t>What is Reflectivity?</a:t>
            </a:r>
          </a:p>
        </p:txBody>
      </p:sp>
      <p:sp>
        <p:nvSpPr>
          <p:cNvPr id="6" name="TextBox 5"/>
          <p:cNvSpPr txBox="1"/>
          <p:nvPr/>
        </p:nvSpPr>
        <p:spPr>
          <a:xfrm>
            <a:off x="1524000" y="6509220"/>
            <a:ext cx="3814366" cy="307777"/>
          </a:xfrm>
          <a:prstGeom prst="rect">
            <a:avLst/>
          </a:prstGeom>
          <a:noFill/>
        </p:spPr>
        <p:txBody>
          <a:bodyPr wrap="square" rtlCol="0">
            <a:spAutoFit/>
          </a:bodyPr>
          <a:lstStyle/>
          <a:p>
            <a:r>
              <a:rPr lang="en-GB" sz="1400" dirty="0"/>
              <a:t>Hecht: Optics and </a:t>
            </a:r>
            <a:r>
              <a:rPr lang="en-GB" sz="1400" dirty="0" err="1"/>
              <a:t>Sivia</a:t>
            </a:r>
            <a:endParaRPr lang="en-GB" sz="1400" dirty="0"/>
          </a:p>
        </p:txBody>
      </p:sp>
      <p:grpSp>
        <p:nvGrpSpPr>
          <p:cNvPr id="17" name="Group 16"/>
          <p:cNvGrpSpPr/>
          <p:nvPr/>
        </p:nvGrpSpPr>
        <p:grpSpPr>
          <a:xfrm>
            <a:off x="8013726" y="2915099"/>
            <a:ext cx="2927838" cy="2365013"/>
            <a:chOff x="6216162" y="3719146"/>
            <a:chExt cx="2927838" cy="2179910"/>
          </a:xfrm>
        </p:grpSpPr>
        <p:sp>
          <p:nvSpPr>
            <p:cNvPr id="16" name="Rectangle 15"/>
            <p:cNvSpPr/>
            <p:nvPr/>
          </p:nvSpPr>
          <p:spPr>
            <a:xfrm>
              <a:off x="6216162" y="3719146"/>
              <a:ext cx="2927838" cy="217991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Box 6"/>
                <p:cNvSpPr txBox="1"/>
                <p:nvPr/>
              </p:nvSpPr>
              <p:spPr>
                <a:xfrm>
                  <a:off x="6341616" y="3911868"/>
                  <a:ext cx="2443426" cy="3091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𝑐</m:t>
                            </m:r>
                          </m:sub>
                        </m:sSub>
                        <m:r>
                          <a:rPr lang="en-GB" i="1">
                            <a:latin typeface="Cambria Math" panose="02040503050406030204" pitchFamily="18" charset="0"/>
                          </a:rPr>
                          <m:t>=</m:t>
                        </m:r>
                        <m:rad>
                          <m:radPr>
                            <m:degHide m:val="on"/>
                            <m:ctrlPr>
                              <a:rPr lang="en-GB" i="1">
                                <a:latin typeface="Cambria Math" panose="02040503050406030204" pitchFamily="18" charset="0"/>
                              </a:rPr>
                            </m:ctrlPr>
                          </m:radPr>
                          <m:deg/>
                          <m:e>
                            <m:r>
                              <a:rPr lang="en-GB" i="1">
                                <a:latin typeface="Cambria Math" panose="02040503050406030204" pitchFamily="18" charset="0"/>
                              </a:rPr>
                              <m:t>16</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𝑁</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𝑏</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𝑁</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𝑏</m:t>
                                </m:r>
                              </m:e>
                              <m:sub>
                                <m:r>
                                  <a:rPr lang="en-GB" i="1">
                                    <a:latin typeface="Cambria Math" panose="02040503050406030204" pitchFamily="18" charset="0"/>
                                    <a:ea typeface="Cambria Math" panose="02040503050406030204" pitchFamily="18" charset="0"/>
                                  </a:rPr>
                                  <m:t>2</m:t>
                                </m:r>
                              </m:sub>
                            </m:sSub>
                            <m:r>
                              <a:rPr lang="en-GB" i="1">
                                <a:latin typeface="Cambria Math" panose="02040503050406030204" pitchFamily="18" charset="0"/>
                                <a:ea typeface="Cambria Math" panose="02040503050406030204" pitchFamily="18" charset="0"/>
                              </a:rPr>
                              <m:t>)</m:t>
                            </m:r>
                          </m:e>
                        </m:rad>
                      </m:oMath>
                    </m:oMathPara>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6341616" y="3911868"/>
                  <a:ext cx="2443426" cy="309161"/>
                </a:xfrm>
                <a:prstGeom prst="rect">
                  <a:avLst/>
                </a:prstGeom>
                <a:blipFill>
                  <a:blip r:embed="rId3"/>
                  <a:stretch>
                    <a:fillRect l="-2494" r="-2743" b="-2545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260123" y="4461821"/>
                  <a:ext cx="2782929" cy="1361702"/>
                </a:xfrm>
                <a:prstGeom prst="rect">
                  <a:avLst/>
                </a:prstGeom>
                <a:noFill/>
              </p:spPr>
              <p:txBody>
                <a:bodyPr wrap="square" rtlCol="0">
                  <a:spAutoFit/>
                </a:bodyPr>
                <a:lstStyle/>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𝑐</m:t>
                          </m:r>
                        </m:sub>
                      </m:sSub>
                    </m:oMath>
                  </a14:m>
                  <a:r>
                    <a:rPr lang="en-GB" dirty="0"/>
                    <a:t> is material dependent!</a:t>
                  </a:r>
                </a:p>
                <a:p>
                  <a:endParaRPr lang="en-GB" dirty="0"/>
                </a:p>
                <a:p>
                  <a:r>
                    <a:rPr lang="en-GB" dirty="0"/>
                    <a:t>This allows you to calculate where the critical edge should be!</a:t>
                  </a:r>
                </a:p>
              </p:txBody>
            </p:sp>
          </mc:Choice>
          <mc:Fallback xmlns="">
            <p:sp>
              <p:nvSpPr>
                <p:cNvPr id="15" name="TextBox 14"/>
                <p:cNvSpPr txBox="1">
                  <a:spLocks noRot="1" noChangeAspect="1" noMove="1" noResize="1" noEditPoints="1" noAdjustHandles="1" noChangeArrowheads="1" noChangeShapeType="1" noTextEdit="1"/>
                </p:cNvSpPr>
                <p:nvPr/>
              </p:nvSpPr>
              <p:spPr>
                <a:xfrm>
                  <a:off x="6260123" y="4461821"/>
                  <a:ext cx="2782929" cy="1361702"/>
                </a:xfrm>
                <a:prstGeom prst="rect">
                  <a:avLst/>
                </a:prstGeom>
                <a:blipFill>
                  <a:blip r:embed="rId4"/>
                  <a:stretch>
                    <a:fillRect l="-1969" t="-2479" b="-5785"/>
                  </a:stretch>
                </a:blipFill>
              </p:spPr>
              <p:txBody>
                <a:bodyPr/>
                <a:lstStyle/>
                <a:p>
                  <a:r>
                    <a:rPr lang="en-GB">
                      <a:noFill/>
                    </a:rPr>
                    <a:t> </a:t>
                  </a:r>
                </a:p>
              </p:txBody>
            </p:sp>
          </mc:Fallback>
        </mc:AlternateContent>
      </p:grpSp>
      <p:sp>
        <p:nvSpPr>
          <p:cNvPr id="21" name="TextBox 20"/>
          <p:cNvSpPr txBox="1"/>
          <p:nvPr/>
        </p:nvSpPr>
        <p:spPr>
          <a:xfrm>
            <a:off x="1736940" y="715352"/>
            <a:ext cx="7614139" cy="369332"/>
          </a:xfrm>
          <a:prstGeom prst="rect">
            <a:avLst/>
          </a:prstGeom>
          <a:noFill/>
        </p:spPr>
        <p:txBody>
          <a:bodyPr wrap="square" rtlCol="0">
            <a:spAutoFit/>
          </a:bodyPr>
          <a:lstStyle/>
          <a:p>
            <a:r>
              <a:rPr lang="en-GB" dirty="0"/>
              <a:t>Critical reflection: Internal and most importantly external reflection.</a:t>
            </a:r>
          </a:p>
        </p:txBody>
      </p:sp>
      <p:grpSp>
        <p:nvGrpSpPr>
          <p:cNvPr id="31" name="Group 30"/>
          <p:cNvGrpSpPr/>
          <p:nvPr/>
        </p:nvGrpSpPr>
        <p:grpSpPr>
          <a:xfrm>
            <a:off x="1926934" y="1109953"/>
            <a:ext cx="8156215" cy="1699642"/>
            <a:chOff x="212939" y="1302896"/>
            <a:chExt cx="8156215" cy="1699642"/>
          </a:xfrm>
        </p:grpSpPr>
        <mc:AlternateContent xmlns:mc="http://schemas.openxmlformats.org/markup-compatibility/2006" xmlns:a14="http://schemas.microsoft.com/office/drawing/2010/main">
          <mc:Choice Requires="a14">
            <p:sp>
              <p:nvSpPr>
                <p:cNvPr id="22" name="TextBox 21"/>
                <p:cNvSpPr txBox="1"/>
                <p:nvPr/>
              </p:nvSpPr>
              <p:spPr>
                <a:xfrm>
                  <a:off x="212939" y="1458676"/>
                  <a:ext cx="1676201" cy="6117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a:latin typeface="Cambria Math" panose="02040503050406030204" pitchFamily="18" charset="0"/>
                              </a:rPr>
                            </m:ctrlPr>
                          </m:sSubPr>
                          <m:e>
                            <m:r>
                              <a:rPr lang="en-GB" b="1" i="1">
                                <a:latin typeface="Cambria Math"/>
                              </a:rPr>
                              <m:t>𝑸</m:t>
                            </m:r>
                          </m:e>
                          <m:sub>
                            <m:r>
                              <a:rPr lang="en-GB" b="1" i="1">
                                <a:latin typeface="Cambria Math"/>
                              </a:rPr>
                              <m:t>𝒛</m:t>
                            </m:r>
                          </m:sub>
                        </m:sSub>
                        <m:r>
                          <a:rPr lang="en-GB" i="1">
                            <a:latin typeface="Cambria Math"/>
                          </a:rPr>
                          <m:t>=</m:t>
                        </m:r>
                        <m:f>
                          <m:fPr>
                            <m:ctrlPr>
                              <a:rPr lang="en-GB" i="1">
                                <a:latin typeface="Cambria Math" panose="02040503050406030204" pitchFamily="18" charset="0"/>
                                <a:ea typeface="Cambria Math"/>
                              </a:rPr>
                            </m:ctrlPr>
                          </m:fPr>
                          <m:num>
                            <m:r>
                              <a:rPr lang="en-GB" i="1">
                                <a:latin typeface="Cambria Math"/>
                              </a:rPr>
                              <m:t>4</m:t>
                            </m:r>
                            <m:r>
                              <a:rPr lang="en-GB" i="1">
                                <a:latin typeface="Cambria Math"/>
                                <a:ea typeface="Cambria Math"/>
                              </a:rPr>
                              <m:t>𝜋</m:t>
                            </m:r>
                          </m:num>
                          <m:den>
                            <m:r>
                              <a:rPr lang="en-GB" i="1">
                                <a:latin typeface="Cambria Math"/>
                                <a:ea typeface="Cambria Math"/>
                              </a:rPr>
                              <m:t>𝜆</m:t>
                            </m:r>
                          </m:den>
                        </m:f>
                        <m:func>
                          <m:funcPr>
                            <m:ctrlPr>
                              <a:rPr lang="en-GB" i="1">
                                <a:latin typeface="Cambria Math" panose="02040503050406030204" pitchFamily="18" charset="0"/>
                                <a:ea typeface="Cambria Math"/>
                              </a:rPr>
                            </m:ctrlPr>
                          </m:funcPr>
                          <m:fName>
                            <m:r>
                              <m:rPr>
                                <m:sty m:val="p"/>
                              </m:rPr>
                              <a:rPr lang="en-GB">
                                <a:latin typeface="Cambria Math"/>
                                <a:ea typeface="Cambria Math"/>
                              </a:rPr>
                              <m:t>sin</m:t>
                            </m:r>
                          </m:fName>
                          <m:e>
                            <m:r>
                              <a:rPr lang="en-GB" i="1">
                                <a:latin typeface="Cambria Math"/>
                                <a:ea typeface="Cambria Math"/>
                              </a:rPr>
                              <m:t>𝜃</m:t>
                            </m:r>
                            <m:r>
                              <a:rPr lang="en-GB" i="1">
                                <a:latin typeface="Cambria Math"/>
                                <a:ea typeface="Cambria Math"/>
                              </a:rPr>
                              <m:t>   </m:t>
                            </m:r>
                          </m:e>
                        </m:func>
                      </m:oMath>
                    </m:oMathPara>
                  </a14:m>
                  <a:endParaRPr lang="en-GB" dirty="0"/>
                </a:p>
              </p:txBody>
            </p:sp>
          </mc:Choice>
          <mc:Fallback xmlns="">
            <p:sp>
              <p:nvSpPr>
                <p:cNvPr id="22" name="TextBox 21"/>
                <p:cNvSpPr txBox="1">
                  <a:spLocks noRot="1" noChangeAspect="1" noMove="1" noResize="1" noEditPoints="1" noAdjustHandles="1" noChangeArrowheads="1" noChangeShapeType="1" noTextEdit="1"/>
                </p:cNvSpPr>
                <p:nvPr/>
              </p:nvSpPr>
              <p:spPr>
                <a:xfrm>
                  <a:off x="212939" y="1458676"/>
                  <a:ext cx="1676201" cy="61177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36076" y="1425310"/>
                  <a:ext cx="1280800"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𝑐</m:t>
                            </m:r>
                          </m:sub>
                        </m:sSub>
                        <m:r>
                          <a:rPr lang="en-GB" i="1">
                            <a:latin typeface="Cambria Math" panose="02040503050406030204" pitchFamily="18" charset="0"/>
                            <a:ea typeface="Cambria Math" panose="02040503050406030204" pitchFamily="18" charset="0"/>
                          </a:rPr>
                          <m:t>=</m:t>
                        </m:r>
                        <m:rad>
                          <m:radPr>
                            <m:degHide m:val="on"/>
                            <m:ctrlPr>
                              <a:rPr lang="en-GB" i="1">
                                <a:latin typeface="Cambria Math" panose="02040503050406030204" pitchFamily="18" charset="0"/>
                                <a:ea typeface="Cambria Math" panose="02040503050406030204" pitchFamily="18" charset="0"/>
                              </a:rPr>
                            </m:ctrlPr>
                          </m:radPr>
                          <m:deg/>
                          <m:e>
                            <m:f>
                              <m:fPr>
                                <m:ctrlPr>
                                  <a:rPr lang="en-GB" i="1">
                                    <a:latin typeface="Cambria Math" panose="02040503050406030204" pitchFamily="18" charset="0"/>
                                    <a:ea typeface="Cambria Math" panose="02040503050406030204" pitchFamily="18" charset="0"/>
                                  </a:rPr>
                                </m:ctrlPr>
                              </m:fPr>
                              <m:num>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𝜆</m:t>
                                    </m:r>
                                  </m:e>
                                  <m:sup>
                                    <m:r>
                                      <a:rPr lang="en-GB" i="1">
                                        <a:latin typeface="Cambria Math" panose="02040503050406030204" pitchFamily="18" charset="0"/>
                                        <a:ea typeface="Cambria Math" panose="02040503050406030204" pitchFamily="18" charset="0"/>
                                      </a:rPr>
                                      <m:t>2</m:t>
                                    </m:r>
                                  </m:sup>
                                </m:sSup>
                                <m:r>
                                  <a:rPr lang="en-GB" i="1">
                                    <a:latin typeface="Cambria Math" panose="02040503050406030204" pitchFamily="18" charset="0"/>
                                    <a:ea typeface="Cambria Math" panose="02040503050406030204" pitchFamily="18" charset="0"/>
                                  </a:rPr>
                                  <m:t>𝑁𝑏</m:t>
                                </m:r>
                              </m:num>
                              <m:den>
                                <m:r>
                                  <a:rPr lang="en-GB" i="1">
                                    <a:latin typeface="Cambria Math" panose="02040503050406030204" pitchFamily="18" charset="0"/>
                                    <a:ea typeface="Cambria Math" panose="02040503050406030204" pitchFamily="18" charset="0"/>
                                  </a:rPr>
                                  <m:t>𝜋</m:t>
                                </m:r>
                              </m:den>
                            </m:f>
                          </m:e>
                        </m:rad>
                      </m:oMath>
                    </m:oMathPara>
                  </a14:m>
                  <a:endParaRPr lang="en-GB" dirty="0"/>
                </a:p>
              </p:txBody>
            </p:sp>
          </mc:Choice>
          <mc:Fallback xmlns="">
            <p:sp>
              <p:nvSpPr>
                <p:cNvPr id="23" name="TextBox 22"/>
                <p:cNvSpPr txBox="1">
                  <a:spLocks noRot="1" noChangeAspect="1" noMove="1" noResize="1" noEditPoints="1" noAdjustHandles="1" noChangeArrowheads="1" noChangeShapeType="1" noTextEdit="1"/>
                </p:cNvSpPr>
                <p:nvPr/>
              </p:nvSpPr>
              <p:spPr>
                <a:xfrm>
                  <a:off x="6836076" y="1425310"/>
                  <a:ext cx="1280800" cy="818366"/>
                </a:xfrm>
                <a:prstGeom prst="rect">
                  <a:avLst/>
                </a:prstGeom>
                <a:blipFill>
                  <a:blip r:embed="rId6"/>
                  <a:stretch>
                    <a:fillRect b="-1493"/>
                  </a:stretch>
                </a:blipFill>
              </p:spPr>
              <p:txBody>
                <a:bodyPr/>
                <a:lstStyle/>
                <a:p>
                  <a:r>
                    <a:rPr lang="en-GB">
                      <a:noFill/>
                    </a:rPr>
                    <a:t> </a:t>
                  </a:r>
                </a:p>
              </p:txBody>
            </p:sp>
          </mc:Fallback>
        </mc:AlternateContent>
        <p:sp>
          <p:nvSpPr>
            <p:cNvPr id="2" name="Right Arrow 1"/>
            <p:cNvSpPr/>
            <p:nvPr/>
          </p:nvSpPr>
          <p:spPr>
            <a:xfrm>
              <a:off x="1889140" y="1661265"/>
              <a:ext cx="1505055" cy="2332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747146" y="1302896"/>
              <a:ext cx="1789044" cy="923330"/>
            </a:xfrm>
            <a:prstGeom prst="rect">
              <a:avLst/>
            </a:prstGeom>
            <a:noFill/>
          </p:spPr>
          <p:txBody>
            <a:bodyPr wrap="square" rtlCol="0">
              <a:spAutoFit/>
            </a:bodyPr>
            <a:lstStyle/>
            <a:p>
              <a:r>
                <a:rPr lang="en-GB" dirty="0"/>
                <a:t>Via Small Angle</a:t>
              </a:r>
            </a:p>
            <a:p>
              <a:r>
                <a:rPr lang="en-GB" dirty="0"/>
                <a:t> </a:t>
              </a:r>
            </a:p>
            <a:p>
              <a:r>
                <a:rPr lang="en-GB" dirty="0"/>
                <a:t>Approximation</a:t>
              </a:r>
            </a:p>
          </p:txBody>
        </p:sp>
        <mc:AlternateContent xmlns:mc="http://schemas.openxmlformats.org/markup-compatibility/2006" xmlns:a14="http://schemas.microsoft.com/office/drawing/2010/main">
          <mc:Choice Requires="a14">
            <p:sp>
              <p:nvSpPr>
                <p:cNvPr id="24" name="TextBox 23"/>
                <p:cNvSpPr txBox="1"/>
                <p:nvPr/>
              </p:nvSpPr>
              <p:spPr>
                <a:xfrm>
                  <a:off x="3423347" y="1432877"/>
                  <a:ext cx="1676201" cy="61177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b="1" i="1">
                                <a:latin typeface="Cambria Math" panose="02040503050406030204" pitchFamily="18" charset="0"/>
                              </a:rPr>
                            </m:ctrlPr>
                          </m:sSubPr>
                          <m:e>
                            <m:r>
                              <a:rPr lang="en-GB" b="1" i="1">
                                <a:latin typeface="Cambria Math"/>
                              </a:rPr>
                              <m:t>𝑸</m:t>
                            </m:r>
                          </m:e>
                          <m:sub>
                            <m:r>
                              <a:rPr lang="en-GB" b="1" i="1">
                                <a:latin typeface="Cambria Math"/>
                              </a:rPr>
                              <m:t>𝒛</m:t>
                            </m:r>
                          </m:sub>
                        </m:sSub>
                        <m:r>
                          <a:rPr lang="en-GB" i="1">
                            <a:latin typeface="Cambria Math"/>
                          </a:rPr>
                          <m:t>=</m:t>
                        </m:r>
                        <m:f>
                          <m:fPr>
                            <m:ctrlPr>
                              <a:rPr lang="en-GB" i="1">
                                <a:latin typeface="Cambria Math" panose="02040503050406030204" pitchFamily="18" charset="0"/>
                                <a:ea typeface="Cambria Math"/>
                              </a:rPr>
                            </m:ctrlPr>
                          </m:fPr>
                          <m:num>
                            <m:r>
                              <a:rPr lang="en-GB" i="1">
                                <a:latin typeface="Cambria Math"/>
                              </a:rPr>
                              <m:t>4</m:t>
                            </m:r>
                            <m:r>
                              <a:rPr lang="en-GB" i="1">
                                <a:latin typeface="Cambria Math"/>
                                <a:ea typeface="Cambria Math"/>
                              </a:rPr>
                              <m:t>𝜋</m:t>
                            </m:r>
                          </m:num>
                          <m:den>
                            <m:r>
                              <a:rPr lang="en-GB" i="1">
                                <a:latin typeface="Cambria Math"/>
                                <a:ea typeface="Cambria Math"/>
                              </a:rPr>
                              <m:t>𝜆</m:t>
                            </m:r>
                          </m:den>
                        </m:f>
                        <m:r>
                          <a:rPr lang="en-GB" i="1">
                            <a:latin typeface="Cambria Math" panose="02040503050406030204" pitchFamily="18" charset="0"/>
                            <a:ea typeface="Cambria Math" panose="02040503050406030204" pitchFamily="18" charset="0"/>
                          </a:rPr>
                          <m:t>𝜃</m:t>
                        </m:r>
                      </m:oMath>
                    </m:oMathPara>
                  </a14:m>
                  <a:endParaRPr lang="en-GB" dirty="0"/>
                </a:p>
              </p:txBody>
            </p:sp>
          </mc:Choice>
          <mc:Fallback xmlns="">
            <p:sp>
              <p:nvSpPr>
                <p:cNvPr id="24" name="TextBox 23"/>
                <p:cNvSpPr txBox="1">
                  <a:spLocks noRot="1" noChangeAspect="1" noMove="1" noResize="1" noEditPoints="1" noAdjustHandles="1" noChangeArrowheads="1" noChangeShapeType="1" noTextEdit="1"/>
                </p:cNvSpPr>
                <p:nvPr/>
              </p:nvSpPr>
              <p:spPr>
                <a:xfrm>
                  <a:off x="3423347" y="1432877"/>
                  <a:ext cx="1676201" cy="611771"/>
                </a:xfrm>
                <a:prstGeom prst="rect">
                  <a:avLst/>
                </a:prstGeom>
                <a:blipFill>
                  <a:blip r:embed="rId7"/>
                  <a:stretch>
                    <a:fillRect/>
                  </a:stretch>
                </a:blipFill>
              </p:spPr>
              <p:txBody>
                <a:bodyPr/>
                <a:lstStyle/>
                <a:p>
                  <a:r>
                    <a:rPr lang="en-GB">
                      <a:noFill/>
                    </a:rPr>
                    <a:t> </a:t>
                  </a:r>
                </a:p>
              </p:txBody>
            </p:sp>
          </mc:Fallback>
        </mc:AlternateContent>
        <p:sp>
          <p:nvSpPr>
            <p:cNvPr id="8" name="TextBox 7"/>
            <p:cNvSpPr txBox="1"/>
            <p:nvPr/>
          </p:nvSpPr>
          <p:spPr>
            <a:xfrm>
              <a:off x="4976794" y="1440440"/>
              <a:ext cx="1769165" cy="646331"/>
            </a:xfrm>
            <a:prstGeom prst="rect">
              <a:avLst/>
            </a:prstGeom>
            <a:noFill/>
          </p:spPr>
          <p:txBody>
            <a:bodyPr wrap="square" rtlCol="0">
              <a:spAutoFit/>
            </a:bodyPr>
            <a:lstStyle/>
            <a:p>
              <a:r>
                <a:rPr lang="en-GB" dirty="0"/>
                <a:t>Then combine with the result</a:t>
              </a:r>
            </a:p>
          </p:txBody>
        </p:sp>
        <p:sp>
          <p:nvSpPr>
            <p:cNvPr id="13" name="Right Arrow 12"/>
            <p:cNvSpPr/>
            <p:nvPr/>
          </p:nvSpPr>
          <p:spPr>
            <a:xfrm>
              <a:off x="1669774" y="2382006"/>
              <a:ext cx="1070755" cy="60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7" name="TextBox 26"/>
                <p:cNvSpPr txBox="1"/>
                <p:nvPr/>
              </p:nvSpPr>
              <p:spPr>
                <a:xfrm>
                  <a:off x="2808074" y="2498349"/>
                  <a:ext cx="1456231" cy="3151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𝑐</m:t>
                            </m:r>
                          </m:sub>
                        </m:sSub>
                        <m:r>
                          <a:rPr lang="en-GB" i="1">
                            <a:latin typeface="Cambria Math" panose="02040503050406030204" pitchFamily="18" charset="0"/>
                          </a:rPr>
                          <m:t>=</m:t>
                        </m:r>
                        <m:rad>
                          <m:radPr>
                            <m:degHide m:val="on"/>
                            <m:ctrlPr>
                              <a:rPr lang="en-GB" i="1">
                                <a:latin typeface="Cambria Math" panose="02040503050406030204" pitchFamily="18" charset="0"/>
                              </a:rPr>
                            </m:ctrlPr>
                          </m:radPr>
                          <m:deg/>
                          <m:e>
                            <m:r>
                              <a:rPr lang="en-GB" i="1">
                                <a:latin typeface="Cambria Math" panose="02040503050406030204" pitchFamily="18" charset="0"/>
                              </a:rPr>
                              <m:t>16</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𝑁𝑏</m:t>
                            </m:r>
                          </m:e>
                        </m:rad>
                      </m:oMath>
                    </m:oMathPara>
                  </a14:m>
                  <a:endParaRPr lang="en-GB" dirty="0"/>
                </a:p>
              </p:txBody>
            </p:sp>
          </mc:Choice>
          <mc:Fallback xmlns="">
            <p:sp>
              <p:nvSpPr>
                <p:cNvPr id="27" name="TextBox 26"/>
                <p:cNvSpPr txBox="1">
                  <a:spLocks noRot="1" noChangeAspect="1" noMove="1" noResize="1" noEditPoints="1" noAdjustHandles="1" noChangeArrowheads="1" noChangeShapeType="1" noTextEdit="1"/>
                </p:cNvSpPr>
                <p:nvPr/>
              </p:nvSpPr>
              <p:spPr>
                <a:xfrm>
                  <a:off x="2808074" y="2498349"/>
                  <a:ext cx="1456231" cy="315151"/>
                </a:xfrm>
                <a:prstGeom prst="rect">
                  <a:avLst/>
                </a:prstGeom>
                <a:blipFill>
                  <a:blip r:embed="rId8"/>
                  <a:stretch>
                    <a:fillRect l="-4603" r="-2929" b="-28846"/>
                  </a:stretch>
                </a:blipFill>
              </p:spPr>
              <p:txBody>
                <a:bodyPr/>
                <a:lstStyle/>
                <a:p>
                  <a:r>
                    <a:rPr lang="en-GB">
                      <a:noFill/>
                    </a:rPr>
                    <a:t> </a:t>
                  </a:r>
                </a:p>
              </p:txBody>
            </p:sp>
          </mc:Fallback>
        </mc:AlternateContent>
        <p:sp>
          <p:nvSpPr>
            <p:cNvPr id="28" name="TextBox 27"/>
            <p:cNvSpPr txBox="1"/>
            <p:nvPr/>
          </p:nvSpPr>
          <p:spPr>
            <a:xfrm>
              <a:off x="4572000" y="2356207"/>
              <a:ext cx="3797154" cy="646331"/>
            </a:xfrm>
            <a:prstGeom prst="rect">
              <a:avLst/>
            </a:prstGeom>
            <a:noFill/>
          </p:spPr>
          <p:txBody>
            <a:bodyPr wrap="square" rtlCol="0">
              <a:spAutoFit/>
            </a:bodyPr>
            <a:lstStyle/>
            <a:p>
              <a:r>
                <a:rPr lang="en-GB" dirty="0"/>
                <a:t>This result assumes the top layer is vacuum or air.</a:t>
              </a:r>
            </a:p>
          </p:txBody>
        </p:sp>
      </p:grpSp>
      <p:pic>
        <p:nvPicPr>
          <p:cNvPr id="32" name="Picture 31"/>
          <p:cNvPicPr>
            <a:picLocks noChangeAspect="1"/>
          </p:cNvPicPr>
          <p:nvPr/>
        </p:nvPicPr>
        <p:blipFill>
          <a:blip r:embed="rId9"/>
          <a:stretch>
            <a:fillRect/>
          </a:stretch>
        </p:blipFill>
        <p:spPr>
          <a:xfrm>
            <a:off x="1237827" y="2885975"/>
            <a:ext cx="5878834" cy="2411710"/>
          </a:xfrm>
          <a:prstGeom prst="rect">
            <a:avLst/>
          </a:prstGeom>
        </p:spPr>
      </p:pic>
      <p:grpSp>
        <p:nvGrpSpPr>
          <p:cNvPr id="9" name="Group 8">
            <a:extLst>
              <a:ext uri="{FF2B5EF4-FFF2-40B4-BE49-F238E27FC236}">
                <a16:creationId xmlns:a16="http://schemas.microsoft.com/office/drawing/2014/main" id="{C2A8CBCF-DC4B-CF10-87D8-A1915E13B0CF}"/>
              </a:ext>
            </a:extLst>
          </p:cNvPr>
          <p:cNvGrpSpPr/>
          <p:nvPr/>
        </p:nvGrpSpPr>
        <p:grpSpPr>
          <a:xfrm>
            <a:off x="3186545" y="5447955"/>
            <a:ext cx="8220364" cy="870832"/>
            <a:chOff x="1712027" y="5309677"/>
            <a:chExt cx="5331986" cy="870832"/>
          </a:xfrm>
        </p:grpSpPr>
        <mc:AlternateContent xmlns:mc="http://schemas.openxmlformats.org/markup-compatibility/2006" xmlns:a14="http://schemas.microsoft.com/office/drawing/2010/main">
          <mc:Choice Requires="a14">
            <p:sp>
              <p:nvSpPr>
                <p:cNvPr id="30" name="TextBox 29"/>
                <p:cNvSpPr txBox="1"/>
                <p:nvPr/>
              </p:nvSpPr>
              <p:spPr>
                <a:xfrm>
                  <a:off x="1712027" y="5309677"/>
                  <a:ext cx="5331986" cy="769441"/>
                </a:xfrm>
                <a:prstGeom prst="rect">
                  <a:avLst/>
                </a:prstGeom>
                <a:noFill/>
              </p:spPr>
              <p:txBody>
                <a:bodyPr wrap="square" rtlCol="0">
                  <a:spAutoFit/>
                </a:bodyPr>
                <a:lstStyle/>
                <a:p>
                  <a:r>
                    <a:rPr lang="en-GB" sz="1400" dirty="0"/>
                    <a:t>For neutrons if                 then you get total external reflection where all neutrons are reflected! </a:t>
                  </a:r>
                </a:p>
                <a:p>
                  <a:endParaRPr lang="en-GB" sz="1400" dirty="0"/>
                </a:p>
                <a:p>
                  <a:r>
                    <a:rPr lang="en-GB" sz="1400" dirty="0"/>
                    <a:t>By definition the reflectivity is                              below </a:t>
                  </a:r>
                  <a14:m>
                    <m:oMath xmlns:m="http://schemas.openxmlformats.org/officeDocument/2006/math">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𝜃</m:t>
                          </m:r>
                        </m:e>
                        <m:sub>
                          <m:r>
                            <a:rPr lang="en-GB" sz="1600" i="1">
                              <a:latin typeface="Cambria Math" panose="02040503050406030204" pitchFamily="18" charset="0"/>
                              <a:ea typeface="Cambria Math" panose="02040503050406030204" pitchFamily="18" charset="0"/>
                            </a:rPr>
                            <m:t>𝑐</m:t>
                          </m:r>
                        </m:sub>
                      </m:sSub>
                    </m:oMath>
                  </a14:m>
                  <a:r>
                    <a:rPr lang="en-GB" sz="1600" dirty="0"/>
                    <a:t> </a:t>
                  </a:r>
                </a:p>
              </p:txBody>
            </p:sp>
          </mc:Choice>
          <mc:Fallback xmlns="">
            <p:sp>
              <p:nvSpPr>
                <p:cNvPr id="30" name="TextBox 29"/>
                <p:cNvSpPr txBox="1">
                  <a:spLocks noRot="1" noChangeAspect="1" noMove="1" noResize="1" noEditPoints="1" noAdjustHandles="1" noChangeArrowheads="1" noChangeShapeType="1" noTextEdit="1"/>
                </p:cNvSpPr>
                <p:nvPr/>
              </p:nvSpPr>
              <p:spPr>
                <a:xfrm>
                  <a:off x="1712027" y="5309677"/>
                  <a:ext cx="5331986" cy="769441"/>
                </a:xfrm>
                <a:prstGeom prst="rect">
                  <a:avLst/>
                </a:prstGeom>
                <a:blipFill>
                  <a:blip r:embed="rId10"/>
                  <a:stretch>
                    <a:fillRect l="-223" t="-1587" b="-63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434408" y="5319878"/>
                  <a:ext cx="71821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𝜃</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ea typeface="Cambria Math" panose="02040503050406030204" pitchFamily="18" charset="0"/>
                              </a:rPr>
                              <m:t>𝑐</m:t>
                            </m:r>
                          </m:sub>
                        </m:sSub>
                      </m:oMath>
                    </m:oMathPara>
                  </a14:m>
                  <a:endParaRPr lang="en-GB" dirty="0"/>
                </a:p>
              </p:txBody>
            </p:sp>
          </mc:Choice>
          <mc:Fallback xmlns="">
            <p:sp>
              <p:nvSpPr>
                <p:cNvPr id="29" name="TextBox 28"/>
                <p:cNvSpPr txBox="1">
                  <a:spLocks noRot="1" noChangeAspect="1" noMove="1" noResize="1" noEditPoints="1" noAdjustHandles="1" noChangeArrowheads="1" noChangeShapeType="1" noTextEdit="1"/>
                </p:cNvSpPr>
                <p:nvPr/>
              </p:nvSpPr>
              <p:spPr>
                <a:xfrm>
                  <a:off x="2434408" y="5319878"/>
                  <a:ext cx="718210" cy="276999"/>
                </a:xfrm>
                <a:prstGeom prst="rect">
                  <a:avLst/>
                </a:prstGeom>
                <a:blipFill>
                  <a:blip r:embed="rId11"/>
                  <a:stretch>
                    <a:fillRect b="-130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348990" y="5705122"/>
                  <a:ext cx="1556238" cy="475387"/>
                </a:xfrm>
                <a:prstGeom prst="rect">
                  <a:avLst/>
                </a:prstGeom>
                <a:noFill/>
              </p:spPr>
              <p:txBody>
                <a:bodyPr wrap="square" lIns="0" tIns="0" rIns="0" bIns="0" rtlCol="0">
                  <a:spAutoFit/>
                </a:bodyPr>
                <a:lstStyle/>
                <a:p>
                  <a:r>
                    <a:rPr lang="en-GB" sz="2000" i="1" dirty="0"/>
                    <a:t>R</a:t>
                  </a:r>
                  <a:r>
                    <a:rPr lang="en-GB" sz="2000" dirty="0"/>
                    <a:t> </a:t>
                  </a:r>
                  <a14:m>
                    <m:oMath xmlns:m="http://schemas.openxmlformats.org/officeDocument/2006/math">
                      <m:r>
                        <a:rPr lang="en-GB" sz="2000" i="1">
                          <a:latin typeface="Cambria Math" panose="02040503050406030204" pitchFamily="18" charset="0"/>
                        </a:rPr>
                        <m:t>= </m:t>
                      </m:r>
                      <m:f>
                        <m:fPr>
                          <m:ctrlPr>
                            <a:rPr lang="en-GB" sz="2000" i="1">
                              <a:latin typeface="Cambria Math" panose="02040503050406030204" pitchFamily="18" charset="0"/>
                            </a:rPr>
                          </m:ctrlPr>
                        </m:fPr>
                        <m:num>
                          <m:r>
                            <a:rPr lang="en-GB" sz="2000" i="1">
                              <a:latin typeface="Cambria Math" panose="02040503050406030204" pitchFamily="18" charset="0"/>
                            </a:rPr>
                            <m:t>𝐼</m:t>
                          </m:r>
                        </m:num>
                        <m:den>
                          <m:sSub>
                            <m:sSubPr>
                              <m:ctrlPr>
                                <a:rPr lang="en-GB" sz="2000" i="1">
                                  <a:latin typeface="Cambria Math" panose="02040503050406030204" pitchFamily="18" charset="0"/>
                                </a:rPr>
                              </m:ctrlPr>
                            </m:sSubPr>
                            <m:e>
                              <m:r>
                                <a:rPr lang="en-GB" sz="2000" i="1">
                                  <a:latin typeface="Cambria Math" panose="02040503050406030204" pitchFamily="18" charset="0"/>
                                </a:rPr>
                                <m:t>𝐼</m:t>
                              </m:r>
                            </m:e>
                            <m:sub>
                              <m:r>
                                <a:rPr lang="en-GB" sz="2000" i="1">
                                  <a:latin typeface="Cambria Math" panose="02040503050406030204" pitchFamily="18" charset="0"/>
                                </a:rPr>
                                <m:t>0</m:t>
                              </m:r>
                            </m:sub>
                          </m:sSub>
                        </m:den>
                      </m:f>
                      <m:r>
                        <a:rPr lang="en-GB" sz="2000" i="1">
                          <a:latin typeface="Cambria Math" panose="02040503050406030204" pitchFamily="18" charset="0"/>
                        </a:rPr>
                        <m:t>=1</m:t>
                      </m:r>
                    </m:oMath>
                  </a14:m>
                  <a:endParaRPr lang="en-GB" sz="20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348990" y="5705122"/>
                  <a:ext cx="1556238" cy="475387"/>
                </a:xfrm>
                <a:prstGeom prst="rect">
                  <a:avLst/>
                </a:prstGeom>
                <a:blipFill>
                  <a:blip r:embed="rId12"/>
                  <a:stretch>
                    <a:fillRect l="-6616" t="-3846" b="-8974"/>
                  </a:stretch>
                </a:blipFill>
              </p:spPr>
              <p:txBody>
                <a:bodyPr/>
                <a:lstStyle/>
                <a:p>
                  <a:r>
                    <a:rPr lang="en-GB">
                      <a:noFill/>
                    </a:rPr>
                    <a:t> </a:t>
                  </a:r>
                </a:p>
              </p:txBody>
            </p:sp>
          </mc:Fallback>
        </mc:AlternateContent>
      </p:grpSp>
      <p:sp>
        <p:nvSpPr>
          <p:cNvPr id="5" name="Slide Number Placeholder 4">
            <a:extLst>
              <a:ext uri="{FF2B5EF4-FFF2-40B4-BE49-F238E27FC236}">
                <a16:creationId xmlns:a16="http://schemas.microsoft.com/office/drawing/2014/main" id="{074A0E3B-2B19-480A-9620-C29B0BC076E6}"/>
              </a:ext>
            </a:extLst>
          </p:cNvPr>
          <p:cNvSpPr>
            <a:spLocks noGrp="1"/>
          </p:cNvSpPr>
          <p:nvPr>
            <p:ph type="sldNum" sz="quarter" idx="12"/>
          </p:nvPr>
        </p:nvSpPr>
        <p:spPr>
          <a:xfrm>
            <a:off x="9430678" y="6480545"/>
            <a:ext cx="2743200" cy="365125"/>
          </a:xfrm>
        </p:spPr>
        <p:txBody>
          <a:bodyPr/>
          <a:lstStyle/>
          <a:p>
            <a:fld id="{BBAAB195-B577-5546-8349-9DDA93B6129E}" type="slidenum">
              <a:rPr lang="en-US" sz="1800" smtClean="0">
                <a:solidFill>
                  <a:srgbClr val="002060"/>
                </a:solidFill>
              </a:rPr>
              <a:t>17</a:t>
            </a:fld>
            <a:endParaRPr lang="en-US" sz="1800" dirty="0">
              <a:solidFill>
                <a:srgbClr val="002060"/>
              </a:solidFill>
            </a:endParaRPr>
          </a:p>
        </p:txBody>
      </p:sp>
    </p:spTree>
    <p:extLst>
      <p:ext uri="{BB962C8B-B14F-4D97-AF65-F5344CB8AC3E}">
        <p14:creationId xmlns:p14="http://schemas.microsoft.com/office/powerpoint/2010/main" val="4194070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83" y="-4148"/>
            <a:ext cx="11387183" cy="646331"/>
          </a:xfrm>
          <a:prstGeom prst="rect">
            <a:avLst/>
          </a:prstGeom>
          <a:noFill/>
        </p:spPr>
        <p:txBody>
          <a:bodyPr wrap="square" rtlCol="0">
            <a:spAutoFit/>
          </a:bodyPr>
          <a:lstStyle/>
          <a:p>
            <a:r>
              <a:rPr lang="en-GB" sz="3600" dirty="0">
                <a:solidFill>
                  <a:srgbClr val="002060"/>
                </a:solidFill>
              </a:rPr>
              <a:t>Fresnel's Equations for Reflection and Transmission</a:t>
            </a:r>
          </a:p>
        </p:txBody>
      </p:sp>
      <p:sp>
        <p:nvSpPr>
          <p:cNvPr id="6" name="TextBox 5"/>
          <p:cNvSpPr txBox="1"/>
          <p:nvPr/>
        </p:nvSpPr>
        <p:spPr>
          <a:xfrm>
            <a:off x="4915982" y="6587296"/>
            <a:ext cx="1793631" cy="276999"/>
          </a:xfrm>
          <a:prstGeom prst="rect">
            <a:avLst/>
          </a:prstGeom>
          <a:noFill/>
        </p:spPr>
        <p:txBody>
          <a:bodyPr wrap="square" rtlCol="0">
            <a:spAutoFit/>
          </a:bodyPr>
          <a:lstStyle/>
          <a:p>
            <a:r>
              <a:rPr lang="en-GB" sz="1200" dirty="0"/>
              <a:t>Hecht: Optics</a:t>
            </a:r>
          </a:p>
        </p:txBody>
      </p:sp>
      <mc:AlternateContent xmlns:mc="http://schemas.openxmlformats.org/markup-compatibility/2006" xmlns:a14="http://schemas.microsoft.com/office/drawing/2010/main">
        <mc:Choice Requires="a14">
          <p:sp>
            <p:nvSpPr>
              <p:cNvPr id="8" name="TextBox 7"/>
              <p:cNvSpPr txBox="1"/>
              <p:nvPr/>
            </p:nvSpPr>
            <p:spPr>
              <a:xfrm>
                <a:off x="6125678" y="1318224"/>
                <a:ext cx="3281796" cy="6162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𝑅</m:t>
                      </m:r>
                      <m:r>
                        <a:rPr lang="en-GB" i="1">
                          <a:latin typeface="Cambria Math" panose="02040503050406030204" pitchFamily="18" charset="0"/>
                        </a:rPr>
                        <m:t>=</m:t>
                      </m:r>
                      <m:sSup>
                        <m:sSupPr>
                          <m:ctrlPr>
                            <a:rPr lang="en-GB" i="1">
                              <a:latin typeface="Cambria Math" panose="02040503050406030204" pitchFamily="18" charset="0"/>
                            </a:rPr>
                          </m:ctrlPr>
                        </m:sSupPr>
                        <m:e>
                          <m:d>
                            <m:dPr>
                              <m:begChr m:val="|"/>
                              <m:endChr m:val="|"/>
                              <m:ctrlPr>
                                <a:rPr lang="en-GB" i="1">
                                  <a:latin typeface="Cambria Math" panose="02040503050406030204" pitchFamily="18" charset="0"/>
                                </a:rPr>
                              </m:ctrlPr>
                            </m:dPr>
                            <m:e>
                              <m:r>
                                <a:rPr lang="en-GB" i="1">
                                  <a:latin typeface="Cambria Math" panose="02040503050406030204" pitchFamily="18" charset="0"/>
                                </a:rPr>
                                <m:t>𝑟</m:t>
                              </m:r>
                            </m:e>
                          </m:d>
                        </m:e>
                        <m:sup>
                          <m:r>
                            <a:rPr lang="en-GB" i="1">
                              <a:latin typeface="Cambria Math" panose="02040503050406030204" pitchFamily="18" charset="0"/>
                            </a:rPr>
                            <m:t>2</m:t>
                          </m:r>
                        </m:sup>
                      </m:sSup>
                      <m:r>
                        <a:rPr lang="en-GB" i="1">
                          <a:latin typeface="Cambria Math" panose="02040503050406030204" pitchFamily="18" charset="0"/>
                        </a:rPr>
                        <m:t>=</m:t>
                      </m:r>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0</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1</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1</m:t>
                                          </m:r>
                                        </m:sub>
                                      </m:sSub>
                                    </m:e>
                                  </m:func>
                                </m:e>
                              </m:func>
                            </m:num>
                            <m:den>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0</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1</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1</m:t>
                                          </m:r>
                                        </m:sub>
                                      </m:sSub>
                                    </m:e>
                                  </m:func>
                                </m:e>
                              </m:func>
                            </m:den>
                          </m:f>
                        </m:e>
                      </m:d>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6125678" y="1318224"/>
                <a:ext cx="3281796" cy="616259"/>
              </a:xfrm>
              <a:prstGeom prst="rect">
                <a:avLst/>
              </a:prstGeom>
              <a:blipFill>
                <a:blip r:embed="rId2"/>
                <a:stretch>
                  <a:fillRect b="-990"/>
                </a:stretch>
              </a:blipFill>
            </p:spPr>
            <p:txBody>
              <a:bodyPr/>
              <a:lstStyle/>
              <a:p>
                <a:r>
                  <a:rPr lang="en-GB">
                    <a:noFill/>
                  </a:rPr>
                  <a:t> </a:t>
                </a:r>
              </a:p>
            </p:txBody>
          </p:sp>
        </mc:Fallback>
      </mc:AlternateContent>
      <p:grpSp>
        <p:nvGrpSpPr>
          <p:cNvPr id="52" name="Group 51"/>
          <p:cNvGrpSpPr/>
          <p:nvPr/>
        </p:nvGrpSpPr>
        <p:grpSpPr>
          <a:xfrm>
            <a:off x="2111396" y="1396728"/>
            <a:ext cx="2934513" cy="2041639"/>
            <a:chOff x="1306829" y="642108"/>
            <a:chExt cx="2934513" cy="2041639"/>
          </a:xfrm>
        </p:grpSpPr>
        <p:sp>
          <p:nvSpPr>
            <p:cNvPr id="13" name="Rectangle 12"/>
            <p:cNvSpPr/>
            <p:nvPr/>
          </p:nvSpPr>
          <p:spPr>
            <a:xfrm>
              <a:off x="1310910" y="1383738"/>
              <a:ext cx="2880000" cy="720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1310840" y="1383738"/>
              <a:ext cx="288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022438" y="1383738"/>
              <a:ext cx="1440000" cy="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800000">
              <a:off x="1407301" y="1023737"/>
              <a:ext cx="1440000"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800000">
              <a:off x="1455532" y="842364"/>
              <a:ext cx="720000" cy="0"/>
            </a:xfrm>
            <a:prstGeom prst="line">
              <a:avLst/>
            </a:prstGeom>
            <a:ln w="9525">
              <a:solidFill>
                <a:schemeClr val="tx1"/>
              </a:solidFill>
              <a:prstDash val="solid"/>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800000">
              <a:off x="2693099" y="1203737"/>
              <a:ext cx="720000" cy="0"/>
            </a:xfrm>
            <a:prstGeom prst="line">
              <a:avLst/>
            </a:prstGeom>
            <a:ln w="9525">
              <a:solidFill>
                <a:schemeClr val="tx1"/>
              </a:solidFill>
              <a:prstDash val="solid"/>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800000">
              <a:off x="2645906" y="1023737"/>
              <a:ext cx="1440000"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37319" y="1390140"/>
              <a:ext cx="432601" cy="713598"/>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708670" y="1747220"/>
              <a:ext cx="720000" cy="0"/>
            </a:xfrm>
            <a:prstGeom prst="line">
              <a:avLst/>
            </a:prstGeom>
            <a:ln w="9525">
              <a:solidFill>
                <a:schemeClr val="tx1"/>
              </a:solidFill>
              <a:prstDash val="solid"/>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06829" y="2103738"/>
              <a:ext cx="2880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161520" y="2103051"/>
              <a:ext cx="1012447" cy="580696"/>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800000">
              <a:off x="3113289" y="2281678"/>
              <a:ext cx="720000" cy="0"/>
            </a:xfrm>
            <a:prstGeom prst="line">
              <a:avLst/>
            </a:prstGeom>
            <a:ln w="9525">
              <a:solidFill>
                <a:schemeClr val="tx1"/>
              </a:solidFill>
              <a:prstDash val="solid"/>
              <a:headEnd type="none"/>
              <a:tailEnd type="triangle" w="sm" len="sm"/>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rot="2811555">
              <a:off x="2870934" y="1071332"/>
              <a:ext cx="375413" cy="35905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rot="14728497">
              <a:off x="2236244" y="1137049"/>
              <a:ext cx="375413" cy="35905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2811555">
              <a:off x="3322651" y="2054057"/>
              <a:ext cx="375413" cy="359057"/>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3751112">
              <a:off x="2745071" y="1290800"/>
              <a:ext cx="375413" cy="359057"/>
            </a:xfrm>
            <a:prstGeom prst="arc">
              <a:avLst>
                <a:gd name="adj1" fmla="val 16200000"/>
                <a:gd name="adj2" fmla="val 246614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rot="14453491">
              <a:off x="2780132" y="1845788"/>
              <a:ext cx="375413" cy="359057"/>
            </a:xfrm>
            <a:prstGeom prst="arc">
              <a:avLst>
                <a:gd name="adj1" fmla="val 16200000"/>
                <a:gd name="adj2" fmla="val 246614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p:cNvSpPr txBox="1"/>
                <p:nvPr/>
              </p:nvSpPr>
              <p:spPr>
                <a:xfrm>
                  <a:off x="1793631" y="642108"/>
                  <a:ext cx="2003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𝑘</m:t>
                            </m:r>
                          </m:e>
                          <m:sub>
                            <m:r>
                              <a:rPr lang="en-GB" sz="1200" i="1">
                                <a:latin typeface="Cambria Math" panose="02040503050406030204" pitchFamily="18" charset="0"/>
                              </a:rPr>
                              <m:t>0</m:t>
                            </m:r>
                          </m:sub>
                        </m:sSub>
                      </m:oMath>
                    </m:oMathPara>
                  </a14:m>
                  <a:endParaRPr lang="en-GB" sz="1200" dirty="0"/>
                </a:p>
              </p:txBody>
            </p:sp>
          </mc:Choice>
          <mc:Fallback xmlns="">
            <p:sp>
              <p:nvSpPr>
                <p:cNvPr id="33" name="TextBox 32"/>
                <p:cNvSpPr txBox="1">
                  <a:spLocks noRot="1" noChangeAspect="1" noMove="1" noResize="1" noEditPoints="1" noAdjustHandles="1" noChangeArrowheads="1" noChangeShapeType="1" noTextEdit="1"/>
                </p:cNvSpPr>
                <p:nvPr/>
              </p:nvSpPr>
              <p:spPr>
                <a:xfrm>
                  <a:off x="1793631" y="642108"/>
                  <a:ext cx="200376" cy="184666"/>
                </a:xfrm>
                <a:prstGeom prst="rect">
                  <a:avLst/>
                </a:prstGeom>
                <a:blipFill>
                  <a:blip r:embed="rId3"/>
                  <a:stretch>
                    <a:fillRect l="-15152" r="-3030"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992587" y="1653615"/>
                  <a:ext cx="2003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𝑘</m:t>
                            </m:r>
                          </m:e>
                          <m:sub>
                            <m:r>
                              <a:rPr lang="en-GB" sz="1200" i="1">
                                <a:latin typeface="Cambria Math" panose="02040503050406030204" pitchFamily="18" charset="0"/>
                              </a:rPr>
                              <m:t>1</m:t>
                            </m:r>
                          </m:sub>
                        </m:sSub>
                      </m:oMath>
                    </m:oMathPara>
                  </a14:m>
                  <a:endParaRPr lang="en-GB" sz="1200" dirty="0"/>
                </a:p>
              </p:txBody>
            </p:sp>
          </mc:Choice>
          <mc:Fallback xmlns="">
            <p:sp>
              <p:nvSpPr>
                <p:cNvPr id="34" name="TextBox 33"/>
                <p:cNvSpPr txBox="1">
                  <a:spLocks noRot="1" noChangeAspect="1" noMove="1" noResize="1" noEditPoints="1" noAdjustHandles="1" noChangeArrowheads="1" noChangeShapeType="1" noTextEdit="1"/>
                </p:cNvSpPr>
                <p:nvPr/>
              </p:nvSpPr>
              <p:spPr>
                <a:xfrm>
                  <a:off x="2992587" y="1653615"/>
                  <a:ext cx="200376" cy="184666"/>
                </a:xfrm>
                <a:prstGeom prst="rect">
                  <a:avLst/>
                </a:prstGeom>
                <a:blipFill>
                  <a:blip r:embed="rId4"/>
                  <a:stretch>
                    <a:fillRect l="-18182"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3373101" y="703042"/>
                  <a:ext cx="2003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𝑘</m:t>
                            </m:r>
                          </m:e>
                          <m:sub>
                            <m:r>
                              <a:rPr lang="en-GB" sz="1200" i="1">
                                <a:latin typeface="Cambria Math" panose="02040503050406030204" pitchFamily="18" charset="0"/>
                              </a:rPr>
                              <m:t>0</m:t>
                            </m:r>
                          </m:sub>
                        </m:sSub>
                      </m:oMath>
                    </m:oMathPara>
                  </a14:m>
                  <a:endParaRPr lang="en-GB"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3373101" y="703042"/>
                  <a:ext cx="200376" cy="184666"/>
                </a:xfrm>
                <a:prstGeom prst="rect">
                  <a:avLst/>
                </a:prstGeom>
                <a:blipFill>
                  <a:blip r:embed="rId3"/>
                  <a:stretch>
                    <a:fillRect l="-15152" r="-3030" b="-16667"/>
                  </a:stretch>
                </a:blipFill>
              </p:spPr>
              <p:txBody>
                <a:bodyPr/>
                <a:lstStyle/>
                <a:p>
                  <a:r>
                    <a:rPr lang="en-GB">
                      <a:noFill/>
                    </a:rPr>
                    <a:t> </a:t>
                  </a:r>
                </a:p>
              </p:txBody>
            </p:sp>
          </mc:Fallback>
        </mc:AlternateContent>
        <p:grpSp>
          <p:nvGrpSpPr>
            <p:cNvPr id="42" name="Group 41"/>
            <p:cNvGrpSpPr/>
            <p:nvPr/>
          </p:nvGrpSpPr>
          <p:grpSpPr>
            <a:xfrm>
              <a:off x="1423904" y="1341505"/>
              <a:ext cx="589346" cy="723273"/>
              <a:chOff x="1323456" y="2302828"/>
              <a:chExt cx="589346" cy="723273"/>
            </a:xfrm>
          </p:grpSpPr>
          <p:cxnSp>
            <p:nvCxnSpPr>
              <p:cNvPr id="37" name="Straight Connector 36"/>
              <p:cNvCxnSpPr/>
              <p:nvPr/>
            </p:nvCxnSpPr>
            <p:spPr>
              <a:xfrm>
                <a:off x="1401015" y="2566246"/>
                <a:ext cx="0"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575473" y="2740704"/>
                <a:ext cx="0" cy="3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1323456" y="2302828"/>
                    <a:ext cx="1803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𝑧</m:t>
                          </m:r>
                        </m:oMath>
                      </m:oMathPara>
                    </a14:m>
                    <a:endParaRPr lang="en-GB" dirty="0"/>
                  </a:p>
                </p:txBody>
              </p:sp>
            </mc:Choice>
            <mc:Fallback xmlns="">
              <p:sp>
                <p:nvSpPr>
                  <p:cNvPr id="40" name="TextBox 39"/>
                  <p:cNvSpPr txBox="1">
                    <a:spLocks noRot="1" noChangeAspect="1" noMove="1" noResize="1" noEditPoints="1" noAdjustHandles="1" noChangeArrowheads="1" noChangeShapeType="1" noTextEdit="1"/>
                  </p:cNvSpPr>
                  <p:nvPr/>
                </p:nvSpPr>
                <p:spPr>
                  <a:xfrm>
                    <a:off x="1323456" y="2302828"/>
                    <a:ext cx="180306" cy="276999"/>
                  </a:xfrm>
                  <a:prstGeom prst="rect">
                    <a:avLst/>
                  </a:prstGeom>
                  <a:blipFill>
                    <a:blip r:embed="rId5"/>
                    <a:stretch>
                      <a:fillRect l="-17241" r="-13793" b="-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1718262" y="2749102"/>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𝑥</m:t>
                          </m:r>
                        </m:oMath>
                      </m:oMathPara>
                    </a14:m>
                    <a:endParaRPr lang="en-GB" dirty="0"/>
                  </a:p>
                </p:txBody>
              </p:sp>
            </mc:Choice>
            <mc:Fallback xmlns="">
              <p:sp>
                <p:nvSpPr>
                  <p:cNvPr id="41" name="TextBox 40"/>
                  <p:cNvSpPr txBox="1">
                    <a:spLocks noRot="1" noChangeAspect="1" noMove="1" noResize="1" noEditPoints="1" noAdjustHandles="1" noChangeArrowheads="1" noChangeShapeType="1" noTextEdit="1"/>
                  </p:cNvSpPr>
                  <p:nvPr/>
                </p:nvSpPr>
                <p:spPr>
                  <a:xfrm>
                    <a:off x="1718262" y="2749102"/>
                    <a:ext cx="194540" cy="276999"/>
                  </a:xfrm>
                  <a:prstGeom prst="rect">
                    <a:avLst/>
                  </a:prstGeom>
                  <a:blipFill>
                    <a:blip r:embed="rId6"/>
                    <a:stretch>
                      <a:fillRect l="-15625" r="-9375" b="-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3" name="TextBox 42"/>
                <p:cNvSpPr txBox="1"/>
                <p:nvPr/>
              </p:nvSpPr>
              <p:spPr>
                <a:xfrm>
                  <a:off x="2289862" y="1173582"/>
                  <a:ext cx="2003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ea typeface="Cambria Math" panose="02040503050406030204" pitchFamily="18" charset="0"/>
                              </a:rPr>
                              <m:t>𝜃</m:t>
                            </m:r>
                          </m:e>
                          <m:sub>
                            <m:r>
                              <a:rPr lang="en-GB" sz="1200" i="1">
                                <a:latin typeface="Cambria Math" panose="02040503050406030204" pitchFamily="18" charset="0"/>
                              </a:rPr>
                              <m:t>0</m:t>
                            </m:r>
                          </m:sub>
                        </m:sSub>
                      </m:oMath>
                    </m:oMathPara>
                  </a14:m>
                  <a:endParaRPr lang="en-GB" sz="1200" dirty="0"/>
                </a:p>
              </p:txBody>
            </p:sp>
          </mc:Choice>
          <mc:Fallback xmlns="">
            <p:sp>
              <p:nvSpPr>
                <p:cNvPr id="43" name="TextBox 42"/>
                <p:cNvSpPr txBox="1">
                  <a:spLocks noRot="1" noChangeAspect="1" noMove="1" noResize="1" noEditPoints="1" noAdjustHandles="1" noChangeArrowheads="1" noChangeShapeType="1" noTextEdit="1"/>
                </p:cNvSpPr>
                <p:nvPr/>
              </p:nvSpPr>
              <p:spPr>
                <a:xfrm>
                  <a:off x="2289862" y="1173582"/>
                  <a:ext cx="200376" cy="184666"/>
                </a:xfrm>
                <a:prstGeom prst="rect">
                  <a:avLst/>
                </a:prstGeom>
                <a:blipFill>
                  <a:blip r:embed="rId7"/>
                  <a:stretch>
                    <a:fillRect l="-15625" r="-3125" b="-129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3010011" y="1171681"/>
                  <a:ext cx="2003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ea typeface="Cambria Math" panose="02040503050406030204" pitchFamily="18" charset="0"/>
                              </a:rPr>
                              <m:t>𝜃</m:t>
                            </m:r>
                          </m:e>
                          <m:sub>
                            <m:r>
                              <a:rPr lang="en-GB" sz="1200" i="1">
                                <a:latin typeface="Cambria Math" panose="02040503050406030204" pitchFamily="18" charset="0"/>
                              </a:rPr>
                              <m:t>0</m:t>
                            </m:r>
                          </m:sub>
                        </m:sSub>
                      </m:oMath>
                    </m:oMathPara>
                  </a14:m>
                  <a:endParaRPr lang="en-GB" sz="1200" dirty="0"/>
                </a:p>
              </p:txBody>
            </p:sp>
          </mc:Choice>
          <mc:Fallback xmlns="">
            <p:sp>
              <p:nvSpPr>
                <p:cNvPr id="44" name="TextBox 43"/>
                <p:cNvSpPr txBox="1">
                  <a:spLocks noRot="1" noChangeAspect="1" noMove="1" noResize="1" noEditPoints="1" noAdjustHandles="1" noChangeArrowheads="1" noChangeShapeType="1" noTextEdit="1"/>
                </p:cNvSpPr>
                <p:nvPr/>
              </p:nvSpPr>
              <p:spPr>
                <a:xfrm>
                  <a:off x="3010011" y="1171681"/>
                  <a:ext cx="200376" cy="184666"/>
                </a:xfrm>
                <a:prstGeom prst="rect">
                  <a:avLst/>
                </a:prstGeom>
                <a:blipFill>
                  <a:blip r:embed="rId7"/>
                  <a:stretch>
                    <a:fillRect l="-15152"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2885252" y="1396742"/>
                  <a:ext cx="2003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ea typeface="Cambria Math" panose="02040503050406030204" pitchFamily="18" charset="0"/>
                              </a:rPr>
                              <m:t>𝜃</m:t>
                            </m:r>
                          </m:e>
                          <m:sub>
                            <m:r>
                              <a:rPr lang="en-GB" sz="1200" i="1">
                                <a:latin typeface="Cambria Math" panose="02040503050406030204" pitchFamily="18" charset="0"/>
                              </a:rPr>
                              <m:t>1</m:t>
                            </m:r>
                          </m:sub>
                        </m:sSub>
                      </m:oMath>
                    </m:oMathPara>
                  </a14:m>
                  <a:endParaRPr lang="en-GB" sz="1200" dirty="0"/>
                </a:p>
              </p:txBody>
            </p:sp>
          </mc:Choice>
          <mc:Fallback xmlns="">
            <p:sp>
              <p:nvSpPr>
                <p:cNvPr id="45" name="TextBox 44"/>
                <p:cNvSpPr txBox="1">
                  <a:spLocks noRot="1" noChangeAspect="1" noMove="1" noResize="1" noEditPoints="1" noAdjustHandles="1" noChangeArrowheads="1" noChangeShapeType="1" noTextEdit="1"/>
                </p:cNvSpPr>
                <p:nvPr/>
              </p:nvSpPr>
              <p:spPr>
                <a:xfrm>
                  <a:off x="2885252" y="1396742"/>
                  <a:ext cx="200376" cy="184666"/>
                </a:xfrm>
                <a:prstGeom prst="rect">
                  <a:avLst/>
                </a:prstGeom>
                <a:blipFill>
                  <a:blip r:embed="rId8"/>
                  <a:stretch>
                    <a:fillRect l="-15152"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2867650" y="1881527"/>
                  <a:ext cx="2003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ea typeface="Cambria Math" panose="02040503050406030204" pitchFamily="18" charset="0"/>
                              </a:rPr>
                              <m:t>𝜃</m:t>
                            </m:r>
                          </m:e>
                          <m:sub>
                            <m:r>
                              <a:rPr lang="en-GB" sz="1200" i="1">
                                <a:latin typeface="Cambria Math" panose="02040503050406030204" pitchFamily="18" charset="0"/>
                              </a:rPr>
                              <m:t>1</m:t>
                            </m:r>
                          </m:sub>
                        </m:sSub>
                      </m:oMath>
                    </m:oMathPara>
                  </a14:m>
                  <a:endParaRPr lang="en-GB" sz="1200" dirty="0"/>
                </a:p>
              </p:txBody>
            </p:sp>
          </mc:Choice>
          <mc:Fallback xmlns="">
            <p:sp>
              <p:nvSpPr>
                <p:cNvPr id="46" name="TextBox 45"/>
                <p:cNvSpPr txBox="1">
                  <a:spLocks noRot="1" noChangeAspect="1" noMove="1" noResize="1" noEditPoints="1" noAdjustHandles="1" noChangeArrowheads="1" noChangeShapeType="1" noTextEdit="1"/>
                </p:cNvSpPr>
                <p:nvPr/>
              </p:nvSpPr>
              <p:spPr>
                <a:xfrm>
                  <a:off x="2867650" y="1881527"/>
                  <a:ext cx="200376" cy="184666"/>
                </a:xfrm>
                <a:prstGeom prst="rect">
                  <a:avLst/>
                </a:prstGeom>
                <a:blipFill>
                  <a:blip r:embed="rId8"/>
                  <a:stretch>
                    <a:fillRect l="-15152" b="-129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3467367" y="2106084"/>
                  <a:ext cx="2003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ea typeface="Cambria Math" panose="02040503050406030204" pitchFamily="18" charset="0"/>
                              </a:rPr>
                              <m:t>𝜃</m:t>
                            </m:r>
                          </m:e>
                          <m:sub>
                            <m:r>
                              <a:rPr lang="en-GB" sz="1200" i="1">
                                <a:latin typeface="Cambria Math" panose="02040503050406030204" pitchFamily="18" charset="0"/>
                              </a:rPr>
                              <m:t>2</m:t>
                            </m:r>
                          </m:sub>
                        </m:sSub>
                      </m:oMath>
                    </m:oMathPara>
                  </a14:m>
                  <a:endParaRPr lang="en-GB" sz="1200" dirty="0"/>
                </a:p>
              </p:txBody>
            </p:sp>
          </mc:Choice>
          <mc:Fallback xmlns="">
            <p:sp>
              <p:nvSpPr>
                <p:cNvPr id="47" name="TextBox 46"/>
                <p:cNvSpPr txBox="1">
                  <a:spLocks noRot="1" noChangeAspect="1" noMove="1" noResize="1" noEditPoints="1" noAdjustHandles="1" noChangeArrowheads="1" noChangeShapeType="1" noTextEdit="1"/>
                </p:cNvSpPr>
                <p:nvPr/>
              </p:nvSpPr>
              <p:spPr>
                <a:xfrm>
                  <a:off x="3467367" y="2106084"/>
                  <a:ext cx="200376" cy="184666"/>
                </a:xfrm>
                <a:prstGeom prst="rect">
                  <a:avLst/>
                </a:prstGeom>
                <a:blipFill>
                  <a:blip r:embed="rId9"/>
                  <a:stretch>
                    <a:fillRect l="-15152" b="-129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792695" y="1160204"/>
                  <a:ext cx="20358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𝑛</m:t>
                            </m:r>
                          </m:e>
                          <m:sub>
                            <m:r>
                              <a:rPr lang="en-GB" sz="1200" i="1">
                                <a:latin typeface="Cambria Math" panose="02040503050406030204" pitchFamily="18" charset="0"/>
                              </a:rPr>
                              <m:t>0</m:t>
                            </m:r>
                          </m:sub>
                        </m:sSub>
                      </m:oMath>
                    </m:oMathPara>
                  </a14:m>
                  <a:endParaRPr lang="en-GB" sz="1200" dirty="0"/>
                </a:p>
              </p:txBody>
            </p:sp>
          </mc:Choice>
          <mc:Fallback xmlns="">
            <p:sp>
              <p:nvSpPr>
                <p:cNvPr id="48" name="TextBox 47"/>
                <p:cNvSpPr txBox="1">
                  <a:spLocks noRot="1" noChangeAspect="1" noMove="1" noResize="1" noEditPoints="1" noAdjustHandles="1" noChangeArrowheads="1" noChangeShapeType="1" noTextEdit="1"/>
                </p:cNvSpPr>
                <p:nvPr/>
              </p:nvSpPr>
              <p:spPr>
                <a:xfrm>
                  <a:off x="3792695" y="1160204"/>
                  <a:ext cx="203581" cy="184666"/>
                </a:xfrm>
                <a:prstGeom prst="rect">
                  <a:avLst/>
                </a:prstGeom>
                <a:blipFill>
                  <a:blip r:embed="rId10"/>
                  <a:stretch>
                    <a:fillRect l="-5882"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3822931" y="1621714"/>
                  <a:ext cx="20358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𝑛</m:t>
                            </m:r>
                          </m:e>
                          <m:sub>
                            <m:r>
                              <a:rPr lang="en-GB" sz="1200" i="1">
                                <a:latin typeface="Cambria Math" panose="02040503050406030204" pitchFamily="18" charset="0"/>
                              </a:rPr>
                              <m:t>1</m:t>
                            </m:r>
                          </m:sub>
                        </m:sSub>
                      </m:oMath>
                    </m:oMathPara>
                  </a14:m>
                  <a:endParaRPr lang="en-GB" sz="1200" dirty="0"/>
                </a:p>
              </p:txBody>
            </p:sp>
          </mc:Choice>
          <mc:Fallback xmlns="">
            <p:sp>
              <p:nvSpPr>
                <p:cNvPr id="49" name="TextBox 48"/>
                <p:cNvSpPr txBox="1">
                  <a:spLocks noRot="1" noChangeAspect="1" noMove="1" noResize="1" noEditPoints="1" noAdjustHandles="1" noChangeArrowheads="1" noChangeShapeType="1" noTextEdit="1"/>
                </p:cNvSpPr>
                <p:nvPr/>
              </p:nvSpPr>
              <p:spPr>
                <a:xfrm>
                  <a:off x="3822931" y="1621714"/>
                  <a:ext cx="203581" cy="184666"/>
                </a:xfrm>
                <a:prstGeom prst="rect">
                  <a:avLst/>
                </a:prstGeom>
                <a:blipFill>
                  <a:blip r:embed="rId11"/>
                  <a:stretch>
                    <a:fillRect l="-6061"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3810540" y="2107087"/>
                  <a:ext cx="203581"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200" i="1">
                                <a:latin typeface="Cambria Math" panose="02040503050406030204" pitchFamily="18" charset="0"/>
                              </a:rPr>
                            </m:ctrlPr>
                          </m:sSubPr>
                          <m:e>
                            <m:r>
                              <a:rPr lang="en-GB" sz="1200" i="1">
                                <a:latin typeface="Cambria Math" panose="02040503050406030204" pitchFamily="18" charset="0"/>
                              </a:rPr>
                              <m:t>𝑛</m:t>
                            </m:r>
                          </m:e>
                          <m:sub>
                            <m:r>
                              <a:rPr lang="en-GB" sz="1200" i="1">
                                <a:latin typeface="Cambria Math" panose="02040503050406030204" pitchFamily="18" charset="0"/>
                              </a:rPr>
                              <m:t>2</m:t>
                            </m:r>
                          </m:sub>
                        </m:sSub>
                      </m:oMath>
                    </m:oMathPara>
                  </a14:m>
                  <a:endParaRPr lang="en-GB" sz="1200" dirty="0"/>
                </a:p>
              </p:txBody>
            </p:sp>
          </mc:Choice>
          <mc:Fallback xmlns="">
            <p:sp>
              <p:nvSpPr>
                <p:cNvPr id="50" name="TextBox 49"/>
                <p:cNvSpPr txBox="1">
                  <a:spLocks noRot="1" noChangeAspect="1" noMove="1" noResize="1" noEditPoints="1" noAdjustHandles="1" noChangeArrowheads="1" noChangeShapeType="1" noTextEdit="1"/>
                </p:cNvSpPr>
                <p:nvPr/>
              </p:nvSpPr>
              <p:spPr>
                <a:xfrm>
                  <a:off x="3810540" y="2107087"/>
                  <a:ext cx="203581" cy="184666"/>
                </a:xfrm>
                <a:prstGeom prst="rect">
                  <a:avLst/>
                </a:prstGeom>
                <a:blipFill>
                  <a:blip r:embed="rId12"/>
                  <a:stretch>
                    <a:fillRect l="-6061" r="-3030" b="-1290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4042706" y="1647451"/>
                  <a:ext cx="198636" cy="1846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rPr>
                          <m:t>𝑑</m:t>
                        </m:r>
                      </m:oMath>
                    </m:oMathPara>
                  </a14:m>
                  <a:endParaRPr lang="en-GB" sz="1200" dirty="0"/>
                </a:p>
              </p:txBody>
            </p:sp>
          </mc:Choice>
          <mc:Fallback xmlns="">
            <p:sp>
              <p:nvSpPr>
                <p:cNvPr id="51" name="TextBox 50"/>
                <p:cNvSpPr txBox="1">
                  <a:spLocks noRot="1" noChangeAspect="1" noMove="1" noResize="1" noEditPoints="1" noAdjustHandles="1" noChangeArrowheads="1" noChangeShapeType="1" noTextEdit="1"/>
                </p:cNvSpPr>
                <p:nvPr/>
              </p:nvSpPr>
              <p:spPr>
                <a:xfrm>
                  <a:off x="4042706" y="1647451"/>
                  <a:ext cx="198636" cy="184666"/>
                </a:xfrm>
                <a:prstGeom prst="rect">
                  <a:avLst/>
                </a:prstGeom>
                <a:blipFill>
                  <a:blip r:embed="rId13"/>
                  <a:stretch>
                    <a:fillRect b="-13333"/>
                  </a:stretch>
                </a:blipFill>
              </p:spPr>
              <p:txBody>
                <a:bodyPr/>
                <a:lstStyle/>
                <a:p>
                  <a:r>
                    <a:rPr lang="en-GB">
                      <a:noFill/>
                    </a:rPr>
                    <a:t> </a:t>
                  </a:r>
                </a:p>
              </p:txBody>
            </p:sp>
          </mc:Fallback>
        </mc:AlternateContent>
      </p:grpSp>
      <p:sp>
        <p:nvSpPr>
          <p:cNvPr id="54" name="TextBox 53"/>
          <p:cNvSpPr txBox="1"/>
          <p:nvPr/>
        </p:nvSpPr>
        <p:spPr>
          <a:xfrm>
            <a:off x="1583358" y="600132"/>
            <a:ext cx="9084642" cy="523220"/>
          </a:xfrm>
          <a:prstGeom prst="rect">
            <a:avLst/>
          </a:prstGeom>
          <a:noFill/>
        </p:spPr>
        <p:txBody>
          <a:bodyPr wrap="square" rtlCol="0">
            <a:spAutoFit/>
          </a:bodyPr>
          <a:lstStyle/>
          <a:p>
            <a:r>
              <a:rPr lang="en-GB" sz="1400" dirty="0"/>
              <a:t>Fresnel’s laws for light apply to neutrons, if you take the case for an electromagnetic wave with its electric field vector perpendicular to the plane of incidence (plane of the screen)</a:t>
            </a:r>
          </a:p>
        </p:txBody>
      </p:sp>
      <p:sp>
        <p:nvSpPr>
          <p:cNvPr id="55" name="Rectangle 54"/>
          <p:cNvSpPr/>
          <p:nvPr/>
        </p:nvSpPr>
        <p:spPr>
          <a:xfrm>
            <a:off x="6293864" y="6581667"/>
            <a:ext cx="4572000" cy="246221"/>
          </a:xfrm>
          <a:prstGeom prst="rect">
            <a:avLst/>
          </a:prstGeom>
        </p:spPr>
        <p:txBody>
          <a:bodyPr>
            <a:spAutoFit/>
          </a:bodyPr>
          <a:lstStyle/>
          <a:p>
            <a:r>
              <a:rPr lang="en-GB" sz="1000" dirty="0"/>
              <a:t>https://www.ncnr.nist.gov/summerschool/ss10/pdf/SANS_NR_Intro.pdf</a:t>
            </a:r>
          </a:p>
        </p:txBody>
      </p:sp>
      <p:sp>
        <p:nvSpPr>
          <p:cNvPr id="56" name="Down Arrow 55"/>
          <p:cNvSpPr/>
          <p:nvPr/>
        </p:nvSpPr>
        <p:spPr>
          <a:xfrm rot="2567102">
            <a:off x="7383245" y="2195154"/>
            <a:ext cx="364142" cy="4176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8" name="TextBox 57"/>
              <p:cNvSpPr txBox="1"/>
              <p:nvPr/>
            </p:nvSpPr>
            <p:spPr>
              <a:xfrm>
                <a:off x="5695196" y="2520464"/>
                <a:ext cx="3008962" cy="923330"/>
              </a:xfrm>
              <a:prstGeom prst="rect">
                <a:avLst/>
              </a:prstGeom>
              <a:noFill/>
            </p:spPr>
            <p:txBody>
              <a:bodyPr wrap="square" rtlCol="0">
                <a:spAutoFit/>
              </a:bodyPr>
              <a:lstStyle/>
              <a:p>
                <a:r>
                  <a:rPr lang="en-GB" dirty="0"/>
                  <a:t>For a single film of thickness </a:t>
                </a:r>
                <a14:m>
                  <m:oMath xmlns:m="http://schemas.openxmlformats.org/officeDocument/2006/math">
                    <m:r>
                      <a:rPr lang="en-GB" i="1">
                        <a:latin typeface="Cambria Math" panose="02040503050406030204" pitchFamily="18" charset="0"/>
                      </a:rPr>
                      <m:t>𝑑</m:t>
                    </m:r>
                  </m:oMath>
                </a14:m>
                <a:r>
                  <a:rPr lang="en-GB" dirty="0"/>
                  <a:t> this leads to exact equation:</a:t>
                </a:r>
              </a:p>
            </p:txBody>
          </p:sp>
        </mc:Choice>
        <mc:Fallback xmlns="">
          <p:sp>
            <p:nvSpPr>
              <p:cNvPr id="58" name="TextBox 57"/>
              <p:cNvSpPr txBox="1">
                <a:spLocks noRot="1" noChangeAspect="1" noMove="1" noResize="1" noEditPoints="1" noAdjustHandles="1" noChangeArrowheads="1" noChangeShapeType="1" noTextEdit="1"/>
              </p:cNvSpPr>
              <p:nvPr/>
            </p:nvSpPr>
            <p:spPr>
              <a:xfrm>
                <a:off x="5695196" y="2520464"/>
                <a:ext cx="3008962" cy="923330"/>
              </a:xfrm>
              <a:prstGeom prst="rect">
                <a:avLst/>
              </a:prstGeom>
              <a:blipFill>
                <a:blip r:embed="rId14"/>
                <a:stretch>
                  <a:fillRect l="-1619" t="-3289" b="-92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2089328" y="3925756"/>
                <a:ext cx="2924134" cy="6933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𝑅</m:t>
                      </m:r>
                      <m:r>
                        <a:rPr lang="en-GB" i="1">
                          <a:latin typeface="Cambria Math" panose="02040503050406030204" pitchFamily="18" charset="0"/>
                        </a:rPr>
                        <m:t>=</m:t>
                      </m:r>
                      <m:sSup>
                        <m:sSupPr>
                          <m:ctrlPr>
                            <a:rPr lang="en-GB" i="1">
                              <a:latin typeface="Cambria Math" panose="02040503050406030204" pitchFamily="18" charset="0"/>
                            </a:rPr>
                          </m:ctrlPr>
                        </m:sSupPr>
                        <m:e>
                          <m:d>
                            <m:dPr>
                              <m:begChr m:val="|"/>
                              <m:endChr m:val="|"/>
                              <m:ctrlPr>
                                <a:rPr lang="en-GB" i="1">
                                  <a:latin typeface="Cambria Math" panose="02040503050406030204" pitchFamily="18" charset="0"/>
                                </a:rPr>
                              </m:ctrlPr>
                            </m:dPr>
                            <m:e>
                              <m:r>
                                <a:rPr lang="en-GB" i="1">
                                  <a:latin typeface="Cambria Math" panose="02040503050406030204" pitchFamily="18" charset="0"/>
                                </a:rPr>
                                <m:t>𝑟</m:t>
                              </m:r>
                            </m:e>
                          </m:d>
                        </m:e>
                        <m:sup>
                          <m:r>
                            <a:rPr lang="en-GB" i="1">
                              <a:latin typeface="Cambria Math" panose="02040503050406030204" pitchFamily="18" charset="0"/>
                            </a:rPr>
                            <m:t>2</m:t>
                          </m:r>
                        </m:sup>
                      </m:sSup>
                      <m:r>
                        <a:rPr lang="en-GB" i="1">
                          <a:latin typeface="Cambria Math" panose="02040503050406030204" pitchFamily="18" charset="0"/>
                        </a:rPr>
                        <m:t>=</m:t>
                      </m:r>
                      <m:sSup>
                        <m:sSupPr>
                          <m:ctrlPr>
                            <a:rPr lang="en-GB" i="1">
                              <a:latin typeface="Cambria Math" panose="02040503050406030204" pitchFamily="18" charset="0"/>
                            </a:rPr>
                          </m:ctrlPr>
                        </m:sSupPr>
                        <m:e>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01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12</m:t>
                                      </m:r>
                                    </m:sub>
                                  </m:sSub>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2</m:t>
                                      </m:r>
                                      <m:r>
                                        <a:rPr lang="en-GB" i="1">
                                          <a:latin typeface="Cambria Math" panose="02040503050406030204" pitchFamily="18" charset="0"/>
                                        </a:rPr>
                                        <m:t>𝑖</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1</m:t>
                                          </m:r>
                                        </m:sub>
                                      </m:sSub>
                                    </m:sup>
                                  </m:sSup>
                                </m:num>
                                <m:den>
                                  <m:r>
                                    <a:rPr lang="en-GB" i="1">
                                      <a:latin typeface="Cambria Math" panose="02040503050406030204" pitchFamily="18" charset="0"/>
                                    </a:rPr>
                                    <m:t>1+</m:t>
                                  </m:r>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01</m:t>
                                      </m:r>
                                    </m:sub>
                                  </m:sSub>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12</m:t>
                                      </m:r>
                                    </m:sub>
                                  </m:sSub>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2</m:t>
                                      </m:r>
                                      <m:r>
                                        <a:rPr lang="en-GB" i="1">
                                          <a:latin typeface="Cambria Math" panose="02040503050406030204" pitchFamily="18" charset="0"/>
                                        </a:rPr>
                                        <m:t>𝑖</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1</m:t>
                                          </m:r>
                                        </m:sub>
                                      </m:sSub>
                                    </m:sup>
                                  </m:sSup>
                                </m:den>
                              </m:f>
                            </m:e>
                          </m:d>
                        </m:e>
                        <m:sup>
                          <m:r>
                            <a:rPr lang="en-GB" i="1">
                              <a:latin typeface="Cambria Math" panose="02040503050406030204" pitchFamily="18" charset="0"/>
                            </a:rPr>
                            <m:t>2</m:t>
                          </m:r>
                        </m:sup>
                      </m:sSup>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2089328" y="3925756"/>
                <a:ext cx="2924134" cy="693395"/>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393350" y="4052465"/>
                <a:ext cx="1464659" cy="391646"/>
              </a:xfrm>
              <a:prstGeom prst="rect">
                <a:avLst/>
              </a:prstGeom>
              <a:noFill/>
            </p:spPr>
            <p:txBody>
              <a:bodyPr wrap="square" rtlCol="0">
                <a:spAutoFit/>
              </a:bodyPr>
              <a:lstStyle/>
              <a:p>
                <a:r>
                  <a:rPr lang="en-GB" dirty="0"/>
                  <a:t>Where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𝑖𝑗</m:t>
                        </m:r>
                      </m:sub>
                    </m:sSub>
                  </m:oMath>
                </a14:m>
                <a:r>
                  <a:rPr lang="en-GB" dirty="0"/>
                  <a:t> is</a:t>
                </a:r>
              </a:p>
            </p:txBody>
          </p:sp>
        </mc:Choice>
        <mc:Fallback xmlns="">
          <p:sp>
            <p:nvSpPr>
              <p:cNvPr id="60" name="TextBox 59"/>
              <p:cNvSpPr txBox="1">
                <a:spLocks noRot="1" noChangeAspect="1" noMove="1" noResize="1" noEditPoints="1" noAdjustHandles="1" noChangeArrowheads="1" noChangeShapeType="1" noTextEdit="1"/>
              </p:cNvSpPr>
              <p:nvPr/>
            </p:nvSpPr>
            <p:spPr>
              <a:xfrm>
                <a:off x="5393350" y="4052465"/>
                <a:ext cx="1464659" cy="391646"/>
              </a:xfrm>
              <a:prstGeom prst="rect">
                <a:avLst/>
              </a:prstGeom>
              <a:blipFill>
                <a:blip r:embed="rId16"/>
                <a:stretch>
                  <a:fillRect l="-3750" t="-9375" b="-1875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7723972" y="4004184"/>
                <a:ext cx="1289840" cy="5604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𝑖𝑗</m:t>
                          </m:r>
                        </m:sub>
                      </m:sSub>
                      <m:r>
                        <a:rPr lang="en-GB" i="1">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𝑗</m:t>
                              </m:r>
                            </m:sub>
                          </m:sSub>
                        </m:num>
                        <m:den>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𝑗</m:t>
                              </m:r>
                            </m:sub>
                          </m:sSub>
                        </m:den>
                      </m:f>
                    </m:oMath>
                  </m:oMathPara>
                </a14:m>
                <a:endParaRPr lang="en-GB" dirty="0"/>
              </a:p>
            </p:txBody>
          </p:sp>
        </mc:Choice>
        <mc:Fallback xmlns="">
          <p:sp>
            <p:nvSpPr>
              <p:cNvPr id="61" name="TextBox 60"/>
              <p:cNvSpPr txBox="1">
                <a:spLocks noRot="1" noChangeAspect="1" noMove="1" noResize="1" noEditPoints="1" noAdjustHandles="1" noChangeArrowheads="1" noChangeShapeType="1" noTextEdit="1"/>
              </p:cNvSpPr>
              <p:nvPr/>
            </p:nvSpPr>
            <p:spPr>
              <a:xfrm>
                <a:off x="7723972" y="4004184"/>
                <a:ext cx="1289840" cy="560410"/>
              </a:xfrm>
              <a:prstGeom prst="rect">
                <a:avLst/>
              </a:prstGeom>
              <a:blipFill>
                <a:blip r:embed="rId17"/>
                <a:stretch>
                  <a:fillRect/>
                </a:stretch>
              </a:blipFill>
            </p:spPr>
            <p:txBody>
              <a:bodyPr/>
              <a:lstStyle/>
              <a:p>
                <a:r>
                  <a:rPr lang="en-GB">
                    <a:noFill/>
                  </a:rPr>
                  <a:t> </a:t>
                </a:r>
              </a:p>
            </p:txBody>
          </p:sp>
        </mc:Fallback>
      </mc:AlternateContent>
      <p:sp>
        <p:nvSpPr>
          <p:cNvPr id="64" name="Down Arrow 63"/>
          <p:cNvSpPr/>
          <p:nvPr/>
        </p:nvSpPr>
        <p:spPr>
          <a:xfrm rot="2973007">
            <a:off x="5406623" y="3437133"/>
            <a:ext cx="445062" cy="4679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9" name="Group 68"/>
          <p:cNvGrpSpPr/>
          <p:nvPr/>
        </p:nvGrpSpPr>
        <p:grpSpPr>
          <a:xfrm>
            <a:off x="3490184" y="4821571"/>
            <a:ext cx="5066607" cy="414537"/>
            <a:chOff x="1966183" y="4878214"/>
            <a:chExt cx="5066607" cy="414537"/>
          </a:xfrm>
        </p:grpSpPr>
        <mc:AlternateContent xmlns:mc="http://schemas.openxmlformats.org/markup-compatibility/2006" xmlns:a14="http://schemas.microsoft.com/office/drawing/2010/main">
          <mc:Choice Requires="a14">
            <p:sp>
              <p:nvSpPr>
                <p:cNvPr id="62" name="TextBox 61"/>
                <p:cNvSpPr txBox="1"/>
                <p:nvPr/>
              </p:nvSpPr>
              <p:spPr>
                <a:xfrm>
                  <a:off x="2717630" y="4925065"/>
                  <a:ext cx="1348703"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𝑗</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𝑗</m:t>
                                </m:r>
                              </m:sub>
                            </m:sSub>
                          </m:e>
                        </m:func>
                      </m:oMath>
                    </m:oMathPara>
                  </a14:m>
                  <a:endParaRPr lang="en-GB" dirty="0"/>
                </a:p>
              </p:txBody>
            </p:sp>
          </mc:Choice>
          <mc:Fallback xmlns="">
            <p:sp>
              <p:nvSpPr>
                <p:cNvPr id="62" name="TextBox 61"/>
                <p:cNvSpPr txBox="1">
                  <a:spLocks noRot="1" noChangeAspect="1" noMove="1" noResize="1" noEditPoints="1" noAdjustHandles="1" noChangeArrowheads="1" noChangeShapeType="1" noTextEdit="1"/>
                </p:cNvSpPr>
                <p:nvPr/>
              </p:nvSpPr>
              <p:spPr>
                <a:xfrm>
                  <a:off x="2717630" y="4925065"/>
                  <a:ext cx="1348703" cy="299313"/>
                </a:xfrm>
                <a:prstGeom prst="rect">
                  <a:avLst/>
                </a:prstGeom>
                <a:blipFill>
                  <a:blip r:embed="rId18"/>
                  <a:stretch>
                    <a:fillRect l="-3620" r="-2262" b="-265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4769863" y="4878214"/>
                  <a:ext cx="2262927" cy="4145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𝑗</m:t>
                            </m:r>
                          </m:sub>
                        </m:sSub>
                        <m:r>
                          <a:rPr lang="en-GB" i="1">
                            <a:latin typeface="Cambria Math" panose="02040503050406030204" pitchFamily="18" charset="0"/>
                          </a:rPr>
                          <m:t>=</m:t>
                        </m:r>
                        <m:d>
                          <m:dPr>
                            <m:ctrlPr>
                              <a:rPr lang="en-GB" i="1">
                                <a:latin typeface="Cambria Math" panose="02040503050406030204" pitchFamily="18" charset="0"/>
                              </a:rPr>
                            </m:ctrlPr>
                          </m:dPr>
                          <m:e>
                            <m:f>
                              <m:fPr>
                                <m:type m:val="skw"/>
                                <m:ctrlPr>
                                  <a:rPr lang="en-GB" i="1">
                                    <a:latin typeface="Cambria Math" panose="02040503050406030204" pitchFamily="18" charset="0"/>
                                  </a:rPr>
                                </m:ctrlPr>
                              </m:fPr>
                              <m:num>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r>
                                  <a:rPr lang="en-GB" i="1">
                                    <a:latin typeface="Cambria Math" panose="02040503050406030204" pitchFamily="18" charset="0"/>
                                    <a:ea typeface="Cambria Math" panose="02040503050406030204" pitchFamily="18" charset="0"/>
                                  </a:rPr>
                                  <m:t>𝜆</m:t>
                                </m:r>
                              </m:den>
                            </m:f>
                          </m:e>
                        </m:d>
                        <m:func>
                          <m:funcPr>
                            <m:ctrlPr>
                              <a:rPr lang="en-GB" i="1">
                                <a:latin typeface="Cambria Math" panose="02040503050406030204" pitchFamily="18" charset="0"/>
                              </a:rPr>
                            </m:ctrlPr>
                          </m:funcPr>
                          <m:fNa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𝑗</m:t>
                                </m:r>
                              </m:sub>
                            </m:sSub>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𝑗</m:t>
                                </m:r>
                              </m:sub>
                            </m:sSub>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𝑗</m:t>
                                </m:r>
                              </m:sub>
                            </m:sSub>
                          </m:e>
                        </m:func>
                      </m:oMath>
                    </m:oMathPara>
                  </a14:m>
                  <a:endParaRPr lang="en-GB" dirty="0"/>
                </a:p>
              </p:txBody>
            </p:sp>
          </mc:Choice>
          <mc:Fallback xmlns="">
            <p:sp>
              <p:nvSpPr>
                <p:cNvPr id="63" name="TextBox 62"/>
                <p:cNvSpPr txBox="1">
                  <a:spLocks noRot="1" noChangeAspect="1" noMove="1" noResize="1" noEditPoints="1" noAdjustHandles="1" noChangeArrowheads="1" noChangeShapeType="1" noTextEdit="1"/>
                </p:cNvSpPr>
                <p:nvPr/>
              </p:nvSpPr>
              <p:spPr>
                <a:xfrm>
                  <a:off x="4769863" y="4878214"/>
                  <a:ext cx="2262927" cy="414537"/>
                </a:xfrm>
                <a:prstGeom prst="rect">
                  <a:avLst/>
                </a:prstGeom>
                <a:blipFill>
                  <a:blip r:embed="rId19"/>
                  <a:stretch>
                    <a:fillRect l="-2957" t="-136765" r="-806" b="-207353"/>
                  </a:stretch>
                </a:blipFill>
              </p:spPr>
              <p:txBody>
                <a:bodyPr/>
                <a:lstStyle/>
                <a:p>
                  <a:r>
                    <a:rPr lang="en-GB">
                      <a:noFill/>
                    </a:rPr>
                    <a:t> </a:t>
                  </a:r>
                </a:p>
              </p:txBody>
            </p:sp>
          </mc:Fallback>
        </mc:AlternateContent>
        <p:sp>
          <p:nvSpPr>
            <p:cNvPr id="65" name="TextBox 64"/>
            <p:cNvSpPr txBox="1"/>
            <p:nvPr/>
          </p:nvSpPr>
          <p:spPr>
            <a:xfrm>
              <a:off x="1966183" y="4898872"/>
              <a:ext cx="713726" cy="369332"/>
            </a:xfrm>
            <a:prstGeom prst="rect">
              <a:avLst/>
            </a:prstGeom>
            <a:noFill/>
          </p:spPr>
          <p:txBody>
            <a:bodyPr wrap="square" rtlCol="0">
              <a:spAutoFit/>
            </a:bodyPr>
            <a:lstStyle/>
            <a:p>
              <a:r>
                <a:rPr lang="en-GB" dirty="0"/>
                <a:t>with</a:t>
              </a:r>
            </a:p>
          </p:txBody>
        </p:sp>
        <p:sp>
          <p:nvSpPr>
            <p:cNvPr id="66" name="TextBox 65"/>
            <p:cNvSpPr txBox="1"/>
            <p:nvPr/>
          </p:nvSpPr>
          <p:spPr>
            <a:xfrm>
              <a:off x="4148200" y="4890055"/>
              <a:ext cx="713726" cy="369332"/>
            </a:xfrm>
            <a:prstGeom prst="rect">
              <a:avLst/>
            </a:prstGeom>
            <a:noFill/>
          </p:spPr>
          <p:txBody>
            <a:bodyPr wrap="square" rtlCol="0">
              <a:spAutoFit/>
            </a:bodyPr>
            <a:lstStyle/>
            <a:p>
              <a:r>
                <a:rPr lang="en-GB" dirty="0"/>
                <a:t>and</a:t>
              </a:r>
            </a:p>
          </p:txBody>
        </p:sp>
      </p:grpSp>
      <mc:AlternateContent xmlns:mc="http://schemas.openxmlformats.org/markup-compatibility/2006" xmlns:a14="http://schemas.microsoft.com/office/drawing/2010/main">
        <mc:Choice Requires="a14">
          <p:sp>
            <p:nvSpPr>
              <p:cNvPr id="67" name="TextBox 66"/>
              <p:cNvSpPr txBox="1"/>
              <p:nvPr/>
            </p:nvSpPr>
            <p:spPr>
              <a:xfrm>
                <a:off x="3823456" y="5216706"/>
                <a:ext cx="4847559" cy="391646"/>
              </a:xfrm>
              <a:prstGeom prst="rect">
                <a:avLst/>
              </a:prstGeom>
              <a:noFill/>
            </p:spPr>
            <p:txBody>
              <a:bodyPr wrap="square" rtlCol="0">
                <a:spAutoFit/>
              </a:bodyPr>
              <a:lstStyle/>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𝑗</m:t>
                        </m:r>
                      </m:sub>
                    </m:sSub>
                  </m:oMath>
                </a14:m>
                <a:r>
                  <a:rPr lang="en-GB" dirty="0"/>
                  <a:t> is the optical path length in the film</a:t>
                </a:r>
              </a:p>
            </p:txBody>
          </p:sp>
        </mc:Choice>
        <mc:Fallback xmlns="">
          <p:sp>
            <p:nvSpPr>
              <p:cNvPr id="67" name="TextBox 66"/>
              <p:cNvSpPr txBox="1">
                <a:spLocks noRot="1" noChangeAspect="1" noMove="1" noResize="1" noEditPoints="1" noAdjustHandles="1" noChangeArrowheads="1" noChangeShapeType="1" noTextEdit="1"/>
              </p:cNvSpPr>
              <p:nvPr/>
            </p:nvSpPr>
            <p:spPr>
              <a:xfrm>
                <a:off x="3823456" y="5216706"/>
                <a:ext cx="4847559" cy="391646"/>
              </a:xfrm>
              <a:prstGeom prst="rect">
                <a:avLst/>
              </a:prstGeom>
              <a:blipFill>
                <a:blip r:embed="rId20"/>
                <a:stretch>
                  <a:fillRect l="-377" t="-9375" b="-18750"/>
                </a:stretch>
              </a:blipFill>
            </p:spPr>
            <p:txBody>
              <a:bodyPr/>
              <a:lstStyle/>
              <a:p>
                <a:r>
                  <a:rPr lang="en-GB">
                    <a:noFill/>
                  </a:rPr>
                  <a:t> </a:t>
                </a:r>
              </a:p>
            </p:txBody>
          </p:sp>
        </mc:Fallback>
      </mc:AlternateContent>
      <p:sp>
        <p:nvSpPr>
          <p:cNvPr id="68" name="TextBox 67"/>
          <p:cNvSpPr txBox="1"/>
          <p:nvPr/>
        </p:nvSpPr>
        <p:spPr>
          <a:xfrm>
            <a:off x="2499198" y="5728928"/>
            <a:ext cx="9245076" cy="646331"/>
          </a:xfrm>
          <a:prstGeom prst="rect">
            <a:avLst/>
          </a:prstGeom>
          <a:noFill/>
        </p:spPr>
        <p:txBody>
          <a:bodyPr wrap="square" rtlCol="0">
            <a:spAutoFit/>
          </a:bodyPr>
          <a:lstStyle/>
          <a:p>
            <a:pPr marL="285750" indent="-285750">
              <a:buFont typeface="Arial" panose="020B0604020202020204" pitchFamily="34" charset="0"/>
              <a:buChar char="•"/>
            </a:pPr>
            <a:r>
              <a:rPr lang="en-GB" dirty="0"/>
              <a:t>This can be made to work for a few thin layers but becomes unwieldy very quickly.</a:t>
            </a:r>
          </a:p>
          <a:p>
            <a:pPr marL="285750" indent="-285750">
              <a:buFont typeface="Arial" panose="020B0604020202020204" pitchFamily="34" charset="0"/>
              <a:buChar char="•"/>
            </a:pPr>
            <a:r>
              <a:rPr lang="en-GB" dirty="0"/>
              <a:t>So what does this look like in a simple case.</a:t>
            </a:r>
          </a:p>
        </p:txBody>
      </p:sp>
      <p:sp>
        <p:nvSpPr>
          <p:cNvPr id="70" name="TextBox 69"/>
          <p:cNvSpPr txBox="1"/>
          <p:nvPr/>
        </p:nvSpPr>
        <p:spPr>
          <a:xfrm>
            <a:off x="9511754" y="1411495"/>
            <a:ext cx="896384" cy="461665"/>
          </a:xfrm>
          <a:prstGeom prst="rect">
            <a:avLst/>
          </a:prstGeom>
          <a:noFill/>
        </p:spPr>
        <p:txBody>
          <a:bodyPr wrap="square" rtlCol="0">
            <a:spAutoFit/>
          </a:bodyPr>
          <a:lstStyle/>
          <a:p>
            <a:pPr algn="ctr"/>
            <a:r>
              <a:rPr lang="en-GB" sz="1200" dirty="0"/>
              <a:t>Single interface</a:t>
            </a:r>
          </a:p>
        </p:txBody>
      </p:sp>
      <p:sp>
        <p:nvSpPr>
          <p:cNvPr id="71" name="Rectangle 70"/>
          <p:cNvSpPr/>
          <p:nvPr/>
        </p:nvSpPr>
        <p:spPr>
          <a:xfrm>
            <a:off x="8396648" y="2301330"/>
            <a:ext cx="2183494" cy="13315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2" name="TextBox 71"/>
              <p:cNvSpPr txBox="1"/>
              <p:nvPr/>
            </p:nvSpPr>
            <p:spPr>
              <a:xfrm>
                <a:off x="8444548" y="2902190"/>
                <a:ext cx="2160079" cy="5970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r>
                            <a:rPr lang="en-GB" i="1">
                              <a:latin typeface="Cambria Math" panose="02040503050406030204" pitchFamily="18" charset="0"/>
                            </a:rPr>
                            <m:t>𝑄</m:t>
                          </m:r>
                        </m:e>
                      </m:d>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16</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2</m:t>
                              </m:r>
                            </m:sup>
                          </m:sSup>
                        </m:num>
                        <m:den>
                          <m:sSup>
                            <m:sSupPr>
                              <m:ctrlPr>
                                <a:rPr lang="en-GB" i="1">
                                  <a:latin typeface="Cambria Math" panose="02040503050406030204" pitchFamily="18" charset="0"/>
                                </a:rPr>
                              </m:ctrlPr>
                            </m:sSupPr>
                            <m:e>
                              <m:r>
                                <a:rPr lang="en-GB" i="1">
                                  <a:latin typeface="Cambria Math" panose="02040503050406030204" pitchFamily="18" charset="0"/>
                                </a:rPr>
                                <m:t>𝑄</m:t>
                              </m:r>
                            </m:e>
                            <m:sup>
                              <m:r>
                                <a:rPr lang="en-GB" i="1">
                                  <a:latin typeface="Cambria Math" panose="02040503050406030204" pitchFamily="18" charset="0"/>
                                </a:rPr>
                                <m:t>4</m:t>
                              </m:r>
                            </m:sup>
                          </m:sSup>
                        </m:den>
                      </m:f>
                      <m:r>
                        <m:rPr>
                          <m:sty m:val="p"/>
                        </m:rPr>
                        <a:rPr lang="el-GR" i="1">
                          <a:latin typeface="Cambria Math" panose="02040503050406030204" pitchFamily="18" charset="0"/>
                          <a:ea typeface="Cambria Math" panose="02040503050406030204" pitchFamily="18" charset="0"/>
                        </a:rPr>
                        <m:t>Δ</m:t>
                      </m:r>
                      <m:sSup>
                        <m:sSupPr>
                          <m:ctrlPr>
                            <a:rPr lang="el-GR" i="1">
                              <a:latin typeface="Cambria Math" panose="02040503050406030204" pitchFamily="18" charset="0"/>
                              <a:ea typeface="Cambria Math" panose="02040503050406030204" pitchFamily="18" charset="0"/>
                            </a:rPr>
                          </m:ctrlPr>
                        </m:sSupPr>
                        <m:e>
                          <m:d>
                            <m:dPr>
                              <m:ctrlPr>
                                <a:rPr lang="el-GR"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𝑁𝑏</m:t>
                              </m:r>
                            </m:e>
                          </m:d>
                        </m:e>
                        <m:sup>
                          <m:r>
                            <a:rPr lang="en-GB" i="1">
                              <a:latin typeface="Cambria Math" panose="02040503050406030204" pitchFamily="18" charset="0"/>
                              <a:ea typeface="Cambria Math" panose="02040503050406030204" pitchFamily="18" charset="0"/>
                            </a:rPr>
                            <m:t>2</m:t>
                          </m:r>
                        </m:sup>
                      </m:sSup>
                    </m:oMath>
                  </m:oMathPara>
                </a14:m>
                <a:endParaRPr lang="en-GB" dirty="0"/>
              </a:p>
            </p:txBody>
          </p:sp>
        </mc:Choice>
        <mc:Fallback xmlns="">
          <p:sp>
            <p:nvSpPr>
              <p:cNvPr id="72" name="TextBox 71"/>
              <p:cNvSpPr txBox="1">
                <a:spLocks noRot="1" noChangeAspect="1" noMove="1" noResize="1" noEditPoints="1" noAdjustHandles="1" noChangeArrowheads="1" noChangeShapeType="1" noTextEdit="1"/>
              </p:cNvSpPr>
              <p:nvPr/>
            </p:nvSpPr>
            <p:spPr>
              <a:xfrm>
                <a:off x="8444548" y="2902190"/>
                <a:ext cx="2160079" cy="597023"/>
              </a:xfrm>
              <a:prstGeom prst="rect">
                <a:avLst/>
              </a:prstGeom>
              <a:blipFill>
                <a:blip r:embed="rId21"/>
                <a:stretch>
                  <a:fillRect/>
                </a:stretch>
              </a:blipFill>
            </p:spPr>
            <p:txBody>
              <a:bodyPr/>
              <a:lstStyle/>
              <a:p>
                <a:r>
                  <a:rPr lang="en-GB">
                    <a:noFill/>
                  </a:rPr>
                  <a:t> </a:t>
                </a:r>
              </a:p>
            </p:txBody>
          </p:sp>
        </mc:Fallback>
      </mc:AlternateContent>
      <p:sp>
        <p:nvSpPr>
          <p:cNvPr id="73" name="TextBox 72"/>
          <p:cNvSpPr txBox="1"/>
          <p:nvPr/>
        </p:nvSpPr>
        <p:spPr>
          <a:xfrm>
            <a:off x="8368893" y="2287447"/>
            <a:ext cx="2211249" cy="584775"/>
          </a:xfrm>
          <a:prstGeom prst="rect">
            <a:avLst/>
          </a:prstGeom>
          <a:noFill/>
        </p:spPr>
        <p:txBody>
          <a:bodyPr wrap="square" rtlCol="0">
            <a:spAutoFit/>
          </a:bodyPr>
          <a:lstStyle/>
          <a:p>
            <a:r>
              <a:rPr lang="en-GB" sz="1600" dirty="0"/>
              <a:t>For single interface it can be shown that:</a:t>
            </a:r>
          </a:p>
        </p:txBody>
      </p:sp>
      <p:sp>
        <p:nvSpPr>
          <p:cNvPr id="2" name="Slide Number Placeholder 1">
            <a:extLst>
              <a:ext uri="{FF2B5EF4-FFF2-40B4-BE49-F238E27FC236}">
                <a16:creationId xmlns:a16="http://schemas.microsoft.com/office/drawing/2014/main" id="{326D4830-FB62-43E4-8C79-1EDE45F8EC5A}"/>
              </a:ext>
            </a:extLst>
          </p:cNvPr>
          <p:cNvSpPr>
            <a:spLocks noGrp="1"/>
          </p:cNvSpPr>
          <p:nvPr>
            <p:ph type="sldNum" sz="quarter" idx="12"/>
          </p:nvPr>
        </p:nvSpPr>
        <p:spPr>
          <a:xfrm>
            <a:off x="9448800" y="6494848"/>
            <a:ext cx="2743200" cy="365125"/>
          </a:xfrm>
        </p:spPr>
        <p:txBody>
          <a:bodyPr/>
          <a:lstStyle/>
          <a:p>
            <a:fld id="{BBAAB195-B577-5546-8349-9DDA93B6129E}" type="slidenum">
              <a:rPr lang="en-US" sz="1800" smtClean="0">
                <a:solidFill>
                  <a:srgbClr val="002060"/>
                </a:solidFill>
              </a:rPr>
              <a:t>18</a:t>
            </a:fld>
            <a:endParaRPr lang="en-US" sz="1800" dirty="0">
              <a:solidFill>
                <a:srgbClr val="002060"/>
              </a:solidFill>
            </a:endParaRPr>
          </a:p>
        </p:txBody>
      </p:sp>
      <p:sp>
        <p:nvSpPr>
          <p:cNvPr id="3" name="TextBox 2">
            <a:extLst>
              <a:ext uri="{FF2B5EF4-FFF2-40B4-BE49-F238E27FC236}">
                <a16:creationId xmlns:a16="http://schemas.microsoft.com/office/drawing/2014/main" id="{F517D6FC-BE54-C073-0648-7E6E7FABAAEA}"/>
              </a:ext>
            </a:extLst>
          </p:cNvPr>
          <p:cNvSpPr txBox="1"/>
          <p:nvPr/>
        </p:nvSpPr>
        <p:spPr>
          <a:xfrm>
            <a:off x="9407474" y="4564594"/>
            <a:ext cx="2641600" cy="830997"/>
          </a:xfrm>
          <a:prstGeom prst="rect">
            <a:avLst/>
          </a:prstGeom>
          <a:noFill/>
        </p:spPr>
        <p:txBody>
          <a:bodyPr wrap="square" rtlCol="0">
            <a:spAutoFit/>
          </a:bodyPr>
          <a:lstStyle/>
          <a:p>
            <a:r>
              <a:rPr lang="en-GB" sz="1200" dirty="0"/>
              <a:t>(</a:t>
            </a:r>
            <a:r>
              <a:rPr lang="el-GR" sz="1200" dirty="0"/>
              <a:t>Δ</a:t>
            </a:r>
            <a:r>
              <a:rPr lang="en-GB" sz="1200" dirty="0"/>
              <a:t> just means the difference </a:t>
            </a:r>
            <a:r>
              <a:rPr lang="en-GB" sz="1200" dirty="0" err="1"/>
              <a:t>fo</a:t>
            </a:r>
            <a:r>
              <a:rPr lang="en-GB" sz="1200" dirty="0"/>
              <a:t> the things proceeding it)</a:t>
            </a:r>
          </a:p>
          <a:p>
            <a:endParaRPr lang="en-GB" sz="1200" dirty="0"/>
          </a:p>
          <a:p>
            <a:r>
              <a:rPr lang="en-GB" sz="1200" dirty="0"/>
              <a:t>Hence </a:t>
            </a:r>
            <a:r>
              <a:rPr lang="el-GR" sz="1200" dirty="0"/>
              <a:t>Δ</a:t>
            </a:r>
            <a:r>
              <a:rPr lang="en-GB" sz="1200" dirty="0"/>
              <a:t>(Nb) means (Nb</a:t>
            </a:r>
            <a:r>
              <a:rPr lang="en-GB" sz="1200" baseline="-25000" dirty="0"/>
              <a:t>1</a:t>
            </a:r>
            <a:r>
              <a:rPr lang="en-GB" sz="1200" dirty="0"/>
              <a:t>-Nb</a:t>
            </a:r>
            <a:r>
              <a:rPr lang="en-GB" sz="1200" baseline="-25000" dirty="0"/>
              <a:t>2</a:t>
            </a:r>
            <a:r>
              <a:rPr lang="en-GB" sz="1200" dirty="0"/>
              <a:t>)</a:t>
            </a:r>
          </a:p>
        </p:txBody>
      </p:sp>
    </p:spTree>
    <p:extLst>
      <p:ext uri="{BB962C8B-B14F-4D97-AF65-F5344CB8AC3E}">
        <p14:creationId xmlns:p14="http://schemas.microsoft.com/office/powerpoint/2010/main" val="1238321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38"/>
            <a:ext cx="8229600" cy="803304"/>
          </a:xfrm>
        </p:spPr>
        <p:txBody>
          <a:bodyPr>
            <a:normAutofit/>
          </a:bodyPr>
          <a:lstStyle/>
          <a:p>
            <a:r>
              <a:rPr lang="en-GB" sz="3600" b="0" dirty="0"/>
              <a:t>Single film at an interface</a:t>
            </a:r>
          </a:p>
        </p:txBody>
      </p:sp>
      <p:pic>
        <p:nvPicPr>
          <p:cNvPr id="4" name="Picture 3"/>
          <p:cNvPicPr>
            <a:picLocks noChangeAspect="1"/>
          </p:cNvPicPr>
          <p:nvPr/>
        </p:nvPicPr>
        <p:blipFill>
          <a:blip r:embed="rId2"/>
          <a:stretch>
            <a:fillRect/>
          </a:stretch>
        </p:blipFill>
        <p:spPr>
          <a:xfrm>
            <a:off x="275835" y="877521"/>
            <a:ext cx="4709213" cy="3607979"/>
          </a:xfrm>
          <a:prstGeom prst="rect">
            <a:avLst/>
          </a:prstGeom>
        </p:spPr>
      </p:pic>
      <mc:AlternateContent xmlns:mc="http://schemas.openxmlformats.org/markup-compatibility/2006" xmlns:a14="http://schemas.microsoft.com/office/drawing/2010/main">
        <mc:Choice Requires="a14">
          <p:sp>
            <p:nvSpPr>
              <p:cNvPr id="7" name="Content Placeholder 6"/>
              <p:cNvSpPr txBox="1">
                <a:spLocks noGrp="1"/>
              </p:cNvSpPr>
              <p:nvPr>
                <p:ph idx="1"/>
              </p:nvPr>
            </p:nvSpPr>
            <p:spPr>
              <a:xfrm>
                <a:off x="-190874" y="4495536"/>
                <a:ext cx="3948157" cy="624082"/>
              </a:xfrm>
              <a:prstGeom prst="rect">
                <a:avLst/>
              </a:prstGeom>
              <a:noFill/>
            </p:spPr>
            <p:txBody>
              <a:bodyPr vert="horz" wrap="squar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rPr>
                        <m:t>𝑅</m:t>
                      </m:r>
                      <m:r>
                        <a:rPr lang="en-GB" sz="1800" i="1">
                          <a:latin typeface="Cambria Math" panose="02040503050406030204" pitchFamily="18" charset="0"/>
                        </a:rPr>
                        <m:t>=</m:t>
                      </m:r>
                      <m:sSup>
                        <m:sSupPr>
                          <m:ctrlPr>
                            <a:rPr lang="en-GB" sz="1800" i="1">
                              <a:latin typeface="Cambria Math" panose="02040503050406030204" pitchFamily="18" charset="0"/>
                            </a:rPr>
                          </m:ctrlPr>
                        </m:sSupPr>
                        <m:e>
                          <m:d>
                            <m:dPr>
                              <m:begChr m:val="|"/>
                              <m:endChr m:val="|"/>
                              <m:ctrlPr>
                                <a:rPr lang="en-GB" sz="1800" i="1">
                                  <a:latin typeface="Cambria Math" panose="02040503050406030204" pitchFamily="18" charset="0"/>
                                </a:rPr>
                              </m:ctrlPr>
                            </m:dPr>
                            <m:e>
                              <m:r>
                                <a:rPr lang="en-GB" sz="1800" i="1">
                                  <a:latin typeface="Cambria Math" panose="02040503050406030204" pitchFamily="18" charset="0"/>
                                </a:rPr>
                                <m:t>𝑟</m:t>
                              </m:r>
                            </m:e>
                          </m:d>
                        </m:e>
                        <m:sup>
                          <m:r>
                            <a:rPr lang="en-GB" sz="1800" i="1">
                              <a:latin typeface="Cambria Math" panose="02040503050406030204" pitchFamily="18" charset="0"/>
                            </a:rPr>
                            <m:t>2</m:t>
                          </m:r>
                        </m:sup>
                      </m:sSup>
                      <m:r>
                        <a:rPr lang="en-GB" sz="1800" i="1">
                          <a:latin typeface="Cambria Math" panose="02040503050406030204" pitchFamily="18" charset="0"/>
                        </a:rPr>
                        <m:t>=</m:t>
                      </m:r>
                      <m:sSup>
                        <m:sSupPr>
                          <m:ctrlPr>
                            <a:rPr lang="en-GB" sz="1800" i="1">
                              <a:latin typeface="Cambria Math" panose="02040503050406030204" pitchFamily="18" charset="0"/>
                            </a:rPr>
                          </m:ctrlPr>
                        </m:sSupPr>
                        <m:e>
                          <m:d>
                            <m:dPr>
                              <m:begChr m:val="|"/>
                              <m:endChr m:val="|"/>
                              <m:ctrlPr>
                                <a:rPr lang="en-GB" sz="1800" i="1">
                                  <a:latin typeface="Cambria Math" panose="02040503050406030204" pitchFamily="18" charset="0"/>
                                </a:rPr>
                              </m:ctrlPr>
                            </m:dPr>
                            <m:e>
                              <m:f>
                                <m:fPr>
                                  <m:ctrlPr>
                                    <a:rPr lang="en-GB" sz="1800" i="1">
                                      <a:latin typeface="Cambria Math" panose="02040503050406030204" pitchFamily="18" charset="0"/>
                                    </a:rPr>
                                  </m:ctrlPr>
                                </m:fPr>
                                <m:num>
                                  <m:sSub>
                                    <m:sSubPr>
                                      <m:ctrlPr>
                                        <a:rPr lang="en-GB" sz="1800" i="1">
                                          <a:latin typeface="Cambria Math" panose="02040503050406030204" pitchFamily="18" charset="0"/>
                                        </a:rPr>
                                      </m:ctrlPr>
                                    </m:sSubPr>
                                    <m:e>
                                      <m:r>
                                        <a:rPr lang="en-GB" sz="1800" i="1">
                                          <a:latin typeface="Cambria Math" panose="02040503050406030204" pitchFamily="18" charset="0"/>
                                        </a:rPr>
                                        <m:t>𝑟</m:t>
                                      </m:r>
                                    </m:e>
                                    <m:sub>
                                      <m:r>
                                        <a:rPr lang="en-GB" sz="1800" i="1">
                                          <a:latin typeface="Cambria Math" panose="02040503050406030204" pitchFamily="18" charset="0"/>
                                        </a:rPr>
                                        <m:t>01</m:t>
                                      </m:r>
                                    </m:sub>
                                  </m:sSub>
                                  <m:r>
                                    <a:rPr lang="en-GB" sz="1800" i="1">
                                      <a:latin typeface="Cambria Math" panose="02040503050406030204" pitchFamily="18" charset="0"/>
                                    </a:rPr>
                                    <m:t>+</m:t>
                                  </m:r>
                                  <m:sSub>
                                    <m:sSubPr>
                                      <m:ctrlPr>
                                        <a:rPr lang="en-GB" sz="1800" i="1">
                                          <a:latin typeface="Cambria Math" panose="02040503050406030204" pitchFamily="18" charset="0"/>
                                        </a:rPr>
                                      </m:ctrlPr>
                                    </m:sSubPr>
                                    <m:e>
                                      <m:r>
                                        <a:rPr lang="en-GB" sz="1800" i="1">
                                          <a:latin typeface="Cambria Math" panose="02040503050406030204" pitchFamily="18" charset="0"/>
                                        </a:rPr>
                                        <m:t>𝑟</m:t>
                                      </m:r>
                                    </m:e>
                                    <m:sub>
                                      <m:r>
                                        <a:rPr lang="en-GB" sz="1800" i="1">
                                          <a:latin typeface="Cambria Math" panose="02040503050406030204" pitchFamily="18" charset="0"/>
                                        </a:rPr>
                                        <m:t>12</m:t>
                                      </m:r>
                                    </m:sub>
                                  </m:sSub>
                                  <m:sSup>
                                    <m:sSupPr>
                                      <m:ctrlPr>
                                        <a:rPr lang="en-GB" sz="1800" i="1">
                                          <a:latin typeface="Cambria Math" panose="02040503050406030204" pitchFamily="18" charset="0"/>
                                        </a:rPr>
                                      </m:ctrlPr>
                                    </m:sSupPr>
                                    <m:e>
                                      <m:r>
                                        <a:rPr lang="en-GB" sz="1800" i="1">
                                          <a:latin typeface="Cambria Math" panose="02040503050406030204" pitchFamily="18" charset="0"/>
                                        </a:rPr>
                                        <m:t>𝑒</m:t>
                                      </m:r>
                                    </m:e>
                                    <m:sup>
                                      <m:r>
                                        <a:rPr lang="en-GB" sz="1800" i="1">
                                          <a:latin typeface="Cambria Math" panose="02040503050406030204" pitchFamily="18" charset="0"/>
                                        </a:rPr>
                                        <m:t>2</m:t>
                                      </m:r>
                                      <m:r>
                                        <a:rPr lang="en-GB" sz="1800" i="1">
                                          <a:latin typeface="Cambria Math" panose="02040503050406030204" pitchFamily="18" charset="0"/>
                                        </a:rPr>
                                        <m:t>𝑖</m:t>
                                      </m:r>
                                      <m:sSub>
                                        <m:sSubPr>
                                          <m:ctrlPr>
                                            <a:rPr lang="en-GB" sz="1800" i="1">
                                              <a:latin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𝛽</m:t>
                                          </m:r>
                                        </m:e>
                                        <m:sub>
                                          <m:r>
                                            <a:rPr lang="en-GB" sz="1800" i="1">
                                              <a:latin typeface="Cambria Math" panose="02040503050406030204" pitchFamily="18" charset="0"/>
                                            </a:rPr>
                                            <m:t>1</m:t>
                                          </m:r>
                                        </m:sub>
                                      </m:sSub>
                                    </m:sup>
                                  </m:sSup>
                                </m:num>
                                <m:den>
                                  <m:r>
                                    <a:rPr lang="en-GB" sz="1800" i="1">
                                      <a:latin typeface="Cambria Math" panose="02040503050406030204" pitchFamily="18" charset="0"/>
                                    </a:rPr>
                                    <m:t>1+</m:t>
                                  </m:r>
                                  <m:sSub>
                                    <m:sSubPr>
                                      <m:ctrlPr>
                                        <a:rPr lang="en-GB" sz="1800" i="1">
                                          <a:latin typeface="Cambria Math" panose="02040503050406030204" pitchFamily="18" charset="0"/>
                                        </a:rPr>
                                      </m:ctrlPr>
                                    </m:sSubPr>
                                    <m:e>
                                      <m:r>
                                        <a:rPr lang="en-GB" sz="1800" i="1">
                                          <a:latin typeface="Cambria Math" panose="02040503050406030204" pitchFamily="18" charset="0"/>
                                        </a:rPr>
                                        <m:t>𝑟</m:t>
                                      </m:r>
                                    </m:e>
                                    <m:sub>
                                      <m:r>
                                        <a:rPr lang="en-GB" sz="1800" i="1">
                                          <a:latin typeface="Cambria Math" panose="02040503050406030204" pitchFamily="18" charset="0"/>
                                        </a:rPr>
                                        <m:t>01</m:t>
                                      </m:r>
                                    </m:sub>
                                  </m:sSub>
                                  <m:sSub>
                                    <m:sSubPr>
                                      <m:ctrlPr>
                                        <a:rPr lang="en-GB" sz="1800" i="1">
                                          <a:latin typeface="Cambria Math" panose="02040503050406030204" pitchFamily="18" charset="0"/>
                                        </a:rPr>
                                      </m:ctrlPr>
                                    </m:sSubPr>
                                    <m:e>
                                      <m:r>
                                        <a:rPr lang="en-GB" sz="1800" i="1">
                                          <a:latin typeface="Cambria Math" panose="02040503050406030204" pitchFamily="18" charset="0"/>
                                        </a:rPr>
                                        <m:t>𝑟</m:t>
                                      </m:r>
                                    </m:e>
                                    <m:sub>
                                      <m:r>
                                        <a:rPr lang="en-GB" sz="1800" i="1">
                                          <a:latin typeface="Cambria Math" panose="02040503050406030204" pitchFamily="18" charset="0"/>
                                        </a:rPr>
                                        <m:t>12</m:t>
                                      </m:r>
                                    </m:sub>
                                  </m:sSub>
                                  <m:sSup>
                                    <m:sSupPr>
                                      <m:ctrlPr>
                                        <a:rPr lang="en-GB" sz="1800" i="1">
                                          <a:latin typeface="Cambria Math" panose="02040503050406030204" pitchFamily="18" charset="0"/>
                                        </a:rPr>
                                      </m:ctrlPr>
                                    </m:sSupPr>
                                    <m:e>
                                      <m:r>
                                        <a:rPr lang="en-GB" sz="1800" i="1">
                                          <a:latin typeface="Cambria Math" panose="02040503050406030204" pitchFamily="18" charset="0"/>
                                        </a:rPr>
                                        <m:t>𝑒</m:t>
                                      </m:r>
                                    </m:e>
                                    <m:sup>
                                      <m:r>
                                        <a:rPr lang="en-GB" sz="1800" i="1">
                                          <a:latin typeface="Cambria Math" panose="02040503050406030204" pitchFamily="18" charset="0"/>
                                        </a:rPr>
                                        <m:t>2</m:t>
                                      </m:r>
                                      <m:r>
                                        <a:rPr lang="en-GB" sz="1800" i="1">
                                          <a:latin typeface="Cambria Math" panose="02040503050406030204" pitchFamily="18" charset="0"/>
                                        </a:rPr>
                                        <m:t>𝑖</m:t>
                                      </m:r>
                                      <m:sSub>
                                        <m:sSubPr>
                                          <m:ctrlPr>
                                            <a:rPr lang="en-GB" sz="1800" i="1">
                                              <a:latin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𝛽</m:t>
                                          </m:r>
                                        </m:e>
                                        <m:sub>
                                          <m:r>
                                            <a:rPr lang="en-GB" sz="1800" i="1">
                                              <a:latin typeface="Cambria Math" panose="02040503050406030204" pitchFamily="18" charset="0"/>
                                            </a:rPr>
                                            <m:t>1</m:t>
                                          </m:r>
                                        </m:sub>
                                      </m:sSub>
                                    </m:sup>
                                  </m:sSup>
                                </m:den>
                              </m:f>
                            </m:e>
                          </m:d>
                        </m:e>
                        <m:sup>
                          <m:r>
                            <a:rPr lang="en-GB" sz="1800" i="1">
                              <a:latin typeface="Cambria Math" panose="02040503050406030204" pitchFamily="18" charset="0"/>
                            </a:rPr>
                            <m:t>2</m:t>
                          </m:r>
                        </m:sup>
                      </m:sSup>
                    </m:oMath>
                  </m:oMathPara>
                </a14:m>
                <a:endParaRPr lang="en-GB" sz="1800" dirty="0"/>
              </a:p>
            </p:txBody>
          </p:sp>
        </mc:Choice>
        <mc:Fallback xmlns="">
          <p:sp>
            <p:nvSpPr>
              <p:cNvPr id="7" name="Content Placeholder 6"/>
              <p:cNvSpPr txBox="1">
                <a:spLocks noGrp="1" noRot="1" noChangeAspect="1" noMove="1" noResize="1" noEditPoints="1" noAdjustHandles="1" noChangeArrowheads="1" noChangeShapeType="1" noTextEdit="1"/>
              </p:cNvSpPr>
              <p:nvPr>
                <p:ph idx="1"/>
              </p:nvPr>
            </p:nvSpPr>
            <p:spPr>
              <a:xfrm>
                <a:off x="-190874" y="4495536"/>
                <a:ext cx="3948157" cy="624082"/>
              </a:xfrm>
              <a:prstGeom prst="rect">
                <a:avLst/>
              </a:prstGeom>
              <a:blipFill>
                <a:blip r:embed="rId3"/>
                <a:stretch>
                  <a:fillRect t="-3883" b="-2913"/>
                </a:stretch>
              </a:blipFill>
            </p:spPr>
            <p:txBody>
              <a:bodyPr/>
              <a:lstStyle/>
              <a:p>
                <a:r>
                  <a:rPr lang="en-GB">
                    <a:noFill/>
                  </a:rPr>
                  <a:t> </a:t>
                </a:r>
              </a:p>
            </p:txBody>
          </p:sp>
        </mc:Fallback>
      </mc:AlternateContent>
      <p:sp>
        <p:nvSpPr>
          <p:cNvPr id="12" name="TextBox 11"/>
          <p:cNvSpPr txBox="1"/>
          <p:nvPr/>
        </p:nvSpPr>
        <p:spPr>
          <a:xfrm>
            <a:off x="1989746" y="6398984"/>
            <a:ext cx="9758909" cy="461665"/>
          </a:xfrm>
          <a:prstGeom prst="rect">
            <a:avLst/>
          </a:prstGeom>
          <a:noFill/>
        </p:spPr>
        <p:txBody>
          <a:bodyPr wrap="square" rtlCol="0">
            <a:spAutoFit/>
          </a:bodyPr>
          <a:lstStyle/>
          <a:p>
            <a:r>
              <a:rPr lang="en-GB" sz="1200" dirty="0">
                <a:latin typeface="+mj-lt"/>
              </a:rPr>
              <a:t>H. Kiessig Ann Phys </a:t>
            </a:r>
            <a:r>
              <a:rPr lang="en-GB" sz="1200" b="1" dirty="0">
                <a:latin typeface="+mj-lt"/>
              </a:rPr>
              <a:t>1931</a:t>
            </a:r>
            <a:r>
              <a:rPr lang="en-GB" sz="1200" dirty="0">
                <a:latin typeface="+mj-lt"/>
              </a:rPr>
              <a:t>, 10, 769-788          P. </a:t>
            </a:r>
            <a:r>
              <a:rPr lang="en-GB" sz="1200" b="0" i="0" u="none" strike="noStrike" dirty="0" err="1">
                <a:solidFill>
                  <a:srgbClr val="000000"/>
                </a:solidFill>
                <a:effectLst/>
                <a:latin typeface="+mj-lt"/>
              </a:rPr>
              <a:t>Poulopoulos</a:t>
            </a:r>
            <a:r>
              <a:rPr lang="en-GB" sz="1200" b="0" i="0" u="none" strike="noStrike" dirty="0">
                <a:solidFill>
                  <a:srgbClr val="000000"/>
                </a:solidFill>
                <a:effectLst/>
                <a:latin typeface="+mj-lt"/>
              </a:rPr>
              <a:t>, </a:t>
            </a:r>
            <a:r>
              <a:rPr lang="en-GB" sz="1200" b="0" i="1" u="none" strike="noStrike" dirty="0">
                <a:solidFill>
                  <a:srgbClr val="000000"/>
                </a:solidFill>
                <a:effectLst/>
                <a:latin typeface="+mj-lt"/>
              </a:rPr>
              <a:t>et al</a:t>
            </a:r>
            <a:r>
              <a:rPr lang="en-GB" sz="1200" b="0" i="0" u="none" strike="noStrike" dirty="0">
                <a:solidFill>
                  <a:srgbClr val="000000"/>
                </a:solidFill>
                <a:effectLst/>
                <a:latin typeface="+mj-lt"/>
              </a:rPr>
              <a:t>, </a:t>
            </a:r>
            <a:r>
              <a:rPr lang="en-GB" sz="1200" b="0" i="1" u="none" strike="noStrike" dirty="0">
                <a:solidFill>
                  <a:srgbClr val="000000"/>
                </a:solidFill>
                <a:effectLst/>
                <a:latin typeface="+mj-lt"/>
              </a:rPr>
              <a:t>Journal of Surfaces and Interfaces of Materials, </a:t>
            </a:r>
            <a:r>
              <a:rPr lang="en-GB" sz="1200" b="1" i="0" u="none" strike="noStrike" dirty="0">
                <a:solidFill>
                  <a:srgbClr val="000000"/>
                </a:solidFill>
                <a:effectLst/>
                <a:latin typeface="+mj-lt"/>
              </a:rPr>
              <a:t>2015</a:t>
            </a:r>
            <a:r>
              <a:rPr lang="en-GB" sz="1200" b="0" i="1" u="none" strike="noStrike" dirty="0">
                <a:solidFill>
                  <a:srgbClr val="000000"/>
                </a:solidFill>
                <a:effectLst/>
                <a:latin typeface="+mj-lt"/>
              </a:rPr>
              <a:t>, 3</a:t>
            </a:r>
            <a:r>
              <a:rPr lang="en-GB" sz="1200" b="0" i="0" u="none" strike="noStrike" dirty="0">
                <a:solidFill>
                  <a:srgbClr val="000000"/>
                </a:solidFill>
                <a:effectLst/>
                <a:latin typeface="+mj-lt"/>
              </a:rPr>
              <a:t>, 52-59</a:t>
            </a:r>
          </a:p>
          <a:p>
            <a:r>
              <a:rPr lang="en-GB" sz="1200" dirty="0">
                <a:solidFill>
                  <a:srgbClr val="000000"/>
                </a:solidFill>
                <a:latin typeface="+mj-lt"/>
              </a:rPr>
              <a:t>			        </a:t>
            </a:r>
            <a:r>
              <a:rPr lang="en-GB" sz="1200" dirty="0">
                <a:latin typeface="+mj-lt"/>
              </a:rPr>
              <a:t>P. </a:t>
            </a:r>
            <a:r>
              <a:rPr lang="en-GB" sz="1200" b="0" i="0" u="none" strike="noStrike" dirty="0" err="1">
                <a:solidFill>
                  <a:srgbClr val="000000"/>
                </a:solidFill>
                <a:effectLst/>
                <a:latin typeface="+mj-lt"/>
              </a:rPr>
              <a:t>Poulopoulos</a:t>
            </a:r>
            <a:r>
              <a:rPr lang="en-GB" sz="1200" b="0" i="0" u="none" strike="noStrike" dirty="0">
                <a:solidFill>
                  <a:srgbClr val="000000"/>
                </a:solidFill>
                <a:effectLst/>
                <a:latin typeface="+mj-lt"/>
              </a:rPr>
              <a:t>, </a:t>
            </a:r>
            <a:r>
              <a:rPr lang="en-GB" sz="1200" b="0" i="1" u="none" strike="noStrike" dirty="0">
                <a:solidFill>
                  <a:srgbClr val="000000"/>
                </a:solidFill>
                <a:effectLst/>
                <a:latin typeface="+mj-lt"/>
              </a:rPr>
              <a:t>et al</a:t>
            </a:r>
            <a:r>
              <a:rPr lang="en-GB" sz="1200" b="0" i="0" u="none" strike="noStrike" dirty="0">
                <a:solidFill>
                  <a:srgbClr val="000000"/>
                </a:solidFill>
                <a:effectLst/>
                <a:latin typeface="+mj-lt"/>
              </a:rPr>
              <a:t>, </a:t>
            </a:r>
            <a:r>
              <a:rPr lang="en-GB" sz="1200" dirty="0">
                <a:solidFill>
                  <a:srgbClr val="000000"/>
                </a:solidFill>
                <a:latin typeface="+mj-lt"/>
              </a:rPr>
              <a:t>	J. Appl. Phys. 94, 7662–7669 (2003)</a:t>
            </a:r>
            <a:endParaRPr lang="en-GB" sz="1200" dirty="0">
              <a:latin typeface="+mj-lt"/>
            </a:endParaRPr>
          </a:p>
        </p:txBody>
      </p:sp>
      <mc:AlternateContent xmlns:mc="http://schemas.openxmlformats.org/markup-compatibility/2006" xmlns:a14="http://schemas.microsoft.com/office/drawing/2010/main">
        <mc:Choice Requires="a14">
          <p:sp>
            <p:nvSpPr>
              <p:cNvPr id="13" name="TextBox 12"/>
              <p:cNvSpPr txBox="1"/>
              <p:nvPr/>
            </p:nvSpPr>
            <p:spPr>
              <a:xfrm>
                <a:off x="7631951" y="4532747"/>
                <a:ext cx="1087910"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Δ</m:t>
                      </m:r>
                      <m:r>
                        <a:rPr lang="en-GB" i="1">
                          <a:latin typeface="Cambria Math" panose="02040503050406030204" pitchFamily="18" charset="0"/>
                          <a:ea typeface="Cambria Math" panose="02040503050406030204" pitchFamily="18" charset="0"/>
                        </a:rPr>
                        <m:t>𝑄</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r>
                            <a:rPr lang="en-GB" i="1">
                              <a:latin typeface="Cambria Math" panose="02040503050406030204" pitchFamily="18" charset="0"/>
                              <a:ea typeface="Cambria Math" panose="02040503050406030204" pitchFamily="18" charset="0"/>
                            </a:rPr>
                            <m:t>𝑑</m:t>
                          </m:r>
                        </m:den>
                      </m:f>
                    </m:oMath>
                  </m:oMathPara>
                </a14:m>
                <a:endParaRPr lang="en-GB" dirty="0"/>
              </a:p>
            </p:txBody>
          </p:sp>
        </mc:Choice>
        <mc:Fallback xmlns="">
          <p:sp>
            <p:nvSpPr>
              <p:cNvPr id="13" name="TextBox 12"/>
              <p:cNvSpPr txBox="1">
                <a:spLocks noRot="1" noChangeAspect="1" noMove="1" noResize="1" noEditPoints="1" noAdjustHandles="1" noChangeArrowheads="1" noChangeShapeType="1" noTextEdit="1"/>
              </p:cNvSpPr>
              <p:nvPr/>
            </p:nvSpPr>
            <p:spPr>
              <a:xfrm>
                <a:off x="7631951" y="4532747"/>
                <a:ext cx="1087910" cy="520399"/>
              </a:xfrm>
              <a:prstGeom prst="rect">
                <a:avLst/>
              </a:prstGeom>
              <a:blipFill>
                <a:blip r:embed="rId4"/>
                <a:stretch>
                  <a:fillRect/>
                </a:stretch>
              </a:blipFill>
            </p:spPr>
            <p:txBody>
              <a:bodyPr/>
              <a:lstStyle/>
              <a:p>
                <a:r>
                  <a:rPr lang="en-GB">
                    <a:noFill/>
                  </a:rPr>
                  <a:t> </a:t>
                </a:r>
              </a:p>
            </p:txBody>
          </p:sp>
        </mc:Fallback>
      </mc:AlternateContent>
      <p:sp>
        <p:nvSpPr>
          <p:cNvPr id="14" name="Right Arrow 13"/>
          <p:cNvSpPr/>
          <p:nvPr/>
        </p:nvSpPr>
        <p:spPr>
          <a:xfrm>
            <a:off x="3198976" y="4677661"/>
            <a:ext cx="965674" cy="290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5" name="TextBox 14"/>
              <p:cNvSpPr txBox="1"/>
              <p:nvPr/>
            </p:nvSpPr>
            <p:spPr>
              <a:xfrm>
                <a:off x="3198976" y="5434045"/>
                <a:ext cx="6076060" cy="369332"/>
              </a:xfrm>
              <a:prstGeom prst="rect">
                <a:avLst/>
              </a:prstGeom>
              <a:noFill/>
            </p:spPr>
            <p:txBody>
              <a:bodyPr wrap="square" rtlCol="0">
                <a:spAutoFit/>
              </a:bodyPr>
              <a:lstStyle/>
              <a:p>
                <a:r>
                  <a:rPr lang="en-GB" dirty="0"/>
                  <a:t>Where </a:t>
                </a:r>
                <a14:m>
                  <m:oMath xmlns:m="http://schemas.openxmlformats.org/officeDocument/2006/math">
                    <m:r>
                      <a:rPr lang="en-GB" i="1">
                        <a:latin typeface="Cambria Math" panose="02040503050406030204" pitchFamily="18" charset="0"/>
                      </a:rPr>
                      <m:t>𝑑</m:t>
                    </m:r>
                  </m:oMath>
                </a14:m>
                <a:r>
                  <a:rPr lang="en-GB" dirty="0"/>
                  <a:t> is equal to the thickness of the layer of SiO</a:t>
                </a:r>
                <a:r>
                  <a:rPr lang="en-GB" baseline="-25000" dirty="0"/>
                  <a:t>2</a:t>
                </a:r>
              </a:p>
            </p:txBody>
          </p:sp>
        </mc:Choice>
        <mc:Fallback xmlns="">
          <p:sp>
            <p:nvSpPr>
              <p:cNvPr id="15" name="TextBox 14"/>
              <p:cNvSpPr txBox="1">
                <a:spLocks noRot="1" noChangeAspect="1" noMove="1" noResize="1" noEditPoints="1" noAdjustHandles="1" noChangeArrowheads="1" noChangeShapeType="1" noTextEdit="1"/>
              </p:cNvSpPr>
              <p:nvPr/>
            </p:nvSpPr>
            <p:spPr>
              <a:xfrm>
                <a:off x="3198976" y="5434045"/>
                <a:ext cx="6076060" cy="369332"/>
              </a:xfrm>
              <a:prstGeom prst="rect">
                <a:avLst/>
              </a:prstGeom>
              <a:blipFill>
                <a:blip r:embed="rId5"/>
                <a:stretch>
                  <a:fillRect l="-904" t="-8197" b="-24590"/>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BCABB28F-8EF5-8E50-1C2A-AC93544592B5}"/>
              </a:ext>
            </a:extLst>
          </p:cNvPr>
          <p:cNvGrpSpPr/>
          <p:nvPr/>
        </p:nvGrpSpPr>
        <p:grpSpPr>
          <a:xfrm>
            <a:off x="4707308" y="1440561"/>
            <a:ext cx="2777383" cy="2235437"/>
            <a:chOff x="6879452" y="1730283"/>
            <a:chExt cx="2777383" cy="2235437"/>
          </a:xfrm>
        </p:grpSpPr>
        <p:sp>
          <p:nvSpPr>
            <p:cNvPr id="8" name="Rectangle 7"/>
            <p:cNvSpPr/>
            <p:nvPr/>
          </p:nvSpPr>
          <p:spPr>
            <a:xfrm>
              <a:off x="7206953" y="1730283"/>
              <a:ext cx="1922804" cy="577082"/>
            </a:xfrm>
            <a:prstGeom prst="rect">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206953" y="2297738"/>
              <a:ext cx="1922804" cy="803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352232" y="2521009"/>
              <a:ext cx="1649338" cy="369332"/>
            </a:xfrm>
            <a:prstGeom prst="rect">
              <a:avLst/>
            </a:prstGeom>
            <a:noFill/>
          </p:spPr>
          <p:txBody>
            <a:bodyPr wrap="square" rtlCol="0">
              <a:spAutoFit/>
            </a:bodyPr>
            <a:lstStyle/>
            <a:p>
              <a:r>
                <a:rPr lang="en-GB" dirty="0">
                  <a:solidFill>
                    <a:schemeClr val="bg1"/>
                  </a:solidFill>
                </a:rPr>
                <a:t>Si (substrate)</a:t>
              </a:r>
            </a:p>
          </p:txBody>
        </p:sp>
        <p:sp>
          <p:nvSpPr>
            <p:cNvPr id="11" name="TextBox 10"/>
            <p:cNvSpPr txBox="1"/>
            <p:nvPr/>
          </p:nvSpPr>
          <p:spPr>
            <a:xfrm>
              <a:off x="7443475" y="1808093"/>
              <a:ext cx="1649338" cy="369332"/>
            </a:xfrm>
            <a:prstGeom prst="rect">
              <a:avLst/>
            </a:prstGeom>
            <a:noFill/>
          </p:spPr>
          <p:txBody>
            <a:bodyPr wrap="square" rtlCol="0">
              <a:spAutoFit/>
            </a:bodyPr>
            <a:lstStyle/>
            <a:p>
              <a:r>
                <a:rPr lang="en-GB" dirty="0">
                  <a:solidFill>
                    <a:schemeClr val="bg1"/>
                  </a:solidFill>
                </a:rPr>
                <a:t>SiO</a:t>
              </a:r>
              <a:r>
                <a:rPr lang="en-GB" baseline="-25000" dirty="0">
                  <a:solidFill>
                    <a:schemeClr val="bg1"/>
                  </a:solidFill>
                </a:rPr>
                <a:t>2</a:t>
              </a:r>
              <a:r>
                <a:rPr lang="en-GB" dirty="0">
                  <a:solidFill>
                    <a:schemeClr val="bg1"/>
                  </a:solidFill>
                </a:rPr>
                <a:t> (500Å)</a:t>
              </a:r>
            </a:p>
          </p:txBody>
        </p:sp>
        <p:sp>
          <p:nvSpPr>
            <p:cNvPr id="16" name="TextBox 15"/>
            <p:cNvSpPr txBox="1"/>
            <p:nvPr/>
          </p:nvSpPr>
          <p:spPr>
            <a:xfrm>
              <a:off x="6879452" y="3319389"/>
              <a:ext cx="2777383" cy="646331"/>
            </a:xfrm>
            <a:prstGeom prst="rect">
              <a:avLst/>
            </a:prstGeom>
            <a:noFill/>
          </p:spPr>
          <p:txBody>
            <a:bodyPr wrap="square" rtlCol="0">
              <a:spAutoFit/>
            </a:bodyPr>
            <a:lstStyle/>
            <a:p>
              <a:r>
                <a:rPr lang="en-GB" dirty="0"/>
                <a:t>This is for a perfectly flat substrate and SiO</a:t>
              </a:r>
              <a:r>
                <a:rPr lang="en-GB" baseline="-25000" dirty="0"/>
                <a:t>2</a:t>
              </a:r>
            </a:p>
          </p:txBody>
        </p:sp>
      </p:grpSp>
      <p:sp>
        <p:nvSpPr>
          <p:cNvPr id="3" name="Slide Number Placeholder 2">
            <a:extLst>
              <a:ext uri="{FF2B5EF4-FFF2-40B4-BE49-F238E27FC236}">
                <a16:creationId xmlns:a16="http://schemas.microsoft.com/office/drawing/2014/main" id="{EC4C9869-4A18-4728-9D47-564435E77416}"/>
              </a:ext>
            </a:extLst>
          </p:cNvPr>
          <p:cNvSpPr>
            <a:spLocks noGrp="1"/>
          </p:cNvSpPr>
          <p:nvPr>
            <p:ph type="sldNum" sz="quarter" idx="12"/>
          </p:nvPr>
        </p:nvSpPr>
        <p:spPr>
          <a:xfrm>
            <a:off x="9448800" y="6460911"/>
            <a:ext cx="2743200" cy="365125"/>
          </a:xfrm>
        </p:spPr>
        <p:txBody>
          <a:bodyPr/>
          <a:lstStyle/>
          <a:p>
            <a:fld id="{BBAAB195-B577-5546-8349-9DDA93B6129E}" type="slidenum">
              <a:rPr lang="en-US" sz="1800" smtClean="0">
                <a:solidFill>
                  <a:srgbClr val="002060"/>
                </a:solidFill>
              </a:rPr>
              <a:t>19</a:t>
            </a:fld>
            <a:endParaRPr lang="en-US" sz="1800" dirty="0">
              <a:solidFill>
                <a:srgbClr val="002060"/>
              </a:solidFill>
            </a:endParaRPr>
          </a:p>
        </p:txBody>
      </p:sp>
      <p:cxnSp>
        <p:nvCxnSpPr>
          <p:cNvPr id="19" name="Straight Connector 18">
            <a:extLst>
              <a:ext uri="{FF2B5EF4-FFF2-40B4-BE49-F238E27FC236}">
                <a16:creationId xmlns:a16="http://schemas.microsoft.com/office/drawing/2014/main" id="{278030BA-1E64-B9D7-ED76-8B4104AE8590}"/>
              </a:ext>
            </a:extLst>
          </p:cNvPr>
          <p:cNvCxnSpPr/>
          <p:nvPr/>
        </p:nvCxnSpPr>
        <p:spPr>
          <a:xfrm>
            <a:off x="2059709" y="1887703"/>
            <a:ext cx="0" cy="521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A51CAB-5A1A-8892-C443-E7176FE3D1CC}"/>
              </a:ext>
            </a:extLst>
          </p:cNvPr>
          <p:cNvCxnSpPr>
            <a:cxnSpLocks/>
          </p:cNvCxnSpPr>
          <p:nvPr/>
        </p:nvCxnSpPr>
        <p:spPr>
          <a:xfrm>
            <a:off x="2443018" y="1887703"/>
            <a:ext cx="0" cy="674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9E4D525-613E-0F68-9524-FBC7589322B7}"/>
              </a:ext>
            </a:extLst>
          </p:cNvPr>
          <p:cNvCxnSpPr/>
          <p:nvPr/>
        </p:nvCxnSpPr>
        <p:spPr>
          <a:xfrm>
            <a:off x="2059709" y="1805308"/>
            <a:ext cx="38330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0AB1E25-A4B0-F93D-675E-BE0B43F2B453}"/>
                  </a:ext>
                </a:extLst>
              </p:cNvPr>
              <p:cNvSpPr txBox="1"/>
              <p:nvPr/>
            </p:nvSpPr>
            <p:spPr>
              <a:xfrm>
                <a:off x="2004291" y="1404634"/>
                <a:ext cx="5488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Δ</m:t>
                      </m:r>
                      <m:r>
                        <a:rPr lang="en-GB" i="1">
                          <a:latin typeface="Cambria Math" panose="02040503050406030204" pitchFamily="18" charset="0"/>
                          <a:ea typeface="Cambria Math" panose="02040503050406030204" pitchFamily="18" charset="0"/>
                        </a:rPr>
                        <m:t>𝑄</m:t>
                      </m:r>
                    </m:oMath>
                  </m:oMathPara>
                </a14:m>
                <a:endParaRPr lang="en-GB" dirty="0"/>
              </a:p>
            </p:txBody>
          </p:sp>
        </mc:Choice>
        <mc:Fallback xmlns="">
          <p:sp>
            <p:nvSpPr>
              <p:cNvPr id="24" name="TextBox 23">
                <a:extLst>
                  <a:ext uri="{FF2B5EF4-FFF2-40B4-BE49-F238E27FC236}">
                    <a16:creationId xmlns:a16="http://schemas.microsoft.com/office/drawing/2014/main" id="{60AB1E25-A4B0-F93D-675E-BE0B43F2B453}"/>
                  </a:ext>
                </a:extLst>
              </p:cNvPr>
              <p:cNvSpPr txBox="1">
                <a:spLocks noRot="1" noChangeAspect="1" noMove="1" noResize="1" noEditPoints="1" noAdjustHandles="1" noChangeArrowheads="1" noChangeShapeType="1" noTextEdit="1"/>
              </p:cNvSpPr>
              <p:nvPr/>
            </p:nvSpPr>
            <p:spPr>
              <a:xfrm>
                <a:off x="2004291" y="1404634"/>
                <a:ext cx="548868" cy="369332"/>
              </a:xfrm>
              <a:prstGeom prst="rect">
                <a:avLst/>
              </a:prstGeom>
              <a:blipFill>
                <a:blip r:embed="rId6"/>
                <a:stretch>
                  <a:fillRect b="-11475"/>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09CEA8D6-25D4-FC2F-546B-1BD9E9CBD0D9}"/>
              </a:ext>
            </a:extLst>
          </p:cNvPr>
          <p:cNvSpPr txBox="1"/>
          <p:nvPr/>
        </p:nvSpPr>
        <p:spPr>
          <a:xfrm>
            <a:off x="8996304" y="4242455"/>
            <a:ext cx="3112655" cy="1754326"/>
          </a:xfrm>
          <a:prstGeom prst="rect">
            <a:avLst/>
          </a:prstGeom>
          <a:noFill/>
        </p:spPr>
        <p:txBody>
          <a:bodyPr wrap="square" rtlCol="0">
            <a:spAutoFit/>
          </a:bodyPr>
          <a:lstStyle/>
          <a:p>
            <a:r>
              <a:rPr lang="en-GB" dirty="0"/>
              <a:t>Note this only approximates the thickness as it does not take account of the order (n) of the fringes. It works as a good rule of thumb, for checking data is correct.</a:t>
            </a:r>
          </a:p>
        </p:txBody>
      </p:sp>
      <p:pic>
        <p:nvPicPr>
          <p:cNvPr id="27" name="Picture 26">
            <a:extLst>
              <a:ext uri="{FF2B5EF4-FFF2-40B4-BE49-F238E27FC236}">
                <a16:creationId xmlns:a16="http://schemas.microsoft.com/office/drawing/2014/main" id="{962513C9-D29B-ECF5-94AF-EBC966BCF44B}"/>
              </a:ext>
            </a:extLst>
          </p:cNvPr>
          <p:cNvPicPr>
            <a:picLocks noChangeAspect="1"/>
          </p:cNvPicPr>
          <p:nvPr/>
        </p:nvPicPr>
        <p:blipFill>
          <a:blip r:embed="rId7"/>
          <a:stretch>
            <a:fillRect/>
          </a:stretch>
        </p:blipFill>
        <p:spPr>
          <a:xfrm>
            <a:off x="7303857" y="863456"/>
            <a:ext cx="4612307" cy="3537595"/>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24EF167-F36E-5834-8236-AC685742456F}"/>
                  </a:ext>
                </a:extLst>
              </p:cNvPr>
              <p:cNvSpPr txBox="1"/>
              <p:nvPr/>
            </p:nvSpPr>
            <p:spPr>
              <a:xfrm>
                <a:off x="4263595" y="4674328"/>
                <a:ext cx="26570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2</m:t>
                      </m:r>
                      <m:r>
                        <a:rPr lang="en-GB" b="0" i="1" smtClean="0">
                          <a:latin typeface="Cambria Math" panose="02040503050406030204" pitchFamily="18" charset="0"/>
                        </a:rPr>
                        <m:t>𝑑</m:t>
                      </m:r>
                      <m:d>
                        <m:dPr>
                          <m:ctrlPr>
                            <a:rPr lang="en-GB" b="0" i="1" smtClean="0">
                              <a:latin typeface="Cambria Math" panose="02040503050406030204" pitchFamily="18" charset="0"/>
                            </a:rPr>
                          </m:ctrlPr>
                        </m:dPr>
                        <m:e>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sin</m:t>
                              </m:r>
                            </m:fName>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𝑛</m:t>
                                  </m:r>
                                  <m:r>
                                    <a:rPr lang="en-GB" b="0" i="1" smtClean="0">
                                      <a:latin typeface="Cambria Math" panose="02040503050406030204" pitchFamily="18" charset="0"/>
                                    </a:rPr>
                                    <m:t>+1</m:t>
                                  </m:r>
                                </m:sub>
                              </m:sSub>
                              <m:r>
                                <a:rPr lang="en-GB" b="0" i="1" smtClean="0">
                                  <a:latin typeface="Cambria Math" panose="02040503050406030204" pitchFamily="18" charset="0"/>
                                </a:rPr>
                                <m:t>−</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sin</m:t>
                                  </m:r>
                                </m:fName>
                                <m:e>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𝜃</m:t>
                                      </m:r>
                                    </m:e>
                                    <m:sub>
                                      <m:r>
                                        <a:rPr lang="en-GB" b="0" i="1" smtClean="0">
                                          <a:latin typeface="Cambria Math" panose="02040503050406030204" pitchFamily="18" charset="0"/>
                                        </a:rPr>
                                        <m:t>𝑛</m:t>
                                      </m:r>
                                    </m:sub>
                                  </m:sSub>
                                </m:e>
                              </m:func>
                            </m:e>
                          </m:func>
                        </m:e>
                      </m:d>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𝜆</m:t>
                      </m:r>
                    </m:oMath>
                  </m:oMathPara>
                </a14:m>
                <a:endParaRPr lang="en-GB" dirty="0"/>
              </a:p>
            </p:txBody>
          </p:sp>
        </mc:Choice>
        <mc:Fallback xmlns="">
          <p:sp>
            <p:nvSpPr>
              <p:cNvPr id="30" name="TextBox 29">
                <a:extLst>
                  <a:ext uri="{FF2B5EF4-FFF2-40B4-BE49-F238E27FC236}">
                    <a16:creationId xmlns:a16="http://schemas.microsoft.com/office/drawing/2014/main" id="{824EF167-F36E-5834-8236-AC685742456F}"/>
                  </a:ext>
                </a:extLst>
              </p:cNvPr>
              <p:cNvSpPr txBox="1">
                <a:spLocks noRot="1" noChangeAspect="1" noMove="1" noResize="1" noEditPoints="1" noAdjustHandles="1" noChangeArrowheads="1" noChangeShapeType="1" noTextEdit="1"/>
              </p:cNvSpPr>
              <p:nvPr/>
            </p:nvSpPr>
            <p:spPr>
              <a:xfrm>
                <a:off x="4263595" y="4674328"/>
                <a:ext cx="2657074" cy="276999"/>
              </a:xfrm>
              <a:prstGeom prst="rect">
                <a:avLst/>
              </a:prstGeom>
              <a:blipFill>
                <a:blip r:embed="rId8"/>
                <a:stretch>
                  <a:fillRect l="-229" r="-229" b="-17778"/>
                </a:stretch>
              </a:blipFill>
            </p:spPr>
            <p:txBody>
              <a:bodyPr/>
              <a:lstStyle/>
              <a:p>
                <a:r>
                  <a:rPr lang="en-GB">
                    <a:noFill/>
                  </a:rPr>
                  <a:t> </a:t>
                </a:r>
              </a:p>
            </p:txBody>
          </p:sp>
        </mc:Fallback>
      </mc:AlternateContent>
      <p:sp>
        <p:nvSpPr>
          <p:cNvPr id="31" name="Right Arrow 13">
            <a:extLst>
              <a:ext uri="{FF2B5EF4-FFF2-40B4-BE49-F238E27FC236}">
                <a16:creationId xmlns:a16="http://schemas.microsoft.com/office/drawing/2014/main" id="{2D45A21E-222F-E4B6-31B6-557361E59F54}"/>
              </a:ext>
            </a:extLst>
          </p:cNvPr>
          <p:cNvSpPr/>
          <p:nvPr/>
        </p:nvSpPr>
        <p:spPr>
          <a:xfrm>
            <a:off x="6920669" y="4652611"/>
            <a:ext cx="782458" cy="2905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3F0250A4-9B63-CDD6-50DB-90312F2B6875}"/>
              </a:ext>
            </a:extLst>
          </p:cNvPr>
          <p:cNvSpPr txBox="1"/>
          <p:nvPr/>
        </p:nvSpPr>
        <p:spPr>
          <a:xfrm>
            <a:off x="1920413" y="2377402"/>
            <a:ext cx="138665" cy="246221"/>
          </a:xfrm>
          <a:prstGeom prst="rect">
            <a:avLst/>
          </a:prstGeom>
          <a:noFill/>
        </p:spPr>
        <p:txBody>
          <a:bodyPr wrap="square" rtlCol="0">
            <a:spAutoFit/>
          </a:bodyPr>
          <a:lstStyle/>
          <a:p>
            <a:r>
              <a:rPr lang="en-GB" sz="1000" dirty="0"/>
              <a:t>n</a:t>
            </a:r>
          </a:p>
        </p:txBody>
      </p:sp>
      <p:sp>
        <p:nvSpPr>
          <p:cNvPr id="33" name="TextBox 32">
            <a:extLst>
              <a:ext uri="{FF2B5EF4-FFF2-40B4-BE49-F238E27FC236}">
                <a16:creationId xmlns:a16="http://schemas.microsoft.com/office/drawing/2014/main" id="{51D70A56-269C-37AF-5469-DC037FB8507C}"/>
              </a:ext>
            </a:extLst>
          </p:cNvPr>
          <p:cNvSpPr txBox="1"/>
          <p:nvPr/>
        </p:nvSpPr>
        <p:spPr>
          <a:xfrm>
            <a:off x="2248303" y="2529802"/>
            <a:ext cx="864352" cy="246221"/>
          </a:xfrm>
          <a:prstGeom prst="rect">
            <a:avLst/>
          </a:prstGeom>
          <a:noFill/>
        </p:spPr>
        <p:txBody>
          <a:bodyPr wrap="square" rtlCol="0">
            <a:spAutoFit/>
          </a:bodyPr>
          <a:lstStyle/>
          <a:p>
            <a:r>
              <a:rPr lang="en-GB" sz="1000" dirty="0"/>
              <a:t>n+1</a:t>
            </a:r>
          </a:p>
        </p:txBody>
      </p:sp>
      <p:sp>
        <p:nvSpPr>
          <p:cNvPr id="34" name="TextBox 33">
            <a:extLst>
              <a:ext uri="{FF2B5EF4-FFF2-40B4-BE49-F238E27FC236}">
                <a16:creationId xmlns:a16="http://schemas.microsoft.com/office/drawing/2014/main" id="{7B372212-D582-1960-07D5-7EFE0CFDFA3C}"/>
              </a:ext>
            </a:extLst>
          </p:cNvPr>
          <p:cNvSpPr txBox="1"/>
          <p:nvPr/>
        </p:nvSpPr>
        <p:spPr>
          <a:xfrm>
            <a:off x="2463048" y="2811320"/>
            <a:ext cx="434861" cy="246221"/>
          </a:xfrm>
          <a:prstGeom prst="rect">
            <a:avLst/>
          </a:prstGeom>
          <a:noFill/>
        </p:spPr>
        <p:txBody>
          <a:bodyPr wrap="square" rtlCol="0">
            <a:spAutoFit/>
          </a:bodyPr>
          <a:lstStyle/>
          <a:p>
            <a:r>
              <a:rPr lang="en-GB" sz="1000" dirty="0"/>
              <a:t>n+2</a:t>
            </a:r>
          </a:p>
        </p:txBody>
      </p:sp>
      <p:cxnSp>
        <p:nvCxnSpPr>
          <p:cNvPr id="35" name="Straight Connector 34">
            <a:extLst>
              <a:ext uri="{FF2B5EF4-FFF2-40B4-BE49-F238E27FC236}">
                <a16:creationId xmlns:a16="http://schemas.microsoft.com/office/drawing/2014/main" id="{E2901AD6-ADDB-505D-6B2D-14CAB3C46CDE}"/>
              </a:ext>
            </a:extLst>
          </p:cNvPr>
          <p:cNvCxnSpPr>
            <a:cxnSpLocks/>
          </p:cNvCxnSpPr>
          <p:nvPr/>
        </p:nvCxnSpPr>
        <p:spPr>
          <a:xfrm>
            <a:off x="2724728" y="1887703"/>
            <a:ext cx="0" cy="84214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73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CEC51-BD29-F386-5D1C-CEF7D5F3601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EFA7580-B021-8C05-E5BD-7C5611DEA1BA}"/>
              </a:ext>
            </a:extLst>
          </p:cNvPr>
          <p:cNvSpPr/>
          <p:nvPr/>
        </p:nvSpPr>
        <p:spPr>
          <a:xfrm>
            <a:off x="2278063" y="5291138"/>
            <a:ext cx="2501900" cy="793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39" name="Title 1">
            <a:extLst>
              <a:ext uri="{FF2B5EF4-FFF2-40B4-BE49-F238E27FC236}">
                <a16:creationId xmlns:a16="http://schemas.microsoft.com/office/drawing/2014/main" id="{0AC5BFFD-6FBE-287F-3177-540658AB8118}"/>
              </a:ext>
            </a:extLst>
          </p:cNvPr>
          <p:cNvSpPr>
            <a:spLocks noGrp="1"/>
          </p:cNvSpPr>
          <p:nvPr>
            <p:ph type="title"/>
          </p:nvPr>
        </p:nvSpPr>
        <p:spPr>
          <a:xfrm>
            <a:off x="1524000" y="0"/>
            <a:ext cx="9144000" cy="611188"/>
          </a:xfrm>
        </p:spPr>
        <p:txBody>
          <a:bodyPr>
            <a:normAutofit fontScale="90000"/>
          </a:bodyPr>
          <a:lstStyle/>
          <a:p>
            <a:pPr algn="l" eaLnBrk="1" hangingPunct="1"/>
            <a:r>
              <a:rPr lang="en-GB" altLang="en-US" dirty="0">
                <a:solidFill>
                  <a:srgbClr val="002060"/>
                </a:solidFill>
              </a:rPr>
              <a:t>Useful books: </a:t>
            </a:r>
            <a:r>
              <a:rPr lang="en-GB" altLang="en-US" sz="1100" dirty="0">
                <a:solidFill>
                  <a:srgbClr val="002060"/>
                </a:solidFill>
              </a:rPr>
              <a:t> </a:t>
            </a:r>
            <a:r>
              <a:rPr lang="en-GB" altLang="en-US" sz="1400" dirty="0">
                <a:solidFill>
                  <a:srgbClr val="002060"/>
                </a:solidFill>
              </a:rPr>
              <a:t>These are actually helpful when doing experiments!</a:t>
            </a:r>
          </a:p>
        </p:txBody>
      </p:sp>
      <p:pic>
        <p:nvPicPr>
          <p:cNvPr id="14340" name="Picture 2" descr="http://ecx.images-amazon.com/images/I/51H9-tyAX4L._SY344_PJlook-inside-v2,TopRight,1,0_SH20_BO1,204,203,200_.jpg">
            <a:extLst>
              <a:ext uri="{FF2B5EF4-FFF2-40B4-BE49-F238E27FC236}">
                <a16:creationId xmlns:a16="http://schemas.microsoft.com/office/drawing/2014/main" id="{5CA6204B-4E27-12C7-2A7A-78C500367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9" y="1436689"/>
            <a:ext cx="1018381"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3">
            <a:extLst>
              <a:ext uri="{FF2B5EF4-FFF2-40B4-BE49-F238E27FC236}">
                <a16:creationId xmlns:a16="http://schemas.microsoft.com/office/drawing/2014/main" id="{E5B4E0D1-F029-9E9D-E17B-0ACFA5A38DB1}"/>
              </a:ext>
            </a:extLst>
          </p:cNvPr>
          <p:cNvSpPr txBox="1">
            <a:spLocks noChangeArrowheads="1"/>
          </p:cNvSpPr>
          <p:nvPr/>
        </p:nvSpPr>
        <p:spPr bwMode="auto">
          <a:xfrm>
            <a:off x="1712016" y="3432176"/>
            <a:ext cx="2120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b="1" dirty="0">
                <a:solidFill>
                  <a:srgbClr val="0033CC"/>
                </a:solidFill>
                <a:latin typeface="Arial" pitchFamily="34" charset="0"/>
                <a:hlinkClick r:id="rId3"/>
              </a:rPr>
              <a:t>http://xdb.lbl.gov</a:t>
            </a:r>
            <a:r>
              <a:rPr lang="en-GB" altLang="en-US" sz="1400" b="1" dirty="0">
                <a:latin typeface="Arial" pitchFamily="34" charset="0"/>
                <a:hlinkClick r:id="rId3"/>
              </a:rPr>
              <a:t>/</a:t>
            </a:r>
            <a:endParaRPr lang="en-GB" altLang="en-US" sz="1400" b="1" dirty="0">
              <a:latin typeface="Arial" pitchFamily="34" charset="0"/>
            </a:endParaRPr>
          </a:p>
        </p:txBody>
      </p:sp>
      <p:pic>
        <p:nvPicPr>
          <p:cNvPr id="14342" name="Picture 3">
            <a:extLst>
              <a:ext uri="{FF2B5EF4-FFF2-40B4-BE49-F238E27FC236}">
                <a16:creationId xmlns:a16="http://schemas.microsoft.com/office/drawing/2014/main" id="{53A42994-0C50-0673-A319-B6EAD36FF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145" y="1453356"/>
            <a:ext cx="971268" cy="152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5">
            <a:extLst>
              <a:ext uri="{FF2B5EF4-FFF2-40B4-BE49-F238E27FC236}">
                <a16:creationId xmlns:a16="http://schemas.microsoft.com/office/drawing/2014/main" id="{254B9D5F-655D-7447-EC96-E297585265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4274" y="1198563"/>
            <a:ext cx="1329256" cy="187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6">
            <a:extLst>
              <a:ext uri="{FF2B5EF4-FFF2-40B4-BE49-F238E27FC236}">
                <a16:creationId xmlns:a16="http://schemas.microsoft.com/office/drawing/2014/main" id="{413E525C-D589-B659-A9A2-35EABC7A8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3504" y="1198563"/>
            <a:ext cx="1473844" cy="187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5" name="TextBox 5">
            <a:extLst>
              <a:ext uri="{FF2B5EF4-FFF2-40B4-BE49-F238E27FC236}">
                <a16:creationId xmlns:a16="http://schemas.microsoft.com/office/drawing/2014/main" id="{43149440-B131-30A0-33F7-065FE72F6B44}"/>
              </a:ext>
            </a:extLst>
          </p:cNvPr>
          <p:cNvSpPr txBox="1">
            <a:spLocks noChangeArrowheads="1"/>
          </p:cNvSpPr>
          <p:nvPr/>
        </p:nvSpPr>
        <p:spPr bwMode="auto">
          <a:xfrm>
            <a:off x="5453504" y="3448845"/>
            <a:ext cx="1905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all theory that’s is needed for doing scattering experiments.</a:t>
            </a:r>
          </a:p>
        </p:txBody>
      </p:sp>
      <p:sp>
        <p:nvSpPr>
          <p:cNvPr id="10" name="Right Brace 9">
            <a:extLst>
              <a:ext uri="{FF2B5EF4-FFF2-40B4-BE49-F238E27FC236}">
                <a16:creationId xmlns:a16="http://schemas.microsoft.com/office/drawing/2014/main" id="{64EB6C18-555D-9A87-A51B-C95E2B5796CA}"/>
              </a:ext>
            </a:extLst>
          </p:cNvPr>
          <p:cNvSpPr/>
          <p:nvPr/>
        </p:nvSpPr>
        <p:spPr>
          <a:xfrm rot="16200000">
            <a:off x="2480073" y="321073"/>
            <a:ext cx="305593" cy="1958975"/>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4347" name="TextBox 19">
            <a:extLst>
              <a:ext uri="{FF2B5EF4-FFF2-40B4-BE49-F238E27FC236}">
                <a16:creationId xmlns:a16="http://schemas.microsoft.com/office/drawing/2014/main" id="{8CA3D4F8-B1F5-CDB8-5F17-70E76B872F28}"/>
              </a:ext>
            </a:extLst>
          </p:cNvPr>
          <p:cNvSpPr txBox="1">
            <a:spLocks noChangeArrowheads="1"/>
          </p:cNvSpPr>
          <p:nvPr/>
        </p:nvSpPr>
        <p:spPr bwMode="auto">
          <a:xfrm>
            <a:off x="2008189" y="752475"/>
            <a:ext cx="212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dirty="0">
                <a:latin typeface="Arial" pitchFamily="34" charset="0"/>
              </a:rPr>
              <a:t>Free on web</a:t>
            </a:r>
          </a:p>
        </p:txBody>
      </p:sp>
      <p:sp>
        <p:nvSpPr>
          <p:cNvPr id="27" name="Right Brace 26">
            <a:extLst>
              <a:ext uri="{FF2B5EF4-FFF2-40B4-BE49-F238E27FC236}">
                <a16:creationId xmlns:a16="http://schemas.microsoft.com/office/drawing/2014/main" id="{01CE768E-1208-320F-745A-1F0BA6D96953}"/>
              </a:ext>
            </a:extLst>
          </p:cNvPr>
          <p:cNvSpPr/>
          <p:nvPr/>
        </p:nvSpPr>
        <p:spPr>
          <a:xfrm rot="5400000">
            <a:off x="6094163" y="2851091"/>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4349" name="TextBox 2">
            <a:extLst>
              <a:ext uri="{FF2B5EF4-FFF2-40B4-BE49-F238E27FC236}">
                <a16:creationId xmlns:a16="http://schemas.microsoft.com/office/drawing/2014/main" id="{BCB4C0C8-5C02-8403-F55E-FACCD4768B07}"/>
              </a:ext>
            </a:extLst>
          </p:cNvPr>
          <p:cNvSpPr txBox="1">
            <a:spLocks noChangeArrowheads="1"/>
          </p:cNvSpPr>
          <p:nvPr/>
        </p:nvSpPr>
        <p:spPr bwMode="auto">
          <a:xfrm>
            <a:off x="3681413" y="3454113"/>
            <a:ext cx="2292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Excellent for x-ray magnetic scattering</a:t>
            </a:r>
            <a:r>
              <a:rPr lang="en-GB" altLang="en-US" sz="1800" dirty="0">
                <a:latin typeface="Arial" pitchFamily="34" charset="0"/>
              </a:rPr>
              <a:t>.</a:t>
            </a:r>
          </a:p>
        </p:txBody>
      </p:sp>
      <p:sp>
        <p:nvSpPr>
          <p:cNvPr id="24" name="Right Brace 23">
            <a:extLst>
              <a:ext uri="{FF2B5EF4-FFF2-40B4-BE49-F238E27FC236}">
                <a16:creationId xmlns:a16="http://schemas.microsoft.com/office/drawing/2014/main" id="{CB193599-EB59-E5A4-5A7E-CB31D7B2EE1F}"/>
              </a:ext>
            </a:extLst>
          </p:cNvPr>
          <p:cNvSpPr/>
          <p:nvPr/>
        </p:nvSpPr>
        <p:spPr>
          <a:xfrm rot="5400000">
            <a:off x="4451120" y="2897982"/>
            <a:ext cx="212725" cy="890587"/>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cxnSp>
        <p:nvCxnSpPr>
          <p:cNvPr id="4" name="Straight Arrow Connector 3">
            <a:extLst>
              <a:ext uri="{FF2B5EF4-FFF2-40B4-BE49-F238E27FC236}">
                <a16:creationId xmlns:a16="http://schemas.microsoft.com/office/drawing/2014/main" id="{93FDA4D3-249F-DE05-BBF2-ED864A1D453D}"/>
              </a:ext>
            </a:extLst>
          </p:cNvPr>
          <p:cNvCxnSpPr/>
          <p:nvPr/>
        </p:nvCxnSpPr>
        <p:spPr>
          <a:xfrm flipH="1">
            <a:off x="2600327" y="3048002"/>
            <a:ext cx="646904" cy="36934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D25E5800-C6F7-18B7-16F4-4E7AD61B16E7}"/>
              </a:ext>
            </a:extLst>
          </p:cNvPr>
          <p:cNvSpPr/>
          <p:nvPr/>
        </p:nvSpPr>
        <p:spPr>
          <a:xfrm rot="5400000">
            <a:off x="7903493" y="2865749"/>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pic>
        <p:nvPicPr>
          <p:cNvPr id="12291" name="Picture 3">
            <a:extLst>
              <a:ext uri="{FF2B5EF4-FFF2-40B4-BE49-F238E27FC236}">
                <a16:creationId xmlns:a16="http://schemas.microsoft.com/office/drawing/2014/main" id="{8854113D-56DD-9F8B-1EAD-6F20369FB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616" y="1198565"/>
            <a:ext cx="1446462" cy="187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5">
            <a:extLst>
              <a:ext uri="{FF2B5EF4-FFF2-40B4-BE49-F238E27FC236}">
                <a16:creationId xmlns:a16="http://schemas.microsoft.com/office/drawing/2014/main" id="{006C1490-DB8C-8A7B-D545-2E5D0EF5487A}"/>
              </a:ext>
            </a:extLst>
          </p:cNvPr>
          <p:cNvSpPr txBox="1">
            <a:spLocks noChangeArrowheads="1"/>
          </p:cNvSpPr>
          <p:nvPr/>
        </p:nvSpPr>
        <p:spPr bwMode="auto">
          <a:xfrm>
            <a:off x="7258616" y="3433720"/>
            <a:ext cx="1568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all stats needed for dealing with SANS/NR data.</a:t>
            </a:r>
          </a:p>
        </p:txBody>
      </p:sp>
      <p:sp>
        <p:nvSpPr>
          <p:cNvPr id="5" name="TextBox 4">
            <a:extLst>
              <a:ext uri="{FF2B5EF4-FFF2-40B4-BE49-F238E27FC236}">
                <a16:creationId xmlns:a16="http://schemas.microsoft.com/office/drawing/2014/main" id="{C169CC8F-D583-98FC-835F-A5F44B846248}"/>
              </a:ext>
            </a:extLst>
          </p:cNvPr>
          <p:cNvSpPr txBox="1"/>
          <p:nvPr/>
        </p:nvSpPr>
        <p:spPr>
          <a:xfrm>
            <a:off x="4317931" y="6081450"/>
            <a:ext cx="4002088" cy="461665"/>
          </a:xfrm>
          <a:prstGeom prst="rect">
            <a:avLst/>
          </a:prstGeom>
          <a:noFill/>
        </p:spPr>
        <p:txBody>
          <a:bodyPr wrap="square" rtlCol="0">
            <a:spAutoFit/>
          </a:bodyPr>
          <a:lstStyle/>
          <a:p>
            <a:r>
              <a:rPr lang="en-GB" sz="2400" b="1" dirty="0">
                <a:solidFill>
                  <a:srgbClr val="002060"/>
                </a:solidFill>
              </a:rPr>
              <a:t>Thank you for listening</a:t>
            </a:r>
          </a:p>
        </p:txBody>
      </p:sp>
      <p:sp>
        <p:nvSpPr>
          <p:cNvPr id="6" name="TextBox 5">
            <a:extLst>
              <a:ext uri="{FF2B5EF4-FFF2-40B4-BE49-F238E27FC236}">
                <a16:creationId xmlns:a16="http://schemas.microsoft.com/office/drawing/2014/main" id="{A3064C54-76A9-9B2A-B6AF-E4956116CE9A}"/>
              </a:ext>
            </a:extLst>
          </p:cNvPr>
          <p:cNvSpPr txBox="1"/>
          <p:nvPr/>
        </p:nvSpPr>
        <p:spPr>
          <a:xfrm>
            <a:off x="1722439" y="4743626"/>
            <a:ext cx="7649307" cy="369332"/>
          </a:xfrm>
          <a:prstGeom prst="rect">
            <a:avLst/>
          </a:prstGeom>
          <a:noFill/>
        </p:spPr>
        <p:txBody>
          <a:bodyPr wrap="square" rtlCol="0">
            <a:spAutoFit/>
          </a:bodyPr>
          <a:lstStyle/>
          <a:p>
            <a:r>
              <a:rPr lang="en-GB" dirty="0"/>
              <a:t>These are the books I learned from but there are many out there.</a:t>
            </a:r>
          </a:p>
        </p:txBody>
      </p:sp>
      <p:pic>
        <p:nvPicPr>
          <p:cNvPr id="7" name="Picture 6">
            <a:extLst>
              <a:ext uri="{FF2B5EF4-FFF2-40B4-BE49-F238E27FC236}">
                <a16:creationId xmlns:a16="http://schemas.microsoft.com/office/drawing/2014/main" id="{D41B99CB-6752-D4E2-10EB-DCCF9FA937DF}"/>
              </a:ext>
            </a:extLst>
          </p:cNvPr>
          <p:cNvPicPr>
            <a:picLocks noChangeAspect="1"/>
          </p:cNvPicPr>
          <p:nvPr/>
        </p:nvPicPr>
        <p:blipFill>
          <a:blip r:embed="rId8"/>
          <a:stretch>
            <a:fillRect/>
          </a:stretch>
        </p:blipFill>
        <p:spPr>
          <a:xfrm>
            <a:off x="9008138" y="1211263"/>
            <a:ext cx="1448923" cy="1849438"/>
          </a:xfrm>
          <a:prstGeom prst="rect">
            <a:avLst/>
          </a:prstGeom>
        </p:spPr>
      </p:pic>
      <p:sp>
        <p:nvSpPr>
          <p:cNvPr id="23" name="Right Brace 22">
            <a:extLst>
              <a:ext uri="{FF2B5EF4-FFF2-40B4-BE49-F238E27FC236}">
                <a16:creationId xmlns:a16="http://schemas.microsoft.com/office/drawing/2014/main" id="{B77685A1-CEF2-847F-ACAA-E24C4BB9C23E}"/>
              </a:ext>
            </a:extLst>
          </p:cNvPr>
          <p:cNvSpPr/>
          <p:nvPr/>
        </p:nvSpPr>
        <p:spPr>
          <a:xfrm rot="5400000">
            <a:off x="9627029" y="2865749"/>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5" name="TextBox 5">
            <a:extLst>
              <a:ext uri="{FF2B5EF4-FFF2-40B4-BE49-F238E27FC236}">
                <a16:creationId xmlns:a16="http://schemas.microsoft.com/office/drawing/2014/main" id="{78F39471-5408-F63C-CC6E-58F58FDD6CB9}"/>
              </a:ext>
            </a:extLst>
          </p:cNvPr>
          <p:cNvSpPr txBox="1">
            <a:spLocks noChangeArrowheads="1"/>
          </p:cNvSpPr>
          <p:nvPr/>
        </p:nvSpPr>
        <p:spPr bwMode="auto">
          <a:xfrm>
            <a:off x="8827167" y="3448844"/>
            <a:ext cx="18473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 lot of basic optics theory.</a:t>
            </a:r>
          </a:p>
        </p:txBody>
      </p:sp>
      <p:sp>
        <p:nvSpPr>
          <p:cNvPr id="3" name="Slide Number Placeholder 2">
            <a:extLst>
              <a:ext uri="{FF2B5EF4-FFF2-40B4-BE49-F238E27FC236}">
                <a16:creationId xmlns:a16="http://schemas.microsoft.com/office/drawing/2014/main" id="{FFA387AC-210B-6A88-0DE3-33EB3A10C19D}"/>
              </a:ext>
            </a:extLst>
          </p:cNvPr>
          <p:cNvSpPr>
            <a:spLocks noGrp="1"/>
          </p:cNvSpPr>
          <p:nvPr>
            <p:ph type="sldNum" sz="quarter" idx="12"/>
          </p:nvPr>
        </p:nvSpPr>
        <p:spPr/>
        <p:txBody>
          <a:bodyPr/>
          <a:lstStyle/>
          <a:p>
            <a:fld id="{BBAAB195-B577-5546-8349-9DDA93B6129E}" type="slidenum">
              <a:rPr lang="en-US" smtClean="0"/>
              <a:t>2</a:t>
            </a:fld>
            <a:endParaRPr lang="en-US"/>
          </a:p>
        </p:txBody>
      </p:sp>
    </p:spTree>
    <p:extLst>
      <p:ext uri="{BB962C8B-B14F-4D97-AF65-F5344CB8AC3E}">
        <p14:creationId xmlns:p14="http://schemas.microsoft.com/office/powerpoint/2010/main" val="2638518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9236" y="-7336"/>
            <a:ext cx="9144000" cy="58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t>Generalised solutions to Reflectivity?</a:t>
            </a:r>
          </a:p>
        </p:txBody>
      </p:sp>
      <p:sp>
        <p:nvSpPr>
          <p:cNvPr id="5" name="TextBox 4"/>
          <p:cNvSpPr txBox="1"/>
          <p:nvPr/>
        </p:nvSpPr>
        <p:spPr>
          <a:xfrm>
            <a:off x="1624466" y="797659"/>
            <a:ext cx="10756783" cy="1446550"/>
          </a:xfrm>
          <a:prstGeom prst="rect">
            <a:avLst/>
          </a:prstGeom>
          <a:noFill/>
        </p:spPr>
        <p:txBody>
          <a:bodyPr wrap="square" rtlCol="0">
            <a:spAutoFit/>
          </a:bodyPr>
          <a:lstStyle/>
          <a:p>
            <a:r>
              <a:rPr lang="en-GB" sz="1600" dirty="0"/>
              <a:t>Parratt recursive formalism: </a:t>
            </a:r>
            <a:r>
              <a:rPr lang="en-GB" sz="1000" i="1" dirty="0"/>
              <a:t>L. G. Parratt, Physical review </a:t>
            </a:r>
            <a:r>
              <a:rPr lang="en-GB" sz="1000" b="1" i="1" dirty="0"/>
              <a:t>1954</a:t>
            </a:r>
            <a:r>
              <a:rPr lang="en-GB" sz="1000" i="1" dirty="0"/>
              <a:t>, 95, 359-369</a:t>
            </a:r>
          </a:p>
          <a:p>
            <a:endParaRPr lang="en-GB" sz="1000" i="1" dirty="0"/>
          </a:p>
          <a:p>
            <a:r>
              <a:rPr lang="en-GB" sz="1600" dirty="0"/>
              <a:t>Abeles matrix formalism:</a:t>
            </a:r>
            <a:r>
              <a:rPr lang="en-GB" sz="1600" i="1" dirty="0"/>
              <a:t> </a:t>
            </a:r>
            <a:r>
              <a:rPr lang="en-GB" sz="1000" i="1" dirty="0"/>
              <a:t>F. Abeles</a:t>
            </a:r>
            <a:r>
              <a:rPr lang="fr-FR" sz="1000" i="1" dirty="0"/>
              <a:t>, Le Journal de Physique et le Radium, "La théorie générale des couches minces", 11, 307–310, </a:t>
            </a:r>
            <a:r>
              <a:rPr lang="fr-FR" sz="1000" b="1" i="1" dirty="0"/>
              <a:t>1950</a:t>
            </a:r>
            <a:r>
              <a:rPr lang="fr-FR" sz="1000" i="1" dirty="0"/>
              <a:t>) </a:t>
            </a:r>
          </a:p>
          <a:p>
            <a:endParaRPr lang="fr-FR" sz="1000" i="1" dirty="0"/>
          </a:p>
          <a:p>
            <a:r>
              <a:rPr lang="en-GB" sz="1600" dirty="0"/>
              <a:t>Born and Wolf formalism: </a:t>
            </a:r>
            <a:r>
              <a:rPr lang="en-GB" sz="1000" i="1" dirty="0"/>
              <a:t>Principles of optics: electromagnetic theory of propagation, interference and diffraction of light. Oxford, </a:t>
            </a:r>
            <a:r>
              <a:rPr lang="en-GB" sz="1000" i="1" dirty="0" err="1"/>
              <a:t>Pergamon</a:t>
            </a:r>
            <a:r>
              <a:rPr lang="en-GB" sz="1000" i="1" dirty="0"/>
              <a:t> </a:t>
            </a:r>
          </a:p>
          <a:p>
            <a:r>
              <a:rPr lang="en-GB" sz="1000" i="1" dirty="0"/>
              <a:t>                                                                  Press, </a:t>
            </a:r>
            <a:r>
              <a:rPr lang="en-GB" sz="1000" b="1" i="1" dirty="0"/>
              <a:t>1964</a:t>
            </a:r>
          </a:p>
          <a:p>
            <a:endParaRPr lang="en-GB" sz="1000" i="1" dirty="0"/>
          </a:p>
        </p:txBody>
      </p:sp>
      <mc:AlternateContent xmlns:mc="http://schemas.openxmlformats.org/markup-compatibility/2006" xmlns:a14="http://schemas.microsoft.com/office/drawing/2010/main">
        <mc:Choice Requires="a14">
          <p:sp>
            <p:nvSpPr>
              <p:cNvPr id="7" name="TextBox 6"/>
              <p:cNvSpPr txBox="1"/>
              <p:nvPr/>
            </p:nvSpPr>
            <p:spPr>
              <a:xfrm>
                <a:off x="1699558" y="1969971"/>
                <a:ext cx="9065547" cy="1077218"/>
              </a:xfrm>
              <a:prstGeom prst="rect">
                <a:avLst/>
              </a:prstGeom>
              <a:noFill/>
            </p:spPr>
            <p:txBody>
              <a:bodyPr wrap="square" rtlCol="0">
                <a:spAutoFit/>
              </a:bodyPr>
              <a:lstStyle/>
              <a:p>
                <a:endParaRPr lang="en-GB" sz="1600" dirty="0"/>
              </a:p>
              <a:p>
                <a:r>
                  <a:rPr lang="en-GB" sz="1600" dirty="0"/>
                  <a:t>For Example: The </a:t>
                </a:r>
                <a:r>
                  <a:rPr lang="en-GB" sz="1600" b="1" u="sng" dirty="0">
                    <a:solidFill>
                      <a:srgbClr val="6600FF"/>
                    </a:solidFill>
                  </a:rPr>
                  <a:t>Born and Wolf </a:t>
                </a:r>
                <a:r>
                  <a:rPr lang="en-GB" sz="1600" dirty="0"/>
                  <a:t>method sets up the reflection case as a potential step with the neutron wave functions  and their gradients continuous at each boundary. This allows a characteristic matrix for each layer </a:t>
                </a:r>
                <a14:m>
                  <m:oMath xmlns:m="http://schemas.openxmlformats.org/officeDocument/2006/math">
                    <m:r>
                      <a:rPr lang="en-GB" sz="1600" i="1">
                        <a:latin typeface="Cambria Math" panose="02040503050406030204" pitchFamily="18" charset="0"/>
                      </a:rPr>
                      <m:t>𝑗</m:t>
                    </m:r>
                    <m:r>
                      <a:rPr lang="en-GB" sz="1600">
                        <a:latin typeface="Cambria Math" panose="02040503050406030204" pitchFamily="18" charset="0"/>
                      </a:rPr>
                      <m:t> </m:t>
                    </m:r>
                  </m:oMath>
                </a14:m>
                <a:r>
                  <a:rPr lang="en-GB" sz="1600" dirty="0"/>
                  <a:t>to be written: </a:t>
                </a:r>
              </a:p>
            </p:txBody>
          </p:sp>
        </mc:Choice>
        <mc:Fallback xmlns="">
          <p:sp>
            <p:nvSpPr>
              <p:cNvPr id="7" name="TextBox 6"/>
              <p:cNvSpPr txBox="1">
                <a:spLocks noRot="1" noChangeAspect="1" noMove="1" noResize="1" noEditPoints="1" noAdjustHandles="1" noChangeArrowheads="1" noChangeShapeType="1" noTextEdit="1"/>
              </p:cNvSpPr>
              <p:nvPr/>
            </p:nvSpPr>
            <p:spPr>
              <a:xfrm>
                <a:off x="1699558" y="1969971"/>
                <a:ext cx="9065547" cy="1077218"/>
              </a:xfrm>
              <a:prstGeom prst="rect">
                <a:avLst/>
              </a:prstGeom>
              <a:blipFill>
                <a:blip r:embed="rId2"/>
                <a:stretch>
                  <a:fillRect l="-403" b="-6215"/>
                </a:stretch>
              </a:blipFill>
            </p:spPr>
            <p:txBody>
              <a:bodyPr/>
              <a:lstStyle/>
              <a:p>
                <a:r>
                  <a:rPr lang="en-GB">
                    <a:noFill/>
                  </a:rPr>
                  <a:t> </a:t>
                </a:r>
              </a:p>
            </p:txBody>
          </p:sp>
        </mc:Fallback>
      </mc:AlternateContent>
      <p:sp>
        <p:nvSpPr>
          <p:cNvPr id="8" name="Rectangle 7"/>
          <p:cNvSpPr/>
          <p:nvPr/>
        </p:nvSpPr>
        <p:spPr>
          <a:xfrm>
            <a:off x="1662201" y="793454"/>
            <a:ext cx="8901239" cy="127670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p:cNvSpPr txBox="1"/>
              <p:nvPr/>
            </p:nvSpPr>
            <p:spPr>
              <a:xfrm>
                <a:off x="2100835" y="3452721"/>
                <a:ext cx="3451971" cy="7360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𝑗</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m>
                            <m:mPr>
                              <m:mcs>
                                <m:mc>
                                  <m:mcPr>
                                    <m:count m:val="2"/>
                                    <m:mcJc m:val="center"/>
                                  </m:mcPr>
                                </m:mc>
                              </m:mcs>
                              <m:ctrlPr>
                                <a:rPr lang="en-GB" i="1">
                                  <a:latin typeface="Cambria Math" panose="02040503050406030204" pitchFamily="18" charset="0"/>
                                </a:rPr>
                              </m:ctrlPr>
                            </m:mPr>
                            <m:mr>
                              <m:e>
                                <m:func>
                                  <m:funcPr>
                                    <m:ctrlPr>
                                      <a:rPr lang="en-GB" i="1">
                                        <a:latin typeface="Cambria Math" panose="02040503050406030204" pitchFamily="18" charset="0"/>
                                      </a:rPr>
                                    </m:ctrlPr>
                                  </m:funcPr>
                                  <m:fName>
                                    <m:r>
                                      <m:rPr>
                                        <m:sty m:val="p"/>
                                        <m:brk m:alnAt="7"/>
                                      </m:rPr>
                                      <a:rPr lang="en-GB">
                                        <a:latin typeface="Cambria Math" panose="02040503050406030204" pitchFamily="18" charset="0"/>
                                      </a:rPr>
                                      <m:t>c</m:t>
                                    </m:r>
                                    <m:r>
                                      <m:rPr>
                                        <m:sty m:val="p"/>
                                      </m:rPr>
                                      <a:rPr lang="en-GB">
                                        <a:latin typeface="Cambria Math" panose="02040503050406030204" pitchFamily="18" charset="0"/>
                                      </a:rPr>
                                      <m:t>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𝑗</m:t>
                                        </m:r>
                                      </m:sub>
                                    </m:sSub>
                                  </m:e>
                                </m:func>
                              </m:e>
                              <m:e>
                                <m:func>
                                  <m:funcPr>
                                    <m:ctrlPr>
                                      <a:rPr lang="en-GB" i="1">
                                        <a:latin typeface="Cambria Math" panose="02040503050406030204" pitchFamily="18" charset="0"/>
                                      </a:rPr>
                                    </m:ctrlPr>
                                  </m:funcPr>
                                  <m:fName>
                                    <m:r>
                                      <a:rPr lang="en-GB">
                                        <a:latin typeface="Cambria Math" panose="02040503050406030204" pitchFamily="18" charset="0"/>
                                      </a:rPr>
                                      <m:t>−</m:t>
                                    </m:r>
                                    <m:d>
                                      <m:dPr>
                                        <m:ctrlPr>
                                          <a:rPr lang="en-GB" i="1">
                                            <a:latin typeface="Cambria Math" panose="02040503050406030204" pitchFamily="18" charset="0"/>
                                          </a:rPr>
                                        </m:ctrlPr>
                                      </m:dPr>
                                      <m:e>
                                        <m:f>
                                          <m:fPr>
                                            <m:type m:val="skw"/>
                                            <m:ctrlPr>
                                              <a:rPr lang="en-GB" i="1">
                                                <a:latin typeface="Cambria Math" panose="02040503050406030204" pitchFamily="18" charset="0"/>
                                              </a:rPr>
                                            </m:ctrlPr>
                                          </m:fPr>
                                          <m:num>
                                            <m:r>
                                              <a:rPr lang="en-GB" i="1">
                                                <a:latin typeface="Cambria Math" panose="02040503050406030204" pitchFamily="18" charset="0"/>
                                              </a:rPr>
                                              <m:t>1</m:t>
                                            </m:r>
                                          </m:num>
                                          <m:den>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𝑗</m:t>
                                                </m:r>
                                              </m:sub>
                                            </m:sSub>
                                          </m:den>
                                        </m:f>
                                      </m:e>
                                    </m:d>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𝑗</m:t>
                                        </m:r>
                                      </m:sub>
                                    </m:sSub>
                                  </m:e>
                                </m:func>
                              </m:e>
                            </m:mr>
                            <m:mr>
                              <m:e>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𝑗</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𝑗</m:t>
                                        </m:r>
                                      </m:sub>
                                    </m:sSub>
                                  </m:e>
                                </m:func>
                              </m:e>
                              <m:e>
                                <m:func>
                                  <m:funcPr>
                                    <m:ctrlPr>
                                      <a:rPr lang="en-GB" i="1">
                                        <a:latin typeface="Cambria Math" panose="02040503050406030204" pitchFamily="18" charset="0"/>
                                      </a:rPr>
                                    </m:ctrlPr>
                                  </m:funcPr>
                                  <m:fName>
                                    <m:r>
                                      <m:rPr>
                                        <m:sty m:val="p"/>
                                        <m:brk m:alnAt="7"/>
                                      </m:rPr>
                                      <a:rPr lang="en-GB">
                                        <a:latin typeface="Cambria Math" panose="02040503050406030204" pitchFamily="18" charset="0"/>
                                      </a:rPr>
                                      <m:t>c</m:t>
                                    </m:r>
                                    <m:r>
                                      <m:rPr>
                                        <m:sty m:val="p"/>
                                      </m:rPr>
                                      <a:rPr lang="en-GB">
                                        <a:latin typeface="Cambria Math" panose="02040503050406030204" pitchFamily="18" charset="0"/>
                                      </a:rPr>
                                      <m:t>os</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𝑗</m:t>
                                        </m:r>
                                      </m:sub>
                                    </m:sSub>
                                  </m:e>
                                </m:func>
                              </m:e>
                            </m:mr>
                          </m:m>
                        </m:e>
                      </m:d>
                    </m:oMath>
                  </m:oMathPara>
                </a14:m>
                <a:endParaRPr lang="en-GB" dirty="0"/>
              </a:p>
            </p:txBody>
          </p:sp>
        </mc:Choice>
        <mc:Fallback xmlns="">
          <p:sp>
            <p:nvSpPr>
              <p:cNvPr id="9" name="TextBox 8"/>
              <p:cNvSpPr txBox="1">
                <a:spLocks noRot="1" noChangeAspect="1" noMove="1" noResize="1" noEditPoints="1" noAdjustHandles="1" noChangeArrowheads="1" noChangeShapeType="1" noTextEdit="1"/>
              </p:cNvSpPr>
              <p:nvPr/>
            </p:nvSpPr>
            <p:spPr>
              <a:xfrm>
                <a:off x="2100835" y="3452721"/>
                <a:ext cx="3451971" cy="736099"/>
              </a:xfrm>
              <a:prstGeom prst="rect">
                <a:avLst/>
              </a:prstGeom>
              <a:blipFill>
                <a:blip r:embed="rId3"/>
                <a:stretch>
                  <a:fillRect/>
                </a:stretch>
              </a:blipFill>
            </p:spPr>
            <p:txBody>
              <a:bodyPr/>
              <a:lstStyle/>
              <a:p>
                <a:r>
                  <a:rPr lang="en-GB">
                    <a:noFill/>
                  </a:rPr>
                  <a:t> </a:t>
                </a:r>
              </a:p>
            </p:txBody>
          </p:sp>
        </mc:Fallback>
      </mc:AlternateContent>
      <p:grpSp>
        <p:nvGrpSpPr>
          <p:cNvPr id="17" name="Group 16"/>
          <p:cNvGrpSpPr/>
          <p:nvPr/>
        </p:nvGrpSpPr>
        <p:grpSpPr>
          <a:xfrm>
            <a:off x="7002857" y="3183244"/>
            <a:ext cx="2370967" cy="1262358"/>
            <a:chOff x="6673301" y="2790642"/>
            <a:chExt cx="2370967" cy="1262358"/>
          </a:xfrm>
        </p:grpSpPr>
        <p:sp>
          <p:nvSpPr>
            <p:cNvPr id="15" name="Rounded Rectangle 14"/>
            <p:cNvSpPr/>
            <p:nvPr/>
          </p:nvSpPr>
          <p:spPr>
            <a:xfrm>
              <a:off x="6673301" y="2790642"/>
              <a:ext cx="2370967" cy="1262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6800677" y="3106324"/>
              <a:ext cx="2189574" cy="841701"/>
              <a:chOff x="6800677" y="3179152"/>
              <a:chExt cx="2189574" cy="841701"/>
            </a:xfrm>
            <a:noFill/>
          </p:grpSpPr>
          <mc:AlternateContent xmlns:mc="http://schemas.openxmlformats.org/markup-compatibility/2006" xmlns:a14="http://schemas.microsoft.com/office/drawing/2010/main">
            <mc:Choice Requires="a14">
              <p:sp>
                <p:nvSpPr>
                  <p:cNvPr id="11" name="TextBox 10"/>
                  <p:cNvSpPr txBox="1"/>
                  <p:nvPr/>
                </p:nvSpPr>
                <p:spPr>
                  <a:xfrm>
                    <a:off x="7184434" y="3179152"/>
                    <a:ext cx="1348703" cy="299313"/>
                  </a:xfrm>
                  <a:prstGeom prst="rect">
                    <a:avLst/>
                  </a:prstGeom>
                  <a:grp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𝑗</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𝑗</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𝑗</m:t>
                                  </m:r>
                                </m:sub>
                              </m:sSub>
                            </m:e>
                          </m:func>
                        </m:oMath>
                      </m:oMathPara>
                    </a14:m>
                    <a:endParaRPr lang="en-GB" dirty="0"/>
                  </a:p>
                </p:txBody>
              </p:sp>
            </mc:Choice>
            <mc:Fallback xmlns="">
              <p:sp>
                <p:nvSpPr>
                  <p:cNvPr id="11" name="TextBox 10"/>
                  <p:cNvSpPr txBox="1">
                    <a:spLocks noRot="1" noChangeAspect="1" noMove="1" noResize="1" noEditPoints="1" noAdjustHandles="1" noChangeArrowheads="1" noChangeShapeType="1" noTextEdit="1"/>
                  </p:cNvSpPr>
                  <p:nvPr/>
                </p:nvSpPr>
                <p:spPr>
                  <a:xfrm>
                    <a:off x="7184434" y="3179152"/>
                    <a:ext cx="1348703" cy="299313"/>
                  </a:xfrm>
                  <a:prstGeom prst="rect">
                    <a:avLst/>
                  </a:prstGeom>
                  <a:blipFill>
                    <a:blip r:embed="rId4"/>
                    <a:stretch>
                      <a:fillRect l="-3620" r="-2262" b="-26531"/>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800677" y="3606316"/>
                    <a:ext cx="2189574" cy="414537"/>
                  </a:xfrm>
                  <a:prstGeom prst="rect">
                    <a:avLst/>
                  </a:prstGeom>
                  <a:grp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𝑗</m:t>
                              </m:r>
                            </m:sub>
                          </m:sSub>
                          <m:r>
                            <a:rPr lang="en-GB" i="1">
                              <a:latin typeface="Cambria Math" panose="02040503050406030204" pitchFamily="18" charset="0"/>
                            </a:rPr>
                            <m:t>=</m:t>
                          </m:r>
                          <m:d>
                            <m:dPr>
                              <m:ctrlPr>
                                <a:rPr lang="en-GB" i="1">
                                  <a:latin typeface="Cambria Math" panose="02040503050406030204" pitchFamily="18" charset="0"/>
                                </a:rPr>
                              </m:ctrlPr>
                            </m:dPr>
                            <m:e>
                              <m:f>
                                <m:fPr>
                                  <m:type m:val="skw"/>
                                  <m:ctrlPr>
                                    <a:rPr lang="en-GB" i="1">
                                      <a:latin typeface="Cambria Math" panose="02040503050406030204" pitchFamily="18" charset="0"/>
                                    </a:rPr>
                                  </m:ctrlPr>
                                </m:fPr>
                                <m:num>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r>
                                    <a:rPr lang="en-GB" i="1">
                                      <a:latin typeface="Cambria Math" panose="02040503050406030204" pitchFamily="18" charset="0"/>
                                      <a:ea typeface="Cambria Math" panose="02040503050406030204" pitchFamily="18" charset="0"/>
                                    </a:rPr>
                                    <m:t>𝜆</m:t>
                                  </m:r>
                                </m:den>
                              </m:f>
                            </m:e>
                          </m:d>
                          <m:func>
                            <m:funcPr>
                              <m:ctrlPr>
                                <a:rPr lang="en-GB" i="1">
                                  <a:latin typeface="Cambria Math" panose="02040503050406030204" pitchFamily="18" charset="0"/>
                                </a:rPr>
                              </m:ctrlPr>
                            </m:funcPr>
                            <m:fName>
                              <m:sSub>
                                <m:sSubPr>
                                  <m:ctrlPr>
                                    <a:rPr lang="en-GB" i="1">
                                      <a:latin typeface="Cambria Math" panose="02040503050406030204" pitchFamily="18" charset="0"/>
                                    </a:rPr>
                                  </m:ctrlPr>
                                </m:sSubPr>
                                <m:e>
                                  <m:r>
                                    <a:rPr lang="en-GB" i="1">
                                      <a:latin typeface="Cambria Math" panose="02040503050406030204" pitchFamily="18" charset="0"/>
                                    </a:rPr>
                                    <m:t>𝑛</m:t>
                                  </m:r>
                                </m:e>
                                <m:sub>
                                  <m:r>
                                    <a:rPr lang="en-GB" i="1">
                                      <a:latin typeface="Cambria Math" panose="02040503050406030204" pitchFamily="18" charset="0"/>
                                    </a:rPr>
                                    <m:t>𝑗</m:t>
                                  </m:r>
                                </m:sub>
                              </m:sSub>
                              <m:r>
                                <a:rPr lang="en-GB" i="1">
                                  <a:latin typeface="Cambria Math" panose="02040503050406030204" pitchFamily="18" charset="0"/>
                                </a:rPr>
                                <m:t>𝑑</m:t>
                              </m:r>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𝑗</m:t>
                                  </m:r>
                                </m:sub>
                              </m:sSub>
                            </m:e>
                          </m:func>
                        </m:oMath>
                      </m:oMathPara>
                    </a14:m>
                    <a:endParaRPr lang="en-GB" dirty="0"/>
                  </a:p>
                </p:txBody>
              </p:sp>
            </mc:Choice>
            <mc:Fallback xmlns="">
              <p:sp>
                <p:nvSpPr>
                  <p:cNvPr id="12" name="TextBox 11"/>
                  <p:cNvSpPr txBox="1">
                    <a:spLocks noRot="1" noChangeAspect="1" noMove="1" noResize="1" noEditPoints="1" noAdjustHandles="1" noChangeArrowheads="1" noChangeShapeType="1" noTextEdit="1"/>
                  </p:cNvSpPr>
                  <p:nvPr/>
                </p:nvSpPr>
                <p:spPr>
                  <a:xfrm>
                    <a:off x="6800677" y="3606316"/>
                    <a:ext cx="2189574" cy="414537"/>
                  </a:xfrm>
                  <a:prstGeom prst="rect">
                    <a:avLst/>
                  </a:prstGeom>
                  <a:blipFill>
                    <a:blip r:embed="rId5"/>
                    <a:stretch>
                      <a:fillRect l="-3064" t="-135294" r="-1393" b="-208824"/>
                    </a:stretch>
                  </a:blipFill>
                  <a:ln>
                    <a:noFill/>
                  </a:ln>
                </p:spPr>
                <p:txBody>
                  <a:bodyPr/>
                  <a:lstStyle/>
                  <a:p>
                    <a:r>
                      <a:rPr lang="en-GB">
                        <a:noFill/>
                      </a:rPr>
                      <a:t> </a:t>
                    </a:r>
                  </a:p>
                </p:txBody>
              </p:sp>
            </mc:Fallback>
          </mc:AlternateContent>
        </p:grpSp>
        <p:sp>
          <p:nvSpPr>
            <p:cNvPr id="16" name="TextBox 15"/>
            <p:cNvSpPr txBox="1"/>
            <p:nvPr/>
          </p:nvSpPr>
          <p:spPr>
            <a:xfrm>
              <a:off x="7184434" y="2802589"/>
              <a:ext cx="1723603" cy="369332"/>
            </a:xfrm>
            <a:prstGeom prst="rect">
              <a:avLst/>
            </a:prstGeom>
            <a:noFill/>
          </p:spPr>
          <p:txBody>
            <a:bodyPr wrap="square" rtlCol="0">
              <a:spAutoFit/>
            </a:bodyPr>
            <a:lstStyle/>
            <a:p>
              <a:r>
                <a:rPr lang="en-GB" dirty="0"/>
                <a:t>Remember</a:t>
              </a:r>
            </a:p>
          </p:txBody>
        </p:sp>
      </p:grpSp>
      <mc:AlternateContent xmlns:mc="http://schemas.openxmlformats.org/markup-compatibility/2006" xmlns:a14="http://schemas.microsoft.com/office/drawing/2010/main">
        <mc:Choice Requires="a14">
          <p:sp>
            <p:nvSpPr>
              <p:cNvPr id="18" name="TextBox 17"/>
              <p:cNvSpPr txBox="1"/>
              <p:nvPr/>
            </p:nvSpPr>
            <p:spPr>
              <a:xfrm>
                <a:off x="1866616" y="4663931"/>
                <a:ext cx="9359734" cy="369332"/>
              </a:xfrm>
              <a:prstGeom prst="rect">
                <a:avLst/>
              </a:prstGeom>
              <a:noFill/>
            </p:spPr>
            <p:txBody>
              <a:bodyPr wrap="square" rtlCol="0">
                <a:spAutoFit/>
              </a:bodyPr>
              <a:lstStyle/>
              <a:p>
                <a:r>
                  <a:rPr lang="en-GB" dirty="0"/>
                  <a:t>So for </a:t>
                </a:r>
                <a14:m>
                  <m:oMath xmlns:m="http://schemas.openxmlformats.org/officeDocument/2006/math">
                    <m:r>
                      <a:rPr lang="en-GB" i="1">
                        <a:latin typeface="Cambria Math" panose="02040503050406030204" pitchFamily="18" charset="0"/>
                      </a:rPr>
                      <m:t>𝑛</m:t>
                    </m:r>
                  </m:oMath>
                </a14:m>
                <a:r>
                  <a:rPr lang="en-GB" dirty="0"/>
                  <a:t> layers the reflectivity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𝑅</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1</m:t>
                            </m:r>
                          </m:sub>
                        </m:sSub>
                      </m:e>
                    </m:d>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2</m:t>
                            </m:r>
                          </m:sub>
                        </m:sSub>
                      </m:e>
                    </m:d>
                  </m:oMath>
                </a14:m>
                <a:r>
                  <a:rPr lang="en-GB" dirty="0"/>
                  <a:t>….. </a:t>
                </a:r>
                <a14:m>
                  <m:oMath xmlns:m="http://schemas.openxmlformats.org/officeDocument/2006/math">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𝑛</m:t>
                            </m:r>
                          </m:sub>
                        </m:sSub>
                      </m:e>
                    </m:d>
                  </m:oMath>
                </a14:m>
                <a:r>
                  <a:rPr lang="en-GB" dirty="0"/>
                  <a:t>   (note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𝑅</m:t>
                        </m:r>
                      </m:sub>
                    </m:sSub>
                  </m:oMath>
                </a14:m>
                <a:r>
                  <a:rPr lang="en-GB" dirty="0"/>
                  <a:t> is a </a:t>
                </a:r>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rPr>
                          <m:t>2 </m:t>
                        </m:r>
                        <m:r>
                          <a:rPr lang="en-GB" i="1">
                            <a:latin typeface="Cambria Math" panose="02040503050406030204" pitchFamily="18" charset="0"/>
                          </a:rPr>
                          <m:t>𝑥</m:t>
                        </m:r>
                        <m:r>
                          <a:rPr lang="en-GB" i="1">
                            <a:latin typeface="Cambria Math" panose="02040503050406030204" pitchFamily="18" charset="0"/>
                          </a:rPr>
                          <m:t> 2</m:t>
                        </m:r>
                      </m:e>
                    </m:d>
                  </m:oMath>
                </a14:m>
                <a:r>
                  <a:rPr lang="en-GB" dirty="0"/>
                  <a:t> matrix)</a:t>
                </a:r>
              </a:p>
            </p:txBody>
          </p:sp>
        </mc:Choice>
        <mc:Fallback xmlns="">
          <p:sp>
            <p:nvSpPr>
              <p:cNvPr id="18" name="TextBox 17"/>
              <p:cNvSpPr txBox="1">
                <a:spLocks noRot="1" noChangeAspect="1" noMove="1" noResize="1" noEditPoints="1" noAdjustHandles="1" noChangeArrowheads="1" noChangeShapeType="1" noTextEdit="1"/>
              </p:cNvSpPr>
              <p:nvPr/>
            </p:nvSpPr>
            <p:spPr>
              <a:xfrm>
                <a:off x="1866616" y="4663931"/>
                <a:ext cx="9359734" cy="369332"/>
              </a:xfrm>
              <a:prstGeom prst="rect">
                <a:avLst/>
              </a:prstGeom>
              <a:blipFill>
                <a:blip r:embed="rId6"/>
                <a:stretch>
                  <a:fillRect l="-521" t="-8197" b="-24590"/>
                </a:stretch>
              </a:blipFill>
            </p:spPr>
            <p:txBody>
              <a:bodyPr/>
              <a:lstStyle/>
              <a:p>
                <a:r>
                  <a:rPr lang="en-GB">
                    <a:noFill/>
                  </a:rPr>
                  <a:t> </a:t>
                </a:r>
              </a:p>
            </p:txBody>
          </p:sp>
        </mc:Fallback>
      </mc:AlternateContent>
      <p:sp>
        <p:nvSpPr>
          <p:cNvPr id="19" name="TextBox 18"/>
          <p:cNvSpPr txBox="1"/>
          <p:nvPr/>
        </p:nvSpPr>
        <p:spPr>
          <a:xfrm>
            <a:off x="1524001" y="6545683"/>
            <a:ext cx="1793631" cy="276999"/>
          </a:xfrm>
          <a:prstGeom prst="rect">
            <a:avLst/>
          </a:prstGeom>
          <a:noFill/>
        </p:spPr>
        <p:txBody>
          <a:bodyPr wrap="square" rtlCol="0">
            <a:spAutoFit/>
          </a:bodyPr>
          <a:lstStyle/>
          <a:p>
            <a:r>
              <a:rPr lang="en-GB" sz="1200" dirty="0"/>
              <a:t>Hecht: Optics</a:t>
            </a:r>
          </a:p>
        </p:txBody>
      </p:sp>
      <p:sp>
        <p:nvSpPr>
          <p:cNvPr id="20" name="Rectangle 19"/>
          <p:cNvSpPr/>
          <p:nvPr/>
        </p:nvSpPr>
        <p:spPr>
          <a:xfrm>
            <a:off x="3083293" y="6576461"/>
            <a:ext cx="4572000" cy="246221"/>
          </a:xfrm>
          <a:prstGeom prst="rect">
            <a:avLst/>
          </a:prstGeom>
        </p:spPr>
        <p:txBody>
          <a:bodyPr>
            <a:spAutoFit/>
          </a:bodyPr>
          <a:lstStyle/>
          <a:p>
            <a:r>
              <a:rPr lang="en-GB" sz="1000" dirty="0"/>
              <a:t>https://www.ncnr.nist.gov/summerschool/ss10/pdf/SANS_NR_Intro.pdf</a:t>
            </a:r>
          </a:p>
        </p:txBody>
      </p:sp>
      <mc:AlternateContent xmlns:mc="http://schemas.openxmlformats.org/markup-compatibility/2006" xmlns:a14="http://schemas.microsoft.com/office/drawing/2010/main">
        <mc:Choice Requires="a14">
          <p:sp>
            <p:nvSpPr>
              <p:cNvPr id="21" name="TextBox 20"/>
              <p:cNvSpPr txBox="1"/>
              <p:nvPr/>
            </p:nvSpPr>
            <p:spPr>
              <a:xfrm>
                <a:off x="2448503" y="5286809"/>
                <a:ext cx="4306948" cy="6162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𝑅</m:t>
                      </m:r>
                      <m:r>
                        <a:rPr lang="en-GB" i="1">
                          <a:latin typeface="Cambria Math" panose="02040503050406030204" pitchFamily="18" charset="0"/>
                        </a:rPr>
                        <m:t>=</m:t>
                      </m:r>
                      <m:d>
                        <m:dPr>
                          <m:begChr m:val="|"/>
                          <m:endChr m:val="|"/>
                          <m:ctrlPr>
                            <a:rPr lang="en-GB" i="1">
                              <a:latin typeface="Cambria Math" panose="02040503050406030204" pitchFamily="18" charset="0"/>
                            </a:rPr>
                          </m:ctrlPr>
                        </m:dPr>
                        <m:e>
                          <m:f>
                            <m:fPr>
                              <m:ctrlPr>
                                <a:rPr lang="en-GB" i="1">
                                  <a:latin typeface="Cambria Math" panose="02040503050406030204" pitchFamily="18" charset="0"/>
                                </a:rPr>
                              </m:ctrlPr>
                            </m:fPr>
                            <m:num>
                              <m:sSub>
                                <m:sSubPr>
                                  <m:ctrlPr>
                                    <a:rPr lang="en-GB" i="1">
                                      <a:latin typeface="Cambria Math" panose="02040503050406030204" pitchFamily="18" charset="0"/>
                                    </a:rPr>
                                  </m:ctrlPr>
                                </m:sSubPr>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11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11</m:t>
                                          </m:r>
                                        </m:sub>
                                      </m:sSub>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𝑠</m:t>
                                          </m:r>
                                        </m:sub>
                                      </m:sSub>
                                    </m:e>
                                  </m:d>
                                  <m:r>
                                    <a:rPr lang="en-GB" i="1">
                                      <a:latin typeface="Cambria Math" panose="02040503050406030204" pitchFamily="18" charset="0"/>
                                    </a:rPr>
                                    <m:t> </m:t>
                                  </m:r>
                                  <m:r>
                                    <a:rPr lang="en-GB" i="1">
                                      <a:latin typeface="Cambria Math" panose="02040503050406030204" pitchFamily="18" charset="0"/>
                                    </a:rPr>
                                    <m:t>𝑝</m:t>
                                  </m:r>
                                </m:e>
                                <m:sub>
                                  <m:r>
                                    <a:rPr lang="en-GB" i="1">
                                      <a:latin typeface="Cambria Math" panose="02040503050406030204" pitchFamily="18" charset="0"/>
                                    </a:rPr>
                                    <m:t>𝑎</m:t>
                                  </m:r>
                                </m:sub>
                              </m:sSub>
                              <m:r>
                                <a:rPr lang="en-GB" i="1">
                                  <a:latin typeface="Cambria Math" panose="02040503050406030204" pitchFamily="18" charset="0"/>
                                </a:rPr>
                                <m:t>−</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21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22</m:t>
                                      </m:r>
                                    </m:sub>
                                  </m:sSub>
                                </m:e>
                              </m:d>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𝑠</m:t>
                                  </m:r>
                                </m:sub>
                              </m:sSub>
                            </m:num>
                            <m:den>
                              <m:sSub>
                                <m:sSubPr>
                                  <m:ctrlPr>
                                    <a:rPr lang="en-GB" i="1">
                                      <a:latin typeface="Cambria Math" panose="02040503050406030204" pitchFamily="18" charset="0"/>
                                    </a:rPr>
                                  </m:ctrlPr>
                                </m:sSubPr>
                                <m:e>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11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11</m:t>
                                          </m:r>
                                        </m:sub>
                                      </m:sSub>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𝑠</m:t>
                                          </m:r>
                                        </m:sub>
                                      </m:sSub>
                                    </m:e>
                                  </m:d>
                                  <m:r>
                                    <a:rPr lang="en-GB" i="1">
                                      <a:latin typeface="Cambria Math" panose="02040503050406030204" pitchFamily="18" charset="0"/>
                                    </a:rPr>
                                    <m:t> </m:t>
                                  </m:r>
                                  <m:r>
                                    <a:rPr lang="en-GB" i="1">
                                      <a:latin typeface="Cambria Math" panose="02040503050406030204" pitchFamily="18" charset="0"/>
                                    </a:rPr>
                                    <m:t>𝑝</m:t>
                                  </m:r>
                                </m:e>
                                <m:sub>
                                  <m:r>
                                    <a:rPr lang="en-GB" i="1">
                                      <a:latin typeface="Cambria Math" panose="02040503050406030204" pitchFamily="18" charset="0"/>
                                    </a:rPr>
                                    <m:t>𝑎</m:t>
                                  </m:r>
                                </m:sub>
                              </m:sSub>
                              <m:r>
                                <a:rPr lang="en-GB" i="1">
                                  <a:latin typeface="Cambria Math" panose="02040503050406030204" pitchFamily="18" charset="0"/>
                                </a:rPr>
                                <m:t>+</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21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𝑀</m:t>
                                      </m:r>
                                    </m:e>
                                    <m:sub>
                                      <m:r>
                                        <a:rPr lang="en-GB" i="1">
                                          <a:latin typeface="Cambria Math" panose="02040503050406030204" pitchFamily="18" charset="0"/>
                                        </a:rPr>
                                        <m:t>22</m:t>
                                      </m:r>
                                    </m:sub>
                                  </m:sSub>
                                </m:e>
                              </m:d>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𝑠</m:t>
                                  </m:r>
                                </m:sub>
                              </m:sSub>
                            </m:den>
                          </m:f>
                        </m:e>
                      </m:d>
                    </m:oMath>
                  </m:oMathPara>
                </a14:m>
                <a:endParaRPr lang="en-GB" dirty="0"/>
              </a:p>
            </p:txBody>
          </p:sp>
        </mc:Choice>
        <mc:Fallback xmlns="">
          <p:sp>
            <p:nvSpPr>
              <p:cNvPr id="21" name="TextBox 20"/>
              <p:cNvSpPr txBox="1">
                <a:spLocks noRot="1" noChangeAspect="1" noMove="1" noResize="1" noEditPoints="1" noAdjustHandles="1" noChangeArrowheads="1" noChangeShapeType="1" noTextEdit="1"/>
              </p:cNvSpPr>
              <p:nvPr/>
            </p:nvSpPr>
            <p:spPr>
              <a:xfrm>
                <a:off x="2448503" y="5286809"/>
                <a:ext cx="4306948" cy="616259"/>
              </a:xfrm>
              <a:prstGeom prst="rect">
                <a:avLst/>
              </a:prstGeom>
              <a:blipFill>
                <a:blip r:embed="rId7"/>
                <a:stretch>
                  <a:fillRect b="-9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920913" y="5232317"/>
                <a:ext cx="2902413" cy="604589"/>
              </a:xfrm>
              <a:prstGeom prst="rect">
                <a:avLst/>
              </a:prstGeom>
              <a:noFill/>
            </p:spPr>
            <p:txBody>
              <a:bodyPr wrap="square" rtlCol="0">
                <a:spAutoFit/>
              </a:bodyPr>
              <a:lstStyle/>
              <a:p>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𝑀</m:t>
                        </m:r>
                      </m:e>
                      <m:sub>
                        <m:r>
                          <a:rPr lang="en-GB" sz="1600" i="1">
                            <a:latin typeface="Cambria Math" panose="02040503050406030204" pitchFamily="18" charset="0"/>
                          </a:rPr>
                          <m:t>𝑖𝑗</m:t>
                        </m:r>
                      </m:sub>
                    </m:sSub>
                  </m:oMath>
                </a14:m>
                <a:r>
                  <a:rPr lang="en-GB" sz="1600" dirty="0"/>
                  <a:t> are the components of the </a:t>
                </a:r>
                <a14:m>
                  <m:oMath xmlns:m="http://schemas.openxmlformats.org/officeDocument/2006/math">
                    <m:d>
                      <m:dPr>
                        <m:begChr m:val="["/>
                        <m:endChr m:val="]"/>
                        <m:ctrlPr>
                          <a:rPr lang="en-GB" sz="1600" i="1">
                            <a:latin typeface="Cambria Math" panose="02040503050406030204" pitchFamily="18" charset="0"/>
                          </a:rPr>
                        </m:ctrlPr>
                      </m:dPr>
                      <m:e>
                        <m:r>
                          <a:rPr lang="en-GB" sz="1600" i="1">
                            <a:latin typeface="Cambria Math" panose="02040503050406030204" pitchFamily="18" charset="0"/>
                          </a:rPr>
                          <m:t>2 </m:t>
                        </m:r>
                        <m:r>
                          <a:rPr lang="en-GB" sz="1600" i="1">
                            <a:latin typeface="Cambria Math" panose="02040503050406030204" pitchFamily="18" charset="0"/>
                          </a:rPr>
                          <m:t>𝑥</m:t>
                        </m:r>
                        <m:r>
                          <a:rPr lang="en-GB" sz="1600" i="1">
                            <a:latin typeface="Cambria Math" panose="02040503050406030204" pitchFamily="18" charset="0"/>
                          </a:rPr>
                          <m:t> 2</m:t>
                        </m:r>
                      </m:e>
                    </m:d>
                  </m:oMath>
                </a14:m>
                <a:r>
                  <a:rPr lang="en-GB" sz="1600" dirty="0"/>
                  <a:t> matrix </a:t>
                </a:r>
              </a:p>
            </p:txBody>
          </p:sp>
        </mc:Choice>
        <mc:Fallback xmlns="">
          <p:sp>
            <p:nvSpPr>
              <p:cNvPr id="22" name="TextBox 21"/>
              <p:cNvSpPr txBox="1">
                <a:spLocks noRot="1" noChangeAspect="1" noMove="1" noResize="1" noEditPoints="1" noAdjustHandles="1" noChangeArrowheads="1" noChangeShapeType="1" noTextEdit="1"/>
              </p:cNvSpPr>
              <p:nvPr/>
            </p:nvSpPr>
            <p:spPr>
              <a:xfrm>
                <a:off x="6920913" y="5232317"/>
                <a:ext cx="2902413" cy="604589"/>
              </a:xfrm>
              <a:prstGeom prst="rect">
                <a:avLst/>
              </a:prstGeom>
              <a:blipFill>
                <a:blip r:embed="rId8"/>
                <a:stretch>
                  <a:fillRect t="-3030" r="-3361" b="-1313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FE8D115-FE49-404B-8660-81C6452E40D8}"/>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20</a:t>
            </a:fld>
            <a:endParaRPr lang="en-US" sz="1800" dirty="0">
              <a:solidFill>
                <a:srgbClr val="003088"/>
              </a:solidFill>
            </a:endParaRPr>
          </a:p>
        </p:txBody>
      </p:sp>
    </p:spTree>
    <p:extLst>
      <p:ext uri="{BB962C8B-B14F-4D97-AF65-F5344CB8AC3E}">
        <p14:creationId xmlns:p14="http://schemas.microsoft.com/office/powerpoint/2010/main" val="2187657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57436"/>
            <a:ext cx="8229600" cy="866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t>Rough interfaces</a:t>
            </a:r>
          </a:p>
        </p:txBody>
      </p:sp>
      <mc:AlternateContent xmlns:mc="http://schemas.openxmlformats.org/markup-compatibility/2006" xmlns:a14="http://schemas.microsoft.com/office/drawing/2010/main">
        <mc:Choice Requires="a14">
          <p:sp>
            <p:nvSpPr>
              <p:cNvPr id="23" name="TextBox 22"/>
              <p:cNvSpPr txBox="1"/>
              <p:nvPr/>
            </p:nvSpPr>
            <p:spPr>
              <a:xfrm>
                <a:off x="4565549" y="5155172"/>
                <a:ext cx="3060903" cy="323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𝑇𝑜𝑡𝑎𝑙</m:t>
                          </m:r>
                        </m:sub>
                        <m:sup>
                          <m:r>
                            <a:rPr lang="en-GB" i="1">
                              <a:latin typeface="Cambria Math" panose="02040503050406030204" pitchFamily="18" charset="0"/>
                            </a:rPr>
                            <m:t>2</m:t>
                          </m:r>
                        </m:sup>
                      </m:sSubSup>
                      <m:r>
                        <a:rPr lang="en-GB"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𝑆𝑡𝑟𝑢𝑐𝑡𝑢𝑟𝑎𝑙</m:t>
                          </m:r>
                        </m:sub>
                        <m:sup>
                          <m:r>
                            <a:rPr lang="en-GB" i="1">
                              <a:latin typeface="Cambria Math" panose="02040503050406030204" pitchFamily="18" charset="0"/>
                            </a:rPr>
                            <m:t>2</m:t>
                          </m:r>
                        </m:sup>
                      </m:sSubSup>
                      <m:r>
                        <a:rPr lang="en-GB" i="1">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𝜎</m:t>
                          </m:r>
                        </m:e>
                        <m:sub>
                          <m:r>
                            <a:rPr lang="en-GB" i="1">
                              <a:latin typeface="Cambria Math" panose="02040503050406030204" pitchFamily="18" charset="0"/>
                            </a:rPr>
                            <m:t>𝐺𝑟𝑎𝑑𝑖𝑛𝑔</m:t>
                          </m:r>
                        </m:sub>
                        <m:sup>
                          <m:r>
                            <a:rPr lang="en-GB" i="1">
                              <a:latin typeface="Cambria Math" panose="02040503050406030204" pitchFamily="18" charset="0"/>
                            </a:rPr>
                            <m:t>2</m:t>
                          </m:r>
                        </m:sup>
                      </m:sSubSup>
                    </m:oMath>
                  </m:oMathPara>
                </a14:m>
                <a:endParaRPr lang="en-GB" dirty="0"/>
              </a:p>
            </p:txBody>
          </p:sp>
        </mc:Choice>
        <mc:Fallback xmlns="">
          <p:sp>
            <p:nvSpPr>
              <p:cNvPr id="23" name="TextBox 22"/>
              <p:cNvSpPr txBox="1">
                <a:spLocks noRot="1" noChangeAspect="1" noMove="1" noResize="1" noEditPoints="1" noAdjustHandles="1" noChangeArrowheads="1" noChangeShapeType="1" noTextEdit="1"/>
              </p:cNvSpPr>
              <p:nvPr/>
            </p:nvSpPr>
            <p:spPr>
              <a:xfrm>
                <a:off x="4565549" y="5155172"/>
                <a:ext cx="3060903" cy="323550"/>
              </a:xfrm>
              <a:prstGeom prst="rect">
                <a:avLst/>
              </a:prstGeom>
              <a:blipFill>
                <a:blip r:embed="rId2"/>
                <a:stretch>
                  <a:fillRect l="-598" r="-996" b="-264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287624" y="770167"/>
                <a:ext cx="9232575" cy="3880742"/>
              </a:xfrm>
              <a:prstGeom prst="rect">
                <a:avLst/>
              </a:prstGeom>
              <a:noFill/>
            </p:spPr>
            <p:txBody>
              <a:bodyPr wrap="square" rtlCol="0">
                <a:spAutoFit/>
              </a:bodyPr>
              <a:lstStyle/>
              <a:p>
                <a:r>
                  <a:rPr lang="en-GB" sz="1600" dirty="0"/>
                  <a:t>All of what has come before assumes “</a:t>
                </a:r>
                <a:r>
                  <a:rPr lang="en-GB" sz="1600" u="sng" dirty="0"/>
                  <a:t>perfectly flat</a:t>
                </a:r>
                <a:r>
                  <a:rPr lang="en-GB" sz="1600" dirty="0"/>
                  <a:t>” interfaces.</a:t>
                </a:r>
              </a:p>
              <a:p>
                <a:endParaRPr lang="en-GB" sz="1600" dirty="0"/>
              </a:p>
              <a:p>
                <a:r>
                  <a:rPr lang="en-GB" sz="1600" dirty="0"/>
                  <a:t>Nature just does not like that idea, so we have to introduce rough interfaces.</a:t>
                </a:r>
              </a:p>
              <a:p>
                <a:endParaRPr lang="en-GB" sz="1600" dirty="0"/>
              </a:p>
              <a:p>
                <a:r>
                  <a:rPr lang="en-GB" sz="1600" dirty="0"/>
                  <a:t>A Debye-Waller like factor can  be used to modify the reflected intensity:</a:t>
                </a:r>
              </a:p>
              <a:p>
                <a:endParaRPr lang="en-GB" sz="1600" dirty="0"/>
              </a:p>
              <a:p>
                <a:endParaRPr lang="en-GB" sz="1600" dirty="0"/>
              </a:p>
              <a:p>
                <a:endParaRPr lang="en-GB" sz="1600" dirty="0"/>
              </a:p>
              <a:p>
                <a14:m>
                  <m:oMath xmlns:m="http://schemas.openxmlformats.org/officeDocument/2006/math">
                    <m:r>
                      <a:rPr lang="en-GB" sz="1600" i="1">
                        <a:latin typeface="Cambria Math" panose="02040503050406030204" pitchFamily="18" charset="0"/>
                      </a:rPr>
                      <m:t>𝑅</m:t>
                    </m:r>
                  </m:oMath>
                </a14:m>
                <a:r>
                  <a:rPr lang="en-GB" sz="1600" dirty="0"/>
                  <a:t> and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𝑅</m:t>
                        </m:r>
                      </m:e>
                      <m:sub>
                        <m:r>
                          <a:rPr lang="en-GB" sz="1600" i="1">
                            <a:latin typeface="Cambria Math" panose="02040503050406030204" pitchFamily="18" charset="0"/>
                          </a:rPr>
                          <m:t>0</m:t>
                        </m:r>
                      </m:sub>
                    </m:sSub>
                  </m:oMath>
                </a14:m>
                <a:r>
                  <a:rPr lang="en-GB" sz="1600" dirty="0"/>
                  <a:t> are the reflectivity with and without roughness and </a:t>
                </a:r>
                <a14:m>
                  <m:oMath xmlns:m="http://schemas.openxmlformats.org/officeDocument/2006/math">
                    <m:r>
                      <a:rPr lang="en-GB" sz="1600" b="1" i="1">
                        <a:latin typeface="Cambria Math" panose="02040503050406030204" pitchFamily="18" charset="0"/>
                        <a:ea typeface="Cambria Math" panose="02040503050406030204" pitchFamily="18" charset="0"/>
                      </a:rPr>
                      <m:t>𝝈</m:t>
                    </m:r>
                  </m:oMath>
                </a14:m>
                <a:r>
                  <a:rPr lang="en-GB" sz="1600" dirty="0"/>
                  <a:t> is the root mean square (RMS)  roughness.</a:t>
                </a:r>
              </a:p>
              <a:p>
                <a:endParaRPr lang="en-GB" sz="1600" dirty="0"/>
              </a:p>
              <a:p>
                <a:r>
                  <a:rPr lang="en-GB" sz="1600" dirty="0"/>
                  <a:t>Two basic types:</a:t>
                </a:r>
              </a:p>
              <a:p>
                <a:endParaRPr lang="en-GB" sz="1600" dirty="0"/>
              </a:p>
              <a:p>
                <a:pPr marL="342900" indent="-342900">
                  <a:buAutoNum type="alphaLcParenR"/>
                </a:pPr>
                <a:r>
                  <a:rPr lang="en-GB" sz="1600" dirty="0"/>
                  <a:t>Structural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𝜎</m:t>
                        </m:r>
                      </m:e>
                      <m:sub>
                        <m:r>
                          <a:rPr lang="en-GB" sz="1600" i="1">
                            <a:latin typeface="Cambria Math" panose="02040503050406030204" pitchFamily="18" charset="0"/>
                          </a:rPr>
                          <m:t>𝑆𝑡𝑟𝑢𝑐𝑡𝑢𝑟𝑎𝑙</m:t>
                        </m:r>
                      </m:sub>
                    </m:sSub>
                  </m:oMath>
                </a14:m>
                <a:endParaRPr lang="en-GB" sz="1600" dirty="0"/>
              </a:p>
              <a:p>
                <a:pPr marL="342900" indent="-342900">
                  <a:buAutoNum type="alphaLcParenR"/>
                </a:pPr>
                <a:r>
                  <a:rPr lang="en-GB" sz="1600" dirty="0"/>
                  <a:t>Grading </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𝜎</m:t>
                        </m:r>
                      </m:e>
                      <m:sub>
                        <m:r>
                          <a:rPr lang="en-GB" sz="1600" i="1">
                            <a:latin typeface="Cambria Math" panose="02040503050406030204" pitchFamily="18" charset="0"/>
                          </a:rPr>
                          <m:t>𝐺𝑟𝑎𝑑𝑖𝑛𝑔</m:t>
                        </m:r>
                      </m:sub>
                    </m:sSub>
                  </m:oMath>
                </a14:m>
                <a:endParaRPr lang="en-GB" sz="1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287624" y="770167"/>
                <a:ext cx="9232575" cy="3880742"/>
              </a:xfrm>
              <a:prstGeom prst="rect">
                <a:avLst/>
              </a:prstGeom>
              <a:blipFill>
                <a:blip r:embed="rId3"/>
                <a:stretch>
                  <a:fillRect l="-330" t="-471"/>
                </a:stretch>
              </a:blipFill>
            </p:spPr>
            <p:txBody>
              <a:bodyPr/>
              <a:lstStyle/>
              <a:p>
                <a:r>
                  <a:rPr lang="en-GB">
                    <a:noFill/>
                  </a:rPr>
                  <a:t> </a:t>
                </a:r>
              </a:p>
            </p:txBody>
          </p:sp>
        </mc:Fallback>
      </mc:AlternateContent>
      <p:pic>
        <p:nvPicPr>
          <p:cNvPr id="25" name="Picture 24"/>
          <p:cNvPicPr>
            <a:picLocks noChangeAspect="1"/>
          </p:cNvPicPr>
          <p:nvPr/>
        </p:nvPicPr>
        <p:blipFill>
          <a:blip r:embed="rId4"/>
          <a:stretch>
            <a:fillRect/>
          </a:stretch>
        </p:blipFill>
        <p:spPr>
          <a:xfrm>
            <a:off x="4214418" y="3222927"/>
            <a:ext cx="6131607" cy="1323189"/>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679575" y="4614774"/>
                <a:ext cx="9047070" cy="1097223"/>
              </a:xfrm>
              <a:prstGeom prst="rect">
                <a:avLst/>
              </a:prstGeom>
              <a:noFill/>
            </p:spPr>
            <p:txBody>
              <a:bodyPr wrap="square" rtlCol="0">
                <a:spAutoFit/>
              </a:bodyPr>
              <a:lstStyle/>
              <a:p>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𝜎</m:t>
                        </m:r>
                      </m:e>
                      <m:sub>
                        <m:r>
                          <a:rPr lang="en-GB" sz="1600" i="1">
                            <a:latin typeface="Cambria Math" panose="02040503050406030204" pitchFamily="18" charset="0"/>
                          </a:rPr>
                          <m:t>𝐺𝑟𝑎𝑑𝑖𝑛𝑔</m:t>
                        </m:r>
                      </m:sub>
                    </m:sSub>
                  </m:oMath>
                </a14:m>
                <a:r>
                  <a:rPr lang="en-GB" sz="1600" dirty="0"/>
                  <a:t> and</a:t>
                </a:r>
                <a14:m>
                  <m:oMath xmlns:m="http://schemas.openxmlformats.org/officeDocument/2006/math">
                    <m:sSub>
                      <m:sSubPr>
                        <m:ctrlPr>
                          <a:rPr lang="en-GB" sz="1600" i="1">
                            <a:latin typeface="Cambria Math" panose="02040503050406030204" pitchFamily="18" charset="0"/>
                          </a:rPr>
                        </m:ctrlPr>
                      </m:sSubPr>
                      <m:e>
                        <m:r>
                          <a:rPr lang="en-GB" sz="1600" i="1">
                            <a:latin typeface="Cambria Math" panose="02040503050406030204" pitchFamily="18" charset="0"/>
                          </a:rPr>
                          <m:t> </m:t>
                        </m:r>
                        <m:r>
                          <a:rPr lang="en-GB" sz="1600" i="1">
                            <a:latin typeface="Cambria Math" panose="02040503050406030204" pitchFamily="18" charset="0"/>
                            <a:ea typeface="Cambria Math" panose="02040503050406030204" pitchFamily="18" charset="0"/>
                          </a:rPr>
                          <m:t>𝜎</m:t>
                        </m:r>
                      </m:e>
                      <m:sub>
                        <m:r>
                          <a:rPr lang="en-GB" sz="1600" i="1">
                            <a:latin typeface="Cambria Math" panose="02040503050406030204" pitchFamily="18" charset="0"/>
                          </a:rPr>
                          <m:t>𝑆𝑡𝑟𝑢𝑐𝑡𝑢𝑟𝑎𝑙</m:t>
                        </m:r>
                      </m:sub>
                    </m:sSub>
                  </m:oMath>
                </a14:m>
                <a:r>
                  <a:rPr lang="en-GB" sz="1600" dirty="0"/>
                  <a:t> are indistinguishable in specular scattering and add in quadrature.</a:t>
                </a:r>
              </a:p>
              <a:p>
                <a:endParaRPr lang="en-GB" sz="1600" dirty="0"/>
              </a:p>
              <a:p>
                <a:endParaRPr lang="en-GB" sz="1600" dirty="0"/>
              </a:p>
              <a:p>
                <a:endParaRPr lang="en-GB" sz="1600" dirty="0"/>
              </a:p>
            </p:txBody>
          </p:sp>
        </mc:Choice>
        <mc:Fallback xmlns="">
          <p:sp>
            <p:nvSpPr>
              <p:cNvPr id="26" name="TextBox 25"/>
              <p:cNvSpPr txBox="1">
                <a:spLocks noRot="1" noChangeAspect="1" noMove="1" noResize="1" noEditPoints="1" noAdjustHandles="1" noChangeArrowheads="1" noChangeShapeType="1" noTextEdit="1"/>
              </p:cNvSpPr>
              <p:nvPr/>
            </p:nvSpPr>
            <p:spPr>
              <a:xfrm>
                <a:off x="1679575" y="4614774"/>
                <a:ext cx="9047070" cy="1097223"/>
              </a:xfrm>
              <a:prstGeom prst="rect">
                <a:avLst/>
              </a:prstGeom>
              <a:blipFill>
                <a:blip r:embed="rId5"/>
                <a:stretch>
                  <a:fillRect t="-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845976" y="2184820"/>
                <a:ext cx="3593507" cy="4071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𝑅</m:t>
                      </m:r>
                      <m:d>
                        <m:dPr>
                          <m:ctrlPr>
                            <a:rPr lang="en-GB" i="1">
                              <a:latin typeface="Cambria Math" panose="02040503050406030204" pitchFamily="18" charset="0"/>
                            </a:rPr>
                          </m:ctrlPr>
                        </m:dPr>
                        <m:e>
                          <m:r>
                            <a:rPr lang="en-GB" i="1">
                              <a:latin typeface="Cambria Math" panose="02040503050406030204" pitchFamily="18" charset="0"/>
                            </a:rPr>
                            <m:t>𝑄</m:t>
                          </m:r>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𝑅</m:t>
                          </m:r>
                        </m:e>
                        <m:sub>
                          <m:r>
                            <a:rPr lang="en-GB" i="1">
                              <a:latin typeface="Cambria Math" panose="02040503050406030204" pitchFamily="18" charset="0"/>
                            </a:rPr>
                            <m:t>0</m:t>
                          </m:r>
                        </m:sub>
                      </m:sSub>
                      <m:r>
                        <a:rPr lang="en-GB" i="1">
                          <a:latin typeface="Cambria Math" panose="02040503050406030204" pitchFamily="18" charset="0"/>
                        </a:rPr>
                        <m:t>(</m:t>
                      </m:r>
                      <m:r>
                        <a:rPr lang="en-GB" i="1">
                          <a:latin typeface="Cambria Math" panose="02040503050406030204" pitchFamily="18" charset="0"/>
                        </a:rPr>
                        <m:t>𝑄</m:t>
                      </m:r>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𝑒</m:t>
                          </m:r>
                        </m:e>
                        <m: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1</m:t>
                              </m:r>
                            </m:sub>
                          </m:sSub>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𝜎</m:t>
                              </m:r>
                            </m:e>
                            <m:sup>
                              <m:r>
                                <a:rPr lang="en-GB" i="1">
                                  <a:latin typeface="Cambria Math" panose="02040503050406030204" pitchFamily="18" charset="0"/>
                                </a:rPr>
                                <m:t>2</m:t>
                              </m:r>
                            </m:sup>
                          </m:sSup>
                        </m:sup>
                      </m:sSup>
                    </m:oMath>
                  </m:oMathPara>
                </a14:m>
                <a:endParaRPr lang="en-GB" dirty="0"/>
              </a:p>
            </p:txBody>
          </p:sp>
        </mc:Choice>
        <mc:Fallback xmlns="">
          <p:sp>
            <p:nvSpPr>
              <p:cNvPr id="27" name="TextBox 26"/>
              <p:cNvSpPr txBox="1">
                <a:spLocks noRot="1" noChangeAspect="1" noMove="1" noResize="1" noEditPoints="1" noAdjustHandles="1" noChangeArrowheads="1" noChangeShapeType="1" noTextEdit="1"/>
              </p:cNvSpPr>
              <p:nvPr/>
            </p:nvSpPr>
            <p:spPr>
              <a:xfrm>
                <a:off x="1845976" y="2184820"/>
                <a:ext cx="3593507" cy="407163"/>
              </a:xfrm>
              <a:prstGeom prst="rect">
                <a:avLst/>
              </a:prstGeom>
              <a:blipFill>
                <a:blip r:embed="rId6"/>
                <a:stretch>
                  <a:fillRect b="-1492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6752519" y="2203735"/>
                <a:ext cx="3517501" cy="484043"/>
              </a:xfrm>
              <a:prstGeom prst="rect">
                <a:avLst/>
              </a:prstGeom>
            </p:spPr>
            <p:txBody>
              <a:bodyPr wrap="none">
                <a:spAutoFit/>
              </a:bodyPr>
              <a:lstStyle/>
              <a:p>
                <a:r>
                  <a:rPr lang="en-GB" sz="1600" dirty="0"/>
                  <a:t>Where</a:t>
                </a:r>
                <a:r>
                  <a:rPr lang="en-GB" dirty="0"/>
                  <a:t> </a:t>
                </a:r>
                <a14:m>
                  <m:oMath xmlns:m="http://schemas.openxmlformats.org/officeDocument/2006/math">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𝑖</m:t>
                        </m:r>
                      </m:sub>
                    </m:sSub>
                    <m:r>
                      <a:rPr lang="en-GB" i="1">
                        <a:latin typeface="Cambria Math" panose="02040503050406030204" pitchFamily="18" charset="0"/>
                      </a:rPr>
                      <m:t>=2</m:t>
                    </m:r>
                    <m:r>
                      <a:rPr lang="en-GB" i="1">
                        <a:latin typeface="Cambria Math" panose="02040503050406030204" pitchFamily="18" charset="0"/>
                      </a:rPr>
                      <m:t>𝑘</m:t>
                    </m:r>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𝜃</m:t>
                            </m:r>
                          </m:e>
                          <m:sub>
                            <m:r>
                              <a:rPr lang="en-GB" i="1">
                                <a:latin typeface="Cambria Math" panose="02040503050406030204" pitchFamily="18" charset="0"/>
                              </a:rPr>
                              <m:t>𝑖</m:t>
                            </m:r>
                          </m:sub>
                        </m:sSub>
                        <m:r>
                          <a:rPr lang="en-GB" b="0" i="1" smtClean="0">
                            <a:latin typeface="Cambria Math" panose="02040503050406030204" pitchFamily="18" charset="0"/>
                          </a:rPr>
                          <m:t>  </m:t>
                        </m:r>
                      </m:e>
                    </m:func>
                  </m:oMath>
                </a14:m>
                <a:r>
                  <a:rPr lang="en-GB" dirty="0"/>
                  <a:t>and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𝜋</m:t>
                        </m:r>
                      </m:num>
                      <m:den>
                        <m:r>
                          <a:rPr lang="en-GB" b="0" i="1" smtClean="0">
                            <a:latin typeface="Cambria Math" panose="02040503050406030204" pitchFamily="18" charset="0"/>
                            <a:ea typeface="Cambria Math" panose="02040503050406030204" pitchFamily="18" charset="0"/>
                          </a:rPr>
                          <m:t>𝜆</m:t>
                        </m:r>
                      </m:den>
                    </m:f>
                  </m:oMath>
                </a14:m>
                <a:endParaRPr lang="en-GB" dirty="0"/>
              </a:p>
            </p:txBody>
          </p:sp>
        </mc:Choice>
        <mc:Fallback xmlns="">
          <p:sp>
            <p:nvSpPr>
              <p:cNvPr id="28" name="Rectangle 27"/>
              <p:cNvSpPr>
                <a:spLocks noRot="1" noChangeAspect="1" noMove="1" noResize="1" noEditPoints="1" noAdjustHandles="1" noChangeArrowheads="1" noChangeShapeType="1" noTextEdit="1"/>
              </p:cNvSpPr>
              <p:nvPr/>
            </p:nvSpPr>
            <p:spPr>
              <a:xfrm>
                <a:off x="6752519" y="2203735"/>
                <a:ext cx="3517501" cy="484043"/>
              </a:xfrm>
              <a:prstGeom prst="rect">
                <a:avLst/>
              </a:prstGeom>
              <a:blipFill>
                <a:blip r:embed="rId7"/>
                <a:stretch>
                  <a:fillRect l="-1040" b="-7595"/>
                </a:stretch>
              </a:blipFill>
            </p:spPr>
            <p:txBody>
              <a:bodyPr/>
              <a:lstStyle/>
              <a:p>
                <a:r>
                  <a:rPr lang="en-GB">
                    <a:noFill/>
                  </a:rPr>
                  <a:t> </a:t>
                </a:r>
              </a:p>
            </p:txBody>
          </p:sp>
        </mc:Fallback>
      </mc:AlternateContent>
      <p:sp>
        <p:nvSpPr>
          <p:cNvPr id="29" name="Rectangle 28"/>
          <p:cNvSpPr/>
          <p:nvPr/>
        </p:nvSpPr>
        <p:spPr>
          <a:xfrm>
            <a:off x="2304694" y="6404938"/>
            <a:ext cx="8798766" cy="276999"/>
          </a:xfrm>
          <a:prstGeom prst="rect">
            <a:avLst/>
          </a:prstGeom>
        </p:spPr>
        <p:txBody>
          <a:bodyPr wrap="square">
            <a:spAutoFit/>
          </a:bodyPr>
          <a:lstStyle/>
          <a:p>
            <a:r>
              <a:rPr lang="en-GB" sz="1200" dirty="0"/>
              <a:t>Sinha </a:t>
            </a:r>
            <a:r>
              <a:rPr lang="en-GB" sz="1200" i="1" dirty="0"/>
              <a:t>et al</a:t>
            </a:r>
            <a:r>
              <a:rPr lang="en-GB" sz="1200" dirty="0"/>
              <a:t>, Phys Rev B, 1988, 38, 2297                 Wormington </a:t>
            </a:r>
            <a:r>
              <a:rPr lang="en-GB" sz="1200" i="1" dirty="0"/>
              <a:t>et al, Phil Mag Lett 1996, 74, 211-216</a:t>
            </a:r>
          </a:p>
        </p:txBody>
      </p:sp>
      <p:sp>
        <p:nvSpPr>
          <p:cNvPr id="30" name="TextBox 29"/>
          <p:cNvSpPr txBox="1"/>
          <p:nvPr/>
        </p:nvSpPr>
        <p:spPr>
          <a:xfrm>
            <a:off x="2677951" y="5638185"/>
            <a:ext cx="8238865" cy="369332"/>
          </a:xfrm>
          <a:prstGeom prst="rect">
            <a:avLst/>
          </a:prstGeom>
          <a:noFill/>
        </p:spPr>
        <p:txBody>
          <a:bodyPr wrap="square" rtlCol="0">
            <a:spAutoFit/>
          </a:bodyPr>
          <a:lstStyle/>
          <a:p>
            <a:r>
              <a:rPr lang="en-GB" dirty="0"/>
              <a:t>This can also be applied to the generalised matrix solution.</a:t>
            </a:r>
          </a:p>
        </p:txBody>
      </p:sp>
      <p:sp>
        <p:nvSpPr>
          <p:cNvPr id="2" name="Slide Number Placeholder 1">
            <a:extLst>
              <a:ext uri="{FF2B5EF4-FFF2-40B4-BE49-F238E27FC236}">
                <a16:creationId xmlns:a16="http://schemas.microsoft.com/office/drawing/2014/main" id="{D5C1BBB3-8270-4360-9DED-1F2E706A139D}"/>
              </a:ext>
            </a:extLst>
          </p:cNvPr>
          <p:cNvSpPr>
            <a:spLocks noGrp="1"/>
          </p:cNvSpPr>
          <p:nvPr>
            <p:ph type="sldNum" sz="quarter" idx="12"/>
          </p:nvPr>
        </p:nvSpPr>
        <p:spPr>
          <a:xfrm>
            <a:off x="9448800" y="6479556"/>
            <a:ext cx="2743200" cy="365125"/>
          </a:xfrm>
        </p:spPr>
        <p:txBody>
          <a:bodyPr/>
          <a:lstStyle/>
          <a:p>
            <a:fld id="{BBAAB195-B577-5546-8349-9DDA93B6129E}" type="slidenum">
              <a:rPr lang="en-US" sz="1800" smtClean="0">
                <a:solidFill>
                  <a:srgbClr val="003088"/>
                </a:solidFill>
              </a:rPr>
              <a:t>21</a:t>
            </a:fld>
            <a:endParaRPr lang="en-US" sz="1800" dirty="0">
              <a:solidFill>
                <a:srgbClr val="003088"/>
              </a:solidFill>
            </a:endParaRPr>
          </a:p>
        </p:txBody>
      </p:sp>
    </p:spTree>
    <p:extLst>
      <p:ext uri="{BB962C8B-B14F-4D97-AF65-F5344CB8AC3E}">
        <p14:creationId xmlns:p14="http://schemas.microsoft.com/office/powerpoint/2010/main" val="2486954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91552" y="774415"/>
            <a:ext cx="6802452" cy="2414217"/>
          </a:xfrm>
          <a:prstGeom prst="rect">
            <a:avLst/>
          </a:prstGeom>
        </p:spPr>
      </p:pic>
      <p:pic>
        <p:nvPicPr>
          <p:cNvPr id="6" name="Picture 5"/>
          <p:cNvPicPr>
            <a:picLocks noChangeAspect="1"/>
          </p:cNvPicPr>
          <p:nvPr/>
        </p:nvPicPr>
        <p:blipFill>
          <a:blip r:embed="rId3"/>
          <a:stretch>
            <a:fillRect/>
          </a:stretch>
        </p:blipFill>
        <p:spPr>
          <a:xfrm>
            <a:off x="4611881" y="3188632"/>
            <a:ext cx="6741919" cy="2528220"/>
          </a:xfrm>
          <a:prstGeom prst="rect">
            <a:avLst/>
          </a:prstGeom>
        </p:spPr>
      </p:pic>
      <p:sp>
        <p:nvSpPr>
          <p:cNvPr id="7" name="Title 1"/>
          <p:cNvSpPr txBox="1">
            <a:spLocks noGrp="1"/>
          </p:cNvSpPr>
          <p:nvPr>
            <p:ph type="title"/>
          </p:nvPr>
        </p:nvSpPr>
        <p:spPr bwMode="auto">
          <a:xfrm>
            <a:off x="-9331" y="0"/>
            <a:ext cx="8229600" cy="675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solidFill>
                  <a:srgbClr val="003088"/>
                </a:solidFill>
              </a:rPr>
              <a:t>Rough interfaces</a:t>
            </a:r>
          </a:p>
        </p:txBody>
      </p:sp>
      <p:sp>
        <p:nvSpPr>
          <p:cNvPr id="9" name="TextBox 8"/>
          <p:cNvSpPr txBox="1"/>
          <p:nvPr/>
        </p:nvSpPr>
        <p:spPr>
          <a:xfrm>
            <a:off x="2664864" y="6261913"/>
            <a:ext cx="6644356" cy="553998"/>
          </a:xfrm>
          <a:prstGeom prst="rect">
            <a:avLst/>
          </a:prstGeom>
          <a:noFill/>
        </p:spPr>
        <p:txBody>
          <a:bodyPr wrap="square" rtlCol="0">
            <a:spAutoFit/>
          </a:bodyPr>
          <a:lstStyle/>
          <a:p>
            <a:r>
              <a:rPr lang="en-GB" sz="1000" dirty="0"/>
              <a:t>D. E. Savage </a:t>
            </a:r>
            <a:r>
              <a:rPr lang="en-GB" sz="1000" i="1" dirty="0"/>
              <a:t>et al</a:t>
            </a:r>
            <a:r>
              <a:rPr lang="en-GB" sz="1000" dirty="0"/>
              <a:t>, J. Appl. Phys, </a:t>
            </a:r>
            <a:r>
              <a:rPr lang="en-GB" sz="1000" b="1" dirty="0"/>
              <a:t>1991</a:t>
            </a:r>
            <a:r>
              <a:rPr lang="en-GB" sz="1000" dirty="0"/>
              <a:t>, 69, 1411</a:t>
            </a:r>
          </a:p>
          <a:p>
            <a:r>
              <a:rPr lang="en-GB" sz="1000" dirty="0" err="1"/>
              <a:t>Nevot</a:t>
            </a:r>
            <a:r>
              <a:rPr lang="en-GB" sz="1000" dirty="0"/>
              <a:t>, Croce, Rev. Phys. </a:t>
            </a:r>
            <a:r>
              <a:rPr lang="en-GB" sz="1000" dirty="0" err="1"/>
              <a:t>Appl</a:t>
            </a:r>
            <a:r>
              <a:rPr lang="en-GB" sz="1000" dirty="0"/>
              <a:t>, </a:t>
            </a:r>
            <a:r>
              <a:rPr lang="en-GB" sz="1000" b="1" dirty="0"/>
              <a:t>1980</a:t>
            </a:r>
            <a:r>
              <a:rPr lang="en-GB" sz="1000" dirty="0"/>
              <a:t>, 15, 761-779</a:t>
            </a:r>
          </a:p>
          <a:p>
            <a:r>
              <a:rPr lang="en-GB" sz="1000" dirty="0"/>
              <a:t>Sinha </a:t>
            </a:r>
            <a:r>
              <a:rPr lang="en-GB" sz="1000" i="1" dirty="0"/>
              <a:t>et al, Phys Rev B, </a:t>
            </a:r>
            <a:r>
              <a:rPr lang="en-GB" sz="1000" b="1" i="1" dirty="0"/>
              <a:t>1988</a:t>
            </a:r>
            <a:r>
              <a:rPr lang="en-GB" sz="1000" i="1" dirty="0"/>
              <a:t>, 38, 2297</a:t>
            </a:r>
          </a:p>
        </p:txBody>
      </p:sp>
      <mc:AlternateContent xmlns:mc="http://schemas.openxmlformats.org/markup-compatibility/2006" xmlns:a14="http://schemas.microsoft.com/office/drawing/2010/main">
        <mc:Choice Requires="a14">
          <p:sp>
            <p:nvSpPr>
              <p:cNvPr id="10" name="Rectangle 9"/>
              <p:cNvSpPr/>
              <p:nvPr/>
            </p:nvSpPr>
            <p:spPr>
              <a:xfrm>
                <a:off x="481482" y="1022234"/>
                <a:ext cx="3623987" cy="3442609"/>
              </a:xfrm>
              <a:prstGeom prst="rect">
                <a:avLst/>
              </a:prstGeom>
            </p:spPr>
            <p:txBody>
              <a:bodyPr wrap="square">
                <a:spAutoFit/>
              </a:bodyPr>
              <a:lstStyle/>
              <a:p>
                <a:pPr marL="285750" indent="-285750">
                  <a:buFont typeface="Arial" panose="020B0604020202020204" pitchFamily="34" charset="0"/>
                  <a:buChar char="•"/>
                </a:pPr>
                <a14:m>
                  <m:oMath xmlns:m="http://schemas.openxmlformats.org/officeDocument/2006/math">
                    <m:sSub>
                      <m:sSubPr>
                        <m:ctrlPr>
                          <a:rPr lang="en-GB" b="1" i="1" smtClean="0">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𝝈</m:t>
                        </m:r>
                      </m:e>
                      <m:sub>
                        <m:r>
                          <a:rPr lang="en-GB" b="1" i="1">
                            <a:latin typeface="Cambria Math" panose="02040503050406030204" pitchFamily="18" charset="0"/>
                          </a:rPr>
                          <m:t>𝑮𝒓𝒂𝒅𝒊𝒏𝒈</m:t>
                        </m:r>
                      </m:sub>
                    </m:sSub>
                  </m:oMath>
                </a14:m>
                <a:r>
                  <a:rPr lang="en-GB" dirty="0"/>
                  <a:t> has no effect on off-specular scattering!</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14:m>
                  <m:oMath xmlns:m="http://schemas.openxmlformats.org/officeDocument/2006/math">
                    <m:sSub>
                      <m:sSubPr>
                        <m:ctrlPr>
                          <a:rPr lang="en-GB" b="1" i="1" smtClean="0">
                            <a:latin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𝝈</m:t>
                        </m:r>
                      </m:e>
                      <m:sub>
                        <m:r>
                          <a:rPr lang="en-GB" b="1" i="1" smtClean="0">
                            <a:latin typeface="Cambria Math" panose="02040503050406030204" pitchFamily="18" charset="0"/>
                            <a:ea typeface="Cambria Math" panose="02040503050406030204" pitchFamily="18" charset="0"/>
                          </a:rPr>
                          <m:t>𝑺𝒕𝒓𝒖𝒄𝒕𝒖𝒓𝒂𝒍</m:t>
                        </m:r>
                      </m:sub>
                    </m:sSub>
                  </m:oMath>
                </a14:m>
                <a:r>
                  <a:rPr lang="en-GB" dirty="0"/>
                  <a:t> is solely responsible for the off-specular reflectivity.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Hence it is possible to use a combination of specular and offspecular scattering to split the two components to first approximation.</a:t>
                </a:r>
              </a:p>
              <a:p>
                <a:pPr marL="285750" indent="-285750">
                  <a:buFont typeface="Arial" panose="020B0604020202020204" pitchFamily="34" charset="0"/>
                  <a:buChar char="•"/>
                </a:pPr>
                <a:endParaRPr lang="en-GB" dirty="0"/>
              </a:p>
            </p:txBody>
          </p:sp>
        </mc:Choice>
        <mc:Fallback xmlns="">
          <p:sp>
            <p:nvSpPr>
              <p:cNvPr id="10" name="Rectangle 9"/>
              <p:cNvSpPr>
                <a:spLocks noRot="1" noChangeAspect="1" noMove="1" noResize="1" noEditPoints="1" noAdjustHandles="1" noChangeArrowheads="1" noChangeShapeType="1" noTextEdit="1"/>
              </p:cNvSpPr>
              <p:nvPr/>
            </p:nvSpPr>
            <p:spPr>
              <a:xfrm>
                <a:off x="481482" y="1022234"/>
                <a:ext cx="3623987" cy="3442609"/>
              </a:xfrm>
              <a:prstGeom prst="rect">
                <a:avLst/>
              </a:prstGeom>
              <a:blipFill>
                <a:blip r:embed="rId4"/>
                <a:stretch>
                  <a:fillRect l="-1178" t="-1064" r="-2694"/>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CEB80B57-CF8A-4D77-A988-653F7E277DE5}"/>
              </a:ext>
            </a:extLst>
          </p:cNvPr>
          <p:cNvSpPr>
            <a:spLocks noGrp="1"/>
          </p:cNvSpPr>
          <p:nvPr>
            <p:ph type="sldNum" sz="quarter" idx="12"/>
          </p:nvPr>
        </p:nvSpPr>
        <p:spPr>
          <a:xfrm>
            <a:off x="9448800" y="6443281"/>
            <a:ext cx="2743200" cy="365125"/>
          </a:xfrm>
        </p:spPr>
        <p:txBody>
          <a:bodyPr/>
          <a:lstStyle/>
          <a:p>
            <a:fld id="{BBAAB195-B577-5546-8349-9DDA93B6129E}" type="slidenum">
              <a:rPr lang="en-US" sz="1800" smtClean="0">
                <a:solidFill>
                  <a:srgbClr val="003088"/>
                </a:solidFill>
              </a:rPr>
              <a:t>22</a:t>
            </a:fld>
            <a:endParaRPr lang="en-US" sz="1800" dirty="0">
              <a:solidFill>
                <a:srgbClr val="003088"/>
              </a:solidFill>
            </a:endParaRPr>
          </a:p>
        </p:txBody>
      </p:sp>
    </p:spTree>
    <p:extLst>
      <p:ext uri="{BB962C8B-B14F-4D97-AF65-F5344CB8AC3E}">
        <p14:creationId xmlns:p14="http://schemas.microsoft.com/office/powerpoint/2010/main" val="81638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1" y="0"/>
            <a:ext cx="8229600" cy="725280"/>
          </a:xfrm>
        </p:spPr>
        <p:txBody>
          <a:bodyPr>
            <a:normAutofit/>
          </a:bodyPr>
          <a:lstStyle/>
          <a:p>
            <a:r>
              <a:rPr lang="en-GB" sz="3600" dirty="0">
                <a:solidFill>
                  <a:srgbClr val="003088"/>
                </a:solidFill>
              </a:rPr>
              <a:t>Correlated interface roughness</a:t>
            </a:r>
          </a:p>
        </p:txBody>
      </p:sp>
      <p:pic>
        <p:nvPicPr>
          <p:cNvPr id="4" name="Picture 3"/>
          <p:cNvPicPr>
            <a:picLocks noChangeAspect="1"/>
          </p:cNvPicPr>
          <p:nvPr/>
        </p:nvPicPr>
        <p:blipFill>
          <a:blip r:embed="rId2"/>
          <a:stretch>
            <a:fillRect/>
          </a:stretch>
        </p:blipFill>
        <p:spPr>
          <a:xfrm>
            <a:off x="1076595" y="1348794"/>
            <a:ext cx="5217430" cy="3258289"/>
          </a:xfrm>
          <a:prstGeom prst="rect">
            <a:avLst/>
          </a:prstGeom>
        </p:spPr>
      </p:pic>
      <p:sp>
        <p:nvSpPr>
          <p:cNvPr id="5" name="TextBox 4"/>
          <p:cNvSpPr txBox="1"/>
          <p:nvPr/>
        </p:nvSpPr>
        <p:spPr>
          <a:xfrm>
            <a:off x="2170157" y="6176057"/>
            <a:ext cx="8608679" cy="246221"/>
          </a:xfrm>
          <a:prstGeom prst="rect">
            <a:avLst/>
          </a:prstGeom>
          <a:noFill/>
        </p:spPr>
        <p:txBody>
          <a:bodyPr wrap="square" rtlCol="0">
            <a:spAutoFit/>
          </a:bodyPr>
          <a:lstStyle/>
          <a:p>
            <a:r>
              <a:rPr lang="en-GB" sz="1000" i="1" dirty="0"/>
              <a:t>D. E. Savage et al, J </a:t>
            </a:r>
            <a:r>
              <a:rPr lang="en-GB" sz="1000" i="1" dirty="0" err="1"/>
              <a:t>Appl</a:t>
            </a:r>
            <a:r>
              <a:rPr lang="en-GB" sz="1000" i="1" dirty="0"/>
              <a:t> Phys </a:t>
            </a:r>
            <a:r>
              <a:rPr lang="en-GB" sz="1000" b="1" i="1" dirty="0"/>
              <a:t>1992</a:t>
            </a:r>
            <a:r>
              <a:rPr lang="en-GB" sz="1000" i="1" dirty="0"/>
              <a:t>, 71, 3282  ,     </a:t>
            </a:r>
            <a:r>
              <a:rPr lang="en-GB" sz="1000" dirty="0"/>
              <a:t>I. Pape, </a:t>
            </a:r>
            <a:r>
              <a:rPr lang="en-GB" sz="1000" i="1" dirty="0"/>
              <a:t>et al</a:t>
            </a:r>
            <a:r>
              <a:rPr lang="en-GB" sz="1000" dirty="0"/>
              <a:t>, Physica B 253, 278 (</a:t>
            </a:r>
            <a:r>
              <a:rPr lang="en-GB" sz="1000" b="1" dirty="0"/>
              <a:t>1998</a:t>
            </a:r>
            <a:r>
              <a:rPr lang="en-GB" sz="1000" dirty="0"/>
              <a:t>).    , V. Holy, </a:t>
            </a:r>
            <a:r>
              <a:rPr lang="en-GB" sz="1000" i="1" dirty="0"/>
              <a:t>et al </a:t>
            </a:r>
            <a:r>
              <a:rPr lang="en-GB" sz="1000" dirty="0"/>
              <a:t>, Phys. Rev. B 47, 15896 (</a:t>
            </a:r>
            <a:r>
              <a:rPr lang="en-GB" sz="1000" b="1" dirty="0"/>
              <a:t>1993</a:t>
            </a:r>
            <a:r>
              <a:rPr lang="en-GB" sz="1000" dirty="0"/>
              <a:t>).</a:t>
            </a:r>
            <a:endParaRPr lang="en-GB" sz="1000" i="1" dirty="0"/>
          </a:p>
        </p:txBody>
      </p:sp>
      <p:sp>
        <p:nvSpPr>
          <p:cNvPr id="6" name="TextBox 5"/>
          <p:cNvSpPr txBox="1"/>
          <p:nvPr/>
        </p:nvSpPr>
        <p:spPr>
          <a:xfrm>
            <a:off x="506014" y="4686953"/>
            <a:ext cx="11233404" cy="646331"/>
          </a:xfrm>
          <a:prstGeom prst="rect">
            <a:avLst/>
          </a:prstGeom>
          <a:noFill/>
        </p:spPr>
        <p:txBody>
          <a:bodyPr wrap="square" rtlCol="0">
            <a:spAutoFit/>
          </a:bodyPr>
          <a:lstStyle/>
          <a:p>
            <a:pPr marL="285750" indent="-285750">
              <a:buFont typeface="Arial" panose="020B0604020202020204" pitchFamily="34" charset="0"/>
              <a:buChar char="•"/>
            </a:pPr>
            <a:r>
              <a:rPr lang="en-GB" dirty="0"/>
              <a:t>The degree of correlation between interfaces results in a change in the width of the Bragg peaks and fringes in the specular data. It can also lead to features and scatter in the offspecular.</a:t>
            </a:r>
          </a:p>
        </p:txBody>
      </p:sp>
      <p:sp>
        <p:nvSpPr>
          <p:cNvPr id="7" name="TextBox 6"/>
          <p:cNvSpPr txBox="1"/>
          <p:nvPr/>
        </p:nvSpPr>
        <p:spPr>
          <a:xfrm>
            <a:off x="506014" y="766386"/>
            <a:ext cx="7614303" cy="369332"/>
          </a:xfrm>
          <a:prstGeom prst="rect">
            <a:avLst/>
          </a:prstGeom>
          <a:noFill/>
        </p:spPr>
        <p:txBody>
          <a:bodyPr wrap="square" rtlCol="0">
            <a:spAutoFit/>
          </a:bodyPr>
          <a:lstStyle/>
          <a:p>
            <a:pPr marL="285750" indent="-285750">
              <a:buFont typeface="Arial" panose="020B0604020202020204" pitchFamily="34" charset="0"/>
              <a:buChar char="•"/>
            </a:pPr>
            <a:r>
              <a:rPr lang="en-GB" dirty="0"/>
              <a:t>Be aware roughness has many guises, for example</a:t>
            </a:r>
          </a:p>
        </p:txBody>
      </p:sp>
      <p:sp>
        <p:nvSpPr>
          <p:cNvPr id="3" name="Slide Number Placeholder 2">
            <a:extLst>
              <a:ext uri="{FF2B5EF4-FFF2-40B4-BE49-F238E27FC236}">
                <a16:creationId xmlns:a16="http://schemas.microsoft.com/office/drawing/2014/main" id="{038DED57-F3EA-47C7-80FE-17EFEDB2E593}"/>
              </a:ext>
            </a:extLst>
          </p:cNvPr>
          <p:cNvSpPr>
            <a:spLocks noGrp="1"/>
          </p:cNvSpPr>
          <p:nvPr>
            <p:ph type="sldNum" sz="quarter" idx="12"/>
          </p:nvPr>
        </p:nvSpPr>
        <p:spPr>
          <a:xfrm>
            <a:off x="9407236" y="6476134"/>
            <a:ext cx="2743200" cy="365125"/>
          </a:xfrm>
        </p:spPr>
        <p:txBody>
          <a:bodyPr/>
          <a:lstStyle/>
          <a:p>
            <a:fld id="{BBAAB195-B577-5546-8349-9DDA93B6129E}" type="slidenum">
              <a:rPr lang="en-US" sz="1800" smtClean="0">
                <a:solidFill>
                  <a:srgbClr val="003088"/>
                </a:solidFill>
              </a:rPr>
              <a:t>23</a:t>
            </a:fld>
            <a:endParaRPr lang="en-US" sz="1800" dirty="0">
              <a:solidFill>
                <a:srgbClr val="003088"/>
              </a:solidFill>
            </a:endParaRPr>
          </a:p>
        </p:txBody>
      </p:sp>
      <p:sp>
        <p:nvSpPr>
          <p:cNvPr id="8" name="TextBox 7">
            <a:extLst>
              <a:ext uri="{FF2B5EF4-FFF2-40B4-BE49-F238E27FC236}">
                <a16:creationId xmlns:a16="http://schemas.microsoft.com/office/drawing/2014/main" id="{72821078-E634-C4F1-2972-5D153776BABE}"/>
              </a:ext>
            </a:extLst>
          </p:cNvPr>
          <p:cNvSpPr txBox="1"/>
          <p:nvPr/>
        </p:nvSpPr>
        <p:spPr>
          <a:xfrm>
            <a:off x="6742545" y="1679595"/>
            <a:ext cx="3759200" cy="2585323"/>
          </a:xfrm>
          <a:prstGeom prst="rect">
            <a:avLst/>
          </a:prstGeom>
          <a:noFill/>
        </p:spPr>
        <p:txBody>
          <a:bodyPr wrap="square" rtlCol="0">
            <a:spAutoFit/>
          </a:bodyPr>
          <a:lstStyle/>
          <a:p>
            <a:pPr marL="342900" indent="-342900">
              <a:buAutoNum type="alphaLcParenR"/>
            </a:pPr>
            <a:r>
              <a:rPr lang="en-GB" dirty="0"/>
              <a:t>Perfectly flat and perfectly correlated interfaces</a:t>
            </a:r>
          </a:p>
          <a:p>
            <a:pPr marL="342900" indent="-342900">
              <a:buAutoNum type="alphaLcParenR"/>
            </a:pPr>
            <a:endParaRPr lang="en-GB" dirty="0"/>
          </a:p>
          <a:p>
            <a:pPr marL="342900" indent="-342900">
              <a:buAutoNum type="alphaLcParenR"/>
            </a:pPr>
            <a:r>
              <a:rPr lang="en-GB" dirty="0"/>
              <a:t>Correlated interfaces</a:t>
            </a:r>
          </a:p>
          <a:p>
            <a:pPr marL="342900" indent="-342900">
              <a:buAutoNum type="alphaLcParenR"/>
            </a:pPr>
            <a:endParaRPr lang="en-GB" dirty="0"/>
          </a:p>
          <a:p>
            <a:pPr marL="342900" indent="-342900">
              <a:buAutoNum type="alphaLcParenR"/>
            </a:pPr>
            <a:r>
              <a:rPr lang="en-GB" dirty="0"/>
              <a:t>Uncorrelated interfaces</a:t>
            </a:r>
          </a:p>
          <a:p>
            <a:pPr marL="342900" indent="-342900">
              <a:buAutoNum type="alphaLcParenR"/>
            </a:pPr>
            <a:endParaRPr lang="en-GB" dirty="0"/>
          </a:p>
          <a:p>
            <a:r>
              <a:rPr lang="en-GB" dirty="0"/>
              <a:t>The degree of correlation is often defined by a correlation length. </a:t>
            </a:r>
          </a:p>
        </p:txBody>
      </p:sp>
    </p:spTree>
    <p:extLst>
      <p:ext uri="{BB962C8B-B14F-4D97-AF65-F5344CB8AC3E}">
        <p14:creationId xmlns:p14="http://schemas.microsoft.com/office/powerpoint/2010/main" val="3313646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004"/>
            <a:ext cx="8686800" cy="1143000"/>
          </a:xfrm>
        </p:spPr>
        <p:txBody>
          <a:bodyPr>
            <a:normAutofit/>
          </a:bodyPr>
          <a:lstStyle/>
          <a:p>
            <a:r>
              <a:rPr lang="en-GB" sz="3600" b="0" dirty="0">
                <a:solidFill>
                  <a:srgbClr val="003088"/>
                </a:solidFill>
              </a:rPr>
              <a:t>Offspecular (diffuse) reflectivity</a:t>
            </a:r>
          </a:p>
        </p:txBody>
      </p:sp>
      <mc:AlternateContent xmlns:mc="http://schemas.openxmlformats.org/markup-compatibility/2006" xmlns:a14="http://schemas.microsoft.com/office/drawing/2010/main">
        <mc:Choice Requires="a14">
          <p:sp>
            <p:nvSpPr>
              <p:cNvPr id="3" name="Text Placeholder 2"/>
              <p:cNvSpPr>
                <a:spLocks noGrp="1"/>
              </p:cNvSpPr>
              <p:nvPr>
                <p:ph type="body" idx="1"/>
              </p:nvPr>
            </p:nvSpPr>
            <p:spPr>
              <a:xfrm>
                <a:off x="351696" y="819704"/>
                <a:ext cx="8686800" cy="4205288"/>
              </a:xfrm>
            </p:spPr>
            <p:txBody>
              <a:bodyPr/>
              <a:lstStyle/>
              <a:p>
                <a:r>
                  <a:rPr lang="en-GB" sz="1400" dirty="0">
                    <a:solidFill>
                      <a:srgbClr val="003088"/>
                    </a:solidFill>
                    <a:latin typeface="+mn-lt"/>
                  </a:rPr>
                  <a:t>Offspecular scattering probes information form the pane of the sample </a:t>
                </a:r>
                <a14:m>
                  <m:oMath xmlns:m="http://schemas.openxmlformats.org/officeDocument/2006/math">
                    <m:sSub>
                      <m:sSubPr>
                        <m:ctrlPr>
                          <a:rPr lang="en-GB" sz="1400" i="1">
                            <a:solidFill>
                              <a:srgbClr val="003088"/>
                            </a:solidFill>
                            <a:latin typeface="Cambria Math" panose="02040503050406030204" pitchFamily="18" charset="0"/>
                          </a:rPr>
                        </m:ctrlPr>
                      </m:sSubPr>
                      <m:e>
                        <m:r>
                          <a:rPr lang="en-GB" sz="1400" i="1">
                            <a:solidFill>
                              <a:srgbClr val="003088"/>
                            </a:solidFill>
                            <a:latin typeface="Cambria Math" panose="02040503050406030204" pitchFamily="18" charset="0"/>
                          </a:rPr>
                          <m:t>𝑄</m:t>
                        </m:r>
                      </m:e>
                      <m:sub>
                        <m:r>
                          <a:rPr lang="en-GB" sz="1400" i="1">
                            <a:solidFill>
                              <a:srgbClr val="003088"/>
                            </a:solidFill>
                            <a:latin typeface="Cambria Math" panose="02040503050406030204" pitchFamily="18" charset="0"/>
                          </a:rPr>
                          <m:t>𝑥</m:t>
                        </m:r>
                      </m:sub>
                    </m:sSub>
                  </m:oMath>
                </a14:m>
                <a:r>
                  <a:rPr lang="en-GB" sz="1400" dirty="0">
                    <a:solidFill>
                      <a:srgbClr val="003088"/>
                    </a:solidFill>
                    <a:latin typeface="+mn-lt"/>
                  </a:rPr>
                  <a:t> on the length scale of approximately 0.5</a:t>
                </a:r>
                <a:r>
                  <a:rPr lang="en-GB" sz="1400" dirty="0">
                    <a:solidFill>
                      <a:srgbClr val="003088"/>
                    </a:solidFill>
                    <a:latin typeface="+mn-lt"/>
                    <a:ea typeface="Cambria Math" panose="02040503050406030204" pitchFamily="18" charset="0"/>
                  </a:rPr>
                  <a:t> </a:t>
                </a:r>
                <a14:m>
                  <m:oMath xmlns:m="http://schemas.openxmlformats.org/officeDocument/2006/math">
                    <m:r>
                      <a:rPr lang="en-GB" sz="1400" i="1">
                        <a:solidFill>
                          <a:srgbClr val="003088"/>
                        </a:solidFill>
                        <a:latin typeface="Cambria Math" panose="02040503050406030204" pitchFamily="18" charset="0"/>
                        <a:ea typeface="Cambria Math" panose="02040503050406030204" pitchFamily="18" charset="0"/>
                      </a:rPr>
                      <m:t>𝜇</m:t>
                    </m:r>
                    <m:r>
                      <a:rPr lang="en-GB" sz="1400" i="1">
                        <a:solidFill>
                          <a:srgbClr val="003088"/>
                        </a:solidFill>
                        <a:latin typeface="Cambria Math" panose="02040503050406030204" pitchFamily="18" charset="0"/>
                        <a:ea typeface="Cambria Math" panose="02040503050406030204" pitchFamily="18" charset="0"/>
                      </a:rPr>
                      <m:t>𝑚</m:t>
                    </m:r>
                  </m:oMath>
                </a14:m>
                <a:r>
                  <a:rPr lang="en-GB" sz="1400" dirty="0">
                    <a:solidFill>
                      <a:srgbClr val="003088"/>
                    </a:solidFill>
                    <a:latin typeface="+mn-lt"/>
                  </a:rPr>
                  <a:t> to 50 </a:t>
                </a:r>
                <a14:m>
                  <m:oMath xmlns:m="http://schemas.openxmlformats.org/officeDocument/2006/math">
                    <m:r>
                      <a:rPr lang="en-GB" sz="1400" i="1">
                        <a:solidFill>
                          <a:srgbClr val="003088"/>
                        </a:solidFill>
                        <a:latin typeface="Cambria Math" panose="02040503050406030204" pitchFamily="18" charset="0"/>
                        <a:ea typeface="Cambria Math" panose="02040503050406030204" pitchFamily="18" charset="0"/>
                      </a:rPr>
                      <m:t>𝜇</m:t>
                    </m:r>
                    <m:r>
                      <a:rPr lang="en-GB" sz="1400" i="1">
                        <a:solidFill>
                          <a:srgbClr val="003088"/>
                        </a:solidFill>
                        <a:latin typeface="Cambria Math" panose="02040503050406030204" pitchFamily="18" charset="0"/>
                        <a:ea typeface="Cambria Math" panose="02040503050406030204" pitchFamily="18" charset="0"/>
                      </a:rPr>
                      <m:t>𝑚</m:t>
                    </m:r>
                  </m:oMath>
                </a14:m>
                <a:r>
                  <a:rPr lang="en-GB" sz="1400" dirty="0">
                    <a:solidFill>
                      <a:srgbClr val="003088"/>
                    </a:solidFill>
                    <a:latin typeface="+mn-lt"/>
                  </a:rPr>
                  <a:t>.</a:t>
                </a:r>
                <a:r>
                  <a:rPr lang="en-GB" sz="1200" i="1" dirty="0">
                    <a:solidFill>
                      <a:srgbClr val="003088"/>
                    </a:solidFill>
                    <a:latin typeface="+mn-lt"/>
                  </a:rPr>
                  <a:t>)</a:t>
                </a:r>
              </a:p>
              <a:p>
                <a:endParaRPr lang="en-GB" sz="1400" dirty="0">
                  <a:solidFill>
                    <a:srgbClr val="003088"/>
                  </a:solidFill>
                  <a:latin typeface="+mn-lt"/>
                </a:endParaRPr>
              </a:p>
              <a:p>
                <a:r>
                  <a:rPr lang="en-GB" sz="1400" dirty="0">
                    <a:solidFill>
                      <a:srgbClr val="003088"/>
                    </a:solidFill>
                    <a:latin typeface="+mn-lt"/>
                  </a:rPr>
                  <a:t>Spin-echo reflectometry gives information on the length scales of 10</a:t>
                </a:r>
                <a:r>
                  <a:rPr lang="en-GB" sz="1400" dirty="0">
                    <a:solidFill>
                      <a:srgbClr val="003088"/>
                    </a:solidFill>
                    <a:latin typeface="+mn-lt"/>
                    <a:ea typeface="Cambria Math" panose="02040503050406030204" pitchFamily="18" charset="0"/>
                  </a:rPr>
                  <a:t> </a:t>
                </a:r>
                <a14:m>
                  <m:oMath xmlns:m="http://schemas.openxmlformats.org/officeDocument/2006/math">
                    <m:r>
                      <a:rPr lang="en-GB" sz="1400" i="1">
                        <a:solidFill>
                          <a:srgbClr val="003088"/>
                        </a:solidFill>
                        <a:latin typeface="Cambria Math" panose="02040503050406030204" pitchFamily="18" charset="0"/>
                        <a:ea typeface="Cambria Math" panose="02040503050406030204" pitchFamily="18" charset="0"/>
                      </a:rPr>
                      <m:t>𝑛𝑚</m:t>
                    </m:r>
                  </m:oMath>
                </a14:m>
                <a:r>
                  <a:rPr lang="en-GB" sz="1400" dirty="0">
                    <a:solidFill>
                      <a:srgbClr val="003088"/>
                    </a:solidFill>
                    <a:latin typeface="+mn-lt"/>
                  </a:rPr>
                  <a:t> to 10</a:t>
                </a:r>
                <a:r>
                  <a:rPr lang="en-GB" sz="1400" dirty="0">
                    <a:solidFill>
                      <a:srgbClr val="003088"/>
                    </a:solidFill>
                    <a:latin typeface="+mn-lt"/>
                    <a:ea typeface="Cambria Math" panose="02040503050406030204" pitchFamily="18" charset="0"/>
                  </a:rPr>
                  <a:t> </a:t>
                </a:r>
                <a14:m>
                  <m:oMath xmlns:m="http://schemas.openxmlformats.org/officeDocument/2006/math">
                    <m:r>
                      <a:rPr lang="en-GB" sz="1400" i="1">
                        <a:solidFill>
                          <a:srgbClr val="003088"/>
                        </a:solidFill>
                        <a:latin typeface="Cambria Math" panose="02040503050406030204" pitchFamily="18" charset="0"/>
                        <a:ea typeface="Cambria Math" panose="02040503050406030204" pitchFamily="18" charset="0"/>
                      </a:rPr>
                      <m:t>𝜇</m:t>
                    </m:r>
                    <m:r>
                      <a:rPr lang="en-GB" sz="1400" i="1">
                        <a:solidFill>
                          <a:srgbClr val="003088"/>
                        </a:solidFill>
                        <a:latin typeface="Cambria Math" panose="02040503050406030204" pitchFamily="18" charset="0"/>
                        <a:ea typeface="Cambria Math" panose="02040503050406030204" pitchFamily="18" charset="0"/>
                      </a:rPr>
                      <m:t>𝑚</m:t>
                    </m:r>
                  </m:oMath>
                </a14:m>
                <a:r>
                  <a:rPr lang="en-GB" sz="1400" dirty="0">
                    <a:solidFill>
                      <a:srgbClr val="003088"/>
                    </a:solidFill>
                    <a:latin typeface="+mn-lt"/>
                  </a:rPr>
                  <a:t>.</a:t>
                </a:r>
              </a:p>
              <a:p>
                <a:endParaRPr lang="en-GB" sz="1400" dirty="0">
                  <a:solidFill>
                    <a:srgbClr val="003088"/>
                  </a:solidFill>
                  <a:latin typeface="+mn-lt"/>
                </a:endParaRPr>
              </a:p>
              <a:p>
                <a:r>
                  <a:rPr lang="en-GB" sz="1400" dirty="0">
                    <a:solidFill>
                      <a:srgbClr val="003088"/>
                    </a:solidFill>
                    <a:latin typeface="+mn-lt"/>
                  </a:rPr>
                  <a:t>This is beyond the scope of this lecture.</a:t>
                </a:r>
              </a:p>
            </p:txBody>
          </p:sp>
        </mc:Choice>
        <mc:Fallback xmlns="">
          <p:sp>
            <p:nvSpPr>
              <p:cNvPr id="3" name="Text Placeholder 2"/>
              <p:cNvSpPr>
                <a:spLocks noGrp="1" noRot="1" noChangeAspect="1" noMove="1" noResize="1" noEditPoints="1" noAdjustHandles="1" noChangeArrowheads="1" noChangeShapeType="1" noTextEdit="1"/>
              </p:cNvSpPr>
              <p:nvPr>
                <p:ph type="body" idx="1"/>
              </p:nvPr>
            </p:nvSpPr>
            <p:spPr>
              <a:xfrm>
                <a:off x="351696" y="819704"/>
                <a:ext cx="8686800" cy="4205288"/>
              </a:xfrm>
              <a:blipFill>
                <a:blip r:embed="rId2"/>
                <a:stretch>
                  <a:fillRect l="-140" t="-580"/>
                </a:stretch>
              </a:blipFill>
            </p:spPr>
            <p:txBody>
              <a:bodyPr/>
              <a:lstStyle/>
              <a:p>
                <a:r>
                  <a:rPr lang="en-GB">
                    <a:noFill/>
                  </a:rPr>
                  <a:t> </a:t>
                </a:r>
              </a:p>
            </p:txBody>
          </p:sp>
        </mc:Fallback>
      </mc:AlternateContent>
      <p:pic>
        <p:nvPicPr>
          <p:cNvPr id="30" name="Picture 29"/>
          <p:cNvPicPr>
            <a:picLocks noChangeAspect="1"/>
          </p:cNvPicPr>
          <p:nvPr/>
        </p:nvPicPr>
        <p:blipFill>
          <a:blip r:embed="rId3"/>
          <a:stretch>
            <a:fillRect/>
          </a:stretch>
        </p:blipFill>
        <p:spPr>
          <a:xfrm>
            <a:off x="1968113" y="2626839"/>
            <a:ext cx="4013650" cy="3215236"/>
          </a:xfrm>
          <a:prstGeom prst="rect">
            <a:avLst/>
          </a:prstGeom>
        </p:spPr>
      </p:pic>
      <p:sp>
        <p:nvSpPr>
          <p:cNvPr id="31" name="TextBox 30"/>
          <p:cNvSpPr txBox="1"/>
          <p:nvPr/>
        </p:nvSpPr>
        <p:spPr>
          <a:xfrm>
            <a:off x="2421204" y="5999774"/>
            <a:ext cx="3673785" cy="307777"/>
          </a:xfrm>
          <a:prstGeom prst="rect">
            <a:avLst/>
          </a:prstGeom>
          <a:noFill/>
        </p:spPr>
        <p:txBody>
          <a:bodyPr wrap="square" rtlCol="0">
            <a:spAutoFit/>
          </a:bodyPr>
          <a:lstStyle/>
          <a:p>
            <a:r>
              <a:rPr lang="en-GB" sz="1400" dirty="0"/>
              <a:t>Magnus </a:t>
            </a:r>
            <a:r>
              <a:rPr lang="en-GB" sz="1400" i="1" dirty="0"/>
              <a:t>et al POLREF Offspecular PA data</a:t>
            </a:r>
          </a:p>
        </p:txBody>
      </p:sp>
      <p:grpSp>
        <p:nvGrpSpPr>
          <p:cNvPr id="39" name="Group 38"/>
          <p:cNvGrpSpPr/>
          <p:nvPr/>
        </p:nvGrpSpPr>
        <p:grpSpPr>
          <a:xfrm>
            <a:off x="6935930" y="2299604"/>
            <a:ext cx="3260754" cy="2746475"/>
            <a:chOff x="5411930" y="2469535"/>
            <a:chExt cx="3260754" cy="2746475"/>
          </a:xfrm>
        </p:grpSpPr>
        <p:pic>
          <p:nvPicPr>
            <p:cNvPr id="29" name="Picture 28"/>
            <p:cNvPicPr>
              <a:picLocks noChangeAspect="1"/>
            </p:cNvPicPr>
            <p:nvPr/>
          </p:nvPicPr>
          <p:blipFill>
            <a:blip r:embed="rId4"/>
            <a:stretch>
              <a:fillRect/>
            </a:stretch>
          </p:blipFill>
          <p:spPr>
            <a:xfrm>
              <a:off x="5411930" y="3128959"/>
              <a:ext cx="2875707" cy="2087051"/>
            </a:xfrm>
            <a:prstGeom prst="rect">
              <a:avLst/>
            </a:prstGeom>
          </p:spPr>
        </p:pic>
        <p:grpSp>
          <p:nvGrpSpPr>
            <p:cNvPr id="38" name="Group 37"/>
            <p:cNvGrpSpPr/>
            <p:nvPr/>
          </p:nvGrpSpPr>
          <p:grpSpPr>
            <a:xfrm>
              <a:off x="6534440" y="2469535"/>
              <a:ext cx="2138244" cy="2058713"/>
              <a:chOff x="6534440" y="2469535"/>
              <a:chExt cx="2138244" cy="2058713"/>
            </a:xfrm>
          </p:grpSpPr>
          <p:cxnSp>
            <p:nvCxnSpPr>
              <p:cNvPr id="33" name="Straight Connector 32"/>
              <p:cNvCxnSpPr/>
              <p:nvPr/>
            </p:nvCxnSpPr>
            <p:spPr>
              <a:xfrm>
                <a:off x="6692113" y="2784388"/>
                <a:ext cx="0" cy="1620000"/>
              </a:xfrm>
              <a:prstGeom prst="line">
                <a:avLst/>
              </a:prstGeom>
              <a:ln w="25400">
                <a:solidFill>
                  <a:schemeClr val="tx1"/>
                </a:solidFill>
                <a:prstDash val="dash"/>
                <a:head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7503557" y="3582156"/>
                <a:ext cx="0" cy="1620000"/>
              </a:xfrm>
              <a:prstGeom prst="line">
                <a:avLst/>
              </a:prstGeom>
              <a:ln w="25400">
                <a:solidFill>
                  <a:schemeClr val="tx1"/>
                </a:solidFill>
                <a:prstDash val="dash"/>
                <a:head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6534440" y="2469535"/>
                    <a:ext cx="3153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𝑧</m:t>
                              </m:r>
                            </m:sub>
                          </m:sSub>
                        </m:oMath>
                      </m:oMathPara>
                    </a14:m>
                    <a:endParaRPr lang="en-GB" dirty="0"/>
                  </a:p>
                </p:txBody>
              </p:sp>
            </mc:Choice>
            <mc:Fallback xmlns="">
              <p:sp>
                <p:nvSpPr>
                  <p:cNvPr id="35" name="TextBox 34"/>
                  <p:cNvSpPr txBox="1">
                    <a:spLocks noRot="1" noChangeAspect="1" noMove="1" noResize="1" noEditPoints="1" noAdjustHandles="1" noChangeArrowheads="1" noChangeShapeType="1" noTextEdit="1"/>
                  </p:cNvSpPr>
                  <p:nvPr/>
                </p:nvSpPr>
                <p:spPr>
                  <a:xfrm>
                    <a:off x="6534440" y="2469535"/>
                    <a:ext cx="315343" cy="276999"/>
                  </a:xfrm>
                  <a:prstGeom prst="rect">
                    <a:avLst/>
                  </a:prstGeom>
                  <a:blipFill>
                    <a:blip r:embed="rId5"/>
                    <a:stretch>
                      <a:fillRect l="-23077"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8346954" y="4251249"/>
                    <a:ext cx="3257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𝑥</m:t>
                              </m:r>
                            </m:sub>
                          </m:sSub>
                        </m:oMath>
                      </m:oMathPara>
                    </a14:m>
                    <a:endParaRPr lang="en-GB" dirty="0"/>
                  </a:p>
                </p:txBody>
              </p:sp>
            </mc:Choice>
            <mc:Fallback xmlns="">
              <p:sp>
                <p:nvSpPr>
                  <p:cNvPr id="36" name="TextBox 35"/>
                  <p:cNvSpPr txBox="1">
                    <a:spLocks noRot="1" noChangeAspect="1" noMove="1" noResize="1" noEditPoints="1" noAdjustHandles="1" noChangeArrowheads="1" noChangeShapeType="1" noTextEdit="1"/>
                  </p:cNvSpPr>
                  <p:nvPr/>
                </p:nvSpPr>
                <p:spPr>
                  <a:xfrm>
                    <a:off x="8346954" y="4251249"/>
                    <a:ext cx="325730" cy="276999"/>
                  </a:xfrm>
                  <a:prstGeom prst="rect">
                    <a:avLst/>
                  </a:prstGeom>
                  <a:blipFill>
                    <a:blip r:embed="rId6"/>
                    <a:stretch>
                      <a:fillRect l="-22222" r="-1852" b="-33333"/>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37" name="Rectangle 36"/>
              <p:cNvSpPr/>
              <p:nvPr/>
            </p:nvSpPr>
            <p:spPr>
              <a:xfrm>
                <a:off x="7149712" y="5044346"/>
                <a:ext cx="3074175" cy="485518"/>
              </a:xfrm>
              <a:prstGeom prst="rect">
                <a:avLst/>
              </a:prstGeom>
            </p:spPr>
            <p:txBody>
              <a:bodyPr wrap="none">
                <a:spAutoFit/>
              </a:bodyPr>
              <a:lstStyle/>
              <a:p>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𝑄</m:t>
                        </m:r>
                      </m:e>
                      <m:sub>
                        <m:r>
                          <a:rPr lang="en-GB" i="1">
                            <a:latin typeface="Cambria Math" panose="02040503050406030204" pitchFamily="18" charset="0"/>
                          </a:rPr>
                          <m:t>𝑥</m:t>
                        </m:r>
                      </m:sub>
                    </m:sSub>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𝜋</m:t>
                        </m:r>
                      </m:num>
                      <m:den>
                        <m:r>
                          <a:rPr lang="en-GB" i="1">
                            <a:latin typeface="Cambria Math" panose="02040503050406030204" pitchFamily="18" charset="0"/>
                            <a:ea typeface="Cambria Math" panose="02040503050406030204" pitchFamily="18" charset="0"/>
                          </a:rPr>
                          <m:t>𝜆</m:t>
                        </m:r>
                      </m:den>
                    </m:f>
                    <m:r>
                      <a:rPr lang="en-GB" i="1">
                        <a:latin typeface="Cambria Math" panose="02040503050406030204" pitchFamily="18" charset="0"/>
                      </a:rPr>
                      <m:t>(</m:t>
                    </m:r>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d>
                          <m:dPr>
                            <m:ctrlPr>
                              <a:rPr lang="en-GB" i="1">
                                <a:latin typeface="Cambria Math" panose="02040503050406030204" pitchFamily="18" charset="0"/>
                              </a:rPr>
                            </m:ctrlPr>
                          </m:dPr>
                          <m:e>
                            <m:r>
                              <a:rPr lang="en-GB" i="1">
                                <a:latin typeface="Cambria Math" panose="02040503050406030204" pitchFamily="18" charset="0"/>
                              </a:rPr>
                              <m:t>2</m:t>
                            </m:r>
                            <m:r>
                              <a:rPr lang="en-GB" i="1">
                                <a:latin typeface="Cambria Math" panose="02040503050406030204" pitchFamily="18" charset="0"/>
                                <a:ea typeface="Cambria Math" panose="02040503050406030204" pitchFamily="18" charset="0"/>
                              </a:rPr>
                              <m:t>𝜃</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𝜃</m:t>
                            </m:r>
                          </m:e>
                        </m:d>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r>
                              <m:rPr>
                                <m:sty m:val="p"/>
                              </m:rPr>
                              <a:rPr lang="en-GB">
                                <a:latin typeface="Cambria Math" panose="02040503050406030204" pitchFamily="18" charset="0"/>
                                <a:ea typeface="Cambria Math" panose="02040503050406030204" pitchFamily="18" charset="0"/>
                              </a:rPr>
                              <m:t>sin</m:t>
                            </m:r>
                          </m:fName>
                          <m:e>
                            <m:r>
                              <a:rPr lang="en-GB" i="1">
                                <a:latin typeface="Cambria Math" panose="02040503050406030204" pitchFamily="18" charset="0"/>
                                <a:ea typeface="Cambria Math" panose="02040503050406030204" pitchFamily="18" charset="0"/>
                              </a:rPr>
                              <m:t>𝜃</m:t>
                            </m:r>
                          </m:e>
                        </m:func>
                      </m:e>
                    </m:func>
                  </m:oMath>
                </a14:m>
                <a:r>
                  <a:rPr lang="en-GB" dirty="0"/>
                  <a:t>)</a:t>
                </a:r>
              </a:p>
            </p:txBody>
          </p:sp>
        </mc:Choice>
        <mc:Fallback xmlns="">
          <p:sp>
            <p:nvSpPr>
              <p:cNvPr id="37" name="Rectangle 36"/>
              <p:cNvSpPr>
                <a:spLocks noRot="1" noChangeAspect="1" noMove="1" noResize="1" noEditPoints="1" noAdjustHandles="1" noChangeArrowheads="1" noChangeShapeType="1" noTextEdit="1"/>
              </p:cNvSpPr>
              <p:nvPr/>
            </p:nvSpPr>
            <p:spPr>
              <a:xfrm>
                <a:off x="7149712" y="5044346"/>
                <a:ext cx="3074175" cy="485518"/>
              </a:xfrm>
              <a:prstGeom prst="rect">
                <a:avLst/>
              </a:prstGeom>
              <a:blipFill>
                <a:blip r:embed="rId7"/>
                <a:stretch>
                  <a:fillRect l="-397" r="-794" b="-6250"/>
                </a:stretch>
              </a:blipFill>
            </p:spPr>
            <p:txBody>
              <a:bodyPr/>
              <a:lstStyle/>
              <a:p>
                <a:r>
                  <a:rPr lang="en-GB">
                    <a:noFill/>
                  </a:rPr>
                  <a:t> </a:t>
                </a:r>
              </a:p>
            </p:txBody>
          </p:sp>
        </mc:Fallback>
      </mc:AlternateContent>
      <p:sp>
        <p:nvSpPr>
          <p:cNvPr id="40" name="TextBox 39"/>
          <p:cNvSpPr txBox="1"/>
          <p:nvPr/>
        </p:nvSpPr>
        <p:spPr>
          <a:xfrm>
            <a:off x="6935930" y="6153662"/>
            <a:ext cx="5182951" cy="738664"/>
          </a:xfrm>
          <a:prstGeom prst="rect">
            <a:avLst/>
          </a:prstGeom>
          <a:noFill/>
        </p:spPr>
        <p:txBody>
          <a:bodyPr wrap="square" rtlCol="0">
            <a:spAutoFit/>
          </a:bodyPr>
          <a:lstStyle/>
          <a:p>
            <a:r>
              <a:rPr lang="en-GB" sz="1200" i="1" dirty="0" err="1">
                <a:latin typeface="Arial" panose="020B0604020202020204" pitchFamily="34" charset="0"/>
                <a:cs typeface="Arial" panose="020B0604020202020204" pitchFamily="34" charset="0"/>
              </a:rPr>
              <a:t>Ott</a:t>
            </a:r>
            <a:r>
              <a:rPr lang="en-GB" sz="1200" i="1" dirty="0">
                <a:latin typeface="Arial" panose="020B0604020202020204" pitchFamily="34" charset="0"/>
                <a:cs typeface="Arial" panose="020B0604020202020204" pitchFamily="34" charset="0"/>
              </a:rPr>
              <a:t> et al, Journal of Applied crystallography, 2011, 44, 359-369)</a:t>
            </a:r>
          </a:p>
          <a:p>
            <a:r>
              <a:rPr lang="en-GB" sz="1200" i="1" dirty="0" err="1">
                <a:latin typeface="Arial" panose="020B0604020202020204" pitchFamily="34" charset="0"/>
                <a:cs typeface="Arial" panose="020B0604020202020204" pitchFamily="34" charset="0"/>
              </a:rPr>
              <a:t>Majkrzak</a:t>
            </a:r>
            <a:r>
              <a:rPr lang="en-GB" sz="1200" i="1" dirty="0">
                <a:latin typeface="Arial" panose="020B0604020202020204" pitchFamily="34" charset="0"/>
                <a:cs typeface="Arial" panose="020B0604020202020204" pitchFamily="34" charset="0"/>
              </a:rPr>
              <a:t> et al, Physical Review A, 89, 033851 (2014)</a:t>
            </a:r>
          </a:p>
          <a:p>
            <a:endParaRPr lang="en-GB" dirty="0"/>
          </a:p>
        </p:txBody>
      </p:sp>
      <p:pic>
        <p:nvPicPr>
          <p:cNvPr id="41" name="Picture 40"/>
          <p:cNvPicPr>
            <a:picLocks noChangeAspect="1"/>
          </p:cNvPicPr>
          <p:nvPr/>
        </p:nvPicPr>
        <p:blipFill>
          <a:blip r:embed="rId8"/>
          <a:stretch>
            <a:fillRect/>
          </a:stretch>
        </p:blipFill>
        <p:spPr>
          <a:xfrm>
            <a:off x="6732016" y="2362721"/>
            <a:ext cx="3594849" cy="2642930"/>
          </a:xfrm>
          <a:prstGeom prst="rect">
            <a:avLst/>
          </a:prstGeom>
        </p:spPr>
      </p:pic>
      <p:sp>
        <p:nvSpPr>
          <p:cNvPr id="4" name="Slide Number Placeholder 2">
            <a:extLst>
              <a:ext uri="{FF2B5EF4-FFF2-40B4-BE49-F238E27FC236}">
                <a16:creationId xmlns:a16="http://schemas.microsoft.com/office/drawing/2014/main" id="{AF97A61A-E795-AC8E-1412-D1885F706F38}"/>
              </a:ext>
            </a:extLst>
          </p:cNvPr>
          <p:cNvSpPr txBox="1">
            <a:spLocks/>
          </p:cNvSpPr>
          <p:nvPr/>
        </p:nvSpPr>
        <p:spPr>
          <a:xfrm>
            <a:off x="9407236" y="647613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mtClean="0">
                <a:solidFill>
                  <a:srgbClr val="003088"/>
                </a:solidFill>
              </a:rPr>
              <a:pPr algn="r"/>
              <a:t>24</a:t>
            </a:fld>
            <a:endParaRPr lang="en-US" dirty="0">
              <a:solidFill>
                <a:srgbClr val="003088"/>
              </a:solidFill>
            </a:endParaRPr>
          </a:p>
        </p:txBody>
      </p:sp>
    </p:spTree>
    <p:extLst>
      <p:ext uri="{BB962C8B-B14F-4D97-AF65-F5344CB8AC3E}">
        <p14:creationId xmlns:p14="http://schemas.microsoft.com/office/powerpoint/2010/main" val="31827104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99"/>
            <a:ext cx="8229600" cy="1000125"/>
          </a:xfrm>
        </p:spPr>
        <p:txBody>
          <a:bodyPr/>
          <a:lstStyle/>
          <a:p>
            <a:r>
              <a:rPr lang="en-GB" sz="3600" dirty="0">
                <a:solidFill>
                  <a:srgbClr val="003088"/>
                </a:solidFill>
              </a:rPr>
              <a:t>The Phase Problem</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 y="774770"/>
            <a:ext cx="4229100"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92375" y="5769155"/>
            <a:ext cx="8078643" cy="369332"/>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solidFill>
                  <a:srgbClr val="FF0000"/>
                </a:solidFill>
                <a:latin typeface="Times New Roman" pitchFamily="18" charset="0"/>
              </a:rPr>
              <a:t>PHASE tells us where the different parts of the object are located! </a:t>
            </a:r>
          </a:p>
        </p:txBody>
      </p:sp>
      <p:sp>
        <p:nvSpPr>
          <p:cNvPr id="5" name="TextBox 4"/>
          <p:cNvSpPr txBox="1"/>
          <p:nvPr/>
        </p:nvSpPr>
        <p:spPr>
          <a:xfrm>
            <a:off x="1628775" y="6486526"/>
            <a:ext cx="2876550" cy="276999"/>
          </a:xfrm>
          <a:prstGeom prst="rect">
            <a:avLst/>
          </a:prstGeom>
          <a:noFill/>
        </p:spPr>
        <p:txBody>
          <a:bodyPr wrap="square" rtlCol="0">
            <a:spAutoFit/>
          </a:bodyPr>
          <a:lstStyle/>
          <a:p>
            <a:r>
              <a:rPr lang="en-GB" sz="1200" dirty="0"/>
              <a:t>Taken from Chapter 2.6 of </a:t>
            </a:r>
            <a:r>
              <a:rPr lang="en-GB" sz="1200" dirty="0" err="1"/>
              <a:t>Sivia</a:t>
            </a:r>
            <a:endParaRPr lang="en-GB" sz="1200" dirty="0"/>
          </a:p>
        </p:txBody>
      </p:sp>
      <mc:AlternateContent xmlns:mc="http://schemas.openxmlformats.org/markup-compatibility/2006" xmlns:a14="http://schemas.microsoft.com/office/drawing/2010/main">
        <mc:Choice Requires="a14">
          <p:sp>
            <p:nvSpPr>
              <p:cNvPr id="6" name="Rectangle 5"/>
              <p:cNvSpPr/>
              <p:nvPr/>
            </p:nvSpPr>
            <p:spPr>
              <a:xfrm>
                <a:off x="5041611" y="732710"/>
                <a:ext cx="6375977" cy="5386090"/>
              </a:xfrm>
              <a:prstGeom prst="rect">
                <a:avLst/>
              </a:prstGeom>
            </p:spPr>
            <p:txBody>
              <a:bodyPr wrap="square">
                <a:spAutoFit/>
              </a:bodyPr>
              <a:lstStyle/>
              <a:p>
                <a:pPr marL="285750" indent="-285750">
                  <a:buFont typeface="Arial" panose="020B0604020202020204" pitchFamily="34" charset="0"/>
                  <a:buChar char="•"/>
                </a:pPr>
                <a:r>
                  <a:rPr lang="en-GB" sz="1400" dirty="0"/>
                  <a:t>Reflectivity suffers from the phase problem as a scattering experiment measures the intensity </a:t>
                </a:r>
                <a14:m>
                  <m:oMath xmlns:m="http://schemas.openxmlformats.org/officeDocument/2006/math">
                    <m:r>
                      <a:rPr lang="en-GB" sz="1400" i="1">
                        <a:latin typeface="Cambria Math"/>
                      </a:rPr>
                      <m:t>𝐼</m:t>
                    </m:r>
                    <m:d>
                      <m:dPr>
                        <m:ctrlPr>
                          <a:rPr lang="en-GB" sz="1400" i="1">
                            <a:latin typeface="Cambria Math" panose="02040503050406030204" pitchFamily="18" charset="0"/>
                          </a:rPr>
                        </m:ctrlPr>
                      </m:dPr>
                      <m:e>
                        <m:r>
                          <a:rPr lang="en-GB" sz="1400" i="1">
                            <a:latin typeface="Cambria Math"/>
                          </a:rPr>
                          <m:t>𝑞</m:t>
                        </m:r>
                      </m:e>
                    </m:d>
                    <m:r>
                      <a:rPr lang="en-GB" sz="1400" i="1">
                        <a:latin typeface="Cambria Math"/>
                      </a:rPr>
                      <m:t>.</m:t>
                    </m:r>
                  </m:oMath>
                </a14:m>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The Intensity </a:t>
                </a:r>
                <a14:m>
                  <m:oMath xmlns:m="http://schemas.openxmlformats.org/officeDocument/2006/math">
                    <m:r>
                      <a:rPr lang="en-GB" sz="1400" i="1">
                        <a:latin typeface="Cambria Math"/>
                      </a:rPr>
                      <m:t>𝐼</m:t>
                    </m:r>
                    <m:d>
                      <m:dPr>
                        <m:ctrlPr>
                          <a:rPr lang="en-GB" sz="1400" i="1">
                            <a:latin typeface="Cambria Math" panose="02040503050406030204" pitchFamily="18" charset="0"/>
                          </a:rPr>
                        </m:ctrlPr>
                      </m:dPr>
                      <m:e>
                        <m:r>
                          <a:rPr lang="en-GB" sz="1400" i="1">
                            <a:latin typeface="Cambria Math"/>
                          </a:rPr>
                          <m:t>𝑞</m:t>
                        </m:r>
                      </m:e>
                    </m:d>
                  </m:oMath>
                </a14:m>
                <a:r>
                  <a:rPr lang="en-GB" sz="1400" dirty="0"/>
                  <a:t> is effectivity the modulus squared (by taking the complex conjugate) of the complex scattering function </a:t>
                </a:r>
                <a14:m>
                  <m:oMath xmlns:m="http://schemas.openxmlformats.org/officeDocument/2006/math">
                    <m:r>
                      <a:rPr lang="en-GB" sz="1400" i="1">
                        <a:latin typeface="Cambria Math"/>
                        <a:ea typeface="Cambria Math"/>
                      </a:rPr>
                      <m:t>𝜓</m:t>
                    </m:r>
                    <m:d>
                      <m:dPr>
                        <m:ctrlPr>
                          <a:rPr lang="en-GB" sz="1400" i="1">
                            <a:latin typeface="Cambria Math" panose="02040503050406030204" pitchFamily="18" charset="0"/>
                            <a:ea typeface="Cambria Math"/>
                          </a:rPr>
                        </m:ctrlPr>
                      </m:dPr>
                      <m:e>
                        <m:r>
                          <a:rPr lang="en-GB" sz="1400" i="1">
                            <a:latin typeface="Cambria Math"/>
                            <a:ea typeface="Cambria Math"/>
                          </a:rPr>
                          <m:t>𝑞</m:t>
                        </m:r>
                      </m:e>
                    </m:d>
                  </m:oMath>
                </a14:m>
                <a:r>
                  <a:rPr lang="en-GB" sz="1400" dirty="0"/>
                  <a:t>. Hence all complex components that represent the phase information are lost.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What is left is the modulus squared of the amplitude, </a:t>
                </a:r>
                <a:r>
                  <a:rPr lang="en-GB" sz="1400" dirty="0" err="1"/>
                  <a:t>ie</a:t>
                </a:r>
                <a:r>
                  <a:rPr lang="en-GB" sz="1400" dirty="0"/>
                  <a:t> the real components. This is what is measured via counting.</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This is called a loss of uniqueness as the amplitude is insensitive to translation.</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Here the amplitude information is swapped between the figures but because the phase information is still there the basic picture is recovered though distorted as is amplitudes are all off!</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Note! Without the phase information you can get multiple solutions when fitting a reflectivity data set.</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p:txBody>
          </p:sp>
        </mc:Choice>
        <mc:Fallback xmlns="">
          <p:sp>
            <p:nvSpPr>
              <p:cNvPr id="6" name="Rectangle 5"/>
              <p:cNvSpPr>
                <a:spLocks noRot="1" noChangeAspect="1" noMove="1" noResize="1" noEditPoints="1" noAdjustHandles="1" noChangeArrowheads="1" noChangeShapeType="1" noTextEdit="1"/>
              </p:cNvSpPr>
              <p:nvPr/>
            </p:nvSpPr>
            <p:spPr>
              <a:xfrm>
                <a:off x="5041611" y="732710"/>
                <a:ext cx="6375977" cy="5386090"/>
              </a:xfrm>
              <a:prstGeom prst="rect">
                <a:avLst/>
              </a:prstGeom>
              <a:blipFill>
                <a:blip r:embed="rId3"/>
                <a:stretch>
                  <a:fillRect l="-96" t="-226" r="-5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815321" y="1425486"/>
                <a:ext cx="3133358" cy="369332"/>
              </a:xfrm>
              <a:prstGeom prst="rect">
                <a:avLst/>
              </a:prstGeom>
              <a:noFill/>
            </p:spPr>
            <p:txBody>
              <a:bodyPr wrap="none" rtlCol="0">
                <a:spAutoFit/>
              </a:bodyPr>
              <a:lstStyle/>
              <a:p>
                <a14:m>
                  <m:oMath xmlns:m="http://schemas.openxmlformats.org/officeDocument/2006/math">
                    <m:r>
                      <a:rPr lang="en-GB" i="1">
                        <a:latin typeface="Cambria Math"/>
                      </a:rPr>
                      <m:t>𝐼</m:t>
                    </m:r>
                    <m:d>
                      <m:dPr>
                        <m:ctrlPr>
                          <a:rPr lang="en-GB" i="1">
                            <a:latin typeface="Cambria Math" panose="02040503050406030204" pitchFamily="18" charset="0"/>
                          </a:rPr>
                        </m:ctrlPr>
                      </m:dPr>
                      <m:e>
                        <m:r>
                          <a:rPr lang="en-GB" i="1">
                            <a:latin typeface="Cambria Math"/>
                          </a:rPr>
                          <m:t>𝑞</m:t>
                        </m:r>
                      </m:e>
                    </m:d>
                    <m:r>
                      <a:rPr lang="en-GB" i="1">
                        <a:latin typeface="Cambria Math"/>
                      </a:rPr>
                      <m:t>= </m:t>
                    </m:r>
                    <m:sSup>
                      <m:sSupPr>
                        <m:ctrlPr>
                          <a:rPr lang="en-GB" i="1">
                            <a:latin typeface="Cambria Math" panose="02040503050406030204" pitchFamily="18" charset="0"/>
                          </a:rPr>
                        </m:ctrlPr>
                      </m:sSupPr>
                      <m:e>
                        <m:d>
                          <m:dPr>
                            <m:begChr m:val="|"/>
                            <m:endChr m:val="|"/>
                            <m:ctrlPr>
                              <a:rPr lang="en-GB" i="1">
                                <a:latin typeface="Cambria Math" panose="02040503050406030204" pitchFamily="18" charset="0"/>
                              </a:rPr>
                            </m:ctrlPr>
                          </m:dPr>
                          <m:e>
                            <m:r>
                              <a:rPr lang="en-GB" i="1">
                                <a:latin typeface="Cambria Math"/>
                                <a:ea typeface="Cambria Math"/>
                              </a:rPr>
                              <m:t>𝜓</m:t>
                            </m:r>
                            <m:d>
                              <m:dPr>
                                <m:ctrlPr>
                                  <a:rPr lang="en-GB" i="1">
                                    <a:latin typeface="Cambria Math" panose="02040503050406030204" pitchFamily="18" charset="0"/>
                                    <a:ea typeface="Cambria Math"/>
                                  </a:rPr>
                                </m:ctrlPr>
                              </m:dPr>
                              <m:e>
                                <m:r>
                                  <a:rPr lang="en-GB" i="1">
                                    <a:latin typeface="Cambria Math"/>
                                    <a:ea typeface="Cambria Math"/>
                                  </a:rPr>
                                  <m:t>𝑞</m:t>
                                </m:r>
                              </m:e>
                            </m:d>
                          </m:e>
                        </m:d>
                      </m:e>
                      <m:sup>
                        <m:r>
                          <a:rPr lang="en-GB" i="1">
                            <a:latin typeface="Cambria Math"/>
                          </a:rPr>
                          <m:t>2</m:t>
                        </m:r>
                      </m:sup>
                    </m:sSup>
                    <m:r>
                      <a:rPr lang="en-GB" i="1">
                        <a:latin typeface="Cambria Math"/>
                      </a:rPr>
                      <m:t>=</m:t>
                    </m:r>
                    <m:r>
                      <a:rPr lang="en-GB" i="1">
                        <a:latin typeface="Cambria Math"/>
                        <a:ea typeface="Cambria Math"/>
                      </a:rPr>
                      <m:t>𝜓</m:t>
                    </m:r>
                    <m:d>
                      <m:dPr>
                        <m:ctrlPr>
                          <a:rPr lang="en-GB" i="1">
                            <a:latin typeface="Cambria Math" panose="02040503050406030204" pitchFamily="18" charset="0"/>
                            <a:ea typeface="Cambria Math"/>
                          </a:rPr>
                        </m:ctrlPr>
                      </m:dPr>
                      <m:e>
                        <m:r>
                          <a:rPr lang="en-GB" i="1">
                            <a:latin typeface="Cambria Math"/>
                            <a:ea typeface="Cambria Math"/>
                          </a:rPr>
                          <m:t>𝑞</m:t>
                        </m:r>
                      </m:e>
                    </m:d>
                    <m:r>
                      <a:rPr lang="en-GB" i="1">
                        <a:latin typeface="Cambria Math"/>
                        <a:ea typeface="Cambria Math"/>
                      </a:rPr>
                      <m:t>𝜓</m:t>
                    </m:r>
                    <m:sSup>
                      <m:sSupPr>
                        <m:ctrlPr>
                          <a:rPr lang="en-GB" i="1">
                            <a:latin typeface="Cambria Math" panose="02040503050406030204" pitchFamily="18" charset="0"/>
                            <a:ea typeface="Cambria Math"/>
                          </a:rPr>
                        </m:ctrlPr>
                      </m:sSupPr>
                      <m:e>
                        <m:d>
                          <m:dPr>
                            <m:ctrlPr>
                              <a:rPr lang="en-GB" i="1">
                                <a:latin typeface="Cambria Math" panose="02040503050406030204" pitchFamily="18" charset="0"/>
                                <a:ea typeface="Cambria Math"/>
                              </a:rPr>
                            </m:ctrlPr>
                          </m:dPr>
                          <m:e>
                            <m:r>
                              <a:rPr lang="en-GB" i="1">
                                <a:latin typeface="Cambria Math"/>
                                <a:ea typeface="Cambria Math"/>
                              </a:rPr>
                              <m:t>𝑞</m:t>
                            </m:r>
                          </m:e>
                        </m:d>
                      </m:e>
                      <m:sup>
                        <m:r>
                          <a:rPr lang="en-GB" i="1">
                            <a:latin typeface="Cambria Math"/>
                            <a:ea typeface="Cambria Math"/>
                          </a:rPr>
                          <m:t>∗</m:t>
                        </m:r>
                      </m:sup>
                    </m:sSup>
                  </m:oMath>
                </a14:m>
                <a:r>
                  <a:rPr lang="en-GB" dirty="0"/>
                  <a:t> </a:t>
                </a:r>
              </a:p>
            </p:txBody>
          </p:sp>
        </mc:Choice>
        <mc:Fallback xmlns="">
          <p:sp>
            <p:nvSpPr>
              <p:cNvPr id="8" name="TextBox 7"/>
              <p:cNvSpPr txBox="1">
                <a:spLocks noRot="1" noChangeAspect="1" noMove="1" noResize="1" noEditPoints="1" noAdjustHandles="1" noChangeArrowheads="1" noChangeShapeType="1" noTextEdit="1"/>
              </p:cNvSpPr>
              <p:nvPr/>
            </p:nvSpPr>
            <p:spPr>
              <a:xfrm>
                <a:off x="6815321" y="1425486"/>
                <a:ext cx="3133358" cy="369332"/>
              </a:xfrm>
              <a:prstGeom prst="rect">
                <a:avLst/>
              </a:prstGeom>
              <a:blipFill>
                <a:blip r:embed="rId4"/>
                <a:stretch>
                  <a:fillRect b="-15000"/>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10C818B6-0A6B-45CD-A5F3-E523D579F71A}"/>
              </a:ext>
            </a:extLst>
          </p:cNvPr>
          <p:cNvSpPr>
            <a:spLocks noGrp="1"/>
          </p:cNvSpPr>
          <p:nvPr>
            <p:ph type="sldNum" sz="quarter" idx="12"/>
          </p:nvPr>
        </p:nvSpPr>
        <p:spPr>
          <a:xfrm>
            <a:off x="9453418" y="6496724"/>
            <a:ext cx="2743200" cy="365125"/>
          </a:xfrm>
        </p:spPr>
        <p:txBody>
          <a:bodyPr/>
          <a:lstStyle/>
          <a:p>
            <a:fld id="{BBAAB195-B577-5546-8349-9DDA93B6129E}" type="slidenum">
              <a:rPr lang="en-US" sz="1800" smtClean="0">
                <a:solidFill>
                  <a:srgbClr val="003088"/>
                </a:solidFill>
              </a:rPr>
              <a:t>25</a:t>
            </a:fld>
            <a:endParaRPr lang="en-US" sz="1800" dirty="0">
              <a:solidFill>
                <a:srgbClr val="003088"/>
              </a:solidFill>
            </a:endParaRPr>
          </a:p>
        </p:txBody>
      </p:sp>
    </p:spTree>
    <p:extLst>
      <p:ext uri="{BB962C8B-B14F-4D97-AF65-F5344CB8AC3E}">
        <p14:creationId xmlns:p14="http://schemas.microsoft.com/office/powerpoint/2010/main" val="875986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618" y="-1587"/>
            <a:ext cx="11938000" cy="1080828"/>
          </a:xfrm>
        </p:spPr>
        <p:txBody>
          <a:bodyPr>
            <a:normAutofit/>
          </a:bodyPr>
          <a:lstStyle/>
          <a:p>
            <a:r>
              <a:rPr lang="en-GB" altLang="en-US" sz="3600" b="0" dirty="0">
                <a:latin typeface="+mj-lt"/>
                <a:cs typeface="Helvetica" panose="020B0604020202020204" pitchFamily="34" charset="0"/>
              </a:rPr>
              <a:t>What kind of scientific information can be obtained from Neutron Reflectivity (NR)?</a:t>
            </a:r>
          </a:p>
        </p:txBody>
      </p:sp>
      <p:sp>
        <p:nvSpPr>
          <p:cNvPr id="3" name="Content Placeholder 2"/>
          <p:cNvSpPr>
            <a:spLocks noGrp="1"/>
          </p:cNvSpPr>
          <p:nvPr>
            <p:ph idx="1"/>
          </p:nvPr>
        </p:nvSpPr>
        <p:spPr>
          <a:xfrm>
            <a:off x="839755" y="1114425"/>
            <a:ext cx="10692882" cy="4205288"/>
          </a:xfrm>
        </p:spPr>
        <p:txBody>
          <a:bodyPr>
            <a:normAutofit fontScale="85000" lnSpcReduction="20000"/>
          </a:bodyPr>
          <a:lstStyle/>
          <a:p>
            <a:pPr marL="0" indent="0" algn="ctr">
              <a:buNone/>
              <a:defRPr/>
            </a:pPr>
            <a:endParaRPr lang="en-GB" sz="1800" dirty="0">
              <a:solidFill>
                <a:srgbClr val="002060"/>
              </a:solidFill>
            </a:endParaRPr>
          </a:p>
          <a:p>
            <a:pPr marL="0" indent="0" algn="ctr">
              <a:lnSpc>
                <a:spcPct val="120000"/>
              </a:lnSpc>
              <a:buNone/>
              <a:defRPr/>
            </a:pPr>
            <a:r>
              <a:rPr lang="en-GB" sz="1800" b="1" dirty="0">
                <a:solidFill>
                  <a:srgbClr val="002060"/>
                </a:solidFill>
                <a:latin typeface="+mn-lt"/>
                <a:cs typeface="Helvetica" panose="020B0604020202020204" pitchFamily="34" charset="0"/>
              </a:rPr>
              <a:t>Specular Reflectivity (non-polarised) provides the chemical (isotopic) scattering length density (SLD) depth profile along the surface normal with a spatial resolution approaching half a nanometer (nm).</a:t>
            </a:r>
          </a:p>
          <a:p>
            <a:pPr marL="0" indent="0">
              <a:buNone/>
              <a:defRPr/>
            </a:pPr>
            <a:endParaRPr lang="en-GB" sz="1800" b="1" dirty="0">
              <a:solidFill>
                <a:srgbClr val="002060"/>
              </a:solidFill>
              <a:latin typeface="+mn-lt"/>
            </a:endParaRPr>
          </a:p>
          <a:p>
            <a:pPr>
              <a:buFontTx/>
              <a:buAutoNum type="arabicPeriod"/>
              <a:defRPr/>
            </a:pPr>
            <a:r>
              <a:rPr lang="en-GB" sz="1800" dirty="0">
                <a:latin typeface="+mn-lt"/>
                <a:cs typeface="Helvetica" panose="020B0604020202020204" pitchFamily="34" charset="0"/>
              </a:rPr>
              <a:t>From basic theory of reflectivity, a simple box model then requires 3 parameters:</a:t>
            </a:r>
          </a:p>
          <a:p>
            <a:pPr>
              <a:buFontTx/>
              <a:buAutoNum type="arabicPeriod"/>
              <a:defRPr/>
            </a:pPr>
            <a:endParaRPr lang="en-GB" sz="1800" dirty="0">
              <a:latin typeface="+mn-lt"/>
              <a:cs typeface="Helvetica" panose="020B0604020202020204" pitchFamily="34" charset="0"/>
            </a:endParaRPr>
          </a:p>
          <a:p>
            <a:pPr marL="0" indent="0" algn="ctr">
              <a:buNone/>
              <a:defRPr/>
            </a:pPr>
            <a:r>
              <a:rPr lang="en-GB" sz="1800" dirty="0">
                <a:latin typeface="+mn-lt"/>
                <a:cs typeface="Helvetica" panose="020B0604020202020204" pitchFamily="34" charset="0"/>
              </a:rPr>
              <a:t>=&gt; essentially </a:t>
            </a:r>
            <a:r>
              <a:rPr lang="en-GB" sz="1800" b="1" u="sng" dirty="0">
                <a:solidFill>
                  <a:srgbClr val="002060"/>
                </a:solidFill>
                <a:latin typeface="+mn-lt"/>
                <a:cs typeface="Helvetica" panose="020B0604020202020204" pitchFamily="34" charset="0"/>
              </a:rPr>
              <a:t>thickness, roughness, density (SLD).</a:t>
            </a:r>
          </a:p>
          <a:p>
            <a:pPr marL="0" indent="0">
              <a:buNone/>
              <a:defRPr/>
            </a:pPr>
            <a:endParaRPr lang="en-GB" sz="1800" dirty="0">
              <a:latin typeface="+mn-lt"/>
              <a:cs typeface="Helvetica" panose="020B0604020202020204" pitchFamily="34" charset="0"/>
            </a:endParaRPr>
          </a:p>
          <a:p>
            <a:pPr marL="0" indent="0">
              <a:buNone/>
              <a:defRPr/>
            </a:pPr>
            <a:r>
              <a:rPr lang="en-GB" sz="1800" dirty="0">
                <a:latin typeface="+mn-lt"/>
                <a:cs typeface="Helvetica" panose="020B0604020202020204" pitchFamily="34" charset="0"/>
              </a:rPr>
              <a:t>2. Scientific meanings of the parameters:</a:t>
            </a:r>
          </a:p>
          <a:p>
            <a:pPr marL="0" indent="0">
              <a:buNone/>
              <a:defRPr/>
            </a:pPr>
            <a:endParaRPr lang="en-GB" sz="1500" dirty="0">
              <a:latin typeface="+mn-lt"/>
              <a:cs typeface="Helvetica" panose="020B0604020202020204" pitchFamily="34" charset="0"/>
            </a:endParaRPr>
          </a:p>
          <a:p>
            <a:pPr>
              <a:buFontTx/>
              <a:buAutoNum type="alphaLcParenR"/>
              <a:defRPr/>
            </a:pPr>
            <a:r>
              <a:rPr lang="en-GB" sz="1500" b="1" dirty="0">
                <a:solidFill>
                  <a:srgbClr val="002060"/>
                </a:solidFill>
                <a:latin typeface="+mn-lt"/>
                <a:cs typeface="Helvetica" panose="020B0604020202020204" pitchFamily="34" charset="0"/>
              </a:rPr>
              <a:t>Thickness:</a:t>
            </a:r>
            <a:r>
              <a:rPr lang="en-GB" sz="1500" dirty="0">
                <a:solidFill>
                  <a:srgbClr val="002060"/>
                </a:solidFill>
                <a:latin typeface="+mn-lt"/>
                <a:cs typeface="Helvetica" panose="020B0604020202020204" pitchFamily="34" charset="0"/>
              </a:rPr>
              <a:t> </a:t>
            </a:r>
            <a:r>
              <a:rPr lang="en-GB" sz="1500" dirty="0">
                <a:latin typeface="+mn-lt"/>
                <a:cs typeface="Helvetica" panose="020B0604020202020204" pitchFamily="34" charset="0"/>
              </a:rPr>
              <a:t>thermal expansion/Contraction, glass transitions, surface adsorption/desorption, kinetics, etc.</a:t>
            </a:r>
          </a:p>
          <a:p>
            <a:pPr>
              <a:buFontTx/>
              <a:buAutoNum type="alphaLcParenR"/>
              <a:defRPr/>
            </a:pPr>
            <a:endParaRPr lang="en-GB" sz="1500" dirty="0">
              <a:latin typeface="+mn-lt"/>
              <a:cs typeface="Helvetica" panose="020B0604020202020204" pitchFamily="34" charset="0"/>
            </a:endParaRPr>
          </a:p>
          <a:p>
            <a:pPr>
              <a:buFontTx/>
              <a:buAutoNum type="alphaLcParenR"/>
              <a:defRPr/>
            </a:pPr>
            <a:r>
              <a:rPr lang="en-GB" sz="1500" b="1" dirty="0">
                <a:solidFill>
                  <a:srgbClr val="002060"/>
                </a:solidFill>
                <a:latin typeface="+mn-lt"/>
                <a:cs typeface="Helvetica" panose="020B0604020202020204" pitchFamily="34" charset="0"/>
              </a:rPr>
              <a:t>Roughness: </a:t>
            </a:r>
            <a:r>
              <a:rPr lang="en-GB" sz="1500" dirty="0">
                <a:latin typeface="+mn-lt"/>
                <a:cs typeface="Helvetica" panose="020B0604020202020204" pitchFamily="34" charset="0"/>
              </a:rPr>
              <a:t>polymer reptation, interdiffusion, diffusion coefficients, surface tension, strain, etc.</a:t>
            </a:r>
          </a:p>
          <a:p>
            <a:pPr>
              <a:buFontTx/>
              <a:buAutoNum type="alphaLcParenR"/>
              <a:defRPr/>
            </a:pPr>
            <a:endParaRPr lang="en-GB" sz="1500" dirty="0">
              <a:latin typeface="+mn-lt"/>
              <a:cs typeface="Helvetica" panose="020B0604020202020204" pitchFamily="34" charset="0"/>
            </a:endParaRPr>
          </a:p>
          <a:p>
            <a:pPr>
              <a:buFontTx/>
              <a:buAutoNum type="alphaLcParenR"/>
              <a:defRPr/>
            </a:pPr>
            <a:r>
              <a:rPr lang="en-GB" sz="1500" b="1" dirty="0">
                <a:solidFill>
                  <a:srgbClr val="002060"/>
                </a:solidFill>
                <a:latin typeface="+mn-lt"/>
                <a:cs typeface="Helvetica" panose="020B0604020202020204" pitchFamily="34" charset="0"/>
              </a:rPr>
              <a:t>Density</a:t>
            </a:r>
            <a:r>
              <a:rPr lang="en-GB" sz="1500" dirty="0">
                <a:solidFill>
                  <a:srgbClr val="002060"/>
                </a:solidFill>
                <a:latin typeface="+mn-lt"/>
                <a:cs typeface="Helvetica" panose="020B0604020202020204" pitchFamily="34" charset="0"/>
              </a:rPr>
              <a:t>: </a:t>
            </a:r>
            <a:r>
              <a:rPr lang="en-GB" sz="1500" dirty="0">
                <a:latin typeface="+mn-lt"/>
                <a:cs typeface="Helvetica" panose="020B0604020202020204" pitchFamily="34" charset="0"/>
              </a:rPr>
              <a:t>Density variation, surface enrichment,  surface segregation, </a:t>
            </a:r>
            <a:r>
              <a:rPr lang="en-GB" sz="1500" b="1" u="sng" dirty="0">
                <a:latin typeface="+mn-lt"/>
                <a:cs typeface="Helvetica" panose="020B0604020202020204" pitchFamily="34" charset="0"/>
              </a:rPr>
              <a:t>Level of hydration,  </a:t>
            </a:r>
            <a:r>
              <a:rPr lang="en-GB" sz="1500" dirty="0">
                <a:latin typeface="+mn-lt"/>
                <a:cs typeface="Helvetica" panose="020B0604020202020204" pitchFamily="34" charset="0"/>
              </a:rPr>
              <a:t>etc.</a:t>
            </a:r>
          </a:p>
        </p:txBody>
      </p:sp>
      <p:sp>
        <p:nvSpPr>
          <p:cNvPr id="5" name="Rectangle 4"/>
          <p:cNvSpPr/>
          <p:nvPr/>
        </p:nvSpPr>
        <p:spPr>
          <a:xfrm>
            <a:off x="951721" y="1276351"/>
            <a:ext cx="10468947" cy="7390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2" name="Slide Number Placeholder 1">
            <a:extLst>
              <a:ext uri="{FF2B5EF4-FFF2-40B4-BE49-F238E27FC236}">
                <a16:creationId xmlns:a16="http://schemas.microsoft.com/office/drawing/2014/main" id="{52DB6F69-CD64-46EC-85E2-CB93F107ECA3}"/>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26</a:t>
            </a:fld>
            <a:endParaRPr lang="en-US" sz="1800" dirty="0">
              <a:solidFill>
                <a:srgbClr val="003088"/>
              </a:solidFill>
            </a:endParaRPr>
          </a:p>
        </p:txBody>
      </p:sp>
      <p:sp>
        <p:nvSpPr>
          <p:cNvPr id="4" name="Rectangle 3">
            <a:extLst>
              <a:ext uri="{FF2B5EF4-FFF2-40B4-BE49-F238E27FC236}">
                <a16:creationId xmlns:a16="http://schemas.microsoft.com/office/drawing/2014/main" id="{CCD6EA0B-B727-CFA5-8AD7-DE975E3ED8A7}"/>
              </a:ext>
            </a:extLst>
          </p:cNvPr>
          <p:cNvSpPr/>
          <p:nvPr/>
        </p:nvSpPr>
        <p:spPr>
          <a:xfrm>
            <a:off x="6253018" y="5985163"/>
            <a:ext cx="3241964" cy="365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2F41586-34F0-28C3-F121-FBBCEDF4FC30}"/>
              </a:ext>
            </a:extLst>
          </p:cNvPr>
          <p:cNvSpPr/>
          <p:nvPr/>
        </p:nvSpPr>
        <p:spPr>
          <a:xfrm>
            <a:off x="6253018" y="5938981"/>
            <a:ext cx="3241964" cy="73892"/>
          </a:xfrm>
          <a:prstGeom prst="rect">
            <a:avLst/>
          </a:prstGeom>
          <a:gradFill>
            <a:gsLst>
              <a:gs pos="0">
                <a:schemeClr val="accent1">
                  <a:lumMod val="5000"/>
                  <a:lumOff val="95000"/>
                </a:schemeClr>
              </a:gs>
              <a:gs pos="40000">
                <a:schemeClr val="accent1">
                  <a:lumMod val="45000"/>
                  <a:lumOff val="55000"/>
                </a:schemeClr>
              </a:gs>
              <a:gs pos="66000">
                <a:schemeClr val="accent1">
                  <a:lumMod val="45000"/>
                  <a:lumOff val="55000"/>
                </a:schemeClr>
              </a:gs>
              <a:gs pos="100000">
                <a:schemeClr val="accent1">
                  <a:lumMod val="7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DC246DFF-CEBE-77A8-DC05-B4C8910D643E}"/>
              </a:ext>
            </a:extLst>
          </p:cNvPr>
          <p:cNvCxnSpPr/>
          <p:nvPr/>
        </p:nvCxnSpPr>
        <p:spPr>
          <a:xfrm>
            <a:off x="9688945" y="5938981"/>
            <a:ext cx="0" cy="417369"/>
          </a:xfrm>
          <a:prstGeom prst="straightConnector1">
            <a:avLst/>
          </a:prstGeom>
          <a:ln w="254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86E875-6CA6-8E93-8B20-45E46C2F323A}"/>
              </a:ext>
            </a:extLst>
          </p:cNvPr>
          <p:cNvSpPr txBox="1"/>
          <p:nvPr/>
        </p:nvSpPr>
        <p:spPr>
          <a:xfrm>
            <a:off x="9688945" y="5975927"/>
            <a:ext cx="1371600" cy="338554"/>
          </a:xfrm>
          <a:prstGeom prst="rect">
            <a:avLst/>
          </a:prstGeom>
          <a:noFill/>
        </p:spPr>
        <p:txBody>
          <a:bodyPr wrap="square" rtlCol="0">
            <a:spAutoFit/>
          </a:bodyPr>
          <a:lstStyle/>
          <a:p>
            <a:r>
              <a:rPr lang="en-GB" sz="1600" dirty="0"/>
              <a:t>Thickness</a:t>
            </a:r>
          </a:p>
        </p:txBody>
      </p:sp>
      <p:sp>
        <p:nvSpPr>
          <p:cNvPr id="10" name="TextBox 9">
            <a:extLst>
              <a:ext uri="{FF2B5EF4-FFF2-40B4-BE49-F238E27FC236}">
                <a16:creationId xmlns:a16="http://schemas.microsoft.com/office/drawing/2014/main" id="{5D9B61A5-D3FD-DD34-AECA-03C00DB47185}"/>
              </a:ext>
            </a:extLst>
          </p:cNvPr>
          <p:cNvSpPr txBox="1"/>
          <p:nvPr/>
        </p:nvSpPr>
        <p:spPr>
          <a:xfrm>
            <a:off x="8645991" y="5396803"/>
            <a:ext cx="3241964" cy="338554"/>
          </a:xfrm>
          <a:prstGeom prst="rect">
            <a:avLst/>
          </a:prstGeom>
          <a:noFill/>
        </p:spPr>
        <p:txBody>
          <a:bodyPr wrap="square" rtlCol="0">
            <a:spAutoFit/>
          </a:bodyPr>
          <a:lstStyle/>
          <a:p>
            <a:r>
              <a:rPr lang="en-GB" sz="1600" dirty="0"/>
              <a:t>Roughness at top surface</a:t>
            </a:r>
          </a:p>
        </p:txBody>
      </p:sp>
      <p:cxnSp>
        <p:nvCxnSpPr>
          <p:cNvPr id="12" name="Straight Arrow Connector 11">
            <a:extLst>
              <a:ext uri="{FF2B5EF4-FFF2-40B4-BE49-F238E27FC236}">
                <a16:creationId xmlns:a16="http://schemas.microsoft.com/office/drawing/2014/main" id="{274D1534-D590-38D9-D4CA-2913E69E15A4}"/>
              </a:ext>
            </a:extLst>
          </p:cNvPr>
          <p:cNvCxnSpPr/>
          <p:nvPr/>
        </p:nvCxnSpPr>
        <p:spPr>
          <a:xfrm flipH="1">
            <a:off x="7982528" y="5599175"/>
            <a:ext cx="669636" cy="385988"/>
          </a:xfrm>
          <a:prstGeom prst="straightConnector1">
            <a:avLst/>
          </a:prstGeom>
          <a:ln w="254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796FA2B-68D1-D4CC-B07A-573DBAC63255}"/>
              </a:ext>
            </a:extLst>
          </p:cNvPr>
          <p:cNvSpPr txBox="1"/>
          <p:nvPr/>
        </p:nvSpPr>
        <p:spPr>
          <a:xfrm>
            <a:off x="2761673" y="5938421"/>
            <a:ext cx="1459345" cy="369332"/>
          </a:xfrm>
          <a:prstGeom prst="rect">
            <a:avLst/>
          </a:prstGeom>
          <a:noFill/>
        </p:spPr>
        <p:txBody>
          <a:bodyPr wrap="square" rtlCol="0">
            <a:spAutoFit/>
          </a:bodyPr>
          <a:lstStyle/>
          <a:p>
            <a:r>
              <a:rPr lang="en-GB" dirty="0"/>
              <a:t>A Box layer</a:t>
            </a:r>
          </a:p>
        </p:txBody>
      </p:sp>
      <p:sp>
        <p:nvSpPr>
          <p:cNvPr id="14" name="Arrow: Right 13">
            <a:extLst>
              <a:ext uri="{FF2B5EF4-FFF2-40B4-BE49-F238E27FC236}">
                <a16:creationId xmlns:a16="http://schemas.microsoft.com/office/drawing/2014/main" id="{5811BDA6-EE9D-7A2A-C6A4-4FBE8AC6B0D8}"/>
              </a:ext>
            </a:extLst>
          </p:cNvPr>
          <p:cNvSpPr/>
          <p:nvPr/>
        </p:nvSpPr>
        <p:spPr>
          <a:xfrm>
            <a:off x="4451927" y="6012873"/>
            <a:ext cx="1025237" cy="1971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4A1ABF8-33B7-F8C7-7338-698AC3337882}"/>
              </a:ext>
            </a:extLst>
          </p:cNvPr>
          <p:cNvSpPr txBox="1"/>
          <p:nvPr/>
        </p:nvSpPr>
        <p:spPr>
          <a:xfrm>
            <a:off x="4451926" y="5496578"/>
            <a:ext cx="2050475" cy="369332"/>
          </a:xfrm>
          <a:prstGeom prst="rect">
            <a:avLst/>
          </a:prstGeom>
          <a:noFill/>
        </p:spPr>
        <p:txBody>
          <a:bodyPr wrap="square" rtlCol="0">
            <a:spAutoFit/>
          </a:bodyPr>
          <a:lstStyle/>
          <a:p>
            <a:r>
              <a:rPr lang="en-GB" dirty="0"/>
              <a:t>Density (SLD)</a:t>
            </a:r>
          </a:p>
        </p:txBody>
      </p:sp>
      <p:cxnSp>
        <p:nvCxnSpPr>
          <p:cNvPr id="17" name="Straight Arrow Connector 16">
            <a:extLst>
              <a:ext uri="{FF2B5EF4-FFF2-40B4-BE49-F238E27FC236}">
                <a16:creationId xmlns:a16="http://schemas.microsoft.com/office/drawing/2014/main" id="{BFDA8F72-D658-0A1A-1E30-955082E4E521}"/>
              </a:ext>
            </a:extLst>
          </p:cNvPr>
          <p:cNvCxnSpPr/>
          <p:nvPr/>
        </p:nvCxnSpPr>
        <p:spPr>
          <a:xfrm>
            <a:off x="6096000" y="5671537"/>
            <a:ext cx="1136073" cy="538446"/>
          </a:xfrm>
          <a:prstGeom prst="straightConnector1">
            <a:avLst/>
          </a:prstGeom>
          <a:ln w="254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421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1"/>
          <p:cNvSpPr>
            <a:spLocks noGrp="1"/>
          </p:cNvSpPr>
          <p:nvPr>
            <p:ph type="title"/>
          </p:nvPr>
        </p:nvSpPr>
        <p:spPr>
          <a:xfrm>
            <a:off x="0" y="-17463"/>
            <a:ext cx="10668000" cy="782638"/>
          </a:xfrm>
        </p:spPr>
        <p:txBody>
          <a:bodyPr>
            <a:noAutofit/>
          </a:bodyPr>
          <a:lstStyle/>
          <a:p>
            <a:pPr eaLnBrk="1" hangingPunct="1"/>
            <a:r>
              <a:rPr lang="en-GB" altLang="en-US" sz="3600" b="0" dirty="0">
                <a:solidFill>
                  <a:srgbClr val="003088"/>
                </a:solidFill>
              </a:rPr>
              <a:t>Neutron Reflectivity - an interference phenomenon</a:t>
            </a:r>
          </a:p>
        </p:txBody>
      </p:sp>
      <p:grpSp>
        <p:nvGrpSpPr>
          <p:cNvPr id="2" name="Group 1"/>
          <p:cNvGrpSpPr/>
          <p:nvPr/>
        </p:nvGrpSpPr>
        <p:grpSpPr>
          <a:xfrm>
            <a:off x="1588409" y="764955"/>
            <a:ext cx="5040313" cy="2879264"/>
            <a:chOff x="107950" y="968151"/>
            <a:chExt cx="5040313" cy="2879264"/>
          </a:xfrm>
        </p:grpSpPr>
        <p:grpSp>
          <p:nvGrpSpPr>
            <p:cNvPr id="150" name="Group 149"/>
            <p:cNvGrpSpPr>
              <a:grpSpLocks/>
            </p:cNvGrpSpPr>
            <p:nvPr/>
          </p:nvGrpSpPr>
          <p:grpSpPr bwMode="auto">
            <a:xfrm>
              <a:off x="638175" y="3076575"/>
              <a:ext cx="3013075" cy="231775"/>
              <a:chOff x="-1479006" y="5528597"/>
              <a:chExt cx="8334768" cy="641731"/>
            </a:xfrm>
          </p:grpSpPr>
          <p:grpSp>
            <p:nvGrpSpPr>
              <p:cNvPr id="16499" name="Group 133"/>
              <p:cNvGrpSpPr>
                <a:grpSpLocks/>
              </p:cNvGrpSpPr>
              <p:nvPr/>
            </p:nvGrpSpPr>
            <p:grpSpPr bwMode="auto">
              <a:xfrm>
                <a:off x="2675554" y="5529449"/>
                <a:ext cx="4180208" cy="640879"/>
                <a:chOff x="909590" y="5530301"/>
                <a:chExt cx="4180208" cy="640879"/>
              </a:xfrm>
            </p:grpSpPr>
            <p:grpSp>
              <p:nvGrpSpPr>
                <p:cNvPr id="16515" name="Group 125"/>
                <p:cNvGrpSpPr>
                  <a:grpSpLocks/>
                </p:cNvGrpSpPr>
                <p:nvPr/>
              </p:nvGrpSpPr>
              <p:grpSpPr bwMode="auto">
                <a:xfrm>
                  <a:off x="909590" y="5530301"/>
                  <a:ext cx="2101974" cy="640453"/>
                  <a:chOff x="909590" y="5530301"/>
                  <a:chExt cx="2101974" cy="640453"/>
                </a:xfrm>
              </p:grpSpPr>
              <p:grpSp>
                <p:nvGrpSpPr>
                  <p:cNvPr id="16523" name="Group 121"/>
                  <p:cNvGrpSpPr>
                    <a:grpSpLocks/>
                  </p:cNvGrpSpPr>
                  <p:nvPr/>
                </p:nvGrpSpPr>
                <p:grpSpPr bwMode="auto">
                  <a:xfrm>
                    <a:off x="909590" y="5530514"/>
                    <a:ext cx="1063790" cy="640240"/>
                    <a:chOff x="909590" y="5530514"/>
                    <a:chExt cx="1063790" cy="640240"/>
                  </a:xfrm>
                </p:grpSpPr>
                <p:pic>
                  <p:nvPicPr>
                    <p:cNvPr id="16527" name="Picture 1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590" y="5530727"/>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28" name="Picture 1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881" y="5530514"/>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24" name="Group 122"/>
                  <p:cNvGrpSpPr>
                    <a:grpSpLocks/>
                  </p:cNvGrpSpPr>
                  <p:nvPr/>
                </p:nvGrpSpPr>
                <p:grpSpPr bwMode="auto">
                  <a:xfrm>
                    <a:off x="1947774" y="5530301"/>
                    <a:ext cx="1063790" cy="640240"/>
                    <a:chOff x="909590" y="5530514"/>
                    <a:chExt cx="1063790" cy="640240"/>
                  </a:xfrm>
                </p:grpSpPr>
                <p:pic>
                  <p:nvPicPr>
                    <p:cNvPr id="16525" name="Picture 1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590" y="5530727"/>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26" name="Picture 1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881" y="5530514"/>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516" name="Group 126"/>
                <p:cNvGrpSpPr>
                  <a:grpSpLocks/>
                </p:cNvGrpSpPr>
                <p:nvPr/>
              </p:nvGrpSpPr>
              <p:grpSpPr bwMode="auto">
                <a:xfrm>
                  <a:off x="2987824" y="5530727"/>
                  <a:ext cx="2101974" cy="640453"/>
                  <a:chOff x="909590" y="5530301"/>
                  <a:chExt cx="2101974" cy="640453"/>
                </a:xfrm>
              </p:grpSpPr>
              <p:grpSp>
                <p:nvGrpSpPr>
                  <p:cNvPr id="16517" name="Group 127"/>
                  <p:cNvGrpSpPr>
                    <a:grpSpLocks/>
                  </p:cNvGrpSpPr>
                  <p:nvPr/>
                </p:nvGrpSpPr>
                <p:grpSpPr bwMode="auto">
                  <a:xfrm>
                    <a:off x="909590" y="5530514"/>
                    <a:ext cx="1063790" cy="640240"/>
                    <a:chOff x="909590" y="5530514"/>
                    <a:chExt cx="1063790" cy="640240"/>
                  </a:xfrm>
                </p:grpSpPr>
                <p:pic>
                  <p:nvPicPr>
                    <p:cNvPr id="16521" name="Picture 1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590" y="5530727"/>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22" name="Picture 13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881" y="5530514"/>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18" name="Group 128"/>
                  <p:cNvGrpSpPr>
                    <a:grpSpLocks/>
                  </p:cNvGrpSpPr>
                  <p:nvPr/>
                </p:nvGrpSpPr>
                <p:grpSpPr bwMode="auto">
                  <a:xfrm>
                    <a:off x="1947774" y="5530301"/>
                    <a:ext cx="1063790" cy="640240"/>
                    <a:chOff x="909590" y="5530514"/>
                    <a:chExt cx="1063790" cy="640240"/>
                  </a:xfrm>
                </p:grpSpPr>
                <p:pic>
                  <p:nvPicPr>
                    <p:cNvPr id="16519" name="Picture 12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590" y="5530727"/>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20" name="Picture 1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881" y="5530514"/>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16500" name="Group 134"/>
              <p:cNvGrpSpPr>
                <a:grpSpLocks/>
              </p:cNvGrpSpPr>
              <p:nvPr/>
            </p:nvGrpSpPr>
            <p:grpSpPr bwMode="auto">
              <a:xfrm>
                <a:off x="-1479006" y="5528597"/>
                <a:ext cx="4180208" cy="640879"/>
                <a:chOff x="909590" y="5530301"/>
                <a:chExt cx="4180208" cy="640879"/>
              </a:xfrm>
            </p:grpSpPr>
            <p:grpSp>
              <p:nvGrpSpPr>
                <p:cNvPr id="16501" name="Group 135"/>
                <p:cNvGrpSpPr>
                  <a:grpSpLocks/>
                </p:cNvGrpSpPr>
                <p:nvPr/>
              </p:nvGrpSpPr>
              <p:grpSpPr bwMode="auto">
                <a:xfrm>
                  <a:off x="909590" y="5530301"/>
                  <a:ext cx="2101974" cy="640453"/>
                  <a:chOff x="909590" y="5530301"/>
                  <a:chExt cx="2101974" cy="640453"/>
                </a:xfrm>
              </p:grpSpPr>
              <p:grpSp>
                <p:nvGrpSpPr>
                  <p:cNvPr id="16509" name="Group 143"/>
                  <p:cNvGrpSpPr>
                    <a:grpSpLocks/>
                  </p:cNvGrpSpPr>
                  <p:nvPr/>
                </p:nvGrpSpPr>
                <p:grpSpPr bwMode="auto">
                  <a:xfrm>
                    <a:off x="909590" y="5530514"/>
                    <a:ext cx="1063790" cy="640240"/>
                    <a:chOff x="909590" y="5530514"/>
                    <a:chExt cx="1063790" cy="640240"/>
                  </a:xfrm>
                </p:grpSpPr>
                <p:pic>
                  <p:nvPicPr>
                    <p:cNvPr id="16513" name="Picture 1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590" y="5530727"/>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14" name="Picture 1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881" y="5530514"/>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10" name="Group 144"/>
                  <p:cNvGrpSpPr>
                    <a:grpSpLocks/>
                  </p:cNvGrpSpPr>
                  <p:nvPr/>
                </p:nvGrpSpPr>
                <p:grpSpPr bwMode="auto">
                  <a:xfrm>
                    <a:off x="1947774" y="5530301"/>
                    <a:ext cx="1063790" cy="640240"/>
                    <a:chOff x="909590" y="5530514"/>
                    <a:chExt cx="1063790" cy="640240"/>
                  </a:xfrm>
                </p:grpSpPr>
                <p:pic>
                  <p:nvPicPr>
                    <p:cNvPr id="16511" name="Picture 1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590" y="5530727"/>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12" name="Picture 14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881" y="5530514"/>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502" name="Group 136"/>
                <p:cNvGrpSpPr>
                  <a:grpSpLocks/>
                </p:cNvGrpSpPr>
                <p:nvPr/>
              </p:nvGrpSpPr>
              <p:grpSpPr bwMode="auto">
                <a:xfrm>
                  <a:off x="2987824" y="5530727"/>
                  <a:ext cx="2101974" cy="640453"/>
                  <a:chOff x="909590" y="5530301"/>
                  <a:chExt cx="2101974" cy="640453"/>
                </a:xfrm>
              </p:grpSpPr>
              <p:grpSp>
                <p:nvGrpSpPr>
                  <p:cNvPr id="16503" name="Group 137"/>
                  <p:cNvGrpSpPr>
                    <a:grpSpLocks/>
                  </p:cNvGrpSpPr>
                  <p:nvPr/>
                </p:nvGrpSpPr>
                <p:grpSpPr bwMode="auto">
                  <a:xfrm>
                    <a:off x="909590" y="5530514"/>
                    <a:ext cx="1063790" cy="640240"/>
                    <a:chOff x="909590" y="5530514"/>
                    <a:chExt cx="1063790" cy="640240"/>
                  </a:xfrm>
                </p:grpSpPr>
                <p:pic>
                  <p:nvPicPr>
                    <p:cNvPr id="16507" name="Picture 1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590" y="5530727"/>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08" name="Picture 14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881" y="5530514"/>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04" name="Group 138"/>
                  <p:cNvGrpSpPr>
                    <a:grpSpLocks/>
                  </p:cNvGrpSpPr>
                  <p:nvPr/>
                </p:nvGrpSpPr>
                <p:grpSpPr bwMode="auto">
                  <a:xfrm>
                    <a:off x="1947774" y="5530301"/>
                    <a:ext cx="1063790" cy="640240"/>
                    <a:chOff x="909590" y="5530514"/>
                    <a:chExt cx="1063790" cy="640240"/>
                  </a:xfrm>
                </p:grpSpPr>
                <p:pic>
                  <p:nvPicPr>
                    <p:cNvPr id="16505" name="Picture 13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9590" y="5530727"/>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06" name="Picture 14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0881" y="5530514"/>
                      <a:ext cx="542499" cy="6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grpSp>
          <p:nvGrpSpPr>
            <p:cNvPr id="4" name="Group 126"/>
            <p:cNvGrpSpPr>
              <a:grpSpLocks/>
            </p:cNvGrpSpPr>
            <p:nvPr/>
          </p:nvGrpSpPr>
          <p:grpSpPr bwMode="auto">
            <a:xfrm>
              <a:off x="107950" y="968151"/>
              <a:ext cx="5040313" cy="2879264"/>
              <a:chOff x="1901617" y="18848610"/>
              <a:chExt cx="7359199" cy="4201468"/>
            </a:xfrm>
          </p:grpSpPr>
          <p:grpSp>
            <p:nvGrpSpPr>
              <p:cNvPr id="16420" name="Group 115"/>
              <p:cNvGrpSpPr>
                <a:grpSpLocks/>
              </p:cNvGrpSpPr>
              <p:nvPr/>
            </p:nvGrpSpPr>
            <p:grpSpPr bwMode="auto">
              <a:xfrm>
                <a:off x="2670963" y="21179267"/>
                <a:ext cx="4397483" cy="1682539"/>
                <a:chOff x="544" y="2647"/>
                <a:chExt cx="2431" cy="919"/>
              </a:xfrm>
            </p:grpSpPr>
            <p:grpSp>
              <p:nvGrpSpPr>
                <p:cNvPr id="16495" name="Group 114"/>
                <p:cNvGrpSpPr>
                  <a:grpSpLocks/>
                </p:cNvGrpSpPr>
                <p:nvPr/>
              </p:nvGrpSpPr>
              <p:grpSpPr bwMode="auto">
                <a:xfrm>
                  <a:off x="544" y="2647"/>
                  <a:ext cx="2431" cy="405"/>
                  <a:chOff x="544" y="2647"/>
                  <a:chExt cx="2431" cy="405"/>
                </a:xfrm>
              </p:grpSpPr>
              <p:sp>
                <p:nvSpPr>
                  <p:cNvPr id="16497" name="Rectangle 5"/>
                  <p:cNvSpPr>
                    <a:spLocks noChangeArrowheads="1"/>
                  </p:cNvSpPr>
                  <p:nvPr/>
                </p:nvSpPr>
                <p:spPr bwMode="auto">
                  <a:xfrm flipV="1">
                    <a:off x="547" y="2973"/>
                    <a:ext cx="2428" cy="79"/>
                  </a:xfrm>
                  <a:prstGeom prst="rect">
                    <a:avLst/>
                  </a:prstGeom>
                  <a:gradFill rotWithShape="0">
                    <a:gsLst>
                      <a:gs pos="0">
                        <a:srgbClr val="C0C0C0"/>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endParaRPr lang="en-GB" altLang="en-US" sz="2300">
                      <a:latin typeface="Times" pitchFamily="18" charset="0"/>
                    </a:endParaRPr>
                  </a:p>
                </p:txBody>
              </p:sp>
              <p:sp>
                <p:nvSpPr>
                  <p:cNvPr id="16498" name="Rectangle 6"/>
                  <p:cNvSpPr>
                    <a:spLocks noChangeArrowheads="1"/>
                  </p:cNvSpPr>
                  <p:nvPr/>
                </p:nvSpPr>
                <p:spPr bwMode="auto">
                  <a:xfrm flipV="1">
                    <a:off x="544" y="2647"/>
                    <a:ext cx="2428" cy="328"/>
                  </a:xfrm>
                  <a:prstGeom prst="rect">
                    <a:avLst/>
                  </a:prstGeom>
                  <a:solidFill>
                    <a:schemeClr val="bg2">
                      <a:alpha val="5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endParaRPr lang="en-GB" altLang="en-US" sz="2300">
                      <a:latin typeface="Times" pitchFamily="18" charset="0"/>
                    </a:endParaRPr>
                  </a:p>
                </p:txBody>
              </p:sp>
            </p:grpSp>
            <p:sp>
              <p:nvSpPr>
                <p:cNvPr id="82" name="Rectangle 7"/>
                <p:cNvSpPr>
                  <a:spLocks noChangeArrowheads="1"/>
                </p:cNvSpPr>
                <p:nvPr/>
              </p:nvSpPr>
              <p:spPr bwMode="auto">
                <a:xfrm flipV="1">
                  <a:off x="544" y="3206"/>
                  <a:ext cx="2428" cy="359"/>
                </a:xfrm>
                <a:prstGeom prst="rect">
                  <a:avLst/>
                </a:prstGeom>
                <a:gradFill rotWithShape="1">
                  <a:gsLst>
                    <a:gs pos="0">
                      <a:schemeClr val="accent1">
                        <a:alpha val="39999"/>
                      </a:schemeClr>
                    </a:gs>
                    <a:gs pos="100000">
                      <a:schemeClr val="accent1">
                        <a:gamma/>
                        <a:tint val="94118"/>
                        <a:invGamma/>
                      </a:schemeClr>
                    </a:gs>
                  </a:gsLst>
                  <a:lin ang="5400000" scaled="1"/>
                </a:gradFill>
                <a:ln w="9525">
                  <a:noFill/>
                  <a:miter lim="800000"/>
                  <a:headEnd/>
                  <a:tailEnd/>
                </a:ln>
                <a:effectLst/>
              </p:spPr>
              <p:txBody>
                <a:bodyPr wrap="none" anchor="ctr"/>
                <a:lstStyle/>
                <a:p>
                  <a:pPr>
                    <a:defRPr/>
                  </a:pPr>
                  <a:endParaRPr lang="en-GB"/>
                </a:p>
              </p:txBody>
            </p:sp>
          </p:grpSp>
          <p:sp>
            <p:nvSpPr>
              <p:cNvPr id="16421" name="Line 8"/>
              <p:cNvSpPr>
                <a:spLocks noChangeShapeType="1"/>
              </p:cNvSpPr>
              <p:nvPr/>
            </p:nvSpPr>
            <p:spPr bwMode="auto">
              <a:xfrm>
                <a:off x="2694479" y="20168644"/>
                <a:ext cx="2199646" cy="209996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422" name="Line 9"/>
              <p:cNvSpPr>
                <a:spLocks noChangeShapeType="1"/>
              </p:cNvSpPr>
              <p:nvPr/>
            </p:nvSpPr>
            <p:spPr bwMode="auto">
              <a:xfrm flipH="1">
                <a:off x="4895934" y="20168644"/>
                <a:ext cx="2199646" cy="2099969"/>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6423" name="Line 10"/>
              <p:cNvSpPr>
                <a:spLocks noChangeShapeType="1"/>
              </p:cNvSpPr>
              <p:nvPr/>
            </p:nvSpPr>
            <p:spPr bwMode="auto">
              <a:xfrm rot="173" flipH="1">
                <a:off x="4517870" y="19785999"/>
                <a:ext cx="2199646" cy="209997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6424" name="Line 11"/>
              <p:cNvSpPr>
                <a:spLocks noChangeShapeType="1"/>
              </p:cNvSpPr>
              <p:nvPr/>
            </p:nvSpPr>
            <p:spPr bwMode="auto">
              <a:xfrm rot="173" flipH="1">
                <a:off x="4382200" y="19672487"/>
                <a:ext cx="2197838" cy="209997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grpSp>
            <p:nvGrpSpPr>
              <p:cNvPr id="16425" name="Group 12"/>
              <p:cNvGrpSpPr>
                <a:grpSpLocks/>
              </p:cNvGrpSpPr>
              <p:nvPr/>
            </p:nvGrpSpPr>
            <p:grpSpPr bwMode="auto">
              <a:xfrm rot="-2582119">
                <a:off x="4407525" y="20672124"/>
                <a:ext cx="1951825" cy="300257"/>
                <a:chOff x="2426" y="1797"/>
                <a:chExt cx="726" cy="272"/>
              </a:xfrm>
            </p:grpSpPr>
            <p:grpSp>
              <p:nvGrpSpPr>
                <p:cNvPr id="16489" name="Group 13"/>
                <p:cNvGrpSpPr>
                  <a:grpSpLocks/>
                </p:cNvGrpSpPr>
                <p:nvPr/>
              </p:nvGrpSpPr>
              <p:grpSpPr bwMode="auto">
                <a:xfrm>
                  <a:off x="2426" y="1797"/>
                  <a:ext cx="363" cy="272"/>
                  <a:chOff x="3016" y="2387"/>
                  <a:chExt cx="363" cy="272"/>
                </a:xfrm>
              </p:grpSpPr>
              <p:sp>
                <p:nvSpPr>
                  <p:cNvPr id="16493" name="Freeform 14"/>
                  <p:cNvSpPr>
                    <a:spLocks/>
                  </p:cNvSpPr>
                  <p:nvPr/>
                </p:nvSpPr>
                <p:spPr bwMode="auto">
                  <a:xfrm>
                    <a:off x="3016" y="2387"/>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94" name="Freeform 15"/>
                  <p:cNvSpPr>
                    <a:spLocks/>
                  </p:cNvSpPr>
                  <p:nvPr/>
                </p:nvSpPr>
                <p:spPr bwMode="auto">
                  <a:xfrm flipV="1">
                    <a:off x="3197" y="2523"/>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6490" name="Group 16"/>
                <p:cNvGrpSpPr>
                  <a:grpSpLocks/>
                </p:cNvGrpSpPr>
                <p:nvPr/>
              </p:nvGrpSpPr>
              <p:grpSpPr bwMode="auto">
                <a:xfrm>
                  <a:off x="2789" y="1797"/>
                  <a:ext cx="363" cy="272"/>
                  <a:chOff x="3016" y="2387"/>
                  <a:chExt cx="363" cy="272"/>
                </a:xfrm>
              </p:grpSpPr>
              <p:sp>
                <p:nvSpPr>
                  <p:cNvPr id="16491" name="Freeform 17"/>
                  <p:cNvSpPr>
                    <a:spLocks/>
                  </p:cNvSpPr>
                  <p:nvPr/>
                </p:nvSpPr>
                <p:spPr bwMode="auto">
                  <a:xfrm>
                    <a:off x="3016" y="2387"/>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92" name="Freeform 18"/>
                  <p:cNvSpPr>
                    <a:spLocks/>
                  </p:cNvSpPr>
                  <p:nvPr/>
                </p:nvSpPr>
                <p:spPr bwMode="auto">
                  <a:xfrm flipV="1">
                    <a:off x="3197" y="2523"/>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grpSp>
            <p:nvGrpSpPr>
              <p:cNvPr id="16426" name="Group 19"/>
              <p:cNvGrpSpPr>
                <a:grpSpLocks/>
              </p:cNvGrpSpPr>
              <p:nvPr/>
            </p:nvGrpSpPr>
            <p:grpSpPr bwMode="auto">
              <a:xfrm rot="-2582119">
                <a:off x="4640876" y="21419105"/>
                <a:ext cx="1953633" cy="300257"/>
                <a:chOff x="2426" y="1797"/>
                <a:chExt cx="726" cy="272"/>
              </a:xfrm>
            </p:grpSpPr>
            <p:grpSp>
              <p:nvGrpSpPr>
                <p:cNvPr id="16483" name="Group 20"/>
                <p:cNvGrpSpPr>
                  <a:grpSpLocks/>
                </p:cNvGrpSpPr>
                <p:nvPr/>
              </p:nvGrpSpPr>
              <p:grpSpPr bwMode="auto">
                <a:xfrm>
                  <a:off x="2426" y="1797"/>
                  <a:ext cx="363" cy="272"/>
                  <a:chOff x="3016" y="2387"/>
                  <a:chExt cx="363" cy="272"/>
                </a:xfrm>
              </p:grpSpPr>
              <p:sp>
                <p:nvSpPr>
                  <p:cNvPr id="16487" name="Freeform 21"/>
                  <p:cNvSpPr>
                    <a:spLocks/>
                  </p:cNvSpPr>
                  <p:nvPr/>
                </p:nvSpPr>
                <p:spPr bwMode="auto">
                  <a:xfrm>
                    <a:off x="3016" y="2387"/>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88" name="Freeform 22"/>
                  <p:cNvSpPr>
                    <a:spLocks/>
                  </p:cNvSpPr>
                  <p:nvPr/>
                </p:nvSpPr>
                <p:spPr bwMode="auto">
                  <a:xfrm flipV="1">
                    <a:off x="3197" y="2523"/>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6484" name="Group 23"/>
                <p:cNvGrpSpPr>
                  <a:grpSpLocks/>
                </p:cNvGrpSpPr>
                <p:nvPr/>
              </p:nvGrpSpPr>
              <p:grpSpPr bwMode="auto">
                <a:xfrm>
                  <a:off x="2789" y="1797"/>
                  <a:ext cx="363" cy="272"/>
                  <a:chOff x="3016" y="2387"/>
                  <a:chExt cx="363" cy="272"/>
                </a:xfrm>
              </p:grpSpPr>
              <p:sp>
                <p:nvSpPr>
                  <p:cNvPr id="16485" name="Freeform 24"/>
                  <p:cNvSpPr>
                    <a:spLocks/>
                  </p:cNvSpPr>
                  <p:nvPr/>
                </p:nvSpPr>
                <p:spPr bwMode="auto">
                  <a:xfrm>
                    <a:off x="3016" y="2387"/>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86" name="Freeform 25"/>
                  <p:cNvSpPr>
                    <a:spLocks/>
                  </p:cNvSpPr>
                  <p:nvPr/>
                </p:nvSpPr>
                <p:spPr bwMode="auto">
                  <a:xfrm flipV="1">
                    <a:off x="3197" y="2523"/>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sp>
            <p:nvSpPr>
              <p:cNvPr id="16427" name="Line 26"/>
              <p:cNvSpPr>
                <a:spLocks noChangeShapeType="1"/>
              </p:cNvSpPr>
              <p:nvPr/>
            </p:nvSpPr>
            <p:spPr bwMode="auto">
              <a:xfrm rot="19008243" flipV="1">
                <a:off x="5451272" y="20456085"/>
                <a:ext cx="0" cy="1237646"/>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16428" name="Line 27"/>
              <p:cNvSpPr>
                <a:spLocks noChangeShapeType="1"/>
              </p:cNvSpPr>
              <p:nvPr/>
            </p:nvSpPr>
            <p:spPr bwMode="auto">
              <a:xfrm rot="19008243" flipV="1">
                <a:off x="5561616" y="20263848"/>
                <a:ext cx="10854" cy="809230"/>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16429" name="Line 28"/>
              <p:cNvSpPr>
                <a:spLocks noChangeShapeType="1"/>
              </p:cNvSpPr>
              <p:nvPr/>
            </p:nvSpPr>
            <p:spPr bwMode="auto">
              <a:xfrm rot="-2591757">
                <a:off x="5067781" y="20587905"/>
                <a:ext cx="367210"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en-GB"/>
              </a:p>
            </p:txBody>
          </p:sp>
          <p:sp>
            <p:nvSpPr>
              <p:cNvPr id="16430" name="Text Box 29"/>
              <p:cNvSpPr txBox="1">
                <a:spLocks noChangeArrowheads="1"/>
              </p:cNvSpPr>
              <p:nvPr/>
            </p:nvSpPr>
            <p:spPr bwMode="auto">
              <a:xfrm rot="19008243">
                <a:off x="4921258" y="20165618"/>
                <a:ext cx="365402" cy="44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Tx/>
                  <a:buNone/>
                </a:pPr>
                <a:r>
                  <a:rPr lang="en-GB" altLang="en-US" sz="1400">
                    <a:latin typeface="Symbol" pitchFamily="18" charset="2"/>
                  </a:rPr>
                  <a:t>d</a:t>
                </a:r>
                <a:endParaRPr lang="en-US" altLang="en-US" sz="1400">
                  <a:latin typeface="Symbol" pitchFamily="18" charset="2"/>
                </a:endParaRPr>
              </a:p>
            </p:txBody>
          </p:sp>
          <p:grpSp>
            <p:nvGrpSpPr>
              <p:cNvPr id="16431" name="Group 30"/>
              <p:cNvGrpSpPr>
                <a:grpSpLocks/>
              </p:cNvGrpSpPr>
              <p:nvPr/>
            </p:nvGrpSpPr>
            <p:grpSpPr bwMode="auto">
              <a:xfrm rot="2582119" flipH="1">
                <a:off x="2466555" y="20734372"/>
                <a:ext cx="1953633" cy="300257"/>
                <a:chOff x="2426" y="1797"/>
                <a:chExt cx="726" cy="272"/>
              </a:xfrm>
            </p:grpSpPr>
            <p:grpSp>
              <p:nvGrpSpPr>
                <p:cNvPr id="16477" name="Group 31"/>
                <p:cNvGrpSpPr>
                  <a:grpSpLocks/>
                </p:cNvGrpSpPr>
                <p:nvPr/>
              </p:nvGrpSpPr>
              <p:grpSpPr bwMode="auto">
                <a:xfrm>
                  <a:off x="2426" y="1797"/>
                  <a:ext cx="363" cy="272"/>
                  <a:chOff x="3016" y="2387"/>
                  <a:chExt cx="363" cy="272"/>
                </a:xfrm>
              </p:grpSpPr>
              <p:sp>
                <p:nvSpPr>
                  <p:cNvPr id="16481" name="Freeform 32"/>
                  <p:cNvSpPr>
                    <a:spLocks/>
                  </p:cNvSpPr>
                  <p:nvPr/>
                </p:nvSpPr>
                <p:spPr bwMode="auto">
                  <a:xfrm>
                    <a:off x="3016" y="2387"/>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82" name="Freeform 33"/>
                  <p:cNvSpPr>
                    <a:spLocks/>
                  </p:cNvSpPr>
                  <p:nvPr/>
                </p:nvSpPr>
                <p:spPr bwMode="auto">
                  <a:xfrm flipV="1">
                    <a:off x="3197" y="2523"/>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6478" name="Group 34"/>
                <p:cNvGrpSpPr>
                  <a:grpSpLocks/>
                </p:cNvGrpSpPr>
                <p:nvPr/>
              </p:nvGrpSpPr>
              <p:grpSpPr bwMode="auto">
                <a:xfrm>
                  <a:off x="2789" y="1797"/>
                  <a:ext cx="363" cy="272"/>
                  <a:chOff x="3016" y="2387"/>
                  <a:chExt cx="363" cy="272"/>
                </a:xfrm>
              </p:grpSpPr>
              <p:sp>
                <p:nvSpPr>
                  <p:cNvPr id="16479" name="Freeform 35"/>
                  <p:cNvSpPr>
                    <a:spLocks/>
                  </p:cNvSpPr>
                  <p:nvPr/>
                </p:nvSpPr>
                <p:spPr bwMode="auto">
                  <a:xfrm>
                    <a:off x="3016" y="2387"/>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80" name="Freeform 36"/>
                  <p:cNvSpPr>
                    <a:spLocks/>
                  </p:cNvSpPr>
                  <p:nvPr/>
                </p:nvSpPr>
                <p:spPr bwMode="auto">
                  <a:xfrm flipV="1">
                    <a:off x="3197" y="2523"/>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sp>
            <p:nvSpPr>
              <p:cNvPr id="16432" name="Text Box 37"/>
              <p:cNvSpPr txBox="1">
                <a:spLocks noChangeArrowheads="1"/>
              </p:cNvSpPr>
              <p:nvPr/>
            </p:nvSpPr>
            <p:spPr bwMode="auto">
              <a:xfrm rot="2521906">
                <a:off x="3196418" y="19779657"/>
                <a:ext cx="1515875" cy="76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Tx/>
                  <a:buNone/>
                </a:pPr>
                <a:r>
                  <a:rPr lang="en-GB" altLang="en-US" sz="1400">
                    <a:latin typeface="Times" pitchFamily="18" charset="0"/>
                  </a:rPr>
                  <a:t>neutron ‘wave’</a:t>
                </a:r>
                <a:endParaRPr lang="en-US" altLang="en-US" sz="1400">
                  <a:latin typeface="Times" pitchFamily="18" charset="0"/>
                </a:endParaRPr>
              </a:p>
            </p:txBody>
          </p:sp>
          <p:grpSp>
            <p:nvGrpSpPr>
              <p:cNvPr id="16433" name="Group 38"/>
              <p:cNvGrpSpPr>
                <a:grpSpLocks/>
              </p:cNvGrpSpPr>
              <p:nvPr/>
            </p:nvGrpSpPr>
            <p:grpSpPr bwMode="auto">
              <a:xfrm rot="-8139760">
                <a:off x="7137185" y="19117744"/>
                <a:ext cx="530013" cy="582206"/>
                <a:chOff x="521" y="1797"/>
                <a:chExt cx="726" cy="681"/>
              </a:xfrm>
            </p:grpSpPr>
            <p:sp>
              <p:nvSpPr>
                <p:cNvPr id="16469" name="Line 39"/>
                <p:cNvSpPr>
                  <a:spLocks noChangeShapeType="1"/>
                </p:cNvSpPr>
                <p:nvPr/>
              </p:nvSpPr>
              <p:spPr bwMode="auto">
                <a:xfrm>
                  <a:off x="521" y="1797"/>
                  <a:ext cx="0" cy="6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70" name="Line 40"/>
                <p:cNvSpPr>
                  <a:spLocks noChangeShapeType="1"/>
                </p:cNvSpPr>
                <p:nvPr/>
              </p:nvSpPr>
              <p:spPr bwMode="auto">
                <a:xfrm>
                  <a:off x="567" y="1797"/>
                  <a:ext cx="0" cy="6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71" name="Line 41"/>
                <p:cNvSpPr>
                  <a:spLocks noChangeShapeType="1"/>
                </p:cNvSpPr>
                <p:nvPr/>
              </p:nvSpPr>
              <p:spPr bwMode="auto">
                <a:xfrm>
                  <a:off x="1201" y="1797"/>
                  <a:ext cx="0" cy="6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72" name="Line 42"/>
                <p:cNvSpPr>
                  <a:spLocks noChangeShapeType="1"/>
                </p:cNvSpPr>
                <p:nvPr/>
              </p:nvSpPr>
              <p:spPr bwMode="auto">
                <a:xfrm>
                  <a:off x="1247" y="1797"/>
                  <a:ext cx="0" cy="68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73" name="Line 43"/>
                <p:cNvSpPr>
                  <a:spLocks noChangeShapeType="1"/>
                </p:cNvSpPr>
                <p:nvPr/>
              </p:nvSpPr>
              <p:spPr bwMode="auto">
                <a:xfrm>
                  <a:off x="521" y="2478"/>
                  <a:ext cx="7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74" name="Line 44"/>
                <p:cNvSpPr>
                  <a:spLocks noChangeShapeType="1"/>
                </p:cNvSpPr>
                <p:nvPr/>
              </p:nvSpPr>
              <p:spPr bwMode="auto">
                <a:xfrm>
                  <a:off x="567" y="2432"/>
                  <a:ext cx="63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75" name="Line 45"/>
                <p:cNvSpPr>
                  <a:spLocks noChangeShapeType="1"/>
                </p:cNvSpPr>
                <p:nvPr/>
              </p:nvSpPr>
              <p:spPr bwMode="auto">
                <a:xfrm>
                  <a:off x="521" y="1797"/>
                  <a:ext cx="4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76" name="Line 46"/>
                <p:cNvSpPr>
                  <a:spLocks noChangeShapeType="1"/>
                </p:cNvSpPr>
                <p:nvPr/>
              </p:nvSpPr>
              <p:spPr bwMode="auto">
                <a:xfrm>
                  <a:off x="1201" y="1797"/>
                  <a:ext cx="4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6434" name="Text Box 47"/>
              <p:cNvSpPr txBox="1">
                <a:spLocks noChangeArrowheads="1"/>
              </p:cNvSpPr>
              <p:nvPr/>
            </p:nvSpPr>
            <p:spPr bwMode="auto">
              <a:xfrm>
                <a:off x="7757644" y="18958460"/>
                <a:ext cx="1503172" cy="44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Tx/>
                  <a:buNone/>
                </a:pPr>
                <a:r>
                  <a:rPr lang="en-GB" altLang="en-US" sz="1400" b="1">
                    <a:latin typeface="Comic Sans MS" pitchFamily="66" charset="0"/>
                  </a:rPr>
                  <a:t>detector</a:t>
                </a:r>
                <a:endParaRPr lang="en-US" altLang="en-US" sz="1400" b="1">
                  <a:latin typeface="Comic Sans MS" pitchFamily="66" charset="0"/>
                </a:endParaRPr>
              </a:p>
            </p:txBody>
          </p:sp>
          <p:sp>
            <p:nvSpPr>
              <p:cNvPr id="16435" name="Text Box 48"/>
              <p:cNvSpPr txBox="1">
                <a:spLocks noChangeArrowheads="1"/>
              </p:cNvSpPr>
              <p:nvPr/>
            </p:nvSpPr>
            <p:spPr bwMode="auto">
              <a:xfrm>
                <a:off x="3691193" y="21360518"/>
                <a:ext cx="410625" cy="6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Tx/>
                  <a:buNone/>
                </a:pPr>
                <a:r>
                  <a:rPr lang="en-GB" altLang="en-US" sz="2300">
                    <a:latin typeface="Symbol" pitchFamily="18" charset="2"/>
                  </a:rPr>
                  <a:t>q</a:t>
                </a:r>
                <a:endParaRPr lang="en-US" altLang="en-US" sz="2300">
                  <a:latin typeface="Symbol" pitchFamily="18" charset="2"/>
                </a:endParaRPr>
              </a:p>
            </p:txBody>
          </p:sp>
          <p:sp>
            <p:nvSpPr>
              <p:cNvPr id="16436" name="Arc 49"/>
              <p:cNvSpPr>
                <a:spLocks/>
              </p:cNvSpPr>
              <p:nvPr/>
            </p:nvSpPr>
            <p:spPr bwMode="auto">
              <a:xfrm flipH="1">
                <a:off x="3602557" y="21247006"/>
                <a:ext cx="446803" cy="534604"/>
              </a:xfrm>
              <a:custGeom>
                <a:avLst/>
                <a:gdLst>
                  <a:gd name="T0" fmla="*/ 2147483647 w 21595"/>
                  <a:gd name="T1" fmla="*/ 0 h 18015"/>
                  <a:gd name="T2" fmla="*/ 2147483647 w 21595"/>
                  <a:gd name="T3" fmla="*/ 2147483647 h 18015"/>
                  <a:gd name="T4" fmla="*/ 0 w 21595"/>
                  <a:gd name="T5" fmla="*/ 2147483647 h 18015"/>
                  <a:gd name="T6" fmla="*/ 0 60000 65536"/>
                  <a:gd name="T7" fmla="*/ 0 60000 65536"/>
                  <a:gd name="T8" fmla="*/ 0 60000 65536"/>
                  <a:gd name="T9" fmla="*/ 0 w 21595"/>
                  <a:gd name="T10" fmla="*/ 0 h 18015"/>
                  <a:gd name="T11" fmla="*/ 21595 w 21595"/>
                  <a:gd name="T12" fmla="*/ 18015 h 18015"/>
                </a:gdLst>
                <a:ahLst/>
                <a:cxnLst>
                  <a:cxn ang="T6">
                    <a:pos x="T0" y="T1"/>
                  </a:cxn>
                  <a:cxn ang="T7">
                    <a:pos x="T2" y="T3"/>
                  </a:cxn>
                  <a:cxn ang="T8">
                    <a:pos x="T4" y="T5"/>
                  </a:cxn>
                </a:cxnLst>
                <a:rect l="T9" t="T10" r="T11" b="T12"/>
                <a:pathLst>
                  <a:path w="21595" h="18015" fill="none" extrusionOk="0">
                    <a:moveTo>
                      <a:pt x="11917" y="-1"/>
                    </a:moveTo>
                    <a:cubicBezTo>
                      <a:pt x="17833" y="3913"/>
                      <a:pt x="21450" y="10482"/>
                      <a:pt x="21595" y="17573"/>
                    </a:cubicBezTo>
                  </a:path>
                  <a:path w="21595" h="18015" stroke="0" extrusionOk="0">
                    <a:moveTo>
                      <a:pt x="11917" y="-1"/>
                    </a:moveTo>
                    <a:cubicBezTo>
                      <a:pt x="17833" y="3913"/>
                      <a:pt x="21450" y="10482"/>
                      <a:pt x="21595" y="17573"/>
                    </a:cubicBezTo>
                    <a:lnTo>
                      <a:pt x="0" y="18015"/>
                    </a:lnTo>
                    <a:lnTo>
                      <a:pt x="11917" y="-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6437" name="Text Box 50"/>
              <p:cNvSpPr txBox="1">
                <a:spLocks noChangeArrowheads="1"/>
              </p:cNvSpPr>
              <p:nvPr/>
            </p:nvSpPr>
            <p:spPr bwMode="auto">
              <a:xfrm>
                <a:off x="5747935" y="21391643"/>
                <a:ext cx="410624" cy="6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Tx/>
                  <a:buNone/>
                </a:pPr>
                <a:r>
                  <a:rPr lang="en-GB" altLang="en-US" sz="2300">
                    <a:latin typeface="Symbol" pitchFamily="18" charset="2"/>
                  </a:rPr>
                  <a:t>q</a:t>
                </a:r>
                <a:endParaRPr lang="en-US" altLang="en-US" sz="2300">
                  <a:latin typeface="Symbol" pitchFamily="18" charset="2"/>
                </a:endParaRPr>
              </a:p>
            </p:txBody>
          </p:sp>
          <p:sp>
            <p:nvSpPr>
              <p:cNvPr id="16438" name="Arc 51"/>
              <p:cNvSpPr>
                <a:spLocks/>
              </p:cNvSpPr>
              <p:nvPr/>
            </p:nvSpPr>
            <p:spPr bwMode="auto">
              <a:xfrm>
                <a:off x="5749743" y="21236021"/>
                <a:ext cx="446804" cy="545589"/>
              </a:xfrm>
              <a:custGeom>
                <a:avLst/>
                <a:gdLst>
                  <a:gd name="T0" fmla="*/ 2147483647 w 21595"/>
                  <a:gd name="T1" fmla="*/ 0 h 18015"/>
                  <a:gd name="T2" fmla="*/ 2147483647 w 21595"/>
                  <a:gd name="T3" fmla="*/ 2147483647 h 18015"/>
                  <a:gd name="T4" fmla="*/ 0 w 21595"/>
                  <a:gd name="T5" fmla="*/ 2147483647 h 18015"/>
                  <a:gd name="T6" fmla="*/ 0 60000 65536"/>
                  <a:gd name="T7" fmla="*/ 0 60000 65536"/>
                  <a:gd name="T8" fmla="*/ 0 60000 65536"/>
                  <a:gd name="T9" fmla="*/ 0 w 21595"/>
                  <a:gd name="T10" fmla="*/ 0 h 18015"/>
                  <a:gd name="T11" fmla="*/ 21595 w 21595"/>
                  <a:gd name="T12" fmla="*/ 18015 h 18015"/>
                </a:gdLst>
                <a:ahLst/>
                <a:cxnLst>
                  <a:cxn ang="T6">
                    <a:pos x="T0" y="T1"/>
                  </a:cxn>
                  <a:cxn ang="T7">
                    <a:pos x="T2" y="T3"/>
                  </a:cxn>
                  <a:cxn ang="T8">
                    <a:pos x="T4" y="T5"/>
                  </a:cxn>
                </a:cxnLst>
                <a:rect l="T9" t="T10" r="T11" b="T12"/>
                <a:pathLst>
                  <a:path w="21595" h="18015" fill="none" extrusionOk="0">
                    <a:moveTo>
                      <a:pt x="11917" y="-1"/>
                    </a:moveTo>
                    <a:cubicBezTo>
                      <a:pt x="17833" y="3913"/>
                      <a:pt x="21450" y="10482"/>
                      <a:pt x="21595" y="17573"/>
                    </a:cubicBezTo>
                  </a:path>
                  <a:path w="21595" h="18015" stroke="0" extrusionOk="0">
                    <a:moveTo>
                      <a:pt x="11917" y="-1"/>
                    </a:moveTo>
                    <a:cubicBezTo>
                      <a:pt x="17833" y="3913"/>
                      <a:pt x="21450" y="10482"/>
                      <a:pt x="21595" y="17573"/>
                    </a:cubicBezTo>
                    <a:lnTo>
                      <a:pt x="0" y="18015"/>
                    </a:lnTo>
                    <a:lnTo>
                      <a:pt x="11917" y="-1"/>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6439" name="Line 54"/>
              <p:cNvSpPr>
                <a:spLocks noChangeShapeType="1"/>
              </p:cNvSpPr>
              <p:nvPr/>
            </p:nvSpPr>
            <p:spPr bwMode="auto">
              <a:xfrm flipV="1">
                <a:off x="7612930" y="19145206"/>
                <a:ext cx="21707" cy="457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440" name="Arc 56"/>
              <p:cNvSpPr>
                <a:spLocks/>
              </p:cNvSpPr>
              <p:nvPr/>
            </p:nvSpPr>
            <p:spPr bwMode="auto">
              <a:xfrm rot="12867090" flipV="1">
                <a:off x="6413617" y="18848610"/>
                <a:ext cx="662064" cy="347859"/>
              </a:xfrm>
              <a:custGeom>
                <a:avLst/>
                <a:gdLst>
                  <a:gd name="T0" fmla="*/ 0 w 18063"/>
                  <a:gd name="T1" fmla="*/ 19643743 h 21600"/>
                  <a:gd name="T2" fmla="*/ 2147483647 w 18063"/>
                  <a:gd name="T3" fmla="*/ 377566046 h 21600"/>
                  <a:gd name="T4" fmla="*/ 2147483647 w 18063"/>
                  <a:gd name="T5" fmla="*/ 1452953447 h 21600"/>
                  <a:gd name="T6" fmla="*/ 0 60000 65536"/>
                  <a:gd name="T7" fmla="*/ 0 60000 65536"/>
                  <a:gd name="T8" fmla="*/ 0 60000 65536"/>
                  <a:gd name="T9" fmla="*/ 0 w 18063"/>
                  <a:gd name="T10" fmla="*/ 0 h 21600"/>
                  <a:gd name="T11" fmla="*/ 18063 w 18063"/>
                  <a:gd name="T12" fmla="*/ 21600 h 21600"/>
                </a:gdLst>
                <a:ahLst/>
                <a:cxnLst>
                  <a:cxn ang="T6">
                    <a:pos x="T0" y="T1"/>
                  </a:cxn>
                  <a:cxn ang="T7">
                    <a:pos x="T2" y="T3"/>
                  </a:cxn>
                  <a:cxn ang="T8">
                    <a:pos x="T4" y="T5"/>
                  </a:cxn>
                </a:cxnLst>
                <a:rect l="T9" t="T10" r="T11" b="T12"/>
                <a:pathLst>
                  <a:path w="18063" h="21600" fill="none" extrusionOk="0">
                    <a:moveTo>
                      <a:pt x="-1" y="291"/>
                    </a:moveTo>
                    <a:cubicBezTo>
                      <a:pt x="1168" y="97"/>
                      <a:pt x="2351" y="-1"/>
                      <a:pt x="3537" y="0"/>
                    </a:cubicBezTo>
                    <a:cubicBezTo>
                      <a:pt x="8908" y="0"/>
                      <a:pt x="14087" y="2001"/>
                      <a:pt x="18062" y="5613"/>
                    </a:cubicBezTo>
                  </a:path>
                  <a:path w="18063" h="21600" stroke="0" extrusionOk="0">
                    <a:moveTo>
                      <a:pt x="-1" y="291"/>
                    </a:moveTo>
                    <a:cubicBezTo>
                      <a:pt x="1168" y="97"/>
                      <a:pt x="2351" y="-1"/>
                      <a:pt x="3537" y="0"/>
                    </a:cubicBezTo>
                    <a:cubicBezTo>
                      <a:pt x="8908" y="0"/>
                      <a:pt x="14087" y="2001"/>
                      <a:pt x="18062" y="5613"/>
                    </a:cubicBezTo>
                    <a:lnTo>
                      <a:pt x="3537" y="21600"/>
                    </a:lnTo>
                    <a:lnTo>
                      <a:pt x="-1" y="291"/>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6441" name="Arc 57"/>
              <p:cNvSpPr>
                <a:spLocks/>
              </p:cNvSpPr>
              <p:nvPr/>
            </p:nvSpPr>
            <p:spPr bwMode="auto">
              <a:xfrm rot="-8208692" flipH="1" flipV="1">
                <a:off x="7670816" y="19809800"/>
                <a:ext cx="662064" cy="347859"/>
              </a:xfrm>
              <a:custGeom>
                <a:avLst/>
                <a:gdLst>
                  <a:gd name="T0" fmla="*/ 0 w 18063"/>
                  <a:gd name="T1" fmla="*/ 19643743 h 21600"/>
                  <a:gd name="T2" fmla="*/ 2147483647 w 18063"/>
                  <a:gd name="T3" fmla="*/ 377566046 h 21600"/>
                  <a:gd name="T4" fmla="*/ 2147483647 w 18063"/>
                  <a:gd name="T5" fmla="*/ 1452953447 h 21600"/>
                  <a:gd name="T6" fmla="*/ 0 60000 65536"/>
                  <a:gd name="T7" fmla="*/ 0 60000 65536"/>
                  <a:gd name="T8" fmla="*/ 0 60000 65536"/>
                  <a:gd name="T9" fmla="*/ 0 w 18063"/>
                  <a:gd name="T10" fmla="*/ 0 h 21600"/>
                  <a:gd name="T11" fmla="*/ 18063 w 18063"/>
                  <a:gd name="T12" fmla="*/ 21600 h 21600"/>
                </a:gdLst>
                <a:ahLst/>
                <a:cxnLst>
                  <a:cxn ang="T6">
                    <a:pos x="T0" y="T1"/>
                  </a:cxn>
                  <a:cxn ang="T7">
                    <a:pos x="T2" y="T3"/>
                  </a:cxn>
                  <a:cxn ang="T8">
                    <a:pos x="T4" y="T5"/>
                  </a:cxn>
                </a:cxnLst>
                <a:rect l="T9" t="T10" r="T11" b="T12"/>
                <a:pathLst>
                  <a:path w="18063" h="21600" fill="none" extrusionOk="0">
                    <a:moveTo>
                      <a:pt x="-1" y="291"/>
                    </a:moveTo>
                    <a:cubicBezTo>
                      <a:pt x="1168" y="97"/>
                      <a:pt x="2351" y="-1"/>
                      <a:pt x="3537" y="0"/>
                    </a:cubicBezTo>
                    <a:cubicBezTo>
                      <a:pt x="8908" y="0"/>
                      <a:pt x="14087" y="2001"/>
                      <a:pt x="18062" y="5613"/>
                    </a:cubicBezTo>
                  </a:path>
                  <a:path w="18063" h="21600" stroke="0" extrusionOk="0">
                    <a:moveTo>
                      <a:pt x="-1" y="291"/>
                    </a:moveTo>
                    <a:cubicBezTo>
                      <a:pt x="1168" y="97"/>
                      <a:pt x="2351" y="-1"/>
                      <a:pt x="3537" y="0"/>
                    </a:cubicBezTo>
                    <a:cubicBezTo>
                      <a:pt x="8908" y="0"/>
                      <a:pt x="14087" y="2001"/>
                      <a:pt x="18062" y="5613"/>
                    </a:cubicBezTo>
                    <a:lnTo>
                      <a:pt x="3537" y="21600"/>
                    </a:lnTo>
                    <a:lnTo>
                      <a:pt x="-1" y="291"/>
                    </a:lnTo>
                    <a:close/>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nvGrpSpPr>
              <p:cNvPr id="16442" name="Group 58"/>
              <p:cNvGrpSpPr>
                <a:grpSpLocks/>
              </p:cNvGrpSpPr>
              <p:nvPr/>
            </p:nvGrpSpPr>
            <p:grpSpPr bwMode="auto">
              <a:xfrm rot="2582119" flipH="1">
                <a:off x="2604033" y="20556782"/>
                <a:ext cx="1953633" cy="300257"/>
                <a:chOff x="2426" y="1797"/>
                <a:chExt cx="726" cy="272"/>
              </a:xfrm>
            </p:grpSpPr>
            <p:grpSp>
              <p:nvGrpSpPr>
                <p:cNvPr id="16463" name="Group 59"/>
                <p:cNvGrpSpPr>
                  <a:grpSpLocks/>
                </p:cNvGrpSpPr>
                <p:nvPr/>
              </p:nvGrpSpPr>
              <p:grpSpPr bwMode="auto">
                <a:xfrm>
                  <a:off x="2426" y="1797"/>
                  <a:ext cx="363" cy="272"/>
                  <a:chOff x="3016" y="2387"/>
                  <a:chExt cx="363" cy="272"/>
                </a:xfrm>
              </p:grpSpPr>
              <p:sp>
                <p:nvSpPr>
                  <p:cNvPr id="16467" name="Freeform 60"/>
                  <p:cNvSpPr>
                    <a:spLocks/>
                  </p:cNvSpPr>
                  <p:nvPr/>
                </p:nvSpPr>
                <p:spPr bwMode="auto">
                  <a:xfrm>
                    <a:off x="3016" y="2387"/>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68" name="Freeform 61"/>
                  <p:cNvSpPr>
                    <a:spLocks/>
                  </p:cNvSpPr>
                  <p:nvPr/>
                </p:nvSpPr>
                <p:spPr bwMode="auto">
                  <a:xfrm flipV="1">
                    <a:off x="3197" y="2523"/>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16464" name="Group 62"/>
                <p:cNvGrpSpPr>
                  <a:grpSpLocks/>
                </p:cNvGrpSpPr>
                <p:nvPr/>
              </p:nvGrpSpPr>
              <p:grpSpPr bwMode="auto">
                <a:xfrm>
                  <a:off x="2789" y="1797"/>
                  <a:ext cx="363" cy="272"/>
                  <a:chOff x="3016" y="2387"/>
                  <a:chExt cx="363" cy="272"/>
                </a:xfrm>
              </p:grpSpPr>
              <p:sp>
                <p:nvSpPr>
                  <p:cNvPr id="16465" name="Freeform 63"/>
                  <p:cNvSpPr>
                    <a:spLocks/>
                  </p:cNvSpPr>
                  <p:nvPr/>
                </p:nvSpPr>
                <p:spPr bwMode="auto">
                  <a:xfrm>
                    <a:off x="3016" y="2387"/>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6466" name="Freeform 64"/>
                  <p:cNvSpPr>
                    <a:spLocks/>
                  </p:cNvSpPr>
                  <p:nvPr/>
                </p:nvSpPr>
                <p:spPr bwMode="auto">
                  <a:xfrm flipV="1">
                    <a:off x="3197" y="2523"/>
                    <a:ext cx="182" cy="136"/>
                  </a:xfrm>
                  <a:custGeom>
                    <a:avLst/>
                    <a:gdLst>
                      <a:gd name="T0" fmla="*/ 0 w 182"/>
                      <a:gd name="T1" fmla="*/ 136 h 136"/>
                      <a:gd name="T2" fmla="*/ 91 w 182"/>
                      <a:gd name="T3" fmla="*/ 0 h 136"/>
                      <a:gd name="T4" fmla="*/ 182 w 182"/>
                      <a:gd name="T5" fmla="*/ 136 h 136"/>
                      <a:gd name="T6" fmla="*/ 0 60000 65536"/>
                      <a:gd name="T7" fmla="*/ 0 60000 65536"/>
                      <a:gd name="T8" fmla="*/ 0 60000 65536"/>
                      <a:gd name="T9" fmla="*/ 0 w 182"/>
                      <a:gd name="T10" fmla="*/ 0 h 136"/>
                      <a:gd name="T11" fmla="*/ 182 w 182"/>
                      <a:gd name="T12" fmla="*/ 136 h 136"/>
                    </a:gdLst>
                    <a:ahLst/>
                    <a:cxnLst>
                      <a:cxn ang="T6">
                        <a:pos x="T0" y="T1"/>
                      </a:cxn>
                      <a:cxn ang="T7">
                        <a:pos x="T2" y="T3"/>
                      </a:cxn>
                      <a:cxn ang="T8">
                        <a:pos x="T4" y="T5"/>
                      </a:cxn>
                    </a:cxnLst>
                    <a:rect l="T9" t="T10" r="T11" b="T12"/>
                    <a:pathLst>
                      <a:path w="182" h="136">
                        <a:moveTo>
                          <a:pt x="0" y="136"/>
                        </a:moveTo>
                        <a:cubicBezTo>
                          <a:pt x="30" y="68"/>
                          <a:pt x="61" y="0"/>
                          <a:pt x="91" y="0"/>
                        </a:cubicBezTo>
                        <a:cubicBezTo>
                          <a:pt x="121" y="0"/>
                          <a:pt x="151" y="68"/>
                          <a:pt x="182" y="136"/>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sp>
            <p:nvSpPr>
              <p:cNvPr id="16443" name="Text Box 65"/>
              <p:cNvSpPr txBox="1">
                <a:spLocks noChangeArrowheads="1"/>
              </p:cNvSpPr>
              <p:nvPr/>
            </p:nvSpPr>
            <p:spPr bwMode="auto">
              <a:xfrm>
                <a:off x="2589563" y="21285455"/>
                <a:ext cx="862854" cy="3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000" b="1">
                    <a:latin typeface="Comic Sans MS" pitchFamily="66" charset="0"/>
                  </a:rPr>
                  <a:t>Si</a:t>
                </a:r>
                <a:endParaRPr lang="en-US" altLang="en-US" sz="1000" b="1">
                  <a:latin typeface="Comic Sans MS" pitchFamily="66" charset="0"/>
                </a:endParaRPr>
              </a:p>
            </p:txBody>
          </p:sp>
          <p:sp>
            <p:nvSpPr>
              <p:cNvPr id="16444" name="Text Box 66"/>
              <p:cNvSpPr txBox="1">
                <a:spLocks noChangeArrowheads="1"/>
              </p:cNvSpPr>
              <p:nvPr/>
            </p:nvSpPr>
            <p:spPr bwMode="auto">
              <a:xfrm>
                <a:off x="2589563" y="21656598"/>
                <a:ext cx="862854" cy="3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000" b="1">
                    <a:solidFill>
                      <a:schemeClr val="bg1"/>
                    </a:solidFill>
                    <a:latin typeface="Comic Sans MS" pitchFamily="66" charset="0"/>
                  </a:rPr>
                  <a:t>Oxide</a:t>
                </a:r>
                <a:endParaRPr lang="en-US" altLang="en-US" sz="1000" b="1">
                  <a:solidFill>
                    <a:schemeClr val="bg1"/>
                  </a:solidFill>
                  <a:latin typeface="Comic Sans MS" pitchFamily="66" charset="0"/>
                </a:endParaRPr>
              </a:p>
            </p:txBody>
          </p:sp>
          <p:sp>
            <p:nvSpPr>
              <p:cNvPr id="16445" name="Text Box 67"/>
              <p:cNvSpPr txBox="1">
                <a:spLocks noChangeArrowheads="1"/>
              </p:cNvSpPr>
              <p:nvPr/>
            </p:nvSpPr>
            <p:spPr bwMode="auto">
              <a:xfrm>
                <a:off x="1901617" y="21850443"/>
                <a:ext cx="981560" cy="3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000" b="1">
                    <a:latin typeface="Comic Sans MS" pitchFamily="66" charset="0"/>
                  </a:rPr>
                  <a:t>Bilayer</a:t>
                </a:r>
                <a:endParaRPr lang="en-US" altLang="en-US" sz="1000" b="1">
                  <a:latin typeface="Comic Sans MS" pitchFamily="66" charset="0"/>
                </a:endParaRPr>
              </a:p>
            </p:txBody>
          </p:sp>
          <p:sp>
            <p:nvSpPr>
              <p:cNvPr id="16446" name="Text Box 68"/>
              <p:cNvSpPr txBox="1">
                <a:spLocks noChangeArrowheads="1"/>
              </p:cNvSpPr>
              <p:nvPr/>
            </p:nvSpPr>
            <p:spPr bwMode="auto">
              <a:xfrm>
                <a:off x="2589563" y="22331921"/>
                <a:ext cx="2306371" cy="58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000" b="1">
                    <a:latin typeface="Comic Sans MS" pitchFamily="66" charset="0"/>
                  </a:rPr>
                  <a:t>D</a:t>
                </a:r>
                <a:r>
                  <a:rPr lang="en-GB" altLang="en-US" sz="1000" b="1" baseline="-25000">
                    <a:latin typeface="Comic Sans MS" pitchFamily="66" charset="0"/>
                  </a:rPr>
                  <a:t>2</a:t>
                </a:r>
                <a:r>
                  <a:rPr lang="en-GB" altLang="en-US" sz="1000" b="1">
                    <a:latin typeface="Comic Sans MS" pitchFamily="66" charset="0"/>
                  </a:rPr>
                  <a:t>O/H2O or protein solution</a:t>
                </a:r>
                <a:endParaRPr lang="en-US" altLang="en-US" sz="1000" b="1">
                  <a:latin typeface="Comic Sans MS" pitchFamily="66" charset="0"/>
                </a:endParaRPr>
              </a:p>
            </p:txBody>
          </p:sp>
          <p:sp>
            <p:nvSpPr>
              <p:cNvPr id="16447" name="Text Box 69"/>
              <p:cNvSpPr txBox="1">
                <a:spLocks noChangeArrowheads="1"/>
              </p:cNvSpPr>
              <p:nvPr/>
            </p:nvSpPr>
            <p:spPr bwMode="auto">
              <a:xfrm>
                <a:off x="6422267" y="21386150"/>
                <a:ext cx="862855" cy="35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000" b="1">
                    <a:latin typeface="Comic Sans MS" pitchFamily="66" charset="0"/>
                  </a:rPr>
                  <a:t>SLD1</a:t>
                </a:r>
                <a:endParaRPr lang="en-US" altLang="en-US" sz="1000" b="1">
                  <a:latin typeface="Comic Sans MS" pitchFamily="66" charset="0"/>
                </a:endParaRPr>
              </a:p>
            </p:txBody>
          </p:sp>
          <p:sp>
            <p:nvSpPr>
              <p:cNvPr id="16448" name="Text Box 70"/>
              <p:cNvSpPr txBox="1">
                <a:spLocks noChangeArrowheads="1"/>
              </p:cNvSpPr>
              <p:nvPr/>
            </p:nvSpPr>
            <p:spPr bwMode="auto">
              <a:xfrm>
                <a:off x="5510441" y="22433389"/>
                <a:ext cx="1542615" cy="35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000" b="1">
                    <a:latin typeface="Comic Sans MS" pitchFamily="66" charset="0"/>
                  </a:rPr>
                  <a:t>SLD2 &gt; SLD1</a:t>
                </a:r>
                <a:endParaRPr lang="en-US" altLang="en-US" sz="1000" b="1">
                  <a:latin typeface="Comic Sans MS" pitchFamily="66" charset="0"/>
                </a:endParaRPr>
              </a:p>
            </p:txBody>
          </p:sp>
          <p:grpSp>
            <p:nvGrpSpPr>
              <p:cNvPr id="16449" name="Group 72"/>
              <p:cNvGrpSpPr>
                <a:grpSpLocks/>
              </p:cNvGrpSpPr>
              <p:nvPr/>
            </p:nvGrpSpPr>
            <p:grpSpPr bwMode="auto">
              <a:xfrm flipV="1">
                <a:off x="7278281" y="21117018"/>
                <a:ext cx="1137810" cy="1742957"/>
                <a:chOff x="3091" y="2432"/>
                <a:chExt cx="629" cy="1289"/>
              </a:xfrm>
            </p:grpSpPr>
            <p:sp>
              <p:nvSpPr>
                <p:cNvPr id="16461" name="Line 73"/>
                <p:cNvSpPr>
                  <a:spLocks noChangeShapeType="1"/>
                </p:cNvSpPr>
                <p:nvPr/>
              </p:nvSpPr>
              <p:spPr bwMode="auto">
                <a:xfrm>
                  <a:off x="3091" y="3721"/>
                  <a:ext cx="629"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6462" name="Line 74"/>
                <p:cNvSpPr>
                  <a:spLocks noChangeShapeType="1"/>
                </p:cNvSpPr>
                <p:nvPr/>
              </p:nvSpPr>
              <p:spPr bwMode="auto">
                <a:xfrm flipV="1">
                  <a:off x="3091" y="2432"/>
                  <a:ext cx="0" cy="1289"/>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sp>
            <p:nvSpPr>
              <p:cNvPr id="16450" name="Text Box 75"/>
              <p:cNvSpPr txBox="1">
                <a:spLocks noChangeArrowheads="1"/>
              </p:cNvSpPr>
              <p:nvPr/>
            </p:nvSpPr>
            <p:spPr bwMode="auto">
              <a:xfrm>
                <a:off x="7224013" y="22556055"/>
                <a:ext cx="446803" cy="49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50000"/>
                  </a:spcBef>
                  <a:buFontTx/>
                  <a:buNone/>
                </a:pPr>
                <a:r>
                  <a:rPr lang="en-GB" altLang="en-US" sz="1600" b="1">
                    <a:solidFill>
                      <a:srgbClr val="000000"/>
                    </a:solidFill>
                    <a:latin typeface="Times" pitchFamily="18" charset="0"/>
                  </a:rPr>
                  <a:t>z</a:t>
                </a:r>
                <a:endParaRPr lang="en-US" altLang="en-US" sz="1600" b="1">
                  <a:solidFill>
                    <a:srgbClr val="000000"/>
                  </a:solidFill>
                  <a:latin typeface="Times" pitchFamily="18" charset="0"/>
                </a:endParaRPr>
              </a:p>
            </p:txBody>
          </p:sp>
          <p:sp>
            <p:nvSpPr>
              <p:cNvPr id="16451" name="Text Box 76"/>
              <p:cNvSpPr txBox="1">
                <a:spLocks noChangeArrowheads="1"/>
              </p:cNvSpPr>
              <p:nvPr/>
            </p:nvSpPr>
            <p:spPr bwMode="auto">
              <a:xfrm>
                <a:off x="7399105" y="20589104"/>
                <a:ext cx="810396" cy="44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50000"/>
                  </a:spcBef>
                  <a:buFontTx/>
                  <a:buNone/>
                </a:pPr>
                <a:r>
                  <a:rPr lang="en-GB" altLang="en-US" sz="1400" b="1">
                    <a:solidFill>
                      <a:srgbClr val="000000"/>
                    </a:solidFill>
                    <a:latin typeface="Times" pitchFamily="18" charset="0"/>
                  </a:rPr>
                  <a:t>SLD</a:t>
                </a:r>
                <a:endParaRPr lang="en-US" altLang="en-US" sz="1400" b="1">
                  <a:solidFill>
                    <a:srgbClr val="000000"/>
                  </a:solidFill>
                  <a:latin typeface="Times" pitchFamily="18" charset="0"/>
                </a:endParaRPr>
              </a:p>
            </p:txBody>
          </p:sp>
          <p:grpSp>
            <p:nvGrpSpPr>
              <p:cNvPr id="16452" name="Group 77"/>
              <p:cNvGrpSpPr>
                <a:grpSpLocks/>
              </p:cNvGrpSpPr>
              <p:nvPr/>
            </p:nvGrpSpPr>
            <p:grpSpPr bwMode="auto">
              <a:xfrm flipV="1">
                <a:off x="7471835" y="21532617"/>
                <a:ext cx="318370" cy="1049070"/>
                <a:chOff x="708" y="1982"/>
                <a:chExt cx="312" cy="1539"/>
              </a:xfrm>
            </p:grpSpPr>
            <p:sp>
              <p:nvSpPr>
                <p:cNvPr id="16453" name="Line 78"/>
                <p:cNvSpPr>
                  <a:spLocks noChangeShapeType="1"/>
                </p:cNvSpPr>
                <p:nvPr/>
              </p:nvSpPr>
              <p:spPr bwMode="auto">
                <a:xfrm rot="16200000" flipV="1">
                  <a:off x="834" y="2151"/>
                  <a:ext cx="33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nvGrpSpPr>
                <p:cNvPr id="16454" name="Group 79"/>
                <p:cNvGrpSpPr>
                  <a:grpSpLocks/>
                </p:cNvGrpSpPr>
                <p:nvPr/>
              </p:nvGrpSpPr>
              <p:grpSpPr bwMode="auto">
                <a:xfrm>
                  <a:off x="708" y="2500"/>
                  <a:ext cx="312" cy="1021"/>
                  <a:chOff x="708" y="2500"/>
                  <a:chExt cx="312" cy="1021"/>
                </a:xfrm>
              </p:grpSpPr>
              <p:sp>
                <p:nvSpPr>
                  <p:cNvPr id="16456" name="Line 80"/>
                  <p:cNvSpPr>
                    <a:spLocks noChangeShapeType="1"/>
                  </p:cNvSpPr>
                  <p:nvPr/>
                </p:nvSpPr>
                <p:spPr bwMode="auto">
                  <a:xfrm rot="16200000" flipV="1">
                    <a:off x="762" y="3373"/>
                    <a:ext cx="297"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6457" name="Line 81"/>
                  <p:cNvSpPr>
                    <a:spLocks noChangeShapeType="1"/>
                  </p:cNvSpPr>
                  <p:nvPr/>
                </p:nvSpPr>
                <p:spPr bwMode="auto">
                  <a:xfrm rot="16200000" flipV="1">
                    <a:off x="674" y="3068"/>
                    <a:ext cx="6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6458" name="Freeform 82"/>
                  <p:cNvSpPr>
                    <a:spLocks/>
                  </p:cNvSpPr>
                  <p:nvPr/>
                </p:nvSpPr>
                <p:spPr bwMode="auto">
                  <a:xfrm rot="16200000" flipV="1">
                    <a:off x="748" y="3061"/>
                    <a:ext cx="132" cy="212"/>
                  </a:xfrm>
                  <a:custGeom>
                    <a:avLst/>
                    <a:gdLst>
                      <a:gd name="T0" fmla="*/ 0 w 443"/>
                      <a:gd name="T1" fmla="*/ 1 h 523"/>
                      <a:gd name="T2" fmla="*/ 4 w 443"/>
                      <a:gd name="T3" fmla="*/ 4 h 523"/>
                      <a:gd name="T4" fmla="*/ 7 w 443"/>
                      <a:gd name="T5" fmla="*/ 29 h 523"/>
                      <a:gd name="T6" fmla="*/ 12 w 443"/>
                      <a:gd name="T7" fmla="*/ 35 h 523"/>
                      <a:gd name="T8" fmla="*/ 0 60000 65536"/>
                      <a:gd name="T9" fmla="*/ 0 60000 65536"/>
                      <a:gd name="T10" fmla="*/ 0 60000 65536"/>
                      <a:gd name="T11" fmla="*/ 0 60000 65536"/>
                      <a:gd name="T12" fmla="*/ 0 w 443"/>
                      <a:gd name="T13" fmla="*/ 0 h 523"/>
                      <a:gd name="T14" fmla="*/ 443 w 443"/>
                      <a:gd name="T15" fmla="*/ 523 h 523"/>
                    </a:gdLst>
                    <a:ahLst/>
                    <a:cxnLst>
                      <a:cxn ang="T8">
                        <a:pos x="T0" y="T1"/>
                      </a:cxn>
                      <a:cxn ang="T9">
                        <a:pos x="T2" y="T3"/>
                      </a:cxn>
                      <a:cxn ang="T10">
                        <a:pos x="T4" y="T5"/>
                      </a:cxn>
                      <a:cxn ang="T11">
                        <a:pos x="T6" y="T7"/>
                      </a:cxn>
                    </a:cxnLst>
                    <a:rect l="T12" t="T13" r="T14" b="T15"/>
                    <a:pathLst>
                      <a:path w="443" h="523">
                        <a:moveTo>
                          <a:pt x="0" y="20"/>
                        </a:moveTo>
                        <a:cubicBezTo>
                          <a:pt x="21" y="28"/>
                          <a:pt x="88" y="0"/>
                          <a:pt x="131" y="69"/>
                        </a:cubicBezTo>
                        <a:cubicBezTo>
                          <a:pt x="174" y="138"/>
                          <a:pt x="204" y="357"/>
                          <a:pt x="256" y="433"/>
                        </a:cubicBezTo>
                        <a:cubicBezTo>
                          <a:pt x="308" y="509"/>
                          <a:pt x="376" y="515"/>
                          <a:pt x="443" y="523"/>
                        </a:cubicBezTo>
                      </a:path>
                    </a:pathLst>
                  </a:custGeom>
                  <a:noFill/>
                  <a:ln w="3810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6459" name="Freeform 83"/>
                  <p:cNvSpPr>
                    <a:spLocks/>
                  </p:cNvSpPr>
                  <p:nvPr/>
                </p:nvSpPr>
                <p:spPr bwMode="auto">
                  <a:xfrm rot="-5400000" flipH="1" flipV="1">
                    <a:off x="782" y="2798"/>
                    <a:ext cx="164" cy="312"/>
                  </a:xfrm>
                  <a:custGeom>
                    <a:avLst/>
                    <a:gdLst>
                      <a:gd name="T0" fmla="*/ 0 w 443"/>
                      <a:gd name="T1" fmla="*/ 4 h 523"/>
                      <a:gd name="T2" fmla="*/ 7 w 443"/>
                      <a:gd name="T3" fmla="*/ 14 h 523"/>
                      <a:gd name="T4" fmla="*/ 13 w 443"/>
                      <a:gd name="T5" fmla="*/ 92 h 523"/>
                      <a:gd name="T6" fmla="*/ 23 w 443"/>
                      <a:gd name="T7" fmla="*/ 111 h 523"/>
                      <a:gd name="T8" fmla="*/ 0 60000 65536"/>
                      <a:gd name="T9" fmla="*/ 0 60000 65536"/>
                      <a:gd name="T10" fmla="*/ 0 60000 65536"/>
                      <a:gd name="T11" fmla="*/ 0 60000 65536"/>
                      <a:gd name="T12" fmla="*/ 0 w 443"/>
                      <a:gd name="T13" fmla="*/ 0 h 523"/>
                      <a:gd name="T14" fmla="*/ 443 w 443"/>
                      <a:gd name="T15" fmla="*/ 523 h 523"/>
                    </a:gdLst>
                    <a:ahLst/>
                    <a:cxnLst>
                      <a:cxn ang="T8">
                        <a:pos x="T0" y="T1"/>
                      </a:cxn>
                      <a:cxn ang="T9">
                        <a:pos x="T2" y="T3"/>
                      </a:cxn>
                      <a:cxn ang="T10">
                        <a:pos x="T4" y="T5"/>
                      </a:cxn>
                      <a:cxn ang="T11">
                        <a:pos x="T6" y="T7"/>
                      </a:cxn>
                    </a:cxnLst>
                    <a:rect l="T12" t="T13" r="T14" b="T15"/>
                    <a:pathLst>
                      <a:path w="443" h="523">
                        <a:moveTo>
                          <a:pt x="0" y="20"/>
                        </a:moveTo>
                        <a:cubicBezTo>
                          <a:pt x="21" y="28"/>
                          <a:pt x="88" y="0"/>
                          <a:pt x="131" y="69"/>
                        </a:cubicBezTo>
                        <a:cubicBezTo>
                          <a:pt x="174" y="138"/>
                          <a:pt x="204" y="357"/>
                          <a:pt x="256" y="433"/>
                        </a:cubicBezTo>
                        <a:cubicBezTo>
                          <a:pt x="308" y="509"/>
                          <a:pt x="376" y="515"/>
                          <a:pt x="443" y="523"/>
                        </a:cubicBezTo>
                      </a:path>
                    </a:pathLst>
                  </a:custGeom>
                  <a:noFill/>
                  <a:ln w="36195"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sp>
                <p:nvSpPr>
                  <p:cNvPr id="16460" name="Line 84"/>
                  <p:cNvSpPr>
                    <a:spLocks noChangeShapeType="1"/>
                  </p:cNvSpPr>
                  <p:nvPr/>
                </p:nvSpPr>
                <p:spPr bwMode="auto">
                  <a:xfrm rot="16200000" flipV="1">
                    <a:off x="815" y="2694"/>
                    <a:ext cx="388"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sp>
              <p:nvSpPr>
                <p:cNvPr id="16455" name="Freeform 85"/>
                <p:cNvSpPr>
                  <a:spLocks/>
                </p:cNvSpPr>
                <p:nvPr/>
              </p:nvSpPr>
              <p:spPr bwMode="auto">
                <a:xfrm rot="5400000">
                  <a:off x="827" y="2340"/>
                  <a:ext cx="204" cy="164"/>
                </a:xfrm>
                <a:custGeom>
                  <a:avLst/>
                  <a:gdLst>
                    <a:gd name="T0" fmla="*/ 204 w 204"/>
                    <a:gd name="T1" fmla="*/ 0 h 164"/>
                    <a:gd name="T2" fmla="*/ 156 w 204"/>
                    <a:gd name="T3" fmla="*/ 15 h 164"/>
                    <a:gd name="T4" fmla="*/ 138 w 204"/>
                    <a:gd name="T5" fmla="*/ 93 h 164"/>
                    <a:gd name="T6" fmla="*/ 108 w 204"/>
                    <a:gd name="T7" fmla="*/ 161 h 164"/>
                    <a:gd name="T8" fmla="*/ 81 w 204"/>
                    <a:gd name="T9" fmla="*/ 72 h 164"/>
                    <a:gd name="T10" fmla="*/ 57 w 204"/>
                    <a:gd name="T11" fmla="*/ 21 h 164"/>
                    <a:gd name="T12" fmla="*/ 0 w 204"/>
                    <a:gd name="T13" fmla="*/ 9 h 164"/>
                    <a:gd name="T14" fmla="*/ 0 60000 65536"/>
                    <a:gd name="T15" fmla="*/ 0 60000 65536"/>
                    <a:gd name="T16" fmla="*/ 0 60000 65536"/>
                    <a:gd name="T17" fmla="*/ 0 60000 65536"/>
                    <a:gd name="T18" fmla="*/ 0 60000 65536"/>
                    <a:gd name="T19" fmla="*/ 0 60000 65536"/>
                    <a:gd name="T20" fmla="*/ 0 60000 65536"/>
                    <a:gd name="T21" fmla="*/ 0 w 204"/>
                    <a:gd name="T22" fmla="*/ 0 h 164"/>
                    <a:gd name="T23" fmla="*/ 204 w 204"/>
                    <a:gd name="T24" fmla="*/ 164 h 1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 h="164">
                      <a:moveTo>
                        <a:pt x="204" y="0"/>
                      </a:moveTo>
                      <a:cubicBezTo>
                        <a:pt x="197" y="2"/>
                        <a:pt x="167" y="0"/>
                        <a:pt x="156" y="15"/>
                      </a:cubicBezTo>
                      <a:cubicBezTo>
                        <a:pt x="145" y="30"/>
                        <a:pt x="146" y="69"/>
                        <a:pt x="138" y="93"/>
                      </a:cubicBezTo>
                      <a:cubicBezTo>
                        <a:pt x="130" y="117"/>
                        <a:pt x="117" y="164"/>
                        <a:pt x="108" y="161"/>
                      </a:cubicBezTo>
                      <a:cubicBezTo>
                        <a:pt x="99" y="158"/>
                        <a:pt x="89" y="95"/>
                        <a:pt x="81" y="72"/>
                      </a:cubicBezTo>
                      <a:cubicBezTo>
                        <a:pt x="73" y="49"/>
                        <a:pt x="70" y="31"/>
                        <a:pt x="57" y="21"/>
                      </a:cubicBezTo>
                      <a:cubicBezTo>
                        <a:pt x="44" y="11"/>
                        <a:pt x="12" y="11"/>
                        <a:pt x="0" y="9"/>
                      </a:cubicBezTo>
                    </a:path>
                  </a:pathLst>
                </a:custGeom>
                <a:noFill/>
                <a:ln w="3810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grpSp>
      </p:grpSp>
      <p:sp>
        <p:nvSpPr>
          <p:cNvPr id="106" name="Bent Arrow 105"/>
          <p:cNvSpPr/>
          <p:nvPr/>
        </p:nvSpPr>
        <p:spPr bwMode="auto">
          <a:xfrm flipV="1">
            <a:off x="3729038" y="3875088"/>
            <a:ext cx="1719262" cy="1046162"/>
          </a:xfrm>
          <a:prstGeom prst="bentArrow">
            <a:avLst/>
          </a:prstGeom>
          <a:solidFill>
            <a:srgbClr val="002060"/>
          </a:solidFill>
          <a:ln w="9525" cap="flat" cmpd="sng" algn="ctr">
            <a:noFill/>
            <a:prstDash val="solid"/>
            <a:round/>
            <a:headEnd type="none" w="med" len="med"/>
            <a:tailEnd type="none" w="med" len="med"/>
          </a:ln>
          <a:effectLst/>
        </p:spPr>
        <p:txBody>
          <a:bodyPr/>
          <a:lstStyle/>
          <a:p>
            <a:pPr defTabSz="865188">
              <a:defRPr/>
            </a:pPr>
            <a:endParaRPr lang="en-GB"/>
          </a:p>
        </p:txBody>
      </p:sp>
      <p:grpSp>
        <p:nvGrpSpPr>
          <p:cNvPr id="113" name="Group 112"/>
          <p:cNvGrpSpPr>
            <a:grpSpLocks/>
          </p:cNvGrpSpPr>
          <p:nvPr/>
        </p:nvGrpSpPr>
        <p:grpSpPr bwMode="auto">
          <a:xfrm>
            <a:off x="5922963" y="2705100"/>
            <a:ext cx="4781550" cy="3316288"/>
            <a:chOff x="4139952" y="2636912"/>
            <a:chExt cx="4782166" cy="3316067"/>
          </a:xfrm>
        </p:grpSpPr>
        <p:grpSp>
          <p:nvGrpSpPr>
            <p:cNvPr id="16399" name="Group 135"/>
            <p:cNvGrpSpPr>
              <a:grpSpLocks/>
            </p:cNvGrpSpPr>
            <p:nvPr/>
          </p:nvGrpSpPr>
          <p:grpSpPr bwMode="auto">
            <a:xfrm>
              <a:off x="4139952" y="2636912"/>
              <a:ext cx="4782166" cy="3316067"/>
              <a:chOff x="4482779" y="21584914"/>
              <a:chExt cx="8424936" cy="5841522"/>
            </a:xfrm>
          </p:grpSpPr>
          <p:pic>
            <p:nvPicPr>
              <p:cNvPr id="16401" name="Picture 9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806"/>
              <a:stretch>
                <a:fillRect/>
              </a:stretch>
            </p:blipFill>
            <p:spPr bwMode="auto">
              <a:xfrm>
                <a:off x="4482779" y="21584914"/>
                <a:ext cx="8424936" cy="584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2" name="Rectangle 103"/>
              <p:cNvSpPr>
                <a:spLocks noChangeArrowheads="1"/>
              </p:cNvSpPr>
              <p:nvPr/>
            </p:nvSpPr>
            <p:spPr bwMode="auto">
              <a:xfrm>
                <a:off x="5861492" y="25803122"/>
                <a:ext cx="3344702" cy="59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600" b="1">
                    <a:solidFill>
                      <a:srgbClr val="002060"/>
                    </a:solidFill>
                    <a:latin typeface="Comic Sans MS" pitchFamily="66" charset="0"/>
                  </a:rPr>
                  <a:t>layer thicknesses</a:t>
                </a:r>
                <a:endParaRPr lang="en-US" altLang="en-US" sz="1600" b="1">
                  <a:solidFill>
                    <a:srgbClr val="002060"/>
                  </a:solidFill>
                  <a:latin typeface="Comic Sans MS" pitchFamily="66" charset="0"/>
                </a:endParaRPr>
              </a:p>
            </p:txBody>
          </p:sp>
          <p:sp>
            <p:nvSpPr>
              <p:cNvPr id="16403" name="Rectangle 104"/>
              <p:cNvSpPr>
                <a:spLocks noChangeArrowheads="1"/>
              </p:cNvSpPr>
              <p:nvPr/>
            </p:nvSpPr>
            <p:spPr bwMode="auto">
              <a:xfrm rot="5400000">
                <a:off x="6391003" y="25256902"/>
                <a:ext cx="878715" cy="70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US" altLang="en-US" sz="2000" b="1">
                    <a:solidFill>
                      <a:srgbClr val="002060"/>
                    </a:solidFill>
                    <a:latin typeface="Comic Sans MS" pitchFamily="66" charset="0"/>
                    <a:sym typeface="WP MathA"/>
                  </a:rPr>
                  <a:t>=&gt;</a:t>
                </a:r>
                <a:endParaRPr lang="en-US" altLang="en-US" sz="3600" b="1">
                  <a:solidFill>
                    <a:srgbClr val="002060"/>
                  </a:solidFill>
                  <a:latin typeface="Comic Sans MS" pitchFamily="66" charset="0"/>
                  <a:sym typeface="WP MathA"/>
                </a:endParaRPr>
              </a:p>
            </p:txBody>
          </p:sp>
          <p:sp>
            <p:nvSpPr>
              <p:cNvPr id="16404" name="Rectangle 105"/>
              <p:cNvSpPr>
                <a:spLocks noChangeArrowheads="1"/>
              </p:cNvSpPr>
              <p:nvPr/>
            </p:nvSpPr>
            <p:spPr bwMode="auto">
              <a:xfrm>
                <a:off x="8317802" y="23203405"/>
                <a:ext cx="3991498" cy="59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600" b="1">
                    <a:solidFill>
                      <a:srgbClr val="002060"/>
                    </a:solidFill>
                    <a:latin typeface="Comic Sans MS" pitchFamily="66" charset="0"/>
                  </a:rPr>
                  <a:t>interfacial roughness</a:t>
                </a:r>
                <a:endParaRPr lang="en-US" altLang="en-US" sz="1600" b="1">
                  <a:solidFill>
                    <a:srgbClr val="002060"/>
                  </a:solidFill>
                  <a:latin typeface="Comic Sans MS" pitchFamily="66" charset="0"/>
                </a:endParaRPr>
              </a:p>
            </p:txBody>
          </p:sp>
          <p:sp>
            <p:nvSpPr>
              <p:cNvPr id="16405" name="Line 106"/>
              <p:cNvSpPr>
                <a:spLocks noChangeShapeType="1"/>
              </p:cNvSpPr>
              <p:nvPr/>
            </p:nvSpPr>
            <p:spPr bwMode="auto">
              <a:xfrm flipV="1">
                <a:off x="8871757" y="23590940"/>
                <a:ext cx="316546" cy="1051585"/>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6406" name="Line 107"/>
              <p:cNvSpPr>
                <a:spLocks noChangeShapeType="1"/>
              </p:cNvSpPr>
              <p:nvPr/>
            </p:nvSpPr>
            <p:spPr bwMode="auto">
              <a:xfrm>
                <a:off x="6814210" y="23240412"/>
                <a:ext cx="1487019" cy="151510"/>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6407" name="Line 110"/>
              <p:cNvSpPr>
                <a:spLocks noChangeShapeType="1"/>
              </p:cNvSpPr>
              <p:nvPr/>
            </p:nvSpPr>
            <p:spPr bwMode="auto">
              <a:xfrm>
                <a:off x="5864573" y="22504559"/>
                <a:ext cx="856825" cy="151510"/>
              </a:xfrm>
              <a:prstGeom prst="line">
                <a:avLst/>
              </a:prstGeom>
              <a:noFill/>
              <a:ln w="28575">
                <a:solidFill>
                  <a:srgbClr val="00206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6408" name="Rectangle 111"/>
              <p:cNvSpPr>
                <a:spLocks noChangeArrowheads="1"/>
              </p:cNvSpPr>
              <p:nvPr/>
            </p:nvSpPr>
            <p:spPr bwMode="auto">
              <a:xfrm>
                <a:off x="6655937" y="22469046"/>
                <a:ext cx="3796612" cy="59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600" b="1">
                    <a:solidFill>
                      <a:srgbClr val="002060"/>
                    </a:solidFill>
                    <a:latin typeface="Comic Sans MS" pitchFamily="66" charset="0"/>
                  </a:rPr>
                  <a:t>~density difference</a:t>
                </a:r>
                <a:endParaRPr lang="en-US" altLang="en-US" sz="1600" b="1">
                  <a:solidFill>
                    <a:srgbClr val="002060"/>
                  </a:solidFill>
                  <a:latin typeface="Comic Sans MS" pitchFamily="66" charset="0"/>
                </a:endParaRPr>
              </a:p>
            </p:txBody>
          </p:sp>
          <p:sp>
            <p:nvSpPr>
              <p:cNvPr id="16409" name="Line 92"/>
              <p:cNvSpPr>
                <a:spLocks noChangeShapeType="1"/>
              </p:cNvSpPr>
              <p:nvPr/>
            </p:nvSpPr>
            <p:spPr bwMode="auto">
              <a:xfrm>
                <a:off x="7209893" y="23766205"/>
                <a:ext cx="2848910" cy="2015538"/>
              </a:xfrm>
              <a:prstGeom prst="line">
                <a:avLst/>
              </a:prstGeom>
              <a:noFill/>
              <a:ln w="31750">
                <a:solidFill>
                  <a:srgbClr val="0070C0"/>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grpSp>
            <p:nvGrpSpPr>
              <p:cNvPr id="16410" name="Group 93"/>
              <p:cNvGrpSpPr>
                <a:grpSpLocks/>
              </p:cNvGrpSpPr>
              <p:nvPr/>
            </p:nvGrpSpPr>
            <p:grpSpPr bwMode="auto">
              <a:xfrm>
                <a:off x="6576801" y="23065147"/>
                <a:ext cx="237409" cy="350527"/>
                <a:chOff x="1066" y="1888"/>
                <a:chExt cx="182" cy="590"/>
              </a:xfrm>
            </p:grpSpPr>
            <p:sp>
              <p:nvSpPr>
                <p:cNvPr id="16417" name="Line 94"/>
                <p:cNvSpPr>
                  <a:spLocks noChangeShapeType="1"/>
                </p:cNvSpPr>
                <p:nvPr/>
              </p:nvSpPr>
              <p:spPr bwMode="auto">
                <a:xfrm>
                  <a:off x="1157" y="1888"/>
                  <a:ext cx="0" cy="590"/>
                </a:xfrm>
                <a:prstGeom prst="line">
                  <a:avLst/>
                </a:prstGeom>
                <a:noFill/>
                <a:ln w="28575">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16418" name="Line 95"/>
                <p:cNvSpPr>
                  <a:spLocks noChangeShapeType="1"/>
                </p:cNvSpPr>
                <p:nvPr/>
              </p:nvSpPr>
              <p:spPr bwMode="auto">
                <a:xfrm>
                  <a:off x="1066" y="2478"/>
                  <a:ext cx="182"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sp>
              <p:nvSpPr>
                <p:cNvPr id="16419" name="Line 96"/>
                <p:cNvSpPr>
                  <a:spLocks noChangeShapeType="1"/>
                </p:cNvSpPr>
                <p:nvPr/>
              </p:nvSpPr>
              <p:spPr bwMode="auto">
                <a:xfrm>
                  <a:off x="1066" y="1888"/>
                  <a:ext cx="182"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spAutoFit/>
                </a:bodyPr>
                <a:lstStyle/>
                <a:p>
                  <a:endParaRPr lang="en-GB"/>
                </a:p>
              </p:txBody>
            </p:sp>
          </p:grpSp>
          <p:grpSp>
            <p:nvGrpSpPr>
              <p:cNvPr id="16411" name="Group 97"/>
              <p:cNvGrpSpPr>
                <a:grpSpLocks/>
              </p:cNvGrpSpPr>
              <p:nvPr/>
            </p:nvGrpSpPr>
            <p:grpSpPr bwMode="auto">
              <a:xfrm>
                <a:off x="5864187" y="23590937"/>
                <a:ext cx="2453972" cy="1780241"/>
                <a:chOff x="803" y="2546"/>
                <a:chExt cx="1487" cy="799"/>
              </a:xfrm>
            </p:grpSpPr>
            <p:grpSp>
              <p:nvGrpSpPr>
                <p:cNvPr id="16412" name="Group 98"/>
                <p:cNvGrpSpPr>
                  <a:grpSpLocks/>
                </p:cNvGrpSpPr>
                <p:nvPr/>
              </p:nvGrpSpPr>
              <p:grpSpPr bwMode="auto">
                <a:xfrm>
                  <a:off x="1270" y="2546"/>
                  <a:ext cx="204" cy="362"/>
                  <a:chOff x="1270" y="2546"/>
                  <a:chExt cx="204" cy="362"/>
                </a:xfrm>
              </p:grpSpPr>
              <p:sp>
                <p:nvSpPr>
                  <p:cNvPr id="16414" name="Line 99"/>
                  <p:cNvSpPr>
                    <a:spLocks noChangeShapeType="1"/>
                  </p:cNvSpPr>
                  <p:nvPr/>
                </p:nvSpPr>
                <p:spPr bwMode="auto">
                  <a:xfrm>
                    <a:off x="1270" y="2546"/>
                    <a:ext cx="0" cy="362"/>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nchor="ctr"/>
                  <a:lstStyle/>
                  <a:p>
                    <a:endParaRPr lang="en-GB"/>
                  </a:p>
                </p:txBody>
              </p:sp>
              <p:sp>
                <p:nvSpPr>
                  <p:cNvPr id="16415" name="Line 100"/>
                  <p:cNvSpPr>
                    <a:spLocks noChangeShapeType="1"/>
                  </p:cNvSpPr>
                  <p:nvPr/>
                </p:nvSpPr>
                <p:spPr bwMode="auto">
                  <a:xfrm>
                    <a:off x="1474" y="2681"/>
                    <a:ext cx="0" cy="227"/>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nchor="ctr"/>
                  <a:lstStyle/>
                  <a:p>
                    <a:endParaRPr lang="en-GB"/>
                  </a:p>
                </p:txBody>
              </p:sp>
              <p:sp>
                <p:nvSpPr>
                  <p:cNvPr id="16416" name="Line 101"/>
                  <p:cNvSpPr>
                    <a:spLocks noChangeShapeType="1"/>
                  </p:cNvSpPr>
                  <p:nvPr/>
                </p:nvSpPr>
                <p:spPr bwMode="auto">
                  <a:xfrm>
                    <a:off x="1270" y="2840"/>
                    <a:ext cx="204" cy="0"/>
                  </a:xfrm>
                  <a:prstGeom prst="line">
                    <a:avLst/>
                  </a:prstGeom>
                  <a:noFill/>
                  <a:ln w="28575">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anchor="ctr"/>
                  <a:lstStyle/>
                  <a:p>
                    <a:endParaRPr lang="en-GB"/>
                  </a:p>
                </p:txBody>
              </p:sp>
            </p:grpSp>
            <p:sp>
              <p:nvSpPr>
                <p:cNvPr id="16413" name="Text Box 102"/>
                <p:cNvSpPr txBox="1">
                  <a:spLocks noChangeArrowheads="1"/>
                </p:cNvSpPr>
                <p:nvPr/>
              </p:nvSpPr>
              <p:spPr bwMode="auto">
                <a:xfrm>
                  <a:off x="803" y="2931"/>
                  <a:ext cx="1487"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 typeface="Wingdings" pitchFamily="2" charset="2"/>
                    <a:buNone/>
                  </a:pPr>
                  <a:r>
                    <a:rPr lang="en-GB" altLang="en-US" sz="1400" b="1">
                      <a:solidFill>
                        <a:srgbClr val="002060"/>
                      </a:solidFill>
                      <a:latin typeface="Comic Sans MS" pitchFamily="66" charset="0"/>
                    </a:rPr>
                    <a:t>Q spacing of fringes</a:t>
                  </a:r>
                  <a:endParaRPr lang="en-US" altLang="en-US" sz="1400" b="1">
                    <a:solidFill>
                      <a:srgbClr val="002060"/>
                    </a:solidFill>
                    <a:latin typeface="Comic Sans MS" pitchFamily="66" charset="0"/>
                  </a:endParaRPr>
                </a:p>
              </p:txBody>
            </p:sp>
          </p:grpSp>
        </p:grpSp>
        <p:sp>
          <p:nvSpPr>
            <p:cNvPr id="16400" name="TextBox 111"/>
            <p:cNvSpPr txBox="1">
              <a:spLocks noChangeArrowheads="1"/>
            </p:cNvSpPr>
            <p:nvPr/>
          </p:nvSpPr>
          <p:spPr bwMode="auto">
            <a:xfrm>
              <a:off x="6588224" y="5573742"/>
              <a:ext cx="3190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b="1"/>
                <a:t>Q</a:t>
              </a:r>
              <a:endParaRPr lang="en-GB" altLang="en-US" b="1"/>
            </a:p>
          </p:txBody>
        </p:sp>
      </p:grpSp>
      <p:sp>
        <p:nvSpPr>
          <p:cNvPr id="151" name="TextBox 150"/>
          <p:cNvSpPr txBox="1">
            <a:spLocks noChangeArrowheads="1"/>
          </p:cNvSpPr>
          <p:nvPr/>
        </p:nvSpPr>
        <p:spPr bwMode="auto">
          <a:xfrm>
            <a:off x="2314354" y="4953717"/>
            <a:ext cx="3984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dirty="0">
                <a:latin typeface="+mn-lt"/>
              </a:rPr>
              <a:t>SLD: Scattering Length Density </a:t>
            </a:r>
            <a:br>
              <a:rPr lang="en-GB" altLang="en-US" dirty="0">
                <a:latin typeface="+mn-lt"/>
              </a:rPr>
            </a:br>
            <a:r>
              <a:rPr lang="en-GB" altLang="en-US" dirty="0">
                <a:latin typeface="+mn-lt"/>
              </a:rPr>
              <a:t>       (neutron refractive index)</a:t>
            </a:r>
          </a:p>
        </p:txBody>
      </p:sp>
      <p:pic>
        <p:nvPicPr>
          <p:cNvPr id="152" name="Picture 78" descr="http://scienceblogs.com/startswithabang/files/2010/09/4228810389_9db60dff49.jpeg"/>
          <p:cNvPicPr>
            <a:picLocks noChangeAspect="1" noChangeArrowheads="1"/>
          </p:cNvPicPr>
          <p:nvPr/>
        </p:nvPicPr>
        <p:blipFill>
          <a:blip r:embed="rId4" cstate="print"/>
          <a:srcRect/>
          <a:stretch>
            <a:fillRect/>
          </a:stretch>
        </p:blipFill>
        <p:spPr bwMode="auto">
          <a:xfrm flipH="1">
            <a:off x="8054926" y="1935315"/>
            <a:ext cx="921395" cy="6910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3" name="Picture 80" descr="http://www.soapbubble.dk/images/former2.jpg"/>
          <p:cNvPicPr>
            <a:picLocks noChangeAspect="1" noChangeArrowheads="1"/>
          </p:cNvPicPr>
          <p:nvPr/>
        </p:nvPicPr>
        <p:blipFill>
          <a:blip r:embed="rId5" cstate="print"/>
          <a:srcRect/>
          <a:stretch>
            <a:fillRect/>
          </a:stretch>
        </p:blipFill>
        <p:spPr bwMode="auto">
          <a:xfrm flipH="1">
            <a:off x="6816080" y="1286118"/>
            <a:ext cx="1171076" cy="7189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394" name="Picture 96" descr="http://www.bookcoverco.com.au/images/cdlaye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0575" y="1525588"/>
            <a:ext cx="6540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98" descr="File:Compact disc.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4314" y="1484314"/>
            <a:ext cx="5222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Text Box 47"/>
          <p:cNvSpPr txBox="1">
            <a:spLocks noChangeArrowheads="1"/>
          </p:cNvSpPr>
          <p:nvPr/>
        </p:nvSpPr>
        <p:spPr bwMode="auto">
          <a:xfrm>
            <a:off x="6888164" y="901701"/>
            <a:ext cx="1030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Tx/>
              <a:buNone/>
            </a:pPr>
            <a:r>
              <a:rPr lang="en-GB" altLang="en-US" sz="1400" b="1">
                <a:latin typeface="Comic Sans MS" pitchFamily="66" charset="0"/>
              </a:rPr>
              <a:t>soap film</a:t>
            </a:r>
            <a:endParaRPr lang="en-US" altLang="en-US" sz="1400" b="1">
              <a:latin typeface="Comic Sans MS" pitchFamily="66" charset="0"/>
            </a:endParaRPr>
          </a:p>
        </p:txBody>
      </p:sp>
      <p:sp>
        <p:nvSpPr>
          <p:cNvPr id="16397" name="Text Box 47"/>
          <p:cNvSpPr txBox="1">
            <a:spLocks noChangeArrowheads="1"/>
          </p:cNvSpPr>
          <p:nvPr/>
        </p:nvSpPr>
        <p:spPr bwMode="auto">
          <a:xfrm>
            <a:off x="8089900" y="1673225"/>
            <a:ext cx="10287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50000"/>
              </a:spcBef>
              <a:buFontTx/>
              <a:buNone/>
            </a:pPr>
            <a:r>
              <a:rPr lang="en-GB" altLang="en-US" sz="1400" b="1">
                <a:latin typeface="Comic Sans MS" pitchFamily="66" charset="0"/>
              </a:rPr>
              <a:t>oil film</a:t>
            </a:r>
            <a:endParaRPr lang="en-US" altLang="en-US" sz="1400" b="1">
              <a:latin typeface="Comic Sans MS" pitchFamily="66" charset="0"/>
            </a:endParaRPr>
          </a:p>
        </p:txBody>
      </p:sp>
      <p:sp>
        <p:nvSpPr>
          <p:cNvPr id="16398" name="Text Box 47"/>
          <p:cNvSpPr txBox="1">
            <a:spLocks noChangeArrowheads="1"/>
          </p:cNvSpPr>
          <p:nvPr/>
        </p:nvSpPr>
        <p:spPr bwMode="auto">
          <a:xfrm>
            <a:off x="9264650" y="982664"/>
            <a:ext cx="1028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lgn="ctr" eaLnBrk="1" hangingPunct="1">
              <a:spcBef>
                <a:spcPct val="50000"/>
              </a:spcBef>
              <a:buFontTx/>
              <a:buNone/>
            </a:pPr>
            <a:r>
              <a:rPr lang="en-GB" altLang="en-US" sz="1400" b="1">
                <a:latin typeface="Comic Sans MS" pitchFamily="66" charset="0"/>
              </a:rPr>
              <a:t>Compact Disc</a:t>
            </a:r>
            <a:endParaRPr lang="en-US" altLang="en-US" sz="1400" b="1">
              <a:latin typeface="Comic Sans MS" pitchFamily="66" charset="0"/>
            </a:endParaRPr>
          </a:p>
        </p:txBody>
      </p:sp>
      <p:sp>
        <p:nvSpPr>
          <p:cNvPr id="3" name="TextBox 2"/>
          <p:cNvSpPr txBox="1"/>
          <p:nvPr/>
        </p:nvSpPr>
        <p:spPr>
          <a:xfrm>
            <a:off x="2026231" y="6292368"/>
            <a:ext cx="8500723" cy="276999"/>
          </a:xfrm>
          <a:prstGeom prst="rect">
            <a:avLst/>
          </a:prstGeom>
          <a:noFill/>
        </p:spPr>
        <p:txBody>
          <a:bodyPr wrap="square" rtlCol="0">
            <a:spAutoFit/>
          </a:bodyPr>
          <a:lstStyle/>
          <a:p>
            <a:pPr marL="285750" indent="-285750">
              <a:buFont typeface="Arial" panose="020B0604020202020204" pitchFamily="34" charset="0"/>
              <a:buChar char="•"/>
            </a:pPr>
            <a:r>
              <a:rPr lang="en-GB" sz="1200" dirty="0">
                <a:solidFill>
                  <a:srgbClr val="002060"/>
                </a:solidFill>
              </a:rPr>
              <a:t>Logarithmic X axes should for a smooth sample give a linear die off for the intensity. This should match a 1/Q</a:t>
            </a:r>
            <a:r>
              <a:rPr lang="en-GB" sz="1200" baseline="30000" dirty="0">
                <a:solidFill>
                  <a:srgbClr val="002060"/>
                </a:solidFill>
              </a:rPr>
              <a:t>4</a:t>
            </a:r>
            <a:endParaRPr lang="en-GB" sz="1200" dirty="0">
              <a:solidFill>
                <a:srgbClr val="002060"/>
              </a:solidFill>
            </a:endParaRPr>
          </a:p>
        </p:txBody>
      </p:sp>
      <p:sp>
        <p:nvSpPr>
          <p:cNvPr id="5" name="Slide Number Placeholder 4">
            <a:extLst>
              <a:ext uri="{FF2B5EF4-FFF2-40B4-BE49-F238E27FC236}">
                <a16:creationId xmlns:a16="http://schemas.microsoft.com/office/drawing/2014/main" id="{E5695DCC-7C58-41D0-94BC-64CE628A8A45}"/>
              </a:ext>
            </a:extLst>
          </p:cNvPr>
          <p:cNvSpPr>
            <a:spLocks noGrp="1"/>
          </p:cNvSpPr>
          <p:nvPr>
            <p:ph type="sldNum" sz="quarter" idx="12"/>
          </p:nvPr>
        </p:nvSpPr>
        <p:spPr>
          <a:xfrm>
            <a:off x="9448800" y="6457799"/>
            <a:ext cx="2743200" cy="365125"/>
          </a:xfrm>
        </p:spPr>
        <p:txBody>
          <a:bodyPr/>
          <a:lstStyle/>
          <a:p>
            <a:fld id="{BBAAB195-B577-5546-8349-9DDA93B6129E}" type="slidenum">
              <a:rPr lang="en-US" sz="1800" smtClean="0">
                <a:solidFill>
                  <a:srgbClr val="003088"/>
                </a:solidFill>
              </a:rPr>
              <a:t>27</a:t>
            </a:fld>
            <a:endParaRPr lang="en-US" sz="1800" dirty="0">
              <a:solidFill>
                <a:srgbClr val="003088"/>
              </a:solidFill>
            </a:endParaRPr>
          </a:p>
        </p:txBody>
      </p:sp>
    </p:spTree>
    <p:extLst>
      <p:ext uri="{BB962C8B-B14F-4D97-AF65-F5344CB8AC3E}">
        <p14:creationId xmlns:p14="http://schemas.microsoft.com/office/powerpoint/2010/main" val="315764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1" y="-35453"/>
            <a:ext cx="8229600" cy="831273"/>
          </a:xfrm>
        </p:spPr>
        <p:txBody>
          <a:bodyPr>
            <a:normAutofit/>
          </a:bodyPr>
          <a:lstStyle/>
          <a:p>
            <a:r>
              <a:rPr lang="en-GB" sz="3600" b="0" dirty="0">
                <a:solidFill>
                  <a:srgbClr val="002060"/>
                </a:solidFill>
              </a:rPr>
              <a:t>Thickness (t or d)</a:t>
            </a:r>
          </a:p>
        </p:txBody>
      </p:sp>
      <p:graphicFrame>
        <p:nvGraphicFramePr>
          <p:cNvPr id="4" name="Object 3"/>
          <p:cNvGraphicFramePr>
            <a:graphicFrameLocks noChangeAspect="1"/>
          </p:cNvGraphicFramePr>
          <p:nvPr>
            <p:extLst>
              <p:ext uri="{D42A27DB-BD31-4B8C-83A1-F6EECF244321}">
                <p14:modId xmlns:p14="http://schemas.microsoft.com/office/powerpoint/2010/main" val="1483084305"/>
              </p:ext>
            </p:extLst>
          </p:nvPr>
        </p:nvGraphicFramePr>
        <p:xfrm>
          <a:off x="812451" y="733348"/>
          <a:ext cx="5351215" cy="3744416"/>
        </p:xfrm>
        <a:graphic>
          <a:graphicData uri="http://schemas.openxmlformats.org/presentationml/2006/ole">
            <mc:AlternateContent xmlns:mc="http://schemas.openxmlformats.org/markup-compatibility/2006">
              <mc:Choice xmlns:v="urn:schemas-microsoft-com:vml" Requires="v">
                <p:oleObj name="Graph" r:id="rId2" imgW="4145040" imgH="2900160" progId="Origin50.Graph">
                  <p:embed/>
                </p:oleObj>
              </mc:Choice>
              <mc:Fallback>
                <p:oleObj name="Graph" r:id="rId2" imgW="4145040" imgH="2900160" progId="Origin50.Graph">
                  <p:embed/>
                  <p:pic>
                    <p:nvPicPr>
                      <p:cNvPr id="4" name="Object 3"/>
                      <p:cNvPicPr/>
                      <p:nvPr/>
                    </p:nvPicPr>
                    <p:blipFill>
                      <a:blip r:embed="rId3"/>
                      <a:stretch>
                        <a:fillRect/>
                      </a:stretch>
                    </p:blipFill>
                    <p:spPr>
                      <a:xfrm>
                        <a:off x="812451" y="733348"/>
                        <a:ext cx="5351215" cy="3744416"/>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5864048" y="704883"/>
          <a:ext cx="5351215" cy="3744416"/>
        </p:xfrm>
        <a:graphic>
          <a:graphicData uri="http://schemas.openxmlformats.org/presentationml/2006/ole">
            <mc:AlternateContent xmlns:mc="http://schemas.openxmlformats.org/markup-compatibility/2006">
              <mc:Choice xmlns:v="urn:schemas-microsoft-com:vml" Requires="v">
                <p:oleObj name="Graph" r:id="rId4" imgW="4145040" imgH="2900160" progId="Origin50.Graph">
                  <p:embed/>
                </p:oleObj>
              </mc:Choice>
              <mc:Fallback>
                <p:oleObj name="Graph" r:id="rId4" imgW="4145040" imgH="2900160" progId="Origin50.Graph">
                  <p:embed/>
                  <p:pic>
                    <p:nvPicPr>
                      <p:cNvPr id="5" name="Object 4"/>
                      <p:cNvPicPr/>
                      <p:nvPr/>
                    </p:nvPicPr>
                    <p:blipFill>
                      <a:blip r:embed="rId5"/>
                      <a:stretch>
                        <a:fillRect/>
                      </a:stretch>
                    </p:blipFill>
                    <p:spPr>
                      <a:xfrm>
                        <a:off x="5864048" y="704883"/>
                        <a:ext cx="5351215" cy="3744416"/>
                      </a:xfrm>
                      <a:prstGeom prst="rect">
                        <a:avLst/>
                      </a:prstGeom>
                    </p:spPr>
                  </p:pic>
                </p:oleObj>
              </mc:Fallback>
            </mc:AlternateContent>
          </a:graphicData>
        </a:graphic>
      </p:graphicFrame>
      <p:grpSp>
        <p:nvGrpSpPr>
          <p:cNvPr id="13" name="Group 12"/>
          <p:cNvGrpSpPr/>
          <p:nvPr/>
        </p:nvGrpSpPr>
        <p:grpSpPr>
          <a:xfrm>
            <a:off x="2002107" y="4384959"/>
            <a:ext cx="2376264" cy="1298179"/>
            <a:chOff x="451344" y="5251184"/>
            <a:chExt cx="2376264" cy="1298179"/>
          </a:xfrm>
        </p:grpSpPr>
        <p:sp>
          <p:nvSpPr>
            <p:cNvPr id="6" name="Rectangle 5"/>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451344" y="5613259"/>
              <a:ext cx="2376264" cy="288032"/>
            </a:xfrm>
            <a:prstGeom prst="rect">
              <a:avLst/>
            </a:prstGeom>
            <a:solidFill>
              <a:schemeClr val="accent2">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9" name="TextBox 8"/>
            <p:cNvSpPr txBox="1"/>
            <p:nvPr/>
          </p:nvSpPr>
          <p:spPr>
            <a:xfrm>
              <a:off x="631364" y="5563022"/>
              <a:ext cx="2016223" cy="369332"/>
            </a:xfrm>
            <a:prstGeom prst="rect">
              <a:avLst/>
            </a:prstGeom>
            <a:noFill/>
          </p:spPr>
          <p:txBody>
            <a:bodyPr wrap="square" rtlCol="0">
              <a:spAutoFit/>
            </a:bodyPr>
            <a:lstStyle/>
            <a:p>
              <a:r>
                <a:rPr lang="en-GB" dirty="0"/>
                <a:t>x Å Layer of Pt</a:t>
              </a:r>
            </a:p>
          </p:txBody>
        </p:sp>
        <p:sp>
          <p:nvSpPr>
            <p:cNvPr id="10" name="TextBox 9"/>
            <p:cNvSpPr txBox="1"/>
            <p:nvPr/>
          </p:nvSpPr>
          <p:spPr>
            <a:xfrm>
              <a:off x="1322945" y="5251184"/>
              <a:ext cx="849085" cy="369332"/>
            </a:xfrm>
            <a:prstGeom prst="rect">
              <a:avLst/>
            </a:prstGeom>
            <a:noFill/>
          </p:spPr>
          <p:txBody>
            <a:bodyPr wrap="square" rtlCol="0">
              <a:spAutoFit/>
            </a:bodyPr>
            <a:lstStyle/>
            <a:p>
              <a:r>
                <a:rPr lang="en-GB" dirty="0"/>
                <a:t>Air</a:t>
              </a:r>
            </a:p>
          </p:txBody>
        </p:sp>
      </p:grpSp>
      <p:sp>
        <p:nvSpPr>
          <p:cNvPr id="3" name="TextBox 2"/>
          <p:cNvSpPr txBox="1"/>
          <p:nvPr/>
        </p:nvSpPr>
        <p:spPr>
          <a:xfrm>
            <a:off x="4475391" y="4736570"/>
            <a:ext cx="2271485" cy="646331"/>
          </a:xfrm>
          <a:prstGeom prst="rect">
            <a:avLst/>
          </a:prstGeom>
          <a:noFill/>
        </p:spPr>
        <p:txBody>
          <a:bodyPr wrap="square" rtlCol="0">
            <a:spAutoFit/>
          </a:bodyPr>
          <a:lstStyle/>
          <a:p>
            <a:r>
              <a:rPr lang="en-GB" dirty="0"/>
              <a:t>Where x = 0, 200 and 1000 Å.</a:t>
            </a:r>
          </a:p>
        </p:txBody>
      </p:sp>
      <p:sp>
        <p:nvSpPr>
          <p:cNvPr id="11" name="TextBox 10"/>
          <p:cNvSpPr txBox="1"/>
          <p:nvPr/>
        </p:nvSpPr>
        <p:spPr>
          <a:xfrm>
            <a:off x="6701021" y="4742802"/>
            <a:ext cx="5351215" cy="1200329"/>
          </a:xfrm>
          <a:prstGeom prst="rect">
            <a:avLst/>
          </a:prstGeom>
          <a:noFill/>
        </p:spPr>
        <p:txBody>
          <a:bodyPr wrap="square" rtlCol="0">
            <a:spAutoFit/>
          </a:bodyPr>
          <a:lstStyle/>
          <a:p>
            <a:pPr marL="171450" indent="-171450">
              <a:buFont typeface="Arial" panose="020B0604020202020204" pitchFamily="34" charset="0"/>
              <a:buChar char="•"/>
            </a:pPr>
            <a:r>
              <a:rPr lang="en-GB" dirty="0"/>
              <a:t>Resolution is infinitely good in these simulations.</a:t>
            </a:r>
          </a:p>
          <a:p>
            <a:pPr marL="171450" indent="-171450">
              <a:buFont typeface="Arial" panose="020B0604020202020204" pitchFamily="34" charset="0"/>
              <a:buChar char="•"/>
            </a:pPr>
            <a:r>
              <a:rPr lang="en-GB" dirty="0"/>
              <a:t>Think layers will appear at high Q.</a:t>
            </a:r>
          </a:p>
          <a:p>
            <a:pPr marL="171450" indent="-171450">
              <a:buFont typeface="Arial" panose="020B0604020202020204" pitchFamily="34" charset="0"/>
              <a:buChar char="•"/>
            </a:pPr>
            <a:r>
              <a:rPr lang="en-GB" dirty="0"/>
              <a:t>Thick layers will appear at low Q.</a:t>
            </a:r>
          </a:p>
          <a:p>
            <a:pPr marL="171450" indent="-171450">
              <a:buFont typeface="Arial" panose="020B0604020202020204" pitchFamily="34" charset="0"/>
              <a:buChar char="•"/>
            </a:pPr>
            <a:r>
              <a:rPr lang="en-GB" dirty="0"/>
              <a:t>This can greatly effect your count times!</a:t>
            </a:r>
          </a:p>
        </p:txBody>
      </p:sp>
      <p:sp>
        <p:nvSpPr>
          <p:cNvPr id="12" name="TextBox 11"/>
          <p:cNvSpPr txBox="1"/>
          <p:nvPr/>
        </p:nvSpPr>
        <p:spPr>
          <a:xfrm>
            <a:off x="2509787" y="6154429"/>
            <a:ext cx="9774577" cy="461665"/>
          </a:xfrm>
          <a:prstGeom prst="rect">
            <a:avLst/>
          </a:prstGeom>
          <a:noFill/>
        </p:spPr>
        <p:txBody>
          <a:bodyPr wrap="square" rtlCol="0">
            <a:spAutoFit/>
          </a:bodyPr>
          <a:lstStyle/>
          <a:p>
            <a:pPr marL="285750" indent="-285750">
              <a:buFont typeface="Arial" panose="020B0604020202020204" pitchFamily="34" charset="0"/>
              <a:buChar char="•"/>
            </a:pPr>
            <a:r>
              <a:rPr lang="en-GB" sz="1200" dirty="0"/>
              <a:t>For a smooth sample with a linear X axis, the die off of intensity should scale as Q</a:t>
            </a:r>
            <a:r>
              <a:rPr lang="en-GB" sz="1200" baseline="30000" dirty="0"/>
              <a:t>-4</a:t>
            </a:r>
            <a:r>
              <a:rPr lang="en-GB" sz="1200" dirty="0"/>
              <a:t> or </a:t>
            </a:r>
            <a:r>
              <a:rPr lang="el-GR" sz="1200" dirty="0"/>
              <a:t>θ</a:t>
            </a:r>
            <a:r>
              <a:rPr lang="en-GB" sz="1200" baseline="30000" dirty="0"/>
              <a:t>-4</a:t>
            </a:r>
            <a:r>
              <a:rPr lang="en-GB" sz="1200" dirty="0"/>
              <a:t>.</a:t>
            </a:r>
          </a:p>
          <a:p>
            <a:pPr marL="285750" indent="-285750">
              <a:buFont typeface="Arial" panose="020B0604020202020204" pitchFamily="34" charset="0"/>
              <a:buChar char="•"/>
            </a:pPr>
            <a:r>
              <a:rPr lang="en-GB" sz="1200" dirty="0"/>
              <a:t>If there is no roughness applied this will be a straight line on a log/log plot.</a:t>
            </a:r>
          </a:p>
        </p:txBody>
      </p:sp>
      <p:sp>
        <p:nvSpPr>
          <p:cNvPr id="14" name="TextBox 13"/>
          <p:cNvSpPr txBox="1"/>
          <p:nvPr/>
        </p:nvSpPr>
        <p:spPr>
          <a:xfrm>
            <a:off x="9376628" y="6581171"/>
            <a:ext cx="4930923" cy="246221"/>
          </a:xfrm>
          <a:prstGeom prst="rect">
            <a:avLst/>
          </a:prstGeom>
          <a:noFill/>
        </p:spPr>
        <p:txBody>
          <a:bodyPr wrap="square" rtlCol="0">
            <a:spAutoFit/>
          </a:bodyPr>
          <a:lstStyle/>
          <a:p>
            <a:r>
              <a:rPr lang="en-GB" sz="1000" dirty="0"/>
              <a:t>H. </a:t>
            </a:r>
            <a:r>
              <a:rPr lang="en-GB" sz="1000" dirty="0" err="1"/>
              <a:t>Kiessig</a:t>
            </a:r>
            <a:r>
              <a:rPr lang="en-GB" sz="1000" dirty="0"/>
              <a:t> Ann Phys </a:t>
            </a:r>
            <a:r>
              <a:rPr lang="en-GB" sz="1000" b="1" dirty="0"/>
              <a:t>1931</a:t>
            </a:r>
            <a:r>
              <a:rPr lang="en-GB" sz="1000" dirty="0"/>
              <a:t>, 10, 769-788</a:t>
            </a:r>
          </a:p>
        </p:txBody>
      </p:sp>
      <p:sp>
        <p:nvSpPr>
          <p:cNvPr id="15" name="Slide Number Placeholder 14">
            <a:extLst>
              <a:ext uri="{FF2B5EF4-FFF2-40B4-BE49-F238E27FC236}">
                <a16:creationId xmlns:a16="http://schemas.microsoft.com/office/drawing/2014/main" id="{D829A39B-0BC3-40BC-9B45-1BE7D60E199A}"/>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28</a:t>
            </a:fld>
            <a:endParaRPr lang="en-US" sz="1800" dirty="0">
              <a:solidFill>
                <a:srgbClr val="003088"/>
              </a:solidFill>
            </a:endParaRPr>
          </a:p>
        </p:txBody>
      </p:sp>
    </p:spTree>
    <p:extLst>
      <p:ext uri="{BB962C8B-B14F-4D97-AF65-F5344CB8AC3E}">
        <p14:creationId xmlns:p14="http://schemas.microsoft.com/office/powerpoint/2010/main" val="1846640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8884"/>
            <a:ext cx="8229600" cy="1143000"/>
          </a:xfrm>
        </p:spPr>
        <p:txBody>
          <a:bodyPr>
            <a:normAutofit/>
          </a:bodyPr>
          <a:lstStyle/>
          <a:p>
            <a:r>
              <a:rPr lang="en-GB" sz="3600" b="0" dirty="0">
                <a:solidFill>
                  <a:srgbClr val="003088"/>
                </a:solidFill>
              </a:rPr>
              <a:t>Roughness (</a:t>
            </a:r>
            <a:r>
              <a:rPr lang="en-GB" sz="3600" b="0" dirty="0" err="1">
                <a:solidFill>
                  <a:srgbClr val="003088"/>
                </a:solidFill>
              </a:rPr>
              <a:t>σ</a:t>
            </a:r>
            <a:r>
              <a:rPr lang="en-GB" sz="3600" b="0" baseline="-25000" dirty="0" err="1">
                <a:solidFill>
                  <a:srgbClr val="003088"/>
                </a:solidFill>
              </a:rPr>
              <a:t>r</a:t>
            </a:r>
            <a:r>
              <a:rPr lang="en-GB" sz="3600" b="0" dirty="0">
                <a:solidFill>
                  <a:srgbClr val="003088"/>
                </a:solidFill>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2891274964"/>
              </p:ext>
            </p:extLst>
          </p:nvPr>
        </p:nvGraphicFramePr>
        <p:xfrm>
          <a:off x="384894" y="639311"/>
          <a:ext cx="5388552" cy="3770208"/>
        </p:xfrm>
        <a:graphic>
          <a:graphicData uri="http://schemas.openxmlformats.org/presentationml/2006/ole">
            <mc:AlternateContent xmlns:mc="http://schemas.openxmlformats.org/markup-compatibility/2006">
              <mc:Choice xmlns:v="urn:schemas-microsoft-com:vml" Requires="v">
                <p:oleObj name="Graph" r:id="rId2" imgW="4145040" imgH="2900160" progId="Origin50.Graph">
                  <p:embed/>
                </p:oleObj>
              </mc:Choice>
              <mc:Fallback>
                <p:oleObj name="Graph" r:id="rId2" imgW="4145040" imgH="2900160" progId="Origin50.Graph">
                  <p:embed/>
                  <p:pic>
                    <p:nvPicPr>
                      <p:cNvPr id="4" name="Object 3"/>
                      <p:cNvPicPr/>
                      <p:nvPr/>
                    </p:nvPicPr>
                    <p:blipFill>
                      <a:blip r:embed="rId3"/>
                      <a:stretch>
                        <a:fillRect/>
                      </a:stretch>
                    </p:blipFill>
                    <p:spPr>
                      <a:xfrm>
                        <a:off x="384894" y="639311"/>
                        <a:ext cx="5388552" cy="377020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47021342"/>
              </p:ext>
            </p:extLst>
          </p:nvPr>
        </p:nvGraphicFramePr>
        <p:xfrm>
          <a:off x="5916324" y="639311"/>
          <a:ext cx="5388552" cy="3770208"/>
        </p:xfrm>
        <a:graphic>
          <a:graphicData uri="http://schemas.openxmlformats.org/presentationml/2006/ole">
            <mc:AlternateContent xmlns:mc="http://schemas.openxmlformats.org/markup-compatibility/2006">
              <mc:Choice xmlns:v="urn:schemas-microsoft-com:vml" Requires="v">
                <p:oleObj name="Graph" r:id="rId4" imgW="4145040" imgH="2900160" progId="Origin50.Graph">
                  <p:embed/>
                </p:oleObj>
              </mc:Choice>
              <mc:Fallback>
                <p:oleObj name="Graph" r:id="rId4" imgW="4145040" imgH="2900160" progId="Origin50.Graph">
                  <p:embed/>
                  <p:pic>
                    <p:nvPicPr>
                      <p:cNvPr id="5" name="Object 4"/>
                      <p:cNvPicPr/>
                      <p:nvPr/>
                    </p:nvPicPr>
                    <p:blipFill>
                      <a:blip r:embed="rId5"/>
                      <a:stretch>
                        <a:fillRect/>
                      </a:stretch>
                    </p:blipFill>
                    <p:spPr>
                      <a:xfrm>
                        <a:off x="5916324" y="639311"/>
                        <a:ext cx="5388552" cy="3770208"/>
                      </a:xfrm>
                      <a:prstGeom prst="rect">
                        <a:avLst/>
                      </a:prstGeom>
                    </p:spPr>
                  </p:pic>
                </p:oleObj>
              </mc:Fallback>
            </mc:AlternateContent>
          </a:graphicData>
        </a:graphic>
      </p:graphicFrame>
      <p:sp>
        <p:nvSpPr>
          <p:cNvPr id="6" name="Rectangle 5"/>
          <p:cNvSpPr/>
          <p:nvPr/>
        </p:nvSpPr>
        <p:spPr>
          <a:xfrm>
            <a:off x="1847353" y="5016589"/>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847353" y="4728557"/>
            <a:ext cx="2376264" cy="288032"/>
          </a:xfrm>
          <a:prstGeom prst="rect">
            <a:avLst/>
          </a:prstGeom>
          <a:solidFill>
            <a:schemeClr val="accent2">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279401" y="5155959"/>
            <a:ext cx="1728192" cy="369332"/>
          </a:xfrm>
          <a:prstGeom prst="rect">
            <a:avLst/>
          </a:prstGeom>
          <a:noFill/>
        </p:spPr>
        <p:txBody>
          <a:bodyPr wrap="square" rtlCol="0">
            <a:spAutoFit/>
          </a:bodyPr>
          <a:lstStyle/>
          <a:p>
            <a:r>
              <a:rPr lang="en-GB" dirty="0"/>
              <a:t>Si substrate</a:t>
            </a:r>
          </a:p>
        </p:txBody>
      </p:sp>
      <p:sp>
        <p:nvSpPr>
          <p:cNvPr id="9" name="TextBox 8"/>
          <p:cNvSpPr txBox="1"/>
          <p:nvPr/>
        </p:nvSpPr>
        <p:spPr>
          <a:xfrm>
            <a:off x="2027374" y="4678320"/>
            <a:ext cx="2016223" cy="369332"/>
          </a:xfrm>
          <a:prstGeom prst="rect">
            <a:avLst/>
          </a:prstGeom>
          <a:noFill/>
        </p:spPr>
        <p:txBody>
          <a:bodyPr wrap="square" rtlCol="0">
            <a:spAutoFit/>
          </a:bodyPr>
          <a:lstStyle/>
          <a:p>
            <a:r>
              <a:rPr lang="en-GB" dirty="0"/>
              <a:t>600Å Layer of Pt</a:t>
            </a:r>
          </a:p>
        </p:txBody>
      </p:sp>
      <p:sp>
        <p:nvSpPr>
          <p:cNvPr id="3" name="TextBox 2"/>
          <p:cNvSpPr txBox="1"/>
          <p:nvPr/>
        </p:nvSpPr>
        <p:spPr>
          <a:xfrm>
            <a:off x="2718955" y="4366482"/>
            <a:ext cx="849085" cy="369332"/>
          </a:xfrm>
          <a:prstGeom prst="rect">
            <a:avLst/>
          </a:prstGeom>
          <a:noFill/>
        </p:spPr>
        <p:txBody>
          <a:bodyPr wrap="square" rtlCol="0">
            <a:spAutoFit/>
          </a:bodyPr>
          <a:lstStyle/>
          <a:p>
            <a:r>
              <a:rPr lang="en-GB" dirty="0"/>
              <a:t>Air</a:t>
            </a:r>
          </a:p>
        </p:txBody>
      </p:sp>
      <p:sp>
        <p:nvSpPr>
          <p:cNvPr id="11" name="TextBox 10"/>
          <p:cNvSpPr txBox="1"/>
          <p:nvPr/>
        </p:nvSpPr>
        <p:spPr>
          <a:xfrm>
            <a:off x="4895273" y="4537427"/>
            <a:ext cx="7167417" cy="2062103"/>
          </a:xfrm>
          <a:prstGeom prst="rect">
            <a:avLst/>
          </a:prstGeom>
          <a:noFill/>
        </p:spPr>
        <p:txBody>
          <a:bodyPr wrap="square" rtlCol="0">
            <a:spAutoFit/>
          </a:bodyPr>
          <a:lstStyle/>
          <a:p>
            <a:pPr marL="285750" indent="-285750">
              <a:buFont typeface="Arial" panose="020B0604020202020204" pitchFamily="34" charset="0"/>
              <a:buChar char="•"/>
            </a:pPr>
            <a:r>
              <a:rPr lang="en-GB" sz="1600" dirty="0"/>
              <a:t>Roughness modelled as a smoothing of the SLD profile.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Grading/interdiffusion also produces the same effect on the SLD as roughness. It requires off-specular scattering to differentiate between them.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Note a small amount of roughness 60A almost wipes out the reflectivity completely.</a:t>
            </a:r>
          </a:p>
        </p:txBody>
      </p:sp>
      <p:sp>
        <p:nvSpPr>
          <p:cNvPr id="10" name="Slide Number Placeholder 9">
            <a:extLst>
              <a:ext uri="{FF2B5EF4-FFF2-40B4-BE49-F238E27FC236}">
                <a16:creationId xmlns:a16="http://schemas.microsoft.com/office/drawing/2014/main" id="{C9F962F6-B79C-4D41-96D1-6B187EDD6444}"/>
              </a:ext>
            </a:extLst>
          </p:cNvPr>
          <p:cNvSpPr>
            <a:spLocks noGrp="1"/>
          </p:cNvSpPr>
          <p:nvPr>
            <p:ph type="sldNum" sz="quarter" idx="12"/>
          </p:nvPr>
        </p:nvSpPr>
        <p:spPr>
          <a:xfrm>
            <a:off x="9448800" y="6476134"/>
            <a:ext cx="2743200" cy="365125"/>
          </a:xfrm>
        </p:spPr>
        <p:txBody>
          <a:bodyPr/>
          <a:lstStyle/>
          <a:p>
            <a:fld id="{BBAAB195-B577-5546-8349-9DDA93B6129E}" type="slidenum">
              <a:rPr lang="en-US" sz="1800" smtClean="0">
                <a:solidFill>
                  <a:srgbClr val="003088"/>
                </a:solidFill>
              </a:rPr>
              <a:t>29</a:t>
            </a:fld>
            <a:endParaRPr lang="en-US" sz="1800" dirty="0">
              <a:solidFill>
                <a:srgbClr val="003088"/>
              </a:solidFill>
            </a:endParaRPr>
          </a:p>
        </p:txBody>
      </p:sp>
    </p:spTree>
    <p:extLst>
      <p:ext uri="{BB962C8B-B14F-4D97-AF65-F5344CB8AC3E}">
        <p14:creationId xmlns:p14="http://schemas.microsoft.com/office/powerpoint/2010/main" val="1293339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 y="0"/>
            <a:ext cx="12252037" cy="858982"/>
          </a:xfrm>
        </p:spPr>
        <p:txBody>
          <a:bodyPr>
            <a:normAutofit/>
          </a:bodyPr>
          <a:lstStyle/>
          <a:p>
            <a:r>
              <a:rPr lang="en-GB" b="0" dirty="0">
                <a:latin typeface="+mj-lt"/>
              </a:rPr>
              <a:t>Outline: </a:t>
            </a:r>
            <a:r>
              <a:rPr lang="en-GB" sz="2200" b="0" dirty="0">
                <a:latin typeface="+mj-lt"/>
              </a:rPr>
              <a:t>60 minutes to describe a very versatile technique</a:t>
            </a:r>
            <a:r>
              <a:rPr lang="en-GB" sz="2200" dirty="0">
                <a:latin typeface="+mj-lt"/>
              </a:rPr>
              <a:t>.</a:t>
            </a:r>
            <a:endParaRPr lang="en-GB" dirty="0">
              <a:latin typeface="+mj-lt"/>
            </a:endParaRPr>
          </a:p>
        </p:txBody>
      </p:sp>
      <p:sp>
        <p:nvSpPr>
          <p:cNvPr id="3" name="Content Placeholder 2"/>
          <p:cNvSpPr>
            <a:spLocks noGrp="1"/>
          </p:cNvSpPr>
          <p:nvPr>
            <p:ph idx="1"/>
          </p:nvPr>
        </p:nvSpPr>
        <p:spPr>
          <a:xfrm>
            <a:off x="708891" y="1143000"/>
            <a:ext cx="4768273" cy="5017655"/>
          </a:xfrm>
        </p:spPr>
        <p:txBody>
          <a:bodyPr>
            <a:normAutofit/>
          </a:bodyPr>
          <a:lstStyle/>
          <a:p>
            <a:r>
              <a:rPr lang="en-GB" sz="2000" b="1" dirty="0">
                <a:solidFill>
                  <a:srgbClr val="002060"/>
                </a:solidFill>
              </a:rPr>
              <a:t>What is reflectivity?</a:t>
            </a:r>
          </a:p>
          <a:p>
            <a:pPr lvl="1"/>
            <a:r>
              <a:rPr lang="en-GB" sz="2000" dirty="0">
                <a:solidFill>
                  <a:srgbClr val="002060"/>
                </a:solidFill>
              </a:rPr>
              <a:t>Basic </a:t>
            </a:r>
            <a:r>
              <a:rPr lang="en-GB" sz="2000" dirty="0" err="1">
                <a:solidFill>
                  <a:srgbClr val="002060"/>
                </a:solidFill>
              </a:rPr>
              <a:t>defintions</a:t>
            </a:r>
            <a:endParaRPr lang="en-GB" sz="2000" dirty="0">
              <a:solidFill>
                <a:srgbClr val="002060"/>
              </a:solidFill>
            </a:endParaRPr>
          </a:p>
          <a:p>
            <a:pPr lvl="1"/>
            <a:r>
              <a:rPr lang="en-GB" sz="2000" dirty="0">
                <a:solidFill>
                  <a:srgbClr val="002060"/>
                </a:solidFill>
              </a:rPr>
              <a:t>Snell's Law</a:t>
            </a:r>
          </a:p>
          <a:p>
            <a:pPr lvl="1"/>
            <a:r>
              <a:rPr lang="en-GB" sz="2000" dirty="0">
                <a:solidFill>
                  <a:srgbClr val="002060"/>
                </a:solidFill>
              </a:rPr>
              <a:t>Fresnel's Laws</a:t>
            </a:r>
          </a:p>
          <a:p>
            <a:pPr lvl="1"/>
            <a:r>
              <a:rPr lang="en-GB" sz="2000" dirty="0">
                <a:solidFill>
                  <a:srgbClr val="002060"/>
                </a:solidFill>
              </a:rPr>
              <a:t>Interference</a:t>
            </a:r>
          </a:p>
          <a:p>
            <a:pPr lvl="1"/>
            <a:r>
              <a:rPr lang="en-GB" sz="2000" dirty="0">
                <a:solidFill>
                  <a:srgbClr val="002060"/>
                </a:solidFill>
              </a:rPr>
              <a:t>Braggs Law</a:t>
            </a:r>
          </a:p>
          <a:p>
            <a:pPr lvl="1"/>
            <a:r>
              <a:rPr lang="en-GB" sz="2000" dirty="0">
                <a:solidFill>
                  <a:srgbClr val="002060"/>
                </a:solidFill>
              </a:rPr>
              <a:t>Offspecular reflections</a:t>
            </a:r>
          </a:p>
          <a:p>
            <a:pPr marL="0" indent="0">
              <a:buNone/>
            </a:pPr>
            <a:endParaRPr lang="en-GB" sz="3600" dirty="0"/>
          </a:p>
          <a:p>
            <a:pPr lvl="1"/>
            <a:endParaRPr lang="en-GB" sz="3600" dirty="0"/>
          </a:p>
          <a:p>
            <a:pPr lvl="1"/>
            <a:endParaRPr lang="en-GB" sz="1200" dirty="0"/>
          </a:p>
          <a:p>
            <a:pPr lvl="1"/>
            <a:endParaRPr lang="en-GB" sz="1200" dirty="0"/>
          </a:p>
          <a:p>
            <a:endParaRPr lang="en-GB" sz="1600" dirty="0"/>
          </a:p>
          <a:p>
            <a:endParaRPr lang="en-GB" sz="1600" dirty="0"/>
          </a:p>
        </p:txBody>
      </p:sp>
      <p:sp>
        <p:nvSpPr>
          <p:cNvPr id="4" name="Slide Number Placeholder 3">
            <a:extLst>
              <a:ext uri="{FF2B5EF4-FFF2-40B4-BE49-F238E27FC236}">
                <a16:creationId xmlns:a16="http://schemas.microsoft.com/office/drawing/2014/main" id="{22E8C155-9DAC-409E-A135-D2643E045268}"/>
              </a:ext>
            </a:extLst>
          </p:cNvPr>
          <p:cNvSpPr>
            <a:spLocks noGrp="1"/>
          </p:cNvSpPr>
          <p:nvPr>
            <p:ph type="sldNum" sz="quarter" idx="12"/>
          </p:nvPr>
        </p:nvSpPr>
        <p:spPr>
          <a:xfrm>
            <a:off x="9448800" y="6492875"/>
            <a:ext cx="2743200" cy="365125"/>
          </a:xfrm>
        </p:spPr>
        <p:txBody>
          <a:bodyPr/>
          <a:lstStyle/>
          <a:p>
            <a:fld id="{BBAAB195-B577-5546-8349-9DDA93B6129E}" type="slidenum">
              <a:rPr lang="en-US" smtClean="0">
                <a:solidFill>
                  <a:srgbClr val="002060"/>
                </a:solidFill>
              </a:rPr>
              <a:t>3</a:t>
            </a:fld>
            <a:endParaRPr lang="en-US" dirty="0">
              <a:solidFill>
                <a:srgbClr val="002060"/>
              </a:solidFill>
            </a:endParaRPr>
          </a:p>
        </p:txBody>
      </p:sp>
      <p:sp>
        <p:nvSpPr>
          <p:cNvPr id="5" name="TextBox 4">
            <a:extLst>
              <a:ext uri="{FF2B5EF4-FFF2-40B4-BE49-F238E27FC236}">
                <a16:creationId xmlns:a16="http://schemas.microsoft.com/office/drawing/2014/main" id="{AABDB6B3-347F-1C16-27F9-EF52B3D6F47E}"/>
              </a:ext>
            </a:extLst>
          </p:cNvPr>
          <p:cNvSpPr txBox="1"/>
          <p:nvPr/>
        </p:nvSpPr>
        <p:spPr>
          <a:xfrm>
            <a:off x="6169891" y="1143000"/>
            <a:ext cx="5384800" cy="2523768"/>
          </a:xfrm>
          <a:prstGeom prst="rect">
            <a:avLst/>
          </a:prstGeom>
          <a:noFill/>
        </p:spPr>
        <p:txBody>
          <a:bodyPr wrap="square" rtlCol="0">
            <a:spAutoFit/>
          </a:bodyPr>
          <a:lstStyle/>
          <a:p>
            <a:pPr marL="457200" indent="-457200">
              <a:buFont typeface="Wingdings" panose="05000000000000000000" pitchFamily="2" charset="2"/>
              <a:buChar char="§"/>
            </a:pPr>
            <a:r>
              <a:rPr lang="en-GB" sz="2000" b="1" dirty="0"/>
              <a:t>Why bother? What does it tell you?</a:t>
            </a:r>
          </a:p>
          <a:p>
            <a:pPr marL="914400" lvl="1" indent="-457200">
              <a:buFont typeface="Wingdings" panose="05000000000000000000" pitchFamily="2" charset="2"/>
              <a:buChar char="§"/>
            </a:pPr>
            <a:r>
              <a:rPr lang="en-GB" sz="2000" dirty="0"/>
              <a:t>General overview</a:t>
            </a:r>
          </a:p>
          <a:p>
            <a:pPr marL="914400" lvl="1" indent="-457200">
              <a:buFont typeface="Wingdings" panose="05000000000000000000" pitchFamily="2" charset="2"/>
              <a:buChar char="§"/>
            </a:pPr>
            <a:r>
              <a:rPr lang="en-GB" sz="2000" dirty="0"/>
              <a:t>NR</a:t>
            </a:r>
          </a:p>
          <a:p>
            <a:pPr marL="914400" lvl="1" indent="-457200">
              <a:buFont typeface="Wingdings" panose="05000000000000000000" pitchFamily="2" charset="2"/>
              <a:buChar char="§"/>
            </a:pPr>
            <a:endParaRPr lang="en-GB" sz="2000" dirty="0"/>
          </a:p>
          <a:p>
            <a:pPr marL="457200" indent="-457200">
              <a:buFont typeface="Wingdings" panose="05000000000000000000" pitchFamily="2" charset="2"/>
              <a:buChar char="§"/>
            </a:pPr>
            <a:r>
              <a:rPr lang="en-GB" sz="2000" b="1" dirty="0"/>
              <a:t>Next lecture @ 13:30</a:t>
            </a:r>
          </a:p>
          <a:p>
            <a:pPr marL="914400" lvl="1" indent="-457200">
              <a:buFont typeface="Wingdings" panose="05000000000000000000" pitchFamily="2" charset="2"/>
              <a:buChar char="§"/>
            </a:pPr>
            <a:r>
              <a:rPr lang="en-GB" sz="2000" dirty="0"/>
              <a:t>PNR</a:t>
            </a:r>
          </a:p>
          <a:p>
            <a:pPr marL="914400" lvl="1" indent="-457200">
              <a:buFont typeface="Wingdings" panose="05000000000000000000" pitchFamily="2" charset="2"/>
              <a:buChar char="§"/>
            </a:pPr>
            <a:r>
              <a:rPr lang="en-GB" sz="2000" dirty="0"/>
              <a:t>PA</a:t>
            </a:r>
          </a:p>
          <a:p>
            <a:endParaRPr lang="en-GB" dirty="0"/>
          </a:p>
        </p:txBody>
      </p:sp>
    </p:spTree>
    <p:extLst>
      <p:ext uri="{BB962C8B-B14F-4D97-AF65-F5344CB8AC3E}">
        <p14:creationId xmlns:p14="http://schemas.microsoft.com/office/powerpoint/2010/main" val="1444042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1"/>
            <a:ext cx="8229600" cy="846549"/>
          </a:xfrm>
        </p:spPr>
        <p:txBody>
          <a:bodyPr/>
          <a:lstStyle/>
          <a:p>
            <a:r>
              <a:rPr lang="en-GB" sz="3600" b="0" dirty="0">
                <a:solidFill>
                  <a:srgbClr val="002060"/>
                </a:solidFill>
              </a:rPr>
              <a:t>Contrast Part 1: </a:t>
            </a:r>
            <a:r>
              <a:rPr lang="en-GB" sz="1800" dirty="0"/>
              <a:t>Substrate/Air Interface</a:t>
            </a:r>
          </a:p>
        </p:txBody>
      </p:sp>
      <p:graphicFrame>
        <p:nvGraphicFramePr>
          <p:cNvPr id="4" name="Object 3"/>
          <p:cNvGraphicFramePr>
            <a:graphicFrameLocks noChangeAspect="1"/>
          </p:cNvGraphicFramePr>
          <p:nvPr>
            <p:extLst>
              <p:ext uri="{D42A27DB-BD31-4B8C-83A1-F6EECF244321}">
                <p14:modId xmlns:p14="http://schemas.microsoft.com/office/powerpoint/2010/main" val="3433292446"/>
              </p:ext>
            </p:extLst>
          </p:nvPr>
        </p:nvGraphicFramePr>
        <p:xfrm>
          <a:off x="11960" y="774247"/>
          <a:ext cx="6217560" cy="4350240"/>
        </p:xfrm>
        <a:graphic>
          <a:graphicData uri="http://schemas.openxmlformats.org/presentationml/2006/ole">
            <mc:AlternateContent xmlns:mc="http://schemas.openxmlformats.org/markup-compatibility/2006">
              <mc:Choice xmlns:v="urn:schemas-microsoft-com:vml" Requires="v">
                <p:oleObj name="Graph" r:id="rId2" imgW="4145040" imgH="2900160" progId="Origin50.Graph">
                  <p:embed/>
                </p:oleObj>
              </mc:Choice>
              <mc:Fallback>
                <p:oleObj name="Graph" r:id="rId2" imgW="4145040" imgH="2900160" progId="Origin50.Graph">
                  <p:embed/>
                  <p:pic>
                    <p:nvPicPr>
                      <p:cNvPr id="4" name="Object 3"/>
                      <p:cNvPicPr/>
                      <p:nvPr/>
                    </p:nvPicPr>
                    <p:blipFill>
                      <a:blip r:embed="rId3"/>
                      <a:stretch>
                        <a:fillRect/>
                      </a:stretch>
                    </p:blipFill>
                    <p:spPr>
                      <a:xfrm>
                        <a:off x="11960" y="774247"/>
                        <a:ext cx="6217560" cy="435024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TextBox 5"/>
              <p:cNvSpPr txBox="1"/>
              <p:nvPr/>
            </p:nvSpPr>
            <p:spPr>
              <a:xfrm>
                <a:off x="7409151" y="1144075"/>
                <a:ext cx="1640898" cy="4074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𝑄</m:t>
                          </m:r>
                        </m:e>
                        <m:sub>
                          <m:r>
                            <a:rPr lang="en-GB" i="1">
                              <a:latin typeface="Cambria Math"/>
                            </a:rPr>
                            <m:t>𝑐</m:t>
                          </m:r>
                        </m:sub>
                      </m:sSub>
                      <m:r>
                        <a:rPr lang="en-GB" i="1">
                          <a:latin typeface="Cambria Math"/>
                        </a:rPr>
                        <m:t>=</m:t>
                      </m:r>
                      <m:rad>
                        <m:radPr>
                          <m:degHide m:val="on"/>
                          <m:ctrlPr>
                            <a:rPr lang="en-GB" i="1">
                              <a:latin typeface="Cambria Math" panose="02040503050406030204" pitchFamily="18" charset="0"/>
                            </a:rPr>
                          </m:ctrlPr>
                        </m:radPr>
                        <m:deg/>
                        <m:e>
                          <m:r>
                            <a:rPr lang="en-GB" i="1">
                              <a:latin typeface="Cambria Math"/>
                            </a:rPr>
                            <m:t>16</m:t>
                          </m:r>
                          <m:r>
                            <a:rPr lang="en-GB" i="1">
                              <a:latin typeface="Cambria Math"/>
                              <a:ea typeface="Cambria Math"/>
                            </a:rPr>
                            <m:t>𝜋</m:t>
                          </m:r>
                          <m:r>
                            <a:rPr lang="en-GB" i="1">
                              <a:latin typeface="Cambria Math"/>
                              <a:ea typeface="Cambria Math"/>
                            </a:rPr>
                            <m:t>𝑁𝑏</m:t>
                          </m:r>
                        </m:e>
                      </m:rad>
                    </m:oMath>
                  </m:oMathPara>
                </a14:m>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7409151" y="1144075"/>
                <a:ext cx="1640898" cy="407484"/>
              </a:xfrm>
              <a:prstGeom prst="rect">
                <a:avLst/>
              </a:prstGeom>
              <a:blipFill>
                <a:blip r:embed="rId4"/>
                <a:stretch>
                  <a:fillRect b="-10448"/>
                </a:stretch>
              </a:blipFill>
            </p:spPr>
            <p:txBody>
              <a:bodyPr/>
              <a:lstStyle/>
              <a:p>
                <a:r>
                  <a:rPr lang="en-GB">
                    <a:noFill/>
                  </a:rPr>
                  <a:t> </a:t>
                </a:r>
              </a:p>
            </p:txBody>
          </p:sp>
        </mc:Fallback>
      </mc:AlternateContent>
      <p:sp>
        <p:nvSpPr>
          <p:cNvPr id="7" name="TextBox 6"/>
          <p:cNvSpPr txBox="1"/>
          <p:nvPr/>
        </p:nvSpPr>
        <p:spPr>
          <a:xfrm>
            <a:off x="9334366" y="1144075"/>
            <a:ext cx="2543598" cy="369332"/>
          </a:xfrm>
          <a:prstGeom prst="rect">
            <a:avLst/>
          </a:prstGeom>
          <a:noFill/>
        </p:spPr>
        <p:txBody>
          <a:bodyPr wrap="square" rtlCol="0">
            <a:spAutoFit/>
          </a:bodyPr>
          <a:lstStyle/>
          <a:p>
            <a:r>
              <a:rPr lang="en-GB" dirty="0"/>
              <a:t>or more generally, </a:t>
            </a:r>
          </a:p>
        </p:txBody>
      </p:sp>
      <mc:AlternateContent xmlns:mc="http://schemas.openxmlformats.org/markup-compatibility/2006" xmlns:a14="http://schemas.microsoft.com/office/drawing/2010/main">
        <mc:Choice Requires="a14">
          <p:sp>
            <p:nvSpPr>
              <p:cNvPr id="8" name="TextBox 7"/>
              <p:cNvSpPr txBox="1"/>
              <p:nvPr/>
            </p:nvSpPr>
            <p:spPr>
              <a:xfrm>
                <a:off x="6921197" y="1727333"/>
                <a:ext cx="2616806"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𝑄</m:t>
                          </m:r>
                        </m:e>
                        <m:sub>
                          <m:r>
                            <a:rPr lang="en-GB" i="1">
                              <a:latin typeface="Cambria Math"/>
                            </a:rPr>
                            <m:t>𝑐</m:t>
                          </m:r>
                        </m:sub>
                      </m:sSub>
                      <m:r>
                        <a:rPr lang="en-GB" i="1">
                          <a:latin typeface="Cambria Math"/>
                        </a:rPr>
                        <m:t>=</m:t>
                      </m:r>
                      <m:rad>
                        <m:radPr>
                          <m:degHide m:val="on"/>
                          <m:ctrlPr>
                            <a:rPr lang="en-GB" i="1">
                              <a:latin typeface="Cambria Math" panose="02040503050406030204" pitchFamily="18" charset="0"/>
                            </a:rPr>
                          </m:ctrlPr>
                        </m:radPr>
                        <m:deg/>
                        <m:e>
                          <m:r>
                            <a:rPr lang="en-GB" i="1">
                              <a:latin typeface="Cambria Math"/>
                            </a:rPr>
                            <m:t>16</m:t>
                          </m:r>
                          <m:r>
                            <a:rPr lang="en-GB" i="1">
                              <a:latin typeface="Cambria Math"/>
                              <a:ea typeface="Cambria Math"/>
                            </a:rPr>
                            <m:t>𝜋</m:t>
                          </m:r>
                          <m:r>
                            <a:rPr lang="en-GB" i="1">
                              <a:latin typeface="Cambria Math"/>
                              <a:ea typeface="Cambria Math"/>
                            </a:rPr>
                            <m:t>(</m:t>
                          </m:r>
                          <m:sSub>
                            <m:sSubPr>
                              <m:ctrlPr>
                                <a:rPr lang="en-GB" i="1">
                                  <a:latin typeface="Cambria Math" panose="02040503050406030204" pitchFamily="18" charset="0"/>
                                  <a:ea typeface="Cambria Math"/>
                                </a:rPr>
                              </m:ctrlPr>
                            </m:sSubPr>
                            <m:e>
                              <m:r>
                                <a:rPr lang="en-GB" i="1">
                                  <a:latin typeface="Cambria Math"/>
                                  <a:ea typeface="Cambria Math"/>
                                </a:rPr>
                                <m:t>𝑁𝑏</m:t>
                              </m:r>
                            </m:e>
                            <m:sub>
                              <m:r>
                                <a:rPr lang="en-GB" i="1">
                                  <a:latin typeface="Cambria Math"/>
                                  <a:ea typeface="Cambria Math"/>
                                </a:rPr>
                                <m:t>1</m:t>
                              </m:r>
                            </m:sub>
                          </m:sSub>
                          <m:r>
                            <a:rPr lang="en-GB" i="1">
                              <a:latin typeface="Cambria Math"/>
                              <a:ea typeface="Cambria Math"/>
                            </a:rPr>
                            <m:t>−</m:t>
                          </m:r>
                          <m:sSub>
                            <m:sSubPr>
                              <m:ctrlPr>
                                <a:rPr lang="en-GB" i="1">
                                  <a:latin typeface="Cambria Math" panose="02040503050406030204" pitchFamily="18" charset="0"/>
                                  <a:ea typeface="Cambria Math"/>
                                </a:rPr>
                              </m:ctrlPr>
                            </m:sSubPr>
                            <m:e>
                              <m:r>
                                <a:rPr lang="en-GB" i="1">
                                  <a:latin typeface="Cambria Math"/>
                                  <a:ea typeface="Cambria Math"/>
                                </a:rPr>
                                <m:t>𝑁𝑏</m:t>
                              </m:r>
                            </m:e>
                            <m:sub>
                              <m:r>
                                <a:rPr lang="en-GB" i="1">
                                  <a:latin typeface="Cambria Math"/>
                                  <a:ea typeface="Cambria Math"/>
                                </a:rPr>
                                <m:t>2</m:t>
                              </m:r>
                            </m:sub>
                          </m:sSub>
                          <m:r>
                            <a:rPr lang="en-GB" i="1">
                              <a:latin typeface="Cambria Math"/>
                              <a:ea typeface="Cambria Math"/>
                            </a:rPr>
                            <m:t>)</m:t>
                          </m:r>
                        </m:e>
                      </m:rad>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6921197" y="1727333"/>
                <a:ext cx="2616806" cy="427746"/>
              </a:xfrm>
              <a:prstGeom prst="rect">
                <a:avLst/>
              </a:prstGeom>
              <a:blipFill>
                <a:blip r:embed="rId5"/>
                <a:stretch>
                  <a:fillRect b="-8451"/>
                </a:stretch>
              </a:blipFill>
            </p:spPr>
            <p:txBody>
              <a:bodyPr/>
              <a:lstStyle/>
              <a:p>
                <a:r>
                  <a:rPr lang="en-GB">
                    <a:noFill/>
                  </a:rPr>
                  <a:t> </a:t>
                </a:r>
              </a:p>
            </p:txBody>
          </p:sp>
        </mc:Fallback>
      </mc:AlternateContent>
      <p:sp>
        <p:nvSpPr>
          <p:cNvPr id="9" name="TextBox 8"/>
          <p:cNvSpPr txBox="1"/>
          <p:nvPr/>
        </p:nvSpPr>
        <p:spPr>
          <a:xfrm>
            <a:off x="6388736" y="2344499"/>
            <a:ext cx="3949143" cy="1169551"/>
          </a:xfrm>
          <a:prstGeom prst="rect">
            <a:avLst/>
          </a:prstGeom>
          <a:noFill/>
        </p:spPr>
        <p:txBody>
          <a:bodyPr wrap="square" rtlCol="0">
            <a:spAutoFit/>
          </a:bodyPr>
          <a:lstStyle/>
          <a:p>
            <a:r>
              <a:rPr lang="en-GB" sz="1400" dirty="0"/>
              <a:t>Where:</a:t>
            </a:r>
          </a:p>
          <a:p>
            <a:r>
              <a:rPr lang="en-GB" sz="1400" i="1" dirty="0"/>
              <a:t>Q</a:t>
            </a:r>
            <a:r>
              <a:rPr lang="en-GB" sz="1400" i="1" baseline="-25000" dirty="0"/>
              <a:t>c</a:t>
            </a:r>
            <a:r>
              <a:rPr lang="en-GB" sz="1400" dirty="0"/>
              <a:t>= Critical Q</a:t>
            </a:r>
          </a:p>
          <a:p>
            <a:r>
              <a:rPr lang="en-GB" sz="1400" i="1" dirty="0"/>
              <a:t>N </a:t>
            </a:r>
            <a:r>
              <a:rPr lang="en-GB" sz="1400" dirty="0"/>
              <a:t>= number density (atoms/Å</a:t>
            </a:r>
            <a:r>
              <a:rPr lang="en-GB" sz="1400" baseline="30000" dirty="0"/>
              <a:t>3</a:t>
            </a:r>
            <a:r>
              <a:rPr lang="en-GB" sz="1400" dirty="0"/>
              <a:t>)</a:t>
            </a:r>
          </a:p>
          <a:p>
            <a:r>
              <a:rPr lang="en-GB" sz="1400" i="1" dirty="0"/>
              <a:t>b</a:t>
            </a:r>
            <a:r>
              <a:rPr lang="en-GB" sz="1400" dirty="0"/>
              <a:t> = Scattering Length (</a:t>
            </a:r>
            <a:r>
              <a:rPr lang="en-GB" sz="1400" dirty="0" err="1"/>
              <a:t>fm</a:t>
            </a:r>
            <a:r>
              <a:rPr lang="en-GB" sz="1400" dirty="0"/>
              <a:t> 10</a:t>
            </a:r>
            <a:r>
              <a:rPr lang="en-GB" sz="1400" baseline="30000" dirty="0"/>
              <a:t>-15</a:t>
            </a:r>
            <a:r>
              <a:rPr lang="en-GB" sz="1400" dirty="0"/>
              <a:t>m)</a:t>
            </a:r>
            <a:endParaRPr lang="en-GB" sz="1400" baseline="30000" dirty="0"/>
          </a:p>
          <a:p>
            <a:r>
              <a:rPr lang="en-GB" sz="1400" i="1" dirty="0" err="1"/>
              <a:t>Nb</a:t>
            </a:r>
            <a:r>
              <a:rPr lang="en-GB" sz="1400" dirty="0"/>
              <a:t> = Scattering Length Density (SLD in Å</a:t>
            </a:r>
            <a:r>
              <a:rPr lang="en-GB" sz="1400" baseline="30000" dirty="0"/>
              <a:t>-2</a:t>
            </a:r>
            <a:r>
              <a:rPr lang="en-GB" sz="1400" dirty="0"/>
              <a:t>)</a:t>
            </a:r>
          </a:p>
        </p:txBody>
      </p:sp>
      <p:sp>
        <p:nvSpPr>
          <p:cNvPr id="10" name="TextBox 9"/>
          <p:cNvSpPr txBox="1"/>
          <p:nvPr/>
        </p:nvSpPr>
        <p:spPr>
          <a:xfrm>
            <a:off x="5660404" y="3703470"/>
            <a:ext cx="6217560"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a:t>Note the shift to higher Q as the SLD increases.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Ti has a negative SLD, hence no critical edge.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critical edge position is normally given by the system components with the biggest relative SLD difference. Normally the substrate (subphase) vs the air (superphase).</a:t>
            </a:r>
          </a:p>
        </p:txBody>
      </p:sp>
      <p:grpSp>
        <p:nvGrpSpPr>
          <p:cNvPr id="5" name="Group 4"/>
          <p:cNvGrpSpPr/>
          <p:nvPr/>
        </p:nvGrpSpPr>
        <p:grpSpPr>
          <a:xfrm>
            <a:off x="2508957" y="5530486"/>
            <a:ext cx="7828922" cy="1032970"/>
            <a:chOff x="323528" y="5317091"/>
            <a:chExt cx="7828922" cy="1032970"/>
          </a:xfrm>
        </p:grpSpPr>
        <p:sp>
          <p:nvSpPr>
            <p:cNvPr id="11" name="Rectangle 10"/>
            <p:cNvSpPr/>
            <p:nvPr/>
          </p:nvSpPr>
          <p:spPr>
            <a:xfrm>
              <a:off x="323528" y="570082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561790" y="5703730"/>
              <a:ext cx="2005105" cy="646331"/>
            </a:xfrm>
            <a:prstGeom prst="rect">
              <a:avLst/>
            </a:prstGeom>
            <a:noFill/>
          </p:spPr>
          <p:txBody>
            <a:bodyPr wrap="square" rtlCol="0">
              <a:spAutoFit/>
            </a:bodyPr>
            <a:lstStyle/>
            <a:p>
              <a:pPr algn="ctr"/>
              <a:r>
                <a:rPr lang="en-GB" dirty="0"/>
                <a:t>Substrate X</a:t>
              </a:r>
            </a:p>
            <a:p>
              <a:pPr algn="ctr"/>
              <a:r>
                <a:rPr lang="en-GB" dirty="0"/>
                <a:t>(Subphase), Nb</a:t>
              </a:r>
              <a:r>
                <a:rPr lang="en-GB" baseline="-25000" dirty="0"/>
                <a:t>1</a:t>
              </a:r>
              <a:endParaRPr lang="en-GB" dirty="0"/>
            </a:p>
          </p:txBody>
        </p:sp>
        <p:sp>
          <p:nvSpPr>
            <p:cNvPr id="15" name="TextBox 14"/>
            <p:cNvSpPr txBox="1"/>
            <p:nvPr/>
          </p:nvSpPr>
          <p:spPr>
            <a:xfrm>
              <a:off x="2843808" y="5840191"/>
              <a:ext cx="5308642" cy="369332"/>
            </a:xfrm>
            <a:prstGeom prst="rect">
              <a:avLst/>
            </a:prstGeom>
            <a:noFill/>
          </p:spPr>
          <p:txBody>
            <a:bodyPr wrap="square" rtlCol="0">
              <a:spAutoFit/>
            </a:bodyPr>
            <a:lstStyle/>
            <a:p>
              <a:r>
                <a:rPr lang="en-GB" dirty="0"/>
                <a:t>Where X can be any of </a:t>
              </a:r>
              <a:r>
                <a:rPr lang="en-GB" dirty="0" err="1"/>
                <a:t>Ti</a:t>
              </a:r>
              <a:r>
                <a:rPr lang="en-GB" dirty="0"/>
                <a:t>, Si, Bi, Pt or Ni.</a:t>
              </a:r>
            </a:p>
          </p:txBody>
        </p:sp>
        <p:sp>
          <p:nvSpPr>
            <p:cNvPr id="3" name="TextBox 2"/>
            <p:cNvSpPr txBox="1"/>
            <p:nvPr/>
          </p:nvSpPr>
          <p:spPr>
            <a:xfrm>
              <a:off x="323528" y="5317091"/>
              <a:ext cx="2520280" cy="369332"/>
            </a:xfrm>
            <a:prstGeom prst="rect">
              <a:avLst/>
            </a:prstGeom>
            <a:noFill/>
          </p:spPr>
          <p:txBody>
            <a:bodyPr wrap="square" rtlCol="0">
              <a:spAutoFit/>
            </a:bodyPr>
            <a:lstStyle/>
            <a:p>
              <a:r>
                <a:rPr lang="en-GB" dirty="0"/>
                <a:t>Air (superphase),  Nb</a:t>
              </a:r>
              <a:r>
                <a:rPr lang="en-GB" baseline="-25000" dirty="0"/>
                <a:t>2</a:t>
              </a:r>
              <a:endParaRPr lang="en-GB" dirty="0"/>
            </a:p>
          </p:txBody>
        </p:sp>
      </p:grpSp>
      <p:sp>
        <p:nvSpPr>
          <p:cNvPr id="12" name="Slide Number Placeholder 11">
            <a:extLst>
              <a:ext uri="{FF2B5EF4-FFF2-40B4-BE49-F238E27FC236}">
                <a16:creationId xmlns:a16="http://schemas.microsoft.com/office/drawing/2014/main" id="{6D2CB810-8039-447F-9ECA-E93423FFFED4}"/>
              </a:ext>
            </a:extLst>
          </p:cNvPr>
          <p:cNvSpPr>
            <a:spLocks noGrp="1"/>
          </p:cNvSpPr>
          <p:nvPr>
            <p:ph type="sldNum" sz="quarter" idx="12"/>
          </p:nvPr>
        </p:nvSpPr>
        <p:spPr>
          <a:xfrm>
            <a:off x="9448800" y="6485370"/>
            <a:ext cx="2743200" cy="365125"/>
          </a:xfrm>
        </p:spPr>
        <p:txBody>
          <a:bodyPr/>
          <a:lstStyle/>
          <a:p>
            <a:fld id="{BBAAB195-B577-5546-8349-9DDA93B6129E}" type="slidenum">
              <a:rPr lang="en-US" sz="1800" smtClean="0">
                <a:solidFill>
                  <a:srgbClr val="003088"/>
                </a:solidFill>
              </a:rPr>
              <a:t>30</a:t>
            </a:fld>
            <a:endParaRPr lang="en-US" sz="1800" dirty="0">
              <a:solidFill>
                <a:srgbClr val="003088"/>
              </a:solidFill>
            </a:endParaRPr>
          </a:p>
        </p:txBody>
      </p:sp>
    </p:spTree>
    <p:extLst>
      <p:ext uri="{BB962C8B-B14F-4D97-AF65-F5344CB8AC3E}">
        <p14:creationId xmlns:p14="http://schemas.microsoft.com/office/powerpoint/2010/main" val="1008386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05"/>
            <a:ext cx="8229600" cy="852474"/>
          </a:xfrm>
        </p:spPr>
        <p:txBody>
          <a:bodyPr/>
          <a:lstStyle/>
          <a:p>
            <a:r>
              <a:rPr lang="en-GB" sz="3600" dirty="0">
                <a:solidFill>
                  <a:srgbClr val="002060"/>
                </a:solidFill>
              </a:rPr>
              <a:t>Contrast Part 2:  </a:t>
            </a:r>
            <a:r>
              <a:rPr lang="en-GB" sz="1800" dirty="0">
                <a:solidFill>
                  <a:srgbClr val="002060"/>
                </a:solidFill>
              </a:rPr>
              <a:t>Si(sub)/Layer(200Å)/Air</a:t>
            </a:r>
          </a:p>
        </p:txBody>
      </p:sp>
      <p:graphicFrame>
        <p:nvGraphicFramePr>
          <p:cNvPr id="4" name="Object 3"/>
          <p:cNvGraphicFramePr>
            <a:graphicFrameLocks noChangeAspect="1"/>
          </p:cNvGraphicFramePr>
          <p:nvPr>
            <p:extLst>
              <p:ext uri="{D42A27DB-BD31-4B8C-83A1-F6EECF244321}">
                <p14:modId xmlns:p14="http://schemas.microsoft.com/office/powerpoint/2010/main" val="2341672395"/>
              </p:ext>
            </p:extLst>
          </p:nvPr>
        </p:nvGraphicFramePr>
        <p:xfrm>
          <a:off x="554184" y="881729"/>
          <a:ext cx="5388552" cy="3770208"/>
        </p:xfrm>
        <a:graphic>
          <a:graphicData uri="http://schemas.openxmlformats.org/presentationml/2006/ole">
            <mc:AlternateContent xmlns:mc="http://schemas.openxmlformats.org/markup-compatibility/2006">
              <mc:Choice xmlns:v="urn:schemas-microsoft-com:vml" Requires="v">
                <p:oleObj name="Graph" r:id="rId3" imgW="4145040" imgH="2900160" progId="Origin50.Graph">
                  <p:embed/>
                </p:oleObj>
              </mc:Choice>
              <mc:Fallback>
                <p:oleObj name="Graph" r:id="rId3" imgW="4145040" imgH="2900160" progId="Origin50.Graph">
                  <p:embed/>
                  <p:pic>
                    <p:nvPicPr>
                      <p:cNvPr id="4" name="Object 3"/>
                      <p:cNvPicPr/>
                      <p:nvPr/>
                    </p:nvPicPr>
                    <p:blipFill>
                      <a:blip r:embed="rId4"/>
                      <a:stretch>
                        <a:fillRect/>
                      </a:stretch>
                    </p:blipFill>
                    <p:spPr>
                      <a:xfrm>
                        <a:off x="554184" y="881729"/>
                        <a:ext cx="5388552" cy="377020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56333361"/>
              </p:ext>
            </p:extLst>
          </p:nvPr>
        </p:nvGraphicFramePr>
        <p:xfrm>
          <a:off x="6096000" y="947841"/>
          <a:ext cx="5388552" cy="3770208"/>
        </p:xfrm>
        <a:graphic>
          <a:graphicData uri="http://schemas.openxmlformats.org/presentationml/2006/ole">
            <mc:AlternateContent xmlns:mc="http://schemas.openxmlformats.org/markup-compatibility/2006">
              <mc:Choice xmlns:v="urn:schemas-microsoft-com:vml" Requires="v">
                <p:oleObj name="Graph" r:id="rId5" imgW="4145040" imgH="2900160" progId="Origin50.Graph">
                  <p:embed/>
                </p:oleObj>
              </mc:Choice>
              <mc:Fallback>
                <p:oleObj name="Graph" r:id="rId5" imgW="4145040" imgH="2900160" progId="Origin50.Graph">
                  <p:embed/>
                  <p:pic>
                    <p:nvPicPr>
                      <p:cNvPr id="5" name="Object 4"/>
                      <p:cNvPicPr/>
                      <p:nvPr/>
                    </p:nvPicPr>
                    <p:blipFill>
                      <a:blip r:embed="rId6"/>
                      <a:stretch>
                        <a:fillRect/>
                      </a:stretch>
                    </p:blipFill>
                    <p:spPr>
                      <a:xfrm>
                        <a:off x="6096000" y="947841"/>
                        <a:ext cx="5388552" cy="3770208"/>
                      </a:xfrm>
                      <a:prstGeom prst="rect">
                        <a:avLst/>
                      </a:prstGeom>
                    </p:spPr>
                  </p:pic>
                </p:oleObj>
              </mc:Fallback>
            </mc:AlternateContent>
          </a:graphicData>
        </a:graphic>
      </p:graphicFrame>
      <p:sp>
        <p:nvSpPr>
          <p:cNvPr id="9" name="TextBox 8"/>
          <p:cNvSpPr txBox="1"/>
          <p:nvPr/>
        </p:nvSpPr>
        <p:spPr>
          <a:xfrm>
            <a:off x="5713885" y="4853617"/>
            <a:ext cx="6358041" cy="1846659"/>
          </a:xfrm>
          <a:prstGeom prst="rect">
            <a:avLst/>
          </a:prstGeom>
          <a:noFill/>
        </p:spPr>
        <p:txBody>
          <a:bodyPr wrap="square" rtlCol="0">
            <a:spAutoFit/>
          </a:bodyPr>
          <a:lstStyle/>
          <a:p>
            <a:pPr marL="285750" indent="-285750">
              <a:buFont typeface="Arial" panose="020B0604020202020204" pitchFamily="34" charset="0"/>
              <a:buChar char="•"/>
            </a:pPr>
            <a:r>
              <a:rPr lang="en-GB" sz="1600" dirty="0"/>
              <a:t>Where X can be any of Ti, Bi, Pt or Ni.</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height of the fringes is informative on the relative contrast of the layer to the substrate.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roughness is set to zero ion all these cases.</a:t>
            </a:r>
          </a:p>
          <a:p>
            <a:endParaRPr lang="en-GB" dirty="0"/>
          </a:p>
        </p:txBody>
      </p:sp>
      <p:grpSp>
        <p:nvGrpSpPr>
          <p:cNvPr id="11" name="Group 10">
            <a:extLst>
              <a:ext uri="{FF2B5EF4-FFF2-40B4-BE49-F238E27FC236}">
                <a16:creationId xmlns:a16="http://schemas.microsoft.com/office/drawing/2014/main" id="{D3316C3A-4EDB-4E7B-A61D-038F24497A27}"/>
              </a:ext>
            </a:extLst>
          </p:cNvPr>
          <p:cNvGrpSpPr/>
          <p:nvPr/>
        </p:nvGrpSpPr>
        <p:grpSpPr>
          <a:xfrm>
            <a:off x="2666333" y="4718049"/>
            <a:ext cx="2376264" cy="1302455"/>
            <a:chOff x="683568" y="4934857"/>
            <a:chExt cx="2376264" cy="1302455"/>
          </a:xfrm>
        </p:grpSpPr>
        <p:sp>
          <p:nvSpPr>
            <p:cNvPr id="3" name="Rectangle 2"/>
            <p:cNvSpPr/>
            <p:nvPr/>
          </p:nvSpPr>
          <p:spPr>
            <a:xfrm>
              <a:off x="683568" y="5589240"/>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83568" y="5301208"/>
              <a:ext cx="2376264" cy="288032"/>
            </a:xfrm>
            <a:prstGeom prst="rect">
              <a:avLst/>
            </a:prstGeom>
            <a:solidFill>
              <a:schemeClr val="accent2">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115616" y="5728610"/>
              <a:ext cx="1728192" cy="369332"/>
            </a:xfrm>
            <a:prstGeom prst="rect">
              <a:avLst/>
            </a:prstGeom>
            <a:noFill/>
          </p:spPr>
          <p:txBody>
            <a:bodyPr wrap="square" rtlCol="0">
              <a:spAutoFit/>
            </a:bodyPr>
            <a:lstStyle/>
            <a:p>
              <a:r>
                <a:rPr lang="en-GB" dirty="0"/>
                <a:t>Si substrate</a:t>
              </a:r>
            </a:p>
          </p:txBody>
        </p:sp>
        <p:sp>
          <p:nvSpPr>
            <p:cNvPr id="8" name="TextBox 7"/>
            <p:cNvSpPr txBox="1"/>
            <p:nvPr/>
          </p:nvSpPr>
          <p:spPr>
            <a:xfrm>
              <a:off x="899592" y="5260558"/>
              <a:ext cx="2016223" cy="369332"/>
            </a:xfrm>
            <a:prstGeom prst="rect">
              <a:avLst/>
            </a:prstGeom>
            <a:noFill/>
          </p:spPr>
          <p:txBody>
            <a:bodyPr wrap="square" rtlCol="0">
              <a:spAutoFit/>
            </a:bodyPr>
            <a:lstStyle/>
            <a:p>
              <a:r>
                <a:rPr lang="en-GB" dirty="0"/>
                <a:t>200Å Layer of X</a:t>
              </a:r>
            </a:p>
          </p:txBody>
        </p:sp>
        <p:sp>
          <p:nvSpPr>
            <p:cNvPr id="10" name="TextBox 9"/>
            <p:cNvSpPr txBox="1"/>
            <p:nvPr/>
          </p:nvSpPr>
          <p:spPr>
            <a:xfrm>
              <a:off x="1646380" y="4934857"/>
              <a:ext cx="1342571" cy="366351"/>
            </a:xfrm>
            <a:prstGeom prst="rect">
              <a:avLst/>
            </a:prstGeom>
            <a:noFill/>
          </p:spPr>
          <p:txBody>
            <a:bodyPr wrap="square" rtlCol="0">
              <a:spAutoFit/>
            </a:bodyPr>
            <a:lstStyle/>
            <a:p>
              <a:r>
                <a:rPr lang="en-GB" dirty="0"/>
                <a:t>Air</a:t>
              </a:r>
            </a:p>
          </p:txBody>
        </p:sp>
      </p:grpSp>
      <p:sp>
        <p:nvSpPr>
          <p:cNvPr id="12" name="Slide Number Placeholder 11">
            <a:extLst>
              <a:ext uri="{FF2B5EF4-FFF2-40B4-BE49-F238E27FC236}">
                <a16:creationId xmlns:a16="http://schemas.microsoft.com/office/drawing/2014/main" id="{D6948967-897E-4007-A19B-E186A411FD91}"/>
              </a:ext>
            </a:extLst>
          </p:cNvPr>
          <p:cNvSpPr>
            <a:spLocks noGrp="1"/>
          </p:cNvSpPr>
          <p:nvPr>
            <p:ph type="sldNum" sz="quarter" idx="12"/>
          </p:nvPr>
        </p:nvSpPr>
        <p:spPr>
          <a:xfrm>
            <a:off x="9448800" y="6478970"/>
            <a:ext cx="2743200" cy="365125"/>
          </a:xfrm>
        </p:spPr>
        <p:txBody>
          <a:bodyPr/>
          <a:lstStyle/>
          <a:p>
            <a:fld id="{BBAAB195-B577-5546-8349-9DDA93B6129E}" type="slidenum">
              <a:rPr lang="en-US" sz="1800" smtClean="0">
                <a:solidFill>
                  <a:srgbClr val="003088"/>
                </a:solidFill>
              </a:rPr>
              <a:t>31</a:t>
            </a:fld>
            <a:endParaRPr lang="en-US" sz="1800" dirty="0">
              <a:solidFill>
                <a:srgbClr val="003088"/>
              </a:solidFill>
            </a:endParaRPr>
          </a:p>
        </p:txBody>
      </p:sp>
    </p:spTree>
    <p:extLst>
      <p:ext uri="{BB962C8B-B14F-4D97-AF65-F5344CB8AC3E}">
        <p14:creationId xmlns:p14="http://schemas.microsoft.com/office/powerpoint/2010/main" val="553459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29993"/>
          </a:xfrm>
        </p:spPr>
        <p:txBody>
          <a:bodyPr>
            <a:noAutofit/>
          </a:bodyPr>
          <a:lstStyle/>
          <a:p>
            <a:r>
              <a:rPr lang="en-GB" sz="3600" dirty="0">
                <a:solidFill>
                  <a:srgbClr val="002060"/>
                </a:solidFill>
              </a:rPr>
              <a:t>Contrast Part 3:   </a:t>
            </a:r>
            <a:r>
              <a:rPr lang="en-GB" sz="1800" dirty="0">
                <a:solidFill>
                  <a:srgbClr val="002060"/>
                </a:solidFill>
              </a:rPr>
              <a:t>Si(sub)/Layer(200Å)/Air</a:t>
            </a:r>
            <a:endParaRPr lang="en-GB" sz="3600" dirty="0">
              <a:solidFill>
                <a:srgbClr val="00206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904340669"/>
              </p:ext>
            </p:extLst>
          </p:nvPr>
        </p:nvGraphicFramePr>
        <p:xfrm>
          <a:off x="6096000" y="822027"/>
          <a:ext cx="5388552" cy="3770208"/>
        </p:xfrm>
        <a:graphic>
          <a:graphicData uri="http://schemas.openxmlformats.org/presentationml/2006/ole">
            <mc:AlternateContent xmlns:mc="http://schemas.openxmlformats.org/markup-compatibility/2006">
              <mc:Choice xmlns:v="urn:schemas-microsoft-com:vml" Requires="v">
                <p:oleObj name="Graph" r:id="rId2" imgW="4145040" imgH="2900160" progId="Origin50.Graph">
                  <p:embed/>
                </p:oleObj>
              </mc:Choice>
              <mc:Fallback>
                <p:oleObj name="Graph" r:id="rId2" imgW="4145040" imgH="2900160" progId="Origin50.Graph">
                  <p:embed/>
                  <p:pic>
                    <p:nvPicPr>
                      <p:cNvPr id="4" name="Object 3"/>
                      <p:cNvPicPr/>
                      <p:nvPr/>
                    </p:nvPicPr>
                    <p:blipFill>
                      <a:blip r:embed="rId3"/>
                      <a:stretch>
                        <a:fillRect/>
                      </a:stretch>
                    </p:blipFill>
                    <p:spPr>
                      <a:xfrm>
                        <a:off x="6096000" y="822027"/>
                        <a:ext cx="5388552" cy="377020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616219023"/>
              </p:ext>
            </p:extLst>
          </p:nvPr>
        </p:nvGraphicFramePr>
        <p:xfrm>
          <a:off x="476105" y="822027"/>
          <a:ext cx="5388552" cy="3770208"/>
        </p:xfrm>
        <a:graphic>
          <a:graphicData uri="http://schemas.openxmlformats.org/presentationml/2006/ole">
            <mc:AlternateContent xmlns:mc="http://schemas.openxmlformats.org/markup-compatibility/2006">
              <mc:Choice xmlns:v="urn:schemas-microsoft-com:vml" Requires="v">
                <p:oleObj name="Graph" r:id="rId4" imgW="4145040" imgH="2900160" progId="Origin50.Graph">
                  <p:embed/>
                </p:oleObj>
              </mc:Choice>
              <mc:Fallback>
                <p:oleObj name="Graph" r:id="rId4" imgW="4145040" imgH="2900160" progId="Origin50.Graph">
                  <p:embed/>
                  <p:pic>
                    <p:nvPicPr>
                      <p:cNvPr id="5" name="Object 4"/>
                      <p:cNvPicPr/>
                      <p:nvPr/>
                    </p:nvPicPr>
                    <p:blipFill>
                      <a:blip r:embed="rId5"/>
                      <a:stretch>
                        <a:fillRect/>
                      </a:stretch>
                    </p:blipFill>
                    <p:spPr>
                      <a:xfrm>
                        <a:off x="476105" y="822027"/>
                        <a:ext cx="5388552" cy="3770208"/>
                      </a:xfrm>
                      <a:prstGeom prst="rect">
                        <a:avLst/>
                      </a:prstGeom>
                    </p:spPr>
                  </p:pic>
                </p:oleObj>
              </mc:Fallback>
            </mc:AlternateContent>
          </a:graphicData>
        </a:graphic>
      </p:graphicFrame>
      <p:sp>
        <p:nvSpPr>
          <p:cNvPr id="6" name="Rectangle 5"/>
          <p:cNvSpPr/>
          <p:nvPr/>
        </p:nvSpPr>
        <p:spPr>
          <a:xfrm>
            <a:off x="2632263" y="541490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632263" y="5126869"/>
            <a:ext cx="2376264" cy="288032"/>
          </a:xfrm>
          <a:prstGeom prst="rect">
            <a:avLst/>
          </a:prstGeom>
          <a:solidFill>
            <a:schemeClr val="accent2">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064311" y="5554271"/>
            <a:ext cx="1728192" cy="369332"/>
          </a:xfrm>
          <a:prstGeom prst="rect">
            <a:avLst/>
          </a:prstGeom>
          <a:noFill/>
        </p:spPr>
        <p:txBody>
          <a:bodyPr wrap="square" rtlCol="0">
            <a:spAutoFit/>
          </a:bodyPr>
          <a:lstStyle/>
          <a:p>
            <a:r>
              <a:rPr lang="en-GB" dirty="0"/>
              <a:t>Si substrate</a:t>
            </a:r>
          </a:p>
        </p:txBody>
      </p:sp>
      <p:sp>
        <p:nvSpPr>
          <p:cNvPr id="9" name="TextBox 8"/>
          <p:cNvSpPr txBox="1"/>
          <p:nvPr/>
        </p:nvSpPr>
        <p:spPr>
          <a:xfrm>
            <a:off x="2848288" y="5086219"/>
            <a:ext cx="2016223" cy="369332"/>
          </a:xfrm>
          <a:prstGeom prst="rect">
            <a:avLst/>
          </a:prstGeom>
          <a:noFill/>
        </p:spPr>
        <p:txBody>
          <a:bodyPr wrap="square" rtlCol="0">
            <a:spAutoFit/>
          </a:bodyPr>
          <a:lstStyle/>
          <a:p>
            <a:r>
              <a:rPr lang="en-GB" dirty="0"/>
              <a:t>200 Å Layer of X</a:t>
            </a:r>
          </a:p>
        </p:txBody>
      </p:sp>
      <p:sp>
        <p:nvSpPr>
          <p:cNvPr id="10" name="TextBox 9"/>
          <p:cNvSpPr txBox="1"/>
          <p:nvPr/>
        </p:nvSpPr>
        <p:spPr>
          <a:xfrm>
            <a:off x="5215314" y="5061849"/>
            <a:ext cx="6407797" cy="1200329"/>
          </a:xfrm>
          <a:prstGeom prst="rect">
            <a:avLst/>
          </a:prstGeom>
          <a:noFill/>
        </p:spPr>
        <p:txBody>
          <a:bodyPr wrap="square" rtlCol="0">
            <a:spAutoFit/>
          </a:bodyPr>
          <a:lstStyle/>
          <a:p>
            <a:pPr marL="285750" indent="-285750">
              <a:buFont typeface="Arial" panose="020B0604020202020204" pitchFamily="34" charset="0"/>
              <a:buChar char="•"/>
            </a:pPr>
            <a:r>
              <a:rPr lang="en-GB" dirty="0"/>
              <a:t>Where X is either Bi or Pt.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substrate reflectivity should mark the bottom of the fringes</a:t>
            </a:r>
          </a:p>
        </p:txBody>
      </p:sp>
      <p:sp>
        <p:nvSpPr>
          <p:cNvPr id="11" name="TextBox 10"/>
          <p:cNvSpPr txBox="1"/>
          <p:nvPr/>
        </p:nvSpPr>
        <p:spPr>
          <a:xfrm>
            <a:off x="3595076" y="4760519"/>
            <a:ext cx="1342571" cy="366351"/>
          </a:xfrm>
          <a:prstGeom prst="rect">
            <a:avLst/>
          </a:prstGeom>
          <a:noFill/>
        </p:spPr>
        <p:txBody>
          <a:bodyPr wrap="square" rtlCol="0">
            <a:spAutoFit/>
          </a:bodyPr>
          <a:lstStyle/>
          <a:p>
            <a:r>
              <a:rPr lang="en-GB" dirty="0"/>
              <a:t>Air</a:t>
            </a:r>
          </a:p>
        </p:txBody>
      </p:sp>
      <p:sp>
        <p:nvSpPr>
          <p:cNvPr id="3" name="Slide Number Placeholder 2">
            <a:extLst>
              <a:ext uri="{FF2B5EF4-FFF2-40B4-BE49-F238E27FC236}">
                <a16:creationId xmlns:a16="http://schemas.microsoft.com/office/drawing/2014/main" id="{4104CBAD-C44A-4B7D-B2BE-B92826CDF1AD}"/>
              </a:ext>
            </a:extLst>
          </p:cNvPr>
          <p:cNvSpPr>
            <a:spLocks noGrp="1"/>
          </p:cNvSpPr>
          <p:nvPr>
            <p:ph type="sldNum" sz="quarter" idx="12"/>
          </p:nvPr>
        </p:nvSpPr>
        <p:spPr>
          <a:xfrm>
            <a:off x="9448800" y="6494607"/>
            <a:ext cx="2743200" cy="365125"/>
          </a:xfrm>
        </p:spPr>
        <p:txBody>
          <a:bodyPr/>
          <a:lstStyle/>
          <a:p>
            <a:fld id="{BBAAB195-B577-5546-8349-9DDA93B6129E}" type="slidenum">
              <a:rPr lang="en-US" sz="1800" smtClean="0">
                <a:solidFill>
                  <a:srgbClr val="003088"/>
                </a:solidFill>
              </a:rPr>
              <a:t>32</a:t>
            </a:fld>
            <a:endParaRPr lang="en-US" sz="1800" dirty="0">
              <a:solidFill>
                <a:srgbClr val="003088"/>
              </a:solidFill>
            </a:endParaRPr>
          </a:p>
        </p:txBody>
      </p:sp>
    </p:spTree>
    <p:extLst>
      <p:ext uri="{BB962C8B-B14F-4D97-AF65-F5344CB8AC3E}">
        <p14:creationId xmlns:p14="http://schemas.microsoft.com/office/powerpoint/2010/main" val="1702040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2432051" y="876301"/>
            <a:ext cx="7339013" cy="5362575"/>
            <a:chOff x="7164288" y="4365104"/>
            <a:chExt cx="7339013" cy="5362575"/>
          </a:xfrm>
        </p:grpSpPr>
        <p:pic>
          <p:nvPicPr>
            <p:cNvPr id="18441"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4288" y="4365104"/>
              <a:ext cx="7339013"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845326" y="4409554"/>
              <a:ext cx="6335712" cy="470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13517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5701" y="873126"/>
            <a:ext cx="7339013"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9132" b="11555"/>
          <a:stretch>
            <a:fillRect/>
          </a:stretch>
        </p:blipFill>
        <p:spPr bwMode="auto">
          <a:xfrm>
            <a:off x="3090864" y="874713"/>
            <a:ext cx="6677025" cy="474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9007" b="10497"/>
          <a:stretch>
            <a:fillRect/>
          </a:stretch>
        </p:blipFill>
        <p:spPr bwMode="auto">
          <a:xfrm>
            <a:off x="3090864" y="874713"/>
            <a:ext cx="6677025" cy="479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l="9088" b="11818"/>
          <a:stretch>
            <a:fillRect/>
          </a:stretch>
        </p:blipFill>
        <p:spPr bwMode="auto">
          <a:xfrm>
            <a:off x="3090863" y="889001"/>
            <a:ext cx="6672262" cy="472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9"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l="11209" b="10893"/>
          <a:stretch>
            <a:fillRect/>
          </a:stretch>
        </p:blipFill>
        <p:spPr bwMode="auto">
          <a:xfrm>
            <a:off x="3090863" y="866776"/>
            <a:ext cx="6704012" cy="477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txBox="1">
            <a:spLocks/>
          </p:cNvSpPr>
          <p:nvPr/>
        </p:nvSpPr>
        <p:spPr>
          <a:xfrm>
            <a:off x="0" y="-34779"/>
            <a:ext cx="9144000" cy="782638"/>
          </a:xfrm>
          <a:prstGeom prst="rect">
            <a:avLst/>
          </a:prstGeom>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eaLnBrk="1" fontAlgn="base" hangingPunct="1">
              <a:spcBef>
                <a:spcPct val="0"/>
              </a:spcBef>
              <a:spcAft>
                <a:spcPct val="0"/>
              </a:spcAft>
              <a:defRPr sz="4400">
                <a:solidFill>
                  <a:schemeClr val="tx2"/>
                </a:solidFill>
                <a:latin typeface="Lucida Sans" pitchFamily="34" charset="0"/>
              </a:defRPr>
            </a:lvl6pPr>
            <a:lvl7pPr marL="914400" algn="ctr" rtl="0" eaLnBrk="1" fontAlgn="base" hangingPunct="1">
              <a:spcBef>
                <a:spcPct val="0"/>
              </a:spcBef>
              <a:spcAft>
                <a:spcPct val="0"/>
              </a:spcAft>
              <a:defRPr sz="4400">
                <a:solidFill>
                  <a:schemeClr val="tx2"/>
                </a:solidFill>
                <a:latin typeface="Lucida Sans" pitchFamily="34" charset="0"/>
              </a:defRPr>
            </a:lvl7pPr>
            <a:lvl8pPr marL="1371600" algn="ctr" rtl="0" eaLnBrk="1" fontAlgn="base" hangingPunct="1">
              <a:spcBef>
                <a:spcPct val="0"/>
              </a:spcBef>
              <a:spcAft>
                <a:spcPct val="0"/>
              </a:spcAft>
              <a:defRPr sz="4400">
                <a:solidFill>
                  <a:schemeClr val="tx2"/>
                </a:solidFill>
                <a:latin typeface="Lucida Sans" pitchFamily="34" charset="0"/>
              </a:defRPr>
            </a:lvl8pPr>
            <a:lvl9pPr marL="1828800" algn="ctr" rtl="0" eaLnBrk="1" fontAlgn="base" hangingPunct="1">
              <a:spcBef>
                <a:spcPct val="0"/>
              </a:spcBef>
              <a:spcAft>
                <a:spcPct val="0"/>
              </a:spcAft>
              <a:defRPr sz="4400">
                <a:solidFill>
                  <a:schemeClr val="tx2"/>
                </a:solidFill>
                <a:latin typeface="Lucida Sans" pitchFamily="34" charset="0"/>
              </a:defRPr>
            </a:lvl9pPr>
          </a:lstStyle>
          <a:p>
            <a:pPr algn="l">
              <a:defRPr/>
            </a:pPr>
            <a:r>
              <a:rPr lang="en-GB" altLang="en-US" sz="3600" b="1" kern="0" dirty="0">
                <a:solidFill>
                  <a:srgbClr val="003088"/>
                </a:solidFill>
                <a:latin typeface="Arial" pitchFamily="34" charset="0"/>
                <a:cs typeface="Arial" pitchFamily="34" charset="0"/>
              </a:rPr>
              <a:t>‘Good’ Contrast</a:t>
            </a:r>
            <a:endParaRPr lang="en-GB" sz="3600" b="1" kern="0" dirty="0">
              <a:solidFill>
                <a:srgbClr val="003088"/>
              </a:solidFill>
            </a:endParaRPr>
          </a:p>
        </p:txBody>
      </p:sp>
      <p:sp>
        <p:nvSpPr>
          <p:cNvPr id="4" name="Slide Number Placeholder 3">
            <a:extLst>
              <a:ext uri="{FF2B5EF4-FFF2-40B4-BE49-F238E27FC236}">
                <a16:creationId xmlns:a16="http://schemas.microsoft.com/office/drawing/2014/main" id="{ABDB4203-270B-4B9D-B509-B35CD9586E64}"/>
              </a:ext>
            </a:extLst>
          </p:cNvPr>
          <p:cNvSpPr>
            <a:spLocks noGrp="1"/>
          </p:cNvSpPr>
          <p:nvPr>
            <p:ph type="sldNum" sz="quarter" idx="12"/>
          </p:nvPr>
        </p:nvSpPr>
        <p:spPr>
          <a:xfrm>
            <a:off x="9448801" y="6492875"/>
            <a:ext cx="2743200" cy="365125"/>
          </a:xfrm>
        </p:spPr>
        <p:txBody>
          <a:bodyPr/>
          <a:lstStyle/>
          <a:p>
            <a:fld id="{BBAAB195-B577-5546-8349-9DDA93B6129E}" type="slidenum">
              <a:rPr lang="en-US" sz="1800" smtClean="0">
                <a:solidFill>
                  <a:srgbClr val="003088"/>
                </a:solidFill>
              </a:rPr>
              <a:t>33</a:t>
            </a:fld>
            <a:endParaRPr lang="en-US" sz="1800" dirty="0">
              <a:solidFill>
                <a:srgbClr val="003088"/>
              </a:solidFill>
            </a:endParaRPr>
          </a:p>
        </p:txBody>
      </p:sp>
    </p:spTree>
    <p:extLst>
      <p:ext uri="{BB962C8B-B14F-4D97-AF65-F5344CB8AC3E}">
        <p14:creationId xmlns:p14="http://schemas.microsoft.com/office/powerpoint/2010/main" val="3902758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50"/>
                                        <p:tgtEl>
                                          <p:spTgt spid="135174"/>
                                        </p:tgtEl>
                                      </p:cBhvr>
                                    </p:animEffect>
                                    <p:set>
                                      <p:cBhvr>
                                        <p:cTn id="7" dur="1" fill="hold">
                                          <p:stCondLst>
                                            <p:cond delay="249"/>
                                          </p:stCondLst>
                                        </p:cTn>
                                        <p:tgtEl>
                                          <p:spTgt spid="13517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0" presetClass="entr" presetSubtype="0" fill="hold" nodeType="withEffect">
                                  <p:stCondLst>
                                    <p:cond delay="250"/>
                                  </p:stCondLst>
                                  <p:childTnLst>
                                    <p:set>
                                      <p:cBhvr>
                                        <p:cTn id="11" dur="1" fill="hold">
                                          <p:stCondLst>
                                            <p:cond delay="0"/>
                                          </p:stCondLst>
                                        </p:cTn>
                                        <p:tgtEl>
                                          <p:spTgt spid="135176"/>
                                        </p:tgtEl>
                                        <p:attrNameLst>
                                          <p:attrName>style.visibility</p:attrName>
                                        </p:attrNameLst>
                                      </p:cBhvr>
                                      <p:to>
                                        <p:strVal val="visible"/>
                                      </p:to>
                                    </p:set>
                                    <p:animEffect transition="in" filter="fade">
                                      <p:cBhvr>
                                        <p:cTn id="12" dur="500"/>
                                        <p:tgtEl>
                                          <p:spTgt spid="1351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35176"/>
                                        </p:tgtEl>
                                      </p:cBhvr>
                                    </p:animEffect>
                                    <p:set>
                                      <p:cBhvr>
                                        <p:cTn id="17" dur="1" fill="hold">
                                          <p:stCondLst>
                                            <p:cond delay="499"/>
                                          </p:stCondLst>
                                        </p:cTn>
                                        <p:tgtEl>
                                          <p:spTgt spid="135176"/>
                                        </p:tgtEl>
                                        <p:attrNameLst>
                                          <p:attrName>style.visibility</p:attrName>
                                        </p:attrNameLst>
                                      </p:cBhvr>
                                      <p:to>
                                        <p:strVal val="hidden"/>
                                      </p:to>
                                    </p:set>
                                  </p:childTnLst>
                                </p:cTn>
                              </p:par>
                              <p:par>
                                <p:cTn id="18" presetID="10" presetClass="entr" presetSubtype="0" fill="hold" nodeType="withEffect">
                                  <p:stCondLst>
                                    <p:cond delay="250"/>
                                  </p:stCondLst>
                                  <p:childTnLst>
                                    <p:set>
                                      <p:cBhvr>
                                        <p:cTn id="19" dur="1" fill="hold">
                                          <p:stCondLst>
                                            <p:cond delay="0"/>
                                          </p:stCondLst>
                                        </p:cTn>
                                        <p:tgtEl>
                                          <p:spTgt spid="135177"/>
                                        </p:tgtEl>
                                        <p:attrNameLst>
                                          <p:attrName>style.visibility</p:attrName>
                                        </p:attrNameLst>
                                      </p:cBhvr>
                                      <p:to>
                                        <p:strVal val="visible"/>
                                      </p:to>
                                    </p:set>
                                    <p:animEffect transition="in" filter="fade">
                                      <p:cBhvr>
                                        <p:cTn id="20" dur="500"/>
                                        <p:tgtEl>
                                          <p:spTgt spid="135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35177"/>
                                        </p:tgtEl>
                                      </p:cBhvr>
                                    </p:animEffect>
                                    <p:set>
                                      <p:cBhvr>
                                        <p:cTn id="25" dur="1" fill="hold">
                                          <p:stCondLst>
                                            <p:cond delay="499"/>
                                          </p:stCondLst>
                                        </p:cTn>
                                        <p:tgtEl>
                                          <p:spTgt spid="135177"/>
                                        </p:tgtEl>
                                        <p:attrNameLst>
                                          <p:attrName>style.visibility</p:attrName>
                                        </p:attrNameLst>
                                      </p:cBhvr>
                                      <p:to>
                                        <p:strVal val="hidden"/>
                                      </p:to>
                                    </p:set>
                                  </p:childTnLst>
                                </p:cTn>
                              </p:par>
                              <p:par>
                                <p:cTn id="26" presetID="10" presetClass="entr" presetSubtype="0" fill="hold" nodeType="withEffect">
                                  <p:stCondLst>
                                    <p:cond delay="250"/>
                                  </p:stCondLst>
                                  <p:childTnLst>
                                    <p:set>
                                      <p:cBhvr>
                                        <p:cTn id="27" dur="1" fill="hold">
                                          <p:stCondLst>
                                            <p:cond delay="0"/>
                                          </p:stCondLst>
                                        </p:cTn>
                                        <p:tgtEl>
                                          <p:spTgt spid="135178"/>
                                        </p:tgtEl>
                                        <p:attrNameLst>
                                          <p:attrName>style.visibility</p:attrName>
                                        </p:attrNameLst>
                                      </p:cBhvr>
                                      <p:to>
                                        <p:strVal val="visible"/>
                                      </p:to>
                                    </p:set>
                                    <p:animEffect transition="in" filter="fade">
                                      <p:cBhvr>
                                        <p:cTn id="28" dur="500"/>
                                        <p:tgtEl>
                                          <p:spTgt spid="13517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135178"/>
                                        </p:tgtEl>
                                      </p:cBhvr>
                                    </p:animEffect>
                                    <p:set>
                                      <p:cBhvr>
                                        <p:cTn id="33" dur="1" fill="hold">
                                          <p:stCondLst>
                                            <p:cond delay="499"/>
                                          </p:stCondLst>
                                        </p:cTn>
                                        <p:tgtEl>
                                          <p:spTgt spid="135178"/>
                                        </p:tgtEl>
                                        <p:attrNameLst>
                                          <p:attrName>style.visibility</p:attrName>
                                        </p:attrNameLst>
                                      </p:cBhvr>
                                      <p:to>
                                        <p:strVal val="hidden"/>
                                      </p:to>
                                    </p:set>
                                  </p:childTnLst>
                                </p:cTn>
                              </p:par>
                              <p:par>
                                <p:cTn id="34" presetID="10" presetClass="entr" presetSubtype="0" fill="hold" nodeType="withEffect">
                                  <p:stCondLst>
                                    <p:cond delay="250"/>
                                  </p:stCondLst>
                                  <p:childTnLst>
                                    <p:set>
                                      <p:cBhvr>
                                        <p:cTn id="35" dur="1" fill="hold">
                                          <p:stCondLst>
                                            <p:cond delay="0"/>
                                          </p:stCondLst>
                                        </p:cTn>
                                        <p:tgtEl>
                                          <p:spTgt spid="135179"/>
                                        </p:tgtEl>
                                        <p:attrNameLst>
                                          <p:attrName>style.visibility</p:attrName>
                                        </p:attrNameLst>
                                      </p:cBhvr>
                                      <p:to>
                                        <p:strVal val="visible"/>
                                      </p:to>
                                    </p:set>
                                    <p:animEffect transition="in" filter="fade">
                                      <p:cBhvr>
                                        <p:cTn id="36" dur="500"/>
                                        <p:tgtEl>
                                          <p:spTgt spid="135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5701" y="874714"/>
            <a:ext cx="7339013"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5701" y="874714"/>
            <a:ext cx="7339013"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5701" y="874714"/>
            <a:ext cx="7339013"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5701" y="874714"/>
            <a:ext cx="7339013"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5701" y="874714"/>
            <a:ext cx="7339013"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0" y="-17463"/>
            <a:ext cx="9144000" cy="782638"/>
          </a:xfrm>
          <a:prstGeom prst="rect">
            <a:avLst/>
          </a:prstGeom>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eaLnBrk="1" fontAlgn="base" hangingPunct="1">
              <a:spcBef>
                <a:spcPct val="0"/>
              </a:spcBef>
              <a:spcAft>
                <a:spcPct val="0"/>
              </a:spcAft>
              <a:defRPr sz="4400">
                <a:solidFill>
                  <a:schemeClr val="tx2"/>
                </a:solidFill>
                <a:latin typeface="Lucida Sans" pitchFamily="34" charset="0"/>
              </a:defRPr>
            </a:lvl6pPr>
            <a:lvl7pPr marL="914400" algn="ctr" rtl="0" eaLnBrk="1" fontAlgn="base" hangingPunct="1">
              <a:spcBef>
                <a:spcPct val="0"/>
              </a:spcBef>
              <a:spcAft>
                <a:spcPct val="0"/>
              </a:spcAft>
              <a:defRPr sz="4400">
                <a:solidFill>
                  <a:schemeClr val="tx2"/>
                </a:solidFill>
                <a:latin typeface="Lucida Sans" pitchFamily="34" charset="0"/>
              </a:defRPr>
            </a:lvl7pPr>
            <a:lvl8pPr marL="1371600" algn="ctr" rtl="0" eaLnBrk="1" fontAlgn="base" hangingPunct="1">
              <a:spcBef>
                <a:spcPct val="0"/>
              </a:spcBef>
              <a:spcAft>
                <a:spcPct val="0"/>
              </a:spcAft>
              <a:defRPr sz="4400">
                <a:solidFill>
                  <a:schemeClr val="tx2"/>
                </a:solidFill>
                <a:latin typeface="Lucida Sans" pitchFamily="34" charset="0"/>
              </a:defRPr>
            </a:lvl8pPr>
            <a:lvl9pPr marL="1828800" algn="ctr" rtl="0" eaLnBrk="1" fontAlgn="base" hangingPunct="1">
              <a:spcBef>
                <a:spcPct val="0"/>
              </a:spcBef>
              <a:spcAft>
                <a:spcPct val="0"/>
              </a:spcAft>
              <a:defRPr sz="4400">
                <a:solidFill>
                  <a:schemeClr val="tx2"/>
                </a:solidFill>
                <a:latin typeface="Lucida Sans" pitchFamily="34" charset="0"/>
              </a:defRPr>
            </a:lvl9pPr>
          </a:lstStyle>
          <a:p>
            <a:pPr algn="l">
              <a:defRPr/>
            </a:pPr>
            <a:r>
              <a:rPr lang="en-GB" altLang="en-US" sz="3600" b="1" kern="0" dirty="0">
                <a:solidFill>
                  <a:srgbClr val="003088"/>
                </a:solidFill>
                <a:latin typeface="Arial" pitchFamily="34" charset="0"/>
                <a:cs typeface="Arial" pitchFamily="34" charset="0"/>
              </a:rPr>
              <a:t>‘Poor’ Contrast</a:t>
            </a:r>
            <a:endParaRPr lang="en-GB" sz="3600" b="1" kern="0" dirty="0">
              <a:solidFill>
                <a:srgbClr val="003088"/>
              </a:solidFill>
            </a:endParaRPr>
          </a:p>
        </p:txBody>
      </p:sp>
      <p:sp>
        <p:nvSpPr>
          <p:cNvPr id="2" name="Slide Number Placeholder 1">
            <a:extLst>
              <a:ext uri="{FF2B5EF4-FFF2-40B4-BE49-F238E27FC236}">
                <a16:creationId xmlns:a16="http://schemas.microsoft.com/office/drawing/2014/main" id="{3FB43E5E-4F10-4752-97B4-92920CE2836F}"/>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34</a:t>
            </a:fld>
            <a:endParaRPr lang="en-US" sz="1800" dirty="0">
              <a:solidFill>
                <a:srgbClr val="003088"/>
              </a:solidFill>
            </a:endParaRPr>
          </a:p>
        </p:txBody>
      </p:sp>
    </p:spTree>
    <p:extLst>
      <p:ext uri="{BB962C8B-B14F-4D97-AF65-F5344CB8AC3E}">
        <p14:creationId xmlns:p14="http://schemas.microsoft.com/office/powerpoint/2010/main" val="958507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36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136198"/>
                                        </p:tgtEl>
                                      </p:cBhvr>
                                    </p:animEffect>
                                    <p:set>
                                      <p:cBhvr>
                                        <p:cTn id="11" dur="1" fill="hold">
                                          <p:stCondLst>
                                            <p:cond delay="499"/>
                                          </p:stCondLst>
                                        </p:cTn>
                                        <p:tgtEl>
                                          <p:spTgt spid="13619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3619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500"/>
                                        <p:tgtEl>
                                          <p:spTgt spid="136197"/>
                                        </p:tgtEl>
                                      </p:cBhvr>
                                    </p:animEffect>
                                    <p:set>
                                      <p:cBhvr>
                                        <p:cTn id="18" dur="1" fill="hold">
                                          <p:stCondLst>
                                            <p:cond delay="499"/>
                                          </p:stCondLst>
                                        </p:cTn>
                                        <p:tgtEl>
                                          <p:spTgt spid="13619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3619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136196"/>
                                        </p:tgtEl>
                                      </p:cBhvr>
                                    </p:animEffect>
                                    <p:set>
                                      <p:cBhvr>
                                        <p:cTn id="25" dur="1" fill="hold">
                                          <p:stCondLst>
                                            <p:cond delay="499"/>
                                          </p:stCondLst>
                                        </p:cTn>
                                        <p:tgtEl>
                                          <p:spTgt spid="13619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3619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36195"/>
                                        </p:tgtEl>
                                      </p:cBhvr>
                                    </p:animEffect>
                                    <p:set>
                                      <p:cBhvr>
                                        <p:cTn id="32" dur="1" fill="hold">
                                          <p:stCondLst>
                                            <p:cond delay="499"/>
                                          </p:stCondLst>
                                        </p:cTn>
                                        <p:tgtEl>
                                          <p:spTgt spid="13619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6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7688" y="0"/>
            <a:ext cx="9144000" cy="782638"/>
          </a:xfrm>
        </p:spPr>
        <p:txBody>
          <a:bodyPr>
            <a:normAutofit/>
          </a:bodyPr>
          <a:lstStyle/>
          <a:p>
            <a:pPr eaLnBrk="1" hangingPunct="1"/>
            <a:r>
              <a:rPr lang="en-GB" altLang="en-US" b="0" dirty="0">
                <a:solidFill>
                  <a:srgbClr val="003088"/>
                </a:solidFill>
                <a:latin typeface="Lucida Grande"/>
              </a:rPr>
              <a:t>Contrast Part 4: </a:t>
            </a:r>
            <a:r>
              <a:rPr lang="en-GB" altLang="en-US" sz="2000" b="0" dirty="0">
                <a:solidFill>
                  <a:srgbClr val="003088"/>
                </a:solidFill>
                <a:latin typeface="Lucida Grande"/>
              </a:rPr>
              <a:t>The order can be important!!!!!!!</a:t>
            </a:r>
            <a:endParaRPr lang="en-GB" altLang="en-US" sz="2000" b="0" dirty="0">
              <a:solidFill>
                <a:srgbClr val="003088"/>
              </a:solidFill>
            </a:endParaRPr>
          </a:p>
        </p:txBody>
      </p:sp>
      <p:pic>
        <p:nvPicPr>
          <p:cNvPr id="15364" name="Picture 2" descr="C:\Users\qfs16132\AppData\Local\Microsoft\Windows\Temporary Internet Files\Content.Outlook\2246LHM0\WP_000150.jpg"/>
          <p:cNvPicPr>
            <a:picLocks noChangeAspect="1" noChangeArrowheads="1"/>
          </p:cNvPicPr>
          <p:nvPr/>
        </p:nvPicPr>
        <p:blipFill>
          <a:blip r:embed="rId3">
            <a:extLst>
              <a:ext uri="{28A0092B-C50C-407E-A947-70E740481C1C}">
                <a14:useLocalDpi xmlns:a14="http://schemas.microsoft.com/office/drawing/2010/main" val="0"/>
              </a:ext>
            </a:extLst>
          </a:blip>
          <a:srcRect l="21320" t="12880" b="26801"/>
          <a:stretch>
            <a:fillRect/>
          </a:stretch>
        </p:blipFill>
        <p:spPr bwMode="auto">
          <a:xfrm>
            <a:off x="1289607" y="1002783"/>
            <a:ext cx="4170362"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080806" y="1313542"/>
            <a:ext cx="4462462" cy="1482725"/>
            <a:chOff x="4157663" y="4251325"/>
            <a:chExt cx="4462462" cy="1482725"/>
          </a:xfrm>
        </p:grpSpPr>
        <p:grpSp>
          <p:nvGrpSpPr>
            <p:cNvPr id="15365" name="Group 8"/>
            <p:cNvGrpSpPr>
              <a:grpSpLocks/>
            </p:cNvGrpSpPr>
            <p:nvPr/>
          </p:nvGrpSpPr>
          <p:grpSpPr bwMode="auto">
            <a:xfrm>
              <a:off x="5121275" y="4251325"/>
              <a:ext cx="2693988" cy="1482725"/>
              <a:chOff x="5120640" y="4251960"/>
              <a:chExt cx="2694432" cy="1481328"/>
            </a:xfrm>
          </p:grpSpPr>
          <p:sp>
            <p:nvSpPr>
              <p:cNvPr id="15375" name="Rectangle 3"/>
              <p:cNvSpPr>
                <a:spLocks noChangeArrowheads="1"/>
              </p:cNvSpPr>
              <p:nvPr/>
            </p:nvSpPr>
            <p:spPr bwMode="auto">
              <a:xfrm>
                <a:off x="5413248" y="4251960"/>
                <a:ext cx="2148840" cy="886968"/>
              </a:xfrm>
              <a:prstGeom prst="rect">
                <a:avLst/>
              </a:prstGeom>
              <a:solidFill>
                <a:srgbClr val="D9AD0D"/>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spcBef>
                    <a:spcPct val="0"/>
                  </a:spcBef>
                  <a:buFontTx/>
                  <a:buNone/>
                </a:pPr>
                <a:endParaRPr lang="en-GB" altLang="en-US" sz="2400">
                  <a:latin typeface="Lucida Grande"/>
                </a:endParaRPr>
              </a:p>
            </p:txBody>
          </p:sp>
          <p:sp>
            <p:nvSpPr>
              <p:cNvPr id="15376" name="Rectangle 4"/>
              <p:cNvSpPr>
                <a:spLocks noChangeArrowheads="1"/>
              </p:cNvSpPr>
              <p:nvPr/>
            </p:nvSpPr>
            <p:spPr bwMode="auto">
              <a:xfrm>
                <a:off x="5120640" y="5138928"/>
                <a:ext cx="411480" cy="118872"/>
              </a:xfrm>
              <a:prstGeom prst="rect">
                <a:avLst/>
              </a:prstGeom>
              <a:solidFill>
                <a:schemeClr val="tx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spcBef>
                    <a:spcPct val="0"/>
                  </a:spcBef>
                  <a:buFontTx/>
                  <a:buNone/>
                </a:pPr>
                <a:endParaRPr lang="en-GB" altLang="en-US" sz="2400">
                  <a:latin typeface="Lucida Grande"/>
                </a:endParaRPr>
              </a:p>
            </p:txBody>
          </p:sp>
          <p:sp>
            <p:nvSpPr>
              <p:cNvPr id="15377" name="Rectangle 6"/>
              <p:cNvSpPr>
                <a:spLocks noChangeArrowheads="1"/>
              </p:cNvSpPr>
              <p:nvPr/>
            </p:nvSpPr>
            <p:spPr bwMode="auto">
              <a:xfrm>
                <a:off x="7403592" y="5135880"/>
                <a:ext cx="411480" cy="118872"/>
              </a:xfrm>
              <a:prstGeom prst="rect">
                <a:avLst/>
              </a:prstGeom>
              <a:solidFill>
                <a:schemeClr val="tx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spcBef>
                    <a:spcPct val="0"/>
                  </a:spcBef>
                  <a:buFontTx/>
                  <a:buNone/>
                </a:pPr>
                <a:endParaRPr lang="en-GB" altLang="en-US" sz="2400">
                  <a:latin typeface="Lucida Grande"/>
                </a:endParaRPr>
              </a:p>
            </p:txBody>
          </p:sp>
          <p:sp>
            <p:nvSpPr>
              <p:cNvPr id="10" name="Rectangle 9"/>
              <p:cNvSpPr/>
              <p:nvPr/>
            </p:nvSpPr>
            <p:spPr bwMode="auto">
              <a:xfrm>
                <a:off x="5273065" y="5263831"/>
                <a:ext cx="2472145" cy="469457"/>
              </a:xfrm>
              <a:prstGeom prst="rect">
                <a:avLst/>
              </a:prstGeom>
              <a:solidFill>
                <a:schemeClr val="accent4">
                  <a:lumMod val="50000"/>
                  <a:lumOff val="50000"/>
                </a:schemeClr>
              </a:solidFill>
              <a:ln w="9525" cap="flat" cmpd="sng" algn="ctr">
                <a:noFill/>
                <a:prstDash val="solid"/>
                <a:round/>
                <a:headEnd type="none" w="med" len="med"/>
                <a:tailEnd type="none" w="med" len="med"/>
              </a:ln>
              <a:effectLst/>
            </p:spPr>
            <p:txBody>
              <a:bodyPr/>
              <a:lstStyle/>
              <a:p>
                <a:pPr eaLnBrk="0" hangingPunct="0">
                  <a:defRPr/>
                </a:pPr>
                <a:endParaRPr lang="en-GB">
                  <a:latin typeface="Lucida Grande" pitchFamily="84" charset="0"/>
                  <a:ea typeface="ヒラギノ角ゴ Pro W3" pitchFamily="84" charset="-128"/>
                </a:endParaRPr>
              </a:p>
            </p:txBody>
          </p:sp>
          <p:sp>
            <p:nvSpPr>
              <p:cNvPr id="15379" name="Rectangle 5"/>
              <p:cNvSpPr>
                <a:spLocks noChangeArrowheads="1"/>
              </p:cNvSpPr>
              <p:nvPr/>
            </p:nvSpPr>
            <p:spPr bwMode="auto">
              <a:xfrm>
                <a:off x="5449824" y="5138928"/>
                <a:ext cx="2011680" cy="128016"/>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spcBef>
                    <a:spcPct val="0"/>
                  </a:spcBef>
                  <a:buFontTx/>
                  <a:buNone/>
                </a:pPr>
                <a:endParaRPr lang="en-GB" altLang="en-US" sz="2400">
                  <a:latin typeface="Lucida Grande"/>
                </a:endParaRPr>
              </a:p>
            </p:txBody>
          </p:sp>
          <p:sp>
            <p:nvSpPr>
              <p:cNvPr id="15380" name="Rectangle 9"/>
              <p:cNvSpPr>
                <a:spLocks noChangeArrowheads="1"/>
              </p:cNvSpPr>
              <p:nvPr/>
            </p:nvSpPr>
            <p:spPr bwMode="auto">
              <a:xfrm>
                <a:off x="5547360" y="5254752"/>
                <a:ext cx="76200" cy="313944"/>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spcBef>
                    <a:spcPct val="0"/>
                  </a:spcBef>
                  <a:buFontTx/>
                  <a:buNone/>
                </a:pPr>
                <a:endParaRPr lang="en-GB" altLang="en-US" sz="2400">
                  <a:latin typeface="Lucida Grande"/>
                </a:endParaRPr>
              </a:p>
            </p:txBody>
          </p:sp>
          <p:sp>
            <p:nvSpPr>
              <p:cNvPr id="15381" name="Rectangle 10"/>
              <p:cNvSpPr>
                <a:spLocks noChangeArrowheads="1"/>
              </p:cNvSpPr>
              <p:nvPr/>
            </p:nvSpPr>
            <p:spPr bwMode="auto">
              <a:xfrm>
                <a:off x="7299960" y="5242560"/>
                <a:ext cx="76200" cy="313944"/>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spcBef>
                    <a:spcPct val="0"/>
                  </a:spcBef>
                  <a:buFontTx/>
                  <a:buNone/>
                </a:pPr>
                <a:endParaRPr lang="en-GB" altLang="en-US" sz="2400">
                  <a:latin typeface="Lucida Grande"/>
                </a:endParaRPr>
              </a:p>
            </p:txBody>
          </p:sp>
          <p:sp>
            <p:nvSpPr>
              <p:cNvPr id="15382" name="Rectangle 11"/>
              <p:cNvSpPr>
                <a:spLocks noChangeArrowheads="1"/>
              </p:cNvSpPr>
              <p:nvPr/>
            </p:nvSpPr>
            <p:spPr bwMode="auto">
              <a:xfrm>
                <a:off x="5285232" y="5513832"/>
                <a:ext cx="338328" cy="64008"/>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spcBef>
                    <a:spcPct val="0"/>
                  </a:spcBef>
                  <a:buFontTx/>
                  <a:buNone/>
                </a:pPr>
                <a:endParaRPr lang="en-GB" altLang="en-US" sz="2400">
                  <a:latin typeface="Lucida Grande"/>
                </a:endParaRPr>
              </a:p>
            </p:txBody>
          </p:sp>
          <p:sp>
            <p:nvSpPr>
              <p:cNvPr id="15383" name="Rectangle 12"/>
              <p:cNvSpPr>
                <a:spLocks noChangeArrowheads="1"/>
              </p:cNvSpPr>
              <p:nvPr/>
            </p:nvSpPr>
            <p:spPr bwMode="auto">
              <a:xfrm>
                <a:off x="7299960" y="5522976"/>
                <a:ext cx="435864" cy="54864"/>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a:spcBef>
                    <a:spcPct val="0"/>
                  </a:spcBef>
                  <a:buFontTx/>
                  <a:buNone/>
                </a:pPr>
                <a:endParaRPr lang="en-GB" altLang="en-US" sz="2400">
                  <a:latin typeface="Lucida Grande"/>
                </a:endParaRPr>
              </a:p>
            </p:txBody>
          </p:sp>
        </p:grpSp>
        <p:pic>
          <p:nvPicPr>
            <p:cNvPr id="15366" name="Picture 3" descr="C:\Program Files (x86)\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350" y="5500688"/>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 descr="C:\Program Files (x86)\MICROSOFT OFFICE\MEDIA\OFFICE14\Bullets\BD21298_.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5575" y="5478463"/>
              <a:ext cx="1238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a:endCxn id="15375" idx="2"/>
            </p:cNvCxnSpPr>
            <p:nvPr/>
          </p:nvCxnSpPr>
          <p:spPr bwMode="auto">
            <a:xfrm>
              <a:off x="4637088" y="4800600"/>
              <a:ext cx="1851025" cy="338138"/>
            </a:xfrm>
            <a:prstGeom prst="line">
              <a:avLst/>
            </a:prstGeom>
            <a:solidFill>
              <a:schemeClr val="accent1"/>
            </a:solidFill>
            <a:ln w="31750" cap="flat" cmpd="sng" algn="ctr">
              <a:solidFill>
                <a:schemeClr val="accent2">
                  <a:lumMod val="75000"/>
                </a:schemeClr>
              </a:solidFill>
              <a:prstDash val="solid"/>
              <a:round/>
              <a:headEnd type="none" w="med" len="med"/>
              <a:tailEnd type="none" w="med" len="med"/>
            </a:ln>
            <a:effectLst/>
          </p:spPr>
        </p:cxnSp>
        <p:cxnSp>
          <p:nvCxnSpPr>
            <p:cNvPr id="15369" name="Straight Arrow Connector 20"/>
            <p:cNvCxnSpPr>
              <a:cxnSpLocks noChangeShapeType="1"/>
              <a:stCxn id="15375" idx="2"/>
            </p:cNvCxnSpPr>
            <p:nvPr/>
          </p:nvCxnSpPr>
          <p:spPr bwMode="auto">
            <a:xfrm flipV="1">
              <a:off x="6488113" y="4800600"/>
              <a:ext cx="2079625" cy="338138"/>
            </a:xfrm>
            <a:prstGeom prst="straightConnector1">
              <a:avLst/>
            </a:prstGeom>
            <a:noFill/>
            <a:ln w="31750" algn="ctr">
              <a:solidFill>
                <a:srgbClr val="002060"/>
              </a:solidFill>
              <a:round/>
              <a:headEnd/>
              <a:tailEnd type="arrow" w="med" len="med"/>
            </a:ln>
            <a:extLst>
              <a:ext uri="{909E8E84-426E-40DD-AFC4-6F175D3DCCD1}">
                <a14:hiddenFill xmlns:a14="http://schemas.microsoft.com/office/drawing/2010/main">
                  <a:noFill/>
                </a14:hiddenFill>
              </a:ext>
            </a:extLst>
          </p:spPr>
        </p:cxnSp>
        <p:sp>
          <p:nvSpPr>
            <p:cNvPr id="15370" name="TextBox 21"/>
            <p:cNvSpPr txBox="1">
              <a:spLocks noChangeArrowheads="1"/>
            </p:cNvSpPr>
            <p:nvPr/>
          </p:nvSpPr>
          <p:spPr bwMode="auto">
            <a:xfrm>
              <a:off x="5889625" y="4397375"/>
              <a:ext cx="120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a:latin typeface="Arial" pitchFamily="34" charset="0"/>
                  <a:cs typeface="Arial" pitchFamily="34" charset="0"/>
                </a:rPr>
                <a:t>Si crystal</a:t>
              </a:r>
            </a:p>
          </p:txBody>
        </p:sp>
        <p:sp>
          <p:nvSpPr>
            <p:cNvPr id="15371" name="TextBox 24"/>
            <p:cNvSpPr txBox="1">
              <a:spLocks noChangeArrowheads="1"/>
            </p:cNvSpPr>
            <p:nvPr/>
          </p:nvSpPr>
          <p:spPr bwMode="auto">
            <a:xfrm>
              <a:off x="5703888" y="5291138"/>
              <a:ext cx="151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dirty="0">
                  <a:latin typeface="Arial" pitchFamily="34" charset="0"/>
                  <a:cs typeface="Arial" pitchFamily="34" charset="0"/>
                </a:rPr>
                <a:t>Peek trough</a:t>
              </a:r>
            </a:p>
          </p:txBody>
        </p:sp>
        <p:sp>
          <p:nvSpPr>
            <p:cNvPr id="15372" name="TextBox 22"/>
            <p:cNvSpPr txBox="1">
              <a:spLocks noChangeArrowheads="1"/>
            </p:cNvSpPr>
            <p:nvPr/>
          </p:nvSpPr>
          <p:spPr bwMode="auto">
            <a:xfrm rot="600367">
              <a:off x="4681538" y="4572000"/>
              <a:ext cx="1068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i="1">
                  <a:solidFill>
                    <a:srgbClr val="002060"/>
                  </a:solidFill>
                  <a:latin typeface="Calibri" pitchFamily="34" charset="0"/>
                  <a:ea typeface="Calibri" pitchFamily="34" charset="0"/>
                  <a:cs typeface="Calibri" pitchFamily="34" charset="0"/>
                </a:rPr>
                <a:t>Neutrons</a:t>
              </a:r>
            </a:p>
          </p:txBody>
        </p:sp>
        <p:sp>
          <p:nvSpPr>
            <p:cNvPr id="15373" name="TextBox 23"/>
            <p:cNvSpPr txBox="1">
              <a:spLocks noChangeArrowheads="1"/>
            </p:cNvSpPr>
            <p:nvPr/>
          </p:nvSpPr>
          <p:spPr bwMode="auto">
            <a:xfrm>
              <a:off x="4157663" y="5356225"/>
              <a:ext cx="1006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a:latin typeface="Calibri" pitchFamily="34" charset="0"/>
                  <a:ea typeface="Calibri" pitchFamily="34" charset="0"/>
                  <a:cs typeface="Calibri" pitchFamily="34" charset="0"/>
                </a:rPr>
                <a:t>LC pump</a:t>
              </a:r>
            </a:p>
          </p:txBody>
        </p:sp>
        <p:sp>
          <p:nvSpPr>
            <p:cNvPr id="15374" name="TextBox 27"/>
            <p:cNvSpPr txBox="1">
              <a:spLocks noChangeArrowheads="1"/>
            </p:cNvSpPr>
            <p:nvPr/>
          </p:nvSpPr>
          <p:spPr bwMode="auto">
            <a:xfrm>
              <a:off x="7837488" y="5334000"/>
              <a:ext cx="782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b="1">
                  <a:latin typeface="Calibri" pitchFamily="34" charset="0"/>
                  <a:ea typeface="Calibri" pitchFamily="34" charset="0"/>
                  <a:cs typeface="Calibri" pitchFamily="34" charset="0"/>
                </a:rPr>
                <a:t>Waste</a:t>
              </a:r>
            </a:p>
          </p:txBody>
        </p:sp>
      </p:grpSp>
      <p:graphicFrame>
        <p:nvGraphicFramePr>
          <p:cNvPr id="4" name="Object 3"/>
          <p:cNvGraphicFramePr>
            <a:graphicFrameLocks noChangeAspect="1"/>
          </p:cNvGraphicFramePr>
          <p:nvPr>
            <p:extLst>
              <p:ext uri="{D42A27DB-BD31-4B8C-83A1-F6EECF244321}">
                <p14:modId xmlns:p14="http://schemas.microsoft.com/office/powerpoint/2010/main" val="1097831257"/>
              </p:ext>
            </p:extLst>
          </p:nvPr>
        </p:nvGraphicFramePr>
        <p:xfrm>
          <a:off x="1978629" y="3458093"/>
          <a:ext cx="4144963" cy="2900363"/>
        </p:xfrm>
        <a:graphic>
          <a:graphicData uri="http://schemas.openxmlformats.org/presentationml/2006/ole">
            <mc:AlternateContent xmlns:mc="http://schemas.openxmlformats.org/markup-compatibility/2006">
              <mc:Choice xmlns:v="urn:schemas-microsoft-com:vml" Requires="v">
                <p:oleObj name="Graph" r:id="rId5" imgW="4145040" imgH="2900160" progId="Origin50.Graph">
                  <p:embed/>
                </p:oleObj>
              </mc:Choice>
              <mc:Fallback>
                <p:oleObj name="Graph" r:id="rId5" imgW="4145040" imgH="2900160" progId="Origin50.Graph">
                  <p:embed/>
                  <p:pic>
                    <p:nvPicPr>
                      <p:cNvPr id="4" name="Object 3"/>
                      <p:cNvPicPr/>
                      <p:nvPr/>
                    </p:nvPicPr>
                    <p:blipFill>
                      <a:blip r:embed="rId6"/>
                      <a:stretch>
                        <a:fillRect/>
                      </a:stretch>
                    </p:blipFill>
                    <p:spPr>
                      <a:xfrm>
                        <a:off x="1978629" y="3458093"/>
                        <a:ext cx="4144963" cy="2900363"/>
                      </a:xfrm>
                      <a:prstGeom prst="rect">
                        <a:avLst/>
                      </a:prstGeom>
                    </p:spPr>
                  </p:pic>
                </p:oleObj>
              </mc:Fallback>
            </mc:AlternateContent>
          </a:graphicData>
        </a:graphic>
      </p:graphicFrame>
      <p:sp>
        <p:nvSpPr>
          <p:cNvPr id="5" name="TextBox 4"/>
          <p:cNvSpPr txBox="1"/>
          <p:nvPr/>
        </p:nvSpPr>
        <p:spPr>
          <a:xfrm>
            <a:off x="5825714" y="3632777"/>
            <a:ext cx="6070722" cy="3323987"/>
          </a:xfrm>
          <a:prstGeom prst="rect">
            <a:avLst/>
          </a:prstGeom>
          <a:noFill/>
        </p:spPr>
        <p:txBody>
          <a:bodyPr wrap="square" rtlCol="0">
            <a:spAutoFit/>
          </a:bodyPr>
          <a:lstStyle/>
          <a:p>
            <a:pPr marL="285750" indent="-285750">
              <a:buFont typeface="Arial" panose="020B0604020202020204" pitchFamily="34" charset="0"/>
              <a:buChar char="•"/>
            </a:pPr>
            <a:r>
              <a:rPr lang="en-GB" sz="1600" dirty="0"/>
              <a:t>Air is not the only medium through which the beam can be passed.</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order is important!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Similar to refractive index.</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Contrast must be considered.</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Absorption must also be corrected for and incoherent background considered, when running and designing experiments.</a:t>
            </a:r>
          </a:p>
          <a:p>
            <a:endParaRPr lang="en-GB" dirty="0"/>
          </a:p>
        </p:txBody>
      </p:sp>
      <mc:AlternateContent xmlns:mc="http://schemas.openxmlformats.org/markup-compatibility/2006" xmlns:a14="http://schemas.microsoft.com/office/drawing/2010/main">
        <mc:Choice Requires="a14">
          <p:sp>
            <p:nvSpPr>
              <p:cNvPr id="28" name="TextBox 27"/>
              <p:cNvSpPr txBox="1"/>
              <p:nvPr/>
            </p:nvSpPr>
            <p:spPr>
              <a:xfrm>
                <a:off x="7009493" y="3110033"/>
                <a:ext cx="2616806" cy="4277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a:rPr>
                            <m:t>𝑄</m:t>
                          </m:r>
                        </m:e>
                        <m:sub>
                          <m:r>
                            <a:rPr lang="en-GB" i="1">
                              <a:latin typeface="Cambria Math"/>
                            </a:rPr>
                            <m:t>𝑐</m:t>
                          </m:r>
                        </m:sub>
                      </m:sSub>
                      <m:r>
                        <a:rPr lang="en-GB" i="1">
                          <a:latin typeface="Cambria Math"/>
                        </a:rPr>
                        <m:t>=</m:t>
                      </m:r>
                      <m:rad>
                        <m:radPr>
                          <m:degHide m:val="on"/>
                          <m:ctrlPr>
                            <a:rPr lang="en-GB" i="1">
                              <a:latin typeface="Cambria Math" panose="02040503050406030204" pitchFamily="18" charset="0"/>
                            </a:rPr>
                          </m:ctrlPr>
                        </m:radPr>
                        <m:deg/>
                        <m:e>
                          <m:r>
                            <a:rPr lang="en-GB" i="1">
                              <a:latin typeface="Cambria Math"/>
                            </a:rPr>
                            <m:t>16</m:t>
                          </m:r>
                          <m:r>
                            <a:rPr lang="en-GB" i="1">
                              <a:latin typeface="Cambria Math"/>
                              <a:ea typeface="Cambria Math"/>
                            </a:rPr>
                            <m:t>𝜋</m:t>
                          </m:r>
                          <m:r>
                            <a:rPr lang="en-GB" i="1">
                              <a:latin typeface="Cambria Math"/>
                              <a:ea typeface="Cambria Math"/>
                            </a:rPr>
                            <m:t>(</m:t>
                          </m:r>
                          <m:sSub>
                            <m:sSubPr>
                              <m:ctrlPr>
                                <a:rPr lang="en-GB" i="1">
                                  <a:latin typeface="Cambria Math" panose="02040503050406030204" pitchFamily="18" charset="0"/>
                                  <a:ea typeface="Cambria Math"/>
                                </a:rPr>
                              </m:ctrlPr>
                            </m:sSubPr>
                            <m:e>
                              <m:r>
                                <a:rPr lang="en-GB" i="1">
                                  <a:latin typeface="Cambria Math"/>
                                  <a:ea typeface="Cambria Math"/>
                                </a:rPr>
                                <m:t>𝑁𝑏</m:t>
                              </m:r>
                            </m:e>
                            <m:sub>
                              <m:r>
                                <a:rPr lang="en-GB" i="1">
                                  <a:latin typeface="Cambria Math"/>
                                  <a:ea typeface="Cambria Math"/>
                                </a:rPr>
                                <m:t>1</m:t>
                              </m:r>
                            </m:sub>
                          </m:sSub>
                          <m:r>
                            <a:rPr lang="en-GB" i="1">
                              <a:latin typeface="Cambria Math"/>
                              <a:ea typeface="Cambria Math"/>
                            </a:rPr>
                            <m:t>−</m:t>
                          </m:r>
                          <m:sSub>
                            <m:sSubPr>
                              <m:ctrlPr>
                                <a:rPr lang="en-GB" i="1">
                                  <a:latin typeface="Cambria Math" panose="02040503050406030204" pitchFamily="18" charset="0"/>
                                  <a:ea typeface="Cambria Math"/>
                                </a:rPr>
                              </m:ctrlPr>
                            </m:sSubPr>
                            <m:e>
                              <m:r>
                                <a:rPr lang="en-GB" i="1">
                                  <a:latin typeface="Cambria Math"/>
                                  <a:ea typeface="Cambria Math"/>
                                </a:rPr>
                                <m:t>𝑁𝑏</m:t>
                              </m:r>
                            </m:e>
                            <m:sub>
                              <m:r>
                                <a:rPr lang="en-GB" i="1">
                                  <a:latin typeface="Cambria Math"/>
                                  <a:ea typeface="Cambria Math"/>
                                </a:rPr>
                                <m:t>2</m:t>
                              </m:r>
                            </m:sub>
                          </m:sSub>
                          <m:r>
                            <a:rPr lang="en-GB" i="1">
                              <a:latin typeface="Cambria Math"/>
                              <a:ea typeface="Cambria Math"/>
                            </a:rPr>
                            <m:t>)</m:t>
                          </m:r>
                        </m:e>
                      </m:rad>
                    </m:oMath>
                  </m:oMathPara>
                </a14:m>
                <a:endParaRPr lang="en-GB" dirty="0"/>
              </a:p>
            </p:txBody>
          </p:sp>
        </mc:Choice>
        <mc:Fallback xmlns="">
          <p:sp>
            <p:nvSpPr>
              <p:cNvPr id="28" name="TextBox 27"/>
              <p:cNvSpPr txBox="1">
                <a:spLocks noRot="1" noChangeAspect="1" noMove="1" noResize="1" noEditPoints="1" noAdjustHandles="1" noChangeArrowheads="1" noChangeShapeType="1" noTextEdit="1"/>
              </p:cNvSpPr>
              <p:nvPr/>
            </p:nvSpPr>
            <p:spPr>
              <a:xfrm>
                <a:off x="7009493" y="3110033"/>
                <a:ext cx="2616806" cy="427746"/>
              </a:xfrm>
              <a:prstGeom prst="rect">
                <a:avLst/>
              </a:prstGeom>
              <a:blipFill>
                <a:blip r:embed="rId7"/>
                <a:stretch>
                  <a:fillRect b="-10000"/>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536EE8E0-5D73-4531-AB3F-5D01448E6F21}"/>
              </a:ext>
            </a:extLst>
          </p:cNvPr>
          <p:cNvSpPr>
            <a:spLocks noGrp="1"/>
          </p:cNvSpPr>
          <p:nvPr>
            <p:ph type="sldNum" sz="quarter" idx="12"/>
          </p:nvPr>
        </p:nvSpPr>
        <p:spPr>
          <a:xfrm>
            <a:off x="9441275" y="6492875"/>
            <a:ext cx="2743200" cy="365125"/>
          </a:xfrm>
        </p:spPr>
        <p:txBody>
          <a:bodyPr/>
          <a:lstStyle/>
          <a:p>
            <a:fld id="{BBAAB195-B577-5546-8349-9DDA93B6129E}" type="slidenum">
              <a:rPr lang="en-US" sz="1800" smtClean="0">
                <a:solidFill>
                  <a:srgbClr val="003088"/>
                </a:solidFill>
              </a:rPr>
              <a:t>35</a:t>
            </a:fld>
            <a:endParaRPr lang="en-US" sz="1800" dirty="0">
              <a:solidFill>
                <a:srgbClr val="003088"/>
              </a:solidFill>
            </a:endParaRPr>
          </a:p>
        </p:txBody>
      </p:sp>
    </p:spTree>
    <p:extLst>
      <p:ext uri="{BB962C8B-B14F-4D97-AF65-F5344CB8AC3E}">
        <p14:creationId xmlns:p14="http://schemas.microsoft.com/office/powerpoint/2010/main" val="204239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9"/>
            <a:ext cx="12192000" cy="1055444"/>
          </a:xfrm>
        </p:spPr>
        <p:txBody>
          <a:bodyPr>
            <a:normAutofit/>
          </a:bodyPr>
          <a:lstStyle/>
          <a:p>
            <a:r>
              <a:rPr lang="en-GB" altLang="en-US" b="0" dirty="0">
                <a:solidFill>
                  <a:srgbClr val="002060"/>
                </a:solidFill>
                <a:latin typeface="+mj-lt"/>
              </a:rPr>
              <a:t>Contrast/Roughness and the perils of resolution</a:t>
            </a:r>
            <a:br>
              <a:rPr lang="en-GB" altLang="en-US" b="0" dirty="0">
                <a:solidFill>
                  <a:srgbClr val="002060"/>
                </a:solidFill>
                <a:latin typeface="+mj-lt"/>
              </a:rPr>
            </a:br>
            <a:r>
              <a:rPr lang="en-GB" altLang="en-US" sz="1800" b="0" dirty="0">
                <a:solidFill>
                  <a:srgbClr val="002060"/>
                </a:solidFill>
                <a:latin typeface="+mj-lt"/>
              </a:rPr>
              <a:t>Resolution issues can look like contrast and Roughness!</a:t>
            </a:r>
            <a:endParaRPr lang="en-GB" sz="1800" b="0" dirty="0">
              <a:latin typeface="+mj-l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782607703"/>
              </p:ext>
            </p:extLst>
          </p:nvPr>
        </p:nvGraphicFramePr>
        <p:xfrm>
          <a:off x="1302328" y="851806"/>
          <a:ext cx="4572000" cy="3199174"/>
        </p:xfrm>
        <a:graphic>
          <a:graphicData uri="http://schemas.openxmlformats.org/presentationml/2006/ole">
            <mc:AlternateContent xmlns:mc="http://schemas.openxmlformats.org/markup-compatibility/2006">
              <mc:Choice xmlns:v="urn:schemas-microsoft-com:vml" Requires="v">
                <p:oleObj name="Graph" r:id="rId2" imgW="4145040" imgH="2900160" progId="Origin50.Graph">
                  <p:embed/>
                </p:oleObj>
              </mc:Choice>
              <mc:Fallback>
                <p:oleObj name="Graph" r:id="rId2" imgW="4145040" imgH="2900160" progId="Origin50.Graph">
                  <p:embed/>
                  <p:pic>
                    <p:nvPicPr>
                      <p:cNvPr id="4" name="Object 3"/>
                      <p:cNvPicPr/>
                      <p:nvPr/>
                    </p:nvPicPr>
                    <p:blipFill>
                      <a:blip r:embed="rId3"/>
                      <a:stretch>
                        <a:fillRect/>
                      </a:stretch>
                    </p:blipFill>
                    <p:spPr>
                      <a:xfrm>
                        <a:off x="1302328" y="851806"/>
                        <a:ext cx="4572000" cy="319917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85020420"/>
              </p:ext>
            </p:extLst>
          </p:nvPr>
        </p:nvGraphicFramePr>
        <p:xfrm>
          <a:off x="6172199" y="800909"/>
          <a:ext cx="4717473" cy="3300967"/>
        </p:xfrm>
        <a:graphic>
          <a:graphicData uri="http://schemas.openxmlformats.org/presentationml/2006/ole">
            <mc:AlternateContent xmlns:mc="http://schemas.openxmlformats.org/markup-compatibility/2006">
              <mc:Choice xmlns:v="urn:schemas-microsoft-com:vml" Requires="v">
                <p:oleObj name="Graph" r:id="rId4" imgW="4145040" imgH="2900160" progId="Origin50.Graph">
                  <p:embed/>
                </p:oleObj>
              </mc:Choice>
              <mc:Fallback>
                <p:oleObj name="Graph" r:id="rId4" imgW="4145040" imgH="2900160" progId="Origin50.Graph">
                  <p:embed/>
                  <p:pic>
                    <p:nvPicPr>
                      <p:cNvPr id="5" name="Object 4"/>
                      <p:cNvPicPr/>
                      <p:nvPr/>
                    </p:nvPicPr>
                    <p:blipFill>
                      <a:blip r:embed="rId5"/>
                      <a:stretch>
                        <a:fillRect/>
                      </a:stretch>
                    </p:blipFill>
                    <p:spPr>
                      <a:xfrm>
                        <a:off x="6172199" y="800909"/>
                        <a:ext cx="4717473" cy="3300967"/>
                      </a:xfrm>
                      <a:prstGeom prst="rect">
                        <a:avLst/>
                      </a:prstGeom>
                    </p:spPr>
                  </p:pic>
                </p:oleObj>
              </mc:Fallback>
            </mc:AlternateContent>
          </a:graphicData>
        </a:graphic>
      </p:graphicFrame>
      <p:sp>
        <p:nvSpPr>
          <p:cNvPr id="6" name="TextBox 5"/>
          <p:cNvSpPr txBox="1"/>
          <p:nvPr/>
        </p:nvSpPr>
        <p:spPr>
          <a:xfrm>
            <a:off x="2433557" y="4021606"/>
            <a:ext cx="8920244" cy="2677656"/>
          </a:xfrm>
          <a:prstGeom prst="rect">
            <a:avLst/>
          </a:prstGeom>
          <a:noFill/>
        </p:spPr>
        <p:txBody>
          <a:bodyPr wrap="square" rtlCol="0">
            <a:spAutoFit/>
          </a:bodyPr>
          <a:lstStyle/>
          <a:p>
            <a:pPr marL="285750" indent="-285750">
              <a:buFont typeface="Arial" panose="020B0604020202020204" pitchFamily="34" charset="0"/>
              <a:buChar char="•"/>
            </a:pPr>
            <a:r>
              <a:rPr lang="en-GB" sz="1400" b="1" dirty="0">
                <a:solidFill>
                  <a:srgbClr val="FF0000"/>
                </a:solidFill>
              </a:rPr>
              <a:t>Resolution damps interference fringes and rounds off critical edges (as does absorption).</a:t>
            </a:r>
          </a:p>
          <a:p>
            <a:pPr marL="285750" indent="-285750">
              <a:buFont typeface="Arial" panose="020B0604020202020204" pitchFamily="34" charset="0"/>
              <a:buChar char="•"/>
            </a:pPr>
            <a:endParaRPr lang="en-GB" sz="1400" b="1" dirty="0"/>
          </a:p>
          <a:p>
            <a:pPr marL="285750" indent="-285750">
              <a:buFont typeface="Arial" panose="020B0604020202020204" pitchFamily="34" charset="0"/>
              <a:buChar char="•"/>
            </a:pPr>
            <a:r>
              <a:rPr lang="en-GB" sz="1400" dirty="0"/>
              <a:t>Make an effort to know what the resolution is in your experiment.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Keep in mind that Time of Flight measurements have constant dQ/Q this is not the case for fixed slit monochromatic beamlines. Note. some Monochromatic beamlines dynamically open the slits to maintain a constant dQ/Q.</a:t>
            </a:r>
          </a:p>
          <a:p>
            <a:r>
              <a:rPr lang="en-GB" sz="1400" dirty="0"/>
              <a:t> </a:t>
            </a:r>
          </a:p>
          <a:p>
            <a:pPr marL="285750" indent="-285750">
              <a:buFont typeface="Arial" panose="020B0604020202020204" pitchFamily="34" charset="0"/>
              <a:buChar char="•"/>
            </a:pPr>
            <a:r>
              <a:rPr lang="en-GB" sz="1400" dirty="0"/>
              <a:t>If you are over illuminating your sample the resolution will be better than you think it is! </a:t>
            </a:r>
            <a:r>
              <a:rPr lang="en-GB" sz="1400" b="1" dirty="0"/>
              <a:t>The sample can act as a slit!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This is not so critical for thin layers.</a:t>
            </a:r>
          </a:p>
        </p:txBody>
      </p:sp>
      <p:sp>
        <p:nvSpPr>
          <p:cNvPr id="3" name="Slide Number Placeholder 2">
            <a:extLst>
              <a:ext uri="{FF2B5EF4-FFF2-40B4-BE49-F238E27FC236}">
                <a16:creationId xmlns:a16="http://schemas.microsoft.com/office/drawing/2014/main" id="{5CA28B7E-21D6-4175-85AD-6A47D08FDC52}"/>
              </a:ext>
            </a:extLst>
          </p:cNvPr>
          <p:cNvSpPr>
            <a:spLocks noGrp="1"/>
          </p:cNvSpPr>
          <p:nvPr>
            <p:ph type="sldNum" sz="quarter" idx="12"/>
          </p:nvPr>
        </p:nvSpPr>
        <p:spPr>
          <a:xfrm>
            <a:off x="9448800" y="6491646"/>
            <a:ext cx="2743200" cy="365125"/>
          </a:xfrm>
        </p:spPr>
        <p:txBody>
          <a:bodyPr/>
          <a:lstStyle/>
          <a:p>
            <a:fld id="{BBAAB195-B577-5546-8349-9DDA93B6129E}" type="slidenum">
              <a:rPr lang="en-US" sz="1800" smtClean="0">
                <a:solidFill>
                  <a:srgbClr val="003088"/>
                </a:solidFill>
              </a:rPr>
              <a:t>36</a:t>
            </a:fld>
            <a:endParaRPr lang="en-US" sz="1800" dirty="0">
              <a:solidFill>
                <a:srgbClr val="003088"/>
              </a:solidFill>
            </a:endParaRPr>
          </a:p>
        </p:txBody>
      </p:sp>
    </p:spTree>
    <p:extLst>
      <p:ext uri="{BB962C8B-B14F-4D97-AF65-F5344CB8AC3E}">
        <p14:creationId xmlns:p14="http://schemas.microsoft.com/office/powerpoint/2010/main" val="3656562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DC3FE-E4B2-48A3-007E-01C24A81BDB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0C9000-08A8-CDBC-A713-8DC418483848}"/>
              </a:ext>
            </a:extLst>
          </p:cNvPr>
          <p:cNvSpPr/>
          <p:nvPr/>
        </p:nvSpPr>
        <p:spPr>
          <a:xfrm>
            <a:off x="2278063" y="5291138"/>
            <a:ext cx="2501900" cy="793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39" name="Title 1">
            <a:extLst>
              <a:ext uri="{FF2B5EF4-FFF2-40B4-BE49-F238E27FC236}">
                <a16:creationId xmlns:a16="http://schemas.microsoft.com/office/drawing/2014/main" id="{8294F091-0064-A70F-7918-782A5319F4FD}"/>
              </a:ext>
            </a:extLst>
          </p:cNvPr>
          <p:cNvSpPr>
            <a:spLocks noGrp="1"/>
          </p:cNvSpPr>
          <p:nvPr>
            <p:ph type="title"/>
          </p:nvPr>
        </p:nvSpPr>
        <p:spPr>
          <a:xfrm>
            <a:off x="1524000" y="0"/>
            <a:ext cx="9144000" cy="611188"/>
          </a:xfrm>
        </p:spPr>
        <p:txBody>
          <a:bodyPr>
            <a:normAutofit fontScale="90000"/>
          </a:bodyPr>
          <a:lstStyle/>
          <a:p>
            <a:pPr algn="l" eaLnBrk="1" hangingPunct="1"/>
            <a:r>
              <a:rPr lang="en-GB" altLang="en-US" dirty="0">
                <a:solidFill>
                  <a:srgbClr val="002060"/>
                </a:solidFill>
              </a:rPr>
              <a:t>Useful books: </a:t>
            </a:r>
            <a:r>
              <a:rPr lang="en-GB" altLang="en-US" sz="1100" dirty="0">
                <a:solidFill>
                  <a:srgbClr val="002060"/>
                </a:solidFill>
              </a:rPr>
              <a:t> </a:t>
            </a:r>
            <a:r>
              <a:rPr lang="en-GB" altLang="en-US" sz="1400" dirty="0">
                <a:solidFill>
                  <a:srgbClr val="002060"/>
                </a:solidFill>
              </a:rPr>
              <a:t>These are actually helpful when doing experiments!</a:t>
            </a:r>
          </a:p>
        </p:txBody>
      </p:sp>
      <p:pic>
        <p:nvPicPr>
          <p:cNvPr id="14340" name="Picture 2" descr="http://ecx.images-amazon.com/images/I/51H9-tyAX4L._SY344_PJlook-inside-v2,TopRight,1,0_SH20_BO1,204,203,200_.jpg">
            <a:extLst>
              <a:ext uri="{FF2B5EF4-FFF2-40B4-BE49-F238E27FC236}">
                <a16:creationId xmlns:a16="http://schemas.microsoft.com/office/drawing/2014/main" id="{3433BD22-2AAB-0210-3969-ECB6CF560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9" y="1436689"/>
            <a:ext cx="1018381"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3">
            <a:extLst>
              <a:ext uri="{FF2B5EF4-FFF2-40B4-BE49-F238E27FC236}">
                <a16:creationId xmlns:a16="http://schemas.microsoft.com/office/drawing/2014/main" id="{21794BD8-16AC-4B43-4748-3D926A031B58}"/>
              </a:ext>
            </a:extLst>
          </p:cNvPr>
          <p:cNvSpPr txBox="1">
            <a:spLocks noChangeArrowheads="1"/>
          </p:cNvSpPr>
          <p:nvPr/>
        </p:nvSpPr>
        <p:spPr bwMode="auto">
          <a:xfrm>
            <a:off x="1712016" y="3432176"/>
            <a:ext cx="2120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b="1" dirty="0">
                <a:solidFill>
                  <a:srgbClr val="0033CC"/>
                </a:solidFill>
                <a:latin typeface="Arial" pitchFamily="34" charset="0"/>
                <a:hlinkClick r:id="rId3"/>
              </a:rPr>
              <a:t>http://xdb.lbl.gov</a:t>
            </a:r>
            <a:r>
              <a:rPr lang="en-GB" altLang="en-US" sz="1400" b="1" dirty="0">
                <a:latin typeface="Arial" pitchFamily="34" charset="0"/>
                <a:hlinkClick r:id="rId3"/>
              </a:rPr>
              <a:t>/</a:t>
            </a:r>
            <a:endParaRPr lang="en-GB" altLang="en-US" sz="1400" b="1" dirty="0">
              <a:latin typeface="Arial" pitchFamily="34" charset="0"/>
            </a:endParaRPr>
          </a:p>
        </p:txBody>
      </p:sp>
      <p:pic>
        <p:nvPicPr>
          <p:cNvPr id="14342" name="Picture 3">
            <a:extLst>
              <a:ext uri="{FF2B5EF4-FFF2-40B4-BE49-F238E27FC236}">
                <a16:creationId xmlns:a16="http://schemas.microsoft.com/office/drawing/2014/main" id="{7609B3A3-4426-CF66-22C9-C1D092750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145" y="1453356"/>
            <a:ext cx="971268" cy="152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5">
            <a:extLst>
              <a:ext uri="{FF2B5EF4-FFF2-40B4-BE49-F238E27FC236}">
                <a16:creationId xmlns:a16="http://schemas.microsoft.com/office/drawing/2014/main" id="{2CDD9662-ED8B-C0B9-A348-B9EE9C42E3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4274" y="1198563"/>
            <a:ext cx="1329256" cy="187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6">
            <a:extLst>
              <a:ext uri="{FF2B5EF4-FFF2-40B4-BE49-F238E27FC236}">
                <a16:creationId xmlns:a16="http://schemas.microsoft.com/office/drawing/2014/main" id="{A8B5B3AB-77C0-AD52-0B60-86913429ED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3504" y="1198563"/>
            <a:ext cx="1473844" cy="187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5" name="TextBox 5">
            <a:extLst>
              <a:ext uri="{FF2B5EF4-FFF2-40B4-BE49-F238E27FC236}">
                <a16:creationId xmlns:a16="http://schemas.microsoft.com/office/drawing/2014/main" id="{054D374B-2F10-70FB-6E94-501A6ECDC1BB}"/>
              </a:ext>
            </a:extLst>
          </p:cNvPr>
          <p:cNvSpPr txBox="1">
            <a:spLocks noChangeArrowheads="1"/>
          </p:cNvSpPr>
          <p:nvPr/>
        </p:nvSpPr>
        <p:spPr bwMode="auto">
          <a:xfrm>
            <a:off x="5453504" y="3448845"/>
            <a:ext cx="1905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all theory that’s is needed for doing scattering experiments.</a:t>
            </a:r>
          </a:p>
        </p:txBody>
      </p:sp>
      <p:sp>
        <p:nvSpPr>
          <p:cNvPr id="10" name="Right Brace 9">
            <a:extLst>
              <a:ext uri="{FF2B5EF4-FFF2-40B4-BE49-F238E27FC236}">
                <a16:creationId xmlns:a16="http://schemas.microsoft.com/office/drawing/2014/main" id="{C2C4EB5C-2ED8-E38F-2371-95D4289819F6}"/>
              </a:ext>
            </a:extLst>
          </p:cNvPr>
          <p:cNvSpPr/>
          <p:nvPr/>
        </p:nvSpPr>
        <p:spPr>
          <a:xfrm rot="16200000">
            <a:off x="2480073" y="321073"/>
            <a:ext cx="305593" cy="1958975"/>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4347" name="TextBox 19">
            <a:extLst>
              <a:ext uri="{FF2B5EF4-FFF2-40B4-BE49-F238E27FC236}">
                <a16:creationId xmlns:a16="http://schemas.microsoft.com/office/drawing/2014/main" id="{75CEE1C6-C59D-5D3E-0BB5-30447F64E33F}"/>
              </a:ext>
            </a:extLst>
          </p:cNvPr>
          <p:cNvSpPr txBox="1">
            <a:spLocks noChangeArrowheads="1"/>
          </p:cNvSpPr>
          <p:nvPr/>
        </p:nvSpPr>
        <p:spPr bwMode="auto">
          <a:xfrm>
            <a:off x="2008189" y="752475"/>
            <a:ext cx="212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dirty="0">
                <a:latin typeface="Arial" pitchFamily="34" charset="0"/>
              </a:rPr>
              <a:t>Free on web</a:t>
            </a:r>
          </a:p>
        </p:txBody>
      </p:sp>
      <p:sp>
        <p:nvSpPr>
          <p:cNvPr id="27" name="Right Brace 26">
            <a:extLst>
              <a:ext uri="{FF2B5EF4-FFF2-40B4-BE49-F238E27FC236}">
                <a16:creationId xmlns:a16="http://schemas.microsoft.com/office/drawing/2014/main" id="{000DF1F7-0F42-C367-364E-94EA769ADEFA}"/>
              </a:ext>
            </a:extLst>
          </p:cNvPr>
          <p:cNvSpPr/>
          <p:nvPr/>
        </p:nvSpPr>
        <p:spPr>
          <a:xfrm rot="5400000">
            <a:off x="6094163" y="2851091"/>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4349" name="TextBox 2">
            <a:extLst>
              <a:ext uri="{FF2B5EF4-FFF2-40B4-BE49-F238E27FC236}">
                <a16:creationId xmlns:a16="http://schemas.microsoft.com/office/drawing/2014/main" id="{D6AABCF8-1CA7-C799-FDA9-B50524D5FC6B}"/>
              </a:ext>
            </a:extLst>
          </p:cNvPr>
          <p:cNvSpPr txBox="1">
            <a:spLocks noChangeArrowheads="1"/>
          </p:cNvSpPr>
          <p:nvPr/>
        </p:nvSpPr>
        <p:spPr bwMode="auto">
          <a:xfrm>
            <a:off x="3681413" y="3454113"/>
            <a:ext cx="2292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Excellent for x-ray magnetic scattering</a:t>
            </a:r>
            <a:r>
              <a:rPr lang="en-GB" altLang="en-US" sz="1800" dirty="0">
                <a:latin typeface="Arial" pitchFamily="34" charset="0"/>
              </a:rPr>
              <a:t>.</a:t>
            </a:r>
          </a:p>
        </p:txBody>
      </p:sp>
      <p:sp>
        <p:nvSpPr>
          <p:cNvPr id="24" name="Right Brace 23">
            <a:extLst>
              <a:ext uri="{FF2B5EF4-FFF2-40B4-BE49-F238E27FC236}">
                <a16:creationId xmlns:a16="http://schemas.microsoft.com/office/drawing/2014/main" id="{2D5C381D-A81E-4746-0128-192170561926}"/>
              </a:ext>
            </a:extLst>
          </p:cNvPr>
          <p:cNvSpPr/>
          <p:nvPr/>
        </p:nvSpPr>
        <p:spPr>
          <a:xfrm rot="5400000">
            <a:off x="4451120" y="2897982"/>
            <a:ext cx="212725" cy="890587"/>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cxnSp>
        <p:nvCxnSpPr>
          <p:cNvPr id="4" name="Straight Arrow Connector 3">
            <a:extLst>
              <a:ext uri="{FF2B5EF4-FFF2-40B4-BE49-F238E27FC236}">
                <a16:creationId xmlns:a16="http://schemas.microsoft.com/office/drawing/2014/main" id="{5B002BBD-0D11-A0F8-8ABD-49B916133396}"/>
              </a:ext>
            </a:extLst>
          </p:cNvPr>
          <p:cNvCxnSpPr/>
          <p:nvPr/>
        </p:nvCxnSpPr>
        <p:spPr>
          <a:xfrm flipH="1">
            <a:off x="2600327" y="3048002"/>
            <a:ext cx="646904" cy="36934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43C027-536C-28FF-98F2-6130879D901E}"/>
              </a:ext>
            </a:extLst>
          </p:cNvPr>
          <p:cNvSpPr/>
          <p:nvPr/>
        </p:nvSpPr>
        <p:spPr>
          <a:xfrm rot="5400000">
            <a:off x="7903493" y="2865749"/>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pic>
        <p:nvPicPr>
          <p:cNvPr id="12291" name="Picture 3">
            <a:extLst>
              <a:ext uri="{FF2B5EF4-FFF2-40B4-BE49-F238E27FC236}">
                <a16:creationId xmlns:a16="http://schemas.microsoft.com/office/drawing/2014/main" id="{E3D5813B-001D-5A7A-EBD5-9FEE5947F2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616" y="1198565"/>
            <a:ext cx="1446462" cy="187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5">
            <a:extLst>
              <a:ext uri="{FF2B5EF4-FFF2-40B4-BE49-F238E27FC236}">
                <a16:creationId xmlns:a16="http://schemas.microsoft.com/office/drawing/2014/main" id="{E44C20BB-440B-0754-50CD-4996050BC06D}"/>
              </a:ext>
            </a:extLst>
          </p:cNvPr>
          <p:cNvSpPr txBox="1">
            <a:spLocks noChangeArrowheads="1"/>
          </p:cNvSpPr>
          <p:nvPr/>
        </p:nvSpPr>
        <p:spPr bwMode="auto">
          <a:xfrm>
            <a:off x="7258616" y="3433720"/>
            <a:ext cx="1568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all stats needed for dealing with SANS/NR data.</a:t>
            </a:r>
          </a:p>
        </p:txBody>
      </p:sp>
      <p:sp>
        <p:nvSpPr>
          <p:cNvPr id="5" name="TextBox 4">
            <a:extLst>
              <a:ext uri="{FF2B5EF4-FFF2-40B4-BE49-F238E27FC236}">
                <a16:creationId xmlns:a16="http://schemas.microsoft.com/office/drawing/2014/main" id="{DD253AAB-5A74-457A-6AFE-9F79169834D7}"/>
              </a:ext>
            </a:extLst>
          </p:cNvPr>
          <p:cNvSpPr txBox="1"/>
          <p:nvPr/>
        </p:nvSpPr>
        <p:spPr>
          <a:xfrm>
            <a:off x="4317931" y="6081450"/>
            <a:ext cx="4002088" cy="461665"/>
          </a:xfrm>
          <a:prstGeom prst="rect">
            <a:avLst/>
          </a:prstGeom>
          <a:noFill/>
        </p:spPr>
        <p:txBody>
          <a:bodyPr wrap="square" rtlCol="0">
            <a:spAutoFit/>
          </a:bodyPr>
          <a:lstStyle/>
          <a:p>
            <a:r>
              <a:rPr lang="en-GB" sz="2400" b="1" dirty="0">
                <a:solidFill>
                  <a:srgbClr val="002060"/>
                </a:solidFill>
              </a:rPr>
              <a:t>Thank you for listening</a:t>
            </a:r>
          </a:p>
        </p:txBody>
      </p:sp>
      <p:sp>
        <p:nvSpPr>
          <p:cNvPr id="6" name="TextBox 5">
            <a:extLst>
              <a:ext uri="{FF2B5EF4-FFF2-40B4-BE49-F238E27FC236}">
                <a16:creationId xmlns:a16="http://schemas.microsoft.com/office/drawing/2014/main" id="{2B140BE8-48DE-821C-576F-01AC111C33BC}"/>
              </a:ext>
            </a:extLst>
          </p:cNvPr>
          <p:cNvSpPr txBox="1"/>
          <p:nvPr/>
        </p:nvSpPr>
        <p:spPr>
          <a:xfrm>
            <a:off x="1722439" y="4743626"/>
            <a:ext cx="7649307" cy="369332"/>
          </a:xfrm>
          <a:prstGeom prst="rect">
            <a:avLst/>
          </a:prstGeom>
          <a:noFill/>
        </p:spPr>
        <p:txBody>
          <a:bodyPr wrap="square" rtlCol="0">
            <a:spAutoFit/>
          </a:bodyPr>
          <a:lstStyle/>
          <a:p>
            <a:r>
              <a:rPr lang="en-GB" dirty="0"/>
              <a:t>These are the books I learned from but there are many out there.</a:t>
            </a:r>
          </a:p>
        </p:txBody>
      </p:sp>
      <p:pic>
        <p:nvPicPr>
          <p:cNvPr id="7" name="Picture 6">
            <a:extLst>
              <a:ext uri="{FF2B5EF4-FFF2-40B4-BE49-F238E27FC236}">
                <a16:creationId xmlns:a16="http://schemas.microsoft.com/office/drawing/2014/main" id="{B80A440F-A71E-BB2F-E5A8-92D80C66CBCA}"/>
              </a:ext>
            </a:extLst>
          </p:cNvPr>
          <p:cNvPicPr>
            <a:picLocks noChangeAspect="1"/>
          </p:cNvPicPr>
          <p:nvPr/>
        </p:nvPicPr>
        <p:blipFill>
          <a:blip r:embed="rId8"/>
          <a:stretch>
            <a:fillRect/>
          </a:stretch>
        </p:blipFill>
        <p:spPr>
          <a:xfrm>
            <a:off x="9008138" y="1211263"/>
            <a:ext cx="1448923" cy="1849438"/>
          </a:xfrm>
          <a:prstGeom prst="rect">
            <a:avLst/>
          </a:prstGeom>
        </p:spPr>
      </p:pic>
      <p:sp>
        <p:nvSpPr>
          <p:cNvPr id="23" name="Right Brace 22">
            <a:extLst>
              <a:ext uri="{FF2B5EF4-FFF2-40B4-BE49-F238E27FC236}">
                <a16:creationId xmlns:a16="http://schemas.microsoft.com/office/drawing/2014/main" id="{F8BDB8C0-0FCB-FD49-794E-655778AC88FE}"/>
              </a:ext>
            </a:extLst>
          </p:cNvPr>
          <p:cNvSpPr/>
          <p:nvPr/>
        </p:nvSpPr>
        <p:spPr>
          <a:xfrm rot="5400000">
            <a:off x="9627029" y="2865749"/>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5" name="TextBox 5">
            <a:extLst>
              <a:ext uri="{FF2B5EF4-FFF2-40B4-BE49-F238E27FC236}">
                <a16:creationId xmlns:a16="http://schemas.microsoft.com/office/drawing/2014/main" id="{670DDBA5-3480-B776-1EAC-B2C6B05FFC3C}"/>
              </a:ext>
            </a:extLst>
          </p:cNvPr>
          <p:cNvSpPr txBox="1">
            <a:spLocks noChangeArrowheads="1"/>
          </p:cNvSpPr>
          <p:nvPr/>
        </p:nvSpPr>
        <p:spPr bwMode="auto">
          <a:xfrm>
            <a:off x="8827167" y="3448844"/>
            <a:ext cx="18473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 lot of basic optics theory.</a:t>
            </a:r>
          </a:p>
        </p:txBody>
      </p:sp>
      <p:sp>
        <p:nvSpPr>
          <p:cNvPr id="3" name="Slide Number Placeholder 2">
            <a:extLst>
              <a:ext uri="{FF2B5EF4-FFF2-40B4-BE49-F238E27FC236}">
                <a16:creationId xmlns:a16="http://schemas.microsoft.com/office/drawing/2014/main" id="{A302A112-2890-D419-516B-DA0EA335C1CB}"/>
              </a:ext>
            </a:extLst>
          </p:cNvPr>
          <p:cNvSpPr>
            <a:spLocks noGrp="1"/>
          </p:cNvSpPr>
          <p:nvPr>
            <p:ph type="sldNum" sz="quarter" idx="12"/>
          </p:nvPr>
        </p:nvSpPr>
        <p:spPr/>
        <p:txBody>
          <a:bodyPr/>
          <a:lstStyle/>
          <a:p>
            <a:fld id="{BBAAB195-B577-5546-8349-9DDA93B6129E}" type="slidenum">
              <a:rPr lang="en-US" smtClean="0"/>
              <a:t>37</a:t>
            </a:fld>
            <a:endParaRPr lang="en-US"/>
          </a:p>
        </p:txBody>
      </p:sp>
    </p:spTree>
    <p:extLst>
      <p:ext uri="{BB962C8B-B14F-4D97-AF65-F5344CB8AC3E}">
        <p14:creationId xmlns:p14="http://schemas.microsoft.com/office/powerpoint/2010/main" val="1823482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
            <a:ext cx="9144000" cy="691037"/>
          </a:xfrm>
        </p:spPr>
        <p:txBody>
          <a:bodyPr/>
          <a:lstStyle/>
          <a:p>
            <a:r>
              <a:rPr lang="en-GB" sz="3600" dirty="0"/>
              <a:t>Polarised Neutron Reflectometry (PNR)</a:t>
            </a:r>
          </a:p>
        </p:txBody>
      </p:sp>
      <p:sp>
        <p:nvSpPr>
          <p:cNvPr id="4" name="Content Placeholder 3"/>
          <p:cNvSpPr>
            <a:spLocks noGrp="1"/>
          </p:cNvSpPr>
          <p:nvPr>
            <p:ph idx="1"/>
          </p:nvPr>
        </p:nvSpPr>
        <p:spPr>
          <a:xfrm>
            <a:off x="1025236" y="907991"/>
            <a:ext cx="10095346" cy="4205288"/>
          </a:xfrm>
        </p:spPr>
        <p:txBody>
          <a:bodyPr>
            <a:normAutofit fontScale="92500" lnSpcReduction="10000"/>
          </a:bodyPr>
          <a:lstStyle/>
          <a:p>
            <a:r>
              <a:rPr lang="en-GB" dirty="0"/>
              <a:t>NR measures the </a:t>
            </a:r>
            <a:r>
              <a:rPr lang="en-GB" dirty="0">
                <a:solidFill>
                  <a:srgbClr val="003088"/>
                </a:solidFill>
              </a:rPr>
              <a:t>nuclear</a:t>
            </a:r>
            <a:r>
              <a:rPr lang="en-GB" dirty="0"/>
              <a:t> scattering length density profile.</a:t>
            </a:r>
          </a:p>
          <a:p>
            <a:endParaRPr lang="en-GB" sz="2400" dirty="0"/>
          </a:p>
          <a:p>
            <a:endParaRPr lang="en-GB" sz="2400" dirty="0"/>
          </a:p>
          <a:p>
            <a:endParaRPr lang="en-GB" sz="2400" dirty="0"/>
          </a:p>
          <a:p>
            <a:endParaRPr lang="en-GB" sz="2400" dirty="0"/>
          </a:p>
          <a:p>
            <a:pPr marL="0" indent="0">
              <a:buNone/>
            </a:pPr>
            <a:endParaRPr lang="en-GB" sz="2400" dirty="0"/>
          </a:p>
          <a:p>
            <a:pPr marL="0" indent="0">
              <a:buNone/>
            </a:pPr>
            <a:endParaRPr lang="en-GB" sz="2400" dirty="0"/>
          </a:p>
          <a:p>
            <a:pPr marL="0" indent="0">
              <a:buNone/>
            </a:pPr>
            <a:endParaRPr lang="en-GB" sz="2400" dirty="0"/>
          </a:p>
          <a:p>
            <a:pPr marL="0" indent="0">
              <a:buNone/>
            </a:pPr>
            <a:endParaRPr lang="en-GB" dirty="0"/>
          </a:p>
          <a:p>
            <a:r>
              <a:rPr lang="en-GB" dirty="0"/>
              <a:t>PNR measures the </a:t>
            </a:r>
            <a:r>
              <a:rPr lang="en-GB" dirty="0">
                <a:solidFill>
                  <a:srgbClr val="FF0000"/>
                </a:solidFill>
              </a:rPr>
              <a:t>magnetic</a:t>
            </a:r>
            <a:r>
              <a:rPr lang="en-GB" dirty="0"/>
              <a:t> scattering lengthy density profile.</a:t>
            </a:r>
          </a:p>
        </p:txBody>
      </p:sp>
      <p:pic>
        <p:nvPicPr>
          <p:cNvPr id="5" name="Picture 4" descr="http://creativityinhealthcare.files.wordpress.com/2010/01/magn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746" y="1591504"/>
            <a:ext cx="2743200" cy="2390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1A9F208-F278-4B03-8898-5525BA73C3C4}"/>
              </a:ext>
            </a:extLst>
          </p:cNvPr>
          <p:cNvSpPr>
            <a:spLocks noGrp="1"/>
          </p:cNvSpPr>
          <p:nvPr>
            <p:ph type="sldNum" sz="quarter" idx="12"/>
          </p:nvPr>
        </p:nvSpPr>
        <p:spPr/>
        <p:txBody>
          <a:bodyPr/>
          <a:lstStyle/>
          <a:p>
            <a:fld id="{BBAAB195-B577-5546-8349-9DDA93B6129E}" type="slidenum">
              <a:rPr lang="en-US" smtClean="0"/>
              <a:t>38</a:t>
            </a:fld>
            <a:endParaRPr lang="en-US"/>
          </a:p>
        </p:txBody>
      </p:sp>
    </p:spTree>
    <p:extLst>
      <p:ext uri="{BB962C8B-B14F-4D97-AF65-F5344CB8AC3E}">
        <p14:creationId xmlns:p14="http://schemas.microsoft.com/office/powerpoint/2010/main" val="1440402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3A11B-6A11-4865-AAC8-5A87F513E66F}"/>
              </a:ext>
            </a:extLst>
          </p:cNvPr>
          <p:cNvSpPr>
            <a:spLocks noGrp="1"/>
          </p:cNvSpPr>
          <p:nvPr>
            <p:ph idx="1"/>
          </p:nvPr>
        </p:nvSpPr>
        <p:spPr>
          <a:xfrm>
            <a:off x="108527" y="692722"/>
            <a:ext cx="7058891" cy="1311569"/>
          </a:xfrm>
        </p:spPr>
        <p:txBody>
          <a:bodyPr>
            <a:normAutofit/>
          </a:bodyPr>
          <a:lstStyle/>
          <a:p>
            <a:r>
              <a:rPr lang="en-GB" sz="2000" dirty="0"/>
              <a:t>Magnetometry (SQUID, VSM, MOKE):</a:t>
            </a:r>
          </a:p>
          <a:p>
            <a:pPr lvl="1"/>
            <a:r>
              <a:rPr lang="en-GB" sz="1400" dirty="0"/>
              <a:t>Measure the bulk magnetic response of a sample</a:t>
            </a:r>
          </a:p>
          <a:p>
            <a:pPr lvl="1"/>
            <a:r>
              <a:rPr lang="en-GB" sz="1400" dirty="0"/>
              <a:t>No spatial information</a:t>
            </a:r>
          </a:p>
        </p:txBody>
      </p:sp>
      <p:sp>
        <p:nvSpPr>
          <p:cNvPr id="4" name="Title 1">
            <a:extLst>
              <a:ext uri="{FF2B5EF4-FFF2-40B4-BE49-F238E27FC236}">
                <a16:creationId xmlns:a16="http://schemas.microsoft.com/office/drawing/2014/main" id="{66D5B514-8E96-42D0-A183-4196FDDB0157}"/>
              </a:ext>
            </a:extLst>
          </p:cNvPr>
          <p:cNvSpPr txBox="1">
            <a:spLocks/>
          </p:cNvSpPr>
          <p:nvPr/>
        </p:nvSpPr>
        <p:spPr>
          <a:xfrm>
            <a:off x="0" y="0"/>
            <a:ext cx="12192000" cy="803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altLang="en-US" sz="3000" b="0" dirty="0">
                <a:solidFill>
                  <a:srgbClr val="003088"/>
                </a:solidFill>
                <a:latin typeface="+mj-lt"/>
                <a:cs typeface="Helvetica" panose="020B0604020202020204" pitchFamily="34" charset="0"/>
              </a:rPr>
              <a:t>What kind of scientific information can be obtained PNR:</a:t>
            </a:r>
          </a:p>
        </p:txBody>
      </p:sp>
      <p:cxnSp>
        <p:nvCxnSpPr>
          <p:cNvPr id="6" name="Straight Connector 5">
            <a:extLst>
              <a:ext uri="{FF2B5EF4-FFF2-40B4-BE49-F238E27FC236}">
                <a16:creationId xmlns:a16="http://schemas.microsoft.com/office/drawing/2014/main" id="{3F02520B-8613-4AF1-93CF-790F41B68354}"/>
              </a:ext>
            </a:extLst>
          </p:cNvPr>
          <p:cNvCxnSpPr>
            <a:cxnSpLocks/>
          </p:cNvCxnSpPr>
          <p:nvPr/>
        </p:nvCxnSpPr>
        <p:spPr>
          <a:xfrm>
            <a:off x="7370620" y="646545"/>
            <a:ext cx="0" cy="500611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ADC516D-CDAB-45F4-A4B9-52A51E6B09C0}"/>
              </a:ext>
            </a:extLst>
          </p:cNvPr>
          <p:cNvSpPr txBox="1"/>
          <p:nvPr/>
        </p:nvSpPr>
        <p:spPr>
          <a:xfrm>
            <a:off x="7370620" y="646545"/>
            <a:ext cx="4821380" cy="5786199"/>
          </a:xfrm>
          <a:prstGeom prst="rect">
            <a:avLst/>
          </a:prstGeom>
          <a:noFill/>
        </p:spPr>
        <p:txBody>
          <a:bodyPr wrap="square" rtlCol="0">
            <a:spAutoFit/>
          </a:bodyPr>
          <a:lstStyle/>
          <a:p>
            <a:pPr marL="285750" indent="-285750">
              <a:buFont typeface="Wingdings" panose="05000000000000000000" pitchFamily="2" charset="2"/>
              <a:buChar char="§"/>
            </a:pPr>
            <a:r>
              <a:rPr lang="en-GB" sz="2000" dirty="0">
                <a:solidFill>
                  <a:srgbClr val="626262"/>
                </a:solidFill>
              </a:rPr>
              <a:t>PNR:</a:t>
            </a:r>
          </a:p>
          <a:p>
            <a:endParaRPr lang="en-GB" sz="2000" dirty="0">
              <a:solidFill>
                <a:srgbClr val="626262"/>
              </a:solidFill>
            </a:endParaRPr>
          </a:p>
          <a:p>
            <a:pPr marL="742950" lvl="1" indent="-285750">
              <a:buFont typeface="Wingdings" panose="05000000000000000000" pitchFamily="2" charset="2"/>
              <a:buChar char="§"/>
            </a:pPr>
            <a:r>
              <a:rPr lang="en-GB" sz="1400" dirty="0">
                <a:solidFill>
                  <a:srgbClr val="626262"/>
                </a:solidFill>
              </a:rPr>
              <a:t>Highly penetrating so can probe large volume. Can probe buried interfaces.</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r>
              <a:rPr lang="en-GB" sz="1400" dirty="0">
                <a:solidFill>
                  <a:srgbClr val="626262"/>
                </a:solidFill>
              </a:rPr>
              <a:t>Spin Neutron interaction direct. Results easy to interpret.</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r>
              <a:rPr lang="en-GB" sz="1400" dirty="0">
                <a:solidFill>
                  <a:srgbClr val="626262"/>
                </a:solidFill>
              </a:rPr>
              <a:t>Strong magnetic scattering</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r>
              <a:rPr lang="en-GB" sz="1400" dirty="0">
                <a:solidFill>
                  <a:srgbClr val="626262"/>
                </a:solidFill>
              </a:rPr>
              <a:t>Contrast variation across the periodic table means light element easily measurable.</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r>
              <a:rPr lang="en-GB" sz="1400" dirty="0">
                <a:solidFill>
                  <a:srgbClr val="626262"/>
                </a:solidFill>
              </a:rPr>
              <a:t>Isotope contrast variations available</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r>
              <a:rPr lang="en-GB" sz="1400" dirty="0">
                <a:solidFill>
                  <a:srgbClr val="626262"/>
                </a:solidFill>
              </a:rPr>
              <a:t>Depth dependent magnetometer</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r>
              <a:rPr lang="en-GB" sz="1400" dirty="0">
                <a:solidFill>
                  <a:srgbClr val="626262"/>
                </a:solidFill>
              </a:rPr>
              <a:t>Absolute moment </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r>
              <a:rPr lang="en-GB" sz="1400" dirty="0">
                <a:solidFill>
                  <a:srgbClr val="626262"/>
                </a:solidFill>
              </a:rPr>
              <a:t>Vector magnetometer (in the plane of the sample)</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r>
              <a:rPr lang="en-GB" sz="1400" dirty="0">
                <a:solidFill>
                  <a:srgbClr val="626262"/>
                </a:solidFill>
              </a:rPr>
              <a:t>Long coherence length </a:t>
            </a:r>
          </a:p>
          <a:p>
            <a:pPr marL="742950" lvl="1" indent="-285750">
              <a:buFont typeface="Wingdings" panose="05000000000000000000" pitchFamily="2" charset="2"/>
              <a:buChar char="§"/>
            </a:pPr>
            <a:endParaRPr lang="en-GB" sz="1400" dirty="0">
              <a:solidFill>
                <a:srgbClr val="626262"/>
              </a:solidFill>
            </a:endParaRPr>
          </a:p>
          <a:p>
            <a:pPr marL="742950" lvl="1" indent="-285750">
              <a:buFont typeface="Wingdings" panose="05000000000000000000" pitchFamily="2" charset="2"/>
              <a:buChar char="§"/>
            </a:pPr>
            <a:endParaRPr lang="en-GB" dirty="0">
              <a:solidFill>
                <a:srgbClr val="626262"/>
              </a:solidFill>
            </a:endParaRPr>
          </a:p>
          <a:p>
            <a:pPr marL="742950" lvl="1" indent="-285750">
              <a:buFont typeface="Wingdings" panose="05000000000000000000" pitchFamily="2" charset="2"/>
              <a:buChar char="§"/>
            </a:pPr>
            <a:endParaRPr lang="en-GB" dirty="0">
              <a:solidFill>
                <a:srgbClr val="626262"/>
              </a:solidFill>
            </a:endParaRPr>
          </a:p>
        </p:txBody>
      </p:sp>
      <p:sp>
        <p:nvSpPr>
          <p:cNvPr id="8" name="TextBox 7">
            <a:extLst>
              <a:ext uri="{FF2B5EF4-FFF2-40B4-BE49-F238E27FC236}">
                <a16:creationId xmlns:a16="http://schemas.microsoft.com/office/drawing/2014/main" id="{4C4CDF97-4C73-473B-A6EC-05058880F07B}"/>
              </a:ext>
            </a:extLst>
          </p:cNvPr>
          <p:cNvSpPr txBox="1"/>
          <p:nvPr/>
        </p:nvSpPr>
        <p:spPr>
          <a:xfrm>
            <a:off x="108527" y="3717498"/>
            <a:ext cx="9929090" cy="1107996"/>
          </a:xfrm>
          <a:prstGeom prst="rect">
            <a:avLst/>
          </a:prstGeom>
          <a:noFill/>
        </p:spPr>
        <p:txBody>
          <a:bodyPr wrap="square" rtlCol="0">
            <a:spAutoFit/>
          </a:bodyPr>
          <a:lstStyle/>
          <a:p>
            <a:pPr marL="342900" indent="-342900">
              <a:buFont typeface="Wingdings" panose="05000000000000000000" pitchFamily="2" charset="2"/>
              <a:buChar char="§"/>
            </a:pPr>
            <a:r>
              <a:rPr lang="en-GB" sz="2000" dirty="0">
                <a:solidFill>
                  <a:srgbClr val="626262"/>
                </a:solidFill>
              </a:rPr>
              <a:t>Microscopy (Electron, MOKE based, X-rays based):</a:t>
            </a:r>
          </a:p>
          <a:p>
            <a:pPr marL="800100" lvl="1" indent="-342900">
              <a:buFont typeface="Wingdings" panose="05000000000000000000" pitchFamily="2" charset="2"/>
              <a:buChar char="§"/>
            </a:pPr>
            <a:r>
              <a:rPr lang="en-GB" sz="1400" dirty="0">
                <a:solidFill>
                  <a:srgbClr val="626262"/>
                </a:solidFill>
              </a:rPr>
              <a:t>Surface sensitive only.</a:t>
            </a:r>
          </a:p>
          <a:p>
            <a:pPr marL="800100" lvl="1" indent="-342900">
              <a:buFont typeface="Wingdings" panose="05000000000000000000" pitchFamily="2" charset="2"/>
              <a:buChar char="§"/>
            </a:pPr>
            <a:r>
              <a:rPr lang="en-GB" sz="1400" dirty="0">
                <a:solidFill>
                  <a:srgbClr val="626262"/>
                </a:solidFill>
              </a:rPr>
              <a:t>Sample environment limited.</a:t>
            </a:r>
          </a:p>
          <a:p>
            <a:endParaRPr lang="en-GB" dirty="0"/>
          </a:p>
        </p:txBody>
      </p:sp>
      <p:sp>
        <p:nvSpPr>
          <p:cNvPr id="9" name="Content Placeholder 2">
            <a:extLst>
              <a:ext uri="{FF2B5EF4-FFF2-40B4-BE49-F238E27FC236}">
                <a16:creationId xmlns:a16="http://schemas.microsoft.com/office/drawing/2014/main" id="{64E13197-4590-42E9-A0E3-414EB6850F30}"/>
              </a:ext>
            </a:extLst>
          </p:cNvPr>
          <p:cNvSpPr txBox="1">
            <a:spLocks/>
          </p:cNvSpPr>
          <p:nvPr/>
        </p:nvSpPr>
        <p:spPr>
          <a:xfrm>
            <a:off x="108527" y="1551698"/>
            <a:ext cx="7058891" cy="13115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Electrical Transport:</a:t>
            </a:r>
          </a:p>
          <a:p>
            <a:pPr lvl="1"/>
            <a:r>
              <a:rPr lang="en-GB" sz="1400" dirty="0"/>
              <a:t>Measures the conductive layers preferentially </a:t>
            </a:r>
          </a:p>
          <a:p>
            <a:pPr lvl="1"/>
            <a:r>
              <a:rPr lang="en-GB" sz="1400" dirty="0"/>
              <a:t>Also no spatial information so very hard to interpret results beyond bulk response</a:t>
            </a:r>
          </a:p>
        </p:txBody>
      </p:sp>
      <p:sp>
        <p:nvSpPr>
          <p:cNvPr id="10" name="TextBox 9">
            <a:extLst>
              <a:ext uri="{FF2B5EF4-FFF2-40B4-BE49-F238E27FC236}">
                <a16:creationId xmlns:a16="http://schemas.microsoft.com/office/drawing/2014/main" id="{516B4F5A-00D4-4E13-9793-C6BF3F145AFA}"/>
              </a:ext>
            </a:extLst>
          </p:cNvPr>
          <p:cNvSpPr txBox="1"/>
          <p:nvPr/>
        </p:nvSpPr>
        <p:spPr>
          <a:xfrm>
            <a:off x="108527" y="2526145"/>
            <a:ext cx="7139998" cy="1538883"/>
          </a:xfrm>
          <a:prstGeom prst="rect">
            <a:avLst/>
          </a:prstGeom>
          <a:noFill/>
        </p:spPr>
        <p:txBody>
          <a:bodyPr wrap="square" rtlCol="0">
            <a:spAutoFit/>
          </a:bodyPr>
          <a:lstStyle/>
          <a:p>
            <a:pPr marL="268288" indent="-268288">
              <a:buFont typeface="Wingdings" panose="05000000000000000000" pitchFamily="2" charset="2"/>
              <a:buChar char="§"/>
              <a:tabLst>
                <a:tab pos="268288" algn="l"/>
              </a:tabLst>
            </a:pPr>
            <a:r>
              <a:rPr lang="en-GB" sz="2000" dirty="0">
                <a:solidFill>
                  <a:srgbClr val="626262"/>
                </a:solidFill>
              </a:rPr>
              <a:t>Magnetic X-ray techniques (XMCD, XAS, XMLD):</a:t>
            </a:r>
          </a:p>
          <a:p>
            <a:pPr marL="742950" lvl="1" indent="-285750">
              <a:buFont typeface="Wingdings" panose="05000000000000000000" pitchFamily="2" charset="2"/>
              <a:buChar char="§"/>
            </a:pPr>
            <a:r>
              <a:rPr lang="en-GB" sz="1400" dirty="0">
                <a:solidFill>
                  <a:srgbClr val="626262"/>
                </a:solidFill>
              </a:rPr>
              <a:t>Element specific, very high sensitivity.</a:t>
            </a:r>
          </a:p>
          <a:p>
            <a:pPr marL="742950" lvl="1" indent="-285750">
              <a:buFont typeface="Wingdings" panose="05000000000000000000" pitchFamily="2" charset="2"/>
              <a:buChar char="§"/>
            </a:pPr>
            <a:r>
              <a:rPr lang="en-GB" sz="1400" b="1" dirty="0">
                <a:solidFill>
                  <a:srgbClr val="626262"/>
                </a:solidFill>
              </a:rPr>
              <a:t>Results hard to interpret! (Spin-Photon interaction indirect).  </a:t>
            </a:r>
          </a:p>
          <a:p>
            <a:pPr marL="742950" lvl="1" indent="-285750">
              <a:buFont typeface="Wingdings" panose="05000000000000000000" pitchFamily="2" charset="2"/>
              <a:buChar char="§"/>
            </a:pPr>
            <a:r>
              <a:rPr lang="en-GB" sz="1400" dirty="0">
                <a:solidFill>
                  <a:srgbClr val="626262"/>
                </a:solidFill>
              </a:rPr>
              <a:t>Light elements are difficult to measure.</a:t>
            </a:r>
          </a:p>
          <a:p>
            <a:pPr marL="742950" lvl="1" indent="-285750">
              <a:buFont typeface="Wingdings" panose="05000000000000000000" pitchFamily="2" charset="2"/>
              <a:buChar char="§"/>
            </a:pPr>
            <a:r>
              <a:rPr lang="en-GB" sz="1400" dirty="0">
                <a:solidFill>
                  <a:srgbClr val="626262"/>
                </a:solidFill>
              </a:rPr>
              <a:t>Soft x-rays highly absorbing.</a:t>
            </a:r>
          </a:p>
          <a:p>
            <a:endParaRPr lang="en-GB" dirty="0"/>
          </a:p>
        </p:txBody>
      </p:sp>
      <p:sp>
        <p:nvSpPr>
          <p:cNvPr id="12" name="TextBox 11">
            <a:extLst>
              <a:ext uri="{FF2B5EF4-FFF2-40B4-BE49-F238E27FC236}">
                <a16:creationId xmlns:a16="http://schemas.microsoft.com/office/drawing/2014/main" id="{4316A2AE-1F28-45DD-AEF8-B642DBD50398}"/>
              </a:ext>
            </a:extLst>
          </p:cNvPr>
          <p:cNvSpPr txBox="1"/>
          <p:nvPr/>
        </p:nvSpPr>
        <p:spPr>
          <a:xfrm>
            <a:off x="108527" y="4553527"/>
            <a:ext cx="6862618" cy="1046440"/>
          </a:xfrm>
          <a:prstGeom prst="rect">
            <a:avLst/>
          </a:prstGeom>
          <a:noFill/>
        </p:spPr>
        <p:txBody>
          <a:bodyPr wrap="square" rtlCol="0">
            <a:spAutoFit/>
          </a:bodyPr>
          <a:lstStyle/>
          <a:p>
            <a:pPr marL="285750" indent="-285750">
              <a:buFont typeface="Wingdings" panose="05000000000000000000" pitchFamily="2" charset="2"/>
              <a:buChar char="§"/>
            </a:pPr>
            <a:r>
              <a:rPr lang="en-GB" sz="2000" dirty="0">
                <a:solidFill>
                  <a:srgbClr val="626262"/>
                </a:solidFill>
              </a:rPr>
              <a:t>Low Energy Muons: </a:t>
            </a:r>
          </a:p>
          <a:p>
            <a:pPr marL="742950" lvl="1" indent="-285750">
              <a:buFont typeface="Wingdings" panose="05000000000000000000" pitchFamily="2" charset="2"/>
              <a:buChar char="§"/>
            </a:pPr>
            <a:r>
              <a:rPr lang="en-GB" sz="1400" dirty="0">
                <a:solidFill>
                  <a:srgbClr val="626262"/>
                </a:solidFill>
              </a:rPr>
              <a:t>Poor depth sensitivity.</a:t>
            </a:r>
          </a:p>
          <a:p>
            <a:pPr marL="742950" lvl="1" indent="-285750">
              <a:buFont typeface="Wingdings" panose="05000000000000000000" pitchFamily="2" charset="2"/>
              <a:buChar char="§"/>
            </a:pPr>
            <a:r>
              <a:rPr lang="en-GB" sz="1400" dirty="0">
                <a:solidFill>
                  <a:srgbClr val="626262"/>
                </a:solidFill>
              </a:rPr>
              <a:t>Difficulties large internal magnetic fields.</a:t>
            </a:r>
          </a:p>
          <a:p>
            <a:pPr marL="742950" lvl="1" indent="-285750">
              <a:buFont typeface="Wingdings" panose="05000000000000000000" pitchFamily="2" charset="2"/>
              <a:buChar char="§"/>
            </a:pPr>
            <a:r>
              <a:rPr lang="en-GB" sz="1400" dirty="0">
                <a:solidFill>
                  <a:srgbClr val="626262"/>
                </a:solidFill>
              </a:rPr>
              <a:t>Fantastic sensitivity to very small magnetic moments.</a:t>
            </a:r>
          </a:p>
        </p:txBody>
      </p:sp>
      <p:sp>
        <p:nvSpPr>
          <p:cNvPr id="2" name="Slide Number Placeholder 1">
            <a:extLst>
              <a:ext uri="{FF2B5EF4-FFF2-40B4-BE49-F238E27FC236}">
                <a16:creationId xmlns:a16="http://schemas.microsoft.com/office/drawing/2014/main" id="{E78319C4-0629-4B2A-81EA-7DB4A65E5F59}"/>
              </a:ext>
            </a:extLst>
          </p:cNvPr>
          <p:cNvSpPr>
            <a:spLocks noGrp="1"/>
          </p:cNvSpPr>
          <p:nvPr>
            <p:ph type="sldNum" sz="quarter" idx="12"/>
          </p:nvPr>
        </p:nvSpPr>
        <p:spPr>
          <a:xfrm>
            <a:off x="9448800" y="6454855"/>
            <a:ext cx="2743200" cy="365125"/>
          </a:xfrm>
        </p:spPr>
        <p:txBody>
          <a:bodyPr/>
          <a:lstStyle/>
          <a:p>
            <a:fld id="{BBAAB195-B577-5546-8349-9DDA93B6129E}" type="slidenum">
              <a:rPr lang="en-US" sz="1800" smtClean="0">
                <a:solidFill>
                  <a:srgbClr val="003088"/>
                </a:solidFill>
              </a:rPr>
              <a:t>39</a:t>
            </a:fld>
            <a:endParaRPr lang="en-US" sz="1800" dirty="0">
              <a:solidFill>
                <a:srgbClr val="003088"/>
              </a:solidFill>
            </a:endParaRPr>
          </a:p>
        </p:txBody>
      </p:sp>
      <p:sp>
        <p:nvSpPr>
          <p:cNvPr id="5" name="TextBox 4">
            <a:extLst>
              <a:ext uri="{FF2B5EF4-FFF2-40B4-BE49-F238E27FC236}">
                <a16:creationId xmlns:a16="http://schemas.microsoft.com/office/drawing/2014/main" id="{709EB114-577B-E941-5661-1855552F84C1}"/>
              </a:ext>
            </a:extLst>
          </p:cNvPr>
          <p:cNvSpPr txBox="1"/>
          <p:nvPr/>
        </p:nvSpPr>
        <p:spPr>
          <a:xfrm>
            <a:off x="3112655" y="6088466"/>
            <a:ext cx="6668655" cy="369332"/>
          </a:xfrm>
          <a:prstGeom prst="rect">
            <a:avLst/>
          </a:prstGeom>
          <a:noFill/>
        </p:spPr>
        <p:txBody>
          <a:bodyPr wrap="square" rtlCol="0">
            <a:spAutoFit/>
          </a:bodyPr>
          <a:lstStyle/>
          <a:p>
            <a:r>
              <a:rPr lang="en-GB" b="1" dirty="0"/>
              <a:t>PNR is an excellent tool to connect all these together!</a:t>
            </a:r>
          </a:p>
        </p:txBody>
      </p:sp>
    </p:spTree>
    <p:extLst>
      <p:ext uri="{BB962C8B-B14F-4D97-AF65-F5344CB8AC3E}">
        <p14:creationId xmlns:p14="http://schemas.microsoft.com/office/powerpoint/2010/main" val="246522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build="p"/>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063"/>
            <a:ext cx="9144000" cy="691037"/>
          </a:xfrm>
        </p:spPr>
        <p:txBody>
          <a:bodyPr/>
          <a:lstStyle/>
          <a:p>
            <a:r>
              <a:rPr lang="en-GB" sz="3600" b="0" dirty="0">
                <a:latin typeface="+mj-lt"/>
              </a:rPr>
              <a:t>Neutron Reflectometry (NR):</a:t>
            </a:r>
          </a:p>
        </p:txBody>
      </p:sp>
      <p:sp>
        <p:nvSpPr>
          <p:cNvPr id="4" name="Content Placeholder 3"/>
          <p:cNvSpPr>
            <a:spLocks noGrp="1"/>
          </p:cNvSpPr>
          <p:nvPr>
            <p:ph idx="1"/>
          </p:nvPr>
        </p:nvSpPr>
        <p:spPr>
          <a:xfrm>
            <a:off x="1025236" y="907991"/>
            <a:ext cx="10095346" cy="4205288"/>
          </a:xfrm>
        </p:spPr>
        <p:txBody>
          <a:bodyPr>
            <a:normAutofit/>
          </a:bodyPr>
          <a:lstStyle/>
          <a:p>
            <a:r>
              <a:rPr lang="en-GB" dirty="0"/>
              <a:t>NR measures the </a:t>
            </a:r>
            <a:r>
              <a:rPr lang="en-GB" dirty="0">
                <a:solidFill>
                  <a:srgbClr val="003088"/>
                </a:solidFill>
              </a:rPr>
              <a:t>nuclear</a:t>
            </a:r>
            <a:r>
              <a:rPr lang="en-GB" dirty="0"/>
              <a:t> scattering length density profile.</a:t>
            </a:r>
          </a:p>
          <a:p>
            <a:endParaRPr lang="en-GB" sz="2400" dirty="0"/>
          </a:p>
          <a:p>
            <a:endParaRPr lang="en-GB" sz="2400" dirty="0"/>
          </a:p>
          <a:p>
            <a:endParaRPr lang="en-GB" sz="2400" dirty="0"/>
          </a:p>
          <a:p>
            <a:endParaRPr lang="en-GB" sz="2400" dirty="0"/>
          </a:p>
          <a:p>
            <a:pPr marL="0" indent="0">
              <a:buNone/>
            </a:pPr>
            <a:endParaRPr lang="en-GB" sz="2400" dirty="0"/>
          </a:p>
          <a:p>
            <a:pPr marL="0" indent="0">
              <a:buNone/>
            </a:pPr>
            <a:endParaRPr lang="en-GB" sz="2400" dirty="0"/>
          </a:p>
          <a:p>
            <a:pPr marL="0" indent="0">
              <a:buNone/>
            </a:pPr>
            <a:endParaRPr lang="en-GB" sz="2400" dirty="0"/>
          </a:p>
          <a:p>
            <a:pPr marL="0" indent="0">
              <a:buNone/>
            </a:pPr>
            <a:endParaRPr lang="en-GB" dirty="0"/>
          </a:p>
        </p:txBody>
      </p:sp>
      <p:sp>
        <p:nvSpPr>
          <p:cNvPr id="3" name="Slide Number Placeholder 2">
            <a:extLst>
              <a:ext uri="{FF2B5EF4-FFF2-40B4-BE49-F238E27FC236}">
                <a16:creationId xmlns:a16="http://schemas.microsoft.com/office/drawing/2014/main" id="{21A9F208-F278-4B03-8898-5525BA73C3C4}"/>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2060"/>
                </a:solidFill>
              </a:rPr>
              <a:t>4</a:t>
            </a:fld>
            <a:endParaRPr lang="en-US" sz="1800" dirty="0">
              <a:solidFill>
                <a:srgbClr val="002060"/>
              </a:solidFill>
            </a:endParaRPr>
          </a:p>
        </p:txBody>
      </p:sp>
      <p:pic>
        <p:nvPicPr>
          <p:cNvPr id="6" name="Content Placeholder 3">
            <a:extLst>
              <a:ext uri="{FF2B5EF4-FFF2-40B4-BE49-F238E27FC236}">
                <a16:creationId xmlns:a16="http://schemas.microsoft.com/office/drawing/2014/main" id="{54A1BE50-361A-D651-8201-896A1347CA0C}"/>
              </a:ext>
            </a:extLst>
          </p:cNvPr>
          <p:cNvPicPr>
            <a:picLocks noChangeAspect="1"/>
          </p:cNvPicPr>
          <p:nvPr/>
        </p:nvPicPr>
        <p:blipFill>
          <a:blip r:embed="rId2"/>
          <a:stretch>
            <a:fillRect/>
          </a:stretch>
        </p:blipFill>
        <p:spPr>
          <a:xfrm>
            <a:off x="4556236" y="1692842"/>
            <a:ext cx="3033346" cy="3033346"/>
          </a:xfrm>
          <a:prstGeom prst="rect">
            <a:avLst/>
          </a:prstGeom>
        </p:spPr>
      </p:pic>
      <p:sp>
        <p:nvSpPr>
          <p:cNvPr id="7" name="TextBox 6">
            <a:extLst>
              <a:ext uri="{FF2B5EF4-FFF2-40B4-BE49-F238E27FC236}">
                <a16:creationId xmlns:a16="http://schemas.microsoft.com/office/drawing/2014/main" id="{A0DB18E3-2531-CC48-E81F-D72A28A15D4B}"/>
              </a:ext>
            </a:extLst>
          </p:cNvPr>
          <p:cNvSpPr txBox="1"/>
          <p:nvPr/>
        </p:nvSpPr>
        <p:spPr>
          <a:xfrm>
            <a:off x="3362435" y="5250796"/>
            <a:ext cx="8367745" cy="369332"/>
          </a:xfrm>
          <a:prstGeom prst="rect">
            <a:avLst/>
          </a:prstGeom>
          <a:noFill/>
        </p:spPr>
        <p:txBody>
          <a:bodyPr wrap="square" rtlCol="0">
            <a:spAutoFit/>
          </a:bodyPr>
          <a:lstStyle/>
          <a:p>
            <a:r>
              <a:rPr lang="en-GB" dirty="0"/>
              <a:t>Some basic principles, but by no way exhaustive!</a:t>
            </a:r>
          </a:p>
        </p:txBody>
      </p:sp>
    </p:spTree>
    <p:extLst>
      <p:ext uri="{BB962C8B-B14F-4D97-AF65-F5344CB8AC3E}">
        <p14:creationId xmlns:p14="http://schemas.microsoft.com/office/powerpoint/2010/main" val="1465008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0"/>
            <a:ext cx="12192000" cy="803564"/>
          </a:xfrm>
        </p:spPr>
        <p:txBody>
          <a:bodyPr/>
          <a:lstStyle/>
          <a:p>
            <a:r>
              <a:rPr lang="en-GB" altLang="en-US" sz="3000" b="0" dirty="0">
                <a:latin typeface="Helvetica" panose="020B0604020202020204" pitchFamily="34" charset="0"/>
                <a:cs typeface="Helvetica" panose="020B0604020202020204" pitchFamily="34" charset="0"/>
              </a:rPr>
              <a:t>What kind of </a:t>
            </a:r>
            <a:r>
              <a:rPr lang="en-GB" altLang="en-US" sz="3000" dirty="0">
                <a:latin typeface="Helvetica" panose="020B0604020202020204" pitchFamily="34" charset="0"/>
                <a:cs typeface="Helvetica" panose="020B0604020202020204" pitchFamily="34" charset="0"/>
              </a:rPr>
              <a:t>PRACTICAL </a:t>
            </a:r>
            <a:r>
              <a:rPr lang="en-GB" altLang="en-US" sz="3000" b="0" dirty="0">
                <a:latin typeface="Helvetica" panose="020B0604020202020204" pitchFamily="34" charset="0"/>
                <a:cs typeface="Helvetica" panose="020B0604020202020204" pitchFamily="34" charset="0"/>
              </a:rPr>
              <a:t>scientific information can be obtained PNR:</a:t>
            </a:r>
          </a:p>
        </p:txBody>
      </p:sp>
      <p:sp>
        <p:nvSpPr>
          <p:cNvPr id="3" name="Content Placeholder 2"/>
          <p:cNvSpPr>
            <a:spLocks noGrp="1"/>
          </p:cNvSpPr>
          <p:nvPr>
            <p:ph idx="1"/>
          </p:nvPr>
        </p:nvSpPr>
        <p:spPr>
          <a:xfrm>
            <a:off x="203200" y="803565"/>
            <a:ext cx="11693236" cy="1136072"/>
          </a:xfrm>
          <a:ln w="44450">
            <a:noFill/>
          </a:ln>
        </p:spPr>
        <p:txBody>
          <a:bodyPr>
            <a:normAutofit/>
          </a:bodyPr>
          <a:lstStyle/>
          <a:p>
            <a:pPr marL="0" indent="0" algn="ctr">
              <a:buNone/>
              <a:defRPr/>
            </a:pPr>
            <a:r>
              <a:rPr lang="en-GB" sz="2400" b="1" dirty="0">
                <a:latin typeface="Helvetica" panose="020B0604020202020204" pitchFamily="34" charset="0"/>
                <a:cs typeface="Helvetica" panose="020B0604020202020204" pitchFamily="34" charset="0"/>
              </a:rPr>
              <a:t>Polarised Specular Reflectivity provides both the chemical/nuclear (isotopic) and the </a:t>
            </a:r>
            <a:r>
              <a:rPr lang="en-GB" sz="2400" b="1" dirty="0">
                <a:solidFill>
                  <a:srgbClr val="6600FF"/>
                </a:solidFill>
                <a:latin typeface="Helvetica" panose="020B0604020202020204" pitchFamily="34" charset="0"/>
                <a:cs typeface="Helvetica" panose="020B0604020202020204" pitchFamily="34" charset="0"/>
              </a:rPr>
              <a:t>Magnetic</a:t>
            </a:r>
            <a:r>
              <a:rPr lang="en-GB" sz="2400" b="1" dirty="0">
                <a:latin typeface="Helvetica" panose="020B0604020202020204" pitchFamily="34" charset="0"/>
                <a:cs typeface="Helvetica" panose="020B0604020202020204" pitchFamily="34" charset="0"/>
              </a:rPr>
              <a:t> </a:t>
            </a:r>
            <a:r>
              <a:rPr lang="en-GB" sz="2400" b="1" dirty="0">
                <a:solidFill>
                  <a:srgbClr val="6600FF"/>
                </a:solidFill>
                <a:latin typeface="Helvetica" panose="020B0604020202020204" pitchFamily="34" charset="0"/>
                <a:cs typeface="Helvetica" panose="020B0604020202020204" pitchFamily="34" charset="0"/>
              </a:rPr>
              <a:t>scattering length density depth profile </a:t>
            </a:r>
            <a:r>
              <a:rPr lang="en-GB" sz="2400" b="1" dirty="0">
                <a:latin typeface="Helvetica" panose="020B0604020202020204" pitchFamily="34" charset="0"/>
                <a:cs typeface="Helvetica" panose="020B0604020202020204" pitchFamily="34" charset="0"/>
              </a:rPr>
              <a:t>along the surface normal with a spatial resolution approaching half a nanometer (nm).</a:t>
            </a:r>
          </a:p>
        </p:txBody>
      </p:sp>
      <p:sp>
        <p:nvSpPr>
          <p:cNvPr id="5" name="Rectangle 4"/>
          <p:cNvSpPr/>
          <p:nvPr/>
        </p:nvSpPr>
        <p:spPr>
          <a:xfrm>
            <a:off x="203200" y="701963"/>
            <a:ext cx="11693236" cy="1339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2" name="TextBox 1">
            <a:extLst>
              <a:ext uri="{FF2B5EF4-FFF2-40B4-BE49-F238E27FC236}">
                <a16:creationId xmlns:a16="http://schemas.microsoft.com/office/drawing/2014/main" id="{32C98B89-FC75-4F9C-BD77-7DC33BE281FE}"/>
              </a:ext>
            </a:extLst>
          </p:cNvPr>
          <p:cNvSpPr txBox="1"/>
          <p:nvPr/>
        </p:nvSpPr>
        <p:spPr>
          <a:xfrm>
            <a:off x="203199" y="2152071"/>
            <a:ext cx="11693237" cy="3323987"/>
          </a:xfrm>
          <a:prstGeom prst="rect">
            <a:avLst/>
          </a:prstGeom>
          <a:noFill/>
        </p:spPr>
        <p:txBody>
          <a:bodyPr wrap="square" rtlCol="0">
            <a:spAutoFit/>
          </a:bodyPr>
          <a:lstStyle/>
          <a:p>
            <a:pPr>
              <a:defRPr/>
            </a:pPr>
            <a:r>
              <a:rPr lang="en-GB" sz="1200" b="1" dirty="0">
                <a:solidFill>
                  <a:srgbClr val="626262"/>
                </a:solidFill>
              </a:rPr>
              <a:t>1. </a:t>
            </a:r>
            <a:r>
              <a:rPr lang="en-GB" sz="1400" dirty="0">
                <a:solidFill>
                  <a:srgbClr val="626262"/>
                </a:solidFill>
                <a:latin typeface="Helvetica" panose="020B0604020202020204" pitchFamily="34" charset="0"/>
                <a:cs typeface="Helvetica" panose="020B0604020202020204" pitchFamily="34" charset="0"/>
              </a:rPr>
              <a:t>In NR you get three basic parameters assuming a box model is used to construct the SLD profile: </a:t>
            </a:r>
          </a:p>
          <a:p>
            <a:pPr>
              <a:buAutoNum type="arabicPeriod"/>
              <a:defRPr/>
            </a:pPr>
            <a:endParaRPr lang="en-GB" sz="1400" dirty="0">
              <a:solidFill>
                <a:srgbClr val="626262"/>
              </a:solidFill>
              <a:latin typeface="Helvetica" panose="020B0604020202020204" pitchFamily="34" charset="0"/>
              <a:cs typeface="Helvetica" panose="020B0604020202020204" pitchFamily="34" charset="0"/>
            </a:endParaRPr>
          </a:p>
          <a:p>
            <a:pPr algn="ctr">
              <a:defRPr/>
            </a:pPr>
            <a:r>
              <a:rPr lang="en-GB" sz="1600" dirty="0">
                <a:solidFill>
                  <a:srgbClr val="1E5DF8"/>
                </a:solidFill>
                <a:latin typeface="Helvetica" panose="020B0604020202020204" pitchFamily="34" charset="0"/>
                <a:cs typeface="Helvetica" panose="020B0604020202020204" pitchFamily="34" charset="0"/>
              </a:rPr>
              <a:t>=&gt; essentially </a:t>
            </a:r>
            <a:r>
              <a:rPr lang="en-GB" sz="1600" b="1" u="sng" dirty="0">
                <a:solidFill>
                  <a:srgbClr val="1E5DF8"/>
                </a:solidFill>
                <a:latin typeface="Helvetica" panose="020B0604020202020204" pitchFamily="34" charset="0"/>
                <a:cs typeface="Helvetica" panose="020B0604020202020204" pitchFamily="34" charset="0"/>
              </a:rPr>
              <a:t>thickness, roughness, density (nSLD).</a:t>
            </a:r>
          </a:p>
          <a:p>
            <a:pPr marL="0" indent="0">
              <a:buNone/>
              <a:defRPr/>
            </a:pPr>
            <a:endParaRPr lang="en-GB" sz="1200" dirty="0">
              <a:solidFill>
                <a:srgbClr val="626262"/>
              </a:solidFill>
              <a:latin typeface="Helvetica" panose="020B0604020202020204" pitchFamily="34" charset="0"/>
              <a:cs typeface="Helvetica" panose="020B0604020202020204" pitchFamily="34" charset="0"/>
            </a:endParaRPr>
          </a:p>
          <a:p>
            <a:pPr marL="0" indent="0">
              <a:buNone/>
              <a:defRPr/>
            </a:pPr>
            <a:r>
              <a:rPr lang="en-GB" sz="1400" dirty="0">
                <a:solidFill>
                  <a:srgbClr val="626262"/>
                </a:solidFill>
                <a:latin typeface="Helvetica" panose="020B0604020202020204" pitchFamily="34" charset="0"/>
                <a:cs typeface="Helvetica" panose="020B0604020202020204" pitchFamily="34" charset="0"/>
              </a:rPr>
              <a:t>2. In PNR these are joined by three more magnetic parameters:</a:t>
            </a:r>
          </a:p>
          <a:p>
            <a:pPr marL="0" indent="0">
              <a:buNone/>
              <a:defRPr/>
            </a:pPr>
            <a:endParaRPr lang="en-GB" sz="1400" dirty="0">
              <a:solidFill>
                <a:srgbClr val="626262"/>
              </a:solidFill>
              <a:latin typeface="Helvetica" panose="020B0604020202020204" pitchFamily="34" charset="0"/>
              <a:cs typeface="Helvetica" panose="020B0604020202020204" pitchFamily="34" charset="0"/>
            </a:endParaRPr>
          </a:p>
          <a:p>
            <a:pPr marL="0" indent="0" algn="ctr">
              <a:buNone/>
              <a:defRPr/>
            </a:pPr>
            <a:r>
              <a:rPr lang="en-GB" sz="1600" dirty="0">
                <a:solidFill>
                  <a:srgbClr val="1E5DF8"/>
                </a:solidFill>
                <a:latin typeface="Helvetica" panose="020B0604020202020204" pitchFamily="34" charset="0"/>
                <a:cs typeface="Helvetica" panose="020B0604020202020204" pitchFamily="34" charset="0"/>
              </a:rPr>
              <a:t>=&gt; essentially </a:t>
            </a:r>
            <a:r>
              <a:rPr lang="en-GB" sz="1600" b="1" u="sng" dirty="0">
                <a:solidFill>
                  <a:srgbClr val="1E5DF8"/>
                </a:solidFill>
                <a:latin typeface="Helvetica" panose="020B0604020202020204" pitchFamily="34" charset="0"/>
                <a:cs typeface="Helvetica" panose="020B0604020202020204" pitchFamily="34" charset="0"/>
              </a:rPr>
              <a:t>magnetic thickness, magnetic roughness and </a:t>
            </a:r>
            <a:r>
              <a:rPr lang="en-GB" sz="1600" b="1" u="sng" dirty="0" err="1">
                <a:solidFill>
                  <a:srgbClr val="1E5DF8"/>
                </a:solidFill>
                <a:latin typeface="Helvetica" panose="020B0604020202020204" pitchFamily="34" charset="0"/>
                <a:cs typeface="Helvetica" panose="020B0604020202020204" pitchFamily="34" charset="0"/>
              </a:rPr>
              <a:t>magentic</a:t>
            </a:r>
            <a:r>
              <a:rPr lang="en-GB" sz="1600" b="1" u="sng" dirty="0">
                <a:solidFill>
                  <a:srgbClr val="1E5DF8"/>
                </a:solidFill>
                <a:latin typeface="Helvetica" panose="020B0604020202020204" pitchFamily="34" charset="0"/>
                <a:cs typeface="Helvetica" panose="020B0604020202020204" pitchFamily="34" charset="0"/>
              </a:rPr>
              <a:t> density (mSLD).</a:t>
            </a:r>
          </a:p>
          <a:p>
            <a:pPr marL="0" indent="0">
              <a:buNone/>
              <a:defRPr/>
            </a:pPr>
            <a:endParaRPr lang="en-GB" sz="1400" dirty="0">
              <a:solidFill>
                <a:srgbClr val="626262"/>
              </a:solidFill>
              <a:latin typeface="Helvetica" panose="020B0604020202020204" pitchFamily="34" charset="0"/>
              <a:cs typeface="Helvetica" panose="020B0604020202020204" pitchFamily="34" charset="0"/>
            </a:endParaRPr>
          </a:p>
          <a:p>
            <a:pPr lvl="1">
              <a:buFontTx/>
              <a:buAutoNum type="alphaLcParenR"/>
              <a:defRPr/>
            </a:pPr>
            <a:r>
              <a:rPr lang="en-GB" sz="1400" b="1" dirty="0">
                <a:solidFill>
                  <a:srgbClr val="626262"/>
                </a:solidFill>
                <a:latin typeface="Helvetica" panose="020B0604020202020204" pitchFamily="34" charset="0"/>
                <a:cs typeface="Helvetica" panose="020B0604020202020204" pitchFamily="34" charset="0"/>
              </a:rPr>
              <a:t> Magnetic thickness: </a:t>
            </a:r>
            <a:r>
              <a:rPr lang="en-GB" sz="1400" dirty="0">
                <a:solidFill>
                  <a:srgbClr val="626262"/>
                </a:solidFill>
                <a:latin typeface="Helvetica" panose="020B0604020202020204" pitchFamily="34" charset="0"/>
                <a:cs typeface="Helvetica" panose="020B0604020202020204" pitchFamily="34" charset="0"/>
              </a:rPr>
              <a:t>Magnetic dead layers, </a:t>
            </a:r>
            <a:r>
              <a:rPr lang="en-US" sz="1400" dirty="0">
                <a:solidFill>
                  <a:srgbClr val="626262"/>
                </a:solidFill>
                <a:latin typeface="Helvetica" panose="020B0604020202020204" pitchFamily="34" charset="0"/>
                <a:cs typeface="Helvetica" panose="020B0604020202020204" pitchFamily="34" charset="0"/>
              </a:rPr>
              <a:t>magnetic proximity effects, topological insulators.</a:t>
            </a:r>
          </a:p>
          <a:p>
            <a:pPr lvl="1">
              <a:buFontTx/>
              <a:buAutoNum type="alphaLcParenR"/>
              <a:defRPr/>
            </a:pPr>
            <a:endParaRPr lang="en-GB" sz="1400" dirty="0">
              <a:solidFill>
                <a:srgbClr val="626262"/>
              </a:solidFill>
              <a:latin typeface="Helvetica" panose="020B0604020202020204" pitchFamily="34" charset="0"/>
              <a:cs typeface="Helvetica" panose="020B0604020202020204" pitchFamily="34" charset="0"/>
            </a:endParaRPr>
          </a:p>
          <a:p>
            <a:pPr lvl="1">
              <a:buFontTx/>
              <a:buAutoNum type="alphaLcParenR"/>
              <a:defRPr/>
            </a:pPr>
            <a:r>
              <a:rPr lang="en-GB" sz="1400" b="1" dirty="0">
                <a:solidFill>
                  <a:srgbClr val="626262"/>
                </a:solidFill>
                <a:latin typeface="Helvetica" panose="020B0604020202020204" pitchFamily="34" charset="0"/>
                <a:cs typeface="Helvetica" panose="020B0604020202020204" pitchFamily="34" charset="0"/>
              </a:rPr>
              <a:t> Magnetic roughness: </a:t>
            </a:r>
            <a:r>
              <a:rPr lang="en-US" sz="1400" dirty="0">
                <a:solidFill>
                  <a:srgbClr val="626262"/>
                </a:solidFill>
                <a:latin typeface="Helvetica" panose="020B0604020202020204" pitchFamily="34" charset="0"/>
                <a:cs typeface="Helvetica" panose="020B0604020202020204" pitchFamily="34" charset="0"/>
              </a:rPr>
              <a:t>Canting, spirals, coupling, superconducting vortices.</a:t>
            </a:r>
          </a:p>
          <a:p>
            <a:pPr lvl="1">
              <a:buFontTx/>
              <a:buAutoNum type="alphaLcParenR"/>
              <a:defRPr/>
            </a:pPr>
            <a:endParaRPr lang="en-US" sz="1400" dirty="0">
              <a:solidFill>
                <a:srgbClr val="626262"/>
              </a:solidFill>
              <a:latin typeface="Helvetica" panose="020B0604020202020204" pitchFamily="34" charset="0"/>
              <a:cs typeface="Helvetica" panose="020B0604020202020204" pitchFamily="34" charset="0"/>
            </a:endParaRPr>
          </a:p>
          <a:p>
            <a:pPr lvl="1">
              <a:buFontTx/>
              <a:buAutoNum type="alphaLcParenR"/>
              <a:defRPr/>
            </a:pPr>
            <a:r>
              <a:rPr lang="en-US" sz="1400" b="1" dirty="0">
                <a:solidFill>
                  <a:srgbClr val="626262"/>
                </a:solidFill>
                <a:latin typeface="Helvetica" panose="020B0604020202020204" pitchFamily="34" charset="0"/>
                <a:cs typeface="Helvetica" panose="020B0604020202020204" pitchFamily="34" charset="0"/>
              </a:rPr>
              <a:t> </a:t>
            </a:r>
            <a:r>
              <a:rPr lang="en-GB" sz="1400" b="1" dirty="0">
                <a:solidFill>
                  <a:srgbClr val="626262"/>
                </a:solidFill>
                <a:latin typeface="Helvetica" panose="020B0604020202020204" pitchFamily="34" charset="0"/>
                <a:cs typeface="Helvetica" panose="020B0604020202020204" pitchFamily="34" charset="0"/>
              </a:rPr>
              <a:t>Magnetic Scattering Length Density</a:t>
            </a:r>
            <a:r>
              <a:rPr lang="en-GB" sz="1400" dirty="0">
                <a:solidFill>
                  <a:srgbClr val="626262"/>
                </a:solidFill>
                <a:latin typeface="Helvetica" panose="020B0604020202020204" pitchFamily="34" charset="0"/>
                <a:cs typeface="Helvetica" panose="020B0604020202020204" pitchFamily="34" charset="0"/>
              </a:rPr>
              <a:t>: Total moment, interlayer coupling (RKKY AF coupled layers), inhomogeneities, magnetic transitions (AF/FM/P). </a:t>
            </a:r>
          </a:p>
          <a:p>
            <a:pPr>
              <a:buFontTx/>
              <a:buAutoNum type="alphaLcParenR"/>
              <a:defRPr/>
            </a:pPr>
            <a:endParaRPr lang="en-GB" sz="1200" dirty="0">
              <a:solidFill>
                <a:srgbClr val="626262"/>
              </a:solidFill>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C17E7C08-B0A7-4D1C-8384-940D6CE20C6A}"/>
              </a:ext>
            </a:extLst>
          </p:cNvPr>
          <p:cNvSpPr txBox="1"/>
          <p:nvPr/>
        </p:nvSpPr>
        <p:spPr>
          <a:xfrm>
            <a:off x="2595419" y="5634181"/>
            <a:ext cx="8950036" cy="369332"/>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626262"/>
                </a:solidFill>
                <a:latin typeface="Helvetica" panose="020B0604020202020204" pitchFamily="34" charset="0"/>
                <a:cs typeface="Helvetica" panose="020B0604020202020204" pitchFamily="34" charset="0"/>
              </a:rPr>
              <a:t>Note: PNR is </a:t>
            </a:r>
            <a:r>
              <a:rPr lang="en-US" sz="1800" u="sng" dirty="0">
                <a:solidFill>
                  <a:srgbClr val="626262"/>
                </a:solidFill>
                <a:latin typeface="Helvetica" panose="020B0604020202020204" pitchFamily="34" charset="0"/>
                <a:cs typeface="Helvetica" panose="020B0604020202020204" pitchFamily="34" charset="0"/>
              </a:rPr>
              <a:t>NOT</a:t>
            </a:r>
            <a:r>
              <a:rPr lang="en-US" sz="1800" dirty="0">
                <a:solidFill>
                  <a:srgbClr val="626262"/>
                </a:solidFill>
                <a:latin typeface="Helvetica" panose="020B0604020202020204" pitchFamily="34" charset="0"/>
                <a:cs typeface="Helvetica" panose="020B0604020202020204" pitchFamily="34" charset="0"/>
              </a:rPr>
              <a:t> sensitive to inter-atomic magnetic order like antiferromagnetism! </a:t>
            </a:r>
          </a:p>
        </p:txBody>
      </p:sp>
      <p:sp>
        <p:nvSpPr>
          <p:cNvPr id="6" name="Slide Number Placeholder 5">
            <a:extLst>
              <a:ext uri="{FF2B5EF4-FFF2-40B4-BE49-F238E27FC236}">
                <a16:creationId xmlns:a16="http://schemas.microsoft.com/office/drawing/2014/main" id="{765AFF94-1563-4B0C-A9F1-92932FCC4858}"/>
              </a:ext>
            </a:extLst>
          </p:cNvPr>
          <p:cNvSpPr>
            <a:spLocks noGrp="1"/>
          </p:cNvSpPr>
          <p:nvPr>
            <p:ph type="sldNum" sz="quarter" idx="12"/>
          </p:nvPr>
        </p:nvSpPr>
        <p:spPr>
          <a:xfrm>
            <a:off x="9448800" y="6459440"/>
            <a:ext cx="2743200" cy="365125"/>
          </a:xfrm>
        </p:spPr>
        <p:txBody>
          <a:bodyPr/>
          <a:lstStyle/>
          <a:p>
            <a:fld id="{BBAAB195-B577-5546-8349-9DDA93B6129E}" type="slidenum">
              <a:rPr lang="en-US" sz="1800" smtClean="0">
                <a:solidFill>
                  <a:srgbClr val="003088"/>
                </a:solidFill>
              </a:rPr>
              <a:t>40</a:t>
            </a:fld>
            <a:endParaRPr lang="en-US" sz="1800" dirty="0">
              <a:solidFill>
                <a:srgbClr val="003088"/>
              </a:solidFill>
            </a:endParaRPr>
          </a:p>
        </p:txBody>
      </p:sp>
    </p:spTree>
    <p:extLst>
      <p:ext uri="{BB962C8B-B14F-4D97-AF65-F5344CB8AC3E}">
        <p14:creationId xmlns:p14="http://schemas.microsoft.com/office/powerpoint/2010/main" val="3123448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312A07-1D1A-4E3B-B12E-26AF57CE6D58}"/>
              </a:ext>
            </a:extLst>
          </p:cNvPr>
          <p:cNvSpPr txBox="1">
            <a:spLocks/>
          </p:cNvSpPr>
          <p:nvPr/>
        </p:nvSpPr>
        <p:spPr bwMode="auto">
          <a:xfrm>
            <a:off x="0" y="1"/>
            <a:ext cx="10668000" cy="47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solidFill>
                  <a:srgbClr val="003088"/>
                </a:solidFill>
              </a:rPr>
              <a:t>Properties of Hysteresis loops (Terminology) </a:t>
            </a:r>
          </a:p>
        </p:txBody>
      </p:sp>
      <p:pic>
        <p:nvPicPr>
          <p:cNvPr id="8" name="Picture 7">
            <a:extLst>
              <a:ext uri="{FF2B5EF4-FFF2-40B4-BE49-F238E27FC236}">
                <a16:creationId xmlns:a16="http://schemas.microsoft.com/office/drawing/2014/main" id="{72193C10-0F68-4A74-BD04-5CA319B43F33}"/>
              </a:ext>
            </a:extLst>
          </p:cNvPr>
          <p:cNvPicPr>
            <a:picLocks noChangeAspect="1"/>
          </p:cNvPicPr>
          <p:nvPr/>
        </p:nvPicPr>
        <p:blipFill>
          <a:blip r:embed="rId2"/>
          <a:stretch>
            <a:fillRect/>
          </a:stretch>
        </p:blipFill>
        <p:spPr>
          <a:xfrm>
            <a:off x="4683659" y="646209"/>
            <a:ext cx="1396566" cy="1321134"/>
          </a:xfrm>
          <a:prstGeom prst="rect">
            <a:avLst/>
          </a:prstGeom>
        </p:spPr>
      </p:pic>
      <p:sp>
        <p:nvSpPr>
          <p:cNvPr id="9" name="TextBox 8">
            <a:extLst>
              <a:ext uri="{FF2B5EF4-FFF2-40B4-BE49-F238E27FC236}">
                <a16:creationId xmlns:a16="http://schemas.microsoft.com/office/drawing/2014/main" id="{D57558D5-F69A-44D3-AACA-7B10E1676897}"/>
              </a:ext>
            </a:extLst>
          </p:cNvPr>
          <p:cNvSpPr txBox="1"/>
          <p:nvPr/>
        </p:nvSpPr>
        <p:spPr>
          <a:xfrm>
            <a:off x="1831824" y="636488"/>
            <a:ext cx="4852657" cy="830997"/>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626262"/>
                </a:solidFill>
              </a:rPr>
              <a:t>Field (</a:t>
            </a:r>
            <a:r>
              <a:rPr lang="en-GB" sz="1600" b="1" dirty="0">
                <a:solidFill>
                  <a:srgbClr val="626262"/>
                </a:solidFill>
              </a:rPr>
              <a:t>H</a:t>
            </a:r>
            <a:r>
              <a:rPr lang="en-GB" sz="1600" dirty="0">
                <a:solidFill>
                  <a:srgbClr val="626262"/>
                </a:solidFill>
              </a:rPr>
              <a:t>) and Moment (</a:t>
            </a:r>
            <a:r>
              <a:rPr lang="en-GB" sz="1600" b="1" dirty="0">
                <a:solidFill>
                  <a:srgbClr val="626262"/>
                </a:solidFill>
              </a:rPr>
              <a:t>M</a:t>
            </a:r>
            <a:r>
              <a:rPr lang="en-GB" sz="1600" dirty="0">
                <a:solidFill>
                  <a:srgbClr val="626262"/>
                </a:solidFill>
              </a:rPr>
              <a:t>)</a:t>
            </a:r>
          </a:p>
          <a:p>
            <a:endParaRPr lang="en-GB" sz="800" dirty="0">
              <a:solidFill>
                <a:srgbClr val="626262"/>
              </a:solidFill>
            </a:endParaRPr>
          </a:p>
          <a:p>
            <a:pPr lvl="1"/>
            <a:r>
              <a:rPr lang="en-GB" sz="1600" dirty="0">
                <a:solidFill>
                  <a:srgbClr val="626262"/>
                </a:solidFill>
              </a:rPr>
              <a:t>SQUID, VSM  (PNR/PA!)</a:t>
            </a:r>
          </a:p>
          <a:p>
            <a:pPr lvl="1"/>
            <a:endParaRPr lang="en-GB" sz="800" dirty="0"/>
          </a:p>
        </p:txBody>
      </p:sp>
      <p:sp>
        <p:nvSpPr>
          <p:cNvPr id="11" name="TextBox 10">
            <a:extLst>
              <a:ext uri="{FF2B5EF4-FFF2-40B4-BE49-F238E27FC236}">
                <a16:creationId xmlns:a16="http://schemas.microsoft.com/office/drawing/2014/main" id="{FC645E4D-D3A3-4AB6-A8FC-D86A56F04A08}"/>
              </a:ext>
            </a:extLst>
          </p:cNvPr>
          <p:cNvSpPr txBox="1"/>
          <p:nvPr/>
        </p:nvSpPr>
        <p:spPr>
          <a:xfrm>
            <a:off x="7323225" y="6396119"/>
            <a:ext cx="4626320" cy="646331"/>
          </a:xfrm>
          <a:prstGeom prst="rect">
            <a:avLst/>
          </a:prstGeom>
          <a:noFill/>
        </p:spPr>
        <p:txBody>
          <a:bodyPr wrap="square">
            <a:spAutoFit/>
          </a:bodyPr>
          <a:lstStyle/>
          <a:p>
            <a:pPr marL="171450" indent="-171450">
              <a:buFont typeface="Arial" panose="020B0604020202020204" pitchFamily="34" charset="0"/>
              <a:buChar char="•"/>
            </a:pPr>
            <a:r>
              <a:rPr lang="en-GB" sz="1200" dirty="0">
                <a:solidFill>
                  <a:srgbClr val="626262"/>
                </a:solidFill>
                <a:latin typeface="Arial" panose="020B0604020202020204" pitchFamily="34" charset="0"/>
                <a:cs typeface="Arial" panose="020B0604020202020204" pitchFamily="34" charset="0"/>
              </a:rPr>
              <a:t>C. J . Kinane </a:t>
            </a:r>
            <a:r>
              <a:rPr lang="en-GB" sz="1200" i="1" dirty="0">
                <a:solidFill>
                  <a:srgbClr val="626262"/>
                </a:solidFill>
                <a:latin typeface="Arial" panose="020B0604020202020204" pitchFamily="34" charset="0"/>
                <a:cs typeface="Arial" panose="020B0604020202020204" pitchFamily="34" charset="0"/>
              </a:rPr>
              <a:t>et al. </a:t>
            </a:r>
            <a:r>
              <a:rPr lang="en-GB" sz="1200" dirty="0">
                <a:solidFill>
                  <a:srgbClr val="626262"/>
                </a:solidFill>
                <a:latin typeface="Arial" panose="020B0604020202020204" pitchFamily="34" charset="0"/>
                <a:cs typeface="Arial" panose="020B0604020202020204" pitchFamily="34" charset="0"/>
              </a:rPr>
              <a:t>New Journal of Physics 16 (2014) 113073</a:t>
            </a:r>
          </a:p>
          <a:p>
            <a:pPr marL="171450" indent="-171450">
              <a:buFont typeface="Arial" panose="020B0604020202020204" pitchFamily="34" charset="0"/>
              <a:buChar char="•"/>
            </a:pPr>
            <a:r>
              <a:rPr lang="en-GB" sz="1200" dirty="0">
                <a:solidFill>
                  <a:srgbClr val="626262"/>
                </a:solidFill>
                <a:latin typeface="Arial" panose="020B0604020202020204" pitchFamily="34" charset="0"/>
                <a:cs typeface="Arial" panose="020B0604020202020204" pitchFamily="34" charset="0"/>
              </a:rPr>
              <a:t>O Inyang </a:t>
            </a:r>
            <a:r>
              <a:rPr lang="en-GB" sz="1200" i="1" dirty="0">
                <a:solidFill>
                  <a:srgbClr val="626262"/>
                </a:solidFill>
                <a:latin typeface="Arial" panose="020B0604020202020204" pitchFamily="34" charset="0"/>
                <a:cs typeface="Arial" panose="020B0604020202020204" pitchFamily="34" charset="0"/>
              </a:rPr>
              <a:t>et al</a:t>
            </a:r>
            <a:r>
              <a:rPr lang="en-GB" sz="1200" dirty="0">
                <a:solidFill>
                  <a:srgbClr val="626262"/>
                </a:solidFill>
                <a:latin typeface="Arial" panose="020B0604020202020204" pitchFamily="34" charset="0"/>
                <a:cs typeface="Arial" panose="020B0604020202020204" pitchFamily="34" charset="0"/>
              </a:rPr>
              <a:t>,  PRB 100, 174418 (2019)</a:t>
            </a:r>
          </a:p>
          <a:p>
            <a:pPr marL="285750" indent="-285750">
              <a:buFont typeface="Arial" panose="020B0604020202020204" pitchFamily="34" charset="0"/>
              <a:buChar char="•"/>
            </a:pPr>
            <a:endParaRPr lang="en-GB" sz="1200" dirty="0"/>
          </a:p>
        </p:txBody>
      </p:sp>
      <p:pic>
        <p:nvPicPr>
          <p:cNvPr id="20" name="Picture 19">
            <a:extLst>
              <a:ext uri="{FF2B5EF4-FFF2-40B4-BE49-F238E27FC236}">
                <a16:creationId xmlns:a16="http://schemas.microsoft.com/office/drawing/2014/main" id="{0EDF350E-2272-4B62-98A8-DB67307F0FB1}"/>
              </a:ext>
            </a:extLst>
          </p:cNvPr>
          <p:cNvPicPr>
            <a:picLocks noChangeAspect="1"/>
          </p:cNvPicPr>
          <p:nvPr/>
        </p:nvPicPr>
        <p:blipFill>
          <a:blip r:embed="rId3"/>
          <a:stretch>
            <a:fillRect/>
          </a:stretch>
        </p:blipFill>
        <p:spPr>
          <a:xfrm>
            <a:off x="8323079" y="679529"/>
            <a:ext cx="1904395" cy="1235468"/>
          </a:xfrm>
          <a:prstGeom prst="rect">
            <a:avLst/>
          </a:prstGeom>
        </p:spPr>
      </p:pic>
      <p:sp>
        <p:nvSpPr>
          <p:cNvPr id="22" name="TextBox 21">
            <a:extLst>
              <a:ext uri="{FF2B5EF4-FFF2-40B4-BE49-F238E27FC236}">
                <a16:creationId xmlns:a16="http://schemas.microsoft.com/office/drawing/2014/main" id="{EB9318D2-2A07-4F29-B784-D524CF9AF929}"/>
              </a:ext>
            </a:extLst>
          </p:cNvPr>
          <p:cNvSpPr txBox="1"/>
          <p:nvPr/>
        </p:nvSpPr>
        <p:spPr>
          <a:xfrm>
            <a:off x="6114108" y="645535"/>
            <a:ext cx="2109457" cy="1231106"/>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626262"/>
                </a:solidFill>
              </a:rPr>
              <a:t>Relative response to Field (</a:t>
            </a:r>
            <a:r>
              <a:rPr lang="en-GB" sz="1600" b="1" dirty="0">
                <a:solidFill>
                  <a:srgbClr val="626262"/>
                </a:solidFill>
              </a:rPr>
              <a:t>H</a:t>
            </a:r>
            <a:r>
              <a:rPr lang="en-GB" sz="1600" dirty="0">
                <a:solidFill>
                  <a:srgbClr val="626262"/>
                </a:solidFill>
              </a:rPr>
              <a:t>) only </a:t>
            </a:r>
          </a:p>
          <a:p>
            <a:pPr marL="285750" indent="-285750">
              <a:buFont typeface="Arial" panose="020B0604020202020204" pitchFamily="34" charset="0"/>
              <a:buChar char="•"/>
            </a:pPr>
            <a:endParaRPr lang="en-GB" sz="800" dirty="0">
              <a:solidFill>
                <a:srgbClr val="626262"/>
              </a:solidFill>
            </a:endParaRPr>
          </a:p>
          <a:p>
            <a:pPr lvl="1"/>
            <a:r>
              <a:rPr lang="en-GB" sz="1600" dirty="0">
                <a:solidFill>
                  <a:srgbClr val="626262"/>
                </a:solidFill>
              </a:rPr>
              <a:t>MOKE, XMCD  </a:t>
            </a:r>
          </a:p>
          <a:p>
            <a:endParaRPr lang="en-GB" dirty="0"/>
          </a:p>
        </p:txBody>
      </p:sp>
      <p:grpSp>
        <p:nvGrpSpPr>
          <p:cNvPr id="7" name="Group 6">
            <a:extLst>
              <a:ext uri="{FF2B5EF4-FFF2-40B4-BE49-F238E27FC236}">
                <a16:creationId xmlns:a16="http://schemas.microsoft.com/office/drawing/2014/main" id="{40DD8FA2-B380-42A3-90AC-B291710A0CAD}"/>
              </a:ext>
            </a:extLst>
          </p:cNvPr>
          <p:cNvGrpSpPr/>
          <p:nvPr/>
        </p:nvGrpSpPr>
        <p:grpSpPr>
          <a:xfrm>
            <a:off x="1567264" y="2083896"/>
            <a:ext cx="8181905" cy="2589293"/>
            <a:chOff x="1705069" y="1865013"/>
            <a:chExt cx="8181905" cy="2589293"/>
          </a:xfrm>
        </p:grpSpPr>
        <p:pic>
          <p:nvPicPr>
            <p:cNvPr id="17" name="Picture 16">
              <a:extLst>
                <a:ext uri="{FF2B5EF4-FFF2-40B4-BE49-F238E27FC236}">
                  <a16:creationId xmlns:a16="http://schemas.microsoft.com/office/drawing/2014/main" id="{625D8D2A-7A83-41C1-838B-BAD93187415E}"/>
                </a:ext>
              </a:extLst>
            </p:cNvPr>
            <p:cNvPicPr>
              <a:picLocks noChangeAspect="1"/>
            </p:cNvPicPr>
            <p:nvPr/>
          </p:nvPicPr>
          <p:blipFill>
            <a:blip r:embed="rId4"/>
            <a:stretch>
              <a:fillRect/>
            </a:stretch>
          </p:blipFill>
          <p:spPr>
            <a:xfrm>
              <a:off x="6980858" y="2257283"/>
              <a:ext cx="2906116" cy="2197023"/>
            </a:xfrm>
            <a:prstGeom prst="rect">
              <a:avLst/>
            </a:prstGeom>
          </p:spPr>
        </p:pic>
        <p:sp>
          <p:nvSpPr>
            <p:cNvPr id="23" name="TextBox 22">
              <a:extLst>
                <a:ext uri="{FF2B5EF4-FFF2-40B4-BE49-F238E27FC236}">
                  <a16:creationId xmlns:a16="http://schemas.microsoft.com/office/drawing/2014/main" id="{EC88D304-B1F9-437C-908D-054B5B3C0F84}"/>
                </a:ext>
              </a:extLst>
            </p:cNvPr>
            <p:cNvSpPr txBox="1"/>
            <p:nvPr/>
          </p:nvSpPr>
          <p:spPr>
            <a:xfrm>
              <a:off x="1705069" y="1865013"/>
              <a:ext cx="5332492" cy="369332"/>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626262"/>
                  </a:solidFill>
                </a:rPr>
                <a:t>Magnetisation vs Temperature - (</a:t>
              </a:r>
              <a:r>
                <a:rPr lang="en-GB" b="1" dirty="0">
                  <a:solidFill>
                    <a:srgbClr val="626262"/>
                  </a:solidFill>
                </a:rPr>
                <a:t>M</a:t>
              </a:r>
              <a:r>
                <a:rPr lang="en-GB" dirty="0">
                  <a:solidFill>
                    <a:srgbClr val="626262"/>
                  </a:solidFill>
                </a:rPr>
                <a:t>vsT)</a:t>
              </a:r>
            </a:p>
          </p:txBody>
        </p:sp>
        <p:grpSp>
          <p:nvGrpSpPr>
            <p:cNvPr id="6" name="Group 5">
              <a:extLst>
                <a:ext uri="{FF2B5EF4-FFF2-40B4-BE49-F238E27FC236}">
                  <a16:creationId xmlns:a16="http://schemas.microsoft.com/office/drawing/2014/main" id="{14BDED21-D00E-4219-9561-601891C72CA9}"/>
                </a:ext>
              </a:extLst>
            </p:cNvPr>
            <p:cNvGrpSpPr/>
            <p:nvPr/>
          </p:nvGrpSpPr>
          <p:grpSpPr>
            <a:xfrm>
              <a:off x="2013527" y="1865013"/>
              <a:ext cx="4257964" cy="2381063"/>
              <a:chOff x="2013527" y="1865013"/>
              <a:chExt cx="4257964" cy="2381063"/>
            </a:xfrm>
          </p:grpSpPr>
          <p:pic>
            <p:nvPicPr>
              <p:cNvPr id="19" name="Picture 18">
                <a:extLst>
                  <a:ext uri="{FF2B5EF4-FFF2-40B4-BE49-F238E27FC236}">
                    <a16:creationId xmlns:a16="http://schemas.microsoft.com/office/drawing/2014/main" id="{565E5257-C317-4D23-AFEC-21E0CF1386DA}"/>
                  </a:ext>
                </a:extLst>
              </p:cNvPr>
              <p:cNvPicPr>
                <a:picLocks noChangeAspect="1"/>
              </p:cNvPicPr>
              <p:nvPr/>
            </p:nvPicPr>
            <p:blipFill>
              <a:blip r:embed="rId5"/>
              <a:stretch>
                <a:fillRect/>
              </a:stretch>
            </p:blipFill>
            <p:spPr>
              <a:xfrm>
                <a:off x="2691898" y="2293876"/>
                <a:ext cx="2839564" cy="1952200"/>
              </a:xfrm>
              <a:prstGeom prst="rect">
                <a:avLst/>
              </a:prstGeom>
            </p:spPr>
          </p:pic>
          <p:sp>
            <p:nvSpPr>
              <p:cNvPr id="3" name="Rectangle 2">
                <a:extLst>
                  <a:ext uri="{FF2B5EF4-FFF2-40B4-BE49-F238E27FC236}">
                    <a16:creationId xmlns:a16="http://schemas.microsoft.com/office/drawing/2014/main" id="{058507B4-16A7-41D6-A455-DB8AA934B810}"/>
                  </a:ext>
                </a:extLst>
              </p:cNvPr>
              <p:cNvSpPr/>
              <p:nvPr/>
            </p:nvSpPr>
            <p:spPr>
              <a:xfrm>
                <a:off x="2013527" y="1865013"/>
                <a:ext cx="4257964" cy="42886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 name="Group 9">
            <a:extLst>
              <a:ext uri="{FF2B5EF4-FFF2-40B4-BE49-F238E27FC236}">
                <a16:creationId xmlns:a16="http://schemas.microsoft.com/office/drawing/2014/main" id="{02E79BCD-8C7D-43DA-85CE-6CAF4D0AA43E}"/>
              </a:ext>
            </a:extLst>
          </p:cNvPr>
          <p:cNvGrpSpPr/>
          <p:nvPr/>
        </p:nvGrpSpPr>
        <p:grpSpPr>
          <a:xfrm>
            <a:off x="1733699" y="4673967"/>
            <a:ext cx="10016790" cy="1937440"/>
            <a:chOff x="1750338" y="4345665"/>
            <a:chExt cx="10016790" cy="1937440"/>
          </a:xfrm>
        </p:grpSpPr>
        <p:pic>
          <p:nvPicPr>
            <p:cNvPr id="15" name="Picture 14">
              <a:extLst>
                <a:ext uri="{FF2B5EF4-FFF2-40B4-BE49-F238E27FC236}">
                  <a16:creationId xmlns:a16="http://schemas.microsoft.com/office/drawing/2014/main" id="{446E24A8-EB9F-4DC6-9CD0-C97A70A2C32A}"/>
                </a:ext>
              </a:extLst>
            </p:cNvPr>
            <p:cNvPicPr>
              <a:picLocks noChangeAspect="1"/>
            </p:cNvPicPr>
            <p:nvPr/>
          </p:nvPicPr>
          <p:blipFill>
            <a:blip r:embed="rId6"/>
            <a:stretch>
              <a:fillRect/>
            </a:stretch>
          </p:blipFill>
          <p:spPr>
            <a:xfrm>
              <a:off x="2471453" y="4662679"/>
              <a:ext cx="3668129" cy="1620426"/>
            </a:xfrm>
            <a:prstGeom prst="rect">
              <a:avLst/>
            </a:prstGeom>
          </p:spPr>
        </p:pic>
        <p:sp>
          <p:nvSpPr>
            <p:cNvPr id="24" name="TextBox 23">
              <a:extLst>
                <a:ext uri="{FF2B5EF4-FFF2-40B4-BE49-F238E27FC236}">
                  <a16:creationId xmlns:a16="http://schemas.microsoft.com/office/drawing/2014/main" id="{CF1CF961-B673-424D-8FFD-1F9685A8BA8F}"/>
                </a:ext>
              </a:extLst>
            </p:cNvPr>
            <p:cNvSpPr txBox="1"/>
            <p:nvPr/>
          </p:nvSpPr>
          <p:spPr>
            <a:xfrm>
              <a:off x="1750338" y="4345665"/>
              <a:ext cx="5984341"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626262"/>
                  </a:solidFill>
                </a:rPr>
                <a:t>Magnetisation vs Applied Field - (</a:t>
              </a:r>
              <a:r>
                <a:rPr lang="en-GB" b="1" dirty="0" err="1">
                  <a:solidFill>
                    <a:srgbClr val="626262"/>
                  </a:solidFill>
                </a:rPr>
                <a:t>M</a:t>
              </a:r>
              <a:r>
                <a:rPr lang="en-GB" dirty="0" err="1">
                  <a:solidFill>
                    <a:srgbClr val="626262"/>
                  </a:solidFill>
                </a:rPr>
                <a:t>vs</a:t>
              </a:r>
              <a:r>
                <a:rPr lang="en-GB" b="1" dirty="0" err="1">
                  <a:solidFill>
                    <a:srgbClr val="626262"/>
                  </a:solidFill>
                </a:rPr>
                <a:t>H</a:t>
              </a:r>
              <a:r>
                <a:rPr lang="en-GB" dirty="0">
                  <a:solidFill>
                    <a:srgbClr val="626262"/>
                  </a:solidFill>
                </a:rPr>
                <a:t>)</a:t>
              </a:r>
            </a:p>
            <a:p>
              <a:endParaRPr lang="en-GB" dirty="0"/>
            </a:p>
          </p:txBody>
        </p:sp>
        <p:sp>
          <p:nvSpPr>
            <p:cNvPr id="2" name="TextBox 1">
              <a:extLst>
                <a:ext uri="{FF2B5EF4-FFF2-40B4-BE49-F238E27FC236}">
                  <a16:creationId xmlns:a16="http://schemas.microsoft.com/office/drawing/2014/main" id="{27D5140D-BC00-4B84-BE7B-10E38C05A7B7}"/>
                </a:ext>
              </a:extLst>
            </p:cNvPr>
            <p:cNvSpPr txBox="1"/>
            <p:nvPr/>
          </p:nvSpPr>
          <p:spPr>
            <a:xfrm>
              <a:off x="6536408" y="4996356"/>
              <a:ext cx="5230720"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626262"/>
                  </a:solidFill>
                </a:rPr>
                <a:t>The applied field and thermal histories are very important in magnetic materials.</a:t>
              </a:r>
            </a:p>
          </p:txBody>
        </p:sp>
        <p:sp>
          <p:nvSpPr>
            <p:cNvPr id="16" name="Rectangle 15">
              <a:extLst>
                <a:ext uri="{FF2B5EF4-FFF2-40B4-BE49-F238E27FC236}">
                  <a16:creationId xmlns:a16="http://schemas.microsoft.com/office/drawing/2014/main" id="{0E06005E-0CF7-4F15-A557-FBE051DF8D6B}"/>
                </a:ext>
              </a:extLst>
            </p:cNvPr>
            <p:cNvSpPr/>
            <p:nvPr/>
          </p:nvSpPr>
          <p:spPr>
            <a:xfrm>
              <a:off x="2013527" y="4345665"/>
              <a:ext cx="4257964" cy="42886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Slide Number Placeholder 4">
            <a:extLst>
              <a:ext uri="{FF2B5EF4-FFF2-40B4-BE49-F238E27FC236}">
                <a16:creationId xmlns:a16="http://schemas.microsoft.com/office/drawing/2014/main" id="{D9C23BC4-8F2D-49F9-B265-A5BE42551730}"/>
              </a:ext>
            </a:extLst>
          </p:cNvPr>
          <p:cNvSpPr>
            <a:spLocks noGrp="1"/>
          </p:cNvSpPr>
          <p:nvPr>
            <p:ph type="sldNum" sz="quarter" idx="12"/>
          </p:nvPr>
        </p:nvSpPr>
        <p:spPr>
          <a:xfrm>
            <a:off x="9448800" y="6492874"/>
            <a:ext cx="2743200" cy="365125"/>
          </a:xfrm>
        </p:spPr>
        <p:txBody>
          <a:bodyPr/>
          <a:lstStyle/>
          <a:p>
            <a:fld id="{BBAAB195-B577-5546-8349-9DDA93B6129E}" type="slidenum">
              <a:rPr lang="en-US" sz="1800" smtClean="0">
                <a:solidFill>
                  <a:srgbClr val="003088"/>
                </a:solidFill>
              </a:rPr>
              <a:t>41</a:t>
            </a:fld>
            <a:endParaRPr lang="en-US" sz="1800" dirty="0">
              <a:solidFill>
                <a:srgbClr val="003088"/>
              </a:solidFill>
            </a:endParaRPr>
          </a:p>
        </p:txBody>
      </p:sp>
    </p:spTree>
    <p:extLst>
      <p:ext uri="{BB962C8B-B14F-4D97-AF65-F5344CB8AC3E}">
        <p14:creationId xmlns:p14="http://schemas.microsoft.com/office/powerpoint/2010/main" val="333903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B2C2AD5-7E4E-4E54-AE12-C8AC9853C86E}"/>
              </a:ext>
            </a:extLst>
          </p:cNvPr>
          <p:cNvGrpSpPr/>
          <p:nvPr/>
        </p:nvGrpSpPr>
        <p:grpSpPr>
          <a:xfrm>
            <a:off x="2997199" y="776231"/>
            <a:ext cx="6396182" cy="4595056"/>
            <a:chOff x="1454727" y="1379572"/>
            <a:chExt cx="6396182" cy="4595056"/>
          </a:xfrm>
        </p:grpSpPr>
        <p:grpSp>
          <p:nvGrpSpPr>
            <p:cNvPr id="5" name="Group 4">
              <a:extLst>
                <a:ext uri="{FF2B5EF4-FFF2-40B4-BE49-F238E27FC236}">
                  <a16:creationId xmlns:a16="http://schemas.microsoft.com/office/drawing/2014/main" id="{585EE509-826C-4793-96B3-BEBE43EABD3E}"/>
                </a:ext>
              </a:extLst>
            </p:cNvPr>
            <p:cNvGrpSpPr/>
            <p:nvPr/>
          </p:nvGrpSpPr>
          <p:grpSpPr>
            <a:xfrm>
              <a:off x="1919854" y="1789291"/>
              <a:ext cx="5040000" cy="3903484"/>
              <a:chOff x="2160000" y="2297499"/>
              <a:chExt cx="4320000" cy="3345843"/>
            </a:xfrm>
          </p:grpSpPr>
          <p:cxnSp>
            <p:nvCxnSpPr>
              <p:cNvPr id="10" name="Straight Connector 9">
                <a:extLst>
                  <a:ext uri="{FF2B5EF4-FFF2-40B4-BE49-F238E27FC236}">
                    <a16:creationId xmlns:a16="http://schemas.microsoft.com/office/drawing/2014/main" id="{CFA77ED2-A11F-4DDE-B051-467D7AF9F91F}"/>
                  </a:ext>
                </a:extLst>
              </p:cNvPr>
              <p:cNvCxnSpPr>
                <a:cxnSpLocks/>
              </p:cNvCxnSpPr>
              <p:nvPr/>
            </p:nvCxnSpPr>
            <p:spPr>
              <a:xfrm>
                <a:off x="4320000" y="2297499"/>
                <a:ext cx="0" cy="3345843"/>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82D41A-89F0-4901-85BD-CA9749D8C546}"/>
                  </a:ext>
                </a:extLst>
              </p:cNvPr>
              <p:cNvCxnSpPr>
                <a:cxnSpLocks/>
              </p:cNvCxnSpPr>
              <p:nvPr/>
            </p:nvCxnSpPr>
            <p:spPr>
              <a:xfrm rot="5400000">
                <a:off x="4320000" y="1800000"/>
                <a:ext cx="0" cy="432000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B5DD9DE3-D929-46FB-BE74-E2C4D87B8AE7}"/>
                </a:ext>
              </a:extLst>
            </p:cNvPr>
            <p:cNvSpPr txBox="1"/>
            <p:nvPr/>
          </p:nvSpPr>
          <p:spPr>
            <a:xfrm>
              <a:off x="4102820" y="1379572"/>
              <a:ext cx="1348511" cy="369332"/>
            </a:xfrm>
            <a:prstGeom prst="rect">
              <a:avLst/>
            </a:prstGeom>
            <a:noFill/>
          </p:spPr>
          <p:txBody>
            <a:bodyPr wrap="square" rtlCol="0">
              <a:spAutoFit/>
            </a:bodyPr>
            <a:lstStyle/>
            <a:p>
              <a:r>
                <a:rPr lang="en-GB" dirty="0" err="1"/>
                <a:t>M</a:t>
              </a:r>
              <a:r>
                <a:rPr lang="en-GB" baseline="-25000" dirty="0" err="1"/>
                <a:t>+ve</a:t>
              </a:r>
              <a:endParaRPr lang="en-GB" dirty="0"/>
            </a:p>
          </p:txBody>
        </p:sp>
        <p:sp>
          <p:nvSpPr>
            <p:cNvPr id="7" name="TextBox 6">
              <a:extLst>
                <a:ext uri="{FF2B5EF4-FFF2-40B4-BE49-F238E27FC236}">
                  <a16:creationId xmlns:a16="http://schemas.microsoft.com/office/drawing/2014/main" id="{258ABF81-5A0E-4467-BECB-28391DE6E06E}"/>
                </a:ext>
              </a:extLst>
            </p:cNvPr>
            <p:cNvSpPr txBox="1"/>
            <p:nvPr/>
          </p:nvSpPr>
          <p:spPr>
            <a:xfrm>
              <a:off x="6871854" y="3537527"/>
              <a:ext cx="979055" cy="369332"/>
            </a:xfrm>
            <a:prstGeom prst="rect">
              <a:avLst/>
            </a:prstGeom>
            <a:noFill/>
          </p:spPr>
          <p:txBody>
            <a:bodyPr wrap="square" rtlCol="0">
              <a:spAutoFit/>
            </a:bodyPr>
            <a:lstStyle/>
            <a:p>
              <a:r>
                <a:rPr lang="en-GB" dirty="0" err="1"/>
                <a:t>H</a:t>
              </a:r>
              <a:r>
                <a:rPr lang="en-GB" baseline="-25000" dirty="0" err="1"/>
                <a:t>+ve</a:t>
              </a:r>
              <a:endParaRPr lang="en-GB" baseline="-25000" dirty="0"/>
            </a:p>
          </p:txBody>
        </p:sp>
        <p:sp>
          <p:nvSpPr>
            <p:cNvPr id="8" name="TextBox 7">
              <a:extLst>
                <a:ext uri="{FF2B5EF4-FFF2-40B4-BE49-F238E27FC236}">
                  <a16:creationId xmlns:a16="http://schemas.microsoft.com/office/drawing/2014/main" id="{ECB929C9-2117-449F-AFE3-972E6D193DCA}"/>
                </a:ext>
              </a:extLst>
            </p:cNvPr>
            <p:cNvSpPr txBox="1"/>
            <p:nvPr/>
          </p:nvSpPr>
          <p:spPr>
            <a:xfrm>
              <a:off x="1454727" y="3560618"/>
              <a:ext cx="701964" cy="369332"/>
            </a:xfrm>
            <a:prstGeom prst="rect">
              <a:avLst/>
            </a:prstGeom>
            <a:noFill/>
          </p:spPr>
          <p:txBody>
            <a:bodyPr wrap="square" rtlCol="0">
              <a:spAutoFit/>
            </a:bodyPr>
            <a:lstStyle/>
            <a:p>
              <a:r>
                <a:rPr lang="en-GB" dirty="0"/>
                <a:t>H</a:t>
              </a:r>
              <a:r>
                <a:rPr lang="en-GB" baseline="-25000" dirty="0"/>
                <a:t>-</a:t>
              </a:r>
              <a:r>
                <a:rPr lang="en-GB" baseline="-25000" dirty="0" err="1"/>
                <a:t>ve</a:t>
              </a:r>
              <a:endParaRPr lang="en-GB" dirty="0"/>
            </a:p>
          </p:txBody>
        </p:sp>
        <p:sp>
          <p:nvSpPr>
            <p:cNvPr id="9" name="TextBox 8">
              <a:extLst>
                <a:ext uri="{FF2B5EF4-FFF2-40B4-BE49-F238E27FC236}">
                  <a16:creationId xmlns:a16="http://schemas.microsoft.com/office/drawing/2014/main" id="{D08C1105-517D-434C-AF0B-9BD2785AACD3}"/>
                </a:ext>
              </a:extLst>
            </p:cNvPr>
            <p:cNvSpPr txBox="1"/>
            <p:nvPr/>
          </p:nvSpPr>
          <p:spPr>
            <a:xfrm>
              <a:off x="4257965" y="5605296"/>
              <a:ext cx="701964" cy="369332"/>
            </a:xfrm>
            <a:prstGeom prst="rect">
              <a:avLst/>
            </a:prstGeom>
            <a:noFill/>
          </p:spPr>
          <p:txBody>
            <a:bodyPr wrap="square" rtlCol="0">
              <a:spAutoFit/>
            </a:bodyPr>
            <a:lstStyle/>
            <a:p>
              <a:r>
                <a:rPr lang="en-GB" dirty="0"/>
                <a:t>M</a:t>
              </a:r>
              <a:r>
                <a:rPr lang="en-GB" baseline="-25000" dirty="0"/>
                <a:t>-</a:t>
              </a:r>
              <a:r>
                <a:rPr lang="en-GB" baseline="-25000" dirty="0" err="1"/>
                <a:t>ve</a:t>
              </a:r>
              <a:endParaRPr lang="en-GB" dirty="0"/>
            </a:p>
          </p:txBody>
        </p:sp>
      </p:grpSp>
      <p:grpSp>
        <p:nvGrpSpPr>
          <p:cNvPr id="38" name="Group 37">
            <a:extLst>
              <a:ext uri="{FF2B5EF4-FFF2-40B4-BE49-F238E27FC236}">
                <a16:creationId xmlns:a16="http://schemas.microsoft.com/office/drawing/2014/main" id="{E08E5E28-1084-43FA-8700-8171C2C7A9CB}"/>
              </a:ext>
            </a:extLst>
          </p:cNvPr>
          <p:cNvGrpSpPr/>
          <p:nvPr/>
        </p:nvGrpSpPr>
        <p:grpSpPr>
          <a:xfrm>
            <a:off x="4700963" y="3216181"/>
            <a:ext cx="709217" cy="1762184"/>
            <a:chOff x="3170263" y="1794830"/>
            <a:chExt cx="709217" cy="1762184"/>
          </a:xfrm>
        </p:grpSpPr>
        <p:cxnSp>
          <p:nvCxnSpPr>
            <p:cNvPr id="39" name="Straight Connector 38">
              <a:extLst>
                <a:ext uri="{FF2B5EF4-FFF2-40B4-BE49-F238E27FC236}">
                  <a16:creationId xmlns:a16="http://schemas.microsoft.com/office/drawing/2014/main" id="{F4674688-316E-4A15-BD8D-6A1E1D3B96F9}"/>
                </a:ext>
              </a:extLst>
            </p:cNvPr>
            <p:cNvCxnSpPr>
              <a:cxnSpLocks/>
              <a:stCxn id="34" idx="4"/>
            </p:cNvCxnSpPr>
            <p:nvPr/>
          </p:nvCxnSpPr>
          <p:spPr>
            <a:xfrm>
              <a:off x="3416324" y="1794830"/>
              <a:ext cx="5139" cy="1336511"/>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7D390C3-4D6D-4223-9E79-AF0DBDA90758}"/>
                </a:ext>
              </a:extLst>
            </p:cNvPr>
            <p:cNvCxnSpPr>
              <a:cxnSpLocks/>
            </p:cNvCxnSpPr>
            <p:nvPr/>
          </p:nvCxnSpPr>
          <p:spPr>
            <a:xfrm rot="5400000">
              <a:off x="3036832" y="2412544"/>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1A4AE7-1166-4E72-A467-A7059A3D71BB}"/>
                </a:ext>
              </a:extLst>
            </p:cNvPr>
            <p:cNvSpPr txBox="1"/>
            <p:nvPr/>
          </p:nvSpPr>
          <p:spPr>
            <a:xfrm>
              <a:off x="3170263" y="3187682"/>
              <a:ext cx="709217" cy="369332"/>
            </a:xfrm>
            <a:prstGeom prst="rect">
              <a:avLst/>
            </a:prstGeom>
            <a:noFill/>
          </p:spPr>
          <p:txBody>
            <a:bodyPr wrap="square" rtlCol="0">
              <a:spAutoFit/>
            </a:bodyPr>
            <a:lstStyle/>
            <a:p>
              <a:r>
                <a:rPr lang="en-GB" dirty="0"/>
                <a:t>-H</a:t>
              </a:r>
              <a:r>
                <a:rPr lang="en-GB" baseline="-25000" dirty="0"/>
                <a:t>sat</a:t>
              </a:r>
              <a:endParaRPr lang="en-GB" dirty="0"/>
            </a:p>
          </p:txBody>
        </p:sp>
        <p:sp>
          <p:nvSpPr>
            <p:cNvPr id="40" name="Oval 39">
              <a:extLst>
                <a:ext uri="{FF2B5EF4-FFF2-40B4-BE49-F238E27FC236}">
                  <a16:creationId xmlns:a16="http://schemas.microsoft.com/office/drawing/2014/main" id="{98802CED-85C8-4D8E-AFC1-6F8A0D238519}"/>
                </a:ext>
              </a:extLst>
            </p:cNvPr>
            <p:cNvSpPr/>
            <p:nvPr/>
          </p:nvSpPr>
          <p:spPr>
            <a:xfrm>
              <a:off x="3351023" y="3045287"/>
              <a:ext cx="144000" cy="144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7" name="Title 1">
            <a:extLst>
              <a:ext uri="{FF2B5EF4-FFF2-40B4-BE49-F238E27FC236}">
                <a16:creationId xmlns:a16="http://schemas.microsoft.com/office/drawing/2014/main" id="{5B8FE24A-F060-4315-A17D-42C7A005DF68}"/>
              </a:ext>
            </a:extLst>
          </p:cNvPr>
          <p:cNvSpPr>
            <a:spLocks noGrp="1"/>
          </p:cNvSpPr>
          <p:nvPr>
            <p:ph type="title"/>
          </p:nvPr>
        </p:nvSpPr>
        <p:spPr>
          <a:xfrm>
            <a:off x="0" y="0"/>
            <a:ext cx="12192000" cy="776231"/>
          </a:xfrm>
        </p:spPr>
        <p:txBody>
          <a:bodyPr>
            <a:normAutofit/>
          </a:bodyPr>
          <a:lstStyle/>
          <a:p>
            <a:r>
              <a:rPr lang="en-GB" sz="3200" b="0" dirty="0"/>
              <a:t>Properties of Hysteresis loops (Terminology): Magnetic Hysteresis</a:t>
            </a:r>
          </a:p>
        </p:txBody>
      </p:sp>
      <p:sp>
        <p:nvSpPr>
          <p:cNvPr id="68" name="TextBox 67">
            <a:extLst>
              <a:ext uri="{FF2B5EF4-FFF2-40B4-BE49-F238E27FC236}">
                <a16:creationId xmlns:a16="http://schemas.microsoft.com/office/drawing/2014/main" id="{D0ECB560-577F-448A-9950-0331A4CF4C1B}"/>
              </a:ext>
            </a:extLst>
          </p:cNvPr>
          <p:cNvSpPr txBox="1"/>
          <p:nvPr/>
        </p:nvSpPr>
        <p:spPr>
          <a:xfrm>
            <a:off x="2493616" y="5611432"/>
            <a:ext cx="9587752" cy="954107"/>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rgbClr val="626262"/>
                </a:solidFill>
              </a:rPr>
              <a:t>The properties of a magnetic hysteresis loop are often thought of as scaler in nature (directionless) but in fact are vectorial. They apply to the direction the H field is applied in the sample.</a:t>
            </a:r>
          </a:p>
          <a:p>
            <a:pPr marL="285750" indent="-285750">
              <a:buFont typeface="Arial" panose="020B0604020202020204" pitchFamily="34" charset="0"/>
              <a:buChar char="•"/>
            </a:pPr>
            <a:endParaRPr lang="en-GB" sz="1400" dirty="0">
              <a:solidFill>
                <a:srgbClr val="626262"/>
              </a:solidFill>
            </a:endParaRPr>
          </a:p>
          <a:p>
            <a:pPr marL="285750" indent="-285750">
              <a:buFont typeface="Arial" panose="020B0604020202020204" pitchFamily="34" charset="0"/>
              <a:buChar char="•"/>
            </a:pPr>
            <a:r>
              <a:rPr lang="en-GB" sz="1400" dirty="0">
                <a:solidFill>
                  <a:srgbClr val="626262"/>
                </a:solidFill>
              </a:rPr>
              <a:t>Hysteresis means the magnetic history of the sample is  VERY important! </a:t>
            </a:r>
          </a:p>
        </p:txBody>
      </p:sp>
      <p:sp>
        <p:nvSpPr>
          <p:cNvPr id="69" name="TextBox 68">
            <a:extLst>
              <a:ext uri="{FF2B5EF4-FFF2-40B4-BE49-F238E27FC236}">
                <a16:creationId xmlns:a16="http://schemas.microsoft.com/office/drawing/2014/main" id="{BEB88543-D43A-46FB-8BD9-F19ABD9CD8D1}"/>
              </a:ext>
            </a:extLst>
          </p:cNvPr>
          <p:cNvSpPr txBox="1"/>
          <p:nvPr/>
        </p:nvSpPr>
        <p:spPr>
          <a:xfrm>
            <a:off x="119931" y="834778"/>
            <a:ext cx="3841368" cy="1754326"/>
          </a:xfrm>
          <a:prstGeom prst="rect">
            <a:avLst/>
          </a:prstGeom>
          <a:noFill/>
        </p:spPr>
        <p:txBody>
          <a:bodyPr wrap="square" rtlCol="0">
            <a:spAutoFit/>
          </a:bodyPr>
          <a:lstStyle/>
          <a:p>
            <a:r>
              <a:rPr lang="en-GB" sz="1600" b="1" dirty="0" err="1">
                <a:solidFill>
                  <a:srgbClr val="626262"/>
                </a:solidFill>
              </a:rPr>
              <a:t>H</a:t>
            </a:r>
            <a:r>
              <a:rPr lang="en-GB" sz="1600" b="1" baseline="-25000" dirty="0" err="1">
                <a:solidFill>
                  <a:srgbClr val="626262"/>
                </a:solidFill>
              </a:rPr>
              <a:t>c</a:t>
            </a:r>
            <a:r>
              <a:rPr lang="en-GB" sz="1600" b="1" baseline="-25000" dirty="0">
                <a:solidFill>
                  <a:srgbClr val="626262"/>
                </a:solidFill>
              </a:rPr>
              <a:t> </a:t>
            </a:r>
            <a:r>
              <a:rPr lang="en-GB" sz="1600" dirty="0">
                <a:solidFill>
                  <a:srgbClr val="626262"/>
                </a:solidFill>
              </a:rPr>
              <a:t>= Coercivity or coercive field</a:t>
            </a:r>
          </a:p>
          <a:p>
            <a:r>
              <a:rPr lang="en-GB" sz="1600" b="1" dirty="0" err="1">
                <a:solidFill>
                  <a:srgbClr val="626262"/>
                </a:solidFill>
              </a:rPr>
              <a:t>H</a:t>
            </a:r>
            <a:r>
              <a:rPr lang="en-GB" sz="1600" b="1" baseline="-25000" dirty="0" err="1">
                <a:solidFill>
                  <a:srgbClr val="626262"/>
                </a:solidFill>
              </a:rPr>
              <a:t>Sat</a:t>
            </a:r>
            <a:r>
              <a:rPr lang="en-GB" sz="1600" b="1" baseline="-25000" dirty="0">
                <a:solidFill>
                  <a:srgbClr val="626262"/>
                </a:solidFill>
              </a:rPr>
              <a:t> </a:t>
            </a:r>
            <a:r>
              <a:rPr lang="en-GB" sz="1600" dirty="0">
                <a:solidFill>
                  <a:srgbClr val="626262"/>
                </a:solidFill>
              </a:rPr>
              <a:t>= Saturation or saturation field</a:t>
            </a:r>
          </a:p>
          <a:p>
            <a:endParaRPr lang="en-GB" sz="1600" dirty="0">
              <a:solidFill>
                <a:srgbClr val="626262"/>
              </a:solidFill>
            </a:endParaRPr>
          </a:p>
          <a:p>
            <a:r>
              <a:rPr lang="en-GB" sz="1600" b="1" dirty="0">
                <a:solidFill>
                  <a:srgbClr val="626262"/>
                </a:solidFill>
              </a:rPr>
              <a:t>M</a:t>
            </a:r>
            <a:r>
              <a:rPr lang="en-GB" sz="1600" b="1" baseline="-25000" dirty="0">
                <a:solidFill>
                  <a:srgbClr val="626262"/>
                </a:solidFill>
              </a:rPr>
              <a:t>Rem </a:t>
            </a:r>
            <a:r>
              <a:rPr lang="en-GB" sz="1600" dirty="0">
                <a:solidFill>
                  <a:srgbClr val="626262"/>
                </a:solidFill>
              </a:rPr>
              <a:t>= Remnant magnetisation or retentivity.</a:t>
            </a:r>
          </a:p>
          <a:p>
            <a:r>
              <a:rPr lang="en-GB" sz="1600" b="1" dirty="0">
                <a:solidFill>
                  <a:srgbClr val="626262"/>
                </a:solidFill>
              </a:rPr>
              <a:t>M</a:t>
            </a:r>
            <a:r>
              <a:rPr lang="en-GB" sz="1600" b="1" baseline="-25000" dirty="0">
                <a:solidFill>
                  <a:srgbClr val="626262"/>
                </a:solidFill>
              </a:rPr>
              <a:t>sat </a:t>
            </a:r>
            <a:r>
              <a:rPr lang="en-GB" sz="1600" dirty="0">
                <a:solidFill>
                  <a:srgbClr val="626262"/>
                </a:solidFill>
              </a:rPr>
              <a:t>= Saturation magnetisation</a:t>
            </a:r>
          </a:p>
          <a:p>
            <a:endParaRPr lang="en-GB" sz="1200" dirty="0"/>
          </a:p>
        </p:txBody>
      </p:sp>
      <p:grpSp>
        <p:nvGrpSpPr>
          <p:cNvPr id="54" name="Group 53">
            <a:extLst>
              <a:ext uri="{FF2B5EF4-FFF2-40B4-BE49-F238E27FC236}">
                <a16:creationId xmlns:a16="http://schemas.microsoft.com/office/drawing/2014/main" id="{5626438C-1427-4B7C-8B5C-94D079F67A71}"/>
              </a:ext>
            </a:extLst>
          </p:cNvPr>
          <p:cNvGrpSpPr/>
          <p:nvPr/>
        </p:nvGrpSpPr>
        <p:grpSpPr>
          <a:xfrm>
            <a:off x="7080739" y="1283855"/>
            <a:ext cx="3190099" cy="969818"/>
            <a:chOff x="5556738" y="1283855"/>
            <a:chExt cx="3190099" cy="969818"/>
          </a:xfrm>
        </p:grpSpPr>
        <p:grpSp>
          <p:nvGrpSpPr>
            <p:cNvPr id="23" name="Group 22">
              <a:extLst>
                <a:ext uri="{FF2B5EF4-FFF2-40B4-BE49-F238E27FC236}">
                  <a16:creationId xmlns:a16="http://schemas.microsoft.com/office/drawing/2014/main" id="{AA088FD3-76A8-4253-81D0-764B343D349E}"/>
                </a:ext>
              </a:extLst>
            </p:cNvPr>
            <p:cNvGrpSpPr/>
            <p:nvPr/>
          </p:nvGrpSpPr>
          <p:grpSpPr>
            <a:xfrm>
              <a:off x="5556738" y="1504864"/>
              <a:ext cx="2204510" cy="369332"/>
              <a:chOff x="5556738" y="1764842"/>
              <a:chExt cx="2204510" cy="369332"/>
            </a:xfrm>
          </p:grpSpPr>
          <p:cxnSp>
            <p:nvCxnSpPr>
              <p:cNvPr id="20" name="Straight Connector 19">
                <a:extLst>
                  <a:ext uri="{FF2B5EF4-FFF2-40B4-BE49-F238E27FC236}">
                    <a16:creationId xmlns:a16="http://schemas.microsoft.com/office/drawing/2014/main" id="{C3012E53-648C-454F-8154-9746D505C182}"/>
                  </a:ext>
                </a:extLst>
              </p:cNvPr>
              <p:cNvCxnSpPr/>
              <p:nvPr/>
            </p:nvCxnSpPr>
            <p:spPr>
              <a:xfrm>
                <a:off x="5556738" y="1969477"/>
                <a:ext cx="1366576"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11B8CB1-137A-448A-ACBF-33B4A24AEF23}"/>
                  </a:ext>
                </a:extLst>
              </p:cNvPr>
              <p:cNvCxnSpPr/>
              <p:nvPr/>
            </p:nvCxnSpPr>
            <p:spPr>
              <a:xfrm>
                <a:off x="6059055" y="2095030"/>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644E486-672C-4F34-B5EE-A7C29EE9F27F}"/>
                  </a:ext>
                </a:extLst>
              </p:cNvPr>
              <p:cNvSpPr txBox="1"/>
              <p:nvPr/>
            </p:nvSpPr>
            <p:spPr>
              <a:xfrm>
                <a:off x="6918959" y="1764842"/>
                <a:ext cx="842289" cy="369332"/>
              </a:xfrm>
              <a:prstGeom prst="rect">
                <a:avLst/>
              </a:prstGeom>
              <a:noFill/>
            </p:spPr>
            <p:txBody>
              <a:bodyPr wrap="square" rtlCol="0">
                <a:spAutoFit/>
              </a:bodyPr>
              <a:lstStyle/>
              <a:p>
                <a:r>
                  <a:rPr lang="en-GB" dirty="0"/>
                  <a:t>+M</a:t>
                </a:r>
                <a:r>
                  <a:rPr lang="en-GB" baseline="-25000" dirty="0"/>
                  <a:t>sat</a:t>
                </a:r>
                <a:endParaRPr lang="en-GB" dirty="0"/>
              </a:p>
            </p:txBody>
          </p:sp>
        </p:grpSp>
        <p:grpSp>
          <p:nvGrpSpPr>
            <p:cNvPr id="31" name="Group 30">
              <a:extLst>
                <a:ext uri="{FF2B5EF4-FFF2-40B4-BE49-F238E27FC236}">
                  <a16:creationId xmlns:a16="http://schemas.microsoft.com/office/drawing/2014/main" id="{CCD8854F-42EE-44F7-8BA7-7018FE2B2FFC}"/>
                </a:ext>
              </a:extLst>
            </p:cNvPr>
            <p:cNvGrpSpPr/>
            <p:nvPr/>
          </p:nvGrpSpPr>
          <p:grpSpPr>
            <a:xfrm>
              <a:off x="7813965" y="1283855"/>
              <a:ext cx="932872" cy="969818"/>
              <a:chOff x="7813965" y="1283855"/>
              <a:chExt cx="932872" cy="969818"/>
            </a:xfrm>
          </p:grpSpPr>
          <p:sp>
            <p:nvSpPr>
              <p:cNvPr id="2" name="Rectangle 1">
                <a:extLst>
                  <a:ext uri="{FF2B5EF4-FFF2-40B4-BE49-F238E27FC236}">
                    <a16:creationId xmlns:a16="http://schemas.microsoft.com/office/drawing/2014/main" id="{F296BFD7-4D14-4366-875E-D865377DC7F5}"/>
                  </a:ext>
                </a:extLst>
              </p:cNvPr>
              <p:cNvSpPr/>
              <p:nvPr/>
            </p:nvSpPr>
            <p:spPr>
              <a:xfrm>
                <a:off x="7813965" y="1283855"/>
                <a:ext cx="932872" cy="969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01B5D0A7-C799-42E8-B74C-81D21322BCE6}"/>
                  </a:ext>
                </a:extLst>
              </p:cNvPr>
              <p:cNvSpPr/>
              <p:nvPr/>
            </p:nvSpPr>
            <p:spPr>
              <a:xfrm>
                <a:off x="8091055" y="1625600"/>
                <a:ext cx="406400" cy="27709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2" name="Group 11">
            <a:extLst>
              <a:ext uri="{FF2B5EF4-FFF2-40B4-BE49-F238E27FC236}">
                <a16:creationId xmlns:a16="http://schemas.microsoft.com/office/drawing/2014/main" id="{7D0601E3-3946-4077-AECD-40883DC7B5FB}"/>
              </a:ext>
            </a:extLst>
          </p:cNvPr>
          <p:cNvGrpSpPr/>
          <p:nvPr/>
        </p:nvGrpSpPr>
        <p:grpSpPr>
          <a:xfrm>
            <a:off x="5985165" y="1271636"/>
            <a:ext cx="1671781" cy="1856509"/>
            <a:chOff x="4461164" y="1531613"/>
            <a:chExt cx="1671781" cy="1856509"/>
          </a:xfrm>
        </p:grpSpPr>
        <p:grpSp>
          <p:nvGrpSpPr>
            <p:cNvPr id="14" name="Group 13">
              <a:extLst>
                <a:ext uri="{FF2B5EF4-FFF2-40B4-BE49-F238E27FC236}">
                  <a16:creationId xmlns:a16="http://schemas.microsoft.com/office/drawing/2014/main" id="{11627437-FADC-4824-B8B3-0B6EF1D402D1}"/>
                </a:ext>
              </a:extLst>
            </p:cNvPr>
            <p:cNvGrpSpPr/>
            <p:nvPr/>
          </p:nvGrpSpPr>
          <p:grpSpPr>
            <a:xfrm>
              <a:off x="4461164" y="1531613"/>
              <a:ext cx="1671781" cy="1856509"/>
              <a:chOff x="4461164" y="1531613"/>
              <a:chExt cx="1671781" cy="1856509"/>
            </a:xfrm>
          </p:grpSpPr>
          <p:sp>
            <p:nvSpPr>
              <p:cNvPr id="15" name="TextBox 14">
                <a:extLst>
                  <a:ext uri="{FF2B5EF4-FFF2-40B4-BE49-F238E27FC236}">
                    <a16:creationId xmlns:a16="http://schemas.microsoft.com/office/drawing/2014/main" id="{2D8424CA-BF14-47ED-80D2-DDA5CD7AEDF3}"/>
                  </a:ext>
                </a:extLst>
              </p:cNvPr>
              <p:cNvSpPr txBox="1"/>
              <p:nvPr/>
            </p:nvSpPr>
            <p:spPr>
              <a:xfrm>
                <a:off x="5264727" y="1531613"/>
                <a:ext cx="868218" cy="369332"/>
              </a:xfrm>
              <a:prstGeom prst="rect">
                <a:avLst/>
              </a:prstGeom>
              <a:noFill/>
            </p:spPr>
            <p:txBody>
              <a:bodyPr wrap="square" rtlCol="0">
                <a:spAutoFit/>
              </a:bodyPr>
              <a:lstStyle/>
              <a:p>
                <a:r>
                  <a:rPr lang="en-GB" dirty="0"/>
                  <a:t>+H</a:t>
                </a:r>
                <a:r>
                  <a:rPr lang="en-GB" baseline="-25000" dirty="0"/>
                  <a:t>sat</a:t>
                </a:r>
                <a:endParaRPr lang="en-GB" dirty="0"/>
              </a:p>
            </p:txBody>
          </p:sp>
          <p:cxnSp>
            <p:nvCxnSpPr>
              <p:cNvPr id="16" name="Straight Connector 15">
                <a:extLst>
                  <a:ext uri="{FF2B5EF4-FFF2-40B4-BE49-F238E27FC236}">
                    <a16:creationId xmlns:a16="http://schemas.microsoft.com/office/drawing/2014/main" id="{386B82D8-9E9C-4BA6-AF02-1F368E33DDD7}"/>
                  </a:ext>
                </a:extLst>
              </p:cNvPr>
              <p:cNvCxnSpPr>
                <a:cxnSpLocks/>
              </p:cNvCxnSpPr>
              <p:nvPr/>
            </p:nvCxnSpPr>
            <p:spPr>
              <a:xfrm flipV="1">
                <a:off x="4461164" y="1960360"/>
                <a:ext cx="1092143" cy="1427762"/>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9A39FC0-C9CE-48D0-983F-D5AED6D911D8}"/>
                  </a:ext>
                </a:extLst>
              </p:cNvPr>
              <p:cNvCxnSpPr>
                <a:cxnSpLocks/>
              </p:cNvCxnSpPr>
              <p:nvPr/>
            </p:nvCxnSpPr>
            <p:spPr>
              <a:xfrm flipV="1">
                <a:off x="4760624" y="2415329"/>
                <a:ext cx="266346" cy="34613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C0447AB-6042-4542-A051-BC12DEA4F1B2}"/>
                  </a:ext>
                </a:extLst>
              </p:cNvPr>
              <p:cNvSpPr txBox="1"/>
              <p:nvPr/>
            </p:nvSpPr>
            <p:spPr>
              <a:xfrm rot="18342929">
                <a:off x="4560615" y="2634560"/>
                <a:ext cx="990415" cy="276999"/>
              </a:xfrm>
              <a:prstGeom prst="rect">
                <a:avLst/>
              </a:prstGeom>
              <a:noFill/>
            </p:spPr>
            <p:txBody>
              <a:bodyPr wrap="square" rtlCol="0">
                <a:spAutoFit/>
              </a:bodyPr>
              <a:lstStyle/>
              <a:p>
                <a:r>
                  <a:rPr lang="en-GB" sz="1200" dirty="0"/>
                  <a:t>virgin curve</a:t>
                </a:r>
              </a:p>
            </p:txBody>
          </p:sp>
        </p:grpSp>
        <p:sp>
          <p:nvSpPr>
            <p:cNvPr id="13" name="Oval 12">
              <a:extLst>
                <a:ext uri="{FF2B5EF4-FFF2-40B4-BE49-F238E27FC236}">
                  <a16:creationId xmlns:a16="http://schemas.microsoft.com/office/drawing/2014/main" id="{978B981A-0B52-46F6-8AF1-0C2E93278E7B}"/>
                </a:ext>
              </a:extLst>
            </p:cNvPr>
            <p:cNvSpPr/>
            <p:nvPr/>
          </p:nvSpPr>
          <p:spPr>
            <a:xfrm>
              <a:off x="5477162" y="1907466"/>
              <a:ext cx="144000" cy="144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76483F8D-35E2-4EA4-B8BF-BA318775D010}"/>
              </a:ext>
            </a:extLst>
          </p:cNvPr>
          <p:cNvGrpSpPr/>
          <p:nvPr/>
        </p:nvGrpSpPr>
        <p:grpSpPr>
          <a:xfrm>
            <a:off x="4924892" y="664927"/>
            <a:ext cx="3502519" cy="1376557"/>
            <a:chOff x="3400891" y="664926"/>
            <a:chExt cx="3502519" cy="1376557"/>
          </a:xfrm>
        </p:grpSpPr>
        <p:grpSp>
          <p:nvGrpSpPr>
            <p:cNvPr id="30" name="Group 29">
              <a:extLst>
                <a:ext uri="{FF2B5EF4-FFF2-40B4-BE49-F238E27FC236}">
                  <a16:creationId xmlns:a16="http://schemas.microsoft.com/office/drawing/2014/main" id="{3F47C550-1F36-4765-909B-7E57343255CF}"/>
                </a:ext>
              </a:extLst>
            </p:cNvPr>
            <p:cNvGrpSpPr/>
            <p:nvPr/>
          </p:nvGrpSpPr>
          <p:grpSpPr>
            <a:xfrm>
              <a:off x="3400891" y="1493302"/>
              <a:ext cx="3502519" cy="548181"/>
              <a:chOff x="3396341" y="1753285"/>
              <a:chExt cx="3502519" cy="548181"/>
            </a:xfrm>
          </p:grpSpPr>
          <p:cxnSp>
            <p:nvCxnSpPr>
              <p:cNvPr id="25" name="Straight Connector 24">
                <a:extLst>
                  <a:ext uri="{FF2B5EF4-FFF2-40B4-BE49-F238E27FC236}">
                    <a16:creationId xmlns:a16="http://schemas.microsoft.com/office/drawing/2014/main" id="{5BAF768E-E4B3-49F3-947F-4FDC45C9C609}"/>
                  </a:ext>
                </a:extLst>
              </p:cNvPr>
              <p:cNvCxnSpPr>
                <a:cxnSpLocks/>
              </p:cNvCxnSpPr>
              <p:nvPr/>
            </p:nvCxnSpPr>
            <p:spPr>
              <a:xfrm flipH="1">
                <a:off x="3396341" y="1969604"/>
                <a:ext cx="3502519" cy="19969"/>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A69855C-ED66-4771-A26E-877ACBA0F9C4}"/>
                  </a:ext>
                </a:extLst>
              </p:cNvPr>
              <p:cNvSpPr/>
              <p:nvPr/>
            </p:nvSpPr>
            <p:spPr>
              <a:xfrm>
                <a:off x="4386867" y="1912330"/>
                <a:ext cx="144000" cy="144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D4468D34-B7F6-4419-B298-64FC55FBA9EB}"/>
                  </a:ext>
                </a:extLst>
              </p:cNvPr>
              <p:cNvCxnSpPr>
                <a:cxnSpLocks/>
              </p:cNvCxnSpPr>
              <p:nvPr/>
            </p:nvCxnSpPr>
            <p:spPr>
              <a:xfrm rot="10800000">
                <a:off x="6054438" y="1757903"/>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657D559-FC64-466A-AFAF-E9399FDD3B83}"/>
                  </a:ext>
                </a:extLst>
              </p:cNvPr>
              <p:cNvCxnSpPr>
                <a:cxnSpLocks/>
              </p:cNvCxnSpPr>
              <p:nvPr/>
            </p:nvCxnSpPr>
            <p:spPr>
              <a:xfrm rot="10800000">
                <a:off x="4211783" y="1753285"/>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BE8FAF8-4C97-4201-BC91-2AEC9FC2DF8F}"/>
                  </a:ext>
                </a:extLst>
              </p:cNvPr>
              <p:cNvSpPr txBox="1"/>
              <p:nvPr/>
            </p:nvSpPr>
            <p:spPr>
              <a:xfrm>
                <a:off x="3743092" y="1932134"/>
                <a:ext cx="802888" cy="369332"/>
              </a:xfrm>
              <a:prstGeom prst="rect">
                <a:avLst/>
              </a:prstGeom>
              <a:noFill/>
            </p:spPr>
            <p:txBody>
              <a:bodyPr wrap="square" rtlCol="0">
                <a:spAutoFit/>
              </a:bodyPr>
              <a:lstStyle/>
              <a:p>
                <a:r>
                  <a:rPr lang="en-GB" dirty="0"/>
                  <a:t>+M</a:t>
                </a:r>
                <a:r>
                  <a:rPr lang="en-GB" baseline="-25000" dirty="0"/>
                  <a:t>rem</a:t>
                </a:r>
                <a:endParaRPr lang="en-GB" dirty="0"/>
              </a:p>
            </p:txBody>
          </p:sp>
        </p:grpSp>
        <p:grpSp>
          <p:nvGrpSpPr>
            <p:cNvPr id="55" name="Group 54">
              <a:extLst>
                <a:ext uri="{FF2B5EF4-FFF2-40B4-BE49-F238E27FC236}">
                  <a16:creationId xmlns:a16="http://schemas.microsoft.com/office/drawing/2014/main" id="{E20EAC29-D1B1-4E00-BE5F-4A32105BE6DF}"/>
                </a:ext>
              </a:extLst>
            </p:cNvPr>
            <p:cNvGrpSpPr/>
            <p:nvPr/>
          </p:nvGrpSpPr>
          <p:grpSpPr>
            <a:xfrm>
              <a:off x="4762624" y="664926"/>
              <a:ext cx="637307" cy="600363"/>
              <a:chOff x="5015348" y="646546"/>
              <a:chExt cx="637307" cy="600363"/>
            </a:xfrm>
          </p:grpSpPr>
          <p:sp>
            <p:nvSpPr>
              <p:cNvPr id="75" name="Rectangle 74">
                <a:extLst>
                  <a:ext uri="{FF2B5EF4-FFF2-40B4-BE49-F238E27FC236}">
                    <a16:creationId xmlns:a16="http://schemas.microsoft.com/office/drawing/2014/main" id="{07444F0C-2CBD-4C46-8856-FAAFA769CDCA}"/>
                  </a:ext>
                </a:extLst>
              </p:cNvPr>
              <p:cNvSpPr/>
              <p:nvPr/>
            </p:nvSpPr>
            <p:spPr>
              <a:xfrm rot="10800000">
                <a:off x="5015348" y="646546"/>
                <a:ext cx="637307" cy="60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Arrow: Right 77">
                <a:extLst>
                  <a:ext uri="{FF2B5EF4-FFF2-40B4-BE49-F238E27FC236}">
                    <a16:creationId xmlns:a16="http://schemas.microsoft.com/office/drawing/2014/main" id="{A7D944A6-FEC8-4A2F-B05D-DD33081873EF}"/>
                  </a:ext>
                </a:extLst>
              </p:cNvPr>
              <p:cNvSpPr/>
              <p:nvPr/>
            </p:nvSpPr>
            <p:spPr>
              <a:xfrm rot="10800000">
                <a:off x="5159353" y="859643"/>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58" name="Group 57">
            <a:extLst>
              <a:ext uri="{FF2B5EF4-FFF2-40B4-BE49-F238E27FC236}">
                <a16:creationId xmlns:a16="http://schemas.microsoft.com/office/drawing/2014/main" id="{52DCB00D-5060-4B71-BAF4-A69DC96C9E84}"/>
              </a:ext>
            </a:extLst>
          </p:cNvPr>
          <p:cNvGrpSpPr/>
          <p:nvPr/>
        </p:nvGrpSpPr>
        <p:grpSpPr>
          <a:xfrm>
            <a:off x="4768651" y="1729596"/>
            <a:ext cx="970543" cy="1468654"/>
            <a:chOff x="3244650" y="1729596"/>
            <a:chExt cx="970543" cy="1468654"/>
          </a:xfrm>
        </p:grpSpPr>
        <p:grpSp>
          <p:nvGrpSpPr>
            <p:cNvPr id="37" name="Group 36">
              <a:extLst>
                <a:ext uri="{FF2B5EF4-FFF2-40B4-BE49-F238E27FC236}">
                  <a16:creationId xmlns:a16="http://schemas.microsoft.com/office/drawing/2014/main" id="{C571285F-B0E3-4EA6-8DA5-E851C3497114}"/>
                </a:ext>
              </a:extLst>
            </p:cNvPr>
            <p:cNvGrpSpPr/>
            <p:nvPr/>
          </p:nvGrpSpPr>
          <p:grpSpPr>
            <a:xfrm>
              <a:off x="3244650" y="1729596"/>
              <a:ext cx="870966" cy="1468654"/>
              <a:chOff x="3244650" y="1989574"/>
              <a:chExt cx="870966" cy="1468654"/>
            </a:xfrm>
          </p:grpSpPr>
          <p:cxnSp>
            <p:nvCxnSpPr>
              <p:cNvPr id="32" name="Straight Connector 31">
                <a:extLst>
                  <a:ext uri="{FF2B5EF4-FFF2-40B4-BE49-F238E27FC236}">
                    <a16:creationId xmlns:a16="http://schemas.microsoft.com/office/drawing/2014/main" id="{DF324C7E-331D-488B-A4E4-AC79C408505A}"/>
                  </a:ext>
                </a:extLst>
              </p:cNvPr>
              <p:cNvCxnSpPr>
                <a:cxnSpLocks/>
              </p:cNvCxnSpPr>
              <p:nvPr/>
            </p:nvCxnSpPr>
            <p:spPr>
              <a:xfrm>
                <a:off x="3421463" y="1989574"/>
                <a:ext cx="0" cy="1401745"/>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9975FCF-3CDF-4862-B69B-6766F78B8B5A}"/>
                  </a:ext>
                </a:extLst>
              </p:cNvPr>
              <p:cNvSpPr/>
              <p:nvPr/>
            </p:nvSpPr>
            <p:spPr>
              <a:xfrm>
                <a:off x="3351023" y="3314228"/>
                <a:ext cx="144000" cy="144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Arrow Connector 34">
                <a:extLst>
                  <a:ext uri="{FF2B5EF4-FFF2-40B4-BE49-F238E27FC236}">
                    <a16:creationId xmlns:a16="http://schemas.microsoft.com/office/drawing/2014/main" id="{A956CB88-3117-4CC9-BA20-4E71C73D231A}"/>
                  </a:ext>
                </a:extLst>
              </p:cNvPr>
              <p:cNvCxnSpPr>
                <a:cxnSpLocks/>
              </p:cNvCxnSpPr>
              <p:nvPr/>
            </p:nvCxnSpPr>
            <p:spPr>
              <a:xfrm rot="5400000">
                <a:off x="3036832" y="2681489"/>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F8A2376-D011-4858-83B4-28D14125EA80}"/>
                  </a:ext>
                </a:extLst>
              </p:cNvPr>
              <p:cNvSpPr txBox="1"/>
              <p:nvPr/>
            </p:nvSpPr>
            <p:spPr>
              <a:xfrm>
                <a:off x="3406399" y="3023828"/>
                <a:ext cx="709217" cy="369332"/>
              </a:xfrm>
              <a:prstGeom prst="rect">
                <a:avLst/>
              </a:prstGeom>
              <a:noFill/>
            </p:spPr>
            <p:txBody>
              <a:bodyPr wrap="square" rtlCol="0">
                <a:spAutoFit/>
              </a:bodyPr>
              <a:lstStyle/>
              <a:p>
                <a:r>
                  <a:rPr lang="en-GB" dirty="0"/>
                  <a:t>-</a:t>
                </a:r>
                <a:r>
                  <a:rPr lang="en-GB" dirty="0" err="1"/>
                  <a:t>H</a:t>
                </a:r>
                <a:r>
                  <a:rPr lang="en-GB" baseline="-25000" dirty="0" err="1"/>
                  <a:t>c</a:t>
                </a:r>
                <a:endParaRPr lang="en-GB" dirty="0"/>
              </a:p>
            </p:txBody>
          </p:sp>
        </p:grpSp>
        <p:sp>
          <p:nvSpPr>
            <p:cNvPr id="80" name="Rectangle 79">
              <a:extLst>
                <a:ext uri="{FF2B5EF4-FFF2-40B4-BE49-F238E27FC236}">
                  <a16:creationId xmlns:a16="http://schemas.microsoft.com/office/drawing/2014/main" id="{BE72B338-EA03-46E9-A03E-3C1B744E22A1}"/>
                </a:ext>
              </a:extLst>
            </p:cNvPr>
            <p:cNvSpPr/>
            <p:nvPr/>
          </p:nvSpPr>
          <p:spPr>
            <a:xfrm rot="10800000">
              <a:off x="3577886" y="2126894"/>
              <a:ext cx="637307" cy="60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Arrow: Right 80">
              <a:extLst>
                <a:ext uri="{FF2B5EF4-FFF2-40B4-BE49-F238E27FC236}">
                  <a16:creationId xmlns:a16="http://schemas.microsoft.com/office/drawing/2014/main" id="{61652BDE-7D5A-4EC5-9F34-00567D99F4C4}"/>
                </a:ext>
              </a:extLst>
            </p:cNvPr>
            <p:cNvSpPr/>
            <p:nvPr/>
          </p:nvSpPr>
          <p:spPr>
            <a:xfrm rot="12639414">
              <a:off x="3615001" y="2201723"/>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Arrow: Right 81">
              <a:extLst>
                <a:ext uri="{FF2B5EF4-FFF2-40B4-BE49-F238E27FC236}">
                  <a16:creationId xmlns:a16="http://schemas.microsoft.com/office/drawing/2014/main" id="{F58F072F-D350-47B6-8E96-02918A10110C}"/>
                </a:ext>
              </a:extLst>
            </p:cNvPr>
            <p:cNvSpPr/>
            <p:nvPr/>
          </p:nvSpPr>
          <p:spPr>
            <a:xfrm rot="16641907">
              <a:off x="3900328" y="2219755"/>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Arrow: Right 82">
              <a:extLst>
                <a:ext uri="{FF2B5EF4-FFF2-40B4-BE49-F238E27FC236}">
                  <a16:creationId xmlns:a16="http://schemas.microsoft.com/office/drawing/2014/main" id="{7EFDB570-58D0-424C-8A17-2632080D8C89}"/>
                </a:ext>
              </a:extLst>
            </p:cNvPr>
            <p:cNvSpPr/>
            <p:nvPr/>
          </p:nvSpPr>
          <p:spPr>
            <a:xfrm rot="9406472">
              <a:off x="3671347" y="2473245"/>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Arrow: Right 83">
              <a:extLst>
                <a:ext uri="{FF2B5EF4-FFF2-40B4-BE49-F238E27FC236}">
                  <a16:creationId xmlns:a16="http://schemas.microsoft.com/office/drawing/2014/main" id="{4DAFB8DE-985F-4FF5-8D4D-C6DA7F4A6C68}"/>
                </a:ext>
              </a:extLst>
            </p:cNvPr>
            <p:cNvSpPr/>
            <p:nvPr/>
          </p:nvSpPr>
          <p:spPr>
            <a:xfrm rot="20097871">
              <a:off x="3911051" y="2506175"/>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2" name="Group 91">
            <a:extLst>
              <a:ext uri="{FF2B5EF4-FFF2-40B4-BE49-F238E27FC236}">
                <a16:creationId xmlns:a16="http://schemas.microsoft.com/office/drawing/2014/main" id="{FE870537-E140-4821-83C1-32A071C7E556}"/>
              </a:ext>
            </a:extLst>
          </p:cNvPr>
          <p:cNvGrpSpPr/>
          <p:nvPr/>
        </p:nvGrpSpPr>
        <p:grpSpPr>
          <a:xfrm>
            <a:off x="1814948" y="4105533"/>
            <a:ext cx="5281295" cy="1149727"/>
            <a:chOff x="290947" y="4105532"/>
            <a:chExt cx="5281295" cy="1149727"/>
          </a:xfrm>
        </p:grpSpPr>
        <p:grpSp>
          <p:nvGrpSpPr>
            <p:cNvPr id="59" name="Group 58">
              <a:extLst>
                <a:ext uri="{FF2B5EF4-FFF2-40B4-BE49-F238E27FC236}">
                  <a16:creationId xmlns:a16="http://schemas.microsoft.com/office/drawing/2014/main" id="{B1930E2E-D698-4B18-BB71-9087BF085F39}"/>
                </a:ext>
              </a:extLst>
            </p:cNvPr>
            <p:cNvGrpSpPr/>
            <p:nvPr/>
          </p:nvGrpSpPr>
          <p:grpSpPr>
            <a:xfrm>
              <a:off x="290947" y="4105532"/>
              <a:ext cx="5281295" cy="1145341"/>
              <a:chOff x="290947" y="4105532"/>
              <a:chExt cx="5281295" cy="1145341"/>
            </a:xfrm>
          </p:grpSpPr>
          <p:grpSp>
            <p:nvGrpSpPr>
              <p:cNvPr id="43" name="Group 42">
                <a:extLst>
                  <a:ext uri="{FF2B5EF4-FFF2-40B4-BE49-F238E27FC236}">
                    <a16:creationId xmlns:a16="http://schemas.microsoft.com/office/drawing/2014/main" id="{0D58892F-1C7E-4E87-9ED6-C1D9C10EF9A7}"/>
                  </a:ext>
                </a:extLst>
              </p:cNvPr>
              <p:cNvGrpSpPr/>
              <p:nvPr/>
            </p:nvGrpSpPr>
            <p:grpSpPr>
              <a:xfrm>
                <a:off x="1595009" y="4360269"/>
                <a:ext cx="1843203" cy="369332"/>
                <a:chOff x="3095562" y="2618951"/>
                <a:chExt cx="1843203" cy="369332"/>
              </a:xfrm>
            </p:grpSpPr>
            <p:cxnSp>
              <p:nvCxnSpPr>
                <p:cNvPr id="44" name="Straight Connector 43">
                  <a:extLst>
                    <a:ext uri="{FF2B5EF4-FFF2-40B4-BE49-F238E27FC236}">
                      <a16:creationId xmlns:a16="http://schemas.microsoft.com/office/drawing/2014/main" id="{DFB5188D-4156-4FB1-92C2-1665B8F13B8F}"/>
                    </a:ext>
                  </a:extLst>
                </p:cNvPr>
                <p:cNvCxnSpPr/>
                <p:nvPr/>
              </p:nvCxnSpPr>
              <p:spPr>
                <a:xfrm>
                  <a:off x="3572189" y="2793442"/>
                  <a:ext cx="1366576"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E359808-6505-419B-8854-186E0693BC94}"/>
                    </a:ext>
                  </a:extLst>
                </p:cNvPr>
                <p:cNvCxnSpPr>
                  <a:cxnSpLocks/>
                </p:cNvCxnSpPr>
                <p:nvPr/>
              </p:nvCxnSpPr>
              <p:spPr>
                <a:xfrm rot="10800000">
                  <a:off x="3968998" y="2667786"/>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15EFF34-ABAD-47EC-AB19-1CD80CD71442}"/>
                    </a:ext>
                  </a:extLst>
                </p:cNvPr>
                <p:cNvSpPr txBox="1"/>
                <p:nvPr/>
              </p:nvSpPr>
              <p:spPr>
                <a:xfrm>
                  <a:off x="3095562" y="2618951"/>
                  <a:ext cx="842289" cy="369332"/>
                </a:xfrm>
                <a:prstGeom prst="rect">
                  <a:avLst/>
                </a:prstGeom>
                <a:noFill/>
              </p:spPr>
              <p:txBody>
                <a:bodyPr wrap="square" rtlCol="0">
                  <a:spAutoFit/>
                </a:bodyPr>
                <a:lstStyle/>
                <a:p>
                  <a:r>
                    <a:rPr lang="en-GB" dirty="0"/>
                    <a:t>-M</a:t>
                  </a:r>
                  <a:r>
                    <a:rPr lang="en-GB" baseline="-25000" dirty="0"/>
                    <a:t>sat</a:t>
                  </a:r>
                  <a:endParaRPr lang="en-GB" dirty="0"/>
                </a:p>
              </p:txBody>
            </p:sp>
          </p:grpSp>
          <p:grpSp>
            <p:nvGrpSpPr>
              <p:cNvPr id="53" name="Group 52">
                <a:extLst>
                  <a:ext uri="{FF2B5EF4-FFF2-40B4-BE49-F238E27FC236}">
                    <a16:creationId xmlns:a16="http://schemas.microsoft.com/office/drawing/2014/main" id="{13610C49-625C-43E1-9B9E-906F71049549}"/>
                  </a:ext>
                </a:extLst>
              </p:cNvPr>
              <p:cNvGrpSpPr/>
              <p:nvPr/>
            </p:nvGrpSpPr>
            <p:grpSpPr>
              <a:xfrm>
                <a:off x="2170827" y="4105532"/>
                <a:ext cx="3401415" cy="584826"/>
                <a:chOff x="2387296" y="4899219"/>
                <a:chExt cx="3401415" cy="584826"/>
              </a:xfrm>
            </p:grpSpPr>
            <p:cxnSp>
              <p:nvCxnSpPr>
                <p:cNvPr id="48" name="Straight Connector 47">
                  <a:extLst>
                    <a:ext uri="{FF2B5EF4-FFF2-40B4-BE49-F238E27FC236}">
                      <a16:creationId xmlns:a16="http://schemas.microsoft.com/office/drawing/2014/main" id="{014911BF-5F4F-431A-9A60-844F6A5F84B1}"/>
                    </a:ext>
                  </a:extLst>
                </p:cNvPr>
                <p:cNvCxnSpPr>
                  <a:cxnSpLocks/>
                </p:cNvCxnSpPr>
                <p:nvPr/>
              </p:nvCxnSpPr>
              <p:spPr>
                <a:xfrm flipH="1">
                  <a:off x="2387296" y="5328575"/>
                  <a:ext cx="3401415"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403C8C1-E4F1-4AC3-B911-C2CD95C69560}"/>
                    </a:ext>
                  </a:extLst>
                </p:cNvPr>
                <p:cNvCxnSpPr>
                  <a:cxnSpLocks/>
                </p:cNvCxnSpPr>
                <p:nvPr/>
              </p:nvCxnSpPr>
              <p:spPr>
                <a:xfrm>
                  <a:off x="4517855" y="5478615"/>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E573AB4-F8FA-4864-867D-0C8E982B6827}"/>
                    </a:ext>
                  </a:extLst>
                </p:cNvPr>
                <p:cNvCxnSpPr>
                  <a:cxnSpLocks/>
                </p:cNvCxnSpPr>
                <p:nvPr/>
              </p:nvCxnSpPr>
              <p:spPr>
                <a:xfrm>
                  <a:off x="2685248" y="5484045"/>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49C31D9-86F1-4E25-A8E7-69BACB33350C}"/>
                    </a:ext>
                  </a:extLst>
                </p:cNvPr>
                <p:cNvSpPr txBox="1"/>
                <p:nvPr/>
              </p:nvSpPr>
              <p:spPr>
                <a:xfrm>
                  <a:off x="4663331" y="4899219"/>
                  <a:ext cx="802888" cy="369332"/>
                </a:xfrm>
                <a:prstGeom prst="rect">
                  <a:avLst/>
                </a:prstGeom>
                <a:noFill/>
              </p:spPr>
              <p:txBody>
                <a:bodyPr wrap="square" rtlCol="0">
                  <a:spAutoFit/>
                </a:bodyPr>
                <a:lstStyle/>
                <a:p>
                  <a:r>
                    <a:rPr lang="en-GB" dirty="0"/>
                    <a:t>+M</a:t>
                  </a:r>
                  <a:r>
                    <a:rPr lang="en-GB" baseline="-25000" dirty="0"/>
                    <a:t>rem</a:t>
                  </a:r>
                  <a:endParaRPr lang="en-GB" dirty="0"/>
                </a:p>
              </p:txBody>
            </p:sp>
            <p:sp>
              <p:nvSpPr>
                <p:cNvPr id="49" name="Oval 48">
                  <a:extLst>
                    <a:ext uri="{FF2B5EF4-FFF2-40B4-BE49-F238E27FC236}">
                      <a16:creationId xmlns:a16="http://schemas.microsoft.com/office/drawing/2014/main" id="{3512654B-1E94-4A86-833A-54A32568283E}"/>
                    </a:ext>
                  </a:extLst>
                </p:cNvPr>
                <p:cNvSpPr/>
                <p:nvPr/>
              </p:nvSpPr>
              <p:spPr>
                <a:xfrm>
                  <a:off x="4608745" y="5256229"/>
                  <a:ext cx="144000" cy="144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1" name="Group 70">
                <a:extLst>
                  <a:ext uri="{FF2B5EF4-FFF2-40B4-BE49-F238E27FC236}">
                    <a16:creationId xmlns:a16="http://schemas.microsoft.com/office/drawing/2014/main" id="{23888F11-4E18-4F17-8D3D-A4190A5BD0FA}"/>
                  </a:ext>
                </a:extLst>
              </p:cNvPr>
              <p:cNvGrpSpPr/>
              <p:nvPr/>
            </p:nvGrpSpPr>
            <p:grpSpPr>
              <a:xfrm rot="10800000">
                <a:off x="290947" y="4281055"/>
                <a:ext cx="932872" cy="969818"/>
                <a:chOff x="7813965" y="1283855"/>
                <a:chExt cx="932872" cy="969818"/>
              </a:xfrm>
            </p:grpSpPr>
            <p:sp>
              <p:nvSpPr>
                <p:cNvPr id="72" name="Rectangle 71">
                  <a:extLst>
                    <a:ext uri="{FF2B5EF4-FFF2-40B4-BE49-F238E27FC236}">
                      <a16:creationId xmlns:a16="http://schemas.microsoft.com/office/drawing/2014/main" id="{09777280-0E47-4D25-8CCF-E01D0D6CD38B}"/>
                    </a:ext>
                  </a:extLst>
                </p:cNvPr>
                <p:cNvSpPr/>
                <p:nvPr/>
              </p:nvSpPr>
              <p:spPr>
                <a:xfrm>
                  <a:off x="7813965" y="1283855"/>
                  <a:ext cx="932872" cy="969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Arrow: Right 72">
                  <a:extLst>
                    <a:ext uri="{FF2B5EF4-FFF2-40B4-BE49-F238E27FC236}">
                      <a16:creationId xmlns:a16="http://schemas.microsoft.com/office/drawing/2014/main" id="{BE3E8444-3014-4C45-8CC1-F4B6FFB5D05C}"/>
                    </a:ext>
                  </a:extLst>
                </p:cNvPr>
                <p:cNvSpPr/>
                <p:nvPr/>
              </p:nvSpPr>
              <p:spPr>
                <a:xfrm>
                  <a:off x="8091055" y="1625600"/>
                  <a:ext cx="406400" cy="27709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7" name="Group 56">
              <a:extLst>
                <a:ext uri="{FF2B5EF4-FFF2-40B4-BE49-F238E27FC236}">
                  <a16:creationId xmlns:a16="http://schemas.microsoft.com/office/drawing/2014/main" id="{CEDAA1EC-674C-44A7-9B0F-6AF76B11BE60}"/>
                </a:ext>
              </a:extLst>
            </p:cNvPr>
            <p:cNvGrpSpPr/>
            <p:nvPr/>
          </p:nvGrpSpPr>
          <p:grpSpPr>
            <a:xfrm>
              <a:off x="4856054" y="4654896"/>
              <a:ext cx="637307" cy="600363"/>
              <a:chOff x="4888219" y="4645706"/>
              <a:chExt cx="637307" cy="600363"/>
            </a:xfrm>
          </p:grpSpPr>
          <p:sp>
            <p:nvSpPr>
              <p:cNvPr id="85" name="Rectangle 84">
                <a:extLst>
                  <a:ext uri="{FF2B5EF4-FFF2-40B4-BE49-F238E27FC236}">
                    <a16:creationId xmlns:a16="http://schemas.microsoft.com/office/drawing/2014/main" id="{804D8672-9FFD-4933-99DE-919D6DBA26E8}"/>
                  </a:ext>
                </a:extLst>
              </p:cNvPr>
              <p:cNvSpPr/>
              <p:nvPr/>
            </p:nvSpPr>
            <p:spPr>
              <a:xfrm rot="10800000">
                <a:off x="4888219" y="4645706"/>
                <a:ext cx="637307" cy="60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Arrow: Right 85">
                <a:extLst>
                  <a:ext uri="{FF2B5EF4-FFF2-40B4-BE49-F238E27FC236}">
                    <a16:creationId xmlns:a16="http://schemas.microsoft.com/office/drawing/2014/main" id="{7B55DD7E-2AEB-479E-9BBB-4882EAAB7780}"/>
                  </a:ext>
                </a:extLst>
              </p:cNvPr>
              <p:cNvSpPr/>
              <p:nvPr/>
            </p:nvSpPr>
            <p:spPr>
              <a:xfrm>
                <a:off x="5078939" y="4854972"/>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3" name="Group 92">
            <a:extLst>
              <a:ext uri="{FF2B5EF4-FFF2-40B4-BE49-F238E27FC236}">
                <a16:creationId xmlns:a16="http://schemas.microsoft.com/office/drawing/2014/main" id="{B606C524-6A7D-4AA3-9B78-9F222E60B1A5}"/>
              </a:ext>
            </a:extLst>
          </p:cNvPr>
          <p:cNvGrpSpPr/>
          <p:nvPr/>
        </p:nvGrpSpPr>
        <p:grpSpPr>
          <a:xfrm>
            <a:off x="6237611" y="1791489"/>
            <a:ext cx="1049881" cy="2751933"/>
            <a:chOff x="4713610" y="1791488"/>
            <a:chExt cx="1049881" cy="2751933"/>
          </a:xfrm>
        </p:grpSpPr>
        <p:grpSp>
          <p:nvGrpSpPr>
            <p:cNvPr id="33" name="Group 32">
              <a:extLst>
                <a:ext uri="{FF2B5EF4-FFF2-40B4-BE49-F238E27FC236}">
                  <a16:creationId xmlns:a16="http://schemas.microsoft.com/office/drawing/2014/main" id="{120AAC96-B436-48E8-AC79-02445CB7D345}"/>
                </a:ext>
              </a:extLst>
            </p:cNvPr>
            <p:cNvGrpSpPr/>
            <p:nvPr/>
          </p:nvGrpSpPr>
          <p:grpSpPr>
            <a:xfrm>
              <a:off x="4995748" y="1791488"/>
              <a:ext cx="767743" cy="2751933"/>
              <a:chOff x="4995748" y="1791488"/>
              <a:chExt cx="767743" cy="2751933"/>
            </a:xfrm>
          </p:grpSpPr>
          <p:grpSp>
            <p:nvGrpSpPr>
              <p:cNvPr id="62" name="Group 61">
                <a:extLst>
                  <a:ext uri="{FF2B5EF4-FFF2-40B4-BE49-F238E27FC236}">
                    <a16:creationId xmlns:a16="http://schemas.microsoft.com/office/drawing/2014/main" id="{3D4492F2-E8E2-4083-84AA-35903D82EC73}"/>
                  </a:ext>
                </a:extLst>
              </p:cNvPr>
              <p:cNvGrpSpPr/>
              <p:nvPr/>
            </p:nvGrpSpPr>
            <p:grpSpPr>
              <a:xfrm>
                <a:off x="4995748" y="1791488"/>
                <a:ext cx="767743" cy="2751933"/>
                <a:chOff x="4995748" y="2051466"/>
                <a:chExt cx="767743" cy="2751933"/>
              </a:xfrm>
            </p:grpSpPr>
            <p:cxnSp>
              <p:nvCxnSpPr>
                <p:cNvPr id="63" name="Straight Connector 62">
                  <a:extLst>
                    <a:ext uri="{FF2B5EF4-FFF2-40B4-BE49-F238E27FC236}">
                      <a16:creationId xmlns:a16="http://schemas.microsoft.com/office/drawing/2014/main" id="{3EEFF023-1DFB-4381-9DE2-33CAC2840347}"/>
                    </a:ext>
                  </a:extLst>
                </p:cNvPr>
                <p:cNvCxnSpPr/>
                <p:nvPr/>
              </p:nvCxnSpPr>
              <p:spPr>
                <a:xfrm>
                  <a:off x="5549162" y="2051466"/>
                  <a:ext cx="686" cy="2751933"/>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F4B64F0A-FC21-481A-B425-899482D12E2C}"/>
                    </a:ext>
                  </a:extLst>
                </p:cNvPr>
                <p:cNvSpPr/>
                <p:nvPr/>
              </p:nvSpPr>
              <p:spPr>
                <a:xfrm>
                  <a:off x="5481782" y="3309611"/>
                  <a:ext cx="144000" cy="144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Arrow Connector 64">
                  <a:extLst>
                    <a:ext uri="{FF2B5EF4-FFF2-40B4-BE49-F238E27FC236}">
                      <a16:creationId xmlns:a16="http://schemas.microsoft.com/office/drawing/2014/main" id="{13D086AE-A19D-4322-A6CE-6FC70B306901}"/>
                    </a:ext>
                  </a:extLst>
                </p:cNvPr>
                <p:cNvCxnSpPr>
                  <a:cxnSpLocks/>
                </p:cNvCxnSpPr>
                <p:nvPr/>
              </p:nvCxnSpPr>
              <p:spPr>
                <a:xfrm rot="16200000">
                  <a:off x="5555673" y="2783093"/>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3B2F9A1-46B4-400F-8321-58232B16410D}"/>
                    </a:ext>
                  </a:extLst>
                </p:cNvPr>
                <p:cNvSpPr txBox="1"/>
                <p:nvPr/>
              </p:nvSpPr>
              <p:spPr>
                <a:xfrm>
                  <a:off x="4995748" y="3017490"/>
                  <a:ext cx="709217" cy="369332"/>
                </a:xfrm>
                <a:prstGeom prst="rect">
                  <a:avLst/>
                </a:prstGeom>
                <a:noFill/>
              </p:spPr>
              <p:txBody>
                <a:bodyPr wrap="square" rtlCol="0">
                  <a:spAutoFit/>
                </a:bodyPr>
                <a:lstStyle/>
                <a:p>
                  <a:r>
                    <a:rPr lang="en-GB" dirty="0"/>
                    <a:t>+</a:t>
                  </a:r>
                  <a:r>
                    <a:rPr lang="en-GB" dirty="0" err="1"/>
                    <a:t>H</a:t>
                  </a:r>
                  <a:r>
                    <a:rPr lang="en-GB" baseline="-25000" dirty="0" err="1"/>
                    <a:t>c</a:t>
                  </a:r>
                  <a:endParaRPr lang="en-GB" dirty="0"/>
                </a:p>
              </p:txBody>
            </p:sp>
          </p:grpSp>
          <p:cxnSp>
            <p:nvCxnSpPr>
              <p:cNvPr id="61" name="Straight Arrow Connector 60">
                <a:extLst>
                  <a:ext uri="{FF2B5EF4-FFF2-40B4-BE49-F238E27FC236}">
                    <a16:creationId xmlns:a16="http://schemas.microsoft.com/office/drawing/2014/main" id="{290455B8-7424-4882-A608-1D661922A05C}"/>
                  </a:ext>
                </a:extLst>
              </p:cNvPr>
              <p:cNvCxnSpPr>
                <a:cxnSpLocks/>
              </p:cNvCxnSpPr>
              <p:nvPr/>
            </p:nvCxnSpPr>
            <p:spPr>
              <a:xfrm rot="16200000">
                <a:off x="5555673" y="3833895"/>
                <a:ext cx="41563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Rectangle 86">
              <a:extLst>
                <a:ext uri="{FF2B5EF4-FFF2-40B4-BE49-F238E27FC236}">
                  <a16:creationId xmlns:a16="http://schemas.microsoft.com/office/drawing/2014/main" id="{38B16CF2-AA77-41D3-9C56-C3EB3AA0903D}"/>
                </a:ext>
              </a:extLst>
            </p:cNvPr>
            <p:cNvSpPr/>
            <p:nvPr/>
          </p:nvSpPr>
          <p:spPr>
            <a:xfrm rot="10800000">
              <a:off x="4713610" y="3294784"/>
              <a:ext cx="637307" cy="60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Arrow: Right 87">
              <a:extLst>
                <a:ext uri="{FF2B5EF4-FFF2-40B4-BE49-F238E27FC236}">
                  <a16:creationId xmlns:a16="http://schemas.microsoft.com/office/drawing/2014/main" id="{6A7F8EC2-E9E8-43E8-881D-5B2ECD1C73D6}"/>
                </a:ext>
              </a:extLst>
            </p:cNvPr>
            <p:cNvSpPr/>
            <p:nvPr/>
          </p:nvSpPr>
          <p:spPr>
            <a:xfrm rot="12639414">
              <a:off x="4750725" y="3369613"/>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Arrow: Right 88">
              <a:extLst>
                <a:ext uri="{FF2B5EF4-FFF2-40B4-BE49-F238E27FC236}">
                  <a16:creationId xmlns:a16="http://schemas.microsoft.com/office/drawing/2014/main" id="{8FCB2CD5-5914-445D-BC3A-5BEB534856B4}"/>
                </a:ext>
              </a:extLst>
            </p:cNvPr>
            <p:cNvSpPr/>
            <p:nvPr/>
          </p:nvSpPr>
          <p:spPr>
            <a:xfrm rot="18797854">
              <a:off x="5036052" y="3387645"/>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Arrow: Right 89">
              <a:extLst>
                <a:ext uri="{FF2B5EF4-FFF2-40B4-BE49-F238E27FC236}">
                  <a16:creationId xmlns:a16="http://schemas.microsoft.com/office/drawing/2014/main" id="{C0867E53-F787-430C-9E15-701D020FDC27}"/>
                </a:ext>
              </a:extLst>
            </p:cNvPr>
            <p:cNvSpPr/>
            <p:nvPr/>
          </p:nvSpPr>
          <p:spPr>
            <a:xfrm rot="9406472">
              <a:off x="4807071" y="3641135"/>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Arrow: Right 90">
              <a:extLst>
                <a:ext uri="{FF2B5EF4-FFF2-40B4-BE49-F238E27FC236}">
                  <a16:creationId xmlns:a16="http://schemas.microsoft.com/office/drawing/2014/main" id="{39EEE407-612D-47CA-A9B2-EE411482AD15}"/>
                </a:ext>
              </a:extLst>
            </p:cNvPr>
            <p:cNvSpPr/>
            <p:nvPr/>
          </p:nvSpPr>
          <p:spPr>
            <a:xfrm rot="20097871">
              <a:off x="5046775" y="3674065"/>
              <a:ext cx="277639" cy="1715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Slide Number Placeholder 18">
            <a:extLst>
              <a:ext uri="{FF2B5EF4-FFF2-40B4-BE49-F238E27FC236}">
                <a16:creationId xmlns:a16="http://schemas.microsoft.com/office/drawing/2014/main" id="{50C55A38-DFA7-426D-8200-AE2DDFAE8ECD}"/>
              </a:ext>
            </a:extLst>
          </p:cNvPr>
          <p:cNvSpPr>
            <a:spLocks noGrp="1"/>
          </p:cNvSpPr>
          <p:nvPr>
            <p:ph type="sldNum" sz="quarter" idx="12"/>
          </p:nvPr>
        </p:nvSpPr>
        <p:spPr>
          <a:xfrm>
            <a:off x="9448800" y="6460764"/>
            <a:ext cx="2743200" cy="365125"/>
          </a:xfrm>
        </p:spPr>
        <p:txBody>
          <a:bodyPr/>
          <a:lstStyle/>
          <a:p>
            <a:fld id="{BBAAB195-B577-5546-8349-9DDA93B6129E}" type="slidenum">
              <a:rPr lang="en-US" sz="1800" smtClean="0">
                <a:solidFill>
                  <a:srgbClr val="003088"/>
                </a:solidFill>
              </a:rPr>
              <a:t>42</a:t>
            </a:fld>
            <a:endParaRPr lang="en-US" sz="1800" dirty="0">
              <a:solidFill>
                <a:srgbClr val="003088"/>
              </a:solidFill>
            </a:endParaRPr>
          </a:p>
        </p:txBody>
      </p:sp>
    </p:spTree>
    <p:extLst>
      <p:ext uri="{BB962C8B-B14F-4D97-AF65-F5344CB8AC3E}">
        <p14:creationId xmlns:p14="http://schemas.microsoft.com/office/powerpoint/2010/main" val="510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CE0CC58A-BCCF-41CE-AA6B-2ABFF910E05E}"/>
              </a:ext>
            </a:extLst>
          </p:cNvPr>
          <p:cNvGrpSpPr/>
          <p:nvPr/>
        </p:nvGrpSpPr>
        <p:grpSpPr>
          <a:xfrm>
            <a:off x="1312346" y="579421"/>
            <a:ext cx="2229659" cy="2596487"/>
            <a:chOff x="1148280" y="570366"/>
            <a:chExt cx="2229659" cy="2596487"/>
          </a:xfrm>
        </p:grpSpPr>
        <p:grpSp>
          <p:nvGrpSpPr>
            <p:cNvPr id="37" name="Group 36">
              <a:extLst>
                <a:ext uri="{FF2B5EF4-FFF2-40B4-BE49-F238E27FC236}">
                  <a16:creationId xmlns:a16="http://schemas.microsoft.com/office/drawing/2014/main" id="{663876D1-9CFA-4CB2-A8D2-C47CB966067A}"/>
                </a:ext>
              </a:extLst>
            </p:cNvPr>
            <p:cNvGrpSpPr/>
            <p:nvPr/>
          </p:nvGrpSpPr>
          <p:grpSpPr>
            <a:xfrm>
              <a:off x="1148280" y="570366"/>
              <a:ext cx="2229659" cy="2260588"/>
              <a:chOff x="650341" y="2779412"/>
              <a:chExt cx="2229659" cy="2260588"/>
            </a:xfrm>
          </p:grpSpPr>
          <p:grpSp>
            <p:nvGrpSpPr>
              <p:cNvPr id="18" name="Group 17">
                <a:extLst>
                  <a:ext uri="{FF2B5EF4-FFF2-40B4-BE49-F238E27FC236}">
                    <a16:creationId xmlns:a16="http://schemas.microsoft.com/office/drawing/2014/main" id="{8E12E09B-5A7F-488E-83E9-BB7D99B0984E}"/>
                  </a:ext>
                </a:extLst>
              </p:cNvPr>
              <p:cNvGrpSpPr/>
              <p:nvPr/>
            </p:nvGrpSpPr>
            <p:grpSpPr>
              <a:xfrm>
                <a:off x="720000" y="2779412"/>
                <a:ext cx="2160000" cy="2260588"/>
                <a:chOff x="720000" y="2779412"/>
                <a:chExt cx="2160000" cy="2260588"/>
              </a:xfrm>
            </p:grpSpPr>
            <p:grpSp>
              <p:nvGrpSpPr>
                <p:cNvPr id="12" name="Group 11">
                  <a:extLst>
                    <a:ext uri="{FF2B5EF4-FFF2-40B4-BE49-F238E27FC236}">
                      <a16:creationId xmlns:a16="http://schemas.microsoft.com/office/drawing/2014/main" id="{D2933AB6-0CF5-4A26-911E-059BC36C1F84}"/>
                    </a:ext>
                  </a:extLst>
                </p:cNvPr>
                <p:cNvGrpSpPr/>
                <p:nvPr/>
              </p:nvGrpSpPr>
              <p:grpSpPr>
                <a:xfrm>
                  <a:off x="720000" y="2880000"/>
                  <a:ext cx="2160000" cy="2160000"/>
                  <a:chOff x="720000" y="2880000"/>
                  <a:chExt cx="2160000" cy="2160000"/>
                </a:xfrm>
              </p:grpSpPr>
              <p:cxnSp>
                <p:nvCxnSpPr>
                  <p:cNvPr id="10" name="Straight Connector 9">
                    <a:extLst>
                      <a:ext uri="{FF2B5EF4-FFF2-40B4-BE49-F238E27FC236}">
                        <a16:creationId xmlns:a16="http://schemas.microsoft.com/office/drawing/2014/main" id="{8BD50340-63F9-4B37-BB78-0CB1C722B4F9}"/>
                      </a:ext>
                    </a:extLst>
                  </p:cNvPr>
                  <p:cNvCxnSpPr/>
                  <p:nvPr/>
                </p:nvCxnSpPr>
                <p:spPr>
                  <a:xfrm>
                    <a:off x="1800000" y="2880000"/>
                    <a:ext cx="0" cy="21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A74C0E-E633-4228-9250-FB0A6DFCCF6F}"/>
                      </a:ext>
                    </a:extLst>
                  </p:cNvPr>
                  <p:cNvCxnSpPr>
                    <a:cxnSpLocks/>
                  </p:cNvCxnSpPr>
                  <p:nvPr/>
                </p:nvCxnSpPr>
                <p:spPr>
                  <a:xfrm rot="5400000">
                    <a:off x="1800000" y="2880000"/>
                    <a:ext cx="0" cy="216000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05797B1-34E8-4BC5-8CB8-71239725F376}"/>
                    </a:ext>
                  </a:extLst>
                </p:cNvPr>
                <p:cNvSpPr txBox="1"/>
                <p:nvPr/>
              </p:nvSpPr>
              <p:spPr>
                <a:xfrm>
                  <a:off x="1493821" y="2779412"/>
                  <a:ext cx="199176" cy="369332"/>
                </a:xfrm>
                <a:prstGeom prst="rect">
                  <a:avLst/>
                </a:prstGeom>
                <a:noFill/>
              </p:spPr>
              <p:txBody>
                <a:bodyPr wrap="square" rtlCol="0">
                  <a:spAutoFit/>
                </a:bodyPr>
                <a:lstStyle/>
                <a:p>
                  <a:r>
                    <a:rPr lang="en-GB" dirty="0"/>
                    <a:t>M</a:t>
                  </a:r>
                </a:p>
              </p:txBody>
            </p:sp>
            <p:sp>
              <p:nvSpPr>
                <p:cNvPr id="17" name="TextBox 16">
                  <a:extLst>
                    <a:ext uri="{FF2B5EF4-FFF2-40B4-BE49-F238E27FC236}">
                      <a16:creationId xmlns:a16="http://schemas.microsoft.com/office/drawing/2014/main" id="{25BC849A-1A4F-414E-8157-38914C50D008}"/>
                    </a:ext>
                  </a:extLst>
                </p:cNvPr>
                <p:cNvSpPr txBox="1"/>
                <p:nvPr/>
              </p:nvSpPr>
              <p:spPr>
                <a:xfrm>
                  <a:off x="2643612" y="3911096"/>
                  <a:ext cx="172016" cy="369332"/>
                </a:xfrm>
                <a:prstGeom prst="rect">
                  <a:avLst/>
                </a:prstGeom>
                <a:noFill/>
              </p:spPr>
              <p:txBody>
                <a:bodyPr wrap="square" rtlCol="0">
                  <a:spAutoFit/>
                </a:bodyPr>
                <a:lstStyle/>
                <a:p>
                  <a:r>
                    <a:rPr lang="en-GB" dirty="0"/>
                    <a:t>H</a:t>
                  </a:r>
                </a:p>
              </p:txBody>
            </p:sp>
          </p:grpSp>
          <p:sp>
            <p:nvSpPr>
              <p:cNvPr id="19" name="Rectangle 18">
                <a:extLst>
                  <a:ext uri="{FF2B5EF4-FFF2-40B4-BE49-F238E27FC236}">
                    <a16:creationId xmlns:a16="http://schemas.microsoft.com/office/drawing/2014/main" id="{25A19932-96D4-4B25-8F24-5D501AB16C2C}"/>
                  </a:ext>
                </a:extLst>
              </p:cNvPr>
              <p:cNvSpPr/>
              <p:nvPr/>
            </p:nvSpPr>
            <p:spPr>
              <a:xfrm>
                <a:off x="1086415" y="3241135"/>
                <a:ext cx="1440000" cy="1440000"/>
              </a:xfrm>
              <a:prstGeom prst="rect">
                <a:avLst/>
              </a:prstGeom>
              <a:noFill/>
              <a:ln w="5080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08C94213-D91D-463B-8252-18184B8201E9}"/>
                  </a:ext>
                </a:extLst>
              </p:cNvPr>
              <p:cNvCxnSpPr/>
              <p:nvPr/>
            </p:nvCxnSpPr>
            <p:spPr>
              <a:xfrm>
                <a:off x="2136618" y="3241140"/>
                <a:ext cx="742384"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80C732-7B4A-4DFD-A638-F2CA8CE6ABF3}"/>
                  </a:ext>
                </a:extLst>
              </p:cNvPr>
              <p:cNvCxnSpPr/>
              <p:nvPr/>
            </p:nvCxnSpPr>
            <p:spPr>
              <a:xfrm>
                <a:off x="650341" y="4679132"/>
                <a:ext cx="742384"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C74EB3A9-7563-4743-85DC-F31934F2A544}"/>
                </a:ext>
              </a:extLst>
            </p:cNvPr>
            <p:cNvSpPr txBox="1"/>
            <p:nvPr/>
          </p:nvSpPr>
          <p:spPr>
            <a:xfrm>
              <a:off x="1566250" y="2797521"/>
              <a:ext cx="1765426" cy="369332"/>
            </a:xfrm>
            <a:prstGeom prst="rect">
              <a:avLst/>
            </a:prstGeom>
            <a:noFill/>
          </p:spPr>
          <p:txBody>
            <a:bodyPr wrap="square" rtlCol="0">
              <a:spAutoFit/>
            </a:bodyPr>
            <a:lstStyle/>
            <a:p>
              <a:r>
                <a:rPr lang="en-GB" dirty="0"/>
                <a:t>Hard Magnet</a:t>
              </a:r>
            </a:p>
          </p:txBody>
        </p:sp>
      </p:grpSp>
      <p:grpSp>
        <p:nvGrpSpPr>
          <p:cNvPr id="62" name="Group 61">
            <a:extLst>
              <a:ext uri="{FF2B5EF4-FFF2-40B4-BE49-F238E27FC236}">
                <a16:creationId xmlns:a16="http://schemas.microsoft.com/office/drawing/2014/main" id="{55950404-7C8D-4C91-BCC4-13DCEC5D7355}"/>
              </a:ext>
            </a:extLst>
          </p:cNvPr>
          <p:cNvGrpSpPr/>
          <p:nvPr/>
        </p:nvGrpSpPr>
        <p:grpSpPr>
          <a:xfrm>
            <a:off x="1292730" y="3158156"/>
            <a:ext cx="2465562" cy="2561781"/>
            <a:chOff x="5374740" y="641285"/>
            <a:chExt cx="2465562" cy="2561781"/>
          </a:xfrm>
        </p:grpSpPr>
        <p:grpSp>
          <p:nvGrpSpPr>
            <p:cNvPr id="36" name="Group 35">
              <a:extLst>
                <a:ext uri="{FF2B5EF4-FFF2-40B4-BE49-F238E27FC236}">
                  <a16:creationId xmlns:a16="http://schemas.microsoft.com/office/drawing/2014/main" id="{FFF1D28C-F8B2-4BF4-9611-98BDC71FEDDD}"/>
                </a:ext>
              </a:extLst>
            </p:cNvPr>
            <p:cNvGrpSpPr/>
            <p:nvPr/>
          </p:nvGrpSpPr>
          <p:grpSpPr>
            <a:xfrm>
              <a:off x="5374740" y="641285"/>
              <a:ext cx="2229659" cy="2260588"/>
              <a:chOff x="5447168" y="1474204"/>
              <a:chExt cx="2229659" cy="2260588"/>
            </a:xfrm>
          </p:grpSpPr>
          <p:grpSp>
            <p:nvGrpSpPr>
              <p:cNvPr id="23" name="Group 22">
                <a:extLst>
                  <a:ext uri="{FF2B5EF4-FFF2-40B4-BE49-F238E27FC236}">
                    <a16:creationId xmlns:a16="http://schemas.microsoft.com/office/drawing/2014/main" id="{22E9C3ED-1D26-43C0-AE42-DC6A12490FC1}"/>
                  </a:ext>
                </a:extLst>
              </p:cNvPr>
              <p:cNvGrpSpPr/>
              <p:nvPr/>
            </p:nvGrpSpPr>
            <p:grpSpPr>
              <a:xfrm>
                <a:off x="5516827" y="1474204"/>
                <a:ext cx="2160000" cy="2260588"/>
                <a:chOff x="720000" y="2779412"/>
                <a:chExt cx="2160000" cy="2260588"/>
              </a:xfrm>
            </p:grpSpPr>
            <p:grpSp>
              <p:nvGrpSpPr>
                <p:cNvPr id="24" name="Group 23">
                  <a:extLst>
                    <a:ext uri="{FF2B5EF4-FFF2-40B4-BE49-F238E27FC236}">
                      <a16:creationId xmlns:a16="http://schemas.microsoft.com/office/drawing/2014/main" id="{65DCA351-F456-4409-8E85-9C946DB75230}"/>
                    </a:ext>
                  </a:extLst>
                </p:cNvPr>
                <p:cNvGrpSpPr/>
                <p:nvPr/>
              </p:nvGrpSpPr>
              <p:grpSpPr>
                <a:xfrm>
                  <a:off x="720000" y="2880000"/>
                  <a:ext cx="2160000" cy="2160000"/>
                  <a:chOff x="720000" y="2880000"/>
                  <a:chExt cx="2160000" cy="2160000"/>
                </a:xfrm>
              </p:grpSpPr>
              <p:cxnSp>
                <p:nvCxnSpPr>
                  <p:cNvPr id="27" name="Straight Connector 26">
                    <a:extLst>
                      <a:ext uri="{FF2B5EF4-FFF2-40B4-BE49-F238E27FC236}">
                        <a16:creationId xmlns:a16="http://schemas.microsoft.com/office/drawing/2014/main" id="{AD4F0B17-5E6B-432C-BB60-B5606EFE0C5F}"/>
                      </a:ext>
                    </a:extLst>
                  </p:cNvPr>
                  <p:cNvCxnSpPr/>
                  <p:nvPr/>
                </p:nvCxnSpPr>
                <p:spPr>
                  <a:xfrm>
                    <a:off x="1800000" y="2880000"/>
                    <a:ext cx="0" cy="21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82260E-229C-4A1F-A187-1A752E64EBF7}"/>
                      </a:ext>
                    </a:extLst>
                  </p:cNvPr>
                  <p:cNvCxnSpPr>
                    <a:cxnSpLocks/>
                  </p:cNvCxnSpPr>
                  <p:nvPr/>
                </p:nvCxnSpPr>
                <p:spPr>
                  <a:xfrm rot="5400000">
                    <a:off x="1800000" y="2880000"/>
                    <a:ext cx="0" cy="216000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5242EC73-8755-47B9-BA24-89C0118F5F6B}"/>
                    </a:ext>
                  </a:extLst>
                </p:cNvPr>
                <p:cNvSpPr txBox="1"/>
                <p:nvPr/>
              </p:nvSpPr>
              <p:spPr>
                <a:xfrm>
                  <a:off x="1493821" y="2779412"/>
                  <a:ext cx="199176" cy="369332"/>
                </a:xfrm>
                <a:prstGeom prst="rect">
                  <a:avLst/>
                </a:prstGeom>
                <a:noFill/>
              </p:spPr>
              <p:txBody>
                <a:bodyPr wrap="square" rtlCol="0">
                  <a:spAutoFit/>
                </a:bodyPr>
                <a:lstStyle/>
                <a:p>
                  <a:r>
                    <a:rPr lang="en-GB" dirty="0"/>
                    <a:t>M</a:t>
                  </a:r>
                </a:p>
              </p:txBody>
            </p:sp>
            <p:sp>
              <p:nvSpPr>
                <p:cNvPr id="26" name="TextBox 25">
                  <a:extLst>
                    <a:ext uri="{FF2B5EF4-FFF2-40B4-BE49-F238E27FC236}">
                      <a16:creationId xmlns:a16="http://schemas.microsoft.com/office/drawing/2014/main" id="{CEA2099E-DC09-4B35-B232-157D624F66A5}"/>
                    </a:ext>
                  </a:extLst>
                </p:cNvPr>
                <p:cNvSpPr txBox="1"/>
                <p:nvPr/>
              </p:nvSpPr>
              <p:spPr>
                <a:xfrm>
                  <a:off x="2643612" y="3911096"/>
                  <a:ext cx="172016" cy="369332"/>
                </a:xfrm>
                <a:prstGeom prst="rect">
                  <a:avLst/>
                </a:prstGeom>
                <a:noFill/>
              </p:spPr>
              <p:txBody>
                <a:bodyPr wrap="square" rtlCol="0">
                  <a:spAutoFit/>
                </a:bodyPr>
                <a:lstStyle/>
                <a:p>
                  <a:r>
                    <a:rPr lang="en-GB" dirty="0"/>
                    <a:t>H</a:t>
                  </a:r>
                </a:p>
              </p:txBody>
            </p:sp>
          </p:grpSp>
          <p:sp>
            <p:nvSpPr>
              <p:cNvPr id="29" name="Rectangle 28">
                <a:extLst>
                  <a:ext uri="{FF2B5EF4-FFF2-40B4-BE49-F238E27FC236}">
                    <a16:creationId xmlns:a16="http://schemas.microsoft.com/office/drawing/2014/main" id="{25133B9C-5EB3-4F03-B043-31FF811D7BB2}"/>
                  </a:ext>
                </a:extLst>
              </p:cNvPr>
              <p:cNvSpPr/>
              <p:nvPr/>
            </p:nvSpPr>
            <p:spPr>
              <a:xfrm>
                <a:off x="6400800" y="1935927"/>
                <a:ext cx="416459" cy="1440000"/>
              </a:xfrm>
              <a:prstGeom prst="rect">
                <a:avLst/>
              </a:prstGeom>
              <a:noFill/>
              <a:ln w="5080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A76C25B3-3721-4C36-9699-EF18E985C7AD}"/>
                  </a:ext>
                </a:extLst>
              </p:cNvPr>
              <p:cNvCxnSpPr>
                <a:cxnSpLocks/>
              </p:cNvCxnSpPr>
              <p:nvPr/>
            </p:nvCxnSpPr>
            <p:spPr>
              <a:xfrm>
                <a:off x="6726725" y="1935932"/>
                <a:ext cx="949104"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6B0348-C7C6-4B85-BE97-70FCF24783D0}"/>
                  </a:ext>
                </a:extLst>
              </p:cNvPr>
              <p:cNvCxnSpPr>
                <a:cxnSpLocks/>
              </p:cNvCxnSpPr>
              <p:nvPr/>
            </p:nvCxnSpPr>
            <p:spPr>
              <a:xfrm>
                <a:off x="5447168" y="3373924"/>
                <a:ext cx="971739"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A02D93CE-A02A-4E27-9A47-CA96880598B5}"/>
                </a:ext>
              </a:extLst>
            </p:cNvPr>
            <p:cNvSpPr txBox="1"/>
            <p:nvPr/>
          </p:nvSpPr>
          <p:spPr>
            <a:xfrm>
              <a:off x="5875700" y="2833734"/>
              <a:ext cx="1964602" cy="369332"/>
            </a:xfrm>
            <a:prstGeom prst="rect">
              <a:avLst/>
            </a:prstGeom>
            <a:noFill/>
          </p:spPr>
          <p:txBody>
            <a:bodyPr wrap="square" rtlCol="0">
              <a:spAutoFit/>
            </a:bodyPr>
            <a:lstStyle/>
            <a:p>
              <a:r>
                <a:rPr lang="en-GB" dirty="0"/>
                <a:t>Soft Magnet</a:t>
              </a:r>
            </a:p>
          </p:txBody>
        </p:sp>
      </p:grpSp>
      <p:sp>
        <p:nvSpPr>
          <p:cNvPr id="43" name="Title 1">
            <a:extLst>
              <a:ext uri="{FF2B5EF4-FFF2-40B4-BE49-F238E27FC236}">
                <a16:creationId xmlns:a16="http://schemas.microsoft.com/office/drawing/2014/main" id="{65C13E7B-02AA-4298-8B52-B2116F8A96E1}"/>
              </a:ext>
            </a:extLst>
          </p:cNvPr>
          <p:cNvSpPr>
            <a:spLocks noGrp="1"/>
          </p:cNvSpPr>
          <p:nvPr>
            <p:ph type="title"/>
          </p:nvPr>
        </p:nvSpPr>
        <p:spPr>
          <a:xfrm>
            <a:off x="0" y="1"/>
            <a:ext cx="9144000" cy="472273"/>
          </a:xfrm>
        </p:spPr>
        <p:txBody>
          <a:bodyPr>
            <a:normAutofit fontScale="90000"/>
          </a:bodyPr>
          <a:lstStyle/>
          <a:p>
            <a:r>
              <a:rPr lang="en-GB" sz="3200" b="0" dirty="0"/>
              <a:t>Properties of Hysteresis loops (Terminology): </a:t>
            </a:r>
          </a:p>
        </p:txBody>
      </p:sp>
      <p:grpSp>
        <p:nvGrpSpPr>
          <p:cNvPr id="52" name="Group 51">
            <a:extLst>
              <a:ext uri="{FF2B5EF4-FFF2-40B4-BE49-F238E27FC236}">
                <a16:creationId xmlns:a16="http://schemas.microsoft.com/office/drawing/2014/main" id="{F0CB689A-9452-472F-A919-058EBBE6F983}"/>
              </a:ext>
            </a:extLst>
          </p:cNvPr>
          <p:cNvGrpSpPr/>
          <p:nvPr/>
        </p:nvGrpSpPr>
        <p:grpSpPr>
          <a:xfrm>
            <a:off x="5262064" y="1018518"/>
            <a:ext cx="2643614" cy="1241191"/>
            <a:chOff x="371190" y="3906571"/>
            <a:chExt cx="2643614" cy="1241191"/>
          </a:xfrm>
        </p:grpSpPr>
        <p:sp>
          <p:nvSpPr>
            <p:cNvPr id="44" name="Rectangle 43">
              <a:extLst>
                <a:ext uri="{FF2B5EF4-FFF2-40B4-BE49-F238E27FC236}">
                  <a16:creationId xmlns:a16="http://schemas.microsoft.com/office/drawing/2014/main" id="{6F5162B0-C250-42D6-B6CB-3B9F0C06F724}"/>
                </a:ext>
              </a:extLst>
            </p:cNvPr>
            <p:cNvSpPr/>
            <p:nvPr/>
          </p:nvSpPr>
          <p:spPr>
            <a:xfrm>
              <a:off x="624690" y="4173648"/>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7DFFD2E6-7B5C-413E-AC0B-898C545666E8}"/>
                </a:ext>
              </a:extLst>
            </p:cNvPr>
            <p:cNvSpPr txBox="1"/>
            <p:nvPr/>
          </p:nvSpPr>
          <p:spPr>
            <a:xfrm>
              <a:off x="371190" y="4870763"/>
              <a:ext cx="733331" cy="276999"/>
            </a:xfrm>
            <a:prstGeom prst="rect">
              <a:avLst/>
            </a:prstGeom>
            <a:noFill/>
          </p:spPr>
          <p:txBody>
            <a:bodyPr wrap="square" rtlCol="0">
              <a:spAutoFit/>
            </a:bodyPr>
            <a:lstStyle/>
            <a:p>
              <a:r>
                <a:rPr lang="en-GB" sz="1200" dirty="0"/>
                <a:t>(0,0)</a:t>
              </a:r>
            </a:p>
          </p:txBody>
        </p:sp>
        <p:sp>
          <p:nvSpPr>
            <p:cNvPr id="46" name="TextBox 45">
              <a:extLst>
                <a:ext uri="{FF2B5EF4-FFF2-40B4-BE49-F238E27FC236}">
                  <a16:creationId xmlns:a16="http://schemas.microsoft.com/office/drawing/2014/main" id="{8F1CEB93-4E6F-460D-A40B-8BC1602A5A36}"/>
                </a:ext>
              </a:extLst>
            </p:cNvPr>
            <p:cNvSpPr txBox="1"/>
            <p:nvPr/>
          </p:nvSpPr>
          <p:spPr>
            <a:xfrm>
              <a:off x="1103013" y="4869254"/>
              <a:ext cx="816321" cy="276999"/>
            </a:xfrm>
            <a:prstGeom prst="rect">
              <a:avLst/>
            </a:prstGeom>
            <a:noFill/>
          </p:spPr>
          <p:txBody>
            <a:bodyPr wrap="square" rtlCol="0">
              <a:spAutoFit/>
            </a:bodyPr>
            <a:lstStyle/>
            <a:p>
              <a:r>
                <a:rPr lang="en-GB" sz="1200" dirty="0"/>
                <a:t>(1,0)</a:t>
              </a:r>
            </a:p>
          </p:txBody>
        </p:sp>
        <p:sp>
          <p:nvSpPr>
            <p:cNvPr id="47" name="TextBox 46">
              <a:extLst>
                <a:ext uri="{FF2B5EF4-FFF2-40B4-BE49-F238E27FC236}">
                  <a16:creationId xmlns:a16="http://schemas.microsoft.com/office/drawing/2014/main" id="{4B93D187-03E7-495B-85E7-F70C85B95F3C}"/>
                </a:ext>
              </a:extLst>
            </p:cNvPr>
            <p:cNvSpPr txBox="1"/>
            <p:nvPr/>
          </p:nvSpPr>
          <p:spPr>
            <a:xfrm>
              <a:off x="1119612" y="3908081"/>
              <a:ext cx="642796" cy="276999"/>
            </a:xfrm>
            <a:prstGeom prst="rect">
              <a:avLst/>
            </a:prstGeom>
            <a:noFill/>
          </p:spPr>
          <p:txBody>
            <a:bodyPr wrap="square" rtlCol="0">
              <a:spAutoFit/>
            </a:bodyPr>
            <a:lstStyle/>
            <a:p>
              <a:r>
                <a:rPr lang="en-GB" sz="1200" dirty="0"/>
                <a:t>(1,1)</a:t>
              </a:r>
            </a:p>
          </p:txBody>
        </p:sp>
        <p:sp>
          <p:nvSpPr>
            <p:cNvPr id="48" name="TextBox 47">
              <a:extLst>
                <a:ext uri="{FF2B5EF4-FFF2-40B4-BE49-F238E27FC236}">
                  <a16:creationId xmlns:a16="http://schemas.microsoft.com/office/drawing/2014/main" id="{6264C9BB-7C58-4026-9F3D-85172EF257A2}"/>
                </a:ext>
              </a:extLst>
            </p:cNvPr>
            <p:cNvSpPr txBox="1"/>
            <p:nvPr/>
          </p:nvSpPr>
          <p:spPr>
            <a:xfrm>
              <a:off x="384771" y="3906571"/>
              <a:ext cx="846499" cy="276999"/>
            </a:xfrm>
            <a:prstGeom prst="rect">
              <a:avLst/>
            </a:prstGeom>
            <a:noFill/>
          </p:spPr>
          <p:txBody>
            <a:bodyPr wrap="square" rtlCol="0">
              <a:spAutoFit/>
            </a:bodyPr>
            <a:lstStyle/>
            <a:p>
              <a:r>
                <a:rPr lang="en-GB" sz="1200" dirty="0"/>
                <a:t>(0,1)</a:t>
              </a:r>
            </a:p>
          </p:txBody>
        </p:sp>
        <p:sp>
          <p:nvSpPr>
            <p:cNvPr id="49" name="Arrow: Down 48">
              <a:extLst>
                <a:ext uri="{FF2B5EF4-FFF2-40B4-BE49-F238E27FC236}">
                  <a16:creationId xmlns:a16="http://schemas.microsoft.com/office/drawing/2014/main" id="{5EA72FB1-AEBC-496C-BEC0-6EAF0F8AD8FE}"/>
                </a:ext>
              </a:extLst>
            </p:cNvPr>
            <p:cNvSpPr/>
            <p:nvPr/>
          </p:nvSpPr>
          <p:spPr>
            <a:xfrm rot="10800000">
              <a:off x="860079" y="3965419"/>
              <a:ext cx="235390" cy="10683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B6183391-13C3-4A7C-9BD8-FA1DAC9AD4D9}"/>
                </a:ext>
              </a:extLst>
            </p:cNvPr>
            <p:cNvSpPr txBox="1"/>
            <p:nvPr/>
          </p:nvSpPr>
          <p:spPr>
            <a:xfrm>
              <a:off x="1611517" y="3947312"/>
              <a:ext cx="1403287" cy="1200329"/>
            </a:xfrm>
            <a:prstGeom prst="rect">
              <a:avLst/>
            </a:prstGeom>
            <a:noFill/>
          </p:spPr>
          <p:txBody>
            <a:bodyPr wrap="square" rtlCol="0">
              <a:spAutoFit/>
            </a:bodyPr>
            <a:lstStyle/>
            <a:p>
              <a:r>
                <a:rPr lang="en-GB" dirty="0"/>
                <a:t>H field applied in the (0,1) direction </a:t>
              </a:r>
            </a:p>
          </p:txBody>
        </p:sp>
      </p:grpSp>
      <p:grpSp>
        <p:nvGrpSpPr>
          <p:cNvPr id="53" name="Group 52">
            <a:extLst>
              <a:ext uri="{FF2B5EF4-FFF2-40B4-BE49-F238E27FC236}">
                <a16:creationId xmlns:a16="http://schemas.microsoft.com/office/drawing/2014/main" id="{6E08CB13-4B66-49B0-B036-CCDA9829EF43}"/>
              </a:ext>
            </a:extLst>
          </p:cNvPr>
          <p:cNvGrpSpPr/>
          <p:nvPr/>
        </p:nvGrpSpPr>
        <p:grpSpPr>
          <a:xfrm>
            <a:off x="5287716" y="3660619"/>
            <a:ext cx="2643614" cy="1241191"/>
            <a:chOff x="371190" y="3906571"/>
            <a:chExt cx="2643614" cy="1241191"/>
          </a:xfrm>
        </p:grpSpPr>
        <p:sp>
          <p:nvSpPr>
            <p:cNvPr id="54" name="Rectangle 53">
              <a:extLst>
                <a:ext uri="{FF2B5EF4-FFF2-40B4-BE49-F238E27FC236}">
                  <a16:creationId xmlns:a16="http://schemas.microsoft.com/office/drawing/2014/main" id="{A998E8E8-08D5-458A-9F7B-494E26D81D8D}"/>
                </a:ext>
              </a:extLst>
            </p:cNvPr>
            <p:cNvSpPr/>
            <p:nvPr/>
          </p:nvSpPr>
          <p:spPr>
            <a:xfrm>
              <a:off x="624690" y="4173648"/>
              <a:ext cx="72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6AF7C049-D10D-4270-A9FB-383278497C86}"/>
                </a:ext>
              </a:extLst>
            </p:cNvPr>
            <p:cNvSpPr txBox="1"/>
            <p:nvPr/>
          </p:nvSpPr>
          <p:spPr>
            <a:xfrm>
              <a:off x="371190" y="4870763"/>
              <a:ext cx="733331" cy="276999"/>
            </a:xfrm>
            <a:prstGeom prst="rect">
              <a:avLst/>
            </a:prstGeom>
            <a:noFill/>
          </p:spPr>
          <p:txBody>
            <a:bodyPr wrap="square" rtlCol="0">
              <a:spAutoFit/>
            </a:bodyPr>
            <a:lstStyle/>
            <a:p>
              <a:r>
                <a:rPr lang="en-GB" sz="1200" dirty="0"/>
                <a:t>(0,0)</a:t>
              </a:r>
            </a:p>
          </p:txBody>
        </p:sp>
        <p:sp>
          <p:nvSpPr>
            <p:cNvPr id="56" name="TextBox 55">
              <a:extLst>
                <a:ext uri="{FF2B5EF4-FFF2-40B4-BE49-F238E27FC236}">
                  <a16:creationId xmlns:a16="http://schemas.microsoft.com/office/drawing/2014/main" id="{5460A402-B680-45F9-A40A-55985CF62F2B}"/>
                </a:ext>
              </a:extLst>
            </p:cNvPr>
            <p:cNvSpPr txBox="1"/>
            <p:nvPr/>
          </p:nvSpPr>
          <p:spPr>
            <a:xfrm>
              <a:off x="1103013" y="4869254"/>
              <a:ext cx="816321" cy="276999"/>
            </a:xfrm>
            <a:prstGeom prst="rect">
              <a:avLst/>
            </a:prstGeom>
            <a:noFill/>
          </p:spPr>
          <p:txBody>
            <a:bodyPr wrap="square" rtlCol="0">
              <a:spAutoFit/>
            </a:bodyPr>
            <a:lstStyle/>
            <a:p>
              <a:r>
                <a:rPr lang="en-GB" sz="1200" dirty="0"/>
                <a:t>(1,0)</a:t>
              </a:r>
            </a:p>
          </p:txBody>
        </p:sp>
        <p:sp>
          <p:nvSpPr>
            <p:cNvPr id="57" name="TextBox 56">
              <a:extLst>
                <a:ext uri="{FF2B5EF4-FFF2-40B4-BE49-F238E27FC236}">
                  <a16:creationId xmlns:a16="http://schemas.microsoft.com/office/drawing/2014/main" id="{39BE9147-CF85-48F9-BFD1-52F1B390C07E}"/>
                </a:ext>
              </a:extLst>
            </p:cNvPr>
            <p:cNvSpPr txBox="1"/>
            <p:nvPr/>
          </p:nvSpPr>
          <p:spPr>
            <a:xfrm>
              <a:off x="1119612" y="3908081"/>
              <a:ext cx="642796" cy="276999"/>
            </a:xfrm>
            <a:prstGeom prst="rect">
              <a:avLst/>
            </a:prstGeom>
            <a:noFill/>
          </p:spPr>
          <p:txBody>
            <a:bodyPr wrap="square" rtlCol="0">
              <a:spAutoFit/>
            </a:bodyPr>
            <a:lstStyle/>
            <a:p>
              <a:r>
                <a:rPr lang="en-GB" sz="1200" dirty="0"/>
                <a:t>(1,1)</a:t>
              </a:r>
            </a:p>
          </p:txBody>
        </p:sp>
        <p:sp>
          <p:nvSpPr>
            <p:cNvPr id="58" name="TextBox 57">
              <a:extLst>
                <a:ext uri="{FF2B5EF4-FFF2-40B4-BE49-F238E27FC236}">
                  <a16:creationId xmlns:a16="http://schemas.microsoft.com/office/drawing/2014/main" id="{12E339EA-0008-4149-9A9D-46F4AB25F285}"/>
                </a:ext>
              </a:extLst>
            </p:cNvPr>
            <p:cNvSpPr txBox="1"/>
            <p:nvPr/>
          </p:nvSpPr>
          <p:spPr>
            <a:xfrm>
              <a:off x="384771" y="3906571"/>
              <a:ext cx="846499" cy="276999"/>
            </a:xfrm>
            <a:prstGeom prst="rect">
              <a:avLst/>
            </a:prstGeom>
            <a:noFill/>
          </p:spPr>
          <p:txBody>
            <a:bodyPr wrap="square" rtlCol="0">
              <a:spAutoFit/>
            </a:bodyPr>
            <a:lstStyle/>
            <a:p>
              <a:r>
                <a:rPr lang="en-GB" sz="1200" dirty="0"/>
                <a:t>(0,1)</a:t>
              </a:r>
            </a:p>
          </p:txBody>
        </p:sp>
        <p:sp>
          <p:nvSpPr>
            <p:cNvPr id="59" name="Arrow: Down 58">
              <a:extLst>
                <a:ext uri="{FF2B5EF4-FFF2-40B4-BE49-F238E27FC236}">
                  <a16:creationId xmlns:a16="http://schemas.microsoft.com/office/drawing/2014/main" id="{A8150094-36BD-4095-A00F-0B3B05B0A9F4}"/>
                </a:ext>
              </a:extLst>
            </p:cNvPr>
            <p:cNvSpPr/>
            <p:nvPr/>
          </p:nvSpPr>
          <p:spPr>
            <a:xfrm rot="16200000">
              <a:off x="887238" y="3974472"/>
              <a:ext cx="235390" cy="10683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E90F3F88-A72A-48C7-B48B-9CA7E4B87CB6}"/>
                </a:ext>
              </a:extLst>
            </p:cNvPr>
            <p:cNvSpPr txBox="1"/>
            <p:nvPr/>
          </p:nvSpPr>
          <p:spPr>
            <a:xfrm>
              <a:off x="1611517" y="3947312"/>
              <a:ext cx="1403287" cy="1200329"/>
            </a:xfrm>
            <a:prstGeom prst="rect">
              <a:avLst/>
            </a:prstGeom>
            <a:noFill/>
          </p:spPr>
          <p:txBody>
            <a:bodyPr wrap="square" rtlCol="0">
              <a:spAutoFit/>
            </a:bodyPr>
            <a:lstStyle/>
            <a:p>
              <a:r>
                <a:rPr lang="en-GB" dirty="0"/>
                <a:t>H field applied in the (1,0) direction </a:t>
              </a:r>
            </a:p>
          </p:txBody>
        </p:sp>
      </p:grpSp>
      <p:grpSp>
        <p:nvGrpSpPr>
          <p:cNvPr id="63" name="Group 62">
            <a:extLst>
              <a:ext uri="{FF2B5EF4-FFF2-40B4-BE49-F238E27FC236}">
                <a16:creationId xmlns:a16="http://schemas.microsoft.com/office/drawing/2014/main" id="{3E019EC7-8BF9-42D2-8196-BEF819E254C1}"/>
              </a:ext>
            </a:extLst>
          </p:cNvPr>
          <p:cNvGrpSpPr/>
          <p:nvPr/>
        </p:nvGrpSpPr>
        <p:grpSpPr>
          <a:xfrm>
            <a:off x="7872912" y="496435"/>
            <a:ext cx="2160000" cy="2596487"/>
            <a:chOff x="1217939" y="570366"/>
            <a:chExt cx="2160000" cy="2596487"/>
          </a:xfrm>
        </p:grpSpPr>
        <p:grpSp>
          <p:nvGrpSpPr>
            <p:cNvPr id="64" name="Group 63">
              <a:extLst>
                <a:ext uri="{FF2B5EF4-FFF2-40B4-BE49-F238E27FC236}">
                  <a16:creationId xmlns:a16="http://schemas.microsoft.com/office/drawing/2014/main" id="{59CBDC54-8E7E-4064-945D-A42D3EDA6EAC}"/>
                </a:ext>
              </a:extLst>
            </p:cNvPr>
            <p:cNvGrpSpPr/>
            <p:nvPr/>
          </p:nvGrpSpPr>
          <p:grpSpPr>
            <a:xfrm>
              <a:off x="1217939" y="570366"/>
              <a:ext cx="2160000" cy="2260588"/>
              <a:chOff x="720000" y="2779412"/>
              <a:chExt cx="2160000" cy="2260588"/>
            </a:xfrm>
          </p:grpSpPr>
          <p:grpSp>
            <p:nvGrpSpPr>
              <p:cNvPr id="66" name="Group 65">
                <a:extLst>
                  <a:ext uri="{FF2B5EF4-FFF2-40B4-BE49-F238E27FC236}">
                    <a16:creationId xmlns:a16="http://schemas.microsoft.com/office/drawing/2014/main" id="{CE8E3551-FA31-4968-A906-E1851DDE1DD5}"/>
                  </a:ext>
                </a:extLst>
              </p:cNvPr>
              <p:cNvGrpSpPr/>
              <p:nvPr/>
            </p:nvGrpSpPr>
            <p:grpSpPr>
              <a:xfrm>
                <a:off x="720000" y="2779412"/>
                <a:ext cx="2160000" cy="2260588"/>
                <a:chOff x="720000" y="2779412"/>
                <a:chExt cx="2160000" cy="2260588"/>
              </a:xfrm>
            </p:grpSpPr>
            <p:grpSp>
              <p:nvGrpSpPr>
                <p:cNvPr id="70" name="Group 69">
                  <a:extLst>
                    <a:ext uri="{FF2B5EF4-FFF2-40B4-BE49-F238E27FC236}">
                      <a16:creationId xmlns:a16="http://schemas.microsoft.com/office/drawing/2014/main" id="{87196A1E-4746-4688-A72B-9C51E0B531C4}"/>
                    </a:ext>
                  </a:extLst>
                </p:cNvPr>
                <p:cNvGrpSpPr/>
                <p:nvPr/>
              </p:nvGrpSpPr>
              <p:grpSpPr>
                <a:xfrm>
                  <a:off x="720000" y="2880000"/>
                  <a:ext cx="2160000" cy="2160000"/>
                  <a:chOff x="720000" y="2880000"/>
                  <a:chExt cx="2160000" cy="2160000"/>
                </a:xfrm>
              </p:grpSpPr>
              <p:cxnSp>
                <p:nvCxnSpPr>
                  <p:cNvPr id="73" name="Straight Connector 72">
                    <a:extLst>
                      <a:ext uri="{FF2B5EF4-FFF2-40B4-BE49-F238E27FC236}">
                        <a16:creationId xmlns:a16="http://schemas.microsoft.com/office/drawing/2014/main" id="{4C4746D0-E060-47E8-8193-CFD97219989D}"/>
                      </a:ext>
                    </a:extLst>
                  </p:cNvPr>
                  <p:cNvCxnSpPr/>
                  <p:nvPr/>
                </p:nvCxnSpPr>
                <p:spPr>
                  <a:xfrm>
                    <a:off x="1800000" y="2880000"/>
                    <a:ext cx="0" cy="21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F482373-D49A-4946-A1A7-F8F869CFD3E1}"/>
                      </a:ext>
                    </a:extLst>
                  </p:cNvPr>
                  <p:cNvCxnSpPr>
                    <a:cxnSpLocks/>
                  </p:cNvCxnSpPr>
                  <p:nvPr/>
                </p:nvCxnSpPr>
                <p:spPr>
                  <a:xfrm rot="5400000">
                    <a:off x="1800000" y="2880000"/>
                    <a:ext cx="0" cy="216000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E65951DE-6B13-4DE7-BFF0-E63465159559}"/>
                    </a:ext>
                  </a:extLst>
                </p:cNvPr>
                <p:cNvSpPr txBox="1"/>
                <p:nvPr/>
              </p:nvSpPr>
              <p:spPr>
                <a:xfrm>
                  <a:off x="1493821" y="2779412"/>
                  <a:ext cx="199176" cy="369332"/>
                </a:xfrm>
                <a:prstGeom prst="rect">
                  <a:avLst/>
                </a:prstGeom>
                <a:noFill/>
              </p:spPr>
              <p:txBody>
                <a:bodyPr wrap="square" rtlCol="0">
                  <a:spAutoFit/>
                </a:bodyPr>
                <a:lstStyle/>
                <a:p>
                  <a:r>
                    <a:rPr lang="en-GB" dirty="0"/>
                    <a:t>M</a:t>
                  </a:r>
                </a:p>
              </p:txBody>
            </p:sp>
            <p:sp>
              <p:nvSpPr>
                <p:cNvPr id="72" name="TextBox 71">
                  <a:extLst>
                    <a:ext uri="{FF2B5EF4-FFF2-40B4-BE49-F238E27FC236}">
                      <a16:creationId xmlns:a16="http://schemas.microsoft.com/office/drawing/2014/main" id="{D82869BE-DA12-47B6-8514-357DE765EE8C}"/>
                    </a:ext>
                  </a:extLst>
                </p:cNvPr>
                <p:cNvSpPr txBox="1"/>
                <p:nvPr/>
              </p:nvSpPr>
              <p:spPr>
                <a:xfrm>
                  <a:off x="2643612" y="3911096"/>
                  <a:ext cx="172016" cy="369332"/>
                </a:xfrm>
                <a:prstGeom prst="rect">
                  <a:avLst/>
                </a:prstGeom>
                <a:noFill/>
              </p:spPr>
              <p:txBody>
                <a:bodyPr wrap="square" rtlCol="0">
                  <a:spAutoFit/>
                </a:bodyPr>
                <a:lstStyle/>
                <a:p>
                  <a:r>
                    <a:rPr lang="en-GB" dirty="0"/>
                    <a:t>H</a:t>
                  </a:r>
                </a:p>
              </p:txBody>
            </p:sp>
          </p:grpSp>
          <p:sp>
            <p:nvSpPr>
              <p:cNvPr id="67" name="Rectangle 66">
                <a:extLst>
                  <a:ext uri="{FF2B5EF4-FFF2-40B4-BE49-F238E27FC236}">
                    <a16:creationId xmlns:a16="http://schemas.microsoft.com/office/drawing/2014/main" id="{4638E8E4-9682-4A82-A56A-08FF9EA83548}"/>
                  </a:ext>
                </a:extLst>
              </p:cNvPr>
              <p:cNvSpPr/>
              <p:nvPr/>
            </p:nvSpPr>
            <p:spPr>
              <a:xfrm>
                <a:off x="1712615" y="3241135"/>
                <a:ext cx="181069" cy="1440000"/>
              </a:xfrm>
              <a:prstGeom prst="rect">
                <a:avLst/>
              </a:prstGeom>
              <a:noFill/>
              <a:ln w="5080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F62DEAD0-EB9E-485C-B195-16C77F0F7C32}"/>
                  </a:ext>
                </a:extLst>
              </p:cNvPr>
              <p:cNvCxnSpPr/>
              <p:nvPr/>
            </p:nvCxnSpPr>
            <p:spPr>
              <a:xfrm>
                <a:off x="1874068" y="3241140"/>
                <a:ext cx="742384"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ADB0208-9A3A-46E5-8096-D8A5CB29DB91}"/>
                  </a:ext>
                </a:extLst>
              </p:cNvPr>
              <p:cNvCxnSpPr/>
              <p:nvPr/>
            </p:nvCxnSpPr>
            <p:spPr>
              <a:xfrm>
                <a:off x="976266" y="4679132"/>
                <a:ext cx="742384"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grpSp>
        <p:sp>
          <p:nvSpPr>
            <p:cNvPr id="65" name="TextBox 64">
              <a:extLst>
                <a:ext uri="{FF2B5EF4-FFF2-40B4-BE49-F238E27FC236}">
                  <a16:creationId xmlns:a16="http://schemas.microsoft.com/office/drawing/2014/main" id="{136B784C-E4D1-4FC1-9502-AFF6FD72E0CD}"/>
                </a:ext>
              </a:extLst>
            </p:cNvPr>
            <p:cNvSpPr txBox="1"/>
            <p:nvPr/>
          </p:nvSpPr>
          <p:spPr>
            <a:xfrm>
              <a:off x="1584356" y="2797521"/>
              <a:ext cx="1765426" cy="369332"/>
            </a:xfrm>
            <a:prstGeom prst="rect">
              <a:avLst/>
            </a:prstGeom>
            <a:noFill/>
          </p:spPr>
          <p:txBody>
            <a:bodyPr wrap="square" rtlCol="0">
              <a:spAutoFit/>
            </a:bodyPr>
            <a:lstStyle/>
            <a:p>
              <a:r>
                <a:rPr lang="en-GB" dirty="0"/>
                <a:t>Easy Axis (EA)</a:t>
              </a:r>
            </a:p>
          </p:txBody>
        </p:sp>
      </p:grpSp>
      <p:grpSp>
        <p:nvGrpSpPr>
          <p:cNvPr id="106" name="Group 105">
            <a:extLst>
              <a:ext uri="{FF2B5EF4-FFF2-40B4-BE49-F238E27FC236}">
                <a16:creationId xmlns:a16="http://schemas.microsoft.com/office/drawing/2014/main" id="{892B7A7F-1A00-4957-8C16-827A82001492}"/>
              </a:ext>
            </a:extLst>
          </p:cNvPr>
          <p:cNvGrpSpPr/>
          <p:nvPr/>
        </p:nvGrpSpPr>
        <p:grpSpPr>
          <a:xfrm>
            <a:off x="7828723" y="3075168"/>
            <a:ext cx="2393135" cy="2561781"/>
            <a:chOff x="5617674" y="3319603"/>
            <a:chExt cx="2393135" cy="2561781"/>
          </a:xfrm>
        </p:grpSpPr>
        <p:grpSp>
          <p:nvGrpSpPr>
            <p:cNvPr id="90" name="Group 89">
              <a:extLst>
                <a:ext uri="{FF2B5EF4-FFF2-40B4-BE49-F238E27FC236}">
                  <a16:creationId xmlns:a16="http://schemas.microsoft.com/office/drawing/2014/main" id="{322C4091-DCF0-42F9-99F4-EBED2BFBACAD}"/>
                </a:ext>
              </a:extLst>
            </p:cNvPr>
            <p:cNvGrpSpPr/>
            <p:nvPr/>
          </p:nvGrpSpPr>
          <p:grpSpPr>
            <a:xfrm>
              <a:off x="5669227" y="3319603"/>
              <a:ext cx="2160000" cy="2260588"/>
              <a:chOff x="720000" y="2779412"/>
              <a:chExt cx="2160000" cy="2260588"/>
            </a:xfrm>
          </p:grpSpPr>
          <p:grpSp>
            <p:nvGrpSpPr>
              <p:cNvPr id="94" name="Group 93">
                <a:extLst>
                  <a:ext uri="{FF2B5EF4-FFF2-40B4-BE49-F238E27FC236}">
                    <a16:creationId xmlns:a16="http://schemas.microsoft.com/office/drawing/2014/main" id="{0ADD0B0E-4FEF-484B-A7C7-7ABF4F49BA1A}"/>
                  </a:ext>
                </a:extLst>
              </p:cNvPr>
              <p:cNvGrpSpPr/>
              <p:nvPr/>
            </p:nvGrpSpPr>
            <p:grpSpPr>
              <a:xfrm>
                <a:off x="720000" y="2880000"/>
                <a:ext cx="2160000" cy="2160000"/>
                <a:chOff x="720000" y="2880000"/>
                <a:chExt cx="2160000" cy="2160000"/>
              </a:xfrm>
            </p:grpSpPr>
            <p:cxnSp>
              <p:nvCxnSpPr>
                <p:cNvPr id="97" name="Straight Connector 96">
                  <a:extLst>
                    <a:ext uri="{FF2B5EF4-FFF2-40B4-BE49-F238E27FC236}">
                      <a16:creationId xmlns:a16="http://schemas.microsoft.com/office/drawing/2014/main" id="{8B648582-6BAA-4A6E-95D2-DCF699583342}"/>
                    </a:ext>
                  </a:extLst>
                </p:cNvPr>
                <p:cNvCxnSpPr/>
                <p:nvPr/>
              </p:nvCxnSpPr>
              <p:spPr>
                <a:xfrm>
                  <a:off x="1800000" y="2880000"/>
                  <a:ext cx="0" cy="216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68E8FA-BE99-40A6-BFE5-83C0EC77AA04}"/>
                    </a:ext>
                  </a:extLst>
                </p:cNvPr>
                <p:cNvCxnSpPr>
                  <a:cxnSpLocks/>
                </p:cNvCxnSpPr>
                <p:nvPr/>
              </p:nvCxnSpPr>
              <p:spPr>
                <a:xfrm rot="5400000">
                  <a:off x="1800000" y="2880000"/>
                  <a:ext cx="0" cy="2160000"/>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898E5CC7-D458-43E8-955E-52C597D0C22B}"/>
                  </a:ext>
                </a:extLst>
              </p:cNvPr>
              <p:cNvSpPr txBox="1"/>
              <p:nvPr/>
            </p:nvSpPr>
            <p:spPr>
              <a:xfrm>
                <a:off x="1493821" y="2779412"/>
                <a:ext cx="199176" cy="369332"/>
              </a:xfrm>
              <a:prstGeom prst="rect">
                <a:avLst/>
              </a:prstGeom>
              <a:noFill/>
            </p:spPr>
            <p:txBody>
              <a:bodyPr wrap="square" rtlCol="0">
                <a:spAutoFit/>
              </a:bodyPr>
              <a:lstStyle/>
              <a:p>
                <a:r>
                  <a:rPr lang="en-GB" dirty="0"/>
                  <a:t>M</a:t>
                </a:r>
              </a:p>
            </p:txBody>
          </p:sp>
          <p:sp>
            <p:nvSpPr>
              <p:cNvPr id="96" name="TextBox 95">
                <a:extLst>
                  <a:ext uri="{FF2B5EF4-FFF2-40B4-BE49-F238E27FC236}">
                    <a16:creationId xmlns:a16="http://schemas.microsoft.com/office/drawing/2014/main" id="{9F2A5283-4820-499C-8114-C4FD1CA13421}"/>
                  </a:ext>
                </a:extLst>
              </p:cNvPr>
              <p:cNvSpPr txBox="1"/>
              <p:nvPr/>
            </p:nvSpPr>
            <p:spPr>
              <a:xfrm>
                <a:off x="2643612" y="3911096"/>
                <a:ext cx="172016" cy="369332"/>
              </a:xfrm>
              <a:prstGeom prst="rect">
                <a:avLst/>
              </a:prstGeom>
              <a:noFill/>
            </p:spPr>
            <p:txBody>
              <a:bodyPr wrap="square" rtlCol="0">
                <a:spAutoFit/>
              </a:bodyPr>
              <a:lstStyle/>
              <a:p>
                <a:r>
                  <a:rPr lang="en-GB" dirty="0"/>
                  <a:t>H</a:t>
                </a:r>
              </a:p>
            </p:txBody>
          </p:sp>
        </p:grpSp>
        <p:sp>
          <p:nvSpPr>
            <p:cNvPr id="89" name="TextBox 88">
              <a:extLst>
                <a:ext uri="{FF2B5EF4-FFF2-40B4-BE49-F238E27FC236}">
                  <a16:creationId xmlns:a16="http://schemas.microsoft.com/office/drawing/2014/main" id="{96908F31-EB3A-4F00-B596-DD29DDD2CCF6}"/>
                </a:ext>
              </a:extLst>
            </p:cNvPr>
            <p:cNvSpPr txBox="1"/>
            <p:nvPr/>
          </p:nvSpPr>
          <p:spPr>
            <a:xfrm>
              <a:off x="6046207" y="5512052"/>
              <a:ext cx="1964602" cy="369332"/>
            </a:xfrm>
            <a:prstGeom prst="rect">
              <a:avLst/>
            </a:prstGeom>
            <a:noFill/>
          </p:spPr>
          <p:txBody>
            <a:bodyPr wrap="square" rtlCol="0">
              <a:spAutoFit/>
            </a:bodyPr>
            <a:lstStyle/>
            <a:p>
              <a:r>
                <a:rPr lang="en-GB" dirty="0"/>
                <a:t>Hard Axis (HA)</a:t>
              </a:r>
            </a:p>
          </p:txBody>
        </p:sp>
        <p:grpSp>
          <p:nvGrpSpPr>
            <p:cNvPr id="105" name="Group 104">
              <a:extLst>
                <a:ext uri="{FF2B5EF4-FFF2-40B4-BE49-F238E27FC236}">
                  <a16:creationId xmlns:a16="http://schemas.microsoft.com/office/drawing/2014/main" id="{259B021B-BE28-4B15-BAB0-C0F39D6611AE}"/>
                </a:ext>
              </a:extLst>
            </p:cNvPr>
            <p:cNvGrpSpPr/>
            <p:nvPr/>
          </p:nvGrpSpPr>
          <p:grpSpPr>
            <a:xfrm>
              <a:off x="5617674" y="3775295"/>
              <a:ext cx="2228661" cy="1448555"/>
              <a:chOff x="5599568" y="3775295"/>
              <a:chExt cx="2228661" cy="1448555"/>
            </a:xfrm>
          </p:grpSpPr>
          <p:cxnSp>
            <p:nvCxnSpPr>
              <p:cNvPr id="92" name="Straight Connector 91">
                <a:extLst>
                  <a:ext uri="{FF2B5EF4-FFF2-40B4-BE49-F238E27FC236}">
                    <a16:creationId xmlns:a16="http://schemas.microsoft.com/office/drawing/2014/main" id="{42D8D190-A64B-4378-B8F9-27AB423D34D5}"/>
                  </a:ext>
                </a:extLst>
              </p:cNvPr>
              <p:cNvCxnSpPr>
                <a:cxnSpLocks/>
              </p:cNvCxnSpPr>
              <p:nvPr/>
            </p:nvCxnSpPr>
            <p:spPr>
              <a:xfrm>
                <a:off x="7242772" y="3781331"/>
                <a:ext cx="585457"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11FBC52-1406-4E01-A69B-B79534FEEEBA}"/>
                  </a:ext>
                </a:extLst>
              </p:cNvPr>
              <p:cNvCxnSpPr>
                <a:cxnSpLocks/>
              </p:cNvCxnSpPr>
              <p:nvPr/>
            </p:nvCxnSpPr>
            <p:spPr>
              <a:xfrm>
                <a:off x="5599568" y="5219323"/>
                <a:ext cx="593002" cy="0"/>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B1D85E6-8707-478E-A243-4C4A8BEF88C4}"/>
                  </a:ext>
                </a:extLst>
              </p:cNvPr>
              <p:cNvCxnSpPr>
                <a:cxnSpLocks/>
              </p:cNvCxnSpPr>
              <p:nvPr/>
            </p:nvCxnSpPr>
            <p:spPr>
              <a:xfrm flipH="1">
                <a:off x="6174463" y="3775295"/>
                <a:ext cx="1086417" cy="1448555"/>
              </a:xfrm>
              <a:prstGeom prst="line">
                <a:avLst/>
              </a:prstGeom>
              <a:ln w="50800">
                <a:solidFill>
                  <a:srgbClr val="6600FF"/>
                </a:solidFill>
              </a:ln>
            </p:spPr>
            <p:style>
              <a:lnRef idx="1">
                <a:schemeClr val="accent1"/>
              </a:lnRef>
              <a:fillRef idx="0">
                <a:schemeClr val="accent1"/>
              </a:fillRef>
              <a:effectRef idx="0">
                <a:schemeClr val="accent1"/>
              </a:effectRef>
              <a:fontRef idx="minor">
                <a:schemeClr val="tx1"/>
              </a:fontRef>
            </p:style>
          </p:cxnSp>
        </p:grpSp>
      </p:grpSp>
      <p:cxnSp>
        <p:nvCxnSpPr>
          <p:cNvPr id="108" name="Straight Connector 107">
            <a:extLst>
              <a:ext uri="{FF2B5EF4-FFF2-40B4-BE49-F238E27FC236}">
                <a16:creationId xmlns:a16="http://schemas.microsoft.com/office/drawing/2014/main" id="{1DF72A70-21D4-462E-822F-EDC262A166D0}"/>
              </a:ext>
            </a:extLst>
          </p:cNvPr>
          <p:cNvCxnSpPr>
            <a:cxnSpLocks/>
          </p:cNvCxnSpPr>
          <p:nvPr/>
        </p:nvCxnSpPr>
        <p:spPr>
          <a:xfrm flipH="1">
            <a:off x="4312469" y="624689"/>
            <a:ext cx="18106" cy="502827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DF3964BA-CA7F-4439-850E-6D8F09CB540E}"/>
              </a:ext>
            </a:extLst>
          </p:cNvPr>
          <p:cNvSpPr txBox="1"/>
          <p:nvPr/>
        </p:nvSpPr>
        <p:spPr>
          <a:xfrm>
            <a:off x="2347867" y="5667455"/>
            <a:ext cx="9844133" cy="104644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626262"/>
                </a:solidFill>
              </a:rPr>
              <a:t>Anisotropy has many forms – </a:t>
            </a:r>
            <a:r>
              <a:rPr lang="en-GB" dirty="0" err="1">
                <a:solidFill>
                  <a:srgbClr val="626262"/>
                </a:solidFill>
              </a:rPr>
              <a:t>Magnetocrystalline</a:t>
            </a:r>
            <a:r>
              <a:rPr lang="en-GB" dirty="0">
                <a:solidFill>
                  <a:srgbClr val="626262"/>
                </a:solidFill>
              </a:rPr>
              <a:t>, shape etc</a:t>
            </a:r>
          </a:p>
          <a:p>
            <a:pPr marL="285750" indent="-285750">
              <a:buFont typeface="Arial" panose="020B0604020202020204" pitchFamily="34" charset="0"/>
              <a:buChar char="•"/>
            </a:pPr>
            <a:endParaRPr lang="en-GB" sz="400" dirty="0">
              <a:solidFill>
                <a:srgbClr val="626262"/>
              </a:solidFill>
            </a:endParaRPr>
          </a:p>
          <a:p>
            <a:pPr marL="285750" indent="-285750">
              <a:buFont typeface="Arial" panose="020B0604020202020204" pitchFamily="34" charset="0"/>
              <a:buChar char="•"/>
            </a:pPr>
            <a:r>
              <a:rPr lang="en-GB" dirty="0">
                <a:solidFill>
                  <a:srgbClr val="626262"/>
                </a:solidFill>
              </a:rPr>
              <a:t>The direction that the H field is applied affects the values of </a:t>
            </a:r>
            <a:r>
              <a:rPr lang="en-GB" dirty="0" err="1">
                <a:solidFill>
                  <a:srgbClr val="626262"/>
                </a:solidFill>
              </a:rPr>
              <a:t>H</a:t>
            </a:r>
            <a:r>
              <a:rPr lang="en-GB" baseline="-25000" dirty="0" err="1">
                <a:solidFill>
                  <a:srgbClr val="626262"/>
                </a:solidFill>
              </a:rPr>
              <a:t>c</a:t>
            </a:r>
            <a:r>
              <a:rPr lang="en-GB" dirty="0">
                <a:solidFill>
                  <a:srgbClr val="626262"/>
                </a:solidFill>
              </a:rPr>
              <a:t>, H</a:t>
            </a:r>
            <a:r>
              <a:rPr lang="en-GB" baseline="-25000" dirty="0">
                <a:solidFill>
                  <a:srgbClr val="626262"/>
                </a:solidFill>
              </a:rPr>
              <a:t>sat</a:t>
            </a:r>
            <a:r>
              <a:rPr lang="en-GB" dirty="0">
                <a:solidFill>
                  <a:srgbClr val="626262"/>
                </a:solidFill>
              </a:rPr>
              <a:t>, M</a:t>
            </a:r>
            <a:r>
              <a:rPr lang="en-GB" baseline="-25000" dirty="0">
                <a:solidFill>
                  <a:srgbClr val="626262"/>
                </a:solidFill>
              </a:rPr>
              <a:t>rem</a:t>
            </a:r>
            <a:r>
              <a:rPr lang="en-GB" dirty="0">
                <a:solidFill>
                  <a:srgbClr val="626262"/>
                </a:solidFill>
              </a:rPr>
              <a:t>, </a:t>
            </a:r>
            <a:r>
              <a:rPr lang="en-GB" dirty="0" err="1">
                <a:solidFill>
                  <a:srgbClr val="626262"/>
                </a:solidFill>
              </a:rPr>
              <a:t>M</a:t>
            </a:r>
            <a:r>
              <a:rPr lang="en-GB" baseline="-25000" dirty="0" err="1">
                <a:solidFill>
                  <a:srgbClr val="626262"/>
                </a:solidFill>
              </a:rPr>
              <a:t>sat</a:t>
            </a:r>
            <a:r>
              <a:rPr lang="en-GB" baseline="-25000" dirty="0">
                <a:solidFill>
                  <a:srgbClr val="626262"/>
                </a:solidFill>
              </a:rPr>
              <a:t>  </a:t>
            </a:r>
          </a:p>
          <a:p>
            <a:pPr marL="285750" indent="-285750">
              <a:buFont typeface="Arial" panose="020B0604020202020204" pitchFamily="34" charset="0"/>
              <a:buChar char="•"/>
            </a:pPr>
            <a:endParaRPr lang="en-GB" sz="400" dirty="0">
              <a:solidFill>
                <a:srgbClr val="626262"/>
              </a:solidFill>
            </a:endParaRPr>
          </a:p>
          <a:p>
            <a:pPr marL="285750" indent="-285750">
              <a:buFont typeface="Arial" panose="020B0604020202020204" pitchFamily="34" charset="0"/>
              <a:buChar char="•"/>
            </a:pPr>
            <a:r>
              <a:rPr lang="en-GB" dirty="0">
                <a:solidFill>
                  <a:srgbClr val="626262"/>
                </a:solidFill>
              </a:rPr>
              <a:t>Its very important to know the sample orientation vs the magnetic field!</a:t>
            </a:r>
          </a:p>
        </p:txBody>
      </p:sp>
      <p:sp>
        <p:nvSpPr>
          <p:cNvPr id="2" name="Slide Number Placeholder 1">
            <a:extLst>
              <a:ext uri="{FF2B5EF4-FFF2-40B4-BE49-F238E27FC236}">
                <a16:creationId xmlns:a16="http://schemas.microsoft.com/office/drawing/2014/main" id="{2AAC7864-ECF3-4994-BC72-F44C18C9169C}"/>
              </a:ext>
            </a:extLst>
          </p:cNvPr>
          <p:cNvSpPr>
            <a:spLocks noGrp="1"/>
          </p:cNvSpPr>
          <p:nvPr>
            <p:ph type="sldNum" sz="quarter" idx="12"/>
          </p:nvPr>
        </p:nvSpPr>
        <p:spPr>
          <a:xfrm>
            <a:off x="9398172" y="6466246"/>
            <a:ext cx="2743200" cy="365125"/>
          </a:xfrm>
        </p:spPr>
        <p:txBody>
          <a:bodyPr/>
          <a:lstStyle/>
          <a:p>
            <a:fld id="{BBAAB195-B577-5546-8349-9DDA93B6129E}" type="slidenum">
              <a:rPr lang="en-US" sz="1800" smtClean="0">
                <a:solidFill>
                  <a:srgbClr val="003088"/>
                </a:solidFill>
              </a:rPr>
              <a:t>43</a:t>
            </a:fld>
            <a:endParaRPr lang="en-US" sz="1800" dirty="0">
              <a:solidFill>
                <a:srgbClr val="003088"/>
              </a:solidFill>
            </a:endParaRPr>
          </a:p>
        </p:txBody>
      </p:sp>
    </p:spTree>
    <p:extLst>
      <p:ext uri="{BB962C8B-B14F-4D97-AF65-F5344CB8AC3E}">
        <p14:creationId xmlns:p14="http://schemas.microsoft.com/office/powerpoint/2010/main" val="5350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fade">
                                      <p:cBhvr>
                                        <p:cTn id="26"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hape 977"/>
          <p:cNvSpPr>
            <a:spLocks noGrp="1"/>
          </p:cNvSpPr>
          <p:nvPr>
            <p:ph type="title"/>
          </p:nvPr>
        </p:nvSpPr>
        <p:spPr>
          <a:xfrm>
            <a:off x="7938" y="27416"/>
            <a:ext cx="9144000" cy="905178"/>
          </a:xfrm>
        </p:spPr>
        <p:txBody>
          <a:bodyPr>
            <a:normAutofit/>
          </a:bodyPr>
          <a:lstStyle/>
          <a:p>
            <a:r>
              <a:rPr lang="en-US" altLang="en-US" sz="3600" b="0" dirty="0">
                <a:solidFill>
                  <a:srgbClr val="003088"/>
                </a:solidFill>
                <a:latin typeface="+mj-lt"/>
                <a:cs typeface="Helvetica" panose="020B0604020202020204" pitchFamily="34" charset="0"/>
              </a:rPr>
              <a:t>Neutron-electron interaction</a:t>
            </a:r>
          </a:p>
        </p:txBody>
      </p:sp>
      <p:sp>
        <p:nvSpPr>
          <p:cNvPr id="39939" name="Shape 978"/>
          <p:cNvSpPr>
            <a:spLocks noGrp="1"/>
          </p:cNvSpPr>
          <p:nvPr>
            <p:ph type="sldNum" sz="quarter" idx="10"/>
          </p:nvPr>
        </p:nvSpPr>
        <p:spPr>
          <a:xfrm>
            <a:off x="9448800" y="6477734"/>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a:spcBef>
                <a:spcPct val="0"/>
              </a:spcBef>
              <a:buFontTx/>
              <a:buNone/>
            </a:pPr>
            <a:fld id="{B3CD1007-13B7-4A10-B13B-E31987091991}" type="slidenum">
              <a:rPr lang="en-US" altLang="en-US" sz="1800">
                <a:latin typeface="Lucida Grande" pitchFamily="84" charset="0"/>
                <a:cs typeface="ヒラギノ角ゴ Pro W3"/>
              </a:rPr>
              <a:pPr>
                <a:spcBef>
                  <a:spcPct val="0"/>
                </a:spcBef>
                <a:buFontTx/>
                <a:buNone/>
              </a:pPr>
              <a:t>44</a:t>
            </a:fld>
            <a:endParaRPr lang="en-US" altLang="en-US" sz="1800" dirty="0">
              <a:latin typeface="Lucida Grande" pitchFamily="84" charset="0"/>
              <a:cs typeface="ヒラギノ角ゴ Pro W3"/>
            </a:endParaRPr>
          </a:p>
        </p:txBody>
      </p:sp>
      <p:sp>
        <p:nvSpPr>
          <p:cNvPr id="979" name="Shape 979"/>
          <p:cNvSpPr/>
          <p:nvPr/>
        </p:nvSpPr>
        <p:spPr>
          <a:xfrm flipV="1">
            <a:off x="6340475" y="1546662"/>
            <a:ext cx="609600" cy="885825"/>
          </a:xfrm>
          <a:prstGeom prst="line">
            <a:avLst/>
          </a:prstGeom>
          <a:ln w="38100">
            <a:solidFill>
              <a:schemeClr val="accent1"/>
            </a:solidFill>
            <a:miter lim="400000"/>
            <a:tailEnd type="stealth"/>
          </a:ln>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0" name="Shape 980"/>
          <p:cNvSpPr/>
          <p:nvPr/>
        </p:nvSpPr>
        <p:spPr>
          <a:xfrm>
            <a:off x="5256214" y="1618099"/>
            <a:ext cx="649287" cy="830263"/>
          </a:xfrm>
          <a:prstGeom prst="line">
            <a:avLst/>
          </a:prstGeom>
          <a:ln w="38100">
            <a:solidFill>
              <a:schemeClr val="accent4"/>
            </a:solidFill>
            <a:miter lim="400000"/>
            <a:headEnd type="stealth"/>
          </a:ln>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1" name="Shape 981"/>
          <p:cNvSpPr/>
          <p:nvPr/>
        </p:nvSpPr>
        <p:spPr>
          <a:xfrm flipV="1">
            <a:off x="4692651" y="2811899"/>
            <a:ext cx="1198563" cy="504825"/>
          </a:xfrm>
          <a:prstGeom prst="line">
            <a:avLst/>
          </a:prstGeom>
          <a:ln w="38100">
            <a:solidFill>
              <a:schemeClr val="accent5"/>
            </a:solidFill>
            <a:miter lim="400000"/>
            <a:tailEnd type="stealth"/>
          </a:ln>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2" name="Shape 982"/>
          <p:cNvSpPr/>
          <p:nvPr/>
        </p:nvSpPr>
        <p:spPr>
          <a:xfrm>
            <a:off x="6445250" y="2503923"/>
            <a:ext cx="839788" cy="331788"/>
          </a:xfrm>
          <a:prstGeom prst="rect">
            <a:avLst/>
          </a:prstGeom>
          <a:ln w="12700">
            <a:miter lim="400000"/>
          </a:ln>
          <a:extLst>
            <a:ext uri="{C572A759-6A51-4108-AA02-DFA0A04FC94B}"/>
          </a:extLst>
        </p:spPr>
        <p:txBody>
          <a:bodyPr wrap="none" lIns="35719" tIns="35719" rIns="35719" bIns="35719" anchor="ctr">
            <a:spAutoFit/>
          </a:bodyPr>
          <a:lstStyle>
            <a:lvl1pPr algn="ctr">
              <a:defRPr b="1">
                <a:latin typeface="+mj-lt"/>
                <a:ea typeface="+mj-ea"/>
                <a:cs typeface="+mj-cs"/>
                <a:sym typeface="Helvetica Neue"/>
              </a:defRPr>
            </a:lvl1pPr>
          </a:lstStyle>
          <a:p>
            <a:pPr eaLnBrk="1" hangingPunct="1">
              <a:defRPr/>
            </a:pPr>
            <a:r>
              <a:rPr sz="1687" dirty="0"/>
              <a:t>Sample</a:t>
            </a:r>
          </a:p>
        </p:txBody>
      </p:sp>
      <p:grpSp>
        <p:nvGrpSpPr>
          <p:cNvPr id="995" name="Group 995"/>
          <p:cNvGrpSpPr>
            <a:grpSpLocks/>
          </p:cNvGrpSpPr>
          <p:nvPr/>
        </p:nvGrpSpPr>
        <p:grpSpPr bwMode="auto">
          <a:xfrm>
            <a:off x="2133600" y="1467287"/>
            <a:ext cx="3930650" cy="2701925"/>
            <a:chOff x="0" y="0"/>
            <a:chExt cx="5591211" cy="3844074"/>
          </a:xfrm>
        </p:grpSpPr>
        <p:sp>
          <p:nvSpPr>
            <p:cNvPr id="983" name="Shape 983"/>
            <p:cNvSpPr/>
            <p:nvPr/>
          </p:nvSpPr>
          <p:spPr>
            <a:xfrm>
              <a:off x="0" y="0"/>
              <a:ext cx="3479830" cy="3480445"/>
            </a:xfrm>
            <a:prstGeom prst="ellipse">
              <a:avLst/>
            </a:prstGeom>
            <a:solidFill>
              <a:srgbClr val="FFFFFF"/>
            </a:solidFill>
            <a:ln w="25400" cap="flat">
              <a:solidFill>
                <a:schemeClr val="accent5"/>
              </a:solidFill>
              <a:prstDash val="solid"/>
              <a:miter lim="400000"/>
            </a:ln>
            <a:effectLst>
              <a:outerShdw blurRad="63500" dist="25400" dir="5400000" rotWithShape="0">
                <a:srgbClr val="000000">
                  <a:alpha val="50000"/>
                </a:srgbClr>
              </a:outerShdw>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4" name="Shape 984"/>
            <p:cNvSpPr/>
            <p:nvPr/>
          </p:nvSpPr>
          <p:spPr>
            <a:xfrm>
              <a:off x="1090693" y="2039482"/>
              <a:ext cx="2111381" cy="472040"/>
            </a:xfrm>
            <a:prstGeom prst="rect">
              <a:avLst/>
            </a:prstGeom>
            <a:noFill/>
            <a:ln w="12700" cap="flat">
              <a:noFill/>
              <a:miter lim="400000"/>
            </a:ln>
            <a:effectLst/>
            <a:extLst>
              <a:ext uri="{C572A759-6A51-4108-AA02-DFA0A04FC94B}"/>
            </a:extLst>
          </p:spPr>
          <p:txBody>
            <a:bodyPr wrap="none" lIns="35719" tIns="35719" rIns="35719" bIns="35719" anchor="ctr">
              <a:spAutoFit/>
            </a:bodyPr>
            <a:lstStyle>
              <a:lvl1pPr algn="ctr">
                <a:defRPr b="1"/>
              </a:lvl1pPr>
            </a:lstStyle>
            <a:p>
              <a:pPr eaLnBrk="1" hangingPunct="1">
                <a:defRPr/>
              </a:pPr>
              <a:r>
                <a:rPr sz="1687" dirty="0"/>
                <a:t>Nuclear spin I</a:t>
              </a:r>
            </a:p>
          </p:txBody>
        </p:sp>
        <p:sp>
          <p:nvSpPr>
            <p:cNvPr id="985" name="Shape 985"/>
            <p:cNvSpPr/>
            <p:nvPr/>
          </p:nvSpPr>
          <p:spPr>
            <a:xfrm flipV="1">
              <a:off x="155814" y="1721025"/>
              <a:ext cx="1506194" cy="639173"/>
            </a:xfrm>
            <a:prstGeom prst="line">
              <a:avLst/>
            </a:prstGeom>
            <a:noFill/>
            <a:ln w="38100" cap="flat">
              <a:solidFill>
                <a:srgbClr val="A6AAA9"/>
              </a:solidFill>
              <a:prstDash val="sysDot"/>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6" name="Shape 986"/>
            <p:cNvSpPr/>
            <p:nvPr/>
          </p:nvSpPr>
          <p:spPr>
            <a:xfrm flipV="1">
              <a:off x="1928471" y="368145"/>
              <a:ext cx="815197" cy="1165418"/>
            </a:xfrm>
            <a:prstGeom prst="line">
              <a:avLst/>
            </a:prstGeom>
            <a:noFill/>
            <a:ln w="38100" cap="flat">
              <a:solidFill>
                <a:srgbClr val="A6AAA9"/>
              </a:solidFill>
              <a:prstDash val="sysDot"/>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7" name="Shape 987"/>
            <p:cNvSpPr/>
            <p:nvPr/>
          </p:nvSpPr>
          <p:spPr>
            <a:xfrm>
              <a:off x="3107232" y="2342129"/>
              <a:ext cx="2483979" cy="1188004"/>
            </a:xfrm>
            <a:custGeom>
              <a:avLst/>
              <a:gdLst/>
              <a:ahLst/>
              <a:cxnLst>
                <a:cxn ang="0">
                  <a:pos x="wd2" y="hd2"/>
                </a:cxn>
                <a:cxn ang="5400000">
                  <a:pos x="wd2" y="hd2"/>
                </a:cxn>
                <a:cxn ang="10800000">
                  <a:pos x="wd2" y="hd2"/>
                </a:cxn>
                <a:cxn ang="16200000">
                  <a:pos x="wd2" y="hd2"/>
                </a:cxn>
              </a:cxnLst>
              <a:rect l="0" t="0" r="r" b="b"/>
              <a:pathLst>
                <a:path w="21600" h="21502" extrusionOk="0">
                  <a:moveTo>
                    <a:pt x="21600" y="0"/>
                  </a:moveTo>
                  <a:cubicBezTo>
                    <a:pt x="20453" y="12350"/>
                    <a:pt x="15295" y="21328"/>
                    <a:pt x="9247" y="21500"/>
                  </a:cubicBezTo>
                  <a:cubicBezTo>
                    <a:pt x="5720" y="21600"/>
                    <a:pt x="2345" y="18509"/>
                    <a:pt x="0" y="13029"/>
                  </a:cubicBezTo>
                </a:path>
              </a:pathLst>
            </a:custGeom>
            <a:noFill/>
            <a:ln w="38100" cap="flat">
              <a:solidFill>
                <a:schemeClr val="accent5"/>
              </a:solidFill>
              <a:prstDash val="solid"/>
              <a:miter lim="400000"/>
              <a:tailEnd type="stealth" w="med" len="med"/>
            </a:ln>
            <a:effectLst>
              <a:outerShdw blurRad="63500" dist="25400" dir="5400000" rotWithShape="0">
                <a:srgbClr val="000000">
                  <a:alpha val="50000"/>
                </a:srgbClr>
              </a:outerShdw>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8" name="Shape 988"/>
            <p:cNvSpPr/>
            <p:nvPr/>
          </p:nvSpPr>
          <p:spPr>
            <a:xfrm>
              <a:off x="2075252" y="3372034"/>
              <a:ext cx="1228441" cy="472040"/>
            </a:xfrm>
            <a:prstGeom prst="rect">
              <a:avLst/>
            </a:prstGeom>
            <a:noFill/>
            <a:ln w="12700" cap="flat">
              <a:noFill/>
              <a:miter lim="400000"/>
            </a:ln>
            <a:effectLst/>
            <a:extLst>
              <a:ext uri="{C572A759-6A51-4108-AA02-DFA0A04FC94B}"/>
            </a:extLst>
          </p:spPr>
          <p:txBody>
            <a:bodyPr wrap="none" lIns="35719" tIns="35719" rIns="35719" bIns="35719" anchor="ctr">
              <a:spAutoFit/>
            </a:bodyPr>
            <a:lstStyle>
              <a:lvl1pPr algn="ctr">
                <a:defRPr b="1">
                  <a:solidFill>
                    <a:schemeClr val="accent5"/>
                  </a:solidFill>
                  <a:latin typeface="+mj-lt"/>
                  <a:ea typeface="+mj-ea"/>
                  <a:cs typeface="+mj-cs"/>
                  <a:sym typeface="Helvetica Neue"/>
                </a:defRPr>
              </a:lvl1pPr>
            </a:lstStyle>
            <a:p>
              <a:pPr eaLnBrk="1" hangingPunct="1">
                <a:defRPr/>
              </a:pPr>
              <a:r>
                <a:rPr sz="1687" dirty="0">
                  <a:solidFill>
                    <a:srgbClr val="FF0000"/>
                  </a:solidFill>
                </a:rPr>
                <a:t>Nuclear</a:t>
              </a:r>
            </a:p>
          </p:txBody>
        </p:sp>
        <p:sp>
          <p:nvSpPr>
            <p:cNvPr id="989" name="Shape 989"/>
            <p:cNvSpPr/>
            <p:nvPr/>
          </p:nvSpPr>
          <p:spPr>
            <a:xfrm flipH="1" flipV="1">
              <a:off x="404212" y="1820402"/>
              <a:ext cx="239365" cy="700154"/>
            </a:xfrm>
            <a:prstGeom prst="line">
              <a:avLst/>
            </a:prstGeom>
            <a:noFill/>
            <a:ln w="38100" cap="flat">
              <a:solidFill>
                <a:srgbClr val="000000"/>
              </a:solidFill>
              <a:prstDash val="solid"/>
              <a:miter lim="400000"/>
              <a:tailEnd type="triangle" w="med" len="med"/>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0" name="Shape 990"/>
            <p:cNvSpPr/>
            <p:nvPr/>
          </p:nvSpPr>
          <p:spPr>
            <a:xfrm>
              <a:off x="374874" y="2032326"/>
              <a:ext cx="341337" cy="341337"/>
            </a:xfrm>
            <a:prstGeom prst="ellipse">
              <a:avLst/>
            </a:prstGeom>
            <a:gradFill flip="none" rotWithShape="1">
              <a:gsLst>
                <a:gs pos="0">
                  <a:srgbClr val="FFFFFF"/>
                </a:gs>
                <a:gs pos="79257">
                  <a:srgbClr val="C0C0C0"/>
                </a:gs>
                <a:gs pos="96296">
                  <a:srgbClr val="C0C0C0"/>
                </a:gs>
              </a:gsLst>
              <a:path path="circle">
                <a:fillToRect l="37721" t="-19636" r="62278" b="119636"/>
              </a:path>
            </a:gradFill>
            <a:ln w="12700" cap="flat">
              <a:solidFill>
                <a:srgbClr val="000000"/>
              </a:solidFill>
              <a:prstDash val="solid"/>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1" name="Shape 991"/>
            <p:cNvSpPr/>
            <p:nvPr/>
          </p:nvSpPr>
          <p:spPr>
            <a:xfrm>
              <a:off x="1718463" y="1309966"/>
              <a:ext cx="239365" cy="697895"/>
            </a:xfrm>
            <a:prstGeom prst="line">
              <a:avLst/>
            </a:prstGeom>
            <a:noFill/>
            <a:ln w="38100" cap="flat">
              <a:solidFill>
                <a:srgbClr val="000000"/>
              </a:solidFill>
              <a:prstDash val="solid"/>
              <a:miter lim="400000"/>
              <a:tailEnd type="triangle" w="med" len="med"/>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2" name="Shape 992"/>
            <p:cNvSpPr/>
            <p:nvPr/>
          </p:nvSpPr>
          <p:spPr>
            <a:xfrm>
              <a:off x="1657440" y="1458639"/>
              <a:ext cx="341337" cy="341337"/>
            </a:xfrm>
            <a:prstGeom prst="ellipse">
              <a:avLst/>
            </a:prstGeom>
            <a:gradFill flip="none" rotWithShape="1">
              <a:gsLst>
                <a:gs pos="0">
                  <a:srgbClr val="FFFFFF"/>
                </a:gs>
                <a:gs pos="79257">
                  <a:srgbClr val="FF2600"/>
                </a:gs>
              </a:gsLst>
              <a:path path="circle">
                <a:fillToRect l="37721" t="-19636" r="62278" b="119636"/>
              </a:path>
            </a:gradFill>
            <a:ln w="12700" cap="flat">
              <a:solidFill>
                <a:srgbClr val="000000"/>
              </a:solidFill>
              <a:prstDash val="solid"/>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3" name="Shape 993"/>
            <p:cNvSpPr/>
            <p:nvPr/>
          </p:nvSpPr>
          <p:spPr>
            <a:xfrm flipH="1" flipV="1">
              <a:off x="2260422" y="478815"/>
              <a:ext cx="239365" cy="697895"/>
            </a:xfrm>
            <a:prstGeom prst="line">
              <a:avLst/>
            </a:prstGeom>
            <a:noFill/>
            <a:ln w="38100" cap="flat">
              <a:solidFill>
                <a:srgbClr val="000000"/>
              </a:solidFill>
              <a:prstDash val="solid"/>
              <a:miter lim="400000"/>
              <a:tailEnd type="triangle" w="med" len="med"/>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4" name="Shape 994"/>
            <p:cNvSpPr/>
            <p:nvPr/>
          </p:nvSpPr>
          <p:spPr>
            <a:xfrm>
              <a:off x="2231795" y="688893"/>
              <a:ext cx="341337" cy="341337"/>
            </a:xfrm>
            <a:prstGeom prst="ellipse">
              <a:avLst/>
            </a:prstGeom>
            <a:gradFill flip="none" rotWithShape="1">
              <a:gsLst>
                <a:gs pos="0">
                  <a:srgbClr val="FFFFFF"/>
                </a:gs>
                <a:gs pos="79257">
                  <a:srgbClr val="C0C0C0"/>
                </a:gs>
                <a:gs pos="96296">
                  <a:srgbClr val="C0C0C0"/>
                </a:gs>
              </a:gsLst>
              <a:path path="circle">
                <a:fillToRect l="37721" t="-19636" r="62278" b="119636"/>
              </a:path>
            </a:gradFill>
            <a:ln w="12700" cap="flat">
              <a:solidFill>
                <a:srgbClr val="000000"/>
              </a:solidFill>
              <a:prstDash val="solid"/>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996" name="Shape 996"/>
          <p:cNvSpPr/>
          <p:nvPr/>
        </p:nvSpPr>
        <p:spPr>
          <a:xfrm>
            <a:off x="7610476" y="1446649"/>
            <a:ext cx="2447925" cy="2447925"/>
          </a:xfrm>
          <a:prstGeom prst="ellipse">
            <a:avLst/>
          </a:prstGeom>
          <a:solidFill>
            <a:srgbClr val="FFFFFF"/>
          </a:solidFill>
          <a:ln w="25400">
            <a:solidFill>
              <a:schemeClr val="accent1"/>
            </a:solidFill>
            <a:miter lim="400000"/>
          </a:ln>
          <a:effectLst>
            <a:outerShdw blurRad="63500" dist="25400" dir="5400000" rotWithShape="0">
              <a:srgbClr val="000000">
                <a:alpha val="50000"/>
              </a:srgbClr>
            </a:outerShdw>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7" name="Shape 997"/>
          <p:cNvSpPr/>
          <p:nvPr/>
        </p:nvSpPr>
        <p:spPr>
          <a:xfrm flipH="1" flipV="1">
            <a:off x="8061326" y="1981637"/>
            <a:ext cx="168275" cy="490537"/>
          </a:xfrm>
          <a:prstGeom prst="line">
            <a:avLst/>
          </a:prstGeom>
          <a:ln w="38100">
            <a:solidFill>
              <a:srgbClr val="000000"/>
            </a:solidFill>
            <a:miter lim="400000"/>
            <a:tailEnd type="triangle"/>
          </a:ln>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8" name="Shape 998"/>
          <p:cNvSpPr/>
          <p:nvPr/>
        </p:nvSpPr>
        <p:spPr>
          <a:xfrm rot="3668886">
            <a:off x="8558213" y="2165786"/>
            <a:ext cx="546100" cy="158750"/>
          </a:xfrm>
          <a:custGeom>
            <a:avLst/>
            <a:gdLst/>
            <a:ahLst/>
            <a:cxnLst>
              <a:cxn ang="0">
                <a:pos x="wd2" y="hd2"/>
              </a:cxn>
              <a:cxn ang="5400000">
                <a:pos x="wd2" y="hd2"/>
              </a:cxn>
              <a:cxn ang="10800000">
                <a:pos x="wd2" y="hd2"/>
              </a:cxn>
              <a:cxn ang="16200000">
                <a:pos x="wd2" y="hd2"/>
              </a:cxn>
            </a:cxnLst>
            <a:rect l="0" t="0" r="r" b="b"/>
            <a:pathLst>
              <a:path w="21600" h="20423" extrusionOk="0">
                <a:moveTo>
                  <a:pt x="0" y="9999"/>
                </a:moveTo>
                <a:cubicBezTo>
                  <a:pt x="97" y="3802"/>
                  <a:pt x="1021" y="-685"/>
                  <a:pt x="2043" y="87"/>
                </a:cubicBezTo>
                <a:cubicBezTo>
                  <a:pt x="2950" y="773"/>
                  <a:pt x="3572" y="5377"/>
                  <a:pt x="4085" y="9999"/>
                </a:cubicBezTo>
                <a:cubicBezTo>
                  <a:pt x="4666" y="15230"/>
                  <a:pt x="5348" y="20865"/>
                  <a:pt x="6360" y="20388"/>
                </a:cubicBezTo>
                <a:cubicBezTo>
                  <a:pt x="7270" y="19960"/>
                  <a:pt x="7803" y="14724"/>
                  <a:pt x="8296" y="9999"/>
                </a:cubicBezTo>
                <a:cubicBezTo>
                  <a:pt x="8826" y="4925"/>
                  <a:pt x="9530" y="26"/>
                  <a:pt x="10503" y="87"/>
                </a:cubicBezTo>
                <a:cubicBezTo>
                  <a:pt x="11472" y="147"/>
                  <a:pt x="12152" y="5107"/>
                  <a:pt x="12710" y="9999"/>
                </a:cubicBezTo>
                <a:cubicBezTo>
                  <a:pt x="13318" y="15318"/>
                  <a:pt x="14046" y="20915"/>
                  <a:pt x="15085" y="20388"/>
                </a:cubicBezTo>
                <a:cubicBezTo>
                  <a:pt x="16017" y="19916"/>
                  <a:pt x="16576" y="14646"/>
                  <a:pt x="17121" y="9999"/>
                </a:cubicBezTo>
                <a:cubicBezTo>
                  <a:pt x="17685" y="5197"/>
                  <a:pt x="18398" y="690"/>
                  <a:pt x="19361" y="87"/>
                </a:cubicBezTo>
                <a:cubicBezTo>
                  <a:pt x="20417" y="-575"/>
                  <a:pt x="21385" y="3708"/>
                  <a:pt x="21600" y="9999"/>
                </a:cubicBezTo>
              </a:path>
            </a:pathLst>
          </a:custGeom>
          <a:ln w="25400">
            <a:solidFill>
              <a:srgbClr val="DCDEE0"/>
            </a:solidFill>
            <a:miter lim="400000"/>
          </a:ln>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9" name="Shape 999"/>
          <p:cNvSpPr/>
          <p:nvPr/>
        </p:nvSpPr>
        <p:spPr>
          <a:xfrm flipV="1">
            <a:off x="8728076" y="1478399"/>
            <a:ext cx="354013" cy="506413"/>
          </a:xfrm>
          <a:prstGeom prst="line">
            <a:avLst/>
          </a:prstGeom>
          <a:ln w="38100">
            <a:solidFill>
              <a:srgbClr val="A6AAA9"/>
            </a:solidFill>
            <a:prstDash val="sysDot"/>
            <a:miter lim="400000"/>
          </a:ln>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0" name="Shape 1000"/>
          <p:cNvSpPr/>
          <p:nvPr/>
        </p:nvSpPr>
        <p:spPr>
          <a:xfrm flipV="1">
            <a:off x="7613651" y="1997511"/>
            <a:ext cx="1095375" cy="463550"/>
          </a:xfrm>
          <a:prstGeom prst="line">
            <a:avLst/>
          </a:prstGeom>
          <a:ln w="38100">
            <a:solidFill>
              <a:srgbClr val="A6AAA9"/>
            </a:solidFill>
            <a:prstDash val="sysDot"/>
            <a:miter lim="400000"/>
          </a:ln>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1" name="Shape 1001"/>
          <p:cNvSpPr/>
          <p:nvPr/>
        </p:nvSpPr>
        <p:spPr>
          <a:xfrm>
            <a:off x="8041212" y="2130059"/>
            <a:ext cx="240003" cy="240003"/>
          </a:xfrm>
          <a:prstGeom prst="ellipse">
            <a:avLst/>
          </a:prstGeom>
          <a:gradFill>
            <a:gsLst>
              <a:gs pos="0">
                <a:srgbClr val="FFFFFF"/>
              </a:gs>
              <a:gs pos="79257">
                <a:srgbClr val="C0C0C0"/>
              </a:gs>
              <a:gs pos="96296">
                <a:srgbClr val="C0C0C0"/>
              </a:gs>
            </a:gsLst>
            <a:path path="circle">
              <a:fillToRect l="37721" t="-19636" r="62278" b="119636"/>
            </a:path>
          </a:gradFill>
          <a:ln w="12700">
            <a:solidFill>
              <a:srgbClr val="000000"/>
            </a:solidFill>
            <a:miter lim="400000"/>
          </a:ln>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2" name="Shape 1002"/>
          <p:cNvSpPr/>
          <p:nvPr/>
        </p:nvSpPr>
        <p:spPr>
          <a:xfrm flipH="1">
            <a:off x="6180138" y="3115111"/>
            <a:ext cx="1746250" cy="836612"/>
          </a:xfrm>
          <a:custGeom>
            <a:avLst/>
            <a:gdLst/>
            <a:ahLst/>
            <a:cxnLst>
              <a:cxn ang="0">
                <a:pos x="wd2" y="hd2"/>
              </a:cxn>
              <a:cxn ang="5400000">
                <a:pos x="wd2" y="hd2"/>
              </a:cxn>
              <a:cxn ang="10800000">
                <a:pos x="wd2" y="hd2"/>
              </a:cxn>
              <a:cxn ang="16200000">
                <a:pos x="wd2" y="hd2"/>
              </a:cxn>
            </a:cxnLst>
            <a:rect l="0" t="0" r="r" b="b"/>
            <a:pathLst>
              <a:path w="21600" h="21502" extrusionOk="0">
                <a:moveTo>
                  <a:pt x="21600" y="0"/>
                </a:moveTo>
                <a:cubicBezTo>
                  <a:pt x="20453" y="12350"/>
                  <a:pt x="15295" y="21328"/>
                  <a:pt x="9247" y="21500"/>
                </a:cubicBezTo>
                <a:cubicBezTo>
                  <a:pt x="5720" y="21600"/>
                  <a:pt x="2345" y="18509"/>
                  <a:pt x="0" y="13029"/>
                </a:cubicBezTo>
              </a:path>
            </a:pathLst>
          </a:custGeom>
          <a:ln w="38100">
            <a:solidFill>
              <a:schemeClr val="accent1"/>
            </a:solidFill>
            <a:miter lim="400000"/>
            <a:tailEnd type="stealth"/>
          </a:ln>
          <a:effectLst>
            <a:outerShdw blurRad="63500" dist="25400" dir="5400000" rotWithShape="0">
              <a:srgbClr val="000000">
                <a:alpha val="50000"/>
              </a:srgbClr>
            </a:outerShdw>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3" name="Shape 1003"/>
          <p:cNvSpPr/>
          <p:nvPr/>
        </p:nvSpPr>
        <p:spPr>
          <a:xfrm>
            <a:off x="7613651" y="3837423"/>
            <a:ext cx="1008063" cy="331788"/>
          </a:xfrm>
          <a:prstGeom prst="rect">
            <a:avLst/>
          </a:prstGeom>
          <a:ln w="12700">
            <a:miter lim="400000"/>
          </a:ln>
          <a:extLst>
            <a:ext uri="{C572A759-6A51-4108-AA02-DFA0A04FC94B}"/>
          </a:extLst>
        </p:spPr>
        <p:txBody>
          <a:bodyPr wrap="none" lIns="35719" tIns="35719" rIns="35719" bIns="35719" anchor="ctr">
            <a:spAutoFit/>
          </a:bodyPr>
          <a:lstStyle>
            <a:lvl1pPr algn="ctr">
              <a:defRPr b="1">
                <a:solidFill>
                  <a:schemeClr val="accent1"/>
                </a:solidFill>
                <a:latin typeface="+mj-lt"/>
                <a:ea typeface="+mj-ea"/>
                <a:cs typeface="+mj-cs"/>
                <a:sym typeface="Helvetica Neue"/>
              </a:defRPr>
            </a:lvl1pPr>
          </a:lstStyle>
          <a:p>
            <a:pPr eaLnBrk="1" hangingPunct="1">
              <a:defRPr/>
            </a:pPr>
            <a:r>
              <a:rPr sz="1687" dirty="0">
                <a:solidFill>
                  <a:srgbClr val="0070C0"/>
                </a:solidFill>
              </a:rPr>
              <a:t>Magnetic</a:t>
            </a:r>
          </a:p>
        </p:txBody>
      </p:sp>
      <p:grpSp>
        <p:nvGrpSpPr>
          <p:cNvPr id="39955" name="Group 1024"/>
          <p:cNvGrpSpPr>
            <a:grpSpLocks/>
          </p:cNvGrpSpPr>
          <p:nvPr/>
        </p:nvGrpSpPr>
        <p:grpSpPr bwMode="auto">
          <a:xfrm rot="5400000">
            <a:off x="8338344" y="2371367"/>
            <a:ext cx="1181100" cy="1404938"/>
            <a:chOff x="312590" y="156871"/>
            <a:chExt cx="1679007" cy="1996917"/>
          </a:xfrm>
        </p:grpSpPr>
        <p:grpSp>
          <p:nvGrpSpPr>
            <p:cNvPr id="39968" name="Group 1007"/>
            <p:cNvGrpSpPr>
              <a:grpSpLocks/>
            </p:cNvGrpSpPr>
            <p:nvPr/>
          </p:nvGrpSpPr>
          <p:grpSpPr bwMode="auto">
            <a:xfrm rot="-2700000">
              <a:off x="312590" y="864687"/>
              <a:ext cx="977664" cy="1289101"/>
              <a:chOff x="0" y="0"/>
              <a:chExt cx="977662" cy="1289100"/>
            </a:xfrm>
          </p:grpSpPr>
          <p:sp>
            <p:nvSpPr>
              <p:cNvPr id="1004" name="Shape 1004"/>
              <p:cNvSpPr/>
              <p:nvPr/>
            </p:nvSpPr>
            <p:spPr>
              <a:xfrm>
                <a:off x="574521" y="365211"/>
                <a:ext cx="392670" cy="546049"/>
              </a:xfrm>
              <a:custGeom>
                <a:avLst/>
                <a:gdLst/>
                <a:ahLst/>
                <a:cxnLst>
                  <a:cxn ang="0">
                    <a:pos x="wd2" y="hd2"/>
                  </a:cxn>
                  <a:cxn ang="5400000">
                    <a:pos x="wd2" y="hd2"/>
                  </a:cxn>
                  <a:cxn ang="10800000">
                    <a:pos x="wd2" y="hd2"/>
                  </a:cxn>
                  <a:cxn ang="16200000">
                    <a:pos x="wd2" y="hd2"/>
                  </a:cxn>
                </a:cxnLst>
                <a:rect l="0" t="0" r="r" b="b"/>
                <a:pathLst>
                  <a:path w="21600" h="16391" extrusionOk="0">
                    <a:moveTo>
                      <a:pt x="21600" y="3166"/>
                    </a:moveTo>
                    <a:cubicBezTo>
                      <a:pt x="21600" y="-2604"/>
                      <a:pt x="0" y="-229"/>
                      <a:pt x="0" y="8196"/>
                    </a:cubicBezTo>
                    <a:cubicBezTo>
                      <a:pt x="0" y="16621"/>
                      <a:pt x="21600" y="18996"/>
                      <a:pt x="21600" y="13226"/>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5" name="Shape 1005"/>
              <p:cNvSpPr/>
              <p:nvPr/>
            </p:nvSpPr>
            <p:spPr>
              <a:xfrm>
                <a:off x="292445" y="190752"/>
                <a:ext cx="667991" cy="909328"/>
              </a:xfrm>
              <a:custGeom>
                <a:avLst/>
                <a:gdLst/>
                <a:ahLst/>
                <a:cxnLst>
                  <a:cxn ang="0">
                    <a:pos x="wd2" y="hd2"/>
                  </a:cxn>
                  <a:cxn ang="5400000">
                    <a:pos x="wd2" y="hd2"/>
                  </a:cxn>
                  <a:cxn ang="10800000">
                    <a:pos x="wd2" y="hd2"/>
                  </a:cxn>
                  <a:cxn ang="16200000">
                    <a:pos x="wd2" y="hd2"/>
                  </a:cxn>
                </a:cxnLst>
                <a:rect l="0" t="0" r="r" b="b"/>
                <a:pathLst>
                  <a:path w="21587" h="16252" extrusionOk="0">
                    <a:moveTo>
                      <a:pt x="21587" y="5084"/>
                    </a:moveTo>
                    <a:cubicBezTo>
                      <a:pt x="21587" y="-2679"/>
                      <a:pt x="-13" y="-1465"/>
                      <a:pt x="0" y="8133"/>
                    </a:cubicBezTo>
                    <a:cubicBezTo>
                      <a:pt x="13" y="17727"/>
                      <a:pt x="21583" y="18921"/>
                      <a:pt x="21583" y="11167"/>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6" name="Shape 1006"/>
              <p:cNvSpPr/>
              <p:nvPr/>
            </p:nvSpPr>
            <p:spPr>
              <a:xfrm>
                <a:off x="-172" y="415"/>
                <a:ext cx="977162" cy="1288405"/>
              </a:xfrm>
              <a:custGeom>
                <a:avLst/>
                <a:gdLst/>
                <a:ahLst/>
                <a:cxnLst>
                  <a:cxn ang="0">
                    <a:pos x="wd2" y="hd2"/>
                  </a:cxn>
                  <a:cxn ang="5400000">
                    <a:pos x="wd2" y="hd2"/>
                  </a:cxn>
                  <a:cxn ang="10800000">
                    <a:pos x="wd2" y="hd2"/>
                  </a:cxn>
                  <a:cxn ang="16200000">
                    <a:pos x="wd2" y="hd2"/>
                  </a:cxn>
                </a:cxnLst>
                <a:rect l="0" t="0" r="r" b="b"/>
                <a:pathLst>
                  <a:path w="21599" h="16227" extrusionOk="0">
                    <a:moveTo>
                      <a:pt x="21599" y="5903"/>
                    </a:moveTo>
                    <a:cubicBezTo>
                      <a:pt x="21599" y="-2687"/>
                      <a:pt x="-1" y="-1861"/>
                      <a:pt x="0" y="8115"/>
                    </a:cubicBezTo>
                    <a:cubicBezTo>
                      <a:pt x="2" y="18089"/>
                      <a:pt x="21593" y="18913"/>
                      <a:pt x="21593" y="10327"/>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9969" name="Group 1011"/>
            <p:cNvGrpSpPr>
              <a:grpSpLocks/>
            </p:cNvGrpSpPr>
            <p:nvPr/>
          </p:nvGrpSpPr>
          <p:grpSpPr bwMode="auto">
            <a:xfrm rot="18900000" flipH="1">
              <a:off x="1013933" y="156871"/>
              <a:ext cx="977664" cy="1289101"/>
              <a:chOff x="0" y="0"/>
              <a:chExt cx="977662" cy="1289100"/>
            </a:xfrm>
          </p:grpSpPr>
          <p:sp>
            <p:nvSpPr>
              <p:cNvPr id="1008" name="Shape 1008"/>
              <p:cNvSpPr/>
              <p:nvPr/>
            </p:nvSpPr>
            <p:spPr>
              <a:xfrm>
                <a:off x="579626" y="365832"/>
                <a:ext cx="390356" cy="546128"/>
              </a:xfrm>
              <a:custGeom>
                <a:avLst/>
                <a:gdLst/>
                <a:ahLst/>
                <a:cxnLst>
                  <a:cxn ang="0">
                    <a:pos x="wd2" y="hd2"/>
                  </a:cxn>
                  <a:cxn ang="5400000">
                    <a:pos x="wd2" y="hd2"/>
                  </a:cxn>
                  <a:cxn ang="10800000">
                    <a:pos x="wd2" y="hd2"/>
                  </a:cxn>
                  <a:cxn ang="16200000">
                    <a:pos x="wd2" y="hd2"/>
                  </a:cxn>
                </a:cxnLst>
                <a:rect l="0" t="0" r="r" b="b"/>
                <a:pathLst>
                  <a:path w="21600" h="16391" extrusionOk="0">
                    <a:moveTo>
                      <a:pt x="21600" y="3166"/>
                    </a:moveTo>
                    <a:cubicBezTo>
                      <a:pt x="21600" y="-2604"/>
                      <a:pt x="0" y="-229"/>
                      <a:pt x="0" y="8196"/>
                    </a:cubicBezTo>
                    <a:cubicBezTo>
                      <a:pt x="0" y="16621"/>
                      <a:pt x="21600" y="18996"/>
                      <a:pt x="21600" y="13226"/>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9" name="Shape 1009"/>
              <p:cNvSpPr/>
              <p:nvPr/>
            </p:nvSpPr>
            <p:spPr>
              <a:xfrm>
                <a:off x="300452" y="188954"/>
                <a:ext cx="667894" cy="909461"/>
              </a:xfrm>
              <a:custGeom>
                <a:avLst/>
                <a:gdLst/>
                <a:ahLst/>
                <a:cxnLst>
                  <a:cxn ang="0">
                    <a:pos x="wd2" y="hd2"/>
                  </a:cxn>
                  <a:cxn ang="5400000">
                    <a:pos x="wd2" y="hd2"/>
                  </a:cxn>
                  <a:cxn ang="10800000">
                    <a:pos x="wd2" y="hd2"/>
                  </a:cxn>
                  <a:cxn ang="16200000">
                    <a:pos x="wd2" y="hd2"/>
                  </a:cxn>
                </a:cxnLst>
                <a:rect l="0" t="0" r="r" b="b"/>
                <a:pathLst>
                  <a:path w="21587" h="16252" extrusionOk="0">
                    <a:moveTo>
                      <a:pt x="21587" y="5084"/>
                    </a:moveTo>
                    <a:cubicBezTo>
                      <a:pt x="21587" y="-2679"/>
                      <a:pt x="-13" y="-1465"/>
                      <a:pt x="0" y="8133"/>
                    </a:cubicBezTo>
                    <a:cubicBezTo>
                      <a:pt x="13" y="17727"/>
                      <a:pt x="21583" y="18921"/>
                      <a:pt x="21583" y="11167"/>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0" name="Shape 1010"/>
              <p:cNvSpPr/>
              <p:nvPr/>
            </p:nvSpPr>
            <p:spPr>
              <a:xfrm>
                <a:off x="-101" y="186"/>
                <a:ext cx="977020" cy="1288591"/>
              </a:xfrm>
              <a:custGeom>
                <a:avLst/>
                <a:gdLst/>
                <a:ahLst/>
                <a:cxnLst>
                  <a:cxn ang="0">
                    <a:pos x="wd2" y="hd2"/>
                  </a:cxn>
                  <a:cxn ang="5400000">
                    <a:pos x="wd2" y="hd2"/>
                  </a:cxn>
                  <a:cxn ang="10800000">
                    <a:pos x="wd2" y="hd2"/>
                  </a:cxn>
                  <a:cxn ang="16200000">
                    <a:pos x="wd2" y="hd2"/>
                  </a:cxn>
                </a:cxnLst>
                <a:rect l="0" t="0" r="r" b="b"/>
                <a:pathLst>
                  <a:path w="21599" h="16227" extrusionOk="0">
                    <a:moveTo>
                      <a:pt x="21599" y="5903"/>
                    </a:moveTo>
                    <a:cubicBezTo>
                      <a:pt x="21599" y="-2687"/>
                      <a:pt x="-1" y="-1861"/>
                      <a:pt x="0" y="8115"/>
                    </a:cubicBezTo>
                    <a:cubicBezTo>
                      <a:pt x="2" y="18089"/>
                      <a:pt x="21593" y="18913"/>
                      <a:pt x="21593" y="10327"/>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012" name="Shape 1012"/>
            <p:cNvSpPr/>
            <p:nvPr/>
          </p:nvSpPr>
          <p:spPr>
            <a:xfrm rot="18900000">
              <a:off x="1370996" y="1253483"/>
              <a:ext cx="166998" cy="667895"/>
            </a:xfrm>
            <a:custGeom>
              <a:avLst/>
              <a:gdLst/>
              <a:ahLst/>
              <a:cxnLst>
                <a:cxn ang="0">
                  <a:pos x="wd2" y="hd2"/>
                </a:cxn>
                <a:cxn ang="5400000">
                  <a:pos x="wd2" y="hd2"/>
                </a:cxn>
                <a:cxn ang="10800000">
                  <a:pos x="wd2" y="hd2"/>
                </a:cxn>
                <a:cxn ang="16200000">
                  <a:pos x="wd2" y="hd2"/>
                </a:cxn>
              </a:cxnLst>
              <a:rect l="0" t="0" r="r" b="b"/>
              <a:pathLst>
                <a:path w="20971" h="21600" extrusionOk="0">
                  <a:moveTo>
                    <a:pt x="20647" y="0"/>
                  </a:moveTo>
                  <a:cubicBezTo>
                    <a:pt x="21600" y="3623"/>
                    <a:pt x="20450" y="7263"/>
                    <a:pt x="17234" y="10800"/>
                  </a:cubicBezTo>
                  <a:cubicBezTo>
                    <a:pt x="13770" y="14611"/>
                    <a:pt x="7953" y="18256"/>
                    <a:pt x="0" y="21600"/>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3" name="Shape 1013"/>
            <p:cNvSpPr/>
            <p:nvPr/>
          </p:nvSpPr>
          <p:spPr>
            <a:xfrm rot="18900000" flipH="1">
              <a:off x="1506411" y="1122563"/>
              <a:ext cx="164718" cy="670249"/>
            </a:xfrm>
            <a:custGeom>
              <a:avLst/>
              <a:gdLst/>
              <a:ahLst/>
              <a:cxnLst>
                <a:cxn ang="0">
                  <a:pos x="wd2" y="hd2"/>
                </a:cxn>
                <a:cxn ang="5400000">
                  <a:pos x="wd2" y="hd2"/>
                </a:cxn>
                <a:cxn ang="10800000">
                  <a:pos x="wd2" y="hd2"/>
                </a:cxn>
                <a:cxn ang="16200000">
                  <a:pos x="wd2" y="hd2"/>
                </a:cxn>
              </a:cxnLst>
              <a:rect l="0" t="0" r="r" b="b"/>
              <a:pathLst>
                <a:path w="20971" h="21600" extrusionOk="0">
                  <a:moveTo>
                    <a:pt x="20647" y="0"/>
                  </a:moveTo>
                  <a:cubicBezTo>
                    <a:pt x="21600" y="3623"/>
                    <a:pt x="20450" y="7263"/>
                    <a:pt x="17234" y="10800"/>
                  </a:cubicBezTo>
                  <a:cubicBezTo>
                    <a:pt x="13770" y="14611"/>
                    <a:pt x="7953" y="18256"/>
                    <a:pt x="0" y="21600"/>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4" name="Shape 1014"/>
            <p:cNvSpPr/>
            <p:nvPr/>
          </p:nvSpPr>
          <p:spPr>
            <a:xfrm rot="18900000" flipH="1">
              <a:off x="1577499" y="1089831"/>
              <a:ext cx="166974" cy="873354"/>
            </a:xfrm>
            <a:custGeom>
              <a:avLst/>
              <a:gdLst/>
              <a:ahLst/>
              <a:cxnLst>
                <a:cxn ang="0">
                  <a:pos x="wd2" y="hd2"/>
                </a:cxn>
                <a:cxn ang="5400000">
                  <a:pos x="wd2" y="hd2"/>
                </a:cxn>
                <a:cxn ang="10800000">
                  <a:pos x="wd2" y="hd2"/>
                </a:cxn>
                <a:cxn ang="16200000">
                  <a:pos x="wd2" y="hd2"/>
                </a:cxn>
              </a:cxnLst>
              <a:rect l="0" t="0" r="r" b="b"/>
              <a:pathLst>
                <a:path w="20971" h="21600" extrusionOk="0">
                  <a:moveTo>
                    <a:pt x="20647" y="0"/>
                  </a:moveTo>
                  <a:cubicBezTo>
                    <a:pt x="21600" y="3623"/>
                    <a:pt x="20450" y="7263"/>
                    <a:pt x="17234" y="10800"/>
                  </a:cubicBezTo>
                  <a:cubicBezTo>
                    <a:pt x="13770" y="14611"/>
                    <a:pt x="7953" y="18256"/>
                    <a:pt x="0" y="21600"/>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5" name="Shape 1015"/>
            <p:cNvSpPr/>
            <p:nvPr/>
          </p:nvSpPr>
          <p:spPr>
            <a:xfrm rot="18900000">
              <a:off x="1443212" y="1221894"/>
              <a:ext cx="166998" cy="875484"/>
            </a:xfrm>
            <a:custGeom>
              <a:avLst/>
              <a:gdLst/>
              <a:ahLst/>
              <a:cxnLst>
                <a:cxn ang="0">
                  <a:pos x="wd2" y="hd2"/>
                </a:cxn>
                <a:cxn ang="5400000">
                  <a:pos x="wd2" y="hd2"/>
                </a:cxn>
                <a:cxn ang="10800000">
                  <a:pos x="wd2" y="hd2"/>
                </a:cxn>
                <a:cxn ang="16200000">
                  <a:pos x="wd2" y="hd2"/>
                </a:cxn>
              </a:cxnLst>
              <a:rect l="0" t="0" r="r" b="b"/>
              <a:pathLst>
                <a:path w="20971" h="21600" extrusionOk="0">
                  <a:moveTo>
                    <a:pt x="20647" y="0"/>
                  </a:moveTo>
                  <a:cubicBezTo>
                    <a:pt x="21600" y="3623"/>
                    <a:pt x="20450" y="7263"/>
                    <a:pt x="17234" y="10800"/>
                  </a:cubicBezTo>
                  <a:cubicBezTo>
                    <a:pt x="13770" y="14611"/>
                    <a:pt x="7953" y="18256"/>
                    <a:pt x="0" y="21600"/>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39974" name="Group 1020"/>
            <p:cNvGrpSpPr>
              <a:grpSpLocks/>
            </p:cNvGrpSpPr>
            <p:nvPr/>
          </p:nvGrpSpPr>
          <p:grpSpPr bwMode="auto">
            <a:xfrm rot="8100000" flipH="1">
              <a:off x="551000" y="287203"/>
              <a:ext cx="355292" cy="875053"/>
              <a:chOff x="0" y="0"/>
              <a:chExt cx="355290" cy="875052"/>
            </a:xfrm>
          </p:grpSpPr>
          <p:sp>
            <p:nvSpPr>
              <p:cNvPr id="1016" name="Shape 1016"/>
              <p:cNvSpPr/>
              <p:nvPr/>
            </p:nvSpPr>
            <p:spPr>
              <a:xfrm>
                <a:off x="-4747" y="5105"/>
                <a:ext cx="164716" cy="670249"/>
              </a:xfrm>
              <a:custGeom>
                <a:avLst/>
                <a:gdLst/>
                <a:ahLst/>
                <a:cxnLst>
                  <a:cxn ang="0">
                    <a:pos x="wd2" y="hd2"/>
                  </a:cxn>
                  <a:cxn ang="5400000">
                    <a:pos x="wd2" y="hd2"/>
                  </a:cxn>
                  <a:cxn ang="10800000">
                    <a:pos x="wd2" y="hd2"/>
                  </a:cxn>
                  <a:cxn ang="16200000">
                    <a:pos x="wd2" y="hd2"/>
                  </a:cxn>
                </a:cxnLst>
                <a:rect l="0" t="0" r="r" b="b"/>
                <a:pathLst>
                  <a:path w="20971" h="21600" extrusionOk="0">
                    <a:moveTo>
                      <a:pt x="20647" y="0"/>
                    </a:moveTo>
                    <a:cubicBezTo>
                      <a:pt x="21600" y="3623"/>
                      <a:pt x="20450" y="7263"/>
                      <a:pt x="17234" y="10800"/>
                    </a:cubicBezTo>
                    <a:cubicBezTo>
                      <a:pt x="13770" y="14611"/>
                      <a:pt x="7953" y="18256"/>
                      <a:pt x="0" y="21600"/>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7" name="Shape 1017"/>
              <p:cNvSpPr/>
              <p:nvPr/>
            </p:nvSpPr>
            <p:spPr>
              <a:xfrm flipH="1">
                <a:off x="187044" y="2711"/>
                <a:ext cx="162460" cy="670249"/>
              </a:xfrm>
              <a:custGeom>
                <a:avLst/>
                <a:gdLst/>
                <a:ahLst/>
                <a:cxnLst>
                  <a:cxn ang="0">
                    <a:pos x="wd2" y="hd2"/>
                  </a:cxn>
                  <a:cxn ang="5400000">
                    <a:pos x="wd2" y="hd2"/>
                  </a:cxn>
                  <a:cxn ang="10800000">
                    <a:pos x="wd2" y="hd2"/>
                  </a:cxn>
                  <a:cxn ang="16200000">
                    <a:pos x="wd2" y="hd2"/>
                  </a:cxn>
                </a:cxnLst>
                <a:rect l="0" t="0" r="r" b="b"/>
                <a:pathLst>
                  <a:path w="20971" h="21600" extrusionOk="0">
                    <a:moveTo>
                      <a:pt x="20647" y="0"/>
                    </a:moveTo>
                    <a:cubicBezTo>
                      <a:pt x="21600" y="3623"/>
                      <a:pt x="20450" y="7263"/>
                      <a:pt x="17234" y="10800"/>
                    </a:cubicBezTo>
                    <a:cubicBezTo>
                      <a:pt x="13770" y="14611"/>
                      <a:pt x="7953" y="18256"/>
                      <a:pt x="0" y="21600"/>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8" name="Shape 1018"/>
              <p:cNvSpPr/>
              <p:nvPr/>
            </p:nvSpPr>
            <p:spPr>
              <a:xfrm flipH="1">
                <a:off x="185915" y="3755"/>
                <a:ext cx="164717" cy="875611"/>
              </a:xfrm>
              <a:custGeom>
                <a:avLst/>
                <a:gdLst/>
                <a:ahLst/>
                <a:cxnLst>
                  <a:cxn ang="0">
                    <a:pos x="wd2" y="hd2"/>
                  </a:cxn>
                  <a:cxn ang="5400000">
                    <a:pos x="wd2" y="hd2"/>
                  </a:cxn>
                  <a:cxn ang="10800000">
                    <a:pos x="wd2" y="hd2"/>
                  </a:cxn>
                  <a:cxn ang="16200000">
                    <a:pos x="wd2" y="hd2"/>
                  </a:cxn>
                </a:cxnLst>
                <a:rect l="0" t="0" r="r" b="b"/>
                <a:pathLst>
                  <a:path w="20971" h="21600" extrusionOk="0">
                    <a:moveTo>
                      <a:pt x="20647" y="0"/>
                    </a:moveTo>
                    <a:cubicBezTo>
                      <a:pt x="21600" y="3623"/>
                      <a:pt x="20450" y="7263"/>
                      <a:pt x="17234" y="10800"/>
                    </a:cubicBezTo>
                    <a:cubicBezTo>
                      <a:pt x="13770" y="14611"/>
                      <a:pt x="7953" y="18256"/>
                      <a:pt x="0" y="21600"/>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9" name="Shape 1019"/>
              <p:cNvSpPr/>
              <p:nvPr/>
            </p:nvSpPr>
            <p:spPr>
              <a:xfrm>
                <a:off x="1167" y="1360"/>
                <a:ext cx="162460" cy="875611"/>
              </a:xfrm>
              <a:custGeom>
                <a:avLst/>
                <a:gdLst/>
                <a:ahLst/>
                <a:cxnLst>
                  <a:cxn ang="0">
                    <a:pos x="wd2" y="hd2"/>
                  </a:cxn>
                  <a:cxn ang="5400000">
                    <a:pos x="wd2" y="hd2"/>
                  </a:cxn>
                  <a:cxn ang="10800000">
                    <a:pos x="wd2" y="hd2"/>
                  </a:cxn>
                  <a:cxn ang="16200000">
                    <a:pos x="wd2" y="hd2"/>
                  </a:cxn>
                </a:cxnLst>
                <a:rect l="0" t="0" r="r" b="b"/>
                <a:pathLst>
                  <a:path w="20971" h="21600" extrusionOk="0">
                    <a:moveTo>
                      <a:pt x="20647" y="0"/>
                    </a:moveTo>
                    <a:cubicBezTo>
                      <a:pt x="21600" y="3623"/>
                      <a:pt x="20450" y="7263"/>
                      <a:pt x="17234" y="10800"/>
                    </a:cubicBezTo>
                    <a:cubicBezTo>
                      <a:pt x="13770" y="14611"/>
                      <a:pt x="7953" y="18256"/>
                      <a:pt x="0" y="21600"/>
                    </a:cubicBezTo>
                  </a:path>
                </a:pathLst>
              </a:custGeom>
              <a:noFill/>
              <a:ln w="12700" cap="flat">
                <a:solidFill>
                  <a:srgbClr val="000000"/>
                </a:solidFill>
                <a:prstDash val="solid"/>
                <a:miter lim="400000"/>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021" name="Shape 1021"/>
            <p:cNvSpPr/>
            <p:nvPr/>
          </p:nvSpPr>
          <p:spPr>
            <a:xfrm flipH="1" flipV="1">
              <a:off x="596938" y="599126"/>
              <a:ext cx="1042609" cy="1035689"/>
            </a:xfrm>
            <a:prstGeom prst="line">
              <a:avLst/>
            </a:prstGeom>
            <a:noFill/>
            <a:ln w="38100" cap="flat">
              <a:solidFill>
                <a:srgbClr val="000000"/>
              </a:solidFill>
              <a:prstDash val="solid"/>
              <a:miter lim="400000"/>
              <a:tailEnd type="triangle" w="med" len="med"/>
            </a:ln>
            <a:effectLst/>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2" name="Shape 1022"/>
            <p:cNvSpPr/>
            <p:nvPr/>
          </p:nvSpPr>
          <p:spPr>
            <a:xfrm rot="18900000">
              <a:off x="983589" y="987664"/>
              <a:ext cx="339570" cy="339570"/>
            </a:xfrm>
            <a:prstGeom prst="ellipse">
              <a:avLst/>
            </a:prstGeom>
            <a:gradFill flip="none" rotWithShape="1">
              <a:gsLst>
                <a:gs pos="0">
                  <a:srgbClr val="FFFFFF"/>
                </a:gs>
                <a:gs pos="38444">
                  <a:srgbClr val="7FCBFF"/>
                </a:gs>
                <a:gs pos="79257">
                  <a:srgbClr val="0096FF"/>
                </a:gs>
              </a:gsLst>
              <a:path path="circle">
                <a:fillToRect l="37721" t="-19636" r="62278" b="119636"/>
              </a:path>
            </a:gradFill>
            <a:ln w="12700" cap="flat">
              <a:solidFill>
                <a:srgbClr val="000000"/>
              </a:solidFill>
              <a:prstDash val="solid"/>
              <a:miter lim="400000"/>
            </a:ln>
            <a:effectLst/>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3" name="Shape 1023"/>
            <p:cNvSpPr/>
            <p:nvPr/>
          </p:nvSpPr>
          <p:spPr>
            <a:xfrm rot="18900000">
              <a:off x="991864" y="903740"/>
              <a:ext cx="282092" cy="471587"/>
            </a:xfrm>
            <a:prstGeom prst="rect">
              <a:avLst/>
            </a:prstGeom>
            <a:noFill/>
            <a:ln w="12700" cap="flat">
              <a:noFill/>
              <a:miter lim="400000"/>
            </a:ln>
            <a:effectLst/>
            <a:extLst>
              <a:ext uri="{C572A759-6A51-4108-AA02-DFA0A04FC94B}"/>
            </a:extLst>
          </p:spPr>
          <p:txBody>
            <a:bodyPr wrap="none" lIns="35719" tIns="35719" rIns="35719" bIns="35719" anchor="ctr">
              <a:spAutoFit/>
            </a:bodyPr>
            <a:lstStyle>
              <a:lvl1pPr algn="ctr"/>
            </a:lstStyle>
            <a:p>
              <a:pPr eaLnBrk="1" hangingPunct="1">
                <a:defRPr/>
              </a:pPr>
              <a:r>
                <a:rPr sz="1687" dirty="0"/>
                <a:t>−</a:t>
              </a:r>
            </a:p>
          </p:txBody>
        </p:sp>
      </p:grpSp>
      <p:sp>
        <p:nvSpPr>
          <p:cNvPr id="1025" name="Shape 1025"/>
          <p:cNvSpPr/>
          <p:nvPr/>
        </p:nvSpPr>
        <p:spPr>
          <a:xfrm>
            <a:off x="8791576" y="1524437"/>
            <a:ext cx="169863" cy="492125"/>
          </a:xfrm>
          <a:prstGeom prst="line">
            <a:avLst/>
          </a:prstGeom>
          <a:ln w="38100">
            <a:solidFill>
              <a:srgbClr val="000000"/>
            </a:solidFill>
            <a:miter lim="400000"/>
            <a:tailEnd type="triangle"/>
          </a:ln>
        </p:spPr>
        <p:txBody>
          <a:bodyPr lIns="0" tIns="0" rIns="0" bIns="0"/>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6" name="Shape 1026"/>
          <p:cNvSpPr/>
          <p:nvPr/>
        </p:nvSpPr>
        <p:spPr>
          <a:xfrm>
            <a:off x="8756543" y="1612532"/>
            <a:ext cx="241102" cy="241102"/>
          </a:xfrm>
          <a:prstGeom prst="ellipse">
            <a:avLst/>
          </a:prstGeom>
          <a:gradFill>
            <a:gsLst>
              <a:gs pos="0">
                <a:srgbClr val="FFFFFF"/>
              </a:gs>
              <a:gs pos="79257">
                <a:srgbClr val="C0C0C0"/>
              </a:gs>
              <a:gs pos="96296">
                <a:srgbClr val="C0C0C0"/>
              </a:gs>
            </a:gsLst>
            <a:path path="circle">
              <a:fillToRect l="37721" t="-19636" r="62278" b="119636"/>
            </a:path>
          </a:gradFill>
          <a:ln w="12700">
            <a:solidFill>
              <a:srgbClr val="000000"/>
            </a:solidFill>
            <a:miter lim="400000"/>
          </a:ln>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39960" name="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1514" y="1118036"/>
            <a:ext cx="6508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9961" name="past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6451" y="1295836"/>
            <a:ext cx="134461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029" name="Shape 1029"/>
          <p:cNvSpPr/>
          <p:nvPr/>
        </p:nvSpPr>
        <p:spPr>
          <a:xfrm>
            <a:off x="2058989" y="771962"/>
            <a:ext cx="8074025" cy="331787"/>
          </a:xfrm>
          <a:prstGeom prst="rect">
            <a:avLst/>
          </a:prstGeom>
          <a:ln w="12700">
            <a:miter lim="400000"/>
          </a:ln>
          <a:extLst>
            <a:ext uri="{C572A759-6A51-4108-AA02-DFA0A04FC94B}"/>
          </a:extLst>
        </p:spPr>
        <p:txBody>
          <a:bodyPr lIns="35719" tIns="35719" rIns="35719" bIns="35719">
            <a:spAutoFit/>
          </a:bodyPr>
          <a:lstStyle/>
          <a:p>
            <a:pPr eaLnBrk="1" hangingPunct="1">
              <a:defRPr/>
            </a:pPr>
            <a:r>
              <a:rPr sz="1687" dirty="0"/>
              <a:t>The neutron has magnetic moment which can interact with sample moments:</a:t>
            </a:r>
          </a:p>
        </p:txBody>
      </p:sp>
      <p:sp>
        <p:nvSpPr>
          <p:cNvPr id="1030" name="Shape 1030"/>
          <p:cNvSpPr/>
          <p:nvPr/>
        </p:nvSpPr>
        <p:spPr>
          <a:xfrm>
            <a:off x="5876605" y="2455049"/>
            <a:ext cx="438790" cy="439469"/>
          </a:xfrm>
          <a:prstGeom prst="ellipse">
            <a:avLst/>
          </a:prstGeom>
          <a:gradFill>
            <a:gsLst>
              <a:gs pos="13861">
                <a:srgbClr val="FFFFFF"/>
              </a:gs>
              <a:gs pos="58106">
                <a:srgbClr val="FF9300"/>
              </a:gs>
              <a:gs pos="100000">
                <a:srgbClr val="945200"/>
              </a:gs>
            </a:gsLst>
            <a:path path="circle">
              <a:fillToRect l="37721" t="-19636" r="62278" b="119636"/>
            </a:path>
          </a:gradFill>
          <a:ln w="12700">
            <a:miter lim="400000"/>
          </a:ln>
        </p:spPr>
        <p:txBody>
          <a:bodyPr lIns="35719" tIns="35719" rIns="35719" bIns="35719" anchor="ctr"/>
          <a:lstStyle/>
          <a:p>
            <a:pPr algn="ctr" eaLnBrk="1" hangingPunct="1">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2" name="Shape 1032"/>
          <p:cNvSpPr/>
          <p:nvPr/>
        </p:nvSpPr>
        <p:spPr>
          <a:xfrm>
            <a:off x="1754736" y="4274041"/>
            <a:ext cx="9599064" cy="1437509"/>
          </a:xfrm>
          <a:prstGeom prst="rect">
            <a:avLst/>
          </a:prstGeom>
          <a:ln w="12700">
            <a:miter lim="400000"/>
          </a:ln>
          <a:extLst>
            <a:ext uri="{C572A759-6A51-4108-AA02-DFA0A04FC94B}"/>
          </a:extLst>
        </p:spPr>
        <p:txBody>
          <a:bodyPr wrap="square" lIns="35719" tIns="35719" rIns="35719" bIns="35719">
            <a:spAutoFit/>
          </a:bodyPr>
          <a:lstStyle/>
          <a:p>
            <a:pPr eaLnBrk="1" hangingPunct="1">
              <a:lnSpc>
                <a:spcPct val="120000"/>
              </a:lnSpc>
              <a:buSzPct val="100000"/>
              <a:defRPr/>
            </a:pPr>
            <a:r>
              <a:rPr sz="1687" dirty="0">
                <a:latin typeface="Helvetica" panose="020B0604020202020204" pitchFamily="34" charset="0"/>
                <a:cs typeface="Helvetica" panose="020B0604020202020204" pitchFamily="34" charset="0"/>
              </a:rPr>
              <a:t>Interaction is between dipolar fields of neutron and unpaired electron(s) → directional dependence.</a:t>
            </a:r>
            <a:endParaRPr lang="en-GB" sz="1687" dirty="0">
              <a:latin typeface="Helvetica" panose="020B0604020202020204" pitchFamily="34" charset="0"/>
              <a:cs typeface="Helvetica" panose="020B0604020202020204" pitchFamily="34" charset="0"/>
            </a:endParaRPr>
          </a:p>
          <a:p>
            <a:pPr eaLnBrk="1" hangingPunct="1">
              <a:lnSpc>
                <a:spcPct val="120000"/>
              </a:lnSpc>
              <a:buSzPct val="100000"/>
              <a:defRPr/>
            </a:pPr>
            <a:endParaRPr lang="en-GB" sz="1687" dirty="0">
              <a:solidFill>
                <a:srgbClr val="6600FF"/>
              </a:solidFill>
              <a:latin typeface="Helvetica" panose="020B0604020202020204" pitchFamily="34" charset="0"/>
              <a:cs typeface="Helvetica" panose="020B0604020202020204" pitchFamily="34" charset="0"/>
            </a:endParaRPr>
          </a:p>
          <a:p>
            <a:pPr eaLnBrk="1" hangingPunct="1">
              <a:lnSpc>
                <a:spcPct val="120000"/>
              </a:lnSpc>
              <a:buSzPct val="100000"/>
              <a:defRPr/>
            </a:pPr>
            <a:r>
              <a:rPr lang="en-GB" sz="1687" dirty="0">
                <a:solidFill>
                  <a:srgbClr val="6600FF"/>
                </a:solidFill>
                <a:latin typeface="Helvetica" panose="020B0604020202020204" pitchFamily="34" charset="0"/>
                <a:cs typeface="Helvetica" panose="020B0604020202020204" pitchFamily="34" charset="0"/>
              </a:rPr>
              <a:t>              Neutrons scatter magnetically for the B field of the magnetic material!</a:t>
            </a:r>
          </a:p>
          <a:p>
            <a:pPr algn="ctr" eaLnBrk="1" hangingPunct="1">
              <a:lnSpc>
                <a:spcPct val="120000"/>
              </a:lnSpc>
              <a:buSzPct val="100000"/>
              <a:defRPr/>
            </a:pPr>
            <a:endParaRPr sz="800" dirty="0">
              <a:solidFill>
                <a:srgbClr val="6600FF"/>
              </a:solidFill>
              <a:latin typeface="Helvetica" panose="020B0604020202020204" pitchFamily="34" charset="0"/>
              <a:cs typeface="Helvetica" panose="020B0604020202020204" pitchFamily="34" charset="0"/>
            </a:endParaRPr>
          </a:p>
          <a:p>
            <a:pPr eaLnBrk="1" hangingPunct="1">
              <a:lnSpc>
                <a:spcPct val="120000"/>
              </a:lnSpc>
              <a:buSzPct val="100000"/>
              <a:defRPr/>
            </a:pPr>
            <a:r>
              <a:rPr lang="en-GB" sz="1687" dirty="0">
                <a:latin typeface="Helvetica" panose="020B0604020202020204" pitchFamily="34" charset="0"/>
                <a:cs typeface="Helvetica" panose="020B0604020202020204" pitchFamily="34" charset="0"/>
              </a:rPr>
              <a:t> </a:t>
            </a:r>
            <a:r>
              <a:rPr sz="1687" dirty="0">
                <a:latin typeface="Helvetica" panose="020B0604020202020204" pitchFamily="34" charset="0"/>
                <a:cs typeface="Helvetica" panose="020B0604020202020204" pitchFamily="34" charset="0"/>
              </a:rPr>
              <a:t>Strength of </a:t>
            </a:r>
            <a:r>
              <a:rPr lang="en-GB" sz="1687" dirty="0">
                <a:latin typeface="Helvetica" panose="020B0604020202020204" pitchFamily="34" charset="0"/>
                <a:cs typeface="Helvetica" panose="020B0604020202020204" pitchFamily="34" charset="0"/>
              </a:rPr>
              <a:t>magnetic </a:t>
            </a:r>
            <a:r>
              <a:rPr sz="1687" dirty="0">
                <a:latin typeface="Helvetica" panose="020B0604020202020204" pitchFamily="34" charset="0"/>
                <a:cs typeface="Helvetica" panose="020B0604020202020204" pitchFamily="34" charset="0"/>
              </a:rPr>
              <a:t>interaction similar to </a:t>
            </a:r>
            <a:r>
              <a:rPr lang="en-GB" sz="1687" dirty="0">
                <a:latin typeface="Helvetica" panose="020B0604020202020204" pitchFamily="34" charset="0"/>
                <a:cs typeface="Helvetica" panose="020B0604020202020204" pitchFamily="34" charset="0"/>
              </a:rPr>
              <a:t>that </a:t>
            </a:r>
            <a:r>
              <a:rPr sz="1687" dirty="0">
                <a:latin typeface="Helvetica" panose="020B0604020202020204" pitchFamily="34" charset="0"/>
                <a:cs typeface="Helvetica" panose="020B0604020202020204" pitchFamily="34" charset="0"/>
              </a:rPr>
              <a:t>neutron and nucleus (unlike X-ray</a:t>
            </a:r>
            <a:r>
              <a:rPr lang="en-GB" sz="1687" dirty="0">
                <a:latin typeface="Helvetica" panose="020B0604020202020204" pitchFamily="34" charset="0"/>
                <a:cs typeface="Helvetica" panose="020B0604020202020204" pitchFamily="34" charset="0"/>
              </a:rPr>
              <a:t>s</a:t>
            </a:r>
            <a:r>
              <a:rPr sz="1687" dirty="0">
                <a:latin typeface="Helvetica" panose="020B0604020202020204" pitchFamily="34" charset="0"/>
                <a:cs typeface="Helvetica" panose="020B0604020202020204" pitchFamily="34" charset="0"/>
              </a:rPr>
              <a:t>).</a:t>
            </a:r>
          </a:p>
        </p:txBody>
      </p:sp>
      <p:sp>
        <p:nvSpPr>
          <p:cNvPr id="2" name="Rectangle 1"/>
          <p:cNvSpPr/>
          <p:nvPr/>
        </p:nvSpPr>
        <p:spPr>
          <a:xfrm>
            <a:off x="2513863" y="4912880"/>
            <a:ext cx="6765113" cy="3610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27A216E-965F-459E-8983-216059C5968D}"/>
              </a:ext>
            </a:extLst>
          </p:cNvPr>
          <p:cNvSpPr txBox="1"/>
          <p:nvPr/>
        </p:nvSpPr>
        <p:spPr>
          <a:xfrm>
            <a:off x="2417763" y="5865091"/>
            <a:ext cx="9644928" cy="646331"/>
          </a:xfrm>
          <a:prstGeom prst="rect">
            <a:avLst/>
          </a:prstGeom>
          <a:noFill/>
        </p:spPr>
        <p:txBody>
          <a:bodyPr wrap="square" rtlCol="0">
            <a:spAutoFit/>
          </a:bodyPr>
          <a:lstStyle/>
          <a:p>
            <a:r>
              <a:rPr lang="en-GB" dirty="0"/>
              <a:t>A neutron is a spin ½ particle with a magnetic dipole moment, effectively it’s a little bar magnet.  (like a fridge magnet only smaller)</a:t>
            </a:r>
          </a:p>
        </p:txBody>
      </p:sp>
      <p:sp>
        <p:nvSpPr>
          <p:cNvPr id="4" name="TextBox 3">
            <a:extLst>
              <a:ext uri="{FF2B5EF4-FFF2-40B4-BE49-F238E27FC236}">
                <a16:creationId xmlns:a16="http://schemas.microsoft.com/office/drawing/2014/main" id="{87253229-9E67-4BDA-835F-01FEC088566B}"/>
              </a:ext>
            </a:extLst>
          </p:cNvPr>
          <p:cNvSpPr txBox="1"/>
          <p:nvPr/>
        </p:nvSpPr>
        <p:spPr>
          <a:xfrm>
            <a:off x="8297032" y="6458653"/>
            <a:ext cx="3703782" cy="369332"/>
          </a:xfrm>
          <a:prstGeom prst="rect">
            <a:avLst/>
          </a:prstGeom>
          <a:noFill/>
        </p:spPr>
        <p:txBody>
          <a:bodyPr wrap="square" rtlCol="0">
            <a:spAutoFit/>
          </a:bodyPr>
          <a:lstStyle/>
          <a:p>
            <a:r>
              <a:rPr lang="en-GB" dirty="0"/>
              <a:t>Thanks to G Nilsen for this slide</a:t>
            </a:r>
          </a:p>
        </p:txBody>
      </p:sp>
    </p:spTree>
    <p:extLst>
      <p:ext uri="{BB962C8B-B14F-4D97-AF65-F5344CB8AC3E}">
        <p14:creationId xmlns:p14="http://schemas.microsoft.com/office/powerpoint/2010/main" val="2920948349"/>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747"/>
            <a:ext cx="10668000" cy="839615"/>
          </a:xfrm>
        </p:spPr>
        <p:txBody>
          <a:bodyPr>
            <a:normAutofit/>
          </a:bodyPr>
          <a:lstStyle/>
          <a:p>
            <a:r>
              <a:rPr lang="en-GB" sz="3600" b="0" dirty="0"/>
              <a:t>Polarised neutrons PNR or Half Polarised:</a:t>
            </a:r>
          </a:p>
        </p:txBody>
      </p:sp>
      <p:sp>
        <p:nvSpPr>
          <p:cNvPr id="8" name="Rectangle 7"/>
          <p:cNvSpPr/>
          <p:nvPr/>
        </p:nvSpPr>
        <p:spPr>
          <a:xfrm>
            <a:off x="3722254" y="6194319"/>
            <a:ext cx="5772729" cy="646331"/>
          </a:xfrm>
          <a:prstGeom prst="rect">
            <a:avLst/>
          </a:prstGeom>
        </p:spPr>
        <p:txBody>
          <a:bodyPr wrap="square">
            <a:spAutoFit/>
          </a:bodyPr>
          <a:lstStyle/>
          <a:p>
            <a:pPr marL="171450" indent="-171450">
              <a:buFont typeface="Arial" panose="020B0604020202020204" pitchFamily="34" charset="0"/>
              <a:buChar char="•"/>
            </a:pPr>
            <a:r>
              <a:rPr lang="en-GB" sz="1200" dirty="0"/>
              <a:t>W. Gavin Williams Polarized neutrons Oxford Science</a:t>
            </a:r>
          </a:p>
          <a:p>
            <a:pPr marL="171450" indent="-171450">
              <a:buFont typeface="Arial" panose="020B0604020202020204" pitchFamily="34" charset="0"/>
              <a:buChar char="•"/>
            </a:pPr>
            <a:r>
              <a:rPr lang="en-GB" sz="1200" dirty="0"/>
              <a:t>A.-J. </a:t>
            </a:r>
            <a:r>
              <a:rPr lang="en-GB" sz="1200" dirty="0" err="1"/>
              <a:t>Dianoux</a:t>
            </a:r>
            <a:r>
              <a:rPr lang="en-GB" sz="1200" dirty="0"/>
              <a:t> et al, Neutron Data Booklet (Institut Laue-Langevin, 2002), 1st ed.</a:t>
            </a:r>
          </a:p>
          <a:p>
            <a:endParaRPr lang="en-GB" sz="1200" dirty="0"/>
          </a:p>
        </p:txBody>
      </p:sp>
      <p:sp>
        <p:nvSpPr>
          <p:cNvPr id="10" name="TextBox 9"/>
          <p:cNvSpPr txBox="1"/>
          <p:nvPr/>
        </p:nvSpPr>
        <p:spPr>
          <a:xfrm>
            <a:off x="309418" y="4710744"/>
            <a:ext cx="11780982" cy="738664"/>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626262"/>
                </a:solidFill>
              </a:rPr>
              <a:t>There several ways of polarising and flipping neutrons, but that is beyond scope of this talk.</a:t>
            </a:r>
          </a:p>
          <a:p>
            <a:pPr marL="285750" indent="-285750">
              <a:buFont typeface="Wingdings" panose="05000000000000000000" pitchFamily="2" charset="2"/>
              <a:buChar char="§"/>
            </a:pPr>
            <a:endParaRPr lang="en-GB" sz="600" dirty="0">
              <a:solidFill>
                <a:srgbClr val="626262"/>
              </a:solidFill>
            </a:endParaRPr>
          </a:p>
          <a:p>
            <a:pPr marL="285750" indent="-285750">
              <a:buFont typeface="Wingdings" panose="05000000000000000000" pitchFamily="2" charset="2"/>
              <a:buChar char="§"/>
            </a:pPr>
            <a:r>
              <a:rPr lang="en-GB" dirty="0">
                <a:solidFill>
                  <a:srgbClr val="626262"/>
                </a:solidFill>
              </a:rPr>
              <a:t>It is the difference between the reflectivity curves of the two spin states that allow the magnetism to be probed.</a:t>
            </a:r>
          </a:p>
        </p:txBody>
      </p:sp>
      <p:sp>
        <p:nvSpPr>
          <p:cNvPr id="11" name="TextBox 10"/>
          <p:cNvSpPr txBox="1"/>
          <p:nvPr/>
        </p:nvSpPr>
        <p:spPr>
          <a:xfrm>
            <a:off x="8724996" y="1649244"/>
            <a:ext cx="2515657" cy="2308324"/>
          </a:xfrm>
          <a:prstGeom prst="rect">
            <a:avLst/>
          </a:prstGeom>
          <a:noFill/>
        </p:spPr>
        <p:txBody>
          <a:bodyPr wrap="square" rtlCol="0">
            <a:spAutoFit/>
          </a:bodyPr>
          <a:lstStyle/>
          <a:p>
            <a:r>
              <a:rPr lang="en-GB" dirty="0">
                <a:solidFill>
                  <a:srgbClr val="626262"/>
                </a:solidFill>
              </a:rPr>
              <a:t>Now measure two reflectivity curves: </a:t>
            </a:r>
          </a:p>
          <a:p>
            <a:pPr marL="400050" indent="-400050">
              <a:buAutoNum type="romanLcParenR"/>
            </a:pPr>
            <a:r>
              <a:rPr lang="en-GB" dirty="0">
                <a:solidFill>
                  <a:srgbClr val="626262"/>
                </a:solidFill>
              </a:rPr>
              <a:t>Spin up  </a:t>
            </a:r>
          </a:p>
          <a:p>
            <a:pPr marL="400050" indent="-400050">
              <a:buAutoNum type="romanLcParenR"/>
            </a:pPr>
            <a:r>
              <a:rPr lang="en-GB" dirty="0">
                <a:solidFill>
                  <a:srgbClr val="626262"/>
                </a:solidFill>
              </a:rPr>
              <a:t>Spin down.</a:t>
            </a:r>
          </a:p>
          <a:p>
            <a:endParaRPr lang="en-GB" dirty="0"/>
          </a:p>
          <a:p>
            <a:r>
              <a:rPr lang="en-GB" dirty="0">
                <a:solidFill>
                  <a:srgbClr val="6600FF"/>
                </a:solidFill>
              </a:rPr>
              <a:t>Experiments now takes 4 times as long to get similar statistics!</a:t>
            </a:r>
          </a:p>
        </p:txBody>
      </p:sp>
      <p:pic>
        <p:nvPicPr>
          <p:cNvPr id="13" name="Picture 12">
            <a:extLst>
              <a:ext uri="{FF2B5EF4-FFF2-40B4-BE49-F238E27FC236}">
                <a16:creationId xmlns:a16="http://schemas.microsoft.com/office/drawing/2014/main" id="{8CD7CE79-51C7-4891-B360-DE3D9443D9AB}"/>
              </a:ext>
            </a:extLst>
          </p:cNvPr>
          <p:cNvPicPr>
            <a:picLocks noChangeAspect="1"/>
          </p:cNvPicPr>
          <p:nvPr/>
        </p:nvPicPr>
        <p:blipFill>
          <a:blip r:embed="rId2"/>
          <a:stretch>
            <a:fillRect/>
          </a:stretch>
        </p:blipFill>
        <p:spPr>
          <a:xfrm>
            <a:off x="2540000" y="810868"/>
            <a:ext cx="5546765" cy="3906000"/>
          </a:xfrm>
          <a:prstGeom prst="rect">
            <a:avLst/>
          </a:prstGeom>
        </p:spPr>
      </p:pic>
      <p:sp>
        <p:nvSpPr>
          <p:cNvPr id="14" name="Rectangle 13">
            <a:extLst>
              <a:ext uri="{FF2B5EF4-FFF2-40B4-BE49-F238E27FC236}">
                <a16:creationId xmlns:a16="http://schemas.microsoft.com/office/drawing/2014/main" id="{0AF6A2A4-D718-48BF-A5F3-DCB6ED3F40FB}"/>
              </a:ext>
            </a:extLst>
          </p:cNvPr>
          <p:cNvSpPr/>
          <p:nvPr/>
        </p:nvSpPr>
        <p:spPr>
          <a:xfrm>
            <a:off x="3740727" y="1431636"/>
            <a:ext cx="4433455" cy="2802931"/>
          </a:xfrm>
          <a:prstGeom prst="rect">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2E074058-3CDF-44E5-8067-599597129D47}"/>
              </a:ext>
            </a:extLst>
          </p:cNvPr>
          <p:cNvSpPr txBox="1"/>
          <p:nvPr/>
        </p:nvSpPr>
        <p:spPr>
          <a:xfrm>
            <a:off x="3740727" y="1953552"/>
            <a:ext cx="2346036" cy="369332"/>
          </a:xfrm>
          <a:prstGeom prst="rect">
            <a:avLst/>
          </a:prstGeom>
          <a:noFill/>
        </p:spPr>
        <p:txBody>
          <a:bodyPr wrap="square" rtlCol="0">
            <a:spAutoFit/>
          </a:bodyPr>
          <a:lstStyle/>
          <a:p>
            <a:r>
              <a:rPr lang="en-GB" b="1" dirty="0">
                <a:solidFill>
                  <a:schemeClr val="tx1">
                    <a:lumMod val="50000"/>
                  </a:schemeClr>
                </a:solidFill>
                <a:effectLst>
                  <a:outerShdw blurRad="38100" dist="38100" dir="2700000" algn="tl">
                    <a:srgbClr val="000000">
                      <a:alpha val="43137"/>
                    </a:srgbClr>
                  </a:outerShdw>
                </a:effectLst>
              </a:rPr>
              <a:t>Guide Field </a:t>
            </a:r>
          </a:p>
        </p:txBody>
      </p:sp>
      <p:sp>
        <p:nvSpPr>
          <p:cNvPr id="16" name="Arrow: Down 15">
            <a:extLst>
              <a:ext uri="{FF2B5EF4-FFF2-40B4-BE49-F238E27FC236}">
                <a16:creationId xmlns:a16="http://schemas.microsoft.com/office/drawing/2014/main" id="{1CD37AB5-D6F4-4C18-8739-2118DF23BFFE}"/>
              </a:ext>
            </a:extLst>
          </p:cNvPr>
          <p:cNvSpPr/>
          <p:nvPr/>
        </p:nvSpPr>
        <p:spPr>
          <a:xfrm rot="10800000">
            <a:off x="4156364" y="1593334"/>
            <a:ext cx="628072" cy="3602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6F944987-8F84-4C83-998C-62BBC3E5ADC0}"/>
              </a:ext>
            </a:extLst>
          </p:cNvPr>
          <p:cNvPicPr>
            <a:picLocks noChangeAspect="1"/>
          </p:cNvPicPr>
          <p:nvPr/>
        </p:nvPicPr>
        <p:blipFill>
          <a:blip r:embed="rId3"/>
          <a:stretch>
            <a:fillRect/>
          </a:stretch>
        </p:blipFill>
        <p:spPr>
          <a:xfrm>
            <a:off x="2642254" y="1270593"/>
            <a:ext cx="1080000" cy="1080000"/>
          </a:xfrm>
          <a:prstGeom prst="rect">
            <a:avLst/>
          </a:prstGeom>
        </p:spPr>
      </p:pic>
      <p:sp>
        <p:nvSpPr>
          <p:cNvPr id="17" name="TextBox 16">
            <a:extLst>
              <a:ext uri="{FF2B5EF4-FFF2-40B4-BE49-F238E27FC236}">
                <a16:creationId xmlns:a16="http://schemas.microsoft.com/office/drawing/2014/main" id="{036976A0-3FA2-4663-878F-1D7E759A553F}"/>
              </a:ext>
            </a:extLst>
          </p:cNvPr>
          <p:cNvSpPr txBox="1"/>
          <p:nvPr/>
        </p:nvSpPr>
        <p:spPr>
          <a:xfrm>
            <a:off x="738255" y="2447636"/>
            <a:ext cx="1801745" cy="923330"/>
          </a:xfrm>
          <a:prstGeom prst="rect">
            <a:avLst/>
          </a:prstGeom>
          <a:noFill/>
        </p:spPr>
        <p:txBody>
          <a:bodyPr wrap="square" rtlCol="0">
            <a:spAutoFit/>
          </a:bodyPr>
          <a:lstStyle/>
          <a:p>
            <a:r>
              <a:rPr lang="en-GB" dirty="0">
                <a:solidFill>
                  <a:srgbClr val="626262"/>
                </a:solidFill>
              </a:rPr>
              <a:t>Unpolarised neutrons have no orientation </a:t>
            </a:r>
          </a:p>
        </p:txBody>
      </p:sp>
      <p:sp>
        <p:nvSpPr>
          <p:cNvPr id="3" name="Slide Number Placeholder 2">
            <a:extLst>
              <a:ext uri="{FF2B5EF4-FFF2-40B4-BE49-F238E27FC236}">
                <a16:creationId xmlns:a16="http://schemas.microsoft.com/office/drawing/2014/main" id="{AD04D3FA-DE9E-4A4F-9411-BFA6FFD22226}"/>
              </a:ext>
            </a:extLst>
          </p:cNvPr>
          <p:cNvSpPr>
            <a:spLocks noGrp="1"/>
          </p:cNvSpPr>
          <p:nvPr>
            <p:ph type="sldNum" sz="quarter" idx="12"/>
          </p:nvPr>
        </p:nvSpPr>
        <p:spPr>
          <a:xfrm>
            <a:off x="9448800" y="6475525"/>
            <a:ext cx="2743200" cy="365125"/>
          </a:xfrm>
        </p:spPr>
        <p:txBody>
          <a:bodyPr/>
          <a:lstStyle/>
          <a:p>
            <a:fld id="{BBAAB195-B577-5546-8349-9DDA93B6129E}" type="slidenum">
              <a:rPr lang="en-US" sz="1800" smtClean="0">
                <a:solidFill>
                  <a:srgbClr val="003088"/>
                </a:solidFill>
              </a:rPr>
              <a:t>45</a:t>
            </a:fld>
            <a:endParaRPr lang="en-US" sz="1800" dirty="0">
              <a:solidFill>
                <a:srgbClr val="003088"/>
              </a:solidFill>
            </a:endParaRPr>
          </a:p>
        </p:txBody>
      </p:sp>
      <p:cxnSp>
        <p:nvCxnSpPr>
          <p:cNvPr id="5" name="Straight Arrow Connector 4">
            <a:extLst>
              <a:ext uri="{FF2B5EF4-FFF2-40B4-BE49-F238E27FC236}">
                <a16:creationId xmlns:a16="http://schemas.microsoft.com/office/drawing/2014/main" id="{92633358-A7EF-B37B-A9CD-BF2E5212DF72}"/>
              </a:ext>
            </a:extLst>
          </p:cNvPr>
          <p:cNvCxnSpPr/>
          <p:nvPr/>
        </p:nvCxnSpPr>
        <p:spPr>
          <a:xfrm>
            <a:off x="5578766" y="1326503"/>
            <a:ext cx="0" cy="3227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3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C2A2-74A1-4BE2-95A0-2EFE90BD0F09}"/>
              </a:ext>
            </a:extLst>
          </p:cNvPr>
          <p:cNvSpPr>
            <a:spLocks noGrp="1"/>
          </p:cNvSpPr>
          <p:nvPr>
            <p:ph type="title"/>
          </p:nvPr>
        </p:nvSpPr>
        <p:spPr>
          <a:xfrm>
            <a:off x="4619" y="32616"/>
            <a:ext cx="10515600" cy="761711"/>
          </a:xfrm>
        </p:spPr>
        <p:txBody>
          <a:bodyPr>
            <a:normAutofit/>
          </a:bodyPr>
          <a:lstStyle/>
          <a:p>
            <a:r>
              <a:rPr lang="en-GB" sz="3600" b="0" dirty="0">
                <a:solidFill>
                  <a:srgbClr val="003088"/>
                </a:solidFill>
              </a:rPr>
              <a:t>PNR</a:t>
            </a:r>
            <a:r>
              <a:rPr lang="en-GB" sz="3600" dirty="0">
                <a:solidFill>
                  <a:srgbClr val="003088"/>
                </a:solidFill>
              </a:rPr>
              <a:t> </a:t>
            </a:r>
            <a:r>
              <a:rPr lang="en-GB" sz="3600" b="0" dirty="0">
                <a:solidFill>
                  <a:srgbClr val="003088"/>
                </a:solidFill>
              </a:rPr>
              <a:t>Terminology:</a:t>
            </a:r>
          </a:p>
        </p:txBody>
      </p:sp>
      <p:sp>
        <p:nvSpPr>
          <p:cNvPr id="3" name="Content Placeholder 2">
            <a:extLst>
              <a:ext uri="{FF2B5EF4-FFF2-40B4-BE49-F238E27FC236}">
                <a16:creationId xmlns:a16="http://schemas.microsoft.com/office/drawing/2014/main" id="{580AECF3-2C74-4664-A399-98DB05D025CB}"/>
              </a:ext>
            </a:extLst>
          </p:cNvPr>
          <p:cNvSpPr>
            <a:spLocks noGrp="1"/>
          </p:cNvSpPr>
          <p:nvPr>
            <p:ph idx="1"/>
          </p:nvPr>
        </p:nvSpPr>
        <p:spPr>
          <a:xfrm>
            <a:off x="401783" y="1046019"/>
            <a:ext cx="11790217" cy="4569689"/>
          </a:xfrm>
        </p:spPr>
        <p:txBody>
          <a:bodyPr>
            <a:normAutofit fontScale="92500" lnSpcReduction="10000"/>
          </a:bodyPr>
          <a:lstStyle/>
          <a:p>
            <a:r>
              <a:rPr lang="en-GB" dirty="0"/>
              <a:t>In PNR we refer to measuring the spin states.  </a:t>
            </a:r>
          </a:p>
          <a:p>
            <a:r>
              <a:rPr lang="en-GB" dirty="0"/>
              <a:t>These are referred to by a multitude of names but ultimately all the names are labels referring to the spin of the neutron being aligned “Parallel” or “Antiparallel” to the guide field. Labels include:</a:t>
            </a:r>
          </a:p>
          <a:p>
            <a:endParaRPr lang="en-GB" sz="600" dirty="0"/>
          </a:p>
          <a:p>
            <a:pPr lvl="1"/>
            <a:r>
              <a:rPr lang="en-GB" dirty="0"/>
              <a:t>Parallel =&gt; Up, U, I</a:t>
            </a:r>
            <a:r>
              <a:rPr lang="en-GB" baseline="30000" dirty="0"/>
              <a:t>+ </a:t>
            </a:r>
            <a:r>
              <a:rPr lang="en-GB" dirty="0"/>
              <a:t>,</a:t>
            </a:r>
            <a:r>
              <a:rPr lang="en-GB" sz="2400" dirty="0"/>
              <a:t> ↑, </a:t>
            </a:r>
            <a:r>
              <a:rPr lang="en-GB" dirty="0"/>
              <a:t>or just +</a:t>
            </a:r>
          </a:p>
          <a:p>
            <a:pPr lvl="1"/>
            <a:r>
              <a:rPr lang="en-GB" dirty="0"/>
              <a:t>Antiparallel =&gt; Down, D, I</a:t>
            </a:r>
            <a:r>
              <a:rPr lang="en-GB" baseline="30000" dirty="0"/>
              <a:t>- </a:t>
            </a:r>
            <a:r>
              <a:rPr lang="en-GB" dirty="0"/>
              <a:t>,</a:t>
            </a:r>
            <a:r>
              <a:rPr lang="en-GB" sz="2400" dirty="0"/>
              <a:t> ↓, </a:t>
            </a:r>
            <a:r>
              <a:rPr lang="en-GB" dirty="0"/>
              <a:t>or just -</a:t>
            </a:r>
          </a:p>
          <a:p>
            <a:endParaRPr lang="en-GB" sz="600" dirty="0"/>
          </a:p>
          <a:p>
            <a:r>
              <a:rPr lang="en-GB" dirty="0"/>
              <a:t>It is important to note that in PNR the “Up” and “Down” states contain the Spin flip components as well.  E.g. Up = UU + UD and Down = DD +DU but more on this later.</a:t>
            </a:r>
          </a:p>
          <a:p>
            <a:endParaRPr lang="en-GB" sz="600" dirty="0"/>
          </a:p>
          <a:p>
            <a:r>
              <a:rPr lang="en-GB" dirty="0"/>
              <a:t>Maintaining the guide field on a PNR beamline is VERY </a:t>
            </a:r>
            <a:r>
              <a:rPr lang="en-GB" dirty="0" err="1"/>
              <a:t>VERY</a:t>
            </a:r>
            <a:r>
              <a:rPr lang="en-GB" dirty="0"/>
              <a:t> important!</a:t>
            </a:r>
          </a:p>
        </p:txBody>
      </p:sp>
      <p:sp>
        <p:nvSpPr>
          <p:cNvPr id="4" name="Slide Number Placeholder 3">
            <a:extLst>
              <a:ext uri="{FF2B5EF4-FFF2-40B4-BE49-F238E27FC236}">
                <a16:creationId xmlns:a16="http://schemas.microsoft.com/office/drawing/2014/main" id="{074AA8F0-75F8-48E5-9B59-F17D3C7C44D6}"/>
              </a:ext>
            </a:extLst>
          </p:cNvPr>
          <p:cNvSpPr>
            <a:spLocks noGrp="1"/>
          </p:cNvSpPr>
          <p:nvPr>
            <p:ph type="sldNum" sz="quarter" idx="12"/>
          </p:nvPr>
        </p:nvSpPr>
        <p:spPr>
          <a:xfrm>
            <a:off x="9377219" y="6455927"/>
            <a:ext cx="2743200" cy="365125"/>
          </a:xfrm>
        </p:spPr>
        <p:txBody>
          <a:bodyPr/>
          <a:lstStyle/>
          <a:p>
            <a:fld id="{BBAAB195-B577-5546-8349-9DDA93B6129E}" type="slidenum">
              <a:rPr lang="en-US" sz="1800" smtClean="0">
                <a:solidFill>
                  <a:srgbClr val="003088"/>
                </a:solidFill>
              </a:rPr>
              <a:t>46</a:t>
            </a:fld>
            <a:endParaRPr lang="en-US" sz="1800" dirty="0">
              <a:solidFill>
                <a:srgbClr val="003088"/>
              </a:solidFill>
            </a:endParaRPr>
          </a:p>
        </p:txBody>
      </p:sp>
      <p:sp>
        <p:nvSpPr>
          <p:cNvPr id="5" name="Oval 4">
            <a:extLst>
              <a:ext uri="{FF2B5EF4-FFF2-40B4-BE49-F238E27FC236}">
                <a16:creationId xmlns:a16="http://schemas.microsoft.com/office/drawing/2014/main" id="{0F47B132-8D36-52D3-2BE1-0FC60A698F7A}"/>
              </a:ext>
            </a:extLst>
          </p:cNvPr>
          <p:cNvSpPr/>
          <p:nvPr/>
        </p:nvSpPr>
        <p:spPr>
          <a:xfrm>
            <a:off x="7961746" y="2594121"/>
            <a:ext cx="796636" cy="761711"/>
          </a:xfrm>
          <a:prstGeom prst="ellipse">
            <a:avLst/>
          </a:prstGeom>
          <a:gradFill>
            <a:gsLst>
              <a:gs pos="0">
                <a:schemeClr val="accent1"/>
              </a:gs>
              <a:gs pos="40000">
                <a:schemeClr val="accent1"/>
              </a:gs>
              <a:gs pos="60000">
                <a:schemeClr val="accent1"/>
              </a:gs>
              <a:gs pos="100000">
                <a:schemeClr val="bg1"/>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7E2CD66-AE1C-AC36-406C-B6117F9B328E}"/>
              </a:ext>
            </a:extLst>
          </p:cNvPr>
          <p:cNvSpPr/>
          <p:nvPr/>
        </p:nvSpPr>
        <p:spPr>
          <a:xfrm>
            <a:off x="9678555" y="2569152"/>
            <a:ext cx="796636" cy="761711"/>
          </a:xfrm>
          <a:prstGeom prst="ellipse">
            <a:avLst/>
          </a:prstGeom>
          <a:gradFill>
            <a:gsLst>
              <a:gs pos="0">
                <a:schemeClr val="accent1">
                  <a:lumMod val="5000"/>
                  <a:lumOff val="95000"/>
                </a:schemeClr>
              </a:gs>
              <a:gs pos="40000">
                <a:schemeClr val="accent3"/>
              </a:gs>
              <a:gs pos="66000">
                <a:schemeClr val="accent3"/>
              </a:gs>
              <a:gs pos="100000">
                <a:schemeClr val="accent3"/>
              </a:gs>
            </a:gsLst>
            <a:lin ang="10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74DD91E7-1B52-3FD3-2442-BA5F72636EE0}"/>
              </a:ext>
            </a:extLst>
          </p:cNvPr>
          <p:cNvSpPr/>
          <p:nvPr/>
        </p:nvSpPr>
        <p:spPr>
          <a:xfrm>
            <a:off x="9969500" y="2379807"/>
            <a:ext cx="214745" cy="11903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8">
            <a:extLst>
              <a:ext uri="{FF2B5EF4-FFF2-40B4-BE49-F238E27FC236}">
                <a16:creationId xmlns:a16="http://schemas.microsoft.com/office/drawing/2014/main" id="{E62460DF-F3D1-2E3E-53B4-2826B91CA72B}"/>
              </a:ext>
            </a:extLst>
          </p:cNvPr>
          <p:cNvSpPr/>
          <p:nvPr/>
        </p:nvSpPr>
        <p:spPr>
          <a:xfrm rot="10800000">
            <a:off x="8252691" y="2354838"/>
            <a:ext cx="214745" cy="1190338"/>
          </a:xfrm>
          <a:prstGeom prst="down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E453749-B70D-BD13-C115-CBA1DCF5B1AE}"/>
              </a:ext>
            </a:extLst>
          </p:cNvPr>
          <p:cNvSpPr txBox="1"/>
          <p:nvPr/>
        </p:nvSpPr>
        <p:spPr>
          <a:xfrm>
            <a:off x="7967518" y="2790310"/>
            <a:ext cx="570345" cy="369332"/>
          </a:xfrm>
          <a:prstGeom prst="rect">
            <a:avLst/>
          </a:prstGeom>
          <a:noFill/>
        </p:spPr>
        <p:txBody>
          <a:bodyPr wrap="square" rtlCol="0">
            <a:spAutoFit/>
          </a:bodyPr>
          <a:lstStyle/>
          <a:p>
            <a:r>
              <a:rPr lang="en-GB" dirty="0"/>
              <a:t>U</a:t>
            </a:r>
          </a:p>
        </p:txBody>
      </p:sp>
      <p:sp>
        <p:nvSpPr>
          <p:cNvPr id="11" name="TextBox 10">
            <a:extLst>
              <a:ext uri="{FF2B5EF4-FFF2-40B4-BE49-F238E27FC236}">
                <a16:creationId xmlns:a16="http://schemas.microsoft.com/office/drawing/2014/main" id="{CAFE8BBA-D0D9-9F1D-9D3A-C92A75D47680}"/>
              </a:ext>
            </a:extLst>
          </p:cNvPr>
          <p:cNvSpPr txBox="1"/>
          <p:nvPr/>
        </p:nvSpPr>
        <p:spPr>
          <a:xfrm>
            <a:off x="9702510" y="2765341"/>
            <a:ext cx="748723" cy="369332"/>
          </a:xfrm>
          <a:prstGeom prst="rect">
            <a:avLst/>
          </a:prstGeom>
          <a:noFill/>
        </p:spPr>
        <p:txBody>
          <a:bodyPr wrap="square" rtlCol="0">
            <a:spAutoFit/>
          </a:bodyPr>
          <a:lstStyle/>
          <a:p>
            <a:r>
              <a:rPr lang="en-GB" dirty="0"/>
              <a:t>D</a:t>
            </a:r>
          </a:p>
        </p:txBody>
      </p:sp>
    </p:spTree>
    <p:extLst>
      <p:ext uri="{BB962C8B-B14F-4D97-AF65-F5344CB8AC3E}">
        <p14:creationId xmlns:p14="http://schemas.microsoft.com/office/powerpoint/2010/main" val="16247403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2" y="0"/>
            <a:ext cx="8229600" cy="673945"/>
          </a:xfrm>
        </p:spPr>
        <p:txBody>
          <a:bodyPr>
            <a:normAutofit/>
          </a:bodyPr>
          <a:lstStyle/>
          <a:p>
            <a:r>
              <a:rPr lang="en-GB" sz="3600" b="0" dirty="0"/>
              <a:t>Polarised Neutron Reflectivity (PNR):</a:t>
            </a:r>
          </a:p>
        </p:txBody>
      </p:sp>
      <p:sp>
        <p:nvSpPr>
          <p:cNvPr id="3" name="Content Placeholder 2"/>
          <p:cNvSpPr>
            <a:spLocks noGrp="1"/>
          </p:cNvSpPr>
          <p:nvPr>
            <p:ph idx="1"/>
          </p:nvPr>
        </p:nvSpPr>
        <p:spPr>
          <a:xfrm>
            <a:off x="87744" y="673945"/>
            <a:ext cx="11437661" cy="621707"/>
          </a:xfrm>
        </p:spPr>
        <p:txBody>
          <a:bodyPr>
            <a:normAutofit/>
          </a:bodyPr>
          <a:lstStyle/>
          <a:p>
            <a:r>
              <a:rPr lang="en-GB" sz="1800" dirty="0"/>
              <a:t>It is assumed that the polarisation vector and magnetisation are parallel (We set the beamline up so this is as true as possible) </a:t>
            </a:r>
          </a:p>
        </p:txBody>
      </p:sp>
      <p:sp>
        <p:nvSpPr>
          <p:cNvPr id="4" name="Rectangle 3"/>
          <p:cNvSpPr/>
          <p:nvPr/>
        </p:nvSpPr>
        <p:spPr>
          <a:xfrm>
            <a:off x="7781714" y="4030018"/>
            <a:ext cx="4410286" cy="2462213"/>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626262"/>
                </a:solidFill>
              </a:rPr>
              <a:t>Bland et al, Phys Rev B, 46, 3391 (</a:t>
            </a:r>
            <a:r>
              <a:rPr lang="en-GB" sz="1400" b="1" dirty="0">
                <a:solidFill>
                  <a:srgbClr val="626262"/>
                </a:solidFill>
              </a:rPr>
              <a:t>1992</a:t>
            </a:r>
            <a:r>
              <a:rPr lang="en-GB" sz="1400" dirty="0">
                <a:solidFill>
                  <a:srgbClr val="626262"/>
                </a:solidFill>
              </a:rPr>
              <a:t>)</a:t>
            </a:r>
          </a:p>
          <a:p>
            <a:pPr marL="285750" indent="-285750">
              <a:buFont typeface="Arial" panose="020B0604020202020204" pitchFamily="34" charset="0"/>
              <a:buChar char="•"/>
            </a:pPr>
            <a:r>
              <a:rPr lang="en-GB" sz="1400" dirty="0" err="1">
                <a:solidFill>
                  <a:srgbClr val="626262"/>
                </a:solidFill>
              </a:rPr>
              <a:t>Zabel</a:t>
            </a:r>
            <a:r>
              <a:rPr lang="en-GB" sz="1400" dirty="0">
                <a:solidFill>
                  <a:srgbClr val="626262"/>
                </a:solidFill>
              </a:rPr>
              <a:t> et al </a:t>
            </a:r>
            <a:r>
              <a:rPr lang="en-GB" sz="1400" dirty="0" err="1">
                <a:solidFill>
                  <a:srgbClr val="626262"/>
                </a:solidFill>
              </a:rPr>
              <a:t>Physica</a:t>
            </a:r>
            <a:r>
              <a:rPr lang="en-GB" sz="1400" dirty="0">
                <a:solidFill>
                  <a:srgbClr val="626262"/>
                </a:solidFill>
              </a:rPr>
              <a:t> B 276-278, 17 (</a:t>
            </a:r>
            <a:r>
              <a:rPr lang="en-GB" sz="1400" b="1" dirty="0">
                <a:solidFill>
                  <a:srgbClr val="626262"/>
                </a:solidFill>
              </a:rPr>
              <a:t>2000</a:t>
            </a:r>
            <a:r>
              <a:rPr lang="en-GB" sz="1400" dirty="0">
                <a:solidFill>
                  <a:srgbClr val="626262"/>
                </a:solidFill>
              </a:rPr>
              <a:t>)</a:t>
            </a:r>
          </a:p>
          <a:p>
            <a:pPr marL="285750" indent="-285750">
              <a:buFont typeface="Arial" panose="020B0604020202020204" pitchFamily="34" charset="0"/>
              <a:buChar char="•"/>
            </a:pPr>
            <a:r>
              <a:rPr lang="en-GB" sz="1400" dirty="0">
                <a:solidFill>
                  <a:srgbClr val="626262"/>
                </a:solidFill>
              </a:rPr>
              <a:t>R. M. Moon et al Phys Rev, </a:t>
            </a:r>
            <a:r>
              <a:rPr lang="en-GB" sz="1400" b="1" dirty="0">
                <a:solidFill>
                  <a:srgbClr val="626262"/>
                </a:solidFill>
              </a:rPr>
              <a:t>1969</a:t>
            </a:r>
            <a:r>
              <a:rPr lang="en-GB" sz="1400" dirty="0">
                <a:solidFill>
                  <a:srgbClr val="626262"/>
                </a:solidFill>
              </a:rPr>
              <a:t>, 181, 920-931</a:t>
            </a:r>
          </a:p>
          <a:p>
            <a:pPr marL="285750" indent="-285750">
              <a:buFont typeface="Arial" panose="020B0604020202020204" pitchFamily="34" charset="0"/>
              <a:buChar char="•"/>
            </a:pPr>
            <a:r>
              <a:rPr lang="en-GB" sz="1400" dirty="0">
                <a:solidFill>
                  <a:srgbClr val="626262"/>
                </a:solidFill>
              </a:rPr>
              <a:t>S. Blundell et al, JMMM, </a:t>
            </a:r>
            <a:r>
              <a:rPr lang="en-GB" sz="1400" b="1" dirty="0">
                <a:solidFill>
                  <a:srgbClr val="626262"/>
                </a:solidFill>
              </a:rPr>
              <a:t>1993</a:t>
            </a:r>
            <a:r>
              <a:rPr lang="en-GB" sz="1400" dirty="0">
                <a:solidFill>
                  <a:srgbClr val="626262"/>
                </a:solidFill>
              </a:rPr>
              <a:t>, 121, 185-188</a:t>
            </a:r>
          </a:p>
          <a:p>
            <a:pPr marL="285750" indent="-285750">
              <a:buFont typeface="Arial" panose="020B0604020202020204" pitchFamily="34" charset="0"/>
              <a:buChar char="•"/>
            </a:pPr>
            <a:r>
              <a:rPr lang="en-GB" sz="1400" dirty="0">
                <a:solidFill>
                  <a:srgbClr val="626262"/>
                </a:solidFill>
              </a:rPr>
              <a:t>Bland et al, Phys Rev B, 46, 3391 (</a:t>
            </a:r>
            <a:r>
              <a:rPr lang="en-GB" sz="1400" b="1" dirty="0">
                <a:solidFill>
                  <a:srgbClr val="626262"/>
                </a:solidFill>
              </a:rPr>
              <a:t>1992</a:t>
            </a:r>
            <a:r>
              <a:rPr lang="en-GB" sz="1400" dirty="0">
                <a:solidFill>
                  <a:srgbClr val="626262"/>
                </a:solidFill>
              </a:rPr>
              <a:t>)</a:t>
            </a:r>
          </a:p>
          <a:p>
            <a:pPr marL="285750" indent="-285750">
              <a:buFont typeface="Arial" panose="020B0604020202020204" pitchFamily="34" charset="0"/>
              <a:buChar char="•"/>
            </a:pPr>
            <a:r>
              <a:rPr lang="en-GB" sz="1400" dirty="0">
                <a:solidFill>
                  <a:srgbClr val="626262"/>
                </a:solidFill>
              </a:rPr>
              <a:t>G. L. Squires introduction to the Theory of </a:t>
            </a:r>
          </a:p>
          <a:p>
            <a:r>
              <a:rPr lang="en-GB" sz="1400" dirty="0">
                <a:solidFill>
                  <a:srgbClr val="626262"/>
                </a:solidFill>
              </a:rPr>
              <a:t>      Thermal neutron scattering</a:t>
            </a:r>
          </a:p>
          <a:p>
            <a:pPr marL="285750" indent="-285750">
              <a:buFont typeface="Arial" panose="020B0604020202020204" pitchFamily="34" charset="0"/>
              <a:buChar char="•"/>
            </a:pPr>
            <a:r>
              <a:rPr lang="en-GB" sz="1400" dirty="0">
                <a:solidFill>
                  <a:srgbClr val="626262"/>
                </a:solidFill>
              </a:rPr>
              <a:t>Modern Techniques for Characterizing Magnetic Materials Edited by </a:t>
            </a:r>
            <a:r>
              <a:rPr lang="en-GB" sz="1400" dirty="0" err="1">
                <a:solidFill>
                  <a:srgbClr val="626262"/>
                </a:solidFill>
              </a:rPr>
              <a:t>Yimei</a:t>
            </a:r>
            <a:r>
              <a:rPr lang="en-GB" sz="1400" dirty="0">
                <a:solidFill>
                  <a:srgbClr val="626262"/>
                </a:solidFill>
              </a:rPr>
              <a:t> Zhu, Springer</a:t>
            </a:r>
          </a:p>
          <a:p>
            <a:pPr marL="285750" indent="-285750">
              <a:buFont typeface="Arial" panose="020B0604020202020204" pitchFamily="34" charset="0"/>
              <a:buChar char="•"/>
            </a:pPr>
            <a:r>
              <a:rPr lang="en-GB" sz="1400" dirty="0">
                <a:solidFill>
                  <a:srgbClr val="626262"/>
                </a:solidFill>
              </a:rPr>
              <a:t>Neutron Scattering form Magnetic Materials,  editor </a:t>
            </a:r>
            <a:r>
              <a:rPr lang="en-GB" sz="1400" dirty="0" err="1">
                <a:solidFill>
                  <a:srgbClr val="626262"/>
                </a:solidFill>
              </a:rPr>
              <a:t>Tapan</a:t>
            </a:r>
            <a:r>
              <a:rPr lang="en-GB" sz="1400" dirty="0">
                <a:solidFill>
                  <a:srgbClr val="626262"/>
                </a:solidFill>
              </a:rPr>
              <a:t> </a:t>
            </a:r>
            <a:r>
              <a:rPr lang="en-GB" sz="1400" dirty="0" err="1">
                <a:solidFill>
                  <a:srgbClr val="626262"/>
                </a:solidFill>
              </a:rPr>
              <a:t>Chatterji</a:t>
            </a:r>
            <a:r>
              <a:rPr lang="en-GB" sz="1400" dirty="0">
                <a:solidFill>
                  <a:srgbClr val="626262"/>
                </a:solidFill>
              </a:rPr>
              <a:t>, Elsevier</a:t>
            </a:r>
          </a:p>
        </p:txBody>
      </p:sp>
      <mc:AlternateContent xmlns:mc="http://schemas.openxmlformats.org/markup-compatibility/2006" xmlns:a14="http://schemas.microsoft.com/office/drawing/2010/main">
        <mc:Choice Requires="a14">
          <p:sp>
            <p:nvSpPr>
              <p:cNvPr id="5" name="TextBox 4"/>
              <p:cNvSpPr txBox="1"/>
              <p:nvPr/>
            </p:nvSpPr>
            <p:spPr>
              <a:xfrm>
                <a:off x="854932" y="1456095"/>
                <a:ext cx="2003153" cy="4001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600" i="1">
                          <a:latin typeface="Cambria Math" panose="02040503050406030204" pitchFamily="18" charset="0"/>
                        </a:rPr>
                        <m:t>𝑉</m:t>
                      </m:r>
                      <m:r>
                        <a:rPr lang="en-GB" sz="2600" i="1">
                          <a:latin typeface="Cambria Math" panose="02040503050406030204" pitchFamily="18" charset="0"/>
                        </a:rPr>
                        <m:t>=</m:t>
                      </m:r>
                      <m:sSub>
                        <m:sSubPr>
                          <m:ctrlPr>
                            <a:rPr lang="en-GB" sz="2600" i="1">
                              <a:latin typeface="Cambria Math" panose="02040503050406030204" pitchFamily="18" charset="0"/>
                            </a:rPr>
                          </m:ctrlPr>
                        </m:sSubPr>
                        <m:e>
                          <m:r>
                            <a:rPr lang="en-GB" sz="2600" i="1">
                              <a:latin typeface="Cambria Math" panose="02040503050406030204" pitchFamily="18" charset="0"/>
                            </a:rPr>
                            <m:t>𝑉</m:t>
                          </m:r>
                        </m:e>
                        <m:sub>
                          <m:r>
                            <a:rPr lang="en-GB" sz="2600" i="1">
                              <a:latin typeface="Cambria Math" panose="02040503050406030204" pitchFamily="18" charset="0"/>
                            </a:rPr>
                            <m:t>𝑛</m:t>
                          </m:r>
                        </m:sub>
                      </m:sSub>
                      <m:r>
                        <a:rPr lang="en-GB" sz="2600" i="1">
                          <a:latin typeface="Cambria Math" panose="02040503050406030204" pitchFamily="18" charset="0"/>
                          <a:ea typeface="Cambria Math" panose="02040503050406030204" pitchFamily="18" charset="0"/>
                        </a:rPr>
                        <m:t>±</m:t>
                      </m:r>
                      <m:sSub>
                        <m:sSubPr>
                          <m:ctrlPr>
                            <a:rPr lang="en-GB" sz="2600" i="1">
                              <a:latin typeface="Cambria Math" panose="02040503050406030204" pitchFamily="18" charset="0"/>
                              <a:ea typeface="Cambria Math" panose="02040503050406030204" pitchFamily="18" charset="0"/>
                            </a:rPr>
                          </m:ctrlPr>
                        </m:sSubPr>
                        <m:e>
                          <m:r>
                            <a:rPr lang="en-GB" sz="2600" i="1">
                              <a:latin typeface="Cambria Math" panose="02040503050406030204" pitchFamily="18" charset="0"/>
                              <a:ea typeface="Cambria Math" panose="02040503050406030204" pitchFamily="18" charset="0"/>
                            </a:rPr>
                            <m:t>𝑉</m:t>
                          </m:r>
                        </m:e>
                        <m:sub>
                          <m:r>
                            <a:rPr lang="en-GB" sz="2600" i="1">
                              <a:latin typeface="Cambria Math" panose="02040503050406030204" pitchFamily="18" charset="0"/>
                              <a:ea typeface="Cambria Math" panose="02040503050406030204" pitchFamily="18" charset="0"/>
                            </a:rPr>
                            <m:t>𝑚</m:t>
                          </m:r>
                        </m:sub>
                      </m:sSub>
                    </m:oMath>
                  </m:oMathPara>
                </a14:m>
                <a:endParaRPr lang="en-GB" sz="2600" dirty="0"/>
              </a:p>
            </p:txBody>
          </p:sp>
        </mc:Choice>
        <mc:Fallback xmlns="">
          <p:sp>
            <p:nvSpPr>
              <p:cNvPr id="5" name="TextBox 4"/>
              <p:cNvSpPr txBox="1">
                <a:spLocks noRot="1" noChangeAspect="1" noMove="1" noResize="1" noEditPoints="1" noAdjustHandles="1" noChangeArrowheads="1" noChangeShapeType="1" noTextEdit="1"/>
              </p:cNvSpPr>
              <p:nvPr/>
            </p:nvSpPr>
            <p:spPr>
              <a:xfrm>
                <a:off x="854932" y="1456095"/>
                <a:ext cx="2003153" cy="400110"/>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967465" y="1295652"/>
                <a:ext cx="8670353" cy="993349"/>
              </a:xfrm>
              <a:prstGeom prst="rect">
                <a:avLst/>
              </a:prstGeom>
              <a:noFill/>
            </p:spPr>
            <p:txBody>
              <a:bodyPr wrap="square" rtlCol="0">
                <a:spAutoFit/>
              </a:bodyPr>
              <a:lstStyle/>
              <a:p>
                <a:r>
                  <a:rPr lang="en-GB" sz="2600" dirty="0"/>
                  <a:t>where </a:t>
                </a:r>
                <a14:m>
                  <m:oMath xmlns:m="http://schemas.openxmlformats.org/officeDocument/2006/math">
                    <m:sSub>
                      <m:sSubPr>
                        <m:ctrlPr>
                          <a:rPr lang="en-GB" sz="2600" i="1">
                            <a:latin typeface="Cambria Math" panose="02040503050406030204" pitchFamily="18" charset="0"/>
                          </a:rPr>
                        </m:ctrlPr>
                      </m:sSubPr>
                      <m:e>
                        <m:r>
                          <a:rPr lang="en-GB" sz="2600" i="1">
                            <a:latin typeface="Cambria Math" panose="02040503050406030204" pitchFamily="18" charset="0"/>
                          </a:rPr>
                          <m:t>𝑉</m:t>
                        </m:r>
                      </m:e>
                      <m:sub>
                        <m:r>
                          <a:rPr lang="en-GB" sz="2600" i="1">
                            <a:latin typeface="Cambria Math" panose="02040503050406030204" pitchFamily="18" charset="0"/>
                          </a:rPr>
                          <m:t>𝑛</m:t>
                        </m:r>
                      </m:sub>
                    </m:sSub>
                    <m:r>
                      <a:rPr lang="en-GB" sz="2600" i="1">
                        <a:latin typeface="Cambria Math" panose="02040503050406030204" pitchFamily="18" charset="0"/>
                      </a:rPr>
                      <m:t>=</m:t>
                    </m:r>
                    <m:f>
                      <m:fPr>
                        <m:ctrlPr>
                          <a:rPr lang="en-GB" sz="2600" i="1">
                            <a:latin typeface="Cambria Math" panose="02040503050406030204" pitchFamily="18" charset="0"/>
                          </a:rPr>
                        </m:ctrlPr>
                      </m:fPr>
                      <m:num>
                        <m:r>
                          <a:rPr lang="en-GB" sz="2600" i="1">
                            <a:latin typeface="Cambria Math" panose="02040503050406030204" pitchFamily="18" charset="0"/>
                            <a:ea typeface="Cambria Math" panose="02040503050406030204" pitchFamily="18" charset="0"/>
                          </a:rPr>
                          <m:t>2</m:t>
                        </m:r>
                        <m:r>
                          <a:rPr lang="en-GB" sz="2600" i="1">
                            <a:latin typeface="Cambria Math" panose="02040503050406030204" pitchFamily="18" charset="0"/>
                            <a:ea typeface="Cambria Math" panose="02040503050406030204" pitchFamily="18" charset="0"/>
                          </a:rPr>
                          <m:t>𝜋</m:t>
                        </m:r>
                        <m:sSup>
                          <m:sSupPr>
                            <m:ctrlPr>
                              <a:rPr lang="en-GB" sz="2600" i="1">
                                <a:latin typeface="Cambria Math" panose="02040503050406030204" pitchFamily="18" charset="0"/>
                                <a:ea typeface="Cambria Math" panose="02040503050406030204" pitchFamily="18" charset="0"/>
                              </a:rPr>
                            </m:ctrlPr>
                          </m:sSupPr>
                          <m:e>
                            <m:r>
                              <a:rPr lang="en-GB" sz="2600" i="1">
                                <a:latin typeface="Cambria Math" panose="02040503050406030204" pitchFamily="18" charset="0"/>
                                <a:ea typeface="Cambria Math" panose="02040503050406030204" pitchFamily="18" charset="0"/>
                              </a:rPr>
                              <m:t>ℏ</m:t>
                            </m:r>
                          </m:e>
                          <m:sup>
                            <m:r>
                              <a:rPr lang="en-GB" sz="2600" i="1">
                                <a:latin typeface="Cambria Math" panose="02040503050406030204" pitchFamily="18" charset="0"/>
                                <a:ea typeface="Cambria Math" panose="02040503050406030204" pitchFamily="18" charset="0"/>
                              </a:rPr>
                              <m:t>2</m:t>
                            </m:r>
                          </m:sup>
                        </m:sSup>
                      </m:num>
                      <m:den>
                        <m:r>
                          <a:rPr lang="en-GB" sz="2600" i="1">
                            <a:latin typeface="Cambria Math" panose="02040503050406030204" pitchFamily="18" charset="0"/>
                            <a:ea typeface="Cambria Math" panose="02040503050406030204" pitchFamily="18" charset="0"/>
                          </a:rPr>
                          <m:t>𝑚</m:t>
                        </m:r>
                      </m:den>
                    </m:f>
                    <m:r>
                      <a:rPr lang="en-GB" sz="2600" i="1">
                        <a:latin typeface="Cambria Math" panose="02040503050406030204" pitchFamily="18" charset="0"/>
                      </a:rPr>
                      <m:t>𝑁𝑏</m:t>
                    </m:r>
                  </m:oMath>
                </a14:m>
                <a:r>
                  <a:rPr lang="en-GB" sz="2600" dirty="0"/>
                  <a:t> and </a:t>
                </a:r>
                <a14:m>
                  <m:oMath xmlns:m="http://schemas.openxmlformats.org/officeDocument/2006/math">
                    <m:sSub>
                      <m:sSubPr>
                        <m:ctrlPr>
                          <a:rPr lang="en-GB" sz="2600" i="1">
                            <a:latin typeface="Cambria Math" panose="02040503050406030204" pitchFamily="18" charset="0"/>
                          </a:rPr>
                        </m:ctrlPr>
                      </m:sSubPr>
                      <m:e>
                        <m:r>
                          <a:rPr lang="en-GB" sz="2600" i="1">
                            <a:latin typeface="Cambria Math" panose="02040503050406030204" pitchFamily="18" charset="0"/>
                          </a:rPr>
                          <m:t>𝑉</m:t>
                        </m:r>
                      </m:e>
                      <m:sub>
                        <m:r>
                          <a:rPr lang="en-GB" sz="2600" i="1">
                            <a:latin typeface="Cambria Math" panose="02040503050406030204" pitchFamily="18" charset="0"/>
                          </a:rPr>
                          <m:t>𝑚</m:t>
                        </m:r>
                      </m:sub>
                    </m:sSub>
                    <m:r>
                      <a:rPr lang="en-GB" sz="2600" i="1">
                        <a:latin typeface="Cambria Math" panose="02040503050406030204" pitchFamily="18" charset="0"/>
                      </a:rPr>
                      <m:t>=</m:t>
                    </m:r>
                    <m:f>
                      <m:fPr>
                        <m:ctrlPr>
                          <a:rPr lang="en-GB" sz="2600" i="1">
                            <a:latin typeface="Cambria Math" panose="02040503050406030204" pitchFamily="18" charset="0"/>
                          </a:rPr>
                        </m:ctrlPr>
                      </m:fPr>
                      <m:num>
                        <m:r>
                          <a:rPr lang="en-GB" sz="2600" i="1">
                            <a:latin typeface="Cambria Math" panose="02040503050406030204" pitchFamily="18" charset="0"/>
                            <a:ea typeface="Cambria Math" panose="02040503050406030204" pitchFamily="18" charset="0"/>
                          </a:rPr>
                          <m:t>2</m:t>
                        </m:r>
                        <m:r>
                          <a:rPr lang="en-GB" sz="2600" i="1">
                            <a:latin typeface="Cambria Math" panose="02040503050406030204" pitchFamily="18" charset="0"/>
                            <a:ea typeface="Cambria Math" panose="02040503050406030204" pitchFamily="18" charset="0"/>
                          </a:rPr>
                          <m:t>𝜋</m:t>
                        </m:r>
                        <m:sSup>
                          <m:sSupPr>
                            <m:ctrlPr>
                              <a:rPr lang="en-GB" sz="2600" i="1">
                                <a:latin typeface="Cambria Math" panose="02040503050406030204" pitchFamily="18" charset="0"/>
                                <a:ea typeface="Cambria Math" panose="02040503050406030204" pitchFamily="18" charset="0"/>
                              </a:rPr>
                            </m:ctrlPr>
                          </m:sSupPr>
                          <m:e>
                            <m:r>
                              <a:rPr lang="en-GB" sz="2600" i="1">
                                <a:latin typeface="Cambria Math" panose="02040503050406030204" pitchFamily="18" charset="0"/>
                                <a:ea typeface="Cambria Math" panose="02040503050406030204" pitchFamily="18" charset="0"/>
                              </a:rPr>
                              <m:t>ℏ</m:t>
                            </m:r>
                          </m:e>
                          <m:sup>
                            <m:r>
                              <a:rPr lang="en-GB" sz="2600" i="1">
                                <a:latin typeface="Cambria Math" panose="02040503050406030204" pitchFamily="18" charset="0"/>
                                <a:ea typeface="Cambria Math" panose="02040503050406030204" pitchFamily="18" charset="0"/>
                              </a:rPr>
                              <m:t>2</m:t>
                            </m:r>
                          </m:sup>
                        </m:sSup>
                      </m:num>
                      <m:den>
                        <m:r>
                          <a:rPr lang="en-GB" sz="2600" i="1">
                            <a:latin typeface="Cambria Math" panose="02040503050406030204" pitchFamily="18" charset="0"/>
                            <a:ea typeface="Cambria Math" panose="02040503050406030204" pitchFamily="18" charset="0"/>
                          </a:rPr>
                          <m:t>𝑚</m:t>
                        </m:r>
                      </m:den>
                    </m:f>
                    <m:r>
                      <a:rPr lang="en-GB" sz="2600" i="1">
                        <a:latin typeface="Cambria Math" panose="02040503050406030204" pitchFamily="18" charset="0"/>
                        <a:ea typeface="Cambria Math" panose="02040503050406030204" pitchFamily="18" charset="0"/>
                      </a:rPr>
                      <m:t>𝑁𝑝</m:t>
                    </m:r>
                    <m:r>
                      <a:rPr lang="en-GB" sz="2600" i="1">
                        <a:latin typeface="Cambria Math" panose="02040503050406030204" pitchFamily="18" charset="0"/>
                        <a:ea typeface="Cambria Math" panose="02040503050406030204" pitchFamily="18" charset="0"/>
                      </a:rPr>
                      <m:t>=±</m:t>
                    </m:r>
                    <m:sSub>
                      <m:sSubPr>
                        <m:ctrlPr>
                          <a:rPr lang="en-GB" sz="2600" i="1">
                            <a:latin typeface="Cambria Math" panose="02040503050406030204" pitchFamily="18" charset="0"/>
                          </a:rPr>
                        </m:ctrlPr>
                      </m:sSubPr>
                      <m:e>
                        <m:r>
                          <a:rPr lang="en-GB" sz="2600" i="1">
                            <a:latin typeface="Cambria Math" panose="02040503050406030204" pitchFamily="18" charset="0"/>
                            <a:ea typeface="Cambria Math" panose="02040503050406030204" pitchFamily="18" charset="0"/>
                          </a:rPr>
                          <m:t>𝜇</m:t>
                        </m:r>
                      </m:e>
                      <m:sub>
                        <m:r>
                          <a:rPr lang="en-GB" sz="2600" i="1">
                            <a:latin typeface="Cambria Math" panose="02040503050406030204" pitchFamily="18" charset="0"/>
                          </a:rPr>
                          <m:t>𝑛</m:t>
                        </m:r>
                      </m:sub>
                    </m:sSub>
                    <m:r>
                      <a:rPr lang="en-GB" sz="2600" i="1">
                        <a:latin typeface="Cambria Math" panose="02040503050406030204" pitchFamily="18" charset="0"/>
                      </a:rPr>
                      <m:t>𝐵</m:t>
                    </m:r>
                  </m:oMath>
                </a14:m>
                <a:endParaRPr lang="en-GB" sz="2600" dirty="0"/>
              </a:p>
              <a:p>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2967465" y="1295652"/>
                <a:ext cx="8670353" cy="993349"/>
              </a:xfrm>
              <a:prstGeom prst="rect">
                <a:avLst/>
              </a:prstGeom>
              <a:blipFill>
                <a:blip r:embed="rId3"/>
                <a:stretch>
                  <a:fillRect l="-1266"/>
                </a:stretch>
              </a:blipFill>
            </p:spPr>
            <p:txBody>
              <a:bodyPr/>
              <a:lstStyle/>
              <a:p>
                <a:r>
                  <a:rPr lang="en-GB">
                    <a:noFill/>
                  </a:rPr>
                  <a:t> </a:t>
                </a:r>
              </a:p>
            </p:txBody>
          </p:sp>
        </mc:Fallback>
      </mc:AlternateContent>
      <p:sp>
        <p:nvSpPr>
          <p:cNvPr id="7" name="TextBox 6"/>
          <p:cNvSpPr txBox="1"/>
          <p:nvPr/>
        </p:nvSpPr>
        <p:spPr>
          <a:xfrm>
            <a:off x="2084958" y="2276235"/>
            <a:ext cx="3798606" cy="369332"/>
          </a:xfrm>
          <a:prstGeom prst="rect">
            <a:avLst/>
          </a:prstGeom>
          <a:noFill/>
        </p:spPr>
        <p:txBody>
          <a:bodyPr wrap="square" rtlCol="0">
            <a:spAutoFit/>
          </a:bodyPr>
          <a:lstStyle/>
          <a:p>
            <a:r>
              <a:rPr lang="en-GB" dirty="0"/>
              <a:t>For a single magnetic layer</a:t>
            </a:r>
          </a:p>
        </p:txBody>
      </p:sp>
      <mc:AlternateContent xmlns:mc="http://schemas.openxmlformats.org/markup-compatibility/2006" xmlns:a14="http://schemas.microsoft.com/office/drawing/2010/main">
        <mc:Choice Requires="a14">
          <p:sp>
            <p:nvSpPr>
              <p:cNvPr id="8" name="TextBox 7"/>
              <p:cNvSpPr txBox="1"/>
              <p:nvPr/>
            </p:nvSpPr>
            <p:spPr>
              <a:xfrm>
                <a:off x="5994162" y="2131689"/>
                <a:ext cx="2925801" cy="584071"/>
              </a:xfrm>
              <a:prstGeom prst="rect">
                <a:avLst/>
              </a:prstGeom>
              <a:noFill/>
            </p:spPr>
            <p:txBody>
              <a:bodyPr wrap="none" lIns="0" tIns="0" rIns="0" bIns="0" rtlCol="0">
                <a:spAutoFit/>
              </a:bodyPr>
              <a:lstStyle/>
              <a:p>
                <a14:m>
                  <m:oMath xmlns:m="http://schemas.openxmlformats.org/officeDocument/2006/math">
                    <m:r>
                      <a:rPr lang="en-GB" sz="2600" i="1">
                        <a:latin typeface="Cambria Math" panose="02040503050406030204" pitchFamily="18" charset="0"/>
                      </a:rPr>
                      <m:t>𝑉</m:t>
                    </m:r>
                    <m:r>
                      <a:rPr lang="en-GB" sz="2600" i="1">
                        <a:latin typeface="Cambria Math" panose="02040503050406030204" pitchFamily="18" charset="0"/>
                      </a:rPr>
                      <m:t>=</m:t>
                    </m:r>
                    <m:f>
                      <m:fPr>
                        <m:ctrlPr>
                          <a:rPr lang="en-GB" sz="2600" i="1">
                            <a:latin typeface="Cambria Math" panose="02040503050406030204" pitchFamily="18" charset="0"/>
                          </a:rPr>
                        </m:ctrlPr>
                      </m:fPr>
                      <m:num>
                        <m:r>
                          <a:rPr lang="en-GB" sz="2600" i="1">
                            <a:latin typeface="Cambria Math" panose="02040503050406030204" pitchFamily="18" charset="0"/>
                            <a:ea typeface="Cambria Math" panose="02040503050406030204" pitchFamily="18" charset="0"/>
                          </a:rPr>
                          <m:t>ℏ</m:t>
                        </m:r>
                      </m:num>
                      <m:den>
                        <m:r>
                          <a:rPr lang="en-GB" sz="2600" i="1">
                            <a:latin typeface="Cambria Math" panose="02040503050406030204" pitchFamily="18" charset="0"/>
                          </a:rPr>
                          <m:t>2</m:t>
                        </m:r>
                        <m:r>
                          <a:rPr lang="en-GB" sz="2600" i="1">
                            <a:latin typeface="Cambria Math" panose="02040503050406030204" pitchFamily="18" charset="0"/>
                            <a:ea typeface="Cambria Math" panose="02040503050406030204" pitchFamily="18" charset="0"/>
                          </a:rPr>
                          <m:t>𝜋</m:t>
                        </m:r>
                        <m:r>
                          <a:rPr lang="en-GB" sz="2600" i="1">
                            <a:latin typeface="Cambria Math" panose="02040503050406030204" pitchFamily="18" charset="0"/>
                            <a:ea typeface="Cambria Math" panose="02040503050406030204" pitchFamily="18" charset="0"/>
                          </a:rPr>
                          <m:t>𝑚</m:t>
                        </m:r>
                      </m:den>
                    </m:f>
                    <m:r>
                      <a:rPr lang="en-GB" sz="2600" i="1">
                        <a:latin typeface="Cambria Math" panose="02040503050406030204" pitchFamily="18" charset="0"/>
                      </a:rPr>
                      <m:t>𝑁</m:t>
                    </m:r>
                    <m:r>
                      <a:rPr lang="en-GB" sz="2600" i="1">
                        <a:latin typeface="Cambria Math" panose="02040503050406030204" pitchFamily="18" charset="0"/>
                      </a:rPr>
                      <m:t>(</m:t>
                    </m:r>
                    <m:sSub>
                      <m:sSubPr>
                        <m:ctrlPr>
                          <a:rPr lang="en-GB" sz="2600" i="1">
                            <a:latin typeface="Cambria Math" panose="02040503050406030204" pitchFamily="18" charset="0"/>
                          </a:rPr>
                        </m:ctrlPr>
                      </m:sSubPr>
                      <m:e>
                        <m:r>
                          <a:rPr lang="en-GB" sz="2600" i="1">
                            <a:latin typeface="Cambria Math" panose="02040503050406030204" pitchFamily="18" charset="0"/>
                          </a:rPr>
                          <m:t>𝑏</m:t>
                        </m:r>
                      </m:e>
                      <m:sub>
                        <m:r>
                          <a:rPr lang="en-GB" sz="2600" i="1">
                            <a:latin typeface="Cambria Math" panose="02040503050406030204" pitchFamily="18" charset="0"/>
                          </a:rPr>
                          <m:t>𝑁</m:t>
                        </m:r>
                      </m:sub>
                    </m:sSub>
                    <m:r>
                      <a:rPr lang="en-GB" sz="2600" i="1">
                        <a:latin typeface="Cambria Math" panose="02040503050406030204" pitchFamily="18" charset="0"/>
                        <a:ea typeface="Cambria Math" panose="02040503050406030204" pitchFamily="18" charset="0"/>
                      </a:rPr>
                      <m:t>±</m:t>
                    </m:r>
                    <m:sSub>
                      <m:sSubPr>
                        <m:ctrlPr>
                          <a:rPr lang="en-GB" sz="2600" i="1">
                            <a:latin typeface="Cambria Math" panose="02040503050406030204" pitchFamily="18" charset="0"/>
                          </a:rPr>
                        </m:ctrlPr>
                      </m:sSubPr>
                      <m:e>
                        <m:r>
                          <a:rPr lang="en-GB" sz="2600" i="1">
                            <a:latin typeface="Cambria Math" panose="02040503050406030204" pitchFamily="18" charset="0"/>
                          </a:rPr>
                          <m:t>𝑏</m:t>
                        </m:r>
                      </m:e>
                      <m:sub>
                        <m:r>
                          <a:rPr lang="en-GB" sz="2600" i="1">
                            <a:latin typeface="Cambria Math" panose="02040503050406030204" pitchFamily="18" charset="0"/>
                          </a:rPr>
                          <m:t>𝑚</m:t>
                        </m:r>
                      </m:sub>
                    </m:sSub>
                  </m:oMath>
                </a14:m>
                <a:r>
                  <a:rPr lang="en-GB" sz="2600" dirty="0"/>
                  <a:t>)</a:t>
                </a:r>
              </a:p>
            </p:txBody>
          </p:sp>
        </mc:Choice>
        <mc:Fallback xmlns="">
          <p:sp>
            <p:nvSpPr>
              <p:cNvPr id="8" name="TextBox 7"/>
              <p:cNvSpPr txBox="1">
                <a:spLocks noRot="1" noChangeAspect="1" noMove="1" noResize="1" noEditPoints="1" noAdjustHandles="1" noChangeArrowheads="1" noChangeShapeType="1" noTextEdit="1"/>
              </p:cNvSpPr>
              <p:nvPr/>
            </p:nvSpPr>
            <p:spPr>
              <a:xfrm>
                <a:off x="5994162" y="2131689"/>
                <a:ext cx="2925801" cy="584071"/>
              </a:xfrm>
              <a:prstGeom prst="rect">
                <a:avLst/>
              </a:prstGeom>
              <a:blipFill>
                <a:blip r:embed="rId4"/>
                <a:stretch>
                  <a:fillRect t="-3158" r="-5833" b="-178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9782085" y="1579206"/>
                <a:ext cx="2409915" cy="276999"/>
              </a:xfrm>
              <a:prstGeom prst="rect">
                <a:avLst/>
              </a:prstGeom>
              <a:noFill/>
            </p:spPr>
            <p:txBody>
              <a:bodyPr wrap="square" rtlCol="0">
                <a:spAutoFit/>
              </a:bodyPr>
              <a:lstStyle/>
              <a:p>
                <a:r>
                  <a:rPr lang="en-GB" sz="1200" dirty="0"/>
                  <a:t>With </a:t>
                </a:r>
                <a14:m>
                  <m:oMath xmlns:m="http://schemas.openxmlformats.org/officeDocument/2006/math">
                    <m:r>
                      <a:rPr lang="en-GB" sz="1200" i="1">
                        <a:latin typeface="Cambria Math" panose="02040503050406030204" pitchFamily="18" charset="0"/>
                      </a:rPr>
                      <m:t>𝑝</m:t>
                    </m:r>
                    <m:r>
                      <a:rPr lang="en-GB" sz="1200" i="1">
                        <a:latin typeface="Cambria Math" panose="02040503050406030204" pitchFamily="18" charset="0"/>
                      </a:rPr>
                      <m:t>=</m:t>
                    </m:r>
                    <m:d>
                      <m:dPr>
                        <m:ctrlPr>
                          <a:rPr lang="en-GB" sz="1200" i="1">
                            <a:latin typeface="Cambria Math" panose="02040503050406030204" pitchFamily="18" charset="0"/>
                          </a:rPr>
                        </m:ctrlPr>
                      </m:dPr>
                      <m:e>
                        <m:f>
                          <m:fPr>
                            <m:type m:val="lin"/>
                            <m:ctrlPr>
                              <a:rPr lang="en-GB" sz="1200" i="1">
                                <a:latin typeface="Cambria Math" panose="02040503050406030204" pitchFamily="18" charset="0"/>
                              </a:rPr>
                            </m:ctrlPr>
                          </m:fPr>
                          <m:num>
                            <m:r>
                              <a:rPr lang="en-GB" sz="1200" i="1">
                                <a:latin typeface="Cambria Math" panose="02040503050406030204" pitchFamily="18" charset="0"/>
                              </a:rPr>
                              <m:t>2.695</m:t>
                            </m:r>
                            <m:r>
                              <a:rPr lang="en-GB" sz="1200" i="1">
                                <a:latin typeface="Cambria Math" panose="02040503050406030204" pitchFamily="18" charset="0"/>
                                <a:ea typeface="Cambria Math" panose="02040503050406030204" pitchFamily="18" charset="0"/>
                              </a:rPr>
                              <m:t>×</m:t>
                            </m:r>
                            <m:sSup>
                              <m:sSupPr>
                                <m:ctrlPr>
                                  <a:rPr lang="en-GB" sz="1200" i="1">
                                    <a:latin typeface="Cambria Math" panose="02040503050406030204" pitchFamily="18" charset="0"/>
                                    <a:ea typeface="Cambria Math" panose="02040503050406030204" pitchFamily="18" charset="0"/>
                                  </a:rPr>
                                </m:ctrlPr>
                              </m:sSupPr>
                              <m:e>
                                <m:r>
                                  <a:rPr lang="en-GB" sz="1200" i="1">
                                    <a:latin typeface="Cambria Math" panose="02040503050406030204" pitchFamily="18" charset="0"/>
                                    <a:ea typeface="Cambria Math" panose="02040503050406030204" pitchFamily="18" charset="0"/>
                                  </a:rPr>
                                  <m:t>10</m:t>
                                </m:r>
                              </m:e>
                              <m:sup>
                                <m:r>
                                  <a:rPr lang="en-GB" sz="1200" i="1">
                                    <a:latin typeface="Cambria Math" panose="02040503050406030204" pitchFamily="18" charset="0"/>
                                    <a:ea typeface="Cambria Math" panose="02040503050406030204" pitchFamily="18" charset="0"/>
                                  </a:rPr>
                                  <m:t>−4</m:t>
                                </m:r>
                              </m:sup>
                            </m:sSup>
                          </m:num>
                          <m:den>
                            <m:sSub>
                              <m:sSubPr>
                                <m:ctrlPr>
                                  <a:rPr lang="en-GB" sz="1200" i="1">
                                    <a:latin typeface="Cambria Math" panose="02040503050406030204" pitchFamily="18" charset="0"/>
                                  </a:rPr>
                                </m:ctrlPr>
                              </m:sSubPr>
                              <m:e>
                                <m:r>
                                  <a:rPr lang="en-GB" sz="1200" i="1">
                                    <a:latin typeface="Cambria Math" panose="02040503050406030204" pitchFamily="18" charset="0"/>
                                    <a:ea typeface="Cambria Math" panose="02040503050406030204" pitchFamily="18" charset="0"/>
                                  </a:rPr>
                                  <m:t>𝜇</m:t>
                                </m:r>
                              </m:e>
                              <m:sub>
                                <m:r>
                                  <a:rPr lang="en-GB" sz="1200" i="1">
                                    <a:latin typeface="Cambria Math" panose="02040503050406030204" pitchFamily="18" charset="0"/>
                                  </a:rPr>
                                  <m:t>𝐵</m:t>
                                </m:r>
                              </m:sub>
                            </m:sSub>
                          </m:den>
                        </m:f>
                      </m:e>
                    </m:d>
                    <m:d>
                      <m:dPr>
                        <m:begChr m:val="|"/>
                        <m:endChr m:val="|"/>
                        <m:ctrlPr>
                          <a:rPr lang="en-GB" sz="1200" i="1">
                            <a:latin typeface="Cambria Math" panose="02040503050406030204" pitchFamily="18" charset="0"/>
                          </a:rPr>
                        </m:ctrlPr>
                      </m:dPr>
                      <m:e>
                        <m:sSub>
                          <m:sSubPr>
                            <m:ctrlPr>
                              <a:rPr lang="en-GB" sz="1200" b="1" i="1">
                                <a:latin typeface="Cambria Math" panose="02040503050406030204" pitchFamily="18" charset="0"/>
                              </a:rPr>
                            </m:ctrlPr>
                          </m:sSubPr>
                          <m:e>
                            <m:r>
                              <a:rPr lang="en-GB" sz="1200" b="1" i="1">
                                <a:latin typeface="Cambria Math" panose="02040503050406030204" pitchFamily="18" charset="0"/>
                                <a:ea typeface="Cambria Math" panose="02040503050406030204" pitchFamily="18" charset="0"/>
                              </a:rPr>
                              <m:t>𝝁</m:t>
                            </m:r>
                          </m:e>
                          <m:sub>
                            <m:r>
                              <a:rPr lang="en-GB" sz="1200" b="1" i="1">
                                <a:latin typeface="Cambria Math" panose="02040503050406030204" pitchFamily="18" charset="0"/>
                              </a:rPr>
                              <m:t>𝒊</m:t>
                            </m:r>
                          </m:sub>
                        </m:sSub>
                      </m:e>
                    </m:d>
                  </m:oMath>
                </a14:m>
                <a:endParaRPr lang="en-GB" sz="1200" dirty="0"/>
              </a:p>
            </p:txBody>
          </p:sp>
        </mc:Choice>
        <mc:Fallback xmlns="">
          <p:sp>
            <p:nvSpPr>
              <p:cNvPr id="9" name="TextBox 8"/>
              <p:cNvSpPr txBox="1">
                <a:spLocks noRot="1" noChangeAspect="1" noMove="1" noResize="1" noEditPoints="1" noAdjustHandles="1" noChangeArrowheads="1" noChangeShapeType="1" noTextEdit="1"/>
              </p:cNvSpPr>
              <p:nvPr/>
            </p:nvSpPr>
            <p:spPr>
              <a:xfrm>
                <a:off x="9782085" y="1579206"/>
                <a:ext cx="2409915" cy="276999"/>
              </a:xfrm>
              <a:prstGeom prst="rect">
                <a:avLst/>
              </a:prstGeom>
              <a:blipFill>
                <a:blip r:embed="rId5"/>
                <a:stretch>
                  <a:fillRect l="-253" t="-93333" b="-151111"/>
                </a:stretch>
              </a:blipFill>
            </p:spPr>
            <p:txBody>
              <a:bodyPr/>
              <a:lstStyle/>
              <a:p>
                <a:r>
                  <a:rPr lang="en-GB">
                    <a:noFill/>
                  </a:rPr>
                  <a:t> </a:t>
                </a:r>
              </a:p>
            </p:txBody>
          </p:sp>
        </mc:Fallback>
      </mc:AlternateContent>
      <p:sp>
        <p:nvSpPr>
          <p:cNvPr id="10" name="TextBox 9"/>
          <p:cNvSpPr txBox="1"/>
          <p:nvPr/>
        </p:nvSpPr>
        <p:spPr>
          <a:xfrm>
            <a:off x="62712" y="3031878"/>
            <a:ext cx="11157527" cy="646331"/>
          </a:xfrm>
          <a:prstGeom prst="rect">
            <a:avLst/>
          </a:prstGeom>
          <a:noFill/>
        </p:spPr>
        <p:txBody>
          <a:bodyPr wrap="square" rtlCol="0">
            <a:spAutoFit/>
          </a:bodyPr>
          <a:lstStyle/>
          <a:p>
            <a:pPr marL="342900" indent="-342900">
              <a:buFont typeface="Wingdings" panose="05000000000000000000" pitchFamily="2" charset="2"/>
              <a:buChar char="§"/>
            </a:pPr>
            <a:r>
              <a:rPr lang="en-GB" dirty="0">
                <a:solidFill>
                  <a:srgbClr val="626262"/>
                </a:solidFill>
              </a:rPr>
              <a:t>This essential means you get two reflectivity curves as the magnetic layer has two different values for its SLD depending it M is parallel or anti-parallel to the polarisation </a:t>
            </a:r>
            <a:r>
              <a:rPr lang="en-GB" b="1" i="1" dirty="0">
                <a:solidFill>
                  <a:srgbClr val="626262"/>
                </a:solidFill>
              </a:rPr>
              <a:t>P</a:t>
            </a:r>
            <a:r>
              <a:rPr lang="en-GB" dirty="0">
                <a:solidFill>
                  <a:srgbClr val="626262"/>
                </a:solidFill>
              </a:rPr>
              <a:t> direction established by the guide field.</a:t>
            </a:r>
          </a:p>
        </p:txBody>
      </p:sp>
      <p:pic>
        <p:nvPicPr>
          <p:cNvPr id="11" name="Picture 10"/>
          <p:cNvPicPr>
            <a:picLocks noChangeAspect="1"/>
          </p:cNvPicPr>
          <p:nvPr/>
        </p:nvPicPr>
        <p:blipFill>
          <a:blip r:embed="rId6"/>
          <a:stretch>
            <a:fillRect/>
          </a:stretch>
        </p:blipFill>
        <p:spPr>
          <a:xfrm>
            <a:off x="3509998" y="3678209"/>
            <a:ext cx="4735614" cy="3105726"/>
          </a:xfrm>
          <a:prstGeom prst="rect">
            <a:avLst/>
          </a:prstGeom>
        </p:spPr>
      </p:pic>
      <p:sp>
        <p:nvSpPr>
          <p:cNvPr id="12" name="TextBox 11"/>
          <p:cNvSpPr txBox="1"/>
          <p:nvPr/>
        </p:nvSpPr>
        <p:spPr>
          <a:xfrm>
            <a:off x="87744" y="3904593"/>
            <a:ext cx="4200768" cy="646331"/>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626262"/>
                </a:solidFill>
              </a:rPr>
              <a:t>For example A 500 Å Ni layer on Si substrate</a:t>
            </a:r>
          </a:p>
        </p:txBody>
      </p:sp>
      <p:sp>
        <p:nvSpPr>
          <p:cNvPr id="13" name="Rectangle 12">
            <a:extLst>
              <a:ext uri="{FF2B5EF4-FFF2-40B4-BE49-F238E27FC236}">
                <a16:creationId xmlns:a16="http://schemas.microsoft.com/office/drawing/2014/main" id="{38F752C1-E84B-4AAB-B487-7CBF3E8CE306}"/>
              </a:ext>
            </a:extLst>
          </p:cNvPr>
          <p:cNvSpPr/>
          <p:nvPr/>
        </p:nvSpPr>
        <p:spPr>
          <a:xfrm>
            <a:off x="1856509" y="2109649"/>
            <a:ext cx="7925576" cy="70744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lide Number Placeholder 13">
            <a:extLst>
              <a:ext uri="{FF2B5EF4-FFF2-40B4-BE49-F238E27FC236}">
                <a16:creationId xmlns:a16="http://schemas.microsoft.com/office/drawing/2014/main" id="{29F87E2F-7475-4CC8-A3A3-6E66FF5222B9}"/>
              </a:ext>
            </a:extLst>
          </p:cNvPr>
          <p:cNvSpPr>
            <a:spLocks noGrp="1"/>
          </p:cNvSpPr>
          <p:nvPr>
            <p:ph type="sldNum" sz="quarter" idx="12"/>
          </p:nvPr>
        </p:nvSpPr>
        <p:spPr>
          <a:xfrm>
            <a:off x="9448800" y="6494198"/>
            <a:ext cx="2743200" cy="365125"/>
          </a:xfrm>
        </p:spPr>
        <p:txBody>
          <a:bodyPr/>
          <a:lstStyle/>
          <a:p>
            <a:fld id="{BBAAB195-B577-5546-8349-9DDA93B6129E}" type="slidenum">
              <a:rPr lang="en-US" sz="1800" smtClean="0">
                <a:solidFill>
                  <a:srgbClr val="003088"/>
                </a:solidFill>
              </a:rPr>
              <a:t>47</a:t>
            </a:fld>
            <a:endParaRPr lang="en-US" sz="1800" dirty="0">
              <a:solidFill>
                <a:srgbClr val="003088"/>
              </a:solidFill>
            </a:endParaRPr>
          </a:p>
        </p:txBody>
      </p:sp>
    </p:spTree>
    <p:extLst>
      <p:ext uri="{BB962C8B-B14F-4D97-AF65-F5344CB8AC3E}">
        <p14:creationId xmlns:p14="http://schemas.microsoft.com/office/powerpoint/2010/main" val="79463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149" y="836613"/>
            <a:ext cx="8243888" cy="4238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a:xfrm>
            <a:off x="-1" y="0"/>
            <a:ext cx="11720945" cy="836613"/>
          </a:xfrm>
        </p:spPr>
        <p:txBody>
          <a:bodyPr>
            <a:normAutofit/>
          </a:bodyPr>
          <a:lstStyle/>
          <a:p>
            <a:pPr eaLnBrk="1" hangingPunct="1"/>
            <a:r>
              <a:rPr lang="en-GB" altLang="en-US" sz="3600" b="0" dirty="0">
                <a:latin typeface="+mj-lt"/>
                <a:cs typeface="Helvetica" panose="020B0604020202020204" pitchFamily="34" charset="0"/>
              </a:rPr>
              <a:t>PNR: An example of PNR from a simple Ni film.</a:t>
            </a:r>
          </a:p>
        </p:txBody>
      </p:sp>
      <p:sp>
        <p:nvSpPr>
          <p:cNvPr id="45060" name="TextBox 1"/>
          <p:cNvSpPr txBox="1">
            <a:spLocks noChangeArrowheads="1"/>
          </p:cNvSpPr>
          <p:nvPr/>
        </p:nvSpPr>
        <p:spPr bwMode="auto">
          <a:xfrm>
            <a:off x="2355273" y="5236586"/>
            <a:ext cx="95319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marL="285750" indent="-285750">
              <a:spcBef>
                <a:spcPct val="0"/>
              </a:spcBef>
            </a:pPr>
            <a:r>
              <a:rPr lang="en-GB" altLang="en-US" sz="2000" dirty="0">
                <a:solidFill>
                  <a:srgbClr val="626262"/>
                </a:solidFill>
                <a:latin typeface="Helvetica" panose="020B0604020202020204" pitchFamily="34" charset="0"/>
                <a:cs typeface="Helvetica" panose="020B0604020202020204" pitchFamily="34" charset="0"/>
              </a:rPr>
              <a:t>PNR provides both the Nuclear (structural) and the magnetic SLD depth profile. </a:t>
            </a:r>
          </a:p>
          <a:p>
            <a:pPr marL="285750" indent="-285750">
              <a:spcBef>
                <a:spcPct val="0"/>
              </a:spcBef>
            </a:pPr>
            <a:endParaRPr lang="en-GB" altLang="en-US" sz="600" dirty="0">
              <a:solidFill>
                <a:srgbClr val="626262"/>
              </a:solidFill>
              <a:latin typeface="Helvetica" panose="020B0604020202020204" pitchFamily="34" charset="0"/>
              <a:cs typeface="Helvetica" panose="020B0604020202020204" pitchFamily="34" charset="0"/>
            </a:endParaRPr>
          </a:p>
          <a:p>
            <a:pPr marL="285750" indent="-285750">
              <a:spcBef>
                <a:spcPct val="0"/>
              </a:spcBef>
            </a:pPr>
            <a:r>
              <a:rPr lang="en-GB" altLang="en-US" sz="2000" dirty="0">
                <a:solidFill>
                  <a:srgbClr val="626262"/>
                </a:solidFill>
                <a:latin typeface="Helvetica" panose="020B0604020202020204" pitchFamily="34" charset="0"/>
                <a:cs typeface="Helvetica" panose="020B0604020202020204" pitchFamily="34" charset="0"/>
              </a:rPr>
              <a:t>Effectively functions as a depth dependent magnetometer</a:t>
            </a:r>
          </a:p>
          <a:p>
            <a:pPr marL="285750" indent="-285750">
              <a:spcBef>
                <a:spcPct val="0"/>
              </a:spcBef>
            </a:pPr>
            <a:endParaRPr lang="en-GB" altLang="en-US" sz="600" dirty="0">
              <a:solidFill>
                <a:srgbClr val="626262"/>
              </a:solidFill>
              <a:latin typeface="Helvetica" panose="020B0604020202020204" pitchFamily="34" charset="0"/>
              <a:cs typeface="Helvetica" panose="020B0604020202020204" pitchFamily="34" charset="0"/>
            </a:endParaRPr>
          </a:p>
          <a:p>
            <a:pPr marL="285750" indent="-285750">
              <a:spcBef>
                <a:spcPct val="0"/>
              </a:spcBef>
            </a:pPr>
            <a:r>
              <a:rPr lang="en-GB" altLang="en-US" sz="2000" dirty="0">
                <a:solidFill>
                  <a:srgbClr val="626262"/>
                </a:solidFill>
                <a:latin typeface="Helvetica" panose="020B0604020202020204" pitchFamily="34" charset="0"/>
                <a:cs typeface="Helvetica" panose="020B0604020202020204" pitchFamily="34" charset="0"/>
              </a:rPr>
              <a:t>But takes longer than NR by a factor 4 for similar statistics</a:t>
            </a:r>
          </a:p>
        </p:txBody>
      </p:sp>
      <p:sp>
        <p:nvSpPr>
          <p:cNvPr id="2" name="Slide Number Placeholder 1">
            <a:extLst>
              <a:ext uri="{FF2B5EF4-FFF2-40B4-BE49-F238E27FC236}">
                <a16:creationId xmlns:a16="http://schemas.microsoft.com/office/drawing/2014/main" id="{9DDA9EA6-8BB3-4E5C-B4D2-308BEAD3D7B8}"/>
              </a:ext>
            </a:extLst>
          </p:cNvPr>
          <p:cNvSpPr>
            <a:spLocks noGrp="1"/>
          </p:cNvSpPr>
          <p:nvPr>
            <p:ph type="sldNum" sz="quarter" idx="12"/>
          </p:nvPr>
        </p:nvSpPr>
        <p:spPr>
          <a:xfrm>
            <a:off x="9448800" y="6475592"/>
            <a:ext cx="2743200" cy="365125"/>
          </a:xfrm>
        </p:spPr>
        <p:txBody>
          <a:bodyPr/>
          <a:lstStyle/>
          <a:p>
            <a:fld id="{BBAAB195-B577-5546-8349-9DDA93B6129E}" type="slidenum">
              <a:rPr lang="en-US" sz="1800" smtClean="0">
                <a:solidFill>
                  <a:srgbClr val="003088"/>
                </a:solidFill>
              </a:rPr>
              <a:t>48</a:t>
            </a:fld>
            <a:endParaRPr lang="en-US" sz="1800" dirty="0">
              <a:solidFill>
                <a:srgbClr val="003088"/>
              </a:solidFill>
            </a:endParaRPr>
          </a:p>
        </p:txBody>
      </p:sp>
    </p:spTree>
    <p:extLst>
      <p:ext uri="{BB962C8B-B14F-4D97-AF65-F5344CB8AC3E}">
        <p14:creationId xmlns:p14="http://schemas.microsoft.com/office/powerpoint/2010/main" val="1015769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45DEA-F06D-44B1-A85A-53D13C2B8356}"/>
              </a:ext>
            </a:extLst>
          </p:cNvPr>
          <p:cNvSpPr>
            <a:spLocks noGrp="1"/>
          </p:cNvSpPr>
          <p:nvPr>
            <p:ph type="title"/>
          </p:nvPr>
        </p:nvSpPr>
        <p:spPr>
          <a:xfrm>
            <a:off x="0" y="0"/>
            <a:ext cx="8229600" cy="630526"/>
          </a:xfrm>
        </p:spPr>
        <p:txBody>
          <a:bodyPr/>
          <a:lstStyle/>
          <a:p>
            <a:r>
              <a:rPr lang="en-GB" sz="3200" b="0" dirty="0"/>
              <a:t>PNR: Spin Asymmetry</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5666A45-28C8-458C-8492-E889CF4F12AD}"/>
                  </a:ext>
                </a:extLst>
              </p:cNvPr>
              <p:cNvSpPr txBox="1"/>
              <p:nvPr/>
            </p:nvSpPr>
            <p:spPr>
              <a:xfrm>
                <a:off x="4496652" y="3509929"/>
                <a:ext cx="2753895" cy="52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626262"/>
                          </a:solidFill>
                          <a:latin typeface="Cambria Math" panose="02040503050406030204" pitchFamily="18" charset="0"/>
                        </a:rPr>
                        <m:t>𝑆𝑝𝑖𝑛</m:t>
                      </m:r>
                      <m:r>
                        <a:rPr lang="en-GB" i="1" smtClean="0">
                          <a:solidFill>
                            <a:srgbClr val="626262"/>
                          </a:solidFill>
                          <a:latin typeface="Cambria Math" panose="02040503050406030204" pitchFamily="18" charset="0"/>
                        </a:rPr>
                        <m:t> </m:t>
                      </m:r>
                      <m:r>
                        <a:rPr lang="en-GB" i="1" smtClean="0">
                          <a:solidFill>
                            <a:srgbClr val="626262"/>
                          </a:solidFill>
                          <a:latin typeface="Cambria Math" panose="02040503050406030204" pitchFamily="18" charset="0"/>
                        </a:rPr>
                        <m:t>𝐴𝑠𝑦𝑚𝑚𝑒𝑡𝑟𝑦</m:t>
                      </m:r>
                      <m:r>
                        <a:rPr lang="en-GB" i="1" smtClean="0">
                          <a:solidFill>
                            <a:srgbClr val="626262"/>
                          </a:solidFill>
                          <a:latin typeface="Cambria Math" panose="02040503050406030204" pitchFamily="18" charset="0"/>
                        </a:rPr>
                        <m:t>= </m:t>
                      </m:r>
                      <m:f>
                        <m:fPr>
                          <m:ctrlPr>
                            <a:rPr lang="en-GB" i="1">
                              <a:solidFill>
                                <a:srgbClr val="626262"/>
                              </a:solidFill>
                              <a:latin typeface="Cambria Math" panose="02040503050406030204" pitchFamily="18" charset="0"/>
                            </a:rPr>
                          </m:ctrlPr>
                        </m:fPr>
                        <m:num>
                          <m:r>
                            <a:rPr lang="en-GB" i="1">
                              <a:solidFill>
                                <a:srgbClr val="626262"/>
                              </a:solidFill>
                              <a:latin typeface="Cambria Math" panose="02040503050406030204" pitchFamily="18" charset="0"/>
                            </a:rPr>
                            <m:t>𝑈</m:t>
                          </m:r>
                          <m:r>
                            <a:rPr lang="en-GB" i="1">
                              <a:solidFill>
                                <a:srgbClr val="626262"/>
                              </a:solidFill>
                              <a:latin typeface="Cambria Math" panose="02040503050406030204" pitchFamily="18" charset="0"/>
                            </a:rPr>
                            <m:t>−</m:t>
                          </m:r>
                          <m:r>
                            <a:rPr lang="en-GB" i="1">
                              <a:solidFill>
                                <a:srgbClr val="626262"/>
                              </a:solidFill>
                              <a:latin typeface="Cambria Math" panose="02040503050406030204" pitchFamily="18" charset="0"/>
                            </a:rPr>
                            <m:t>𝐷</m:t>
                          </m:r>
                        </m:num>
                        <m:den>
                          <m:r>
                            <a:rPr lang="en-GB" i="1">
                              <a:solidFill>
                                <a:srgbClr val="626262"/>
                              </a:solidFill>
                              <a:latin typeface="Cambria Math" panose="02040503050406030204" pitchFamily="18" charset="0"/>
                            </a:rPr>
                            <m:t>𝑈</m:t>
                          </m:r>
                          <m:r>
                            <a:rPr lang="en-GB" i="1">
                              <a:solidFill>
                                <a:srgbClr val="626262"/>
                              </a:solidFill>
                              <a:latin typeface="Cambria Math" panose="02040503050406030204" pitchFamily="18" charset="0"/>
                            </a:rPr>
                            <m:t>+</m:t>
                          </m:r>
                          <m:r>
                            <a:rPr lang="en-GB" i="1">
                              <a:solidFill>
                                <a:srgbClr val="626262"/>
                              </a:solidFill>
                              <a:latin typeface="Cambria Math" panose="02040503050406030204" pitchFamily="18" charset="0"/>
                            </a:rPr>
                            <m:t>𝐷</m:t>
                          </m:r>
                        </m:den>
                      </m:f>
                    </m:oMath>
                  </m:oMathPara>
                </a14:m>
                <a:endParaRPr lang="en-GB" dirty="0">
                  <a:solidFill>
                    <a:srgbClr val="626262"/>
                  </a:solidFill>
                </a:endParaRPr>
              </a:p>
            </p:txBody>
          </p:sp>
        </mc:Choice>
        <mc:Fallback xmlns="">
          <p:sp>
            <p:nvSpPr>
              <p:cNvPr id="4" name="TextBox 3">
                <a:extLst>
                  <a:ext uri="{FF2B5EF4-FFF2-40B4-BE49-F238E27FC236}">
                    <a16:creationId xmlns:a16="http://schemas.microsoft.com/office/drawing/2014/main" id="{85666A45-28C8-458C-8492-E889CF4F12AD}"/>
                  </a:ext>
                </a:extLst>
              </p:cNvPr>
              <p:cNvSpPr txBox="1">
                <a:spLocks noRot="1" noChangeAspect="1" noMove="1" noResize="1" noEditPoints="1" noAdjustHandles="1" noChangeArrowheads="1" noChangeShapeType="1" noTextEdit="1"/>
              </p:cNvSpPr>
              <p:nvPr/>
            </p:nvSpPr>
            <p:spPr>
              <a:xfrm>
                <a:off x="4496652" y="3509929"/>
                <a:ext cx="2753895" cy="523157"/>
              </a:xfrm>
              <a:prstGeom prst="rect">
                <a:avLst/>
              </a:prstGeom>
              <a:blipFill>
                <a:blip r:embed="rId2"/>
                <a:stretch>
                  <a:fillRect/>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1207C0B1-E680-4FD1-8314-BFFDCA747ED6}"/>
              </a:ext>
            </a:extLst>
          </p:cNvPr>
          <p:cNvSpPr txBox="1"/>
          <p:nvPr/>
        </p:nvSpPr>
        <p:spPr>
          <a:xfrm>
            <a:off x="157018" y="630526"/>
            <a:ext cx="11905673" cy="2062103"/>
          </a:xfrm>
          <a:prstGeom prst="rect">
            <a:avLst/>
          </a:prstGeom>
          <a:noFill/>
        </p:spPr>
        <p:txBody>
          <a:bodyPr wrap="square">
            <a:spAutoFit/>
          </a:bodyPr>
          <a:lstStyle/>
          <a:p>
            <a:pPr marL="285750" indent="-285750">
              <a:buFont typeface="Wingdings" panose="05000000000000000000" pitchFamily="2" charset="2"/>
              <a:buChar char="§"/>
            </a:pPr>
            <a:r>
              <a:rPr lang="en-GB" sz="1600" dirty="0">
                <a:solidFill>
                  <a:srgbClr val="626262"/>
                </a:solidFill>
              </a:rPr>
              <a:t>This magnetization-induced splitting between the Up-Up and Down-Down reflectivity's contains information regarding the magnetic depth profile of the thin film structure. </a:t>
            </a:r>
          </a:p>
          <a:p>
            <a:pPr marL="285750" indent="-285750">
              <a:buFont typeface="Wingdings" panose="05000000000000000000" pitchFamily="2" charset="2"/>
              <a:buChar char="§"/>
            </a:pPr>
            <a:endParaRPr lang="en-GB" sz="1600" dirty="0">
              <a:solidFill>
                <a:srgbClr val="626262"/>
              </a:solidFill>
            </a:endParaRPr>
          </a:p>
          <a:p>
            <a:pPr marL="285750" indent="-285750">
              <a:buFont typeface="Wingdings" panose="05000000000000000000" pitchFamily="2" charset="2"/>
              <a:buChar char="§"/>
            </a:pPr>
            <a:r>
              <a:rPr lang="en-GB" sz="1600" dirty="0">
                <a:solidFill>
                  <a:srgbClr val="626262"/>
                </a:solidFill>
              </a:rPr>
              <a:t>Although not universally true, it is often the case that a larger splitting between the two cross sections indicates a larger magnetization of the film. </a:t>
            </a:r>
          </a:p>
          <a:p>
            <a:pPr marL="285750" indent="-285750">
              <a:buFont typeface="Wingdings" panose="05000000000000000000" pitchFamily="2" charset="2"/>
              <a:buChar char="§"/>
            </a:pPr>
            <a:endParaRPr lang="en-GB" sz="1600" dirty="0">
              <a:solidFill>
                <a:srgbClr val="626262"/>
              </a:solidFill>
            </a:endParaRPr>
          </a:p>
          <a:p>
            <a:pPr marL="285750" indent="-285750">
              <a:buFont typeface="Wingdings" panose="05000000000000000000" pitchFamily="2" charset="2"/>
              <a:buChar char="§"/>
            </a:pPr>
            <a:r>
              <a:rPr lang="en-GB" sz="1600" dirty="0">
                <a:solidFill>
                  <a:srgbClr val="626262"/>
                </a:solidFill>
              </a:rPr>
              <a:t>Although we will always fit the reflectivity data itself, it is often helpful to plot the </a:t>
            </a:r>
            <a:r>
              <a:rPr lang="en-GB" sz="1600" b="1" dirty="0">
                <a:solidFill>
                  <a:srgbClr val="1E5DF8"/>
                </a:solidFill>
              </a:rPr>
              <a:t>spin asymmetry (SA) </a:t>
            </a:r>
            <a:r>
              <a:rPr lang="en-GB" sz="1600" dirty="0">
                <a:solidFill>
                  <a:srgbClr val="626262"/>
                </a:solidFill>
              </a:rPr>
              <a:t>of the reflectivity, defined as (U-D)/(U+D), to better emphasize the magnetic features in the scattering, as shown below:</a:t>
            </a:r>
          </a:p>
        </p:txBody>
      </p:sp>
      <p:pic>
        <p:nvPicPr>
          <p:cNvPr id="5" name="Picture 4">
            <a:extLst>
              <a:ext uri="{FF2B5EF4-FFF2-40B4-BE49-F238E27FC236}">
                <a16:creationId xmlns:a16="http://schemas.microsoft.com/office/drawing/2014/main" id="{9FA80F61-02D6-4430-B803-6852EA6F4213}"/>
              </a:ext>
            </a:extLst>
          </p:cNvPr>
          <p:cNvPicPr>
            <a:picLocks noChangeAspect="1"/>
          </p:cNvPicPr>
          <p:nvPr/>
        </p:nvPicPr>
        <p:blipFill>
          <a:blip r:embed="rId3"/>
          <a:stretch>
            <a:fillRect/>
          </a:stretch>
        </p:blipFill>
        <p:spPr>
          <a:xfrm>
            <a:off x="0" y="2562941"/>
            <a:ext cx="4387273" cy="3349888"/>
          </a:xfrm>
          <a:prstGeom prst="rect">
            <a:avLst/>
          </a:prstGeom>
        </p:spPr>
      </p:pic>
      <p:pic>
        <p:nvPicPr>
          <p:cNvPr id="8" name="Picture 7">
            <a:extLst>
              <a:ext uri="{FF2B5EF4-FFF2-40B4-BE49-F238E27FC236}">
                <a16:creationId xmlns:a16="http://schemas.microsoft.com/office/drawing/2014/main" id="{95AA7FB2-DA29-47DA-83C4-88F4ACB65357}"/>
              </a:ext>
            </a:extLst>
          </p:cNvPr>
          <p:cNvPicPr>
            <a:picLocks noChangeAspect="1"/>
          </p:cNvPicPr>
          <p:nvPr/>
        </p:nvPicPr>
        <p:blipFill>
          <a:blip r:embed="rId4"/>
          <a:stretch>
            <a:fillRect/>
          </a:stretch>
        </p:blipFill>
        <p:spPr>
          <a:xfrm>
            <a:off x="7452932" y="2555267"/>
            <a:ext cx="4397323" cy="3357562"/>
          </a:xfrm>
          <a:prstGeom prst="rect">
            <a:avLst/>
          </a:prstGeom>
        </p:spPr>
      </p:pic>
      <p:sp>
        <p:nvSpPr>
          <p:cNvPr id="9" name="Arrow: Right 8">
            <a:extLst>
              <a:ext uri="{FF2B5EF4-FFF2-40B4-BE49-F238E27FC236}">
                <a16:creationId xmlns:a16="http://schemas.microsoft.com/office/drawing/2014/main" id="{853C3CA8-B2B1-4748-8CB3-53F755B2D9CF}"/>
              </a:ext>
            </a:extLst>
          </p:cNvPr>
          <p:cNvSpPr/>
          <p:nvPr/>
        </p:nvSpPr>
        <p:spPr>
          <a:xfrm>
            <a:off x="5467929" y="4221013"/>
            <a:ext cx="840509" cy="10529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8E98015-1D5B-4DAF-8878-B6755B3706B9}"/>
              </a:ext>
            </a:extLst>
          </p:cNvPr>
          <p:cNvSpPr txBox="1"/>
          <p:nvPr/>
        </p:nvSpPr>
        <p:spPr>
          <a:xfrm>
            <a:off x="2812474" y="5892581"/>
            <a:ext cx="8876145" cy="646331"/>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626262"/>
                </a:solidFill>
              </a:rPr>
              <a:t>This makes small magnetic changes a lot easier to see</a:t>
            </a:r>
          </a:p>
          <a:p>
            <a:pPr marL="285750" indent="-285750">
              <a:buFont typeface="Wingdings" panose="05000000000000000000" pitchFamily="2" charset="2"/>
              <a:buChar char="§"/>
            </a:pPr>
            <a:r>
              <a:rPr lang="en-GB" dirty="0">
                <a:solidFill>
                  <a:srgbClr val="626262"/>
                </a:solidFill>
              </a:rPr>
              <a:t>WARNING!!! Never fit the Spin Asymmetry exclusively on its own!!!!!</a:t>
            </a:r>
          </a:p>
        </p:txBody>
      </p:sp>
      <p:sp>
        <p:nvSpPr>
          <p:cNvPr id="7" name="Slide Number Placeholder 6">
            <a:extLst>
              <a:ext uri="{FF2B5EF4-FFF2-40B4-BE49-F238E27FC236}">
                <a16:creationId xmlns:a16="http://schemas.microsoft.com/office/drawing/2014/main" id="{B223FCC3-9A7F-4498-A1D8-3553019BF54C}"/>
              </a:ext>
            </a:extLst>
          </p:cNvPr>
          <p:cNvSpPr>
            <a:spLocks noGrp="1"/>
          </p:cNvSpPr>
          <p:nvPr>
            <p:ph type="sldNum" sz="quarter" idx="12"/>
          </p:nvPr>
        </p:nvSpPr>
        <p:spPr>
          <a:xfrm>
            <a:off x="9534236" y="6492875"/>
            <a:ext cx="2743200" cy="365125"/>
          </a:xfrm>
        </p:spPr>
        <p:txBody>
          <a:bodyPr/>
          <a:lstStyle/>
          <a:p>
            <a:fld id="{BBAAB195-B577-5546-8349-9DDA93B6129E}" type="slidenum">
              <a:rPr lang="en-US" sz="1800" smtClean="0">
                <a:solidFill>
                  <a:srgbClr val="003088"/>
                </a:solidFill>
              </a:rPr>
              <a:t>49</a:t>
            </a:fld>
            <a:endParaRPr lang="en-US" sz="1800" dirty="0">
              <a:solidFill>
                <a:srgbClr val="003088"/>
              </a:solidFill>
            </a:endParaRPr>
          </a:p>
        </p:txBody>
      </p:sp>
    </p:spTree>
    <p:extLst>
      <p:ext uri="{BB962C8B-B14F-4D97-AF65-F5344CB8AC3E}">
        <p14:creationId xmlns:p14="http://schemas.microsoft.com/office/powerpoint/2010/main" val="2061935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4792"/>
            <a:ext cx="8229600" cy="793798"/>
          </a:xfrm>
        </p:spPr>
        <p:txBody>
          <a:bodyPr>
            <a:normAutofit/>
          </a:bodyPr>
          <a:lstStyle/>
          <a:p>
            <a:r>
              <a:rPr lang="en-GB" sz="3600" b="0" dirty="0">
                <a:latin typeface="+mj-lt"/>
              </a:rPr>
              <a:t>What is Reflectivity?</a:t>
            </a:r>
          </a:p>
        </p:txBody>
      </p:sp>
      <p:sp>
        <p:nvSpPr>
          <p:cNvPr id="63" name="TextBox 62"/>
          <p:cNvSpPr txBox="1"/>
          <p:nvPr/>
        </p:nvSpPr>
        <p:spPr>
          <a:xfrm>
            <a:off x="489110" y="779006"/>
            <a:ext cx="11139471" cy="1415772"/>
          </a:xfrm>
          <a:prstGeom prst="rect">
            <a:avLst/>
          </a:prstGeom>
          <a:noFill/>
        </p:spPr>
        <p:txBody>
          <a:bodyPr wrap="square" rtlCol="0">
            <a:spAutoFit/>
          </a:bodyPr>
          <a:lstStyle/>
          <a:p>
            <a:pPr marL="285750" indent="-285750">
              <a:buFont typeface="Arial" panose="020B0604020202020204" pitchFamily="34" charset="0"/>
              <a:buChar char="•"/>
            </a:pPr>
            <a:r>
              <a:rPr lang="en-GB" b="1" dirty="0"/>
              <a:t>Reflectivity  is the study of surfaces and layered materials, particular buried interfaces.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Reflectivity primarily gives information in the z direction perpendicular to the plane via constructive and destructive interference effects in the measured reflectivity.</a:t>
            </a:r>
          </a:p>
          <a:p>
            <a:endParaRPr lang="en-GB" sz="1400" dirty="0"/>
          </a:p>
        </p:txBody>
      </p:sp>
      <p:sp>
        <p:nvSpPr>
          <p:cNvPr id="68" name="TextBox 67"/>
          <p:cNvSpPr txBox="1"/>
          <p:nvPr/>
        </p:nvSpPr>
        <p:spPr>
          <a:xfrm>
            <a:off x="10191469" y="6461495"/>
            <a:ext cx="1793631" cy="369332"/>
          </a:xfrm>
          <a:prstGeom prst="rect">
            <a:avLst/>
          </a:prstGeom>
          <a:noFill/>
        </p:spPr>
        <p:txBody>
          <a:bodyPr wrap="square" rtlCol="0">
            <a:spAutoFit/>
          </a:bodyPr>
          <a:lstStyle/>
          <a:p>
            <a:r>
              <a:rPr lang="en-GB" dirty="0"/>
              <a:t>Hecht: Optics</a:t>
            </a:r>
          </a:p>
        </p:txBody>
      </p:sp>
      <mc:AlternateContent xmlns:mc="http://schemas.openxmlformats.org/markup-compatibility/2006">
        <mc:Choice xmlns:a14="http://schemas.microsoft.com/office/drawing/2010/main" Requires="a14">
          <p:sp>
            <p:nvSpPr>
              <p:cNvPr id="3" name="TextBox 2"/>
              <p:cNvSpPr txBox="1"/>
              <p:nvPr/>
            </p:nvSpPr>
            <p:spPr>
              <a:xfrm>
                <a:off x="383184" y="2050891"/>
                <a:ext cx="10275580" cy="2031325"/>
              </a:xfrm>
              <a:prstGeom prst="rect">
                <a:avLst/>
              </a:prstGeom>
              <a:noFill/>
            </p:spPr>
            <p:txBody>
              <a:bodyPr wrap="square" rtlCol="0">
                <a:spAutoFit/>
              </a:bodyPr>
              <a:lstStyle/>
              <a:p>
                <a:pPr marL="285750" indent="-285750">
                  <a:buFont typeface="Arial" panose="020B0604020202020204" pitchFamily="34" charset="0"/>
                  <a:buChar char="•"/>
                </a:pPr>
                <a:r>
                  <a:rPr lang="en-GB" dirty="0"/>
                  <a:t>Approximations:</a:t>
                </a:r>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r>
                  <a:rPr lang="en-GB" i="1" dirty="0">
                    <a:solidFill>
                      <a:srgbClr val="FF0000"/>
                    </a:solidFill>
                  </a:rPr>
                  <a:t>It is assumed that the sample is invariant in the </a:t>
                </a:r>
                <a14:m>
                  <m:oMath xmlns:m="http://schemas.openxmlformats.org/officeDocument/2006/math">
                    <m:r>
                      <a:rPr lang="en-GB" i="1">
                        <a:solidFill>
                          <a:srgbClr val="FF0000"/>
                        </a:solidFill>
                        <a:latin typeface="Cambria Math" panose="02040503050406030204" pitchFamily="18" charset="0"/>
                      </a:rPr>
                      <m:t>𝑥𝑦</m:t>
                    </m:r>
                  </m:oMath>
                </a14:m>
                <a:r>
                  <a:rPr lang="en-GB" i="1" dirty="0">
                    <a:solidFill>
                      <a:srgbClr val="FF0000"/>
                    </a:solidFill>
                  </a:rPr>
                  <a:t> plane.</a:t>
                </a:r>
              </a:p>
              <a:p>
                <a:pPr marL="742950" lvl="1" indent="-285750">
                  <a:buFont typeface="Arial" panose="020B0604020202020204" pitchFamily="34" charset="0"/>
                  <a:buChar char="•"/>
                </a:pPr>
                <a:endParaRPr lang="en-GB" i="1" dirty="0">
                  <a:solidFill>
                    <a:srgbClr val="FF0000"/>
                  </a:solidFill>
                </a:endParaRPr>
              </a:p>
              <a:p>
                <a:pPr marL="742950" lvl="1" indent="-285750">
                  <a:buFont typeface="Arial" panose="020B0604020202020204" pitchFamily="34" charset="0"/>
                  <a:buChar char="•"/>
                </a:pPr>
                <a:r>
                  <a:rPr lang="en-GB" i="1" dirty="0">
                    <a:solidFill>
                      <a:srgbClr val="FF0000"/>
                    </a:solidFill>
                  </a:rPr>
                  <a:t>Reflectivity is in the first approximation a 1D technique.</a:t>
                </a:r>
              </a:p>
              <a:p>
                <a:pPr marL="742950" lvl="1" indent="-285750">
                  <a:buFont typeface="Arial" panose="020B0604020202020204" pitchFamily="34" charset="0"/>
                  <a:buChar char="•"/>
                </a:pPr>
                <a:endParaRPr lang="en-GB" i="1" dirty="0">
                  <a:solidFill>
                    <a:srgbClr val="FF0000"/>
                  </a:solidFill>
                </a:endParaRPr>
              </a:p>
              <a:p>
                <a:pPr marL="742950" lvl="1" indent="-285750">
                  <a:buFont typeface="Arial" panose="020B0604020202020204" pitchFamily="34" charset="0"/>
                  <a:buChar char="•"/>
                </a:pPr>
                <a:r>
                  <a:rPr lang="en-GB" i="1" dirty="0">
                    <a:solidFill>
                      <a:srgbClr val="FF0000"/>
                    </a:solidFill>
                  </a:rPr>
                  <a:t>Reflectivity is elastic on the momentum changes not the energy of the scattered particle</a:t>
                </a:r>
                <a:r>
                  <a:rPr lang="en-GB" sz="1400" dirty="0"/>
                  <a:t>.</a:t>
                </a:r>
              </a:p>
            </p:txBody>
          </p:sp>
        </mc:Choice>
        <mc:Fallback>
          <p:sp>
            <p:nvSpPr>
              <p:cNvPr id="3" name="TextBox 2"/>
              <p:cNvSpPr txBox="1">
                <a:spLocks noRot="1" noChangeAspect="1" noMove="1" noResize="1" noEditPoints="1" noAdjustHandles="1" noChangeArrowheads="1" noChangeShapeType="1" noTextEdit="1"/>
              </p:cNvSpPr>
              <p:nvPr/>
            </p:nvSpPr>
            <p:spPr>
              <a:xfrm>
                <a:off x="383184" y="2050891"/>
                <a:ext cx="10275580" cy="2031325"/>
              </a:xfrm>
              <a:prstGeom prst="rect">
                <a:avLst/>
              </a:prstGeom>
              <a:blipFill>
                <a:blip r:embed="rId2"/>
                <a:stretch>
                  <a:fillRect l="-415" t="-1497" b="-3593"/>
                </a:stretch>
              </a:blipFill>
            </p:spPr>
            <p:txBody>
              <a:bodyPr/>
              <a:lstStyle/>
              <a:p>
                <a:r>
                  <a:rPr lang="en-GB">
                    <a:noFill/>
                  </a:rPr>
                  <a:t> </a:t>
                </a:r>
              </a:p>
            </p:txBody>
          </p:sp>
        </mc:Fallback>
      </mc:AlternateContent>
      <p:pic>
        <p:nvPicPr>
          <p:cNvPr id="4" name="Picture 3"/>
          <p:cNvPicPr>
            <a:picLocks noChangeAspect="1"/>
          </p:cNvPicPr>
          <p:nvPr/>
        </p:nvPicPr>
        <p:blipFill>
          <a:blip r:embed="rId3"/>
          <a:stretch>
            <a:fillRect/>
          </a:stretch>
        </p:blipFill>
        <p:spPr>
          <a:xfrm>
            <a:off x="4049743" y="4152155"/>
            <a:ext cx="4179857" cy="2340720"/>
          </a:xfrm>
          <a:prstGeom prst="rect">
            <a:avLst/>
          </a:prstGeom>
        </p:spPr>
      </p:pic>
      <p:sp>
        <p:nvSpPr>
          <p:cNvPr id="7" name="TextBox 6"/>
          <p:cNvSpPr txBox="1"/>
          <p:nvPr/>
        </p:nvSpPr>
        <p:spPr>
          <a:xfrm>
            <a:off x="3879879" y="6438324"/>
            <a:ext cx="4602368" cy="400110"/>
          </a:xfrm>
          <a:prstGeom prst="rect">
            <a:avLst/>
          </a:prstGeom>
          <a:noFill/>
        </p:spPr>
        <p:txBody>
          <a:bodyPr wrap="square" rtlCol="0">
            <a:spAutoFit/>
          </a:bodyPr>
          <a:lstStyle/>
          <a:p>
            <a:pPr algn="ctr"/>
            <a:r>
              <a:rPr lang="en-GB" sz="2000" dirty="0"/>
              <a:t>Interference fringes in a thin soap film.</a:t>
            </a:r>
          </a:p>
        </p:txBody>
      </p:sp>
      <p:sp>
        <p:nvSpPr>
          <p:cNvPr id="2" name="Slide Number Placeholder 1">
            <a:extLst>
              <a:ext uri="{FF2B5EF4-FFF2-40B4-BE49-F238E27FC236}">
                <a16:creationId xmlns:a16="http://schemas.microsoft.com/office/drawing/2014/main" id="{55499530-4F9F-4CED-96BE-88B7BE6CEF9C}"/>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2060"/>
                </a:solidFill>
              </a:rPr>
              <a:t>5</a:t>
            </a:fld>
            <a:endParaRPr lang="en-US" sz="1800" dirty="0">
              <a:solidFill>
                <a:srgbClr val="002060"/>
              </a:solidFill>
            </a:endParaRPr>
          </a:p>
        </p:txBody>
      </p:sp>
    </p:spTree>
    <p:extLst>
      <p:ext uri="{BB962C8B-B14F-4D97-AF65-F5344CB8AC3E}">
        <p14:creationId xmlns:p14="http://schemas.microsoft.com/office/powerpoint/2010/main" val="3970910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012-09EF-4285-B960-08B656D03C1B}"/>
              </a:ext>
            </a:extLst>
          </p:cNvPr>
          <p:cNvSpPr>
            <a:spLocks noGrp="1"/>
          </p:cNvSpPr>
          <p:nvPr>
            <p:ph type="title"/>
          </p:nvPr>
        </p:nvSpPr>
        <p:spPr>
          <a:xfrm>
            <a:off x="0" y="0"/>
            <a:ext cx="12192000" cy="674255"/>
          </a:xfrm>
        </p:spPr>
        <p:txBody>
          <a:bodyPr>
            <a:normAutofit/>
          </a:bodyPr>
          <a:lstStyle/>
          <a:p>
            <a:pPr algn="l"/>
            <a:r>
              <a:rPr lang="en-GB" sz="3200" b="0" dirty="0"/>
              <a:t>PNR Magnetic SLD:  </a:t>
            </a:r>
            <a:r>
              <a:rPr lang="en-GB" sz="2400" b="0" dirty="0"/>
              <a:t>Magnetic saturation to Negative Magnetic Saturation</a:t>
            </a:r>
            <a:endParaRPr lang="en-GB" b="0" dirty="0"/>
          </a:p>
        </p:txBody>
      </p:sp>
      <p:grpSp>
        <p:nvGrpSpPr>
          <p:cNvPr id="12" name="Group 11">
            <a:extLst>
              <a:ext uri="{FF2B5EF4-FFF2-40B4-BE49-F238E27FC236}">
                <a16:creationId xmlns:a16="http://schemas.microsoft.com/office/drawing/2014/main" id="{BB2B3890-3647-4CC3-AFF2-90B723F04584}"/>
              </a:ext>
            </a:extLst>
          </p:cNvPr>
          <p:cNvGrpSpPr/>
          <p:nvPr/>
        </p:nvGrpSpPr>
        <p:grpSpPr>
          <a:xfrm>
            <a:off x="7879032" y="760263"/>
            <a:ext cx="2482570" cy="2046325"/>
            <a:chOff x="451344" y="4503038"/>
            <a:chExt cx="2482570" cy="2046325"/>
          </a:xfrm>
        </p:grpSpPr>
        <p:sp>
          <p:nvSpPr>
            <p:cNvPr id="13" name="Rectangle 12">
              <a:extLst>
                <a:ext uri="{FF2B5EF4-FFF2-40B4-BE49-F238E27FC236}">
                  <a16:creationId xmlns:a16="http://schemas.microsoft.com/office/drawing/2014/main" id="{78B3C6D3-8441-4EB3-BFC5-F65BD5B9214C}"/>
                </a:ext>
              </a:extLst>
            </p:cNvPr>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880377C-106A-4951-AB1D-96C70C56B8AD}"/>
                </a:ext>
              </a:extLst>
            </p:cNvPr>
            <p:cNvSpPr/>
            <p:nvPr/>
          </p:nvSpPr>
          <p:spPr>
            <a:xfrm>
              <a:off x="451344" y="4925608"/>
              <a:ext cx="2376264" cy="975683"/>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BD1D8F9-3ABE-48FB-BD27-0D4EAC682885}"/>
                </a:ext>
              </a:extLst>
            </p:cNvPr>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16" name="TextBox 15">
              <a:extLst>
                <a:ext uri="{FF2B5EF4-FFF2-40B4-BE49-F238E27FC236}">
                  <a16:creationId xmlns:a16="http://schemas.microsoft.com/office/drawing/2014/main" id="{1F51ACA9-7E09-45EC-91C9-5D8963823873}"/>
                </a:ext>
              </a:extLst>
            </p:cNvPr>
            <p:cNvSpPr txBox="1"/>
            <p:nvPr/>
          </p:nvSpPr>
          <p:spPr>
            <a:xfrm>
              <a:off x="917691" y="5239749"/>
              <a:ext cx="2016223" cy="369332"/>
            </a:xfrm>
            <a:prstGeom prst="rect">
              <a:avLst/>
            </a:prstGeom>
            <a:noFill/>
          </p:spPr>
          <p:txBody>
            <a:bodyPr wrap="square" rtlCol="0">
              <a:spAutoFit/>
            </a:bodyPr>
            <a:lstStyle/>
            <a:p>
              <a:r>
                <a:rPr lang="en-GB" dirty="0"/>
                <a:t>Magnetic Ni</a:t>
              </a:r>
            </a:p>
          </p:txBody>
        </p:sp>
        <p:sp>
          <p:nvSpPr>
            <p:cNvPr id="17" name="TextBox 16">
              <a:extLst>
                <a:ext uri="{FF2B5EF4-FFF2-40B4-BE49-F238E27FC236}">
                  <a16:creationId xmlns:a16="http://schemas.microsoft.com/office/drawing/2014/main" id="{5935CBC2-F8FB-4C3C-BA7C-95705C678779}"/>
                </a:ext>
              </a:extLst>
            </p:cNvPr>
            <p:cNvSpPr txBox="1"/>
            <p:nvPr/>
          </p:nvSpPr>
          <p:spPr>
            <a:xfrm>
              <a:off x="1341418" y="4503038"/>
              <a:ext cx="849085" cy="369332"/>
            </a:xfrm>
            <a:prstGeom prst="rect">
              <a:avLst/>
            </a:prstGeom>
            <a:noFill/>
          </p:spPr>
          <p:txBody>
            <a:bodyPr wrap="square" rtlCol="0">
              <a:spAutoFit/>
            </a:bodyPr>
            <a:lstStyle/>
            <a:p>
              <a:r>
                <a:rPr lang="en-GB" dirty="0"/>
                <a:t>Air</a:t>
              </a:r>
            </a:p>
          </p:txBody>
        </p:sp>
      </p:grpSp>
      <p:sp>
        <p:nvSpPr>
          <p:cNvPr id="28" name="TextBox 27">
            <a:extLst>
              <a:ext uri="{FF2B5EF4-FFF2-40B4-BE49-F238E27FC236}">
                <a16:creationId xmlns:a16="http://schemas.microsoft.com/office/drawing/2014/main" id="{9AC59520-D6F8-4A87-A99F-7F626BEBFF84}"/>
              </a:ext>
            </a:extLst>
          </p:cNvPr>
          <p:cNvSpPr txBox="1"/>
          <p:nvPr/>
        </p:nvSpPr>
        <p:spPr>
          <a:xfrm>
            <a:off x="6326909" y="3445500"/>
            <a:ext cx="5597235"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Ni layer is 500 Å thick with the Silicon substrate and top  Ni interface roughness's set to 5Å rms (</a:t>
            </a:r>
            <a:r>
              <a:rPr lang="el-GR" sz="1600" dirty="0"/>
              <a:t>σ</a:t>
            </a:r>
            <a:r>
              <a:rPr lang="en-GB" sz="1600" dirty="0"/>
              <a:t>=5 Å).</a:t>
            </a:r>
          </a:p>
          <a:p>
            <a:endParaRPr lang="en-GB" sz="1600" dirty="0"/>
          </a:p>
          <a:p>
            <a:pPr marL="285750" indent="-285750">
              <a:buFont typeface="Arial" panose="020B0604020202020204" pitchFamily="34" charset="0"/>
              <a:buChar char="•"/>
            </a:pPr>
            <a:r>
              <a:rPr lang="en-GB" sz="1600" dirty="0"/>
              <a:t>The edges of the magnetism are commensurate with the Ni nuclear structure, i.e. matching the thickness and roughness exactly.</a:t>
            </a:r>
          </a:p>
        </p:txBody>
      </p:sp>
      <p:pic>
        <p:nvPicPr>
          <p:cNvPr id="11" name="Picture 10">
            <a:extLst>
              <a:ext uri="{FF2B5EF4-FFF2-40B4-BE49-F238E27FC236}">
                <a16:creationId xmlns:a16="http://schemas.microsoft.com/office/drawing/2014/main" id="{A36BB81F-CE9E-4805-BFE9-24EF8C9172B8}"/>
              </a:ext>
            </a:extLst>
          </p:cNvPr>
          <p:cNvPicPr>
            <a:picLocks noChangeAspect="1"/>
          </p:cNvPicPr>
          <p:nvPr/>
        </p:nvPicPr>
        <p:blipFill>
          <a:blip r:embed="rId2"/>
          <a:stretch>
            <a:fillRect/>
          </a:stretch>
        </p:blipFill>
        <p:spPr>
          <a:xfrm>
            <a:off x="996860" y="424872"/>
            <a:ext cx="5411960" cy="5400000"/>
          </a:xfrm>
          <a:prstGeom prst="rect">
            <a:avLst/>
          </a:prstGeom>
        </p:spPr>
      </p:pic>
      <p:sp>
        <p:nvSpPr>
          <p:cNvPr id="18" name="TextBox 17">
            <a:extLst>
              <a:ext uri="{FF2B5EF4-FFF2-40B4-BE49-F238E27FC236}">
                <a16:creationId xmlns:a16="http://schemas.microsoft.com/office/drawing/2014/main" id="{29003A87-25C8-47A8-9208-182637EA844E}"/>
              </a:ext>
            </a:extLst>
          </p:cNvPr>
          <p:cNvSpPr txBox="1"/>
          <p:nvPr/>
        </p:nvSpPr>
        <p:spPr>
          <a:xfrm>
            <a:off x="2511075" y="5982139"/>
            <a:ext cx="10031907" cy="338554"/>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3088"/>
                </a:solidFill>
              </a:rPr>
              <a:t>Note the spin states have switched position for the negative magnetic moment -0.6</a:t>
            </a:r>
            <a:r>
              <a:rPr lang="el-GR" sz="1600" dirty="0">
                <a:solidFill>
                  <a:srgbClr val="003088"/>
                </a:solidFill>
              </a:rPr>
              <a:t>μ</a:t>
            </a:r>
            <a:r>
              <a:rPr lang="en-GB" sz="1600" baseline="-25000" dirty="0">
                <a:solidFill>
                  <a:srgbClr val="003088"/>
                </a:solidFill>
              </a:rPr>
              <a:t>b</a:t>
            </a:r>
            <a:r>
              <a:rPr lang="en-GB" sz="1600" dirty="0">
                <a:solidFill>
                  <a:srgbClr val="003088"/>
                </a:solidFill>
              </a:rPr>
              <a:t>/atom</a:t>
            </a:r>
            <a:endParaRPr lang="en-GB" sz="1600" baseline="-25000" dirty="0">
              <a:solidFill>
                <a:srgbClr val="003088"/>
              </a:solidFill>
            </a:endParaRPr>
          </a:p>
        </p:txBody>
      </p:sp>
      <p:sp>
        <p:nvSpPr>
          <p:cNvPr id="3" name="Slide Number Placeholder 2">
            <a:extLst>
              <a:ext uri="{FF2B5EF4-FFF2-40B4-BE49-F238E27FC236}">
                <a16:creationId xmlns:a16="http://schemas.microsoft.com/office/drawing/2014/main" id="{B16EA1B0-8AAE-49BF-A4C5-180CB45E14DF}"/>
              </a:ext>
            </a:extLst>
          </p:cNvPr>
          <p:cNvSpPr>
            <a:spLocks noGrp="1"/>
          </p:cNvSpPr>
          <p:nvPr>
            <p:ph type="sldNum" sz="quarter" idx="12"/>
          </p:nvPr>
        </p:nvSpPr>
        <p:spPr>
          <a:xfrm>
            <a:off x="9448800" y="6477960"/>
            <a:ext cx="2743200" cy="365125"/>
          </a:xfrm>
        </p:spPr>
        <p:txBody>
          <a:bodyPr/>
          <a:lstStyle/>
          <a:p>
            <a:fld id="{BBAAB195-B577-5546-8349-9DDA93B6129E}" type="slidenum">
              <a:rPr lang="en-US" sz="1800" smtClean="0">
                <a:solidFill>
                  <a:srgbClr val="003088"/>
                </a:solidFill>
              </a:rPr>
              <a:t>50</a:t>
            </a:fld>
            <a:endParaRPr lang="en-US" sz="1800" dirty="0">
              <a:solidFill>
                <a:srgbClr val="003088"/>
              </a:solidFill>
            </a:endParaRPr>
          </a:p>
        </p:txBody>
      </p:sp>
    </p:spTree>
    <p:extLst>
      <p:ext uri="{BB962C8B-B14F-4D97-AF65-F5344CB8AC3E}">
        <p14:creationId xmlns:p14="http://schemas.microsoft.com/office/powerpoint/2010/main" val="1794658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4345E72-B44D-457C-8863-A4BD041AD95A}"/>
              </a:ext>
            </a:extLst>
          </p:cNvPr>
          <p:cNvGrpSpPr/>
          <p:nvPr/>
        </p:nvGrpSpPr>
        <p:grpSpPr>
          <a:xfrm>
            <a:off x="9479232" y="1288608"/>
            <a:ext cx="2482570" cy="2046325"/>
            <a:chOff x="451344" y="4503038"/>
            <a:chExt cx="2482570" cy="2046325"/>
          </a:xfrm>
        </p:grpSpPr>
        <p:sp>
          <p:nvSpPr>
            <p:cNvPr id="12" name="Rectangle 11">
              <a:extLst>
                <a:ext uri="{FF2B5EF4-FFF2-40B4-BE49-F238E27FC236}">
                  <a16:creationId xmlns:a16="http://schemas.microsoft.com/office/drawing/2014/main" id="{BEBC0518-4A56-489D-A125-C1A82AB5FC70}"/>
                </a:ext>
              </a:extLst>
            </p:cNvPr>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8243B30-A5D0-4237-B9A6-8B8676CAACAF}"/>
                </a:ext>
              </a:extLst>
            </p:cNvPr>
            <p:cNvSpPr/>
            <p:nvPr/>
          </p:nvSpPr>
          <p:spPr>
            <a:xfrm>
              <a:off x="451344" y="4925608"/>
              <a:ext cx="2376264" cy="975683"/>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26E345D6-3A28-4146-9C38-F591FF5922A5}"/>
                </a:ext>
              </a:extLst>
            </p:cNvPr>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15" name="TextBox 14">
              <a:extLst>
                <a:ext uri="{FF2B5EF4-FFF2-40B4-BE49-F238E27FC236}">
                  <a16:creationId xmlns:a16="http://schemas.microsoft.com/office/drawing/2014/main" id="{4BAB45D9-D30B-4E7C-BE49-6A7651979E27}"/>
                </a:ext>
              </a:extLst>
            </p:cNvPr>
            <p:cNvSpPr txBox="1"/>
            <p:nvPr/>
          </p:nvSpPr>
          <p:spPr>
            <a:xfrm>
              <a:off x="917691" y="5239749"/>
              <a:ext cx="2016223" cy="369332"/>
            </a:xfrm>
            <a:prstGeom prst="rect">
              <a:avLst/>
            </a:prstGeom>
            <a:noFill/>
          </p:spPr>
          <p:txBody>
            <a:bodyPr wrap="square" rtlCol="0">
              <a:spAutoFit/>
            </a:bodyPr>
            <a:lstStyle/>
            <a:p>
              <a:r>
                <a:rPr lang="en-GB" dirty="0"/>
                <a:t>Magnetic Ni</a:t>
              </a:r>
            </a:p>
          </p:txBody>
        </p:sp>
        <p:sp>
          <p:nvSpPr>
            <p:cNvPr id="16" name="TextBox 15">
              <a:extLst>
                <a:ext uri="{FF2B5EF4-FFF2-40B4-BE49-F238E27FC236}">
                  <a16:creationId xmlns:a16="http://schemas.microsoft.com/office/drawing/2014/main" id="{F5A6BC98-56A6-4752-AD8A-A47CCD2505F2}"/>
                </a:ext>
              </a:extLst>
            </p:cNvPr>
            <p:cNvSpPr txBox="1"/>
            <p:nvPr/>
          </p:nvSpPr>
          <p:spPr>
            <a:xfrm>
              <a:off x="1341418" y="4503038"/>
              <a:ext cx="849085" cy="369332"/>
            </a:xfrm>
            <a:prstGeom prst="rect">
              <a:avLst/>
            </a:prstGeom>
            <a:noFill/>
          </p:spPr>
          <p:txBody>
            <a:bodyPr wrap="square" rtlCol="0">
              <a:spAutoFit/>
            </a:bodyPr>
            <a:lstStyle/>
            <a:p>
              <a:r>
                <a:rPr lang="en-GB" dirty="0"/>
                <a:t>Air</a:t>
              </a:r>
            </a:p>
          </p:txBody>
        </p:sp>
      </p:grpSp>
      <p:sp>
        <p:nvSpPr>
          <p:cNvPr id="17" name="TextBox 16">
            <a:extLst>
              <a:ext uri="{FF2B5EF4-FFF2-40B4-BE49-F238E27FC236}">
                <a16:creationId xmlns:a16="http://schemas.microsoft.com/office/drawing/2014/main" id="{1E1FB312-67DB-4B8E-B676-8CA7D5F79808}"/>
              </a:ext>
            </a:extLst>
          </p:cNvPr>
          <p:cNvSpPr txBox="1"/>
          <p:nvPr/>
        </p:nvSpPr>
        <p:spPr>
          <a:xfrm>
            <a:off x="2549237" y="4906069"/>
            <a:ext cx="9642763"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626262"/>
                </a:solidFill>
              </a:rPr>
              <a:t>The Ni layer is 500 Å thick with the silicon and top interface roughness set to 5Å rms (</a:t>
            </a:r>
            <a:r>
              <a:rPr lang="el-GR" sz="1600" dirty="0">
                <a:solidFill>
                  <a:srgbClr val="626262"/>
                </a:solidFill>
              </a:rPr>
              <a:t>σ</a:t>
            </a:r>
            <a:r>
              <a:rPr lang="en-GB" sz="1600" dirty="0">
                <a:solidFill>
                  <a:srgbClr val="626262"/>
                </a:solidFill>
              </a:rPr>
              <a:t>=5 Å).</a:t>
            </a:r>
          </a:p>
          <a:p>
            <a:pPr marL="285750" indent="-285750">
              <a:buFont typeface="Arial" panose="020B0604020202020204" pitchFamily="34" charset="0"/>
              <a:buChar char="•"/>
            </a:pPr>
            <a:endParaRPr lang="en-GB" sz="1600" dirty="0">
              <a:solidFill>
                <a:srgbClr val="626262"/>
              </a:solidFill>
            </a:endParaRPr>
          </a:p>
          <a:p>
            <a:pPr marL="285750" indent="-285750">
              <a:buFont typeface="Arial" panose="020B0604020202020204" pitchFamily="34" charset="0"/>
              <a:buChar char="•"/>
            </a:pPr>
            <a:r>
              <a:rPr lang="en-GB" sz="1600" dirty="0">
                <a:solidFill>
                  <a:srgbClr val="626262"/>
                </a:solidFill>
              </a:rPr>
              <a:t>It is much easier to see changes in the SA plot.</a:t>
            </a:r>
          </a:p>
          <a:p>
            <a:pPr marL="285750" indent="-285750">
              <a:buFont typeface="Arial" panose="020B0604020202020204" pitchFamily="34" charset="0"/>
              <a:buChar char="•"/>
            </a:pPr>
            <a:endParaRPr lang="en-GB" sz="1600" dirty="0">
              <a:solidFill>
                <a:srgbClr val="626262"/>
              </a:solidFill>
            </a:endParaRPr>
          </a:p>
          <a:p>
            <a:pPr marL="285750" indent="-285750">
              <a:buFont typeface="Arial" panose="020B0604020202020204" pitchFamily="34" charset="0"/>
              <a:buChar char="•"/>
            </a:pPr>
            <a:r>
              <a:rPr lang="en-GB" sz="1600" dirty="0">
                <a:solidFill>
                  <a:srgbClr val="1E5DF8"/>
                </a:solidFill>
              </a:rPr>
              <a:t>The -0.6</a:t>
            </a:r>
            <a:r>
              <a:rPr lang="el-GR" sz="1600" dirty="0">
                <a:solidFill>
                  <a:srgbClr val="1E5DF8"/>
                </a:solidFill>
              </a:rPr>
              <a:t>μ</a:t>
            </a:r>
            <a:r>
              <a:rPr lang="en-GB" sz="1600" baseline="-25000" dirty="0">
                <a:solidFill>
                  <a:srgbClr val="1E5DF8"/>
                </a:solidFill>
              </a:rPr>
              <a:t>b</a:t>
            </a:r>
            <a:r>
              <a:rPr lang="en-GB" sz="1600" dirty="0">
                <a:solidFill>
                  <a:srgbClr val="1E5DF8"/>
                </a:solidFill>
              </a:rPr>
              <a:t>/atom SLD and SA are both flipped. This is the reverse saturated case the magnetisation of the sample is now antiparallel to the polarisation of the beamline.</a:t>
            </a:r>
          </a:p>
        </p:txBody>
      </p:sp>
      <p:pic>
        <p:nvPicPr>
          <p:cNvPr id="19" name="Picture 18">
            <a:extLst>
              <a:ext uri="{FF2B5EF4-FFF2-40B4-BE49-F238E27FC236}">
                <a16:creationId xmlns:a16="http://schemas.microsoft.com/office/drawing/2014/main" id="{051B73AE-81A8-4239-BEB1-77F87A1DC8EC}"/>
              </a:ext>
            </a:extLst>
          </p:cNvPr>
          <p:cNvPicPr>
            <a:picLocks noChangeAspect="1"/>
          </p:cNvPicPr>
          <p:nvPr/>
        </p:nvPicPr>
        <p:blipFill>
          <a:blip r:embed="rId2"/>
          <a:stretch>
            <a:fillRect/>
          </a:stretch>
        </p:blipFill>
        <p:spPr>
          <a:xfrm>
            <a:off x="0" y="503238"/>
            <a:ext cx="5186323" cy="3960000"/>
          </a:xfrm>
          <a:prstGeom prst="rect">
            <a:avLst/>
          </a:prstGeom>
        </p:spPr>
      </p:pic>
      <p:pic>
        <p:nvPicPr>
          <p:cNvPr id="21" name="Picture 20">
            <a:extLst>
              <a:ext uri="{FF2B5EF4-FFF2-40B4-BE49-F238E27FC236}">
                <a16:creationId xmlns:a16="http://schemas.microsoft.com/office/drawing/2014/main" id="{65150BB2-23AA-452A-B960-E1049276CC6B}"/>
              </a:ext>
            </a:extLst>
          </p:cNvPr>
          <p:cNvPicPr>
            <a:picLocks noChangeAspect="1"/>
          </p:cNvPicPr>
          <p:nvPr/>
        </p:nvPicPr>
        <p:blipFill>
          <a:blip r:embed="rId3"/>
          <a:stretch>
            <a:fillRect/>
          </a:stretch>
        </p:blipFill>
        <p:spPr>
          <a:xfrm>
            <a:off x="4387129" y="503238"/>
            <a:ext cx="5186323" cy="3960000"/>
          </a:xfrm>
          <a:prstGeom prst="rect">
            <a:avLst/>
          </a:prstGeom>
        </p:spPr>
      </p:pic>
      <p:sp>
        <p:nvSpPr>
          <p:cNvPr id="18" name="Title 1">
            <a:extLst>
              <a:ext uri="{FF2B5EF4-FFF2-40B4-BE49-F238E27FC236}">
                <a16:creationId xmlns:a16="http://schemas.microsoft.com/office/drawing/2014/main" id="{949958D1-2708-4B73-AFA0-FDEF89B1C92A}"/>
              </a:ext>
            </a:extLst>
          </p:cNvPr>
          <p:cNvSpPr>
            <a:spLocks noGrp="1"/>
          </p:cNvSpPr>
          <p:nvPr>
            <p:ph type="title"/>
          </p:nvPr>
        </p:nvSpPr>
        <p:spPr>
          <a:xfrm>
            <a:off x="0" y="0"/>
            <a:ext cx="12192000" cy="674255"/>
          </a:xfrm>
        </p:spPr>
        <p:txBody>
          <a:bodyPr>
            <a:normAutofit/>
          </a:bodyPr>
          <a:lstStyle/>
          <a:p>
            <a:pPr algn="l"/>
            <a:r>
              <a:rPr lang="en-GB" sz="3200" b="0" dirty="0"/>
              <a:t>PNR Magnetic SLD:  </a:t>
            </a:r>
            <a:r>
              <a:rPr lang="en-GB" sz="2400" b="0" dirty="0"/>
              <a:t>Magnetic saturation to Negative Magnetic Saturation</a:t>
            </a:r>
            <a:endParaRPr lang="en-GB" b="0" dirty="0"/>
          </a:p>
        </p:txBody>
      </p:sp>
      <p:sp>
        <p:nvSpPr>
          <p:cNvPr id="2" name="Slide Number Placeholder 1">
            <a:extLst>
              <a:ext uri="{FF2B5EF4-FFF2-40B4-BE49-F238E27FC236}">
                <a16:creationId xmlns:a16="http://schemas.microsoft.com/office/drawing/2014/main" id="{2EFED86C-71F5-41BD-BE4B-8C14BE736D5A}"/>
              </a:ext>
            </a:extLst>
          </p:cNvPr>
          <p:cNvSpPr>
            <a:spLocks noGrp="1"/>
          </p:cNvSpPr>
          <p:nvPr>
            <p:ph type="sldNum" sz="quarter" idx="12"/>
          </p:nvPr>
        </p:nvSpPr>
        <p:spPr>
          <a:xfrm>
            <a:off x="9448800" y="6473131"/>
            <a:ext cx="2743200" cy="365125"/>
          </a:xfrm>
        </p:spPr>
        <p:txBody>
          <a:bodyPr/>
          <a:lstStyle/>
          <a:p>
            <a:fld id="{BBAAB195-B577-5546-8349-9DDA93B6129E}" type="slidenum">
              <a:rPr lang="en-US" sz="1800" smtClean="0">
                <a:solidFill>
                  <a:srgbClr val="003088"/>
                </a:solidFill>
              </a:rPr>
              <a:t>51</a:t>
            </a:fld>
            <a:endParaRPr lang="en-US" sz="1800" dirty="0">
              <a:solidFill>
                <a:srgbClr val="003088"/>
              </a:solidFill>
            </a:endParaRPr>
          </a:p>
        </p:txBody>
      </p:sp>
    </p:spTree>
    <p:extLst>
      <p:ext uri="{BB962C8B-B14F-4D97-AF65-F5344CB8AC3E}">
        <p14:creationId xmlns:p14="http://schemas.microsoft.com/office/powerpoint/2010/main" val="956771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012-09EF-4285-B960-08B656D03C1B}"/>
              </a:ext>
            </a:extLst>
          </p:cNvPr>
          <p:cNvSpPr>
            <a:spLocks noGrp="1"/>
          </p:cNvSpPr>
          <p:nvPr>
            <p:ph type="title"/>
          </p:nvPr>
        </p:nvSpPr>
        <p:spPr>
          <a:xfrm>
            <a:off x="0" y="0"/>
            <a:ext cx="11629293" cy="741169"/>
          </a:xfrm>
        </p:spPr>
        <p:txBody>
          <a:bodyPr>
            <a:normAutofit/>
          </a:bodyPr>
          <a:lstStyle/>
          <a:p>
            <a:pPr algn="l"/>
            <a:r>
              <a:rPr lang="en-GB" sz="3200" b="0" dirty="0"/>
              <a:t>PNR :Magnetic Thickness:  </a:t>
            </a:r>
            <a:r>
              <a:rPr lang="en-GB" sz="2400" b="0" dirty="0"/>
              <a:t>Commensurate Ni</a:t>
            </a:r>
            <a:endParaRPr lang="en-GB" b="0" dirty="0"/>
          </a:p>
        </p:txBody>
      </p:sp>
      <p:pic>
        <p:nvPicPr>
          <p:cNvPr id="5" name="Picture 4">
            <a:extLst>
              <a:ext uri="{FF2B5EF4-FFF2-40B4-BE49-F238E27FC236}">
                <a16:creationId xmlns:a16="http://schemas.microsoft.com/office/drawing/2014/main" id="{05EBA5D2-FE2D-4496-859D-7FE18B9E321F}"/>
              </a:ext>
            </a:extLst>
          </p:cNvPr>
          <p:cNvPicPr>
            <a:picLocks noChangeAspect="1"/>
          </p:cNvPicPr>
          <p:nvPr/>
        </p:nvPicPr>
        <p:blipFill>
          <a:blip r:embed="rId2"/>
          <a:stretch>
            <a:fillRect/>
          </a:stretch>
        </p:blipFill>
        <p:spPr>
          <a:xfrm>
            <a:off x="249384" y="625793"/>
            <a:ext cx="4714839" cy="3600000"/>
          </a:xfrm>
          <a:prstGeom prst="rect">
            <a:avLst/>
          </a:prstGeom>
        </p:spPr>
      </p:pic>
      <p:grpSp>
        <p:nvGrpSpPr>
          <p:cNvPr id="10" name="Group 9">
            <a:extLst>
              <a:ext uri="{FF2B5EF4-FFF2-40B4-BE49-F238E27FC236}">
                <a16:creationId xmlns:a16="http://schemas.microsoft.com/office/drawing/2014/main" id="{9DEAEFBE-6783-45B7-A37B-BEBBFADB7D8C}"/>
              </a:ext>
            </a:extLst>
          </p:cNvPr>
          <p:cNvGrpSpPr/>
          <p:nvPr/>
        </p:nvGrpSpPr>
        <p:grpSpPr>
          <a:xfrm>
            <a:off x="249384" y="513532"/>
            <a:ext cx="4714839" cy="3680690"/>
            <a:chOff x="110834" y="2489200"/>
            <a:chExt cx="4714839" cy="3680690"/>
          </a:xfrm>
        </p:grpSpPr>
        <p:sp>
          <p:nvSpPr>
            <p:cNvPr id="9" name="Rectangle 8">
              <a:extLst>
                <a:ext uri="{FF2B5EF4-FFF2-40B4-BE49-F238E27FC236}">
                  <a16:creationId xmlns:a16="http://schemas.microsoft.com/office/drawing/2014/main" id="{6B3A2021-C224-4B6E-8892-0B68432E7DE3}"/>
                </a:ext>
              </a:extLst>
            </p:cNvPr>
            <p:cNvSpPr/>
            <p:nvPr/>
          </p:nvSpPr>
          <p:spPr>
            <a:xfrm>
              <a:off x="369455" y="2604654"/>
              <a:ext cx="4174836" cy="3565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8783EBD-ED70-4B11-B9C9-A4B40FF52BC2}"/>
                </a:ext>
              </a:extLst>
            </p:cNvPr>
            <p:cNvPicPr>
              <a:picLocks noChangeAspect="1"/>
            </p:cNvPicPr>
            <p:nvPr/>
          </p:nvPicPr>
          <p:blipFill>
            <a:blip r:embed="rId3"/>
            <a:stretch>
              <a:fillRect/>
            </a:stretch>
          </p:blipFill>
          <p:spPr>
            <a:xfrm>
              <a:off x="110834" y="2489200"/>
              <a:ext cx="4714839" cy="3600000"/>
            </a:xfrm>
            <a:prstGeom prst="rect">
              <a:avLst/>
            </a:prstGeom>
          </p:spPr>
        </p:pic>
      </p:grpSp>
      <p:pic>
        <p:nvPicPr>
          <p:cNvPr id="8" name="Picture 7">
            <a:extLst>
              <a:ext uri="{FF2B5EF4-FFF2-40B4-BE49-F238E27FC236}">
                <a16:creationId xmlns:a16="http://schemas.microsoft.com/office/drawing/2014/main" id="{C6B05562-9994-49C4-906B-8CEDC02A7041}"/>
              </a:ext>
            </a:extLst>
          </p:cNvPr>
          <p:cNvPicPr>
            <a:picLocks noChangeAspect="1"/>
          </p:cNvPicPr>
          <p:nvPr/>
        </p:nvPicPr>
        <p:blipFill>
          <a:blip r:embed="rId4"/>
          <a:stretch>
            <a:fillRect/>
          </a:stretch>
        </p:blipFill>
        <p:spPr>
          <a:xfrm>
            <a:off x="4329627" y="545103"/>
            <a:ext cx="4714839" cy="3600000"/>
          </a:xfrm>
          <a:prstGeom prst="rect">
            <a:avLst/>
          </a:prstGeom>
        </p:spPr>
      </p:pic>
      <p:grpSp>
        <p:nvGrpSpPr>
          <p:cNvPr id="12" name="Group 11">
            <a:extLst>
              <a:ext uri="{FF2B5EF4-FFF2-40B4-BE49-F238E27FC236}">
                <a16:creationId xmlns:a16="http://schemas.microsoft.com/office/drawing/2014/main" id="{BB2B3890-3647-4CC3-AFF2-90B723F04584}"/>
              </a:ext>
            </a:extLst>
          </p:cNvPr>
          <p:cNvGrpSpPr/>
          <p:nvPr/>
        </p:nvGrpSpPr>
        <p:grpSpPr>
          <a:xfrm>
            <a:off x="9146723" y="1027540"/>
            <a:ext cx="2482570" cy="2046325"/>
            <a:chOff x="451344" y="4503038"/>
            <a:chExt cx="2482570" cy="2046325"/>
          </a:xfrm>
        </p:grpSpPr>
        <p:sp>
          <p:nvSpPr>
            <p:cNvPr id="13" name="Rectangle 12">
              <a:extLst>
                <a:ext uri="{FF2B5EF4-FFF2-40B4-BE49-F238E27FC236}">
                  <a16:creationId xmlns:a16="http://schemas.microsoft.com/office/drawing/2014/main" id="{78B3C6D3-8441-4EB3-BFC5-F65BD5B9214C}"/>
                </a:ext>
              </a:extLst>
            </p:cNvPr>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880377C-106A-4951-AB1D-96C70C56B8AD}"/>
                </a:ext>
              </a:extLst>
            </p:cNvPr>
            <p:cNvSpPr/>
            <p:nvPr/>
          </p:nvSpPr>
          <p:spPr>
            <a:xfrm>
              <a:off x="451344" y="4925608"/>
              <a:ext cx="2376264" cy="975683"/>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BD1D8F9-3ABE-48FB-BD27-0D4EAC682885}"/>
                </a:ext>
              </a:extLst>
            </p:cNvPr>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16" name="TextBox 15">
              <a:extLst>
                <a:ext uri="{FF2B5EF4-FFF2-40B4-BE49-F238E27FC236}">
                  <a16:creationId xmlns:a16="http://schemas.microsoft.com/office/drawing/2014/main" id="{1F51ACA9-7E09-45EC-91C9-5D8963823873}"/>
                </a:ext>
              </a:extLst>
            </p:cNvPr>
            <p:cNvSpPr txBox="1"/>
            <p:nvPr/>
          </p:nvSpPr>
          <p:spPr>
            <a:xfrm>
              <a:off x="917691" y="5239749"/>
              <a:ext cx="2016223" cy="369332"/>
            </a:xfrm>
            <a:prstGeom prst="rect">
              <a:avLst/>
            </a:prstGeom>
            <a:noFill/>
          </p:spPr>
          <p:txBody>
            <a:bodyPr wrap="square" rtlCol="0">
              <a:spAutoFit/>
            </a:bodyPr>
            <a:lstStyle/>
            <a:p>
              <a:r>
                <a:rPr lang="en-GB" dirty="0"/>
                <a:t>Magnetic Ni</a:t>
              </a:r>
            </a:p>
          </p:txBody>
        </p:sp>
        <p:sp>
          <p:nvSpPr>
            <p:cNvPr id="17" name="TextBox 16">
              <a:extLst>
                <a:ext uri="{FF2B5EF4-FFF2-40B4-BE49-F238E27FC236}">
                  <a16:creationId xmlns:a16="http://schemas.microsoft.com/office/drawing/2014/main" id="{5935CBC2-F8FB-4C3C-BA7C-95705C678779}"/>
                </a:ext>
              </a:extLst>
            </p:cNvPr>
            <p:cNvSpPr txBox="1"/>
            <p:nvPr/>
          </p:nvSpPr>
          <p:spPr>
            <a:xfrm>
              <a:off x="1341418" y="4503038"/>
              <a:ext cx="849085" cy="369332"/>
            </a:xfrm>
            <a:prstGeom prst="rect">
              <a:avLst/>
            </a:prstGeom>
            <a:noFill/>
          </p:spPr>
          <p:txBody>
            <a:bodyPr wrap="square" rtlCol="0">
              <a:spAutoFit/>
            </a:bodyPr>
            <a:lstStyle/>
            <a:p>
              <a:r>
                <a:rPr lang="en-GB" dirty="0"/>
                <a:t>Air</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AC59520-D6F8-4A87-A99F-7F626BEBFF84}"/>
                  </a:ext>
                </a:extLst>
              </p:cNvPr>
              <p:cNvSpPr txBox="1"/>
              <p:nvPr/>
            </p:nvSpPr>
            <p:spPr>
              <a:xfrm>
                <a:off x="1136073" y="4194222"/>
                <a:ext cx="11222893"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3088"/>
                    </a:solidFill>
                  </a:rPr>
                  <a:t>The Ni layer is 500 Å thick with the silicon and top interface roughness set to 5Å rms (</a:t>
                </a:r>
                <a:r>
                  <a:rPr lang="el-GR" sz="1600" dirty="0">
                    <a:solidFill>
                      <a:srgbClr val="003088"/>
                    </a:solidFill>
                  </a:rPr>
                  <a:t>σ</a:t>
                </a:r>
                <a:r>
                  <a:rPr lang="en-GB" sz="1600" dirty="0">
                    <a:solidFill>
                      <a:srgbClr val="003088"/>
                    </a:solidFill>
                  </a:rPr>
                  <a:t>=5 Å).</a:t>
                </a:r>
              </a:p>
              <a:p>
                <a:pPr marL="285750" indent="-285750">
                  <a:buFont typeface="Arial" panose="020B0604020202020204" pitchFamily="34" charset="0"/>
                  <a:buChar char="•"/>
                </a:pPr>
                <a:endParaRPr lang="en-GB" sz="1600" dirty="0">
                  <a:solidFill>
                    <a:srgbClr val="003088"/>
                  </a:solidFill>
                </a:endParaRPr>
              </a:p>
              <a:p>
                <a:pPr marL="285750" indent="-285750">
                  <a:buFont typeface="Arial" panose="020B0604020202020204" pitchFamily="34" charset="0"/>
                  <a:buChar char="•"/>
                </a:pPr>
                <a:r>
                  <a:rPr lang="en-GB" sz="1600" dirty="0">
                    <a:solidFill>
                      <a:srgbClr val="003088"/>
                    </a:solidFill>
                  </a:rPr>
                  <a:t>The magnetism in the Ni is set to 0.6 </a:t>
                </a:r>
                <a14:m>
                  <m:oMath xmlns:m="http://schemas.openxmlformats.org/officeDocument/2006/math">
                    <m:r>
                      <m:rPr>
                        <m:sty m:val="p"/>
                      </m:rPr>
                      <a:rPr lang="el-GR" sz="1600" i="1" dirty="0">
                        <a:solidFill>
                          <a:srgbClr val="003088"/>
                        </a:solidFill>
                        <a:latin typeface="Cambria Math" panose="02040503050406030204" pitchFamily="18" charset="0"/>
                      </a:rPr>
                      <m:t>μ</m:t>
                    </m:r>
                  </m:oMath>
                </a14:m>
                <a:r>
                  <a:rPr lang="en-GB" sz="1600" baseline="-25000" dirty="0">
                    <a:solidFill>
                      <a:srgbClr val="003088"/>
                    </a:solidFill>
                  </a:rPr>
                  <a:t>b</a:t>
                </a:r>
                <a:r>
                  <a:rPr lang="en-GB" sz="1600" dirty="0">
                    <a:solidFill>
                      <a:srgbClr val="003088"/>
                    </a:solidFill>
                  </a:rPr>
                  <a:t>/atom, the saturated case.</a:t>
                </a:r>
              </a:p>
              <a:p>
                <a:pPr marL="285750" indent="-285750">
                  <a:buFont typeface="Arial" panose="020B0604020202020204" pitchFamily="34" charset="0"/>
                  <a:buChar char="•"/>
                </a:pPr>
                <a:endParaRPr lang="en-GB" sz="1600" dirty="0">
                  <a:solidFill>
                    <a:srgbClr val="003088"/>
                  </a:solidFill>
                </a:endParaRPr>
              </a:p>
              <a:p>
                <a:pPr marL="285750" indent="-285750">
                  <a:buFont typeface="Arial" panose="020B0604020202020204" pitchFamily="34" charset="0"/>
                  <a:buChar char="•"/>
                </a:pPr>
                <a:r>
                  <a:rPr lang="en-GB" sz="1600" dirty="0">
                    <a:solidFill>
                      <a:srgbClr val="003088"/>
                    </a:solidFill>
                  </a:rPr>
                  <a:t>The edges of the magnetism are commensurate with the Ni nuclear structure, matching the thickness.</a:t>
                </a:r>
              </a:p>
            </p:txBody>
          </p:sp>
        </mc:Choice>
        <mc:Fallback xmlns="">
          <p:sp>
            <p:nvSpPr>
              <p:cNvPr id="28" name="TextBox 27">
                <a:extLst>
                  <a:ext uri="{FF2B5EF4-FFF2-40B4-BE49-F238E27FC236}">
                    <a16:creationId xmlns:a16="http://schemas.microsoft.com/office/drawing/2014/main" id="{9AC59520-D6F8-4A87-A99F-7F626BEBFF84}"/>
                  </a:ext>
                </a:extLst>
              </p:cNvPr>
              <p:cNvSpPr txBox="1">
                <a:spLocks noRot="1" noChangeAspect="1" noMove="1" noResize="1" noEditPoints="1" noAdjustHandles="1" noChangeArrowheads="1" noChangeShapeType="1" noTextEdit="1"/>
              </p:cNvSpPr>
              <p:nvPr/>
            </p:nvSpPr>
            <p:spPr>
              <a:xfrm>
                <a:off x="1136073" y="4194222"/>
                <a:ext cx="11222893" cy="1323439"/>
              </a:xfrm>
              <a:prstGeom prst="rect">
                <a:avLst/>
              </a:prstGeom>
              <a:blipFill>
                <a:blip r:embed="rId5"/>
                <a:stretch>
                  <a:fillRect l="-217" t="-1382" b="-5069"/>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745B708C-CD54-48B8-80F9-38B821B90D0E}"/>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52</a:t>
            </a:fld>
            <a:endParaRPr lang="en-US" sz="1800" dirty="0">
              <a:solidFill>
                <a:srgbClr val="003088"/>
              </a:solidFill>
            </a:endParaRPr>
          </a:p>
        </p:txBody>
      </p:sp>
    </p:spTree>
    <p:extLst>
      <p:ext uri="{BB962C8B-B14F-4D97-AF65-F5344CB8AC3E}">
        <p14:creationId xmlns:p14="http://schemas.microsoft.com/office/powerpoint/2010/main" val="8745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012-09EF-4285-B960-08B656D03C1B}"/>
              </a:ext>
            </a:extLst>
          </p:cNvPr>
          <p:cNvSpPr>
            <a:spLocks noGrp="1"/>
          </p:cNvSpPr>
          <p:nvPr>
            <p:ph type="title"/>
          </p:nvPr>
        </p:nvSpPr>
        <p:spPr>
          <a:xfrm>
            <a:off x="27708" y="0"/>
            <a:ext cx="12256655" cy="701964"/>
          </a:xfrm>
        </p:spPr>
        <p:txBody>
          <a:bodyPr>
            <a:normAutofit/>
          </a:bodyPr>
          <a:lstStyle/>
          <a:p>
            <a:pPr algn="l"/>
            <a:r>
              <a:rPr lang="en-GB" sz="3200" b="0" dirty="0"/>
              <a:t>PNR Magnetic Thickness:  </a:t>
            </a:r>
            <a:r>
              <a:rPr lang="en-GB" sz="2400" b="0" dirty="0"/>
              <a:t>Bottom magnetic dead-layer</a:t>
            </a:r>
            <a:endParaRPr lang="en-GB" b="0" dirty="0"/>
          </a:p>
        </p:txBody>
      </p:sp>
      <p:grpSp>
        <p:nvGrpSpPr>
          <p:cNvPr id="12" name="Group 11">
            <a:extLst>
              <a:ext uri="{FF2B5EF4-FFF2-40B4-BE49-F238E27FC236}">
                <a16:creationId xmlns:a16="http://schemas.microsoft.com/office/drawing/2014/main" id="{BB2B3890-3647-4CC3-AFF2-90B723F04584}"/>
              </a:ext>
            </a:extLst>
          </p:cNvPr>
          <p:cNvGrpSpPr/>
          <p:nvPr/>
        </p:nvGrpSpPr>
        <p:grpSpPr>
          <a:xfrm>
            <a:off x="9174432" y="1119904"/>
            <a:ext cx="2376264" cy="2046325"/>
            <a:chOff x="451344" y="4503038"/>
            <a:chExt cx="2376264" cy="2046325"/>
          </a:xfrm>
        </p:grpSpPr>
        <p:sp>
          <p:nvSpPr>
            <p:cNvPr id="13" name="Rectangle 12">
              <a:extLst>
                <a:ext uri="{FF2B5EF4-FFF2-40B4-BE49-F238E27FC236}">
                  <a16:creationId xmlns:a16="http://schemas.microsoft.com/office/drawing/2014/main" id="{78B3C6D3-8441-4EB3-BFC5-F65BD5B9214C}"/>
                </a:ext>
              </a:extLst>
            </p:cNvPr>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880377C-106A-4951-AB1D-96C70C56B8AD}"/>
                </a:ext>
              </a:extLst>
            </p:cNvPr>
            <p:cNvSpPr/>
            <p:nvPr/>
          </p:nvSpPr>
          <p:spPr>
            <a:xfrm>
              <a:off x="451344" y="4934845"/>
              <a:ext cx="2376264" cy="775854"/>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BD1D8F9-3ABE-48FB-BD27-0D4EAC682885}"/>
                </a:ext>
              </a:extLst>
            </p:cNvPr>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16" name="TextBox 15">
              <a:extLst>
                <a:ext uri="{FF2B5EF4-FFF2-40B4-BE49-F238E27FC236}">
                  <a16:creationId xmlns:a16="http://schemas.microsoft.com/office/drawing/2014/main" id="{1F51ACA9-7E09-45EC-91C9-5D8963823873}"/>
                </a:ext>
              </a:extLst>
            </p:cNvPr>
            <p:cNvSpPr txBox="1"/>
            <p:nvPr/>
          </p:nvSpPr>
          <p:spPr>
            <a:xfrm>
              <a:off x="917691" y="5027313"/>
              <a:ext cx="1424385" cy="369332"/>
            </a:xfrm>
            <a:prstGeom prst="rect">
              <a:avLst/>
            </a:prstGeom>
            <a:noFill/>
          </p:spPr>
          <p:txBody>
            <a:bodyPr wrap="square" rtlCol="0">
              <a:spAutoFit/>
            </a:bodyPr>
            <a:lstStyle/>
            <a:p>
              <a:r>
                <a:rPr lang="en-GB" dirty="0"/>
                <a:t>Magnetic Ni</a:t>
              </a:r>
            </a:p>
          </p:txBody>
        </p:sp>
        <p:sp>
          <p:nvSpPr>
            <p:cNvPr id="17" name="TextBox 16">
              <a:extLst>
                <a:ext uri="{FF2B5EF4-FFF2-40B4-BE49-F238E27FC236}">
                  <a16:creationId xmlns:a16="http://schemas.microsoft.com/office/drawing/2014/main" id="{5935CBC2-F8FB-4C3C-BA7C-95705C678779}"/>
                </a:ext>
              </a:extLst>
            </p:cNvPr>
            <p:cNvSpPr txBox="1"/>
            <p:nvPr/>
          </p:nvSpPr>
          <p:spPr>
            <a:xfrm>
              <a:off x="1341418" y="4503038"/>
              <a:ext cx="849085" cy="369332"/>
            </a:xfrm>
            <a:prstGeom prst="rect">
              <a:avLst/>
            </a:prstGeom>
            <a:noFill/>
          </p:spPr>
          <p:txBody>
            <a:bodyPr wrap="square" rtlCol="0">
              <a:spAutoFit/>
            </a:bodyPr>
            <a:lstStyle/>
            <a:p>
              <a:r>
                <a:rPr lang="en-GB" dirty="0"/>
                <a:t>Air</a:t>
              </a:r>
            </a:p>
          </p:txBody>
        </p:sp>
      </p:grpSp>
      <p:sp>
        <p:nvSpPr>
          <p:cNvPr id="18" name="TextBox 17">
            <a:extLst>
              <a:ext uri="{FF2B5EF4-FFF2-40B4-BE49-F238E27FC236}">
                <a16:creationId xmlns:a16="http://schemas.microsoft.com/office/drawing/2014/main" id="{A6444F89-7D58-4DD7-88CB-B3FF0F188771}"/>
              </a:ext>
            </a:extLst>
          </p:cNvPr>
          <p:cNvSpPr txBox="1"/>
          <p:nvPr/>
        </p:nvSpPr>
        <p:spPr>
          <a:xfrm>
            <a:off x="1699491" y="4158545"/>
            <a:ext cx="10051890"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3088"/>
                </a:solidFill>
              </a:rPr>
              <a:t>The Ni layer is 500 Å thick with the silicon and top interface roughness set to 5Å rms (</a:t>
            </a:r>
            <a:r>
              <a:rPr lang="el-GR" sz="1600" dirty="0">
                <a:solidFill>
                  <a:srgbClr val="003088"/>
                </a:solidFill>
              </a:rPr>
              <a:t>σ</a:t>
            </a:r>
            <a:r>
              <a:rPr lang="en-GB" sz="1600" dirty="0">
                <a:solidFill>
                  <a:srgbClr val="003088"/>
                </a:solidFill>
              </a:rPr>
              <a:t>=5 Å).</a:t>
            </a:r>
          </a:p>
          <a:p>
            <a:pPr marL="285750" indent="-285750">
              <a:buFont typeface="Arial" panose="020B0604020202020204" pitchFamily="34" charset="0"/>
              <a:buChar char="•"/>
            </a:pPr>
            <a:endParaRPr lang="en-GB" sz="1600" dirty="0">
              <a:solidFill>
                <a:srgbClr val="003088"/>
              </a:solidFill>
            </a:endParaRPr>
          </a:p>
          <a:p>
            <a:pPr marL="285750" indent="-285750">
              <a:buFont typeface="Arial" panose="020B0604020202020204" pitchFamily="34" charset="0"/>
              <a:buChar char="•"/>
            </a:pPr>
            <a:r>
              <a:rPr lang="en-GB" sz="1600" dirty="0">
                <a:solidFill>
                  <a:srgbClr val="003088"/>
                </a:solidFill>
              </a:rPr>
              <a:t>50 Å magnetic dead-layer at the bottom interface with the silicon substrate.</a:t>
            </a:r>
          </a:p>
          <a:p>
            <a:pPr marL="285750" indent="-285750">
              <a:buFont typeface="Arial" panose="020B0604020202020204" pitchFamily="34" charset="0"/>
              <a:buChar char="•"/>
            </a:pPr>
            <a:endParaRPr lang="en-GB" sz="1600" dirty="0">
              <a:solidFill>
                <a:srgbClr val="003088"/>
              </a:solidFill>
            </a:endParaRPr>
          </a:p>
          <a:p>
            <a:pPr marL="285750" indent="-285750">
              <a:buFont typeface="Arial" panose="020B0604020202020204" pitchFamily="34" charset="0"/>
              <a:buChar char="•"/>
            </a:pPr>
            <a:r>
              <a:rPr lang="en-GB" sz="1600" dirty="0">
                <a:solidFill>
                  <a:srgbClr val="003088"/>
                </a:solidFill>
              </a:rPr>
              <a:t>The splitting in the PNR is modulated by a long range envelope function from the thinner dead-layer.</a:t>
            </a:r>
          </a:p>
        </p:txBody>
      </p:sp>
      <p:pic>
        <p:nvPicPr>
          <p:cNvPr id="4" name="Picture 3">
            <a:extLst>
              <a:ext uri="{FF2B5EF4-FFF2-40B4-BE49-F238E27FC236}">
                <a16:creationId xmlns:a16="http://schemas.microsoft.com/office/drawing/2014/main" id="{E42DD72D-5365-4230-804C-F9CB9BAB7BEB}"/>
              </a:ext>
            </a:extLst>
          </p:cNvPr>
          <p:cNvPicPr>
            <a:picLocks noChangeAspect="1"/>
          </p:cNvPicPr>
          <p:nvPr/>
        </p:nvPicPr>
        <p:blipFill>
          <a:blip r:embed="rId2"/>
          <a:stretch>
            <a:fillRect/>
          </a:stretch>
        </p:blipFill>
        <p:spPr>
          <a:xfrm>
            <a:off x="110838" y="401637"/>
            <a:ext cx="4714839" cy="3600000"/>
          </a:xfrm>
          <a:prstGeom prst="rect">
            <a:avLst/>
          </a:prstGeom>
        </p:spPr>
      </p:pic>
      <p:pic>
        <p:nvPicPr>
          <p:cNvPr id="20" name="Picture 19">
            <a:extLst>
              <a:ext uri="{FF2B5EF4-FFF2-40B4-BE49-F238E27FC236}">
                <a16:creationId xmlns:a16="http://schemas.microsoft.com/office/drawing/2014/main" id="{8B43005A-ED5E-4167-96B0-A5774EFDAC27}"/>
              </a:ext>
            </a:extLst>
          </p:cNvPr>
          <p:cNvPicPr>
            <a:picLocks noChangeAspect="1"/>
          </p:cNvPicPr>
          <p:nvPr/>
        </p:nvPicPr>
        <p:blipFill>
          <a:blip r:embed="rId3"/>
          <a:stretch>
            <a:fillRect/>
          </a:stretch>
        </p:blipFill>
        <p:spPr>
          <a:xfrm>
            <a:off x="4232981" y="558545"/>
            <a:ext cx="4714839" cy="3600000"/>
          </a:xfrm>
          <a:prstGeom prst="rect">
            <a:avLst/>
          </a:prstGeom>
        </p:spPr>
      </p:pic>
      <p:grpSp>
        <p:nvGrpSpPr>
          <p:cNvPr id="24" name="Group 23">
            <a:extLst>
              <a:ext uri="{FF2B5EF4-FFF2-40B4-BE49-F238E27FC236}">
                <a16:creationId xmlns:a16="http://schemas.microsoft.com/office/drawing/2014/main" id="{4BD53536-B9C2-499E-8B15-BD4E20967526}"/>
              </a:ext>
            </a:extLst>
          </p:cNvPr>
          <p:cNvGrpSpPr/>
          <p:nvPr/>
        </p:nvGrpSpPr>
        <p:grpSpPr>
          <a:xfrm>
            <a:off x="110838" y="439226"/>
            <a:ext cx="4714839" cy="3600000"/>
            <a:chOff x="1136073" y="909639"/>
            <a:chExt cx="4714839" cy="3600000"/>
          </a:xfrm>
        </p:grpSpPr>
        <p:sp>
          <p:nvSpPr>
            <p:cNvPr id="23" name="Rectangle 22">
              <a:extLst>
                <a:ext uri="{FF2B5EF4-FFF2-40B4-BE49-F238E27FC236}">
                  <a16:creationId xmlns:a16="http://schemas.microsoft.com/office/drawing/2014/main" id="{A6034D73-B114-41C6-9BE0-BD236D9CE561}"/>
                </a:ext>
              </a:extLst>
            </p:cNvPr>
            <p:cNvSpPr/>
            <p:nvPr/>
          </p:nvSpPr>
          <p:spPr>
            <a:xfrm>
              <a:off x="1228435" y="1099127"/>
              <a:ext cx="4359564" cy="3241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8B742343-AE17-4CA6-B85F-95DD836AEFF9}"/>
                </a:ext>
              </a:extLst>
            </p:cNvPr>
            <p:cNvPicPr>
              <a:picLocks noChangeAspect="1"/>
            </p:cNvPicPr>
            <p:nvPr/>
          </p:nvPicPr>
          <p:blipFill>
            <a:blip r:embed="rId4"/>
            <a:stretch>
              <a:fillRect/>
            </a:stretch>
          </p:blipFill>
          <p:spPr>
            <a:xfrm>
              <a:off x="1136073" y="909639"/>
              <a:ext cx="4714839" cy="3600000"/>
            </a:xfrm>
            <a:prstGeom prst="rect">
              <a:avLst/>
            </a:prstGeom>
          </p:spPr>
        </p:pic>
      </p:grpSp>
      <p:sp>
        <p:nvSpPr>
          <p:cNvPr id="25" name="Rectangle 24">
            <a:extLst>
              <a:ext uri="{FF2B5EF4-FFF2-40B4-BE49-F238E27FC236}">
                <a16:creationId xmlns:a16="http://schemas.microsoft.com/office/drawing/2014/main" id="{7EB7A692-8A49-418B-B2F6-2A03E19C72CF}"/>
              </a:ext>
            </a:extLst>
          </p:cNvPr>
          <p:cNvSpPr/>
          <p:nvPr/>
        </p:nvSpPr>
        <p:spPr>
          <a:xfrm>
            <a:off x="9171710" y="2336800"/>
            <a:ext cx="2383605" cy="221673"/>
          </a:xfrm>
          <a:prstGeom prst="rect">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3D8D932D-8D44-40F0-9019-D5086BFBBA33}"/>
              </a:ext>
            </a:extLst>
          </p:cNvPr>
          <p:cNvCxnSpPr/>
          <p:nvPr/>
        </p:nvCxnSpPr>
        <p:spPr>
          <a:xfrm flipH="1">
            <a:off x="9190181" y="2336799"/>
            <a:ext cx="235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C3C35D3-633A-4D70-8A36-C182092A6402}"/>
              </a:ext>
            </a:extLst>
          </p:cNvPr>
          <p:cNvSpPr txBox="1"/>
          <p:nvPr/>
        </p:nvSpPr>
        <p:spPr>
          <a:xfrm>
            <a:off x="9488383" y="2286106"/>
            <a:ext cx="1927766" cy="323165"/>
          </a:xfrm>
          <a:prstGeom prst="rect">
            <a:avLst/>
          </a:prstGeom>
          <a:noFill/>
        </p:spPr>
        <p:txBody>
          <a:bodyPr wrap="square" rtlCol="0">
            <a:spAutoFit/>
          </a:bodyPr>
          <a:lstStyle/>
          <a:p>
            <a:r>
              <a:rPr lang="en-GB" sz="1500" dirty="0"/>
              <a:t>Non- magnetic Ni</a:t>
            </a:r>
          </a:p>
        </p:txBody>
      </p:sp>
      <p:sp>
        <p:nvSpPr>
          <p:cNvPr id="3" name="Slide Number Placeholder 2">
            <a:extLst>
              <a:ext uri="{FF2B5EF4-FFF2-40B4-BE49-F238E27FC236}">
                <a16:creationId xmlns:a16="http://schemas.microsoft.com/office/drawing/2014/main" id="{067B9356-1704-488E-8AAA-ABBB29445B49}"/>
              </a:ext>
            </a:extLst>
          </p:cNvPr>
          <p:cNvSpPr>
            <a:spLocks noGrp="1"/>
          </p:cNvSpPr>
          <p:nvPr>
            <p:ph type="sldNum" sz="quarter" idx="12"/>
          </p:nvPr>
        </p:nvSpPr>
        <p:spPr>
          <a:xfrm>
            <a:off x="9448800" y="6483440"/>
            <a:ext cx="2743200" cy="365125"/>
          </a:xfrm>
        </p:spPr>
        <p:txBody>
          <a:bodyPr/>
          <a:lstStyle/>
          <a:p>
            <a:fld id="{BBAAB195-B577-5546-8349-9DDA93B6129E}" type="slidenum">
              <a:rPr lang="en-US" sz="1800" smtClean="0">
                <a:solidFill>
                  <a:srgbClr val="003088"/>
                </a:solidFill>
              </a:rPr>
              <a:t>53</a:t>
            </a:fld>
            <a:endParaRPr lang="en-US" sz="1800" dirty="0">
              <a:solidFill>
                <a:srgbClr val="003088"/>
              </a:solidFill>
            </a:endParaRPr>
          </a:p>
        </p:txBody>
      </p:sp>
    </p:spTree>
    <p:extLst>
      <p:ext uri="{BB962C8B-B14F-4D97-AF65-F5344CB8AC3E}">
        <p14:creationId xmlns:p14="http://schemas.microsoft.com/office/powerpoint/2010/main" val="73349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012-09EF-4285-B960-08B656D03C1B}"/>
              </a:ext>
            </a:extLst>
          </p:cNvPr>
          <p:cNvSpPr>
            <a:spLocks noGrp="1"/>
          </p:cNvSpPr>
          <p:nvPr>
            <p:ph type="title"/>
          </p:nvPr>
        </p:nvSpPr>
        <p:spPr>
          <a:xfrm>
            <a:off x="18473" y="0"/>
            <a:ext cx="9144000" cy="766618"/>
          </a:xfrm>
        </p:spPr>
        <p:txBody>
          <a:bodyPr/>
          <a:lstStyle/>
          <a:p>
            <a:pPr algn="l"/>
            <a:r>
              <a:rPr lang="en-GB" sz="3200" b="0" dirty="0"/>
              <a:t>PNR Magnetic Thickness:  </a:t>
            </a:r>
            <a:r>
              <a:rPr lang="en-GB" sz="2400" b="0" dirty="0"/>
              <a:t>Top magnetic dead-layer</a:t>
            </a:r>
            <a:endParaRPr lang="en-GB" b="0" dirty="0"/>
          </a:p>
        </p:txBody>
      </p:sp>
      <p:grpSp>
        <p:nvGrpSpPr>
          <p:cNvPr id="12" name="Group 11">
            <a:extLst>
              <a:ext uri="{FF2B5EF4-FFF2-40B4-BE49-F238E27FC236}">
                <a16:creationId xmlns:a16="http://schemas.microsoft.com/office/drawing/2014/main" id="{BB2B3890-3647-4CC3-AFF2-90B723F04584}"/>
              </a:ext>
            </a:extLst>
          </p:cNvPr>
          <p:cNvGrpSpPr/>
          <p:nvPr/>
        </p:nvGrpSpPr>
        <p:grpSpPr>
          <a:xfrm>
            <a:off x="8893062" y="1055250"/>
            <a:ext cx="2376264" cy="1990906"/>
            <a:chOff x="451344" y="4558457"/>
            <a:chExt cx="2376264" cy="1990906"/>
          </a:xfrm>
        </p:grpSpPr>
        <p:sp>
          <p:nvSpPr>
            <p:cNvPr id="13" name="Rectangle 12">
              <a:extLst>
                <a:ext uri="{FF2B5EF4-FFF2-40B4-BE49-F238E27FC236}">
                  <a16:creationId xmlns:a16="http://schemas.microsoft.com/office/drawing/2014/main" id="{78B3C6D3-8441-4EB3-BFC5-F65BD5B9214C}"/>
                </a:ext>
              </a:extLst>
            </p:cNvPr>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880377C-106A-4951-AB1D-96C70C56B8AD}"/>
                </a:ext>
              </a:extLst>
            </p:cNvPr>
            <p:cNvSpPr/>
            <p:nvPr/>
          </p:nvSpPr>
          <p:spPr>
            <a:xfrm>
              <a:off x="451344" y="5110336"/>
              <a:ext cx="2376264" cy="775854"/>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BD1D8F9-3ABE-48FB-BD27-0D4EAC682885}"/>
                </a:ext>
              </a:extLst>
            </p:cNvPr>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16" name="TextBox 15">
              <a:extLst>
                <a:ext uri="{FF2B5EF4-FFF2-40B4-BE49-F238E27FC236}">
                  <a16:creationId xmlns:a16="http://schemas.microsoft.com/office/drawing/2014/main" id="{1F51ACA9-7E09-45EC-91C9-5D8963823873}"/>
                </a:ext>
              </a:extLst>
            </p:cNvPr>
            <p:cNvSpPr txBox="1"/>
            <p:nvPr/>
          </p:nvSpPr>
          <p:spPr>
            <a:xfrm>
              <a:off x="917691" y="5424477"/>
              <a:ext cx="1424385" cy="369332"/>
            </a:xfrm>
            <a:prstGeom prst="rect">
              <a:avLst/>
            </a:prstGeom>
            <a:noFill/>
          </p:spPr>
          <p:txBody>
            <a:bodyPr wrap="square" rtlCol="0">
              <a:spAutoFit/>
            </a:bodyPr>
            <a:lstStyle/>
            <a:p>
              <a:r>
                <a:rPr lang="en-GB" dirty="0"/>
                <a:t>Magnetic Ni</a:t>
              </a:r>
            </a:p>
          </p:txBody>
        </p:sp>
        <p:sp>
          <p:nvSpPr>
            <p:cNvPr id="17" name="TextBox 16">
              <a:extLst>
                <a:ext uri="{FF2B5EF4-FFF2-40B4-BE49-F238E27FC236}">
                  <a16:creationId xmlns:a16="http://schemas.microsoft.com/office/drawing/2014/main" id="{5935CBC2-F8FB-4C3C-BA7C-95705C678779}"/>
                </a:ext>
              </a:extLst>
            </p:cNvPr>
            <p:cNvSpPr txBox="1"/>
            <p:nvPr/>
          </p:nvSpPr>
          <p:spPr>
            <a:xfrm>
              <a:off x="1387600" y="4558457"/>
              <a:ext cx="849085" cy="369332"/>
            </a:xfrm>
            <a:prstGeom prst="rect">
              <a:avLst/>
            </a:prstGeom>
            <a:noFill/>
          </p:spPr>
          <p:txBody>
            <a:bodyPr wrap="square" rtlCol="0">
              <a:spAutoFit/>
            </a:bodyPr>
            <a:lstStyle/>
            <a:p>
              <a:r>
                <a:rPr lang="en-GB" dirty="0"/>
                <a:t>Air</a:t>
              </a:r>
            </a:p>
          </p:txBody>
        </p:sp>
      </p:grpSp>
      <p:sp>
        <p:nvSpPr>
          <p:cNvPr id="18" name="TextBox 17">
            <a:extLst>
              <a:ext uri="{FF2B5EF4-FFF2-40B4-BE49-F238E27FC236}">
                <a16:creationId xmlns:a16="http://schemas.microsoft.com/office/drawing/2014/main" id="{A6444F89-7D58-4DD7-88CB-B3FF0F188771}"/>
              </a:ext>
            </a:extLst>
          </p:cNvPr>
          <p:cNvSpPr txBox="1"/>
          <p:nvPr/>
        </p:nvSpPr>
        <p:spPr>
          <a:xfrm>
            <a:off x="1690255" y="4094643"/>
            <a:ext cx="9929090"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3088"/>
                </a:solidFill>
              </a:rPr>
              <a:t>The Ni layer is 500 Å thick with the silicon and top interface roughness set to 5Å rms (</a:t>
            </a:r>
            <a:r>
              <a:rPr lang="el-GR" dirty="0">
                <a:solidFill>
                  <a:srgbClr val="003088"/>
                </a:solidFill>
              </a:rPr>
              <a:t>σ</a:t>
            </a:r>
            <a:r>
              <a:rPr lang="en-GB" dirty="0">
                <a:solidFill>
                  <a:srgbClr val="003088"/>
                </a:solidFill>
              </a:rPr>
              <a:t>=5 Å).</a:t>
            </a:r>
          </a:p>
          <a:p>
            <a:pPr marL="285750" indent="-285750">
              <a:buFont typeface="Arial" panose="020B0604020202020204" pitchFamily="34" charset="0"/>
              <a:buChar char="•"/>
            </a:pPr>
            <a:endParaRPr lang="en-GB" dirty="0">
              <a:solidFill>
                <a:srgbClr val="003088"/>
              </a:solidFill>
            </a:endParaRPr>
          </a:p>
          <a:p>
            <a:pPr marL="285750" indent="-285750">
              <a:buFont typeface="Arial" panose="020B0604020202020204" pitchFamily="34" charset="0"/>
              <a:buChar char="•"/>
            </a:pPr>
            <a:r>
              <a:rPr lang="en-GB" dirty="0">
                <a:solidFill>
                  <a:srgbClr val="003088"/>
                </a:solidFill>
              </a:rPr>
              <a:t>50 Å magnetic dead-layer at the top interface with the air.</a:t>
            </a:r>
          </a:p>
          <a:p>
            <a:pPr marL="285750" indent="-285750">
              <a:buFont typeface="Arial" panose="020B0604020202020204" pitchFamily="34" charset="0"/>
              <a:buChar char="•"/>
            </a:pPr>
            <a:endParaRPr lang="en-GB" dirty="0">
              <a:solidFill>
                <a:srgbClr val="003088"/>
              </a:solidFill>
            </a:endParaRPr>
          </a:p>
          <a:p>
            <a:pPr marL="285750" indent="-285750">
              <a:buFont typeface="Arial" panose="020B0604020202020204" pitchFamily="34" charset="0"/>
              <a:buChar char="•"/>
            </a:pPr>
            <a:r>
              <a:rPr lang="en-GB" dirty="0">
                <a:solidFill>
                  <a:srgbClr val="003088"/>
                </a:solidFill>
              </a:rPr>
              <a:t>Easy to see using the SA that the envelope function shifts its modulation.</a:t>
            </a:r>
          </a:p>
        </p:txBody>
      </p:sp>
      <p:sp>
        <p:nvSpPr>
          <p:cNvPr id="25" name="Rectangle 24">
            <a:extLst>
              <a:ext uri="{FF2B5EF4-FFF2-40B4-BE49-F238E27FC236}">
                <a16:creationId xmlns:a16="http://schemas.microsoft.com/office/drawing/2014/main" id="{7EB7A692-8A49-418B-B2F6-2A03E19C72CF}"/>
              </a:ext>
            </a:extLst>
          </p:cNvPr>
          <p:cNvSpPr/>
          <p:nvPr/>
        </p:nvSpPr>
        <p:spPr>
          <a:xfrm>
            <a:off x="8890340" y="1385455"/>
            <a:ext cx="2383605" cy="221673"/>
          </a:xfrm>
          <a:prstGeom prst="rect">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3D8D932D-8D44-40F0-9019-D5086BFBBA33}"/>
              </a:ext>
            </a:extLst>
          </p:cNvPr>
          <p:cNvCxnSpPr/>
          <p:nvPr/>
        </p:nvCxnSpPr>
        <p:spPr>
          <a:xfrm flipH="1">
            <a:off x="8908812" y="1616364"/>
            <a:ext cx="235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C3C35D3-633A-4D70-8A36-C182092A6402}"/>
              </a:ext>
            </a:extLst>
          </p:cNvPr>
          <p:cNvSpPr txBox="1"/>
          <p:nvPr/>
        </p:nvSpPr>
        <p:spPr>
          <a:xfrm>
            <a:off x="9271667" y="1353235"/>
            <a:ext cx="1927766" cy="307777"/>
          </a:xfrm>
          <a:prstGeom prst="rect">
            <a:avLst/>
          </a:prstGeom>
          <a:noFill/>
        </p:spPr>
        <p:txBody>
          <a:bodyPr wrap="square" rtlCol="0">
            <a:spAutoFit/>
          </a:bodyPr>
          <a:lstStyle/>
          <a:p>
            <a:r>
              <a:rPr lang="en-GB" sz="1400" dirty="0"/>
              <a:t>Non- magnetic Ni</a:t>
            </a:r>
          </a:p>
        </p:txBody>
      </p:sp>
      <p:pic>
        <p:nvPicPr>
          <p:cNvPr id="5" name="Picture 4">
            <a:extLst>
              <a:ext uri="{FF2B5EF4-FFF2-40B4-BE49-F238E27FC236}">
                <a16:creationId xmlns:a16="http://schemas.microsoft.com/office/drawing/2014/main" id="{A83434E1-3EDC-408B-9FE7-33EA80720882}"/>
              </a:ext>
            </a:extLst>
          </p:cNvPr>
          <p:cNvPicPr>
            <a:picLocks noChangeAspect="1"/>
          </p:cNvPicPr>
          <p:nvPr/>
        </p:nvPicPr>
        <p:blipFill>
          <a:blip r:embed="rId2"/>
          <a:stretch>
            <a:fillRect/>
          </a:stretch>
        </p:blipFill>
        <p:spPr>
          <a:xfrm>
            <a:off x="4165603" y="401638"/>
            <a:ext cx="4714839" cy="3600000"/>
          </a:xfrm>
          <a:prstGeom prst="rect">
            <a:avLst/>
          </a:prstGeom>
        </p:spPr>
      </p:pic>
      <p:pic>
        <p:nvPicPr>
          <p:cNvPr id="7" name="Picture 6">
            <a:extLst>
              <a:ext uri="{FF2B5EF4-FFF2-40B4-BE49-F238E27FC236}">
                <a16:creationId xmlns:a16="http://schemas.microsoft.com/office/drawing/2014/main" id="{4EE2C1C6-4A17-4506-9859-F369B313C314}"/>
              </a:ext>
            </a:extLst>
          </p:cNvPr>
          <p:cNvPicPr>
            <a:picLocks noChangeAspect="1"/>
          </p:cNvPicPr>
          <p:nvPr/>
        </p:nvPicPr>
        <p:blipFill>
          <a:blip r:embed="rId3"/>
          <a:stretch>
            <a:fillRect/>
          </a:stretch>
        </p:blipFill>
        <p:spPr>
          <a:xfrm>
            <a:off x="64320" y="401638"/>
            <a:ext cx="4714839" cy="3600000"/>
          </a:xfrm>
          <a:prstGeom prst="rect">
            <a:avLst/>
          </a:prstGeom>
        </p:spPr>
      </p:pic>
      <p:grpSp>
        <p:nvGrpSpPr>
          <p:cNvPr id="11" name="Group 10">
            <a:extLst>
              <a:ext uri="{FF2B5EF4-FFF2-40B4-BE49-F238E27FC236}">
                <a16:creationId xmlns:a16="http://schemas.microsoft.com/office/drawing/2014/main" id="{B4AEAE0B-2203-48B9-8EB8-739366B12143}"/>
              </a:ext>
            </a:extLst>
          </p:cNvPr>
          <p:cNvGrpSpPr/>
          <p:nvPr/>
        </p:nvGrpSpPr>
        <p:grpSpPr>
          <a:xfrm>
            <a:off x="214249" y="392400"/>
            <a:ext cx="4714839" cy="3600000"/>
            <a:chOff x="0" y="383165"/>
            <a:chExt cx="4714839" cy="3600000"/>
          </a:xfrm>
        </p:grpSpPr>
        <p:sp>
          <p:nvSpPr>
            <p:cNvPr id="8" name="Rectangle 7">
              <a:extLst>
                <a:ext uri="{FF2B5EF4-FFF2-40B4-BE49-F238E27FC236}">
                  <a16:creationId xmlns:a16="http://schemas.microsoft.com/office/drawing/2014/main" id="{3E3DCD99-3A06-4223-A09C-B9777BA8516B}"/>
                </a:ext>
              </a:extLst>
            </p:cNvPr>
            <p:cNvSpPr/>
            <p:nvPr/>
          </p:nvSpPr>
          <p:spPr>
            <a:xfrm>
              <a:off x="83127" y="581891"/>
              <a:ext cx="4257964" cy="3306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74902A7-6D17-4543-8828-1FC4006A7266}"/>
                </a:ext>
              </a:extLst>
            </p:cNvPr>
            <p:cNvPicPr>
              <a:picLocks noChangeAspect="1"/>
            </p:cNvPicPr>
            <p:nvPr/>
          </p:nvPicPr>
          <p:blipFill>
            <a:blip r:embed="rId4"/>
            <a:stretch>
              <a:fillRect/>
            </a:stretch>
          </p:blipFill>
          <p:spPr>
            <a:xfrm>
              <a:off x="0" y="383165"/>
              <a:ext cx="4714839" cy="3600000"/>
            </a:xfrm>
            <a:prstGeom prst="rect">
              <a:avLst/>
            </a:prstGeom>
          </p:spPr>
        </p:pic>
      </p:grpSp>
      <p:sp>
        <p:nvSpPr>
          <p:cNvPr id="3" name="Slide Number Placeholder 2">
            <a:extLst>
              <a:ext uri="{FF2B5EF4-FFF2-40B4-BE49-F238E27FC236}">
                <a16:creationId xmlns:a16="http://schemas.microsoft.com/office/drawing/2014/main" id="{14B22AC2-7E52-4D8D-A516-0A0C8550354D}"/>
              </a:ext>
            </a:extLst>
          </p:cNvPr>
          <p:cNvSpPr>
            <a:spLocks noGrp="1"/>
          </p:cNvSpPr>
          <p:nvPr>
            <p:ph type="sldNum" sz="quarter" idx="12"/>
          </p:nvPr>
        </p:nvSpPr>
        <p:spPr>
          <a:xfrm>
            <a:off x="9448800" y="6494607"/>
            <a:ext cx="2743200" cy="365125"/>
          </a:xfrm>
        </p:spPr>
        <p:txBody>
          <a:bodyPr/>
          <a:lstStyle/>
          <a:p>
            <a:fld id="{BBAAB195-B577-5546-8349-9DDA93B6129E}" type="slidenum">
              <a:rPr lang="en-US" sz="1800" smtClean="0">
                <a:solidFill>
                  <a:srgbClr val="003088"/>
                </a:solidFill>
              </a:rPr>
              <a:t>54</a:t>
            </a:fld>
            <a:endParaRPr lang="en-US" sz="1800" dirty="0">
              <a:solidFill>
                <a:srgbClr val="003088"/>
              </a:solidFill>
            </a:endParaRPr>
          </a:p>
        </p:txBody>
      </p:sp>
    </p:spTree>
    <p:extLst>
      <p:ext uri="{BB962C8B-B14F-4D97-AF65-F5344CB8AC3E}">
        <p14:creationId xmlns:p14="http://schemas.microsoft.com/office/powerpoint/2010/main" val="272997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012-09EF-4285-B960-08B656D03C1B}"/>
              </a:ext>
            </a:extLst>
          </p:cNvPr>
          <p:cNvSpPr>
            <a:spLocks noGrp="1"/>
          </p:cNvSpPr>
          <p:nvPr>
            <p:ph type="title"/>
          </p:nvPr>
        </p:nvSpPr>
        <p:spPr>
          <a:xfrm>
            <a:off x="18472" y="0"/>
            <a:ext cx="10501745" cy="768816"/>
          </a:xfrm>
        </p:spPr>
        <p:txBody>
          <a:bodyPr>
            <a:normAutofit/>
          </a:bodyPr>
          <a:lstStyle/>
          <a:p>
            <a:pPr algn="l"/>
            <a:r>
              <a:rPr lang="en-GB" sz="3200" b="0" dirty="0"/>
              <a:t>PNR Magnetic Thickness:  </a:t>
            </a:r>
            <a:r>
              <a:rPr lang="en-GB" sz="2400" b="0" dirty="0"/>
              <a:t>Top and bottom dead-layers</a:t>
            </a:r>
            <a:endParaRPr lang="en-GB" b="0" dirty="0"/>
          </a:p>
        </p:txBody>
      </p:sp>
      <p:grpSp>
        <p:nvGrpSpPr>
          <p:cNvPr id="12" name="Group 11">
            <a:extLst>
              <a:ext uri="{FF2B5EF4-FFF2-40B4-BE49-F238E27FC236}">
                <a16:creationId xmlns:a16="http://schemas.microsoft.com/office/drawing/2014/main" id="{BB2B3890-3647-4CC3-AFF2-90B723F04584}"/>
              </a:ext>
            </a:extLst>
          </p:cNvPr>
          <p:cNvGrpSpPr/>
          <p:nvPr/>
        </p:nvGrpSpPr>
        <p:grpSpPr>
          <a:xfrm>
            <a:off x="8823450" y="1304631"/>
            <a:ext cx="2376264" cy="1990906"/>
            <a:chOff x="451344" y="4558457"/>
            <a:chExt cx="2376264" cy="1990906"/>
          </a:xfrm>
        </p:grpSpPr>
        <p:sp>
          <p:nvSpPr>
            <p:cNvPr id="13" name="Rectangle 12">
              <a:extLst>
                <a:ext uri="{FF2B5EF4-FFF2-40B4-BE49-F238E27FC236}">
                  <a16:creationId xmlns:a16="http://schemas.microsoft.com/office/drawing/2014/main" id="{78B3C6D3-8441-4EB3-BFC5-F65BD5B9214C}"/>
                </a:ext>
              </a:extLst>
            </p:cNvPr>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880377C-106A-4951-AB1D-96C70C56B8AD}"/>
                </a:ext>
              </a:extLst>
            </p:cNvPr>
            <p:cNvSpPr/>
            <p:nvPr/>
          </p:nvSpPr>
          <p:spPr>
            <a:xfrm>
              <a:off x="451344" y="5110336"/>
              <a:ext cx="2376264" cy="775854"/>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BD1D8F9-3ABE-48FB-BD27-0D4EAC682885}"/>
                </a:ext>
              </a:extLst>
            </p:cNvPr>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16" name="TextBox 15">
              <a:extLst>
                <a:ext uri="{FF2B5EF4-FFF2-40B4-BE49-F238E27FC236}">
                  <a16:creationId xmlns:a16="http://schemas.microsoft.com/office/drawing/2014/main" id="{1F51ACA9-7E09-45EC-91C9-5D8963823873}"/>
                </a:ext>
              </a:extLst>
            </p:cNvPr>
            <p:cNvSpPr txBox="1"/>
            <p:nvPr/>
          </p:nvSpPr>
          <p:spPr>
            <a:xfrm>
              <a:off x="917691" y="5212040"/>
              <a:ext cx="1424385" cy="369332"/>
            </a:xfrm>
            <a:prstGeom prst="rect">
              <a:avLst/>
            </a:prstGeom>
            <a:noFill/>
          </p:spPr>
          <p:txBody>
            <a:bodyPr wrap="square" rtlCol="0">
              <a:spAutoFit/>
            </a:bodyPr>
            <a:lstStyle/>
            <a:p>
              <a:r>
                <a:rPr lang="en-GB" dirty="0"/>
                <a:t>Magnetic Ni</a:t>
              </a:r>
            </a:p>
          </p:txBody>
        </p:sp>
        <p:sp>
          <p:nvSpPr>
            <p:cNvPr id="17" name="TextBox 16">
              <a:extLst>
                <a:ext uri="{FF2B5EF4-FFF2-40B4-BE49-F238E27FC236}">
                  <a16:creationId xmlns:a16="http://schemas.microsoft.com/office/drawing/2014/main" id="{5935CBC2-F8FB-4C3C-BA7C-95705C678779}"/>
                </a:ext>
              </a:extLst>
            </p:cNvPr>
            <p:cNvSpPr txBox="1"/>
            <p:nvPr/>
          </p:nvSpPr>
          <p:spPr>
            <a:xfrm>
              <a:off x="1387600" y="4558457"/>
              <a:ext cx="849085" cy="369332"/>
            </a:xfrm>
            <a:prstGeom prst="rect">
              <a:avLst/>
            </a:prstGeom>
            <a:noFill/>
          </p:spPr>
          <p:txBody>
            <a:bodyPr wrap="square" rtlCol="0">
              <a:spAutoFit/>
            </a:bodyPr>
            <a:lstStyle/>
            <a:p>
              <a:r>
                <a:rPr lang="en-GB" dirty="0"/>
                <a:t>Air</a:t>
              </a:r>
            </a:p>
          </p:txBody>
        </p:sp>
      </p:grpSp>
      <p:sp>
        <p:nvSpPr>
          <p:cNvPr id="18" name="TextBox 17">
            <a:extLst>
              <a:ext uri="{FF2B5EF4-FFF2-40B4-BE49-F238E27FC236}">
                <a16:creationId xmlns:a16="http://schemas.microsoft.com/office/drawing/2014/main" id="{A6444F89-7D58-4DD7-88CB-B3FF0F188771}"/>
              </a:ext>
            </a:extLst>
          </p:cNvPr>
          <p:cNvSpPr txBox="1"/>
          <p:nvPr/>
        </p:nvSpPr>
        <p:spPr>
          <a:xfrm>
            <a:off x="2288111" y="4133770"/>
            <a:ext cx="9748176" cy="2554545"/>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3088"/>
                </a:solidFill>
              </a:rPr>
              <a:t>The Ni layer is 500 Å thick with Silicon and top interface roughness of 5Å (</a:t>
            </a:r>
            <a:r>
              <a:rPr lang="el-GR" sz="1600" dirty="0">
                <a:solidFill>
                  <a:srgbClr val="003088"/>
                </a:solidFill>
              </a:rPr>
              <a:t>σ</a:t>
            </a:r>
            <a:r>
              <a:rPr lang="en-GB" sz="1600" dirty="0">
                <a:solidFill>
                  <a:srgbClr val="003088"/>
                </a:solidFill>
              </a:rPr>
              <a:t>=5 Å).</a:t>
            </a:r>
          </a:p>
          <a:p>
            <a:pPr marL="285750" indent="-285750">
              <a:buFont typeface="Arial" panose="020B0604020202020204" pitchFamily="34" charset="0"/>
              <a:buChar char="•"/>
            </a:pPr>
            <a:endParaRPr lang="en-GB" sz="1600" dirty="0">
              <a:solidFill>
                <a:srgbClr val="003088"/>
              </a:solidFill>
            </a:endParaRPr>
          </a:p>
          <a:p>
            <a:pPr marL="285750" indent="-285750">
              <a:buFont typeface="Arial" panose="020B0604020202020204" pitchFamily="34" charset="0"/>
              <a:buChar char="•"/>
            </a:pPr>
            <a:r>
              <a:rPr lang="en-GB" sz="1600" dirty="0">
                <a:solidFill>
                  <a:srgbClr val="003088"/>
                </a:solidFill>
              </a:rPr>
              <a:t>50 Å magnetic dead-layer at the top  and bottom interfaces with the silicon substrate and air respectively.</a:t>
            </a:r>
          </a:p>
          <a:p>
            <a:pPr marL="285750" indent="-285750">
              <a:buFont typeface="Arial" panose="020B0604020202020204" pitchFamily="34" charset="0"/>
              <a:buChar char="•"/>
            </a:pPr>
            <a:endParaRPr lang="en-GB" sz="1600" dirty="0">
              <a:solidFill>
                <a:srgbClr val="003088"/>
              </a:solidFill>
            </a:endParaRPr>
          </a:p>
          <a:p>
            <a:pPr marL="285750" indent="-285750">
              <a:buFont typeface="Arial" panose="020B0604020202020204" pitchFamily="34" charset="0"/>
              <a:buChar char="•"/>
            </a:pPr>
            <a:r>
              <a:rPr lang="en-GB" sz="1600" dirty="0">
                <a:solidFill>
                  <a:srgbClr val="003088"/>
                </a:solidFill>
              </a:rPr>
              <a:t>Easy to see using the SA that two envelope functions combine to change the modulation. Effectively now have three magnetic layers living in the same nuclear layer.</a:t>
            </a:r>
          </a:p>
          <a:p>
            <a:pPr marL="285750" indent="-285750">
              <a:buFont typeface="Arial" panose="020B0604020202020204" pitchFamily="34" charset="0"/>
              <a:buChar char="•"/>
            </a:pPr>
            <a:endParaRPr lang="en-GB" sz="1600" dirty="0">
              <a:solidFill>
                <a:srgbClr val="003088"/>
              </a:solidFill>
            </a:endParaRPr>
          </a:p>
          <a:p>
            <a:pPr marL="285750" indent="-285750">
              <a:buFont typeface="Arial" panose="020B0604020202020204" pitchFamily="34" charset="0"/>
              <a:buChar char="•"/>
            </a:pPr>
            <a:r>
              <a:rPr lang="en-GB" sz="1600" dirty="0">
                <a:solidFill>
                  <a:srgbClr val="003088"/>
                </a:solidFill>
              </a:rPr>
              <a:t>NOTE: Dead-layers can be inverted, where the bulk becomes non magnetic and the interfaces remain magnetic.</a:t>
            </a:r>
          </a:p>
        </p:txBody>
      </p:sp>
      <p:sp>
        <p:nvSpPr>
          <p:cNvPr id="25" name="Rectangle 24">
            <a:extLst>
              <a:ext uri="{FF2B5EF4-FFF2-40B4-BE49-F238E27FC236}">
                <a16:creationId xmlns:a16="http://schemas.microsoft.com/office/drawing/2014/main" id="{7EB7A692-8A49-418B-B2F6-2A03E19C72CF}"/>
              </a:ext>
            </a:extLst>
          </p:cNvPr>
          <p:cNvSpPr/>
          <p:nvPr/>
        </p:nvSpPr>
        <p:spPr>
          <a:xfrm>
            <a:off x="8820728" y="1634836"/>
            <a:ext cx="2383605" cy="221673"/>
          </a:xfrm>
          <a:prstGeom prst="rect">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3D8D932D-8D44-40F0-9019-D5086BFBBA33}"/>
              </a:ext>
            </a:extLst>
          </p:cNvPr>
          <p:cNvCxnSpPr/>
          <p:nvPr/>
        </p:nvCxnSpPr>
        <p:spPr>
          <a:xfrm flipH="1">
            <a:off x="8839200" y="1865745"/>
            <a:ext cx="235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C3C35D3-633A-4D70-8A36-C182092A6402}"/>
              </a:ext>
            </a:extLst>
          </p:cNvPr>
          <p:cNvSpPr txBox="1"/>
          <p:nvPr/>
        </p:nvSpPr>
        <p:spPr>
          <a:xfrm>
            <a:off x="9303655" y="1611852"/>
            <a:ext cx="1927766" cy="276999"/>
          </a:xfrm>
          <a:prstGeom prst="rect">
            <a:avLst/>
          </a:prstGeom>
          <a:noFill/>
        </p:spPr>
        <p:txBody>
          <a:bodyPr wrap="square" rtlCol="0">
            <a:spAutoFit/>
          </a:bodyPr>
          <a:lstStyle/>
          <a:p>
            <a:r>
              <a:rPr lang="en-GB" sz="1200" dirty="0"/>
              <a:t>Non- magnetic Ni</a:t>
            </a:r>
          </a:p>
        </p:txBody>
      </p:sp>
      <p:sp>
        <p:nvSpPr>
          <p:cNvPr id="19" name="Rectangle 18">
            <a:extLst>
              <a:ext uri="{FF2B5EF4-FFF2-40B4-BE49-F238E27FC236}">
                <a16:creationId xmlns:a16="http://schemas.microsoft.com/office/drawing/2014/main" id="{5490A2E2-0766-48EA-96B1-DDB33EB35496}"/>
              </a:ext>
            </a:extLst>
          </p:cNvPr>
          <p:cNvSpPr/>
          <p:nvPr/>
        </p:nvSpPr>
        <p:spPr>
          <a:xfrm>
            <a:off x="8816110" y="2424546"/>
            <a:ext cx="2383605" cy="221673"/>
          </a:xfrm>
          <a:prstGeom prst="rect">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AE7E053B-1E10-40B0-B8B1-8ED76B1B0365}"/>
              </a:ext>
            </a:extLst>
          </p:cNvPr>
          <p:cNvCxnSpPr/>
          <p:nvPr/>
        </p:nvCxnSpPr>
        <p:spPr>
          <a:xfrm flipH="1">
            <a:off x="8834582" y="2424545"/>
            <a:ext cx="235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F221A03-BCEB-4AF3-8D53-90301E0495D8}"/>
              </a:ext>
            </a:extLst>
          </p:cNvPr>
          <p:cNvSpPr txBox="1"/>
          <p:nvPr/>
        </p:nvSpPr>
        <p:spPr>
          <a:xfrm>
            <a:off x="9280564" y="2401561"/>
            <a:ext cx="1927766" cy="276999"/>
          </a:xfrm>
          <a:prstGeom prst="rect">
            <a:avLst/>
          </a:prstGeom>
          <a:noFill/>
        </p:spPr>
        <p:txBody>
          <a:bodyPr wrap="square" rtlCol="0">
            <a:spAutoFit/>
          </a:bodyPr>
          <a:lstStyle/>
          <a:p>
            <a:r>
              <a:rPr lang="en-GB" sz="1200" dirty="0"/>
              <a:t>Non- magnetic Ni</a:t>
            </a:r>
          </a:p>
        </p:txBody>
      </p:sp>
      <p:pic>
        <p:nvPicPr>
          <p:cNvPr id="4" name="Picture 3">
            <a:extLst>
              <a:ext uri="{FF2B5EF4-FFF2-40B4-BE49-F238E27FC236}">
                <a16:creationId xmlns:a16="http://schemas.microsoft.com/office/drawing/2014/main" id="{10DFD146-B1E4-4AEA-B826-339462AAA22A}"/>
              </a:ext>
            </a:extLst>
          </p:cNvPr>
          <p:cNvPicPr>
            <a:picLocks noChangeAspect="1"/>
          </p:cNvPicPr>
          <p:nvPr/>
        </p:nvPicPr>
        <p:blipFill>
          <a:blip r:embed="rId2"/>
          <a:stretch>
            <a:fillRect/>
          </a:stretch>
        </p:blipFill>
        <p:spPr>
          <a:xfrm>
            <a:off x="0" y="401637"/>
            <a:ext cx="4714839" cy="3600000"/>
          </a:xfrm>
          <a:prstGeom prst="rect">
            <a:avLst/>
          </a:prstGeom>
        </p:spPr>
      </p:pic>
      <p:grpSp>
        <p:nvGrpSpPr>
          <p:cNvPr id="23" name="Group 22">
            <a:extLst>
              <a:ext uri="{FF2B5EF4-FFF2-40B4-BE49-F238E27FC236}">
                <a16:creationId xmlns:a16="http://schemas.microsoft.com/office/drawing/2014/main" id="{80F33D55-8CE5-455C-9562-149783100AE0}"/>
              </a:ext>
            </a:extLst>
          </p:cNvPr>
          <p:cNvGrpSpPr/>
          <p:nvPr/>
        </p:nvGrpSpPr>
        <p:grpSpPr>
          <a:xfrm>
            <a:off x="110836" y="553497"/>
            <a:ext cx="4714839" cy="3614286"/>
            <a:chOff x="5915" y="545811"/>
            <a:chExt cx="4714839" cy="3614286"/>
          </a:xfrm>
        </p:grpSpPr>
        <p:sp>
          <p:nvSpPr>
            <p:cNvPr id="22" name="Rectangle 21">
              <a:extLst>
                <a:ext uri="{FF2B5EF4-FFF2-40B4-BE49-F238E27FC236}">
                  <a16:creationId xmlns:a16="http://schemas.microsoft.com/office/drawing/2014/main" id="{3DCC21B8-DB41-4A86-AC8A-E9BD5DEB52AF}"/>
                </a:ext>
              </a:extLst>
            </p:cNvPr>
            <p:cNvSpPr/>
            <p:nvPr/>
          </p:nvSpPr>
          <p:spPr>
            <a:xfrm>
              <a:off x="138545" y="545811"/>
              <a:ext cx="4223905" cy="3260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EC0D7A9-0993-457E-90B6-BEF5164A790A}"/>
                </a:ext>
              </a:extLst>
            </p:cNvPr>
            <p:cNvPicPr>
              <a:picLocks noChangeAspect="1"/>
            </p:cNvPicPr>
            <p:nvPr/>
          </p:nvPicPr>
          <p:blipFill>
            <a:blip r:embed="rId3"/>
            <a:stretch>
              <a:fillRect/>
            </a:stretch>
          </p:blipFill>
          <p:spPr>
            <a:xfrm>
              <a:off x="5915" y="560097"/>
              <a:ext cx="4714839" cy="3600000"/>
            </a:xfrm>
            <a:prstGeom prst="rect">
              <a:avLst/>
            </a:prstGeom>
          </p:spPr>
        </p:pic>
      </p:grpSp>
      <p:pic>
        <p:nvPicPr>
          <p:cNvPr id="26" name="Picture 25">
            <a:extLst>
              <a:ext uri="{FF2B5EF4-FFF2-40B4-BE49-F238E27FC236}">
                <a16:creationId xmlns:a16="http://schemas.microsoft.com/office/drawing/2014/main" id="{7E6102F5-08CB-42AD-8083-DCEAEA2AFAD3}"/>
              </a:ext>
            </a:extLst>
          </p:cNvPr>
          <p:cNvPicPr>
            <a:picLocks noChangeAspect="1"/>
          </p:cNvPicPr>
          <p:nvPr/>
        </p:nvPicPr>
        <p:blipFill>
          <a:blip r:embed="rId4"/>
          <a:stretch>
            <a:fillRect/>
          </a:stretch>
        </p:blipFill>
        <p:spPr>
          <a:xfrm>
            <a:off x="4037944" y="567783"/>
            <a:ext cx="4714839" cy="3600000"/>
          </a:xfrm>
          <a:prstGeom prst="rect">
            <a:avLst/>
          </a:prstGeom>
        </p:spPr>
      </p:pic>
      <p:sp>
        <p:nvSpPr>
          <p:cNvPr id="3" name="Slide Number Placeholder 2">
            <a:extLst>
              <a:ext uri="{FF2B5EF4-FFF2-40B4-BE49-F238E27FC236}">
                <a16:creationId xmlns:a16="http://schemas.microsoft.com/office/drawing/2014/main" id="{BE778F37-1826-4930-85E6-188984FF7A05}"/>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55</a:t>
            </a:fld>
            <a:endParaRPr lang="en-US" sz="1800" dirty="0">
              <a:solidFill>
                <a:srgbClr val="003088"/>
              </a:solidFill>
            </a:endParaRPr>
          </a:p>
        </p:txBody>
      </p:sp>
    </p:spTree>
    <p:extLst>
      <p:ext uri="{BB962C8B-B14F-4D97-AF65-F5344CB8AC3E}">
        <p14:creationId xmlns:p14="http://schemas.microsoft.com/office/powerpoint/2010/main" val="36473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 y="1"/>
            <a:ext cx="11656291" cy="701675"/>
          </a:xfrm>
        </p:spPr>
        <p:txBody>
          <a:bodyPr>
            <a:noAutofit/>
          </a:bodyPr>
          <a:lstStyle/>
          <a:p>
            <a:r>
              <a:rPr lang="en-GB" altLang="en-US" sz="3600" b="0" dirty="0"/>
              <a:t>PNR example: MgO(sub)/FeRh(50nm)/MgO(5nm) </a:t>
            </a:r>
          </a:p>
        </p:txBody>
      </p:sp>
      <p:grpSp>
        <p:nvGrpSpPr>
          <p:cNvPr id="54275" name="Group 8"/>
          <p:cNvGrpSpPr>
            <a:grpSpLocks/>
          </p:cNvGrpSpPr>
          <p:nvPr/>
        </p:nvGrpSpPr>
        <p:grpSpPr bwMode="auto">
          <a:xfrm>
            <a:off x="318257" y="467709"/>
            <a:ext cx="10952715" cy="4448839"/>
            <a:chOff x="-859847" y="1058464"/>
            <a:chExt cx="10953046" cy="4449202"/>
          </a:xfrm>
        </p:grpSpPr>
        <p:sp>
          <p:nvSpPr>
            <p:cNvPr id="7" name="Rectangle 6"/>
            <p:cNvSpPr/>
            <p:nvPr/>
          </p:nvSpPr>
          <p:spPr>
            <a:xfrm>
              <a:off x="1" y="1435396"/>
              <a:ext cx="9144276" cy="4072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aphicFrame>
          <p:nvGraphicFramePr>
            <p:cNvPr id="54280" name="Object 4"/>
            <p:cNvGraphicFramePr>
              <a:graphicFrameLocks noChangeAspect="1"/>
            </p:cNvGraphicFramePr>
            <p:nvPr>
              <p:extLst>
                <p:ext uri="{D42A27DB-BD31-4B8C-83A1-F6EECF244321}">
                  <p14:modId xmlns:p14="http://schemas.microsoft.com/office/powerpoint/2010/main" val="537366711"/>
                </p:ext>
              </p:extLst>
            </p:nvPr>
          </p:nvGraphicFramePr>
          <p:xfrm>
            <a:off x="4152232" y="1058464"/>
            <a:ext cx="5940967" cy="4437165"/>
          </p:xfrm>
          <a:graphic>
            <a:graphicData uri="http://schemas.openxmlformats.org/presentationml/2006/ole">
              <mc:AlternateContent xmlns:mc="http://schemas.openxmlformats.org/markup-compatibility/2006">
                <mc:Choice xmlns:v="urn:schemas-microsoft-com:vml" Requires="v">
                  <p:oleObj name="Graph" r:id="rId2" imgW="4218432" imgH="3151632" progId="Origin50.Graph">
                    <p:embed/>
                  </p:oleObj>
                </mc:Choice>
                <mc:Fallback>
                  <p:oleObj name="Graph" r:id="rId2" imgW="4218432" imgH="3151632" progId="Origin50.Graph">
                    <p:embed/>
                    <p:pic>
                      <p:nvPicPr>
                        <p:cNvPr id="5428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232" y="1058464"/>
                          <a:ext cx="5940967" cy="4437165"/>
                        </a:xfrm>
                        <a:prstGeom prst="rect">
                          <a:avLst/>
                        </a:prstGeom>
                        <a:noFill/>
                        <a:ln>
                          <a:noFill/>
                        </a:ln>
                      </p:spPr>
                    </p:pic>
                  </p:oleObj>
                </mc:Fallback>
              </mc:AlternateContent>
            </a:graphicData>
          </a:graphic>
        </p:graphicFrame>
        <p:graphicFrame>
          <p:nvGraphicFramePr>
            <p:cNvPr id="54281" name="Object 5"/>
            <p:cNvGraphicFramePr>
              <a:graphicFrameLocks noChangeAspect="1"/>
            </p:cNvGraphicFramePr>
            <p:nvPr>
              <p:extLst>
                <p:ext uri="{D42A27DB-BD31-4B8C-83A1-F6EECF244321}">
                  <p14:modId xmlns:p14="http://schemas.microsoft.com/office/powerpoint/2010/main" val="414327784"/>
                </p:ext>
              </p:extLst>
            </p:nvPr>
          </p:nvGraphicFramePr>
          <p:xfrm>
            <a:off x="-859847" y="1058464"/>
            <a:ext cx="5545996" cy="4300372"/>
          </p:xfrm>
          <a:graphic>
            <a:graphicData uri="http://schemas.openxmlformats.org/presentationml/2006/ole">
              <mc:AlternateContent xmlns:mc="http://schemas.openxmlformats.org/markup-compatibility/2006">
                <mc:Choice xmlns:v="urn:schemas-microsoft-com:vml" Requires="v">
                  <p:oleObj name="Graph" r:id="rId4" imgW="4402531" imgH="3416198" progId="Origin50.Graph">
                    <p:embed/>
                  </p:oleObj>
                </mc:Choice>
                <mc:Fallback>
                  <p:oleObj name="Graph" r:id="rId4" imgW="4402531" imgH="3416198" progId="Origin50.Graph">
                    <p:embed/>
                    <p:pic>
                      <p:nvPicPr>
                        <p:cNvPr id="5428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847" y="1058464"/>
                          <a:ext cx="5545996" cy="4300372"/>
                        </a:xfrm>
                        <a:prstGeom prst="rect">
                          <a:avLst/>
                        </a:prstGeom>
                        <a:noFill/>
                        <a:ln>
                          <a:noFill/>
                        </a:ln>
                      </p:spPr>
                    </p:pic>
                  </p:oleObj>
                </mc:Fallback>
              </mc:AlternateContent>
            </a:graphicData>
          </a:graphic>
        </p:graphicFrame>
      </p:grpSp>
      <p:sp>
        <p:nvSpPr>
          <p:cNvPr id="54276" name="TextBox 7"/>
          <p:cNvSpPr txBox="1">
            <a:spLocks noChangeArrowheads="1"/>
          </p:cNvSpPr>
          <p:nvPr/>
        </p:nvSpPr>
        <p:spPr bwMode="auto">
          <a:xfrm>
            <a:off x="1763713" y="4648546"/>
            <a:ext cx="97259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GB" altLang="en-US" dirty="0">
                <a:solidFill>
                  <a:srgbClr val="626262"/>
                </a:solidFill>
              </a:rPr>
              <a:t>FeRh has a AF/FM/P  set of transitions with temperature. The T</a:t>
            </a:r>
            <a:r>
              <a:rPr lang="en-GB" altLang="en-US" baseline="-25000" dirty="0">
                <a:solidFill>
                  <a:srgbClr val="626262"/>
                </a:solidFill>
              </a:rPr>
              <a:t>c </a:t>
            </a:r>
            <a:r>
              <a:rPr lang="en-GB" altLang="en-US" dirty="0">
                <a:solidFill>
                  <a:srgbClr val="626262"/>
                </a:solidFill>
              </a:rPr>
              <a:t>for the FM is 400K (100C).</a:t>
            </a:r>
          </a:p>
          <a:p>
            <a:pPr eaLnBrk="1" hangingPunct="1">
              <a:buFont typeface="Arial" pitchFamily="34" charset="0"/>
              <a:buChar char="•"/>
            </a:pPr>
            <a:endParaRPr lang="en-GB" altLang="en-US" sz="600" dirty="0">
              <a:solidFill>
                <a:srgbClr val="626262"/>
              </a:solidFill>
            </a:endParaRPr>
          </a:p>
          <a:p>
            <a:pPr eaLnBrk="1" hangingPunct="1">
              <a:buFont typeface="Arial" pitchFamily="34" charset="0"/>
              <a:buChar char="•"/>
            </a:pPr>
            <a:r>
              <a:rPr lang="en-GB" altLang="en-US" dirty="0">
                <a:solidFill>
                  <a:srgbClr val="626262"/>
                </a:solidFill>
              </a:rPr>
              <a:t>Magnetic SLD depth profile, shows how influence of substrate and surface effect magnetism in AF phase. FM persists at in the interface regions to low temperatures.</a:t>
            </a:r>
          </a:p>
        </p:txBody>
      </p:sp>
      <p:sp>
        <p:nvSpPr>
          <p:cNvPr id="10" name="Rectangle 9"/>
          <p:cNvSpPr/>
          <p:nvPr/>
        </p:nvSpPr>
        <p:spPr>
          <a:xfrm>
            <a:off x="8660294" y="1136167"/>
            <a:ext cx="1924879" cy="573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4278" name="TextBox 10"/>
          <p:cNvSpPr txBox="1">
            <a:spLocks noChangeArrowheads="1"/>
          </p:cNvSpPr>
          <p:nvPr/>
        </p:nvSpPr>
        <p:spPr bwMode="auto">
          <a:xfrm>
            <a:off x="8598939" y="1116289"/>
            <a:ext cx="21304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900" b="1" dirty="0"/>
              <a:t>400K Magnetic </a:t>
            </a:r>
          </a:p>
          <a:p>
            <a:pPr eaLnBrk="1" hangingPunct="1"/>
            <a:r>
              <a:rPr lang="en-GB" altLang="en-US" sz="900" b="1" dirty="0"/>
              <a:t>Structural</a:t>
            </a:r>
          </a:p>
          <a:p>
            <a:pPr eaLnBrk="1" hangingPunct="1"/>
            <a:r>
              <a:rPr lang="en-GB" altLang="en-US" sz="900" b="1" dirty="0"/>
              <a:t>300K magnetic</a:t>
            </a:r>
          </a:p>
        </p:txBody>
      </p:sp>
      <p:sp>
        <p:nvSpPr>
          <p:cNvPr id="2" name="Slide Number Placeholder 1">
            <a:extLst>
              <a:ext uri="{FF2B5EF4-FFF2-40B4-BE49-F238E27FC236}">
                <a16:creationId xmlns:a16="http://schemas.microsoft.com/office/drawing/2014/main" id="{B65F6EA5-B552-4204-8664-7F1CAC18AF3B}"/>
              </a:ext>
            </a:extLst>
          </p:cNvPr>
          <p:cNvSpPr>
            <a:spLocks noGrp="1"/>
          </p:cNvSpPr>
          <p:nvPr>
            <p:ph type="sldNum" sz="quarter" idx="12"/>
          </p:nvPr>
        </p:nvSpPr>
        <p:spPr>
          <a:xfrm>
            <a:off x="9448800" y="6492874"/>
            <a:ext cx="2743200" cy="365125"/>
          </a:xfrm>
        </p:spPr>
        <p:txBody>
          <a:bodyPr/>
          <a:lstStyle/>
          <a:p>
            <a:fld id="{BBAAB195-B577-5546-8349-9DDA93B6129E}" type="slidenum">
              <a:rPr lang="en-US" sz="1800" smtClean="0">
                <a:solidFill>
                  <a:srgbClr val="003088"/>
                </a:solidFill>
              </a:rPr>
              <a:t>56</a:t>
            </a:fld>
            <a:endParaRPr lang="en-US" sz="1800" dirty="0">
              <a:solidFill>
                <a:srgbClr val="003088"/>
              </a:solidFill>
            </a:endParaRPr>
          </a:p>
        </p:txBody>
      </p:sp>
      <p:sp>
        <p:nvSpPr>
          <p:cNvPr id="12" name="TextBox 11">
            <a:extLst>
              <a:ext uri="{FF2B5EF4-FFF2-40B4-BE49-F238E27FC236}">
                <a16:creationId xmlns:a16="http://schemas.microsoft.com/office/drawing/2014/main" id="{53D383BB-5695-4323-9B23-DB0EB1285090}"/>
              </a:ext>
            </a:extLst>
          </p:cNvPr>
          <p:cNvSpPr txBox="1"/>
          <p:nvPr/>
        </p:nvSpPr>
        <p:spPr>
          <a:xfrm>
            <a:off x="6575568" y="6483221"/>
            <a:ext cx="6177168" cy="369332"/>
          </a:xfrm>
          <a:prstGeom prst="rect">
            <a:avLst/>
          </a:prstGeom>
          <a:noFill/>
        </p:spPr>
        <p:txBody>
          <a:bodyPr wrap="square">
            <a:spAutoFit/>
          </a:bodyPr>
          <a:lstStyle/>
          <a:p>
            <a:r>
              <a:rPr lang="en-GB" dirty="0">
                <a:solidFill>
                  <a:srgbClr val="626262"/>
                </a:solidFill>
              </a:rPr>
              <a:t>R. Fan </a:t>
            </a:r>
            <a:r>
              <a:rPr lang="en-GB" i="1" dirty="0">
                <a:solidFill>
                  <a:srgbClr val="626262"/>
                </a:solidFill>
              </a:rPr>
              <a:t>et. al</a:t>
            </a:r>
            <a:r>
              <a:rPr lang="en-GB" dirty="0">
                <a:solidFill>
                  <a:srgbClr val="626262"/>
                </a:solidFill>
              </a:rPr>
              <a:t>. Phys. Rev. B 82, 184418 (2010)</a:t>
            </a:r>
          </a:p>
        </p:txBody>
      </p:sp>
    </p:spTree>
    <p:extLst>
      <p:ext uri="{BB962C8B-B14F-4D97-AF65-F5344CB8AC3E}">
        <p14:creationId xmlns:p14="http://schemas.microsoft.com/office/powerpoint/2010/main" val="2382374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9B3D2-FC9E-40B4-93F6-0D9CEE4A8E7E}"/>
              </a:ext>
            </a:extLst>
          </p:cNvPr>
          <p:cNvSpPr>
            <a:spLocks noGrp="1"/>
          </p:cNvSpPr>
          <p:nvPr>
            <p:ph type="title"/>
          </p:nvPr>
        </p:nvSpPr>
        <p:spPr>
          <a:xfrm>
            <a:off x="0" y="0"/>
            <a:ext cx="8229600" cy="665018"/>
          </a:xfrm>
        </p:spPr>
        <p:txBody>
          <a:bodyPr>
            <a:normAutofit/>
          </a:bodyPr>
          <a:lstStyle/>
          <a:p>
            <a:pPr algn="l"/>
            <a:r>
              <a:rPr lang="en-GB" sz="3600" b="0" dirty="0"/>
              <a:t>PNR Magnetic roughness:</a:t>
            </a:r>
          </a:p>
        </p:txBody>
      </p:sp>
      <p:pic>
        <p:nvPicPr>
          <p:cNvPr id="6" name="Picture 5">
            <a:extLst>
              <a:ext uri="{FF2B5EF4-FFF2-40B4-BE49-F238E27FC236}">
                <a16:creationId xmlns:a16="http://schemas.microsoft.com/office/drawing/2014/main" id="{0DB2ABAC-6D15-4C24-8069-9D5F136F3314}"/>
              </a:ext>
            </a:extLst>
          </p:cNvPr>
          <p:cNvPicPr>
            <a:picLocks noChangeAspect="1"/>
          </p:cNvPicPr>
          <p:nvPr/>
        </p:nvPicPr>
        <p:blipFill>
          <a:blip r:embed="rId2"/>
          <a:stretch>
            <a:fillRect/>
          </a:stretch>
        </p:blipFill>
        <p:spPr>
          <a:xfrm>
            <a:off x="3296434" y="554534"/>
            <a:ext cx="6050571" cy="6037200"/>
          </a:xfrm>
          <a:prstGeom prst="rect">
            <a:avLst/>
          </a:prstGeom>
        </p:spPr>
      </p:pic>
      <p:sp>
        <p:nvSpPr>
          <p:cNvPr id="3" name="Slide Number Placeholder 2">
            <a:extLst>
              <a:ext uri="{FF2B5EF4-FFF2-40B4-BE49-F238E27FC236}">
                <a16:creationId xmlns:a16="http://schemas.microsoft.com/office/drawing/2014/main" id="{903A4D16-0609-463A-8C04-50AAF11DE874}"/>
              </a:ext>
            </a:extLst>
          </p:cNvPr>
          <p:cNvSpPr>
            <a:spLocks noGrp="1"/>
          </p:cNvSpPr>
          <p:nvPr>
            <p:ph type="sldNum" sz="quarter" idx="12"/>
          </p:nvPr>
        </p:nvSpPr>
        <p:spPr>
          <a:xfrm>
            <a:off x="9420485" y="6492875"/>
            <a:ext cx="2743200" cy="365125"/>
          </a:xfrm>
        </p:spPr>
        <p:txBody>
          <a:bodyPr/>
          <a:lstStyle/>
          <a:p>
            <a:fld id="{BBAAB195-B577-5546-8349-9DDA93B6129E}" type="slidenum">
              <a:rPr lang="en-US" sz="1800" smtClean="0">
                <a:solidFill>
                  <a:srgbClr val="003088"/>
                </a:solidFill>
              </a:rPr>
              <a:t>57</a:t>
            </a:fld>
            <a:endParaRPr lang="en-US" sz="1800" dirty="0">
              <a:solidFill>
                <a:srgbClr val="003088"/>
              </a:solidFill>
            </a:endParaRPr>
          </a:p>
        </p:txBody>
      </p:sp>
      <p:grpSp>
        <p:nvGrpSpPr>
          <p:cNvPr id="25" name="Group 24">
            <a:extLst>
              <a:ext uri="{FF2B5EF4-FFF2-40B4-BE49-F238E27FC236}">
                <a16:creationId xmlns:a16="http://schemas.microsoft.com/office/drawing/2014/main" id="{5258F7CC-7624-483A-ABC9-F637D927F394}"/>
              </a:ext>
            </a:extLst>
          </p:cNvPr>
          <p:cNvGrpSpPr/>
          <p:nvPr/>
        </p:nvGrpSpPr>
        <p:grpSpPr>
          <a:xfrm>
            <a:off x="9131639" y="2011368"/>
            <a:ext cx="3275727" cy="2046325"/>
            <a:chOff x="8916273" y="910002"/>
            <a:chExt cx="3275727" cy="2046325"/>
          </a:xfrm>
        </p:grpSpPr>
        <p:grpSp>
          <p:nvGrpSpPr>
            <p:cNvPr id="20" name="Group 19">
              <a:extLst>
                <a:ext uri="{FF2B5EF4-FFF2-40B4-BE49-F238E27FC236}">
                  <a16:creationId xmlns:a16="http://schemas.microsoft.com/office/drawing/2014/main" id="{0FFAF108-D060-4011-B3EF-E7A2B43C9FA2}"/>
                </a:ext>
              </a:extLst>
            </p:cNvPr>
            <p:cNvGrpSpPr/>
            <p:nvPr/>
          </p:nvGrpSpPr>
          <p:grpSpPr>
            <a:xfrm>
              <a:off x="8916273" y="910002"/>
              <a:ext cx="2376264" cy="2046325"/>
              <a:chOff x="7879032" y="760263"/>
              <a:chExt cx="2376264" cy="2046325"/>
            </a:xfrm>
          </p:grpSpPr>
          <p:grpSp>
            <p:nvGrpSpPr>
              <p:cNvPr id="5" name="Group 4">
                <a:extLst>
                  <a:ext uri="{FF2B5EF4-FFF2-40B4-BE49-F238E27FC236}">
                    <a16:creationId xmlns:a16="http://schemas.microsoft.com/office/drawing/2014/main" id="{DCDE421C-42ED-47AE-B60F-C654CAEB4535}"/>
                  </a:ext>
                </a:extLst>
              </p:cNvPr>
              <p:cNvGrpSpPr/>
              <p:nvPr/>
            </p:nvGrpSpPr>
            <p:grpSpPr>
              <a:xfrm>
                <a:off x="7879032" y="760263"/>
                <a:ext cx="2376264" cy="2046325"/>
                <a:chOff x="451344" y="4503038"/>
                <a:chExt cx="2376264" cy="2046325"/>
              </a:xfrm>
            </p:grpSpPr>
            <p:sp>
              <p:nvSpPr>
                <p:cNvPr id="7" name="Rectangle 6">
                  <a:extLst>
                    <a:ext uri="{FF2B5EF4-FFF2-40B4-BE49-F238E27FC236}">
                      <a16:creationId xmlns:a16="http://schemas.microsoft.com/office/drawing/2014/main" id="{B4A38DC9-3DA2-44AE-BC12-7AB8ED64010D}"/>
                    </a:ext>
                  </a:extLst>
                </p:cNvPr>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8ACD503-5BF1-4C27-9068-00B6FF0EE170}"/>
                    </a:ext>
                  </a:extLst>
                </p:cNvPr>
                <p:cNvSpPr/>
                <p:nvPr/>
              </p:nvSpPr>
              <p:spPr>
                <a:xfrm>
                  <a:off x="451344" y="5608520"/>
                  <a:ext cx="2376264" cy="350874"/>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5D6940F7-E341-4646-98A8-E9F64D4AA812}"/>
                    </a:ext>
                  </a:extLst>
                </p:cNvPr>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11" name="TextBox 10">
                  <a:extLst>
                    <a:ext uri="{FF2B5EF4-FFF2-40B4-BE49-F238E27FC236}">
                      <a16:creationId xmlns:a16="http://schemas.microsoft.com/office/drawing/2014/main" id="{F889FB64-7600-4AD3-BE6C-8A6FF9AA7F6B}"/>
                    </a:ext>
                  </a:extLst>
                </p:cNvPr>
                <p:cNvSpPr txBox="1"/>
                <p:nvPr/>
              </p:nvSpPr>
              <p:spPr>
                <a:xfrm>
                  <a:off x="1341418" y="4503038"/>
                  <a:ext cx="849085" cy="369332"/>
                </a:xfrm>
                <a:prstGeom prst="rect">
                  <a:avLst/>
                </a:prstGeom>
                <a:noFill/>
              </p:spPr>
              <p:txBody>
                <a:bodyPr wrap="square" rtlCol="0">
                  <a:spAutoFit/>
                </a:bodyPr>
                <a:lstStyle/>
                <a:p>
                  <a:r>
                    <a:rPr lang="en-GB" dirty="0"/>
                    <a:t>Air</a:t>
                  </a:r>
                </a:p>
              </p:txBody>
            </p:sp>
          </p:grpSp>
          <p:sp>
            <p:nvSpPr>
              <p:cNvPr id="4" name="Rectangle 3">
                <a:extLst>
                  <a:ext uri="{FF2B5EF4-FFF2-40B4-BE49-F238E27FC236}">
                    <a16:creationId xmlns:a16="http://schemas.microsoft.com/office/drawing/2014/main" id="{1EA556FA-FC0C-4456-B9BB-B654A240EAFA}"/>
                  </a:ext>
                </a:extLst>
              </p:cNvPr>
              <p:cNvSpPr/>
              <p:nvPr/>
            </p:nvSpPr>
            <p:spPr>
              <a:xfrm>
                <a:off x="7879032" y="1209964"/>
                <a:ext cx="2376264" cy="28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8E28397-B188-4AE6-A76E-75ED2BB1D424}"/>
                  </a:ext>
                </a:extLst>
              </p:cNvPr>
              <p:cNvSpPr/>
              <p:nvPr/>
            </p:nvSpPr>
            <p:spPr>
              <a:xfrm>
                <a:off x="7879032" y="1462328"/>
                <a:ext cx="2376264" cy="458979"/>
              </a:xfrm>
              <a:prstGeom prst="rect">
                <a:avLst/>
              </a:prstGeom>
              <a:gradFill flip="none" rotWithShape="1">
                <a:gsLst>
                  <a:gs pos="0">
                    <a:srgbClr val="FF0000"/>
                  </a:gs>
                  <a:gs pos="37000">
                    <a:schemeClr val="accent1">
                      <a:lumMod val="45000"/>
                      <a:lumOff val="55000"/>
                    </a:schemeClr>
                  </a:gs>
                  <a:gs pos="62000">
                    <a:schemeClr val="accent1">
                      <a:lumMod val="45000"/>
                      <a:lumOff val="5500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4306CF80-BD64-41D8-B877-935D5D4CA3EA}"/>
                  </a:ext>
                </a:extLst>
              </p:cNvPr>
              <p:cNvCxnSpPr>
                <a:stCxn id="4" idx="1"/>
                <a:endCxn id="7" idx="1"/>
              </p:cNvCxnSpPr>
              <p:nvPr/>
            </p:nvCxnSpPr>
            <p:spPr>
              <a:xfrm>
                <a:off x="7879032" y="1353128"/>
                <a:ext cx="0" cy="112942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3262-CB54-48C7-B7B1-5C244F3B93DE}"/>
                  </a:ext>
                </a:extLst>
              </p:cNvPr>
              <p:cNvCxnSpPr/>
              <p:nvPr/>
            </p:nvCxnSpPr>
            <p:spPr>
              <a:xfrm>
                <a:off x="10255296" y="1416578"/>
                <a:ext cx="0" cy="112942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9145FC-50EE-4BCB-9D81-B9113701A624}"/>
                  </a:ext>
                </a:extLst>
              </p:cNvPr>
              <p:cNvSpPr txBox="1"/>
              <p:nvPr/>
            </p:nvSpPr>
            <p:spPr>
              <a:xfrm>
                <a:off x="8094398" y="1231912"/>
                <a:ext cx="1978235" cy="369332"/>
              </a:xfrm>
              <a:prstGeom prst="rect">
                <a:avLst/>
              </a:prstGeom>
              <a:noFill/>
            </p:spPr>
            <p:txBody>
              <a:bodyPr wrap="square" rtlCol="0">
                <a:spAutoFit/>
              </a:bodyPr>
              <a:lstStyle/>
              <a:p>
                <a:r>
                  <a:rPr lang="en-GB" dirty="0"/>
                  <a:t>Non Magnetic Ni</a:t>
                </a:r>
              </a:p>
            </p:txBody>
          </p:sp>
          <p:sp>
            <p:nvSpPr>
              <p:cNvPr id="19" name="TextBox 18">
                <a:extLst>
                  <a:ext uri="{FF2B5EF4-FFF2-40B4-BE49-F238E27FC236}">
                    <a16:creationId xmlns:a16="http://schemas.microsoft.com/office/drawing/2014/main" id="{3687637C-F8B9-46C2-BCC8-B5019E479731}"/>
                  </a:ext>
                </a:extLst>
              </p:cNvPr>
              <p:cNvSpPr txBox="1"/>
              <p:nvPr/>
            </p:nvSpPr>
            <p:spPr>
              <a:xfrm>
                <a:off x="8347013" y="1850845"/>
                <a:ext cx="1618879" cy="369332"/>
              </a:xfrm>
              <a:prstGeom prst="rect">
                <a:avLst/>
              </a:prstGeom>
              <a:noFill/>
            </p:spPr>
            <p:txBody>
              <a:bodyPr wrap="square" rtlCol="0">
                <a:spAutoFit/>
              </a:bodyPr>
              <a:lstStyle/>
              <a:p>
                <a:r>
                  <a:rPr lang="en-GB" dirty="0"/>
                  <a:t>Magnetic Ni</a:t>
                </a:r>
              </a:p>
            </p:txBody>
          </p:sp>
        </p:grpSp>
        <p:cxnSp>
          <p:nvCxnSpPr>
            <p:cNvPr id="22" name="Straight Arrow Connector 21">
              <a:extLst>
                <a:ext uri="{FF2B5EF4-FFF2-40B4-BE49-F238E27FC236}">
                  <a16:creationId xmlns:a16="http://schemas.microsoft.com/office/drawing/2014/main" id="{595547FC-4C8D-4819-8307-63EC14134511}"/>
                </a:ext>
              </a:extLst>
            </p:cNvPr>
            <p:cNvCxnSpPr/>
            <p:nvPr/>
          </p:nvCxnSpPr>
          <p:spPr>
            <a:xfrm>
              <a:off x="11518358" y="1381651"/>
              <a:ext cx="0" cy="988265"/>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82A32DB-6949-41E1-919E-3C536B74B84F}"/>
                </a:ext>
              </a:extLst>
            </p:cNvPr>
            <p:cNvSpPr txBox="1"/>
            <p:nvPr/>
          </p:nvSpPr>
          <p:spPr>
            <a:xfrm>
              <a:off x="11555895" y="1701714"/>
              <a:ext cx="636105" cy="369332"/>
            </a:xfrm>
            <a:prstGeom prst="rect">
              <a:avLst/>
            </a:prstGeom>
            <a:noFill/>
          </p:spPr>
          <p:txBody>
            <a:bodyPr wrap="square" rtlCol="0">
              <a:spAutoFit/>
            </a:bodyPr>
            <a:lstStyle/>
            <a:p>
              <a:r>
                <a:rPr lang="en-GB" dirty="0"/>
                <a:t>Ni</a:t>
              </a:r>
            </a:p>
          </p:txBody>
        </p:sp>
      </p:grpSp>
      <p:sp>
        <p:nvSpPr>
          <p:cNvPr id="24" name="TextBox 23">
            <a:extLst>
              <a:ext uri="{FF2B5EF4-FFF2-40B4-BE49-F238E27FC236}">
                <a16:creationId xmlns:a16="http://schemas.microsoft.com/office/drawing/2014/main" id="{6BA09D91-84F7-4252-A47A-8E5F222AE095}"/>
              </a:ext>
            </a:extLst>
          </p:cNvPr>
          <p:cNvSpPr txBox="1"/>
          <p:nvPr/>
        </p:nvSpPr>
        <p:spPr>
          <a:xfrm>
            <a:off x="79513" y="871335"/>
            <a:ext cx="3448878" cy="3293209"/>
          </a:xfrm>
          <a:prstGeom prst="rect">
            <a:avLst/>
          </a:prstGeom>
          <a:noFill/>
        </p:spPr>
        <p:txBody>
          <a:bodyPr wrap="square" rtlCol="0">
            <a:spAutoFit/>
          </a:bodyPr>
          <a:lstStyle/>
          <a:p>
            <a:pPr marL="285750" indent="-285750">
              <a:buFont typeface="Arial" panose="020B0604020202020204" pitchFamily="34" charset="0"/>
              <a:buChar char="•"/>
            </a:pPr>
            <a:r>
              <a:rPr lang="en-GB" sz="1600" dirty="0"/>
              <a:t>Magnetic roughness treated the same as structural roughness. Applied to the mSLD only.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Modelled as a gaussian interface.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Not the only functional form for a magnetic interface.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Effects are much more subtle in the reflectivity curves and harder to spot.</a:t>
            </a:r>
          </a:p>
        </p:txBody>
      </p:sp>
    </p:spTree>
    <p:extLst>
      <p:ext uri="{BB962C8B-B14F-4D97-AF65-F5344CB8AC3E}">
        <p14:creationId xmlns:p14="http://schemas.microsoft.com/office/powerpoint/2010/main" val="4291617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F60152-3832-4156-95D0-ABB75C3FE3D3}"/>
              </a:ext>
            </a:extLst>
          </p:cNvPr>
          <p:cNvPicPr>
            <a:picLocks noChangeAspect="1"/>
          </p:cNvPicPr>
          <p:nvPr/>
        </p:nvPicPr>
        <p:blipFill>
          <a:blip r:embed="rId2"/>
          <a:stretch>
            <a:fillRect/>
          </a:stretch>
        </p:blipFill>
        <p:spPr>
          <a:xfrm>
            <a:off x="5280" y="364692"/>
            <a:ext cx="5186323" cy="3960000"/>
          </a:xfrm>
          <a:prstGeom prst="rect">
            <a:avLst/>
          </a:prstGeom>
        </p:spPr>
      </p:pic>
      <p:pic>
        <p:nvPicPr>
          <p:cNvPr id="8" name="Picture 7">
            <a:extLst>
              <a:ext uri="{FF2B5EF4-FFF2-40B4-BE49-F238E27FC236}">
                <a16:creationId xmlns:a16="http://schemas.microsoft.com/office/drawing/2014/main" id="{E09C747C-4F19-4F98-8636-3752480F7317}"/>
              </a:ext>
            </a:extLst>
          </p:cNvPr>
          <p:cNvPicPr>
            <a:picLocks noChangeAspect="1"/>
          </p:cNvPicPr>
          <p:nvPr/>
        </p:nvPicPr>
        <p:blipFill>
          <a:blip r:embed="rId3"/>
          <a:stretch>
            <a:fillRect/>
          </a:stretch>
        </p:blipFill>
        <p:spPr>
          <a:xfrm>
            <a:off x="4253348" y="364692"/>
            <a:ext cx="5186323" cy="3960000"/>
          </a:xfrm>
          <a:prstGeom prst="rect">
            <a:avLst/>
          </a:prstGeom>
        </p:spPr>
      </p:pic>
      <p:sp>
        <p:nvSpPr>
          <p:cNvPr id="15" name="TextBox 14">
            <a:extLst>
              <a:ext uri="{FF2B5EF4-FFF2-40B4-BE49-F238E27FC236}">
                <a16:creationId xmlns:a16="http://schemas.microsoft.com/office/drawing/2014/main" id="{3E543409-3B5D-420A-B293-BE9143EB4DEC}"/>
              </a:ext>
            </a:extLst>
          </p:cNvPr>
          <p:cNvSpPr txBox="1"/>
          <p:nvPr/>
        </p:nvSpPr>
        <p:spPr>
          <a:xfrm>
            <a:off x="2474843" y="4483073"/>
            <a:ext cx="9717157" cy="2031325"/>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626262"/>
                </a:solidFill>
              </a:rPr>
              <a:t>The Ni layer is 500 Å thick with the silicon and top interface roughness set to 5Å rms (</a:t>
            </a:r>
            <a:r>
              <a:rPr lang="el-GR" dirty="0">
                <a:solidFill>
                  <a:srgbClr val="626262"/>
                </a:solidFill>
              </a:rPr>
              <a:t>σ</a:t>
            </a:r>
            <a:r>
              <a:rPr lang="en-GB" dirty="0">
                <a:solidFill>
                  <a:srgbClr val="626262"/>
                </a:solidFill>
              </a:rPr>
              <a:t>=5 Å).</a:t>
            </a:r>
          </a:p>
          <a:p>
            <a:pPr marL="285750" indent="-285750">
              <a:buFont typeface="Arial" panose="020B0604020202020204" pitchFamily="34" charset="0"/>
              <a:buChar char="•"/>
            </a:pPr>
            <a:endParaRPr lang="en-GB" dirty="0">
              <a:solidFill>
                <a:srgbClr val="626262"/>
              </a:solidFill>
            </a:endParaRPr>
          </a:p>
          <a:p>
            <a:pPr marL="285750" indent="-285750">
              <a:buFont typeface="Arial" panose="020B0604020202020204" pitchFamily="34" charset="0"/>
              <a:buChar char="•"/>
            </a:pPr>
            <a:r>
              <a:rPr lang="en-GB" dirty="0">
                <a:solidFill>
                  <a:srgbClr val="626262"/>
                </a:solidFill>
              </a:rPr>
              <a:t>250 Å magnetic dead-layer starting in the middle of the layer which is magnetically roughened via a Gaussian profile.</a:t>
            </a:r>
          </a:p>
          <a:p>
            <a:pPr marL="285750" indent="-285750">
              <a:buFont typeface="Arial" panose="020B0604020202020204" pitchFamily="34" charset="0"/>
              <a:buChar char="•"/>
            </a:pPr>
            <a:endParaRPr lang="en-GB" dirty="0">
              <a:solidFill>
                <a:srgbClr val="626262"/>
              </a:solidFill>
            </a:endParaRPr>
          </a:p>
          <a:p>
            <a:pPr marL="285750" indent="-285750">
              <a:buFont typeface="Arial" panose="020B0604020202020204" pitchFamily="34" charset="0"/>
              <a:buChar char="•"/>
            </a:pPr>
            <a:r>
              <a:rPr lang="en-GB" dirty="0">
                <a:solidFill>
                  <a:srgbClr val="626262"/>
                </a:solidFill>
              </a:rPr>
              <a:t>Effects are more subtle but easily seen at High Q in the SA</a:t>
            </a:r>
          </a:p>
        </p:txBody>
      </p:sp>
      <p:sp>
        <p:nvSpPr>
          <p:cNvPr id="2" name="Slide Number Placeholder 1">
            <a:extLst>
              <a:ext uri="{FF2B5EF4-FFF2-40B4-BE49-F238E27FC236}">
                <a16:creationId xmlns:a16="http://schemas.microsoft.com/office/drawing/2014/main" id="{D0A2E0FB-51B5-4E81-BE5B-036266E25BBE}"/>
              </a:ext>
            </a:extLst>
          </p:cNvPr>
          <p:cNvSpPr>
            <a:spLocks noGrp="1"/>
          </p:cNvSpPr>
          <p:nvPr>
            <p:ph type="sldNum" sz="quarter" idx="12"/>
          </p:nvPr>
        </p:nvSpPr>
        <p:spPr>
          <a:xfrm>
            <a:off x="9411025" y="6492875"/>
            <a:ext cx="2743200" cy="365125"/>
          </a:xfrm>
        </p:spPr>
        <p:txBody>
          <a:bodyPr/>
          <a:lstStyle/>
          <a:p>
            <a:fld id="{BBAAB195-B577-5546-8349-9DDA93B6129E}" type="slidenum">
              <a:rPr lang="en-US" sz="1800" smtClean="0">
                <a:solidFill>
                  <a:srgbClr val="003088"/>
                </a:solidFill>
              </a:rPr>
              <a:t>58</a:t>
            </a:fld>
            <a:endParaRPr lang="en-US" sz="1800" dirty="0">
              <a:solidFill>
                <a:srgbClr val="003088"/>
              </a:solidFill>
            </a:endParaRPr>
          </a:p>
        </p:txBody>
      </p:sp>
      <p:sp>
        <p:nvSpPr>
          <p:cNvPr id="18" name="Title 1">
            <a:extLst>
              <a:ext uri="{FF2B5EF4-FFF2-40B4-BE49-F238E27FC236}">
                <a16:creationId xmlns:a16="http://schemas.microsoft.com/office/drawing/2014/main" id="{FE02A9B3-7972-4C90-9EE0-58010E33870D}"/>
              </a:ext>
            </a:extLst>
          </p:cNvPr>
          <p:cNvSpPr>
            <a:spLocks noGrp="1"/>
          </p:cNvSpPr>
          <p:nvPr>
            <p:ph type="title"/>
          </p:nvPr>
        </p:nvSpPr>
        <p:spPr>
          <a:xfrm>
            <a:off x="0" y="0"/>
            <a:ext cx="8229600" cy="665018"/>
          </a:xfrm>
        </p:spPr>
        <p:txBody>
          <a:bodyPr>
            <a:normAutofit/>
          </a:bodyPr>
          <a:lstStyle/>
          <a:p>
            <a:pPr algn="l"/>
            <a:r>
              <a:rPr lang="en-GB" sz="3600" b="0" dirty="0">
                <a:solidFill>
                  <a:srgbClr val="003088"/>
                </a:solidFill>
              </a:rPr>
              <a:t>PNR Magnetic roughness:</a:t>
            </a:r>
          </a:p>
        </p:txBody>
      </p:sp>
      <p:grpSp>
        <p:nvGrpSpPr>
          <p:cNvPr id="19" name="Group 18">
            <a:extLst>
              <a:ext uri="{FF2B5EF4-FFF2-40B4-BE49-F238E27FC236}">
                <a16:creationId xmlns:a16="http://schemas.microsoft.com/office/drawing/2014/main" id="{D200323F-2504-4311-ADDD-254902851B05}"/>
              </a:ext>
            </a:extLst>
          </p:cNvPr>
          <p:cNvGrpSpPr/>
          <p:nvPr/>
        </p:nvGrpSpPr>
        <p:grpSpPr>
          <a:xfrm>
            <a:off x="8978977" y="1108984"/>
            <a:ext cx="3275727" cy="2046325"/>
            <a:chOff x="8916273" y="910002"/>
            <a:chExt cx="3275727" cy="2046325"/>
          </a:xfrm>
        </p:grpSpPr>
        <p:grpSp>
          <p:nvGrpSpPr>
            <p:cNvPr id="20" name="Group 19">
              <a:extLst>
                <a:ext uri="{FF2B5EF4-FFF2-40B4-BE49-F238E27FC236}">
                  <a16:creationId xmlns:a16="http://schemas.microsoft.com/office/drawing/2014/main" id="{E1AF2B7E-3AE6-44F1-BBE2-ABA0172AA74F}"/>
                </a:ext>
              </a:extLst>
            </p:cNvPr>
            <p:cNvGrpSpPr/>
            <p:nvPr/>
          </p:nvGrpSpPr>
          <p:grpSpPr>
            <a:xfrm>
              <a:off x="8916273" y="910002"/>
              <a:ext cx="2376264" cy="2046325"/>
              <a:chOff x="7879032" y="760263"/>
              <a:chExt cx="2376264" cy="2046325"/>
            </a:xfrm>
          </p:grpSpPr>
          <p:grpSp>
            <p:nvGrpSpPr>
              <p:cNvPr id="23" name="Group 22">
                <a:extLst>
                  <a:ext uri="{FF2B5EF4-FFF2-40B4-BE49-F238E27FC236}">
                    <a16:creationId xmlns:a16="http://schemas.microsoft.com/office/drawing/2014/main" id="{16FB9A44-C7FB-4292-8FF0-0A8A69543215}"/>
                  </a:ext>
                </a:extLst>
              </p:cNvPr>
              <p:cNvGrpSpPr/>
              <p:nvPr/>
            </p:nvGrpSpPr>
            <p:grpSpPr>
              <a:xfrm>
                <a:off x="7879032" y="760263"/>
                <a:ext cx="2376264" cy="2046325"/>
                <a:chOff x="451344" y="4503038"/>
                <a:chExt cx="2376264" cy="2046325"/>
              </a:xfrm>
            </p:grpSpPr>
            <p:sp>
              <p:nvSpPr>
                <p:cNvPr id="30" name="Rectangle 29">
                  <a:extLst>
                    <a:ext uri="{FF2B5EF4-FFF2-40B4-BE49-F238E27FC236}">
                      <a16:creationId xmlns:a16="http://schemas.microsoft.com/office/drawing/2014/main" id="{DE03334F-AF62-4113-8516-C35CD6DB70CE}"/>
                    </a:ext>
                  </a:extLst>
                </p:cNvPr>
                <p:cNvSpPr/>
                <p:nvPr/>
              </p:nvSpPr>
              <p:spPr>
                <a:xfrm>
                  <a:off x="451344" y="5901291"/>
                  <a:ext cx="2376264" cy="64807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89C88440-AD07-43BB-88C5-E3132D039D9D}"/>
                    </a:ext>
                  </a:extLst>
                </p:cNvPr>
                <p:cNvSpPr/>
                <p:nvPr/>
              </p:nvSpPr>
              <p:spPr>
                <a:xfrm>
                  <a:off x="451344" y="5608520"/>
                  <a:ext cx="2376264" cy="350874"/>
                </a:xfrm>
                <a:prstGeom prst="rect">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7A1F1C18-695F-475E-8DC6-8D97DAFE0B73}"/>
                    </a:ext>
                  </a:extLst>
                </p:cNvPr>
                <p:cNvSpPr txBox="1"/>
                <p:nvPr/>
              </p:nvSpPr>
              <p:spPr>
                <a:xfrm>
                  <a:off x="883392" y="6040661"/>
                  <a:ext cx="1728192" cy="369332"/>
                </a:xfrm>
                <a:prstGeom prst="rect">
                  <a:avLst/>
                </a:prstGeom>
                <a:noFill/>
              </p:spPr>
              <p:txBody>
                <a:bodyPr wrap="square" rtlCol="0">
                  <a:spAutoFit/>
                </a:bodyPr>
                <a:lstStyle/>
                <a:p>
                  <a:r>
                    <a:rPr lang="en-GB" dirty="0"/>
                    <a:t>Si substrate</a:t>
                  </a:r>
                </a:p>
              </p:txBody>
            </p:sp>
            <p:sp>
              <p:nvSpPr>
                <p:cNvPr id="33" name="TextBox 32">
                  <a:extLst>
                    <a:ext uri="{FF2B5EF4-FFF2-40B4-BE49-F238E27FC236}">
                      <a16:creationId xmlns:a16="http://schemas.microsoft.com/office/drawing/2014/main" id="{D8F9B52F-B12C-4810-92B6-4AC4CF25EF3B}"/>
                    </a:ext>
                  </a:extLst>
                </p:cNvPr>
                <p:cNvSpPr txBox="1"/>
                <p:nvPr/>
              </p:nvSpPr>
              <p:spPr>
                <a:xfrm>
                  <a:off x="1341418" y="4503038"/>
                  <a:ext cx="849085" cy="369332"/>
                </a:xfrm>
                <a:prstGeom prst="rect">
                  <a:avLst/>
                </a:prstGeom>
                <a:noFill/>
              </p:spPr>
              <p:txBody>
                <a:bodyPr wrap="square" rtlCol="0">
                  <a:spAutoFit/>
                </a:bodyPr>
                <a:lstStyle/>
                <a:p>
                  <a:r>
                    <a:rPr lang="en-GB" dirty="0"/>
                    <a:t>Air</a:t>
                  </a:r>
                </a:p>
              </p:txBody>
            </p:sp>
          </p:grpSp>
          <p:sp>
            <p:nvSpPr>
              <p:cNvPr id="24" name="Rectangle 23">
                <a:extLst>
                  <a:ext uri="{FF2B5EF4-FFF2-40B4-BE49-F238E27FC236}">
                    <a16:creationId xmlns:a16="http://schemas.microsoft.com/office/drawing/2014/main" id="{AEBF8187-FF82-4907-8686-83F273A44909}"/>
                  </a:ext>
                </a:extLst>
              </p:cNvPr>
              <p:cNvSpPr/>
              <p:nvPr/>
            </p:nvSpPr>
            <p:spPr>
              <a:xfrm>
                <a:off x="7879032" y="1209964"/>
                <a:ext cx="2376264" cy="286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A41D096-329E-47DD-A1E2-811591DED06F}"/>
                  </a:ext>
                </a:extLst>
              </p:cNvPr>
              <p:cNvSpPr/>
              <p:nvPr/>
            </p:nvSpPr>
            <p:spPr>
              <a:xfrm>
                <a:off x="7879032" y="1462328"/>
                <a:ext cx="2376264" cy="458979"/>
              </a:xfrm>
              <a:prstGeom prst="rect">
                <a:avLst/>
              </a:prstGeom>
              <a:gradFill flip="none" rotWithShape="1">
                <a:gsLst>
                  <a:gs pos="0">
                    <a:srgbClr val="FF0000"/>
                  </a:gs>
                  <a:gs pos="37000">
                    <a:schemeClr val="accent1">
                      <a:lumMod val="45000"/>
                      <a:lumOff val="55000"/>
                    </a:schemeClr>
                  </a:gs>
                  <a:gs pos="62000">
                    <a:schemeClr val="accent1">
                      <a:lumMod val="45000"/>
                      <a:lumOff val="5500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72E9FA2E-383E-4B97-AF8D-E681E6D80D28}"/>
                  </a:ext>
                </a:extLst>
              </p:cNvPr>
              <p:cNvCxnSpPr>
                <a:stCxn id="24" idx="1"/>
                <a:endCxn id="30" idx="1"/>
              </p:cNvCxnSpPr>
              <p:nvPr/>
            </p:nvCxnSpPr>
            <p:spPr>
              <a:xfrm>
                <a:off x="7879032" y="1353128"/>
                <a:ext cx="0" cy="112942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79C73C5-C810-4863-9AB7-2460E198D7A8}"/>
                  </a:ext>
                </a:extLst>
              </p:cNvPr>
              <p:cNvCxnSpPr/>
              <p:nvPr/>
            </p:nvCxnSpPr>
            <p:spPr>
              <a:xfrm>
                <a:off x="10255296" y="1416578"/>
                <a:ext cx="0" cy="112942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58FB895-7D94-4969-8390-7248B6D468C9}"/>
                  </a:ext>
                </a:extLst>
              </p:cNvPr>
              <p:cNvSpPr txBox="1"/>
              <p:nvPr/>
            </p:nvSpPr>
            <p:spPr>
              <a:xfrm>
                <a:off x="8094398" y="1231912"/>
                <a:ext cx="1978235" cy="369332"/>
              </a:xfrm>
              <a:prstGeom prst="rect">
                <a:avLst/>
              </a:prstGeom>
              <a:noFill/>
            </p:spPr>
            <p:txBody>
              <a:bodyPr wrap="square" rtlCol="0">
                <a:spAutoFit/>
              </a:bodyPr>
              <a:lstStyle/>
              <a:p>
                <a:r>
                  <a:rPr lang="en-GB" dirty="0"/>
                  <a:t>Non Magnetic Ni</a:t>
                </a:r>
              </a:p>
            </p:txBody>
          </p:sp>
          <p:sp>
            <p:nvSpPr>
              <p:cNvPr id="29" name="TextBox 28">
                <a:extLst>
                  <a:ext uri="{FF2B5EF4-FFF2-40B4-BE49-F238E27FC236}">
                    <a16:creationId xmlns:a16="http://schemas.microsoft.com/office/drawing/2014/main" id="{9C0D3703-548B-4A37-933D-5F45BF5DBA51}"/>
                  </a:ext>
                </a:extLst>
              </p:cNvPr>
              <p:cNvSpPr txBox="1"/>
              <p:nvPr/>
            </p:nvSpPr>
            <p:spPr>
              <a:xfrm>
                <a:off x="8347013" y="1850845"/>
                <a:ext cx="1618879" cy="369332"/>
              </a:xfrm>
              <a:prstGeom prst="rect">
                <a:avLst/>
              </a:prstGeom>
              <a:noFill/>
            </p:spPr>
            <p:txBody>
              <a:bodyPr wrap="square" rtlCol="0">
                <a:spAutoFit/>
              </a:bodyPr>
              <a:lstStyle/>
              <a:p>
                <a:r>
                  <a:rPr lang="en-GB" dirty="0"/>
                  <a:t>Magnetic Ni</a:t>
                </a:r>
              </a:p>
            </p:txBody>
          </p:sp>
        </p:grpSp>
        <p:cxnSp>
          <p:nvCxnSpPr>
            <p:cNvPr id="21" name="Straight Arrow Connector 20">
              <a:extLst>
                <a:ext uri="{FF2B5EF4-FFF2-40B4-BE49-F238E27FC236}">
                  <a16:creationId xmlns:a16="http://schemas.microsoft.com/office/drawing/2014/main" id="{08B58E37-6FDB-494C-85E8-DCB9FFE6825D}"/>
                </a:ext>
              </a:extLst>
            </p:cNvPr>
            <p:cNvCxnSpPr/>
            <p:nvPr/>
          </p:nvCxnSpPr>
          <p:spPr>
            <a:xfrm>
              <a:off x="11518358" y="1381651"/>
              <a:ext cx="0" cy="988265"/>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A30CC6A-FBE3-4C56-A5BE-B13F330EE461}"/>
                </a:ext>
              </a:extLst>
            </p:cNvPr>
            <p:cNvSpPr txBox="1"/>
            <p:nvPr/>
          </p:nvSpPr>
          <p:spPr>
            <a:xfrm>
              <a:off x="11555895" y="1701714"/>
              <a:ext cx="636105" cy="369332"/>
            </a:xfrm>
            <a:prstGeom prst="rect">
              <a:avLst/>
            </a:prstGeom>
            <a:noFill/>
          </p:spPr>
          <p:txBody>
            <a:bodyPr wrap="square" rtlCol="0">
              <a:spAutoFit/>
            </a:bodyPr>
            <a:lstStyle/>
            <a:p>
              <a:r>
                <a:rPr lang="en-GB" dirty="0"/>
                <a:t>Ni</a:t>
              </a:r>
            </a:p>
          </p:txBody>
        </p:sp>
      </p:grpSp>
    </p:spTree>
    <p:extLst>
      <p:ext uri="{BB962C8B-B14F-4D97-AF65-F5344CB8AC3E}">
        <p14:creationId xmlns:p14="http://schemas.microsoft.com/office/powerpoint/2010/main" val="2591818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a:xfrm>
            <a:off x="0" y="4763"/>
            <a:ext cx="10972800" cy="859941"/>
          </a:xfrm>
        </p:spPr>
        <p:txBody>
          <a:bodyPr>
            <a:normAutofit/>
          </a:bodyPr>
          <a:lstStyle/>
          <a:p>
            <a:r>
              <a:rPr lang="en-GB" altLang="en-US" sz="3600" b="0" dirty="0">
                <a:solidFill>
                  <a:srgbClr val="002060"/>
                </a:solidFill>
              </a:rPr>
              <a:t>PNR examples CFTB/Pt proximity effects</a:t>
            </a:r>
          </a:p>
        </p:txBody>
      </p:sp>
      <p:sp>
        <p:nvSpPr>
          <p:cNvPr id="3" name="Content Placeholder 2"/>
          <p:cNvSpPr>
            <a:spLocks noGrp="1"/>
          </p:cNvSpPr>
          <p:nvPr>
            <p:ph sz="half" idx="1"/>
          </p:nvPr>
        </p:nvSpPr>
        <p:spPr>
          <a:xfrm>
            <a:off x="188844" y="954157"/>
            <a:ext cx="5086348" cy="4701207"/>
          </a:xfrm>
        </p:spPr>
        <p:txBody>
          <a:bodyPr>
            <a:normAutofit/>
          </a:bodyPr>
          <a:lstStyle/>
          <a:p>
            <a:pPr>
              <a:defRPr/>
            </a:pPr>
            <a:r>
              <a:rPr lang="en-GB" sz="1800" dirty="0">
                <a:solidFill>
                  <a:srgbClr val="003088"/>
                </a:solidFill>
              </a:rPr>
              <a:t>CoFeTaB – amorphous FM, low magnetisation and tuneable T</a:t>
            </a:r>
            <a:r>
              <a:rPr lang="en-GB" sz="1800" baseline="-25000" dirty="0">
                <a:solidFill>
                  <a:srgbClr val="003088"/>
                </a:solidFill>
              </a:rPr>
              <a:t>C</a:t>
            </a:r>
            <a:r>
              <a:rPr lang="en-GB" sz="1800" dirty="0">
                <a:solidFill>
                  <a:srgbClr val="003088"/>
                </a:solidFill>
              </a:rPr>
              <a:t> with tantalum concentration</a:t>
            </a:r>
          </a:p>
          <a:p>
            <a:pPr>
              <a:defRPr/>
            </a:pPr>
            <a:r>
              <a:rPr lang="en-GB" sz="1800" dirty="0">
                <a:solidFill>
                  <a:srgbClr val="003088"/>
                </a:solidFill>
              </a:rPr>
              <a:t>Polarised neutron reflectivity (PNR) using Polref instrument @ ISIS, data fitted using GenX</a:t>
            </a:r>
          </a:p>
          <a:p>
            <a:pPr>
              <a:defRPr/>
            </a:pPr>
            <a:r>
              <a:rPr lang="en-GB" sz="1800" dirty="0">
                <a:solidFill>
                  <a:srgbClr val="003088"/>
                </a:solidFill>
              </a:rPr>
              <a:t>Scattering sensitive to structure and magnetism</a:t>
            </a:r>
          </a:p>
          <a:p>
            <a:pPr>
              <a:defRPr/>
            </a:pPr>
            <a:r>
              <a:rPr lang="en-GB" sz="1800" dirty="0">
                <a:solidFill>
                  <a:srgbClr val="003088"/>
                </a:solidFill>
              </a:rPr>
              <a:t>Magnetic signal here only from </a:t>
            </a:r>
            <a:r>
              <a:rPr lang="en-GB" sz="1800" dirty="0" err="1">
                <a:solidFill>
                  <a:srgbClr val="003088"/>
                </a:solidFill>
              </a:rPr>
              <a:t>CoFeTaB</a:t>
            </a:r>
            <a:r>
              <a:rPr lang="en-GB" sz="1800" dirty="0">
                <a:solidFill>
                  <a:srgbClr val="003088"/>
                </a:solidFill>
              </a:rPr>
              <a:t> layer: moment on Pt is below sensitivity limit. </a:t>
            </a:r>
          </a:p>
          <a:p>
            <a:pPr>
              <a:defRPr/>
            </a:pPr>
            <a:r>
              <a:rPr lang="en-GB" sz="1800" dirty="0">
                <a:solidFill>
                  <a:srgbClr val="003088"/>
                </a:solidFill>
              </a:rPr>
              <a:t>Authors use XRMS scattering to probe the Pt. This is a good example of the complementary use of different scattering techniques.</a:t>
            </a:r>
          </a:p>
          <a:p>
            <a:pPr>
              <a:defRPr/>
            </a:pPr>
            <a:r>
              <a:rPr lang="en-GB" sz="1800" dirty="0">
                <a:solidFill>
                  <a:srgbClr val="003088"/>
                </a:solidFill>
              </a:rPr>
              <a:t>The effects are a combination of density changes and magnetic roughness.</a:t>
            </a:r>
          </a:p>
        </p:txBody>
      </p:sp>
      <p:sp>
        <p:nvSpPr>
          <p:cNvPr id="2" name="Slide Number Placeholder 1">
            <a:extLst>
              <a:ext uri="{FF2B5EF4-FFF2-40B4-BE49-F238E27FC236}">
                <a16:creationId xmlns:a16="http://schemas.microsoft.com/office/drawing/2014/main" id="{DC6F542B-8C05-4EA4-A85D-7923E45277B6}"/>
              </a:ext>
            </a:extLst>
          </p:cNvPr>
          <p:cNvSpPr>
            <a:spLocks noGrp="1"/>
          </p:cNvSpPr>
          <p:nvPr>
            <p:ph type="sldNum" sz="quarter" idx="12"/>
          </p:nvPr>
        </p:nvSpPr>
        <p:spPr>
          <a:xfrm>
            <a:off x="9448800" y="6464681"/>
            <a:ext cx="2743200" cy="365125"/>
          </a:xfrm>
        </p:spPr>
        <p:txBody>
          <a:bodyPr/>
          <a:lstStyle/>
          <a:p>
            <a:fld id="{BBAAB195-B577-5546-8349-9DDA93B6129E}" type="slidenum">
              <a:rPr lang="en-US" sz="1800" smtClean="0">
                <a:solidFill>
                  <a:srgbClr val="003088"/>
                </a:solidFill>
              </a:rPr>
              <a:t>59</a:t>
            </a:fld>
            <a:endParaRPr lang="en-US" sz="1800" dirty="0">
              <a:solidFill>
                <a:srgbClr val="003088"/>
              </a:solidFill>
            </a:endParaRPr>
          </a:p>
        </p:txBody>
      </p:sp>
      <p:pic>
        <p:nvPicPr>
          <p:cNvPr id="4" name="Picture 3">
            <a:extLst>
              <a:ext uri="{FF2B5EF4-FFF2-40B4-BE49-F238E27FC236}">
                <a16:creationId xmlns:a16="http://schemas.microsoft.com/office/drawing/2014/main" id="{15DD4114-DBD4-4EBA-B0B5-CEBC48008CCC}"/>
              </a:ext>
            </a:extLst>
          </p:cNvPr>
          <p:cNvPicPr>
            <a:picLocks noChangeAspect="1"/>
          </p:cNvPicPr>
          <p:nvPr/>
        </p:nvPicPr>
        <p:blipFill>
          <a:blip r:embed="rId2"/>
          <a:stretch>
            <a:fillRect/>
          </a:stretch>
        </p:blipFill>
        <p:spPr>
          <a:xfrm>
            <a:off x="5275192" y="1077774"/>
            <a:ext cx="5419483" cy="5278576"/>
          </a:xfrm>
          <a:prstGeom prst="rect">
            <a:avLst/>
          </a:prstGeom>
        </p:spPr>
      </p:pic>
      <p:sp>
        <p:nvSpPr>
          <p:cNvPr id="5" name="TextBox 4">
            <a:extLst>
              <a:ext uri="{FF2B5EF4-FFF2-40B4-BE49-F238E27FC236}">
                <a16:creationId xmlns:a16="http://schemas.microsoft.com/office/drawing/2014/main" id="{09DF7A74-F2BB-46D3-8529-297016C46769}"/>
              </a:ext>
            </a:extLst>
          </p:cNvPr>
          <p:cNvSpPr txBox="1"/>
          <p:nvPr/>
        </p:nvSpPr>
        <p:spPr>
          <a:xfrm>
            <a:off x="6707256" y="6444476"/>
            <a:ext cx="3806687" cy="553998"/>
          </a:xfrm>
          <a:prstGeom prst="rect">
            <a:avLst/>
          </a:prstGeom>
          <a:noFill/>
        </p:spPr>
        <p:txBody>
          <a:bodyPr wrap="square" rtlCol="0">
            <a:spAutoFit/>
          </a:bodyPr>
          <a:lstStyle/>
          <a:p>
            <a:r>
              <a:rPr lang="en-GB" sz="1200" b="1" dirty="0"/>
              <a:t>O. Inyang </a:t>
            </a:r>
            <a:r>
              <a:rPr lang="en-GB" sz="1200" b="1" i="1" dirty="0"/>
              <a:t>et. al. </a:t>
            </a:r>
            <a:r>
              <a:rPr lang="en-GB" sz="1200" b="1" dirty="0"/>
              <a:t>Phys. Rev. B 100, 174418</a:t>
            </a:r>
          </a:p>
          <a:p>
            <a:endParaRPr lang="en-GB" dirty="0"/>
          </a:p>
        </p:txBody>
      </p:sp>
    </p:spTree>
    <p:extLst>
      <p:ext uri="{BB962C8B-B14F-4D97-AF65-F5344CB8AC3E}">
        <p14:creationId xmlns:p14="http://schemas.microsoft.com/office/powerpoint/2010/main" val="3592114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94327" y="1007516"/>
                <a:ext cx="10520218" cy="5348834"/>
              </a:xfrm>
            </p:spPr>
            <p:txBody>
              <a:bodyPr/>
              <a:lstStyle/>
              <a:p>
                <a:r>
                  <a:rPr lang="en-GB" sz="1800" dirty="0"/>
                  <a:t>Basic geometry of reflection.</a:t>
                </a:r>
              </a:p>
              <a:p>
                <a:endParaRPr lang="en-GB" sz="1600" dirty="0"/>
              </a:p>
              <a:p>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pPr marL="0" indent="0">
                  <a:buNone/>
                </a:pPr>
                <a:endParaRPr lang="en-GB" sz="900" dirty="0"/>
              </a:p>
              <a:p>
                <a:pPr marL="0" indent="0" algn="ctr">
                  <a:buNone/>
                </a:pPr>
                <a:r>
                  <a:rPr lang="en-GB" sz="1600" dirty="0"/>
                  <a:t>Reflectivity: A beam (can be anything) of particles of wavelength </a:t>
                </a:r>
                <a14:m>
                  <m:oMath xmlns:m="http://schemas.openxmlformats.org/officeDocument/2006/math">
                    <m:r>
                      <a:rPr lang="en-GB" sz="1600" i="1">
                        <a:latin typeface="Cambria Math" panose="02040503050406030204" pitchFamily="18" charset="0"/>
                        <a:ea typeface="Cambria Math" panose="02040503050406030204" pitchFamily="18" charset="0"/>
                      </a:rPr>
                      <m:t>𝜆</m:t>
                    </m:r>
                  </m:oMath>
                </a14:m>
                <a:r>
                  <a:rPr lang="en-GB" sz="1600" dirty="0"/>
                  <a:t> impinges at a grazing angle </a:t>
                </a:r>
                <a14:m>
                  <m:oMath xmlns:m="http://schemas.openxmlformats.org/officeDocument/2006/math">
                    <m:r>
                      <a:rPr lang="en-GB" sz="1600" i="1">
                        <a:latin typeface="Cambria Math" panose="02040503050406030204" pitchFamily="18" charset="0"/>
                        <a:ea typeface="Cambria Math" panose="02040503050406030204" pitchFamily="18" charset="0"/>
                      </a:rPr>
                      <m:t>𝜃</m:t>
                    </m:r>
                  </m:oMath>
                </a14:m>
                <a:r>
                  <a:rPr lang="en-GB" sz="1600" dirty="0"/>
                  <a:t> on a planar sample, and the fraction that bounces back is ascertained.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94327" y="1007516"/>
                <a:ext cx="10520218" cy="5348834"/>
              </a:xfrm>
              <a:blipFill>
                <a:blip r:embed="rId2"/>
                <a:stretch>
                  <a:fillRect l="-348" t="-1025"/>
                </a:stretch>
              </a:blipFill>
            </p:spPr>
            <p:txBody>
              <a:bodyPr/>
              <a:lstStyle/>
              <a:p>
                <a:r>
                  <a:rPr lang="en-GB">
                    <a:noFill/>
                  </a:rPr>
                  <a:t> </a:t>
                </a:r>
              </a:p>
            </p:txBody>
          </p:sp>
        </mc:Fallback>
      </mc:AlternateContent>
      <p:sp>
        <p:nvSpPr>
          <p:cNvPr id="4" name="Title 1"/>
          <p:cNvSpPr txBox="1">
            <a:spLocks/>
          </p:cNvSpPr>
          <p:nvPr/>
        </p:nvSpPr>
        <p:spPr bwMode="auto">
          <a:xfrm>
            <a:off x="4618" y="13056"/>
            <a:ext cx="8229600" cy="72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t>What is Reflectivity?</a:t>
            </a:r>
          </a:p>
        </p:txBody>
      </p:sp>
      <p:grpSp>
        <p:nvGrpSpPr>
          <p:cNvPr id="30" name="Group 29"/>
          <p:cNvGrpSpPr/>
          <p:nvPr/>
        </p:nvGrpSpPr>
        <p:grpSpPr>
          <a:xfrm>
            <a:off x="4048401" y="975731"/>
            <a:ext cx="4584349" cy="2727714"/>
            <a:chOff x="1533230" y="3055464"/>
            <a:chExt cx="4905119" cy="3030467"/>
          </a:xfrm>
        </p:grpSpPr>
        <p:grpSp>
          <p:nvGrpSpPr>
            <p:cNvPr id="10" name="Group 9"/>
            <p:cNvGrpSpPr/>
            <p:nvPr/>
          </p:nvGrpSpPr>
          <p:grpSpPr>
            <a:xfrm>
              <a:off x="2422642" y="4418506"/>
              <a:ext cx="3143386" cy="1667425"/>
              <a:chOff x="2409410" y="4419502"/>
              <a:chExt cx="3143386" cy="1667425"/>
            </a:xfrm>
          </p:grpSpPr>
          <p:sp>
            <p:nvSpPr>
              <p:cNvPr id="9" name="Cube 8"/>
              <p:cNvSpPr/>
              <p:nvPr/>
            </p:nvSpPr>
            <p:spPr>
              <a:xfrm>
                <a:off x="2409410" y="4824657"/>
                <a:ext cx="3140765" cy="1262270"/>
              </a:xfrm>
              <a:prstGeom prst="cube">
                <a:avLst>
                  <a:gd name="adj" fmla="val 88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be 5"/>
              <p:cNvSpPr/>
              <p:nvPr/>
            </p:nvSpPr>
            <p:spPr>
              <a:xfrm>
                <a:off x="2409411" y="4548419"/>
                <a:ext cx="3143385" cy="1409591"/>
              </a:xfrm>
              <a:prstGeom prst="cube">
                <a:avLst>
                  <a:gd name="adj" fmla="val 79955"/>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ube 6"/>
              <p:cNvSpPr/>
              <p:nvPr/>
            </p:nvSpPr>
            <p:spPr>
              <a:xfrm>
                <a:off x="2409411" y="4419502"/>
                <a:ext cx="3140765" cy="1262270"/>
              </a:xfrm>
              <a:prstGeom prst="cube">
                <a:avLst>
                  <a:gd name="adj" fmla="val 88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2" name="Straight Connector 11"/>
            <p:cNvCxnSpPr/>
            <p:nvPr/>
          </p:nvCxnSpPr>
          <p:spPr>
            <a:xfrm flipH="1">
              <a:off x="3994336" y="3245291"/>
              <a:ext cx="0" cy="1800000"/>
            </a:xfrm>
            <a:prstGeom prst="line">
              <a:avLst/>
            </a:prstGeom>
            <a:ln w="19050">
              <a:solidFill>
                <a:srgbClr val="6600FF"/>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a:off x="3994336" y="3245291"/>
              <a:ext cx="0" cy="3600000"/>
            </a:xfrm>
            <a:prstGeom prst="line">
              <a:avLst/>
            </a:prstGeom>
            <a:ln w="19050">
              <a:solidFill>
                <a:srgbClr val="6600FF"/>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2700000" flipH="1">
              <a:off x="3839089" y="3389145"/>
              <a:ext cx="0" cy="3600000"/>
            </a:xfrm>
            <a:prstGeom prst="line">
              <a:avLst/>
            </a:prstGeom>
            <a:ln w="19050">
              <a:solidFill>
                <a:srgbClr val="6600FF"/>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4200000" flipH="1">
              <a:off x="5178349" y="3354346"/>
              <a:ext cx="0" cy="2520000"/>
            </a:xfrm>
            <a:prstGeom prst="line">
              <a:avLst/>
            </a:prstGeom>
            <a:ln w="19050">
              <a:solidFill>
                <a:schemeClr val="tx1"/>
              </a:solidFill>
              <a:prstDash val="sysDash"/>
              <a:head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6600000" flipH="1">
              <a:off x="2793230" y="3345799"/>
              <a:ext cx="0" cy="2520000"/>
            </a:xfrm>
            <a:prstGeom prst="line">
              <a:avLst/>
            </a:prstGeom>
            <a:ln w="19050">
              <a:solidFill>
                <a:schemeClr val="tx1"/>
              </a:solidFill>
              <a:prstDash val="sysDash"/>
              <a:head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6600000" flipH="1">
              <a:off x="2201225" y="3760326"/>
              <a:ext cx="0" cy="1260000"/>
            </a:xfrm>
            <a:prstGeom prst="line">
              <a:avLst/>
            </a:prstGeom>
            <a:ln w="19050">
              <a:solidFill>
                <a:schemeClr val="tx1"/>
              </a:solidFill>
              <a:prstDash val="solid"/>
              <a:head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4200000" flipH="1">
              <a:off x="5794336" y="3759440"/>
              <a:ext cx="0" cy="1260000"/>
            </a:xfrm>
            <a:prstGeom prst="line">
              <a:avLst/>
            </a:prstGeom>
            <a:ln w="19050">
              <a:solidFill>
                <a:schemeClr val="tx1"/>
              </a:solidFill>
              <a:prstDash val="solid"/>
              <a:headEnd type="triangle" w="lg" len="lg"/>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rot="2663724">
              <a:off x="4363770" y="4797339"/>
              <a:ext cx="283676" cy="27848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rot="13807733">
              <a:off x="3351963" y="4804586"/>
              <a:ext cx="283676" cy="278480"/>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2" name="TextBox 21"/>
                <p:cNvSpPr txBox="1"/>
                <p:nvPr/>
              </p:nvSpPr>
              <p:spPr>
                <a:xfrm>
                  <a:off x="4458165" y="4851493"/>
                  <a:ext cx="143730" cy="2051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ea typeface="Cambria Math" panose="02040503050406030204" pitchFamily="18" charset="0"/>
                          </a:rPr>
                          <m:t>𝜃</m:t>
                        </m:r>
                      </m:oMath>
                    </m:oMathPara>
                  </a14:m>
                  <a:endParaRPr lang="en-GB" sz="12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458165" y="4851493"/>
                  <a:ext cx="143730" cy="205162"/>
                </a:xfrm>
                <a:prstGeom prst="rect">
                  <a:avLst/>
                </a:prstGeom>
                <a:blipFill>
                  <a:blip r:embed="rId3"/>
                  <a:stretch>
                    <a:fillRect l="-22727" r="-22727"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386885" y="4857526"/>
                  <a:ext cx="143730" cy="2051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ea typeface="Cambria Math" panose="02040503050406030204" pitchFamily="18" charset="0"/>
                          </a:rPr>
                          <m:t>𝜃</m:t>
                        </m:r>
                      </m:oMath>
                    </m:oMathPara>
                  </a14:m>
                  <a:endParaRPr lang="en-GB" sz="1200" dirty="0"/>
                </a:p>
              </p:txBody>
            </p:sp>
          </mc:Choice>
          <mc:Fallback xmlns="">
            <p:sp>
              <p:nvSpPr>
                <p:cNvPr id="23" name="TextBox 22"/>
                <p:cNvSpPr txBox="1">
                  <a:spLocks noRot="1" noChangeAspect="1" noMove="1" noResize="1" noEditPoints="1" noAdjustHandles="1" noChangeArrowheads="1" noChangeShapeType="1" noTextEdit="1"/>
                </p:cNvSpPr>
                <p:nvPr/>
              </p:nvSpPr>
              <p:spPr>
                <a:xfrm>
                  <a:off x="3386885" y="4857526"/>
                  <a:ext cx="143730" cy="205162"/>
                </a:xfrm>
                <a:prstGeom prst="rect">
                  <a:avLst/>
                </a:prstGeom>
                <a:blipFill>
                  <a:blip r:embed="rId3"/>
                  <a:stretch>
                    <a:fillRect l="-22727" r="-22727"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094937" y="4125063"/>
                  <a:ext cx="134881" cy="2051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ea typeface="Cambria Math" panose="02040503050406030204" pitchFamily="18" charset="0"/>
                          </a:rPr>
                          <m:t>𝜆</m:t>
                        </m:r>
                      </m:oMath>
                    </m:oMathPara>
                  </a14:m>
                  <a:endParaRPr lang="en-GB" sz="1200" dirty="0"/>
                </a:p>
              </p:txBody>
            </p:sp>
          </mc:Choice>
          <mc:Fallback xmlns="">
            <p:sp>
              <p:nvSpPr>
                <p:cNvPr id="25" name="TextBox 24"/>
                <p:cNvSpPr txBox="1">
                  <a:spLocks noRot="1" noChangeAspect="1" noMove="1" noResize="1" noEditPoints="1" noAdjustHandles="1" noChangeArrowheads="1" noChangeShapeType="1" noTextEdit="1"/>
                </p:cNvSpPr>
                <p:nvPr/>
              </p:nvSpPr>
              <p:spPr>
                <a:xfrm>
                  <a:off x="2094937" y="4125063"/>
                  <a:ext cx="134881" cy="205162"/>
                </a:xfrm>
                <a:prstGeom prst="rect">
                  <a:avLst/>
                </a:prstGeom>
                <a:blipFill>
                  <a:blip r:embed="rId4"/>
                  <a:stretch>
                    <a:fillRect l="-30000" r="-30000"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3949335" y="3055464"/>
                  <a:ext cx="128020" cy="2051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ea typeface="Cambria Math" panose="02040503050406030204" pitchFamily="18" charset="0"/>
                          </a:rPr>
                          <m:t>𝑧</m:t>
                        </m:r>
                      </m:oMath>
                    </m:oMathPara>
                  </a14:m>
                  <a:endParaRPr lang="en-GB" sz="1200" dirty="0"/>
                </a:p>
              </p:txBody>
            </p:sp>
          </mc:Choice>
          <mc:Fallback xmlns="">
            <p:sp>
              <p:nvSpPr>
                <p:cNvPr id="26" name="TextBox 25"/>
                <p:cNvSpPr txBox="1">
                  <a:spLocks noRot="1" noChangeAspect="1" noMove="1" noResize="1" noEditPoints="1" noAdjustHandles="1" noChangeArrowheads="1" noChangeShapeType="1" noTextEdit="1"/>
                </p:cNvSpPr>
                <p:nvPr/>
              </p:nvSpPr>
              <p:spPr>
                <a:xfrm>
                  <a:off x="3949335" y="3055464"/>
                  <a:ext cx="128020" cy="205162"/>
                </a:xfrm>
                <a:prstGeom prst="rect">
                  <a:avLst/>
                </a:prstGeom>
                <a:blipFill>
                  <a:blip r:embed="rId5"/>
                  <a:stretch>
                    <a:fillRect l="-15789" r="-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783108" y="4932239"/>
                  <a:ext cx="138790" cy="2051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ea typeface="Cambria Math" panose="02040503050406030204" pitchFamily="18" charset="0"/>
                          </a:rPr>
                          <m:t>𝑥</m:t>
                        </m:r>
                      </m:oMath>
                    </m:oMathPara>
                  </a14:m>
                  <a:endParaRPr lang="en-GB" sz="1200" dirty="0"/>
                </a:p>
              </p:txBody>
            </p:sp>
          </mc:Choice>
          <mc:Fallback xmlns="">
            <p:sp>
              <p:nvSpPr>
                <p:cNvPr id="27" name="TextBox 26"/>
                <p:cNvSpPr txBox="1">
                  <a:spLocks noRot="1" noChangeAspect="1" noMove="1" noResize="1" noEditPoints="1" noAdjustHandles="1" noChangeArrowheads="1" noChangeShapeType="1" noTextEdit="1"/>
                </p:cNvSpPr>
                <p:nvPr/>
              </p:nvSpPr>
              <p:spPr>
                <a:xfrm>
                  <a:off x="5783108" y="4932239"/>
                  <a:ext cx="138790" cy="205162"/>
                </a:xfrm>
                <a:prstGeom prst="rect">
                  <a:avLst/>
                </a:prstGeom>
                <a:blipFill>
                  <a:blip r:embed="rId6"/>
                  <a:stretch>
                    <a:fillRect l="-14286" r="-95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102503" y="3712177"/>
                  <a:ext cx="141741" cy="2051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ea typeface="Cambria Math" panose="02040503050406030204" pitchFamily="18" charset="0"/>
                          </a:rPr>
                          <m:t>𝑦</m:t>
                        </m:r>
                      </m:oMath>
                    </m:oMathPara>
                  </a14:m>
                  <a:endParaRPr lang="en-GB" sz="1200" dirty="0"/>
                </a:p>
              </p:txBody>
            </p:sp>
          </mc:Choice>
          <mc:Fallback xmlns="">
            <p:sp>
              <p:nvSpPr>
                <p:cNvPr id="28" name="TextBox 27"/>
                <p:cNvSpPr txBox="1">
                  <a:spLocks noRot="1" noChangeAspect="1" noMove="1" noResize="1" noEditPoints="1" noAdjustHandles="1" noChangeArrowheads="1" noChangeShapeType="1" noTextEdit="1"/>
                </p:cNvSpPr>
                <p:nvPr/>
              </p:nvSpPr>
              <p:spPr>
                <a:xfrm>
                  <a:off x="5102503" y="3712177"/>
                  <a:ext cx="141741" cy="205162"/>
                </a:xfrm>
                <a:prstGeom prst="rect">
                  <a:avLst/>
                </a:prstGeom>
                <a:blipFill>
                  <a:blip r:embed="rId7"/>
                  <a:stretch>
                    <a:fillRect l="-23810" r="-28571"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668276" y="4196792"/>
                  <a:ext cx="134881" cy="2051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ea typeface="Cambria Math" panose="02040503050406030204" pitchFamily="18" charset="0"/>
                          </a:rPr>
                          <m:t>𝜆</m:t>
                        </m:r>
                      </m:oMath>
                    </m:oMathPara>
                  </a14:m>
                  <a:endParaRPr lang="en-GB" sz="12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668276" y="4196792"/>
                  <a:ext cx="134881" cy="205162"/>
                </a:xfrm>
                <a:prstGeom prst="rect">
                  <a:avLst/>
                </a:prstGeom>
                <a:blipFill>
                  <a:blip r:embed="rId8"/>
                  <a:stretch>
                    <a:fillRect l="-23810" r="-28571" b="-13333"/>
                  </a:stretch>
                </a:blipFill>
              </p:spPr>
              <p:txBody>
                <a:bodyPr/>
                <a:lstStyle/>
                <a:p>
                  <a:r>
                    <a:rPr lang="en-GB">
                      <a:noFill/>
                    </a:rPr>
                    <a:t> </a:t>
                  </a:r>
                </a:p>
              </p:txBody>
            </p:sp>
          </mc:Fallback>
        </mc:AlternateContent>
      </p:grpSp>
      <p:sp>
        <p:nvSpPr>
          <p:cNvPr id="31" name="Rectangle 30"/>
          <p:cNvSpPr/>
          <p:nvPr/>
        </p:nvSpPr>
        <p:spPr>
          <a:xfrm>
            <a:off x="1099128" y="4302466"/>
            <a:ext cx="9882908" cy="7282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7993534" y="6555756"/>
            <a:ext cx="4735725" cy="276999"/>
          </a:xfrm>
          <a:prstGeom prst="rect">
            <a:avLst/>
          </a:prstGeom>
          <a:noFill/>
        </p:spPr>
        <p:txBody>
          <a:bodyPr wrap="square" rtlCol="0">
            <a:spAutoFit/>
          </a:bodyPr>
          <a:lstStyle/>
          <a:p>
            <a:r>
              <a:rPr lang="en-GB" sz="1200" dirty="0" err="1"/>
              <a:t>Sivia</a:t>
            </a:r>
            <a:r>
              <a:rPr lang="en-GB" sz="1200" dirty="0"/>
              <a:t>: Elementary scattering theory Chapter 4</a:t>
            </a:r>
          </a:p>
        </p:txBody>
      </p:sp>
      <mc:AlternateContent xmlns:mc="http://schemas.openxmlformats.org/markup-compatibility/2006" xmlns:a14="http://schemas.microsoft.com/office/drawing/2010/main">
        <mc:Choice Requires="a14">
          <p:sp>
            <p:nvSpPr>
              <p:cNvPr id="33" name="TextBox 32"/>
              <p:cNvSpPr txBox="1"/>
              <p:nvPr/>
            </p:nvSpPr>
            <p:spPr>
              <a:xfrm>
                <a:off x="2703239" y="5272560"/>
                <a:ext cx="8117161" cy="1077218"/>
              </a:xfrm>
              <a:prstGeom prst="rect">
                <a:avLst/>
              </a:prstGeom>
              <a:noFill/>
            </p:spPr>
            <p:txBody>
              <a:bodyPr wrap="square" rtlCol="0">
                <a:spAutoFit/>
              </a:bodyPr>
              <a:lstStyle/>
              <a:p>
                <a:r>
                  <a:rPr lang="en-GB" sz="1600" dirty="0"/>
                  <a:t>This is done one of two ways, by measuring the reflected intensity either:</a:t>
                </a:r>
              </a:p>
              <a:p>
                <a:endParaRPr lang="en-GB" sz="1600" dirty="0"/>
              </a:p>
              <a:p>
                <a:pPr marL="285750" indent="-285750">
                  <a:buFont typeface="Arial" panose="020B0604020202020204" pitchFamily="34" charset="0"/>
                  <a:buChar char="•"/>
                </a:pPr>
                <a:r>
                  <a:rPr lang="en-GB" sz="1600" b="1" dirty="0"/>
                  <a:t>Monochromatically</a:t>
                </a:r>
                <a:r>
                  <a:rPr lang="en-GB" sz="1600" dirty="0"/>
                  <a:t> by varying </a:t>
                </a:r>
                <a14:m>
                  <m:oMath xmlns:m="http://schemas.openxmlformats.org/officeDocument/2006/math">
                    <m:r>
                      <a:rPr lang="en-GB" sz="1600" i="1">
                        <a:latin typeface="Cambria Math" panose="02040503050406030204" pitchFamily="18" charset="0"/>
                        <a:ea typeface="Cambria Math" panose="02040503050406030204" pitchFamily="18" charset="0"/>
                      </a:rPr>
                      <m:t>𝜃</m:t>
                    </m:r>
                  </m:oMath>
                </a14:m>
                <a:r>
                  <a:rPr lang="en-GB" sz="1600" dirty="0"/>
                  <a:t>, while keeping </a:t>
                </a:r>
                <a14:m>
                  <m:oMath xmlns:m="http://schemas.openxmlformats.org/officeDocument/2006/math">
                    <m:r>
                      <a:rPr lang="en-GB" sz="1600" i="1">
                        <a:latin typeface="Cambria Math" panose="02040503050406030204" pitchFamily="18" charset="0"/>
                        <a:ea typeface="Cambria Math" panose="02040503050406030204" pitchFamily="18" charset="0"/>
                      </a:rPr>
                      <m:t>𝜆</m:t>
                    </m:r>
                    <m:r>
                      <a:rPr lang="en-GB" sz="1600" i="1">
                        <a:latin typeface="Cambria Math" panose="02040503050406030204" pitchFamily="18" charset="0"/>
                        <a:ea typeface="Cambria Math" panose="02040503050406030204" pitchFamily="18" charset="0"/>
                      </a:rPr>
                      <m:t> </m:t>
                    </m:r>
                  </m:oMath>
                </a14:m>
                <a:r>
                  <a:rPr lang="en-GB" sz="1600" dirty="0"/>
                  <a:t>constant.</a:t>
                </a:r>
              </a:p>
              <a:p>
                <a:pPr marL="285750" indent="-285750">
                  <a:buFont typeface="Arial" panose="020B0604020202020204" pitchFamily="34" charset="0"/>
                  <a:buChar char="•"/>
                </a:pPr>
                <a:r>
                  <a:rPr lang="en-GB" sz="1600" b="1" dirty="0"/>
                  <a:t>Time of flight (ToF, white beam) </a:t>
                </a:r>
                <a:r>
                  <a:rPr lang="en-GB" sz="1600" dirty="0"/>
                  <a:t>by varying </a:t>
                </a:r>
                <a14:m>
                  <m:oMath xmlns:m="http://schemas.openxmlformats.org/officeDocument/2006/math">
                    <m:r>
                      <a:rPr lang="en-GB" sz="1600" i="1">
                        <a:latin typeface="Cambria Math" panose="02040503050406030204" pitchFamily="18" charset="0"/>
                        <a:ea typeface="Cambria Math" panose="02040503050406030204" pitchFamily="18" charset="0"/>
                      </a:rPr>
                      <m:t>𝜆</m:t>
                    </m:r>
                    <m:r>
                      <a:rPr lang="en-GB" sz="1600" i="1">
                        <a:latin typeface="Cambria Math" panose="02040503050406030204" pitchFamily="18" charset="0"/>
                        <a:ea typeface="Cambria Math" panose="02040503050406030204" pitchFamily="18" charset="0"/>
                      </a:rPr>
                      <m:t>,</m:t>
                    </m:r>
                  </m:oMath>
                </a14:m>
                <a:r>
                  <a:rPr lang="en-GB" sz="1600" dirty="0"/>
                  <a:t> while keeping </a:t>
                </a:r>
                <a14:m>
                  <m:oMath xmlns:m="http://schemas.openxmlformats.org/officeDocument/2006/math">
                    <m:r>
                      <a:rPr lang="en-GB" sz="1600" i="1">
                        <a:latin typeface="Cambria Math" panose="02040503050406030204" pitchFamily="18" charset="0"/>
                        <a:ea typeface="Cambria Math" panose="02040503050406030204" pitchFamily="18" charset="0"/>
                      </a:rPr>
                      <m:t>𝜃</m:t>
                    </m:r>
                  </m:oMath>
                </a14:m>
                <a:r>
                  <a:rPr lang="en-GB" sz="1600" dirty="0"/>
                  <a:t> constant.  </a:t>
                </a:r>
              </a:p>
            </p:txBody>
          </p:sp>
        </mc:Choice>
        <mc:Fallback xmlns="">
          <p:sp>
            <p:nvSpPr>
              <p:cNvPr id="33" name="TextBox 32"/>
              <p:cNvSpPr txBox="1">
                <a:spLocks noRot="1" noChangeAspect="1" noMove="1" noResize="1" noEditPoints="1" noAdjustHandles="1" noChangeArrowheads="1" noChangeShapeType="1" noTextEdit="1"/>
              </p:cNvSpPr>
              <p:nvPr/>
            </p:nvSpPr>
            <p:spPr>
              <a:xfrm>
                <a:off x="2703239" y="5272560"/>
                <a:ext cx="8117161" cy="1077218"/>
              </a:xfrm>
              <a:prstGeom prst="rect">
                <a:avLst/>
              </a:prstGeom>
              <a:blipFill>
                <a:blip r:embed="rId9"/>
                <a:stretch>
                  <a:fillRect l="-375" t="-1695" b="-621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86D6501C-C3B0-4DE6-B019-CE97844DBA01}"/>
              </a:ext>
            </a:extLst>
          </p:cNvPr>
          <p:cNvSpPr>
            <a:spLocks noGrp="1"/>
          </p:cNvSpPr>
          <p:nvPr>
            <p:ph type="sldNum" sz="quarter" idx="12"/>
          </p:nvPr>
        </p:nvSpPr>
        <p:spPr>
          <a:xfrm>
            <a:off x="9448800" y="6486102"/>
            <a:ext cx="2743200" cy="365125"/>
          </a:xfrm>
        </p:spPr>
        <p:txBody>
          <a:bodyPr/>
          <a:lstStyle/>
          <a:p>
            <a:fld id="{BBAAB195-B577-5546-8349-9DDA93B6129E}" type="slidenum">
              <a:rPr lang="en-US" sz="1800" smtClean="0">
                <a:solidFill>
                  <a:srgbClr val="002060"/>
                </a:solidFill>
              </a:rPr>
              <a:t>6</a:t>
            </a:fld>
            <a:endParaRPr lang="en-US" sz="1800" dirty="0">
              <a:solidFill>
                <a:srgbClr val="002060"/>
              </a:solidFill>
            </a:endParaRPr>
          </a:p>
        </p:txBody>
      </p:sp>
    </p:spTree>
    <p:extLst>
      <p:ext uri="{BB962C8B-B14F-4D97-AF65-F5344CB8AC3E}">
        <p14:creationId xmlns:p14="http://schemas.microsoft.com/office/powerpoint/2010/main" val="3298447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 y="0"/>
            <a:ext cx="11648661" cy="735496"/>
          </a:xfrm>
        </p:spPr>
        <p:txBody>
          <a:bodyPr/>
          <a:lstStyle/>
          <a:p>
            <a:r>
              <a:rPr lang="en-GB" altLang="en-US" sz="2400" b="0" dirty="0">
                <a:latin typeface="Helvetica" panose="020B0604020202020204" pitchFamily="34" charset="0"/>
                <a:cs typeface="Helvetica" panose="020B0604020202020204" pitchFamily="34" charset="0"/>
              </a:rPr>
              <a:t>PNR Examples: Spin Helix in FeGe thin films and FeGe/Fe multilayers (</a:t>
            </a:r>
            <a:r>
              <a:rPr lang="en-GB" altLang="en-US" sz="2800" b="0" dirty="0">
                <a:latin typeface="Helvetica" panose="020B0604020202020204" pitchFamily="34" charset="0"/>
                <a:cs typeface="Helvetica" panose="020B0604020202020204" pitchFamily="34" charset="0"/>
              </a:rPr>
              <a:t>DMI</a:t>
            </a:r>
            <a:r>
              <a:rPr lang="en-GB" altLang="en-US" sz="2400" b="0" dirty="0">
                <a:latin typeface="Helvetica" panose="020B0604020202020204" pitchFamily="34" charset="0"/>
                <a:cs typeface="Helvetica" panose="020B0604020202020204" pitchFamily="34" charset="0"/>
              </a:rPr>
              <a:t>)</a:t>
            </a:r>
          </a:p>
        </p:txBody>
      </p:sp>
      <p:pic>
        <p:nvPicPr>
          <p:cNvPr id="4915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579" y="908051"/>
            <a:ext cx="313531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3220" y="4581526"/>
            <a:ext cx="4589462"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Slide Number Placeholder 2"/>
          <p:cNvSpPr>
            <a:spLocks noGrp="1"/>
          </p:cNvSpPr>
          <p:nvPr>
            <p:ph type="sldNum" sz="quarter" idx="4294967295"/>
          </p:nvPr>
        </p:nvSpPr>
        <p:spPr>
          <a:xfrm>
            <a:off x="10116127" y="6491673"/>
            <a:ext cx="2057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84" charset="0"/>
                <a:ea typeface="ヒラギノ角ゴ Pro W3"/>
                <a:cs typeface="ヒラギノ角ゴ Pro W3"/>
              </a:defRPr>
            </a:lvl1pPr>
            <a:lvl2pPr marL="742950" indent="-285750">
              <a:defRPr sz="2400">
                <a:solidFill>
                  <a:schemeClr val="tx1"/>
                </a:solidFill>
                <a:latin typeface="Lucida Grande" pitchFamily="84" charset="0"/>
                <a:ea typeface="ヒラギノ角ゴ Pro W3"/>
                <a:cs typeface="ヒラギノ角ゴ Pro W3"/>
              </a:defRPr>
            </a:lvl2pPr>
            <a:lvl3pPr marL="1143000" indent="-228600">
              <a:defRPr sz="2400">
                <a:solidFill>
                  <a:schemeClr val="tx1"/>
                </a:solidFill>
                <a:latin typeface="Lucida Grande" pitchFamily="84" charset="0"/>
                <a:ea typeface="ヒラギノ角ゴ Pro W3"/>
                <a:cs typeface="ヒラギノ角ゴ Pro W3"/>
              </a:defRPr>
            </a:lvl3pPr>
            <a:lvl4pPr marL="1600200" indent="-228600">
              <a:defRPr sz="2400">
                <a:solidFill>
                  <a:schemeClr val="tx1"/>
                </a:solidFill>
                <a:latin typeface="Lucida Grande" pitchFamily="84" charset="0"/>
                <a:ea typeface="ヒラギノ角ゴ Pro W3"/>
                <a:cs typeface="ヒラギノ角ゴ Pro W3"/>
              </a:defRPr>
            </a:lvl4pPr>
            <a:lvl5pPr marL="2057400" indent="-228600">
              <a:defRPr sz="2400">
                <a:solidFill>
                  <a:schemeClr val="tx1"/>
                </a:solidFill>
                <a:latin typeface="Lucida Grande" pitchFamily="8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Lucida Grande" pitchFamily="84" charset="0"/>
                <a:ea typeface="ヒラギノ角ゴ Pro W3"/>
                <a:cs typeface="ヒラギノ角ゴ Pro W3"/>
              </a:defRPr>
            </a:lvl9pPr>
          </a:lstStyle>
          <a:p>
            <a:fld id="{C4A0E433-A0BE-4D66-BEB1-7FBFAD361123}" type="slidenum">
              <a:rPr lang="en-GB" altLang="en-US" sz="1800"/>
              <a:pPr/>
              <a:t>60</a:t>
            </a:fld>
            <a:endParaRPr lang="en-GB" altLang="en-US" sz="1800" dirty="0"/>
          </a:p>
        </p:txBody>
      </p:sp>
      <p:pic>
        <p:nvPicPr>
          <p:cNvPr id="491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5983" y="808660"/>
            <a:ext cx="3944938" cy="367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TextBox 6"/>
          <p:cNvSpPr txBox="1">
            <a:spLocks noChangeArrowheads="1"/>
          </p:cNvSpPr>
          <p:nvPr/>
        </p:nvSpPr>
        <p:spPr bwMode="auto">
          <a:xfrm>
            <a:off x="7222710" y="6170131"/>
            <a:ext cx="4425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pPr>
            <a:r>
              <a:rPr lang="en-GB" altLang="en-US" sz="1600" dirty="0">
                <a:solidFill>
                  <a:srgbClr val="626262"/>
                </a:solidFill>
                <a:latin typeface="Helvetica" panose="020B0604020202020204" pitchFamily="34" charset="0"/>
                <a:cs typeface="Helvetica" panose="020B0604020202020204" pitchFamily="34" charset="0"/>
              </a:rPr>
              <a:t>N.A. Porter et al PRB </a:t>
            </a:r>
            <a:r>
              <a:rPr lang="en-GB" altLang="en-US" sz="1600" b="1" dirty="0">
                <a:solidFill>
                  <a:srgbClr val="626262"/>
                </a:solidFill>
                <a:latin typeface="Helvetica" panose="020B0604020202020204" pitchFamily="34" charset="0"/>
                <a:cs typeface="Helvetica" panose="020B0604020202020204" pitchFamily="34" charset="0"/>
              </a:rPr>
              <a:t>92</a:t>
            </a:r>
            <a:r>
              <a:rPr lang="en-GB" altLang="en-US" sz="1600" dirty="0">
                <a:solidFill>
                  <a:srgbClr val="626262"/>
                </a:solidFill>
                <a:latin typeface="Helvetica" panose="020B0604020202020204" pitchFamily="34" charset="0"/>
                <a:cs typeface="Helvetica" panose="020B0604020202020204" pitchFamily="34" charset="0"/>
              </a:rPr>
              <a:t>, 144402 (2015)</a:t>
            </a:r>
          </a:p>
          <a:p>
            <a:pPr eaLnBrk="1" hangingPunct="1">
              <a:spcBef>
                <a:spcPct val="0"/>
              </a:spcBef>
            </a:pPr>
            <a:r>
              <a:rPr lang="en-GB" altLang="en-US" sz="1600" dirty="0">
                <a:solidFill>
                  <a:srgbClr val="626262"/>
                </a:solidFill>
                <a:latin typeface="Helvetica" panose="020B0604020202020204" pitchFamily="34" charset="0"/>
                <a:cs typeface="Helvetica" panose="020B0604020202020204" pitchFamily="34" charset="0"/>
              </a:rPr>
              <a:t>C. S. Spenser </a:t>
            </a:r>
            <a:r>
              <a:rPr lang="en-GB" altLang="en-US" sz="1600" i="1" dirty="0">
                <a:solidFill>
                  <a:srgbClr val="626262"/>
                </a:solidFill>
                <a:latin typeface="Helvetica" panose="020B0604020202020204" pitchFamily="34" charset="0"/>
                <a:cs typeface="Helvetica" panose="020B0604020202020204" pitchFamily="34" charset="0"/>
              </a:rPr>
              <a:t>et al PRB 97, 214406, (2018</a:t>
            </a:r>
            <a:r>
              <a:rPr lang="en-GB" altLang="en-US" sz="1600" i="1" dirty="0">
                <a:latin typeface="Helvetica" panose="020B0604020202020204" pitchFamily="34" charset="0"/>
                <a:cs typeface="Helvetica" panose="020B0604020202020204" pitchFamily="34" charset="0"/>
              </a:rPr>
              <a:t>)</a:t>
            </a:r>
          </a:p>
        </p:txBody>
      </p:sp>
      <p:sp>
        <p:nvSpPr>
          <p:cNvPr id="2" name="TextBox 1">
            <a:extLst>
              <a:ext uri="{FF2B5EF4-FFF2-40B4-BE49-F238E27FC236}">
                <a16:creationId xmlns:a16="http://schemas.microsoft.com/office/drawing/2014/main" id="{2EE57AB6-5296-4574-8656-5ACB1F21E080}"/>
              </a:ext>
            </a:extLst>
          </p:cNvPr>
          <p:cNvSpPr txBox="1"/>
          <p:nvPr/>
        </p:nvSpPr>
        <p:spPr>
          <a:xfrm>
            <a:off x="8410921" y="1023731"/>
            <a:ext cx="3476279" cy="120032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626262"/>
                </a:solidFill>
              </a:rPr>
              <a:t>Example of the combination of PNR with Transport/</a:t>
            </a:r>
            <a:r>
              <a:rPr lang="en-GB" dirty="0" err="1">
                <a:solidFill>
                  <a:srgbClr val="626262"/>
                </a:solidFill>
              </a:rPr>
              <a:t>Magentometry</a:t>
            </a:r>
            <a:r>
              <a:rPr lang="en-GB" dirty="0">
                <a:solidFill>
                  <a:srgbClr val="626262"/>
                </a:solidFill>
              </a:rPr>
              <a:t> and XRD/XRR</a:t>
            </a:r>
          </a:p>
        </p:txBody>
      </p:sp>
      <p:pic>
        <p:nvPicPr>
          <p:cNvPr id="5" name="Picture 4">
            <a:extLst>
              <a:ext uri="{FF2B5EF4-FFF2-40B4-BE49-F238E27FC236}">
                <a16:creationId xmlns:a16="http://schemas.microsoft.com/office/drawing/2014/main" id="{2981BFC0-B3CD-4A56-AEAF-B7CAE7A74A97}"/>
              </a:ext>
            </a:extLst>
          </p:cNvPr>
          <p:cNvPicPr>
            <a:picLocks noChangeAspect="1"/>
          </p:cNvPicPr>
          <p:nvPr/>
        </p:nvPicPr>
        <p:blipFill>
          <a:blip r:embed="rId6"/>
          <a:stretch>
            <a:fillRect/>
          </a:stretch>
        </p:blipFill>
        <p:spPr>
          <a:xfrm>
            <a:off x="8504572" y="2432190"/>
            <a:ext cx="3144088" cy="2049945"/>
          </a:xfrm>
          <a:prstGeom prst="rect">
            <a:avLst/>
          </a:prstGeom>
        </p:spPr>
      </p:pic>
    </p:spTree>
    <p:extLst>
      <p:ext uri="{BB962C8B-B14F-4D97-AF65-F5344CB8AC3E}">
        <p14:creationId xmlns:p14="http://schemas.microsoft.com/office/powerpoint/2010/main" val="1047205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EF36-7F61-4B51-9243-115680B4D3DC}"/>
              </a:ext>
            </a:extLst>
          </p:cNvPr>
          <p:cNvSpPr>
            <a:spLocks noGrp="1"/>
          </p:cNvSpPr>
          <p:nvPr>
            <p:ph type="title"/>
          </p:nvPr>
        </p:nvSpPr>
        <p:spPr>
          <a:xfrm>
            <a:off x="0" y="-2623"/>
            <a:ext cx="10515600" cy="759005"/>
          </a:xfrm>
        </p:spPr>
        <p:txBody>
          <a:bodyPr>
            <a:normAutofit/>
          </a:bodyPr>
          <a:lstStyle/>
          <a:p>
            <a:r>
              <a:rPr lang="en-GB" sz="3600" b="0" dirty="0"/>
              <a:t>PNR example: Er Spin Spiral</a:t>
            </a:r>
          </a:p>
        </p:txBody>
      </p:sp>
      <p:sp>
        <p:nvSpPr>
          <p:cNvPr id="4" name="Slide Number Placeholder 3">
            <a:extLst>
              <a:ext uri="{FF2B5EF4-FFF2-40B4-BE49-F238E27FC236}">
                <a16:creationId xmlns:a16="http://schemas.microsoft.com/office/drawing/2014/main" id="{0662C041-76B4-406C-81E3-17C21BF30245}"/>
              </a:ext>
            </a:extLst>
          </p:cNvPr>
          <p:cNvSpPr>
            <a:spLocks noGrp="1"/>
          </p:cNvSpPr>
          <p:nvPr>
            <p:ph type="sldNum" sz="quarter" idx="12"/>
          </p:nvPr>
        </p:nvSpPr>
        <p:spPr>
          <a:xfrm>
            <a:off x="9448800" y="6513080"/>
            <a:ext cx="2743200" cy="365125"/>
          </a:xfrm>
        </p:spPr>
        <p:txBody>
          <a:bodyPr/>
          <a:lstStyle/>
          <a:p>
            <a:fld id="{BBAAB195-B577-5546-8349-9DDA93B6129E}" type="slidenum">
              <a:rPr lang="en-US" sz="1800" smtClean="0">
                <a:solidFill>
                  <a:srgbClr val="003088"/>
                </a:solidFill>
              </a:rPr>
              <a:t>61</a:t>
            </a:fld>
            <a:endParaRPr lang="en-US" sz="1800" dirty="0">
              <a:solidFill>
                <a:srgbClr val="003088"/>
              </a:solidFill>
            </a:endParaRPr>
          </a:p>
        </p:txBody>
      </p:sp>
      <p:sp>
        <p:nvSpPr>
          <p:cNvPr id="5" name="TextBox 4">
            <a:extLst>
              <a:ext uri="{FF2B5EF4-FFF2-40B4-BE49-F238E27FC236}">
                <a16:creationId xmlns:a16="http://schemas.microsoft.com/office/drawing/2014/main" id="{9CFEFB8B-18F1-4BE7-A60B-EA4F8E4950B6}"/>
              </a:ext>
            </a:extLst>
          </p:cNvPr>
          <p:cNvSpPr txBox="1"/>
          <p:nvPr/>
        </p:nvSpPr>
        <p:spPr>
          <a:xfrm>
            <a:off x="3370268" y="6396335"/>
            <a:ext cx="6500191" cy="461665"/>
          </a:xfrm>
          <a:prstGeom prst="rect">
            <a:avLst/>
          </a:prstGeom>
          <a:noFill/>
        </p:spPr>
        <p:txBody>
          <a:bodyPr wrap="square" rtlCol="0">
            <a:spAutoFit/>
          </a:bodyPr>
          <a:lstStyle/>
          <a:p>
            <a:r>
              <a:rPr lang="en-GB" sz="1200" dirty="0">
                <a:solidFill>
                  <a:srgbClr val="626262"/>
                </a:solidFill>
              </a:rPr>
              <a:t>N Satchell </a:t>
            </a:r>
            <a:r>
              <a:rPr lang="en-GB" sz="1200" i="1" dirty="0">
                <a:solidFill>
                  <a:srgbClr val="626262"/>
                </a:solidFill>
              </a:rPr>
              <a:t>et. al. </a:t>
            </a:r>
            <a:r>
              <a:rPr lang="en-GB" sz="1200" dirty="0">
                <a:solidFill>
                  <a:srgbClr val="626262"/>
                </a:solidFill>
              </a:rPr>
              <a:t>Journal of Physics: Condensed Matter, Volume 29, Number 5 2016</a:t>
            </a:r>
          </a:p>
          <a:p>
            <a:endParaRPr lang="en-GB" sz="1200" dirty="0"/>
          </a:p>
        </p:txBody>
      </p:sp>
      <p:pic>
        <p:nvPicPr>
          <p:cNvPr id="7" name="Picture 6">
            <a:extLst>
              <a:ext uri="{FF2B5EF4-FFF2-40B4-BE49-F238E27FC236}">
                <a16:creationId xmlns:a16="http://schemas.microsoft.com/office/drawing/2014/main" id="{FF786B27-8B26-4ADD-AFE9-A9B3B98C4DD4}"/>
              </a:ext>
            </a:extLst>
          </p:cNvPr>
          <p:cNvPicPr>
            <a:picLocks noChangeAspect="1"/>
          </p:cNvPicPr>
          <p:nvPr/>
        </p:nvPicPr>
        <p:blipFill>
          <a:blip r:embed="rId2"/>
          <a:stretch>
            <a:fillRect/>
          </a:stretch>
        </p:blipFill>
        <p:spPr>
          <a:xfrm>
            <a:off x="1643912" y="1322940"/>
            <a:ext cx="8955156" cy="2938721"/>
          </a:xfrm>
          <a:prstGeom prst="rect">
            <a:avLst/>
          </a:prstGeom>
        </p:spPr>
      </p:pic>
      <p:grpSp>
        <p:nvGrpSpPr>
          <p:cNvPr id="11" name="Group 10">
            <a:extLst>
              <a:ext uri="{FF2B5EF4-FFF2-40B4-BE49-F238E27FC236}">
                <a16:creationId xmlns:a16="http://schemas.microsoft.com/office/drawing/2014/main" id="{E57ED38A-A998-4A36-A650-AAE7115222EE}"/>
              </a:ext>
            </a:extLst>
          </p:cNvPr>
          <p:cNvGrpSpPr/>
          <p:nvPr/>
        </p:nvGrpSpPr>
        <p:grpSpPr>
          <a:xfrm>
            <a:off x="276890" y="1053938"/>
            <a:ext cx="6947453" cy="3548270"/>
            <a:chOff x="2017643" y="2216426"/>
            <a:chExt cx="6947453" cy="3548270"/>
          </a:xfrm>
        </p:grpSpPr>
        <p:sp>
          <p:nvSpPr>
            <p:cNvPr id="10" name="Rectangle 9">
              <a:extLst>
                <a:ext uri="{FF2B5EF4-FFF2-40B4-BE49-F238E27FC236}">
                  <a16:creationId xmlns:a16="http://schemas.microsoft.com/office/drawing/2014/main" id="{7E14418F-E286-4663-A7D4-8134FF34889C}"/>
                </a:ext>
              </a:extLst>
            </p:cNvPr>
            <p:cNvSpPr/>
            <p:nvPr/>
          </p:nvSpPr>
          <p:spPr>
            <a:xfrm>
              <a:off x="2017643" y="2216426"/>
              <a:ext cx="6947453" cy="3548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C948D0E-3B38-4FEC-9D25-CEEC343ECC02}"/>
                </a:ext>
              </a:extLst>
            </p:cNvPr>
            <p:cNvPicPr>
              <a:picLocks noChangeAspect="1"/>
            </p:cNvPicPr>
            <p:nvPr/>
          </p:nvPicPr>
          <p:blipFill>
            <a:blip r:embed="rId3"/>
            <a:stretch>
              <a:fillRect/>
            </a:stretch>
          </p:blipFill>
          <p:spPr>
            <a:xfrm>
              <a:off x="2660560" y="2680183"/>
              <a:ext cx="5950040" cy="2530545"/>
            </a:xfrm>
            <a:prstGeom prst="rect">
              <a:avLst/>
            </a:prstGeom>
          </p:spPr>
        </p:pic>
      </p:grpSp>
      <p:sp>
        <p:nvSpPr>
          <p:cNvPr id="12" name="TextBox 11">
            <a:extLst>
              <a:ext uri="{FF2B5EF4-FFF2-40B4-BE49-F238E27FC236}">
                <a16:creationId xmlns:a16="http://schemas.microsoft.com/office/drawing/2014/main" id="{A5B72604-81DB-4FB2-B959-F3D0A21A17AE}"/>
              </a:ext>
            </a:extLst>
          </p:cNvPr>
          <p:cNvSpPr txBox="1"/>
          <p:nvPr/>
        </p:nvSpPr>
        <p:spPr>
          <a:xfrm>
            <a:off x="901334" y="4566238"/>
            <a:ext cx="10270249" cy="73866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3088"/>
                </a:solidFill>
              </a:rPr>
              <a:t>Er based Spin spiral in a think magnetic layer.</a:t>
            </a:r>
          </a:p>
          <a:p>
            <a:pPr marL="285750" indent="-285750">
              <a:buFont typeface="Arial" panose="020B0604020202020204" pitchFamily="34" charset="0"/>
              <a:buChar char="•"/>
            </a:pPr>
            <a:endParaRPr lang="en-GB" sz="600" dirty="0">
              <a:solidFill>
                <a:srgbClr val="003088"/>
              </a:solidFill>
            </a:endParaRPr>
          </a:p>
          <a:p>
            <a:pPr marL="285750" indent="-285750">
              <a:buFont typeface="Arial" panose="020B0604020202020204" pitchFamily="34" charset="0"/>
              <a:buChar char="•"/>
            </a:pPr>
            <a:r>
              <a:rPr lang="en-GB" dirty="0">
                <a:solidFill>
                  <a:srgbClr val="003088"/>
                </a:solidFill>
              </a:rPr>
              <a:t>Good example of the use of a Null hypothesis to indicate the presence of a magnetic structure. </a:t>
            </a:r>
          </a:p>
        </p:txBody>
      </p:sp>
    </p:spTree>
    <p:extLst>
      <p:ext uri="{BB962C8B-B14F-4D97-AF65-F5344CB8AC3E}">
        <p14:creationId xmlns:p14="http://schemas.microsoft.com/office/powerpoint/2010/main" val="172918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091180" y="-128856"/>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r>
              <a:rPr lang="en-GB" kern="0" dirty="0"/>
              <a:t>Polarisation analysis (PA)</a:t>
            </a:r>
          </a:p>
        </p:txBody>
      </p:sp>
      <mc:AlternateContent xmlns:mc="http://schemas.openxmlformats.org/markup-compatibility/2006" xmlns:a14="http://schemas.microsoft.com/office/drawing/2010/main">
        <mc:Choice Requires="a14">
          <p:sp>
            <p:nvSpPr>
              <p:cNvPr id="5" name="Content Placeholder 3"/>
              <p:cNvSpPr txBox="1">
                <a:spLocks/>
              </p:cNvSpPr>
              <p:nvPr/>
            </p:nvSpPr>
            <p:spPr bwMode="auto">
              <a:xfrm>
                <a:off x="932873" y="901391"/>
                <a:ext cx="10594109" cy="420528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a:t>NR measures the </a:t>
                </a:r>
                <a:r>
                  <a:rPr lang="en-GB" sz="2400" kern="0" dirty="0">
                    <a:solidFill>
                      <a:srgbClr val="00B050"/>
                    </a:solidFill>
                  </a:rPr>
                  <a:t>Nuclear</a:t>
                </a:r>
                <a:r>
                  <a:rPr lang="en-GB" sz="2400" kern="0" dirty="0"/>
                  <a:t> scattering length density profile.</a:t>
                </a:r>
              </a:p>
              <a:p>
                <a:r>
                  <a:rPr lang="en-GB" sz="2400" kern="0" dirty="0"/>
                  <a:t>PNR measures the </a:t>
                </a:r>
                <a:r>
                  <a:rPr lang="en-GB" sz="2400" kern="0" dirty="0">
                    <a:solidFill>
                      <a:srgbClr val="FF0000"/>
                    </a:solidFill>
                  </a:rPr>
                  <a:t>Magnetic</a:t>
                </a:r>
                <a:r>
                  <a:rPr lang="en-GB" sz="2400" kern="0" dirty="0"/>
                  <a:t> scattering length density profile.</a:t>
                </a:r>
              </a:p>
              <a:p>
                <a:endParaRPr lang="en-GB" sz="2400" kern="0" dirty="0"/>
              </a:p>
              <a:p>
                <a:endParaRPr lang="en-GB" sz="2400" kern="0" dirty="0"/>
              </a:p>
              <a:p>
                <a:endParaRPr lang="en-GB" sz="2400" kern="0" dirty="0"/>
              </a:p>
              <a:p>
                <a:endParaRPr lang="en-GB" sz="2400" kern="0" dirty="0"/>
              </a:p>
              <a:p>
                <a:pPr marL="0" indent="0">
                  <a:buNone/>
                </a:pPr>
                <a:endParaRPr lang="en-GB" sz="2400" kern="0" dirty="0"/>
              </a:p>
              <a:p>
                <a:pPr marL="0" indent="0">
                  <a:buNone/>
                </a:pPr>
                <a:endParaRPr lang="en-GB" sz="2400" kern="0" dirty="0"/>
              </a:p>
              <a:p>
                <a:r>
                  <a:rPr lang="en-GB" sz="2400" kern="0" dirty="0"/>
                  <a:t>PA measures the </a:t>
                </a:r>
                <a:r>
                  <a:rPr lang="en-GB" sz="2400" kern="0" dirty="0">
                    <a:solidFill>
                      <a:srgbClr val="6600FF"/>
                    </a:solidFill>
                  </a:rPr>
                  <a:t>Magnetic</a:t>
                </a:r>
                <a:r>
                  <a:rPr lang="en-GB" sz="2400" kern="0" dirty="0"/>
                  <a:t> scattering length density profile and </a:t>
                </a:r>
                <a:r>
                  <a:rPr lang="en-GB" sz="2400" kern="0" dirty="0">
                    <a:solidFill>
                      <a:srgbClr val="6600FF"/>
                    </a:solidFill>
                  </a:rPr>
                  <a:t>Magnetic vector </a:t>
                </a:r>
                <a:r>
                  <a:rPr lang="en-GB" sz="2400" kern="0" dirty="0"/>
                  <a:t>in the </a:t>
                </a:r>
                <a14:m>
                  <m:oMath xmlns:m="http://schemas.openxmlformats.org/officeDocument/2006/math">
                    <m:r>
                      <a:rPr lang="en-GB" sz="2400" i="1" kern="0">
                        <a:latin typeface="Cambria Math" panose="02040503050406030204" pitchFamily="18" charset="0"/>
                      </a:rPr>
                      <m:t>𝑥𝑦</m:t>
                    </m:r>
                    <m:r>
                      <a:rPr lang="en-GB" sz="2400" i="1" kern="0">
                        <a:latin typeface="Cambria Math" panose="02040503050406030204" pitchFamily="18" charset="0"/>
                      </a:rPr>
                      <m:t> </m:t>
                    </m:r>
                  </m:oMath>
                </a14:m>
                <a:r>
                  <a:rPr lang="en-GB" sz="2400" kern="0" dirty="0"/>
                  <a:t>plane of the sample as a function of depth!</a:t>
                </a:r>
              </a:p>
              <a:p>
                <a:endParaRPr lang="en-GB" sz="2400" kern="0" dirty="0"/>
              </a:p>
            </p:txBody>
          </p:sp>
        </mc:Choice>
        <mc:Fallback xmlns="">
          <p:sp>
            <p:nvSpPr>
              <p:cNvPr id="5" name="Content Placeholder 3"/>
              <p:cNvSpPr txBox="1">
                <a:spLocks noRot="1" noChangeAspect="1" noMove="1" noResize="1" noEditPoints="1" noAdjustHandles="1" noChangeArrowheads="1" noChangeShapeType="1" noTextEdit="1"/>
              </p:cNvSpPr>
              <p:nvPr/>
            </p:nvSpPr>
            <p:spPr bwMode="auto">
              <a:xfrm>
                <a:off x="932873" y="901391"/>
                <a:ext cx="10594109" cy="4205288"/>
              </a:xfrm>
              <a:prstGeom prst="rect">
                <a:avLst/>
              </a:prstGeom>
              <a:blipFill>
                <a:blip r:embed="rId2"/>
                <a:stretch>
                  <a:fillRect l="-748" t="-1014" b="-65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pic>
        <p:nvPicPr>
          <p:cNvPr id="6" name="Picture 5" descr="http://creativityinhealthcare.files.wordpress.com/2010/01/magn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1623" y="2175457"/>
            <a:ext cx="2088579" cy="182025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F525C5A-D00B-4978-AE42-DF0F99FFE8CC}"/>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62</a:t>
            </a:fld>
            <a:endParaRPr lang="en-US" sz="1800" dirty="0">
              <a:solidFill>
                <a:srgbClr val="003088"/>
              </a:solidFill>
            </a:endParaRPr>
          </a:p>
        </p:txBody>
      </p:sp>
    </p:spTree>
    <p:extLst>
      <p:ext uri="{BB962C8B-B14F-4D97-AF65-F5344CB8AC3E}">
        <p14:creationId xmlns:p14="http://schemas.microsoft.com/office/powerpoint/2010/main" val="1332365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 y="-118564"/>
            <a:ext cx="7454781" cy="89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solidFill>
                  <a:srgbClr val="003088"/>
                </a:solidFill>
              </a:rPr>
              <a:t>Polarisation analysis (PA):</a:t>
            </a:r>
          </a:p>
        </p:txBody>
      </p:sp>
      <p:sp>
        <p:nvSpPr>
          <p:cNvPr id="8" name="Rectangle 7"/>
          <p:cNvSpPr/>
          <p:nvPr/>
        </p:nvSpPr>
        <p:spPr>
          <a:xfrm>
            <a:off x="5229688" y="6398309"/>
            <a:ext cx="5903743" cy="646331"/>
          </a:xfrm>
          <a:prstGeom prst="rect">
            <a:avLst/>
          </a:prstGeom>
        </p:spPr>
        <p:txBody>
          <a:bodyPr wrap="square">
            <a:spAutoFit/>
          </a:bodyPr>
          <a:lstStyle/>
          <a:p>
            <a:r>
              <a:rPr lang="en-GB" sz="1200" dirty="0">
                <a:solidFill>
                  <a:srgbClr val="626262"/>
                </a:solidFill>
              </a:rPr>
              <a:t>W. Gavin Williams Polarized neutrons Oxford Science</a:t>
            </a:r>
          </a:p>
          <a:p>
            <a:r>
              <a:rPr lang="en-GB" sz="1200" dirty="0">
                <a:solidFill>
                  <a:srgbClr val="626262"/>
                </a:solidFill>
              </a:rPr>
              <a:t>A.-J. </a:t>
            </a:r>
            <a:r>
              <a:rPr lang="en-GB" sz="1200" dirty="0" err="1">
                <a:solidFill>
                  <a:srgbClr val="626262"/>
                </a:solidFill>
              </a:rPr>
              <a:t>Dianoux</a:t>
            </a:r>
            <a:r>
              <a:rPr lang="en-GB" sz="1200" dirty="0">
                <a:solidFill>
                  <a:srgbClr val="626262"/>
                </a:solidFill>
              </a:rPr>
              <a:t> et al, Neutron Data Booklet (Institut Laue-Langevin, 2002), 1st ed</a:t>
            </a:r>
            <a:r>
              <a:rPr lang="en-GB" sz="1200" dirty="0"/>
              <a:t>.</a:t>
            </a:r>
          </a:p>
          <a:p>
            <a:endParaRPr lang="en-GB" sz="1200" dirty="0"/>
          </a:p>
        </p:txBody>
      </p:sp>
      <p:sp>
        <p:nvSpPr>
          <p:cNvPr id="9" name="TextBox 8"/>
          <p:cNvSpPr txBox="1"/>
          <p:nvPr/>
        </p:nvSpPr>
        <p:spPr>
          <a:xfrm>
            <a:off x="2117035" y="5032911"/>
            <a:ext cx="10157791" cy="1169551"/>
          </a:xfrm>
          <a:prstGeom prst="rect">
            <a:avLst/>
          </a:prstGeom>
          <a:noFill/>
        </p:spPr>
        <p:txBody>
          <a:bodyPr wrap="square" rtlCol="0">
            <a:spAutoFit/>
          </a:bodyPr>
          <a:lstStyle/>
          <a:p>
            <a:pPr marL="285750" indent="-285750">
              <a:buFont typeface="Wingdings" panose="05000000000000000000" pitchFamily="2" charset="2"/>
              <a:buChar char="§"/>
            </a:pPr>
            <a:r>
              <a:rPr lang="en-GB" sz="1600" dirty="0">
                <a:solidFill>
                  <a:srgbClr val="626262"/>
                </a:solidFill>
              </a:rPr>
              <a:t>Second flipper and Analyser added to the system. </a:t>
            </a:r>
            <a:r>
              <a:rPr lang="en-GB" sz="1600" b="1" dirty="0">
                <a:solidFill>
                  <a:srgbClr val="FF6900"/>
                </a:solidFill>
              </a:rPr>
              <a:t>Experiments now takes a factor 8 to 16 times longer!</a:t>
            </a:r>
          </a:p>
          <a:p>
            <a:pPr marL="285750" indent="-285750">
              <a:buFont typeface="Wingdings" panose="05000000000000000000" pitchFamily="2" charset="2"/>
              <a:buChar char="§"/>
            </a:pPr>
            <a:endParaRPr lang="en-GB" sz="600" dirty="0">
              <a:solidFill>
                <a:srgbClr val="626262"/>
              </a:solidFill>
            </a:endParaRPr>
          </a:p>
          <a:p>
            <a:pPr marL="285750" indent="-285750">
              <a:buFont typeface="Wingdings" panose="05000000000000000000" pitchFamily="2" charset="2"/>
              <a:buChar char="§"/>
            </a:pPr>
            <a:r>
              <a:rPr lang="en-GB" sz="1600" dirty="0">
                <a:solidFill>
                  <a:srgbClr val="626262"/>
                </a:solidFill>
              </a:rPr>
              <a:t>Now measure 4 spin states with 50% of the initial flux!  PA experiments very tough!</a:t>
            </a:r>
          </a:p>
          <a:p>
            <a:pPr marL="742950" lvl="1" indent="-285750">
              <a:buFont typeface="Wingdings" panose="05000000000000000000" pitchFamily="2" charset="2"/>
              <a:buChar char="§"/>
            </a:pPr>
            <a:r>
              <a:rPr lang="en-GB" sz="1600" dirty="0">
                <a:solidFill>
                  <a:srgbClr val="626262"/>
                </a:solidFill>
              </a:rPr>
              <a:t>UU and DD – Non Spin flip channels</a:t>
            </a:r>
          </a:p>
          <a:p>
            <a:pPr marL="742950" lvl="1" indent="-285750">
              <a:buFont typeface="Wingdings" panose="05000000000000000000" pitchFamily="2" charset="2"/>
              <a:buChar char="§"/>
            </a:pPr>
            <a:r>
              <a:rPr lang="en-GB" sz="1600" dirty="0">
                <a:solidFill>
                  <a:srgbClr val="626262"/>
                </a:solidFill>
              </a:rPr>
              <a:t>UD and DU – Spin flip channels</a:t>
            </a:r>
          </a:p>
        </p:txBody>
      </p:sp>
      <p:sp>
        <p:nvSpPr>
          <p:cNvPr id="2" name="Slide Number Placeholder 1">
            <a:extLst>
              <a:ext uri="{FF2B5EF4-FFF2-40B4-BE49-F238E27FC236}">
                <a16:creationId xmlns:a16="http://schemas.microsoft.com/office/drawing/2014/main" id="{C914BC91-9917-4A88-9E90-C1570A7D43ED}"/>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63</a:t>
            </a:fld>
            <a:endParaRPr lang="en-US" sz="1800" dirty="0">
              <a:solidFill>
                <a:srgbClr val="003088"/>
              </a:solidFill>
            </a:endParaRPr>
          </a:p>
        </p:txBody>
      </p:sp>
      <p:pic>
        <p:nvPicPr>
          <p:cNvPr id="12" name="Picture 11">
            <a:extLst>
              <a:ext uri="{FF2B5EF4-FFF2-40B4-BE49-F238E27FC236}">
                <a16:creationId xmlns:a16="http://schemas.microsoft.com/office/drawing/2014/main" id="{B5D1E285-EADF-4DA0-8339-D22DCE1D8DB1}"/>
              </a:ext>
            </a:extLst>
          </p:cNvPr>
          <p:cNvPicPr>
            <a:picLocks noChangeAspect="1"/>
          </p:cNvPicPr>
          <p:nvPr/>
        </p:nvPicPr>
        <p:blipFill>
          <a:blip r:embed="rId2"/>
          <a:stretch>
            <a:fillRect/>
          </a:stretch>
        </p:blipFill>
        <p:spPr>
          <a:xfrm>
            <a:off x="966994" y="903226"/>
            <a:ext cx="9901503" cy="4147603"/>
          </a:xfrm>
          <a:prstGeom prst="rect">
            <a:avLst/>
          </a:prstGeom>
        </p:spPr>
      </p:pic>
      <p:sp>
        <p:nvSpPr>
          <p:cNvPr id="13" name="Rectangle 12">
            <a:extLst>
              <a:ext uri="{FF2B5EF4-FFF2-40B4-BE49-F238E27FC236}">
                <a16:creationId xmlns:a16="http://schemas.microsoft.com/office/drawing/2014/main" id="{42E90DD4-1E49-42F5-8EAA-A1BD0AED666B}"/>
              </a:ext>
            </a:extLst>
          </p:cNvPr>
          <p:cNvSpPr/>
          <p:nvPr/>
        </p:nvSpPr>
        <p:spPr>
          <a:xfrm>
            <a:off x="2236304" y="1490870"/>
            <a:ext cx="6867939" cy="3001617"/>
          </a:xfrm>
          <a:prstGeom prst="rect">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F6090AE-CF49-4F8C-9D6C-442102F1C1F6}"/>
              </a:ext>
            </a:extLst>
          </p:cNvPr>
          <p:cNvSpPr txBox="1"/>
          <p:nvPr/>
        </p:nvSpPr>
        <p:spPr>
          <a:xfrm>
            <a:off x="2236304" y="2066059"/>
            <a:ext cx="2346036" cy="369332"/>
          </a:xfrm>
          <a:prstGeom prst="rect">
            <a:avLst/>
          </a:prstGeom>
          <a:noFill/>
        </p:spPr>
        <p:txBody>
          <a:bodyPr wrap="square" rtlCol="0">
            <a:spAutoFit/>
          </a:bodyPr>
          <a:lstStyle/>
          <a:p>
            <a:r>
              <a:rPr lang="en-GB" b="1" dirty="0">
                <a:solidFill>
                  <a:schemeClr val="tx1">
                    <a:lumMod val="50000"/>
                  </a:schemeClr>
                </a:solidFill>
                <a:effectLst>
                  <a:outerShdw blurRad="38100" dist="38100" dir="2700000" algn="tl">
                    <a:srgbClr val="000000">
                      <a:alpha val="43137"/>
                    </a:srgbClr>
                  </a:outerShdw>
                </a:effectLst>
              </a:rPr>
              <a:t>Guide Field </a:t>
            </a:r>
          </a:p>
        </p:txBody>
      </p:sp>
      <p:sp>
        <p:nvSpPr>
          <p:cNvPr id="15" name="Arrow: Down 14">
            <a:extLst>
              <a:ext uri="{FF2B5EF4-FFF2-40B4-BE49-F238E27FC236}">
                <a16:creationId xmlns:a16="http://schemas.microsoft.com/office/drawing/2014/main" id="{0586BEDB-52D2-4023-A147-438D74D4C474}"/>
              </a:ext>
            </a:extLst>
          </p:cNvPr>
          <p:cNvSpPr/>
          <p:nvPr/>
        </p:nvSpPr>
        <p:spPr>
          <a:xfrm rot="10800000">
            <a:off x="2651941" y="1705841"/>
            <a:ext cx="628072" cy="3602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7D184A8-2D28-4CB3-9CBF-1ABBD92BE3E3}"/>
              </a:ext>
            </a:extLst>
          </p:cNvPr>
          <p:cNvPicPr>
            <a:picLocks noChangeAspect="1"/>
          </p:cNvPicPr>
          <p:nvPr/>
        </p:nvPicPr>
        <p:blipFill>
          <a:blip r:embed="rId3"/>
          <a:stretch>
            <a:fillRect/>
          </a:stretch>
        </p:blipFill>
        <p:spPr>
          <a:xfrm>
            <a:off x="259246" y="892341"/>
            <a:ext cx="1714500" cy="1543050"/>
          </a:xfrm>
          <a:prstGeom prst="rect">
            <a:avLst/>
          </a:prstGeom>
        </p:spPr>
      </p:pic>
      <p:cxnSp>
        <p:nvCxnSpPr>
          <p:cNvPr id="17" name="Straight Arrow Connector 16">
            <a:extLst>
              <a:ext uri="{FF2B5EF4-FFF2-40B4-BE49-F238E27FC236}">
                <a16:creationId xmlns:a16="http://schemas.microsoft.com/office/drawing/2014/main" id="{39809C27-52DF-4BDE-B488-F381E56F5464}"/>
              </a:ext>
            </a:extLst>
          </p:cNvPr>
          <p:cNvCxnSpPr/>
          <p:nvPr/>
        </p:nvCxnSpPr>
        <p:spPr>
          <a:xfrm flipV="1">
            <a:off x="3925956" y="1946790"/>
            <a:ext cx="0" cy="211831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1AF144A-85FE-40D9-977A-694E6836DBAD}"/>
              </a:ext>
            </a:extLst>
          </p:cNvPr>
          <p:cNvSpPr txBox="1"/>
          <p:nvPr/>
        </p:nvSpPr>
        <p:spPr>
          <a:xfrm>
            <a:off x="4075044" y="2852530"/>
            <a:ext cx="327991" cy="367748"/>
          </a:xfrm>
          <a:prstGeom prst="rect">
            <a:avLst/>
          </a:prstGeom>
          <a:noFill/>
        </p:spPr>
        <p:txBody>
          <a:bodyPr wrap="square" rtlCol="0">
            <a:spAutoFit/>
          </a:bodyPr>
          <a:lstStyle/>
          <a:p>
            <a:r>
              <a:rPr lang="en-GB" b="1" dirty="0"/>
              <a:t>M</a:t>
            </a:r>
          </a:p>
        </p:txBody>
      </p:sp>
      <p:sp>
        <p:nvSpPr>
          <p:cNvPr id="19" name="TextBox 18">
            <a:extLst>
              <a:ext uri="{FF2B5EF4-FFF2-40B4-BE49-F238E27FC236}">
                <a16:creationId xmlns:a16="http://schemas.microsoft.com/office/drawing/2014/main" id="{B42964FC-4F87-427D-B4D9-4D4A3D88D21F}"/>
              </a:ext>
            </a:extLst>
          </p:cNvPr>
          <p:cNvSpPr txBox="1"/>
          <p:nvPr/>
        </p:nvSpPr>
        <p:spPr>
          <a:xfrm>
            <a:off x="549411" y="3603440"/>
            <a:ext cx="1801745" cy="923330"/>
          </a:xfrm>
          <a:prstGeom prst="rect">
            <a:avLst/>
          </a:prstGeom>
          <a:noFill/>
        </p:spPr>
        <p:txBody>
          <a:bodyPr wrap="square" rtlCol="0">
            <a:spAutoFit/>
          </a:bodyPr>
          <a:lstStyle/>
          <a:p>
            <a:r>
              <a:rPr lang="en-GB" dirty="0">
                <a:solidFill>
                  <a:srgbClr val="626262"/>
                </a:solidFill>
              </a:rPr>
              <a:t>Unpolarised neutrons have no orientation </a:t>
            </a:r>
          </a:p>
        </p:txBody>
      </p:sp>
    </p:spTree>
    <p:extLst>
      <p:ext uri="{BB962C8B-B14F-4D97-AF65-F5344CB8AC3E}">
        <p14:creationId xmlns:p14="http://schemas.microsoft.com/office/powerpoint/2010/main" val="1293217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25747"/>
          </a:xfrm>
        </p:spPr>
        <p:txBody>
          <a:bodyPr>
            <a:normAutofit/>
          </a:bodyPr>
          <a:lstStyle/>
          <a:p>
            <a:r>
              <a:rPr lang="en-GB" sz="3600" b="0" dirty="0">
                <a:solidFill>
                  <a:srgbClr val="003088"/>
                </a:solidFill>
              </a:rPr>
              <a:t>Polarisation analysis (PA):</a:t>
            </a:r>
          </a:p>
        </p:txBody>
      </p:sp>
      <p:pic>
        <p:nvPicPr>
          <p:cNvPr id="4" name="Picture 3"/>
          <p:cNvPicPr>
            <a:picLocks noChangeAspect="1"/>
          </p:cNvPicPr>
          <p:nvPr/>
        </p:nvPicPr>
        <p:blipFill>
          <a:blip r:embed="rId2"/>
          <a:stretch>
            <a:fillRect/>
          </a:stretch>
        </p:blipFill>
        <p:spPr>
          <a:xfrm>
            <a:off x="1672793" y="1369728"/>
            <a:ext cx="2239851" cy="2813146"/>
          </a:xfrm>
          <a:prstGeom prst="rect">
            <a:avLst/>
          </a:prstGeom>
        </p:spPr>
      </p:pic>
      <p:sp>
        <p:nvSpPr>
          <p:cNvPr id="6" name="Rectangle 5"/>
          <p:cNvSpPr/>
          <p:nvPr/>
        </p:nvSpPr>
        <p:spPr>
          <a:xfrm>
            <a:off x="119528" y="728336"/>
            <a:ext cx="6834498" cy="369332"/>
          </a:xfrm>
          <a:prstGeom prst="rect">
            <a:avLst/>
          </a:prstGeom>
        </p:spPr>
        <p:txBody>
          <a:bodyPr wrap="square">
            <a:spAutoFit/>
          </a:bodyPr>
          <a:lstStyle/>
          <a:p>
            <a:pPr marL="285750" indent="-285750">
              <a:buFont typeface="Wingdings" panose="05000000000000000000" pitchFamily="2" charset="2"/>
              <a:buChar char="§"/>
            </a:pPr>
            <a:r>
              <a:rPr lang="en-GB" dirty="0">
                <a:solidFill>
                  <a:srgbClr val="626262"/>
                </a:solidFill>
              </a:rPr>
              <a:t>Only magnetic scattering can cause spin flip scattering. </a:t>
            </a:r>
          </a:p>
        </p:txBody>
      </p:sp>
      <p:grpSp>
        <p:nvGrpSpPr>
          <p:cNvPr id="53" name="Group 52"/>
          <p:cNvGrpSpPr/>
          <p:nvPr/>
        </p:nvGrpSpPr>
        <p:grpSpPr>
          <a:xfrm>
            <a:off x="5693965" y="1386472"/>
            <a:ext cx="4509660" cy="2337404"/>
            <a:chOff x="4353811" y="1984107"/>
            <a:chExt cx="4509660" cy="2337404"/>
          </a:xfrm>
        </p:grpSpPr>
        <p:grpSp>
          <p:nvGrpSpPr>
            <p:cNvPr id="38" name="Group 37"/>
            <p:cNvGrpSpPr/>
            <p:nvPr/>
          </p:nvGrpSpPr>
          <p:grpSpPr>
            <a:xfrm>
              <a:off x="4672934" y="1984107"/>
              <a:ext cx="4190537" cy="2117310"/>
              <a:chOff x="4672934" y="1984107"/>
              <a:chExt cx="4190537" cy="2117310"/>
            </a:xfrm>
          </p:grpSpPr>
          <p:sp>
            <p:nvSpPr>
              <p:cNvPr id="14" name="Cube 13"/>
              <p:cNvSpPr/>
              <p:nvPr/>
            </p:nvSpPr>
            <p:spPr>
              <a:xfrm>
                <a:off x="5183290" y="2301417"/>
                <a:ext cx="1800000" cy="1800000"/>
              </a:xfrm>
              <a:prstGeom prst="cube">
                <a:avLst>
                  <a:gd name="adj" fmla="val 58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V="1">
                <a:off x="4672934" y="3194546"/>
                <a:ext cx="288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7199928" y="2301417"/>
                <a:ext cx="1663543" cy="1224344"/>
                <a:chOff x="7295693" y="746190"/>
                <a:chExt cx="1663543" cy="1224344"/>
              </a:xfrm>
            </p:grpSpPr>
            <p:cxnSp>
              <p:nvCxnSpPr>
                <p:cNvPr id="13" name="Straight Connector 12"/>
                <p:cNvCxnSpPr/>
                <p:nvPr/>
              </p:nvCxnSpPr>
              <p:spPr>
                <a:xfrm rot="5400000" flipH="1">
                  <a:off x="8505636" y="1199790"/>
                  <a:ext cx="7200" cy="90000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7295693" y="746190"/>
                  <a:ext cx="900000" cy="1224344"/>
                  <a:chOff x="7295693" y="746190"/>
                  <a:chExt cx="900000" cy="1224344"/>
                </a:xfrm>
              </p:grpSpPr>
              <p:cxnSp>
                <p:nvCxnSpPr>
                  <p:cNvPr id="11" name="Straight Connector 10"/>
                  <p:cNvCxnSpPr/>
                  <p:nvPr/>
                </p:nvCxnSpPr>
                <p:spPr>
                  <a:xfrm flipH="1">
                    <a:off x="8059236" y="746190"/>
                    <a:ext cx="7200" cy="90000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8100000" flipH="1">
                    <a:off x="7742093" y="1516934"/>
                    <a:ext cx="7200" cy="900000"/>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grpSp>
          <p:sp>
            <p:nvSpPr>
              <p:cNvPr id="18" name="TextBox 17"/>
              <p:cNvSpPr txBox="1"/>
              <p:nvPr/>
            </p:nvSpPr>
            <p:spPr>
              <a:xfrm>
                <a:off x="8678254" y="2839285"/>
                <a:ext cx="166643" cy="369332"/>
              </a:xfrm>
              <a:prstGeom prst="rect">
                <a:avLst/>
              </a:prstGeom>
              <a:noFill/>
            </p:spPr>
            <p:txBody>
              <a:bodyPr wrap="square" rtlCol="0">
                <a:spAutoFit/>
              </a:bodyPr>
              <a:lstStyle/>
              <a:p>
                <a:r>
                  <a:rPr lang="en-GB" i="1" dirty="0"/>
                  <a:t>x</a:t>
                </a:r>
              </a:p>
            </p:txBody>
          </p:sp>
          <p:sp>
            <p:nvSpPr>
              <p:cNvPr id="20" name="TextBox 19"/>
              <p:cNvSpPr txBox="1"/>
              <p:nvPr/>
            </p:nvSpPr>
            <p:spPr>
              <a:xfrm>
                <a:off x="7817325" y="1984107"/>
                <a:ext cx="166643" cy="369332"/>
              </a:xfrm>
              <a:prstGeom prst="rect">
                <a:avLst/>
              </a:prstGeom>
              <a:noFill/>
            </p:spPr>
            <p:txBody>
              <a:bodyPr wrap="square" rtlCol="0">
                <a:spAutoFit/>
              </a:bodyPr>
              <a:lstStyle/>
              <a:p>
                <a:r>
                  <a:rPr lang="en-GB" i="1" dirty="0"/>
                  <a:t>y</a:t>
                </a:r>
              </a:p>
            </p:txBody>
          </p:sp>
          <p:sp>
            <p:nvSpPr>
              <p:cNvPr id="21" name="TextBox 20"/>
              <p:cNvSpPr txBox="1"/>
              <p:nvPr/>
            </p:nvSpPr>
            <p:spPr>
              <a:xfrm>
                <a:off x="7364591" y="3616490"/>
                <a:ext cx="166643" cy="369332"/>
              </a:xfrm>
              <a:prstGeom prst="rect">
                <a:avLst/>
              </a:prstGeom>
              <a:noFill/>
            </p:spPr>
            <p:txBody>
              <a:bodyPr wrap="square" rtlCol="0">
                <a:spAutoFit/>
              </a:bodyPr>
              <a:lstStyle/>
              <a:p>
                <a:r>
                  <a:rPr lang="en-GB" i="1" dirty="0"/>
                  <a:t>z</a:t>
                </a:r>
              </a:p>
            </p:txBody>
          </p:sp>
          <p:grpSp>
            <p:nvGrpSpPr>
              <p:cNvPr id="22" name="Group 21"/>
              <p:cNvGrpSpPr/>
              <p:nvPr/>
            </p:nvGrpSpPr>
            <p:grpSpPr>
              <a:xfrm>
                <a:off x="5974502" y="2661417"/>
                <a:ext cx="540001" cy="540000"/>
                <a:chOff x="8059235" y="1123187"/>
                <a:chExt cx="540001" cy="540000"/>
              </a:xfrm>
            </p:grpSpPr>
            <p:cxnSp>
              <p:nvCxnSpPr>
                <p:cNvPr id="23" name="Straight Connector 22"/>
                <p:cNvCxnSpPr/>
                <p:nvPr/>
              </p:nvCxnSpPr>
              <p:spPr>
                <a:xfrm rot="5400000" flipH="1">
                  <a:off x="8329236" y="1386316"/>
                  <a:ext cx="0" cy="540000"/>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059235" y="1123187"/>
                  <a:ext cx="7200" cy="540000"/>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rot="2700000" flipH="1">
                <a:off x="6176226" y="2733627"/>
                <a:ext cx="0" cy="540000"/>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731028" y="2400590"/>
                <a:ext cx="890395" cy="276999"/>
              </a:xfrm>
              <a:prstGeom prst="rect">
                <a:avLst/>
              </a:prstGeom>
              <a:noFill/>
            </p:spPr>
            <p:txBody>
              <a:bodyPr wrap="square" rtlCol="0">
                <a:spAutoFit/>
              </a:bodyPr>
              <a:lstStyle/>
              <a:p>
                <a:r>
                  <a:rPr lang="en-GB" sz="1200" b="1" dirty="0"/>
                  <a:t>NSF</a:t>
                </a:r>
              </a:p>
            </p:txBody>
          </p:sp>
          <p:sp>
            <p:nvSpPr>
              <p:cNvPr id="29" name="TextBox 28"/>
              <p:cNvSpPr txBox="1"/>
              <p:nvPr/>
            </p:nvSpPr>
            <p:spPr>
              <a:xfrm>
                <a:off x="6446686" y="2972627"/>
                <a:ext cx="890395" cy="276999"/>
              </a:xfrm>
              <a:prstGeom prst="rect">
                <a:avLst/>
              </a:prstGeom>
              <a:noFill/>
            </p:spPr>
            <p:txBody>
              <a:bodyPr wrap="square" rtlCol="0">
                <a:spAutoFit/>
              </a:bodyPr>
              <a:lstStyle/>
              <a:p>
                <a:r>
                  <a:rPr lang="en-GB" sz="1200" b="1" dirty="0"/>
                  <a:t>SF</a:t>
                </a:r>
              </a:p>
            </p:txBody>
          </p:sp>
          <p:grpSp>
            <p:nvGrpSpPr>
              <p:cNvPr id="33" name="Group 32"/>
              <p:cNvGrpSpPr/>
              <p:nvPr/>
            </p:nvGrpSpPr>
            <p:grpSpPr>
              <a:xfrm>
                <a:off x="7104954" y="2342755"/>
                <a:ext cx="890395" cy="887880"/>
                <a:chOff x="7104954" y="2342755"/>
                <a:chExt cx="890395" cy="887880"/>
              </a:xfrm>
            </p:grpSpPr>
            <p:sp>
              <p:nvSpPr>
                <p:cNvPr id="31" name="Down Arrow 30"/>
                <p:cNvSpPr/>
                <p:nvPr/>
              </p:nvSpPr>
              <p:spPr>
                <a:xfrm flipV="1">
                  <a:off x="7109742" y="2342755"/>
                  <a:ext cx="275081" cy="641460"/>
                </a:xfrm>
                <a:prstGeom prst="downArrow">
                  <a:avLst/>
                </a:prstGeom>
                <a:solidFill>
                  <a:srgbClr val="6600FF"/>
                </a:solid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7104954" y="2953636"/>
                  <a:ext cx="890395" cy="276999"/>
                </a:xfrm>
                <a:prstGeom prst="rect">
                  <a:avLst/>
                </a:prstGeom>
                <a:noFill/>
              </p:spPr>
              <p:txBody>
                <a:bodyPr wrap="square" rtlCol="0">
                  <a:spAutoFit/>
                </a:bodyPr>
                <a:lstStyle/>
                <a:p>
                  <a:r>
                    <a:rPr lang="en-GB" sz="1200" dirty="0"/>
                    <a:t>H</a:t>
                  </a:r>
                </a:p>
              </p:txBody>
            </p:sp>
          </p:grpSp>
          <p:sp>
            <p:nvSpPr>
              <p:cNvPr id="35" name="Arc 34"/>
              <p:cNvSpPr/>
              <p:nvPr/>
            </p:nvSpPr>
            <p:spPr>
              <a:xfrm rot="2470599">
                <a:off x="5944080" y="2882015"/>
                <a:ext cx="418900" cy="347354"/>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7" name="TextBox 36"/>
                  <p:cNvSpPr txBox="1"/>
                  <p:nvPr/>
                </p:nvSpPr>
                <p:spPr>
                  <a:xfrm>
                    <a:off x="6176225" y="2991254"/>
                    <a:ext cx="152414"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200" i="1">
                              <a:latin typeface="Cambria Math" panose="02040503050406030204" pitchFamily="18" charset="0"/>
                              <a:ea typeface="Cambria Math" panose="02040503050406030204" pitchFamily="18" charset="0"/>
                            </a:rPr>
                            <m:t>𝜙</m:t>
                          </m:r>
                        </m:oMath>
                      </m:oMathPara>
                    </a14:m>
                    <a:endParaRPr lang="en-GB" sz="1200" dirty="0"/>
                  </a:p>
                </p:txBody>
              </p:sp>
            </mc:Choice>
            <mc:Fallback xmlns="">
              <p:sp>
                <p:nvSpPr>
                  <p:cNvPr id="37" name="TextBox 36"/>
                  <p:cNvSpPr txBox="1">
                    <a:spLocks noRot="1" noChangeAspect="1" noMove="1" noResize="1" noEditPoints="1" noAdjustHandles="1" noChangeArrowheads="1" noChangeShapeType="1" noTextEdit="1"/>
                  </p:cNvSpPr>
                  <p:nvPr/>
                </p:nvSpPr>
                <p:spPr>
                  <a:xfrm>
                    <a:off x="6176225" y="2991254"/>
                    <a:ext cx="152414" cy="184666"/>
                  </a:xfrm>
                  <a:prstGeom prst="rect">
                    <a:avLst/>
                  </a:prstGeom>
                  <a:blipFill>
                    <a:blip r:embed="rId3"/>
                    <a:stretch>
                      <a:fillRect l="-28000" r="-32000" b="-33333"/>
                    </a:stretch>
                  </a:blipFill>
                </p:spPr>
                <p:txBody>
                  <a:bodyPr/>
                  <a:lstStyle/>
                  <a:p>
                    <a:r>
                      <a:rPr lang="en-GB">
                        <a:noFill/>
                      </a:rPr>
                      <a:t> </a:t>
                    </a:r>
                  </a:p>
                </p:txBody>
              </p:sp>
            </mc:Fallback>
          </mc:AlternateContent>
        </p:grpSp>
        <p:cxnSp>
          <p:nvCxnSpPr>
            <p:cNvPr id="41" name="Straight Arrow Connector 40"/>
            <p:cNvCxnSpPr/>
            <p:nvPr/>
          </p:nvCxnSpPr>
          <p:spPr>
            <a:xfrm rot="2100000">
              <a:off x="5825677" y="3712015"/>
              <a:ext cx="180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2100000">
              <a:off x="4353811" y="3701226"/>
              <a:ext cx="1800000" cy="0"/>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Arc 42"/>
            <p:cNvSpPr/>
            <p:nvPr/>
          </p:nvSpPr>
          <p:spPr>
            <a:xfrm rot="13984987">
              <a:off x="5469161" y="3023966"/>
              <a:ext cx="491505" cy="636831"/>
            </a:xfrm>
            <a:prstGeom prst="arc">
              <a:avLst>
                <a:gd name="adj1" fmla="val 16200000"/>
                <a:gd name="adj2" fmla="val 2037171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4" name="Straight Arrow Connector 43"/>
            <p:cNvCxnSpPr/>
            <p:nvPr/>
          </p:nvCxnSpPr>
          <p:spPr>
            <a:xfrm rot="2100000">
              <a:off x="5834223" y="3720561"/>
              <a:ext cx="180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rot="2997252">
              <a:off x="6006437" y="3089741"/>
              <a:ext cx="491505" cy="636831"/>
            </a:xfrm>
            <a:prstGeom prst="arc">
              <a:avLst>
                <a:gd name="adj1" fmla="val 16200000"/>
                <a:gd name="adj2" fmla="val 2037171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47" name="TextBox 46"/>
                <p:cNvSpPr txBox="1"/>
                <p:nvPr/>
              </p:nvSpPr>
              <p:spPr>
                <a:xfrm>
                  <a:off x="5462337" y="3204080"/>
                  <a:ext cx="20281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𝜃</m:t>
                            </m:r>
                          </m:e>
                          <m:sub>
                            <m:r>
                              <a:rPr lang="en-GB" sz="1400" i="1">
                                <a:latin typeface="Cambria Math" panose="02040503050406030204" pitchFamily="18" charset="0"/>
                              </a:rPr>
                              <m:t>𝑖</m:t>
                            </m:r>
                          </m:sub>
                        </m:sSub>
                      </m:oMath>
                    </m:oMathPara>
                  </a14:m>
                  <a:endParaRPr lang="en-GB" sz="1400" dirty="0"/>
                </a:p>
              </p:txBody>
            </p:sp>
          </mc:Choice>
          <mc:Fallback xmlns="">
            <p:sp>
              <p:nvSpPr>
                <p:cNvPr id="47" name="TextBox 46"/>
                <p:cNvSpPr txBox="1">
                  <a:spLocks noRot="1" noChangeAspect="1" noMove="1" noResize="1" noEditPoints="1" noAdjustHandles="1" noChangeArrowheads="1" noChangeShapeType="1" noTextEdit="1"/>
                </p:cNvSpPr>
                <p:nvPr/>
              </p:nvSpPr>
              <p:spPr>
                <a:xfrm>
                  <a:off x="5462337" y="3204080"/>
                  <a:ext cx="202812" cy="215444"/>
                </a:xfrm>
                <a:prstGeom prst="rect">
                  <a:avLst/>
                </a:prstGeom>
                <a:blipFill>
                  <a:blip r:embed="rId4"/>
                  <a:stretch>
                    <a:fillRect l="-21212" b="-1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305864" y="3185220"/>
                  <a:ext cx="180494" cy="2412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𝜃</m:t>
                            </m:r>
                          </m:e>
                          <m:sub>
                            <m:r>
                              <a:rPr lang="en-GB" sz="1400" i="1">
                                <a:latin typeface="Cambria Math" panose="02040503050406030204" pitchFamily="18" charset="0"/>
                              </a:rPr>
                              <m:t>𝑓</m:t>
                            </m:r>
                          </m:sub>
                        </m:sSub>
                      </m:oMath>
                    </m:oMathPara>
                  </a14:m>
                  <a:endParaRPr lang="en-GB" sz="1400" dirty="0"/>
                </a:p>
              </p:txBody>
            </p:sp>
          </mc:Choice>
          <mc:Fallback xmlns="">
            <p:sp>
              <p:nvSpPr>
                <p:cNvPr id="48" name="TextBox 47"/>
                <p:cNvSpPr txBox="1">
                  <a:spLocks noRot="1" noChangeAspect="1" noMove="1" noResize="1" noEditPoints="1" noAdjustHandles="1" noChangeArrowheads="1" noChangeShapeType="1" noTextEdit="1"/>
                </p:cNvSpPr>
                <p:nvPr/>
              </p:nvSpPr>
              <p:spPr>
                <a:xfrm>
                  <a:off x="6305864" y="3185220"/>
                  <a:ext cx="180494" cy="241299"/>
                </a:xfrm>
                <a:prstGeom prst="rect">
                  <a:avLst/>
                </a:prstGeom>
                <a:blipFill>
                  <a:blip r:embed="rId5"/>
                  <a:stretch>
                    <a:fillRect l="-30000" r="-23333" b="-20000"/>
                  </a:stretch>
                </a:blipFill>
              </p:spPr>
              <p:txBody>
                <a:bodyPr/>
                <a:lstStyle/>
                <a:p>
                  <a:r>
                    <a:rPr lang="en-GB">
                      <a:noFill/>
                    </a:rPr>
                    <a:t> </a:t>
                  </a:r>
                </a:p>
              </p:txBody>
            </p:sp>
          </mc:Fallback>
        </mc:AlternateContent>
        <p:sp>
          <p:nvSpPr>
            <p:cNvPr id="49" name="Right Arrow 48"/>
            <p:cNvSpPr/>
            <p:nvPr/>
          </p:nvSpPr>
          <p:spPr>
            <a:xfrm rot="-5400000">
              <a:off x="4453928" y="3972111"/>
              <a:ext cx="586751" cy="112049"/>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6301432" y="2562085"/>
              <a:ext cx="590451" cy="369332"/>
            </a:xfrm>
            <a:prstGeom prst="rect">
              <a:avLst/>
            </a:prstGeom>
            <a:noFill/>
          </p:spPr>
          <p:txBody>
            <a:bodyPr wrap="square" rtlCol="0">
              <a:spAutoFit/>
            </a:bodyPr>
            <a:lstStyle/>
            <a:p>
              <a:r>
                <a:rPr lang="en-GB" b="1" i="1" dirty="0">
                  <a:solidFill>
                    <a:srgbClr val="FF0000"/>
                  </a:solidFill>
                </a:rPr>
                <a:t>M</a:t>
              </a:r>
            </a:p>
          </p:txBody>
        </p:sp>
        <p:sp>
          <p:nvSpPr>
            <p:cNvPr id="51" name="TextBox 50"/>
            <p:cNvSpPr txBox="1"/>
            <p:nvPr/>
          </p:nvSpPr>
          <p:spPr>
            <a:xfrm>
              <a:off x="4597242" y="3373936"/>
              <a:ext cx="401652" cy="369332"/>
            </a:xfrm>
            <a:prstGeom prst="rect">
              <a:avLst/>
            </a:prstGeom>
            <a:noFill/>
          </p:spPr>
          <p:txBody>
            <a:bodyPr wrap="square" rtlCol="0">
              <a:spAutoFit/>
            </a:bodyPr>
            <a:lstStyle/>
            <a:p>
              <a:r>
                <a:rPr lang="en-GB" b="1" i="1" dirty="0">
                  <a:solidFill>
                    <a:srgbClr val="92D050"/>
                  </a:solidFill>
                </a:rPr>
                <a:t>P</a:t>
              </a:r>
            </a:p>
          </p:txBody>
        </p:sp>
        <p:sp>
          <p:nvSpPr>
            <p:cNvPr id="52" name="Oval 51"/>
            <p:cNvSpPr/>
            <p:nvPr/>
          </p:nvSpPr>
          <p:spPr>
            <a:xfrm>
              <a:off x="4644397" y="3921480"/>
              <a:ext cx="214081" cy="231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4" name="Right Brace 53"/>
          <p:cNvSpPr/>
          <p:nvPr/>
        </p:nvSpPr>
        <p:spPr>
          <a:xfrm>
            <a:off x="3549354" y="1622694"/>
            <a:ext cx="316195" cy="98108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Right Brace 54"/>
          <p:cNvSpPr/>
          <p:nvPr/>
        </p:nvSpPr>
        <p:spPr>
          <a:xfrm>
            <a:off x="3714912" y="3069177"/>
            <a:ext cx="508475" cy="97258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6" name="TextBox 55"/>
          <p:cNvSpPr txBox="1"/>
          <p:nvPr/>
        </p:nvSpPr>
        <p:spPr>
          <a:xfrm>
            <a:off x="3892065" y="1811229"/>
            <a:ext cx="1561371" cy="523220"/>
          </a:xfrm>
          <a:prstGeom prst="rect">
            <a:avLst/>
          </a:prstGeom>
          <a:noFill/>
        </p:spPr>
        <p:txBody>
          <a:bodyPr wrap="square" rtlCol="0">
            <a:spAutoFit/>
          </a:bodyPr>
          <a:lstStyle/>
          <a:p>
            <a:r>
              <a:rPr lang="en-GB" sz="1400" dirty="0"/>
              <a:t>Non Spin Flip scattering (NSF)</a:t>
            </a:r>
          </a:p>
        </p:txBody>
      </p:sp>
      <p:sp>
        <p:nvSpPr>
          <p:cNvPr id="57" name="TextBox 56"/>
          <p:cNvSpPr txBox="1"/>
          <p:nvPr/>
        </p:nvSpPr>
        <p:spPr>
          <a:xfrm>
            <a:off x="4205338" y="3285953"/>
            <a:ext cx="1561371" cy="523220"/>
          </a:xfrm>
          <a:prstGeom prst="rect">
            <a:avLst/>
          </a:prstGeom>
          <a:noFill/>
        </p:spPr>
        <p:txBody>
          <a:bodyPr wrap="square" rtlCol="0">
            <a:spAutoFit/>
          </a:bodyPr>
          <a:lstStyle/>
          <a:p>
            <a:r>
              <a:rPr lang="en-GB" sz="1400" dirty="0"/>
              <a:t>Spin Flip scattering (NSF)</a:t>
            </a:r>
          </a:p>
        </p:txBody>
      </p:sp>
      <p:sp>
        <p:nvSpPr>
          <p:cNvPr id="58" name="TextBox 57"/>
          <p:cNvSpPr txBox="1"/>
          <p:nvPr/>
        </p:nvSpPr>
        <p:spPr>
          <a:xfrm>
            <a:off x="119528" y="4247019"/>
            <a:ext cx="11857123" cy="738664"/>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626262"/>
                </a:solidFill>
              </a:rPr>
              <a:t>By measuring the 4 spins states </a:t>
            </a:r>
            <a:r>
              <a:rPr lang="en-GB" dirty="0" err="1">
                <a:solidFill>
                  <a:srgbClr val="626262"/>
                </a:solidFill>
              </a:rPr>
              <a:t>uu</a:t>
            </a:r>
            <a:r>
              <a:rPr lang="en-GB" dirty="0">
                <a:solidFill>
                  <a:srgbClr val="626262"/>
                </a:solidFill>
              </a:rPr>
              <a:t>, dd, </a:t>
            </a:r>
            <a:r>
              <a:rPr lang="en-GB" dirty="0" err="1">
                <a:solidFill>
                  <a:srgbClr val="626262"/>
                </a:solidFill>
              </a:rPr>
              <a:t>ud</a:t>
            </a:r>
            <a:r>
              <a:rPr lang="en-GB" dirty="0">
                <a:solidFill>
                  <a:srgbClr val="626262"/>
                </a:solidFill>
              </a:rPr>
              <a:t> and du, the in-plane orientation of the magnetism </a:t>
            </a:r>
            <a:r>
              <a:rPr lang="en-GB" b="1" i="1" dirty="0">
                <a:solidFill>
                  <a:srgbClr val="626262"/>
                </a:solidFill>
              </a:rPr>
              <a:t>M</a:t>
            </a:r>
            <a:r>
              <a:rPr lang="en-GB" dirty="0">
                <a:solidFill>
                  <a:srgbClr val="626262"/>
                </a:solidFill>
              </a:rPr>
              <a:t> is obtainable.</a:t>
            </a:r>
          </a:p>
          <a:p>
            <a:pPr marL="285750" indent="-285750">
              <a:buFont typeface="Wingdings" panose="05000000000000000000" pitchFamily="2" charset="2"/>
              <a:buChar char="§"/>
            </a:pPr>
            <a:endParaRPr lang="en-GB" sz="600" dirty="0">
              <a:solidFill>
                <a:srgbClr val="626262"/>
              </a:solidFill>
            </a:endParaRPr>
          </a:p>
          <a:p>
            <a:pPr marL="285750" indent="-285750">
              <a:buFont typeface="Wingdings" panose="05000000000000000000" pitchFamily="2" charset="2"/>
              <a:buChar char="§"/>
            </a:pPr>
            <a:r>
              <a:rPr lang="en-GB" dirty="0">
                <a:solidFill>
                  <a:srgbClr val="626262"/>
                </a:solidFill>
              </a:rPr>
              <a:t>The ratio of Non Spin flip to Spin flip scattering scales with the angle of </a:t>
            </a:r>
            <a:r>
              <a:rPr lang="en-GB" b="1" i="1" dirty="0">
                <a:solidFill>
                  <a:srgbClr val="626262"/>
                </a:solidFill>
              </a:rPr>
              <a:t>M</a:t>
            </a:r>
            <a:r>
              <a:rPr lang="en-GB" dirty="0">
                <a:solidFill>
                  <a:srgbClr val="626262"/>
                </a:solidFill>
              </a:rPr>
              <a:t> in the plane of the sample.</a:t>
            </a:r>
          </a:p>
        </p:txBody>
      </p:sp>
      <mc:AlternateContent xmlns:mc="http://schemas.openxmlformats.org/markup-compatibility/2006" xmlns:a14="http://schemas.microsoft.com/office/drawing/2010/main">
        <mc:Choice Requires="a14">
          <p:sp>
            <p:nvSpPr>
              <p:cNvPr id="59" name="TextBox 58"/>
              <p:cNvSpPr txBox="1"/>
              <p:nvPr/>
            </p:nvSpPr>
            <p:spPr>
              <a:xfrm>
                <a:off x="3912644" y="5128136"/>
                <a:ext cx="161274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𝑏</m:t>
                      </m:r>
                      <m:r>
                        <a:rPr lang="en-GB" i="1">
                          <a:latin typeface="Cambria Math" panose="02040503050406030204" pitchFamily="18" charset="0"/>
                        </a:rPr>
                        <m:t>=</m:t>
                      </m:r>
                      <m:r>
                        <a:rPr lang="en-GB" i="1">
                          <a:latin typeface="Cambria Math" panose="02040503050406030204" pitchFamily="18" charset="0"/>
                        </a:rPr>
                        <m:t>𝑏</m:t>
                      </m:r>
                      <m:r>
                        <a:rPr lang="en-GB" i="1">
                          <a:latin typeface="Cambria Math" panose="02040503050406030204" pitchFamily="18" charset="0"/>
                        </a:rPr>
                        <m:t>+</m:t>
                      </m:r>
                      <m:r>
                        <a:rPr lang="en-GB" i="1">
                          <a:latin typeface="Cambria Math" panose="02040503050406030204" pitchFamily="18" charset="0"/>
                        </a:rPr>
                        <m:t>𝑝</m:t>
                      </m:r>
                      <m:func>
                        <m:funcPr>
                          <m:ctrlPr>
                            <a:rPr lang="en-GB" i="1">
                              <a:latin typeface="Cambria Math" panose="02040503050406030204" pitchFamily="18" charset="0"/>
                            </a:rPr>
                          </m:ctrlPr>
                        </m:funcPr>
                        <m:fName>
                          <m:r>
                            <m:rPr>
                              <m:sty m:val="p"/>
                            </m:rPr>
                            <a:rPr lang="en-GB">
                              <a:latin typeface="Cambria Math" panose="02040503050406030204" pitchFamily="18" charset="0"/>
                            </a:rPr>
                            <m:t>sin</m:t>
                          </m:r>
                        </m:fName>
                        <m:e>
                          <m:r>
                            <a:rPr lang="en-GB" i="1">
                              <a:latin typeface="Cambria Math" panose="02040503050406030204" pitchFamily="18" charset="0"/>
                              <a:ea typeface="Cambria Math" panose="02040503050406030204" pitchFamily="18" charset="0"/>
                            </a:rPr>
                            <m:t>𝜙</m:t>
                          </m:r>
                        </m:e>
                      </m:func>
                    </m:oMath>
                  </m:oMathPara>
                </a14:m>
                <a:endParaRPr lang="en-GB" dirty="0"/>
              </a:p>
            </p:txBody>
          </p:sp>
        </mc:Choice>
        <mc:Fallback xmlns="">
          <p:sp>
            <p:nvSpPr>
              <p:cNvPr id="59" name="TextBox 58"/>
              <p:cNvSpPr txBox="1">
                <a:spLocks noRot="1" noChangeAspect="1" noMove="1" noResize="1" noEditPoints="1" noAdjustHandles="1" noChangeArrowheads="1" noChangeShapeType="1" noTextEdit="1"/>
              </p:cNvSpPr>
              <p:nvPr/>
            </p:nvSpPr>
            <p:spPr>
              <a:xfrm>
                <a:off x="3912644" y="5128136"/>
                <a:ext cx="1612749" cy="276999"/>
              </a:xfrm>
              <a:prstGeom prst="rect">
                <a:avLst/>
              </a:prstGeom>
              <a:blipFill>
                <a:blip r:embed="rId6"/>
                <a:stretch>
                  <a:fillRect l="-1515" r="-2652" b="-347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792366" y="5128136"/>
                <a:ext cx="144802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𝑚</m:t>
                          </m:r>
                        </m:sub>
                      </m:sSub>
                      <m:func>
                        <m:funcPr>
                          <m:ctrlPr>
                            <a:rPr lang="en-GB" i="1">
                              <a:latin typeface="Cambria Math" panose="02040503050406030204" pitchFamily="18" charset="0"/>
                            </a:rPr>
                          </m:ctrlPr>
                        </m:funcPr>
                        <m:fName>
                          <m:r>
                            <m:rPr>
                              <m:sty m:val="p"/>
                            </m:rPr>
                            <a:rPr lang="en-GB">
                              <a:latin typeface="Cambria Math" panose="02040503050406030204" pitchFamily="18" charset="0"/>
                            </a:rPr>
                            <m:t>cos</m:t>
                          </m:r>
                        </m:fName>
                        <m:e>
                          <m:r>
                            <a:rPr lang="en-GB" i="1">
                              <a:latin typeface="Cambria Math" panose="02040503050406030204" pitchFamily="18" charset="0"/>
                              <a:ea typeface="Cambria Math" panose="02040503050406030204" pitchFamily="18" charset="0"/>
                            </a:rPr>
                            <m:t>𝜙</m:t>
                          </m:r>
                        </m:e>
                      </m:func>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𝑝</m:t>
                          </m:r>
                        </m:e>
                        <m:sub>
                          <m:r>
                            <a:rPr lang="en-GB" i="1">
                              <a:latin typeface="Cambria Math" panose="02040503050406030204" pitchFamily="18" charset="0"/>
                            </a:rPr>
                            <m:t>𝑥</m:t>
                          </m:r>
                        </m:sub>
                      </m:sSub>
                    </m:oMath>
                  </m:oMathPara>
                </a14:m>
                <a:endParaRPr lang="en-GB" dirty="0"/>
              </a:p>
            </p:txBody>
          </p:sp>
        </mc:Choice>
        <mc:Fallback xmlns="">
          <p:sp>
            <p:nvSpPr>
              <p:cNvPr id="60" name="TextBox 59"/>
              <p:cNvSpPr txBox="1">
                <a:spLocks noRot="1" noChangeAspect="1" noMove="1" noResize="1" noEditPoints="1" noAdjustHandles="1" noChangeArrowheads="1" noChangeShapeType="1" noTextEdit="1"/>
              </p:cNvSpPr>
              <p:nvPr/>
            </p:nvSpPr>
            <p:spPr>
              <a:xfrm>
                <a:off x="6792366" y="5128136"/>
                <a:ext cx="1448025" cy="276999"/>
              </a:xfrm>
              <a:prstGeom prst="rect">
                <a:avLst/>
              </a:prstGeom>
              <a:blipFill>
                <a:blip r:embed="rId7"/>
                <a:stretch>
                  <a:fillRect l="-3361" b="-34783"/>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F6214DF7-B08B-4E7C-8D89-448C9EEEBBDF}"/>
              </a:ext>
            </a:extLst>
          </p:cNvPr>
          <p:cNvSpPr>
            <a:spLocks noGrp="1"/>
          </p:cNvSpPr>
          <p:nvPr>
            <p:ph type="sldNum" sz="quarter" idx="12"/>
          </p:nvPr>
        </p:nvSpPr>
        <p:spPr>
          <a:xfrm>
            <a:off x="9448800" y="6476424"/>
            <a:ext cx="2743200" cy="365125"/>
          </a:xfrm>
        </p:spPr>
        <p:txBody>
          <a:bodyPr/>
          <a:lstStyle/>
          <a:p>
            <a:fld id="{BBAAB195-B577-5546-8349-9DDA93B6129E}" type="slidenum">
              <a:rPr lang="en-US" sz="1800" smtClean="0">
                <a:solidFill>
                  <a:srgbClr val="003088"/>
                </a:solidFill>
              </a:rPr>
              <a:t>64</a:t>
            </a:fld>
            <a:endParaRPr lang="en-US" sz="1800" dirty="0">
              <a:solidFill>
                <a:srgbClr val="003088"/>
              </a:solidFill>
            </a:endParaRPr>
          </a:p>
        </p:txBody>
      </p:sp>
      <p:sp>
        <p:nvSpPr>
          <p:cNvPr id="61" name="Rectangle 60">
            <a:extLst>
              <a:ext uri="{FF2B5EF4-FFF2-40B4-BE49-F238E27FC236}">
                <a16:creationId xmlns:a16="http://schemas.microsoft.com/office/drawing/2014/main" id="{94679839-C80B-4F69-B746-00A8FC5ACD0A}"/>
              </a:ext>
            </a:extLst>
          </p:cNvPr>
          <p:cNvSpPr/>
          <p:nvPr/>
        </p:nvSpPr>
        <p:spPr>
          <a:xfrm>
            <a:off x="2556317" y="5709078"/>
            <a:ext cx="4410286" cy="1015663"/>
          </a:xfrm>
          <a:prstGeom prst="rect">
            <a:avLst/>
          </a:prstGeom>
        </p:spPr>
        <p:txBody>
          <a:bodyPr wrap="square">
            <a:spAutoFit/>
          </a:bodyPr>
          <a:lstStyle/>
          <a:p>
            <a:pPr marL="285750" indent="-285750">
              <a:buFont typeface="Arial" panose="020B0604020202020204" pitchFamily="34" charset="0"/>
              <a:buChar char="•"/>
            </a:pPr>
            <a:r>
              <a:rPr lang="en-GB" sz="1200" dirty="0">
                <a:solidFill>
                  <a:srgbClr val="626262"/>
                </a:solidFill>
              </a:rPr>
              <a:t>Bland et al, Phys Rev B, 46, 3391 (</a:t>
            </a:r>
            <a:r>
              <a:rPr lang="en-GB" sz="1200" b="1" dirty="0">
                <a:solidFill>
                  <a:srgbClr val="626262"/>
                </a:solidFill>
              </a:rPr>
              <a:t>1992</a:t>
            </a:r>
            <a:r>
              <a:rPr lang="en-GB" sz="1200" dirty="0">
                <a:solidFill>
                  <a:srgbClr val="626262"/>
                </a:solidFill>
              </a:rPr>
              <a:t>)</a:t>
            </a:r>
          </a:p>
          <a:p>
            <a:pPr marL="285750" indent="-285750">
              <a:buFont typeface="Arial" panose="020B0604020202020204" pitchFamily="34" charset="0"/>
              <a:buChar char="•"/>
            </a:pPr>
            <a:r>
              <a:rPr lang="en-GB" sz="1200" dirty="0" err="1">
                <a:solidFill>
                  <a:srgbClr val="626262"/>
                </a:solidFill>
              </a:rPr>
              <a:t>Zabel</a:t>
            </a:r>
            <a:r>
              <a:rPr lang="en-GB" sz="1200" dirty="0">
                <a:solidFill>
                  <a:srgbClr val="626262"/>
                </a:solidFill>
              </a:rPr>
              <a:t> et al </a:t>
            </a:r>
            <a:r>
              <a:rPr lang="en-GB" sz="1200" dirty="0" err="1">
                <a:solidFill>
                  <a:srgbClr val="626262"/>
                </a:solidFill>
              </a:rPr>
              <a:t>Physica</a:t>
            </a:r>
            <a:r>
              <a:rPr lang="en-GB" sz="1200" dirty="0">
                <a:solidFill>
                  <a:srgbClr val="626262"/>
                </a:solidFill>
              </a:rPr>
              <a:t> B 276-278, 17 (</a:t>
            </a:r>
            <a:r>
              <a:rPr lang="en-GB" sz="1200" b="1" dirty="0">
                <a:solidFill>
                  <a:srgbClr val="626262"/>
                </a:solidFill>
              </a:rPr>
              <a:t>2000</a:t>
            </a:r>
            <a:r>
              <a:rPr lang="en-GB" sz="1200" dirty="0">
                <a:solidFill>
                  <a:srgbClr val="626262"/>
                </a:solidFill>
              </a:rPr>
              <a:t>)</a:t>
            </a:r>
          </a:p>
          <a:p>
            <a:pPr marL="285750" indent="-285750">
              <a:buFont typeface="Arial" panose="020B0604020202020204" pitchFamily="34" charset="0"/>
              <a:buChar char="•"/>
            </a:pPr>
            <a:r>
              <a:rPr lang="en-GB" sz="1200" dirty="0">
                <a:solidFill>
                  <a:srgbClr val="626262"/>
                </a:solidFill>
              </a:rPr>
              <a:t>R. M. Moon et al Phys Rev, </a:t>
            </a:r>
            <a:r>
              <a:rPr lang="en-GB" sz="1200" b="1" dirty="0">
                <a:solidFill>
                  <a:srgbClr val="626262"/>
                </a:solidFill>
              </a:rPr>
              <a:t>1969</a:t>
            </a:r>
            <a:r>
              <a:rPr lang="en-GB" sz="1200" dirty="0">
                <a:solidFill>
                  <a:srgbClr val="626262"/>
                </a:solidFill>
              </a:rPr>
              <a:t>, 181, 920-931</a:t>
            </a:r>
          </a:p>
          <a:p>
            <a:pPr marL="285750" indent="-285750">
              <a:buFont typeface="Arial" panose="020B0604020202020204" pitchFamily="34" charset="0"/>
              <a:buChar char="•"/>
            </a:pPr>
            <a:r>
              <a:rPr lang="en-GB" sz="1200" dirty="0">
                <a:solidFill>
                  <a:srgbClr val="626262"/>
                </a:solidFill>
              </a:rPr>
              <a:t>S. Blundell et al, JMMM, </a:t>
            </a:r>
            <a:r>
              <a:rPr lang="en-GB" sz="1200" b="1" dirty="0">
                <a:solidFill>
                  <a:srgbClr val="626262"/>
                </a:solidFill>
              </a:rPr>
              <a:t>1993</a:t>
            </a:r>
            <a:r>
              <a:rPr lang="en-GB" sz="1200" dirty="0">
                <a:solidFill>
                  <a:srgbClr val="626262"/>
                </a:solidFill>
              </a:rPr>
              <a:t>, 121, 185-188</a:t>
            </a:r>
          </a:p>
          <a:p>
            <a:pPr marL="285750" indent="-285750">
              <a:buFont typeface="Arial" panose="020B0604020202020204" pitchFamily="34" charset="0"/>
              <a:buChar char="•"/>
            </a:pPr>
            <a:r>
              <a:rPr lang="en-GB" sz="1200" dirty="0">
                <a:solidFill>
                  <a:srgbClr val="626262"/>
                </a:solidFill>
              </a:rPr>
              <a:t>Bland et al, Phys Rev B, 46, 3391 (</a:t>
            </a:r>
            <a:r>
              <a:rPr lang="en-GB" sz="1200" b="1" dirty="0">
                <a:solidFill>
                  <a:srgbClr val="626262"/>
                </a:solidFill>
              </a:rPr>
              <a:t>1992</a:t>
            </a:r>
            <a:r>
              <a:rPr lang="en-GB" sz="1200" dirty="0">
                <a:solidFill>
                  <a:srgbClr val="626262"/>
                </a:solidFill>
              </a:rPr>
              <a:t>)</a:t>
            </a:r>
          </a:p>
        </p:txBody>
      </p:sp>
      <p:sp>
        <p:nvSpPr>
          <p:cNvPr id="62" name="TextBox 61">
            <a:extLst>
              <a:ext uri="{FF2B5EF4-FFF2-40B4-BE49-F238E27FC236}">
                <a16:creationId xmlns:a16="http://schemas.microsoft.com/office/drawing/2014/main" id="{8DBEE2A6-3892-402A-A109-4537757E1408}"/>
              </a:ext>
            </a:extLst>
          </p:cNvPr>
          <p:cNvSpPr txBox="1"/>
          <p:nvPr/>
        </p:nvSpPr>
        <p:spPr>
          <a:xfrm>
            <a:off x="6213175" y="5709078"/>
            <a:ext cx="6221894" cy="830997"/>
          </a:xfrm>
          <a:prstGeom prst="rect">
            <a:avLst/>
          </a:prstGeom>
          <a:noFill/>
        </p:spPr>
        <p:txBody>
          <a:bodyPr wrap="square">
            <a:spAutoFit/>
          </a:bodyPr>
          <a:lstStyle/>
          <a:p>
            <a:pPr marL="285750" indent="-285750">
              <a:buFont typeface="Wingdings" panose="05000000000000000000" pitchFamily="2" charset="2"/>
              <a:buChar char="§"/>
            </a:pPr>
            <a:r>
              <a:rPr lang="en-GB" sz="1200" dirty="0">
                <a:solidFill>
                  <a:srgbClr val="626262"/>
                </a:solidFill>
              </a:rPr>
              <a:t>G. L. Squires introduction to the Theory of Thermal neutron scattering</a:t>
            </a:r>
          </a:p>
          <a:p>
            <a:pPr marL="285750" indent="-285750">
              <a:buFont typeface="Wingdings" panose="05000000000000000000" pitchFamily="2" charset="2"/>
              <a:buChar char="§"/>
            </a:pPr>
            <a:r>
              <a:rPr lang="en-GB" sz="1200" dirty="0">
                <a:solidFill>
                  <a:srgbClr val="626262"/>
                </a:solidFill>
              </a:rPr>
              <a:t>Modern Techniques for Characterizing Magnetic Materials Edited by </a:t>
            </a:r>
            <a:r>
              <a:rPr lang="en-GB" sz="1200" dirty="0" err="1">
                <a:solidFill>
                  <a:srgbClr val="626262"/>
                </a:solidFill>
              </a:rPr>
              <a:t>Yimei</a:t>
            </a:r>
            <a:r>
              <a:rPr lang="en-GB" sz="1200" dirty="0">
                <a:solidFill>
                  <a:srgbClr val="626262"/>
                </a:solidFill>
              </a:rPr>
              <a:t> Zhu, Springer</a:t>
            </a:r>
          </a:p>
          <a:p>
            <a:pPr marL="285750" indent="-285750">
              <a:buFont typeface="Wingdings" panose="05000000000000000000" pitchFamily="2" charset="2"/>
              <a:buChar char="§"/>
            </a:pPr>
            <a:r>
              <a:rPr lang="en-GB" sz="1200" dirty="0">
                <a:solidFill>
                  <a:srgbClr val="626262"/>
                </a:solidFill>
              </a:rPr>
              <a:t>Neutron Scattering form Magnetic Materials,  editor </a:t>
            </a:r>
            <a:r>
              <a:rPr lang="en-GB" sz="1200" dirty="0" err="1">
                <a:solidFill>
                  <a:srgbClr val="626262"/>
                </a:solidFill>
              </a:rPr>
              <a:t>Tapan</a:t>
            </a:r>
            <a:r>
              <a:rPr lang="en-GB" sz="1200" dirty="0">
                <a:solidFill>
                  <a:srgbClr val="626262"/>
                </a:solidFill>
              </a:rPr>
              <a:t> </a:t>
            </a:r>
            <a:r>
              <a:rPr lang="en-GB" sz="1200" dirty="0" err="1">
                <a:solidFill>
                  <a:srgbClr val="626262"/>
                </a:solidFill>
              </a:rPr>
              <a:t>Chatterji</a:t>
            </a:r>
            <a:r>
              <a:rPr lang="en-GB" sz="1200" dirty="0">
                <a:solidFill>
                  <a:srgbClr val="626262"/>
                </a:solidFill>
              </a:rPr>
              <a:t>, Elsevier</a:t>
            </a:r>
          </a:p>
        </p:txBody>
      </p:sp>
    </p:spTree>
    <p:extLst>
      <p:ext uri="{BB962C8B-B14F-4D97-AF65-F5344CB8AC3E}">
        <p14:creationId xmlns:p14="http://schemas.microsoft.com/office/powerpoint/2010/main" val="41511564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93257" y="1378165"/>
            <a:ext cx="5452110" cy="3428998"/>
            <a:chOff x="1857058" y="1645922"/>
            <a:chExt cx="5452110" cy="3428998"/>
          </a:xfrm>
        </p:grpSpPr>
        <p:sp>
          <p:nvSpPr>
            <p:cNvPr id="4" name="Rectangle 3"/>
            <p:cNvSpPr/>
            <p:nvPr/>
          </p:nvSpPr>
          <p:spPr>
            <a:xfrm>
              <a:off x="1857058" y="4309110"/>
              <a:ext cx="5452110" cy="76581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857058" y="3983354"/>
              <a:ext cx="5452110" cy="325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57058" y="2297431"/>
              <a:ext cx="5452110" cy="1685924"/>
            </a:xfrm>
            <a:prstGeom prst="rect">
              <a:avLst/>
            </a:prstGeom>
            <a:solidFill>
              <a:srgbClr val="10E6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857058" y="1645922"/>
              <a:ext cx="5452110" cy="65150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223260" y="4480560"/>
              <a:ext cx="2708910" cy="369332"/>
            </a:xfrm>
            <a:prstGeom prst="rect">
              <a:avLst/>
            </a:prstGeom>
            <a:noFill/>
          </p:spPr>
          <p:txBody>
            <a:bodyPr wrap="square" rtlCol="0">
              <a:spAutoFit/>
            </a:bodyPr>
            <a:lstStyle/>
            <a:p>
              <a:pPr algn="ctr"/>
              <a:r>
                <a:rPr lang="en-GB" b="1" dirty="0"/>
                <a:t>Si Substrate</a:t>
              </a:r>
            </a:p>
          </p:txBody>
        </p:sp>
        <p:sp>
          <p:nvSpPr>
            <p:cNvPr id="9" name="TextBox 8"/>
            <p:cNvSpPr txBox="1"/>
            <p:nvPr/>
          </p:nvSpPr>
          <p:spPr>
            <a:xfrm>
              <a:off x="2738071" y="3941238"/>
              <a:ext cx="3996013" cy="369332"/>
            </a:xfrm>
            <a:prstGeom prst="rect">
              <a:avLst/>
            </a:prstGeom>
            <a:noFill/>
          </p:spPr>
          <p:txBody>
            <a:bodyPr wrap="square" rtlCol="0">
              <a:spAutoFit/>
            </a:bodyPr>
            <a:lstStyle/>
            <a:p>
              <a:pPr algn="ctr"/>
              <a:r>
                <a:rPr lang="en-GB" b="1" dirty="0"/>
                <a:t>SiO</a:t>
              </a:r>
              <a:r>
                <a:rPr lang="en-GB" b="1" baseline="-25000" dirty="0"/>
                <a:t>2</a:t>
              </a:r>
              <a:r>
                <a:rPr lang="en-GB" b="1" dirty="0"/>
                <a:t> native approx. 15Å </a:t>
              </a:r>
              <a:endParaRPr lang="en-GB" b="1" baseline="-25000" dirty="0"/>
            </a:p>
          </p:txBody>
        </p:sp>
        <p:sp>
          <p:nvSpPr>
            <p:cNvPr id="10" name="TextBox 9"/>
            <p:cNvSpPr txBox="1"/>
            <p:nvPr/>
          </p:nvSpPr>
          <p:spPr>
            <a:xfrm>
              <a:off x="3497580" y="2869366"/>
              <a:ext cx="2160270" cy="369332"/>
            </a:xfrm>
            <a:prstGeom prst="rect">
              <a:avLst/>
            </a:prstGeom>
            <a:noFill/>
          </p:spPr>
          <p:txBody>
            <a:bodyPr wrap="square" rtlCol="0">
              <a:spAutoFit/>
            </a:bodyPr>
            <a:lstStyle/>
            <a:p>
              <a:pPr algn="ctr"/>
              <a:r>
                <a:rPr lang="en-GB" b="1" dirty="0"/>
                <a:t>IrMn</a:t>
              </a:r>
              <a:r>
                <a:rPr lang="en-GB" b="1" baseline="-25000" dirty="0"/>
                <a:t>3</a:t>
              </a:r>
              <a:r>
                <a:rPr lang="en-GB" b="1" dirty="0"/>
                <a:t> 175Å</a:t>
              </a:r>
            </a:p>
          </p:txBody>
        </p:sp>
        <p:sp>
          <p:nvSpPr>
            <p:cNvPr id="11" name="TextBox 10"/>
            <p:cNvSpPr txBox="1"/>
            <p:nvPr/>
          </p:nvSpPr>
          <p:spPr>
            <a:xfrm>
              <a:off x="3497580" y="1740843"/>
              <a:ext cx="2160270" cy="369332"/>
            </a:xfrm>
            <a:prstGeom prst="rect">
              <a:avLst/>
            </a:prstGeom>
            <a:noFill/>
          </p:spPr>
          <p:txBody>
            <a:bodyPr wrap="square" rtlCol="0">
              <a:spAutoFit/>
            </a:bodyPr>
            <a:lstStyle/>
            <a:p>
              <a:pPr algn="ctr"/>
              <a:r>
                <a:rPr lang="en-GB" b="1" dirty="0"/>
                <a:t>Co 25Å</a:t>
              </a:r>
            </a:p>
          </p:txBody>
        </p:sp>
      </p:grpSp>
      <p:sp>
        <p:nvSpPr>
          <p:cNvPr id="13" name="TextBox 12"/>
          <p:cNvSpPr txBox="1"/>
          <p:nvPr/>
        </p:nvSpPr>
        <p:spPr>
          <a:xfrm>
            <a:off x="0" y="56611"/>
            <a:ext cx="10654748" cy="646331"/>
          </a:xfrm>
          <a:prstGeom prst="rect">
            <a:avLst/>
          </a:prstGeom>
          <a:noFill/>
        </p:spPr>
        <p:txBody>
          <a:bodyPr wrap="square" rtlCol="0">
            <a:spAutoFit/>
          </a:bodyPr>
          <a:lstStyle/>
          <a:p>
            <a:r>
              <a:rPr lang="en-GB" sz="3600" dirty="0">
                <a:solidFill>
                  <a:srgbClr val="003088"/>
                </a:solidFill>
              </a:rPr>
              <a:t>Polarisation Analysis (PA): Test system</a:t>
            </a:r>
          </a:p>
        </p:txBody>
      </p:sp>
      <p:sp>
        <p:nvSpPr>
          <p:cNvPr id="2" name="TextBox 1"/>
          <p:cNvSpPr txBox="1"/>
          <p:nvPr/>
        </p:nvSpPr>
        <p:spPr>
          <a:xfrm>
            <a:off x="6592654" y="1037942"/>
            <a:ext cx="4990744" cy="5355312"/>
          </a:xfrm>
          <a:prstGeom prst="rect">
            <a:avLst/>
          </a:prstGeom>
          <a:noFill/>
        </p:spPr>
        <p:txBody>
          <a:bodyPr wrap="square" rtlCol="0">
            <a:spAutoFit/>
          </a:bodyPr>
          <a:lstStyle/>
          <a:p>
            <a:pPr marL="285750" indent="-285750">
              <a:buFont typeface="Wingdings" panose="05000000000000000000" pitchFamily="2" charset="2"/>
              <a:buChar char="§"/>
            </a:pPr>
            <a:r>
              <a:rPr lang="en-GB" dirty="0"/>
              <a:t>Test Case: proto exchange bias (EB) sample</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t>EB happens when and antiferromagnet is put next to a FM. </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t>The effect is to pin the FM in one direction that can be set by the growth or a thermal anneal above Tc and cooling in a guide field.</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t>If a small guide field approx. 10 Oe (0.001T) is used at the sample point then the sample can be rotated without </a:t>
            </a:r>
            <a:r>
              <a:rPr lang="en-GB" b="1" i="1" dirty="0"/>
              <a:t>M</a:t>
            </a:r>
            <a:r>
              <a:rPr lang="en-GB" dirty="0"/>
              <a:t> rotating to follow the guide field. </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r>
              <a:rPr lang="en-GB" dirty="0"/>
              <a:t>Normally sputtered Co is very soft and amorphous/polycrystalline so has very low anisotropy, so no preferred direction and will roated to follow any applied magnetic field. </a:t>
            </a:r>
          </a:p>
        </p:txBody>
      </p:sp>
      <p:sp>
        <p:nvSpPr>
          <p:cNvPr id="3" name="Slide Number Placeholder 2">
            <a:extLst>
              <a:ext uri="{FF2B5EF4-FFF2-40B4-BE49-F238E27FC236}">
                <a16:creationId xmlns:a16="http://schemas.microsoft.com/office/drawing/2014/main" id="{B023F0E3-54F2-4F40-AD2D-0A359F40AC85}"/>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65</a:t>
            </a:fld>
            <a:endParaRPr lang="en-US" sz="1800" dirty="0">
              <a:solidFill>
                <a:srgbClr val="003088"/>
              </a:solidFill>
            </a:endParaRPr>
          </a:p>
        </p:txBody>
      </p:sp>
    </p:spTree>
    <p:extLst>
      <p:ext uri="{BB962C8B-B14F-4D97-AF65-F5344CB8AC3E}">
        <p14:creationId xmlns:p14="http://schemas.microsoft.com/office/powerpoint/2010/main" val="1651051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83653" y="1137747"/>
            <a:ext cx="3097115" cy="4054017"/>
            <a:chOff x="1295047" y="1926483"/>
            <a:chExt cx="2322871" cy="3315999"/>
          </a:xfrm>
        </p:grpSpPr>
        <p:sp>
          <p:nvSpPr>
            <p:cNvPr id="5" name="Rectangle 4"/>
            <p:cNvSpPr/>
            <p:nvPr/>
          </p:nvSpPr>
          <p:spPr>
            <a:xfrm>
              <a:off x="1483018" y="2883433"/>
              <a:ext cx="107576" cy="1091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480662" y="2883433"/>
              <a:ext cx="107576" cy="1091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rot="10800000">
              <a:off x="1863377" y="4087907"/>
              <a:ext cx="414938" cy="7222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802866" y="4940385"/>
              <a:ext cx="1129553" cy="302097"/>
            </a:xfrm>
            <a:prstGeom prst="rect">
              <a:avLst/>
            </a:prstGeom>
            <a:noFill/>
          </p:spPr>
          <p:txBody>
            <a:bodyPr wrap="square" rtlCol="0">
              <a:spAutoFit/>
            </a:bodyPr>
            <a:lstStyle/>
            <a:p>
              <a:r>
                <a:rPr lang="en-GB" dirty="0"/>
                <a:t>Beam</a:t>
              </a:r>
            </a:p>
          </p:txBody>
        </p:sp>
        <p:cxnSp>
          <p:nvCxnSpPr>
            <p:cNvPr id="9" name="Elbow Connector 8"/>
            <p:cNvCxnSpPr/>
            <p:nvPr/>
          </p:nvCxnSpPr>
          <p:spPr>
            <a:xfrm>
              <a:off x="1625173" y="4449056"/>
              <a:ext cx="875980" cy="145997"/>
            </a:xfrm>
            <a:prstGeom prst="bentConnector3">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48556" y="4449056"/>
              <a:ext cx="1069362" cy="276922"/>
            </a:xfrm>
            <a:prstGeom prst="rect">
              <a:avLst/>
            </a:prstGeom>
            <a:noFill/>
          </p:spPr>
          <p:txBody>
            <a:bodyPr wrap="square" rtlCol="0">
              <a:spAutoFit/>
            </a:bodyPr>
            <a:lstStyle/>
            <a:p>
              <a:r>
                <a:rPr lang="en-GB" sz="1600" b="1" dirty="0"/>
                <a:t>P</a:t>
              </a:r>
              <a:r>
                <a:rPr lang="en-GB" sz="1000" dirty="0"/>
                <a:t> Pol direction</a:t>
              </a:r>
            </a:p>
          </p:txBody>
        </p:sp>
        <p:cxnSp>
          <p:nvCxnSpPr>
            <p:cNvPr id="11" name="Straight Arrow Connector 10"/>
            <p:cNvCxnSpPr/>
            <p:nvPr/>
          </p:nvCxnSpPr>
          <p:spPr>
            <a:xfrm>
              <a:off x="1459326" y="2643308"/>
              <a:ext cx="121279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95047" y="1926483"/>
              <a:ext cx="1637372" cy="604193"/>
            </a:xfrm>
            <a:prstGeom prst="rect">
              <a:avLst/>
            </a:prstGeom>
            <a:noFill/>
          </p:spPr>
          <p:txBody>
            <a:bodyPr wrap="square" rtlCol="0">
              <a:spAutoFit/>
            </a:bodyPr>
            <a:lstStyle/>
            <a:p>
              <a:pPr algn="ctr"/>
              <a:r>
                <a:rPr lang="en-GB" sz="1400" dirty="0"/>
                <a:t>Guide </a:t>
              </a:r>
              <a:r>
                <a:rPr lang="en-GB" sz="1400" b="1" dirty="0"/>
                <a:t>H</a:t>
              </a:r>
              <a:r>
                <a:rPr lang="en-GB" sz="1400" dirty="0"/>
                <a:t> field (50 to 250 </a:t>
              </a:r>
              <a:r>
                <a:rPr lang="en-GB" sz="1400" dirty="0" err="1"/>
                <a:t>Oe</a:t>
              </a:r>
              <a:r>
                <a:rPr lang="en-GB" sz="1400" dirty="0"/>
                <a:t> approx. The bigger the better</a:t>
              </a:r>
            </a:p>
          </p:txBody>
        </p:sp>
        <p:grpSp>
          <p:nvGrpSpPr>
            <p:cNvPr id="13" name="Group 12"/>
            <p:cNvGrpSpPr/>
            <p:nvPr/>
          </p:nvGrpSpPr>
          <p:grpSpPr>
            <a:xfrm>
              <a:off x="1675119" y="3058246"/>
              <a:ext cx="714615" cy="729983"/>
              <a:chOff x="1675119" y="3058246"/>
              <a:chExt cx="714615" cy="729983"/>
            </a:xfrm>
          </p:grpSpPr>
          <p:sp>
            <p:nvSpPr>
              <p:cNvPr id="14" name="Oval 13"/>
              <p:cNvSpPr/>
              <p:nvPr/>
            </p:nvSpPr>
            <p:spPr>
              <a:xfrm>
                <a:off x="1675119" y="3058246"/>
                <a:ext cx="714615" cy="7299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1844147" y="3472168"/>
                <a:ext cx="414938"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93231" y="3176850"/>
                <a:ext cx="207468" cy="302097"/>
              </a:xfrm>
              <a:prstGeom prst="rect">
                <a:avLst/>
              </a:prstGeom>
              <a:noFill/>
            </p:spPr>
            <p:txBody>
              <a:bodyPr wrap="square" rtlCol="0">
                <a:spAutoFit/>
              </a:bodyPr>
              <a:lstStyle/>
              <a:p>
                <a:r>
                  <a:rPr lang="en-GB" b="1" dirty="0"/>
                  <a:t>M</a:t>
                </a:r>
              </a:p>
            </p:txBody>
          </p:sp>
        </p:grpSp>
      </p:grpSp>
      <p:sp>
        <p:nvSpPr>
          <p:cNvPr id="17" name="TextBox 16"/>
          <p:cNvSpPr txBox="1"/>
          <p:nvPr/>
        </p:nvSpPr>
        <p:spPr>
          <a:xfrm>
            <a:off x="6192" y="56610"/>
            <a:ext cx="10874243" cy="646331"/>
          </a:xfrm>
          <a:prstGeom prst="rect">
            <a:avLst/>
          </a:prstGeom>
          <a:noFill/>
        </p:spPr>
        <p:txBody>
          <a:bodyPr wrap="square" rtlCol="0">
            <a:spAutoFit/>
          </a:bodyPr>
          <a:lstStyle/>
          <a:p>
            <a:r>
              <a:rPr lang="en-GB" sz="3600" dirty="0"/>
              <a:t>Polarisation Analysis Example 1: 0 Deg rotated M </a:t>
            </a:r>
          </a:p>
        </p:txBody>
      </p:sp>
      <p:sp>
        <p:nvSpPr>
          <p:cNvPr id="18" name="TextBox 17"/>
          <p:cNvSpPr txBox="1"/>
          <p:nvPr/>
        </p:nvSpPr>
        <p:spPr>
          <a:xfrm>
            <a:off x="1659517" y="2670115"/>
            <a:ext cx="1197581" cy="523220"/>
          </a:xfrm>
          <a:prstGeom prst="rect">
            <a:avLst/>
          </a:prstGeom>
          <a:noFill/>
        </p:spPr>
        <p:txBody>
          <a:bodyPr wrap="square" rtlCol="0">
            <a:spAutoFit/>
          </a:bodyPr>
          <a:lstStyle/>
          <a:p>
            <a:r>
              <a:rPr lang="en-GB" sz="1400" dirty="0"/>
              <a:t>Guide field magnets</a:t>
            </a:r>
          </a:p>
        </p:txBody>
      </p:sp>
      <p:pic>
        <p:nvPicPr>
          <p:cNvPr id="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5091" y="738982"/>
            <a:ext cx="6614757" cy="440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2640501" y="5630209"/>
            <a:ext cx="6080534" cy="646331"/>
          </a:xfrm>
          <a:prstGeom prst="rect">
            <a:avLst/>
          </a:prstGeom>
        </p:spPr>
        <p:txBody>
          <a:bodyPr wrap="square">
            <a:spAutoFit/>
          </a:bodyPr>
          <a:lstStyle/>
          <a:p>
            <a:pPr marL="285750" indent="-285750">
              <a:buFont typeface="Arial" panose="020B0604020202020204" pitchFamily="34" charset="0"/>
              <a:buChar char="•"/>
            </a:pPr>
            <a:r>
              <a:rPr lang="en-GB" dirty="0">
                <a:solidFill>
                  <a:srgbClr val="003088"/>
                </a:solidFill>
              </a:rPr>
              <a:t>Non spin flip case, only UU, DD states will can scatter.</a:t>
            </a:r>
          </a:p>
          <a:p>
            <a:pPr marL="285750" indent="-285750">
              <a:buFont typeface="Arial" panose="020B0604020202020204" pitchFamily="34" charset="0"/>
              <a:buChar char="•"/>
            </a:pPr>
            <a:r>
              <a:rPr lang="en-GB" dirty="0">
                <a:solidFill>
                  <a:srgbClr val="003088"/>
                </a:solidFill>
              </a:rPr>
              <a:t>Zero spin flip</a:t>
            </a:r>
          </a:p>
        </p:txBody>
      </p:sp>
      <p:cxnSp>
        <p:nvCxnSpPr>
          <p:cNvPr id="22" name="Straight Arrow Connector 21"/>
          <p:cNvCxnSpPr/>
          <p:nvPr/>
        </p:nvCxnSpPr>
        <p:spPr>
          <a:xfrm>
            <a:off x="2514669" y="3085052"/>
            <a:ext cx="2880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3267B47-1B40-40CE-8B16-8B3C5601962D}"/>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66</a:t>
            </a:fld>
            <a:endParaRPr lang="en-US" sz="1800" dirty="0">
              <a:solidFill>
                <a:srgbClr val="003088"/>
              </a:solidFill>
            </a:endParaRPr>
          </a:p>
        </p:txBody>
      </p:sp>
    </p:spTree>
    <p:extLst>
      <p:ext uri="{BB962C8B-B14F-4D97-AF65-F5344CB8AC3E}">
        <p14:creationId xmlns:p14="http://schemas.microsoft.com/office/powerpoint/2010/main" val="2685641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516049" y="5689038"/>
            <a:ext cx="8304351"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3088"/>
                </a:solidFill>
              </a:rPr>
              <a:t>Non spin flip UU, DD splitting reduced. </a:t>
            </a:r>
          </a:p>
          <a:p>
            <a:pPr marL="285750" indent="-285750">
              <a:buFont typeface="Arial" panose="020B0604020202020204" pitchFamily="34" charset="0"/>
              <a:buChar char="•"/>
            </a:pPr>
            <a:r>
              <a:rPr lang="en-GB" dirty="0">
                <a:solidFill>
                  <a:srgbClr val="003088"/>
                </a:solidFill>
              </a:rPr>
              <a:t>Spin flip UD, DU is increased. In the specular case they should be the same.</a:t>
            </a: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117" y="940988"/>
            <a:ext cx="6466017" cy="4306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 y="33595"/>
            <a:ext cx="11411500" cy="646331"/>
          </a:xfrm>
          <a:prstGeom prst="rect">
            <a:avLst/>
          </a:prstGeom>
          <a:noFill/>
        </p:spPr>
        <p:txBody>
          <a:bodyPr wrap="square" rtlCol="0">
            <a:spAutoFit/>
          </a:bodyPr>
          <a:lstStyle/>
          <a:p>
            <a:r>
              <a:rPr lang="en-GB" sz="3600" dirty="0">
                <a:solidFill>
                  <a:srgbClr val="003088"/>
                </a:solidFill>
              </a:rPr>
              <a:t>Polarisation Analysis Example 2: 45 Deg rotated M </a:t>
            </a:r>
          </a:p>
        </p:txBody>
      </p:sp>
      <p:grpSp>
        <p:nvGrpSpPr>
          <p:cNvPr id="22" name="Group 21"/>
          <p:cNvGrpSpPr/>
          <p:nvPr/>
        </p:nvGrpSpPr>
        <p:grpSpPr>
          <a:xfrm>
            <a:off x="2658678" y="1257330"/>
            <a:ext cx="3097115" cy="4054017"/>
            <a:chOff x="1295047" y="1926483"/>
            <a:chExt cx="2322871" cy="3315999"/>
          </a:xfrm>
        </p:grpSpPr>
        <p:sp>
          <p:nvSpPr>
            <p:cNvPr id="23" name="Rectangle 22"/>
            <p:cNvSpPr/>
            <p:nvPr/>
          </p:nvSpPr>
          <p:spPr>
            <a:xfrm>
              <a:off x="1483018" y="2883433"/>
              <a:ext cx="107576" cy="1091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480662" y="2883433"/>
              <a:ext cx="107576" cy="1091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Down Arrow 24"/>
            <p:cNvSpPr/>
            <p:nvPr/>
          </p:nvSpPr>
          <p:spPr>
            <a:xfrm rot="10800000">
              <a:off x="1863377" y="4087907"/>
              <a:ext cx="414938" cy="7222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802866" y="4940385"/>
              <a:ext cx="1129553" cy="302097"/>
            </a:xfrm>
            <a:prstGeom prst="rect">
              <a:avLst/>
            </a:prstGeom>
            <a:noFill/>
          </p:spPr>
          <p:txBody>
            <a:bodyPr wrap="square" rtlCol="0">
              <a:spAutoFit/>
            </a:bodyPr>
            <a:lstStyle/>
            <a:p>
              <a:r>
                <a:rPr lang="en-GB" dirty="0"/>
                <a:t>Beam</a:t>
              </a:r>
            </a:p>
          </p:txBody>
        </p:sp>
        <p:cxnSp>
          <p:nvCxnSpPr>
            <p:cNvPr id="27" name="Elbow Connector 26"/>
            <p:cNvCxnSpPr/>
            <p:nvPr/>
          </p:nvCxnSpPr>
          <p:spPr>
            <a:xfrm>
              <a:off x="1625173" y="4449056"/>
              <a:ext cx="875980" cy="145997"/>
            </a:xfrm>
            <a:prstGeom prst="bentConnector3">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548556" y="4449056"/>
              <a:ext cx="1069362" cy="276922"/>
            </a:xfrm>
            <a:prstGeom prst="rect">
              <a:avLst/>
            </a:prstGeom>
            <a:noFill/>
          </p:spPr>
          <p:txBody>
            <a:bodyPr wrap="square" rtlCol="0">
              <a:spAutoFit/>
            </a:bodyPr>
            <a:lstStyle/>
            <a:p>
              <a:r>
                <a:rPr lang="en-GB" sz="1600" b="1" dirty="0"/>
                <a:t>P</a:t>
              </a:r>
              <a:r>
                <a:rPr lang="en-GB" sz="1000" dirty="0"/>
                <a:t> Pol direction</a:t>
              </a:r>
            </a:p>
          </p:txBody>
        </p:sp>
        <p:cxnSp>
          <p:nvCxnSpPr>
            <p:cNvPr id="29" name="Straight Arrow Connector 28"/>
            <p:cNvCxnSpPr/>
            <p:nvPr/>
          </p:nvCxnSpPr>
          <p:spPr>
            <a:xfrm>
              <a:off x="1459326" y="2643308"/>
              <a:ext cx="121279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95047" y="1926483"/>
              <a:ext cx="1637372" cy="604193"/>
            </a:xfrm>
            <a:prstGeom prst="rect">
              <a:avLst/>
            </a:prstGeom>
            <a:noFill/>
          </p:spPr>
          <p:txBody>
            <a:bodyPr wrap="square" rtlCol="0">
              <a:spAutoFit/>
            </a:bodyPr>
            <a:lstStyle/>
            <a:p>
              <a:pPr algn="ctr"/>
              <a:r>
                <a:rPr lang="en-GB" sz="1400" dirty="0"/>
                <a:t>Guide </a:t>
              </a:r>
              <a:r>
                <a:rPr lang="en-GB" sz="1400" b="1" dirty="0"/>
                <a:t>H</a:t>
              </a:r>
              <a:r>
                <a:rPr lang="en-GB" sz="1400" dirty="0"/>
                <a:t> field (50 to 250 </a:t>
              </a:r>
              <a:r>
                <a:rPr lang="en-GB" sz="1400" dirty="0" err="1"/>
                <a:t>Oe</a:t>
              </a:r>
              <a:r>
                <a:rPr lang="en-GB" sz="1400" dirty="0"/>
                <a:t> approx. The bigger the better</a:t>
              </a:r>
            </a:p>
          </p:txBody>
        </p:sp>
        <p:grpSp>
          <p:nvGrpSpPr>
            <p:cNvPr id="31" name="Group 30"/>
            <p:cNvGrpSpPr/>
            <p:nvPr/>
          </p:nvGrpSpPr>
          <p:grpSpPr>
            <a:xfrm>
              <a:off x="1675119" y="3058246"/>
              <a:ext cx="714615" cy="729983"/>
              <a:chOff x="1675119" y="3058246"/>
              <a:chExt cx="714615" cy="729983"/>
            </a:xfrm>
          </p:grpSpPr>
          <p:sp>
            <p:nvSpPr>
              <p:cNvPr id="32" name="Oval 31"/>
              <p:cNvSpPr/>
              <p:nvPr/>
            </p:nvSpPr>
            <p:spPr>
              <a:xfrm>
                <a:off x="1675119" y="3058246"/>
                <a:ext cx="714615" cy="7299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p:cNvCxnSpPr/>
              <p:nvPr/>
            </p:nvCxnSpPr>
            <p:spPr>
              <a:xfrm rot="19289341">
                <a:off x="1844147" y="3472168"/>
                <a:ext cx="414938"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9289341">
                <a:off x="1855812" y="3272386"/>
                <a:ext cx="207468" cy="302097"/>
              </a:xfrm>
              <a:prstGeom prst="rect">
                <a:avLst/>
              </a:prstGeom>
              <a:noFill/>
            </p:spPr>
            <p:txBody>
              <a:bodyPr wrap="square" rtlCol="0">
                <a:spAutoFit/>
              </a:bodyPr>
              <a:lstStyle/>
              <a:p>
                <a:r>
                  <a:rPr lang="en-GB" b="1" dirty="0"/>
                  <a:t>M</a:t>
                </a:r>
              </a:p>
            </p:txBody>
          </p:sp>
        </p:grpSp>
      </p:grpSp>
      <p:sp>
        <p:nvSpPr>
          <p:cNvPr id="35" name="TextBox 34"/>
          <p:cNvSpPr txBox="1"/>
          <p:nvPr/>
        </p:nvSpPr>
        <p:spPr>
          <a:xfrm>
            <a:off x="1605935" y="2702937"/>
            <a:ext cx="1197581" cy="523220"/>
          </a:xfrm>
          <a:prstGeom prst="rect">
            <a:avLst/>
          </a:prstGeom>
          <a:noFill/>
        </p:spPr>
        <p:txBody>
          <a:bodyPr wrap="square" rtlCol="0">
            <a:spAutoFit/>
          </a:bodyPr>
          <a:lstStyle/>
          <a:p>
            <a:r>
              <a:rPr lang="en-GB" sz="1400" dirty="0"/>
              <a:t>Guide field magnets</a:t>
            </a:r>
          </a:p>
        </p:txBody>
      </p:sp>
      <p:cxnSp>
        <p:nvCxnSpPr>
          <p:cNvPr id="36" name="Straight Arrow Connector 35"/>
          <p:cNvCxnSpPr/>
          <p:nvPr/>
        </p:nvCxnSpPr>
        <p:spPr>
          <a:xfrm>
            <a:off x="2514669" y="3085052"/>
            <a:ext cx="2880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C93FEB2-ABF3-406C-B16A-99C785D427DC}"/>
              </a:ext>
            </a:extLst>
          </p:cNvPr>
          <p:cNvSpPr>
            <a:spLocks noGrp="1"/>
          </p:cNvSpPr>
          <p:nvPr>
            <p:ph type="sldNum" sz="quarter" idx="12"/>
          </p:nvPr>
        </p:nvSpPr>
        <p:spPr>
          <a:xfrm>
            <a:off x="9448800" y="6459280"/>
            <a:ext cx="2743200" cy="365125"/>
          </a:xfrm>
        </p:spPr>
        <p:txBody>
          <a:bodyPr/>
          <a:lstStyle/>
          <a:p>
            <a:fld id="{BBAAB195-B577-5546-8349-9DDA93B6129E}" type="slidenum">
              <a:rPr lang="en-US" sz="1800" smtClean="0">
                <a:solidFill>
                  <a:srgbClr val="003088"/>
                </a:solidFill>
              </a:rPr>
              <a:t>67</a:t>
            </a:fld>
            <a:endParaRPr lang="en-US" sz="1800" dirty="0">
              <a:solidFill>
                <a:srgbClr val="003088"/>
              </a:solidFill>
            </a:endParaRPr>
          </a:p>
        </p:txBody>
      </p:sp>
    </p:spTree>
    <p:extLst>
      <p:ext uri="{BB962C8B-B14F-4D97-AF65-F5344CB8AC3E}">
        <p14:creationId xmlns:p14="http://schemas.microsoft.com/office/powerpoint/2010/main" val="1223098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49" y="850758"/>
            <a:ext cx="6347486" cy="422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 y="33595"/>
            <a:ext cx="11159835" cy="646331"/>
          </a:xfrm>
          <a:prstGeom prst="rect">
            <a:avLst/>
          </a:prstGeom>
          <a:noFill/>
        </p:spPr>
        <p:txBody>
          <a:bodyPr wrap="square" rtlCol="0">
            <a:spAutoFit/>
          </a:bodyPr>
          <a:lstStyle/>
          <a:p>
            <a:r>
              <a:rPr lang="en-GB" sz="3600" dirty="0"/>
              <a:t>Polarisation Analysis Example 3: 90 Deg rotated M </a:t>
            </a:r>
          </a:p>
        </p:txBody>
      </p:sp>
      <p:grpSp>
        <p:nvGrpSpPr>
          <p:cNvPr id="6" name="Group 5"/>
          <p:cNvGrpSpPr/>
          <p:nvPr/>
        </p:nvGrpSpPr>
        <p:grpSpPr>
          <a:xfrm>
            <a:off x="2658678" y="1257330"/>
            <a:ext cx="3097115" cy="4054017"/>
            <a:chOff x="1295047" y="1926483"/>
            <a:chExt cx="2322871" cy="3315999"/>
          </a:xfrm>
        </p:grpSpPr>
        <p:sp>
          <p:nvSpPr>
            <p:cNvPr id="7" name="Rectangle 6"/>
            <p:cNvSpPr/>
            <p:nvPr/>
          </p:nvSpPr>
          <p:spPr>
            <a:xfrm>
              <a:off x="1483018" y="2883433"/>
              <a:ext cx="107576" cy="1091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480662" y="2883433"/>
              <a:ext cx="107576" cy="10911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rot="10800000">
              <a:off x="1863377" y="4087907"/>
              <a:ext cx="414938" cy="7222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802866" y="4940385"/>
              <a:ext cx="1129553" cy="302097"/>
            </a:xfrm>
            <a:prstGeom prst="rect">
              <a:avLst/>
            </a:prstGeom>
            <a:noFill/>
          </p:spPr>
          <p:txBody>
            <a:bodyPr wrap="square" rtlCol="0">
              <a:spAutoFit/>
            </a:bodyPr>
            <a:lstStyle/>
            <a:p>
              <a:r>
                <a:rPr lang="en-GB" dirty="0"/>
                <a:t>Beam</a:t>
              </a:r>
            </a:p>
          </p:txBody>
        </p:sp>
        <p:cxnSp>
          <p:nvCxnSpPr>
            <p:cNvPr id="11" name="Elbow Connector 10"/>
            <p:cNvCxnSpPr/>
            <p:nvPr/>
          </p:nvCxnSpPr>
          <p:spPr>
            <a:xfrm>
              <a:off x="1625173" y="4449056"/>
              <a:ext cx="875980" cy="145997"/>
            </a:xfrm>
            <a:prstGeom prst="bentConnector3">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48556" y="4449056"/>
              <a:ext cx="1069362" cy="276922"/>
            </a:xfrm>
            <a:prstGeom prst="rect">
              <a:avLst/>
            </a:prstGeom>
            <a:noFill/>
          </p:spPr>
          <p:txBody>
            <a:bodyPr wrap="square" rtlCol="0">
              <a:spAutoFit/>
            </a:bodyPr>
            <a:lstStyle/>
            <a:p>
              <a:r>
                <a:rPr lang="en-GB" sz="1600" b="1" dirty="0"/>
                <a:t>P</a:t>
              </a:r>
              <a:r>
                <a:rPr lang="en-GB" sz="1000" dirty="0"/>
                <a:t> Pol direction</a:t>
              </a:r>
            </a:p>
          </p:txBody>
        </p:sp>
        <p:cxnSp>
          <p:nvCxnSpPr>
            <p:cNvPr id="13" name="Straight Arrow Connector 12"/>
            <p:cNvCxnSpPr/>
            <p:nvPr/>
          </p:nvCxnSpPr>
          <p:spPr>
            <a:xfrm>
              <a:off x="1459326" y="2643308"/>
              <a:ext cx="121279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95047" y="1926483"/>
              <a:ext cx="1637372" cy="604193"/>
            </a:xfrm>
            <a:prstGeom prst="rect">
              <a:avLst/>
            </a:prstGeom>
            <a:noFill/>
          </p:spPr>
          <p:txBody>
            <a:bodyPr wrap="square" rtlCol="0">
              <a:spAutoFit/>
            </a:bodyPr>
            <a:lstStyle/>
            <a:p>
              <a:pPr algn="ctr"/>
              <a:r>
                <a:rPr lang="en-GB" sz="1400" dirty="0"/>
                <a:t>Guide </a:t>
              </a:r>
              <a:r>
                <a:rPr lang="en-GB" sz="1400" b="1" dirty="0"/>
                <a:t>H</a:t>
              </a:r>
              <a:r>
                <a:rPr lang="en-GB" sz="1400" dirty="0"/>
                <a:t> field (50 to 250 </a:t>
              </a:r>
              <a:r>
                <a:rPr lang="en-GB" sz="1400" dirty="0" err="1"/>
                <a:t>Oe</a:t>
              </a:r>
              <a:r>
                <a:rPr lang="en-GB" sz="1400" dirty="0"/>
                <a:t> approx. The bigger the better</a:t>
              </a:r>
            </a:p>
          </p:txBody>
        </p:sp>
        <p:grpSp>
          <p:nvGrpSpPr>
            <p:cNvPr id="15" name="Group 14"/>
            <p:cNvGrpSpPr/>
            <p:nvPr/>
          </p:nvGrpSpPr>
          <p:grpSpPr>
            <a:xfrm>
              <a:off x="1675119" y="3058246"/>
              <a:ext cx="714615" cy="729983"/>
              <a:chOff x="1675119" y="3058246"/>
              <a:chExt cx="714615" cy="729983"/>
            </a:xfrm>
          </p:grpSpPr>
          <p:sp>
            <p:nvSpPr>
              <p:cNvPr id="16" name="Oval 15"/>
              <p:cNvSpPr/>
              <p:nvPr/>
            </p:nvSpPr>
            <p:spPr>
              <a:xfrm>
                <a:off x="1675119" y="3058246"/>
                <a:ext cx="714615" cy="7299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p:cNvCxnSpPr/>
              <p:nvPr/>
            </p:nvCxnSpPr>
            <p:spPr>
              <a:xfrm rot="16200000">
                <a:off x="1887470" y="3398135"/>
                <a:ext cx="452527" cy="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1919296" y="3324724"/>
                <a:ext cx="226262" cy="277003"/>
              </a:xfrm>
              <a:prstGeom prst="rect">
                <a:avLst/>
              </a:prstGeom>
              <a:noFill/>
            </p:spPr>
            <p:txBody>
              <a:bodyPr wrap="square" rtlCol="0">
                <a:spAutoFit/>
              </a:bodyPr>
              <a:lstStyle/>
              <a:p>
                <a:r>
                  <a:rPr lang="en-GB" b="1" dirty="0"/>
                  <a:t>M</a:t>
                </a:r>
              </a:p>
            </p:txBody>
          </p:sp>
        </p:grpSp>
      </p:grpSp>
      <p:sp>
        <p:nvSpPr>
          <p:cNvPr id="19" name="TextBox 18"/>
          <p:cNvSpPr txBox="1"/>
          <p:nvPr/>
        </p:nvSpPr>
        <p:spPr>
          <a:xfrm>
            <a:off x="1605935" y="2702937"/>
            <a:ext cx="1197581" cy="523220"/>
          </a:xfrm>
          <a:prstGeom prst="rect">
            <a:avLst/>
          </a:prstGeom>
          <a:noFill/>
        </p:spPr>
        <p:txBody>
          <a:bodyPr wrap="square" rtlCol="0">
            <a:spAutoFit/>
          </a:bodyPr>
          <a:lstStyle/>
          <a:p>
            <a:r>
              <a:rPr lang="en-GB" sz="1400" dirty="0"/>
              <a:t>Guide field magnets</a:t>
            </a:r>
          </a:p>
        </p:txBody>
      </p:sp>
      <p:cxnSp>
        <p:nvCxnSpPr>
          <p:cNvPr id="20" name="Straight Arrow Connector 19"/>
          <p:cNvCxnSpPr/>
          <p:nvPr/>
        </p:nvCxnSpPr>
        <p:spPr>
          <a:xfrm>
            <a:off x="2514669" y="3085052"/>
            <a:ext cx="2880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514669" y="5447056"/>
            <a:ext cx="9094235" cy="923330"/>
          </a:xfrm>
          <a:prstGeom prst="rect">
            <a:avLst/>
          </a:prstGeom>
        </p:spPr>
        <p:txBody>
          <a:bodyPr wrap="square">
            <a:spAutoFit/>
          </a:bodyPr>
          <a:lstStyle/>
          <a:p>
            <a:pPr marL="285750" indent="-285750">
              <a:buFont typeface="Arial" panose="020B0604020202020204" pitchFamily="34" charset="0"/>
              <a:buChar char="•"/>
            </a:pPr>
            <a:r>
              <a:rPr lang="en-GB" dirty="0">
                <a:solidFill>
                  <a:srgbClr val="003088"/>
                </a:solidFill>
              </a:rPr>
              <a:t>Non spin flip scattering now purely non-magnetic and UU and DD show no spin splitting nuclear scattering only.</a:t>
            </a:r>
          </a:p>
          <a:p>
            <a:pPr marL="285750" indent="-285750">
              <a:buFont typeface="Arial" panose="020B0604020202020204" pitchFamily="34" charset="0"/>
              <a:buChar char="•"/>
            </a:pPr>
            <a:r>
              <a:rPr lang="en-GB" dirty="0">
                <a:solidFill>
                  <a:srgbClr val="003088"/>
                </a:solidFill>
              </a:rPr>
              <a:t>Spin flip UD, DU scatter is maximised</a:t>
            </a:r>
          </a:p>
        </p:txBody>
      </p:sp>
      <p:sp>
        <p:nvSpPr>
          <p:cNvPr id="2" name="Slide Number Placeholder 1">
            <a:extLst>
              <a:ext uri="{FF2B5EF4-FFF2-40B4-BE49-F238E27FC236}">
                <a16:creationId xmlns:a16="http://schemas.microsoft.com/office/drawing/2014/main" id="{AEC37990-ECA9-43AC-9349-48E880DDB18D}"/>
              </a:ext>
            </a:extLst>
          </p:cNvPr>
          <p:cNvSpPr>
            <a:spLocks noGrp="1"/>
          </p:cNvSpPr>
          <p:nvPr>
            <p:ph type="sldNum" sz="quarter" idx="12"/>
          </p:nvPr>
        </p:nvSpPr>
        <p:spPr>
          <a:xfrm>
            <a:off x="9448800" y="6459280"/>
            <a:ext cx="2743200" cy="365125"/>
          </a:xfrm>
        </p:spPr>
        <p:txBody>
          <a:bodyPr/>
          <a:lstStyle/>
          <a:p>
            <a:fld id="{BBAAB195-B577-5546-8349-9DDA93B6129E}" type="slidenum">
              <a:rPr lang="en-US" sz="1800" smtClean="0">
                <a:solidFill>
                  <a:srgbClr val="003088"/>
                </a:solidFill>
              </a:rPr>
              <a:t>68</a:t>
            </a:fld>
            <a:endParaRPr lang="en-US" sz="1800" dirty="0">
              <a:solidFill>
                <a:srgbClr val="003088"/>
              </a:solidFill>
            </a:endParaRPr>
          </a:p>
        </p:txBody>
      </p:sp>
    </p:spTree>
    <p:extLst>
      <p:ext uri="{BB962C8B-B14F-4D97-AF65-F5344CB8AC3E}">
        <p14:creationId xmlns:p14="http://schemas.microsoft.com/office/powerpoint/2010/main" val="32506177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1950" y="620713"/>
            <a:ext cx="8928100" cy="36004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dirty="0"/>
          </a:p>
        </p:txBody>
      </p:sp>
      <p:sp>
        <p:nvSpPr>
          <p:cNvPr id="46083" name="Title 1"/>
          <p:cNvSpPr>
            <a:spLocks noGrp="1"/>
          </p:cNvSpPr>
          <p:nvPr>
            <p:ph type="title"/>
          </p:nvPr>
        </p:nvSpPr>
        <p:spPr>
          <a:xfrm>
            <a:off x="0" y="-44587"/>
            <a:ext cx="8229600" cy="645421"/>
          </a:xfrm>
        </p:spPr>
        <p:txBody>
          <a:bodyPr>
            <a:normAutofit/>
          </a:bodyPr>
          <a:lstStyle/>
          <a:p>
            <a:pPr eaLnBrk="1" hangingPunct="1"/>
            <a:r>
              <a:rPr lang="en-GB" altLang="en-US" sz="3600" b="0" dirty="0">
                <a:latin typeface="+mj-lt"/>
                <a:cs typeface="Helvetica" panose="020B0604020202020204" pitchFamily="34" charset="0"/>
              </a:rPr>
              <a:t>Polarisation Analysis (PA): Summary</a:t>
            </a:r>
          </a:p>
        </p:txBody>
      </p:sp>
      <p:pic>
        <p:nvPicPr>
          <p:cNvPr id="4608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3526" y="492126"/>
            <a:ext cx="5203825" cy="3871913"/>
          </a:xfrm>
        </p:spPr>
      </p:pic>
      <p:sp>
        <p:nvSpPr>
          <p:cNvPr id="46085" name="Title 1"/>
          <p:cNvSpPr txBox="1">
            <a:spLocks/>
          </p:cNvSpPr>
          <p:nvPr/>
        </p:nvSpPr>
        <p:spPr bwMode="auto">
          <a:xfrm>
            <a:off x="2424112" y="4241042"/>
            <a:ext cx="9767888" cy="244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285750" indent="-285750">
              <a:spcBef>
                <a:spcPct val="20000"/>
              </a:spcBef>
              <a:buChar char="•"/>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buChar char="–"/>
              <a:defRPr sz="2200">
                <a:solidFill>
                  <a:srgbClr val="3C8C93"/>
                </a:solidFill>
                <a:latin typeface="Arial" panose="020B0604020202020204" pitchFamily="34" charset="0"/>
                <a:ea typeface="ヒラギノ角ゴ Pro W3"/>
                <a:cs typeface="Arial" panose="020B0604020202020204" pitchFamily="34" charset="0"/>
              </a:defRPr>
            </a:lvl2pPr>
            <a:lvl3pPr marL="1143000" indent="-228600">
              <a:spcBef>
                <a:spcPct val="20000"/>
              </a:spcBef>
              <a:buChar char="•"/>
              <a:defRPr sz="2400">
                <a:solidFill>
                  <a:schemeClr val="tx1"/>
                </a:solidFill>
                <a:latin typeface="Calibri" panose="020F0502020204030204" pitchFamily="34" charset="0"/>
                <a:ea typeface="ヒラギノ角ゴ Pro W3"/>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ヒラギノ角ゴ Pro W3"/>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a:cs typeface="Calibri" panose="020F0502020204030204" pitchFamily="34" charset="0"/>
              </a:defRPr>
            </a:lvl9pPr>
          </a:lstStyle>
          <a:p>
            <a:pPr eaLnBrk="1" hangingPunct="1">
              <a:spcBef>
                <a:spcPct val="0"/>
              </a:spcBef>
              <a:buFont typeface="Wingdings" panose="05000000000000000000" pitchFamily="2" charset="2"/>
              <a:buChar char="§"/>
            </a:pPr>
            <a:r>
              <a:rPr lang="en-GB" altLang="en-US" sz="1600" dirty="0">
                <a:solidFill>
                  <a:srgbClr val="003088"/>
                </a:solidFill>
                <a:latin typeface="Helvetica" panose="020B0604020202020204" pitchFamily="34" charset="0"/>
                <a:cs typeface="Helvetica" panose="020B0604020202020204" pitchFamily="34" charset="0"/>
              </a:rPr>
              <a:t>Polarisation analysis tells you the angle of the Magnetisation in the plane of your sample as a function of depth.</a:t>
            </a:r>
          </a:p>
          <a:p>
            <a:pPr>
              <a:spcBef>
                <a:spcPct val="0"/>
              </a:spcBef>
              <a:buFont typeface="Wingdings" panose="05000000000000000000" pitchFamily="2" charset="2"/>
              <a:buChar char="§"/>
            </a:pPr>
            <a:endParaRPr lang="en-GB" altLang="en-US" sz="1600" dirty="0">
              <a:solidFill>
                <a:srgbClr val="003088"/>
              </a:solidFill>
              <a:latin typeface="Helvetica" panose="020B0604020202020204" pitchFamily="34" charset="0"/>
              <a:cs typeface="Helvetica" panose="020B0604020202020204" pitchFamily="34" charset="0"/>
            </a:endParaRPr>
          </a:p>
          <a:p>
            <a:pPr eaLnBrk="1" hangingPunct="1">
              <a:spcBef>
                <a:spcPct val="0"/>
              </a:spcBef>
              <a:buFont typeface="Wingdings" panose="05000000000000000000" pitchFamily="2" charset="2"/>
              <a:buChar char="§"/>
            </a:pPr>
            <a:r>
              <a:rPr lang="en-GB" altLang="en-US" sz="1600" dirty="0">
                <a:solidFill>
                  <a:srgbClr val="003088"/>
                </a:solidFill>
                <a:latin typeface="Helvetica" panose="020B0604020202020204" pitchFamily="34" charset="0"/>
                <a:cs typeface="Helvetica" panose="020B0604020202020204" pitchFamily="34" charset="0"/>
              </a:rPr>
              <a:t>It also provides the nuclear (structural) and magnetic density depth profile.</a:t>
            </a:r>
          </a:p>
          <a:p>
            <a:pPr eaLnBrk="1" hangingPunct="1">
              <a:spcBef>
                <a:spcPct val="0"/>
              </a:spcBef>
              <a:buFont typeface="Wingdings" panose="05000000000000000000" pitchFamily="2" charset="2"/>
              <a:buChar char="§"/>
            </a:pPr>
            <a:endParaRPr lang="en-GB" altLang="en-US" sz="1600" dirty="0">
              <a:solidFill>
                <a:srgbClr val="003088"/>
              </a:solidFill>
              <a:latin typeface="Helvetica" panose="020B0604020202020204" pitchFamily="34" charset="0"/>
              <a:cs typeface="Helvetica" panose="020B0604020202020204" pitchFamily="34" charset="0"/>
            </a:endParaRPr>
          </a:p>
          <a:p>
            <a:pPr eaLnBrk="1" hangingPunct="1">
              <a:spcBef>
                <a:spcPct val="0"/>
              </a:spcBef>
              <a:buFont typeface="Wingdings" panose="05000000000000000000" pitchFamily="2" charset="2"/>
              <a:buChar char="§"/>
            </a:pPr>
            <a:r>
              <a:rPr lang="en-GB" altLang="en-US" sz="1600" dirty="0">
                <a:solidFill>
                  <a:srgbClr val="003088"/>
                </a:solidFill>
                <a:latin typeface="Helvetica" panose="020B0604020202020204" pitchFamily="34" charset="0"/>
                <a:cs typeface="Helvetica" panose="020B0604020202020204" pitchFamily="34" charset="0"/>
              </a:rPr>
              <a:t>But it takes longer than PNR  taking a factor 8-16 longer than NR for equivalent statistics.</a:t>
            </a:r>
          </a:p>
          <a:p>
            <a:pPr eaLnBrk="1" hangingPunct="1">
              <a:spcBef>
                <a:spcPct val="0"/>
              </a:spcBef>
              <a:buFont typeface="Wingdings" panose="05000000000000000000" pitchFamily="2" charset="2"/>
              <a:buChar char="§"/>
            </a:pPr>
            <a:endParaRPr lang="en-GB" altLang="en-US" sz="1600" dirty="0">
              <a:solidFill>
                <a:srgbClr val="003088"/>
              </a:solidFill>
              <a:latin typeface="Helvetica" panose="020B0604020202020204" pitchFamily="34" charset="0"/>
              <a:cs typeface="Helvetica" panose="020B0604020202020204" pitchFamily="34" charset="0"/>
            </a:endParaRPr>
          </a:p>
          <a:p>
            <a:pPr eaLnBrk="1" hangingPunct="1">
              <a:spcBef>
                <a:spcPct val="0"/>
              </a:spcBef>
              <a:buFont typeface="Wingdings" panose="05000000000000000000" pitchFamily="2" charset="2"/>
              <a:buChar char="§"/>
            </a:pPr>
            <a:r>
              <a:rPr lang="en-GB" altLang="en-US" sz="1600" dirty="0">
                <a:solidFill>
                  <a:srgbClr val="FF6900"/>
                </a:solidFill>
                <a:latin typeface="Helvetica" panose="020B0604020202020204" pitchFamily="34" charset="0"/>
                <a:cs typeface="Helvetica" panose="020B0604020202020204" pitchFamily="34" charset="0"/>
              </a:rPr>
              <a:t>Warning PA experiments are tough going! You really </a:t>
            </a:r>
            <a:r>
              <a:rPr lang="en-GB" altLang="en-US" sz="1600" b="1" u="sng" dirty="0">
                <a:solidFill>
                  <a:srgbClr val="FF6900"/>
                </a:solidFill>
                <a:latin typeface="Helvetica" panose="020B0604020202020204" pitchFamily="34" charset="0"/>
                <a:cs typeface="Helvetica" panose="020B0604020202020204" pitchFamily="34" charset="0"/>
              </a:rPr>
              <a:t>need</a:t>
            </a:r>
            <a:r>
              <a:rPr lang="en-GB" altLang="en-US" sz="1600" dirty="0">
                <a:solidFill>
                  <a:srgbClr val="FF6900"/>
                </a:solidFill>
                <a:latin typeface="Helvetica" panose="020B0604020202020204" pitchFamily="34" charset="0"/>
                <a:cs typeface="Helvetica" panose="020B0604020202020204" pitchFamily="34" charset="0"/>
              </a:rPr>
              <a:t> to have to do the measurement and really need to know at what fields and temperatures to measure at! </a:t>
            </a:r>
          </a:p>
        </p:txBody>
      </p:sp>
      <p:pic>
        <p:nvPicPr>
          <p:cNvPr id="4608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76250"/>
            <a:ext cx="5081588" cy="388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F4A3C523-F631-43EC-AD91-DF0A6D210CC1}"/>
              </a:ext>
            </a:extLst>
          </p:cNvPr>
          <p:cNvSpPr>
            <a:spLocks noGrp="1"/>
          </p:cNvSpPr>
          <p:nvPr>
            <p:ph type="sldNum" sz="quarter" idx="12"/>
          </p:nvPr>
        </p:nvSpPr>
        <p:spPr>
          <a:xfrm>
            <a:off x="9411133" y="6485370"/>
            <a:ext cx="2743200" cy="365125"/>
          </a:xfrm>
        </p:spPr>
        <p:txBody>
          <a:bodyPr/>
          <a:lstStyle/>
          <a:p>
            <a:fld id="{BBAAB195-B577-5546-8349-9DDA93B6129E}" type="slidenum">
              <a:rPr lang="en-US" sz="1800" smtClean="0">
                <a:solidFill>
                  <a:srgbClr val="003088"/>
                </a:solidFill>
              </a:rPr>
              <a:t>69</a:t>
            </a:fld>
            <a:endParaRPr lang="en-US" sz="1800" dirty="0">
              <a:solidFill>
                <a:srgbClr val="003088"/>
              </a:solidFill>
            </a:endParaRPr>
          </a:p>
        </p:txBody>
      </p:sp>
    </p:spTree>
    <p:extLst>
      <p:ext uri="{BB962C8B-B14F-4D97-AF65-F5344CB8AC3E}">
        <p14:creationId xmlns:p14="http://schemas.microsoft.com/office/powerpoint/2010/main" val="3082627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6" y="0"/>
            <a:ext cx="10376262" cy="795195"/>
          </a:xfrm>
        </p:spPr>
        <p:txBody>
          <a:bodyPr>
            <a:noAutofit/>
          </a:bodyPr>
          <a:lstStyle/>
          <a:p>
            <a:r>
              <a:rPr lang="en-GB" sz="3600" b="0" dirty="0">
                <a:solidFill>
                  <a:srgbClr val="002060"/>
                </a:solidFill>
                <a:latin typeface="+mj-lt"/>
              </a:rPr>
              <a:t>What is the Goal of Neutron Reflectivity (NR)?</a:t>
            </a:r>
          </a:p>
        </p:txBody>
      </p:sp>
      <p:sp>
        <p:nvSpPr>
          <p:cNvPr id="3" name="Content Placeholder 2"/>
          <p:cNvSpPr>
            <a:spLocks noGrp="1"/>
          </p:cNvSpPr>
          <p:nvPr>
            <p:ph idx="1"/>
          </p:nvPr>
        </p:nvSpPr>
        <p:spPr>
          <a:xfrm>
            <a:off x="1609458" y="702862"/>
            <a:ext cx="8973084" cy="2824163"/>
          </a:xfrm>
        </p:spPr>
        <p:txBody>
          <a:bodyPr/>
          <a:lstStyle/>
          <a:p>
            <a:pPr marL="0" indent="0" algn="ctr">
              <a:buNone/>
            </a:pPr>
            <a:r>
              <a:rPr lang="en-GB" dirty="0">
                <a:solidFill>
                  <a:srgbClr val="FF0000"/>
                </a:solidFill>
              </a:rPr>
              <a:t>The Scattering  Length Density (SLD) Profile</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4247" y="1261040"/>
            <a:ext cx="8239261" cy="411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04217" y="5507944"/>
            <a:ext cx="9501456" cy="1200329"/>
          </a:xfrm>
          <a:prstGeom prst="rect">
            <a:avLst/>
          </a:prstGeom>
          <a:noFill/>
        </p:spPr>
        <p:txBody>
          <a:bodyPr wrap="square" rtlCol="0">
            <a:spAutoFit/>
          </a:bodyPr>
          <a:lstStyle/>
          <a:p>
            <a:pPr marL="285750" indent="-285750">
              <a:buFont typeface="Arial" panose="020B0604020202020204" pitchFamily="34" charset="0"/>
              <a:buChar char="•"/>
            </a:pPr>
            <a:r>
              <a:rPr lang="en-GB" dirty="0"/>
              <a:t>This is the density profile, providing information on how the density of the sample various normal to the surface of the sample.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This is over a length scale of 0.5 nm – 300nm</a:t>
            </a:r>
          </a:p>
        </p:txBody>
      </p:sp>
      <p:sp>
        <p:nvSpPr>
          <p:cNvPr id="6" name="Slide Number Placeholder 5">
            <a:extLst>
              <a:ext uri="{FF2B5EF4-FFF2-40B4-BE49-F238E27FC236}">
                <a16:creationId xmlns:a16="http://schemas.microsoft.com/office/drawing/2014/main" id="{90981F9F-3570-498B-A79A-78D087C9B266}"/>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2060"/>
                </a:solidFill>
              </a:rPr>
              <a:t>7</a:t>
            </a:fld>
            <a:endParaRPr lang="en-US" sz="1800" dirty="0">
              <a:solidFill>
                <a:srgbClr val="002060"/>
              </a:solidFill>
            </a:endParaRPr>
          </a:p>
        </p:txBody>
      </p:sp>
      <p:pic>
        <p:nvPicPr>
          <p:cNvPr id="28" name="Picture 27">
            <a:extLst>
              <a:ext uri="{FF2B5EF4-FFF2-40B4-BE49-F238E27FC236}">
                <a16:creationId xmlns:a16="http://schemas.microsoft.com/office/drawing/2014/main" id="{6B3FB6F9-8FB1-3E6F-3805-6DA03BB46F9E}"/>
              </a:ext>
            </a:extLst>
          </p:cNvPr>
          <p:cNvPicPr>
            <a:picLocks noChangeAspect="1"/>
          </p:cNvPicPr>
          <p:nvPr/>
        </p:nvPicPr>
        <p:blipFill>
          <a:blip r:embed="rId3"/>
          <a:stretch>
            <a:fillRect/>
          </a:stretch>
        </p:blipFill>
        <p:spPr>
          <a:xfrm>
            <a:off x="635474" y="1948293"/>
            <a:ext cx="3415613" cy="2281594"/>
          </a:xfrm>
          <a:prstGeom prst="rect">
            <a:avLst/>
          </a:prstGeom>
        </p:spPr>
      </p:pic>
    </p:spTree>
    <p:extLst>
      <p:ext uri="{BB962C8B-B14F-4D97-AF65-F5344CB8AC3E}">
        <p14:creationId xmlns:p14="http://schemas.microsoft.com/office/powerpoint/2010/main" val="2773588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12159"/>
          </a:xfrm>
        </p:spPr>
        <p:txBody>
          <a:bodyPr>
            <a:normAutofit/>
          </a:bodyPr>
          <a:lstStyle/>
          <a:p>
            <a:r>
              <a:rPr lang="en-GB" sz="3600" dirty="0"/>
              <a:t>Magnetic Scattering Rule:</a:t>
            </a:r>
          </a:p>
        </p:txBody>
      </p:sp>
      <p:sp>
        <p:nvSpPr>
          <p:cNvPr id="3" name="Content Placeholder 2"/>
          <p:cNvSpPr>
            <a:spLocks noGrp="1"/>
          </p:cNvSpPr>
          <p:nvPr>
            <p:ph idx="1"/>
          </p:nvPr>
        </p:nvSpPr>
        <p:spPr>
          <a:xfrm>
            <a:off x="2191038" y="1143000"/>
            <a:ext cx="8054411" cy="4205288"/>
          </a:xfrm>
        </p:spPr>
        <p:txBody>
          <a:bodyPr/>
          <a:lstStyle/>
          <a:p>
            <a:r>
              <a:rPr lang="en-GB" sz="2400" dirty="0">
                <a:solidFill>
                  <a:srgbClr val="6600FF"/>
                </a:solidFill>
              </a:rPr>
              <a:t>The non-spin-flip scattering is sensitive only to those components of the magnetisation parallel to the neutron spin</a:t>
            </a:r>
          </a:p>
          <a:p>
            <a:endParaRPr lang="en-GB" sz="2400" dirty="0">
              <a:solidFill>
                <a:srgbClr val="6600FF"/>
              </a:solidFill>
            </a:endParaRPr>
          </a:p>
          <a:p>
            <a:r>
              <a:rPr lang="en-GB" sz="2400" dirty="0">
                <a:solidFill>
                  <a:srgbClr val="6600FF"/>
                </a:solidFill>
              </a:rPr>
              <a:t>The spin-flip scattering is sensitive only to those components of the magnetisation perpendicular to the neutron spin.</a:t>
            </a:r>
          </a:p>
          <a:p>
            <a:endParaRPr lang="en-GB" sz="2400" dirty="0">
              <a:solidFill>
                <a:srgbClr val="6600FF"/>
              </a:solidFill>
            </a:endParaRPr>
          </a:p>
          <a:p>
            <a:r>
              <a:rPr lang="en-GB" sz="2400" dirty="0">
                <a:solidFill>
                  <a:srgbClr val="6600FF"/>
                </a:solidFill>
              </a:rPr>
              <a:t>The ratio of non spin-flip to spin-flip scattering give the angle in the plane of the sample.</a:t>
            </a:r>
          </a:p>
        </p:txBody>
      </p:sp>
      <p:sp>
        <p:nvSpPr>
          <p:cNvPr id="4" name="Rectangle 3"/>
          <p:cNvSpPr/>
          <p:nvPr/>
        </p:nvSpPr>
        <p:spPr>
          <a:xfrm>
            <a:off x="2079477" y="1013791"/>
            <a:ext cx="8400516" cy="41710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523859" y="5456039"/>
            <a:ext cx="7956134" cy="1200329"/>
          </a:xfrm>
          <a:prstGeom prst="rect">
            <a:avLst/>
          </a:prstGeom>
          <a:noFill/>
        </p:spPr>
        <p:txBody>
          <a:bodyPr wrap="square" rtlCol="0">
            <a:spAutoFit/>
          </a:bodyPr>
          <a:lstStyle/>
          <a:p>
            <a:r>
              <a:rPr lang="en-GB" dirty="0"/>
              <a:t>NB This is one of those points that you should take away with you. It is</a:t>
            </a:r>
          </a:p>
          <a:p>
            <a:r>
              <a:rPr lang="en-GB" dirty="0"/>
              <a:t>the basis of all magnetic polarization analysis techniques.</a:t>
            </a:r>
          </a:p>
          <a:p>
            <a:endParaRPr lang="en-GB" dirty="0"/>
          </a:p>
          <a:p>
            <a:r>
              <a:rPr lang="en-GB" dirty="0"/>
              <a:t>Courtesy of Ross Stewart, ISIS</a:t>
            </a:r>
          </a:p>
        </p:txBody>
      </p:sp>
      <p:sp>
        <p:nvSpPr>
          <p:cNvPr id="6" name="Slide Number Placeholder 5">
            <a:extLst>
              <a:ext uri="{FF2B5EF4-FFF2-40B4-BE49-F238E27FC236}">
                <a16:creationId xmlns:a16="http://schemas.microsoft.com/office/drawing/2014/main" id="{6488130C-1B1B-45BB-81E3-3E1669D5FEFD}"/>
              </a:ext>
            </a:extLst>
          </p:cNvPr>
          <p:cNvSpPr>
            <a:spLocks noGrp="1"/>
          </p:cNvSpPr>
          <p:nvPr>
            <p:ph type="sldNum" sz="quarter" idx="12"/>
          </p:nvPr>
        </p:nvSpPr>
        <p:spPr>
          <a:xfrm>
            <a:off x="9448800" y="6492875"/>
            <a:ext cx="2743200" cy="365125"/>
          </a:xfrm>
        </p:spPr>
        <p:txBody>
          <a:bodyPr/>
          <a:lstStyle/>
          <a:p>
            <a:fld id="{BBAAB195-B577-5546-8349-9DDA93B6129E}" type="slidenum">
              <a:rPr lang="en-US" sz="1800" smtClean="0">
                <a:solidFill>
                  <a:srgbClr val="003088"/>
                </a:solidFill>
              </a:rPr>
              <a:t>70</a:t>
            </a:fld>
            <a:endParaRPr lang="en-US" sz="1800" dirty="0">
              <a:solidFill>
                <a:srgbClr val="003088"/>
              </a:solidFill>
            </a:endParaRPr>
          </a:p>
        </p:txBody>
      </p:sp>
    </p:spTree>
    <p:extLst>
      <p:ext uri="{BB962C8B-B14F-4D97-AF65-F5344CB8AC3E}">
        <p14:creationId xmlns:p14="http://schemas.microsoft.com/office/powerpoint/2010/main" val="3638938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1ED0F-BD7C-4466-A068-F47A79303A27}"/>
              </a:ext>
            </a:extLst>
          </p:cNvPr>
          <p:cNvSpPr>
            <a:spLocks noGrp="1"/>
          </p:cNvSpPr>
          <p:nvPr>
            <p:ph type="title"/>
          </p:nvPr>
        </p:nvSpPr>
        <p:spPr>
          <a:xfrm>
            <a:off x="0" y="1"/>
            <a:ext cx="11244470" cy="742259"/>
          </a:xfrm>
        </p:spPr>
        <p:txBody>
          <a:bodyPr>
            <a:normAutofit/>
          </a:bodyPr>
          <a:lstStyle/>
          <a:p>
            <a:r>
              <a:rPr lang="en-GB" sz="2400" dirty="0"/>
              <a:t>PNR/PA Practical points for experiments: Soft matter Magnetic contrast.</a:t>
            </a:r>
          </a:p>
        </p:txBody>
      </p:sp>
      <p:sp>
        <p:nvSpPr>
          <p:cNvPr id="3" name="Content Placeholder 2">
            <a:extLst>
              <a:ext uri="{FF2B5EF4-FFF2-40B4-BE49-F238E27FC236}">
                <a16:creationId xmlns:a16="http://schemas.microsoft.com/office/drawing/2014/main" id="{4902DA02-9E74-416C-B6B5-118BA64A4A8C}"/>
              </a:ext>
            </a:extLst>
          </p:cNvPr>
          <p:cNvSpPr>
            <a:spLocks noGrp="1"/>
          </p:cNvSpPr>
          <p:nvPr>
            <p:ph sz="half" idx="1"/>
          </p:nvPr>
        </p:nvSpPr>
        <p:spPr>
          <a:xfrm>
            <a:off x="241852" y="742260"/>
            <a:ext cx="4976191" cy="4351338"/>
          </a:xfrm>
        </p:spPr>
        <p:txBody>
          <a:bodyPr>
            <a:normAutofit fontScale="85000" lnSpcReduction="10000"/>
          </a:bodyPr>
          <a:lstStyle/>
          <a:p>
            <a:r>
              <a:rPr lang="en-GB" sz="2000" b="1" u="sng" dirty="0"/>
              <a:t>Reflectivity is basically a battle for contrast!</a:t>
            </a:r>
          </a:p>
          <a:p>
            <a:r>
              <a:rPr lang="en-GB" sz="2000" dirty="0"/>
              <a:t>In NR for Chemistry and Biology isotopic contrast is a real boon. Can mix H</a:t>
            </a:r>
            <a:r>
              <a:rPr lang="en-GB" sz="2000" baseline="-25000" dirty="0"/>
              <a:t>2</a:t>
            </a:r>
            <a:r>
              <a:rPr lang="en-GB" sz="2000" dirty="0"/>
              <a:t>O and D</a:t>
            </a:r>
            <a:r>
              <a:rPr lang="en-GB" sz="2000" baseline="-25000" dirty="0"/>
              <a:t>2</a:t>
            </a:r>
            <a:r>
              <a:rPr lang="en-GB" sz="2000" dirty="0"/>
              <a:t>O to contrast to match out layers and beat the inverse phase problem. Makes fitting a lot easier!</a:t>
            </a:r>
          </a:p>
          <a:p>
            <a:r>
              <a:rPr lang="en-GB" sz="2000" dirty="0"/>
              <a:t>Deuteration not possible for some systems. To expensive or too difficult.</a:t>
            </a:r>
          </a:p>
          <a:p>
            <a:r>
              <a:rPr lang="en-GB" sz="2000" dirty="0"/>
              <a:t>Magnetic contrast can then be used. Magnetic reference layer is used like </a:t>
            </a:r>
            <a:r>
              <a:rPr lang="en-GB" sz="2000" dirty="0" err="1"/>
              <a:t>Py</a:t>
            </a:r>
            <a:r>
              <a:rPr lang="en-GB" sz="2000" dirty="0"/>
              <a:t> or Fe. This gives two contrast via that magnetic layer.</a:t>
            </a:r>
          </a:p>
          <a:p>
            <a:r>
              <a:rPr lang="en-GB" sz="2000" dirty="0"/>
              <a:t>The technique can be used with isotopic contrast as well to reduce the ambiguity of analysis further. </a:t>
            </a:r>
          </a:p>
          <a:p>
            <a:r>
              <a:rPr lang="en-GB" sz="2000" dirty="0"/>
              <a:t>Warning PNR takes longer to measure (x4) it might be worth measuring more isotopic contrasts rather than one magnetic contrast.</a:t>
            </a:r>
          </a:p>
        </p:txBody>
      </p:sp>
      <p:sp>
        <p:nvSpPr>
          <p:cNvPr id="5" name="Slide Number Placeholder 4">
            <a:extLst>
              <a:ext uri="{FF2B5EF4-FFF2-40B4-BE49-F238E27FC236}">
                <a16:creationId xmlns:a16="http://schemas.microsoft.com/office/drawing/2014/main" id="{71B649A9-40F4-4578-BBCB-B0B71DDE46AE}"/>
              </a:ext>
            </a:extLst>
          </p:cNvPr>
          <p:cNvSpPr>
            <a:spLocks noGrp="1"/>
          </p:cNvSpPr>
          <p:nvPr>
            <p:ph type="sldNum" sz="quarter" idx="12"/>
          </p:nvPr>
        </p:nvSpPr>
        <p:spPr/>
        <p:txBody>
          <a:bodyPr/>
          <a:lstStyle/>
          <a:p>
            <a:fld id="{BBAAB195-B577-5546-8349-9DDA93B6129E}" type="slidenum">
              <a:rPr lang="en-US" smtClean="0"/>
              <a:t>71</a:t>
            </a:fld>
            <a:endParaRPr lang="en-US"/>
          </a:p>
        </p:txBody>
      </p:sp>
      <p:pic>
        <p:nvPicPr>
          <p:cNvPr id="7" name="Picture 6">
            <a:extLst>
              <a:ext uri="{FF2B5EF4-FFF2-40B4-BE49-F238E27FC236}">
                <a16:creationId xmlns:a16="http://schemas.microsoft.com/office/drawing/2014/main" id="{E0AE194B-234F-4E54-8D06-6CA775F27D80}"/>
              </a:ext>
            </a:extLst>
          </p:cNvPr>
          <p:cNvPicPr>
            <a:picLocks noChangeAspect="1"/>
          </p:cNvPicPr>
          <p:nvPr/>
        </p:nvPicPr>
        <p:blipFill>
          <a:blip r:embed="rId2"/>
          <a:stretch>
            <a:fillRect/>
          </a:stretch>
        </p:blipFill>
        <p:spPr>
          <a:xfrm>
            <a:off x="5218043" y="742260"/>
            <a:ext cx="6284016" cy="5347926"/>
          </a:xfrm>
          <a:prstGeom prst="rect">
            <a:avLst/>
          </a:prstGeom>
        </p:spPr>
      </p:pic>
      <p:sp>
        <p:nvSpPr>
          <p:cNvPr id="8" name="TextBox 7">
            <a:extLst>
              <a:ext uri="{FF2B5EF4-FFF2-40B4-BE49-F238E27FC236}">
                <a16:creationId xmlns:a16="http://schemas.microsoft.com/office/drawing/2014/main" id="{1CFB37DF-5219-4A9A-B1FA-2C229D1BE181}"/>
              </a:ext>
            </a:extLst>
          </p:cNvPr>
          <p:cNvSpPr txBox="1"/>
          <p:nvPr/>
        </p:nvSpPr>
        <p:spPr>
          <a:xfrm>
            <a:off x="6042991" y="5890478"/>
            <a:ext cx="5883966" cy="830997"/>
          </a:xfrm>
          <a:prstGeom prst="rect">
            <a:avLst/>
          </a:prstGeom>
          <a:noFill/>
        </p:spPr>
        <p:txBody>
          <a:bodyPr wrap="square" rtlCol="0">
            <a:spAutoFit/>
          </a:bodyPr>
          <a:lstStyle/>
          <a:p>
            <a:r>
              <a:rPr lang="en-GB" sz="1200" b="0" i="0" u="none" strike="noStrike" dirty="0">
                <a:solidFill>
                  <a:srgbClr val="626262"/>
                </a:solidFill>
                <a:effectLst/>
                <a:latin typeface="+mj-lt"/>
              </a:rPr>
              <a:t>S.C. Hall </a:t>
            </a:r>
            <a:r>
              <a:rPr lang="en-GB" sz="1200" b="0" i="1" u="none" strike="noStrike" dirty="0">
                <a:solidFill>
                  <a:srgbClr val="626262"/>
                </a:solidFill>
                <a:effectLst/>
                <a:latin typeface="+mj-lt"/>
              </a:rPr>
              <a:t>et. </a:t>
            </a:r>
            <a:r>
              <a:rPr lang="en-GB" sz="1200" b="0" i="1" u="none" strike="noStrike" dirty="0" err="1">
                <a:solidFill>
                  <a:srgbClr val="626262"/>
                </a:solidFill>
                <a:effectLst/>
                <a:latin typeface="+mj-lt"/>
              </a:rPr>
              <a:t>al.</a:t>
            </a:r>
            <a:r>
              <a:rPr lang="en-GB" sz="1200" b="0" i="0" u="none" strike="noStrike" dirty="0" err="1">
                <a:solidFill>
                  <a:srgbClr val="626262"/>
                </a:solidFill>
                <a:effectLst/>
                <a:latin typeface="+mj-lt"/>
              </a:rPr>
              <a:t>,Surface</a:t>
            </a:r>
            <a:r>
              <a:rPr lang="en-GB" sz="1200" b="0" i="0" u="none" strike="noStrike" dirty="0">
                <a:solidFill>
                  <a:srgbClr val="626262"/>
                </a:solidFill>
                <a:effectLst/>
                <a:latin typeface="+mj-lt"/>
              </a:rPr>
              <a:t>-Tethered Planar Membranes Containing the </a:t>
            </a:r>
            <a:r>
              <a:rPr lang="el-GR" sz="1200" b="0" i="0" u="none" strike="noStrike" dirty="0">
                <a:solidFill>
                  <a:srgbClr val="626262"/>
                </a:solidFill>
                <a:effectLst/>
                <a:latin typeface="+mj-lt"/>
              </a:rPr>
              <a:t>β-</a:t>
            </a:r>
            <a:r>
              <a:rPr lang="en-GB" sz="1200" b="0" i="0" u="none" strike="noStrike" dirty="0">
                <a:solidFill>
                  <a:srgbClr val="626262"/>
                </a:solidFill>
                <a:effectLst/>
                <a:latin typeface="+mj-lt"/>
              </a:rPr>
              <a:t>Barrel Assembly Machinery: a platform for Investigating Bacterial Outer Membrane Protein Folding </a:t>
            </a:r>
            <a:br>
              <a:rPr lang="en-GB" sz="1200" dirty="0">
                <a:solidFill>
                  <a:srgbClr val="626262"/>
                </a:solidFill>
                <a:latin typeface="+mj-lt"/>
              </a:rPr>
            </a:br>
            <a:r>
              <a:rPr lang="en-GB" sz="1200" b="0" i="1" u="none" strike="noStrike" dirty="0">
                <a:solidFill>
                  <a:srgbClr val="626262"/>
                </a:solidFill>
                <a:effectLst/>
                <a:latin typeface="+mj-lt"/>
              </a:rPr>
              <a:t>Biophysical Journal, </a:t>
            </a:r>
            <a:r>
              <a:rPr lang="en-GB" sz="1200" b="1" i="0" u="none" strike="noStrike" dirty="0">
                <a:solidFill>
                  <a:srgbClr val="626262"/>
                </a:solidFill>
                <a:effectLst/>
                <a:latin typeface="+mj-lt"/>
              </a:rPr>
              <a:t>2021</a:t>
            </a:r>
            <a:r>
              <a:rPr lang="en-GB" sz="1200" b="0" i="0" u="none" strike="noStrike" dirty="0">
                <a:solidFill>
                  <a:srgbClr val="626262"/>
                </a:solidFill>
                <a:effectLst/>
                <a:latin typeface="+mj-lt"/>
              </a:rPr>
              <a:t> </a:t>
            </a:r>
            <a:endParaRPr lang="en-GB" sz="1200" dirty="0">
              <a:solidFill>
                <a:srgbClr val="626262"/>
              </a:solidFill>
              <a:latin typeface="+mj-lt"/>
            </a:endParaRPr>
          </a:p>
        </p:txBody>
      </p:sp>
      <p:sp>
        <p:nvSpPr>
          <p:cNvPr id="9" name="TextBox 8">
            <a:extLst>
              <a:ext uri="{FF2B5EF4-FFF2-40B4-BE49-F238E27FC236}">
                <a16:creationId xmlns:a16="http://schemas.microsoft.com/office/drawing/2014/main" id="{C957C8F4-9B60-40A2-96B5-C35E39AEE83F}"/>
              </a:ext>
            </a:extLst>
          </p:cNvPr>
          <p:cNvSpPr txBox="1"/>
          <p:nvPr/>
        </p:nvSpPr>
        <p:spPr>
          <a:xfrm>
            <a:off x="2286000" y="4980562"/>
            <a:ext cx="3299791" cy="2092881"/>
          </a:xfrm>
          <a:prstGeom prst="rect">
            <a:avLst/>
          </a:prstGeom>
          <a:noFill/>
        </p:spPr>
        <p:txBody>
          <a:bodyPr wrap="square" rtlCol="0">
            <a:spAutoFit/>
          </a:bodyPr>
          <a:lstStyle/>
          <a:p>
            <a:r>
              <a:rPr lang="en-GB" sz="1400" b="0" i="0" u="none" strike="noStrike" baseline="0" dirty="0">
                <a:latin typeface="AdvOpti-B"/>
              </a:rPr>
              <a:t>Why reference layers and Isotopic/magnetic contrast variation works:</a:t>
            </a:r>
          </a:p>
          <a:p>
            <a:pPr marL="285750" indent="-285750">
              <a:buFont typeface="Wingdings" panose="05000000000000000000" pitchFamily="2" charset="2"/>
              <a:buChar char="§"/>
            </a:pPr>
            <a:endParaRPr lang="en-GB" sz="1400" dirty="0">
              <a:latin typeface="AdvOpti-B"/>
            </a:endParaRPr>
          </a:p>
          <a:p>
            <a:pPr marL="285750" indent="-285750">
              <a:buFont typeface="Wingdings" panose="05000000000000000000" pitchFamily="2" charset="2"/>
              <a:buChar char="§"/>
            </a:pPr>
            <a:r>
              <a:rPr lang="en-GB" sz="1400" b="0" i="0" u="none" strike="noStrike" baseline="0" dirty="0">
                <a:latin typeface="AdvOpti-B"/>
              </a:rPr>
              <a:t>A. </a:t>
            </a:r>
            <a:r>
              <a:rPr lang="en-GB" sz="1400" b="0" i="0" u="none" strike="noStrike" baseline="0" dirty="0" err="1">
                <a:latin typeface="AdvOpti-B"/>
              </a:rPr>
              <a:t>Koutsioubas</a:t>
            </a:r>
            <a:r>
              <a:rPr lang="en-GB" sz="1400" b="0" i="0" u="none" strike="noStrike" baseline="0" dirty="0">
                <a:latin typeface="AdvOpti-B"/>
              </a:rPr>
              <a:t>, </a:t>
            </a:r>
            <a:r>
              <a:rPr lang="it-IT" sz="1400" b="0" i="0" u="none" strike="noStrike" baseline="0" dirty="0">
                <a:latin typeface="AdvOpti-I"/>
              </a:rPr>
              <a:t>J. Appl. Cryst. </a:t>
            </a:r>
            <a:r>
              <a:rPr lang="it-IT" sz="1400" b="0" i="0" u="none" strike="noStrike" baseline="0" dirty="0">
                <a:latin typeface="AdvOpti-R"/>
              </a:rPr>
              <a:t>(2019). </a:t>
            </a:r>
            <a:r>
              <a:rPr lang="it-IT" sz="1400" b="0" i="0" u="none" strike="noStrike" baseline="0" dirty="0">
                <a:latin typeface="AdvOpti-B"/>
              </a:rPr>
              <a:t>52</a:t>
            </a:r>
            <a:r>
              <a:rPr lang="it-IT" sz="1400" b="0" i="0" u="none" strike="noStrike" baseline="0" dirty="0">
                <a:latin typeface="AdvOpti-R"/>
              </a:rPr>
              <a:t>, 538–547</a:t>
            </a:r>
          </a:p>
          <a:p>
            <a:pPr marL="285750" indent="-285750">
              <a:buFont typeface="Wingdings" panose="05000000000000000000" pitchFamily="2" charset="2"/>
              <a:buChar char="§"/>
            </a:pPr>
            <a:r>
              <a:rPr lang="en-GB" sz="1400" b="0" i="1" u="none" strike="noStrike" baseline="0" dirty="0">
                <a:latin typeface="Times New Roman" panose="02020603050405020304" pitchFamily="18" charset="0"/>
              </a:rPr>
              <a:t>C.F. Majkrzak </a:t>
            </a:r>
            <a:r>
              <a:rPr lang="en-GB" sz="1400" i="1" u="none" strike="noStrike" baseline="0" dirty="0">
                <a:latin typeface="Times New Roman" panose="02020603050405020304" pitchFamily="18" charset="0"/>
              </a:rPr>
              <a:t>et. al., </a:t>
            </a:r>
            <a:r>
              <a:rPr lang="en-GB" sz="1400" b="0" i="1" u="none" strike="noStrike" baseline="0" dirty="0">
                <a:latin typeface="Times New Roman" panose="02020603050405020304" pitchFamily="18" charset="0"/>
              </a:rPr>
              <a:t>Langmuir </a:t>
            </a:r>
            <a:r>
              <a:rPr lang="en-GB" sz="1400" b="1" i="0" u="none" strike="noStrike" baseline="0" dirty="0">
                <a:latin typeface="Times New Roman" panose="02020603050405020304" pitchFamily="18" charset="0"/>
              </a:rPr>
              <a:t>2003, </a:t>
            </a:r>
            <a:r>
              <a:rPr lang="en-GB" sz="1400" b="0" i="1" u="none" strike="noStrike" baseline="0" dirty="0">
                <a:latin typeface="Times New Roman" panose="02020603050405020304" pitchFamily="18" charset="0"/>
              </a:rPr>
              <a:t>19, </a:t>
            </a:r>
            <a:r>
              <a:rPr lang="en-GB" sz="1400" b="0" i="0" u="none" strike="noStrike" baseline="0" dirty="0">
                <a:latin typeface="Times New Roman" panose="02020603050405020304" pitchFamily="18" charset="0"/>
              </a:rPr>
              <a:t>7796</a:t>
            </a:r>
            <a:r>
              <a:rPr lang="en-GB" sz="1400" b="0" i="0" u="none" strike="noStrike" baseline="0" dirty="0">
                <a:latin typeface="ChemBats2"/>
              </a:rPr>
              <a:t>-</a:t>
            </a:r>
            <a:r>
              <a:rPr lang="en-GB" sz="1400" b="0" i="0" u="none" strike="noStrike" baseline="0" dirty="0">
                <a:latin typeface="Times New Roman" panose="02020603050405020304" pitchFamily="18" charset="0"/>
              </a:rPr>
              <a:t>7810</a:t>
            </a:r>
            <a:endParaRPr lang="it-IT" sz="1400" b="0" i="0" u="none" strike="noStrike" baseline="0" dirty="0">
              <a:latin typeface="AdvOpti-R"/>
            </a:endParaRPr>
          </a:p>
          <a:p>
            <a:pPr marL="342900" indent="-342900">
              <a:buAutoNum type="alphaUcPeriod"/>
            </a:pPr>
            <a:endParaRPr lang="en-GB" dirty="0"/>
          </a:p>
        </p:txBody>
      </p:sp>
    </p:spTree>
    <p:extLst>
      <p:ext uri="{BB962C8B-B14F-4D97-AF65-F5344CB8AC3E}">
        <p14:creationId xmlns:p14="http://schemas.microsoft.com/office/powerpoint/2010/main" val="1073435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5F05F5F-BC94-4B04-BC83-29FFBD4CC1B9}"/>
              </a:ext>
            </a:extLst>
          </p:cNvPr>
          <p:cNvSpPr>
            <a:spLocks noGrp="1"/>
          </p:cNvSpPr>
          <p:nvPr>
            <p:ph type="sldNum" sz="quarter" idx="12"/>
          </p:nvPr>
        </p:nvSpPr>
        <p:spPr/>
        <p:txBody>
          <a:bodyPr/>
          <a:lstStyle/>
          <a:p>
            <a:fld id="{BBAAB195-B577-5546-8349-9DDA93B6129E}" type="slidenum">
              <a:rPr lang="en-US" smtClean="0"/>
              <a:t>72</a:t>
            </a:fld>
            <a:endParaRPr lang="en-US"/>
          </a:p>
        </p:txBody>
      </p:sp>
      <p:sp>
        <p:nvSpPr>
          <p:cNvPr id="6" name="Title 1">
            <a:extLst>
              <a:ext uri="{FF2B5EF4-FFF2-40B4-BE49-F238E27FC236}">
                <a16:creationId xmlns:a16="http://schemas.microsoft.com/office/drawing/2014/main" id="{8D489160-CD86-4C0B-8F0C-6FD5188F8B80}"/>
              </a:ext>
            </a:extLst>
          </p:cNvPr>
          <p:cNvSpPr txBox="1">
            <a:spLocks/>
          </p:cNvSpPr>
          <p:nvPr/>
        </p:nvSpPr>
        <p:spPr>
          <a:xfrm>
            <a:off x="0" y="1"/>
            <a:ext cx="11244470" cy="983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PNR/PA Practical points for experiments:</a:t>
            </a:r>
          </a:p>
        </p:txBody>
      </p:sp>
      <p:sp>
        <p:nvSpPr>
          <p:cNvPr id="7" name="TextBox 6">
            <a:extLst>
              <a:ext uri="{FF2B5EF4-FFF2-40B4-BE49-F238E27FC236}">
                <a16:creationId xmlns:a16="http://schemas.microsoft.com/office/drawing/2014/main" id="{7FB56698-2C9C-4029-A50D-19EE9B5DE573}"/>
              </a:ext>
            </a:extLst>
          </p:cNvPr>
          <p:cNvSpPr txBox="1"/>
          <p:nvPr/>
        </p:nvSpPr>
        <p:spPr>
          <a:xfrm>
            <a:off x="0" y="914401"/>
            <a:ext cx="11698357" cy="646331"/>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rgbClr val="626262"/>
                </a:solidFill>
              </a:rPr>
              <a:t>Plotting PNR SLD profiles for Hard Condensed Matter (HCM) and Soft Matter (SM) experiments is different as they have different aims.</a:t>
            </a:r>
          </a:p>
        </p:txBody>
      </p:sp>
      <p:pic>
        <p:nvPicPr>
          <p:cNvPr id="9" name="Picture 8">
            <a:extLst>
              <a:ext uri="{FF2B5EF4-FFF2-40B4-BE49-F238E27FC236}">
                <a16:creationId xmlns:a16="http://schemas.microsoft.com/office/drawing/2014/main" id="{9A77172C-DD3B-4C60-9F94-749B85FA48A9}"/>
              </a:ext>
            </a:extLst>
          </p:cNvPr>
          <p:cNvPicPr>
            <a:picLocks noChangeAspect="1"/>
          </p:cNvPicPr>
          <p:nvPr/>
        </p:nvPicPr>
        <p:blipFill>
          <a:blip r:embed="rId2"/>
          <a:stretch>
            <a:fillRect/>
          </a:stretch>
        </p:blipFill>
        <p:spPr>
          <a:xfrm>
            <a:off x="293410" y="1284011"/>
            <a:ext cx="5800725" cy="4429125"/>
          </a:xfrm>
          <a:prstGeom prst="rect">
            <a:avLst/>
          </a:prstGeom>
        </p:spPr>
      </p:pic>
      <p:pic>
        <p:nvPicPr>
          <p:cNvPr id="11" name="Picture 10">
            <a:extLst>
              <a:ext uri="{FF2B5EF4-FFF2-40B4-BE49-F238E27FC236}">
                <a16:creationId xmlns:a16="http://schemas.microsoft.com/office/drawing/2014/main" id="{FE93C7D0-AD72-4D23-AC63-DF26F10D81C4}"/>
              </a:ext>
            </a:extLst>
          </p:cNvPr>
          <p:cNvPicPr>
            <a:picLocks noChangeAspect="1"/>
          </p:cNvPicPr>
          <p:nvPr/>
        </p:nvPicPr>
        <p:blipFill>
          <a:blip r:embed="rId3"/>
          <a:stretch>
            <a:fillRect/>
          </a:stretch>
        </p:blipFill>
        <p:spPr>
          <a:xfrm>
            <a:off x="5553075" y="1284011"/>
            <a:ext cx="5800725" cy="4429125"/>
          </a:xfrm>
          <a:prstGeom prst="rect">
            <a:avLst/>
          </a:prstGeom>
        </p:spPr>
      </p:pic>
      <p:sp>
        <p:nvSpPr>
          <p:cNvPr id="12" name="TextBox 11">
            <a:extLst>
              <a:ext uri="{FF2B5EF4-FFF2-40B4-BE49-F238E27FC236}">
                <a16:creationId xmlns:a16="http://schemas.microsoft.com/office/drawing/2014/main" id="{0F9AC19B-11FB-4818-9FF3-EE9A586A10D9}"/>
              </a:ext>
            </a:extLst>
          </p:cNvPr>
          <p:cNvSpPr txBox="1"/>
          <p:nvPr/>
        </p:nvSpPr>
        <p:spPr>
          <a:xfrm>
            <a:off x="2574235" y="5713136"/>
            <a:ext cx="9024730" cy="1046440"/>
          </a:xfrm>
          <a:prstGeom prst="rect">
            <a:avLst/>
          </a:prstGeom>
          <a:noFill/>
        </p:spPr>
        <p:txBody>
          <a:bodyPr wrap="square" rtlCol="0">
            <a:spAutoFit/>
          </a:bodyPr>
          <a:lstStyle/>
          <a:p>
            <a:pPr marL="285750" indent="-285750">
              <a:buFont typeface="Wingdings" panose="05000000000000000000" pitchFamily="2" charset="2"/>
              <a:buChar char="§"/>
            </a:pPr>
            <a:r>
              <a:rPr lang="en-GB" sz="1400" dirty="0"/>
              <a:t>In SM the mSLD is added to the nSLD as the magnetic profile is effectively irrelevant its just there to add another contrast. This is what the spin up and down neutrons actually interact with in reality.</a:t>
            </a:r>
          </a:p>
          <a:p>
            <a:pPr marL="285750" indent="-285750">
              <a:buFont typeface="Wingdings" panose="05000000000000000000" pitchFamily="2" charset="2"/>
              <a:buChar char="§"/>
            </a:pPr>
            <a:endParaRPr lang="en-GB" sz="600" dirty="0"/>
          </a:p>
          <a:p>
            <a:pPr marL="285750" indent="-285750">
              <a:buFont typeface="Wingdings" panose="05000000000000000000" pitchFamily="2" charset="2"/>
              <a:buChar char="§"/>
            </a:pPr>
            <a:r>
              <a:rPr lang="en-GB" sz="1400" dirty="0"/>
              <a:t>In HCM the magnetic mSLD profile is the thing that is actually wanted so it is best to deconvolve the two into separate mSLD and nSLD curves.</a:t>
            </a:r>
          </a:p>
        </p:txBody>
      </p:sp>
    </p:spTree>
    <p:extLst>
      <p:ext uri="{BB962C8B-B14F-4D97-AF65-F5344CB8AC3E}">
        <p14:creationId xmlns:p14="http://schemas.microsoft.com/office/powerpoint/2010/main" val="2927297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7D271-0F3E-4F99-BC17-45AFDB24CC34}"/>
              </a:ext>
            </a:extLst>
          </p:cNvPr>
          <p:cNvSpPr>
            <a:spLocks noGrp="1"/>
          </p:cNvSpPr>
          <p:nvPr>
            <p:ph sz="half" idx="1"/>
          </p:nvPr>
        </p:nvSpPr>
        <p:spPr>
          <a:xfrm>
            <a:off x="162339" y="911224"/>
            <a:ext cx="5970104" cy="4754079"/>
          </a:xfrm>
        </p:spPr>
        <p:txBody>
          <a:bodyPr>
            <a:normAutofit lnSpcReduction="10000"/>
          </a:bodyPr>
          <a:lstStyle/>
          <a:p>
            <a:pPr marL="0" indent="0">
              <a:buNone/>
            </a:pPr>
            <a:r>
              <a:rPr lang="en-GB" sz="2000" b="1" dirty="0"/>
              <a:t>Experimental planning: Count times and picking measurements!</a:t>
            </a:r>
          </a:p>
          <a:p>
            <a:r>
              <a:rPr lang="en-GB" sz="2000" b="1" dirty="0"/>
              <a:t>Technique:</a:t>
            </a:r>
          </a:p>
          <a:p>
            <a:pPr lvl="1"/>
            <a:r>
              <a:rPr lang="en-GB" sz="1600" dirty="0"/>
              <a:t>NR is quick </a:t>
            </a:r>
          </a:p>
          <a:p>
            <a:pPr lvl="1"/>
            <a:r>
              <a:rPr lang="en-GB" sz="1600" dirty="0"/>
              <a:t>PNR is x4 time slower than NR</a:t>
            </a:r>
          </a:p>
          <a:p>
            <a:pPr lvl="1"/>
            <a:r>
              <a:rPr lang="en-GB" sz="1600" dirty="0"/>
              <a:t>PA is x8 -x16 times slower than NR (is it really needed? Pick your measurements very carefully, beamtime is limited and precious, </a:t>
            </a:r>
            <a:r>
              <a:rPr lang="en-GB" sz="1600" b="1" i="1" u="sng" dirty="0">
                <a:solidFill>
                  <a:srgbClr val="C00000"/>
                </a:solidFill>
              </a:rPr>
              <a:t>its your Thesis!</a:t>
            </a:r>
          </a:p>
          <a:p>
            <a:r>
              <a:rPr lang="en-GB" sz="2000" b="1" dirty="0">
                <a:solidFill>
                  <a:srgbClr val="626262"/>
                </a:solidFill>
              </a:rPr>
              <a:t>Sample area: Count time scales linearly with area</a:t>
            </a:r>
            <a:endParaRPr lang="en-GB" sz="2000" b="1" i="1" u="sng" dirty="0">
              <a:solidFill>
                <a:srgbClr val="C00000"/>
              </a:solidFill>
            </a:endParaRPr>
          </a:p>
          <a:p>
            <a:pPr lvl="1"/>
            <a:r>
              <a:rPr lang="en-GB" sz="1600" dirty="0"/>
              <a:t>SM samples sizes tend to by 80mm x 50 mm in area or bigger.</a:t>
            </a:r>
          </a:p>
          <a:p>
            <a:pPr lvl="1"/>
            <a:r>
              <a:rPr lang="en-GB" sz="1600" dirty="0"/>
              <a:t>PNR/PA samples tend to be 20 x 20 mm 10 x 10 mm or even 5 x 5 mm in area!    </a:t>
            </a:r>
          </a:p>
          <a:p>
            <a:pPr lvl="1"/>
            <a:r>
              <a:rPr lang="en-GB" sz="1600" dirty="0"/>
              <a:t>A 20 x 20 mm sample will require a </a:t>
            </a:r>
            <a:r>
              <a:rPr lang="en-GB" sz="1600" b="1" dirty="0">
                <a:solidFill>
                  <a:srgbClr val="C00000"/>
                </a:solidFill>
              </a:rPr>
              <a:t>factor 10 </a:t>
            </a:r>
            <a:r>
              <a:rPr lang="en-GB" sz="1600" dirty="0"/>
              <a:t>in count time to get the same level of statistics as an 80mm x 50mm SM Si block! </a:t>
            </a:r>
          </a:p>
          <a:p>
            <a:pPr lvl="1"/>
            <a:r>
              <a:rPr lang="en-GB" sz="1600" b="1" dirty="0">
                <a:solidFill>
                  <a:srgbClr val="C00000"/>
                </a:solidFill>
              </a:rPr>
              <a:t>Point to take home for PNR/PA the larger the surface area the better! </a:t>
            </a:r>
          </a:p>
        </p:txBody>
      </p:sp>
      <p:sp>
        <p:nvSpPr>
          <p:cNvPr id="5" name="Slide Number Placeholder 4">
            <a:extLst>
              <a:ext uri="{FF2B5EF4-FFF2-40B4-BE49-F238E27FC236}">
                <a16:creationId xmlns:a16="http://schemas.microsoft.com/office/drawing/2014/main" id="{B285445E-6853-40C8-AB73-D015487AB4D4}"/>
              </a:ext>
            </a:extLst>
          </p:cNvPr>
          <p:cNvSpPr>
            <a:spLocks noGrp="1"/>
          </p:cNvSpPr>
          <p:nvPr>
            <p:ph type="sldNum" sz="quarter" idx="12"/>
          </p:nvPr>
        </p:nvSpPr>
        <p:spPr/>
        <p:txBody>
          <a:bodyPr/>
          <a:lstStyle/>
          <a:p>
            <a:fld id="{BBAAB195-B577-5546-8349-9DDA93B6129E}" type="slidenum">
              <a:rPr lang="en-US" smtClean="0"/>
              <a:t>73</a:t>
            </a:fld>
            <a:endParaRPr lang="en-US"/>
          </a:p>
        </p:txBody>
      </p:sp>
      <p:sp>
        <p:nvSpPr>
          <p:cNvPr id="6" name="Title 1">
            <a:extLst>
              <a:ext uri="{FF2B5EF4-FFF2-40B4-BE49-F238E27FC236}">
                <a16:creationId xmlns:a16="http://schemas.microsoft.com/office/drawing/2014/main" id="{F3D625A3-2969-4F6D-87B9-CFE9F4B474B7}"/>
              </a:ext>
            </a:extLst>
          </p:cNvPr>
          <p:cNvSpPr txBox="1">
            <a:spLocks/>
          </p:cNvSpPr>
          <p:nvPr/>
        </p:nvSpPr>
        <p:spPr>
          <a:xfrm>
            <a:off x="0" y="1"/>
            <a:ext cx="11244470" cy="983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PNR/PA Practical points for experiments:</a:t>
            </a:r>
          </a:p>
        </p:txBody>
      </p:sp>
      <p:sp>
        <p:nvSpPr>
          <p:cNvPr id="7" name="TextBox 6">
            <a:extLst>
              <a:ext uri="{FF2B5EF4-FFF2-40B4-BE49-F238E27FC236}">
                <a16:creationId xmlns:a16="http://schemas.microsoft.com/office/drawing/2014/main" id="{A383372F-D08D-4F06-B5F5-3A9E876264EF}"/>
              </a:ext>
            </a:extLst>
          </p:cNvPr>
          <p:cNvSpPr txBox="1"/>
          <p:nvPr/>
        </p:nvSpPr>
        <p:spPr>
          <a:xfrm>
            <a:off x="5963478" y="785192"/>
            <a:ext cx="6228522" cy="5509200"/>
          </a:xfrm>
          <a:prstGeom prst="rect">
            <a:avLst/>
          </a:prstGeom>
          <a:noFill/>
        </p:spPr>
        <p:txBody>
          <a:bodyPr wrap="square" rtlCol="0">
            <a:spAutoFit/>
          </a:bodyPr>
          <a:lstStyle/>
          <a:p>
            <a:pPr marL="285750" indent="-285750">
              <a:buFont typeface="Wingdings" panose="05000000000000000000" pitchFamily="2" charset="2"/>
              <a:buChar char="§"/>
            </a:pPr>
            <a:r>
              <a:rPr lang="en-GB" sz="1600" b="1" dirty="0">
                <a:solidFill>
                  <a:srgbClr val="626262"/>
                </a:solidFill>
              </a:rPr>
              <a:t>Sample area: Other effects of small surface areas on data quality</a:t>
            </a:r>
          </a:p>
          <a:p>
            <a:pPr marL="742950" lvl="1" indent="-285750">
              <a:buFont typeface="Wingdings" panose="05000000000000000000" pitchFamily="2" charset="2"/>
              <a:buChar char="§"/>
            </a:pPr>
            <a:r>
              <a:rPr lang="en-GB" sz="1600" dirty="0">
                <a:solidFill>
                  <a:srgbClr val="626262"/>
                </a:solidFill>
              </a:rPr>
              <a:t>Smaller Q range – its not possible to count out to high Q usually within the time allowed for an experiment. </a:t>
            </a:r>
          </a:p>
          <a:p>
            <a:pPr marL="742950" lvl="1" indent="-285750">
              <a:buFont typeface="Wingdings" panose="05000000000000000000" pitchFamily="2" charset="2"/>
              <a:buChar char="§"/>
            </a:pPr>
            <a:r>
              <a:rPr lang="en-GB" sz="1600" dirty="0">
                <a:solidFill>
                  <a:srgbClr val="626262"/>
                </a:solidFill>
              </a:rPr>
              <a:t>Can you redesign your sample, not affecting the physics/chemistry/biology, to push the measurable effects to lower Q.  </a:t>
            </a:r>
          </a:p>
          <a:p>
            <a:pPr marL="742950" lvl="1" indent="-285750">
              <a:buFont typeface="Wingdings" panose="05000000000000000000" pitchFamily="2" charset="2"/>
              <a:buChar char="§"/>
            </a:pPr>
            <a:r>
              <a:rPr lang="en-GB" sz="1600" b="1" dirty="0">
                <a:solidFill>
                  <a:srgbClr val="C00000"/>
                </a:solidFill>
              </a:rPr>
              <a:t>Small sample often replace slit 2 as the final resolution optic! Think carefully about what resolution you need! This can have dramatic effects on resolution and count times!</a:t>
            </a:r>
          </a:p>
          <a:p>
            <a:pPr marL="742950" lvl="1" indent="-285750">
              <a:buFont typeface="Wingdings" panose="05000000000000000000" pitchFamily="2" charset="2"/>
              <a:buChar char="§"/>
            </a:pPr>
            <a:r>
              <a:rPr lang="en-GB" sz="1600" dirty="0">
                <a:solidFill>
                  <a:srgbClr val="626262"/>
                </a:solidFill>
              </a:rPr>
              <a:t>Tricks include: </a:t>
            </a:r>
          </a:p>
          <a:p>
            <a:pPr marL="1200150" lvl="2" indent="-285750">
              <a:buFont typeface="Wingdings" panose="05000000000000000000" pitchFamily="2" charset="2"/>
              <a:buChar char="§"/>
            </a:pPr>
            <a:r>
              <a:rPr lang="en-GB" sz="1600" dirty="0">
                <a:solidFill>
                  <a:srgbClr val="626262"/>
                </a:solidFill>
              </a:rPr>
              <a:t>Resonance effects </a:t>
            </a:r>
          </a:p>
          <a:p>
            <a:pPr marL="1200150" lvl="2" indent="-285750">
              <a:buFont typeface="Wingdings" panose="05000000000000000000" pitchFamily="2" charset="2"/>
              <a:buChar char="§"/>
            </a:pPr>
            <a:r>
              <a:rPr lang="en-GB" sz="1600" dirty="0">
                <a:solidFill>
                  <a:srgbClr val="626262"/>
                </a:solidFill>
              </a:rPr>
              <a:t>Bilayer/multilayering of the system to boost the signal into a Bragg peak.</a:t>
            </a:r>
          </a:p>
          <a:p>
            <a:pPr marL="1200150" lvl="2" indent="-285750">
              <a:buFont typeface="Wingdings" panose="05000000000000000000" pitchFamily="2" charset="2"/>
              <a:buChar char="§"/>
            </a:pPr>
            <a:r>
              <a:rPr lang="en-GB" sz="1600" dirty="0">
                <a:solidFill>
                  <a:srgbClr val="626262"/>
                </a:solidFill>
              </a:rPr>
              <a:t>Thick buffer/capping layers to shift the signal to lower Q in a radio carrier wave analogy.</a:t>
            </a:r>
          </a:p>
          <a:p>
            <a:pPr marL="1200150" lvl="2" indent="-285750">
              <a:buFont typeface="Wingdings" panose="05000000000000000000" pitchFamily="2" charset="2"/>
              <a:buChar char="§"/>
            </a:pPr>
            <a:r>
              <a:rPr lang="en-GB" sz="1600" dirty="0">
                <a:solidFill>
                  <a:srgbClr val="626262"/>
                </a:solidFill>
              </a:rPr>
              <a:t>Thickness variation of the various layers to make sure features of interest are not in intensity minima.</a:t>
            </a:r>
          </a:p>
          <a:p>
            <a:pPr marL="742950" lvl="1" indent="-285750">
              <a:buFont typeface="Wingdings" panose="05000000000000000000" pitchFamily="2" charset="2"/>
              <a:buChar char="§"/>
            </a:pPr>
            <a:r>
              <a:rPr lang="en-GB" sz="1600" b="1" dirty="0">
                <a:solidFill>
                  <a:srgbClr val="C00000"/>
                </a:solidFill>
              </a:rPr>
              <a:t>When designing the experiment simulating the sample and what you what to see is KEY to a successful experiment!</a:t>
            </a:r>
          </a:p>
        </p:txBody>
      </p:sp>
    </p:spTree>
    <p:extLst>
      <p:ext uri="{BB962C8B-B14F-4D97-AF65-F5344CB8AC3E}">
        <p14:creationId xmlns:p14="http://schemas.microsoft.com/office/powerpoint/2010/main" val="139648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90C50E-C2B2-4AAB-8BDF-D237DF0DEC74}"/>
              </a:ext>
            </a:extLst>
          </p:cNvPr>
          <p:cNvSpPr>
            <a:spLocks noGrp="1"/>
          </p:cNvSpPr>
          <p:nvPr>
            <p:ph sz="half" idx="1"/>
          </p:nvPr>
        </p:nvSpPr>
        <p:spPr>
          <a:xfrm>
            <a:off x="152399" y="861529"/>
            <a:ext cx="5363817" cy="5141705"/>
          </a:xfrm>
        </p:spPr>
        <p:txBody>
          <a:bodyPr>
            <a:normAutofit fontScale="85000" lnSpcReduction="10000"/>
          </a:bodyPr>
          <a:lstStyle/>
          <a:p>
            <a:r>
              <a:rPr lang="en-GB" b="1" dirty="0"/>
              <a:t>Contrast is key for HCM</a:t>
            </a:r>
          </a:p>
          <a:p>
            <a:pPr lvl="1"/>
            <a:r>
              <a:rPr lang="en-GB" dirty="0"/>
              <a:t>Like in SM, HCM experiments need to think about contrasts.</a:t>
            </a:r>
          </a:p>
          <a:p>
            <a:pPr lvl="1"/>
            <a:r>
              <a:rPr lang="en-GB" dirty="0"/>
              <a:t>Trying to fit one PNR data set in isolation is very difficult as can get multiple solutions.</a:t>
            </a:r>
          </a:p>
          <a:p>
            <a:pPr lvl="1"/>
            <a:r>
              <a:rPr lang="en-GB" dirty="0"/>
              <a:t>If possible measure at H</a:t>
            </a:r>
            <a:r>
              <a:rPr lang="en-GB" baseline="-25000" dirty="0"/>
              <a:t>sat</a:t>
            </a:r>
            <a:r>
              <a:rPr lang="en-GB" dirty="0"/>
              <a:t> and H</a:t>
            </a:r>
            <a:r>
              <a:rPr lang="en-GB" baseline="-25000" dirty="0"/>
              <a:t>rem</a:t>
            </a:r>
            <a:r>
              <a:rPr lang="en-GB" dirty="0"/>
              <a:t> or at any other magnetic fields of interest and simultaneously fit the data.</a:t>
            </a:r>
          </a:p>
          <a:p>
            <a:pPr lvl="1"/>
            <a:r>
              <a:rPr lang="en-GB" dirty="0"/>
              <a:t>This also works if there is a variation of M in the sample with temperature. </a:t>
            </a:r>
          </a:p>
          <a:p>
            <a:pPr lvl="1"/>
            <a:r>
              <a:rPr lang="en-GB" dirty="0">
                <a:solidFill>
                  <a:srgbClr val="C00000"/>
                </a:solidFill>
              </a:rPr>
              <a:t>Measuring multiple fields or temperatures and fitting simultaneously is analogous to solving a simultaneous equations. This can vastly reduce ambiguity! (more in the lectures to come on this)</a:t>
            </a:r>
          </a:p>
          <a:p>
            <a:endParaRPr lang="en-GB" dirty="0"/>
          </a:p>
        </p:txBody>
      </p:sp>
      <p:sp>
        <p:nvSpPr>
          <p:cNvPr id="5" name="Slide Number Placeholder 4">
            <a:extLst>
              <a:ext uri="{FF2B5EF4-FFF2-40B4-BE49-F238E27FC236}">
                <a16:creationId xmlns:a16="http://schemas.microsoft.com/office/drawing/2014/main" id="{59AA252E-2379-4D6F-B0BF-DE6CD15087C8}"/>
              </a:ext>
            </a:extLst>
          </p:cNvPr>
          <p:cNvSpPr>
            <a:spLocks noGrp="1"/>
          </p:cNvSpPr>
          <p:nvPr>
            <p:ph type="sldNum" sz="quarter" idx="12"/>
          </p:nvPr>
        </p:nvSpPr>
        <p:spPr/>
        <p:txBody>
          <a:bodyPr/>
          <a:lstStyle/>
          <a:p>
            <a:fld id="{BBAAB195-B577-5546-8349-9DDA93B6129E}" type="slidenum">
              <a:rPr lang="en-US" smtClean="0"/>
              <a:t>74</a:t>
            </a:fld>
            <a:endParaRPr lang="en-US"/>
          </a:p>
        </p:txBody>
      </p:sp>
      <p:sp>
        <p:nvSpPr>
          <p:cNvPr id="6" name="Title 1">
            <a:extLst>
              <a:ext uri="{FF2B5EF4-FFF2-40B4-BE49-F238E27FC236}">
                <a16:creationId xmlns:a16="http://schemas.microsoft.com/office/drawing/2014/main" id="{5872FB10-262E-417D-BB62-296B58D8C104}"/>
              </a:ext>
            </a:extLst>
          </p:cNvPr>
          <p:cNvSpPr txBox="1">
            <a:spLocks/>
          </p:cNvSpPr>
          <p:nvPr/>
        </p:nvSpPr>
        <p:spPr>
          <a:xfrm>
            <a:off x="0" y="1"/>
            <a:ext cx="11244470" cy="983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PNR/PA Practical points for experiments:</a:t>
            </a:r>
          </a:p>
        </p:txBody>
      </p:sp>
      <p:pic>
        <p:nvPicPr>
          <p:cNvPr id="12" name="Picture 11">
            <a:extLst>
              <a:ext uri="{FF2B5EF4-FFF2-40B4-BE49-F238E27FC236}">
                <a16:creationId xmlns:a16="http://schemas.microsoft.com/office/drawing/2014/main" id="{A5A108CB-69A7-4FC4-A056-082038279683}"/>
              </a:ext>
            </a:extLst>
          </p:cNvPr>
          <p:cNvPicPr>
            <a:picLocks noChangeAspect="1"/>
          </p:cNvPicPr>
          <p:nvPr/>
        </p:nvPicPr>
        <p:blipFill>
          <a:blip r:embed="rId2"/>
          <a:stretch>
            <a:fillRect/>
          </a:stretch>
        </p:blipFill>
        <p:spPr>
          <a:xfrm>
            <a:off x="5911298" y="1083366"/>
            <a:ext cx="4762500" cy="4648200"/>
          </a:xfrm>
          <a:prstGeom prst="rect">
            <a:avLst/>
          </a:prstGeom>
        </p:spPr>
      </p:pic>
      <p:sp>
        <p:nvSpPr>
          <p:cNvPr id="13" name="TextBox 12">
            <a:extLst>
              <a:ext uri="{FF2B5EF4-FFF2-40B4-BE49-F238E27FC236}">
                <a16:creationId xmlns:a16="http://schemas.microsoft.com/office/drawing/2014/main" id="{6153AB62-195D-4069-B741-FB6D84D5EC5E}"/>
              </a:ext>
            </a:extLst>
          </p:cNvPr>
          <p:cNvSpPr txBox="1"/>
          <p:nvPr/>
        </p:nvSpPr>
        <p:spPr>
          <a:xfrm>
            <a:off x="3728003" y="6198255"/>
            <a:ext cx="7663069" cy="523220"/>
          </a:xfrm>
          <a:prstGeom prst="rect">
            <a:avLst/>
          </a:prstGeom>
          <a:noFill/>
        </p:spPr>
        <p:txBody>
          <a:bodyPr wrap="square" rtlCol="0">
            <a:spAutoFit/>
          </a:bodyPr>
          <a:lstStyle/>
          <a:p>
            <a:r>
              <a:rPr lang="en-GB" sz="1400" b="0" i="0" u="none" strike="noStrike" dirty="0">
                <a:solidFill>
                  <a:srgbClr val="626262"/>
                </a:solidFill>
                <a:effectLst/>
                <a:latin typeface="Arial" panose="020B0604020202020204" pitchFamily="34" charset="0"/>
              </a:rPr>
              <a:t>W. Griggs</a:t>
            </a:r>
            <a:r>
              <a:rPr lang="en-GB" sz="1400" b="0" i="1" u="none" strike="noStrike" dirty="0">
                <a:solidFill>
                  <a:srgbClr val="626262"/>
                </a:solidFill>
                <a:effectLst/>
                <a:latin typeface="Arial" panose="020B0604020202020204" pitchFamily="34" charset="0"/>
              </a:rPr>
              <a:t>, et. al., </a:t>
            </a:r>
            <a:r>
              <a:rPr lang="en-GB" sz="1400" b="0" i="0" u="none" strike="noStrike" dirty="0">
                <a:solidFill>
                  <a:srgbClr val="626262"/>
                </a:solidFill>
                <a:effectLst/>
                <a:latin typeface="Arial" panose="020B0604020202020204" pitchFamily="34" charset="0"/>
              </a:rPr>
              <a:t>Depth selective magnetic phase coexistence in FeRh thin films, </a:t>
            </a:r>
            <a:r>
              <a:rPr lang="en-GB" sz="1400" b="0" i="1" u="none" strike="noStrike" dirty="0">
                <a:solidFill>
                  <a:srgbClr val="626262"/>
                </a:solidFill>
                <a:effectLst/>
                <a:latin typeface="Arial" panose="020B0604020202020204" pitchFamily="34" charset="0"/>
              </a:rPr>
              <a:t>APL Materials, </a:t>
            </a:r>
            <a:r>
              <a:rPr lang="en-GB" sz="1400" b="1" i="0" u="none" strike="noStrike" dirty="0">
                <a:solidFill>
                  <a:srgbClr val="626262"/>
                </a:solidFill>
                <a:effectLst/>
                <a:latin typeface="Arial" panose="020B0604020202020204" pitchFamily="34" charset="0"/>
              </a:rPr>
              <a:t>2020</a:t>
            </a:r>
            <a:r>
              <a:rPr lang="en-GB" sz="1400" b="0" i="1" u="none" strike="noStrike" dirty="0">
                <a:solidFill>
                  <a:srgbClr val="626262"/>
                </a:solidFill>
                <a:effectLst/>
                <a:latin typeface="Arial" panose="020B0604020202020204" pitchFamily="34" charset="0"/>
              </a:rPr>
              <a:t>, 8</a:t>
            </a:r>
            <a:r>
              <a:rPr lang="en-GB" sz="1400" b="0" i="0" u="none" strike="noStrike" dirty="0">
                <a:solidFill>
                  <a:srgbClr val="626262"/>
                </a:solidFill>
                <a:effectLst/>
                <a:latin typeface="Arial" panose="020B0604020202020204" pitchFamily="34" charset="0"/>
              </a:rPr>
              <a:t>, 121103</a:t>
            </a:r>
            <a:endParaRPr lang="en-GB" sz="1400" dirty="0">
              <a:solidFill>
                <a:srgbClr val="626262"/>
              </a:solidFill>
            </a:endParaRPr>
          </a:p>
        </p:txBody>
      </p:sp>
    </p:spTree>
    <p:extLst>
      <p:ext uri="{BB962C8B-B14F-4D97-AF65-F5344CB8AC3E}">
        <p14:creationId xmlns:p14="http://schemas.microsoft.com/office/powerpoint/2010/main" val="1366233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7A1562E-3A93-4FD7-BE8B-CA8722E87A92}"/>
              </a:ext>
            </a:extLst>
          </p:cNvPr>
          <p:cNvSpPr>
            <a:spLocks noGrp="1"/>
          </p:cNvSpPr>
          <p:nvPr>
            <p:ph type="sldNum" sz="quarter" idx="12"/>
          </p:nvPr>
        </p:nvSpPr>
        <p:spPr/>
        <p:txBody>
          <a:bodyPr/>
          <a:lstStyle/>
          <a:p>
            <a:fld id="{BBAAB195-B577-5546-8349-9DDA93B6129E}" type="slidenum">
              <a:rPr lang="en-US" smtClean="0"/>
              <a:t>75</a:t>
            </a:fld>
            <a:endParaRPr lang="en-US"/>
          </a:p>
        </p:txBody>
      </p:sp>
      <p:sp>
        <p:nvSpPr>
          <p:cNvPr id="6" name="Title 1">
            <a:extLst>
              <a:ext uri="{FF2B5EF4-FFF2-40B4-BE49-F238E27FC236}">
                <a16:creationId xmlns:a16="http://schemas.microsoft.com/office/drawing/2014/main" id="{6C28E07A-F41C-4C96-84B7-30D0AB2CB685}"/>
              </a:ext>
            </a:extLst>
          </p:cNvPr>
          <p:cNvSpPr txBox="1">
            <a:spLocks/>
          </p:cNvSpPr>
          <p:nvPr/>
        </p:nvSpPr>
        <p:spPr>
          <a:xfrm>
            <a:off x="0" y="1"/>
            <a:ext cx="11244470" cy="983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PNR/PA Practical points for experiments:</a:t>
            </a:r>
          </a:p>
        </p:txBody>
      </p:sp>
      <p:sp>
        <p:nvSpPr>
          <p:cNvPr id="8" name="TextBox 7">
            <a:extLst>
              <a:ext uri="{FF2B5EF4-FFF2-40B4-BE49-F238E27FC236}">
                <a16:creationId xmlns:a16="http://schemas.microsoft.com/office/drawing/2014/main" id="{561A4EF3-5FA5-4DA5-B3F8-9234DD653401}"/>
              </a:ext>
            </a:extLst>
          </p:cNvPr>
          <p:cNvSpPr txBox="1"/>
          <p:nvPr/>
        </p:nvSpPr>
        <p:spPr>
          <a:xfrm>
            <a:off x="5784573" y="861529"/>
            <a:ext cx="6271592" cy="5632311"/>
          </a:xfrm>
          <a:prstGeom prst="rect">
            <a:avLst/>
          </a:prstGeom>
          <a:noFill/>
        </p:spPr>
        <p:txBody>
          <a:bodyPr wrap="square" rtlCol="0">
            <a:spAutoFit/>
          </a:bodyPr>
          <a:lstStyle/>
          <a:p>
            <a:pPr marL="285750" indent="-285750">
              <a:buFont typeface="Wingdings" panose="05000000000000000000" pitchFamily="2" charset="2"/>
              <a:buChar char="§"/>
            </a:pPr>
            <a:r>
              <a:rPr lang="en-GB" b="1" dirty="0">
                <a:solidFill>
                  <a:srgbClr val="626262"/>
                </a:solidFill>
              </a:rPr>
              <a:t>Null Experiments: </a:t>
            </a:r>
          </a:p>
          <a:p>
            <a:pPr marL="742950" lvl="1" indent="-285750">
              <a:buFont typeface="Wingdings" panose="05000000000000000000" pitchFamily="2" charset="2"/>
              <a:buChar char="§"/>
            </a:pPr>
            <a:r>
              <a:rPr lang="en-GB" dirty="0">
                <a:solidFill>
                  <a:srgbClr val="626262"/>
                </a:solidFill>
              </a:rPr>
              <a:t>Often results are not clear, so think carefully about the null measurements you need to make to demonstrate an effect is present or not! </a:t>
            </a:r>
          </a:p>
          <a:p>
            <a:pPr marL="1200150" lvl="2" indent="-285750">
              <a:buFont typeface="Wingdings" panose="05000000000000000000" pitchFamily="2" charset="2"/>
              <a:buChar char="§"/>
            </a:pPr>
            <a:r>
              <a:rPr lang="en-GB" dirty="0">
                <a:solidFill>
                  <a:srgbClr val="626262"/>
                </a:solidFill>
              </a:rPr>
              <a:t>E.g. saturate the sample</a:t>
            </a:r>
          </a:p>
          <a:p>
            <a:pPr marL="1200150" lvl="2" indent="-285750">
              <a:buFont typeface="Wingdings" panose="05000000000000000000" pitchFamily="2" charset="2"/>
              <a:buChar char="§"/>
            </a:pPr>
            <a:r>
              <a:rPr lang="en-GB" dirty="0">
                <a:solidFill>
                  <a:srgbClr val="626262"/>
                </a:solidFill>
              </a:rPr>
              <a:t>E.g. change the temperature to be above or below a transition temperature. </a:t>
            </a:r>
          </a:p>
          <a:p>
            <a:pPr marL="742950" lvl="1" indent="-285750">
              <a:buFont typeface="Wingdings" panose="05000000000000000000" pitchFamily="2" charset="2"/>
              <a:buChar char="§"/>
            </a:pPr>
            <a:r>
              <a:rPr lang="en-GB" dirty="0">
                <a:solidFill>
                  <a:srgbClr val="626262"/>
                </a:solidFill>
              </a:rPr>
              <a:t>Experiment time is limited so pick carefully!</a:t>
            </a:r>
          </a:p>
          <a:p>
            <a:pPr marL="742950" lvl="1" indent="-285750">
              <a:buFont typeface="Wingdings" panose="05000000000000000000" pitchFamily="2" charset="2"/>
              <a:buChar char="§"/>
            </a:pPr>
            <a:r>
              <a:rPr lang="en-GB" dirty="0">
                <a:solidFill>
                  <a:srgbClr val="626262"/>
                </a:solidFill>
              </a:rPr>
              <a:t>Same idea applies to analysis of the data! </a:t>
            </a:r>
          </a:p>
          <a:p>
            <a:pPr marL="742950" lvl="1" indent="-285750">
              <a:buFont typeface="Wingdings" panose="05000000000000000000" pitchFamily="2" charset="2"/>
              <a:buChar char="§"/>
            </a:pPr>
            <a:endParaRPr lang="en-GB" dirty="0">
              <a:solidFill>
                <a:srgbClr val="626262"/>
              </a:solidFill>
            </a:endParaRPr>
          </a:p>
          <a:p>
            <a:pPr marL="285750" indent="-285750">
              <a:buFont typeface="Wingdings" panose="05000000000000000000" pitchFamily="2" charset="2"/>
              <a:buChar char="§"/>
            </a:pPr>
            <a:r>
              <a:rPr lang="en-GB" b="1" dirty="0">
                <a:solidFill>
                  <a:srgbClr val="626262"/>
                </a:solidFill>
              </a:rPr>
              <a:t>Setup time and correction/calibration measurements:</a:t>
            </a:r>
          </a:p>
          <a:p>
            <a:pPr marL="742950" lvl="1" indent="-285750">
              <a:buFont typeface="Wingdings" panose="05000000000000000000" pitchFamily="2" charset="2"/>
              <a:buChar char="§"/>
            </a:pPr>
            <a:r>
              <a:rPr lang="en-GB" dirty="0">
                <a:solidFill>
                  <a:srgbClr val="626262"/>
                </a:solidFill>
              </a:rPr>
              <a:t>Remember to factor in any transmission measurements. </a:t>
            </a:r>
            <a:r>
              <a:rPr lang="en-GB" b="1" dirty="0">
                <a:solidFill>
                  <a:srgbClr val="C00000"/>
                </a:solidFill>
              </a:rPr>
              <a:t>This is very important for SM experiments as not all Si blocks, etc are the same and may have different transmissions!</a:t>
            </a:r>
          </a:p>
          <a:p>
            <a:pPr marL="742950" lvl="1" indent="-285750">
              <a:buFont typeface="Wingdings" panose="05000000000000000000" pitchFamily="2" charset="2"/>
              <a:buChar char="§"/>
            </a:pPr>
            <a:r>
              <a:rPr lang="en-GB" dirty="0">
                <a:solidFill>
                  <a:srgbClr val="626262"/>
                </a:solidFill>
              </a:rPr>
              <a:t>Remember to factor in sample environment changes like sample changes, sample alignment warm up and cool down times for cryostats</a:t>
            </a:r>
          </a:p>
          <a:p>
            <a:pPr marL="742950" lvl="1" indent="-285750">
              <a:buFont typeface="Wingdings" panose="05000000000000000000" pitchFamily="2" charset="2"/>
              <a:buChar char="§"/>
            </a:pPr>
            <a:r>
              <a:rPr lang="en-GB" b="1" dirty="0">
                <a:solidFill>
                  <a:srgbClr val="C00000"/>
                </a:solidFill>
              </a:rPr>
              <a:t>TALK TO THE LOCAL CONTACT ABOUT THE ABOVE!!!!!!!</a:t>
            </a:r>
          </a:p>
        </p:txBody>
      </p:sp>
      <p:pic>
        <p:nvPicPr>
          <p:cNvPr id="14" name="Picture 13">
            <a:extLst>
              <a:ext uri="{FF2B5EF4-FFF2-40B4-BE49-F238E27FC236}">
                <a16:creationId xmlns:a16="http://schemas.microsoft.com/office/drawing/2014/main" id="{249828BB-772D-4D4C-A882-FF4277510E3B}"/>
              </a:ext>
            </a:extLst>
          </p:cNvPr>
          <p:cNvPicPr>
            <a:picLocks noChangeAspect="1"/>
          </p:cNvPicPr>
          <p:nvPr/>
        </p:nvPicPr>
        <p:blipFill>
          <a:blip r:embed="rId2"/>
          <a:stretch>
            <a:fillRect/>
          </a:stretch>
        </p:blipFill>
        <p:spPr>
          <a:xfrm>
            <a:off x="306871" y="1138237"/>
            <a:ext cx="5276850" cy="4581525"/>
          </a:xfrm>
          <a:prstGeom prst="rect">
            <a:avLst/>
          </a:prstGeom>
        </p:spPr>
      </p:pic>
      <p:sp>
        <p:nvSpPr>
          <p:cNvPr id="15" name="TextBox 14">
            <a:extLst>
              <a:ext uri="{FF2B5EF4-FFF2-40B4-BE49-F238E27FC236}">
                <a16:creationId xmlns:a16="http://schemas.microsoft.com/office/drawing/2014/main" id="{E77158F6-DCCC-4BE3-AC87-1AED17BF98B8}"/>
              </a:ext>
            </a:extLst>
          </p:cNvPr>
          <p:cNvSpPr txBox="1"/>
          <p:nvPr/>
        </p:nvSpPr>
        <p:spPr>
          <a:xfrm>
            <a:off x="2236303" y="6396335"/>
            <a:ext cx="6500191" cy="461665"/>
          </a:xfrm>
          <a:prstGeom prst="rect">
            <a:avLst/>
          </a:prstGeom>
          <a:noFill/>
        </p:spPr>
        <p:txBody>
          <a:bodyPr wrap="square" rtlCol="0">
            <a:spAutoFit/>
          </a:bodyPr>
          <a:lstStyle/>
          <a:p>
            <a:r>
              <a:rPr lang="en-GB" sz="1200" dirty="0">
                <a:solidFill>
                  <a:srgbClr val="626262"/>
                </a:solidFill>
              </a:rPr>
              <a:t>N Satchell </a:t>
            </a:r>
            <a:r>
              <a:rPr lang="en-GB" sz="1200" i="1" dirty="0">
                <a:solidFill>
                  <a:srgbClr val="626262"/>
                </a:solidFill>
              </a:rPr>
              <a:t>et. al. </a:t>
            </a:r>
            <a:r>
              <a:rPr lang="en-GB" sz="1200" dirty="0">
                <a:solidFill>
                  <a:srgbClr val="626262"/>
                </a:solidFill>
              </a:rPr>
              <a:t>Journal of Physics: Condensed Matter, Volume 29, Number 5 2016</a:t>
            </a:r>
          </a:p>
          <a:p>
            <a:endParaRPr lang="en-GB" sz="1200" dirty="0"/>
          </a:p>
        </p:txBody>
      </p:sp>
    </p:spTree>
    <p:extLst>
      <p:ext uri="{BB962C8B-B14F-4D97-AF65-F5344CB8AC3E}">
        <p14:creationId xmlns:p14="http://schemas.microsoft.com/office/powerpoint/2010/main" val="2028489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C9F45-0F26-4D0D-863C-27960556D3E1}"/>
              </a:ext>
            </a:extLst>
          </p:cNvPr>
          <p:cNvSpPr txBox="1">
            <a:spLocks/>
          </p:cNvSpPr>
          <p:nvPr/>
        </p:nvSpPr>
        <p:spPr>
          <a:xfrm>
            <a:off x="0" y="1"/>
            <a:ext cx="11244470" cy="983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dirty="0"/>
              <a:t>PNR/PA Practical points for experiments:</a:t>
            </a:r>
          </a:p>
        </p:txBody>
      </p:sp>
      <p:sp>
        <p:nvSpPr>
          <p:cNvPr id="3" name="TextBox 2">
            <a:extLst>
              <a:ext uri="{FF2B5EF4-FFF2-40B4-BE49-F238E27FC236}">
                <a16:creationId xmlns:a16="http://schemas.microsoft.com/office/drawing/2014/main" id="{C8735661-5F9F-4416-8833-1251C6824F24}"/>
              </a:ext>
            </a:extLst>
          </p:cNvPr>
          <p:cNvSpPr txBox="1"/>
          <p:nvPr/>
        </p:nvSpPr>
        <p:spPr>
          <a:xfrm>
            <a:off x="178903" y="861529"/>
            <a:ext cx="6271592" cy="5078313"/>
          </a:xfrm>
          <a:prstGeom prst="rect">
            <a:avLst/>
          </a:prstGeom>
          <a:noFill/>
        </p:spPr>
        <p:txBody>
          <a:bodyPr wrap="square" rtlCol="0">
            <a:spAutoFit/>
          </a:bodyPr>
          <a:lstStyle/>
          <a:p>
            <a:pPr marL="285750" indent="-285750">
              <a:buFont typeface="Wingdings" panose="05000000000000000000" pitchFamily="2" charset="2"/>
              <a:buChar char="§"/>
            </a:pPr>
            <a:r>
              <a:rPr lang="en-GB" b="1" dirty="0">
                <a:solidFill>
                  <a:srgbClr val="626262"/>
                </a:solidFill>
              </a:rPr>
              <a:t>Pre characterise samples: </a:t>
            </a:r>
          </a:p>
          <a:p>
            <a:pPr marL="742950" lvl="1" indent="-285750">
              <a:buFont typeface="Wingdings" panose="05000000000000000000" pitchFamily="2" charset="2"/>
              <a:buChar char="§"/>
            </a:pPr>
            <a:r>
              <a:rPr lang="en-GB" dirty="0">
                <a:solidFill>
                  <a:srgbClr val="626262"/>
                </a:solidFill>
              </a:rPr>
              <a:t>Please </a:t>
            </a:r>
            <a:r>
              <a:rPr lang="en-GB" b="1" i="1" u="sng" dirty="0" err="1">
                <a:solidFill>
                  <a:srgbClr val="626262"/>
                </a:solidFill>
              </a:rPr>
              <a:t>Please</a:t>
            </a:r>
            <a:r>
              <a:rPr lang="en-GB" dirty="0">
                <a:solidFill>
                  <a:srgbClr val="626262"/>
                </a:solidFill>
              </a:rPr>
              <a:t> pre characterise your samples if at all possible! We have the R53 facility to help with this!</a:t>
            </a:r>
          </a:p>
          <a:p>
            <a:pPr marL="1200150" lvl="2" indent="-285750">
              <a:buFont typeface="Wingdings" panose="05000000000000000000" pitchFamily="2" charset="2"/>
              <a:buChar char="§"/>
            </a:pPr>
            <a:r>
              <a:rPr lang="en-GB" dirty="0">
                <a:solidFill>
                  <a:srgbClr val="626262"/>
                </a:solidFill>
              </a:rPr>
              <a:t>XRR at a bar minimum SQUID (</a:t>
            </a:r>
            <a:r>
              <a:rPr lang="en-GB" dirty="0" err="1">
                <a:solidFill>
                  <a:srgbClr val="626262"/>
                </a:solidFill>
              </a:rPr>
              <a:t>HvsT</a:t>
            </a:r>
            <a:r>
              <a:rPr lang="en-GB" dirty="0">
                <a:solidFill>
                  <a:srgbClr val="626262"/>
                </a:solidFill>
              </a:rPr>
              <a:t> or MvsT)</a:t>
            </a:r>
          </a:p>
          <a:p>
            <a:pPr marL="1200150" lvl="2" indent="-285750">
              <a:buFont typeface="Wingdings" panose="05000000000000000000" pitchFamily="2" charset="2"/>
              <a:buChar char="§"/>
            </a:pPr>
            <a:r>
              <a:rPr lang="en-GB" dirty="0">
                <a:solidFill>
                  <a:srgbClr val="626262"/>
                </a:solidFill>
              </a:rPr>
              <a:t>XRD/Transport/AFM/MOKE/TEM if you have time.</a:t>
            </a:r>
          </a:p>
          <a:p>
            <a:pPr marL="285750" indent="-285750">
              <a:buFont typeface="Wingdings" panose="05000000000000000000" pitchFamily="2" charset="2"/>
              <a:buChar char="§"/>
            </a:pPr>
            <a:r>
              <a:rPr lang="en-GB" dirty="0">
                <a:solidFill>
                  <a:srgbClr val="626262"/>
                </a:solidFill>
              </a:rPr>
              <a:t>Why? PNR/PA takes a long time to count out so you have to count in the right place on the right sample!</a:t>
            </a:r>
          </a:p>
          <a:p>
            <a:pPr marL="742950" lvl="1" indent="-285750">
              <a:buFont typeface="Wingdings" panose="05000000000000000000" pitchFamily="2" charset="2"/>
              <a:buChar char="§"/>
            </a:pPr>
            <a:r>
              <a:rPr lang="en-GB" dirty="0">
                <a:solidFill>
                  <a:srgbClr val="626262"/>
                </a:solidFill>
              </a:rPr>
              <a:t>Does the sample display the effect/phenomena? </a:t>
            </a:r>
          </a:p>
          <a:p>
            <a:pPr marL="742950" lvl="1" indent="-285750">
              <a:buFont typeface="Wingdings" panose="05000000000000000000" pitchFamily="2" charset="2"/>
              <a:buChar char="§"/>
            </a:pPr>
            <a:r>
              <a:rPr lang="en-GB" dirty="0">
                <a:solidFill>
                  <a:srgbClr val="626262"/>
                </a:solidFill>
              </a:rPr>
              <a:t>It is the worst idea in the world to use a PNR beamline like a SQUID because you don’t know where the transition is. You could have just used a squid and be counting out the magnetic depth profile or vector profile which is what PNR/PA does best!</a:t>
            </a:r>
          </a:p>
          <a:p>
            <a:pPr marL="285750" indent="-285750">
              <a:buFont typeface="Wingdings" panose="05000000000000000000" pitchFamily="2" charset="2"/>
              <a:buChar char="§"/>
            </a:pPr>
            <a:r>
              <a:rPr lang="en-GB" dirty="0">
                <a:solidFill>
                  <a:srgbClr val="626262"/>
                </a:solidFill>
              </a:rPr>
              <a:t>The Mark 1 Eyeball is a good technique to use to check a sample is optically flat. I.e. if the sample is rough visibly! Its unlikely to work on a reflectometer!</a:t>
            </a:r>
          </a:p>
          <a:p>
            <a:pPr marL="742950" lvl="1" indent="-285750">
              <a:buFont typeface="Wingdings" panose="05000000000000000000" pitchFamily="2" charset="2"/>
              <a:buChar char="§"/>
            </a:pPr>
            <a:endParaRPr lang="en-GB" dirty="0">
              <a:solidFill>
                <a:srgbClr val="626262"/>
              </a:solidFill>
            </a:endParaRPr>
          </a:p>
        </p:txBody>
      </p:sp>
      <p:sp>
        <p:nvSpPr>
          <p:cNvPr id="4" name="TextBox 3">
            <a:extLst>
              <a:ext uri="{FF2B5EF4-FFF2-40B4-BE49-F238E27FC236}">
                <a16:creationId xmlns:a16="http://schemas.microsoft.com/office/drawing/2014/main" id="{50388937-95F1-41D4-A30E-32A4535C9E4C}"/>
              </a:ext>
            </a:extLst>
          </p:cNvPr>
          <p:cNvSpPr txBox="1"/>
          <p:nvPr/>
        </p:nvSpPr>
        <p:spPr>
          <a:xfrm>
            <a:off x="6583016" y="4462514"/>
            <a:ext cx="5108715" cy="1477328"/>
          </a:xfrm>
          <a:prstGeom prst="rect">
            <a:avLst/>
          </a:prstGeom>
          <a:noFill/>
        </p:spPr>
        <p:txBody>
          <a:bodyPr wrap="square" rtlCol="0">
            <a:spAutoFit/>
          </a:bodyPr>
          <a:lstStyle/>
          <a:p>
            <a:pPr algn="ctr"/>
            <a:r>
              <a:rPr lang="en-GB" sz="3600" b="1" dirty="0">
                <a:solidFill>
                  <a:srgbClr val="626262"/>
                </a:solidFill>
              </a:rPr>
              <a:t>In science fortune favours the prepared!</a:t>
            </a:r>
          </a:p>
          <a:p>
            <a:pPr marL="742950" lvl="1" indent="-285750">
              <a:buFont typeface="Wingdings" panose="05000000000000000000" pitchFamily="2" charset="2"/>
              <a:buChar char="§"/>
            </a:pPr>
            <a:endParaRPr lang="en-GB" dirty="0">
              <a:solidFill>
                <a:srgbClr val="626262"/>
              </a:solidFill>
            </a:endParaRPr>
          </a:p>
        </p:txBody>
      </p:sp>
      <p:sp>
        <p:nvSpPr>
          <p:cNvPr id="5" name="TextBox 4">
            <a:extLst>
              <a:ext uri="{FF2B5EF4-FFF2-40B4-BE49-F238E27FC236}">
                <a16:creationId xmlns:a16="http://schemas.microsoft.com/office/drawing/2014/main" id="{29622874-07CE-4143-AD65-197FD35DCCE1}"/>
              </a:ext>
            </a:extLst>
          </p:cNvPr>
          <p:cNvSpPr txBox="1"/>
          <p:nvPr/>
        </p:nvSpPr>
        <p:spPr>
          <a:xfrm>
            <a:off x="6480312" y="901287"/>
            <a:ext cx="5575853" cy="3416320"/>
          </a:xfrm>
          <a:prstGeom prst="rect">
            <a:avLst/>
          </a:prstGeom>
          <a:noFill/>
        </p:spPr>
        <p:txBody>
          <a:bodyPr wrap="square" rtlCol="0">
            <a:spAutoFit/>
          </a:bodyPr>
          <a:lstStyle/>
          <a:p>
            <a:pPr marL="285750" indent="-285750">
              <a:buFont typeface="Wingdings" panose="05000000000000000000" pitchFamily="2" charset="2"/>
              <a:buChar char="§"/>
            </a:pPr>
            <a:r>
              <a:rPr lang="en-GB" b="1" dirty="0">
                <a:solidFill>
                  <a:srgbClr val="626262"/>
                </a:solidFill>
              </a:rPr>
              <a:t>Pre characterise samples:</a:t>
            </a:r>
          </a:p>
          <a:p>
            <a:pPr marL="800100" lvl="1" indent="-342900">
              <a:buFont typeface="Wingdings" panose="05000000000000000000" pitchFamily="2" charset="2"/>
              <a:buChar char="§"/>
            </a:pPr>
            <a:r>
              <a:rPr lang="en-GB" dirty="0">
                <a:solidFill>
                  <a:srgbClr val="626262"/>
                </a:solidFill>
              </a:rPr>
              <a:t>Anisotropies! Do you know the sample anisotropies, easy and hard axes? </a:t>
            </a:r>
          </a:p>
          <a:p>
            <a:pPr marL="1257300" lvl="2" indent="-342900">
              <a:buFont typeface="Wingdings" panose="05000000000000000000" pitchFamily="2" charset="2"/>
              <a:buChar char="§"/>
            </a:pPr>
            <a:r>
              <a:rPr lang="en-GB" dirty="0">
                <a:solidFill>
                  <a:srgbClr val="626262"/>
                </a:solidFill>
              </a:rPr>
              <a:t>SQUID/MOKE/crystallography</a:t>
            </a:r>
          </a:p>
          <a:p>
            <a:pPr marL="1257300" lvl="2" indent="-342900">
              <a:buFont typeface="Wingdings" panose="05000000000000000000" pitchFamily="2" charset="2"/>
              <a:buChar char="§"/>
            </a:pPr>
            <a:r>
              <a:rPr lang="en-GB" dirty="0">
                <a:solidFill>
                  <a:srgbClr val="626262"/>
                </a:solidFill>
              </a:rPr>
              <a:t>This is so the sample can be mounted in the right direction in the beamline.</a:t>
            </a:r>
          </a:p>
          <a:p>
            <a:pPr marL="742950" lvl="1" indent="-285750">
              <a:buFont typeface="Wingdings" panose="05000000000000000000" pitchFamily="2" charset="2"/>
              <a:buChar char="§"/>
            </a:pPr>
            <a:r>
              <a:rPr lang="en-GB" dirty="0">
                <a:solidFill>
                  <a:srgbClr val="626262"/>
                </a:solidFill>
              </a:rPr>
              <a:t>Silicon block roughness/substrate roughness! </a:t>
            </a:r>
            <a:r>
              <a:rPr lang="en-GB" dirty="0">
                <a:solidFill>
                  <a:srgbClr val="C00000"/>
                </a:solidFill>
              </a:rPr>
              <a:t>THIS IS VERY IMPORTANT FOR SM</a:t>
            </a:r>
            <a:r>
              <a:rPr lang="en-GB" dirty="0">
                <a:solidFill>
                  <a:srgbClr val="626262"/>
                </a:solidFill>
              </a:rPr>
              <a:t> </a:t>
            </a:r>
            <a:r>
              <a:rPr lang="en-GB" dirty="0">
                <a:solidFill>
                  <a:srgbClr val="C00000"/>
                </a:solidFill>
              </a:rPr>
              <a:t>experiments! </a:t>
            </a:r>
            <a:r>
              <a:rPr lang="en-GB" dirty="0">
                <a:solidFill>
                  <a:srgbClr val="626262"/>
                </a:solidFill>
              </a:rPr>
              <a:t>A quick XRR scan can show if you have a smooth block or not! If its too rough it will not work.</a:t>
            </a:r>
          </a:p>
          <a:p>
            <a:pPr marL="742950" lvl="1" indent="-285750">
              <a:buFont typeface="Wingdings" panose="05000000000000000000" pitchFamily="2" charset="2"/>
              <a:buChar char="§"/>
            </a:pPr>
            <a:endParaRPr lang="en-GB" dirty="0">
              <a:solidFill>
                <a:srgbClr val="626262"/>
              </a:solidFill>
            </a:endParaRPr>
          </a:p>
        </p:txBody>
      </p:sp>
    </p:spTree>
    <p:extLst>
      <p:ext uri="{BB962C8B-B14F-4D97-AF65-F5344CB8AC3E}">
        <p14:creationId xmlns:p14="http://schemas.microsoft.com/office/powerpoint/2010/main" val="328305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4565743" y="2787887"/>
            <a:ext cx="4564836" cy="830997"/>
          </a:xfrm>
          <a:prstGeom prst="rect">
            <a:avLst/>
          </a:prstGeom>
          <a:noFill/>
        </p:spPr>
        <p:txBody>
          <a:bodyPr wrap="square" rtlCol="0" anchor="t">
            <a:spAutoFit/>
          </a:bodyPr>
          <a:lstStyle/>
          <a:p>
            <a:r>
              <a:rPr lang="en-US" sz="4800" b="1" spc="-150" dirty="0">
                <a:solidFill>
                  <a:srgbClr val="002060"/>
                </a:solidFill>
                <a:latin typeface="Arial" panose="020B0604020202020204" pitchFamily="34" charset="0"/>
                <a:cs typeface="Arial" panose="020B0604020202020204" pitchFamily="34" charset="0"/>
              </a:rPr>
              <a:t>Thank you</a:t>
            </a:r>
          </a:p>
        </p:txBody>
      </p:sp>
      <p:grpSp>
        <p:nvGrpSpPr>
          <p:cNvPr id="18" name="Group 17">
            <a:extLst>
              <a:ext uri="{FF2B5EF4-FFF2-40B4-BE49-F238E27FC236}">
                <a16:creationId xmlns:a16="http://schemas.microsoft.com/office/drawing/2014/main" id="{7BEF9078-ED8D-134E-BBD6-1B699434F38A}"/>
              </a:ext>
            </a:extLst>
          </p:cNvPr>
          <p:cNvGrpSpPr/>
          <p:nvPr/>
        </p:nvGrpSpPr>
        <p:grpSpPr>
          <a:xfrm>
            <a:off x="4114097" y="5775886"/>
            <a:ext cx="2263274" cy="338554"/>
            <a:chOff x="1429919" y="6233086"/>
            <a:chExt cx="2263274" cy="338554"/>
          </a:xfrm>
        </p:grpSpPr>
        <p:pic>
          <p:nvPicPr>
            <p:cNvPr id="19" name="Picture 18" descr="A picture containing ax, tool, vector graphics, pinwheel&#10;&#10;Description automatically generated">
              <a:extLst>
                <a:ext uri="{FF2B5EF4-FFF2-40B4-BE49-F238E27FC236}">
                  <a16:creationId xmlns:a16="http://schemas.microsoft.com/office/drawing/2014/main" id="{E93AEBC0-BD12-E44B-8C96-2DB0A9BD8D72}"/>
                </a:ext>
              </a:extLst>
            </p:cNvPr>
            <p:cNvPicPr>
              <a:picLocks noChangeAspect="1"/>
            </p:cNvPicPr>
            <p:nvPr/>
          </p:nvPicPr>
          <p:blipFill>
            <a:blip r:embed="rId3"/>
            <a:stretch>
              <a:fillRect/>
            </a:stretch>
          </p:blipFill>
          <p:spPr>
            <a:xfrm>
              <a:off x="1429919" y="6340461"/>
              <a:ext cx="236329" cy="194400"/>
            </a:xfrm>
            <a:prstGeom prst="rect">
              <a:avLst/>
            </a:prstGeom>
          </p:spPr>
        </p:pic>
        <p:sp>
          <p:nvSpPr>
            <p:cNvPr id="20" name="Rectangle 19">
              <a:extLst>
                <a:ext uri="{FF2B5EF4-FFF2-40B4-BE49-F238E27FC236}">
                  <a16:creationId xmlns:a16="http://schemas.microsoft.com/office/drawing/2014/main" id="{A086B900-B1A3-5747-8D11-9C5AE720D360}"/>
                </a:ext>
              </a:extLst>
            </p:cNvPr>
            <p:cNvSpPr/>
            <p:nvPr/>
          </p:nvSpPr>
          <p:spPr>
            <a:xfrm>
              <a:off x="1617865" y="6233086"/>
              <a:ext cx="2075328"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ISISNeutronMuon</a:t>
              </a:r>
              <a:endParaRPr lang="en-GB" sz="1600" dirty="0">
                <a:latin typeface="Arial" panose="020B0604020202020204" pitchFamily="34" charset="0"/>
                <a:cs typeface="Arial" panose="020B0604020202020204" pitchFamily="34" charset="0"/>
              </a:endParaRPr>
            </a:p>
          </p:txBody>
        </p:sp>
      </p:grpSp>
      <p:sp>
        <p:nvSpPr>
          <p:cNvPr id="21" name="Rectangle 20">
            <a:extLst>
              <a:ext uri="{FF2B5EF4-FFF2-40B4-BE49-F238E27FC236}">
                <a16:creationId xmlns:a16="http://schemas.microsoft.com/office/drawing/2014/main" id="{01CE08D2-9682-A542-8C0E-D9FCD5F99EA5}"/>
              </a:ext>
            </a:extLst>
          </p:cNvPr>
          <p:cNvSpPr/>
          <p:nvPr/>
        </p:nvSpPr>
        <p:spPr>
          <a:xfrm>
            <a:off x="2644644" y="5785608"/>
            <a:ext cx="1469453" cy="338554"/>
          </a:xfrm>
          <a:prstGeom prst="rect">
            <a:avLst/>
          </a:prstGeom>
        </p:spPr>
        <p:txBody>
          <a:bodyPr wrap="square">
            <a:spAutoFit/>
          </a:bodyPr>
          <a:lstStyle/>
          <a:p>
            <a:r>
              <a:rPr lang="en-GB" sz="1600" dirty="0" err="1">
                <a:latin typeface="Arial" panose="020B0604020202020204" pitchFamily="34" charset="0"/>
                <a:cs typeface="Arial" panose="020B0604020202020204" pitchFamily="34" charset="0"/>
              </a:rPr>
              <a:t>isis.stfc.ac.uk</a:t>
            </a:r>
            <a:endParaRPr lang="en-GB" sz="1600" dirty="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A0CF2680-4BBA-E949-A88A-8D7CB2F1A8BD}"/>
              </a:ext>
            </a:extLst>
          </p:cNvPr>
          <p:cNvGrpSpPr/>
          <p:nvPr/>
        </p:nvGrpSpPr>
        <p:grpSpPr>
          <a:xfrm>
            <a:off x="6388009" y="5785608"/>
            <a:ext cx="2742570" cy="338554"/>
            <a:chOff x="5196942" y="5904000"/>
            <a:chExt cx="2742570" cy="338554"/>
          </a:xfrm>
        </p:grpSpPr>
        <p:sp>
          <p:nvSpPr>
            <p:cNvPr id="23" name="Rectangle 22">
              <a:extLst>
                <a:ext uri="{FF2B5EF4-FFF2-40B4-BE49-F238E27FC236}">
                  <a16:creationId xmlns:a16="http://schemas.microsoft.com/office/drawing/2014/main" id="{8A641D29-B5FF-D94F-B7D3-DC14AC4EB939}"/>
                </a:ext>
              </a:extLst>
            </p:cNvPr>
            <p:cNvSpPr/>
            <p:nvPr/>
          </p:nvSpPr>
          <p:spPr>
            <a:xfrm>
              <a:off x="5406119" y="5904000"/>
              <a:ext cx="2533393"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STFC</a:t>
              </a:r>
            </a:p>
          </p:txBody>
        </p:sp>
        <p:pic>
          <p:nvPicPr>
            <p:cNvPr id="24" name="Picture 23">
              <a:extLst>
                <a:ext uri="{FF2B5EF4-FFF2-40B4-BE49-F238E27FC236}">
                  <a16:creationId xmlns:a16="http://schemas.microsoft.com/office/drawing/2014/main" id="{EFD31FA3-6899-EB4E-BF22-0EA7EDE0E017}"/>
                </a:ext>
              </a:extLst>
            </p:cNvPr>
            <p:cNvPicPr>
              <a:picLocks noChangeAspect="1"/>
            </p:cNvPicPr>
            <p:nvPr/>
          </p:nvPicPr>
          <p:blipFill>
            <a:blip r:embed="rId4"/>
            <a:srcRect/>
            <a:stretch/>
          </p:blipFill>
          <p:spPr>
            <a:xfrm>
              <a:off x="5196942" y="5965902"/>
              <a:ext cx="254512" cy="216000"/>
            </a:xfrm>
            <a:prstGeom prst="rect">
              <a:avLst/>
            </a:prstGeom>
          </p:spPr>
        </p:pic>
      </p:grpSp>
      <p:pic>
        <p:nvPicPr>
          <p:cNvPr id="12" name="Picture 11">
            <a:extLst>
              <a:ext uri="{FF2B5EF4-FFF2-40B4-BE49-F238E27FC236}">
                <a16:creationId xmlns:a16="http://schemas.microsoft.com/office/drawing/2014/main" id="{B17F88F9-1AA2-E243-9309-48AA3AB3351C}"/>
              </a:ext>
            </a:extLst>
          </p:cNvPr>
          <p:cNvPicPr>
            <a:picLocks noChangeAspect="1"/>
          </p:cNvPicPr>
          <p:nvPr/>
        </p:nvPicPr>
        <p:blipFill>
          <a:blip r:embed="rId5"/>
          <a:stretch>
            <a:fillRect/>
          </a:stretch>
        </p:blipFill>
        <p:spPr>
          <a:xfrm>
            <a:off x="151200" y="140400"/>
            <a:ext cx="3619500" cy="1866900"/>
          </a:xfrm>
          <a:prstGeom prst="rect">
            <a:avLst/>
          </a:prstGeom>
        </p:spPr>
      </p:pic>
      <p:sp>
        <p:nvSpPr>
          <p:cNvPr id="11" name="TextBox 10">
            <a:extLst>
              <a:ext uri="{FF2B5EF4-FFF2-40B4-BE49-F238E27FC236}">
                <a16:creationId xmlns:a16="http://schemas.microsoft.com/office/drawing/2014/main" id="{47A50011-D02B-46DD-90A3-57FA646E06C9}"/>
              </a:ext>
            </a:extLst>
          </p:cNvPr>
          <p:cNvSpPr txBox="1"/>
          <p:nvPr/>
        </p:nvSpPr>
        <p:spPr>
          <a:xfrm>
            <a:off x="4760844" y="3805398"/>
            <a:ext cx="3024336" cy="369332"/>
          </a:xfrm>
          <a:prstGeom prst="rect">
            <a:avLst/>
          </a:prstGeom>
          <a:noFill/>
        </p:spPr>
        <p:txBody>
          <a:bodyPr wrap="square" rtlCol="0">
            <a:spAutoFit/>
          </a:bodyPr>
          <a:lstStyle/>
          <a:p>
            <a:r>
              <a:rPr lang="en-GB" u="sng" dirty="0"/>
              <a:t>Christy.kinane@stfc.ac.uk</a:t>
            </a:r>
          </a:p>
        </p:txBody>
      </p:sp>
    </p:spTree>
    <p:extLst>
      <p:ext uri="{BB962C8B-B14F-4D97-AF65-F5344CB8AC3E}">
        <p14:creationId xmlns:p14="http://schemas.microsoft.com/office/powerpoint/2010/main" val="312907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8063" y="5291138"/>
            <a:ext cx="2501900" cy="793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339" name="Title 1"/>
          <p:cNvSpPr>
            <a:spLocks noGrp="1"/>
          </p:cNvSpPr>
          <p:nvPr>
            <p:ph type="title"/>
          </p:nvPr>
        </p:nvSpPr>
        <p:spPr>
          <a:xfrm>
            <a:off x="1524000" y="0"/>
            <a:ext cx="9144000" cy="611188"/>
          </a:xfrm>
        </p:spPr>
        <p:txBody>
          <a:bodyPr>
            <a:normAutofit fontScale="90000"/>
          </a:bodyPr>
          <a:lstStyle/>
          <a:p>
            <a:pPr algn="l" eaLnBrk="1" hangingPunct="1"/>
            <a:r>
              <a:rPr lang="en-GB" altLang="en-US" dirty="0">
                <a:solidFill>
                  <a:srgbClr val="002060"/>
                </a:solidFill>
              </a:rPr>
              <a:t>Useful books: </a:t>
            </a:r>
            <a:r>
              <a:rPr lang="en-GB" altLang="en-US" sz="1100" dirty="0">
                <a:solidFill>
                  <a:srgbClr val="002060"/>
                </a:solidFill>
              </a:rPr>
              <a:t> </a:t>
            </a:r>
            <a:r>
              <a:rPr lang="en-GB" altLang="en-US" sz="1400" dirty="0">
                <a:solidFill>
                  <a:srgbClr val="002060"/>
                </a:solidFill>
              </a:rPr>
              <a:t>These are actually helpful when doing experiments!</a:t>
            </a:r>
          </a:p>
        </p:txBody>
      </p:sp>
      <p:pic>
        <p:nvPicPr>
          <p:cNvPr id="14340" name="Picture 2" descr="http://ecx.images-amazon.com/images/I/51H9-tyAX4L._SY344_PJlook-inside-v2,TopRight,1,0_SH20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9" y="1436689"/>
            <a:ext cx="1018381"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3"/>
          <p:cNvSpPr txBox="1">
            <a:spLocks noChangeArrowheads="1"/>
          </p:cNvSpPr>
          <p:nvPr/>
        </p:nvSpPr>
        <p:spPr bwMode="auto">
          <a:xfrm>
            <a:off x="1712016" y="3432176"/>
            <a:ext cx="2120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b="1" dirty="0">
                <a:solidFill>
                  <a:srgbClr val="0033CC"/>
                </a:solidFill>
                <a:latin typeface="Arial" pitchFamily="34" charset="0"/>
                <a:hlinkClick r:id="rId3"/>
              </a:rPr>
              <a:t>http://xdb.lbl.gov</a:t>
            </a:r>
            <a:r>
              <a:rPr lang="en-GB" altLang="en-US" sz="1400" b="1" dirty="0">
                <a:latin typeface="Arial" pitchFamily="34" charset="0"/>
                <a:hlinkClick r:id="rId3"/>
              </a:rPr>
              <a:t>/</a:t>
            </a:r>
            <a:endParaRPr lang="en-GB" altLang="en-US" sz="1400" b="1" dirty="0">
              <a:latin typeface="Arial" pitchFamily="34" charset="0"/>
            </a:endParaRPr>
          </a:p>
        </p:txBody>
      </p:sp>
      <p:pic>
        <p:nvPicPr>
          <p:cNvPr id="1434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145" y="1453356"/>
            <a:ext cx="971268" cy="152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4274" y="1198563"/>
            <a:ext cx="1329256" cy="187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3504" y="1198563"/>
            <a:ext cx="1473844" cy="187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5" name="TextBox 5"/>
          <p:cNvSpPr txBox="1">
            <a:spLocks noChangeArrowheads="1"/>
          </p:cNvSpPr>
          <p:nvPr/>
        </p:nvSpPr>
        <p:spPr bwMode="auto">
          <a:xfrm>
            <a:off x="5453504" y="3448845"/>
            <a:ext cx="1905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all theory that’s is needed for doing scattering experiments.</a:t>
            </a:r>
          </a:p>
        </p:txBody>
      </p:sp>
      <p:sp>
        <p:nvSpPr>
          <p:cNvPr id="10" name="Right Brace 9"/>
          <p:cNvSpPr/>
          <p:nvPr/>
        </p:nvSpPr>
        <p:spPr>
          <a:xfrm rot="16200000">
            <a:off x="2480073" y="321073"/>
            <a:ext cx="305593" cy="1958975"/>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4347" name="TextBox 19"/>
          <p:cNvSpPr txBox="1">
            <a:spLocks noChangeArrowheads="1"/>
          </p:cNvSpPr>
          <p:nvPr/>
        </p:nvSpPr>
        <p:spPr bwMode="auto">
          <a:xfrm>
            <a:off x="2008189" y="752475"/>
            <a:ext cx="212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800" dirty="0">
                <a:latin typeface="Arial" pitchFamily="34" charset="0"/>
              </a:rPr>
              <a:t>Free on web</a:t>
            </a:r>
          </a:p>
        </p:txBody>
      </p:sp>
      <p:sp>
        <p:nvSpPr>
          <p:cNvPr id="27" name="Right Brace 26"/>
          <p:cNvSpPr/>
          <p:nvPr/>
        </p:nvSpPr>
        <p:spPr>
          <a:xfrm rot="5400000">
            <a:off x="6094163" y="2851091"/>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14349" name="TextBox 2"/>
          <p:cNvSpPr txBox="1">
            <a:spLocks noChangeArrowheads="1"/>
          </p:cNvSpPr>
          <p:nvPr/>
        </p:nvSpPr>
        <p:spPr bwMode="auto">
          <a:xfrm>
            <a:off x="3681413" y="3454113"/>
            <a:ext cx="2292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Excellent for x-ray magnetic scattering</a:t>
            </a:r>
            <a:r>
              <a:rPr lang="en-GB" altLang="en-US" sz="1800" dirty="0">
                <a:latin typeface="Arial" pitchFamily="34" charset="0"/>
              </a:rPr>
              <a:t>.</a:t>
            </a:r>
          </a:p>
        </p:txBody>
      </p:sp>
      <p:sp>
        <p:nvSpPr>
          <p:cNvPr id="24" name="Right Brace 23"/>
          <p:cNvSpPr/>
          <p:nvPr/>
        </p:nvSpPr>
        <p:spPr>
          <a:xfrm rot="5400000">
            <a:off x="4451120" y="2897982"/>
            <a:ext cx="212725" cy="890587"/>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cxnSp>
        <p:nvCxnSpPr>
          <p:cNvPr id="4" name="Straight Arrow Connector 3"/>
          <p:cNvCxnSpPr/>
          <p:nvPr/>
        </p:nvCxnSpPr>
        <p:spPr>
          <a:xfrm flipH="1">
            <a:off x="2600327" y="3048002"/>
            <a:ext cx="646904" cy="369341"/>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ight Brace 16"/>
          <p:cNvSpPr/>
          <p:nvPr/>
        </p:nvSpPr>
        <p:spPr>
          <a:xfrm rot="5400000">
            <a:off x="7903493" y="2865749"/>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pic>
        <p:nvPicPr>
          <p:cNvPr id="1229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616" y="1198565"/>
            <a:ext cx="1446462" cy="187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5"/>
          <p:cNvSpPr txBox="1">
            <a:spLocks noChangeArrowheads="1"/>
          </p:cNvSpPr>
          <p:nvPr/>
        </p:nvSpPr>
        <p:spPr bwMode="auto">
          <a:xfrm>
            <a:off x="7258616" y="3433720"/>
            <a:ext cx="1568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all stats needed for dealing with SANS/NR data.</a:t>
            </a:r>
          </a:p>
        </p:txBody>
      </p:sp>
      <p:sp>
        <p:nvSpPr>
          <p:cNvPr id="5" name="TextBox 4"/>
          <p:cNvSpPr txBox="1"/>
          <p:nvPr/>
        </p:nvSpPr>
        <p:spPr>
          <a:xfrm>
            <a:off x="4317931" y="6081450"/>
            <a:ext cx="4002088" cy="461665"/>
          </a:xfrm>
          <a:prstGeom prst="rect">
            <a:avLst/>
          </a:prstGeom>
          <a:noFill/>
        </p:spPr>
        <p:txBody>
          <a:bodyPr wrap="square" rtlCol="0">
            <a:spAutoFit/>
          </a:bodyPr>
          <a:lstStyle/>
          <a:p>
            <a:r>
              <a:rPr lang="en-GB" sz="2400" b="1" dirty="0">
                <a:solidFill>
                  <a:srgbClr val="002060"/>
                </a:solidFill>
              </a:rPr>
              <a:t>Thank you for listening</a:t>
            </a:r>
          </a:p>
        </p:txBody>
      </p:sp>
      <p:sp>
        <p:nvSpPr>
          <p:cNvPr id="6" name="TextBox 5"/>
          <p:cNvSpPr txBox="1"/>
          <p:nvPr/>
        </p:nvSpPr>
        <p:spPr>
          <a:xfrm>
            <a:off x="1722439" y="4743626"/>
            <a:ext cx="7649307" cy="369332"/>
          </a:xfrm>
          <a:prstGeom prst="rect">
            <a:avLst/>
          </a:prstGeom>
          <a:noFill/>
        </p:spPr>
        <p:txBody>
          <a:bodyPr wrap="square" rtlCol="0">
            <a:spAutoFit/>
          </a:bodyPr>
          <a:lstStyle/>
          <a:p>
            <a:r>
              <a:rPr lang="en-GB" dirty="0"/>
              <a:t>These are the books I learned from but there are many out there.</a:t>
            </a:r>
          </a:p>
        </p:txBody>
      </p:sp>
      <p:pic>
        <p:nvPicPr>
          <p:cNvPr id="7" name="Picture 6"/>
          <p:cNvPicPr>
            <a:picLocks noChangeAspect="1"/>
          </p:cNvPicPr>
          <p:nvPr/>
        </p:nvPicPr>
        <p:blipFill>
          <a:blip r:embed="rId8"/>
          <a:stretch>
            <a:fillRect/>
          </a:stretch>
        </p:blipFill>
        <p:spPr>
          <a:xfrm>
            <a:off x="9008138" y="1211263"/>
            <a:ext cx="1448923" cy="1849438"/>
          </a:xfrm>
          <a:prstGeom prst="rect">
            <a:avLst/>
          </a:prstGeom>
        </p:spPr>
      </p:pic>
      <p:sp>
        <p:nvSpPr>
          <p:cNvPr id="23" name="Right Brace 22"/>
          <p:cNvSpPr/>
          <p:nvPr/>
        </p:nvSpPr>
        <p:spPr>
          <a:xfrm rot="5400000">
            <a:off x="9627029" y="2865749"/>
            <a:ext cx="211138" cy="890588"/>
          </a:xfrm>
          <a:prstGeom prst="rightBrace">
            <a:avLst>
              <a:gd name="adj1" fmla="val 0"/>
              <a:gd name="adj2" fmla="val 49576"/>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25" name="TextBox 5"/>
          <p:cNvSpPr txBox="1">
            <a:spLocks noChangeArrowheads="1"/>
          </p:cNvSpPr>
          <p:nvPr/>
        </p:nvSpPr>
        <p:spPr bwMode="auto">
          <a:xfrm>
            <a:off x="8827167" y="3448844"/>
            <a:ext cx="18473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Lucida Sans" pitchFamily="34" charset="0"/>
              </a:defRPr>
            </a:lvl1pPr>
            <a:lvl2pPr marL="742950" indent="-285750" eaLnBrk="0" hangingPunct="0">
              <a:spcBef>
                <a:spcPct val="20000"/>
              </a:spcBef>
              <a:buChar char="–"/>
              <a:defRPr sz="2800">
                <a:solidFill>
                  <a:schemeClr val="tx1"/>
                </a:solidFill>
                <a:latin typeface="Lucida Sans" pitchFamily="34" charset="0"/>
              </a:defRPr>
            </a:lvl2pPr>
            <a:lvl3pPr marL="1143000" indent="-228600" eaLnBrk="0" hangingPunct="0">
              <a:spcBef>
                <a:spcPct val="20000"/>
              </a:spcBef>
              <a:buChar char="•"/>
              <a:defRPr sz="2400">
                <a:solidFill>
                  <a:schemeClr val="tx1"/>
                </a:solidFill>
                <a:latin typeface="Lucida Sans" pitchFamily="34" charset="0"/>
              </a:defRPr>
            </a:lvl3pPr>
            <a:lvl4pPr marL="1600200" indent="-228600" eaLnBrk="0" hangingPunct="0">
              <a:spcBef>
                <a:spcPct val="20000"/>
              </a:spcBef>
              <a:buChar char="–"/>
              <a:defRPr sz="2000">
                <a:solidFill>
                  <a:schemeClr val="tx1"/>
                </a:solidFill>
                <a:latin typeface="Lucida Sans" pitchFamily="34" charset="0"/>
              </a:defRPr>
            </a:lvl4pPr>
            <a:lvl5pPr marL="2057400" indent="-228600" eaLnBrk="0" hangingPunct="0">
              <a:spcBef>
                <a:spcPct val="20000"/>
              </a:spcBef>
              <a:buChar char="»"/>
              <a:defRPr sz="2000">
                <a:solidFill>
                  <a:schemeClr val="tx1"/>
                </a:solidFill>
                <a:latin typeface="Lucida Sans" pitchFamily="34" charset="0"/>
              </a:defRPr>
            </a:lvl5pPr>
            <a:lvl6pPr marL="2514600" indent="-228600" eaLnBrk="0" fontAlgn="base" hangingPunct="0">
              <a:spcBef>
                <a:spcPct val="20000"/>
              </a:spcBef>
              <a:spcAft>
                <a:spcPct val="0"/>
              </a:spcAft>
              <a:buChar char="»"/>
              <a:defRPr sz="2000">
                <a:solidFill>
                  <a:schemeClr val="tx1"/>
                </a:solidFill>
                <a:latin typeface="Lucida Sans" pitchFamily="34" charset="0"/>
              </a:defRPr>
            </a:lvl6pPr>
            <a:lvl7pPr marL="2971800" indent="-228600" eaLnBrk="0" fontAlgn="base" hangingPunct="0">
              <a:spcBef>
                <a:spcPct val="20000"/>
              </a:spcBef>
              <a:spcAft>
                <a:spcPct val="0"/>
              </a:spcAft>
              <a:buChar char="»"/>
              <a:defRPr sz="2000">
                <a:solidFill>
                  <a:schemeClr val="tx1"/>
                </a:solidFill>
                <a:latin typeface="Lucida Sans" pitchFamily="34" charset="0"/>
              </a:defRPr>
            </a:lvl7pPr>
            <a:lvl8pPr marL="3429000" indent="-228600" eaLnBrk="0" fontAlgn="base" hangingPunct="0">
              <a:spcBef>
                <a:spcPct val="20000"/>
              </a:spcBef>
              <a:spcAft>
                <a:spcPct val="0"/>
              </a:spcAft>
              <a:buChar char="»"/>
              <a:defRPr sz="2000">
                <a:solidFill>
                  <a:schemeClr val="tx1"/>
                </a:solidFill>
                <a:latin typeface="Lucida Sans" pitchFamily="34" charset="0"/>
              </a:defRPr>
            </a:lvl8pPr>
            <a:lvl9pPr marL="3886200" indent="-228600" eaLnBrk="0" fontAlgn="base" hangingPunct="0">
              <a:spcBef>
                <a:spcPct val="20000"/>
              </a:spcBef>
              <a:spcAft>
                <a:spcPct val="0"/>
              </a:spcAft>
              <a:buChar char="»"/>
              <a:defRPr sz="2000">
                <a:solidFill>
                  <a:schemeClr val="tx1"/>
                </a:solidFill>
                <a:latin typeface="Lucida Sans" pitchFamily="34" charset="0"/>
              </a:defRPr>
            </a:lvl9pPr>
          </a:lstStyle>
          <a:p>
            <a:pPr eaLnBrk="1" hangingPunct="1">
              <a:spcBef>
                <a:spcPct val="0"/>
              </a:spcBef>
              <a:buFontTx/>
              <a:buNone/>
            </a:pPr>
            <a:r>
              <a:rPr lang="en-GB" altLang="en-US" sz="1400" dirty="0">
                <a:latin typeface="Arial" pitchFamily="34" charset="0"/>
              </a:rPr>
              <a:t>Deals with a lot of basic optics theory.</a:t>
            </a:r>
          </a:p>
        </p:txBody>
      </p:sp>
      <p:sp>
        <p:nvSpPr>
          <p:cNvPr id="3" name="Slide Number Placeholder 2">
            <a:extLst>
              <a:ext uri="{FF2B5EF4-FFF2-40B4-BE49-F238E27FC236}">
                <a16:creationId xmlns:a16="http://schemas.microsoft.com/office/drawing/2014/main" id="{AE0A747C-1B0E-4393-A97B-7F8690080456}"/>
              </a:ext>
            </a:extLst>
          </p:cNvPr>
          <p:cNvSpPr>
            <a:spLocks noGrp="1"/>
          </p:cNvSpPr>
          <p:nvPr>
            <p:ph type="sldNum" sz="quarter" idx="12"/>
          </p:nvPr>
        </p:nvSpPr>
        <p:spPr/>
        <p:txBody>
          <a:bodyPr/>
          <a:lstStyle/>
          <a:p>
            <a:fld id="{BBAAB195-B577-5546-8349-9DDA93B6129E}" type="slidenum">
              <a:rPr lang="en-US" smtClean="0"/>
              <a:t>78</a:t>
            </a:fld>
            <a:endParaRPr lang="en-US"/>
          </a:p>
        </p:txBody>
      </p:sp>
    </p:spTree>
    <p:extLst>
      <p:ext uri="{BB962C8B-B14F-4D97-AF65-F5344CB8AC3E}">
        <p14:creationId xmlns:p14="http://schemas.microsoft.com/office/powerpoint/2010/main" val="2468862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25A5-901A-4500-A30A-EBB357274EC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0748F32-B1DB-42AF-AB11-BD97CB28FA9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D68B07CE-2126-4D7D-B0B1-9AFAA269F891}"/>
              </a:ext>
            </a:extLst>
          </p:cNvPr>
          <p:cNvSpPr>
            <a:spLocks noGrp="1"/>
          </p:cNvSpPr>
          <p:nvPr>
            <p:ph sz="half" idx="2"/>
          </p:nvPr>
        </p:nvSpPr>
        <p:spPr/>
        <p:txBody>
          <a:bodyPr/>
          <a:lstStyle/>
          <a:p>
            <a:endParaRPr lang="en-GB"/>
          </a:p>
        </p:txBody>
      </p:sp>
      <p:sp>
        <p:nvSpPr>
          <p:cNvPr id="5" name="Slide Number Placeholder 4">
            <a:extLst>
              <a:ext uri="{FF2B5EF4-FFF2-40B4-BE49-F238E27FC236}">
                <a16:creationId xmlns:a16="http://schemas.microsoft.com/office/drawing/2014/main" id="{02349F5F-AA71-4700-947E-45AC5584EE62}"/>
              </a:ext>
            </a:extLst>
          </p:cNvPr>
          <p:cNvSpPr>
            <a:spLocks noGrp="1"/>
          </p:cNvSpPr>
          <p:nvPr>
            <p:ph type="sldNum" sz="quarter" idx="12"/>
          </p:nvPr>
        </p:nvSpPr>
        <p:spPr/>
        <p:txBody>
          <a:bodyPr/>
          <a:lstStyle/>
          <a:p>
            <a:fld id="{BBAAB195-B577-5546-8349-9DDA93B6129E}" type="slidenum">
              <a:rPr lang="en-US" smtClean="0"/>
              <a:t>79</a:t>
            </a:fld>
            <a:endParaRPr lang="en-US"/>
          </a:p>
        </p:txBody>
      </p:sp>
    </p:spTree>
    <p:extLst>
      <p:ext uri="{BB962C8B-B14F-4D97-AF65-F5344CB8AC3E}">
        <p14:creationId xmlns:p14="http://schemas.microsoft.com/office/powerpoint/2010/main" val="3140480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0919" y="1142023"/>
            <a:ext cx="7732896" cy="2056890"/>
            <a:chOff x="376919" y="974973"/>
            <a:chExt cx="7732896" cy="2056890"/>
          </a:xfrm>
        </p:grpSpPr>
        <p:sp>
          <p:nvSpPr>
            <p:cNvPr id="5" name="Rectangle 4"/>
            <p:cNvSpPr/>
            <p:nvPr/>
          </p:nvSpPr>
          <p:spPr>
            <a:xfrm>
              <a:off x="2334370" y="2040116"/>
              <a:ext cx="4237892" cy="8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p:nvPr/>
          </p:nvCxnSpPr>
          <p:spPr>
            <a:xfrm>
              <a:off x="3191608" y="1335002"/>
              <a:ext cx="1283654" cy="7624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462108" y="2088683"/>
              <a:ext cx="1085838" cy="7444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447854" y="1325942"/>
              <a:ext cx="5462" cy="1516269"/>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11215" y="2084076"/>
              <a:ext cx="5635829" cy="8792"/>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459600" y="1374211"/>
              <a:ext cx="1280700" cy="7098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88746" y="1871153"/>
              <a:ext cx="1521069" cy="276999"/>
            </a:xfrm>
            <a:prstGeom prst="rect">
              <a:avLst/>
            </a:prstGeom>
            <a:noFill/>
          </p:spPr>
          <p:txBody>
            <a:bodyPr wrap="square" rtlCol="0">
              <a:spAutoFit/>
            </a:bodyPr>
            <a:lstStyle/>
            <a:p>
              <a:r>
                <a:rPr lang="en-GB" sz="1200" dirty="0"/>
                <a:t>surface</a:t>
              </a:r>
            </a:p>
          </p:txBody>
        </p:sp>
        <p:sp>
          <p:nvSpPr>
            <p:cNvPr id="12" name="TextBox 11"/>
            <p:cNvSpPr txBox="1"/>
            <p:nvPr/>
          </p:nvSpPr>
          <p:spPr>
            <a:xfrm>
              <a:off x="2936633" y="1090066"/>
              <a:ext cx="202223" cy="375990"/>
            </a:xfrm>
            <a:prstGeom prst="rect">
              <a:avLst/>
            </a:prstGeom>
            <a:noFill/>
          </p:spPr>
          <p:txBody>
            <a:bodyPr wrap="square" rtlCol="0">
              <a:spAutoFit/>
            </a:bodyPr>
            <a:lstStyle/>
            <a:p>
              <a:r>
                <a:rPr lang="en-GB" i="1" dirty="0">
                  <a:latin typeface="Times" panose="02020603050405020304" pitchFamily="18" charset="0"/>
                  <a:cs typeface="Times" panose="02020603050405020304" pitchFamily="18" charset="0"/>
                </a:rPr>
                <a:t>I</a:t>
              </a:r>
            </a:p>
          </p:txBody>
        </p:sp>
        <p:sp>
          <p:nvSpPr>
            <p:cNvPr id="13" name="TextBox 12"/>
            <p:cNvSpPr txBox="1"/>
            <p:nvPr/>
          </p:nvSpPr>
          <p:spPr>
            <a:xfrm>
              <a:off x="5727104" y="1117030"/>
              <a:ext cx="202223" cy="375990"/>
            </a:xfrm>
            <a:prstGeom prst="rect">
              <a:avLst/>
            </a:prstGeom>
            <a:noFill/>
          </p:spPr>
          <p:txBody>
            <a:bodyPr wrap="square" rtlCol="0">
              <a:spAutoFit/>
            </a:bodyPr>
            <a:lstStyle/>
            <a:p>
              <a:r>
                <a:rPr lang="en-GB" i="1" dirty="0">
                  <a:latin typeface="Times" panose="02020603050405020304" pitchFamily="18" charset="0"/>
                  <a:cs typeface="Times" panose="02020603050405020304" pitchFamily="18" charset="0"/>
                </a:rPr>
                <a:t>R</a:t>
              </a:r>
            </a:p>
          </p:txBody>
        </p:sp>
        <p:sp>
          <p:nvSpPr>
            <p:cNvPr id="14" name="TextBox 13"/>
            <p:cNvSpPr txBox="1"/>
            <p:nvPr/>
          </p:nvSpPr>
          <p:spPr>
            <a:xfrm>
              <a:off x="5496381" y="2661311"/>
              <a:ext cx="260456" cy="370552"/>
            </a:xfrm>
            <a:prstGeom prst="rect">
              <a:avLst/>
            </a:prstGeom>
            <a:noFill/>
          </p:spPr>
          <p:txBody>
            <a:bodyPr wrap="square" rtlCol="0">
              <a:spAutoFit/>
            </a:bodyPr>
            <a:lstStyle/>
            <a:p>
              <a:r>
                <a:rPr lang="en-GB" i="1" dirty="0">
                  <a:latin typeface="Times" panose="02020603050405020304" pitchFamily="18" charset="0"/>
                  <a:cs typeface="Times" panose="02020603050405020304" pitchFamily="18" charset="0"/>
                </a:rPr>
                <a:t>T</a:t>
              </a:r>
            </a:p>
          </p:txBody>
        </p:sp>
        <p:sp>
          <p:nvSpPr>
            <p:cNvPr id="15" name="TextBox 14"/>
            <p:cNvSpPr txBox="1"/>
            <p:nvPr/>
          </p:nvSpPr>
          <p:spPr>
            <a:xfrm>
              <a:off x="5111101" y="1621183"/>
              <a:ext cx="456788" cy="369332"/>
            </a:xfrm>
            <a:prstGeom prst="rect">
              <a:avLst/>
            </a:prstGeom>
            <a:noFill/>
          </p:spPr>
          <p:txBody>
            <a:bodyPr wrap="square" rtlCol="0">
              <a:spAutoFit/>
            </a:bodyPr>
            <a:lstStyle/>
            <a:p>
              <a:r>
                <a:rPr lang="el-GR" i="1" dirty="0"/>
                <a:t>α</a:t>
              </a:r>
              <a:r>
                <a:rPr lang="en-GB" i="1" baseline="-25000" dirty="0"/>
                <a:t>r</a:t>
              </a:r>
            </a:p>
          </p:txBody>
        </p:sp>
        <p:sp>
          <p:nvSpPr>
            <p:cNvPr id="16" name="TextBox 15"/>
            <p:cNvSpPr txBox="1"/>
            <p:nvPr/>
          </p:nvSpPr>
          <p:spPr>
            <a:xfrm>
              <a:off x="3528994" y="1626320"/>
              <a:ext cx="456788" cy="369332"/>
            </a:xfrm>
            <a:prstGeom prst="rect">
              <a:avLst/>
            </a:prstGeom>
            <a:noFill/>
          </p:spPr>
          <p:txBody>
            <a:bodyPr wrap="square" rtlCol="0">
              <a:spAutoFit/>
            </a:bodyPr>
            <a:lstStyle/>
            <a:p>
              <a:r>
                <a:rPr lang="el-GR" i="1" dirty="0"/>
                <a:t>α</a:t>
              </a:r>
              <a:r>
                <a:rPr lang="en-GB" i="1" baseline="-25000" dirty="0"/>
                <a:t>i</a:t>
              </a:r>
            </a:p>
          </p:txBody>
        </p:sp>
        <p:sp>
          <p:nvSpPr>
            <p:cNvPr id="17" name="Oval 16"/>
            <p:cNvSpPr/>
            <p:nvPr/>
          </p:nvSpPr>
          <p:spPr>
            <a:xfrm>
              <a:off x="3552604" y="1671777"/>
              <a:ext cx="281353" cy="349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5144604" y="1664527"/>
              <a:ext cx="281353" cy="349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76919" y="974973"/>
              <a:ext cx="3693920" cy="369332"/>
            </a:xfrm>
            <a:prstGeom prst="rect">
              <a:avLst/>
            </a:prstGeom>
            <a:noFill/>
          </p:spPr>
          <p:txBody>
            <a:bodyPr wrap="square" rtlCol="0">
              <a:spAutoFit/>
            </a:bodyPr>
            <a:lstStyle/>
            <a:p>
              <a:r>
                <a:rPr lang="en-GB" dirty="0"/>
                <a:t>As a function of angle:</a:t>
              </a:r>
            </a:p>
          </p:txBody>
        </p:sp>
      </p:grpSp>
      <p:sp>
        <p:nvSpPr>
          <p:cNvPr id="20" name="Title 1"/>
          <p:cNvSpPr txBox="1">
            <a:spLocks/>
          </p:cNvSpPr>
          <p:nvPr/>
        </p:nvSpPr>
        <p:spPr bwMode="auto">
          <a:xfrm>
            <a:off x="-8281" y="-16685"/>
            <a:ext cx="10648572" cy="795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pPr algn="l"/>
            <a:r>
              <a:rPr lang="en-GB" sz="3600" kern="0" dirty="0">
                <a:solidFill>
                  <a:srgbClr val="002060"/>
                </a:solidFill>
              </a:rPr>
              <a:t>What is Reflectivity? The Specular Condition</a:t>
            </a:r>
          </a:p>
        </p:txBody>
      </p:sp>
      <p:sp>
        <p:nvSpPr>
          <p:cNvPr id="22" name="TextBox 21"/>
          <p:cNvSpPr txBox="1"/>
          <p:nvPr/>
        </p:nvSpPr>
        <p:spPr>
          <a:xfrm>
            <a:off x="1743810" y="3094443"/>
            <a:ext cx="7702061" cy="646331"/>
          </a:xfrm>
          <a:prstGeom prst="rect">
            <a:avLst/>
          </a:prstGeom>
          <a:noFill/>
        </p:spPr>
        <p:txBody>
          <a:bodyPr wrap="square" rtlCol="0">
            <a:spAutoFit/>
          </a:bodyPr>
          <a:lstStyle/>
          <a:p>
            <a:r>
              <a:rPr lang="en-GB" dirty="0"/>
              <a:t>First part of the law of reflection: </a:t>
            </a:r>
          </a:p>
          <a:p>
            <a:r>
              <a:rPr lang="en-GB" b="1" dirty="0">
                <a:solidFill>
                  <a:srgbClr val="6600FF"/>
                </a:solidFill>
              </a:rPr>
              <a:t>The angle of incidence (</a:t>
            </a:r>
            <a:r>
              <a:rPr lang="el-GR" b="1" i="1" dirty="0">
                <a:solidFill>
                  <a:srgbClr val="6600FF"/>
                </a:solidFill>
              </a:rPr>
              <a:t>α</a:t>
            </a:r>
            <a:r>
              <a:rPr lang="en-GB" b="1" i="1" baseline="-25000" dirty="0">
                <a:solidFill>
                  <a:srgbClr val="6600FF"/>
                </a:solidFill>
              </a:rPr>
              <a:t>i</a:t>
            </a:r>
            <a:r>
              <a:rPr lang="en-GB" b="1" dirty="0">
                <a:solidFill>
                  <a:srgbClr val="6600FF"/>
                </a:solidFill>
              </a:rPr>
              <a:t>) equals the angle of reflection (</a:t>
            </a:r>
            <a:r>
              <a:rPr lang="el-GR" b="1" i="1" dirty="0">
                <a:solidFill>
                  <a:srgbClr val="6600FF"/>
                </a:solidFill>
              </a:rPr>
              <a:t>α</a:t>
            </a:r>
            <a:r>
              <a:rPr lang="en-GB" b="1" i="1" baseline="-25000" dirty="0">
                <a:solidFill>
                  <a:srgbClr val="6600FF"/>
                </a:solidFill>
              </a:rPr>
              <a:t>r</a:t>
            </a:r>
            <a:r>
              <a:rPr lang="en-GB" b="1" dirty="0">
                <a:solidFill>
                  <a:srgbClr val="6600FF"/>
                </a:solidFill>
              </a:rPr>
              <a:t>).</a:t>
            </a:r>
          </a:p>
        </p:txBody>
      </p:sp>
      <p:grpSp>
        <p:nvGrpSpPr>
          <p:cNvPr id="23" name="Group 22"/>
          <p:cNvGrpSpPr/>
          <p:nvPr/>
        </p:nvGrpSpPr>
        <p:grpSpPr>
          <a:xfrm>
            <a:off x="5173961" y="3874358"/>
            <a:ext cx="5397391" cy="792697"/>
            <a:chOff x="3670790" y="4596986"/>
            <a:chExt cx="5397391" cy="1047677"/>
          </a:xfrm>
        </p:grpSpPr>
        <mc:AlternateContent xmlns:mc="http://schemas.openxmlformats.org/markup-compatibility/2006" xmlns:a14="http://schemas.microsoft.com/office/drawing/2010/main">
          <mc:Choice Requires="a14">
            <p:sp>
              <p:nvSpPr>
                <p:cNvPr id="24" name="TextBox 23"/>
                <p:cNvSpPr txBox="1"/>
                <p:nvPr/>
              </p:nvSpPr>
              <p:spPr>
                <a:xfrm>
                  <a:off x="3859824" y="4667323"/>
                  <a:ext cx="1556238" cy="732198"/>
                </a:xfrm>
                <a:prstGeom prst="rect">
                  <a:avLst/>
                </a:prstGeom>
                <a:noFill/>
              </p:spPr>
              <p:txBody>
                <a:bodyPr wrap="square" lIns="0" tIns="0" rIns="0" bIns="0" rtlCol="0">
                  <a:spAutoFit/>
                </a:bodyPr>
                <a:lstStyle/>
                <a:p>
                  <a14:m>
                    <m:oMath xmlns:m="http://schemas.openxmlformats.org/officeDocument/2006/math">
                      <m:sSub>
                        <m:sSubPr>
                          <m:ctrlPr>
                            <a:rPr lang="en-GB" sz="3600" i="1">
                              <a:latin typeface="Cambria Math" panose="02040503050406030204" pitchFamily="18" charset="0"/>
                              <a:ea typeface="Cambria Math" panose="02040503050406030204" pitchFamily="18" charset="0"/>
                            </a:rPr>
                          </m:ctrlPr>
                        </m:sSubPr>
                        <m:e>
                          <m:r>
                            <a:rPr lang="en-GB" sz="3600" i="1">
                              <a:latin typeface="Cambria Math" panose="02040503050406030204" pitchFamily="18" charset="0"/>
                              <a:ea typeface="Cambria Math" panose="02040503050406030204" pitchFamily="18" charset="0"/>
                            </a:rPr>
                            <m:t>𝛼</m:t>
                          </m:r>
                        </m:e>
                        <m:sub>
                          <m:r>
                            <a:rPr lang="en-GB" sz="3600" i="1">
                              <a:latin typeface="Cambria Math" panose="02040503050406030204" pitchFamily="18" charset="0"/>
                              <a:ea typeface="Cambria Math" panose="02040503050406030204" pitchFamily="18" charset="0"/>
                            </a:rPr>
                            <m:t>𝑖</m:t>
                          </m:r>
                        </m:sub>
                      </m:sSub>
                    </m:oMath>
                  </a14:m>
                  <a:r>
                    <a:rPr lang="en-GB" sz="3600" dirty="0"/>
                    <a:t>=</a:t>
                  </a:r>
                  <a14:m>
                    <m:oMath xmlns:m="http://schemas.openxmlformats.org/officeDocument/2006/math">
                      <m:sSub>
                        <m:sSubPr>
                          <m:ctrlPr>
                            <a:rPr lang="en-GB" sz="3600" i="1">
                              <a:latin typeface="Cambria Math" panose="02040503050406030204" pitchFamily="18" charset="0"/>
                              <a:ea typeface="Cambria Math" panose="02040503050406030204" pitchFamily="18" charset="0"/>
                            </a:rPr>
                          </m:ctrlPr>
                        </m:sSubPr>
                        <m:e>
                          <m:r>
                            <a:rPr lang="en-GB" sz="3600" i="1">
                              <a:latin typeface="Cambria Math" panose="02040503050406030204" pitchFamily="18" charset="0"/>
                              <a:ea typeface="Cambria Math" panose="02040503050406030204" pitchFamily="18" charset="0"/>
                            </a:rPr>
                            <m:t>𝛼</m:t>
                          </m:r>
                        </m:e>
                        <m:sub>
                          <m:r>
                            <a:rPr lang="en-GB" sz="3600" i="1">
                              <a:latin typeface="Cambria Math" panose="02040503050406030204" pitchFamily="18" charset="0"/>
                              <a:ea typeface="Cambria Math" panose="02040503050406030204" pitchFamily="18" charset="0"/>
                            </a:rPr>
                            <m:t>𝑟</m:t>
                          </m:r>
                        </m:sub>
                      </m:sSub>
                    </m:oMath>
                  </a14:m>
                  <a:endParaRPr lang="en-GB" sz="36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859824" y="4667323"/>
                  <a:ext cx="1556238" cy="732198"/>
                </a:xfrm>
                <a:prstGeom prst="rect">
                  <a:avLst/>
                </a:prstGeom>
                <a:blipFill>
                  <a:blip r:embed="rId2"/>
                  <a:stretch>
                    <a:fillRect t="-25275" b="-49451"/>
                  </a:stretch>
                </a:blipFill>
              </p:spPr>
              <p:txBody>
                <a:bodyPr/>
                <a:lstStyle/>
                <a:p>
                  <a:r>
                    <a:rPr lang="en-GB">
                      <a:noFill/>
                    </a:rPr>
                    <a:t> </a:t>
                  </a:r>
                </a:p>
              </p:txBody>
            </p:sp>
          </mc:Fallback>
        </mc:AlternateContent>
        <p:sp>
          <p:nvSpPr>
            <p:cNvPr id="25" name="TextBox 24"/>
            <p:cNvSpPr txBox="1"/>
            <p:nvPr/>
          </p:nvSpPr>
          <p:spPr>
            <a:xfrm>
              <a:off x="5727104" y="4943841"/>
              <a:ext cx="3341077" cy="406777"/>
            </a:xfrm>
            <a:prstGeom prst="rect">
              <a:avLst/>
            </a:prstGeom>
            <a:noFill/>
          </p:spPr>
          <p:txBody>
            <a:bodyPr wrap="square" rtlCol="0">
              <a:spAutoFit/>
            </a:bodyPr>
            <a:lstStyle/>
            <a:p>
              <a:endParaRPr lang="en-GB" sz="1400" dirty="0"/>
            </a:p>
          </p:txBody>
        </p:sp>
        <p:sp>
          <p:nvSpPr>
            <p:cNvPr id="26" name="Rectangle 25"/>
            <p:cNvSpPr/>
            <p:nvPr/>
          </p:nvSpPr>
          <p:spPr>
            <a:xfrm>
              <a:off x="3670790" y="4596986"/>
              <a:ext cx="1692519" cy="10476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712390" y="4876758"/>
              <a:ext cx="844061" cy="488132"/>
            </a:xfrm>
            <a:prstGeom prst="rect">
              <a:avLst/>
            </a:prstGeom>
            <a:noFill/>
          </p:spPr>
          <p:txBody>
            <a:bodyPr wrap="square" rtlCol="0">
              <a:spAutoFit/>
            </a:bodyPr>
            <a:lstStyle/>
            <a:p>
              <a:r>
                <a:rPr lang="en-GB" dirty="0" err="1"/>
                <a:t>Equ</a:t>
              </a:r>
              <a:r>
                <a:rPr lang="en-GB" dirty="0"/>
                <a:t>: 1</a:t>
              </a:r>
            </a:p>
          </p:txBody>
        </p:sp>
      </p:grpSp>
      <p:sp>
        <p:nvSpPr>
          <p:cNvPr id="28" name="TextBox 27"/>
          <p:cNvSpPr txBox="1"/>
          <p:nvPr/>
        </p:nvSpPr>
        <p:spPr>
          <a:xfrm>
            <a:off x="1787228" y="4863015"/>
            <a:ext cx="9314881" cy="923330"/>
          </a:xfrm>
          <a:prstGeom prst="rect">
            <a:avLst/>
          </a:prstGeom>
          <a:noFill/>
        </p:spPr>
        <p:txBody>
          <a:bodyPr wrap="square" rtlCol="0">
            <a:spAutoFit/>
          </a:bodyPr>
          <a:lstStyle/>
          <a:p>
            <a:r>
              <a:rPr lang="en-GB" dirty="0"/>
              <a:t>Second  part of the law of reflection: </a:t>
            </a:r>
          </a:p>
          <a:p>
            <a:r>
              <a:rPr lang="en-GB" b="1" dirty="0">
                <a:solidFill>
                  <a:srgbClr val="6600FF"/>
                </a:solidFill>
              </a:rPr>
              <a:t>The incident ray, the perpendicular normal and the reflected ray all lie in a plane, called the plane of incidence.</a:t>
            </a:r>
          </a:p>
        </p:txBody>
      </p:sp>
      <p:sp>
        <p:nvSpPr>
          <p:cNvPr id="29" name="TextBox 28"/>
          <p:cNvSpPr txBox="1"/>
          <p:nvPr/>
        </p:nvSpPr>
        <p:spPr>
          <a:xfrm>
            <a:off x="5270270" y="1249187"/>
            <a:ext cx="2109410" cy="261610"/>
          </a:xfrm>
          <a:prstGeom prst="rect">
            <a:avLst/>
          </a:prstGeom>
          <a:noFill/>
        </p:spPr>
        <p:txBody>
          <a:bodyPr wrap="square" rtlCol="0">
            <a:spAutoFit/>
          </a:bodyPr>
          <a:lstStyle/>
          <a:p>
            <a:r>
              <a:rPr lang="en-GB" sz="1100" dirty="0"/>
              <a:t>Perpendicular normal</a:t>
            </a:r>
          </a:p>
        </p:txBody>
      </p:sp>
      <p:sp>
        <p:nvSpPr>
          <p:cNvPr id="31" name="TextBox 30"/>
          <p:cNvSpPr txBox="1"/>
          <p:nvPr/>
        </p:nvSpPr>
        <p:spPr>
          <a:xfrm>
            <a:off x="1524001" y="6488668"/>
            <a:ext cx="1793631" cy="369332"/>
          </a:xfrm>
          <a:prstGeom prst="rect">
            <a:avLst/>
          </a:prstGeom>
          <a:noFill/>
        </p:spPr>
        <p:txBody>
          <a:bodyPr wrap="square" rtlCol="0">
            <a:spAutoFit/>
          </a:bodyPr>
          <a:lstStyle/>
          <a:p>
            <a:r>
              <a:rPr lang="en-GB" dirty="0"/>
              <a:t>Hecht: Optics</a:t>
            </a:r>
          </a:p>
        </p:txBody>
      </p:sp>
      <p:pic>
        <p:nvPicPr>
          <p:cNvPr id="33" name="Picture 32"/>
          <p:cNvPicPr>
            <a:picLocks noChangeAspect="1"/>
          </p:cNvPicPr>
          <p:nvPr/>
        </p:nvPicPr>
        <p:blipFill>
          <a:blip r:embed="rId3"/>
          <a:stretch>
            <a:fillRect/>
          </a:stretch>
        </p:blipFill>
        <p:spPr>
          <a:xfrm>
            <a:off x="9037025" y="2827811"/>
            <a:ext cx="2616367" cy="2093094"/>
          </a:xfrm>
          <a:prstGeom prst="rect">
            <a:avLst/>
          </a:prstGeom>
        </p:spPr>
      </p:pic>
      <p:sp>
        <p:nvSpPr>
          <p:cNvPr id="2" name="Slide Number Placeholder 1">
            <a:extLst>
              <a:ext uri="{FF2B5EF4-FFF2-40B4-BE49-F238E27FC236}">
                <a16:creationId xmlns:a16="http://schemas.microsoft.com/office/drawing/2014/main" id="{307DEB2F-7777-42B1-BE15-D25464FDFBC8}"/>
              </a:ext>
            </a:extLst>
          </p:cNvPr>
          <p:cNvSpPr>
            <a:spLocks noGrp="1"/>
          </p:cNvSpPr>
          <p:nvPr>
            <p:ph type="sldNum" sz="quarter" idx="12"/>
          </p:nvPr>
        </p:nvSpPr>
        <p:spPr>
          <a:xfrm>
            <a:off x="9448800" y="6481163"/>
            <a:ext cx="2743200" cy="365125"/>
          </a:xfrm>
        </p:spPr>
        <p:txBody>
          <a:bodyPr/>
          <a:lstStyle/>
          <a:p>
            <a:fld id="{BBAAB195-B577-5546-8349-9DDA93B6129E}" type="slidenum">
              <a:rPr lang="en-US" sz="1800" smtClean="0">
                <a:solidFill>
                  <a:srgbClr val="002060"/>
                </a:solidFill>
              </a:rPr>
              <a:t>8</a:t>
            </a:fld>
            <a:endParaRPr lang="en-US" sz="1800" dirty="0">
              <a:solidFill>
                <a:srgbClr val="002060"/>
              </a:solidFill>
            </a:endParaRPr>
          </a:p>
        </p:txBody>
      </p:sp>
      <p:sp>
        <p:nvSpPr>
          <p:cNvPr id="3" name="TextBox 2">
            <a:extLst>
              <a:ext uri="{FF2B5EF4-FFF2-40B4-BE49-F238E27FC236}">
                <a16:creationId xmlns:a16="http://schemas.microsoft.com/office/drawing/2014/main" id="{6E47E1F4-4658-BD7E-E592-CD546FBD301D}"/>
              </a:ext>
            </a:extLst>
          </p:cNvPr>
          <p:cNvSpPr txBox="1"/>
          <p:nvPr/>
        </p:nvSpPr>
        <p:spPr>
          <a:xfrm>
            <a:off x="3722324" y="6147447"/>
            <a:ext cx="7259782" cy="369332"/>
          </a:xfrm>
          <a:prstGeom prst="rect">
            <a:avLst/>
          </a:prstGeom>
          <a:noFill/>
        </p:spPr>
        <p:txBody>
          <a:bodyPr wrap="square" rtlCol="0">
            <a:spAutoFit/>
          </a:bodyPr>
          <a:lstStyle/>
          <a:p>
            <a:r>
              <a:rPr lang="en-GB" dirty="0"/>
              <a:t>This is often called the </a:t>
            </a:r>
            <a:r>
              <a:rPr lang="el-GR" dirty="0"/>
              <a:t>θ</a:t>
            </a:r>
            <a:r>
              <a:rPr lang="en-GB" dirty="0"/>
              <a:t>/2</a:t>
            </a:r>
            <a:r>
              <a:rPr lang="el-GR" dirty="0"/>
              <a:t>θ</a:t>
            </a:r>
            <a:r>
              <a:rPr lang="en-GB" dirty="0"/>
              <a:t>, Omega/Theta or specular condition</a:t>
            </a:r>
          </a:p>
        </p:txBody>
      </p:sp>
    </p:spTree>
    <p:extLst>
      <p:ext uri="{BB962C8B-B14F-4D97-AF65-F5344CB8AC3E}">
        <p14:creationId xmlns:p14="http://schemas.microsoft.com/office/powerpoint/2010/main" val="25204720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B574-46C9-464C-BE67-C40A70D07CA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00AD17F-C847-44CA-A842-24FA83FCB5BA}"/>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3DA307D-BC4F-43F7-A8B3-B27B7D9D6820}"/>
              </a:ext>
            </a:extLst>
          </p:cNvPr>
          <p:cNvSpPr>
            <a:spLocks noGrp="1"/>
          </p:cNvSpPr>
          <p:nvPr>
            <p:ph sz="half" idx="2"/>
          </p:nvPr>
        </p:nvSpPr>
        <p:spPr/>
        <p:txBody>
          <a:bodyPr/>
          <a:lstStyle/>
          <a:p>
            <a:endParaRPr lang="en-GB"/>
          </a:p>
        </p:txBody>
      </p:sp>
      <p:sp>
        <p:nvSpPr>
          <p:cNvPr id="5" name="Slide Number Placeholder 4">
            <a:extLst>
              <a:ext uri="{FF2B5EF4-FFF2-40B4-BE49-F238E27FC236}">
                <a16:creationId xmlns:a16="http://schemas.microsoft.com/office/drawing/2014/main" id="{DA50EC9F-FB55-4F99-A511-F4AC98E0A363}"/>
              </a:ext>
            </a:extLst>
          </p:cNvPr>
          <p:cNvSpPr>
            <a:spLocks noGrp="1"/>
          </p:cNvSpPr>
          <p:nvPr>
            <p:ph type="sldNum" sz="quarter" idx="12"/>
          </p:nvPr>
        </p:nvSpPr>
        <p:spPr/>
        <p:txBody>
          <a:bodyPr/>
          <a:lstStyle/>
          <a:p>
            <a:fld id="{BBAAB195-B577-5546-8349-9DDA93B6129E}" type="slidenum">
              <a:rPr lang="en-US" smtClean="0"/>
              <a:t>80</a:t>
            </a:fld>
            <a:endParaRPr lang="en-US"/>
          </a:p>
        </p:txBody>
      </p:sp>
    </p:spTree>
    <p:extLst>
      <p:ext uri="{BB962C8B-B14F-4D97-AF65-F5344CB8AC3E}">
        <p14:creationId xmlns:p14="http://schemas.microsoft.com/office/powerpoint/2010/main" val="32518745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B5BA-C3CF-4E3C-8E04-70F6054A0E1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0CEC0BB-9E8D-4762-A89B-276F64118F38}"/>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0A1FA39F-B8E7-44AE-8822-B6BEDD93526D}"/>
              </a:ext>
            </a:extLst>
          </p:cNvPr>
          <p:cNvSpPr>
            <a:spLocks noGrp="1"/>
          </p:cNvSpPr>
          <p:nvPr>
            <p:ph sz="half" idx="2"/>
          </p:nvPr>
        </p:nvSpPr>
        <p:spPr/>
        <p:txBody>
          <a:bodyPr/>
          <a:lstStyle/>
          <a:p>
            <a:endParaRPr lang="en-GB"/>
          </a:p>
        </p:txBody>
      </p:sp>
      <p:sp>
        <p:nvSpPr>
          <p:cNvPr id="5" name="Slide Number Placeholder 4">
            <a:extLst>
              <a:ext uri="{FF2B5EF4-FFF2-40B4-BE49-F238E27FC236}">
                <a16:creationId xmlns:a16="http://schemas.microsoft.com/office/drawing/2014/main" id="{5488D476-3940-408D-A55C-E46095254E09}"/>
              </a:ext>
            </a:extLst>
          </p:cNvPr>
          <p:cNvSpPr>
            <a:spLocks noGrp="1"/>
          </p:cNvSpPr>
          <p:nvPr>
            <p:ph type="sldNum" sz="quarter" idx="12"/>
          </p:nvPr>
        </p:nvSpPr>
        <p:spPr/>
        <p:txBody>
          <a:bodyPr/>
          <a:lstStyle/>
          <a:p>
            <a:fld id="{BBAAB195-B577-5546-8349-9DDA93B6129E}" type="slidenum">
              <a:rPr lang="en-US" smtClean="0"/>
              <a:t>81</a:t>
            </a:fld>
            <a:endParaRPr lang="en-US"/>
          </a:p>
        </p:txBody>
      </p:sp>
    </p:spTree>
    <p:extLst>
      <p:ext uri="{BB962C8B-B14F-4D97-AF65-F5344CB8AC3E}">
        <p14:creationId xmlns:p14="http://schemas.microsoft.com/office/powerpoint/2010/main" val="730854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CF47-C5CE-47FB-A498-4307BBA6EEE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B0A9119-AA2F-4589-995B-EBC3C8D2F9B0}"/>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C464C22-4CC2-4FBC-A809-7777D0361F02}"/>
              </a:ext>
            </a:extLst>
          </p:cNvPr>
          <p:cNvSpPr>
            <a:spLocks noGrp="1"/>
          </p:cNvSpPr>
          <p:nvPr>
            <p:ph sz="half" idx="2"/>
          </p:nvPr>
        </p:nvSpPr>
        <p:spPr/>
        <p:txBody>
          <a:bodyPr/>
          <a:lstStyle/>
          <a:p>
            <a:endParaRPr lang="en-GB"/>
          </a:p>
        </p:txBody>
      </p:sp>
      <p:sp>
        <p:nvSpPr>
          <p:cNvPr id="5" name="Slide Number Placeholder 4">
            <a:extLst>
              <a:ext uri="{FF2B5EF4-FFF2-40B4-BE49-F238E27FC236}">
                <a16:creationId xmlns:a16="http://schemas.microsoft.com/office/drawing/2014/main" id="{45703272-26CC-440B-A5A5-9BD5CBEA86C0}"/>
              </a:ext>
            </a:extLst>
          </p:cNvPr>
          <p:cNvSpPr>
            <a:spLocks noGrp="1"/>
          </p:cNvSpPr>
          <p:nvPr>
            <p:ph type="sldNum" sz="quarter" idx="12"/>
          </p:nvPr>
        </p:nvSpPr>
        <p:spPr/>
        <p:txBody>
          <a:bodyPr/>
          <a:lstStyle/>
          <a:p>
            <a:fld id="{BBAAB195-B577-5546-8349-9DDA93B6129E}" type="slidenum">
              <a:rPr lang="en-US" smtClean="0"/>
              <a:t>82</a:t>
            </a:fld>
            <a:endParaRPr lang="en-US"/>
          </a:p>
        </p:txBody>
      </p:sp>
    </p:spTree>
    <p:extLst>
      <p:ext uri="{BB962C8B-B14F-4D97-AF65-F5344CB8AC3E}">
        <p14:creationId xmlns:p14="http://schemas.microsoft.com/office/powerpoint/2010/main" val="35446287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B614-CC05-4C1F-BB72-52D5C0F96B4A}"/>
              </a:ext>
            </a:extLst>
          </p:cNvPr>
          <p:cNvSpPr>
            <a:spLocks noGrp="1"/>
          </p:cNvSpPr>
          <p:nvPr>
            <p:ph type="title"/>
          </p:nvPr>
        </p:nvSpPr>
        <p:spPr/>
        <p:txBody>
          <a:bodyPr/>
          <a:lstStyle/>
          <a:p>
            <a:r>
              <a:rPr lang="en-GB" dirty="0"/>
              <a:t>Appendices </a:t>
            </a:r>
          </a:p>
        </p:txBody>
      </p:sp>
      <p:sp>
        <p:nvSpPr>
          <p:cNvPr id="3" name="Content Placeholder 2">
            <a:extLst>
              <a:ext uri="{FF2B5EF4-FFF2-40B4-BE49-F238E27FC236}">
                <a16:creationId xmlns:a16="http://schemas.microsoft.com/office/drawing/2014/main" id="{A9F2C9CD-4AF8-4555-B747-936017E6026E}"/>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AE7579B6-813B-4748-AFD7-B73F025C71BC}"/>
              </a:ext>
            </a:extLst>
          </p:cNvPr>
          <p:cNvSpPr>
            <a:spLocks noGrp="1"/>
          </p:cNvSpPr>
          <p:nvPr>
            <p:ph sz="half" idx="2"/>
          </p:nvPr>
        </p:nvSpPr>
        <p:spPr/>
        <p:txBody>
          <a:bodyPr/>
          <a:lstStyle/>
          <a:p>
            <a:endParaRPr lang="en-GB"/>
          </a:p>
        </p:txBody>
      </p:sp>
      <p:sp>
        <p:nvSpPr>
          <p:cNvPr id="5" name="Slide Number Placeholder 4">
            <a:extLst>
              <a:ext uri="{FF2B5EF4-FFF2-40B4-BE49-F238E27FC236}">
                <a16:creationId xmlns:a16="http://schemas.microsoft.com/office/drawing/2014/main" id="{194D3308-E8EF-4888-A12D-C2CCD74C3E4E}"/>
              </a:ext>
            </a:extLst>
          </p:cNvPr>
          <p:cNvSpPr>
            <a:spLocks noGrp="1"/>
          </p:cNvSpPr>
          <p:nvPr>
            <p:ph type="sldNum" sz="quarter" idx="12"/>
          </p:nvPr>
        </p:nvSpPr>
        <p:spPr/>
        <p:txBody>
          <a:bodyPr/>
          <a:lstStyle/>
          <a:p>
            <a:fld id="{BBAAB195-B577-5546-8349-9DDA93B6129E}" type="slidenum">
              <a:rPr lang="en-US" smtClean="0"/>
              <a:t>83</a:t>
            </a:fld>
            <a:endParaRPr lang="en-US"/>
          </a:p>
        </p:txBody>
      </p:sp>
    </p:spTree>
    <p:extLst>
      <p:ext uri="{BB962C8B-B14F-4D97-AF65-F5344CB8AC3E}">
        <p14:creationId xmlns:p14="http://schemas.microsoft.com/office/powerpoint/2010/main" val="1272666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0" y="1"/>
            <a:ext cx="8229600" cy="885825"/>
          </a:xfrm>
        </p:spPr>
        <p:txBody>
          <a:bodyPr/>
          <a:lstStyle/>
          <a:p>
            <a:r>
              <a:rPr lang="en-GB" dirty="0">
                <a:solidFill>
                  <a:srgbClr val="002060"/>
                </a:solidFill>
              </a:rPr>
              <a:t>Software</a:t>
            </a:r>
          </a:p>
        </p:txBody>
      </p:sp>
      <p:sp>
        <p:nvSpPr>
          <p:cNvPr id="3" name="Content Placeholder 2"/>
          <p:cNvSpPr>
            <a:spLocks noGrp="1"/>
          </p:cNvSpPr>
          <p:nvPr>
            <p:ph idx="1"/>
          </p:nvPr>
        </p:nvSpPr>
        <p:spPr>
          <a:xfrm>
            <a:off x="1704975" y="781050"/>
            <a:ext cx="8839200" cy="5562600"/>
          </a:xfrm>
        </p:spPr>
        <p:txBody>
          <a:bodyPr/>
          <a:lstStyle/>
          <a:p>
            <a:r>
              <a:rPr lang="en-GB" sz="1600" dirty="0"/>
              <a:t>There are lots of different packages out there, we recommend the following because they are supported to some greater or lesser extent</a:t>
            </a:r>
          </a:p>
          <a:p>
            <a:endParaRPr lang="en-GB" sz="1600" dirty="0"/>
          </a:p>
          <a:p>
            <a:r>
              <a:rPr lang="en-GB" sz="1400" b="1" dirty="0" err="1"/>
              <a:t>GenX</a:t>
            </a:r>
            <a:r>
              <a:rPr lang="en-GB" sz="1400" b="1" dirty="0"/>
              <a:t>:</a:t>
            </a:r>
            <a:r>
              <a:rPr lang="en-GB" sz="1400" dirty="0"/>
              <a:t> Can fit Soft X-rays, Cu K alpha X-rays, NR, PNR and PA using a very efficient genetic algorithm for both magnetic and biological systems. I recommend starting here. </a:t>
            </a:r>
            <a:r>
              <a:rPr lang="en-GB" sz="1400" dirty="0">
                <a:hlinkClick r:id="rId2"/>
              </a:rPr>
              <a:t>http://genx.sourceforge.net/</a:t>
            </a:r>
            <a:r>
              <a:rPr lang="en-GB" sz="1400" dirty="0"/>
              <a:t> </a:t>
            </a:r>
          </a:p>
          <a:p>
            <a:endParaRPr lang="en-GB" sz="1400" dirty="0"/>
          </a:p>
          <a:p>
            <a:r>
              <a:rPr lang="en-GB" sz="1400" b="1" dirty="0" err="1"/>
              <a:t>RasCAL</a:t>
            </a:r>
            <a:r>
              <a:rPr lang="en-GB" sz="1400" b="1" dirty="0"/>
              <a:t>:</a:t>
            </a:r>
            <a:r>
              <a:rPr lang="en-GB" sz="1400" dirty="0"/>
              <a:t> Optimised for biological data sets. Now has bootstrapping and Bayesian data analysis and fitting routines. Requires </a:t>
            </a:r>
            <a:r>
              <a:rPr lang="en-GB" sz="1400" dirty="0" err="1"/>
              <a:t>Matlab</a:t>
            </a:r>
            <a:r>
              <a:rPr lang="en-GB" sz="1400" dirty="0"/>
              <a:t>. </a:t>
            </a:r>
            <a:r>
              <a:rPr lang="en-GB" sz="1400" dirty="0">
                <a:hlinkClick r:id="rId3"/>
              </a:rPr>
              <a:t>http://sourceforge.net/projects/rscl/</a:t>
            </a:r>
            <a:endParaRPr lang="en-GB" sz="1400" dirty="0"/>
          </a:p>
          <a:p>
            <a:endParaRPr lang="en-GB" sz="1400" dirty="0"/>
          </a:p>
          <a:p>
            <a:r>
              <a:rPr lang="en-GB" sz="1400" b="1" dirty="0"/>
              <a:t>Ref1D and BUMPS</a:t>
            </a:r>
            <a:r>
              <a:rPr lang="en-GB" sz="1400" dirty="0"/>
              <a:t>: (NR/PNR/PA) for when layer models simply won’t do and you need Bayesian fitting and analysis. (Warning can be very difficult to get working.) </a:t>
            </a:r>
            <a:r>
              <a:rPr lang="en-GB" sz="1400" dirty="0">
                <a:hlinkClick r:id="rId4"/>
              </a:rPr>
              <a:t>http://www.reflectometry.org/</a:t>
            </a:r>
            <a:endParaRPr lang="en-GB" sz="1400" dirty="0"/>
          </a:p>
          <a:p>
            <a:endParaRPr lang="en-GB" sz="1400" dirty="0"/>
          </a:p>
          <a:p>
            <a:r>
              <a:rPr lang="en-GB" sz="1600" dirty="0" err="1"/>
              <a:t>Motofit</a:t>
            </a:r>
            <a:r>
              <a:rPr lang="en-GB" sz="1600" dirty="0"/>
              <a:t>/</a:t>
            </a:r>
            <a:r>
              <a:rPr lang="en-GB" sz="1600" dirty="0" err="1"/>
              <a:t>ref_nx</a:t>
            </a:r>
            <a:r>
              <a:rPr lang="en-GB" sz="1600" dirty="0"/>
              <a:t>: A package that aids the simultaneous </a:t>
            </a:r>
            <a:r>
              <a:rPr lang="en-GB" sz="1600" dirty="0">
                <a:hlinkClick r:id="rId5" tooltip="Least squares"/>
              </a:rPr>
              <a:t>least squares</a:t>
            </a:r>
            <a:r>
              <a:rPr lang="en-GB" sz="1600" dirty="0"/>
              <a:t> fitting of multiple-contrast specular X-ray and neutron reflectivity data – needs IGOR but that’s free. </a:t>
            </a:r>
            <a:r>
              <a:rPr lang="en-GB" sz="1600" dirty="0">
                <a:hlinkClick r:id="rId6"/>
              </a:rPr>
              <a:t>http://motofit.sourceforge.net/wiki/index.php/Main_Page</a:t>
            </a:r>
            <a:endParaRPr lang="en-GB" sz="1600" dirty="0"/>
          </a:p>
          <a:p>
            <a:endParaRPr lang="en-GB" sz="1600" dirty="0"/>
          </a:p>
          <a:p>
            <a:r>
              <a:rPr lang="en-GB" sz="1600" dirty="0"/>
              <a:t>Older Software includes things like XPOLLY, MULF and Parratt32 however they are not supported and tend to not work well on modern operating systems.</a:t>
            </a:r>
          </a:p>
        </p:txBody>
      </p:sp>
      <p:sp>
        <p:nvSpPr>
          <p:cNvPr id="4" name="Slide Number Placeholder 3">
            <a:extLst>
              <a:ext uri="{FF2B5EF4-FFF2-40B4-BE49-F238E27FC236}">
                <a16:creationId xmlns:a16="http://schemas.microsoft.com/office/drawing/2014/main" id="{F03D44F1-ED8E-470D-BDB4-F83FAFC300C0}"/>
              </a:ext>
            </a:extLst>
          </p:cNvPr>
          <p:cNvSpPr>
            <a:spLocks noGrp="1"/>
          </p:cNvSpPr>
          <p:nvPr>
            <p:ph type="sldNum" sz="quarter" idx="12"/>
          </p:nvPr>
        </p:nvSpPr>
        <p:spPr/>
        <p:txBody>
          <a:bodyPr/>
          <a:lstStyle/>
          <a:p>
            <a:fld id="{BBAAB195-B577-5546-8349-9DDA93B6129E}" type="slidenum">
              <a:rPr lang="en-US" smtClean="0"/>
              <a:t>84</a:t>
            </a:fld>
            <a:endParaRPr lang="en-US"/>
          </a:p>
        </p:txBody>
      </p:sp>
    </p:spTree>
    <p:extLst>
      <p:ext uri="{BB962C8B-B14F-4D97-AF65-F5344CB8AC3E}">
        <p14:creationId xmlns:p14="http://schemas.microsoft.com/office/powerpoint/2010/main" val="615121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0"/>
            <a:ext cx="9143999" cy="1143000"/>
          </a:xfrm>
        </p:spPr>
        <p:txBody>
          <a:bodyPr/>
          <a:lstStyle/>
          <a:p>
            <a:pPr algn="l"/>
            <a:r>
              <a:rPr lang="en-GB" sz="3600" dirty="0">
                <a:solidFill>
                  <a:srgbClr val="002060"/>
                </a:solidFill>
              </a:rPr>
              <a:t>Useful Websites:</a:t>
            </a:r>
          </a:p>
        </p:txBody>
      </p:sp>
      <p:sp>
        <p:nvSpPr>
          <p:cNvPr id="3" name="Content Placeholder 2"/>
          <p:cNvSpPr>
            <a:spLocks noGrp="1"/>
          </p:cNvSpPr>
          <p:nvPr>
            <p:ph idx="1"/>
          </p:nvPr>
        </p:nvSpPr>
        <p:spPr>
          <a:xfrm>
            <a:off x="1676400" y="1762125"/>
            <a:ext cx="8820151" cy="2971800"/>
          </a:xfrm>
        </p:spPr>
        <p:txBody>
          <a:bodyPr>
            <a:normAutofit fontScale="92500" lnSpcReduction="10000"/>
          </a:bodyPr>
          <a:lstStyle/>
          <a:p>
            <a:r>
              <a:rPr lang="en-GB" sz="1200" dirty="0"/>
              <a:t>NIST SLD calculator: </a:t>
            </a:r>
            <a:r>
              <a:rPr lang="en-GB" sz="1200" dirty="0">
                <a:hlinkClick r:id="rId2"/>
              </a:rPr>
              <a:t>http://www.ncnr.nist.gov/resources/activation/</a:t>
            </a:r>
            <a:r>
              <a:rPr lang="en-GB" sz="1200" dirty="0"/>
              <a:t>  (Neutron and x-ray scattering lengths)</a:t>
            </a:r>
          </a:p>
          <a:p>
            <a:endParaRPr lang="en-GB" sz="1200" dirty="0"/>
          </a:p>
          <a:p>
            <a:r>
              <a:rPr lang="en-GB" sz="1200" dirty="0"/>
              <a:t>NIST Table of scattering lengths and Cross sections: </a:t>
            </a:r>
            <a:r>
              <a:rPr lang="en-GB" sz="1200" dirty="0">
                <a:hlinkClick r:id="rId3"/>
              </a:rPr>
              <a:t>http://www.ncnr.nist.gov/resources/n-lengths/</a:t>
            </a:r>
            <a:endParaRPr lang="en-GB" sz="1200" dirty="0"/>
          </a:p>
          <a:p>
            <a:endParaRPr lang="en-GB" sz="1200" dirty="0"/>
          </a:p>
          <a:p>
            <a:r>
              <a:rPr lang="en-GB" sz="1200" dirty="0"/>
              <a:t>ISIS Biomolecular Scattering Length Density Calculator: </a:t>
            </a:r>
            <a:r>
              <a:rPr lang="en-GB" sz="1200" u="sng" dirty="0">
                <a:hlinkClick r:id="rId4"/>
              </a:rPr>
              <a:t>http://psldc.isis.rl.ac.uk/Psldc/</a:t>
            </a:r>
            <a:r>
              <a:rPr lang="en-GB" sz="1200" dirty="0"/>
              <a:t>  For all your protein and peptide SLD needs. Also has a manual explaining how this is done! </a:t>
            </a:r>
          </a:p>
          <a:p>
            <a:endParaRPr lang="en-GB" sz="1200" dirty="0"/>
          </a:p>
          <a:p>
            <a:r>
              <a:rPr lang="en-GB" sz="1200" dirty="0"/>
              <a:t>NIST Resources including SANS and NR calculators:  </a:t>
            </a:r>
            <a:r>
              <a:rPr lang="en-GB" sz="1200" dirty="0">
                <a:hlinkClick r:id="rId5"/>
              </a:rPr>
              <a:t>http://www.ncnr.nist.gov/resources/</a:t>
            </a:r>
            <a:endParaRPr lang="en-GB" sz="1200" dirty="0"/>
          </a:p>
          <a:p>
            <a:endParaRPr lang="en-GB" sz="1200" dirty="0"/>
          </a:p>
          <a:p>
            <a:r>
              <a:rPr lang="en-GB" sz="1200" dirty="0" err="1"/>
              <a:t>WebElements</a:t>
            </a:r>
            <a:r>
              <a:rPr lang="en-GB" sz="1200" dirty="0"/>
              <a:t>: </a:t>
            </a:r>
            <a:r>
              <a:rPr lang="en-GB" sz="1200" dirty="0">
                <a:hlinkClick r:id="rId6"/>
              </a:rPr>
              <a:t>http://www.webelements.com/</a:t>
            </a:r>
            <a:r>
              <a:rPr lang="en-GB" sz="1200" dirty="0"/>
              <a:t>   </a:t>
            </a:r>
            <a:r>
              <a:rPr lang="en-GB" sz="1000" dirty="0"/>
              <a:t>(Probably one of the most useful website on the web in my opinion)</a:t>
            </a:r>
          </a:p>
          <a:p>
            <a:endParaRPr lang="en-GB" sz="1200" dirty="0"/>
          </a:p>
          <a:p>
            <a:r>
              <a:rPr lang="en-GB" sz="1200" dirty="0"/>
              <a:t>X-ray interactions with Matter CXRO : </a:t>
            </a:r>
            <a:r>
              <a:rPr lang="en-GB" sz="1200" dirty="0">
                <a:hlinkClick r:id="rId7"/>
              </a:rPr>
              <a:t>http://henke.lbl.gov/optical_constants/</a:t>
            </a:r>
            <a:endParaRPr lang="en-GB" sz="1200" dirty="0"/>
          </a:p>
        </p:txBody>
      </p:sp>
      <p:pic>
        <p:nvPicPr>
          <p:cNvPr id="1126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0331" y="71438"/>
            <a:ext cx="3434458"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19276" y="1133475"/>
            <a:ext cx="4781550" cy="369332"/>
          </a:xfrm>
          <a:prstGeom prst="rect">
            <a:avLst/>
          </a:prstGeom>
          <a:noFill/>
        </p:spPr>
        <p:txBody>
          <a:bodyPr wrap="square" rtlCol="0">
            <a:spAutoFit/>
          </a:bodyPr>
          <a:lstStyle/>
          <a:p>
            <a:r>
              <a:rPr lang="en-GB" dirty="0"/>
              <a:t>Need to calculate SLD’s these will help:</a:t>
            </a:r>
          </a:p>
        </p:txBody>
      </p:sp>
      <p:pic>
        <p:nvPicPr>
          <p:cNvPr id="1126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19277" y="4843464"/>
            <a:ext cx="3890963" cy="158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19301" y="2562226"/>
            <a:ext cx="8410575" cy="600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04A817B1-E6F1-4B40-9FD5-49A9689A2F02}"/>
              </a:ext>
            </a:extLst>
          </p:cNvPr>
          <p:cNvSpPr>
            <a:spLocks noGrp="1"/>
          </p:cNvSpPr>
          <p:nvPr>
            <p:ph type="sldNum" sz="quarter" idx="12"/>
          </p:nvPr>
        </p:nvSpPr>
        <p:spPr/>
        <p:txBody>
          <a:bodyPr/>
          <a:lstStyle/>
          <a:p>
            <a:fld id="{BBAAB195-B577-5546-8349-9DDA93B6129E}" type="slidenum">
              <a:rPr lang="en-US" smtClean="0"/>
              <a:t>85</a:t>
            </a:fld>
            <a:endParaRPr lang="en-US"/>
          </a:p>
        </p:txBody>
      </p:sp>
    </p:spTree>
    <p:extLst>
      <p:ext uri="{BB962C8B-B14F-4D97-AF65-F5344CB8AC3E}">
        <p14:creationId xmlns:p14="http://schemas.microsoft.com/office/powerpoint/2010/main" val="40640935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
            <a:ext cx="9143999" cy="840509"/>
          </a:xfrm>
        </p:spPr>
        <p:txBody>
          <a:bodyPr/>
          <a:lstStyle/>
          <a:p>
            <a:r>
              <a:rPr lang="en-GB" sz="2400" dirty="0">
                <a:solidFill>
                  <a:srgbClr val="002060"/>
                </a:solidFill>
              </a:rPr>
              <a:t>How to Calculate a Nuclear Scattering Length Density (nSLD)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85926" y="923925"/>
                <a:ext cx="8753475" cy="4991100"/>
              </a:xfrm>
            </p:spPr>
            <p:txBody>
              <a:bodyPr>
                <a:normAutofit lnSpcReduction="10000"/>
              </a:bodyPr>
              <a:lstStyle/>
              <a:p>
                <a:pPr>
                  <a:lnSpc>
                    <a:spcPct val="90000"/>
                  </a:lnSpc>
                </a:pPr>
                <a:r>
                  <a:rPr lang="en-US" altLang="en-US" sz="1600" dirty="0"/>
                  <a:t>How do we calculate the SLD?</a:t>
                </a:r>
              </a:p>
              <a:p>
                <a:pPr marL="447675" lvl="1" indent="-85725"/>
                <a:r>
                  <a:rPr lang="en-US" altLang="en-US" sz="1600" dirty="0"/>
                  <a:t>Easiest method:  go to </a:t>
                </a:r>
                <a:r>
                  <a:rPr lang="en-US" altLang="en-US" sz="1600" dirty="0">
                    <a:solidFill>
                      <a:schemeClr val="accent2"/>
                    </a:solidFill>
                    <a:hlinkClick r:id="rId2"/>
                  </a:rPr>
                  <a:t>www.ncnr.nist.gov/resources/sldcalc.html</a:t>
                </a:r>
                <a:endParaRPr lang="en-US" altLang="en-US" sz="1600" dirty="0">
                  <a:solidFill>
                    <a:schemeClr val="accent2"/>
                  </a:solidFill>
                </a:endParaRPr>
              </a:p>
              <a:p>
                <a:pPr marL="447675" lvl="1" indent="-85725"/>
                <a:endParaRPr lang="en-US" altLang="en-US" sz="1600" dirty="0">
                  <a:solidFill>
                    <a:schemeClr val="accent2"/>
                  </a:solidFill>
                </a:endParaRPr>
              </a:p>
              <a:p>
                <a:pPr marL="47625" indent="-85725"/>
                <a:r>
                  <a:rPr lang="en-US" altLang="en-US" sz="1600" dirty="0"/>
                  <a:t>By hand: let us calculate the scattering length density for quartz – SiO</a:t>
                </a:r>
                <a:r>
                  <a:rPr lang="en-US" altLang="en-US" sz="1600" baseline="-25000" dirty="0"/>
                  <a:t>2</a:t>
                </a:r>
              </a:p>
              <a:p>
                <a:pPr marL="447675" lvl="1" indent="-85725"/>
                <a:endParaRPr lang="en-US" altLang="en-US" sz="1600" baseline="-25000" dirty="0"/>
              </a:p>
              <a:p>
                <a:pPr marL="447675" lvl="1" indent="-85725"/>
                <a:r>
                  <a:rPr lang="en-US" altLang="en-US" sz="1600" dirty="0"/>
                  <a:t>Density (</a:t>
                </a:r>
                <a14:m>
                  <m:oMath xmlns:m="http://schemas.openxmlformats.org/officeDocument/2006/math">
                    <m:r>
                      <a:rPr lang="en-GB" altLang="en-US" sz="1600" i="1">
                        <a:latin typeface="Cambria Math"/>
                        <a:ea typeface="Cambria Math"/>
                      </a:rPr>
                      <m:t>𝜌</m:t>
                    </m:r>
                  </m:oMath>
                </a14:m>
                <a:r>
                  <a:rPr lang="en-US" altLang="en-US" sz="1600" dirty="0"/>
                  <a:t>) of SiO</a:t>
                </a:r>
                <a:r>
                  <a:rPr lang="en-US" altLang="en-US" sz="1600" baseline="-25000" dirty="0"/>
                  <a:t>2</a:t>
                </a:r>
                <a:r>
                  <a:rPr lang="en-US" altLang="en-US" sz="1600" dirty="0"/>
                  <a:t> is 2.66 gm.cm</a:t>
                </a:r>
                <a:r>
                  <a:rPr lang="en-US" altLang="en-US" sz="1600" baseline="30000" dirty="0"/>
                  <a:t>-3</a:t>
                </a:r>
                <a:r>
                  <a:rPr lang="en-US" altLang="en-US" sz="1600" dirty="0"/>
                  <a:t>; Molecular weight (</a:t>
                </a:r>
                <a:r>
                  <a:rPr lang="en-US" altLang="en-US" sz="1600" i="1" dirty="0"/>
                  <a:t>M</a:t>
                </a:r>
                <a:r>
                  <a:rPr lang="en-US" altLang="en-US" sz="1600" dirty="0"/>
                  <a:t>) is 60.08 gm. mole</a:t>
                </a:r>
                <a:r>
                  <a:rPr lang="en-US" altLang="en-US" sz="1600" baseline="30000" dirty="0"/>
                  <a:t>-1</a:t>
                </a:r>
              </a:p>
              <a:p>
                <a:pPr marL="447675" lvl="1" indent="-85725"/>
                <a:endParaRPr lang="en-US" altLang="en-US" sz="1600" baseline="30000" dirty="0"/>
              </a:p>
              <a:p>
                <a:pPr marL="447675" lvl="1" indent="-85725"/>
                <a:r>
                  <a:rPr lang="en-US" altLang="en-US" sz="1600" dirty="0"/>
                  <a:t>Number of molecules per Å</a:t>
                </a:r>
                <a:r>
                  <a:rPr lang="en-US" altLang="en-US" sz="1600" baseline="30000" dirty="0"/>
                  <a:t>3</a:t>
                </a:r>
                <a:r>
                  <a:rPr lang="en-US" altLang="en-US" sz="1600" dirty="0"/>
                  <a:t> = </a:t>
                </a:r>
                <a:r>
                  <a:rPr lang="en-US" altLang="en-US" sz="1600" i="1" dirty="0"/>
                  <a:t>N </a:t>
                </a:r>
                <a:r>
                  <a:rPr lang="en-US" altLang="en-US" sz="1600" dirty="0"/>
                  <a:t>is given by: </a:t>
                </a:r>
              </a:p>
              <a:p>
                <a:pPr marL="447675" lvl="1" indent="-85725"/>
                <a:endParaRPr lang="en-US" altLang="en-US" sz="1000" dirty="0"/>
              </a:p>
              <a:p>
                <a:pPr marL="447675" lvl="1" indent="-85725">
                  <a:buNone/>
                </a:pPr>
                <a:r>
                  <a:rPr lang="en-GB" altLang="en-US" sz="1200" dirty="0"/>
                  <a:t>	   		</a:t>
                </a:r>
                <a:r>
                  <a:rPr lang="en-GB" altLang="en-US" sz="1600" dirty="0"/>
                  <a:t>  	</a:t>
                </a:r>
                <a14:m>
                  <m:oMath xmlns:m="http://schemas.openxmlformats.org/officeDocument/2006/math">
                    <m:r>
                      <a:rPr lang="en-GB" altLang="en-US" sz="1600" i="1">
                        <a:latin typeface="Cambria Math"/>
                      </a:rPr>
                      <m:t>𝑁</m:t>
                    </m:r>
                    <m:r>
                      <a:rPr lang="en-GB" altLang="en-US" sz="1600" i="1">
                        <a:latin typeface="Cambria Math"/>
                      </a:rPr>
                      <m:t>=</m:t>
                    </m:r>
                    <m:sSup>
                      <m:sSupPr>
                        <m:ctrlPr>
                          <a:rPr lang="en-GB" altLang="en-US" sz="1600" i="1">
                            <a:latin typeface="Cambria Math" panose="02040503050406030204" pitchFamily="18" charset="0"/>
                          </a:rPr>
                        </m:ctrlPr>
                      </m:sSupPr>
                      <m:e>
                        <m:r>
                          <a:rPr lang="en-GB" altLang="en-US" sz="1600" i="1">
                            <a:latin typeface="Cambria Math"/>
                          </a:rPr>
                          <m:t>10</m:t>
                        </m:r>
                      </m:e>
                      <m:sup>
                        <m:r>
                          <a:rPr lang="en-GB" altLang="en-US" sz="1600" i="1">
                            <a:latin typeface="Cambria Math"/>
                          </a:rPr>
                          <m:t>−24</m:t>
                        </m:r>
                      </m:sup>
                    </m:sSup>
                    <m:d>
                      <m:dPr>
                        <m:ctrlPr>
                          <a:rPr lang="en-GB" altLang="en-US" sz="1600" i="1">
                            <a:latin typeface="Cambria Math" panose="02040503050406030204" pitchFamily="18" charset="0"/>
                          </a:rPr>
                        </m:ctrlPr>
                      </m:dPr>
                      <m:e>
                        <m:f>
                          <m:fPr>
                            <m:ctrlPr>
                              <a:rPr lang="en-GB" altLang="en-US" sz="1600" i="1">
                                <a:latin typeface="Cambria Math" panose="02040503050406030204" pitchFamily="18" charset="0"/>
                              </a:rPr>
                            </m:ctrlPr>
                          </m:fPr>
                          <m:num>
                            <m:r>
                              <a:rPr lang="en-GB" altLang="en-US" sz="1600" i="1">
                                <a:latin typeface="Cambria Math"/>
                                <a:ea typeface="Cambria Math"/>
                              </a:rPr>
                              <m:t>𝜌</m:t>
                            </m:r>
                          </m:num>
                          <m:den>
                            <m:r>
                              <a:rPr lang="en-GB" altLang="en-US" sz="1600" i="1">
                                <a:latin typeface="Cambria Math"/>
                              </a:rPr>
                              <m:t>𝑀</m:t>
                            </m:r>
                          </m:den>
                        </m:f>
                      </m:e>
                    </m:d>
                    <m:r>
                      <a:rPr lang="en-GB" altLang="en-US" sz="1600">
                        <a:latin typeface="Cambria Math"/>
                      </a:rPr>
                      <m:t>∗</m:t>
                    </m:r>
                    <m:sSub>
                      <m:sSubPr>
                        <m:ctrlPr>
                          <a:rPr lang="en-GB" altLang="en-US" sz="1600" i="1">
                            <a:latin typeface="Cambria Math" panose="02040503050406030204" pitchFamily="18" charset="0"/>
                          </a:rPr>
                        </m:ctrlPr>
                      </m:sSubPr>
                      <m:e>
                        <m:r>
                          <a:rPr lang="en-GB" altLang="en-US" sz="1600" i="1">
                            <a:latin typeface="Cambria Math"/>
                          </a:rPr>
                          <m:t>𝑁</m:t>
                        </m:r>
                      </m:e>
                      <m:sub>
                        <m:r>
                          <a:rPr lang="en-GB" altLang="en-US" sz="1600" i="1">
                            <a:latin typeface="Cambria Math"/>
                          </a:rPr>
                          <m:t>𝑎𝑣𝑎𝑔𝑎𝑑𝑟𝑜</m:t>
                        </m:r>
                      </m:sub>
                    </m:sSub>
                  </m:oMath>
                </a14:m>
                <a:endParaRPr lang="en-US" altLang="en-US" sz="1600" dirty="0"/>
              </a:p>
              <a:p>
                <a:pPr marL="447675" lvl="1" indent="-85725">
                  <a:buNone/>
                </a:pPr>
                <a:endParaRPr lang="en-US" altLang="en-US" sz="1600" dirty="0"/>
              </a:p>
              <a:p>
                <a:pPr marL="447675" lvl="1" indent="-85725">
                  <a:buNone/>
                </a:pPr>
                <a:r>
                  <a:rPr lang="en-GB" altLang="en-US" sz="1600" dirty="0"/>
                  <a:t>	       </a:t>
                </a:r>
                <a14:m>
                  <m:oMath xmlns:m="http://schemas.openxmlformats.org/officeDocument/2006/math">
                    <m:r>
                      <a:rPr lang="en-GB" altLang="en-US" sz="1600" i="1">
                        <a:latin typeface="Cambria Math"/>
                      </a:rPr>
                      <m:t>𝑁</m:t>
                    </m:r>
                    <m:r>
                      <a:rPr lang="en-GB" altLang="en-US" sz="1600" i="1">
                        <a:latin typeface="Cambria Math"/>
                      </a:rPr>
                      <m:t> </m:t>
                    </m:r>
                  </m:oMath>
                </a14:m>
                <a:r>
                  <a:rPr lang="en-US" altLang="en-US" sz="1600" dirty="0"/>
                  <a:t>= 10</a:t>
                </a:r>
                <a:r>
                  <a:rPr lang="en-US" altLang="en-US" sz="1600" baseline="30000" dirty="0"/>
                  <a:t>-24</a:t>
                </a:r>
                <a:r>
                  <a:rPr lang="en-US" altLang="en-US" sz="1600" dirty="0"/>
                  <a:t>(2.66/60.08)*</a:t>
                </a:r>
                <a:r>
                  <a:rPr lang="en-US" altLang="en-US" sz="1600" i="1" dirty="0" err="1"/>
                  <a:t>N</a:t>
                </a:r>
                <a:r>
                  <a:rPr lang="en-US" altLang="en-US" sz="1600" i="1" baseline="-25000" dirty="0" err="1"/>
                  <a:t>avagadro</a:t>
                </a:r>
                <a:r>
                  <a:rPr lang="en-US" altLang="en-US" sz="1600" dirty="0"/>
                  <a:t> = 0.0267 molecules per Å</a:t>
                </a:r>
                <a:r>
                  <a:rPr lang="en-US" altLang="en-US" sz="1600" baseline="30000" dirty="0"/>
                  <a:t>3</a:t>
                </a:r>
              </a:p>
              <a:p>
                <a:pPr marL="447675" lvl="1" indent="-85725">
                  <a:buNone/>
                </a:pPr>
                <a:endParaRPr lang="en-US" altLang="en-US" sz="1600" dirty="0"/>
              </a:p>
              <a:p>
                <a:pPr marL="447675" lvl="1" indent="-85725">
                  <a:buNone/>
                </a:pPr>
                <a:r>
                  <a:rPr lang="en-GB" altLang="en-US" sz="1600" dirty="0"/>
                  <a:t>		   	  </a:t>
                </a:r>
                <a14:m>
                  <m:oMath xmlns:m="http://schemas.openxmlformats.org/officeDocument/2006/math">
                    <m:r>
                      <a:rPr lang="en-GB" altLang="en-US" sz="1600" i="1">
                        <a:latin typeface="Cambria Math"/>
                      </a:rPr>
                      <m:t>𝑆𝐿𝐷</m:t>
                    </m:r>
                    <m:r>
                      <a:rPr lang="en-GB" altLang="en-US" sz="1600" i="1">
                        <a:latin typeface="Cambria Math"/>
                      </a:rPr>
                      <m:t>=</m:t>
                    </m:r>
                    <m:r>
                      <a:rPr lang="en-GB" altLang="en-US" sz="1600" i="1">
                        <a:latin typeface="Cambria Math"/>
                      </a:rPr>
                      <m:t>𝑁𝑏</m:t>
                    </m:r>
                    <m:r>
                      <a:rPr lang="en-GB" altLang="en-US" sz="1600" i="1">
                        <a:latin typeface="Cambria Math"/>
                      </a:rPr>
                      <m:t> =</m:t>
                    </m:r>
                    <m:r>
                      <a:rPr lang="en-GB" altLang="en-US" sz="1600" i="1">
                        <a:latin typeface="Cambria Math"/>
                      </a:rPr>
                      <m:t>𝑁</m:t>
                    </m:r>
                    <m:nary>
                      <m:naryPr>
                        <m:chr m:val="∑"/>
                        <m:subHide m:val="on"/>
                        <m:supHide m:val="on"/>
                        <m:ctrlPr>
                          <a:rPr lang="en-GB" altLang="en-US" sz="1600" i="1">
                            <a:latin typeface="Cambria Math" panose="02040503050406030204" pitchFamily="18" charset="0"/>
                          </a:rPr>
                        </m:ctrlPr>
                      </m:naryPr>
                      <m:sub/>
                      <m:sup/>
                      <m:e>
                        <m:r>
                          <a:rPr lang="en-GB" altLang="en-US" sz="1600" i="1">
                            <a:latin typeface="Cambria Math"/>
                          </a:rPr>
                          <m:t>𝑏</m:t>
                        </m:r>
                      </m:e>
                    </m:nary>
                    <m:r>
                      <a:rPr lang="en-GB" altLang="en-US" sz="1600">
                        <a:latin typeface="Cambria Math"/>
                      </a:rPr>
                      <m:t>=</m:t>
                    </m:r>
                    <m:f>
                      <m:fPr>
                        <m:ctrlPr>
                          <a:rPr lang="en-GB" altLang="en-US" sz="1600" i="1">
                            <a:latin typeface="Cambria Math" panose="02040503050406030204" pitchFamily="18" charset="0"/>
                          </a:rPr>
                        </m:ctrlPr>
                      </m:fPr>
                      <m:num>
                        <m:nary>
                          <m:naryPr>
                            <m:chr m:val="∑"/>
                            <m:subHide m:val="on"/>
                            <m:supHide m:val="on"/>
                            <m:ctrlPr>
                              <a:rPr lang="en-GB" altLang="en-US" sz="1600" i="1">
                                <a:latin typeface="Cambria Math" panose="02040503050406030204" pitchFamily="18" charset="0"/>
                              </a:rPr>
                            </m:ctrlPr>
                          </m:naryPr>
                          <m:sub/>
                          <m:sup/>
                          <m:e>
                            <m:r>
                              <a:rPr lang="en-GB" altLang="en-US" sz="1600" i="1">
                                <a:latin typeface="Cambria Math"/>
                              </a:rPr>
                              <m:t>𝑏</m:t>
                            </m:r>
                          </m:e>
                        </m:nary>
                      </m:num>
                      <m:den>
                        <m:r>
                          <a:rPr lang="en-GB" altLang="en-US" sz="1600" i="1">
                            <a:latin typeface="Cambria Math"/>
                          </a:rPr>
                          <m:t>𝑉𝑜𝑙𝑢𝑚𝑒</m:t>
                        </m:r>
                      </m:den>
                    </m:f>
                    <m:r>
                      <a:rPr lang="en-GB" altLang="en-US" sz="1600" i="1">
                        <a:latin typeface="Cambria Math"/>
                      </a:rPr>
                      <m:t>=</m:t>
                    </m:r>
                    <m:r>
                      <a:rPr lang="en-GB" altLang="en-US" sz="1600" i="1">
                        <a:latin typeface="Cambria Math"/>
                      </a:rPr>
                      <m:t>𝑁</m:t>
                    </m:r>
                    <m:d>
                      <m:dPr>
                        <m:ctrlPr>
                          <a:rPr lang="en-GB" altLang="en-US" sz="1600" i="1">
                            <a:latin typeface="Cambria Math" panose="02040503050406030204" pitchFamily="18" charset="0"/>
                          </a:rPr>
                        </m:ctrlPr>
                      </m:dPr>
                      <m:e>
                        <m:sSub>
                          <m:sSubPr>
                            <m:ctrlPr>
                              <a:rPr lang="en-GB" altLang="en-US" sz="1600" i="1">
                                <a:latin typeface="Cambria Math" panose="02040503050406030204" pitchFamily="18" charset="0"/>
                              </a:rPr>
                            </m:ctrlPr>
                          </m:sSubPr>
                          <m:e>
                            <m:r>
                              <a:rPr lang="en-GB" altLang="en-US" sz="1600" i="1">
                                <a:latin typeface="Cambria Math"/>
                              </a:rPr>
                              <m:t>𝑏</m:t>
                            </m:r>
                          </m:e>
                          <m:sub>
                            <m:r>
                              <a:rPr lang="en-GB" altLang="en-US" sz="1600" i="1">
                                <a:latin typeface="Cambria Math"/>
                              </a:rPr>
                              <m:t>𝑆𝑖</m:t>
                            </m:r>
                          </m:sub>
                        </m:sSub>
                        <m:r>
                          <a:rPr lang="en-GB" altLang="en-US" sz="1600" i="1">
                            <a:latin typeface="Cambria Math"/>
                          </a:rPr>
                          <m:t>+</m:t>
                        </m:r>
                        <m:sSub>
                          <m:sSubPr>
                            <m:ctrlPr>
                              <a:rPr lang="en-GB" altLang="en-US" sz="1600" i="1">
                                <a:latin typeface="Cambria Math" panose="02040503050406030204" pitchFamily="18" charset="0"/>
                              </a:rPr>
                            </m:ctrlPr>
                          </m:sSubPr>
                          <m:e>
                            <m:r>
                              <a:rPr lang="en-GB" altLang="en-US" sz="1600" i="1">
                                <a:latin typeface="Cambria Math"/>
                              </a:rPr>
                              <m:t>2</m:t>
                            </m:r>
                            <m:r>
                              <a:rPr lang="en-GB" altLang="en-US" sz="1600" i="1">
                                <a:latin typeface="Cambria Math"/>
                              </a:rPr>
                              <m:t>𝑏</m:t>
                            </m:r>
                          </m:e>
                          <m:sub>
                            <m:r>
                              <a:rPr lang="en-GB" altLang="en-US" sz="1600" i="1">
                                <a:latin typeface="Cambria Math"/>
                              </a:rPr>
                              <m:t>𝑂</m:t>
                            </m:r>
                          </m:sub>
                        </m:sSub>
                      </m:e>
                    </m:d>
                  </m:oMath>
                </a14:m>
                <a:endParaRPr lang="en-US" altLang="en-US" sz="1600" dirty="0"/>
              </a:p>
              <a:p>
                <a:pPr marL="447675" lvl="1" indent="-85725">
                  <a:buNone/>
                </a:pPr>
                <a:endParaRPr lang="en-US" altLang="en-US" sz="1600" dirty="0"/>
              </a:p>
              <a:p>
                <a:pPr marL="447675" lvl="1" indent="-85725"/>
                <a:r>
                  <a:rPr lang="en-US" altLang="en-US" sz="1600" dirty="0"/>
                  <a:t>SLD=</a:t>
                </a:r>
                <a:r>
                  <a:rPr lang="en-US" altLang="en-US" sz="1600" dirty="0">
                    <a:latin typeface="Symbol" pitchFamily="18" charset="2"/>
                  </a:rPr>
                  <a:t>S</a:t>
                </a:r>
                <a:r>
                  <a:rPr lang="en-US" altLang="en-US" sz="1600" dirty="0"/>
                  <a:t>b/volume = N(</a:t>
                </a:r>
                <a:r>
                  <a:rPr lang="en-US" altLang="en-US" sz="1600" dirty="0" err="1"/>
                  <a:t>b</a:t>
                </a:r>
                <a:r>
                  <a:rPr lang="en-US" altLang="en-US" sz="1600" baseline="-25000" dirty="0" err="1"/>
                  <a:t>Si</a:t>
                </a:r>
                <a:r>
                  <a:rPr lang="en-US" altLang="en-US" sz="1600" dirty="0"/>
                  <a:t> + 2b</a:t>
                </a:r>
                <a:r>
                  <a:rPr lang="en-US" altLang="en-US" sz="1600" baseline="-25000" dirty="0"/>
                  <a:t>O</a:t>
                </a:r>
                <a:r>
                  <a:rPr lang="en-US" altLang="en-US" sz="1600" dirty="0"/>
                  <a:t>) = 0.0267(4.15 + 11.6) 10</a:t>
                </a:r>
                <a:r>
                  <a:rPr lang="en-US" altLang="en-US" sz="1600" baseline="30000" dirty="0"/>
                  <a:t>-5 </a:t>
                </a:r>
                <a:r>
                  <a:rPr lang="en-US" altLang="en-US" sz="1600" dirty="0"/>
                  <a:t>Å</a:t>
                </a:r>
                <a:r>
                  <a:rPr lang="en-US" altLang="en-US" sz="1600" baseline="30000" dirty="0"/>
                  <a:t>-2</a:t>
                </a:r>
                <a:r>
                  <a:rPr lang="en-US" altLang="en-US" sz="1600" dirty="0"/>
                  <a:t> </a:t>
                </a:r>
              </a:p>
              <a:p>
                <a:pPr marL="447675" lvl="1" indent="-85725"/>
                <a:endParaRPr lang="en-US" altLang="en-US" sz="1600" dirty="0"/>
              </a:p>
              <a:p>
                <a:pPr marL="361950" lvl="1" indent="0">
                  <a:buNone/>
                </a:pPr>
                <a:r>
                  <a:rPr lang="en-US" altLang="en-US" sz="1600" dirty="0"/>
                  <a:t>			      </a:t>
                </a:r>
                <a:r>
                  <a:rPr lang="en-US" altLang="en-US" sz="1600" b="1" dirty="0"/>
                  <a:t>= 4.21 x10</a:t>
                </a:r>
                <a:r>
                  <a:rPr lang="en-US" altLang="en-US" sz="1600" b="1" baseline="30000" dirty="0"/>
                  <a:t>-6</a:t>
                </a:r>
                <a:r>
                  <a:rPr lang="en-US" altLang="en-US" sz="1600" b="1" dirty="0"/>
                  <a:t> Å</a:t>
                </a:r>
                <a:r>
                  <a:rPr lang="en-US" altLang="en-US" sz="1600" b="1" baseline="30000" dirty="0"/>
                  <a:t>-2</a:t>
                </a:r>
              </a:p>
              <a:p>
                <a:pPr marL="447675" lvl="1" indent="-85725"/>
                <a:endParaRPr lang="en-US" altLang="en-US" sz="1600" baseline="30000" dirty="0"/>
              </a:p>
              <a:p>
                <a:pPr marL="447675" indent="-85725"/>
                <a:endParaRPr lang="en-GB"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85926" y="923925"/>
                <a:ext cx="8753475" cy="4991100"/>
              </a:xfrm>
              <a:blipFill>
                <a:blip r:embed="rId3"/>
                <a:stretch>
                  <a:fillRect l="-279" t="-1345"/>
                </a:stretch>
              </a:blipFill>
            </p:spPr>
            <p:txBody>
              <a:bodyPr/>
              <a:lstStyle/>
              <a:p>
                <a:r>
                  <a:rPr lang="en-GB">
                    <a:noFill/>
                  </a:rPr>
                  <a:t> </a:t>
                </a:r>
              </a:p>
            </p:txBody>
          </p:sp>
        </mc:Fallback>
      </mc:AlternateContent>
      <p:sp>
        <p:nvSpPr>
          <p:cNvPr id="4" name="TextBox 3"/>
          <p:cNvSpPr txBox="1"/>
          <p:nvPr/>
        </p:nvSpPr>
        <p:spPr>
          <a:xfrm>
            <a:off x="1524000" y="6071681"/>
            <a:ext cx="5829300" cy="400110"/>
          </a:xfrm>
          <a:prstGeom prst="rect">
            <a:avLst/>
          </a:prstGeom>
          <a:noFill/>
        </p:spPr>
        <p:txBody>
          <a:bodyPr wrap="square" rtlCol="0">
            <a:spAutoFit/>
          </a:bodyPr>
          <a:lstStyle/>
          <a:p>
            <a:r>
              <a:rPr lang="en-GB" sz="1000" dirty="0"/>
              <a:t>Example taken form Roger </a:t>
            </a:r>
            <a:r>
              <a:rPr lang="en-GB" sz="1000" dirty="0" err="1"/>
              <a:t>Pynn</a:t>
            </a:r>
            <a:r>
              <a:rPr lang="en-GB" sz="1000" dirty="0"/>
              <a:t> online lecture slides: </a:t>
            </a:r>
            <a:r>
              <a:rPr lang="en-GB" sz="1000" dirty="0">
                <a:hlinkClick r:id="rId4"/>
              </a:rPr>
              <a:t>https://neutrons.ornl.gov/sites/default/files/intro_to_neutron_scattering.pdf</a:t>
            </a:r>
            <a:endParaRPr lang="en-GB" sz="1000" dirty="0"/>
          </a:p>
        </p:txBody>
      </p:sp>
      <p:sp>
        <p:nvSpPr>
          <p:cNvPr id="5" name="Rectangle 4"/>
          <p:cNvSpPr/>
          <p:nvPr/>
        </p:nvSpPr>
        <p:spPr>
          <a:xfrm>
            <a:off x="4314826" y="3000375"/>
            <a:ext cx="2733675"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676650" y="4200525"/>
            <a:ext cx="4076700"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7951150" y="3069193"/>
            <a:ext cx="2966370" cy="369332"/>
          </a:xfrm>
          <a:prstGeom prst="rect">
            <a:avLst/>
          </a:prstGeom>
          <a:noFill/>
        </p:spPr>
        <p:txBody>
          <a:bodyPr wrap="square" rtlCol="0">
            <a:spAutoFit/>
          </a:bodyPr>
          <a:lstStyle/>
          <a:p>
            <a:r>
              <a:rPr lang="en-GB" dirty="0" err="1"/>
              <a:t>N</a:t>
            </a:r>
            <a:r>
              <a:rPr lang="en-GB" baseline="-25000" dirty="0" err="1"/>
              <a:t>avagadro</a:t>
            </a:r>
            <a:r>
              <a:rPr lang="en-GB" dirty="0"/>
              <a:t>=6.022x10</a:t>
            </a:r>
            <a:r>
              <a:rPr lang="en-GB" baseline="30000" dirty="0"/>
              <a:t>23</a:t>
            </a:r>
            <a:endParaRPr lang="en-GB" baseline="-25000" dirty="0"/>
          </a:p>
        </p:txBody>
      </p:sp>
      <p:sp>
        <p:nvSpPr>
          <p:cNvPr id="8" name="Slide Number Placeholder 7">
            <a:extLst>
              <a:ext uri="{FF2B5EF4-FFF2-40B4-BE49-F238E27FC236}">
                <a16:creationId xmlns:a16="http://schemas.microsoft.com/office/drawing/2014/main" id="{86D21BDD-574B-4766-9F67-13115DDFB50F}"/>
              </a:ext>
            </a:extLst>
          </p:cNvPr>
          <p:cNvSpPr>
            <a:spLocks noGrp="1"/>
          </p:cNvSpPr>
          <p:nvPr>
            <p:ph type="sldNum" sz="quarter" idx="12"/>
          </p:nvPr>
        </p:nvSpPr>
        <p:spPr/>
        <p:txBody>
          <a:bodyPr/>
          <a:lstStyle/>
          <a:p>
            <a:fld id="{BBAAB195-B577-5546-8349-9DDA93B6129E}" type="slidenum">
              <a:rPr lang="en-US" smtClean="0"/>
              <a:t>86</a:t>
            </a:fld>
            <a:endParaRPr lang="en-US"/>
          </a:p>
        </p:txBody>
      </p:sp>
    </p:spTree>
    <p:extLst>
      <p:ext uri="{BB962C8B-B14F-4D97-AF65-F5344CB8AC3E}">
        <p14:creationId xmlns:p14="http://schemas.microsoft.com/office/powerpoint/2010/main" val="14625077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962025"/>
          </a:xfrm>
        </p:spPr>
        <p:txBody>
          <a:bodyPr/>
          <a:lstStyle/>
          <a:p>
            <a:r>
              <a:rPr lang="en-GB" sz="2300" dirty="0">
                <a:solidFill>
                  <a:srgbClr val="002060"/>
                </a:solidFill>
              </a:rPr>
              <a:t>How to Calculate a Magnetic Scattering Length Density (mSLD)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85926" y="923925"/>
                <a:ext cx="8889711" cy="4991100"/>
              </a:xfrm>
            </p:spPr>
            <p:txBody>
              <a:bodyPr>
                <a:normAutofit lnSpcReduction="10000"/>
              </a:bodyPr>
              <a:lstStyle/>
              <a:p>
                <a:pPr>
                  <a:lnSpc>
                    <a:spcPct val="90000"/>
                  </a:lnSpc>
                </a:pPr>
                <a:r>
                  <a:rPr lang="en-US" altLang="en-US" sz="1600" dirty="0"/>
                  <a:t>How do we calculate the SLD?</a:t>
                </a:r>
              </a:p>
              <a:p>
                <a:pPr marL="447675" lvl="1" indent="-85725"/>
                <a:r>
                  <a:rPr lang="en-US" altLang="en-US" sz="1600" dirty="0"/>
                  <a:t>Easiest method:  go to </a:t>
                </a:r>
                <a:r>
                  <a:rPr lang="en-US" altLang="en-US" sz="1600" dirty="0">
                    <a:solidFill>
                      <a:schemeClr val="accent2"/>
                    </a:solidFill>
                    <a:hlinkClick r:id="rId2"/>
                  </a:rPr>
                  <a:t>www.ncnr.nist.gov/resources/sldcalc.html</a:t>
                </a:r>
                <a:endParaRPr lang="en-US" altLang="en-US" sz="1600" dirty="0">
                  <a:solidFill>
                    <a:schemeClr val="accent2"/>
                  </a:solidFill>
                </a:endParaRPr>
              </a:p>
              <a:p>
                <a:pPr marL="447675" lvl="1" indent="-85725"/>
                <a:endParaRPr lang="en-US" altLang="en-US" sz="1600" dirty="0">
                  <a:solidFill>
                    <a:schemeClr val="accent2"/>
                  </a:solidFill>
                </a:endParaRPr>
              </a:p>
              <a:p>
                <a:pPr marL="47625" indent="-85725"/>
                <a:r>
                  <a:rPr lang="en-US" altLang="en-US" sz="1600" dirty="0"/>
                  <a:t>By hand: first calculate the Nuclear scattering length density for saturated Ni -</a:t>
                </a:r>
              </a:p>
              <a:p>
                <a:pPr marL="47625" indent="-85725"/>
                <a:endParaRPr lang="en-US" altLang="en-US" sz="1600" baseline="-25000" dirty="0"/>
              </a:p>
              <a:p>
                <a:pPr marL="447675" lvl="1" indent="-85725"/>
                <a:r>
                  <a:rPr lang="en-US" altLang="en-US" sz="1600" dirty="0"/>
                  <a:t>Density (</a:t>
                </a:r>
                <a14:m>
                  <m:oMath xmlns:m="http://schemas.openxmlformats.org/officeDocument/2006/math">
                    <m:r>
                      <a:rPr lang="en-GB" altLang="en-US" sz="1600" i="1">
                        <a:latin typeface="Cambria Math"/>
                        <a:ea typeface="Cambria Math"/>
                      </a:rPr>
                      <m:t>𝜌</m:t>
                    </m:r>
                  </m:oMath>
                </a14:m>
                <a:r>
                  <a:rPr lang="en-US" altLang="en-US" sz="1600" dirty="0"/>
                  <a:t>) of Ni is 8.908 gm.cm</a:t>
                </a:r>
                <a:r>
                  <a:rPr lang="en-US" altLang="en-US" sz="1600" baseline="30000" dirty="0"/>
                  <a:t>-3</a:t>
                </a:r>
                <a:r>
                  <a:rPr lang="en-US" altLang="en-US" sz="1600" dirty="0"/>
                  <a:t>; Molecular weight (</a:t>
                </a:r>
                <a:r>
                  <a:rPr lang="en-US" altLang="en-US" sz="1600" i="1" dirty="0"/>
                  <a:t>M</a:t>
                </a:r>
                <a:r>
                  <a:rPr lang="en-US" altLang="en-US" sz="1600" dirty="0"/>
                  <a:t>) is 58.69 gm. mole</a:t>
                </a:r>
                <a:r>
                  <a:rPr lang="en-US" altLang="en-US" sz="1600" baseline="30000" dirty="0"/>
                  <a:t>-1</a:t>
                </a:r>
              </a:p>
              <a:p>
                <a:pPr marL="447675" lvl="1" indent="-85725"/>
                <a:endParaRPr lang="en-US" altLang="en-US" sz="1600" baseline="30000" dirty="0"/>
              </a:p>
              <a:p>
                <a:pPr marL="447675" lvl="1" indent="-85725"/>
                <a:r>
                  <a:rPr lang="en-US" altLang="en-US" sz="1600" dirty="0"/>
                  <a:t>Number of molecules per Å</a:t>
                </a:r>
                <a:r>
                  <a:rPr lang="en-US" altLang="en-US" sz="1600" baseline="30000" dirty="0"/>
                  <a:t>3</a:t>
                </a:r>
                <a:r>
                  <a:rPr lang="en-US" altLang="en-US" sz="1600" dirty="0"/>
                  <a:t> = </a:t>
                </a:r>
                <a:r>
                  <a:rPr lang="en-US" altLang="en-US" sz="1600" i="1" dirty="0"/>
                  <a:t>N </a:t>
                </a:r>
                <a:r>
                  <a:rPr lang="en-US" altLang="en-US" sz="1600" dirty="0"/>
                  <a:t>is given by: </a:t>
                </a:r>
              </a:p>
              <a:p>
                <a:pPr marL="447675" lvl="1" indent="-85725"/>
                <a:endParaRPr lang="en-US" altLang="en-US" sz="1000" dirty="0"/>
              </a:p>
              <a:p>
                <a:pPr marL="447675" lvl="1" indent="-85725">
                  <a:buNone/>
                </a:pPr>
                <a:r>
                  <a:rPr lang="en-GB" altLang="en-US" sz="1200" dirty="0"/>
                  <a:t>	   		</a:t>
                </a:r>
                <a:r>
                  <a:rPr lang="en-GB" altLang="en-US" sz="1600" dirty="0"/>
                  <a:t>  	</a:t>
                </a:r>
                <a14:m>
                  <m:oMath xmlns:m="http://schemas.openxmlformats.org/officeDocument/2006/math">
                    <m:r>
                      <a:rPr lang="en-GB" altLang="en-US" sz="1600" i="1">
                        <a:latin typeface="Cambria Math"/>
                      </a:rPr>
                      <m:t>𝑁</m:t>
                    </m:r>
                    <m:r>
                      <a:rPr lang="en-GB" altLang="en-US" sz="1600" i="1">
                        <a:latin typeface="Cambria Math"/>
                      </a:rPr>
                      <m:t>=</m:t>
                    </m:r>
                    <m:sSup>
                      <m:sSupPr>
                        <m:ctrlPr>
                          <a:rPr lang="en-GB" altLang="en-US" sz="1600" i="1">
                            <a:latin typeface="Cambria Math" panose="02040503050406030204" pitchFamily="18" charset="0"/>
                          </a:rPr>
                        </m:ctrlPr>
                      </m:sSupPr>
                      <m:e>
                        <m:r>
                          <a:rPr lang="en-GB" altLang="en-US" sz="1600" i="1">
                            <a:latin typeface="Cambria Math"/>
                          </a:rPr>
                          <m:t>10</m:t>
                        </m:r>
                      </m:e>
                      <m:sup>
                        <m:r>
                          <a:rPr lang="en-GB" altLang="en-US" sz="1600" i="1">
                            <a:latin typeface="Cambria Math"/>
                          </a:rPr>
                          <m:t>−24</m:t>
                        </m:r>
                      </m:sup>
                    </m:sSup>
                    <m:d>
                      <m:dPr>
                        <m:ctrlPr>
                          <a:rPr lang="en-GB" altLang="en-US" sz="1600" i="1">
                            <a:latin typeface="Cambria Math" panose="02040503050406030204" pitchFamily="18" charset="0"/>
                          </a:rPr>
                        </m:ctrlPr>
                      </m:dPr>
                      <m:e>
                        <m:f>
                          <m:fPr>
                            <m:ctrlPr>
                              <a:rPr lang="en-GB" altLang="en-US" sz="1600" i="1">
                                <a:latin typeface="Cambria Math" panose="02040503050406030204" pitchFamily="18" charset="0"/>
                              </a:rPr>
                            </m:ctrlPr>
                          </m:fPr>
                          <m:num>
                            <m:r>
                              <a:rPr lang="en-GB" altLang="en-US" sz="1600" i="1">
                                <a:latin typeface="Cambria Math"/>
                                <a:ea typeface="Cambria Math"/>
                              </a:rPr>
                              <m:t>𝜌</m:t>
                            </m:r>
                          </m:num>
                          <m:den>
                            <m:r>
                              <a:rPr lang="en-GB" altLang="en-US" sz="1600" i="1">
                                <a:latin typeface="Cambria Math"/>
                              </a:rPr>
                              <m:t>𝑀</m:t>
                            </m:r>
                          </m:den>
                        </m:f>
                      </m:e>
                    </m:d>
                    <m:r>
                      <a:rPr lang="en-GB" altLang="en-US" sz="1600">
                        <a:latin typeface="Cambria Math"/>
                      </a:rPr>
                      <m:t>∗</m:t>
                    </m:r>
                    <m:sSub>
                      <m:sSubPr>
                        <m:ctrlPr>
                          <a:rPr lang="en-GB" altLang="en-US" sz="1600" i="1">
                            <a:latin typeface="Cambria Math" panose="02040503050406030204" pitchFamily="18" charset="0"/>
                          </a:rPr>
                        </m:ctrlPr>
                      </m:sSubPr>
                      <m:e>
                        <m:r>
                          <a:rPr lang="en-GB" altLang="en-US" sz="1600" i="1">
                            <a:latin typeface="Cambria Math"/>
                          </a:rPr>
                          <m:t>𝑁</m:t>
                        </m:r>
                      </m:e>
                      <m:sub>
                        <m:r>
                          <a:rPr lang="en-GB" altLang="en-US" sz="1600" i="1">
                            <a:latin typeface="Cambria Math"/>
                          </a:rPr>
                          <m:t>𝑎𝑣𝑎𝑔𝑎𝑑𝑟𝑜</m:t>
                        </m:r>
                      </m:sub>
                    </m:sSub>
                  </m:oMath>
                </a14:m>
                <a:endParaRPr lang="en-US" altLang="en-US" sz="1600" dirty="0"/>
              </a:p>
              <a:p>
                <a:pPr marL="447675" lvl="1" indent="-85725">
                  <a:buNone/>
                </a:pPr>
                <a:endParaRPr lang="en-US" altLang="en-US" sz="1600" dirty="0"/>
              </a:p>
              <a:p>
                <a:pPr marL="447675" lvl="1" indent="-85725">
                  <a:buNone/>
                </a:pPr>
                <a:r>
                  <a:rPr lang="en-GB" altLang="en-US" sz="1600" dirty="0"/>
                  <a:t>	       </a:t>
                </a:r>
                <a14:m>
                  <m:oMath xmlns:m="http://schemas.openxmlformats.org/officeDocument/2006/math">
                    <m:r>
                      <a:rPr lang="en-GB" altLang="en-US" sz="1600" i="1">
                        <a:latin typeface="Cambria Math"/>
                      </a:rPr>
                      <m:t>𝑁</m:t>
                    </m:r>
                    <m:r>
                      <a:rPr lang="en-GB" altLang="en-US" sz="1600" i="1">
                        <a:latin typeface="Cambria Math"/>
                      </a:rPr>
                      <m:t> </m:t>
                    </m:r>
                  </m:oMath>
                </a14:m>
                <a:r>
                  <a:rPr lang="en-US" altLang="en-US" sz="1600" dirty="0"/>
                  <a:t>= 10</a:t>
                </a:r>
                <a:r>
                  <a:rPr lang="en-US" altLang="en-US" sz="1600" baseline="30000" dirty="0"/>
                  <a:t>-24</a:t>
                </a:r>
                <a:r>
                  <a:rPr lang="en-US" altLang="en-US" sz="1600" dirty="0"/>
                  <a:t>(8.908/58.6934)*</a:t>
                </a:r>
                <a:r>
                  <a:rPr lang="en-US" altLang="en-US" sz="1600" i="1" dirty="0" err="1"/>
                  <a:t>N</a:t>
                </a:r>
                <a:r>
                  <a:rPr lang="en-US" altLang="en-US" sz="1600" i="1" baseline="-25000" dirty="0" err="1"/>
                  <a:t>avagadro</a:t>
                </a:r>
                <a:r>
                  <a:rPr lang="en-US" altLang="en-US" sz="1600" dirty="0"/>
                  <a:t> = 0.0914 Ni atoms per Å</a:t>
                </a:r>
                <a:r>
                  <a:rPr lang="en-US" altLang="en-US" sz="1600" baseline="30000" dirty="0"/>
                  <a:t>3</a:t>
                </a:r>
              </a:p>
              <a:p>
                <a:pPr marL="447675" lvl="1" indent="-85725">
                  <a:buNone/>
                </a:pPr>
                <a:endParaRPr lang="en-US" altLang="en-US" sz="1600" dirty="0"/>
              </a:p>
              <a:p>
                <a:pPr marL="447675" lvl="1" indent="-85725">
                  <a:buNone/>
                </a:pPr>
                <a:r>
                  <a:rPr lang="en-GB" altLang="en-US" sz="1600" dirty="0"/>
                  <a:t>		   	  </a:t>
                </a:r>
                <a14:m>
                  <m:oMath xmlns:m="http://schemas.openxmlformats.org/officeDocument/2006/math">
                    <m:r>
                      <a:rPr lang="en-GB" altLang="en-US" sz="1600" i="1">
                        <a:latin typeface="Cambria Math"/>
                      </a:rPr>
                      <m:t>𝑆𝐿𝐷</m:t>
                    </m:r>
                    <m:r>
                      <a:rPr lang="en-GB" altLang="en-US" sz="1600" i="1">
                        <a:latin typeface="Cambria Math"/>
                      </a:rPr>
                      <m:t>=</m:t>
                    </m:r>
                    <m:r>
                      <a:rPr lang="en-GB" altLang="en-US" sz="1600" i="1">
                        <a:latin typeface="Cambria Math"/>
                      </a:rPr>
                      <m:t>𝑁𝑏</m:t>
                    </m:r>
                    <m:r>
                      <a:rPr lang="en-GB" altLang="en-US" sz="1600" i="1">
                        <a:latin typeface="Cambria Math"/>
                      </a:rPr>
                      <m:t> =</m:t>
                    </m:r>
                    <m:r>
                      <a:rPr lang="en-GB" altLang="en-US" sz="1600" i="1">
                        <a:latin typeface="Cambria Math"/>
                      </a:rPr>
                      <m:t>𝑁</m:t>
                    </m:r>
                    <m:nary>
                      <m:naryPr>
                        <m:chr m:val="∑"/>
                        <m:subHide m:val="on"/>
                        <m:supHide m:val="on"/>
                        <m:ctrlPr>
                          <a:rPr lang="en-GB" altLang="en-US" sz="1600" i="1">
                            <a:latin typeface="Cambria Math" panose="02040503050406030204" pitchFamily="18" charset="0"/>
                          </a:rPr>
                        </m:ctrlPr>
                      </m:naryPr>
                      <m:sub/>
                      <m:sup/>
                      <m:e>
                        <m:r>
                          <a:rPr lang="en-GB" altLang="en-US" sz="1600" i="1">
                            <a:latin typeface="Cambria Math"/>
                          </a:rPr>
                          <m:t>𝑏</m:t>
                        </m:r>
                      </m:e>
                    </m:nary>
                    <m:r>
                      <a:rPr lang="en-GB" altLang="en-US" sz="1600">
                        <a:latin typeface="Cambria Math"/>
                      </a:rPr>
                      <m:t>=</m:t>
                    </m:r>
                    <m:f>
                      <m:fPr>
                        <m:ctrlPr>
                          <a:rPr lang="en-GB" altLang="en-US" sz="1600" i="1">
                            <a:latin typeface="Cambria Math" panose="02040503050406030204" pitchFamily="18" charset="0"/>
                          </a:rPr>
                        </m:ctrlPr>
                      </m:fPr>
                      <m:num>
                        <m:nary>
                          <m:naryPr>
                            <m:chr m:val="∑"/>
                            <m:subHide m:val="on"/>
                            <m:supHide m:val="on"/>
                            <m:ctrlPr>
                              <a:rPr lang="en-GB" altLang="en-US" sz="1600" i="1">
                                <a:latin typeface="Cambria Math" panose="02040503050406030204" pitchFamily="18" charset="0"/>
                              </a:rPr>
                            </m:ctrlPr>
                          </m:naryPr>
                          <m:sub/>
                          <m:sup/>
                          <m:e>
                            <m:r>
                              <a:rPr lang="en-GB" altLang="en-US" sz="1600" i="1">
                                <a:latin typeface="Cambria Math"/>
                              </a:rPr>
                              <m:t>𝑏</m:t>
                            </m:r>
                          </m:e>
                        </m:nary>
                      </m:num>
                      <m:den>
                        <m:r>
                          <a:rPr lang="en-GB" altLang="en-US" sz="1600" i="1">
                            <a:latin typeface="Cambria Math"/>
                          </a:rPr>
                          <m:t>𝑉𝑜𝑙𝑢𝑚𝑒</m:t>
                        </m:r>
                      </m:den>
                    </m:f>
                    <m:r>
                      <a:rPr lang="en-GB" altLang="en-US" sz="1600" i="1">
                        <a:latin typeface="Cambria Math"/>
                      </a:rPr>
                      <m:t>=</m:t>
                    </m:r>
                    <m:r>
                      <a:rPr lang="en-GB" altLang="en-US" sz="1600" i="1">
                        <a:latin typeface="Cambria Math"/>
                      </a:rPr>
                      <m:t>𝑁</m:t>
                    </m:r>
                    <m:d>
                      <m:dPr>
                        <m:ctrlPr>
                          <a:rPr lang="en-GB" altLang="en-US" sz="1600" i="1">
                            <a:latin typeface="Cambria Math" panose="02040503050406030204" pitchFamily="18" charset="0"/>
                          </a:rPr>
                        </m:ctrlPr>
                      </m:dPr>
                      <m:e>
                        <m:sSub>
                          <m:sSubPr>
                            <m:ctrlPr>
                              <a:rPr lang="en-GB" altLang="en-US" sz="1600" i="1">
                                <a:latin typeface="Cambria Math" panose="02040503050406030204" pitchFamily="18" charset="0"/>
                              </a:rPr>
                            </m:ctrlPr>
                          </m:sSubPr>
                          <m:e>
                            <m:r>
                              <a:rPr lang="en-GB" altLang="en-US" sz="1600" i="1">
                                <a:latin typeface="Cambria Math"/>
                              </a:rPr>
                              <m:t>𝑏</m:t>
                            </m:r>
                          </m:e>
                          <m:sub>
                            <m:r>
                              <a:rPr lang="en-GB" altLang="en-US" sz="1600" i="1">
                                <a:latin typeface="Cambria Math" panose="02040503050406030204" pitchFamily="18" charset="0"/>
                              </a:rPr>
                              <m:t>𝑁</m:t>
                            </m:r>
                            <m:r>
                              <a:rPr lang="en-GB" altLang="en-US" sz="1600" i="1">
                                <a:latin typeface="Cambria Math"/>
                              </a:rPr>
                              <m:t>𝑖</m:t>
                            </m:r>
                          </m:sub>
                        </m:sSub>
                      </m:e>
                    </m:d>
                  </m:oMath>
                </a14:m>
                <a:r>
                  <a:rPr lang="en-US" altLang="en-US" sz="1600" dirty="0"/>
                  <a:t>                   </a:t>
                </a:r>
                <a:r>
                  <a:rPr lang="en-US" altLang="en-US" sz="1600" dirty="0" err="1"/>
                  <a:t>b</a:t>
                </a:r>
                <a:r>
                  <a:rPr lang="en-US" altLang="en-US" sz="1600" baseline="-25000" dirty="0" err="1"/>
                  <a:t>Ni</a:t>
                </a:r>
                <a:r>
                  <a:rPr lang="en-US" altLang="en-US" sz="1600" dirty="0"/>
                  <a:t>=10.3 </a:t>
                </a:r>
                <a:r>
                  <a:rPr lang="en-US" altLang="en-US" sz="1600" dirty="0" err="1"/>
                  <a:t>fm</a:t>
                </a:r>
                <a:endParaRPr lang="en-US" altLang="en-US" sz="1600" dirty="0"/>
              </a:p>
              <a:p>
                <a:pPr marL="447675" lvl="1" indent="-85725">
                  <a:buNone/>
                </a:pPr>
                <a:endParaRPr lang="en-US" altLang="en-US" sz="1600" dirty="0"/>
              </a:p>
              <a:p>
                <a:pPr marL="447675" lvl="1" indent="-85725"/>
                <a:r>
                  <a:rPr lang="en-US" altLang="en-US" sz="1600" dirty="0"/>
                  <a:t>SLD=</a:t>
                </a:r>
                <a:r>
                  <a:rPr lang="en-US" altLang="en-US" sz="1600" dirty="0">
                    <a:latin typeface="Symbol" pitchFamily="18" charset="2"/>
                  </a:rPr>
                  <a:t>S</a:t>
                </a:r>
                <a:r>
                  <a:rPr lang="en-US" altLang="en-US" sz="1600" dirty="0"/>
                  <a:t>b/volume = N(</a:t>
                </a:r>
                <a:r>
                  <a:rPr lang="en-US" altLang="en-US" sz="1600" dirty="0" err="1"/>
                  <a:t>b</a:t>
                </a:r>
                <a:r>
                  <a:rPr lang="en-US" altLang="en-US" sz="1600" baseline="-25000" dirty="0" err="1"/>
                  <a:t>Ni</a:t>
                </a:r>
                <a:r>
                  <a:rPr lang="en-US" altLang="en-US" sz="1600" dirty="0"/>
                  <a:t>) = 0.0914*(10.3) *10</a:t>
                </a:r>
                <a:r>
                  <a:rPr lang="en-US" altLang="en-US" sz="1600" baseline="30000" dirty="0"/>
                  <a:t>-5 </a:t>
                </a:r>
                <a:r>
                  <a:rPr lang="en-US" altLang="en-US" sz="1600" dirty="0"/>
                  <a:t>Å</a:t>
                </a:r>
                <a:r>
                  <a:rPr lang="en-US" altLang="en-US" sz="1600" baseline="30000" dirty="0"/>
                  <a:t>-2</a:t>
                </a:r>
                <a:r>
                  <a:rPr lang="en-US" altLang="en-US" sz="1600" dirty="0"/>
                  <a:t>       (the *10</a:t>
                </a:r>
                <a:r>
                  <a:rPr lang="en-US" altLang="en-US" sz="1600" baseline="30000" dirty="0"/>
                  <a:t>-5</a:t>
                </a:r>
                <a:r>
                  <a:rPr lang="en-US" altLang="en-US" sz="1600" dirty="0"/>
                  <a:t> converts </a:t>
                </a:r>
                <a:r>
                  <a:rPr lang="en-US" altLang="en-US" sz="1600" dirty="0" err="1"/>
                  <a:t>fm</a:t>
                </a:r>
                <a:r>
                  <a:rPr lang="en-US" altLang="en-US" sz="1600" dirty="0"/>
                  <a:t> to Å) </a:t>
                </a:r>
                <a:r>
                  <a:rPr lang="en-US" altLang="en-US" sz="1600" baseline="30000" dirty="0"/>
                  <a:t> </a:t>
                </a:r>
                <a:endParaRPr lang="en-US" altLang="en-US" sz="1600" dirty="0"/>
              </a:p>
              <a:p>
                <a:pPr marL="447675" lvl="1" indent="-85725"/>
                <a:endParaRPr lang="en-US" altLang="en-US" sz="1600" dirty="0"/>
              </a:p>
              <a:p>
                <a:pPr marL="361950" lvl="1" indent="0">
                  <a:buNone/>
                </a:pPr>
                <a:r>
                  <a:rPr lang="en-US" altLang="en-US" sz="1600" dirty="0"/>
                  <a:t>			      </a:t>
                </a:r>
                <a:r>
                  <a:rPr lang="en-US" altLang="en-US" sz="1600" dirty="0" err="1"/>
                  <a:t>SLD</a:t>
                </a:r>
                <a:r>
                  <a:rPr lang="en-US" altLang="en-US" sz="1600" baseline="-25000" dirty="0" err="1"/>
                  <a:t>Ni</a:t>
                </a:r>
                <a:r>
                  <a:rPr lang="en-US" altLang="en-US" sz="1600" dirty="0"/>
                  <a:t>  </a:t>
                </a:r>
                <a:r>
                  <a:rPr lang="en-US" altLang="en-US" sz="1600" b="1" dirty="0"/>
                  <a:t>= 9.41 x10</a:t>
                </a:r>
                <a:r>
                  <a:rPr lang="en-US" altLang="en-US" sz="1600" b="1" baseline="30000" dirty="0"/>
                  <a:t>-6</a:t>
                </a:r>
                <a:r>
                  <a:rPr lang="en-US" altLang="en-US" sz="1600" b="1" dirty="0"/>
                  <a:t> Å</a:t>
                </a:r>
                <a:r>
                  <a:rPr lang="en-US" altLang="en-US" sz="1600" b="1" baseline="30000" dirty="0"/>
                  <a:t>-2</a:t>
                </a:r>
              </a:p>
              <a:p>
                <a:pPr marL="447675" lvl="1" indent="-85725"/>
                <a:endParaRPr lang="en-US" altLang="en-US" sz="1600" baseline="30000" dirty="0"/>
              </a:p>
              <a:p>
                <a:pPr marL="447675" indent="-85725"/>
                <a:endParaRPr lang="en-GB" sz="1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85926" y="923925"/>
                <a:ext cx="8889711" cy="4991100"/>
              </a:xfrm>
              <a:blipFill>
                <a:blip r:embed="rId3"/>
                <a:stretch>
                  <a:fillRect l="-274" t="-1345"/>
                </a:stretch>
              </a:blipFill>
            </p:spPr>
            <p:txBody>
              <a:bodyPr/>
              <a:lstStyle/>
              <a:p>
                <a:r>
                  <a:rPr lang="en-GB">
                    <a:noFill/>
                  </a:rPr>
                  <a:t> </a:t>
                </a:r>
              </a:p>
            </p:txBody>
          </p:sp>
        </mc:Fallback>
      </mc:AlternateContent>
      <p:sp>
        <p:nvSpPr>
          <p:cNvPr id="4" name="TextBox 3"/>
          <p:cNvSpPr txBox="1"/>
          <p:nvPr/>
        </p:nvSpPr>
        <p:spPr>
          <a:xfrm>
            <a:off x="1524000" y="6071681"/>
            <a:ext cx="5829300" cy="400110"/>
          </a:xfrm>
          <a:prstGeom prst="rect">
            <a:avLst/>
          </a:prstGeom>
          <a:noFill/>
        </p:spPr>
        <p:txBody>
          <a:bodyPr wrap="square" rtlCol="0">
            <a:spAutoFit/>
          </a:bodyPr>
          <a:lstStyle/>
          <a:p>
            <a:r>
              <a:rPr lang="en-GB" sz="1000" dirty="0"/>
              <a:t>Example taken form Roger </a:t>
            </a:r>
            <a:r>
              <a:rPr lang="en-GB" sz="1000" dirty="0" err="1"/>
              <a:t>Pynn</a:t>
            </a:r>
            <a:r>
              <a:rPr lang="en-GB" sz="1000" dirty="0"/>
              <a:t> online lecture slides: </a:t>
            </a:r>
            <a:r>
              <a:rPr lang="en-GB" sz="1000" dirty="0">
                <a:hlinkClick r:id="rId4"/>
              </a:rPr>
              <a:t>https://neutrons.ornl.gov/sites/default/files/intro_to_neutron_scattering.pdf</a:t>
            </a:r>
            <a:endParaRPr lang="en-GB" sz="1000" dirty="0"/>
          </a:p>
        </p:txBody>
      </p:sp>
      <p:sp>
        <p:nvSpPr>
          <p:cNvPr id="5" name="Rectangle 4"/>
          <p:cNvSpPr/>
          <p:nvPr/>
        </p:nvSpPr>
        <p:spPr>
          <a:xfrm>
            <a:off x="4314826" y="3000375"/>
            <a:ext cx="2733675"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418035" y="4200525"/>
            <a:ext cx="4076700"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7951150" y="3069193"/>
            <a:ext cx="2966370" cy="369332"/>
          </a:xfrm>
          <a:prstGeom prst="rect">
            <a:avLst/>
          </a:prstGeom>
          <a:noFill/>
        </p:spPr>
        <p:txBody>
          <a:bodyPr wrap="square" rtlCol="0">
            <a:spAutoFit/>
          </a:bodyPr>
          <a:lstStyle/>
          <a:p>
            <a:r>
              <a:rPr lang="en-GB" dirty="0" err="1"/>
              <a:t>N</a:t>
            </a:r>
            <a:r>
              <a:rPr lang="en-GB" baseline="-25000" dirty="0" err="1"/>
              <a:t>avagadro</a:t>
            </a:r>
            <a:r>
              <a:rPr lang="en-GB" dirty="0"/>
              <a:t>=6.022x10</a:t>
            </a:r>
            <a:r>
              <a:rPr lang="en-GB" baseline="30000" dirty="0"/>
              <a:t>23</a:t>
            </a:r>
            <a:endParaRPr lang="en-GB" baseline="-25000" dirty="0"/>
          </a:p>
        </p:txBody>
      </p:sp>
      <p:sp>
        <p:nvSpPr>
          <p:cNvPr id="8" name="Rectangle 7">
            <a:extLst>
              <a:ext uri="{FF2B5EF4-FFF2-40B4-BE49-F238E27FC236}">
                <a16:creationId xmlns:a16="http://schemas.microsoft.com/office/drawing/2014/main" id="{986F3E1B-E2AD-4C8F-8C19-5334FF31CA73}"/>
              </a:ext>
            </a:extLst>
          </p:cNvPr>
          <p:cNvSpPr/>
          <p:nvPr/>
        </p:nvSpPr>
        <p:spPr>
          <a:xfrm>
            <a:off x="6086763" y="3666838"/>
            <a:ext cx="2623128" cy="424873"/>
          </a:xfrm>
          <a:prstGeom prst="rect">
            <a:avLst/>
          </a:prstGeom>
          <a:no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 name="Rectangle 8">
            <a:extLst>
              <a:ext uri="{FF2B5EF4-FFF2-40B4-BE49-F238E27FC236}">
                <a16:creationId xmlns:a16="http://schemas.microsoft.com/office/drawing/2014/main" id="{15CB1395-9C49-4FE0-9F5B-81D746D0E717}"/>
              </a:ext>
            </a:extLst>
          </p:cNvPr>
          <p:cNvSpPr/>
          <p:nvPr/>
        </p:nvSpPr>
        <p:spPr>
          <a:xfrm>
            <a:off x="4668981" y="5407893"/>
            <a:ext cx="2623128" cy="424873"/>
          </a:xfrm>
          <a:prstGeom prst="rect">
            <a:avLst/>
          </a:prstGeom>
          <a:noFill/>
          <a:ln>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0" name="Slide Number Placeholder 9">
            <a:extLst>
              <a:ext uri="{FF2B5EF4-FFF2-40B4-BE49-F238E27FC236}">
                <a16:creationId xmlns:a16="http://schemas.microsoft.com/office/drawing/2014/main" id="{8BE6D2F8-04A1-43AC-9FE6-904AF5E8D0AA}"/>
              </a:ext>
            </a:extLst>
          </p:cNvPr>
          <p:cNvSpPr>
            <a:spLocks noGrp="1"/>
          </p:cNvSpPr>
          <p:nvPr>
            <p:ph type="sldNum" sz="quarter" idx="12"/>
          </p:nvPr>
        </p:nvSpPr>
        <p:spPr/>
        <p:txBody>
          <a:bodyPr/>
          <a:lstStyle/>
          <a:p>
            <a:fld id="{BBAAB195-B577-5546-8349-9DDA93B6129E}" type="slidenum">
              <a:rPr lang="en-US" smtClean="0"/>
              <a:t>87</a:t>
            </a:fld>
            <a:endParaRPr lang="en-US"/>
          </a:p>
        </p:txBody>
      </p:sp>
    </p:spTree>
    <p:extLst>
      <p:ext uri="{BB962C8B-B14F-4D97-AF65-F5344CB8AC3E}">
        <p14:creationId xmlns:p14="http://schemas.microsoft.com/office/powerpoint/2010/main" val="41631906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7A0437-72FB-4FE3-87E8-C62BA604B926}"/>
              </a:ext>
            </a:extLst>
          </p:cNvPr>
          <p:cNvSpPr txBox="1">
            <a:spLocks/>
          </p:cNvSpPr>
          <p:nvPr/>
        </p:nvSpPr>
        <p:spPr bwMode="auto">
          <a:xfrm>
            <a:off x="1524000" y="1"/>
            <a:ext cx="91440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r>
              <a:rPr lang="en-GB" sz="2300" kern="0" dirty="0">
                <a:solidFill>
                  <a:srgbClr val="002060"/>
                </a:solidFill>
              </a:rPr>
              <a:t>How to Calculate a Magnetic Scattering Length Density (mSLD)</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59B8E59-8CA3-44F1-BAA6-8E62386E4F35}"/>
                  </a:ext>
                </a:extLst>
              </p:cNvPr>
              <p:cNvSpPr txBox="1">
                <a:spLocks/>
              </p:cNvSpPr>
              <p:nvPr/>
            </p:nvSpPr>
            <p:spPr bwMode="auto">
              <a:xfrm>
                <a:off x="1648981" y="914687"/>
                <a:ext cx="8889711" cy="49911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en-US" altLang="en-US" sz="1600" kern="0" dirty="0"/>
                  <a:t>The </a:t>
                </a:r>
                <a:r>
                  <a:rPr lang="en-US" altLang="en-US" sz="1600" u="sng" kern="0" dirty="0"/>
                  <a:t>saturated</a:t>
                </a:r>
                <a:r>
                  <a:rPr lang="en-US" altLang="en-US" sz="1600" kern="0" dirty="0"/>
                  <a:t> total magnetic moment of Ni is 0.6 </a:t>
                </a:r>
                <a:r>
                  <a:rPr lang="el-GR" altLang="en-US" sz="1600" kern="0" dirty="0">
                    <a:latin typeface="Arial" panose="020B0604020202020204" pitchFamily="34" charset="0"/>
                    <a:cs typeface="Arial" panose="020B0604020202020204" pitchFamily="34" charset="0"/>
                  </a:rPr>
                  <a:t>μ</a:t>
                </a:r>
                <a:r>
                  <a:rPr lang="en-GB" altLang="en-US" sz="1600" kern="0" baseline="-25000" dirty="0">
                    <a:latin typeface="Arial" panose="020B0604020202020204" pitchFamily="34" charset="0"/>
                    <a:cs typeface="Arial" panose="020B0604020202020204" pitchFamily="34" charset="0"/>
                  </a:rPr>
                  <a:t>b</a:t>
                </a:r>
                <a:r>
                  <a:rPr lang="en-US" altLang="en-US" sz="1600" kern="0" dirty="0"/>
                  <a:t>/atom which is equivalent to approximately 508 emu/cm</a:t>
                </a:r>
                <a:r>
                  <a:rPr lang="en-US" altLang="en-US" sz="1600" kern="0" baseline="30000" dirty="0"/>
                  <a:t>3</a:t>
                </a:r>
                <a:r>
                  <a:rPr lang="en-US" altLang="en-US" sz="1600" kern="0" dirty="0"/>
                  <a:t> as would be measured from a magnetometer.</a:t>
                </a:r>
              </a:p>
              <a:p>
                <a:pPr>
                  <a:lnSpc>
                    <a:spcPct val="90000"/>
                  </a:lnSpc>
                </a:pPr>
                <a:endParaRPr lang="en-US" altLang="en-US" sz="1600" kern="0" dirty="0"/>
              </a:p>
              <a:p>
                <a:pPr>
                  <a:lnSpc>
                    <a:spcPct val="90000"/>
                  </a:lnSpc>
                </a:pPr>
                <a:r>
                  <a:rPr lang="en-US" altLang="en-US" sz="1600" kern="0" dirty="0"/>
                  <a:t>The magnetic component of the SLD is given by:</a:t>
                </a:r>
              </a:p>
              <a:p>
                <a:pPr marL="47625" indent="-85725">
                  <a:lnSpc>
                    <a:spcPct val="90000"/>
                  </a:lnSpc>
                </a:pPr>
                <a:endParaRPr lang="en-US" altLang="en-US" sz="1600" kern="0" dirty="0"/>
              </a:p>
              <a:p>
                <a:pPr marL="0" indent="0" algn="ctr">
                  <a:lnSpc>
                    <a:spcPct val="90000"/>
                  </a:lnSpc>
                  <a:buNone/>
                </a:pPr>
                <a14:m>
                  <m:oMathPara xmlns:m="http://schemas.openxmlformats.org/officeDocument/2006/math">
                    <m:oMathParaPr>
                      <m:jc m:val="centerGroup"/>
                    </m:oMathParaPr>
                    <m:oMath xmlns:m="http://schemas.openxmlformats.org/officeDocument/2006/math">
                      <m:sSub>
                        <m:sSubPr>
                          <m:ctrlPr>
                            <a:rPr lang="en-US" altLang="en-US" sz="1600" i="1" kern="0">
                              <a:latin typeface="Cambria Math" panose="02040503050406030204" pitchFamily="18" charset="0"/>
                            </a:rPr>
                          </m:ctrlPr>
                        </m:sSubPr>
                        <m:e>
                          <m:r>
                            <a:rPr lang="en-GB" altLang="en-US" sz="1600" i="1" kern="0">
                              <a:latin typeface="Cambria Math" panose="02040503050406030204" pitchFamily="18" charset="0"/>
                            </a:rPr>
                            <m:t>𝑆𝐿𝐷</m:t>
                          </m:r>
                        </m:e>
                        <m:sub>
                          <m:r>
                            <a:rPr lang="en-GB" altLang="en-US" sz="1600" i="1" kern="0">
                              <a:latin typeface="Cambria Math" panose="02040503050406030204" pitchFamily="18" charset="0"/>
                            </a:rPr>
                            <m:t>𝑀</m:t>
                          </m:r>
                        </m:sub>
                      </m:sSub>
                      <m:r>
                        <a:rPr lang="en-GB" altLang="en-US" sz="1600" i="1" kern="0">
                          <a:latin typeface="Cambria Math" panose="02040503050406030204" pitchFamily="18" charset="0"/>
                        </a:rPr>
                        <m:t>=</m:t>
                      </m:r>
                      <m:nary>
                        <m:naryPr>
                          <m:chr m:val="∑"/>
                          <m:ctrlPr>
                            <a:rPr lang="en-GB" altLang="en-US" sz="1600" i="1" kern="0">
                              <a:latin typeface="Cambria Math" panose="02040503050406030204" pitchFamily="18" charset="0"/>
                            </a:rPr>
                          </m:ctrlPr>
                        </m:naryPr>
                        <m:sub>
                          <m:r>
                            <m:rPr>
                              <m:brk m:alnAt="23"/>
                            </m:rPr>
                            <a:rPr lang="en-GB" altLang="en-US" sz="1600" i="1" kern="0">
                              <a:latin typeface="Cambria Math" panose="02040503050406030204" pitchFamily="18" charset="0"/>
                            </a:rPr>
                            <m:t>𝑖</m:t>
                          </m:r>
                        </m:sub>
                        <m:sup>
                          <m:r>
                            <a:rPr lang="en-GB" altLang="en-US" sz="1600" i="1" kern="0">
                              <a:latin typeface="Cambria Math" panose="02040503050406030204" pitchFamily="18" charset="0"/>
                            </a:rPr>
                            <m:t>𝐽</m:t>
                          </m:r>
                        </m:sup>
                        <m:e>
                          <m:sSub>
                            <m:sSubPr>
                              <m:ctrlPr>
                                <a:rPr lang="en-GB" altLang="en-US" sz="1600" i="1" kern="0">
                                  <a:latin typeface="Cambria Math" panose="02040503050406030204" pitchFamily="18" charset="0"/>
                                </a:rPr>
                              </m:ctrlPr>
                            </m:sSubPr>
                            <m:e>
                              <m:r>
                                <a:rPr lang="en-GB" altLang="en-US" sz="1600" i="1" kern="0">
                                  <a:latin typeface="Cambria Math" panose="02040503050406030204" pitchFamily="18" charset="0"/>
                                </a:rPr>
                                <m:t>𝑁</m:t>
                              </m:r>
                            </m:e>
                            <m:sub>
                              <m:r>
                                <a:rPr lang="en-GB" altLang="en-US" sz="1600" i="1" kern="0">
                                  <a:latin typeface="Cambria Math" panose="02040503050406030204" pitchFamily="18" charset="0"/>
                                </a:rPr>
                                <m:t>𝑖</m:t>
                              </m:r>
                            </m:sub>
                          </m:sSub>
                          <m:sSub>
                            <m:sSubPr>
                              <m:ctrlPr>
                                <a:rPr lang="en-GB" altLang="en-US" sz="1600" i="1" kern="0">
                                  <a:latin typeface="Cambria Math" panose="02040503050406030204" pitchFamily="18" charset="0"/>
                                </a:rPr>
                              </m:ctrlPr>
                            </m:sSubPr>
                            <m:e>
                              <m:r>
                                <a:rPr lang="en-GB" altLang="en-US" sz="1600" i="1" kern="0">
                                  <a:latin typeface="Cambria Math" panose="02040503050406030204" pitchFamily="18" charset="0"/>
                                  <a:ea typeface="Cambria Math" panose="02040503050406030204" pitchFamily="18" charset="0"/>
                                </a:rPr>
                                <m:t>𝑏</m:t>
                              </m:r>
                            </m:e>
                            <m:sub>
                              <m:r>
                                <a:rPr lang="en-GB" altLang="en-US" sz="1600" i="1" kern="0">
                                  <a:latin typeface="Cambria Math" panose="02040503050406030204" pitchFamily="18" charset="0"/>
                                </a:rPr>
                                <m:t>𝑚𝑖</m:t>
                              </m:r>
                            </m:sub>
                          </m:sSub>
                        </m:e>
                      </m:nary>
                      <m:r>
                        <a:rPr lang="en-GB" altLang="en-US" sz="1600" i="1" kern="0">
                          <a:latin typeface="Cambria Math" panose="02040503050406030204" pitchFamily="18" charset="0"/>
                        </a:rPr>
                        <m:t>=</m:t>
                      </m:r>
                      <m:r>
                        <a:rPr lang="en-GB" altLang="en-US" sz="1600" i="1" kern="0">
                          <a:latin typeface="Cambria Math" panose="02040503050406030204" pitchFamily="18" charset="0"/>
                        </a:rPr>
                        <m:t>𝐶</m:t>
                      </m:r>
                      <m:nary>
                        <m:naryPr>
                          <m:chr m:val="∑"/>
                          <m:ctrlPr>
                            <a:rPr lang="en-GB" altLang="en-US" sz="1600" i="1" kern="0">
                              <a:latin typeface="Cambria Math" panose="02040503050406030204" pitchFamily="18" charset="0"/>
                            </a:rPr>
                          </m:ctrlPr>
                        </m:naryPr>
                        <m:sub>
                          <m:r>
                            <m:rPr>
                              <m:brk m:alnAt="23"/>
                            </m:rPr>
                            <a:rPr lang="en-GB" altLang="en-US" sz="1600" i="1" kern="0">
                              <a:latin typeface="Cambria Math" panose="02040503050406030204" pitchFamily="18" charset="0"/>
                            </a:rPr>
                            <m:t>𝑖</m:t>
                          </m:r>
                        </m:sub>
                        <m:sup>
                          <m:r>
                            <a:rPr lang="en-GB" altLang="en-US" sz="1600" i="1" kern="0">
                              <a:latin typeface="Cambria Math" panose="02040503050406030204" pitchFamily="18" charset="0"/>
                            </a:rPr>
                            <m:t>𝐽</m:t>
                          </m:r>
                        </m:sup>
                        <m:e>
                          <m:sSub>
                            <m:sSubPr>
                              <m:ctrlPr>
                                <a:rPr lang="en-GB" altLang="en-US" sz="1600" i="1" kern="0">
                                  <a:latin typeface="Cambria Math" panose="02040503050406030204" pitchFamily="18" charset="0"/>
                                </a:rPr>
                              </m:ctrlPr>
                            </m:sSubPr>
                            <m:e>
                              <m:r>
                                <a:rPr lang="en-GB" altLang="en-US" sz="1600" i="1" kern="0">
                                  <a:latin typeface="Cambria Math" panose="02040503050406030204" pitchFamily="18" charset="0"/>
                                </a:rPr>
                                <m:t>𝑁</m:t>
                              </m:r>
                            </m:e>
                            <m:sub>
                              <m:r>
                                <a:rPr lang="en-GB" altLang="en-US" sz="1600" i="1" kern="0">
                                  <a:latin typeface="Cambria Math" panose="02040503050406030204" pitchFamily="18" charset="0"/>
                                </a:rPr>
                                <m:t>𝑖</m:t>
                              </m:r>
                            </m:sub>
                          </m:sSub>
                          <m:sSub>
                            <m:sSubPr>
                              <m:ctrlPr>
                                <a:rPr lang="en-GB" altLang="en-US" sz="1600" i="1" kern="0">
                                  <a:latin typeface="Cambria Math" panose="02040503050406030204" pitchFamily="18" charset="0"/>
                                </a:rPr>
                              </m:ctrlPr>
                            </m:sSubPr>
                            <m:e>
                              <m:r>
                                <a:rPr lang="en-GB" altLang="en-US" sz="1600" i="1" kern="0">
                                  <a:latin typeface="Cambria Math" panose="02040503050406030204" pitchFamily="18" charset="0"/>
                                  <a:ea typeface="Cambria Math" panose="02040503050406030204" pitchFamily="18" charset="0"/>
                                </a:rPr>
                                <m:t>𝜇</m:t>
                              </m:r>
                            </m:e>
                            <m:sub>
                              <m:r>
                                <a:rPr lang="en-GB" altLang="en-US" sz="1600" i="1" kern="0">
                                  <a:latin typeface="Cambria Math" panose="02040503050406030204" pitchFamily="18" charset="0"/>
                                </a:rPr>
                                <m:t>𝑖</m:t>
                              </m:r>
                            </m:sub>
                          </m:sSub>
                          <m:r>
                            <a:rPr lang="en-GB" altLang="en-US" sz="1600" i="1" kern="0">
                              <a:latin typeface="Cambria Math" panose="02040503050406030204" pitchFamily="18" charset="0"/>
                            </a:rPr>
                            <m:t>=</m:t>
                          </m:r>
                        </m:e>
                      </m:nary>
                      <m:r>
                        <a:rPr lang="en-GB" altLang="en-US" sz="1600" i="1" kern="0">
                          <a:latin typeface="Cambria Math" panose="02040503050406030204" pitchFamily="18" charset="0"/>
                        </a:rPr>
                        <m:t>  </m:t>
                      </m:r>
                      <m:r>
                        <a:rPr lang="en-GB" altLang="en-US" sz="1600" i="1" kern="0">
                          <a:latin typeface="Cambria Math" panose="02040503050406030204" pitchFamily="18" charset="0"/>
                        </a:rPr>
                        <m:t>𝐶𝑚</m:t>
                      </m:r>
                    </m:oMath>
                  </m:oMathPara>
                </a14:m>
                <a:endParaRPr lang="en-GB" altLang="en-US" sz="1600" kern="0" dirty="0"/>
              </a:p>
              <a:p>
                <a:pPr marL="0" indent="0" algn="ctr">
                  <a:lnSpc>
                    <a:spcPct val="90000"/>
                  </a:lnSpc>
                  <a:buNone/>
                </a:pPr>
                <a:endParaRPr lang="en-GB" altLang="en-US" sz="1600" kern="0" dirty="0"/>
              </a:p>
              <a:p>
                <a:pPr>
                  <a:lnSpc>
                    <a:spcPct val="90000"/>
                  </a:lnSpc>
                </a:pPr>
                <a:r>
                  <a:rPr lang="en-US" altLang="en-US" sz="1600" kern="0" dirty="0"/>
                  <a:t>The units of the magnetic scattering length, </a:t>
                </a:r>
                <a:r>
                  <a:rPr lang="en-US" altLang="en-US" sz="1600" b="1" i="1" kern="0" dirty="0"/>
                  <a:t>b</a:t>
                </a:r>
                <a:r>
                  <a:rPr lang="en-US" altLang="en-US" sz="1600" b="1" i="1" kern="0" baseline="-25000" dirty="0"/>
                  <a:t>m</a:t>
                </a:r>
                <a:r>
                  <a:rPr lang="en-US" altLang="en-US" sz="1600" kern="0" dirty="0"/>
                  <a:t>, are Å. This is the magnetic equivalent to the nuclear scattering length </a:t>
                </a:r>
                <a:r>
                  <a:rPr lang="en-US" altLang="en-US" sz="1600" b="1" i="1" kern="0" dirty="0"/>
                  <a:t>b</a:t>
                </a:r>
                <a:r>
                  <a:rPr lang="en-US" altLang="en-US" sz="1600" kern="0" dirty="0"/>
                  <a:t>  here denoted </a:t>
                </a:r>
                <a:r>
                  <a:rPr lang="en-US" altLang="en-US" sz="1600" b="1" i="1" kern="0" dirty="0" err="1"/>
                  <a:t>b</a:t>
                </a:r>
                <a:r>
                  <a:rPr lang="en-US" altLang="en-US" sz="1600" b="1" i="1" kern="0" baseline="-25000" dirty="0" err="1"/>
                  <a:t>N</a:t>
                </a:r>
                <a:r>
                  <a:rPr lang="en-US" altLang="en-US" sz="1600" i="1" kern="0" baseline="-25000" dirty="0" err="1"/>
                  <a:t>.</a:t>
                </a:r>
                <a:endParaRPr lang="en-US" altLang="en-US" sz="1600" i="1" kern="0" baseline="-25000" dirty="0"/>
              </a:p>
              <a:p>
                <a:pPr>
                  <a:lnSpc>
                    <a:spcPct val="90000"/>
                  </a:lnSpc>
                  <a:buFontTx/>
                  <a:buChar char="-"/>
                </a:pPr>
                <a:endParaRPr lang="en-US" altLang="en-US" sz="1600" i="1" kern="0" baseline="-25000" dirty="0"/>
              </a:p>
              <a:p>
                <a:pPr>
                  <a:lnSpc>
                    <a:spcPct val="90000"/>
                  </a:lnSpc>
                </a:pPr>
                <a:r>
                  <a:rPr lang="en-US" altLang="en-US" sz="1600" kern="0" dirty="0"/>
                  <a:t>The magnetic moment per formula unit, </a:t>
                </a:r>
                <a:r>
                  <a:rPr lang="en-US" altLang="en-US" sz="1600" b="1" i="1" kern="0" dirty="0">
                    <a:latin typeface="Arial" panose="020B0604020202020204" pitchFamily="34" charset="0"/>
                    <a:cs typeface="Arial" panose="020B0604020202020204" pitchFamily="34" charset="0"/>
                  </a:rPr>
                  <a:t>μ</a:t>
                </a:r>
                <a:r>
                  <a:rPr lang="en-US" altLang="en-US" sz="1600" kern="0" dirty="0">
                    <a:latin typeface="Arial" panose="020B0604020202020204" pitchFamily="34" charset="0"/>
                    <a:cs typeface="Arial" panose="020B0604020202020204" pitchFamily="34" charset="0"/>
                  </a:rPr>
                  <a:t>, is in units of Bohr magnetons </a:t>
                </a:r>
                <a:r>
                  <a:rPr lang="el-GR" altLang="en-US" sz="1600" b="1" i="1" kern="0" dirty="0">
                    <a:latin typeface="Arial" panose="020B0604020202020204" pitchFamily="34" charset="0"/>
                    <a:cs typeface="Arial" panose="020B0604020202020204" pitchFamily="34" charset="0"/>
                  </a:rPr>
                  <a:t>μ</a:t>
                </a:r>
                <a:r>
                  <a:rPr lang="en-GB" altLang="en-US" sz="1600" b="1" i="1" kern="0" baseline="-25000" dirty="0">
                    <a:latin typeface="Arial" panose="020B0604020202020204" pitchFamily="34" charset="0"/>
                    <a:cs typeface="Arial" panose="020B0604020202020204" pitchFamily="34" charset="0"/>
                  </a:rPr>
                  <a:t>B</a:t>
                </a:r>
                <a:endParaRPr lang="en-US" altLang="en-US" sz="1600" b="1" i="1" kern="0" baseline="-25000" dirty="0"/>
              </a:p>
              <a:p>
                <a:pPr lvl="1">
                  <a:lnSpc>
                    <a:spcPct val="90000"/>
                  </a:lnSpc>
                  <a:buFontTx/>
                  <a:buChar char="-"/>
                </a:pPr>
                <a:r>
                  <a:rPr lang="en-US" altLang="en-US" sz="1200" kern="0" dirty="0">
                    <a:solidFill>
                      <a:srgbClr val="6600FF"/>
                    </a:solidFill>
                  </a:rPr>
                  <a:t>In this case the constant is </a:t>
                </a:r>
                <a:r>
                  <a:rPr lang="en-US" altLang="en-US" sz="1200" i="1" kern="0" dirty="0">
                    <a:solidFill>
                      <a:srgbClr val="6600FF"/>
                    </a:solidFill>
                  </a:rPr>
                  <a:t>C= 2.645 x 10</a:t>
                </a:r>
                <a:r>
                  <a:rPr lang="en-US" altLang="en-US" sz="1200" i="1" kern="0" baseline="30000" dirty="0">
                    <a:solidFill>
                      <a:srgbClr val="6600FF"/>
                    </a:solidFill>
                  </a:rPr>
                  <a:t>-5</a:t>
                </a:r>
                <a:r>
                  <a:rPr lang="en-GB" altLang="en-US" sz="1200" kern="0" dirty="0">
                    <a:solidFill>
                      <a:srgbClr val="6600FF"/>
                    </a:solidFill>
                  </a:rPr>
                  <a:t>Å</a:t>
                </a:r>
                <a:r>
                  <a:rPr lang="el-GR" altLang="en-US" sz="1200" i="1" kern="0" dirty="0">
                    <a:solidFill>
                      <a:srgbClr val="6600FF"/>
                    </a:solidFill>
                    <a:latin typeface="Arial" panose="020B0604020202020204" pitchFamily="34" charset="0"/>
                    <a:cs typeface="Arial" panose="020B0604020202020204" pitchFamily="34" charset="0"/>
                  </a:rPr>
                  <a:t>μ</a:t>
                </a:r>
                <a:r>
                  <a:rPr lang="en-GB" altLang="en-US" sz="1200" i="1" kern="0" baseline="-25000" dirty="0">
                    <a:solidFill>
                      <a:srgbClr val="6600FF"/>
                    </a:solidFill>
                    <a:latin typeface="Arial" panose="020B0604020202020204" pitchFamily="34" charset="0"/>
                    <a:cs typeface="Arial" panose="020B0604020202020204" pitchFamily="34" charset="0"/>
                  </a:rPr>
                  <a:t>B</a:t>
                </a:r>
                <a:r>
                  <a:rPr lang="en-GB" altLang="en-US" sz="1200" i="1" kern="0" baseline="30000" dirty="0">
                    <a:solidFill>
                      <a:srgbClr val="6600FF"/>
                    </a:solidFill>
                    <a:latin typeface="Arial" panose="020B0604020202020204" pitchFamily="34" charset="0"/>
                    <a:cs typeface="Arial" panose="020B0604020202020204" pitchFamily="34" charset="0"/>
                  </a:rPr>
                  <a:t>-1</a:t>
                </a:r>
              </a:p>
              <a:p>
                <a:pPr lvl="1">
                  <a:lnSpc>
                    <a:spcPct val="90000"/>
                  </a:lnSpc>
                  <a:buFontTx/>
                  <a:buChar char="-"/>
                </a:pPr>
                <a:endParaRPr lang="en-US" altLang="en-US" sz="1600" i="1" kern="0" dirty="0"/>
              </a:p>
              <a:p>
                <a:pPr>
                  <a:lnSpc>
                    <a:spcPct val="90000"/>
                  </a:lnSpc>
                </a:pPr>
                <a:r>
                  <a:rPr lang="en-US" altLang="en-US" sz="1600" kern="0" dirty="0"/>
                  <a:t>More usefully we normally measure the magnetisation </a:t>
                </a:r>
                <a:r>
                  <a:rPr lang="en-US" altLang="en-US" sz="1600" b="1" i="1" kern="0" dirty="0"/>
                  <a:t>M</a:t>
                </a:r>
                <a:r>
                  <a:rPr lang="en-US" altLang="en-US" sz="1600" kern="0" dirty="0"/>
                  <a:t> in a magnetometer and convert it to magnetic moment </a:t>
                </a:r>
                <a:r>
                  <a:rPr lang="en-US" altLang="en-US" sz="1600" b="1" i="1" kern="0" dirty="0"/>
                  <a:t>m</a:t>
                </a:r>
                <a:r>
                  <a:rPr lang="en-US" altLang="en-US" sz="1600" kern="0" dirty="0"/>
                  <a:t> by dividing it by the sample volume. </a:t>
                </a:r>
              </a:p>
              <a:p>
                <a:pPr lvl="1">
                  <a:lnSpc>
                    <a:spcPct val="90000"/>
                  </a:lnSpc>
                  <a:buFontTx/>
                  <a:buChar char="-"/>
                </a:pPr>
                <a:r>
                  <a:rPr lang="en-US" altLang="en-US" sz="1200" kern="0" dirty="0">
                    <a:solidFill>
                      <a:srgbClr val="6600FF"/>
                    </a:solidFill>
                  </a:rPr>
                  <a:t>If </a:t>
                </a:r>
                <a:r>
                  <a:rPr lang="en-US" altLang="en-US" sz="1200" b="1" i="1" kern="0" dirty="0">
                    <a:solidFill>
                      <a:srgbClr val="6600FF"/>
                    </a:solidFill>
                  </a:rPr>
                  <a:t>m</a:t>
                </a:r>
                <a:r>
                  <a:rPr lang="en-US" altLang="en-US" sz="1200" kern="0" dirty="0">
                    <a:solidFill>
                      <a:srgbClr val="6600FF"/>
                    </a:solidFill>
                  </a:rPr>
                  <a:t> is in units of Tesla, then </a:t>
                </a:r>
                <a:r>
                  <a:rPr lang="en-US" altLang="en-US" sz="1200" i="1" kern="0" dirty="0">
                    <a:solidFill>
                      <a:srgbClr val="6600FF"/>
                    </a:solidFill>
                  </a:rPr>
                  <a:t>C</a:t>
                </a:r>
                <a:r>
                  <a:rPr lang="en-US" altLang="en-US" sz="1200" kern="0" dirty="0">
                    <a:solidFill>
                      <a:srgbClr val="6600FF"/>
                    </a:solidFill>
                  </a:rPr>
                  <a:t> = 2.645x10</a:t>
                </a:r>
                <a:r>
                  <a:rPr lang="en-US" altLang="en-US" sz="1200" kern="0" baseline="30000" dirty="0">
                    <a:solidFill>
                      <a:srgbClr val="6600FF"/>
                    </a:solidFill>
                  </a:rPr>
                  <a:t>-5</a:t>
                </a:r>
                <a:r>
                  <a:rPr lang="en-US" altLang="en-US" sz="1200" kern="0" dirty="0">
                    <a:solidFill>
                      <a:srgbClr val="6600FF"/>
                    </a:solidFill>
                  </a:rPr>
                  <a:t> /4</a:t>
                </a:r>
                <a:r>
                  <a:rPr lang="el-GR" altLang="en-US" sz="1200" kern="0" dirty="0">
                    <a:solidFill>
                      <a:srgbClr val="6600FF"/>
                    </a:solidFill>
                  </a:rPr>
                  <a:t>π</a:t>
                </a:r>
                <a:r>
                  <a:rPr lang="en-GB" altLang="en-US" sz="1200" kern="0" dirty="0">
                    <a:solidFill>
                      <a:srgbClr val="6600FF"/>
                    </a:solidFill>
                  </a:rPr>
                  <a:t> Å</a:t>
                </a:r>
                <a:r>
                  <a:rPr lang="en-GB" altLang="en-US" sz="1200" kern="0" baseline="30000" dirty="0">
                    <a:solidFill>
                      <a:srgbClr val="6600FF"/>
                    </a:solidFill>
                  </a:rPr>
                  <a:t>-2</a:t>
                </a:r>
                <a:r>
                  <a:rPr lang="en-GB" altLang="en-US" sz="1200" kern="0" dirty="0">
                    <a:solidFill>
                      <a:srgbClr val="6600FF"/>
                    </a:solidFill>
                  </a:rPr>
                  <a:t>T</a:t>
                </a:r>
                <a:r>
                  <a:rPr lang="en-GB" altLang="en-US" sz="1200" kern="0" baseline="30000" dirty="0">
                    <a:solidFill>
                      <a:srgbClr val="6600FF"/>
                    </a:solidFill>
                  </a:rPr>
                  <a:t>-1</a:t>
                </a:r>
                <a:endParaRPr lang="en-US" altLang="en-US" sz="1200" kern="0" baseline="-25000" dirty="0">
                  <a:solidFill>
                    <a:srgbClr val="6600FF"/>
                  </a:solidFill>
                </a:endParaRPr>
              </a:p>
              <a:p>
                <a:pPr lvl="1">
                  <a:lnSpc>
                    <a:spcPct val="90000"/>
                  </a:lnSpc>
                  <a:buFontTx/>
                  <a:buChar char="-"/>
                </a:pPr>
                <a:r>
                  <a:rPr lang="en-US" altLang="en-US" sz="1200" kern="0" dirty="0">
                    <a:solidFill>
                      <a:srgbClr val="6600FF"/>
                    </a:solidFill>
                  </a:rPr>
                  <a:t>If </a:t>
                </a:r>
                <a:r>
                  <a:rPr lang="en-US" altLang="en-US" sz="1200" b="1" i="1" kern="0" dirty="0">
                    <a:solidFill>
                      <a:srgbClr val="6600FF"/>
                    </a:solidFill>
                  </a:rPr>
                  <a:t>m</a:t>
                </a:r>
                <a:r>
                  <a:rPr lang="en-US" altLang="en-US" sz="1200" kern="0" dirty="0">
                    <a:solidFill>
                      <a:srgbClr val="6600FF"/>
                    </a:solidFill>
                  </a:rPr>
                  <a:t> is in units of emu/cm</a:t>
                </a:r>
                <a:r>
                  <a:rPr lang="en-US" altLang="en-US" sz="1200" kern="0" baseline="30000" dirty="0">
                    <a:solidFill>
                      <a:srgbClr val="6600FF"/>
                    </a:solidFill>
                  </a:rPr>
                  <a:t>3</a:t>
                </a:r>
                <a:r>
                  <a:rPr lang="en-US" altLang="en-US" sz="1200" kern="0" dirty="0">
                    <a:solidFill>
                      <a:srgbClr val="6600FF"/>
                    </a:solidFill>
                  </a:rPr>
                  <a:t>, then </a:t>
                </a:r>
                <a:r>
                  <a:rPr lang="en-US" altLang="en-US" sz="1200" i="1" kern="0" dirty="0">
                    <a:solidFill>
                      <a:srgbClr val="6600FF"/>
                    </a:solidFill>
                  </a:rPr>
                  <a:t>C</a:t>
                </a:r>
                <a:r>
                  <a:rPr lang="en-US" altLang="en-US" sz="1200" kern="0" dirty="0">
                    <a:solidFill>
                      <a:srgbClr val="6600FF"/>
                    </a:solidFill>
                  </a:rPr>
                  <a:t> = 2.853 x 10</a:t>
                </a:r>
                <a:r>
                  <a:rPr lang="en-US" altLang="en-US" sz="1200" kern="0" baseline="30000" dirty="0">
                    <a:solidFill>
                      <a:srgbClr val="6600FF"/>
                    </a:solidFill>
                  </a:rPr>
                  <a:t>-9 </a:t>
                </a:r>
                <a:r>
                  <a:rPr lang="en-GB" altLang="en-US" sz="1200" kern="0" dirty="0">
                    <a:solidFill>
                      <a:srgbClr val="6600FF"/>
                    </a:solidFill>
                  </a:rPr>
                  <a:t>Å</a:t>
                </a:r>
                <a:r>
                  <a:rPr lang="en-GB" altLang="en-US" sz="1200" kern="0" baseline="30000" dirty="0">
                    <a:solidFill>
                      <a:srgbClr val="6600FF"/>
                    </a:solidFill>
                  </a:rPr>
                  <a:t>-2</a:t>
                </a:r>
                <a:r>
                  <a:rPr lang="en-US" altLang="en-US" sz="1200" kern="0" dirty="0">
                    <a:solidFill>
                      <a:srgbClr val="6600FF"/>
                    </a:solidFill>
                  </a:rPr>
                  <a:t> cm</a:t>
                </a:r>
                <a:r>
                  <a:rPr lang="en-US" altLang="en-US" sz="1200" kern="0" baseline="30000" dirty="0">
                    <a:solidFill>
                      <a:srgbClr val="6600FF"/>
                    </a:solidFill>
                  </a:rPr>
                  <a:t>3</a:t>
                </a:r>
                <a:r>
                  <a:rPr lang="en-US" altLang="en-US" sz="1200" kern="0" dirty="0">
                    <a:solidFill>
                      <a:srgbClr val="6600FF"/>
                    </a:solidFill>
                  </a:rPr>
                  <a:t> emu</a:t>
                </a:r>
                <a:r>
                  <a:rPr lang="en-US" altLang="en-US" sz="1200" kern="0" baseline="30000" dirty="0">
                    <a:solidFill>
                      <a:srgbClr val="6600FF"/>
                    </a:solidFill>
                  </a:rPr>
                  <a:t>-1</a:t>
                </a:r>
                <a:endParaRPr lang="en-US" altLang="en-US" sz="1600" kern="0" dirty="0">
                  <a:solidFill>
                    <a:srgbClr val="6600FF"/>
                  </a:solidFill>
                </a:endParaRPr>
              </a:p>
              <a:p>
                <a:pPr marL="447675" lvl="1" indent="-85725">
                  <a:lnSpc>
                    <a:spcPct val="90000"/>
                  </a:lnSpc>
                </a:pPr>
                <a:endParaRPr lang="en-US" altLang="en-US" sz="1000" kern="0" dirty="0"/>
              </a:p>
              <a:p>
                <a:pPr marL="447675" lvl="1" indent="-85725">
                  <a:lnSpc>
                    <a:spcPct val="90000"/>
                  </a:lnSpc>
                  <a:buNone/>
                </a:pPr>
                <a:r>
                  <a:rPr lang="en-GB" sz="1200" b="1" dirty="0"/>
                  <a:t>This is taken form  “Application of polarized neutron reflectometry to studies of</a:t>
                </a:r>
              </a:p>
              <a:p>
                <a:pPr marL="447675" lvl="1" indent="-85725">
                  <a:lnSpc>
                    <a:spcPct val="90000"/>
                  </a:lnSpc>
                  <a:buNone/>
                </a:pPr>
                <a:r>
                  <a:rPr lang="en-GB" sz="1200" b="1" dirty="0"/>
                  <a:t>artificially structured magnetic materials “  by M. R. Fitzsimmons </a:t>
                </a:r>
              </a:p>
              <a:p>
                <a:pPr marL="447675" lvl="1" indent="-85725">
                  <a:lnSpc>
                    <a:spcPct val="90000"/>
                  </a:lnSpc>
                  <a:buNone/>
                </a:pPr>
                <a:r>
                  <a:rPr lang="en-GB" sz="1200" b="1" dirty="0"/>
                  <a:t>and C. F. </a:t>
                </a:r>
                <a:r>
                  <a:rPr lang="en-GB" sz="1200" b="1" dirty="0" err="1"/>
                  <a:t>Majkzak</a:t>
                </a:r>
                <a:endParaRPr lang="en-US" altLang="en-US" sz="1600" kern="0" baseline="30000" dirty="0"/>
              </a:p>
              <a:p>
                <a:pPr marL="447675" indent="-85725"/>
                <a:endParaRPr lang="en-GB" sz="1200" kern="0" dirty="0"/>
              </a:p>
            </p:txBody>
          </p:sp>
        </mc:Choice>
        <mc:Fallback xmlns="">
          <p:sp>
            <p:nvSpPr>
              <p:cNvPr id="5" name="Content Placeholder 2">
                <a:extLst>
                  <a:ext uri="{FF2B5EF4-FFF2-40B4-BE49-F238E27FC236}">
                    <a16:creationId xmlns:a16="http://schemas.microsoft.com/office/drawing/2014/main" id="{059B8E59-8CA3-44F1-BAA6-8E62386E4F35}"/>
                  </a:ext>
                </a:extLst>
              </p:cNvPr>
              <p:cNvSpPr txBox="1">
                <a:spLocks noRot="1" noChangeAspect="1" noMove="1" noResize="1" noEditPoints="1" noAdjustHandles="1" noChangeArrowheads="1" noChangeShapeType="1" noTextEdit="1"/>
              </p:cNvSpPr>
              <p:nvPr/>
            </p:nvSpPr>
            <p:spPr bwMode="auto">
              <a:xfrm>
                <a:off x="1648981" y="914687"/>
                <a:ext cx="8889711" cy="4991100"/>
              </a:xfrm>
              <a:prstGeom prst="rect">
                <a:avLst/>
              </a:prstGeom>
              <a:blipFill>
                <a:blip r:embed="rId2"/>
                <a:stretch>
                  <a:fillRect l="-274" t="-855" r="-754" b="-671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23D57D0-4135-4B60-BAC0-38D7028E3CD9}"/>
              </a:ext>
            </a:extLst>
          </p:cNvPr>
          <p:cNvSpPr>
            <a:spLocks noGrp="1"/>
          </p:cNvSpPr>
          <p:nvPr>
            <p:ph type="sldNum" sz="quarter" idx="12"/>
          </p:nvPr>
        </p:nvSpPr>
        <p:spPr/>
        <p:txBody>
          <a:bodyPr/>
          <a:lstStyle/>
          <a:p>
            <a:fld id="{BBAAB195-B577-5546-8349-9DDA93B6129E}" type="slidenum">
              <a:rPr lang="en-US" smtClean="0"/>
              <a:t>88</a:t>
            </a:fld>
            <a:endParaRPr lang="en-US"/>
          </a:p>
        </p:txBody>
      </p:sp>
    </p:spTree>
    <p:extLst>
      <p:ext uri="{BB962C8B-B14F-4D97-AF65-F5344CB8AC3E}">
        <p14:creationId xmlns:p14="http://schemas.microsoft.com/office/powerpoint/2010/main" val="39118467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A56F2-9575-4609-816B-B133EA3943E3}"/>
              </a:ext>
            </a:extLst>
          </p:cNvPr>
          <p:cNvSpPr txBox="1">
            <a:spLocks/>
          </p:cNvSpPr>
          <p:nvPr/>
        </p:nvSpPr>
        <p:spPr bwMode="auto">
          <a:xfrm>
            <a:off x="1524000" y="1"/>
            <a:ext cx="91440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Lucida Sans" pitchFamily="34" charset="0"/>
              </a:defRPr>
            </a:lvl2pPr>
            <a:lvl3pPr algn="ctr" rtl="0" fontAlgn="base">
              <a:spcBef>
                <a:spcPct val="0"/>
              </a:spcBef>
              <a:spcAft>
                <a:spcPct val="0"/>
              </a:spcAft>
              <a:defRPr sz="4400">
                <a:solidFill>
                  <a:schemeClr val="tx2"/>
                </a:solidFill>
                <a:latin typeface="Lucida Sans" pitchFamily="34" charset="0"/>
              </a:defRPr>
            </a:lvl3pPr>
            <a:lvl4pPr algn="ctr" rtl="0" fontAlgn="base">
              <a:spcBef>
                <a:spcPct val="0"/>
              </a:spcBef>
              <a:spcAft>
                <a:spcPct val="0"/>
              </a:spcAft>
              <a:defRPr sz="4400">
                <a:solidFill>
                  <a:schemeClr val="tx2"/>
                </a:solidFill>
                <a:latin typeface="Lucida Sans" pitchFamily="34" charset="0"/>
              </a:defRPr>
            </a:lvl4pPr>
            <a:lvl5pPr algn="ctr" rtl="0" fontAlgn="base">
              <a:spcBef>
                <a:spcPct val="0"/>
              </a:spcBef>
              <a:spcAft>
                <a:spcPct val="0"/>
              </a:spcAft>
              <a:defRPr sz="4400">
                <a:solidFill>
                  <a:schemeClr val="tx2"/>
                </a:solidFill>
                <a:latin typeface="Lucida Sans" pitchFamily="34"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a:lstStyle>
          <a:p>
            <a:r>
              <a:rPr lang="en-GB" sz="2300" kern="0" dirty="0">
                <a:solidFill>
                  <a:srgbClr val="002060"/>
                </a:solidFill>
              </a:rPr>
              <a:t>How to Calculate a Magnetic Scattering Length Density (mSLD)</a:t>
            </a:r>
          </a:p>
        </p:txBody>
      </p:sp>
      <p:sp>
        <p:nvSpPr>
          <p:cNvPr id="5" name="Content Placeholder 2">
            <a:extLst>
              <a:ext uri="{FF2B5EF4-FFF2-40B4-BE49-F238E27FC236}">
                <a16:creationId xmlns:a16="http://schemas.microsoft.com/office/drawing/2014/main" id="{4F19CA9A-43EE-46E3-BA3E-CBC7CBD8343F}"/>
              </a:ext>
            </a:extLst>
          </p:cNvPr>
          <p:cNvSpPr txBox="1">
            <a:spLocks/>
          </p:cNvSpPr>
          <p:nvPr/>
        </p:nvSpPr>
        <p:spPr bwMode="auto">
          <a:xfrm>
            <a:off x="1662835" y="842817"/>
            <a:ext cx="8889711"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lnSpc>
                <a:spcPct val="90000"/>
              </a:lnSpc>
              <a:buNone/>
            </a:pPr>
            <a:r>
              <a:rPr lang="en-US" altLang="en-US" sz="1600" kern="0" dirty="0" err="1"/>
              <a:t>SLD</a:t>
            </a:r>
            <a:r>
              <a:rPr lang="en-US" altLang="en-US" sz="1600" kern="0" baseline="-25000" dirty="0" err="1"/>
              <a:t>m</a:t>
            </a:r>
            <a:r>
              <a:rPr lang="en-US" altLang="en-US" sz="1600" kern="0" dirty="0"/>
              <a:t>= ± </a:t>
            </a:r>
            <a:r>
              <a:rPr lang="en-US" altLang="en-US" sz="1600" kern="0" dirty="0" err="1"/>
              <a:t>CN</a:t>
            </a:r>
            <a:r>
              <a:rPr lang="en-US" altLang="en-US" sz="1600" kern="0" baseline="-25000" dirty="0" err="1"/>
              <a:t>i</a:t>
            </a:r>
            <a:r>
              <a:rPr lang="en-US" altLang="en-US" sz="1600" b="1" i="1" kern="0" dirty="0">
                <a:latin typeface="Arial" panose="020B0604020202020204" pitchFamily="34" charset="0"/>
                <a:cs typeface="Arial" panose="020B0604020202020204" pitchFamily="34" charset="0"/>
              </a:rPr>
              <a:t> </a:t>
            </a:r>
            <a:r>
              <a:rPr lang="en-US" altLang="en-US" sz="1600" b="1" i="1" kern="0" dirty="0" err="1">
                <a:latin typeface="Arial" panose="020B0604020202020204" pitchFamily="34" charset="0"/>
                <a:cs typeface="Arial" panose="020B0604020202020204" pitchFamily="34" charset="0"/>
              </a:rPr>
              <a:t>μ</a:t>
            </a:r>
            <a:r>
              <a:rPr lang="en-US" altLang="en-US" sz="1600" b="1" i="1" kern="0" baseline="-25000" dirty="0" err="1">
                <a:latin typeface="Arial" panose="020B0604020202020204" pitchFamily="34" charset="0"/>
                <a:cs typeface="Arial" panose="020B0604020202020204" pitchFamily="34" charset="0"/>
              </a:rPr>
              <a:t>i</a:t>
            </a:r>
            <a:r>
              <a:rPr lang="en-US" altLang="en-US" sz="1600" b="1" i="1" kern="0" baseline="-25000" dirty="0">
                <a:latin typeface="Arial" panose="020B0604020202020204" pitchFamily="34" charset="0"/>
                <a:cs typeface="Arial" panose="020B0604020202020204" pitchFamily="34" charset="0"/>
              </a:rPr>
              <a:t> </a:t>
            </a:r>
            <a:r>
              <a:rPr lang="en-US" altLang="en-US" sz="1600" kern="0" dirty="0">
                <a:latin typeface="Arial" panose="020B0604020202020204" pitchFamily="34" charset="0"/>
                <a:cs typeface="Arial" panose="020B0604020202020204" pitchFamily="34" charset="0"/>
              </a:rPr>
              <a:t>=  ± 2.645 x 10</a:t>
            </a:r>
            <a:r>
              <a:rPr lang="en-US" altLang="en-US" sz="1600" kern="0" baseline="30000" dirty="0">
                <a:latin typeface="Arial" panose="020B0604020202020204" pitchFamily="34" charset="0"/>
                <a:cs typeface="Arial" panose="020B0604020202020204" pitchFamily="34" charset="0"/>
              </a:rPr>
              <a:t>-5 </a:t>
            </a:r>
            <a:r>
              <a:rPr lang="en-US" altLang="en-US" sz="1600" kern="0" dirty="0">
                <a:latin typeface="Arial" panose="020B0604020202020204" pitchFamily="34" charset="0"/>
                <a:cs typeface="Arial" panose="020B0604020202020204" pitchFamily="34" charset="0"/>
              </a:rPr>
              <a:t>x 0.0914 x 0.6  = ± 1.451x 10</a:t>
            </a:r>
            <a:r>
              <a:rPr lang="en-US" altLang="en-US" sz="1600" kern="0" baseline="30000" dirty="0">
                <a:latin typeface="Arial" panose="020B0604020202020204" pitchFamily="34" charset="0"/>
                <a:cs typeface="Arial" panose="020B0604020202020204" pitchFamily="34" charset="0"/>
              </a:rPr>
              <a:t>-6</a:t>
            </a:r>
            <a:r>
              <a:rPr lang="en-US" altLang="en-US" sz="1600" kern="0" dirty="0">
                <a:latin typeface="Arial" panose="020B0604020202020204" pitchFamily="34" charset="0"/>
                <a:cs typeface="Arial" panose="020B0604020202020204" pitchFamily="34" charset="0"/>
              </a:rPr>
              <a:t> Å</a:t>
            </a:r>
            <a:r>
              <a:rPr lang="en-US" altLang="en-US" sz="1600" kern="0" baseline="30000" dirty="0">
                <a:latin typeface="Arial" panose="020B0604020202020204" pitchFamily="34" charset="0"/>
                <a:cs typeface="Arial" panose="020B0604020202020204" pitchFamily="34" charset="0"/>
              </a:rPr>
              <a:t>-2 </a:t>
            </a:r>
          </a:p>
          <a:p>
            <a:pPr marL="0" indent="0" algn="ctr">
              <a:lnSpc>
                <a:spcPct val="90000"/>
              </a:lnSpc>
              <a:buNone/>
            </a:pPr>
            <a:endParaRPr lang="en-US" altLang="en-US" sz="1600" kern="0" baseline="30000" dirty="0">
              <a:latin typeface="Arial" panose="020B0604020202020204" pitchFamily="34" charset="0"/>
              <a:cs typeface="Arial" panose="020B0604020202020204" pitchFamily="34" charset="0"/>
            </a:endParaRPr>
          </a:p>
          <a:p>
            <a:pPr marL="0" indent="0" algn="ctr">
              <a:lnSpc>
                <a:spcPct val="90000"/>
              </a:lnSpc>
              <a:buNone/>
            </a:pPr>
            <a:endParaRPr lang="en-US" altLang="en-US" sz="1600" kern="0" dirty="0"/>
          </a:p>
          <a:p>
            <a:pPr>
              <a:lnSpc>
                <a:spcPct val="90000"/>
              </a:lnSpc>
            </a:pPr>
            <a:r>
              <a:rPr lang="en-US" altLang="en-US" sz="1600" kern="0" dirty="0"/>
              <a:t>The following from what we know about the SLD’s:</a:t>
            </a:r>
          </a:p>
          <a:p>
            <a:pPr>
              <a:lnSpc>
                <a:spcPct val="90000"/>
              </a:lnSpc>
            </a:pPr>
            <a:endParaRPr lang="en-US" altLang="en-US" sz="1600" kern="0" dirty="0"/>
          </a:p>
          <a:p>
            <a:pPr marL="0" indent="0" algn="ctr">
              <a:lnSpc>
                <a:spcPct val="90000"/>
              </a:lnSpc>
              <a:buNone/>
            </a:pPr>
            <a:r>
              <a:rPr lang="en-US" altLang="en-US" sz="1600" kern="0" dirty="0" err="1"/>
              <a:t>SLD</a:t>
            </a:r>
            <a:r>
              <a:rPr lang="en-US" altLang="en-US" sz="1600" kern="0" baseline="-25000" dirty="0" err="1"/>
              <a:t>Ni</a:t>
            </a:r>
            <a:r>
              <a:rPr lang="en-US" altLang="en-US" sz="1600" kern="0" baseline="-25000" dirty="0"/>
              <a:t> </a:t>
            </a:r>
            <a:r>
              <a:rPr lang="en-US" altLang="en-US" sz="1600" kern="0" dirty="0"/>
              <a:t>= </a:t>
            </a:r>
            <a:r>
              <a:rPr lang="en-US" altLang="en-US" sz="1600" kern="0" dirty="0" err="1"/>
              <a:t>SLD</a:t>
            </a:r>
            <a:r>
              <a:rPr lang="en-US" altLang="en-US" sz="1600" kern="0" baseline="-25000" dirty="0" err="1"/>
              <a:t>Ni</a:t>
            </a:r>
            <a:r>
              <a:rPr lang="en-US" altLang="en-US" sz="1600" kern="0" baseline="-25000" dirty="0"/>
              <a:t> (Nuclear) </a:t>
            </a:r>
            <a:r>
              <a:rPr lang="en-US" altLang="en-US" sz="1600" kern="0" dirty="0"/>
              <a:t>± </a:t>
            </a:r>
            <a:r>
              <a:rPr lang="en-US" altLang="en-US" sz="1600" kern="0" dirty="0" err="1"/>
              <a:t>SLD</a:t>
            </a:r>
            <a:r>
              <a:rPr lang="en-US" altLang="en-US" sz="1600" kern="0" baseline="-25000" dirty="0" err="1"/>
              <a:t>Ni</a:t>
            </a:r>
            <a:r>
              <a:rPr lang="en-US" altLang="en-US" sz="1600" kern="0" baseline="-25000" dirty="0"/>
              <a:t> (Magnetic)</a:t>
            </a:r>
            <a:r>
              <a:rPr lang="en-US" altLang="en-US" sz="1600" kern="0" baseline="30000" dirty="0"/>
              <a:t> </a:t>
            </a:r>
          </a:p>
          <a:p>
            <a:pPr marL="0" indent="0" algn="ctr">
              <a:lnSpc>
                <a:spcPct val="90000"/>
              </a:lnSpc>
              <a:buNone/>
            </a:pPr>
            <a:endParaRPr lang="en-US" altLang="en-US" sz="1000" kern="0" dirty="0"/>
          </a:p>
          <a:p>
            <a:pPr marL="0" indent="0" algn="ctr">
              <a:lnSpc>
                <a:spcPct val="90000"/>
              </a:lnSpc>
              <a:buNone/>
            </a:pPr>
            <a:endParaRPr lang="en-US" altLang="en-US" sz="1600" kern="0" dirty="0"/>
          </a:p>
          <a:p>
            <a:pPr marL="0" indent="0" algn="ctr">
              <a:lnSpc>
                <a:spcPct val="90000"/>
              </a:lnSpc>
              <a:buNone/>
            </a:pPr>
            <a:r>
              <a:rPr lang="en-US" altLang="en-US" sz="1600" kern="0" dirty="0" err="1"/>
              <a:t>SLD</a:t>
            </a:r>
            <a:r>
              <a:rPr lang="en-US" altLang="en-US" sz="1600" kern="0" baseline="-25000" dirty="0" err="1"/>
              <a:t>Ni</a:t>
            </a:r>
            <a:r>
              <a:rPr lang="en-US" altLang="en-US" sz="1600" kern="0" baseline="-25000" dirty="0"/>
              <a:t>+</a:t>
            </a:r>
            <a:r>
              <a:rPr lang="en-US" altLang="en-US" sz="1600" kern="0" dirty="0"/>
              <a:t>= (9.41+1.451)</a:t>
            </a:r>
            <a:r>
              <a:rPr lang="en-US" altLang="en-US" sz="1600" kern="0" dirty="0">
                <a:latin typeface="Arial" panose="020B0604020202020204" pitchFamily="34" charset="0"/>
                <a:cs typeface="Arial" panose="020B0604020202020204" pitchFamily="34" charset="0"/>
              </a:rPr>
              <a:t> x 10</a:t>
            </a:r>
            <a:r>
              <a:rPr lang="en-US" altLang="en-US" sz="1600" kern="0" baseline="30000" dirty="0">
                <a:latin typeface="Arial" panose="020B0604020202020204" pitchFamily="34" charset="0"/>
                <a:cs typeface="Arial" panose="020B0604020202020204" pitchFamily="34" charset="0"/>
              </a:rPr>
              <a:t>-6</a:t>
            </a:r>
            <a:r>
              <a:rPr lang="en-US" altLang="en-US" sz="1600" kern="0" dirty="0">
                <a:latin typeface="Arial" panose="020B0604020202020204" pitchFamily="34" charset="0"/>
                <a:cs typeface="Arial" panose="020B0604020202020204" pitchFamily="34" charset="0"/>
              </a:rPr>
              <a:t> Å</a:t>
            </a:r>
            <a:r>
              <a:rPr lang="en-US" altLang="en-US" sz="1600" kern="0" baseline="30000" dirty="0">
                <a:latin typeface="Arial" panose="020B0604020202020204" pitchFamily="34" charset="0"/>
                <a:cs typeface="Arial" panose="020B0604020202020204" pitchFamily="34" charset="0"/>
              </a:rPr>
              <a:t>-2 </a:t>
            </a:r>
            <a:r>
              <a:rPr lang="en-US" altLang="en-US" sz="1600" kern="0" dirty="0"/>
              <a:t>= 10.861</a:t>
            </a:r>
            <a:r>
              <a:rPr lang="en-US" altLang="en-US" sz="1600" kern="0" dirty="0">
                <a:latin typeface="Arial" panose="020B0604020202020204" pitchFamily="34" charset="0"/>
                <a:cs typeface="Arial" panose="020B0604020202020204" pitchFamily="34" charset="0"/>
              </a:rPr>
              <a:t> x 10</a:t>
            </a:r>
            <a:r>
              <a:rPr lang="en-US" altLang="en-US" sz="1600" kern="0" baseline="30000" dirty="0">
                <a:latin typeface="Arial" panose="020B0604020202020204" pitchFamily="34" charset="0"/>
                <a:cs typeface="Arial" panose="020B0604020202020204" pitchFamily="34" charset="0"/>
              </a:rPr>
              <a:t>-6</a:t>
            </a:r>
            <a:r>
              <a:rPr lang="en-US" altLang="en-US" sz="1600" kern="0" dirty="0">
                <a:latin typeface="Arial" panose="020B0604020202020204" pitchFamily="34" charset="0"/>
                <a:cs typeface="Arial" panose="020B0604020202020204" pitchFamily="34" charset="0"/>
              </a:rPr>
              <a:t> Å</a:t>
            </a:r>
            <a:r>
              <a:rPr lang="en-US" altLang="en-US" sz="1600" kern="0" baseline="30000" dirty="0">
                <a:latin typeface="Arial" panose="020B0604020202020204" pitchFamily="34" charset="0"/>
                <a:cs typeface="Arial" panose="020B0604020202020204" pitchFamily="34" charset="0"/>
              </a:rPr>
              <a:t>-2 </a:t>
            </a:r>
          </a:p>
          <a:p>
            <a:pPr marL="0" indent="0" algn="ctr">
              <a:lnSpc>
                <a:spcPct val="90000"/>
              </a:lnSpc>
              <a:buNone/>
            </a:pPr>
            <a:r>
              <a:rPr lang="en-US" altLang="en-US" sz="1600" kern="0" dirty="0" err="1"/>
              <a:t>SLD</a:t>
            </a:r>
            <a:r>
              <a:rPr lang="en-US" altLang="en-US" sz="1600" kern="0" baseline="-25000" dirty="0" err="1"/>
              <a:t>Ni</a:t>
            </a:r>
            <a:r>
              <a:rPr lang="en-US" altLang="en-US" sz="1600" kern="0" baseline="-25000" dirty="0"/>
              <a:t>- </a:t>
            </a:r>
            <a:r>
              <a:rPr lang="en-US" altLang="en-US" sz="1600" kern="0" dirty="0"/>
              <a:t>= (9.41-1.451)</a:t>
            </a:r>
            <a:r>
              <a:rPr lang="en-US" altLang="en-US" sz="1600" kern="0" dirty="0">
                <a:latin typeface="Arial" panose="020B0604020202020204" pitchFamily="34" charset="0"/>
                <a:cs typeface="Arial" panose="020B0604020202020204" pitchFamily="34" charset="0"/>
              </a:rPr>
              <a:t> x 10</a:t>
            </a:r>
            <a:r>
              <a:rPr lang="en-US" altLang="en-US" sz="1600" kern="0" baseline="30000" dirty="0">
                <a:latin typeface="Arial" panose="020B0604020202020204" pitchFamily="34" charset="0"/>
                <a:cs typeface="Arial" panose="020B0604020202020204" pitchFamily="34" charset="0"/>
              </a:rPr>
              <a:t>-6</a:t>
            </a:r>
            <a:r>
              <a:rPr lang="en-US" altLang="en-US" sz="1600" kern="0" dirty="0">
                <a:latin typeface="Arial" panose="020B0604020202020204" pitchFamily="34" charset="0"/>
                <a:cs typeface="Arial" panose="020B0604020202020204" pitchFamily="34" charset="0"/>
              </a:rPr>
              <a:t> Å</a:t>
            </a:r>
            <a:r>
              <a:rPr lang="en-US" altLang="en-US" sz="1600" kern="0" baseline="30000" dirty="0">
                <a:latin typeface="Arial" panose="020B0604020202020204" pitchFamily="34" charset="0"/>
                <a:cs typeface="Arial" panose="020B0604020202020204" pitchFamily="34" charset="0"/>
              </a:rPr>
              <a:t>-2 </a:t>
            </a:r>
            <a:r>
              <a:rPr lang="en-US" altLang="en-US" sz="1600" kern="0" dirty="0"/>
              <a:t>= 7.959</a:t>
            </a:r>
            <a:r>
              <a:rPr lang="en-US" altLang="en-US" sz="1600" kern="0" dirty="0">
                <a:latin typeface="Arial" panose="020B0604020202020204" pitchFamily="34" charset="0"/>
                <a:cs typeface="Arial" panose="020B0604020202020204" pitchFamily="34" charset="0"/>
              </a:rPr>
              <a:t> x 10</a:t>
            </a:r>
            <a:r>
              <a:rPr lang="en-US" altLang="en-US" sz="1600" kern="0" baseline="30000" dirty="0">
                <a:latin typeface="Arial" panose="020B0604020202020204" pitchFamily="34" charset="0"/>
                <a:cs typeface="Arial" panose="020B0604020202020204" pitchFamily="34" charset="0"/>
              </a:rPr>
              <a:t>-6</a:t>
            </a:r>
            <a:r>
              <a:rPr lang="en-US" altLang="en-US" sz="1600" kern="0" dirty="0">
                <a:latin typeface="Arial" panose="020B0604020202020204" pitchFamily="34" charset="0"/>
                <a:cs typeface="Arial" panose="020B0604020202020204" pitchFamily="34" charset="0"/>
              </a:rPr>
              <a:t> Å</a:t>
            </a:r>
            <a:r>
              <a:rPr lang="en-US" altLang="en-US" sz="1600" kern="0" baseline="30000" dirty="0">
                <a:latin typeface="Arial" panose="020B0604020202020204" pitchFamily="34" charset="0"/>
                <a:cs typeface="Arial" panose="020B0604020202020204" pitchFamily="34" charset="0"/>
              </a:rPr>
              <a:t>-2 </a:t>
            </a:r>
            <a:endParaRPr lang="en-US" altLang="en-US" sz="1600" kern="0" dirty="0"/>
          </a:p>
          <a:p>
            <a:pPr marL="0" indent="0" algn="ctr">
              <a:lnSpc>
                <a:spcPct val="90000"/>
              </a:lnSpc>
              <a:buNone/>
            </a:pPr>
            <a:endParaRPr lang="en-US" altLang="en-US" sz="1600" kern="0" dirty="0"/>
          </a:p>
          <a:p>
            <a:pPr marL="0" indent="0" algn="ctr">
              <a:lnSpc>
                <a:spcPct val="90000"/>
              </a:lnSpc>
              <a:buNone/>
            </a:pPr>
            <a:endParaRPr lang="en-US" altLang="en-US" sz="1600" kern="0" dirty="0"/>
          </a:p>
          <a:p>
            <a:pPr>
              <a:lnSpc>
                <a:spcPct val="90000"/>
              </a:lnSpc>
            </a:pPr>
            <a:r>
              <a:rPr lang="en-US" altLang="en-US" sz="1600" kern="0" dirty="0"/>
              <a:t>This results in two very independent reflectivity curves each with there own critical edge</a:t>
            </a:r>
          </a:p>
          <a:p>
            <a:pPr>
              <a:lnSpc>
                <a:spcPct val="90000"/>
              </a:lnSpc>
            </a:pPr>
            <a:endParaRPr lang="en-US" altLang="en-US" sz="1600" kern="0" dirty="0"/>
          </a:p>
          <a:p>
            <a:pPr>
              <a:lnSpc>
                <a:spcPct val="90000"/>
              </a:lnSpc>
            </a:pPr>
            <a:r>
              <a:rPr lang="en-US" altLang="en-US" sz="1600" kern="0" dirty="0"/>
              <a:t>This is what is measured by the Up and Down spin state reflectivity curves.</a:t>
            </a:r>
          </a:p>
          <a:p>
            <a:pPr marL="0" indent="0" algn="ctr">
              <a:lnSpc>
                <a:spcPct val="90000"/>
              </a:lnSpc>
              <a:buNone/>
            </a:pPr>
            <a:endParaRPr lang="en-US" altLang="en-US" sz="1600" kern="0" dirty="0"/>
          </a:p>
          <a:p>
            <a:pPr marL="0" indent="0" algn="ctr">
              <a:lnSpc>
                <a:spcPct val="90000"/>
              </a:lnSpc>
              <a:buNone/>
            </a:pPr>
            <a:endParaRPr lang="en-US" altLang="en-US" sz="1600" kern="0" dirty="0"/>
          </a:p>
          <a:p>
            <a:pPr marL="447675" lvl="1" indent="-85725">
              <a:lnSpc>
                <a:spcPct val="90000"/>
              </a:lnSpc>
              <a:buNone/>
            </a:pPr>
            <a:r>
              <a:rPr lang="en-GB" sz="1600" b="1" dirty="0"/>
              <a:t>This is taken form  “Application of polarized </a:t>
            </a:r>
            <a:r>
              <a:rPr lang="en-GB" sz="1200" b="1" dirty="0"/>
              <a:t>neutron reflectometry to studies of</a:t>
            </a:r>
          </a:p>
          <a:p>
            <a:pPr marL="447675" lvl="1" indent="-85725">
              <a:lnSpc>
                <a:spcPct val="90000"/>
              </a:lnSpc>
              <a:buNone/>
            </a:pPr>
            <a:r>
              <a:rPr lang="en-GB" sz="1200" b="1" dirty="0"/>
              <a:t>artificially structured magnetic materials “  by M. R. Fitzsimmons </a:t>
            </a:r>
          </a:p>
          <a:p>
            <a:pPr marL="447675" lvl="1" indent="-85725">
              <a:lnSpc>
                <a:spcPct val="90000"/>
              </a:lnSpc>
              <a:buNone/>
            </a:pPr>
            <a:r>
              <a:rPr lang="en-GB" sz="1200" b="1" dirty="0"/>
              <a:t>and C. F. </a:t>
            </a:r>
            <a:r>
              <a:rPr lang="en-GB" sz="1200" b="1" dirty="0" err="1"/>
              <a:t>Majkzak</a:t>
            </a:r>
            <a:endParaRPr lang="en-US" altLang="en-US" sz="1600" kern="0" baseline="30000" dirty="0"/>
          </a:p>
          <a:p>
            <a:pPr marL="447675" indent="-85725"/>
            <a:endParaRPr lang="en-GB" sz="1200" kern="0" dirty="0"/>
          </a:p>
        </p:txBody>
      </p:sp>
      <p:sp>
        <p:nvSpPr>
          <p:cNvPr id="6" name="Rectangle 5">
            <a:extLst>
              <a:ext uri="{FF2B5EF4-FFF2-40B4-BE49-F238E27FC236}">
                <a16:creationId xmlns:a16="http://schemas.microsoft.com/office/drawing/2014/main" id="{F0422C96-BBB7-422E-9461-55599E8D00B4}"/>
              </a:ext>
            </a:extLst>
          </p:cNvPr>
          <p:cNvSpPr/>
          <p:nvPr/>
        </p:nvSpPr>
        <p:spPr>
          <a:xfrm>
            <a:off x="3519057" y="2669312"/>
            <a:ext cx="5218545" cy="849745"/>
          </a:xfrm>
          <a:prstGeom prst="rect">
            <a:avLst/>
          </a:prstGeom>
          <a:noFill/>
          <a:ln w="3810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Slide Number Placeholder 1">
            <a:extLst>
              <a:ext uri="{FF2B5EF4-FFF2-40B4-BE49-F238E27FC236}">
                <a16:creationId xmlns:a16="http://schemas.microsoft.com/office/drawing/2014/main" id="{B8F214FC-1C7E-4838-AD2C-AF5F749B29B7}"/>
              </a:ext>
            </a:extLst>
          </p:cNvPr>
          <p:cNvSpPr>
            <a:spLocks noGrp="1"/>
          </p:cNvSpPr>
          <p:nvPr>
            <p:ph type="sldNum" sz="quarter" idx="12"/>
          </p:nvPr>
        </p:nvSpPr>
        <p:spPr/>
        <p:txBody>
          <a:bodyPr/>
          <a:lstStyle/>
          <a:p>
            <a:fld id="{BBAAB195-B577-5546-8349-9DDA93B6129E}" type="slidenum">
              <a:rPr lang="en-US" smtClean="0"/>
              <a:t>89</a:t>
            </a:fld>
            <a:endParaRPr lang="en-US"/>
          </a:p>
        </p:txBody>
      </p:sp>
    </p:spTree>
    <p:extLst>
      <p:ext uri="{BB962C8B-B14F-4D97-AF65-F5344CB8AC3E}">
        <p14:creationId xmlns:p14="http://schemas.microsoft.com/office/powerpoint/2010/main" val="209918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501"/>
            <a:ext cx="12478327" cy="866926"/>
          </a:xfrm>
        </p:spPr>
        <p:txBody>
          <a:bodyPr>
            <a:normAutofit/>
          </a:bodyPr>
          <a:lstStyle/>
          <a:p>
            <a:r>
              <a:rPr lang="en-GB" sz="3600" b="0" dirty="0">
                <a:latin typeface="+mj-lt"/>
              </a:rPr>
              <a:t>What is Reflectivity? Reflectivity itself </a:t>
            </a:r>
            <a:r>
              <a:rPr lang="en-GB" sz="1600" b="0" dirty="0">
                <a:latin typeface="+mj-lt"/>
              </a:rPr>
              <a:t>(The thing on the y axis)</a:t>
            </a:r>
          </a:p>
        </p:txBody>
      </p:sp>
      <mc:AlternateContent xmlns:mc="http://schemas.openxmlformats.org/markup-compatibility/2006" xmlns:a14="http://schemas.microsoft.com/office/drawing/2010/main">
        <mc:Choice Requires="a14">
          <p:sp>
            <p:nvSpPr>
              <p:cNvPr id="5" name="TextBox 4"/>
              <p:cNvSpPr txBox="1"/>
              <p:nvPr/>
            </p:nvSpPr>
            <p:spPr>
              <a:xfrm>
                <a:off x="2702170" y="3519753"/>
                <a:ext cx="6435929"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𝑅𝑒𝑓𝑙𝑒𝑐𝑡𝑖𝑣𝑖𝑡𝑦</m:t>
                      </m:r>
                      <m:r>
                        <a:rPr lang="en-GB" i="1">
                          <a:latin typeface="Cambria Math" panose="02040503050406030204" pitchFamily="18" charset="0"/>
                        </a:rPr>
                        <m:t> </m:t>
                      </m:r>
                      <m:d>
                        <m:dPr>
                          <m:ctrlPr>
                            <a:rPr lang="en-GB" i="1">
                              <a:latin typeface="Cambria Math" panose="02040503050406030204" pitchFamily="18" charset="0"/>
                            </a:rPr>
                          </m:ctrlPr>
                        </m:dPr>
                        <m:e>
                          <m:r>
                            <a:rPr lang="en-GB" i="1">
                              <a:latin typeface="Cambria Math" panose="02040503050406030204" pitchFamily="18" charset="0"/>
                            </a:rPr>
                            <m:t>𝑅</m:t>
                          </m:r>
                        </m:e>
                      </m:d>
                      <m:r>
                        <a:rPr lang="en-GB" i="1">
                          <a:latin typeface="Cambria Math" panose="02040503050406030204" pitchFamily="18" charset="0"/>
                        </a:rPr>
                        <m:t>= </m:t>
                      </m:r>
                      <m:f>
                        <m:fPr>
                          <m:ctrlPr>
                            <a:rPr lang="en-GB" i="1">
                              <a:latin typeface="Cambria Math" panose="02040503050406030204" pitchFamily="18" charset="0"/>
                            </a:rPr>
                          </m:ctrlPr>
                        </m:fPr>
                        <m:num>
                          <m:r>
                            <a:rPr lang="en-GB" i="1">
                              <a:latin typeface="Cambria Math" panose="02040503050406030204" pitchFamily="18" charset="0"/>
                            </a:rPr>
                            <m:t>𝑅𝑎𝑡𝑒</m:t>
                          </m:r>
                          <m:r>
                            <a:rPr lang="en-GB" i="1">
                              <a:latin typeface="Cambria Math" panose="02040503050406030204" pitchFamily="18" charset="0"/>
                            </a:rPr>
                            <m:t> </m:t>
                          </m:r>
                          <m:r>
                            <a:rPr lang="en-GB" i="1">
                              <a:latin typeface="Cambria Math" panose="02040503050406030204" pitchFamily="18" charset="0"/>
                            </a:rPr>
                            <m:t>𝑜𝑓</m:t>
                          </m:r>
                          <m:r>
                            <a:rPr lang="en-GB" i="1">
                              <a:latin typeface="Cambria Math" panose="02040503050406030204" pitchFamily="18" charset="0"/>
                            </a:rPr>
                            <m:t> </m:t>
                          </m:r>
                          <m:r>
                            <a:rPr lang="en-GB" i="1">
                              <a:latin typeface="Cambria Math" panose="02040503050406030204" pitchFamily="18" charset="0"/>
                            </a:rPr>
                            <m:t>𝑆𝑝𝑒𝑐𝑢𝑙𝑎𝑟</m:t>
                          </m:r>
                          <m:r>
                            <a:rPr lang="en-GB" i="1">
                              <a:latin typeface="Cambria Math" panose="02040503050406030204" pitchFamily="18" charset="0"/>
                            </a:rPr>
                            <m:t> </m:t>
                          </m:r>
                          <m:r>
                            <a:rPr lang="en-GB" i="1">
                              <a:latin typeface="Cambria Math" panose="02040503050406030204" pitchFamily="18" charset="0"/>
                            </a:rPr>
                            <m:t>𝑟𝑒𝑓𝑙𝑒𝑐𝑡𝑖𝑣𝑒</m:t>
                          </m:r>
                          <m:r>
                            <a:rPr lang="en-GB" i="1">
                              <a:latin typeface="Cambria Math" panose="02040503050406030204" pitchFamily="18" charset="0"/>
                            </a:rPr>
                            <m:t> </m:t>
                          </m:r>
                          <m:r>
                            <a:rPr lang="en-GB" i="1">
                              <a:latin typeface="Cambria Math" panose="02040503050406030204" pitchFamily="18" charset="0"/>
                            </a:rPr>
                            <m:t>𝑠𝑐𝑎𝑡𝑡𝑒𝑟𝑖𝑛𝑔</m:t>
                          </m:r>
                          <m:r>
                            <a:rPr lang="en-GB" i="1">
                              <a:latin typeface="Cambria Math" panose="02040503050406030204" pitchFamily="18" charset="0"/>
                            </a:rPr>
                            <m:t> (</m:t>
                          </m:r>
                          <m:r>
                            <a:rPr lang="en-GB" i="1">
                              <a:latin typeface="Cambria Math" panose="02040503050406030204" pitchFamily="18" charset="0"/>
                            </a:rPr>
                            <m:t>𝐼</m:t>
                          </m:r>
                          <m:r>
                            <a:rPr lang="en-GB" i="1">
                              <a:latin typeface="Cambria Math" panose="02040503050406030204" pitchFamily="18" charset="0"/>
                            </a:rPr>
                            <m:t>)</m:t>
                          </m:r>
                        </m:num>
                        <m:den>
                          <m:r>
                            <a:rPr lang="en-GB" i="1">
                              <a:latin typeface="Cambria Math" panose="02040503050406030204" pitchFamily="18" charset="0"/>
                            </a:rPr>
                            <m:t>𝑅𝑎𝑡𝑒</m:t>
                          </m:r>
                          <m:r>
                            <a:rPr lang="en-GB" i="1">
                              <a:latin typeface="Cambria Math" panose="02040503050406030204" pitchFamily="18" charset="0"/>
                            </a:rPr>
                            <m:t> </m:t>
                          </m:r>
                          <m:r>
                            <a:rPr lang="en-GB" i="1">
                              <a:latin typeface="Cambria Math" panose="02040503050406030204" pitchFamily="18" charset="0"/>
                            </a:rPr>
                            <m:t>𝑜𝑓</m:t>
                          </m:r>
                          <m:r>
                            <a:rPr lang="en-GB" i="1">
                              <a:latin typeface="Cambria Math" panose="02040503050406030204" pitchFamily="18" charset="0"/>
                            </a:rPr>
                            <m:t> </m:t>
                          </m:r>
                          <m:r>
                            <a:rPr lang="en-GB" i="1">
                              <a:latin typeface="Cambria Math" panose="02040503050406030204" pitchFamily="18" charset="0"/>
                            </a:rPr>
                            <m:t>𝑖𝑛𝑐𝑖𝑑𝑒𝑛𝑐𝑒</m:t>
                          </m:r>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0</m:t>
                              </m:r>
                            </m:sub>
                          </m:sSub>
                          <m:r>
                            <a:rPr lang="en-GB" i="1">
                              <a:latin typeface="Cambria Math" panose="02040503050406030204" pitchFamily="18" charset="0"/>
                            </a:rPr>
                            <m:t>)</m:t>
                          </m:r>
                        </m:den>
                      </m:f>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2702170" y="3519753"/>
                <a:ext cx="6435929" cy="576183"/>
              </a:xfrm>
              <a:prstGeom prst="rect">
                <a:avLst/>
              </a:prstGeom>
              <a:blipFill>
                <a:blip r:embed="rId2"/>
                <a:stretch>
                  <a:fillRect/>
                </a:stretch>
              </a:blipFill>
            </p:spPr>
            <p:txBody>
              <a:bodyPr/>
              <a:lstStyle/>
              <a:p>
                <a:r>
                  <a:rPr lang="en-GB">
                    <a:noFill/>
                  </a:rPr>
                  <a:t> </a:t>
                </a:r>
              </a:p>
            </p:txBody>
          </p:sp>
        </mc:Fallback>
      </mc:AlternateContent>
      <p:sp>
        <p:nvSpPr>
          <p:cNvPr id="6" name="TextBox 5"/>
          <p:cNvSpPr txBox="1"/>
          <p:nvPr/>
        </p:nvSpPr>
        <p:spPr>
          <a:xfrm>
            <a:off x="5357446" y="4369781"/>
            <a:ext cx="1617785" cy="369332"/>
          </a:xfrm>
          <a:prstGeom prst="rect">
            <a:avLst/>
          </a:prstGeom>
          <a:noFill/>
        </p:spPr>
        <p:txBody>
          <a:bodyPr wrap="square" rtlCol="0">
            <a:spAutoFit/>
          </a:bodyPr>
          <a:lstStyle/>
          <a:p>
            <a:r>
              <a:rPr lang="en-GB" dirty="0"/>
              <a:t>So simply, </a:t>
            </a:r>
          </a:p>
        </p:txBody>
      </p:sp>
      <p:grpSp>
        <p:nvGrpSpPr>
          <p:cNvPr id="39" name="Group 38"/>
          <p:cNvGrpSpPr/>
          <p:nvPr/>
        </p:nvGrpSpPr>
        <p:grpSpPr>
          <a:xfrm>
            <a:off x="1681181" y="949391"/>
            <a:ext cx="7922383" cy="2082473"/>
            <a:chOff x="157180" y="949390"/>
            <a:chExt cx="7922383" cy="2082473"/>
          </a:xfrm>
        </p:grpSpPr>
        <p:sp>
          <p:nvSpPr>
            <p:cNvPr id="10" name="Rectangle 9"/>
            <p:cNvSpPr/>
            <p:nvPr/>
          </p:nvSpPr>
          <p:spPr>
            <a:xfrm>
              <a:off x="2334370" y="2040116"/>
              <a:ext cx="4237892" cy="879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a:off x="3191608" y="1335002"/>
              <a:ext cx="1283654" cy="7624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62108" y="2088683"/>
              <a:ext cx="1085838" cy="7444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447854" y="1325942"/>
              <a:ext cx="5462" cy="1516269"/>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11215" y="2084076"/>
              <a:ext cx="5635829" cy="8792"/>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459600" y="1374211"/>
              <a:ext cx="1280700" cy="7098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58494" y="1855208"/>
              <a:ext cx="1521069" cy="276999"/>
            </a:xfrm>
            <a:prstGeom prst="rect">
              <a:avLst/>
            </a:prstGeom>
            <a:noFill/>
          </p:spPr>
          <p:txBody>
            <a:bodyPr wrap="square" rtlCol="0">
              <a:spAutoFit/>
            </a:bodyPr>
            <a:lstStyle/>
            <a:p>
              <a:r>
                <a:rPr lang="en-GB" sz="1200" dirty="0"/>
                <a:t>Surface</a:t>
              </a:r>
            </a:p>
          </p:txBody>
        </p:sp>
        <p:sp>
          <p:nvSpPr>
            <p:cNvPr id="28" name="TextBox 27"/>
            <p:cNvSpPr txBox="1"/>
            <p:nvPr/>
          </p:nvSpPr>
          <p:spPr>
            <a:xfrm>
              <a:off x="2936633" y="1090066"/>
              <a:ext cx="202223" cy="375990"/>
            </a:xfrm>
            <a:prstGeom prst="rect">
              <a:avLst/>
            </a:prstGeom>
            <a:noFill/>
          </p:spPr>
          <p:txBody>
            <a:bodyPr wrap="square" rtlCol="0">
              <a:spAutoFit/>
            </a:bodyPr>
            <a:lstStyle/>
            <a:p>
              <a:r>
                <a:rPr lang="en-GB" i="1" dirty="0">
                  <a:latin typeface="Times" panose="02020603050405020304" pitchFamily="18" charset="0"/>
                  <a:cs typeface="Times" panose="02020603050405020304" pitchFamily="18" charset="0"/>
                </a:rPr>
                <a:t>I</a:t>
              </a:r>
            </a:p>
          </p:txBody>
        </p:sp>
        <p:sp>
          <p:nvSpPr>
            <p:cNvPr id="29" name="TextBox 28"/>
            <p:cNvSpPr txBox="1"/>
            <p:nvPr/>
          </p:nvSpPr>
          <p:spPr>
            <a:xfrm>
              <a:off x="5727104" y="1117030"/>
              <a:ext cx="202223" cy="375990"/>
            </a:xfrm>
            <a:prstGeom prst="rect">
              <a:avLst/>
            </a:prstGeom>
            <a:noFill/>
          </p:spPr>
          <p:txBody>
            <a:bodyPr wrap="square" rtlCol="0">
              <a:spAutoFit/>
            </a:bodyPr>
            <a:lstStyle/>
            <a:p>
              <a:r>
                <a:rPr lang="en-GB" i="1" dirty="0">
                  <a:latin typeface="Times" panose="02020603050405020304" pitchFamily="18" charset="0"/>
                  <a:cs typeface="Times" panose="02020603050405020304" pitchFamily="18" charset="0"/>
                </a:rPr>
                <a:t>R</a:t>
              </a:r>
            </a:p>
          </p:txBody>
        </p:sp>
        <p:sp>
          <p:nvSpPr>
            <p:cNvPr id="30" name="TextBox 29"/>
            <p:cNvSpPr txBox="1"/>
            <p:nvPr/>
          </p:nvSpPr>
          <p:spPr>
            <a:xfrm>
              <a:off x="5496381" y="2661311"/>
              <a:ext cx="260456" cy="370552"/>
            </a:xfrm>
            <a:prstGeom prst="rect">
              <a:avLst/>
            </a:prstGeom>
            <a:noFill/>
          </p:spPr>
          <p:txBody>
            <a:bodyPr wrap="square" rtlCol="0">
              <a:spAutoFit/>
            </a:bodyPr>
            <a:lstStyle/>
            <a:p>
              <a:r>
                <a:rPr lang="en-GB" i="1" dirty="0">
                  <a:latin typeface="Times" panose="02020603050405020304" pitchFamily="18" charset="0"/>
                  <a:cs typeface="Times" panose="02020603050405020304" pitchFamily="18" charset="0"/>
                </a:rPr>
                <a:t>T</a:t>
              </a:r>
            </a:p>
          </p:txBody>
        </p:sp>
        <p:sp>
          <p:nvSpPr>
            <p:cNvPr id="32" name="TextBox 31"/>
            <p:cNvSpPr txBox="1"/>
            <p:nvPr/>
          </p:nvSpPr>
          <p:spPr>
            <a:xfrm>
              <a:off x="5099950" y="1654636"/>
              <a:ext cx="456788" cy="369332"/>
            </a:xfrm>
            <a:prstGeom prst="rect">
              <a:avLst/>
            </a:prstGeom>
            <a:noFill/>
          </p:spPr>
          <p:txBody>
            <a:bodyPr wrap="square" rtlCol="0">
              <a:spAutoFit/>
            </a:bodyPr>
            <a:lstStyle/>
            <a:p>
              <a:r>
                <a:rPr lang="el-GR" i="1" dirty="0"/>
                <a:t>α</a:t>
              </a:r>
              <a:r>
                <a:rPr lang="en-GB" i="1" baseline="-25000" dirty="0"/>
                <a:t>r</a:t>
              </a:r>
            </a:p>
          </p:txBody>
        </p:sp>
        <p:sp>
          <p:nvSpPr>
            <p:cNvPr id="33" name="TextBox 32"/>
            <p:cNvSpPr txBox="1"/>
            <p:nvPr/>
          </p:nvSpPr>
          <p:spPr>
            <a:xfrm>
              <a:off x="3562447" y="1626320"/>
              <a:ext cx="456788" cy="369332"/>
            </a:xfrm>
            <a:prstGeom prst="rect">
              <a:avLst/>
            </a:prstGeom>
            <a:noFill/>
          </p:spPr>
          <p:txBody>
            <a:bodyPr wrap="square" rtlCol="0">
              <a:spAutoFit/>
            </a:bodyPr>
            <a:lstStyle/>
            <a:p>
              <a:r>
                <a:rPr lang="el-GR" i="1" dirty="0"/>
                <a:t>α</a:t>
              </a:r>
              <a:r>
                <a:rPr lang="en-GB" i="1" baseline="-25000" dirty="0"/>
                <a:t>i</a:t>
              </a:r>
            </a:p>
          </p:txBody>
        </p:sp>
        <p:sp>
          <p:nvSpPr>
            <p:cNvPr id="34" name="Oval 33"/>
            <p:cNvSpPr/>
            <p:nvPr/>
          </p:nvSpPr>
          <p:spPr>
            <a:xfrm>
              <a:off x="2917433" y="1101874"/>
              <a:ext cx="281353" cy="349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p:nvSpPr>
          <p:spPr>
            <a:xfrm>
              <a:off x="5756837" y="1120161"/>
              <a:ext cx="281353" cy="349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157180" y="949390"/>
              <a:ext cx="2735527" cy="369332"/>
            </a:xfrm>
            <a:prstGeom prst="rect">
              <a:avLst/>
            </a:prstGeom>
            <a:noFill/>
          </p:spPr>
          <p:txBody>
            <a:bodyPr wrap="square" rtlCol="0">
              <a:spAutoFit/>
            </a:bodyPr>
            <a:lstStyle/>
            <a:p>
              <a:r>
                <a:rPr lang="en-GB" dirty="0"/>
                <a:t>As a function of intensity:</a:t>
              </a:r>
            </a:p>
          </p:txBody>
        </p:sp>
      </p:grpSp>
      <p:sp>
        <p:nvSpPr>
          <p:cNvPr id="37" name="TextBox 36"/>
          <p:cNvSpPr txBox="1"/>
          <p:nvPr/>
        </p:nvSpPr>
        <p:spPr>
          <a:xfrm>
            <a:off x="9551379" y="3519752"/>
            <a:ext cx="844061" cy="369332"/>
          </a:xfrm>
          <a:prstGeom prst="rect">
            <a:avLst/>
          </a:prstGeom>
          <a:noFill/>
        </p:spPr>
        <p:txBody>
          <a:bodyPr wrap="square" rtlCol="0">
            <a:spAutoFit/>
          </a:bodyPr>
          <a:lstStyle/>
          <a:p>
            <a:r>
              <a:rPr lang="en-GB" dirty="0" err="1"/>
              <a:t>Equ</a:t>
            </a:r>
            <a:r>
              <a:rPr lang="en-GB" dirty="0"/>
              <a:t>: 2</a:t>
            </a:r>
          </a:p>
        </p:txBody>
      </p:sp>
      <p:grpSp>
        <p:nvGrpSpPr>
          <p:cNvPr id="40" name="Group 39"/>
          <p:cNvGrpSpPr/>
          <p:nvPr/>
        </p:nvGrpSpPr>
        <p:grpSpPr>
          <a:xfrm>
            <a:off x="4618675" y="4794062"/>
            <a:ext cx="7573325" cy="1064941"/>
            <a:chOff x="3094675" y="4556667"/>
            <a:chExt cx="7573325" cy="1064941"/>
          </a:xfrm>
        </p:grpSpPr>
        <mc:AlternateContent xmlns:mc="http://schemas.openxmlformats.org/markup-compatibility/2006" xmlns:a14="http://schemas.microsoft.com/office/drawing/2010/main">
          <mc:Choice Requires="a14">
            <p:sp>
              <p:nvSpPr>
                <p:cNvPr id="7" name="TextBox 6"/>
                <p:cNvSpPr txBox="1"/>
                <p:nvPr/>
              </p:nvSpPr>
              <p:spPr>
                <a:xfrm>
                  <a:off x="3562447" y="4618099"/>
                  <a:ext cx="2921302" cy="855683"/>
                </a:xfrm>
                <a:prstGeom prst="rect">
                  <a:avLst/>
                </a:prstGeom>
                <a:noFill/>
              </p:spPr>
              <p:txBody>
                <a:bodyPr wrap="square" lIns="0" tIns="0" rIns="0" bIns="0" rtlCol="0">
                  <a:spAutoFit/>
                </a:bodyPr>
                <a:lstStyle/>
                <a:p>
                  <a:r>
                    <a:rPr lang="en-GB" sz="3600" i="1" dirty="0"/>
                    <a:t>R(Q)</a:t>
                  </a:r>
                  <a:r>
                    <a:rPr lang="en-GB" dirty="0"/>
                    <a:t> </a:t>
                  </a:r>
                  <a14:m>
                    <m:oMath xmlns:m="http://schemas.openxmlformats.org/officeDocument/2006/math">
                      <m:r>
                        <a:rPr lang="en-GB" sz="3600" i="1">
                          <a:latin typeface="Cambria Math" panose="02040503050406030204" pitchFamily="18" charset="0"/>
                        </a:rPr>
                        <m:t>= </m:t>
                      </m:r>
                      <m:f>
                        <m:fPr>
                          <m:ctrlPr>
                            <a:rPr lang="en-GB" sz="3600" i="1">
                              <a:latin typeface="Cambria Math" panose="02040503050406030204" pitchFamily="18" charset="0"/>
                            </a:rPr>
                          </m:ctrlPr>
                        </m:fPr>
                        <m:num>
                          <m:r>
                            <a:rPr lang="en-GB" sz="3600" i="1">
                              <a:latin typeface="Cambria Math" panose="02040503050406030204" pitchFamily="18" charset="0"/>
                            </a:rPr>
                            <m:t>𝐼</m:t>
                          </m:r>
                        </m:num>
                        <m:den>
                          <m:sSub>
                            <m:sSubPr>
                              <m:ctrlPr>
                                <a:rPr lang="en-GB" sz="3600" i="1">
                                  <a:latin typeface="Cambria Math" panose="02040503050406030204" pitchFamily="18" charset="0"/>
                                </a:rPr>
                              </m:ctrlPr>
                            </m:sSubPr>
                            <m:e>
                              <m:r>
                                <a:rPr lang="en-GB" sz="3600" i="1">
                                  <a:latin typeface="Cambria Math" panose="02040503050406030204" pitchFamily="18" charset="0"/>
                                </a:rPr>
                                <m:t>𝐼</m:t>
                              </m:r>
                            </m:e>
                            <m:sub>
                              <m:r>
                                <a:rPr lang="en-GB" sz="3600" i="1">
                                  <a:latin typeface="Cambria Math" panose="02040503050406030204" pitchFamily="18" charset="0"/>
                                </a:rPr>
                                <m:t>0</m:t>
                              </m:r>
                            </m:sub>
                          </m:sSub>
                        </m:den>
                      </m:f>
                    </m:oMath>
                  </a14:m>
                  <a:endParaRPr lang="en-GB" sz="3600" dirty="0"/>
                </a:p>
              </p:txBody>
            </p:sp>
          </mc:Choice>
          <mc:Fallback xmlns="">
            <p:sp>
              <p:nvSpPr>
                <p:cNvPr id="7" name="TextBox 6"/>
                <p:cNvSpPr txBox="1">
                  <a:spLocks noRot="1" noChangeAspect="1" noMove="1" noResize="1" noEditPoints="1" noAdjustHandles="1" noChangeArrowheads="1" noChangeShapeType="1" noTextEdit="1"/>
                </p:cNvSpPr>
                <p:nvPr/>
              </p:nvSpPr>
              <p:spPr>
                <a:xfrm>
                  <a:off x="3562447" y="4618099"/>
                  <a:ext cx="2921302" cy="855683"/>
                </a:xfrm>
                <a:prstGeom prst="rect">
                  <a:avLst/>
                </a:prstGeom>
                <a:blipFill>
                  <a:blip r:embed="rId3"/>
                  <a:stretch>
                    <a:fillRect l="-9375" t="-4286" b="-8571"/>
                  </a:stretch>
                </a:blipFill>
              </p:spPr>
              <p:txBody>
                <a:bodyPr/>
                <a:lstStyle/>
                <a:p>
                  <a:r>
                    <a:rPr lang="en-GB">
                      <a:noFill/>
                    </a:rPr>
                    <a:t> </a:t>
                  </a:r>
                </a:p>
              </p:txBody>
            </p:sp>
          </mc:Fallback>
        </mc:AlternateContent>
        <p:sp>
          <p:nvSpPr>
            <p:cNvPr id="8" name="TextBox 7"/>
            <p:cNvSpPr txBox="1"/>
            <p:nvPr/>
          </p:nvSpPr>
          <p:spPr>
            <a:xfrm>
              <a:off x="6038190" y="4913722"/>
              <a:ext cx="4629810" cy="707886"/>
            </a:xfrm>
            <a:prstGeom prst="rect">
              <a:avLst/>
            </a:prstGeom>
            <a:noFill/>
          </p:spPr>
          <p:txBody>
            <a:bodyPr wrap="square" rtlCol="0">
              <a:spAutoFit/>
            </a:bodyPr>
            <a:lstStyle/>
            <a:p>
              <a:r>
                <a:rPr lang="en-GB" sz="2000" b="1" dirty="0"/>
                <a:t>Note this is a dimensionless quantity</a:t>
              </a:r>
            </a:p>
          </p:txBody>
        </p:sp>
        <p:sp>
          <p:nvSpPr>
            <p:cNvPr id="9" name="Rectangle 8"/>
            <p:cNvSpPr/>
            <p:nvPr/>
          </p:nvSpPr>
          <p:spPr>
            <a:xfrm>
              <a:off x="3094675" y="4556667"/>
              <a:ext cx="2802838" cy="10476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6038190" y="4567464"/>
              <a:ext cx="844061" cy="369332"/>
            </a:xfrm>
            <a:prstGeom prst="rect">
              <a:avLst/>
            </a:prstGeom>
            <a:noFill/>
          </p:spPr>
          <p:txBody>
            <a:bodyPr wrap="square" rtlCol="0">
              <a:spAutoFit/>
            </a:bodyPr>
            <a:lstStyle/>
            <a:p>
              <a:r>
                <a:rPr lang="en-GB" dirty="0" err="1"/>
                <a:t>Equ</a:t>
              </a:r>
              <a:r>
                <a:rPr lang="en-GB" dirty="0"/>
                <a:t>: 3</a:t>
              </a:r>
            </a:p>
          </p:txBody>
        </p:sp>
      </p:grpSp>
      <mc:AlternateContent xmlns:mc="http://schemas.openxmlformats.org/markup-compatibility/2006" xmlns:a14="http://schemas.microsoft.com/office/drawing/2010/main">
        <mc:Choice Requires="a14">
          <p:sp>
            <p:nvSpPr>
              <p:cNvPr id="58" name="TextBox 57"/>
              <p:cNvSpPr txBox="1"/>
              <p:nvPr/>
            </p:nvSpPr>
            <p:spPr>
              <a:xfrm>
                <a:off x="1848072" y="4847745"/>
                <a:ext cx="2778369" cy="830997"/>
              </a:xfrm>
              <a:prstGeom prst="rect">
                <a:avLst/>
              </a:prstGeom>
              <a:noFill/>
            </p:spPr>
            <p:txBody>
              <a:bodyPr wrap="square" rtlCol="0">
                <a:spAutoFit/>
              </a:bodyPr>
              <a:lstStyle/>
              <a:p>
                <a:r>
                  <a:rPr lang="en-GB" sz="1200" dirty="0"/>
                  <a:t>This is a very important and has a lot of implications for data normalisation.</a:t>
                </a:r>
              </a:p>
              <a:p>
                <a:endParaRPr lang="en-GB" sz="1200" dirty="0"/>
              </a:p>
              <a:p>
                <a:r>
                  <a:rPr lang="en-GB" sz="1200" dirty="0"/>
                  <a:t>         </a:t>
                </a:r>
                <a:r>
                  <a:rPr lang="en-GB" sz="1200" b="1" dirty="0"/>
                  <a:t>By definition  </a:t>
                </a:r>
                <a14:m>
                  <m:oMath xmlns:m="http://schemas.openxmlformats.org/officeDocument/2006/math">
                    <m:r>
                      <a:rPr lang="en-GB" sz="1200" b="1" i="1">
                        <a:latin typeface="Cambria Math" panose="02040503050406030204" pitchFamily="18" charset="0"/>
                      </a:rPr>
                      <m:t>𝟎</m:t>
                    </m:r>
                    <m:r>
                      <a:rPr lang="en-GB" sz="1200" b="1" i="1">
                        <a:latin typeface="Cambria Math" panose="02040503050406030204" pitchFamily="18" charset="0"/>
                      </a:rPr>
                      <m:t> ≤</m:t>
                    </m:r>
                    <m:r>
                      <a:rPr lang="en-GB" sz="1200" b="1" i="1">
                        <a:latin typeface="Cambria Math" panose="02040503050406030204" pitchFamily="18" charset="0"/>
                        <a:ea typeface="Cambria Math" panose="02040503050406030204" pitchFamily="18" charset="0"/>
                      </a:rPr>
                      <m:t>𝑹</m:t>
                    </m:r>
                    <m:r>
                      <a:rPr lang="en-GB" sz="1200" b="1" i="1">
                        <a:latin typeface="Cambria Math" panose="02040503050406030204" pitchFamily="18" charset="0"/>
                        <a:ea typeface="Cambria Math" panose="02040503050406030204" pitchFamily="18" charset="0"/>
                      </a:rPr>
                      <m:t> ≤</m:t>
                    </m:r>
                    <m:r>
                      <a:rPr lang="en-GB" sz="1200" b="1" i="1">
                        <a:latin typeface="Cambria Math" panose="02040503050406030204" pitchFamily="18" charset="0"/>
                        <a:ea typeface="Cambria Math" panose="02040503050406030204" pitchFamily="18" charset="0"/>
                      </a:rPr>
                      <m:t>𝟏</m:t>
                    </m:r>
                  </m:oMath>
                </a14:m>
                <a:endParaRPr lang="en-GB" sz="1200" b="1" dirty="0"/>
              </a:p>
            </p:txBody>
          </p:sp>
        </mc:Choice>
        <mc:Fallback xmlns="">
          <p:sp>
            <p:nvSpPr>
              <p:cNvPr id="58" name="TextBox 57"/>
              <p:cNvSpPr txBox="1">
                <a:spLocks noRot="1" noChangeAspect="1" noMove="1" noResize="1" noEditPoints="1" noAdjustHandles="1" noChangeArrowheads="1" noChangeShapeType="1" noTextEdit="1"/>
              </p:cNvSpPr>
              <p:nvPr/>
            </p:nvSpPr>
            <p:spPr>
              <a:xfrm>
                <a:off x="1848072" y="4847745"/>
                <a:ext cx="2778369" cy="830997"/>
              </a:xfrm>
              <a:prstGeom prst="rect">
                <a:avLst/>
              </a:prstGeom>
              <a:blipFill>
                <a:blip r:embed="rId4"/>
                <a:stretch>
                  <a:fillRect t="-730" b="-3650"/>
                </a:stretch>
              </a:blipFill>
            </p:spPr>
            <p:txBody>
              <a:bodyPr/>
              <a:lstStyle/>
              <a:p>
                <a:r>
                  <a:rPr lang="en-GB">
                    <a:noFill/>
                  </a:rPr>
                  <a:t> </a:t>
                </a:r>
              </a:p>
            </p:txBody>
          </p:sp>
        </mc:Fallback>
      </mc:AlternateContent>
      <p:sp>
        <p:nvSpPr>
          <p:cNvPr id="59" name="TextBox 58"/>
          <p:cNvSpPr txBox="1"/>
          <p:nvPr/>
        </p:nvSpPr>
        <p:spPr>
          <a:xfrm>
            <a:off x="10127029" y="6466528"/>
            <a:ext cx="1793631" cy="369332"/>
          </a:xfrm>
          <a:prstGeom prst="rect">
            <a:avLst/>
          </a:prstGeom>
          <a:noFill/>
        </p:spPr>
        <p:txBody>
          <a:bodyPr wrap="square" rtlCol="0">
            <a:spAutoFit/>
          </a:bodyPr>
          <a:lstStyle/>
          <a:p>
            <a:r>
              <a:rPr lang="en-GB" dirty="0"/>
              <a:t>Hecht: Optics</a:t>
            </a:r>
          </a:p>
        </p:txBody>
      </p:sp>
      <p:sp>
        <p:nvSpPr>
          <p:cNvPr id="60" name="TextBox 59"/>
          <p:cNvSpPr txBox="1"/>
          <p:nvPr/>
        </p:nvSpPr>
        <p:spPr>
          <a:xfrm>
            <a:off x="5194790" y="1038221"/>
            <a:ext cx="2109410" cy="261610"/>
          </a:xfrm>
          <a:prstGeom prst="rect">
            <a:avLst/>
          </a:prstGeom>
          <a:noFill/>
        </p:spPr>
        <p:txBody>
          <a:bodyPr wrap="square" rtlCol="0">
            <a:spAutoFit/>
          </a:bodyPr>
          <a:lstStyle/>
          <a:p>
            <a:r>
              <a:rPr lang="en-GB" sz="1100" dirty="0"/>
              <a:t>Perpendicular normal</a:t>
            </a:r>
          </a:p>
        </p:txBody>
      </p:sp>
      <p:sp>
        <p:nvSpPr>
          <p:cNvPr id="3" name="Slide Number Placeholder 2">
            <a:extLst>
              <a:ext uri="{FF2B5EF4-FFF2-40B4-BE49-F238E27FC236}">
                <a16:creationId xmlns:a16="http://schemas.microsoft.com/office/drawing/2014/main" id="{FED3F62A-491E-4298-8E3B-4B2DBA122C15}"/>
              </a:ext>
            </a:extLst>
          </p:cNvPr>
          <p:cNvSpPr>
            <a:spLocks noGrp="1"/>
          </p:cNvSpPr>
          <p:nvPr>
            <p:ph type="sldNum" sz="quarter" idx="12"/>
          </p:nvPr>
        </p:nvSpPr>
        <p:spPr>
          <a:xfrm>
            <a:off x="9448800" y="6470735"/>
            <a:ext cx="2743200" cy="365125"/>
          </a:xfrm>
        </p:spPr>
        <p:txBody>
          <a:bodyPr/>
          <a:lstStyle/>
          <a:p>
            <a:fld id="{BBAAB195-B577-5546-8349-9DDA93B6129E}" type="slidenum">
              <a:rPr lang="en-US" sz="1800" smtClean="0">
                <a:solidFill>
                  <a:srgbClr val="002060"/>
                </a:solidFill>
              </a:rPr>
              <a:t>9</a:t>
            </a:fld>
            <a:endParaRPr lang="en-US" sz="1800" dirty="0">
              <a:solidFill>
                <a:srgbClr val="002060"/>
              </a:solidFill>
            </a:endParaRPr>
          </a:p>
        </p:txBody>
      </p:sp>
      <p:sp>
        <p:nvSpPr>
          <p:cNvPr id="4" name="TextBox 3">
            <a:extLst>
              <a:ext uri="{FF2B5EF4-FFF2-40B4-BE49-F238E27FC236}">
                <a16:creationId xmlns:a16="http://schemas.microsoft.com/office/drawing/2014/main" id="{4AAD887F-8027-05A4-A8E6-54E7004733C5}"/>
              </a:ext>
            </a:extLst>
          </p:cNvPr>
          <p:cNvSpPr txBox="1"/>
          <p:nvPr/>
        </p:nvSpPr>
        <p:spPr>
          <a:xfrm>
            <a:off x="3260436" y="6197600"/>
            <a:ext cx="5917024" cy="369332"/>
          </a:xfrm>
          <a:prstGeom prst="rect">
            <a:avLst/>
          </a:prstGeom>
          <a:noFill/>
        </p:spPr>
        <p:txBody>
          <a:bodyPr wrap="square" rtlCol="0">
            <a:spAutoFit/>
          </a:bodyPr>
          <a:lstStyle/>
          <a:p>
            <a:r>
              <a:rPr lang="en-GB" dirty="0"/>
              <a:t>By definition total External reflection R = 1</a:t>
            </a:r>
          </a:p>
        </p:txBody>
      </p:sp>
    </p:spTree>
    <p:extLst>
      <p:ext uri="{BB962C8B-B14F-4D97-AF65-F5344CB8AC3E}">
        <p14:creationId xmlns:p14="http://schemas.microsoft.com/office/powerpoint/2010/main" val="29506875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GB" dirty="0">
                <a:solidFill>
                  <a:srgbClr val="002060"/>
                </a:solidFill>
              </a:rPr>
              <a:t>Data fitting?</a:t>
            </a:r>
          </a:p>
        </p:txBody>
      </p:sp>
      <p:sp>
        <p:nvSpPr>
          <p:cNvPr id="3" name="Content Placeholder 2"/>
          <p:cNvSpPr>
            <a:spLocks noGrp="1"/>
          </p:cNvSpPr>
          <p:nvPr>
            <p:ph idx="1"/>
          </p:nvPr>
        </p:nvSpPr>
        <p:spPr>
          <a:xfrm>
            <a:off x="1843088" y="1114425"/>
            <a:ext cx="8505825" cy="4205288"/>
          </a:xfrm>
        </p:spPr>
        <p:txBody>
          <a:bodyPr/>
          <a:lstStyle/>
          <a:p>
            <a:r>
              <a:rPr lang="en-GB" sz="1400" dirty="0"/>
              <a:t>Neutron reflectivity only measures the intensity so we have </a:t>
            </a:r>
            <a:r>
              <a:rPr lang="en-GB" sz="1400" dirty="0">
                <a:solidFill>
                  <a:srgbClr val="FF0000"/>
                </a:solidFill>
              </a:rPr>
              <a:t>lost all phase information!</a:t>
            </a:r>
          </a:p>
          <a:p>
            <a:endParaRPr lang="en-GB" sz="1400" dirty="0"/>
          </a:p>
          <a:p>
            <a:r>
              <a:rPr lang="en-GB" sz="1400" dirty="0"/>
              <a:t>Hence we cannot do a direct inversion from reciprocal space to real space, in order to obtain the Scattering Length Density (SLD) profile.</a:t>
            </a:r>
          </a:p>
          <a:p>
            <a:pPr marL="0" indent="0">
              <a:buNone/>
            </a:pPr>
            <a:endParaRPr lang="en-GB" sz="1400" dirty="0"/>
          </a:p>
          <a:p>
            <a:pPr lvl="1"/>
            <a:r>
              <a:rPr lang="en-GB" sz="1400" dirty="0"/>
              <a:t>This is commonly obtained by iteratively fitting a model to the data</a:t>
            </a:r>
          </a:p>
          <a:p>
            <a:pPr lvl="1"/>
            <a:r>
              <a:rPr lang="en-GB" sz="1400" dirty="0"/>
              <a:t>Iterative fitting attempts to minimize the chi-square error between the data set and the model-generated reflectivity .</a:t>
            </a:r>
          </a:p>
          <a:p>
            <a:pPr lvl="1"/>
            <a:r>
              <a:rPr lang="en-GB" sz="1400" dirty="0"/>
              <a:t>The model encompasses the SLD profile and mathematical formalism (Parratt/Abeles) employed to calculate the reflectivity.</a:t>
            </a:r>
          </a:p>
          <a:p>
            <a:pPr lvl="1"/>
            <a:endParaRPr lang="en-GB" sz="1400" dirty="0"/>
          </a:p>
          <a:p>
            <a:r>
              <a:rPr lang="en-GB" sz="1400" dirty="0"/>
              <a:t>When fitting reflectivity data, it is assumed that when the difference between the data and the model approaches zero, the scattering length profile accurately represents the distribution of material inside the sample region (within the limits of non-uniqueness due to lack of phase information)</a:t>
            </a:r>
            <a:r>
              <a:rPr lang="en-GB" sz="1200" dirty="0"/>
              <a:t>.</a:t>
            </a:r>
            <a:endParaRPr lang="en-GB" sz="1400" dirty="0"/>
          </a:p>
        </p:txBody>
      </p:sp>
      <p:sp>
        <p:nvSpPr>
          <p:cNvPr id="4" name="TextBox 3"/>
          <p:cNvSpPr txBox="1"/>
          <p:nvPr/>
        </p:nvSpPr>
        <p:spPr>
          <a:xfrm>
            <a:off x="1524001" y="5455503"/>
            <a:ext cx="3933825" cy="1569660"/>
          </a:xfrm>
          <a:prstGeom prst="rect">
            <a:avLst/>
          </a:prstGeom>
          <a:noFill/>
        </p:spPr>
        <p:txBody>
          <a:bodyPr wrap="square" rtlCol="0">
            <a:spAutoFit/>
          </a:bodyPr>
          <a:lstStyle/>
          <a:p>
            <a:r>
              <a:rPr lang="en-GB" sz="1200" dirty="0"/>
              <a:t>Taken from “How bad is Good” online Slides from Charlie </a:t>
            </a:r>
            <a:r>
              <a:rPr lang="en-GB" sz="1200" dirty="0" err="1"/>
              <a:t>Laub</a:t>
            </a:r>
            <a:r>
              <a:rPr lang="en-GB" sz="1200" dirty="0"/>
              <a:t> and Tonya L. </a:t>
            </a:r>
            <a:r>
              <a:rPr lang="en-GB" sz="1200" dirty="0" err="1"/>
              <a:t>Kuhl</a:t>
            </a:r>
            <a:r>
              <a:rPr lang="en-GB" sz="1200" dirty="0"/>
              <a:t>, Department of Chemical Engineering and Materials Science University of California, Davis</a:t>
            </a:r>
          </a:p>
          <a:p>
            <a:endParaRPr lang="en-GB" sz="1200" dirty="0"/>
          </a:p>
          <a:p>
            <a:r>
              <a:rPr lang="en-GB" sz="1200" dirty="0">
                <a:solidFill>
                  <a:srgbClr val="002060"/>
                </a:solidFill>
                <a:hlinkClick r:id="rId2"/>
              </a:rPr>
              <a:t>http://neutrons2.ornl.gov/workshops/sns_hfir_users/posters/Laub_Chi-Square_Data_Fitting.pdf</a:t>
            </a:r>
            <a:endParaRPr lang="en-GB" sz="1200" dirty="0">
              <a:solidFill>
                <a:srgbClr val="002060"/>
              </a:solidFill>
            </a:endParaRPr>
          </a:p>
          <a:p>
            <a:endParaRPr lang="en-GB" sz="1200" dirty="0"/>
          </a:p>
        </p:txBody>
      </p:sp>
      <p:sp>
        <p:nvSpPr>
          <p:cNvPr id="5" name="Slide Number Placeholder 4">
            <a:extLst>
              <a:ext uri="{FF2B5EF4-FFF2-40B4-BE49-F238E27FC236}">
                <a16:creationId xmlns:a16="http://schemas.microsoft.com/office/drawing/2014/main" id="{3C386DE3-ECF5-445B-8BC9-B2F550BEA4EF}"/>
              </a:ext>
            </a:extLst>
          </p:cNvPr>
          <p:cNvSpPr>
            <a:spLocks noGrp="1"/>
          </p:cNvSpPr>
          <p:nvPr>
            <p:ph type="sldNum" sz="quarter" idx="12"/>
          </p:nvPr>
        </p:nvSpPr>
        <p:spPr/>
        <p:txBody>
          <a:bodyPr/>
          <a:lstStyle/>
          <a:p>
            <a:fld id="{BBAAB195-B577-5546-8349-9DDA93B6129E}" type="slidenum">
              <a:rPr lang="en-US" smtClean="0"/>
              <a:t>90</a:t>
            </a:fld>
            <a:endParaRPr lang="en-US"/>
          </a:p>
        </p:txBody>
      </p:sp>
    </p:spTree>
    <p:extLst>
      <p:ext uri="{BB962C8B-B14F-4D97-AF65-F5344CB8AC3E}">
        <p14:creationId xmlns:p14="http://schemas.microsoft.com/office/powerpoint/2010/main" val="1115220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708DF1E3-70F6-48C1-AD50-BF5A57B946C6}"/>
              </a:ext>
            </a:extLst>
          </p:cNvPr>
          <p:cNvSpPr>
            <a:spLocks noGrp="1"/>
          </p:cNvSpPr>
          <p:nvPr>
            <p:ph type="sldNum" sz="quarter" idx="12"/>
          </p:nvPr>
        </p:nvSpPr>
        <p:spPr/>
        <p:txBody>
          <a:bodyPr/>
          <a:lstStyle/>
          <a:p>
            <a:fld id="{BBAAB195-B577-5546-8349-9DDA93B6129E}" type="slidenum">
              <a:rPr lang="en-US" smtClean="0"/>
              <a:t>91</a:t>
            </a:fld>
            <a:endParaRPr lang="en-US"/>
          </a:p>
        </p:txBody>
      </p:sp>
    </p:spTree>
    <p:extLst>
      <p:ext uri="{BB962C8B-B14F-4D97-AF65-F5344CB8AC3E}">
        <p14:creationId xmlns:p14="http://schemas.microsoft.com/office/powerpoint/2010/main" val="19508263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9232-2079-89FD-A068-57E7B1F17DF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8863453-38B3-EAA5-DA9D-50EC3E632D92}"/>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DA2F0CE0-78D5-8F85-91F0-7E60B84F8918}"/>
              </a:ext>
            </a:extLst>
          </p:cNvPr>
          <p:cNvSpPr>
            <a:spLocks noGrp="1"/>
          </p:cNvSpPr>
          <p:nvPr>
            <p:ph type="sldNum" sz="quarter" idx="12"/>
          </p:nvPr>
        </p:nvSpPr>
        <p:spPr/>
        <p:txBody>
          <a:bodyPr/>
          <a:lstStyle/>
          <a:p>
            <a:fld id="{BBAAB195-B577-5546-8349-9DDA93B6129E}" type="slidenum">
              <a:rPr lang="en-US" smtClean="0"/>
              <a:t>92</a:t>
            </a:fld>
            <a:endParaRPr lang="en-US"/>
          </a:p>
        </p:txBody>
      </p:sp>
    </p:spTree>
    <p:extLst>
      <p:ext uri="{BB962C8B-B14F-4D97-AF65-F5344CB8AC3E}">
        <p14:creationId xmlns:p14="http://schemas.microsoft.com/office/powerpoint/2010/main" val="27954712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BE36-8B05-D27A-CB7F-00BC626D61A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8F720E8-B6AA-4D1B-D113-C01BF4DBC839}"/>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FBA48D47-5936-A0F9-2C23-A1258C8338FD}"/>
              </a:ext>
            </a:extLst>
          </p:cNvPr>
          <p:cNvSpPr>
            <a:spLocks noGrp="1"/>
          </p:cNvSpPr>
          <p:nvPr>
            <p:ph type="sldNum" sz="quarter" idx="12"/>
          </p:nvPr>
        </p:nvSpPr>
        <p:spPr/>
        <p:txBody>
          <a:bodyPr/>
          <a:lstStyle/>
          <a:p>
            <a:fld id="{BBAAB195-B577-5546-8349-9DDA93B6129E}" type="slidenum">
              <a:rPr lang="en-US" smtClean="0"/>
              <a:t>93</a:t>
            </a:fld>
            <a:endParaRPr lang="en-US"/>
          </a:p>
        </p:txBody>
      </p:sp>
    </p:spTree>
    <p:extLst>
      <p:ext uri="{BB962C8B-B14F-4D97-AF65-F5344CB8AC3E}">
        <p14:creationId xmlns:p14="http://schemas.microsoft.com/office/powerpoint/2010/main" val="32809699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4049-DE08-6268-9CE4-137D7172E17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5574846-4048-EDE4-2FC2-805991A9AFFF}"/>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7E57C64A-73E5-CEDD-4E98-D43426F476AF}"/>
              </a:ext>
            </a:extLst>
          </p:cNvPr>
          <p:cNvSpPr>
            <a:spLocks noGrp="1"/>
          </p:cNvSpPr>
          <p:nvPr>
            <p:ph type="sldNum" sz="quarter" idx="12"/>
          </p:nvPr>
        </p:nvSpPr>
        <p:spPr/>
        <p:txBody>
          <a:bodyPr/>
          <a:lstStyle/>
          <a:p>
            <a:fld id="{BBAAB195-B577-5546-8349-9DDA93B6129E}" type="slidenum">
              <a:rPr lang="en-US" smtClean="0"/>
              <a:t>94</a:t>
            </a:fld>
            <a:endParaRPr lang="en-US"/>
          </a:p>
        </p:txBody>
      </p:sp>
    </p:spTree>
    <p:extLst>
      <p:ext uri="{BB962C8B-B14F-4D97-AF65-F5344CB8AC3E}">
        <p14:creationId xmlns:p14="http://schemas.microsoft.com/office/powerpoint/2010/main" val="7250259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4487-857E-242F-3A80-1EA8FAD1A95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92C68E2-0D4D-B92B-4B9D-7B014CAD2B32}"/>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67B86114-47DA-906A-D148-87C658D6DC30}"/>
              </a:ext>
            </a:extLst>
          </p:cNvPr>
          <p:cNvSpPr>
            <a:spLocks noGrp="1"/>
          </p:cNvSpPr>
          <p:nvPr>
            <p:ph type="sldNum" sz="quarter" idx="12"/>
          </p:nvPr>
        </p:nvSpPr>
        <p:spPr/>
        <p:txBody>
          <a:bodyPr/>
          <a:lstStyle/>
          <a:p>
            <a:fld id="{BBAAB195-B577-5546-8349-9DDA93B6129E}" type="slidenum">
              <a:rPr lang="en-US" smtClean="0"/>
              <a:t>95</a:t>
            </a:fld>
            <a:endParaRPr lang="en-US"/>
          </a:p>
        </p:txBody>
      </p:sp>
    </p:spTree>
    <p:extLst>
      <p:ext uri="{BB962C8B-B14F-4D97-AF65-F5344CB8AC3E}">
        <p14:creationId xmlns:p14="http://schemas.microsoft.com/office/powerpoint/2010/main" val="13498401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D24AA-B593-2448-EDC1-D849FFACD62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45974E6-D422-7805-77C2-4BA1509A04C0}"/>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BF658739-4835-6F19-E702-82BDABEA7BB8}"/>
              </a:ext>
            </a:extLst>
          </p:cNvPr>
          <p:cNvSpPr>
            <a:spLocks noGrp="1"/>
          </p:cNvSpPr>
          <p:nvPr>
            <p:ph type="sldNum" sz="quarter" idx="12"/>
          </p:nvPr>
        </p:nvSpPr>
        <p:spPr/>
        <p:txBody>
          <a:bodyPr/>
          <a:lstStyle/>
          <a:p>
            <a:fld id="{BBAAB195-B577-5546-8349-9DDA93B6129E}" type="slidenum">
              <a:rPr lang="en-US" smtClean="0"/>
              <a:t>96</a:t>
            </a:fld>
            <a:endParaRPr lang="en-US"/>
          </a:p>
        </p:txBody>
      </p:sp>
    </p:spTree>
    <p:extLst>
      <p:ext uri="{BB962C8B-B14F-4D97-AF65-F5344CB8AC3E}">
        <p14:creationId xmlns:p14="http://schemas.microsoft.com/office/powerpoint/2010/main" val="22572788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0FE30-8844-10A5-851C-71E241B4A9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620EB36-D35C-0528-F7DC-4584A8BA64D5}"/>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D3932A6B-91F9-3B62-4FE2-BD7AE38E8C51}"/>
              </a:ext>
            </a:extLst>
          </p:cNvPr>
          <p:cNvSpPr>
            <a:spLocks noGrp="1"/>
          </p:cNvSpPr>
          <p:nvPr>
            <p:ph type="sldNum" sz="quarter" idx="12"/>
          </p:nvPr>
        </p:nvSpPr>
        <p:spPr/>
        <p:txBody>
          <a:bodyPr/>
          <a:lstStyle/>
          <a:p>
            <a:fld id="{BBAAB195-B577-5546-8349-9DDA93B6129E}" type="slidenum">
              <a:rPr lang="en-US" smtClean="0"/>
              <a:t>97</a:t>
            </a:fld>
            <a:endParaRPr lang="en-US"/>
          </a:p>
        </p:txBody>
      </p:sp>
    </p:spTree>
    <p:extLst>
      <p:ext uri="{BB962C8B-B14F-4D97-AF65-F5344CB8AC3E}">
        <p14:creationId xmlns:p14="http://schemas.microsoft.com/office/powerpoint/2010/main" val="26263696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0BA4-E328-5B22-AB8B-E6262EADCF9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09F88CC-1E22-9C09-8D7D-F123E578621F}"/>
              </a:ext>
            </a:extLst>
          </p:cNvPr>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AA32934A-AC43-BB04-A268-E311D93A32BD}"/>
              </a:ext>
            </a:extLst>
          </p:cNvPr>
          <p:cNvSpPr>
            <a:spLocks noGrp="1"/>
          </p:cNvSpPr>
          <p:nvPr>
            <p:ph type="sldNum" sz="quarter" idx="12"/>
          </p:nvPr>
        </p:nvSpPr>
        <p:spPr/>
        <p:txBody>
          <a:bodyPr/>
          <a:lstStyle/>
          <a:p>
            <a:fld id="{BBAAB195-B577-5546-8349-9DDA93B6129E}" type="slidenum">
              <a:rPr lang="en-US" smtClean="0"/>
              <a:t>98</a:t>
            </a:fld>
            <a:endParaRPr lang="en-US"/>
          </a:p>
        </p:txBody>
      </p:sp>
    </p:spTree>
    <p:extLst>
      <p:ext uri="{BB962C8B-B14F-4D97-AF65-F5344CB8AC3E}">
        <p14:creationId xmlns:p14="http://schemas.microsoft.com/office/powerpoint/2010/main" val="4987214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a:extLst>
              <a:ext uri="{FF2B5EF4-FFF2-40B4-BE49-F238E27FC236}">
                <a16:creationId xmlns:a16="http://schemas.microsoft.com/office/drawing/2014/main" id="{D6855801-A144-4F0A-9266-03D11B1BD94C}"/>
              </a:ext>
            </a:extLst>
          </p:cNvPr>
          <p:cNvSpPr>
            <a:spLocks noGrp="1"/>
          </p:cNvSpPr>
          <p:nvPr>
            <p:ph type="sldNum" sz="quarter" idx="12"/>
          </p:nvPr>
        </p:nvSpPr>
        <p:spPr/>
        <p:txBody>
          <a:bodyPr/>
          <a:lstStyle/>
          <a:p>
            <a:fld id="{BBAAB195-B577-5546-8349-9DDA93B6129E}" type="slidenum">
              <a:rPr lang="en-US" smtClean="0"/>
              <a:t>99</a:t>
            </a:fld>
            <a:endParaRPr lang="en-US"/>
          </a:p>
        </p:txBody>
      </p:sp>
    </p:spTree>
    <p:extLst>
      <p:ext uri="{BB962C8B-B14F-4D97-AF65-F5344CB8AC3E}">
        <p14:creationId xmlns:p14="http://schemas.microsoft.com/office/powerpoint/2010/main" val="3757692749"/>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BBCAB30A8EE440B6664E0C942448B0" ma:contentTypeVersion="17" ma:contentTypeDescription="Create a new document." ma:contentTypeScope="" ma:versionID="dfca057794ee3f3f68652b861a8eed8e">
  <xsd:schema xmlns:xsd="http://www.w3.org/2001/XMLSchema" xmlns:xs="http://www.w3.org/2001/XMLSchema" xmlns:p="http://schemas.microsoft.com/office/2006/metadata/properties" xmlns:ns2="06c8ca48-b1c1-442a-9814-01de5ad3a5c1" xmlns:ns3="3a3f65eb-ba0f-4552-aec7-4432b575f3ce" targetNamespace="http://schemas.microsoft.com/office/2006/metadata/properties" ma:root="true" ma:fieldsID="550755f039cd30a9a24cd2df6a0efc7f" ns2:_="" ns3:_="">
    <xsd:import namespace="06c8ca48-b1c1-442a-9814-01de5ad3a5c1"/>
    <xsd:import namespace="3a3f65eb-ba0f-4552-aec7-4432b575f3c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c8ca48-b1c1-442a-9814-01de5ad3a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3f65eb-ba0f-4552-aec7-4432b575f3c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9201d85-2511-4b7b-8002-36ab59e94f65}" ma:internalName="TaxCatchAll" ma:showField="CatchAllData" ma:web="3a3f65eb-ba0f-4552-aec7-4432b575f3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a3f65eb-ba0f-4552-aec7-4432b575f3ce" xsi:nil="true"/>
    <lcf76f155ced4ddcb4097134ff3c332f xmlns="06c8ca48-b1c1-442a-9814-01de5ad3a5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2102B1-379D-4948-9F12-B1AC6FB968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c8ca48-b1c1-442a-9814-01de5ad3a5c1"/>
    <ds:schemaRef ds:uri="3a3f65eb-ba0f-4552-aec7-4432b575f3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F806B6-10F9-49CD-A92F-39D6AAC91426}">
  <ds:schemaRefs>
    <ds:schemaRef ds:uri="http://schemas.microsoft.com/sharepoint/v3/contenttype/forms"/>
  </ds:schemaRefs>
</ds:datastoreItem>
</file>

<file path=customXml/itemProps3.xml><?xml version="1.0" encoding="utf-8"?>
<ds:datastoreItem xmlns:ds="http://schemas.openxmlformats.org/officeDocument/2006/customXml" ds:itemID="{A64E1E4C-B4E0-4252-BC84-2C85D5160FC2}">
  <ds:schemaRefs>
    <ds:schemaRef ds:uri="http://schemas.microsoft.com/office/2006/documentManagement/types"/>
    <ds:schemaRef ds:uri="http://www.w3.org/XML/1998/namespace"/>
    <ds:schemaRef ds:uri="http://purl.org/dc/terms/"/>
    <ds:schemaRef ds:uri="3a3f65eb-ba0f-4552-aec7-4432b575f3c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06c8ca48-b1c1-442a-9814-01de5ad3a5c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7006</TotalTime>
  <Words>11446</Words>
  <Application>Microsoft Office PowerPoint</Application>
  <PresentationFormat>Widescreen</PresentationFormat>
  <Paragraphs>1507</Paragraphs>
  <Slides>114</Slides>
  <Notes>9</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2</vt:i4>
      </vt:variant>
      <vt:variant>
        <vt:lpstr>Slide Titles</vt:lpstr>
      </vt:variant>
      <vt:variant>
        <vt:i4>114</vt:i4>
      </vt:variant>
    </vt:vector>
  </HeadingPairs>
  <TitlesOfParts>
    <vt:vector size="135" baseType="lpstr">
      <vt:lpstr>AdvOpti-B</vt:lpstr>
      <vt:lpstr>AdvOpti-I</vt:lpstr>
      <vt:lpstr>AdvOpti-R</vt:lpstr>
      <vt:lpstr>Arial</vt:lpstr>
      <vt:lpstr>Arial Regular</vt:lpstr>
      <vt:lpstr>Calibri</vt:lpstr>
      <vt:lpstr>Cambria Math</vt:lpstr>
      <vt:lpstr>ChemBats2</vt:lpstr>
      <vt:lpstr>Comic Sans MS</vt:lpstr>
      <vt:lpstr>Gill Sans</vt:lpstr>
      <vt:lpstr>Helvetica</vt:lpstr>
      <vt:lpstr>Lucida Grande</vt:lpstr>
      <vt:lpstr>Symbol</vt:lpstr>
      <vt:lpstr>Times</vt:lpstr>
      <vt:lpstr>Times New Roman</vt:lpstr>
      <vt:lpstr>Wingdings</vt:lpstr>
      <vt:lpstr>ヒラギノ角ゴ Pro W3</vt:lpstr>
      <vt:lpstr>Font and logo master</vt:lpstr>
      <vt:lpstr>Font WITHOUT logo master</vt:lpstr>
      <vt:lpstr>Graph</vt:lpstr>
      <vt:lpstr>Image</vt:lpstr>
      <vt:lpstr>PowerPoint Presentation</vt:lpstr>
      <vt:lpstr>Useful books:  These are actually helpful when doing experiments!</vt:lpstr>
      <vt:lpstr>Outline: 60 minutes to describe a very versatile technique.</vt:lpstr>
      <vt:lpstr>Neutron Reflectometry (NR):</vt:lpstr>
      <vt:lpstr>What is Reflectivity?</vt:lpstr>
      <vt:lpstr>PowerPoint Presentation</vt:lpstr>
      <vt:lpstr>What is the Goal of Neutron Reflectivity (NR)?</vt:lpstr>
      <vt:lpstr>PowerPoint Presentation</vt:lpstr>
      <vt:lpstr>What is Reflectivity? Reflectivity itself (The thing on the y axis)</vt:lpstr>
      <vt:lpstr>Qz and why its important (The thing on the x axis)</vt:lpstr>
      <vt:lpstr>What is Reflectivity? The Non-Specular</vt:lpstr>
      <vt:lpstr>Scattering length</vt:lpstr>
      <vt:lpstr>Neutron imaging and radiography</vt:lpstr>
      <vt:lpstr>PowerPoint Presentation</vt:lpstr>
      <vt:lpstr>PowerPoint Presentation</vt:lpstr>
      <vt:lpstr>PowerPoint Presentation</vt:lpstr>
      <vt:lpstr>PowerPoint Presentation</vt:lpstr>
      <vt:lpstr>PowerPoint Presentation</vt:lpstr>
      <vt:lpstr>Single film at an interface</vt:lpstr>
      <vt:lpstr>PowerPoint Presentation</vt:lpstr>
      <vt:lpstr>PowerPoint Presentation</vt:lpstr>
      <vt:lpstr>Rough interfaces</vt:lpstr>
      <vt:lpstr>Correlated interface roughness</vt:lpstr>
      <vt:lpstr>Offspecular (diffuse) reflectivity</vt:lpstr>
      <vt:lpstr>The Phase Problem</vt:lpstr>
      <vt:lpstr>What kind of scientific information can be obtained from Neutron Reflectivity (NR)?</vt:lpstr>
      <vt:lpstr>Neutron Reflectivity - an interference phenomenon</vt:lpstr>
      <vt:lpstr>Thickness (t or d)</vt:lpstr>
      <vt:lpstr>Roughness (σr)</vt:lpstr>
      <vt:lpstr>Contrast Part 1: Substrate/Air Interface</vt:lpstr>
      <vt:lpstr>Contrast Part 2:  Si(sub)/Layer(200Å)/Air</vt:lpstr>
      <vt:lpstr>Contrast Part 3:   Si(sub)/Layer(200Å)/Air</vt:lpstr>
      <vt:lpstr>PowerPoint Presentation</vt:lpstr>
      <vt:lpstr>PowerPoint Presentation</vt:lpstr>
      <vt:lpstr>Contrast Part 4: The order can be important!!!!!!!</vt:lpstr>
      <vt:lpstr>Contrast/Roughness and the perils of resolution Resolution issues can look like contrast and Roughness!</vt:lpstr>
      <vt:lpstr>Useful books:  These are actually helpful when doing experiments!</vt:lpstr>
      <vt:lpstr>Polarised Neutron Reflectometry (PNR)</vt:lpstr>
      <vt:lpstr>PowerPoint Presentation</vt:lpstr>
      <vt:lpstr>What kind of PRACTICAL scientific information can be obtained PNR:</vt:lpstr>
      <vt:lpstr>PowerPoint Presentation</vt:lpstr>
      <vt:lpstr>Properties of Hysteresis loops (Terminology): Magnetic Hysteresis</vt:lpstr>
      <vt:lpstr>Properties of Hysteresis loops (Terminology): </vt:lpstr>
      <vt:lpstr>Neutron-electron interaction</vt:lpstr>
      <vt:lpstr>Polarised neutrons PNR or Half Polarised:</vt:lpstr>
      <vt:lpstr>PNR Terminology:</vt:lpstr>
      <vt:lpstr>Polarised Neutron Reflectivity (PNR):</vt:lpstr>
      <vt:lpstr>PNR: An example of PNR from a simple Ni film.</vt:lpstr>
      <vt:lpstr>PNR: Spin Asymmetry</vt:lpstr>
      <vt:lpstr>PNR Magnetic SLD:  Magnetic saturation to Negative Magnetic Saturation</vt:lpstr>
      <vt:lpstr>PNR Magnetic SLD:  Magnetic saturation to Negative Magnetic Saturation</vt:lpstr>
      <vt:lpstr>PNR :Magnetic Thickness:  Commensurate Ni</vt:lpstr>
      <vt:lpstr>PNR Magnetic Thickness:  Bottom magnetic dead-layer</vt:lpstr>
      <vt:lpstr>PNR Magnetic Thickness:  Top magnetic dead-layer</vt:lpstr>
      <vt:lpstr>PNR Magnetic Thickness:  Top and bottom dead-layers</vt:lpstr>
      <vt:lpstr>PNR example: MgO(sub)/FeRh(50nm)/MgO(5nm) </vt:lpstr>
      <vt:lpstr>PNR Magnetic roughness:</vt:lpstr>
      <vt:lpstr>PNR Magnetic roughness:</vt:lpstr>
      <vt:lpstr>PNR examples CFTB/Pt proximity effects</vt:lpstr>
      <vt:lpstr>PNR Examples: Spin Helix in FeGe thin films and FeGe/Fe multilayers (DMI)</vt:lpstr>
      <vt:lpstr>PNR example: Er Spin Spiral</vt:lpstr>
      <vt:lpstr>PowerPoint Presentation</vt:lpstr>
      <vt:lpstr>PowerPoint Presentation</vt:lpstr>
      <vt:lpstr>Polarisation analysis (PA):</vt:lpstr>
      <vt:lpstr>PowerPoint Presentation</vt:lpstr>
      <vt:lpstr>PowerPoint Presentation</vt:lpstr>
      <vt:lpstr>PowerPoint Presentation</vt:lpstr>
      <vt:lpstr>PowerPoint Presentation</vt:lpstr>
      <vt:lpstr>Polarisation Analysis (PA): Summary</vt:lpstr>
      <vt:lpstr>Magnetic Scattering Rule:</vt:lpstr>
      <vt:lpstr>PNR/PA Practical points for experiments: Soft matter Magnetic contrast.</vt:lpstr>
      <vt:lpstr>PowerPoint Presentation</vt:lpstr>
      <vt:lpstr>PowerPoint Presentation</vt:lpstr>
      <vt:lpstr>PowerPoint Presentation</vt:lpstr>
      <vt:lpstr>PowerPoint Presentation</vt:lpstr>
      <vt:lpstr>PowerPoint Presentation</vt:lpstr>
      <vt:lpstr>PowerPoint Presentation</vt:lpstr>
      <vt:lpstr>Useful books:  These are actually helpful when doing experiments!</vt:lpstr>
      <vt:lpstr>PowerPoint Presentation</vt:lpstr>
      <vt:lpstr>PowerPoint Presentation</vt:lpstr>
      <vt:lpstr>PowerPoint Presentation</vt:lpstr>
      <vt:lpstr>PowerPoint Presentation</vt:lpstr>
      <vt:lpstr>Appendices </vt:lpstr>
      <vt:lpstr>Software</vt:lpstr>
      <vt:lpstr>Useful Websites:</vt:lpstr>
      <vt:lpstr>How to Calculate a Nuclear Scattering Length Density (nSLD)</vt:lpstr>
      <vt:lpstr>How to Calculate a Magnetic Scattering Length Density (mSLD)</vt:lpstr>
      <vt:lpstr>PowerPoint Presentation</vt:lpstr>
      <vt:lpstr>PowerPoint Presentation</vt:lpstr>
      <vt:lpstr>Data fitting?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〖Reduced χ〗^2</vt:lpstr>
      <vt:lpstr>Fitting Algorithms</vt:lpstr>
      <vt:lpstr>Model fitting: How do you know you have a good fit and the right model</vt:lpstr>
      <vt:lpstr>DPPC : Lipid A outer bilayer</vt:lpstr>
      <vt:lpstr>DPPC : Rc-LPS outer bilayer</vt:lpstr>
      <vt:lpstr>DPPC : Ra-LPS outer bilayer</vt:lpstr>
      <vt:lpstr>Model fitting: How do you know you have a good fit and the right model (Know Thy Data!)</vt:lpstr>
      <vt:lpstr>Is a surface really a surface or a layer a layer?</vt:lpstr>
      <vt:lpstr>Dealing with Complex Density Profiles</vt:lpstr>
      <vt:lpstr>Things to be scared of:</vt:lpstr>
      <vt:lpstr>Things to add later</vt:lpstr>
      <vt:lpstr>Basic Definitions</vt:lpstr>
      <vt:lpstr>Measurement geometry</vt:lpstr>
      <vt:lpstr>TOF resolution</vt:lpstr>
      <vt:lpstr>Poisson or Gaussian?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Kinane, Christy (STFC,RAL,ISIS)</cp:lastModifiedBy>
  <cp:revision>291</cp:revision>
  <cp:lastPrinted>2022-04-01T13:19:23Z</cp:lastPrinted>
  <dcterms:created xsi:type="dcterms:W3CDTF">2019-09-17T08:04:08Z</dcterms:created>
  <dcterms:modified xsi:type="dcterms:W3CDTF">2026-04-23T10:15:04Z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0x010100C9BBCAB30A8EE440B6664E0C942448B0</vt:lpwstr>
  </property>
  <property fmtid="{D5CDD505-2E9C-101B-9397-08002B2CF9AE}" pid="3" name="_dlc_DocIdItemGuid">
    <vt:lpwstr>135feeb0-1e46-4549-be51-f2caa8a23389</vt:lpwstr>
  </property>
  <property fmtid="{D5CDD505-2E9C-101B-9397-08002B2CF9AE}" pid="4" name="MediaServiceImageTags">
    <vt:lpwstr/>
  </property>
</Properties>
</file>