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1" r:id="rId3"/>
    <p:sldMasterId id="2147483675" r:id="rId4"/>
    <p:sldMasterId id="2147483678" r:id="rId5"/>
    <p:sldMasterId id="2147483681" r:id="rId6"/>
  </p:sldMasterIdLst>
  <p:sldIdLst>
    <p:sldId id="257" r:id="rId7"/>
    <p:sldId id="262" r:id="rId8"/>
    <p:sldId id="264" r:id="rId9"/>
    <p:sldId id="276" r:id="rId10"/>
    <p:sldId id="261" r:id="rId11"/>
    <p:sldId id="266" r:id="rId12"/>
    <p:sldId id="280" r:id="rId13"/>
    <p:sldId id="258" r:id="rId14"/>
    <p:sldId id="274" r:id="rId15"/>
    <p:sldId id="265" r:id="rId16"/>
    <p:sldId id="282" r:id="rId17"/>
    <p:sldId id="281" r:id="rId18"/>
    <p:sldId id="275" r:id="rId19"/>
    <p:sldId id="259" r:id="rId20"/>
    <p:sldId id="269" r:id="rId21"/>
    <p:sldId id="270" r:id="rId22"/>
    <p:sldId id="279" r:id="rId23"/>
    <p:sldId id="271" r:id="rId24"/>
    <p:sldId id="272" r:id="rId25"/>
    <p:sldId id="273" r:id="rId26"/>
    <p:sldId id="277" r:id="rId27"/>
    <p:sldId id="278" r:id="rId28"/>
    <p:sldId id="26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768"/>
    <a:srgbClr val="49BFBE"/>
    <a:srgbClr val="1F7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52"/>
    <p:restoredTop sz="94671"/>
  </p:normalViewPr>
  <p:slideViewPr>
    <p:cSldViewPr snapToGrid="0" snapToObjects="1">
      <p:cViewPr varScale="1">
        <p:scale>
          <a:sx n="145" d="100"/>
          <a:sy n="145" d="100"/>
        </p:scale>
        <p:origin x="200" y="1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A027-21BF-AC44-A31E-A8AD91F1C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916" y="1343023"/>
            <a:ext cx="9144000" cy="2166939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8880E5-3572-8245-AF31-EC89CACB1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916" y="3602038"/>
            <a:ext cx="7544452" cy="89545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551F-2AC2-4549-811A-B2692532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916" y="6356350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351AE50F-A07C-844E-8931-CB2AE24416BD}" type="datetimeFigureOut">
              <a:rPr lang="en-US" smtClean="0"/>
              <a:pPr/>
              <a:t>11/5/21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1A1A64-8512-0046-8A2C-71E619CD76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916" y="532887"/>
            <a:ext cx="3969676" cy="810137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2C55A456-C658-814E-BF94-846A85AE24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16" y="4714875"/>
            <a:ext cx="5819775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B9DF2117-1526-C141-B76A-6342E6E1A2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5280024"/>
            <a:ext cx="4233862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118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32365-1CAB-9545-A48D-D8E34A602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24B546-A761-8B42-B194-1A61D9CA3C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91735" y="987425"/>
            <a:ext cx="676365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60D20-32DC-BC41-89B1-5D8EE3A69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826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A9CBD42-B1AB-5C4A-946B-E7733977B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826" y="6356350"/>
            <a:ext cx="1316304" cy="365125"/>
          </a:xfrm>
        </p:spPr>
        <p:txBody>
          <a:bodyPr/>
          <a:lstStyle/>
          <a:p>
            <a:fld id="{AD4C762F-CA59-49E8-B588-821B631C7A3E}" type="datetimeFigureOut">
              <a:rPr lang="en-AU" smtClean="0"/>
              <a:t>5/11/21</a:t>
            </a:fld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9A205E4-C98D-904F-9FFE-83832F0A6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7880" y="6356350"/>
            <a:ext cx="6934873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0F0D8A8-E318-0E49-BAB1-81A9B147F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1766" y="6356350"/>
            <a:ext cx="829434" cy="365125"/>
          </a:xfrm>
        </p:spPr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5986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1DEF72-6964-2243-BA5B-055C8CDFA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7E66CE9-D1F5-3545-A6D9-12CA667B4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16043DF-21F5-7442-AADA-61B964FE3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3F5EF126-AD28-2C46-AFAA-D9DE1230AD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826" y="6356350"/>
            <a:ext cx="1316304" cy="365125"/>
          </a:xfrm>
        </p:spPr>
        <p:txBody>
          <a:bodyPr/>
          <a:lstStyle/>
          <a:p>
            <a:fld id="{AD4C762F-CA59-49E8-B588-821B631C7A3E}" type="datetimeFigureOut">
              <a:rPr lang="en-AU" smtClean="0"/>
              <a:t>5/11/21</a:t>
            </a:fld>
            <a:endParaRPr lang="en-AU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59BE040-3DB6-854E-B3C9-3CE7423F2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7880" y="6356350"/>
            <a:ext cx="6934873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F34E292-F1B1-1D46-A7F6-E9E0123E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1766" y="6356350"/>
            <a:ext cx="829434" cy="365125"/>
          </a:xfrm>
        </p:spPr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047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28D7C-345D-1943-A3F2-C0C88D580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1D3506-D466-CD4B-B6C0-981915B8A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1D0B03E-35EF-CE47-8201-3D79FA045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5/11/21</a:t>
            </a:fld>
            <a:endParaRPr lang="en-AU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96948F-6846-CF4F-AF05-DC86B46B5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31C34E-DAFD-F34E-A5DB-DB000846F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025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E303-56C2-F64A-BA3B-096858956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8FE40-8C0B-DE45-A1D4-1ED30B7BF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C09276-F6EB-2C47-B262-846BE11D9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5/11/21</a:t>
            </a:fld>
            <a:endParaRPr lang="en-AU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1E60F2-3551-8541-9AA0-DE5B0DBB0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F57896-7183-3643-8371-DB403D4EE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8624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28D7C-345D-1943-A3F2-C0C88D580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1D3506-D466-CD4B-B6C0-981915B8A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1D0B03E-35EF-CE47-8201-3D79FA045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5/11/21</a:t>
            </a:fld>
            <a:endParaRPr lang="en-AU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96948F-6846-CF4F-AF05-DC86B46B5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31C34E-DAFD-F34E-A5DB-DB000846F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5556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E303-56C2-F64A-BA3B-096858956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8FE40-8C0B-DE45-A1D4-1ED30B7BF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C09276-F6EB-2C47-B262-846BE11D9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5/11/21</a:t>
            </a:fld>
            <a:endParaRPr lang="en-AU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1E60F2-3551-8541-9AA0-DE5B0DBB0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F57896-7183-3643-8371-DB403D4EE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6492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28D7C-345D-1943-A3F2-C0C88D580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1D3506-D466-CD4B-B6C0-981915B8A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1D0B03E-35EF-CE47-8201-3D79FA045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5/11/21</a:t>
            </a:fld>
            <a:endParaRPr lang="en-AU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96948F-6846-CF4F-AF05-DC86B46B5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31C34E-DAFD-F34E-A5DB-DB000846F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5348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E303-56C2-F64A-BA3B-096858956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8FE40-8C0B-DE45-A1D4-1ED30B7BF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C09276-F6EB-2C47-B262-846BE11D9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5/11/21</a:t>
            </a:fld>
            <a:endParaRPr lang="en-AU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1E60F2-3551-8541-9AA0-DE5B0DBB0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F57896-7183-3643-8371-DB403D4EE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5726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28D7C-345D-1943-A3F2-C0C88D580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707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1D3506-D466-CD4B-B6C0-981915B8A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707" y="3602038"/>
            <a:ext cx="785052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609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3C0538C-0357-D242-8D3C-B01B18AC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826" y="6356350"/>
            <a:ext cx="1316304" cy="365125"/>
          </a:xfrm>
        </p:spPr>
        <p:txBody>
          <a:bodyPr/>
          <a:lstStyle/>
          <a:p>
            <a:fld id="{AD4C762F-CA59-49E8-B588-821B631C7A3E}" type="datetimeFigureOut">
              <a:rPr lang="en-AU" smtClean="0"/>
              <a:t>5/11/21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56C2F1-D1FE-784F-B578-875EFEED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7880" y="6356350"/>
            <a:ext cx="6934873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FF20445-029A-634C-AB23-109519DC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1766" y="6356350"/>
            <a:ext cx="829434" cy="365125"/>
          </a:xfrm>
        </p:spPr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8FC5A1-B18A-2142-B2D2-5F427E46D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9C7EE1F-640A-3F4C-B8C4-352105A4A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665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901DF53-ED8A-CE46-A0FC-D90508DA1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6613"/>
            <a:ext cx="11304574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5F9351-5070-234D-B838-5F7BEAEF8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26" y="1600200"/>
            <a:ext cx="11304574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3883957-5AEF-3A42-9C8A-54783778D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826" y="6356350"/>
            <a:ext cx="1316304" cy="365125"/>
          </a:xfrm>
        </p:spPr>
        <p:txBody>
          <a:bodyPr/>
          <a:lstStyle/>
          <a:p>
            <a:fld id="{AD4C762F-CA59-49E8-B588-821B631C7A3E}" type="datetimeFigureOut">
              <a:rPr lang="en-AU" smtClean="0"/>
              <a:t>5/11/21</a:t>
            </a:fld>
            <a:endParaRPr lang="en-A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CDDDD68-603E-1C4C-80A3-30A1CC081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7880" y="6356350"/>
            <a:ext cx="6934873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F1A77F6-57FD-E84B-8427-AAF68959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1766" y="6356350"/>
            <a:ext cx="829434" cy="365125"/>
          </a:xfrm>
        </p:spPr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602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D7A7E-418B-0345-A9DF-1879F73C2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E4F49-47CB-B346-AA6C-F3A580684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826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4C3F879-47E6-834F-8E24-3248FC17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826" y="6356350"/>
            <a:ext cx="1316304" cy="365125"/>
          </a:xfrm>
        </p:spPr>
        <p:txBody>
          <a:bodyPr/>
          <a:lstStyle/>
          <a:p>
            <a:fld id="{AD4C762F-CA59-49E8-B588-821B631C7A3E}" type="datetimeFigureOut">
              <a:rPr lang="en-AU" smtClean="0"/>
              <a:t>5/11/21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578518-24EE-884B-9F30-FB6128AB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7880" y="6356350"/>
            <a:ext cx="6934873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865C82-B462-7444-98CD-45EAF363B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1766" y="6356350"/>
            <a:ext cx="829434" cy="365125"/>
          </a:xfrm>
        </p:spPr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453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0046-42FB-BE44-A9A9-89A70049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C18F4-BE62-1A40-988D-4A348A7CA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826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1E78B-BB5C-924C-A88E-8C2F86761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1826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E8DADC-48D2-7148-877E-E9735CDB6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826" y="6356350"/>
            <a:ext cx="1316304" cy="365125"/>
          </a:xfrm>
        </p:spPr>
        <p:txBody>
          <a:bodyPr/>
          <a:lstStyle/>
          <a:p>
            <a:fld id="{AD4C762F-CA59-49E8-B588-821B631C7A3E}" type="datetimeFigureOut">
              <a:rPr lang="en-AU" smtClean="0"/>
              <a:t>5/11/21</a:t>
            </a:fld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8CA5C1-7A0F-984C-9D38-A11D86F32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7880" y="6356350"/>
            <a:ext cx="6934873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30DE072-2F59-4A4E-A834-C537F995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1766" y="6356350"/>
            <a:ext cx="829434" cy="365125"/>
          </a:xfrm>
        </p:spPr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353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2CD15-CCF3-8443-A803-D9077848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47986-3E07-1E4B-9689-E69ABBB55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826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11D5E-5684-F649-BB52-923FAE4B5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826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EEB1E5-F5BD-F74B-B2B7-514F63BFAC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10238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132132-0D7C-D847-919F-3EABBE0FE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0238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CED1ABD-4A24-984E-8BB4-9D30AD61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826" y="6356350"/>
            <a:ext cx="1316304" cy="365125"/>
          </a:xfrm>
        </p:spPr>
        <p:txBody>
          <a:bodyPr/>
          <a:lstStyle/>
          <a:p>
            <a:fld id="{AD4C762F-CA59-49E8-B588-821B631C7A3E}" type="datetimeFigureOut">
              <a:rPr lang="en-AU" smtClean="0"/>
              <a:t>5/11/21</a:t>
            </a:fld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07228CD-907E-7343-922E-EC9EB01D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7880" y="6356350"/>
            <a:ext cx="6934873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AC38023-7BDD-2149-990B-2C1F6578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1766" y="6356350"/>
            <a:ext cx="829434" cy="365125"/>
          </a:xfrm>
        </p:spPr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8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A2CD-D497-1644-B4D6-90D13AC3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9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843D672-6F35-CB4D-A0AB-9EF27129A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826" y="6356350"/>
            <a:ext cx="1316304" cy="365125"/>
          </a:xfrm>
        </p:spPr>
        <p:txBody>
          <a:bodyPr/>
          <a:lstStyle/>
          <a:p>
            <a:fld id="{AD4C762F-CA59-49E8-B588-821B631C7A3E}" type="datetimeFigureOut">
              <a:rPr lang="en-AU" smtClean="0"/>
              <a:t>5/11/21</a:t>
            </a:fld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0346ED-CBE9-DF4F-8B95-18D4C1DA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7880" y="6356350"/>
            <a:ext cx="6934873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C2F049-F44B-F14A-9422-557325C1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1766" y="6356350"/>
            <a:ext cx="829434" cy="365125"/>
          </a:xfrm>
        </p:spPr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536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FC9265-790D-BD47-B2FC-FDF213EF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826" y="6356350"/>
            <a:ext cx="1316304" cy="365125"/>
          </a:xfrm>
        </p:spPr>
        <p:txBody>
          <a:bodyPr/>
          <a:lstStyle/>
          <a:p>
            <a:fld id="{AD4C762F-CA59-49E8-B588-821B631C7A3E}" type="datetimeFigureOut">
              <a:rPr lang="en-AU" smtClean="0"/>
              <a:t>5/11/21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647AA6-6B78-1A4C-8D31-EFDF91DC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7880" y="6356350"/>
            <a:ext cx="6934873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8CEE36-F865-674E-9C60-91B621F9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1766" y="6356350"/>
            <a:ext cx="829434" cy="365125"/>
          </a:xfrm>
        </p:spPr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418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E50D4-FADE-1C42-B3BE-978A7596F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BE7C8-C9AC-1E44-B5AB-EBAC6838A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578" y="987425"/>
            <a:ext cx="677681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D0DB1-F2C7-BC4F-B15D-A84EC2B3F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826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6EE1179-9932-E94E-802C-8369002EE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826" y="6356350"/>
            <a:ext cx="1316304" cy="365125"/>
          </a:xfrm>
        </p:spPr>
        <p:txBody>
          <a:bodyPr/>
          <a:lstStyle/>
          <a:p>
            <a:fld id="{AD4C762F-CA59-49E8-B588-821B631C7A3E}" type="datetimeFigureOut">
              <a:rPr lang="en-AU" smtClean="0"/>
              <a:t>5/11/21</a:t>
            </a:fld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3D0CFEA-1116-2247-9BD2-B5D762383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7880" y="6356350"/>
            <a:ext cx="6934873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C141810-4083-BF48-8D3D-9E618F8B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1766" y="6356350"/>
            <a:ext cx="829434" cy="365125"/>
          </a:xfrm>
        </p:spPr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5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EACF247E-DECF-6C48-94A7-4240493D4DC6}"/>
              </a:ext>
            </a:extLst>
          </p:cNvPr>
          <p:cNvSpPr/>
          <p:nvPr userDrawn="1"/>
        </p:nvSpPr>
        <p:spPr>
          <a:xfrm flipH="1">
            <a:off x="3764280" y="2736680"/>
            <a:ext cx="8427720" cy="4121320"/>
          </a:xfrm>
          <a:prstGeom prst="rtTriangle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569CF-111C-ED42-B290-8573E9529D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89703" y="3212793"/>
            <a:ext cx="5202297" cy="3641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05391-F328-4443-8B68-4BF73E736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1367" y="6271243"/>
            <a:ext cx="3454429" cy="2379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412D88-5CD4-AC4D-BC73-8DF9C229C20C}"/>
              </a:ext>
            </a:extLst>
          </p:cNvPr>
          <p:cNvSpPr/>
          <p:nvPr userDrawn="1"/>
        </p:nvSpPr>
        <p:spPr>
          <a:xfrm>
            <a:off x="0" y="0"/>
            <a:ext cx="12192000" cy="91758"/>
          </a:xfrm>
          <a:prstGeom prst="rect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13C24E-1EAD-2D4B-81E5-80FFBD0B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A8D66-334E-6246-975E-E15BC722D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C2C21-F57F-0E4C-A860-0ED80DBD7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AE50F-A07C-844E-8931-CB2AE24416B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512A2-763C-364A-8B0B-5F970581A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629DE-6F55-4742-BEAF-7335A915E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2E8ED-4765-F745-A1B0-5FC6F08ED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9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50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3077F88-2471-4C43-BEED-6016A1496C74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A5B7D3-4168-6741-A9FA-25588272ECC3}"/>
              </a:ext>
            </a:extLst>
          </p:cNvPr>
          <p:cNvSpPr/>
          <p:nvPr userDrawn="1"/>
        </p:nvSpPr>
        <p:spPr>
          <a:xfrm>
            <a:off x="0" y="0"/>
            <a:ext cx="12192000" cy="91758"/>
          </a:xfrm>
          <a:prstGeom prst="rect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044325-BF24-B146-B64B-762C4C0BCFD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D7205D1-4C47-AB44-AD51-22D5448A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175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2584AAD-ED77-E347-81F6-6E0EF8C1A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A0DA759E-8DCD-014B-A92D-290DB5F1D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5/11/21</a:t>
            </a:fld>
            <a:endParaRPr lang="en-AU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17A4750-DD88-0F45-AEAB-AE14C1CB2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E5AE1F8-DD4C-F04A-8B94-FB998742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663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itchFamily="2" charset="2"/>
        <a:buChar char="§"/>
        <a:defRPr sz="3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Wingdings" pitchFamily="2" charset="2"/>
        <a:buChar char="§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System Font Regular"/>
        <a:buChar char="›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System Font Regular"/>
        <a:buChar char="»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System Font Regular"/>
        <a:buChar char="‑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F7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09D87F-B588-EF4F-826C-86E1F4C257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7392" y="1501629"/>
            <a:ext cx="8339184" cy="5356371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8DF924CA-CCE6-6A4F-BC32-03AE9A5A066F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22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5C8EAE-97C3-7049-9A5F-BD794AA514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C1CA2D-1C11-4E41-80D9-28FBA219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8E346-93F9-1344-AF3D-E08676225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37E935F-2375-6943-8434-9ABF56776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5/11/21</a:t>
            </a:fld>
            <a:endParaRPr lang="en-A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014E10F-F926-8F4C-8702-E165F81ED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99B1A2-5894-E24C-8306-72266EBEF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557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88D4451-6FC5-B648-9A1C-90CDDB3BB3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7392" y="1501629"/>
            <a:ext cx="8339184" cy="5356371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1EC14C9F-9E20-5846-AC38-D65386E05A5D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0A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4A33F4-0F92-624A-8C51-56452AE410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C1CA2D-1C11-4E41-80D9-28FBA219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8E346-93F9-1344-AF3D-E08676225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37E935F-2375-6943-8434-9ABF56776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5/11/21</a:t>
            </a:fld>
            <a:endParaRPr lang="en-A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014E10F-F926-8F4C-8702-E165F81ED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99B1A2-5894-E24C-8306-72266EBEF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988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9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0FED73F-E130-DD4D-B508-631D04B2A5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7393" y="1501629"/>
            <a:ext cx="8339182" cy="5356370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49C0B169-DBDC-B548-9A5A-96A3F62C5971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136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65A3B4-B08C-214A-88DB-BFDBC4FCFB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C1CA2D-1C11-4E41-80D9-28FBA219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8E346-93F9-1344-AF3D-E08676225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37E935F-2375-6943-8434-9ABF56776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5/11/21</a:t>
            </a:fld>
            <a:endParaRPr lang="en-A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014E10F-F926-8F4C-8702-E165F81ED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99B1A2-5894-E24C-8306-72266EBEF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819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354AA8F4-0CF6-3D4C-AA7E-A741044524D6}"/>
              </a:ext>
            </a:extLst>
          </p:cNvPr>
          <p:cNvSpPr/>
          <p:nvPr userDrawn="1"/>
        </p:nvSpPr>
        <p:spPr>
          <a:xfrm flipH="1">
            <a:off x="3764280" y="2736680"/>
            <a:ext cx="8427720" cy="412132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8E9E8F-42E8-1247-9334-6E948234BA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4851" y="5580382"/>
            <a:ext cx="5015148" cy="10234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C1CA2D-1C11-4E41-80D9-28FBA219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8E346-93F9-1344-AF3D-E08676225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7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20000"/>
              <a:lumOff val="8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efnx.readthedocs.io/en/latest/" TargetMode="External"/><Relationship Id="rId2" Type="http://schemas.openxmlformats.org/officeDocument/2006/relationships/hyperlink" Target="https://github.com/refnx/refnx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ithub.com/refnx/refnx-models" TargetMode="External"/><Relationship Id="rId4" Type="http://schemas.openxmlformats.org/officeDocument/2006/relationships/hyperlink" Target="https://www.youtube.com/channel/UCvhOxwZsdFMGqSzasE0ZSO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7/S160057671801729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ithub.com/refnx/refnx/releases/latest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4A99-4A64-6447-AD0A-9DCF10A853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i="1" dirty="0"/>
              <a:t>refnx</a:t>
            </a:r>
            <a:r>
              <a:rPr lang="en-US" sz="3600" dirty="0"/>
              <a:t> – reproducible neutron + X-ray reflectometry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F2F0B-A26B-C34E-8E07-D5C4014165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21203-C1C6-3242-826C-52464D583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Andrew Nelson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AC972-1785-F540-A283-2B83F7D0CC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ISIS 2021 NR training school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1866A5-227B-D24E-AC9C-8F3BDE309177}"/>
              </a:ext>
            </a:extLst>
          </p:cNvPr>
          <p:cNvSpPr/>
          <p:nvPr/>
        </p:nvSpPr>
        <p:spPr>
          <a:xfrm>
            <a:off x="766916" y="4579016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66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B0CD2-3B8C-2147-B523-94294D78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Interface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– transition between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FE822-BFAF-F544-870B-7786B3F4E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26" y="1600200"/>
            <a:ext cx="11304574" cy="4701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Roughness of layer N is between N-1/N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Erf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Linear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Exponential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Tanh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Sinusoidal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Step</a:t>
            </a:r>
          </a:p>
          <a:p>
            <a:pPr marL="0" indent="0">
              <a:buNone/>
            </a:pPr>
            <a:r>
              <a:rPr lang="en-US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Examples</a:t>
            </a:r>
          </a:p>
          <a:p>
            <a:pPr marL="0" indent="0">
              <a:buNone/>
            </a:pPr>
            <a:endParaRPr lang="en-US" sz="2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FAB04-7E0A-AF41-AF97-5F09A8990729}"/>
              </a:ext>
            </a:extLst>
          </p:cNvPr>
          <p:cNvSpPr txBox="1"/>
          <p:nvPr/>
        </p:nvSpPr>
        <p:spPr>
          <a:xfrm>
            <a:off x="98922" y="6371522"/>
            <a:ext cx="5168818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i="1" dirty="0" err="1"/>
              <a:t>Svechnikov</a:t>
            </a:r>
            <a:r>
              <a:rPr lang="en-AU" sz="1200" i="1" dirty="0"/>
              <a:t>, M. et al. Journal of Applied Crystallography, 2017, 50, 1428-1440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i="1" dirty="0"/>
              <a:t>Stearns, D. G. J. Appl. Phys., 1989, 65, 491–506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7B40A5-CB56-8A49-8624-3BBDDAC74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5" t="8482" r="7640" b="4805"/>
          <a:stretch/>
        </p:blipFill>
        <p:spPr>
          <a:xfrm>
            <a:off x="5594333" y="1951843"/>
            <a:ext cx="6052931" cy="3985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C292FA-5242-664E-A5A5-E66353D428D3}"/>
              </a:ext>
            </a:extLst>
          </p:cNvPr>
          <p:cNvSpPr txBox="1"/>
          <p:nvPr/>
        </p:nvSpPr>
        <p:spPr>
          <a:xfrm>
            <a:off x="6185452" y="6384997"/>
            <a:ext cx="36001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Bahr; et al., Phys. Rev. B, 1993, 47 (8), 4385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9E8998-2724-6642-945C-012A8858CA9E}"/>
              </a:ext>
            </a:extLst>
          </p:cNvPr>
          <p:cNvSpPr txBox="1"/>
          <p:nvPr/>
        </p:nvSpPr>
        <p:spPr>
          <a:xfrm>
            <a:off x="277826" y="4829438"/>
            <a:ext cx="5121915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refnx.reflect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import Slab, Linear, Tanh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Slab(50, 3, interface=Linear())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structure.interfaces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= Tanh()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structure[1].interfaces = Tanh()</a:t>
            </a:r>
          </a:p>
        </p:txBody>
      </p:sp>
    </p:spTree>
    <p:extLst>
      <p:ext uri="{BB962C8B-B14F-4D97-AF65-F5344CB8AC3E}">
        <p14:creationId xmlns:p14="http://schemas.microsoft.com/office/powerpoint/2010/main" val="3563267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FC9AB-6F91-E048-814D-9269E0F7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Roughness – reasonableness?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A3AD734-644A-2A46-894C-C96266E7C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616" y="1861527"/>
            <a:ext cx="73152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75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D68362-4A8A-784E-AACF-B95DC3AB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Component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0" dirty="0"/>
              <a:t>– describe a subset of the interface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1C870-7EA2-6B48-8522-F29E30561B3E}"/>
              </a:ext>
            </a:extLst>
          </p:cNvPr>
          <p:cNvSpPr txBox="1"/>
          <p:nvPr/>
        </p:nvSpPr>
        <p:spPr>
          <a:xfrm>
            <a:off x="735303" y="1764191"/>
            <a:ext cx="4385256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LipidLeaflet</a:t>
            </a:r>
            <a:r>
              <a:rPr lang="en-US" sz="2000" dirty="0"/>
              <a:t>:</a:t>
            </a:r>
          </a:p>
          <a:p>
            <a:r>
              <a:rPr lang="en-US" sz="2000" dirty="0"/>
              <a:t>Head and tail regions of an amphiphile</a:t>
            </a:r>
          </a:p>
          <a:p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Area per molecule,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</a:t>
            </a:r>
            <a:r>
              <a:rPr lang="en-US" sz="2000" baseline="-25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</a:t>
            </a:r>
            <a:r>
              <a:rPr lang="en-US" sz="2000" baseline="-25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</a:t>
            </a:r>
            <a:r>
              <a:rPr lang="en-US" sz="2000" baseline="-25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</a:t>
            </a:r>
            <a:r>
              <a:rPr lang="en-US" sz="2000" baseline="-25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</a:t>
            </a:r>
            <a:r>
              <a:rPr lang="en-US" sz="2000" baseline="-25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</a:t>
            </a:r>
            <a:r>
              <a:rPr lang="en-US" sz="2000" baseline="-25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</a:t>
            </a:r>
            <a:endParaRPr lang="en-US"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sz="2000" baseline="-25000" dirty="0"/>
          </a:p>
          <a:p>
            <a:endParaRPr lang="en-US" sz="2000" baseline="-25000" dirty="0"/>
          </a:p>
          <a:p>
            <a:endParaRPr lang="en-US" sz="2000" baseline="-25000" dirty="0"/>
          </a:p>
          <a:p>
            <a:endParaRPr lang="en-US" sz="2000" baseline="-250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E82D65D-C130-D442-8D7F-6D3C8CA3E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87" b="5462"/>
          <a:stretch/>
        </p:blipFill>
        <p:spPr>
          <a:xfrm>
            <a:off x="827200" y="2945528"/>
            <a:ext cx="4201462" cy="1310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961C4E-E86C-3D4B-97BF-4EBC8FAD5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237" y="4530547"/>
            <a:ext cx="3061401" cy="172821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13DAD7-586F-FD47-8A5F-3A7641AEC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8" t="4402" r="5738" b="8738"/>
          <a:stretch/>
        </p:blipFill>
        <p:spPr>
          <a:xfrm>
            <a:off x="5930113" y="1506739"/>
            <a:ext cx="4923258" cy="44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29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789C9-29AB-7747-B827-D62F3F52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Component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0" dirty="0"/>
              <a:t>– describe a subset of the interface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0A081-236B-E348-93D4-AB1390D9E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26" y="1449280"/>
            <a:ext cx="1130457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Stack: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repeat a series of 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Component</a:t>
            </a:r>
          </a:p>
          <a:p>
            <a:endParaRPr lang="en-US" sz="1800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385E1C2-3370-4C45-BD62-3FFD780BC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3178"/>
            <a:ext cx="6160212" cy="3526839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2DAF155-F1B0-5643-84FF-08A15AC8E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113" y="2296636"/>
            <a:ext cx="5663953" cy="3119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AC2CD0-1D21-FE49-89CD-84EF556D4F97}"/>
              </a:ext>
            </a:extLst>
          </p:cNvPr>
          <p:cNvSpPr txBox="1"/>
          <p:nvPr/>
        </p:nvSpPr>
        <p:spPr>
          <a:xfrm>
            <a:off x="2481138" y="5544043"/>
            <a:ext cx="6636229" cy="92333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AU" dirty="0" err="1">
                <a:latin typeface="Consolas" panose="020B0609020204030204" pitchFamily="49" charset="0"/>
                <a:cs typeface="Consolas" panose="020B0609020204030204" pitchFamily="49" charset="0"/>
              </a:rPr>
              <a:t>refnx.reflect</a:t>
            </a:r>
            <a:r>
              <a:rPr lang="en-AU" dirty="0">
                <a:latin typeface="Consolas" panose="020B0609020204030204" pitchFamily="49" charset="0"/>
                <a:cs typeface="Consolas" panose="020B0609020204030204" pitchFamily="49" charset="0"/>
              </a:rPr>
              <a:t> import Stack</a:t>
            </a:r>
          </a:p>
          <a:p>
            <a:r>
              <a:rPr lang="en-AU" dirty="0" err="1">
                <a:latin typeface="Consolas" panose="020B0609020204030204" pitchFamily="49" charset="0"/>
                <a:cs typeface="Consolas" panose="020B0609020204030204" pitchFamily="49" charset="0"/>
              </a:rPr>
              <a:t>stk</a:t>
            </a:r>
            <a:r>
              <a:rPr lang="en-AU" dirty="0">
                <a:latin typeface="Consolas" panose="020B0609020204030204" pitchFamily="49" charset="0"/>
                <a:cs typeface="Consolas" panose="020B0609020204030204" pitchFamily="49" charset="0"/>
              </a:rPr>
              <a:t> = Stack(components=[slab0, slab1], repeats=5)</a:t>
            </a:r>
          </a:p>
          <a:p>
            <a:r>
              <a:rPr lang="en-AU" dirty="0">
                <a:latin typeface="Consolas" panose="020B0609020204030204" pitchFamily="49" charset="0"/>
                <a:cs typeface="Consolas" panose="020B0609020204030204" pitchFamily="49" charset="0"/>
              </a:rPr>
              <a:t>s = air | </a:t>
            </a:r>
            <a:r>
              <a:rPr lang="en-AU" dirty="0" err="1">
                <a:latin typeface="Consolas" panose="020B0609020204030204" pitchFamily="49" charset="0"/>
                <a:cs typeface="Consolas" panose="020B0609020204030204" pitchFamily="49" charset="0"/>
              </a:rPr>
              <a:t>stk</a:t>
            </a:r>
            <a:r>
              <a:rPr lang="en-AU" dirty="0">
                <a:latin typeface="Consolas" panose="020B0609020204030204" pitchFamily="49" charset="0"/>
                <a:cs typeface="Consolas" panose="020B0609020204030204" pitchFamily="49" charset="0"/>
              </a:rPr>
              <a:t> | </a:t>
            </a:r>
            <a:r>
              <a:rPr lang="en-AU" dirty="0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AU" dirty="0">
                <a:latin typeface="Consolas" panose="020B0609020204030204" pitchFamily="49" charset="0"/>
                <a:cs typeface="Consolas" panose="020B0609020204030204" pitchFamily="49" charset="0"/>
              </a:rPr>
              <a:t>(0, 3)</a:t>
            </a:r>
          </a:p>
        </p:txBody>
      </p:sp>
    </p:spTree>
    <p:extLst>
      <p:ext uri="{BB962C8B-B14F-4D97-AF65-F5344CB8AC3E}">
        <p14:creationId xmlns:p14="http://schemas.microsoft.com/office/powerpoint/2010/main" val="1987978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6977-AC0C-7341-BD55-843B0306F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6613"/>
            <a:ext cx="11304574" cy="986752"/>
          </a:xfrm>
        </p:spPr>
        <p:txBody>
          <a:bodyPr>
            <a:normAutofit fontScale="90000"/>
          </a:bodyPr>
          <a:lstStyle/>
          <a:p>
            <a:r>
              <a:rPr lang="en-US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Component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0" dirty="0"/>
              <a:t>– describe a subset of the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3EF09-1D93-CE49-A354-0457380ED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26" y="1341782"/>
            <a:ext cx="11304574" cy="4525963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MixedSlab</a:t>
            </a:r>
            <a:r>
              <a:rPr lang="en-US" sz="2000" dirty="0"/>
              <a:t> – similar to 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Slab</a:t>
            </a:r>
            <a:r>
              <a:rPr lang="en-US" sz="2000" dirty="0"/>
              <a:t> but made of two different materials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Spline</a:t>
            </a:r>
            <a:r>
              <a:rPr lang="en-US" sz="2000" dirty="0"/>
              <a:t> – freeform profile using splines</a:t>
            </a:r>
          </a:p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FunctionalForm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/>
              <a:t>– analytic expressions to describe region</a:t>
            </a:r>
          </a:p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FreeformVFP</a:t>
            </a:r>
            <a:r>
              <a:rPr lang="en-US" sz="2000" dirty="0"/>
              <a:t> – freeform spline description of a volume fraction profile (polymer brush)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250985-078D-284C-9ED1-761D14F0B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68" y="2981293"/>
            <a:ext cx="32004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1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432-3DB9-AE43-BEFD-3BE8015B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Structure</a:t>
            </a:r>
            <a:r>
              <a:rPr lang="en-US" dirty="0"/>
              <a:t> – describes the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A8D21-E782-1245-AFDC-583B2D2EC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series of </a:t>
            </a:r>
            <a:r>
              <a:rPr lang="en-US" sz="2800" dirty="0">
                <a:highlight>
                  <a:srgbClr val="C0C0C0"/>
                </a:highlight>
              </a:rPr>
              <a:t>Component</a:t>
            </a:r>
          </a:p>
          <a:p>
            <a:r>
              <a:rPr lang="en-US" sz="2800" dirty="0"/>
              <a:t>Solvation is normally done by the last component, but is adjustable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23309-B493-EF43-B506-5C01DE6A4130}"/>
              </a:ext>
            </a:extLst>
          </p:cNvPr>
          <p:cNvSpPr txBox="1"/>
          <p:nvPr/>
        </p:nvSpPr>
        <p:spPr>
          <a:xfrm>
            <a:off x="2913240" y="2825995"/>
            <a:ext cx="6365519" cy="3477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refnx.reflect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import Structure</a:t>
            </a:r>
          </a:p>
          <a:p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s = air | sio2_slab |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np.nan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, 3)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# or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structure = Structure()</a:t>
            </a:r>
          </a:p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structure.append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(air(0, 0))</a:t>
            </a:r>
          </a:p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structure.append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(sio2_slab)</a:t>
            </a:r>
          </a:p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structure.append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np.nan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, 3))</a:t>
            </a:r>
          </a:p>
          <a:p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dtol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SLD(5.9)</a:t>
            </a:r>
          </a:p>
          <a:p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s.solvent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dtol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630D3-6019-EC4C-8BE3-AE62E4759416}"/>
              </a:ext>
            </a:extLst>
          </p:cNvPr>
          <p:cNvSpPr txBox="1"/>
          <p:nvPr/>
        </p:nvSpPr>
        <p:spPr>
          <a:xfrm>
            <a:off x="603682" y="3938129"/>
            <a:ext cx="1109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’Fronting’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0D0A8-5F9B-0D46-A0EE-5A38A4D7C483}"/>
              </a:ext>
            </a:extLst>
          </p:cNvPr>
          <p:cNvSpPr txBox="1"/>
          <p:nvPr/>
        </p:nvSpPr>
        <p:spPr>
          <a:xfrm>
            <a:off x="9778254" y="3938129"/>
            <a:ext cx="105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’Backing’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B4E69E-1671-E742-85D8-207DBAC7B24C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713025" y="3728623"/>
            <a:ext cx="1820288" cy="39417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FEB3BB-08EF-454D-BF97-DBEAAED29C21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7634796" y="3826276"/>
            <a:ext cx="2143458" cy="29651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297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D07EF-A875-7C4A-A533-D3DF6B98C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ReflectModel</a:t>
            </a:r>
            <a:r>
              <a:rPr lang="en-US" dirty="0"/>
              <a:t> – instrumental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CE80-E011-014A-BAA9-B80D2B81B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Applies resolution smearing</a:t>
            </a:r>
          </a:p>
          <a:p>
            <a:pPr lvl="1"/>
            <a:r>
              <a:rPr lang="en-US" dirty="0"/>
              <a:t>pointwise (from dataset)</a:t>
            </a:r>
          </a:p>
          <a:p>
            <a:pPr lvl="1"/>
            <a:r>
              <a:rPr lang="en-US" dirty="0"/>
              <a:t>constant </a:t>
            </a:r>
            <a:r>
              <a:rPr lang="en-US" dirty="0" err="1"/>
              <a:t>dq</a:t>
            </a:r>
            <a:r>
              <a:rPr lang="en-US" dirty="0"/>
              <a:t>/q</a:t>
            </a:r>
          </a:p>
          <a:p>
            <a:pPr lvl="1"/>
            <a:r>
              <a:rPr lang="en-US" dirty="0" err="1"/>
              <a:t>specialised</a:t>
            </a:r>
            <a:r>
              <a:rPr lang="en-US" dirty="0"/>
              <a:t> resolution kernel</a:t>
            </a:r>
          </a:p>
          <a:p>
            <a:r>
              <a:rPr lang="en-US" dirty="0"/>
              <a:t>Scales data</a:t>
            </a:r>
          </a:p>
          <a:p>
            <a:r>
              <a:rPr lang="en-US" dirty="0"/>
              <a:t>Adds background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3BB460-89EF-6E4D-A242-2D845EE7A7D4}"/>
              </a:ext>
            </a:extLst>
          </p:cNvPr>
          <p:cNvSpPr txBox="1"/>
          <p:nvPr/>
        </p:nvSpPr>
        <p:spPr>
          <a:xfrm>
            <a:off x="900913" y="4819554"/>
            <a:ext cx="10058400" cy="132343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AU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refnx.reflect</a:t>
            </a:r>
            <a:r>
              <a:rPr lang="en-AU" sz="2000" dirty="0">
                <a:latin typeface="Consolas" panose="020B0609020204030204" pitchFamily="49" charset="0"/>
                <a:cs typeface="Consolas" panose="020B0609020204030204" pitchFamily="49" charset="0"/>
              </a:rPr>
              <a:t> import </a:t>
            </a:r>
            <a:r>
              <a:rPr lang="en-AU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ReflectModel</a:t>
            </a:r>
            <a:endParaRPr lang="en-AU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AU" sz="2000" dirty="0">
                <a:latin typeface="Consolas" panose="020B0609020204030204" pitchFamily="49" charset="0"/>
                <a:cs typeface="Consolas" panose="020B0609020204030204" pitchFamily="49" charset="0"/>
              </a:rPr>
              <a:t>q = </a:t>
            </a:r>
            <a:r>
              <a:rPr lang="en-AU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np.linspace</a:t>
            </a:r>
            <a:r>
              <a:rPr lang="en-AU" sz="2000" dirty="0">
                <a:latin typeface="Consolas" panose="020B0609020204030204" pitchFamily="49" charset="0"/>
                <a:cs typeface="Consolas" panose="020B0609020204030204" pitchFamily="49" charset="0"/>
              </a:rPr>
              <a:t>(0.01, 0.3, 101)</a:t>
            </a:r>
          </a:p>
          <a:p>
            <a:r>
              <a:rPr lang="en-AU" sz="2000" dirty="0">
                <a:latin typeface="Consolas" panose="020B0609020204030204" pitchFamily="49" charset="0"/>
                <a:cs typeface="Consolas" panose="020B0609020204030204" pitchFamily="49" charset="0"/>
              </a:rPr>
              <a:t>model = </a:t>
            </a:r>
            <a:r>
              <a:rPr lang="en-AU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ReflectModel</a:t>
            </a:r>
            <a:r>
              <a:rPr lang="en-AU" sz="2000" dirty="0">
                <a:latin typeface="Consolas" panose="020B0609020204030204" pitchFamily="49" charset="0"/>
                <a:cs typeface="Consolas" panose="020B0609020204030204" pitchFamily="49" charset="0"/>
              </a:rPr>
              <a:t>(structure, scale=1, </a:t>
            </a:r>
            <a:r>
              <a:rPr lang="en-AU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bkg</a:t>
            </a:r>
            <a:r>
              <a:rPr lang="en-AU" sz="2000" dirty="0">
                <a:latin typeface="Consolas" panose="020B0609020204030204" pitchFamily="49" charset="0"/>
                <a:cs typeface="Consolas" panose="020B0609020204030204" pitchFamily="49" charset="0"/>
              </a:rPr>
              <a:t>=1e-7, </a:t>
            </a:r>
            <a:r>
              <a:rPr lang="en-AU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dq</a:t>
            </a:r>
            <a:r>
              <a:rPr lang="en-AU" sz="2000" dirty="0">
                <a:latin typeface="Consolas" panose="020B0609020204030204" pitchFamily="49" charset="0"/>
                <a:cs typeface="Consolas" panose="020B0609020204030204" pitchFamily="49" charset="0"/>
              </a:rPr>
              <a:t>=5.0)</a:t>
            </a:r>
          </a:p>
          <a:p>
            <a:r>
              <a:rPr lang="en-AU" sz="2000" dirty="0">
                <a:latin typeface="Consolas" panose="020B0609020204030204" pitchFamily="49" charset="0"/>
                <a:cs typeface="Consolas" panose="020B0609020204030204" pitchFamily="49" charset="0"/>
              </a:rPr>
              <a:t>R = model(q, </a:t>
            </a:r>
            <a:r>
              <a:rPr lang="en-AU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x_err</a:t>
            </a:r>
            <a:r>
              <a:rPr lang="en-AU" sz="2000" dirty="0">
                <a:latin typeface="Consolas" panose="020B0609020204030204" pitchFamily="49" charset="0"/>
                <a:cs typeface="Consolas" panose="020B0609020204030204" pitchFamily="49" charset="0"/>
              </a:rPr>
              <a:t>=0.05 * q)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116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1D9E4-D1CE-3E48-AA30-37B12553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6613"/>
            <a:ext cx="11304574" cy="888808"/>
          </a:xfrm>
        </p:spPr>
        <p:txBody>
          <a:bodyPr>
            <a:normAutofit/>
          </a:bodyPr>
          <a:lstStyle/>
          <a:p>
            <a:r>
              <a:rPr lang="en-US" sz="36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MixedReflectModel</a:t>
            </a:r>
            <a:r>
              <a:rPr lang="en-US" sz="3600" dirty="0"/>
              <a:t> – account for patchiness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9FDD-9698-3D46-80D5-4BAEC35FE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95" y="1217833"/>
            <a:ext cx="11304574" cy="4525963"/>
          </a:xfrm>
        </p:spPr>
        <p:txBody>
          <a:bodyPr>
            <a:normAutofit/>
          </a:bodyPr>
          <a:lstStyle/>
          <a:p>
            <a:r>
              <a:rPr lang="en-US" sz="2400" dirty="0"/>
              <a:t>Lateral non-uniformity &gt; neutron coherence length</a:t>
            </a:r>
            <a:br>
              <a:rPr lang="en-US" sz="2400" dirty="0"/>
            </a:br>
            <a:r>
              <a:rPr lang="en-US" sz="2400" dirty="0">
                <a:sym typeface="Wingdings" pitchFamily="2" charset="2"/>
              </a:rPr>
              <a:t> average </a:t>
            </a:r>
            <a:r>
              <a:rPr lang="en-US" sz="2400" dirty="0" err="1">
                <a:sym typeface="Wingdings" pitchFamily="2" charset="2"/>
              </a:rPr>
              <a:t>reflectivities</a:t>
            </a:r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thickness / coverage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037D9-A2A5-424E-9BAA-04370AE06F54}"/>
              </a:ext>
            </a:extLst>
          </p:cNvPr>
          <p:cNvSpPr txBox="1"/>
          <p:nvPr/>
        </p:nvSpPr>
        <p:spPr>
          <a:xfrm>
            <a:off x="337350" y="5254738"/>
            <a:ext cx="5746328" cy="132343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AU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refnx.reflect</a:t>
            </a:r>
            <a:r>
              <a:rPr lang="en-AU" sz="1600" dirty="0">
                <a:latin typeface="Consolas" panose="020B0609020204030204" pitchFamily="49" charset="0"/>
                <a:cs typeface="Consolas" panose="020B0609020204030204" pitchFamily="49" charset="0"/>
              </a:rPr>
              <a:t> import </a:t>
            </a:r>
            <a:r>
              <a:rPr lang="en-AU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MixedReflectModel</a:t>
            </a:r>
            <a:endParaRPr lang="en-AU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AU" sz="1600" dirty="0">
                <a:latin typeface="Consolas" panose="020B0609020204030204" pitchFamily="49" charset="0"/>
                <a:cs typeface="Consolas" panose="020B0609020204030204" pitchFamily="49" charset="0"/>
              </a:rPr>
              <a:t>mm = </a:t>
            </a:r>
            <a:r>
              <a:rPr lang="en-AU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MixedReflectModel</a:t>
            </a:r>
            <a:r>
              <a:rPr lang="en-AU" sz="1600" dirty="0">
                <a:latin typeface="Consolas" panose="020B0609020204030204" pitchFamily="49" charset="0"/>
                <a:cs typeface="Consolas" panose="020B0609020204030204" pitchFamily="49" charset="0"/>
              </a:rPr>
              <a:t>([structure0, structure1])</a:t>
            </a:r>
          </a:p>
          <a:p>
            <a:r>
              <a:rPr lang="en-AU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mm.scales</a:t>
            </a:r>
            <a:r>
              <a:rPr lang="en-AU" sz="1600" dirty="0">
                <a:latin typeface="Consolas" panose="020B0609020204030204" pitchFamily="49" charset="0"/>
                <a:cs typeface="Consolas" panose="020B0609020204030204" pitchFamily="49" charset="0"/>
              </a:rPr>
              <a:t>[0].</a:t>
            </a:r>
            <a:r>
              <a:rPr lang="en-AU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setp</a:t>
            </a:r>
            <a:r>
              <a:rPr lang="en-AU" sz="1600" dirty="0">
                <a:latin typeface="Consolas" panose="020B0609020204030204" pitchFamily="49" charset="0"/>
                <a:cs typeface="Consolas" panose="020B0609020204030204" pitchFamily="49" charset="0"/>
              </a:rPr>
              <a:t>(vary=True, bounds=(0, 1))</a:t>
            </a:r>
          </a:p>
          <a:p>
            <a:r>
              <a:rPr lang="en-AU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mm.scales</a:t>
            </a:r>
            <a:r>
              <a:rPr lang="en-AU" sz="1600" dirty="0">
                <a:latin typeface="Consolas" panose="020B0609020204030204" pitchFamily="49" charset="0"/>
                <a:cs typeface="Consolas" panose="020B0609020204030204" pitchFamily="49" charset="0"/>
              </a:rPr>
              <a:t>[1].</a:t>
            </a:r>
            <a:r>
              <a:rPr lang="en-AU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setp</a:t>
            </a:r>
            <a:r>
              <a:rPr lang="en-AU" sz="1600" dirty="0">
                <a:latin typeface="Consolas" panose="020B0609020204030204" pitchFamily="49" charset="0"/>
                <a:cs typeface="Consolas" panose="020B0609020204030204" pitchFamily="49" charset="0"/>
              </a:rPr>
              <a:t>(vary=True, bounds=(0, 1))</a:t>
            </a:r>
          </a:p>
          <a:p>
            <a:r>
              <a:rPr lang="en-AU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mm.bkg.setp</a:t>
            </a:r>
            <a:r>
              <a:rPr lang="en-AU" sz="1600" dirty="0">
                <a:latin typeface="Consolas" panose="020B0609020204030204" pitchFamily="49" charset="0"/>
                <a:cs typeface="Consolas" panose="020B0609020204030204" pitchFamily="49" charset="0"/>
              </a:rPr>
              <a:t>(vary=True, bounds=(1e-8, 1e-5))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661D98-52AD-2C4F-802A-2D2DA6D86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6" r="1558"/>
          <a:stretch/>
        </p:blipFill>
        <p:spPr>
          <a:xfrm>
            <a:off x="5801023" y="2630769"/>
            <a:ext cx="3539855" cy="2228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4D4CE-C449-654E-BA2A-115E0FF7B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09"/>
          <a:stretch/>
        </p:blipFill>
        <p:spPr>
          <a:xfrm>
            <a:off x="9340878" y="1390266"/>
            <a:ext cx="2632454" cy="472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B28C93-B333-2448-B9C3-0D51D70ADB87}"/>
              </a:ext>
            </a:extLst>
          </p:cNvPr>
          <p:cNvSpPr txBox="1"/>
          <p:nvPr/>
        </p:nvSpPr>
        <p:spPr>
          <a:xfrm>
            <a:off x="7287624" y="6114666"/>
            <a:ext cx="42306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</a:t>
            </a:r>
            <a:r>
              <a:rPr lang="en-A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dx.doi.org</a:t>
            </a:r>
            <a:r>
              <a:rPr lang="en-A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/10.1021/acs.macromol.0c02775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FABA53-E36F-D741-AE66-BFA73C1CEE40}"/>
              </a:ext>
            </a:extLst>
          </p:cNvPr>
          <p:cNvGrpSpPr/>
          <p:nvPr/>
        </p:nvGrpSpPr>
        <p:grpSpPr>
          <a:xfrm>
            <a:off x="900047" y="2820070"/>
            <a:ext cx="4214625" cy="2038885"/>
            <a:chOff x="489124" y="2381918"/>
            <a:chExt cx="4856085" cy="25145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C1FF04-6C6D-794F-8FB8-2C342E9F775E}"/>
                </a:ext>
              </a:extLst>
            </p:cNvPr>
            <p:cNvSpPr/>
            <p:nvPr/>
          </p:nvSpPr>
          <p:spPr>
            <a:xfrm>
              <a:off x="489124" y="2381918"/>
              <a:ext cx="4856085" cy="251454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660A086-73DB-8F43-A0B8-085747426E98}"/>
                </a:ext>
              </a:extLst>
            </p:cNvPr>
            <p:cNvSpPr/>
            <p:nvPr/>
          </p:nvSpPr>
          <p:spPr>
            <a:xfrm>
              <a:off x="4545611" y="2592561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2E0CCBE-93B4-D547-8806-5D1AE3A2200B}"/>
                </a:ext>
              </a:extLst>
            </p:cNvPr>
            <p:cNvSpPr/>
            <p:nvPr/>
          </p:nvSpPr>
          <p:spPr>
            <a:xfrm>
              <a:off x="1876692" y="4020071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15DFACA-AAFA-F140-851D-7EDC3C8F2062}"/>
                </a:ext>
              </a:extLst>
            </p:cNvPr>
            <p:cNvSpPr/>
            <p:nvPr/>
          </p:nvSpPr>
          <p:spPr>
            <a:xfrm>
              <a:off x="605975" y="2592562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0CAA1AE-0DE6-E54C-B3AF-07A5D5B8F574}"/>
                </a:ext>
              </a:extLst>
            </p:cNvPr>
            <p:cNvSpPr/>
            <p:nvPr/>
          </p:nvSpPr>
          <p:spPr>
            <a:xfrm>
              <a:off x="2044297" y="2552331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AD178A9-B2B2-1A42-8415-DFC1766BC3F1}"/>
                </a:ext>
              </a:extLst>
            </p:cNvPr>
            <p:cNvSpPr/>
            <p:nvPr/>
          </p:nvSpPr>
          <p:spPr>
            <a:xfrm>
              <a:off x="882117" y="3333930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2E04381-9576-0140-B1A1-9EAADCF3BDE9}"/>
                </a:ext>
              </a:extLst>
            </p:cNvPr>
            <p:cNvSpPr/>
            <p:nvPr/>
          </p:nvSpPr>
          <p:spPr>
            <a:xfrm>
              <a:off x="2582338" y="3388347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58FDE6C-AB93-2B4C-9C7E-6110FCCE3BBC}"/>
                </a:ext>
              </a:extLst>
            </p:cNvPr>
            <p:cNvSpPr/>
            <p:nvPr/>
          </p:nvSpPr>
          <p:spPr>
            <a:xfrm>
              <a:off x="4474767" y="3911722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4C888D6-5AC2-DF48-853A-2771709A7A74}"/>
                </a:ext>
              </a:extLst>
            </p:cNvPr>
            <p:cNvSpPr/>
            <p:nvPr/>
          </p:nvSpPr>
          <p:spPr>
            <a:xfrm rot="16760483">
              <a:off x="3170150" y="4137671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A949483-E82E-8F44-A075-D42AF7E1EF25}"/>
                </a:ext>
              </a:extLst>
            </p:cNvPr>
            <p:cNvSpPr/>
            <p:nvPr/>
          </p:nvSpPr>
          <p:spPr>
            <a:xfrm rot="16760483">
              <a:off x="3091779" y="2737716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175971-2442-5B49-8679-56BB2B146230}"/>
                </a:ext>
              </a:extLst>
            </p:cNvPr>
            <p:cNvSpPr/>
            <p:nvPr/>
          </p:nvSpPr>
          <p:spPr>
            <a:xfrm rot="2260295">
              <a:off x="1713551" y="3307448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B732382-F881-D044-9D7F-371B2C5F7AEF}"/>
                </a:ext>
              </a:extLst>
            </p:cNvPr>
            <p:cNvSpPr/>
            <p:nvPr/>
          </p:nvSpPr>
          <p:spPr>
            <a:xfrm rot="8236204">
              <a:off x="3686917" y="3284346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037D26-4452-FA4A-90AA-7EC45D9604C4}"/>
                </a:ext>
              </a:extLst>
            </p:cNvPr>
            <p:cNvSpPr/>
            <p:nvPr/>
          </p:nvSpPr>
          <p:spPr>
            <a:xfrm>
              <a:off x="3746014" y="2477093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C19A02A-0951-CF44-8099-BBB195E2647C}"/>
                </a:ext>
              </a:extLst>
            </p:cNvPr>
            <p:cNvSpPr/>
            <p:nvPr/>
          </p:nvSpPr>
          <p:spPr>
            <a:xfrm rot="16200000">
              <a:off x="478030" y="4200912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50E1883-9481-674B-B3FC-9E37DD2E0299}"/>
                </a:ext>
              </a:extLst>
            </p:cNvPr>
            <p:cNvSpPr/>
            <p:nvPr/>
          </p:nvSpPr>
          <p:spPr>
            <a:xfrm rot="14539016">
              <a:off x="1148755" y="4023085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416A3E0-5EA1-F14F-B640-AFA2E681E8BF}"/>
                </a:ext>
              </a:extLst>
            </p:cNvPr>
            <p:cNvSpPr/>
            <p:nvPr/>
          </p:nvSpPr>
          <p:spPr>
            <a:xfrm rot="6125754">
              <a:off x="2587094" y="4065755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F3C6F2B-13A9-5D44-B608-D671525F6AFA}"/>
                </a:ext>
              </a:extLst>
            </p:cNvPr>
            <p:cNvSpPr/>
            <p:nvPr/>
          </p:nvSpPr>
          <p:spPr>
            <a:xfrm rot="15460877">
              <a:off x="1316361" y="2652618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5339803-C8E7-3A46-8F7D-2E479D137C5C}"/>
                </a:ext>
              </a:extLst>
            </p:cNvPr>
            <p:cNvSpPr/>
            <p:nvPr/>
          </p:nvSpPr>
          <p:spPr>
            <a:xfrm rot="15460877">
              <a:off x="4432765" y="3246956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5191517-D0BF-494E-BC04-AED55D4E366B}"/>
                </a:ext>
              </a:extLst>
            </p:cNvPr>
            <p:cNvSpPr/>
            <p:nvPr/>
          </p:nvSpPr>
          <p:spPr>
            <a:xfrm rot="12492853">
              <a:off x="3920613" y="4256690"/>
              <a:ext cx="728753" cy="506027"/>
            </a:xfrm>
            <a:custGeom>
              <a:avLst/>
              <a:gdLst>
                <a:gd name="connsiteX0" fmla="*/ 204970 w 728753"/>
                <a:gd name="connsiteY0" fmla="*/ 8878 h 506027"/>
                <a:gd name="connsiteX1" fmla="*/ 204970 w 728753"/>
                <a:gd name="connsiteY1" fmla="*/ 8878 h 506027"/>
                <a:gd name="connsiteX2" fmla="*/ 133949 w 728753"/>
                <a:gd name="connsiteY2" fmla="*/ 53266 h 506027"/>
                <a:gd name="connsiteX3" fmla="*/ 107316 w 728753"/>
                <a:gd name="connsiteY3" fmla="*/ 97654 h 506027"/>
                <a:gd name="connsiteX4" fmla="*/ 80683 w 728753"/>
                <a:gd name="connsiteY4" fmla="*/ 124287 h 506027"/>
                <a:gd name="connsiteX5" fmla="*/ 62928 w 728753"/>
                <a:gd name="connsiteY5" fmla="*/ 150920 h 506027"/>
                <a:gd name="connsiteX6" fmla="*/ 18539 w 728753"/>
                <a:gd name="connsiteY6" fmla="*/ 195309 h 506027"/>
                <a:gd name="connsiteX7" fmla="*/ 784 w 728753"/>
                <a:gd name="connsiteY7" fmla="*/ 248575 h 506027"/>
                <a:gd name="connsiteX8" fmla="*/ 18539 w 728753"/>
                <a:gd name="connsiteY8" fmla="*/ 310718 h 506027"/>
                <a:gd name="connsiteX9" fmla="*/ 36295 w 728753"/>
                <a:gd name="connsiteY9" fmla="*/ 337351 h 506027"/>
                <a:gd name="connsiteX10" fmla="*/ 45172 w 728753"/>
                <a:gd name="connsiteY10" fmla="*/ 363984 h 506027"/>
                <a:gd name="connsiteX11" fmla="*/ 116194 w 728753"/>
                <a:gd name="connsiteY11" fmla="*/ 426128 h 506027"/>
                <a:gd name="connsiteX12" fmla="*/ 142827 w 728753"/>
                <a:gd name="connsiteY12" fmla="*/ 443883 h 506027"/>
                <a:gd name="connsiteX13" fmla="*/ 204970 w 728753"/>
                <a:gd name="connsiteY13" fmla="*/ 461639 h 506027"/>
                <a:gd name="connsiteX14" fmla="*/ 293747 w 728753"/>
                <a:gd name="connsiteY14" fmla="*/ 488272 h 506027"/>
                <a:gd name="connsiteX15" fmla="*/ 364768 w 728753"/>
                <a:gd name="connsiteY15" fmla="*/ 506027 h 506027"/>
                <a:gd name="connsiteX16" fmla="*/ 426912 w 728753"/>
                <a:gd name="connsiteY16" fmla="*/ 497149 h 506027"/>
                <a:gd name="connsiteX17" fmla="*/ 551199 w 728753"/>
                <a:gd name="connsiteY17" fmla="*/ 488272 h 506027"/>
                <a:gd name="connsiteX18" fmla="*/ 595588 w 728753"/>
                <a:gd name="connsiteY18" fmla="*/ 452761 h 506027"/>
                <a:gd name="connsiteX19" fmla="*/ 631098 w 728753"/>
                <a:gd name="connsiteY19" fmla="*/ 399495 h 506027"/>
                <a:gd name="connsiteX20" fmla="*/ 666609 w 728753"/>
                <a:gd name="connsiteY20" fmla="*/ 363984 h 506027"/>
                <a:gd name="connsiteX21" fmla="*/ 702120 w 728753"/>
                <a:gd name="connsiteY21" fmla="*/ 292963 h 506027"/>
                <a:gd name="connsiteX22" fmla="*/ 719875 w 728753"/>
                <a:gd name="connsiteY22" fmla="*/ 239697 h 506027"/>
                <a:gd name="connsiteX23" fmla="*/ 728753 w 728753"/>
                <a:gd name="connsiteY23" fmla="*/ 168676 h 506027"/>
                <a:gd name="connsiteX24" fmla="*/ 719875 w 728753"/>
                <a:gd name="connsiteY24" fmla="*/ 142043 h 506027"/>
                <a:gd name="connsiteX25" fmla="*/ 710998 w 728753"/>
                <a:gd name="connsiteY25" fmla="*/ 88777 h 506027"/>
                <a:gd name="connsiteX26" fmla="*/ 702120 w 728753"/>
                <a:gd name="connsiteY26" fmla="*/ 62144 h 506027"/>
                <a:gd name="connsiteX27" fmla="*/ 639976 w 728753"/>
                <a:gd name="connsiteY27" fmla="*/ 53266 h 506027"/>
                <a:gd name="connsiteX28" fmla="*/ 604465 w 728753"/>
                <a:gd name="connsiteY28" fmla="*/ 44388 h 506027"/>
                <a:gd name="connsiteX29" fmla="*/ 462423 w 728753"/>
                <a:gd name="connsiteY29" fmla="*/ 26633 h 506027"/>
                <a:gd name="connsiteX30" fmla="*/ 409157 w 728753"/>
                <a:gd name="connsiteY30" fmla="*/ 8878 h 506027"/>
                <a:gd name="connsiteX31" fmla="*/ 382524 w 728753"/>
                <a:gd name="connsiteY31" fmla="*/ 0 h 506027"/>
                <a:gd name="connsiteX32" fmla="*/ 275992 w 728753"/>
                <a:gd name="connsiteY32" fmla="*/ 8878 h 506027"/>
                <a:gd name="connsiteX33" fmla="*/ 240481 w 728753"/>
                <a:gd name="connsiteY33" fmla="*/ 17755 h 506027"/>
                <a:gd name="connsiteX34" fmla="*/ 204970 w 728753"/>
                <a:gd name="connsiteY34" fmla="*/ 8878 h 50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28753" h="506027">
                  <a:moveTo>
                    <a:pt x="204970" y="8878"/>
                  </a:moveTo>
                  <a:lnTo>
                    <a:pt x="204970" y="8878"/>
                  </a:lnTo>
                  <a:cubicBezTo>
                    <a:pt x="181296" y="23674"/>
                    <a:pt x="154606" y="34487"/>
                    <a:pt x="133949" y="53266"/>
                  </a:cubicBezTo>
                  <a:cubicBezTo>
                    <a:pt x="121181" y="64873"/>
                    <a:pt x="117669" y="83850"/>
                    <a:pt x="107316" y="97654"/>
                  </a:cubicBezTo>
                  <a:cubicBezTo>
                    <a:pt x="99783" y="107698"/>
                    <a:pt x="88720" y="114642"/>
                    <a:pt x="80683" y="124287"/>
                  </a:cubicBezTo>
                  <a:cubicBezTo>
                    <a:pt x="73853" y="132484"/>
                    <a:pt x="69954" y="142890"/>
                    <a:pt x="62928" y="150920"/>
                  </a:cubicBezTo>
                  <a:cubicBezTo>
                    <a:pt x="49149" y="166668"/>
                    <a:pt x="18539" y="195309"/>
                    <a:pt x="18539" y="195309"/>
                  </a:cubicBezTo>
                  <a:cubicBezTo>
                    <a:pt x="12621" y="213064"/>
                    <a:pt x="-3755" y="230418"/>
                    <a:pt x="784" y="248575"/>
                  </a:cubicBezTo>
                  <a:cubicBezTo>
                    <a:pt x="3627" y="259945"/>
                    <a:pt x="12174" y="297987"/>
                    <a:pt x="18539" y="310718"/>
                  </a:cubicBezTo>
                  <a:cubicBezTo>
                    <a:pt x="23311" y="320261"/>
                    <a:pt x="30376" y="328473"/>
                    <a:pt x="36295" y="337351"/>
                  </a:cubicBezTo>
                  <a:cubicBezTo>
                    <a:pt x="39254" y="346229"/>
                    <a:pt x="40987" y="355614"/>
                    <a:pt x="45172" y="363984"/>
                  </a:cubicBezTo>
                  <a:cubicBezTo>
                    <a:pt x="63666" y="400973"/>
                    <a:pt x="76248" y="399497"/>
                    <a:pt x="116194" y="426128"/>
                  </a:cubicBezTo>
                  <a:cubicBezTo>
                    <a:pt x="125072" y="432046"/>
                    <a:pt x="132476" y="441295"/>
                    <a:pt x="142827" y="443883"/>
                  </a:cubicBezTo>
                  <a:cubicBezTo>
                    <a:pt x="154205" y="446728"/>
                    <a:pt x="192234" y="455271"/>
                    <a:pt x="204970" y="461639"/>
                  </a:cubicBezTo>
                  <a:cubicBezTo>
                    <a:pt x="269566" y="493937"/>
                    <a:pt x="180733" y="472127"/>
                    <a:pt x="293747" y="488272"/>
                  </a:cubicBezTo>
                  <a:cubicBezTo>
                    <a:pt x="314761" y="495276"/>
                    <a:pt x="343346" y="506027"/>
                    <a:pt x="364768" y="506027"/>
                  </a:cubicBezTo>
                  <a:cubicBezTo>
                    <a:pt x="385693" y="506027"/>
                    <a:pt x="406081" y="499133"/>
                    <a:pt x="426912" y="497149"/>
                  </a:cubicBezTo>
                  <a:cubicBezTo>
                    <a:pt x="468259" y="493211"/>
                    <a:pt x="509770" y="491231"/>
                    <a:pt x="551199" y="488272"/>
                  </a:cubicBezTo>
                  <a:cubicBezTo>
                    <a:pt x="568667" y="476626"/>
                    <a:pt x="582940" y="469625"/>
                    <a:pt x="595588" y="452761"/>
                  </a:cubicBezTo>
                  <a:cubicBezTo>
                    <a:pt x="608392" y="435690"/>
                    <a:pt x="616009" y="414584"/>
                    <a:pt x="631098" y="399495"/>
                  </a:cubicBezTo>
                  <a:cubicBezTo>
                    <a:pt x="642935" y="387658"/>
                    <a:pt x="659123" y="378957"/>
                    <a:pt x="666609" y="363984"/>
                  </a:cubicBezTo>
                  <a:cubicBezTo>
                    <a:pt x="678446" y="340310"/>
                    <a:pt x="693750" y="318073"/>
                    <a:pt x="702120" y="292963"/>
                  </a:cubicBezTo>
                  <a:lnTo>
                    <a:pt x="719875" y="239697"/>
                  </a:lnTo>
                  <a:cubicBezTo>
                    <a:pt x="722834" y="216023"/>
                    <a:pt x="728753" y="192534"/>
                    <a:pt x="728753" y="168676"/>
                  </a:cubicBezTo>
                  <a:cubicBezTo>
                    <a:pt x="728753" y="159318"/>
                    <a:pt x="721905" y="151178"/>
                    <a:pt x="719875" y="142043"/>
                  </a:cubicBezTo>
                  <a:cubicBezTo>
                    <a:pt x="715970" y="124471"/>
                    <a:pt x="714903" y="106349"/>
                    <a:pt x="710998" y="88777"/>
                  </a:cubicBezTo>
                  <a:cubicBezTo>
                    <a:pt x="708968" y="79642"/>
                    <a:pt x="710490" y="66329"/>
                    <a:pt x="702120" y="62144"/>
                  </a:cubicBezTo>
                  <a:cubicBezTo>
                    <a:pt x="683404" y="52786"/>
                    <a:pt x="660563" y="57009"/>
                    <a:pt x="639976" y="53266"/>
                  </a:cubicBezTo>
                  <a:cubicBezTo>
                    <a:pt x="627971" y="51083"/>
                    <a:pt x="616531" y="46198"/>
                    <a:pt x="604465" y="44388"/>
                  </a:cubicBezTo>
                  <a:cubicBezTo>
                    <a:pt x="557277" y="37310"/>
                    <a:pt x="462423" y="26633"/>
                    <a:pt x="462423" y="26633"/>
                  </a:cubicBezTo>
                  <a:lnTo>
                    <a:pt x="409157" y="8878"/>
                  </a:lnTo>
                  <a:lnTo>
                    <a:pt x="382524" y="0"/>
                  </a:lnTo>
                  <a:cubicBezTo>
                    <a:pt x="347013" y="2959"/>
                    <a:pt x="311351" y="4458"/>
                    <a:pt x="275992" y="8878"/>
                  </a:cubicBezTo>
                  <a:cubicBezTo>
                    <a:pt x="263885" y="10391"/>
                    <a:pt x="252632" y="16650"/>
                    <a:pt x="240481" y="17755"/>
                  </a:cubicBezTo>
                  <a:cubicBezTo>
                    <a:pt x="219851" y="19630"/>
                    <a:pt x="210888" y="10357"/>
                    <a:pt x="204970" y="8878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1243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A7DC-B716-2C47-90D6-00A6696AF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6613"/>
            <a:ext cx="11304574" cy="1008572"/>
          </a:xfrm>
        </p:spPr>
        <p:txBody>
          <a:bodyPr>
            <a:normAutofit/>
          </a:bodyPr>
          <a:lstStyle/>
          <a:p>
            <a:r>
              <a:rPr lang="en-US" sz="4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Parameter</a:t>
            </a:r>
            <a:r>
              <a:rPr lang="en-US" sz="4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4000" b="0" dirty="0"/>
              <a:t>– variables in 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584D3-7773-8448-98CE-283CB858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26" y="1380744"/>
            <a:ext cx="11304574" cy="4525963"/>
          </a:xfrm>
        </p:spPr>
        <p:txBody>
          <a:bodyPr>
            <a:normAutofit/>
          </a:bodyPr>
          <a:lstStyle/>
          <a:p>
            <a:r>
              <a:rPr lang="en-US" sz="2400" dirty="0"/>
              <a:t>Can be given 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Bounds</a:t>
            </a:r>
            <a:r>
              <a:rPr lang="en-US" sz="2400" dirty="0"/>
              <a:t>, which can be any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scipy.stats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/>
              <a:t>distribution</a:t>
            </a:r>
          </a:p>
          <a:p>
            <a:r>
              <a:rPr lang="en-US" sz="2400" dirty="0"/>
              <a:t>Use the `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setp</a:t>
            </a:r>
            <a:r>
              <a:rPr lang="en-US" sz="2400" dirty="0"/>
              <a:t>` method to change attributes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Use 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Parameter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/>
              <a:t>when setting up objects in </a:t>
            </a:r>
            <a:r>
              <a:rPr lang="en-US" sz="2400" dirty="0" err="1"/>
              <a:t>refnx</a:t>
            </a:r>
            <a:r>
              <a:rPr lang="en-US" sz="2400" dirty="0"/>
              <a:t>. Re-use them to make parameter linkages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1800" dirty="0">
              <a:highlight>
                <a:srgbClr val="C0C0C0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1F7DA-2438-F24A-B2FC-923C5657EF99}"/>
              </a:ext>
            </a:extLst>
          </p:cNvPr>
          <p:cNvSpPr txBox="1"/>
          <p:nvPr/>
        </p:nvSpPr>
        <p:spPr>
          <a:xfrm>
            <a:off x="1133856" y="2289681"/>
            <a:ext cx="8997696" cy="20313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refnx.analysis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import Parameter, PDF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scipy.stats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import norm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 = Parameter(value=15, vary=True, name=’thickness’, bounds=(1, 20))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dist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norm(loc=15, scale=3)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g_prior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PDF(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dist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p.setp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(vary=True, bounds=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g_prior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9CCE3A-9B0A-144C-AFAC-3A7014B519C3}"/>
              </a:ext>
            </a:extLst>
          </p:cNvPr>
          <p:cNvSpPr txBox="1"/>
          <p:nvPr/>
        </p:nvSpPr>
        <p:spPr>
          <a:xfrm>
            <a:off x="1133856" y="5258936"/>
            <a:ext cx="8997696" cy="92333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 create a silicon layer and an oxide layer with the same thickness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sio2_layer = Slab(p, sio2, 3)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si_layer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Slab(p,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10)</a:t>
            </a:r>
          </a:p>
        </p:txBody>
      </p:sp>
    </p:spTree>
    <p:extLst>
      <p:ext uri="{BB962C8B-B14F-4D97-AF65-F5344CB8AC3E}">
        <p14:creationId xmlns:p14="http://schemas.microsoft.com/office/powerpoint/2010/main" val="3564064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B34DA-A0CC-F442-AF2F-E9B0AFA6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Parameter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A14B8-B297-9046-9D3E-8287CF9B3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Most objects have a `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parameters</a:t>
            </a:r>
            <a:r>
              <a:rPr lang="en-US" sz="2400" dirty="0"/>
              <a:t>` attribute that lists what parameters are contained within it</a:t>
            </a:r>
          </a:p>
          <a:p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Objective</a:t>
            </a:r>
            <a:r>
              <a:rPr lang="en-US" sz="2400" dirty="0"/>
              <a:t> also have a `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varying_parameters</a:t>
            </a:r>
            <a:r>
              <a:rPr lang="en-US" sz="2400" dirty="0"/>
              <a:t>` method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Constraints between parameters</a:t>
            </a:r>
          </a:p>
          <a:p>
            <a:endParaRPr lang="en-US" sz="2400" dirty="0"/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047EC-B5C2-714C-A58B-D33FFC1D87E1}"/>
              </a:ext>
            </a:extLst>
          </p:cNvPr>
          <p:cNvSpPr txBox="1"/>
          <p:nvPr/>
        </p:nvSpPr>
        <p:spPr>
          <a:xfrm>
            <a:off x="1280160" y="3016103"/>
            <a:ext cx="8997696" cy="92333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model.parameters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objective.parameters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objective.varying_parameters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12E87-DA3F-414B-8CA0-8A6755B1C7FF}"/>
              </a:ext>
            </a:extLst>
          </p:cNvPr>
          <p:cNvSpPr txBox="1"/>
          <p:nvPr/>
        </p:nvSpPr>
        <p:spPr>
          <a:xfrm>
            <a:off x="1280160" y="4796135"/>
            <a:ext cx="8997696" cy="92333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p0 = Parameter(15)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p1 = Parameter(20)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p1.constraint = 2 * p0 +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np.sin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(p0)</a:t>
            </a:r>
          </a:p>
        </p:txBody>
      </p:sp>
    </p:spTree>
    <p:extLst>
      <p:ext uri="{BB962C8B-B14F-4D97-AF65-F5344CB8AC3E}">
        <p14:creationId xmlns:p14="http://schemas.microsoft.com/office/powerpoint/2010/main" val="2470629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E851F-1A90-9447-A7CD-939ECADE3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02F85-BA53-B245-AE92-346899982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26" y="1461052"/>
            <a:ext cx="11304574" cy="530033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Python based / Open-source / Fast / Well tested</a:t>
            </a:r>
          </a:p>
          <a:p>
            <a:r>
              <a:rPr lang="en-US" sz="2400" dirty="0"/>
              <a:t>Co-refinement of Neutron, X-ray (and ellipsometry) data</a:t>
            </a:r>
          </a:p>
          <a:p>
            <a:r>
              <a:rPr lang="en-US" sz="2400" dirty="0"/>
              <a:t>Scriptable/</a:t>
            </a:r>
            <a:r>
              <a:rPr lang="en-US" sz="2400" dirty="0" err="1"/>
              <a:t>Jupyter</a:t>
            </a:r>
            <a:r>
              <a:rPr lang="en-US" sz="2400" dirty="0"/>
              <a:t> notebooks - reproducible research</a:t>
            </a:r>
          </a:p>
          <a:p>
            <a:r>
              <a:rPr lang="en-US" sz="2400" dirty="0"/>
              <a:t>Standalone GUI</a:t>
            </a:r>
          </a:p>
          <a:p>
            <a:r>
              <a:rPr lang="en-US" sz="2400" dirty="0"/>
              <a:t>Bayesian analysis framework – posterior distribution for parameters, model selection, include prior knowledge in modelling system {nested sampling, MCMC}</a:t>
            </a:r>
          </a:p>
          <a:p>
            <a:r>
              <a:rPr lang="en-US" sz="2400" dirty="0"/>
              <a:t>Different fitting algorithms – differential evolution, Levenberg-Marquardt, </a:t>
            </a:r>
            <a:r>
              <a:rPr lang="en-US" sz="2400" dirty="0" err="1"/>
              <a:t>etc</a:t>
            </a:r>
            <a:endParaRPr lang="en-US" sz="2400" dirty="0"/>
          </a:p>
          <a:p>
            <a:r>
              <a:rPr lang="en-US" sz="2400" dirty="0"/>
              <a:t>Batch Fitting</a:t>
            </a:r>
          </a:p>
          <a:p>
            <a:r>
              <a:rPr lang="en-US" sz="2400" dirty="0" err="1"/>
              <a:t>Parallelisable</a:t>
            </a:r>
            <a:r>
              <a:rPr lang="en-US" sz="2400" dirty="0"/>
              <a:t> on cluster</a:t>
            </a:r>
          </a:p>
          <a:p>
            <a:r>
              <a:rPr lang="en-US" sz="24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MixedReflectModel</a:t>
            </a:r>
            <a:r>
              <a:rPr lang="en-US" sz="2400" dirty="0"/>
              <a:t> – model patchy surfaces</a:t>
            </a:r>
          </a:p>
          <a:p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Component</a:t>
            </a:r>
            <a:r>
              <a:rPr lang="en-US" sz="2400" dirty="0"/>
              <a:t> - defines subset of SLD profile, uses physically relevant parameters</a:t>
            </a:r>
          </a:p>
          <a:p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Interface</a:t>
            </a:r>
            <a:r>
              <a:rPr lang="en-US" sz="2400" dirty="0"/>
              <a:t> – different types of roughness between 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Component</a:t>
            </a:r>
          </a:p>
          <a:p>
            <a:r>
              <a:rPr lang="en-US" sz="2400" dirty="0"/>
              <a:t>Various types of resolution smearing</a:t>
            </a:r>
          </a:p>
          <a:p>
            <a:r>
              <a:rPr lang="en-US" sz="2400" dirty="0"/>
              <a:t>Simulate NR datasets</a:t>
            </a:r>
          </a:p>
        </p:txBody>
      </p:sp>
    </p:spTree>
    <p:extLst>
      <p:ext uri="{BB962C8B-B14F-4D97-AF65-F5344CB8AC3E}">
        <p14:creationId xmlns:p14="http://schemas.microsoft.com/office/powerpoint/2010/main" val="1148729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800897-CCB7-5442-91D8-439FAC21B54C}"/>
              </a:ext>
            </a:extLst>
          </p:cNvPr>
          <p:cNvSpPr txBox="1"/>
          <p:nvPr/>
        </p:nvSpPr>
        <p:spPr>
          <a:xfrm>
            <a:off x="609600" y="2739537"/>
            <a:ext cx="10241280" cy="39703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logl</a:t>
            </a:r>
            <a:endParaRPr lang="en-US" sz="2400" dirty="0"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logp</a:t>
            </a:r>
            <a:endParaRPr lang="en-US" sz="2400" dirty="0"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logpost</a:t>
            </a:r>
            <a:endParaRPr lang="en-US" sz="2400" dirty="0"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nll</a:t>
            </a:r>
            <a:endParaRPr lang="en-US" sz="2400" dirty="0"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chiqr</a:t>
            </a:r>
            <a:endParaRPr lang="en-US" sz="2400" dirty="0"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generative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residuals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varying_parameters</a:t>
            </a:r>
            <a:endParaRPr lang="en-US" sz="2400" dirty="0"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plot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corner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covar</a:t>
            </a:r>
            <a:endParaRPr lang="en-US" sz="2400" dirty="0"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14AF9-308A-5140-BC5C-EBDB84F3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6613"/>
            <a:ext cx="11304574" cy="951899"/>
          </a:xfrm>
        </p:spPr>
        <p:txBody>
          <a:bodyPr>
            <a:normAutofit/>
          </a:bodyPr>
          <a:lstStyle/>
          <a:p>
            <a:r>
              <a:rPr lang="en-US" sz="40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Objective</a:t>
            </a:r>
            <a:r>
              <a:rPr lang="en-US" sz="4000" dirty="0"/>
              <a:t> – calculate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A280F-1051-4E41-A864-216D5D842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Objective</a:t>
            </a:r>
            <a:r>
              <a:rPr lang="en-US" sz="2800" dirty="0"/>
              <a:t> combines model and data</a:t>
            </a:r>
          </a:p>
          <a:p>
            <a:r>
              <a:rPr lang="en-US" sz="28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GlobalObjective</a:t>
            </a:r>
            <a:r>
              <a:rPr lang="en-US" sz="2800" dirty="0"/>
              <a:t> combines multiple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6C741-5EC5-4F42-8D8D-AA61D24FEC6B}"/>
              </a:ext>
            </a:extLst>
          </p:cNvPr>
          <p:cNvSpPr txBox="1"/>
          <p:nvPr/>
        </p:nvSpPr>
        <p:spPr>
          <a:xfrm>
            <a:off x="5069807" y="4426803"/>
            <a:ext cx="6512593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refnx.analysis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import Objective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objective = Objective(model, data)</a:t>
            </a:r>
          </a:p>
        </p:txBody>
      </p:sp>
    </p:spTree>
    <p:extLst>
      <p:ext uri="{BB962C8B-B14F-4D97-AF65-F5344CB8AC3E}">
        <p14:creationId xmlns:p14="http://schemas.microsoft.com/office/powerpoint/2010/main" val="1547387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90CE-021E-2E44-B98E-5B9C43C23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CurveFitter</a:t>
            </a:r>
            <a:r>
              <a:rPr lang="en-US" sz="4000" dirty="0"/>
              <a:t> – </a:t>
            </a:r>
            <a:r>
              <a:rPr lang="en-US" sz="4000" dirty="0" err="1"/>
              <a:t>minimisation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52A11-2404-FE4C-97A2-27A20AD57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49" y="2159478"/>
            <a:ext cx="11304574" cy="2542274"/>
          </a:xfrm>
        </p:spPr>
        <p:txBody>
          <a:bodyPr>
            <a:normAutofit/>
          </a:bodyPr>
          <a:lstStyle/>
          <a:p>
            <a:r>
              <a:rPr lang="en-US" sz="2400" dirty="0"/>
              <a:t>L-BFGS-B</a:t>
            </a:r>
          </a:p>
          <a:p>
            <a:r>
              <a:rPr lang="en-US" sz="2400" dirty="0"/>
              <a:t>Levenberg-Marquardt</a:t>
            </a:r>
          </a:p>
          <a:p>
            <a:r>
              <a:rPr lang="en-US" sz="2400" dirty="0"/>
              <a:t>Differential evolution</a:t>
            </a:r>
          </a:p>
          <a:p>
            <a:r>
              <a:rPr lang="en-US" sz="2400" dirty="0"/>
              <a:t>SHGO</a:t>
            </a:r>
          </a:p>
          <a:p>
            <a:r>
              <a:rPr lang="en-US" sz="2400" dirty="0"/>
              <a:t>Dual annealing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E6351-7F37-2644-AF9B-861299172A1D}"/>
              </a:ext>
            </a:extLst>
          </p:cNvPr>
          <p:cNvSpPr txBox="1"/>
          <p:nvPr/>
        </p:nvSpPr>
        <p:spPr>
          <a:xfrm>
            <a:off x="4681152" y="3106284"/>
            <a:ext cx="2941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NLL / NLPOST / Chi</a:t>
            </a:r>
            <a:r>
              <a:rPr lang="en-US" sz="16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E9F73E5A-EE2E-1A43-A48B-D1D215B707D7}"/>
              </a:ext>
            </a:extLst>
          </p:cNvPr>
          <p:cNvSpPr/>
          <p:nvPr/>
        </p:nvSpPr>
        <p:spPr>
          <a:xfrm>
            <a:off x="3399690" y="2159477"/>
            <a:ext cx="1281462" cy="2312579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6D008-CA4E-CE45-AF16-833D9FB88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738" y="1098781"/>
            <a:ext cx="3941685" cy="5508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DFEFC7-8ADF-5945-87E1-BD7E7851E385}"/>
              </a:ext>
            </a:extLst>
          </p:cNvPr>
          <p:cNvSpPr txBox="1"/>
          <p:nvPr/>
        </p:nvSpPr>
        <p:spPr>
          <a:xfrm>
            <a:off x="301722" y="5285337"/>
            <a:ext cx="6756513" cy="92333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refnx.analysis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import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CurveFitter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fitter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CurveFitter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(objective)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fitter.fit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(‘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differential_evolution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’)</a:t>
            </a:r>
          </a:p>
        </p:txBody>
      </p:sp>
    </p:spTree>
    <p:extLst>
      <p:ext uri="{BB962C8B-B14F-4D97-AF65-F5344CB8AC3E}">
        <p14:creationId xmlns:p14="http://schemas.microsoft.com/office/powerpoint/2010/main" val="4161980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9D46D-45CE-554D-8DBF-BCF4DE54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6613"/>
            <a:ext cx="11304574" cy="853298"/>
          </a:xfrm>
        </p:spPr>
        <p:txBody>
          <a:bodyPr>
            <a:normAutofit/>
          </a:bodyPr>
          <a:lstStyle/>
          <a:p>
            <a:r>
              <a:rPr lang="en-US" sz="36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CurveFitter</a:t>
            </a:r>
            <a:r>
              <a:rPr lang="en-US" sz="3600" dirty="0"/>
              <a:t> – MCMC/nested sampling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8C20D0-E3AC-8A48-8A87-E9392A694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826" y="1029620"/>
            <a:ext cx="5699464" cy="5650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9E2DE8-1688-8A4E-A249-4AE70B967FED}"/>
              </a:ext>
            </a:extLst>
          </p:cNvPr>
          <p:cNvSpPr txBox="1"/>
          <p:nvPr/>
        </p:nvSpPr>
        <p:spPr>
          <a:xfrm>
            <a:off x="6096000" y="1100830"/>
            <a:ext cx="427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dynesty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emcee,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ptemcee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pymc3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5C829-0478-5644-A222-662C96037F13}"/>
              </a:ext>
            </a:extLst>
          </p:cNvPr>
          <p:cNvSpPr txBox="1"/>
          <p:nvPr/>
        </p:nvSpPr>
        <p:spPr>
          <a:xfrm>
            <a:off x="2610035" y="2379215"/>
            <a:ext cx="217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Posterior distribution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38D48-073F-DA42-A204-496116855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869" y="2400300"/>
            <a:ext cx="3022600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627EE-6146-4545-B313-085327E20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469" y="1798129"/>
            <a:ext cx="32004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39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ECB2-7470-6E47-B452-B0ECEA71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6613"/>
            <a:ext cx="11304574" cy="903131"/>
          </a:xfrm>
        </p:spPr>
        <p:txBody>
          <a:bodyPr>
            <a:normAutofit/>
          </a:bodyPr>
          <a:lstStyle/>
          <a:p>
            <a:r>
              <a:rPr lang="en-US" sz="4000" dirty="0"/>
              <a:t>A simple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C5BB5-3512-5448-95EE-765ABC416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26" y="1146048"/>
            <a:ext cx="11304574" cy="5492496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refnx.analysis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import Objective,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CurveFitter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refnx.reflect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import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ReflectModel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Slab, SLD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refnx.dataset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import Data1D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data = Data1D(“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mydata.txt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”)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# model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= SLD(2.07)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sio2 = SLD(3.47)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polymer = SLD(1.0)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d2o = SLD(6.36)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polymer_l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= polymer(100, 4)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sio2_l = sio2(15, 3)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# create a Structure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s =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| sio2_l |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polymer_l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| d2o(0, 3)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model =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ReflectModel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sio2_l.thick.setp(vary=True, bounds=(5, 30))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sio2.real.setp(vary=True, bounds=(3, 3.5))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polymer_l.thick.setp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(vary=True, bounds=(100, 200))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obj = Objective(model, data)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fitter =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CurveFitter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(obj)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fitter.fit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(‘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differential_evolution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’)</a:t>
            </a:r>
          </a:p>
        </p:txBody>
      </p:sp>
    </p:spTree>
    <p:extLst>
      <p:ext uri="{BB962C8B-B14F-4D97-AF65-F5344CB8AC3E}">
        <p14:creationId xmlns:p14="http://schemas.microsoft.com/office/powerpoint/2010/main" val="151197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9F0C-DF75-D944-B587-39299D6F5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1D06B-5542-AF41-B7F4-E26600C77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Source code - </a:t>
            </a:r>
            <a:r>
              <a:rPr lang="en-US" sz="2400" dirty="0">
                <a:hlinkClick r:id="rId2"/>
              </a:rPr>
              <a:t>https://github.com/refnx/refnx</a:t>
            </a:r>
            <a:endParaRPr lang="en-US" sz="2400" dirty="0"/>
          </a:p>
          <a:p>
            <a:pPr lvl="1"/>
            <a:r>
              <a:rPr lang="en-US" sz="2000" dirty="0"/>
              <a:t>Issues, </a:t>
            </a:r>
            <a:r>
              <a:rPr lang="en-US" sz="2000" b="1" dirty="0"/>
              <a:t>Contribute your changes</a:t>
            </a:r>
          </a:p>
          <a:p>
            <a:r>
              <a:rPr lang="en-US" sz="2400" dirty="0"/>
              <a:t>Documentation - </a:t>
            </a:r>
            <a:r>
              <a:rPr lang="en-US" sz="2400" dirty="0">
                <a:hlinkClick r:id="rId3"/>
              </a:rPr>
              <a:t>https://refnx.readthedocs.io/en/latest/</a:t>
            </a:r>
            <a:endParaRPr lang="en-US" sz="2400" dirty="0"/>
          </a:p>
          <a:p>
            <a:pPr lvl="1"/>
            <a:r>
              <a:rPr lang="en-US" sz="2000" dirty="0"/>
              <a:t>Getting Started, FAQs, Examples, API reference,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400" dirty="0"/>
              <a:t>Video tutorials - </a:t>
            </a:r>
            <a:r>
              <a:rPr lang="en-US" sz="2400" dirty="0">
                <a:hlinkClick r:id="rId4"/>
              </a:rPr>
              <a:t>https://www.youtube.com/channel/UCvhOxwZsdFMGqSzasE0ZSOw</a:t>
            </a:r>
            <a:endParaRPr lang="en-US" sz="2400" dirty="0"/>
          </a:p>
          <a:p>
            <a:r>
              <a:rPr lang="en-US" sz="2400" dirty="0"/>
              <a:t>User contributed models/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Component</a:t>
            </a:r>
            <a:r>
              <a:rPr lang="en-US" sz="2400" dirty="0"/>
              <a:t> - </a:t>
            </a:r>
            <a:r>
              <a:rPr lang="en-US" sz="2400" dirty="0">
                <a:hlinkClick r:id="rId5"/>
              </a:rPr>
              <a:t>https://github.com/refnx/refnx-models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ASK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423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5EA78-115E-A749-9F12-9A544D00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6613"/>
            <a:ext cx="11304574" cy="835542"/>
          </a:xfrm>
        </p:spPr>
        <p:txBody>
          <a:bodyPr>
            <a:normAutofit/>
          </a:bodyPr>
          <a:lstStyle/>
          <a:p>
            <a:r>
              <a:rPr lang="en-US" sz="4000" dirty="0"/>
              <a:t>The paper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AD085C-2AC9-B848-A144-25E081D8C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9069" y="997342"/>
            <a:ext cx="5955945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31CB92-E80B-8747-893A-34932989F81A}"/>
              </a:ext>
            </a:extLst>
          </p:cNvPr>
          <p:cNvSpPr/>
          <p:nvPr/>
        </p:nvSpPr>
        <p:spPr>
          <a:xfrm>
            <a:off x="121158" y="6024798"/>
            <a:ext cx="116179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refnx</a:t>
            </a:r>
            <a:r>
              <a:rPr lang="en-US" sz="1600" dirty="0"/>
              <a:t> paper -  Nelson, A. R. J., &amp; Prescott, S. W. (2019). </a:t>
            </a:r>
            <a:r>
              <a:rPr lang="en-US" sz="1600" dirty="0" err="1"/>
              <a:t>refnx</a:t>
            </a:r>
            <a:r>
              <a:rPr lang="en-US" sz="1600" dirty="0"/>
              <a:t>: neutron and X-ray reflectometry analysis in Python. Journal of Applied crystallography, 52(1), 193-200 </a:t>
            </a:r>
            <a:r>
              <a:rPr lang="en-AU" sz="1600" dirty="0">
                <a:hlinkClick r:id="rId3" tooltip="Open URL link"/>
              </a:rPr>
              <a:t>https://doi.org/10.1107/S1600576718017296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3790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C23C-10E2-8146-894E-322F25FD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install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6636F-551D-8B44-9EC4-E4758DF2D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pip install </a:t>
            </a:r>
            <a:r>
              <a:rPr lang="en-US" sz="24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refnx</a:t>
            </a:r>
            <a:endParaRPr lang="en-US" sz="2400" dirty="0">
              <a:highlight>
                <a:srgbClr val="C0C0C0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conda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install –c </a:t>
            </a:r>
            <a:r>
              <a:rPr lang="en-US" sz="24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conda</a:t>
            </a:r>
            <a:r>
              <a:rPr lang="en-US" sz="2400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-forge </a:t>
            </a:r>
            <a:r>
              <a:rPr lang="en-US" sz="2400" dirty="0" err="1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refnx</a:t>
            </a:r>
            <a:endParaRPr lang="en-US" sz="2400" dirty="0">
              <a:highlight>
                <a:srgbClr val="C0C0C0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2400" dirty="0"/>
          </a:p>
          <a:p>
            <a:r>
              <a:rPr lang="en-US" sz="2400" dirty="0"/>
              <a:t>Standalone GUI - https://</a:t>
            </a:r>
            <a:r>
              <a:rPr lang="en-US" sz="2400" dirty="0" err="1"/>
              <a:t>github.com</a:t>
            </a:r>
            <a:r>
              <a:rPr lang="en-US" sz="2400" dirty="0"/>
              <a:t>/refnx/refnx/releases/latest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0992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3A06-A85E-2742-B889-EDF94198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6613"/>
            <a:ext cx="11304574" cy="927515"/>
          </a:xfrm>
        </p:spPr>
        <p:txBody>
          <a:bodyPr>
            <a:normAutofit/>
          </a:bodyPr>
          <a:lstStyle/>
          <a:p>
            <a:r>
              <a:rPr lang="en-US" sz="4000" dirty="0"/>
              <a:t>GUI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B65B8-7810-5D45-BBDD-C56997707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26" y="1166018"/>
            <a:ext cx="4473805" cy="5222590"/>
          </a:xfrm>
        </p:spPr>
        <p:txBody>
          <a:bodyPr>
            <a:normAutofit/>
          </a:bodyPr>
          <a:lstStyle/>
          <a:p>
            <a:r>
              <a:rPr lang="en-US" sz="2400" dirty="0"/>
              <a:t>Easy way to get started</a:t>
            </a:r>
          </a:p>
          <a:p>
            <a:r>
              <a:rPr lang="en-US" sz="2400" dirty="0"/>
              <a:t>Export model to script</a:t>
            </a:r>
          </a:p>
          <a:p>
            <a:r>
              <a:rPr lang="en-US" sz="2400" dirty="0"/>
              <a:t>Co-refine datasets</a:t>
            </a:r>
          </a:p>
          <a:p>
            <a:r>
              <a:rPr lang="en-US" sz="2400" dirty="0"/>
              <a:t>Batch fitting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25338-0419-224B-A421-056B9D683BB6}"/>
              </a:ext>
            </a:extLst>
          </p:cNvPr>
          <p:cNvSpPr txBox="1"/>
          <p:nvPr/>
        </p:nvSpPr>
        <p:spPr>
          <a:xfrm>
            <a:off x="182880" y="6203942"/>
            <a:ext cx="456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hlinkClick r:id="rId2"/>
              </a:rPr>
              <a:t>https://github.com/refnx/refnx/releases/latest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62CE03-8BEC-764F-994E-1902708EE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896" y="96613"/>
            <a:ext cx="6985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5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73FF1-A137-1646-A74D-3E9EB579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6613"/>
            <a:ext cx="11304574" cy="868363"/>
          </a:xfrm>
        </p:spPr>
        <p:txBody>
          <a:bodyPr>
            <a:normAutofit/>
          </a:bodyPr>
          <a:lstStyle/>
          <a:p>
            <a:r>
              <a:rPr lang="en-US" sz="3600" dirty="0" err="1"/>
              <a:t>Jupyter</a:t>
            </a:r>
            <a:r>
              <a:rPr lang="en-US" sz="3600" dirty="0"/>
              <a:t> notebook - reproducibility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94D69-8416-714F-9642-C10B399B5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15"/>
          <a:stretch/>
        </p:blipFill>
        <p:spPr>
          <a:xfrm>
            <a:off x="702021" y="1207363"/>
            <a:ext cx="4897786" cy="513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02306-34B2-864F-A4C9-935B95877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123" y="1062815"/>
            <a:ext cx="4560785" cy="542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26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194C-985A-8143-9A8A-A3FC91710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96613"/>
            <a:ext cx="11304574" cy="915323"/>
          </a:xfrm>
        </p:spPr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9273F6-5336-6E4A-AD13-3B92DA998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544" y="1142077"/>
            <a:ext cx="6984293" cy="5161187"/>
          </a:xfrm>
        </p:spPr>
      </p:pic>
    </p:spTree>
    <p:extLst>
      <p:ext uri="{BB962C8B-B14F-4D97-AF65-F5344CB8AC3E}">
        <p14:creationId xmlns:p14="http://schemas.microsoft.com/office/powerpoint/2010/main" val="189748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4DEF-B47F-5449-8B5C-B0E3179A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ighlight>
                  <a:srgbClr val="C0C0C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Component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0" dirty="0"/>
              <a:t>– describe a subset of the interface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D0303-9AFB-DD47-9E86-6C04CE747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3" r="3763"/>
          <a:stretch/>
        </p:blipFill>
        <p:spPr>
          <a:xfrm>
            <a:off x="2550510" y="2162578"/>
            <a:ext cx="6418555" cy="2464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0BDEAF-84C4-D54E-AEBB-12CCEACF2125}"/>
              </a:ext>
            </a:extLst>
          </p:cNvPr>
          <p:cNvSpPr txBox="1"/>
          <p:nvPr/>
        </p:nvSpPr>
        <p:spPr>
          <a:xfrm>
            <a:off x="923279" y="1377930"/>
            <a:ext cx="1021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Slab:</a:t>
            </a:r>
          </a:p>
          <a:p>
            <a:r>
              <a:rPr lang="en-US" dirty="0"/>
              <a:t>uniform </a:t>
            </a:r>
            <a:r>
              <a:rPr lang="en-US" b="1" dirty="0"/>
              <a:t>SLD</a:t>
            </a:r>
            <a:r>
              <a:rPr lang="en-US" dirty="0"/>
              <a:t> (mass density) over a given </a:t>
            </a:r>
            <a:r>
              <a:rPr lang="en-US" b="1" dirty="0"/>
              <a:t>thickness</a:t>
            </a:r>
            <a:r>
              <a:rPr lang="en-US" dirty="0"/>
              <a:t>, with an interfacial </a:t>
            </a:r>
            <a:r>
              <a:rPr lang="en-US" b="1" dirty="0"/>
              <a:t>roughness </a:t>
            </a:r>
            <a:r>
              <a:rPr lang="en-US" dirty="0"/>
              <a:t>(</a:t>
            </a:r>
            <a:r>
              <a:rPr lang="en-US" dirty="0" err="1"/>
              <a:t>Nevot</a:t>
            </a:r>
            <a:r>
              <a:rPr lang="en-US" dirty="0"/>
              <a:t>-Croce)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8862B-E549-AA47-99BE-88D937FFBBD2}"/>
              </a:ext>
            </a:extLst>
          </p:cNvPr>
          <p:cNvSpPr txBox="1"/>
          <p:nvPr/>
        </p:nvSpPr>
        <p:spPr>
          <a:xfrm>
            <a:off x="1868720" y="4764942"/>
            <a:ext cx="8454559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refnx.reflect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import SLD, Slab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air = SLD(0.0)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sio2 = SLD(3.47)		      # an SLD of 3.47 x 10</a:t>
            </a:r>
            <a:r>
              <a:rPr lang="en-US" sz="1600" baseline="30000" dirty="0">
                <a:latin typeface="Consolas" panose="020B0609020204030204" pitchFamily="49" charset="0"/>
                <a:cs typeface="Consolas" panose="020B0609020204030204" pitchFamily="49" charset="0"/>
              </a:rPr>
              <a:t>-6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Å</a:t>
            </a:r>
            <a:r>
              <a:rPr lang="en-US" sz="1600" baseline="30000" dirty="0">
                <a:latin typeface="Consolas" panose="020B0609020204030204" pitchFamily="49" charset="0"/>
                <a:cs typeface="Consolas" panose="020B0609020204030204" pitchFamily="49" charset="0"/>
              </a:rPr>
              <a:t>-2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sio2 = SLD(3.47 + 1.05e-5*1j)  # an SLD of (3.47 + 1.05 x 10</a:t>
            </a:r>
            <a:r>
              <a:rPr lang="en-US" sz="1600" baseline="30000" dirty="0">
                <a:latin typeface="Consolas" panose="020B0609020204030204" pitchFamily="49" charset="0"/>
                <a:cs typeface="Consolas" panose="020B0609020204030204" pitchFamily="49" charset="0"/>
              </a:rPr>
              <a:t>-5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 x 10</a:t>
            </a:r>
            <a:r>
              <a:rPr lang="en-US" sz="1600" baseline="30000" dirty="0">
                <a:latin typeface="Consolas" panose="020B0609020204030204" pitchFamily="49" charset="0"/>
                <a:cs typeface="Consolas" panose="020B0609020204030204" pitchFamily="49" charset="0"/>
              </a:rPr>
              <a:t>-6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Å</a:t>
            </a:r>
            <a:r>
              <a:rPr lang="en-US" sz="1600" baseline="30000" dirty="0">
                <a:latin typeface="Consolas" panose="020B0609020204030204" pitchFamily="49" charset="0"/>
                <a:cs typeface="Consolas" panose="020B0609020204030204" pitchFamily="49" charset="0"/>
              </a:rPr>
              <a:t>-2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sio2_slab = sio2(100, 3)       # 100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Å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thick, with a roughness of 3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Å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sio2_slab = Slab(100, 3.47, 3) # equivalent to the previous line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sio2_slab.vfsolv.value = 0.5   # 50 %v/v solvation of a slab</a:t>
            </a:r>
          </a:p>
        </p:txBody>
      </p:sp>
    </p:spTree>
    <p:extLst>
      <p:ext uri="{BB962C8B-B14F-4D97-AF65-F5344CB8AC3E}">
        <p14:creationId xmlns:p14="http://schemas.microsoft.com/office/powerpoint/2010/main" val="2458190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" id="{3E2305EC-55FE-9E4D-A5AB-3609ACAB1CFA}" vid="{2AEAE600-4289-C14B-9264-04607CCF59CC}"/>
    </a:ext>
  </a:extLst>
</a:theme>
</file>

<file path=ppt/theme/theme2.xml><?xml version="1.0" encoding="utf-8"?>
<a:theme xmlns:a="http://schemas.openxmlformats.org/drawingml/2006/main" name="Custom Design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" id="{3E2305EC-55FE-9E4D-A5AB-3609ACAB1CFA}" vid="{ECB58D15-7D58-4D42-A6D0-3383F9A93349}"/>
    </a:ext>
  </a:extLst>
</a:theme>
</file>

<file path=ppt/theme/theme3.xml><?xml version="1.0" encoding="utf-8"?>
<a:theme xmlns:a="http://schemas.openxmlformats.org/drawingml/2006/main" name="1_Custom Design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" id="{3E2305EC-55FE-9E4D-A5AB-3609ACAB1CFA}" vid="{98E76F0F-3C24-4140-AE55-79C6D1A32234}"/>
    </a:ext>
  </a:extLst>
</a:theme>
</file>

<file path=ppt/theme/theme4.xml><?xml version="1.0" encoding="utf-8"?>
<a:theme xmlns:a="http://schemas.openxmlformats.org/drawingml/2006/main" name="2_Custom Design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" id="{3E2305EC-55FE-9E4D-A5AB-3609ACAB1CFA}" vid="{62A87568-584D-EA43-B7CE-F796591717B9}"/>
    </a:ext>
  </a:extLst>
</a:theme>
</file>

<file path=ppt/theme/theme5.xml><?xml version="1.0" encoding="utf-8"?>
<a:theme xmlns:a="http://schemas.openxmlformats.org/drawingml/2006/main" name="3_Custom Design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" id="{3E2305EC-55FE-9E4D-A5AB-3609ACAB1CFA}" vid="{ED34B565-299B-AB43-A1EC-76B86FE3248C}"/>
    </a:ext>
  </a:extLst>
</a:theme>
</file>

<file path=ppt/theme/theme6.xml><?xml version="1.0" encoding="utf-8"?>
<a:theme xmlns:a="http://schemas.openxmlformats.org/drawingml/2006/main" name="4_Custom Design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" id="{3E2305EC-55FE-9E4D-A5AB-3609ACAB1CFA}" vid="{39043C3D-536A-3B47-8BA7-1478D7CE32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20542</TotalTime>
  <Words>1446</Words>
  <Application>Microsoft Macintosh PowerPoint</Application>
  <PresentationFormat>Widescreen</PresentationFormat>
  <Paragraphs>212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Consolas</vt:lpstr>
      <vt:lpstr>System Font Regular</vt:lpstr>
      <vt:lpstr>Tahoma</vt:lpstr>
      <vt:lpstr>Wingdings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refnx – reproducible neutron + X-ray reflectometry analysis</vt:lpstr>
      <vt:lpstr>In a nutshell</vt:lpstr>
      <vt:lpstr>Sources of Information</vt:lpstr>
      <vt:lpstr>The paper</vt:lpstr>
      <vt:lpstr>How to install</vt:lpstr>
      <vt:lpstr>GUI</vt:lpstr>
      <vt:lpstr>Jupyter notebook - reproducibility</vt:lpstr>
      <vt:lpstr>Architecture</vt:lpstr>
      <vt:lpstr>Component – describe a subset of the interface</vt:lpstr>
      <vt:lpstr>Interface – transition between layers</vt:lpstr>
      <vt:lpstr>Roughness – reasonableness?</vt:lpstr>
      <vt:lpstr>Component – describe a subset of the interface</vt:lpstr>
      <vt:lpstr>Component – describe a subset of the interface</vt:lpstr>
      <vt:lpstr>Component – describe a subset of the interface</vt:lpstr>
      <vt:lpstr>Structure – describes the interface</vt:lpstr>
      <vt:lpstr>ReflectModel – instrumental effects</vt:lpstr>
      <vt:lpstr>MixedReflectModel – account for patchiness</vt:lpstr>
      <vt:lpstr>Parameter – variables in a model</vt:lpstr>
      <vt:lpstr>Parameter</vt:lpstr>
      <vt:lpstr>Objective – calculate statistics</vt:lpstr>
      <vt:lpstr>CurveFitter – minimisation</vt:lpstr>
      <vt:lpstr>CurveFitter – MCMC/nested sampling</vt:lpstr>
      <vt:lpstr>A simple setup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Andrew Nelson</cp:lastModifiedBy>
  <cp:revision>59</cp:revision>
  <dcterms:created xsi:type="dcterms:W3CDTF">2018-10-18T00:33:56Z</dcterms:created>
  <dcterms:modified xsi:type="dcterms:W3CDTF">2021-11-04T22:13:41Z</dcterms:modified>
</cp:coreProperties>
</file>