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0" r:id="rId3"/>
    <p:sldId id="279" r:id="rId4"/>
    <p:sldId id="261" r:id="rId5"/>
    <p:sldId id="275" r:id="rId6"/>
    <p:sldId id="276" r:id="rId7"/>
    <p:sldId id="272" r:id="rId8"/>
    <p:sldId id="260" r:id="rId9"/>
    <p:sldId id="264" r:id="rId10"/>
    <p:sldId id="266" r:id="rId11"/>
    <p:sldId id="267" r:id="rId12"/>
    <p:sldId id="268" r:id="rId13"/>
    <p:sldId id="256" r:id="rId14"/>
    <p:sldId id="271" r:id="rId15"/>
    <p:sldId id="262" r:id="rId16"/>
    <p:sldId id="269" r:id="rId17"/>
    <p:sldId id="263" r:id="rId18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9" autoAdjust="0"/>
    <p:restoredTop sz="94660"/>
  </p:normalViewPr>
  <p:slideViewPr>
    <p:cSldViewPr>
      <p:cViewPr varScale="1">
        <p:scale>
          <a:sx n="130" d="100"/>
          <a:sy n="130" d="100"/>
        </p:scale>
        <p:origin x="72" y="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3C696-5635-4051-A431-5BC870D25460}" type="datetimeFigureOut">
              <a:rPr lang="en-US" smtClean="0"/>
              <a:t>11/13/2021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BC11-A635-4564-9ACB-74D64AC205E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BC11-A635-4564-9ACB-74D64AC205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97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BC11-A635-4564-9ACB-74D64AC205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803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BC11-A635-4564-9ACB-74D64AC205ED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BC11-A635-4564-9ACB-74D64AC205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29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BC11-A635-4564-9ACB-74D64AC205ED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6742D-D2D6-4D37-BAF1-3D478390137A}" type="slidenum">
              <a:rPr lang="en-GB"/>
              <a:pPr/>
              <a:t>16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4538"/>
            <a:ext cx="6604000" cy="371475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78" y="4705350"/>
            <a:ext cx="5438746" cy="445598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BC11-A635-4564-9ACB-74D64AC205ED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BC11-A635-4564-9ACB-74D64AC205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4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BC11-A635-4564-9ACB-74D64AC205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4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BC11-A635-4564-9ACB-74D64AC205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27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BC11-A635-4564-9ACB-74D64AC205ED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BC11-A635-4564-9ACB-74D64AC205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476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BC11-A635-4564-9ACB-74D64AC205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08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BC11-A635-4564-9ACB-74D64AC205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9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C988-2E11-46A6-85DE-2A17FE1975CC}" type="datetimeFigureOut">
              <a:rPr lang="en-US" smtClean="0"/>
              <a:t>11/13/2021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14F-7B2D-4DFB-8AED-FF1AF98FC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C988-2E11-46A6-85DE-2A17FE1975CC}" type="datetimeFigureOut">
              <a:rPr lang="en-US" smtClean="0"/>
              <a:t>11/13/2021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14F-7B2D-4DFB-8AED-FF1AF98FC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C988-2E11-46A6-85DE-2A17FE1975CC}" type="datetimeFigureOut">
              <a:rPr lang="en-US" smtClean="0"/>
              <a:t>11/13/2021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14F-7B2D-4DFB-8AED-FF1AF98FC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8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7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48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641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8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160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9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C988-2E11-46A6-85DE-2A17FE1975CC}" type="datetimeFigureOut">
              <a:rPr lang="en-US" smtClean="0"/>
              <a:t>11/13/2021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14F-7B2D-4DFB-8AED-FF1AF98FC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7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18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306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185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843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269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95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1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0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C988-2E11-46A6-85DE-2A17FE1975CC}" type="datetimeFigureOut">
              <a:rPr lang="en-US" smtClean="0"/>
              <a:t>11/13/2021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14F-7B2D-4DFB-8AED-FF1AF98FC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C988-2E11-46A6-85DE-2A17FE1975CC}" type="datetimeFigureOut">
              <a:rPr lang="en-US" smtClean="0"/>
              <a:t>11/13/2021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14F-7B2D-4DFB-8AED-FF1AF98FC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C988-2E11-46A6-85DE-2A17FE1975CC}" type="datetimeFigureOut">
              <a:rPr lang="en-US" smtClean="0"/>
              <a:t>11/13/2021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14F-7B2D-4DFB-8AED-FF1AF98FC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C988-2E11-46A6-85DE-2A17FE1975CC}" type="datetimeFigureOut">
              <a:rPr lang="en-US" smtClean="0"/>
              <a:t>11/13/2021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14F-7B2D-4DFB-8AED-FF1AF98FCA0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857" y="-594"/>
            <a:ext cx="2432515" cy="685859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685800" y="0"/>
            <a:ext cx="2417885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257;p2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4823" y="6061360"/>
            <a:ext cx="1361598" cy="70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C988-2E11-46A6-85DE-2A17FE1975CC}" type="datetimeFigureOut">
              <a:rPr lang="en-US" smtClean="0"/>
              <a:t>11/13/2021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14F-7B2D-4DFB-8AED-FF1AF98FC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C988-2E11-46A6-85DE-2A17FE1975CC}" type="datetimeFigureOut">
              <a:rPr lang="en-US" smtClean="0"/>
              <a:t>11/13/2021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14F-7B2D-4DFB-8AED-FF1AF98FC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C988-2E11-46A6-85DE-2A17FE1975CC}" type="datetimeFigureOut">
              <a:rPr lang="en-US" smtClean="0"/>
              <a:t>11/13/2021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14F-7B2D-4DFB-8AED-FF1AF98FC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3C988-2E11-46A6-85DE-2A17FE1975CC}" type="datetimeFigureOut">
              <a:rPr lang="en-US" smtClean="0"/>
              <a:t>11/13/2021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DC14F-7B2D-4DFB-8AED-FF1AF98FCA0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E34424-8095-4E3A-976E-2C012BF90FAE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B1B1FF-84AD-4DC8-94DF-A99663AA0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78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1655" y="1971681"/>
            <a:ext cx="5242223" cy="1529327"/>
          </a:xfrm>
        </p:spPr>
        <p:txBody>
          <a:bodyPr anchor="ctr">
            <a:normAutofit/>
          </a:bodyPr>
          <a:lstStyle/>
          <a:p>
            <a:r>
              <a:rPr lang="en-US" sz="4400" b="1" dirty="0" smtClean="0"/>
              <a:t>Sample Alignment</a:t>
            </a: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5031" y="3152879"/>
            <a:ext cx="4138847" cy="552241"/>
          </a:xfrm>
        </p:spPr>
        <p:txBody>
          <a:bodyPr/>
          <a:lstStyle/>
          <a:p>
            <a:r>
              <a:rPr lang="en-US" b="1" dirty="0" smtClean="0"/>
              <a:t>M. Skoda</a:t>
            </a:r>
            <a:endParaRPr lang="en-GB" b="1" dirty="0"/>
          </a:p>
        </p:txBody>
      </p:sp>
      <p:pic>
        <p:nvPicPr>
          <p:cNvPr id="4" name="Google Shape;25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50422" y="0"/>
            <a:ext cx="27146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94409" y="2439433"/>
            <a:ext cx="5477971" cy="2830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76" y="3933056"/>
            <a:ext cx="4032448" cy="21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 rot="21300000">
            <a:off x="3854561" y="4503336"/>
            <a:ext cx="648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 rot="21240000">
            <a:off x="10266258" y="3944366"/>
            <a:ext cx="2382" cy="642148"/>
            <a:chOff x="7070742" y="1215216"/>
            <a:chExt cx="2382" cy="642148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21240000">
            <a:off x="9125262" y="4044784"/>
            <a:ext cx="2382" cy="642148"/>
            <a:chOff x="7070742" y="1215216"/>
            <a:chExt cx="2382" cy="642148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881818" y="49920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sample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5090" y="499201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58256" y="499201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S2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524000" y="-24"/>
            <a:ext cx="9144000" cy="785818"/>
          </a:xfrm>
        </p:spPr>
        <p:txBody>
          <a:bodyPr/>
          <a:lstStyle/>
          <a:p>
            <a:r>
              <a:rPr lang="en-GB" b="1" dirty="0" smtClean="0"/>
              <a:t>phi “shadow” scan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1076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r>
              <a:rPr lang="en-GB" dirty="0" smtClean="0"/>
              <a:t>symmetric </a:t>
            </a:r>
            <a:r>
              <a:rPr lang="en-GB" b="1" dirty="0">
                <a:latin typeface="Courier" pitchFamily="49" charset="0"/>
              </a:rPr>
              <a:t>phi</a:t>
            </a:r>
            <a:r>
              <a:rPr lang="en-GB" dirty="0"/>
              <a:t> scan around   </a:t>
            </a:r>
            <a:r>
              <a:rPr lang="en-GB" b="1" dirty="0">
                <a:latin typeface="Courier" pitchFamily="49" charset="0"/>
              </a:rPr>
              <a:t>phi=</a:t>
            </a:r>
            <a:r>
              <a:rPr lang="en-GB" dirty="0"/>
              <a:t>0° (</a:t>
            </a:r>
            <a:r>
              <a:rPr lang="en-GB" b="1" dirty="0" smtClean="0">
                <a:latin typeface="Courier" pitchFamily="49" charset="0"/>
              </a:rPr>
              <a:t>theta=</a:t>
            </a:r>
            <a:r>
              <a:rPr lang="en-GB" dirty="0" smtClean="0"/>
              <a:t>0)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>
                <a:latin typeface="Courier" pitchFamily="49" charset="0"/>
              </a:rPr>
              <a:t>&gt; scan phi -0.25 0.25 16 100</a:t>
            </a:r>
          </a:p>
        </p:txBody>
      </p:sp>
      <p:sp>
        <p:nvSpPr>
          <p:cNvPr id="54" name="Rectangle 53"/>
          <p:cNvSpPr/>
          <p:nvPr/>
        </p:nvSpPr>
        <p:spPr>
          <a:xfrm rot="-300000">
            <a:off x="3952104" y="4613762"/>
            <a:ext cx="4080328" cy="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 rot="21300000">
            <a:off x="3929445" y="4624310"/>
            <a:ext cx="3536593" cy="11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rot="-240000">
            <a:off x="6596066" y="4541665"/>
            <a:ext cx="1857388" cy="2143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/>
          <p:cNvSpPr/>
          <p:nvPr/>
        </p:nvSpPr>
        <p:spPr>
          <a:xfrm rot="5220000">
            <a:off x="5696342" y="2765572"/>
            <a:ext cx="148899" cy="3712665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3721031" y="3750033"/>
            <a:ext cx="199711" cy="1870530"/>
            <a:chOff x="2051720" y="3503287"/>
            <a:chExt cx="199711" cy="1870530"/>
          </a:xfrm>
        </p:grpSpPr>
        <p:sp>
          <p:nvSpPr>
            <p:cNvPr id="33" name="Rectangle 32"/>
            <p:cNvSpPr/>
            <p:nvPr/>
          </p:nvSpPr>
          <p:spPr>
            <a:xfrm rot="-60000">
              <a:off x="2115357" y="3503287"/>
              <a:ext cx="136074" cy="1870530"/>
            </a:xfrm>
            <a:prstGeom prst="rect">
              <a:avLst/>
            </a:prstGeom>
            <a:pattFill prst="dkHorz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Left Bracket 33"/>
            <p:cNvSpPr/>
            <p:nvPr/>
          </p:nvSpPr>
          <p:spPr>
            <a:xfrm>
              <a:off x="2051720" y="4437112"/>
              <a:ext cx="72008" cy="240172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20810" y="5674057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1521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 rot="21300000">
            <a:off x="3854561" y="4503336"/>
            <a:ext cx="648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 rot="21240000">
            <a:off x="10266258" y="3944366"/>
            <a:ext cx="2382" cy="642148"/>
            <a:chOff x="7070742" y="1215216"/>
            <a:chExt cx="2382" cy="642148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21240000">
            <a:off x="9125262" y="4044784"/>
            <a:ext cx="2382" cy="642148"/>
            <a:chOff x="7070742" y="1215216"/>
            <a:chExt cx="2382" cy="642148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881818" y="49920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sample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20810" y="5674057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detector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5090" y="499201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58256" y="499201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S2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524000" y="-24"/>
            <a:ext cx="9144000" cy="785818"/>
          </a:xfrm>
        </p:spPr>
        <p:txBody>
          <a:bodyPr/>
          <a:lstStyle/>
          <a:p>
            <a:r>
              <a:rPr lang="en-GB" b="1" dirty="0" smtClean="0"/>
              <a:t>phi “shadow” scan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1076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r>
              <a:rPr lang="en-GB" dirty="0" smtClean="0"/>
              <a:t>symmetric </a:t>
            </a:r>
            <a:r>
              <a:rPr lang="en-GB" b="1" dirty="0">
                <a:latin typeface="Courier" pitchFamily="49" charset="0"/>
              </a:rPr>
              <a:t>phi</a:t>
            </a:r>
            <a:r>
              <a:rPr lang="en-GB" dirty="0"/>
              <a:t> scan around   </a:t>
            </a:r>
            <a:r>
              <a:rPr lang="en-GB" b="1" dirty="0">
                <a:latin typeface="Courier" pitchFamily="49" charset="0"/>
              </a:rPr>
              <a:t>phi=</a:t>
            </a:r>
            <a:r>
              <a:rPr lang="en-GB" dirty="0"/>
              <a:t>0° (</a:t>
            </a:r>
            <a:r>
              <a:rPr lang="en-GB" b="1" dirty="0" smtClean="0">
                <a:latin typeface="Courier" pitchFamily="49" charset="0"/>
              </a:rPr>
              <a:t>theta=0</a:t>
            </a:r>
            <a:r>
              <a:rPr lang="en-GB" b="1" dirty="0">
                <a:latin typeface="Courier" pitchFamily="49" charset="0"/>
              </a:rPr>
              <a:t>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>
                <a:latin typeface="Courier" pitchFamily="49" charset="0"/>
              </a:rPr>
              <a:t>&gt; scan phi -0.25 0.25 16 100</a:t>
            </a:r>
          </a:p>
        </p:txBody>
      </p:sp>
      <p:sp>
        <p:nvSpPr>
          <p:cNvPr id="54" name="Rectangle 53"/>
          <p:cNvSpPr/>
          <p:nvPr/>
        </p:nvSpPr>
        <p:spPr>
          <a:xfrm rot="-300000">
            <a:off x="3952104" y="4613762"/>
            <a:ext cx="4080328" cy="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Picture 57" descr="shadow_phi_scan.png"/>
          <p:cNvPicPr>
            <a:picLocks noChangeAspect="1"/>
          </p:cNvPicPr>
          <p:nvPr/>
        </p:nvPicPr>
        <p:blipFill>
          <a:blip r:embed="rId3"/>
          <a:srcRect l="10309" t="10009" r="12293" b="4296"/>
          <a:stretch>
            <a:fillRect/>
          </a:stretch>
        </p:blipFill>
        <p:spPr>
          <a:xfrm>
            <a:off x="6596066" y="1643050"/>
            <a:ext cx="3071834" cy="236294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 rot="21300000">
            <a:off x="3929445" y="4624310"/>
            <a:ext cx="3536593" cy="11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rot="-120000">
            <a:off x="6596066" y="4541665"/>
            <a:ext cx="1857388" cy="2143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/>
          <p:cNvSpPr/>
          <p:nvPr/>
        </p:nvSpPr>
        <p:spPr>
          <a:xfrm rot="5340000">
            <a:off x="5696342" y="2708708"/>
            <a:ext cx="148899" cy="3712665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3721031" y="3750033"/>
            <a:ext cx="199711" cy="1870530"/>
            <a:chOff x="2051720" y="3503287"/>
            <a:chExt cx="199711" cy="1870530"/>
          </a:xfrm>
        </p:grpSpPr>
        <p:sp>
          <p:nvSpPr>
            <p:cNvPr id="33" name="Rectangle 32"/>
            <p:cNvSpPr/>
            <p:nvPr/>
          </p:nvSpPr>
          <p:spPr>
            <a:xfrm rot="-60000">
              <a:off x="2115357" y="3503287"/>
              <a:ext cx="136074" cy="1870530"/>
            </a:xfrm>
            <a:prstGeom prst="rect">
              <a:avLst/>
            </a:prstGeom>
            <a:pattFill prst="dkHorz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Left Bracket 33"/>
            <p:cNvSpPr/>
            <p:nvPr/>
          </p:nvSpPr>
          <p:spPr>
            <a:xfrm>
              <a:off x="2051720" y="4437112"/>
              <a:ext cx="72008" cy="240172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V="1">
            <a:off x="8289972" y="1935572"/>
            <a:ext cx="0" cy="1728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urved Connector 3"/>
          <p:cNvCxnSpPr>
            <a:stCxn id="6" idx="3"/>
          </p:cNvCxnSpPr>
          <p:nvPr/>
        </p:nvCxnSpPr>
        <p:spPr>
          <a:xfrm>
            <a:off x="6434514" y="2812676"/>
            <a:ext cx="1768458" cy="800701"/>
          </a:xfrm>
          <a:prstGeom prst="curvedConnector3">
            <a:avLst>
              <a:gd name="adj1" fmla="val 9983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44830" y="2628009"/>
            <a:ext cx="1189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urier" pitchFamily="49" charset="0"/>
              </a:rPr>
              <a:t>phi</a:t>
            </a:r>
            <a:r>
              <a:rPr lang="en-GB" dirty="0"/>
              <a:t> offset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51984" y="5987411"/>
            <a:ext cx="358617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ym typeface="Wingdings" panose="05000000000000000000" pitchFamily="2" charset="2"/>
              </a:rPr>
              <a:t> </a:t>
            </a:r>
            <a:r>
              <a:rPr lang="en-GB" b="1" dirty="0">
                <a:sym typeface="Wingdings" panose="05000000000000000000" pitchFamily="2" charset="2"/>
              </a:rPr>
              <a:t>p</a:t>
            </a:r>
            <a:r>
              <a:rPr lang="en-GB" b="1" dirty="0" smtClean="0"/>
              <a:t>hi = theta+ phi offset (e.g. 0.04)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73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-300000">
            <a:off x="7459097" y="5012583"/>
            <a:ext cx="307183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 rot="5700000">
            <a:off x="5142753" y="2695115"/>
            <a:ext cx="291240" cy="4508639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5820000">
            <a:off x="5143109" y="2618306"/>
            <a:ext cx="291240" cy="4508639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 rot="5940000">
            <a:off x="5145754" y="2546115"/>
            <a:ext cx="291240" cy="4508639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 rot="6060000">
            <a:off x="5162655" y="2469506"/>
            <a:ext cx="291240" cy="4508639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rot="6180000">
            <a:off x="5186153" y="2393595"/>
            <a:ext cx="291240" cy="4508639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530403" y="5152060"/>
            <a:ext cx="1857388" cy="2143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60000">
            <a:off x="6529439" y="5148282"/>
            <a:ext cx="1857388" cy="2143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120000">
            <a:off x="6530403" y="5153910"/>
            <a:ext cx="1857388" cy="2143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rot="180000">
            <a:off x="6530403" y="5149770"/>
            <a:ext cx="1857388" cy="2143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 rot="240000">
            <a:off x="6535616" y="5150700"/>
            <a:ext cx="1857388" cy="2143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881818" y="56314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sample</a:t>
            </a:r>
          </a:p>
        </p:txBody>
      </p:sp>
      <p:grpSp>
        <p:nvGrpSpPr>
          <p:cNvPr id="34" name="Group 33"/>
          <p:cNvGrpSpPr/>
          <p:nvPr/>
        </p:nvGrpSpPr>
        <p:grpSpPr>
          <a:xfrm rot="-300000">
            <a:off x="9061272" y="4685603"/>
            <a:ext cx="2382" cy="642148"/>
            <a:chOff x="7070742" y="1215216"/>
            <a:chExt cx="2382" cy="642148"/>
          </a:xfrm>
        </p:grpSpPr>
        <p:cxnSp>
          <p:nvCxnSpPr>
            <p:cNvPr id="32" name="Straight Connector 31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-300000">
            <a:off x="10351919" y="4577799"/>
            <a:ext cx="2382" cy="642148"/>
            <a:chOff x="7070742" y="1215216"/>
            <a:chExt cx="2382" cy="642148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0025090" y="56314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58256" y="56314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S2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524000" y="-24"/>
            <a:ext cx="9144000" cy="785818"/>
          </a:xfrm>
        </p:spPr>
        <p:txBody>
          <a:bodyPr/>
          <a:lstStyle/>
          <a:p>
            <a:r>
              <a:rPr lang="en-GB" b="1" dirty="0" smtClean="0"/>
              <a:t>phi (rocking) scan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107691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r>
              <a:rPr lang="en-GB" dirty="0" smtClean="0"/>
              <a:t>symmetric </a:t>
            </a:r>
            <a:r>
              <a:rPr lang="en-GB" b="1" dirty="0">
                <a:latin typeface="Courier" pitchFamily="49" charset="0"/>
              </a:rPr>
              <a:t>phi</a:t>
            </a:r>
            <a:r>
              <a:rPr lang="en-GB" dirty="0"/>
              <a:t> scan around  </a:t>
            </a:r>
            <a:r>
              <a:rPr lang="en-GB" b="1" dirty="0" smtClean="0">
                <a:latin typeface="Courier" pitchFamily="49" charset="0"/>
              </a:rPr>
              <a:t>phi=</a:t>
            </a:r>
            <a:r>
              <a:rPr lang="en-GB" dirty="0" smtClean="0"/>
              <a:t>0.7° + 0.04 (</a:t>
            </a:r>
            <a:r>
              <a:rPr lang="en-GB" b="1" dirty="0" smtClean="0">
                <a:latin typeface="Courier" pitchFamily="49" charset="0"/>
              </a:rPr>
              <a:t>theta=</a:t>
            </a:r>
            <a:r>
              <a:rPr lang="en-GB" dirty="0" smtClean="0"/>
              <a:t>0.7°)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>
                <a:latin typeface="Courier" pitchFamily="49" charset="0"/>
              </a:rPr>
              <a:t>&gt; scan phi </a:t>
            </a:r>
            <a:r>
              <a:rPr lang="en-GB" b="1" dirty="0" smtClean="0">
                <a:latin typeface="Courier" pitchFamily="49" charset="0"/>
              </a:rPr>
              <a:t>0.7 0.8 11 40</a:t>
            </a:r>
            <a:endParaRPr lang="en-GB" b="1" dirty="0">
              <a:latin typeface="Courier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7802" y="54198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detector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560">
            <a:off x="2849904" y="3365037"/>
            <a:ext cx="249958" cy="190211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807968" y="1412776"/>
            <a:ext cx="5421959" cy="2808312"/>
            <a:chOff x="5824273" y="1410811"/>
            <a:chExt cx="5421959" cy="28083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t="9246" b="4096"/>
            <a:stretch/>
          </p:blipFill>
          <p:spPr>
            <a:xfrm>
              <a:off x="6925330" y="1410811"/>
              <a:ext cx="4320902" cy="2808312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 flipV="1">
              <a:off x="9552384" y="1736794"/>
              <a:ext cx="0" cy="22621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824273" y="2746794"/>
              <a:ext cx="1189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ourier" pitchFamily="49" charset="0"/>
                </a:rPr>
                <a:t>phi</a:t>
              </a:r>
              <a:r>
                <a:rPr lang="en-GB" dirty="0"/>
                <a:t> offset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013958" y="2947201"/>
              <a:ext cx="2501392" cy="3188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288373" y="6137386"/>
            <a:ext cx="195854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ym typeface="Wingdings" panose="05000000000000000000" pitchFamily="2" charset="2"/>
              </a:rPr>
              <a:t> Set phi to 0.762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1" animBg="1"/>
      <p:bldP spid="13" grpId="0" animBg="1"/>
      <p:bldP spid="17" grpId="0" animBg="1"/>
      <p:bldP spid="18" grpId="0" animBg="1"/>
      <p:bldP spid="18" grpId="1" animBg="1"/>
      <p:bldP spid="20" grpId="1" animBg="1"/>
      <p:bldP spid="2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-300000">
            <a:off x="7459097" y="5012583"/>
            <a:ext cx="307183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 rot="5940000">
            <a:off x="5136794" y="2545655"/>
            <a:ext cx="357651" cy="4508639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530403" y="5152060"/>
            <a:ext cx="1857388" cy="2143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881818" y="56314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sample</a:t>
            </a:r>
          </a:p>
        </p:txBody>
      </p:sp>
      <p:grpSp>
        <p:nvGrpSpPr>
          <p:cNvPr id="4" name="Group 33"/>
          <p:cNvGrpSpPr/>
          <p:nvPr/>
        </p:nvGrpSpPr>
        <p:grpSpPr>
          <a:xfrm rot="-300000">
            <a:off x="9061272" y="4685603"/>
            <a:ext cx="2382" cy="642148"/>
            <a:chOff x="7070742" y="1215216"/>
            <a:chExt cx="2382" cy="642148"/>
          </a:xfrm>
        </p:grpSpPr>
        <p:cxnSp>
          <p:nvCxnSpPr>
            <p:cNvPr id="32" name="Straight Connector 31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34"/>
          <p:cNvGrpSpPr/>
          <p:nvPr/>
        </p:nvGrpSpPr>
        <p:grpSpPr>
          <a:xfrm rot="-300000">
            <a:off x="10351919" y="4577799"/>
            <a:ext cx="2382" cy="642148"/>
            <a:chOff x="7070742" y="1215216"/>
            <a:chExt cx="2382" cy="642148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0025090" y="56314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58256" y="56314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S2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524000" y="-24"/>
            <a:ext cx="9144000" cy="785818"/>
          </a:xfrm>
        </p:spPr>
        <p:txBody>
          <a:bodyPr/>
          <a:lstStyle/>
          <a:p>
            <a:r>
              <a:rPr lang="en-GB" b="1" dirty="0" smtClean="0"/>
              <a:t>theta (detector) scan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1076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r>
              <a:rPr lang="en-GB" dirty="0" smtClean="0"/>
              <a:t>symmetric </a:t>
            </a:r>
            <a:r>
              <a:rPr lang="en-GB" b="1" dirty="0">
                <a:latin typeface="Courier" pitchFamily="49" charset="0"/>
              </a:rPr>
              <a:t>theta</a:t>
            </a:r>
            <a:r>
              <a:rPr lang="en-GB" dirty="0"/>
              <a:t> scan around  </a:t>
            </a:r>
            <a:r>
              <a:rPr lang="en-GB" b="1" dirty="0" smtClean="0">
                <a:latin typeface="Courier" pitchFamily="49" charset="0"/>
              </a:rPr>
              <a:t>theta=</a:t>
            </a:r>
            <a:r>
              <a:rPr lang="en-GB" dirty="0" smtClean="0"/>
              <a:t>0.7° </a:t>
            </a:r>
            <a:r>
              <a:rPr lang="en-GB" dirty="0"/>
              <a:t>(</a:t>
            </a:r>
            <a:r>
              <a:rPr lang="en-GB" b="1" dirty="0" smtClean="0">
                <a:latin typeface="Courier"/>
              </a:rPr>
              <a:t>phi</a:t>
            </a:r>
            <a:r>
              <a:rPr lang="en-GB" dirty="0" smtClean="0"/>
              <a:t>=0.762°)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>
                <a:latin typeface="Courier" pitchFamily="49" charset="0"/>
              </a:rPr>
              <a:t>&gt; scan theta </a:t>
            </a:r>
            <a:r>
              <a:rPr lang="en-GB" b="1" dirty="0" smtClean="0">
                <a:latin typeface="Courier" pitchFamily="49" charset="0"/>
              </a:rPr>
              <a:t>0.65 0.75 10 40</a:t>
            </a:r>
            <a:endParaRPr lang="en-GB" b="1" dirty="0">
              <a:latin typeface="Courier" pitchFamily="49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93648" y="5766107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detector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0164"/>
          <a:stretch/>
        </p:blipFill>
        <p:spPr>
          <a:xfrm>
            <a:off x="7104112" y="1616616"/>
            <a:ext cx="4124134" cy="27787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rot="824523">
            <a:off x="2899814" y="4020990"/>
            <a:ext cx="9162194" cy="2362823"/>
            <a:chOff x="2666122" y="4019805"/>
            <a:chExt cx="9403627" cy="2362823"/>
          </a:xfrm>
        </p:grpSpPr>
        <p:grpSp>
          <p:nvGrpSpPr>
            <p:cNvPr id="3" name="Group 2"/>
            <p:cNvGrpSpPr/>
            <p:nvPr/>
          </p:nvGrpSpPr>
          <p:grpSpPr>
            <a:xfrm rot="21250462">
              <a:off x="2666122" y="4480511"/>
              <a:ext cx="4870118" cy="1902117"/>
              <a:chOff x="1441906" y="2847582"/>
              <a:chExt cx="4870118" cy="190211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1906" y="2847582"/>
                <a:ext cx="249958" cy="1902117"/>
              </a:xfrm>
              <a:prstGeom prst="rect">
                <a:avLst/>
              </a:prstGeom>
            </p:spPr>
          </p:pic>
          <p:sp>
            <p:nvSpPr>
              <p:cNvPr id="2" name="Isosceles Triangle 1"/>
              <p:cNvSpPr/>
              <p:nvPr/>
            </p:nvSpPr>
            <p:spPr>
              <a:xfrm rot="5400000">
                <a:off x="3163245" y="1430137"/>
                <a:ext cx="1653972" cy="4643586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Isosceles Triangle 27"/>
            <p:cNvSpPr/>
            <p:nvPr/>
          </p:nvSpPr>
          <p:spPr>
            <a:xfrm rot="15761717" flipH="1">
              <a:off x="8920970" y="2524998"/>
              <a:ext cx="1653972" cy="4643586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956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60000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60000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60000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60000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60000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6"/>
          <p:cNvGrpSpPr/>
          <p:nvPr/>
        </p:nvGrpSpPr>
        <p:grpSpPr>
          <a:xfrm rot="-300000">
            <a:off x="10152778" y="3999387"/>
            <a:ext cx="2382" cy="642148"/>
            <a:chOff x="7070742" y="1215216"/>
            <a:chExt cx="2382" cy="642148"/>
          </a:xfrm>
        </p:grpSpPr>
        <p:cxnSp>
          <p:nvCxnSpPr>
            <p:cNvPr id="44" name="Straight Connector 43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9"/>
          <p:cNvGrpSpPr/>
          <p:nvPr/>
        </p:nvGrpSpPr>
        <p:grpSpPr>
          <a:xfrm rot="-300000">
            <a:off x="8851245" y="4110027"/>
            <a:ext cx="2382" cy="642148"/>
            <a:chOff x="7070742" y="1215216"/>
            <a:chExt cx="2382" cy="642148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739338" y="535782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24892" y="535782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S2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524000" y="-24"/>
            <a:ext cx="9144000" cy="785818"/>
          </a:xfrm>
        </p:spPr>
        <p:txBody>
          <a:bodyPr/>
          <a:lstStyle/>
          <a:p>
            <a:r>
              <a:rPr lang="en-GB" b="1" dirty="0" smtClean="0"/>
              <a:t>height scan II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11424" y="1076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r>
              <a:rPr lang="en-GB" b="1" dirty="0" smtClean="0">
                <a:latin typeface="Courier" pitchFamily="49" charset="0"/>
              </a:rPr>
              <a:t>height</a:t>
            </a:r>
            <a:r>
              <a:rPr lang="en-GB" dirty="0" smtClean="0"/>
              <a:t> </a:t>
            </a:r>
            <a:r>
              <a:rPr lang="en-GB" dirty="0"/>
              <a:t>scan </a:t>
            </a:r>
            <a:r>
              <a:rPr lang="en-GB" dirty="0" smtClean="0"/>
              <a:t>with </a:t>
            </a:r>
            <a:r>
              <a:rPr lang="en-GB" b="1" dirty="0">
                <a:latin typeface="Courier" pitchFamily="49" charset="0"/>
              </a:rPr>
              <a:t>theta=</a:t>
            </a:r>
            <a:r>
              <a:rPr lang="en-GB" dirty="0"/>
              <a:t>0.7° </a:t>
            </a:r>
            <a:r>
              <a:rPr lang="en-GB" dirty="0" smtClean="0"/>
              <a:t>and </a:t>
            </a:r>
            <a:r>
              <a:rPr lang="en-GB" b="1" dirty="0" smtClean="0">
                <a:latin typeface="Courier"/>
              </a:rPr>
              <a:t>phi</a:t>
            </a:r>
            <a:r>
              <a:rPr lang="en-GB" dirty="0" smtClean="0"/>
              <a:t>=0.762</a:t>
            </a:r>
            <a:r>
              <a:rPr lang="en-GB" dirty="0"/>
              <a:t>°)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>
                <a:latin typeface="Courier" pitchFamily="49" charset="0"/>
              </a:rPr>
              <a:t>&gt; scan height -1.25 0.75 25 200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38811" y="5357826"/>
            <a:ext cx="131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sample</a:t>
            </a:r>
          </a:p>
        </p:txBody>
      </p:sp>
      <p:pic>
        <p:nvPicPr>
          <p:cNvPr id="103" name="Picture 102" descr="height_035.png"/>
          <p:cNvPicPr>
            <a:picLocks noChangeAspect="1"/>
          </p:cNvPicPr>
          <p:nvPr/>
        </p:nvPicPr>
        <p:blipFill>
          <a:blip r:embed="rId3"/>
          <a:srcRect l="8324" t="10009" r="10309" b="4296"/>
          <a:stretch>
            <a:fillRect/>
          </a:stretch>
        </p:blipFill>
        <p:spPr>
          <a:xfrm>
            <a:off x="6750848" y="1142984"/>
            <a:ext cx="3417118" cy="2500330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3219430" y="4475489"/>
            <a:ext cx="7120808" cy="515622"/>
            <a:chOff x="1695430" y="4475489"/>
            <a:chExt cx="7120808" cy="515622"/>
          </a:xfrm>
        </p:grpSpPr>
        <p:sp>
          <p:nvSpPr>
            <p:cNvPr id="42" name="Rectangle 41"/>
            <p:cNvSpPr/>
            <p:nvPr/>
          </p:nvSpPr>
          <p:spPr>
            <a:xfrm rot="-300000">
              <a:off x="2243942" y="4503526"/>
              <a:ext cx="6572296" cy="1586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695430" y="4475489"/>
              <a:ext cx="4125388" cy="515622"/>
              <a:chOff x="1695430" y="5556584"/>
              <a:chExt cx="4125388" cy="515622"/>
            </a:xfrm>
          </p:grpSpPr>
          <p:sp>
            <p:nvSpPr>
              <p:cNvPr id="52" name="Rectangle 51"/>
              <p:cNvSpPr/>
              <p:nvPr/>
            </p:nvSpPr>
            <p:spPr>
              <a:xfrm rot="300000">
                <a:off x="2071555" y="5556584"/>
                <a:ext cx="3693600" cy="15861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695430" y="5715016"/>
                <a:ext cx="4125388" cy="357190"/>
                <a:chOff x="2304000" y="4500570"/>
                <a:chExt cx="4125388" cy="214314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4572000" y="4500570"/>
                  <a:ext cx="1857388" cy="21431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2304000" y="4500570"/>
                  <a:ext cx="2268000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3920342" y="4486283"/>
            <a:ext cx="6572296" cy="675927"/>
            <a:chOff x="2396342" y="6110659"/>
            <a:chExt cx="6572296" cy="675927"/>
          </a:xfrm>
        </p:grpSpPr>
        <p:sp>
          <p:nvSpPr>
            <p:cNvPr id="63" name="Rectangle 62"/>
            <p:cNvSpPr/>
            <p:nvPr/>
          </p:nvSpPr>
          <p:spPr>
            <a:xfrm rot="21300000">
              <a:off x="2396342" y="6110659"/>
              <a:ext cx="6572296" cy="1586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58667" y="6429396"/>
              <a:ext cx="1857388" cy="35719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570755" y="4500570"/>
            <a:ext cx="6925826" cy="571504"/>
            <a:chOff x="2003892" y="5286388"/>
            <a:chExt cx="6925826" cy="571504"/>
          </a:xfrm>
        </p:grpSpPr>
        <p:sp>
          <p:nvSpPr>
            <p:cNvPr id="59" name="Rectangle 58"/>
            <p:cNvSpPr/>
            <p:nvPr/>
          </p:nvSpPr>
          <p:spPr>
            <a:xfrm rot="300000">
              <a:off x="2003892" y="5410755"/>
              <a:ext cx="3693600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 rot="21300000">
              <a:off x="2357422" y="5286388"/>
              <a:ext cx="6572296" cy="1586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081195" y="5438789"/>
              <a:ext cx="3693600" cy="237838"/>
              <a:chOff x="2357422" y="3857628"/>
              <a:chExt cx="3693600" cy="237838"/>
            </a:xfrm>
          </p:grpSpPr>
          <p:sp>
            <p:nvSpPr>
              <p:cNvPr id="68" name="Rectangle 67"/>
              <p:cNvSpPr/>
              <p:nvPr/>
            </p:nvSpPr>
            <p:spPr>
              <a:xfrm rot="21300000">
                <a:off x="2357422" y="3857628"/>
                <a:ext cx="3693600" cy="7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21300000">
                <a:off x="2372101" y="4009066"/>
                <a:ext cx="1893600" cy="86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3919747" y="5500702"/>
              <a:ext cx="1857388" cy="35719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572382" y="4386331"/>
            <a:ext cx="6828948" cy="533342"/>
            <a:chOff x="2000232" y="3324286"/>
            <a:chExt cx="6828948" cy="533342"/>
          </a:xfrm>
        </p:grpSpPr>
        <p:sp>
          <p:nvSpPr>
            <p:cNvPr id="74" name="Rectangle 73"/>
            <p:cNvSpPr/>
            <p:nvPr/>
          </p:nvSpPr>
          <p:spPr>
            <a:xfrm rot="300000">
              <a:off x="2000232" y="3339053"/>
              <a:ext cx="3693600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 rot="21300000">
              <a:off x="4844380" y="3324286"/>
              <a:ext cx="3984800" cy="158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916087" y="3500438"/>
              <a:ext cx="1857388" cy="35719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781409" y="4448182"/>
            <a:ext cx="6572296" cy="357190"/>
            <a:chOff x="1994640" y="2428868"/>
            <a:chExt cx="6572296" cy="357190"/>
          </a:xfrm>
        </p:grpSpPr>
        <p:sp>
          <p:nvSpPr>
            <p:cNvPr id="94" name="Rectangle 93"/>
            <p:cNvSpPr/>
            <p:nvPr/>
          </p:nvSpPr>
          <p:spPr>
            <a:xfrm rot="21300000">
              <a:off x="1994640" y="2484212"/>
              <a:ext cx="6572296" cy="1586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701773" y="2428868"/>
              <a:ext cx="1857388" cy="35719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  <a:alpha val="33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865900" y="54198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detector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560">
            <a:off x="3475514" y="3391048"/>
            <a:ext cx="249958" cy="1902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820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2387601" y="4202114"/>
            <a:ext cx="3859213" cy="1457325"/>
            <a:chOff x="544" y="2647"/>
            <a:chExt cx="2431" cy="918"/>
          </a:xfrm>
        </p:grpSpPr>
        <p:grpSp>
          <p:nvGrpSpPr>
            <p:cNvPr id="3" name="Group 114"/>
            <p:cNvGrpSpPr>
              <a:grpSpLocks/>
            </p:cNvGrpSpPr>
            <p:nvPr/>
          </p:nvGrpSpPr>
          <p:grpSpPr bwMode="auto">
            <a:xfrm>
              <a:off x="544" y="2647"/>
              <a:ext cx="2431" cy="590"/>
              <a:chOff x="544" y="2647"/>
              <a:chExt cx="2431" cy="590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 flipV="1">
                <a:off x="547" y="3052"/>
                <a:ext cx="2428" cy="185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 flipV="1">
                <a:off x="547" y="2973"/>
                <a:ext cx="2428" cy="79"/>
              </a:xfrm>
              <a:prstGeom prst="rect">
                <a:avLst/>
              </a:prstGeom>
              <a:gradFill rotWithShape="0">
                <a:gsLst>
                  <a:gs pos="0">
                    <a:srgbClr val="C0C0C0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26" name="Rectangle 6"/>
              <p:cNvSpPr>
                <a:spLocks noChangeArrowheads="1"/>
              </p:cNvSpPr>
              <p:nvPr/>
            </p:nvSpPr>
            <p:spPr bwMode="auto">
              <a:xfrm flipV="1">
                <a:off x="544" y="2647"/>
                <a:ext cx="2428" cy="328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 flipV="1">
              <a:off x="544" y="3237"/>
              <a:ext cx="2428" cy="32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9999"/>
                  </a:schemeClr>
                </a:gs>
                <a:gs pos="100000">
                  <a:schemeClr val="accent1">
                    <a:gamma/>
                    <a:tint val="9411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408238" y="3325813"/>
            <a:ext cx="1930400" cy="182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4340225" y="3325813"/>
            <a:ext cx="1930400" cy="182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rot="173" flipH="1">
            <a:off x="4008438" y="2994026"/>
            <a:ext cx="1930400" cy="1820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rot="173" flipH="1">
            <a:off x="3889376" y="2895601"/>
            <a:ext cx="1928813" cy="1820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 rot="19017881">
            <a:off x="3911601" y="3762375"/>
            <a:ext cx="1712913" cy="260350"/>
            <a:chOff x="2426" y="1797"/>
            <a:chExt cx="726" cy="27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426" y="1797"/>
              <a:ext cx="363" cy="272"/>
              <a:chOff x="3016" y="2387"/>
              <a:chExt cx="363" cy="272"/>
            </a:xfrm>
          </p:grpSpPr>
          <p:sp>
            <p:nvSpPr>
              <p:cNvPr id="5134" name="Freeform 14"/>
              <p:cNvSpPr>
                <a:spLocks/>
              </p:cNvSpPr>
              <p:nvPr/>
            </p:nvSpPr>
            <p:spPr bwMode="auto">
              <a:xfrm>
                <a:off x="3016" y="2387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auto">
              <a:xfrm flipV="1">
                <a:off x="3197" y="2523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789" y="1797"/>
              <a:ext cx="363" cy="272"/>
              <a:chOff x="3016" y="2387"/>
              <a:chExt cx="363" cy="272"/>
            </a:xfrm>
          </p:grpSpPr>
          <p:sp>
            <p:nvSpPr>
              <p:cNvPr id="5137" name="Freeform 17"/>
              <p:cNvSpPr>
                <a:spLocks/>
              </p:cNvSpPr>
              <p:nvPr/>
            </p:nvSpPr>
            <p:spPr bwMode="auto">
              <a:xfrm>
                <a:off x="3016" y="2387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auto">
              <a:xfrm flipV="1">
                <a:off x="3197" y="2523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7" name="Group 19"/>
          <p:cNvGrpSpPr>
            <a:grpSpLocks/>
          </p:cNvGrpSpPr>
          <p:nvPr/>
        </p:nvGrpSpPr>
        <p:grpSpPr bwMode="auto">
          <a:xfrm rot="19017881">
            <a:off x="4116388" y="4410075"/>
            <a:ext cx="1714500" cy="260350"/>
            <a:chOff x="2426" y="1797"/>
            <a:chExt cx="726" cy="272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426" y="1797"/>
              <a:ext cx="363" cy="272"/>
              <a:chOff x="3016" y="2387"/>
              <a:chExt cx="363" cy="272"/>
            </a:xfrm>
          </p:grpSpPr>
          <p:sp>
            <p:nvSpPr>
              <p:cNvPr id="5141" name="Freeform 21"/>
              <p:cNvSpPr>
                <a:spLocks/>
              </p:cNvSpPr>
              <p:nvPr/>
            </p:nvSpPr>
            <p:spPr bwMode="auto">
              <a:xfrm>
                <a:off x="3016" y="2387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auto">
              <a:xfrm flipV="1">
                <a:off x="3197" y="2523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2789" y="1797"/>
              <a:ext cx="363" cy="272"/>
              <a:chOff x="3016" y="2387"/>
              <a:chExt cx="363" cy="272"/>
            </a:xfrm>
          </p:grpSpPr>
          <p:sp>
            <p:nvSpPr>
              <p:cNvPr id="5144" name="Freeform 24"/>
              <p:cNvSpPr>
                <a:spLocks/>
              </p:cNvSpPr>
              <p:nvPr/>
            </p:nvSpPr>
            <p:spPr bwMode="auto">
              <a:xfrm>
                <a:off x="3016" y="2387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auto">
              <a:xfrm flipV="1">
                <a:off x="3197" y="2523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146" name="Line 26"/>
          <p:cNvSpPr>
            <a:spLocks noChangeShapeType="1"/>
          </p:cNvSpPr>
          <p:nvPr/>
        </p:nvSpPr>
        <p:spPr bwMode="auto">
          <a:xfrm rot="19008243" flipV="1">
            <a:off x="4827588" y="3575050"/>
            <a:ext cx="0" cy="10731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rot="19008243" flipV="1">
            <a:off x="4924426" y="3408364"/>
            <a:ext cx="9525" cy="7016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rot="19008243">
            <a:off x="4491038" y="3689350"/>
            <a:ext cx="322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 rot="19008243">
            <a:off x="4362451" y="3365500"/>
            <a:ext cx="32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>
                <a:latin typeface="Symbol" pitchFamily="18" charset="2"/>
              </a:rPr>
              <a:t>d</a:t>
            </a:r>
            <a:endParaRPr lang="en-US" sz="1400">
              <a:latin typeface="Symbol" pitchFamily="18" charset="2"/>
            </a:endParaRP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 rot="2582119" flipH="1">
            <a:off x="2208213" y="3816350"/>
            <a:ext cx="1714500" cy="260350"/>
            <a:chOff x="2426" y="1797"/>
            <a:chExt cx="726" cy="272"/>
          </a:xfrm>
        </p:grpSpPr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2426" y="1797"/>
              <a:ext cx="363" cy="272"/>
              <a:chOff x="3016" y="2387"/>
              <a:chExt cx="363" cy="272"/>
            </a:xfrm>
          </p:grpSpPr>
          <p:sp>
            <p:nvSpPr>
              <p:cNvPr id="5152" name="Freeform 32"/>
              <p:cNvSpPr>
                <a:spLocks/>
              </p:cNvSpPr>
              <p:nvPr/>
            </p:nvSpPr>
            <p:spPr bwMode="auto">
              <a:xfrm>
                <a:off x="3016" y="2387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auto">
              <a:xfrm flipV="1">
                <a:off x="3197" y="2523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2789" y="1797"/>
              <a:ext cx="363" cy="272"/>
              <a:chOff x="3016" y="2387"/>
              <a:chExt cx="363" cy="272"/>
            </a:xfrm>
          </p:grpSpPr>
          <p:sp>
            <p:nvSpPr>
              <p:cNvPr id="5155" name="Freeform 35"/>
              <p:cNvSpPr>
                <a:spLocks/>
              </p:cNvSpPr>
              <p:nvPr/>
            </p:nvSpPr>
            <p:spPr bwMode="auto">
              <a:xfrm>
                <a:off x="3016" y="2387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6" name="Freeform 36"/>
              <p:cNvSpPr>
                <a:spLocks/>
              </p:cNvSpPr>
              <p:nvPr/>
            </p:nvSpPr>
            <p:spPr bwMode="auto">
              <a:xfrm flipV="1">
                <a:off x="3197" y="2523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157" name="Text Box 37"/>
          <p:cNvSpPr txBox="1">
            <a:spLocks noChangeArrowheads="1"/>
          </p:cNvSpPr>
          <p:nvPr/>
        </p:nvSpPr>
        <p:spPr bwMode="auto">
          <a:xfrm rot="2521906">
            <a:off x="2417764" y="3132138"/>
            <a:ext cx="1330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/>
              <a:t>neutron ‘wave’</a:t>
            </a:r>
            <a:endParaRPr lang="en-US" sz="1400"/>
          </a:p>
        </p:txBody>
      </p:sp>
      <p:grpSp>
        <p:nvGrpSpPr>
          <p:cNvPr id="13" name="Group 38"/>
          <p:cNvGrpSpPr>
            <a:grpSpLocks/>
          </p:cNvGrpSpPr>
          <p:nvPr/>
        </p:nvGrpSpPr>
        <p:grpSpPr bwMode="auto">
          <a:xfrm rot="13460240">
            <a:off x="6307139" y="2414589"/>
            <a:ext cx="465137" cy="504825"/>
            <a:chOff x="521" y="1797"/>
            <a:chExt cx="726" cy="681"/>
          </a:xfrm>
        </p:grpSpPr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521" y="1797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>
              <a:off x="567" y="1797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>
              <a:off x="1201" y="1797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62" name="Line 42"/>
            <p:cNvSpPr>
              <a:spLocks noChangeShapeType="1"/>
            </p:cNvSpPr>
            <p:nvPr/>
          </p:nvSpPr>
          <p:spPr bwMode="auto">
            <a:xfrm>
              <a:off x="1247" y="1797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>
              <a:off x="521" y="2478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64" name="Line 44"/>
            <p:cNvSpPr>
              <a:spLocks noChangeShapeType="1"/>
            </p:cNvSpPr>
            <p:nvPr/>
          </p:nvSpPr>
          <p:spPr bwMode="auto">
            <a:xfrm>
              <a:off x="567" y="2432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>
              <a:off x="521" y="179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>
              <a:off x="1201" y="179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6851650" y="2276475"/>
            <a:ext cx="1150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latin typeface="Comic Sans MS" pitchFamily="66" charset="0"/>
              </a:rPr>
              <a:t>He detector</a:t>
            </a:r>
            <a:endParaRPr lang="en-US" sz="1400" b="1">
              <a:latin typeface="Comic Sans MS" pitchFamily="66" charset="0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3282951" y="4359276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latin typeface="Symbol" pitchFamily="18" charset="2"/>
              </a:rPr>
              <a:t>q</a:t>
            </a:r>
            <a:endParaRPr lang="en-US">
              <a:latin typeface="Symbol" pitchFamily="18" charset="2"/>
            </a:endParaRPr>
          </a:p>
        </p:txBody>
      </p:sp>
      <p:sp>
        <p:nvSpPr>
          <p:cNvPr id="5169" name="Arc 49"/>
          <p:cNvSpPr>
            <a:spLocks/>
          </p:cNvSpPr>
          <p:nvPr/>
        </p:nvSpPr>
        <p:spPr bwMode="auto">
          <a:xfrm flipH="1">
            <a:off x="3205163" y="4260850"/>
            <a:ext cx="392112" cy="463550"/>
          </a:xfrm>
          <a:custGeom>
            <a:avLst/>
            <a:gdLst>
              <a:gd name="G0" fmla="+- 0 0 0"/>
              <a:gd name="G1" fmla="+- 18015 0 0"/>
              <a:gd name="G2" fmla="+- 21600 0 0"/>
              <a:gd name="T0" fmla="*/ 11917 w 21595"/>
              <a:gd name="T1" fmla="*/ 0 h 18015"/>
              <a:gd name="T2" fmla="*/ 21595 w 21595"/>
              <a:gd name="T3" fmla="*/ 17574 h 18015"/>
              <a:gd name="T4" fmla="*/ 0 w 21595"/>
              <a:gd name="T5" fmla="*/ 18015 h 18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5" h="18015" fill="none" extrusionOk="0">
                <a:moveTo>
                  <a:pt x="11917" y="-1"/>
                </a:moveTo>
                <a:cubicBezTo>
                  <a:pt x="17833" y="3913"/>
                  <a:pt x="21450" y="10482"/>
                  <a:pt x="21595" y="17573"/>
                </a:cubicBezTo>
              </a:path>
              <a:path w="21595" h="18015" stroke="0" extrusionOk="0">
                <a:moveTo>
                  <a:pt x="11917" y="-1"/>
                </a:moveTo>
                <a:cubicBezTo>
                  <a:pt x="17833" y="3913"/>
                  <a:pt x="21450" y="10482"/>
                  <a:pt x="21595" y="17573"/>
                </a:cubicBezTo>
                <a:lnTo>
                  <a:pt x="0" y="180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5087938" y="438626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latin typeface="Symbol" pitchFamily="18" charset="2"/>
              </a:rPr>
              <a:t>q</a:t>
            </a:r>
            <a:endParaRPr lang="en-US">
              <a:latin typeface="Symbol" pitchFamily="18" charset="2"/>
            </a:endParaRPr>
          </a:p>
        </p:txBody>
      </p:sp>
      <p:sp>
        <p:nvSpPr>
          <p:cNvPr id="5171" name="Arc 51"/>
          <p:cNvSpPr>
            <a:spLocks/>
          </p:cNvSpPr>
          <p:nvPr/>
        </p:nvSpPr>
        <p:spPr bwMode="auto">
          <a:xfrm>
            <a:off x="5089526" y="4251326"/>
            <a:ext cx="392113" cy="473075"/>
          </a:xfrm>
          <a:custGeom>
            <a:avLst/>
            <a:gdLst>
              <a:gd name="G0" fmla="+- 0 0 0"/>
              <a:gd name="G1" fmla="+- 18015 0 0"/>
              <a:gd name="G2" fmla="+- 21600 0 0"/>
              <a:gd name="T0" fmla="*/ 11917 w 21595"/>
              <a:gd name="T1" fmla="*/ 0 h 18015"/>
              <a:gd name="T2" fmla="*/ 21595 w 21595"/>
              <a:gd name="T3" fmla="*/ 17574 h 18015"/>
              <a:gd name="T4" fmla="*/ 0 w 21595"/>
              <a:gd name="T5" fmla="*/ 18015 h 18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5" h="18015" fill="none" extrusionOk="0">
                <a:moveTo>
                  <a:pt x="11917" y="-1"/>
                </a:moveTo>
                <a:cubicBezTo>
                  <a:pt x="17833" y="3913"/>
                  <a:pt x="21450" y="10482"/>
                  <a:pt x="21595" y="17573"/>
                </a:cubicBezTo>
              </a:path>
              <a:path w="21595" h="18015" stroke="0" extrusionOk="0">
                <a:moveTo>
                  <a:pt x="11917" y="-1"/>
                </a:moveTo>
                <a:cubicBezTo>
                  <a:pt x="17833" y="3913"/>
                  <a:pt x="21450" y="10482"/>
                  <a:pt x="21595" y="17573"/>
                </a:cubicBezTo>
                <a:lnTo>
                  <a:pt x="0" y="180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72" name="computr1"/>
          <p:cNvSpPr>
            <a:spLocks noEditPoints="1" noChangeArrowheads="1"/>
          </p:cNvSpPr>
          <p:nvPr/>
        </p:nvSpPr>
        <p:spPr bwMode="auto">
          <a:xfrm>
            <a:off x="7967663" y="3500438"/>
            <a:ext cx="1809750" cy="18097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5173" name="AutoShape 53"/>
          <p:cNvCxnSpPr>
            <a:cxnSpLocks noChangeShapeType="1"/>
            <a:stCxn id="5174" idx="1"/>
            <a:endCxn id="5172" idx="12"/>
          </p:cNvCxnSpPr>
          <p:nvPr/>
        </p:nvCxnSpPr>
        <p:spPr bwMode="auto">
          <a:xfrm rot="5400000" flipV="1">
            <a:off x="6050757" y="3132932"/>
            <a:ext cx="2609850" cy="1223963"/>
          </a:xfrm>
          <a:prstGeom prst="curvedConnector4">
            <a:avLst>
              <a:gd name="adj1" fmla="val -8819"/>
              <a:gd name="adj2" fmla="val 4993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174" name="Line 54"/>
          <p:cNvSpPr>
            <a:spLocks noChangeShapeType="1"/>
          </p:cNvSpPr>
          <p:nvPr/>
        </p:nvSpPr>
        <p:spPr bwMode="auto">
          <a:xfrm flipV="1">
            <a:off x="6724650" y="2438400"/>
            <a:ext cx="19050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5175" name="Picture 55" descr="LYS_fit"/>
          <p:cNvPicPr>
            <a:picLocks noChangeAspect="1" noChangeArrowheads="1"/>
          </p:cNvPicPr>
          <p:nvPr/>
        </p:nvPicPr>
        <p:blipFill>
          <a:blip r:embed="rId4"/>
          <a:srcRect l="6909" t="8307" r="8768" b="5296"/>
          <a:stretch>
            <a:fillRect/>
          </a:stretch>
        </p:blipFill>
        <p:spPr bwMode="auto">
          <a:xfrm>
            <a:off x="8364538" y="3648076"/>
            <a:ext cx="1008062" cy="790575"/>
          </a:xfrm>
          <a:prstGeom prst="rect">
            <a:avLst/>
          </a:prstGeom>
          <a:noFill/>
        </p:spPr>
      </p:pic>
      <p:sp>
        <p:nvSpPr>
          <p:cNvPr id="5176" name="Arc 56"/>
          <p:cNvSpPr>
            <a:spLocks/>
          </p:cNvSpPr>
          <p:nvPr/>
        </p:nvSpPr>
        <p:spPr bwMode="auto">
          <a:xfrm rot="12867090" flipV="1">
            <a:off x="5672139" y="2181226"/>
            <a:ext cx="581025" cy="301625"/>
          </a:xfrm>
          <a:custGeom>
            <a:avLst/>
            <a:gdLst>
              <a:gd name="G0" fmla="+- 3537 0 0"/>
              <a:gd name="G1" fmla="+- 21600 0 0"/>
              <a:gd name="G2" fmla="+- 21600 0 0"/>
              <a:gd name="T0" fmla="*/ 0 w 18063"/>
              <a:gd name="T1" fmla="*/ 292 h 21600"/>
              <a:gd name="T2" fmla="*/ 18063 w 18063"/>
              <a:gd name="T3" fmla="*/ 5613 h 21600"/>
              <a:gd name="T4" fmla="*/ 3537 w 180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63" h="21600" fill="none" extrusionOk="0">
                <a:moveTo>
                  <a:pt x="-1" y="291"/>
                </a:moveTo>
                <a:cubicBezTo>
                  <a:pt x="1168" y="97"/>
                  <a:pt x="2351" y="-1"/>
                  <a:pt x="3537" y="0"/>
                </a:cubicBezTo>
                <a:cubicBezTo>
                  <a:pt x="8908" y="0"/>
                  <a:pt x="14087" y="2001"/>
                  <a:pt x="18062" y="5613"/>
                </a:cubicBezTo>
              </a:path>
              <a:path w="18063" h="21600" stroke="0" extrusionOk="0">
                <a:moveTo>
                  <a:pt x="-1" y="291"/>
                </a:moveTo>
                <a:cubicBezTo>
                  <a:pt x="1168" y="97"/>
                  <a:pt x="2351" y="-1"/>
                  <a:pt x="3537" y="0"/>
                </a:cubicBezTo>
                <a:cubicBezTo>
                  <a:pt x="8908" y="0"/>
                  <a:pt x="14087" y="2001"/>
                  <a:pt x="18062" y="5613"/>
                </a:cubicBezTo>
                <a:lnTo>
                  <a:pt x="3537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77" name="Arc 57"/>
          <p:cNvSpPr>
            <a:spLocks/>
          </p:cNvSpPr>
          <p:nvPr/>
        </p:nvSpPr>
        <p:spPr bwMode="auto">
          <a:xfrm rot="13391308" flipH="1" flipV="1">
            <a:off x="6775451" y="3014664"/>
            <a:ext cx="581025" cy="301625"/>
          </a:xfrm>
          <a:custGeom>
            <a:avLst/>
            <a:gdLst>
              <a:gd name="G0" fmla="+- 3537 0 0"/>
              <a:gd name="G1" fmla="+- 21600 0 0"/>
              <a:gd name="G2" fmla="+- 21600 0 0"/>
              <a:gd name="T0" fmla="*/ 0 w 18063"/>
              <a:gd name="T1" fmla="*/ 292 h 21600"/>
              <a:gd name="T2" fmla="*/ 18063 w 18063"/>
              <a:gd name="T3" fmla="*/ 5613 h 21600"/>
              <a:gd name="T4" fmla="*/ 3537 w 180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63" h="21600" fill="none" extrusionOk="0">
                <a:moveTo>
                  <a:pt x="-1" y="291"/>
                </a:moveTo>
                <a:cubicBezTo>
                  <a:pt x="1168" y="97"/>
                  <a:pt x="2351" y="-1"/>
                  <a:pt x="3537" y="0"/>
                </a:cubicBezTo>
                <a:cubicBezTo>
                  <a:pt x="8908" y="0"/>
                  <a:pt x="14087" y="2001"/>
                  <a:pt x="18062" y="5613"/>
                </a:cubicBezTo>
              </a:path>
              <a:path w="18063" h="21600" stroke="0" extrusionOk="0">
                <a:moveTo>
                  <a:pt x="-1" y="291"/>
                </a:moveTo>
                <a:cubicBezTo>
                  <a:pt x="1168" y="97"/>
                  <a:pt x="2351" y="-1"/>
                  <a:pt x="3537" y="0"/>
                </a:cubicBezTo>
                <a:cubicBezTo>
                  <a:pt x="8908" y="0"/>
                  <a:pt x="14087" y="2001"/>
                  <a:pt x="18062" y="5613"/>
                </a:cubicBezTo>
                <a:lnTo>
                  <a:pt x="3537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" name="Group 58"/>
          <p:cNvGrpSpPr>
            <a:grpSpLocks/>
          </p:cNvGrpSpPr>
          <p:nvPr/>
        </p:nvGrpSpPr>
        <p:grpSpPr bwMode="auto">
          <a:xfrm rot="2582119" flipH="1">
            <a:off x="2328863" y="3662363"/>
            <a:ext cx="1714500" cy="260350"/>
            <a:chOff x="2426" y="1797"/>
            <a:chExt cx="726" cy="272"/>
          </a:xfrm>
        </p:grpSpPr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2426" y="1797"/>
              <a:ext cx="363" cy="272"/>
              <a:chOff x="3016" y="2387"/>
              <a:chExt cx="363" cy="272"/>
            </a:xfrm>
          </p:grpSpPr>
          <p:sp>
            <p:nvSpPr>
              <p:cNvPr id="5180" name="Freeform 60"/>
              <p:cNvSpPr>
                <a:spLocks/>
              </p:cNvSpPr>
              <p:nvPr/>
            </p:nvSpPr>
            <p:spPr bwMode="auto">
              <a:xfrm>
                <a:off x="3016" y="2387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1" name="Freeform 61"/>
              <p:cNvSpPr>
                <a:spLocks/>
              </p:cNvSpPr>
              <p:nvPr/>
            </p:nvSpPr>
            <p:spPr bwMode="auto">
              <a:xfrm flipV="1">
                <a:off x="3197" y="2523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2789" y="1797"/>
              <a:ext cx="363" cy="272"/>
              <a:chOff x="3016" y="2387"/>
              <a:chExt cx="363" cy="272"/>
            </a:xfrm>
          </p:grpSpPr>
          <p:sp>
            <p:nvSpPr>
              <p:cNvPr id="5183" name="Freeform 63"/>
              <p:cNvSpPr>
                <a:spLocks/>
              </p:cNvSpPr>
              <p:nvPr/>
            </p:nvSpPr>
            <p:spPr bwMode="auto">
              <a:xfrm>
                <a:off x="3016" y="2387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4" name="Freeform 64"/>
              <p:cNvSpPr>
                <a:spLocks/>
              </p:cNvSpPr>
              <p:nvPr/>
            </p:nvSpPr>
            <p:spPr bwMode="auto">
              <a:xfrm flipV="1">
                <a:off x="3197" y="2523"/>
                <a:ext cx="18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1" y="0"/>
                  </a:cxn>
                  <a:cxn ang="0">
                    <a:pos x="182" y="136"/>
                  </a:cxn>
                </a:cxnLst>
                <a:rect l="0" t="0" r="r" b="b"/>
                <a:pathLst>
                  <a:path w="182" h="136">
                    <a:moveTo>
                      <a:pt x="0" y="136"/>
                    </a:moveTo>
                    <a:cubicBezTo>
                      <a:pt x="30" y="68"/>
                      <a:pt x="61" y="0"/>
                      <a:pt x="91" y="0"/>
                    </a:cubicBezTo>
                    <a:cubicBezTo>
                      <a:pt x="121" y="0"/>
                      <a:pt x="151" y="68"/>
                      <a:pt x="182" y="136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2316164" y="4294189"/>
            <a:ext cx="757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000" b="1">
                <a:latin typeface="Comic Sans MS" pitchFamily="66" charset="0"/>
              </a:rPr>
              <a:t>quartz</a:t>
            </a:r>
            <a:endParaRPr lang="en-US" sz="1000" b="1">
              <a:latin typeface="Comic Sans MS" pitchFamily="66" charset="0"/>
            </a:endParaRP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2316164" y="4652964"/>
            <a:ext cx="757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000" b="1">
                <a:solidFill>
                  <a:schemeClr val="bg1"/>
                </a:solidFill>
                <a:latin typeface="Comic Sans MS" pitchFamily="66" charset="0"/>
              </a:rPr>
              <a:t>Cr</a:t>
            </a:r>
            <a:endParaRPr lang="en-US" sz="1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2316164" y="4857751"/>
            <a:ext cx="757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000" b="1">
                <a:solidFill>
                  <a:srgbClr val="FF4519"/>
                </a:solidFill>
                <a:latin typeface="Comic Sans MS" pitchFamily="66" charset="0"/>
              </a:rPr>
              <a:t>Au</a:t>
            </a:r>
            <a:endParaRPr lang="en-US" sz="1000" b="1">
              <a:solidFill>
                <a:srgbClr val="FF4519"/>
              </a:solidFill>
              <a:latin typeface="Comic Sans MS" pitchFamily="66" charset="0"/>
            </a:endParaRP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2316163" y="5343526"/>
            <a:ext cx="1727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000" b="1">
                <a:latin typeface="Comic Sans MS" pitchFamily="66" charset="0"/>
              </a:rPr>
              <a:t>D</a:t>
            </a:r>
            <a:r>
              <a:rPr lang="en-GB" sz="1000" b="1" baseline="-25000">
                <a:latin typeface="Comic Sans MS" pitchFamily="66" charset="0"/>
              </a:rPr>
              <a:t>2</a:t>
            </a:r>
            <a:r>
              <a:rPr lang="en-GB" sz="1000" b="1">
                <a:latin typeface="Comic Sans MS" pitchFamily="66" charset="0"/>
              </a:rPr>
              <a:t>O/protein solution</a:t>
            </a:r>
            <a:endParaRPr lang="en-US" sz="1000" b="1">
              <a:latin typeface="Comic Sans MS" pitchFamily="66" charset="0"/>
            </a:endParaRP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5734050" y="4381501"/>
            <a:ext cx="7572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000" b="1">
                <a:latin typeface="Comic Sans MS" pitchFamily="66" charset="0"/>
              </a:rPr>
              <a:t>SLD1</a:t>
            </a:r>
            <a:endParaRPr lang="en-US" sz="1000" b="1">
              <a:latin typeface="Comic Sans MS" pitchFamily="66" charset="0"/>
            </a:endParaRP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5160964" y="5289551"/>
            <a:ext cx="10429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000" b="1">
                <a:latin typeface="Comic Sans MS" pitchFamily="66" charset="0"/>
              </a:rPr>
              <a:t>SLD2 &gt; SLD1</a:t>
            </a:r>
            <a:endParaRPr lang="en-US" sz="1000" b="1">
              <a:latin typeface="Comic Sans MS" pitchFamily="66" charset="0"/>
            </a:endParaRPr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2243139" y="950913"/>
            <a:ext cx="65166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>
                <a:latin typeface="Comic Sans MS" pitchFamily="66" charset="0"/>
              </a:rPr>
              <a:t>layers of different </a:t>
            </a:r>
            <a:r>
              <a:rPr lang="en-GB">
                <a:solidFill>
                  <a:schemeClr val="folHlink"/>
                </a:solidFill>
                <a:latin typeface="Comic Sans MS" pitchFamily="66" charset="0"/>
              </a:rPr>
              <a:t>scattering length densities</a:t>
            </a:r>
            <a:r>
              <a:rPr lang="en-GB">
                <a:latin typeface="Comic Sans MS" pitchFamily="66" charset="0"/>
              </a:rPr>
              <a:t> (SLD),</a:t>
            </a:r>
            <a:br>
              <a:rPr lang="en-GB">
                <a:latin typeface="Comic Sans MS" pitchFamily="66" charset="0"/>
              </a:rPr>
            </a:br>
            <a:r>
              <a:rPr lang="en-GB">
                <a:latin typeface="Comic Sans MS" pitchFamily="66" charset="0"/>
              </a:rPr>
              <a:t>i.e. different </a:t>
            </a:r>
            <a:r>
              <a:rPr lang="en-GB">
                <a:solidFill>
                  <a:schemeClr val="folHlink"/>
                </a:solidFill>
                <a:latin typeface="Comic Sans MS" pitchFamily="66" charset="0"/>
              </a:rPr>
              <a:t>‘refractive index’</a:t>
            </a:r>
            <a:r>
              <a:rPr lang="en-GB">
                <a:latin typeface="Comic Sans MS" pitchFamily="66" charset="0"/>
              </a:rPr>
              <a:t> for neutrons</a:t>
            </a:r>
            <a:endParaRPr lang="en-US">
              <a:latin typeface="Comic Sans MS" pitchFamily="66" charset="0"/>
            </a:endParaRPr>
          </a:p>
        </p:txBody>
      </p:sp>
      <p:grpSp>
        <p:nvGrpSpPr>
          <p:cNvPr id="17" name="Group 72"/>
          <p:cNvGrpSpPr>
            <a:grpSpLocks/>
          </p:cNvGrpSpPr>
          <p:nvPr/>
        </p:nvGrpSpPr>
        <p:grpSpPr bwMode="auto">
          <a:xfrm flipV="1">
            <a:off x="6430964" y="4148138"/>
            <a:ext cx="998537" cy="1511300"/>
            <a:chOff x="3091" y="2432"/>
            <a:chExt cx="629" cy="1289"/>
          </a:xfrm>
        </p:grpSpPr>
        <p:sp>
          <p:nvSpPr>
            <p:cNvPr id="5193" name="Line 73"/>
            <p:cNvSpPr>
              <a:spLocks noChangeShapeType="1"/>
            </p:cNvSpPr>
            <p:nvPr/>
          </p:nvSpPr>
          <p:spPr bwMode="auto">
            <a:xfrm>
              <a:off x="3091" y="3721"/>
              <a:ext cx="62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94" name="Line 74"/>
            <p:cNvSpPr>
              <a:spLocks noChangeShapeType="1"/>
            </p:cNvSpPr>
            <p:nvPr/>
          </p:nvSpPr>
          <p:spPr bwMode="auto">
            <a:xfrm flipV="1">
              <a:off x="3091" y="2432"/>
              <a:ext cx="0" cy="128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6383338" y="5395913"/>
            <a:ext cx="3921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rgbClr val="000000"/>
                </a:solidFill>
              </a:rPr>
              <a:t>z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96" name="Text Box 76"/>
          <p:cNvSpPr txBox="1">
            <a:spLocks noChangeArrowheads="1"/>
          </p:cNvSpPr>
          <p:nvPr/>
        </p:nvSpPr>
        <p:spPr bwMode="auto">
          <a:xfrm>
            <a:off x="6824663" y="3879850"/>
            <a:ext cx="71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</a:rPr>
              <a:t>SLD</a:t>
            </a:r>
            <a:endParaRPr lang="en-US" sz="1400" b="1">
              <a:solidFill>
                <a:srgbClr val="000000"/>
              </a:solidFill>
            </a:endParaRPr>
          </a:p>
        </p:txBody>
      </p:sp>
      <p:grpSp>
        <p:nvGrpSpPr>
          <p:cNvPr id="18" name="Group 77"/>
          <p:cNvGrpSpPr>
            <a:grpSpLocks/>
          </p:cNvGrpSpPr>
          <p:nvPr/>
        </p:nvGrpSpPr>
        <p:grpSpPr bwMode="auto">
          <a:xfrm flipV="1">
            <a:off x="6600825" y="4508500"/>
            <a:ext cx="279400" cy="909638"/>
            <a:chOff x="708" y="1982"/>
            <a:chExt cx="312" cy="1539"/>
          </a:xfrm>
        </p:grpSpPr>
        <p:sp>
          <p:nvSpPr>
            <p:cNvPr id="5198" name="Line 78"/>
            <p:cNvSpPr>
              <a:spLocks noChangeShapeType="1"/>
            </p:cNvSpPr>
            <p:nvPr/>
          </p:nvSpPr>
          <p:spPr bwMode="auto">
            <a:xfrm rot="16200000" flipV="1">
              <a:off x="834" y="2151"/>
              <a:ext cx="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9" name="Group 79"/>
            <p:cNvGrpSpPr>
              <a:grpSpLocks/>
            </p:cNvGrpSpPr>
            <p:nvPr/>
          </p:nvGrpSpPr>
          <p:grpSpPr bwMode="auto">
            <a:xfrm>
              <a:off x="708" y="2500"/>
              <a:ext cx="312" cy="1021"/>
              <a:chOff x="708" y="2500"/>
              <a:chExt cx="312" cy="1021"/>
            </a:xfrm>
          </p:grpSpPr>
          <p:sp>
            <p:nvSpPr>
              <p:cNvPr id="5200" name="Line 80"/>
              <p:cNvSpPr>
                <a:spLocks noChangeShapeType="1"/>
              </p:cNvSpPr>
              <p:nvPr/>
            </p:nvSpPr>
            <p:spPr bwMode="auto">
              <a:xfrm rot="16200000" flipV="1">
                <a:off x="762" y="3373"/>
                <a:ext cx="29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/>
            </p:nvSpPr>
            <p:spPr bwMode="auto">
              <a:xfrm rot="16200000" flipV="1">
                <a:off x="674" y="3068"/>
                <a:ext cx="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02" name="Freeform 82"/>
              <p:cNvSpPr>
                <a:spLocks/>
              </p:cNvSpPr>
              <p:nvPr/>
            </p:nvSpPr>
            <p:spPr bwMode="auto">
              <a:xfrm rot="16200000" flipV="1">
                <a:off x="748" y="3061"/>
                <a:ext cx="132" cy="21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31" y="69"/>
                  </a:cxn>
                  <a:cxn ang="0">
                    <a:pos x="256" y="433"/>
                  </a:cxn>
                  <a:cxn ang="0">
                    <a:pos x="443" y="523"/>
                  </a:cxn>
                </a:cxnLst>
                <a:rect l="0" t="0" r="r" b="b"/>
                <a:pathLst>
                  <a:path w="443" h="523">
                    <a:moveTo>
                      <a:pt x="0" y="20"/>
                    </a:moveTo>
                    <a:cubicBezTo>
                      <a:pt x="21" y="28"/>
                      <a:pt x="88" y="0"/>
                      <a:pt x="131" y="69"/>
                    </a:cubicBezTo>
                    <a:cubicBezTo>
                      <a:pt x="174" y="138"/>
                      <a:pt x="204" y="357"/>
                      <a:pt x="256" y="433"/>
                    </a:cubicBezTo>
                    <a:cubicBezTo>
                      <a:pt x="308" y="509"/>
                      <a:pt x="376" y="515"/>
                      <a:pt x="443" y="52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03" name="Freeform 83"/>
              <p:cNvSpPr>
                <a:spLocks/>
              </p:cNvSpPr>
              <p:nvPr/>
            </p:nvSpPr>
            <p:spPr bwMode="auto">
              <a:xfrm rot="16200000" flipH="1" flipV="1">
                <a:off x="782" y="2798"/>
                <a:ext cx="164" cy="31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31" y="69"/>
                  </a:cxn>
                  <a:cxn ang="0">
                    <a:pos x="256" y="433"/>
                  </a:cxn>
                  <a:cxn ang="0">
                    <a:pos x="443" y="523"/>
                  </a:cxn>
                </a:cxnLst>
                <a:rect l="0" t="0" r="r" b="b"/>
                <a:pathLst>
                  <a:path w="443" h="523">
                    <a:moveTo>
                      <a:pt x="0" y="20"/>
                    </a:moveTo>
                    <a:cubicBezTo>
                      <a:pt x="21" y="28"/>
                      <a:pt x="88" y="0"/>
                      <a:pt x="131" y="69"/>
                    </a:cubicBezTo>
                    <a:cubicBezTo>
                      <a:pt x="174" y="138"/>
                      <a:pt x="204" y="357"/>
                      <a:pt x="256" y="433"/>
                    </a:cubicBezTo>
                    <a:cubicBezTo>
                      <a:pt x="308" y="509"/>
                      <a:pt x="376" y="515"/>
                      <a:pt x="443" y="523"/>
                    </a:cubicBezTo>
                  </a:path>
                </a:pathLst>
              </a:custGeom>
              <a:noFill/>
              <a:ln w="3619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04" name="Line 84"/>
              <p:cNvSpPr>
                <a:spLocks noChangeShapeType="1"/>
              </p:cNvSpPr>
              <p:nvPr/>
            </p:nvSpPr>
            <p:spPr bwMode="auto">
              <a:xfrm rot="16200000" flipV="1">
                <a:off x="815" y="2694"/>
                <a:ext cx="38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205" name="Freeform 85"/>
            <p:cNvSpPr>
              <a:spLocks/>
            </p:cNvSpPr>
            <p:nvPr/>
          </p:nvSpPr>
          <p:spPr bwMode="auto">
            <a:xfrm rot="5400000">
              <a:off x="827" y="2340"/>
              <a:ext cx="204" cy="164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56" y="15"/>
                </a:cxn>
                <a:cxn ang="0">
                  <a:pos x="138" y="93"/>
                </a:cxn>
                <a:cxn ang="0">
                  <a:pos x="108" y="161"/>
                </a:cxn>
                <a:cxn ang="0">
                  <a:pos x="81" y="72"/>
                </a:cxn>
                <a:cxn ang="0">
                  <a:pos x="57" y="21"/>
                </a:cxn>
                <a:cxn ang="0">
                  <a:pos x="0" y="9"/>
                </a:cxn>
              </a:cxnLst>
              <a:rect l="0" t="0" r="r" b="b"/>
              <a:pathLst>
                <a:path w="204" h="164">
                  <a:moveTo>
                    <a:pt x="204" y="0"/>
                  </a:moveTo>
                  <a:cubicBezTo>
                    <a:pt x="197" y="2"/>
                    <a:pt x="167" y="0"/>
                    <a:pt x="156" y="15"/>
                  </a:cubicBezTo>
                  <a:cubicBezTo>
                    <a:pt x="145" y="30"/>
                    <a:pt x="146" y="69"/>
                    <a:pt x="138" y="93"/>
                  </a:cubicBezTo>
                  <a:cubicBezTo>
                    <a:pt x="130" y="117"/>
                    <a:pt x="117" y="164"/>
                    <a:pt x="108" y="161"/>
                  </a:cubicBezTo>
                  <a:cubicBezTo>
                    <a:pt x="99" y="158"/>
                    <a:pt x="89" y="95"/>
                    <a:pt x="81" y="72"/>
                  </a:cubicBezTo>
                  <a:cubicBezTo>
                    <a:pt x="73" y="49"/>
                    <a:pt x="70" y="31"/>
                    <a:pt x="57" y="21"/>
                  </a:cubicBezTo>
                  <a:cubicBezTo>
                    <a:pt x="44" y="11"/>
                    <a:pt x="12" y="11"/>
                    <a:pt x="0" y="9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2316164" y="5091113"/>
            <a:ext cx="757237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800" b="1">
                <a:latin typeface="Comic Sans MS" pitchFamily="66" charset="0"/>
              </a:rPr>
              <a:t>SAM</a:t>
            </a:r>
            <a:endParaRPr lang="en-US" sz="800" b="1">
              <a:latin typeface="Comic Sans MS" pitchFamily="66" charset="0"/>
            </a:endParaRPr>
          </a:p>
        </p:txBody>
      </p:sp>
      <p:pic>
        <p:nvPicPr>
          <p:cNvPr id="5207" name="Picture 87" descr="LYS_fit"/>
          <p:cNvPicPr>
            <a:picLocks noChangeAspect="1" noChangeArrowheads="1"/>
          </p:cNvPicPr>
          <p:nvPr/>
        </p:nvPicPr>
        <p:blipFill>
          <a:blip r:embed="rId4"/>
          <a:srcRect l="6909" t="8307" r="8768" b="5296"/>
          <a:stretch>
            <a:fillRect/>
          </a:stretch>
        </p:blipFill>
        <p:spPr bwMode="auto">
          <a:xfrm>
            <a:off x="2146301" y="1557338"/>
            <a:ext cx="5795963" cy="4545012"/>
          </a:xfrm>
          <a:prstGeom prst="rect">
            <a:avLst/>
          </a:prstGeom>
          <a:noFill/>
        </p:spPr>
      </p:pic>
      <p:sp>
        <p:nvSpPr>
          <p:cNvPr id="5208" name="Rectangle 88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36613"/>
          </a:xfrm>
        </p:spPr>
        <p:txBody>
          <a:bodyPr/>
          <a:lstStyle/>
          <a:p>
            <a:r>
              <a:rPr lang="en-GB" b="1" dirty="0"/>
              <a:t>Detection Principle</a:t>
            </a:r>
            <a:endParaRPr lang="en-US" b="1" dirty="0"/>
          </a:p>
        </p:txBody>
      </p:sp>
      <p:sp>
        <p:nvSpPr>
          <p:cNvPr id="5209" name="Line 89"/>
          <p:cNvSpPr>
            <a:spLocks noChangeShapeType="1"/>
          </p:cNvSpPr>
          <p:nvPr/>
        </p:nvSpPr>
        <p:spPr bwMode="auto">
          <a:xfrm flipH="1" flipV="1">
            <a:off x="7824788" y="1700214"/>
            <a:ext cx="1511300" cy="190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5210" name="Line 90"/>
          <p:cNvSpPr>
            <a:spLocks noChangeShapeType="1"/>
          </p:cNvSpPr>
          <p:nvPr/>
        </p:nvSpPr>
        <p:spPr bwMode="auto">
          <a:xfrm flipH="1">
            <a:off x="7751763" y="4437063"/>
            <a:ext cx="165735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auto">
          <a:xfrm>
            <a:off x="3467100" y="2349500"/>
            <a:ext cx="4248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35000"/>
              </a:spcAft>
            </a:pPr>
            <a:r>
              <a:rPr lang="en-GB">
                <a:latin typeface="Lucida Sans" pitchFamily="34" charset="0"/>
              </a:rPr>
              <a:t>	</a:t>
            </a:r>
            <a:r>
              <a:rPr lang="en-GB">
                <a:solidFill>
                  <a:schemeClr val="folHlink"/>
                </a:solidFill>
                <a:latin typeface="Lucida Sans" pitchFamily="34" charset="0"/>
              </a:rPr>
              <a:t>sample parameters: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chemeClr val="folHlink"/>
                </a:solidFill>
                <a:latin typeface="Lucida Sans" pitchFamily="34" charset="0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chemeClr val="folHlink"/>
                </a:solidFill>
                <a:latin typeface="Lucida Sans" pitchFamily="34" charset="0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chemeClr val="folHlink"/>
                </a:solidFill>
                <a:latin typeface="Lucida Sans" pitchFamily="34" charset="0"/>
              </a:rPr>
              <a:t>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>
              <a:latin typeface="Lucida Sans" pitchFamily="34" charset="0"/>
            </a:endParaRPr>
          </a:p>
        </p:txBody>
      </p:sp>
      <p:sp>
        <p:nvSpPr>
          <p:cNvPr id="5212" name="Line 92"/>
          <p:cNvSpPr>
            <a:spLocks noChangeShapeType="1"/>
          </p:cNvSpPr>
          <p:nvPr/>
        </p:nvSpPr>
        <p:spPr bwMode="auto">
          <a:xfrm>
            <a:off x="3935413" y="4040188"/>
            <a:ext cx="349250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20" name="Group 93"/>
          <p:cNvGrpSpPr>
            <a:grpSpLocks/>
          </p:cNvGrpSpPr>
          <p:nvPr/>
        </p:nvGrpSpPr>
        <p:grpSpPr bwMode="auto">
          <a:xfrm>
            <a:off x="3216276" y="3068639"/>
            <a:ext cx="288925" cy="936625"/>
            <a:chOff x="1066" y="1888"/>
            <a:chExt cx="182" cy="590"/>
          </a:xfrm>
        </p:grpSpPr>
        <p:sp>
          <p:nvSpPr>
            <p:cNvPr id="5214" name="Line 94"/>
            <p:cNvSpPr>
              <a:spLocks noChangeShapeType="1"/>
            </p:cNvSpPr>
            <p:nvPr/>
          </p:nvSpPr>
          <p:spPr bwMode="auto">
            <a:xfrm>
              <a:off x="1157" y="1888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215" name="Line 95"/>
            <p:cNvSpPr>
              <a:spLocks noChangeShapeType="1"/>
            </p:cNvSpPr>
            <p:nvPr/>
          </p:nvSpPr>
          <p:spPr bwMode="auto">
            <a:xfrm>
              <a:off x="1066" y="2478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216" name="Line 96"/>
            <p:cNvSpPr>
              <a:spLocks noChangeShapeType="1"/>
            </p:cNvSpPr>
            <p:nvPr/>
          </p:nvSpPr>
          <p:spPr bwMode="auto">
            <a:xfrm>
              <a:off x="1066" y="1888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21" name="Group 97"/>
          <p:cNvGrpSpPr>
            <a:grpSpLocks/>
          </p:cNvGrpSpPr>
          <p:nvPr/>
        </p:nvGrpSpPr>
        <p:grpSpPr bwMode="auto">
          <a:xfrm>
            <a:off x="3179763" y="4184651"/>
            <a:ext cx="1116012" cy="1135063"/>
            <a:chOff x="1043" y="2546"/>
            <a:chExt cx="703" cy="715"/>
          </a:xfrm>
        </p:grpSpPr>
        <p:grpSp>
          <p:nvGrpSpPr>
            <p:cNvPr id="22" name="Group 98"/>
            <p:cNvGrpSpPr>
              <a:grpSpLocks/>
            </p:cNvGrpSpPr>
            <p:nvPr/>
          </p:nvGrpSpPr>
          <p:grpSpPr bwMode="auto">
            <a:xfrm>
              <a:off x="1270" y="2546"/>
              <a:ext cx="204" cy="362"/>
              <a:chOff x="1270" y="2546"/>
              <a:chExt cx="204" cy="362"/>
            </a:xfrm>
          </p:grpSpPr>
          <p:sp>
            <p:nvSpPr>
              <p:cNvPr id="5219" name="Line 99"/>
              <p:cNvSpPr>
                <a:spLocks noChangeShapeType="1"/>
              </p:cNvSpPr>
              <p:nvPr/>
            </p:nvSpPr>
            <p:spPr bwMode="auto">
              <a:xfrm>
                <a:off x="1270" y="2546"/>
                <a:ext cx="0" cy="3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GB"/>
              </a:p>
            </p:txBody>
          </p:sp>
          <p:sp>
            <p:nvSpPr>
              <p:cNvPr id="5220" name="Line 100"/>
              <p:cNvSpPr>
                <a:spLocks noChangeShapeType="1"/>
              </p:cNvSpPr>
              <p:nvPr/>
            </p:nvSpPr>
            <p:spPr bwMode="auto">
              <a:xfrm>
                <a:off x="1474" y="2681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GB"/>
              </a:p>
            </p:txBody>
          </p:sp>
          <p:sp>
            <p:nvSpPr>
              <p:cNvPr id="5221" name="Line 101"/>
              <p:cNvSpPr>
                <a:spLocks noChangeShapeType="1"/>
              </p:cNvSpPr>
              <p:nvPr/>
            </p:nvSpPr>
            <p:spPr bwMode="auto">
              <a:xfrm>
                <a:off x="1270" y="2840"/>
                <a:ext cx="2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/>
              <a:lstStyle/>
              <a:p>
                <a:endParaRPr lang="en-GB"/>
              </a:p>
            </p:txBody>
          </p:sp>
        </p:grpSp>
        <p:sp>
          <p:nvSpPr>
            <p:cNvPr id="5222" name="Text Box 102"/>
            <p:cNvSpPr txBox="1">
              <a:spLocks noChangeArrowheads="1"/>
            </p:cNvSpPr>
            <p:nvPr/>
          </p:nvSpPr>
          <p:spPr bwMode="auto">
            <a:xfrm>
              <a:off x="1043" y="2931"/>
              <a:ext cx="70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sz="1400" b="1">
                  <a:latin typeface="Comic Sans MS" pitchFamily="66" charset="0"/>
                </a:rPr>
                <a:t>Q spacing of fringes</a:t>
              </a:r>
              <a:endParaRPr lang="en-US" sz="1400" b="1">
                <a:latin typeface="Comic Sans MS" pitchFamily="66" charset="0"/>
              </a:endParaRPr>
            </a:p>
          </p:txBody>
        </p:sp>
      </p:grpSp>
      <p:sp>
        <p:nvSpPr>
          <p:cNvPr id="5223" name="Rectangle 103"/>
          <p:cNvSpPr>
            <a:spLocks noChangeArrowheads="1"/>
          </p:cNvSpPr>
          <p:nvPr/>
        </p:nvSpPr>
        <p:spPr bwMode="auto">
          <a:xfrm>
            <a:off x="4483100" y="4903788"/>
            <a:ext cx="1828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>
                <a:solidFill>
                  <a:schemeClr val="folHlink"/>
                </a:solidFill>
                <a:latin typeface="Comic Sans MS" pitchFamily="66" charset="0"/>
              </a:rPr>
              <a:t>layer thicknesses</a:t>
            </a:r>
            <a:endParaRPr lang="en-US" sz="16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5224" name="Rectangle 104"/>
          <p:cNvSpPr>
            <a:spLocks noChangeArrowheads="1"/>
          </p:cNvSpPr>
          <p:nvPr/>
        </p:nvSpPr>
        <p:spPr bwMode="auto">
          <a:xfrm>
            <a:off x="4173968" y="4886278"/>
            <a:ext cx="4138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folHlink"/>
                </a:solidFill>
                <a:latin typeface="Comic Sans MS" pitchFamily="66" charset="0"/>
                <a:sym typeface="WP MathA" pitchFamily="2" charset="2"/>
              </a:rPr>
              <a:t>=&gt;</a:t>
            </a:r>
            <a:endParaRPr lang="en-US" sz="3600" dirty="0">
              <a:solidFill>
                <a:schemeClr val="folHlink"/>
              </a:solidFill>
              <a:latin typeface="Comic Sans MS" pitchFamily="66" charset="0"/>
              <a:sym typeface="WP MathA" pitchFamily="2" charset="2"/>
            </a:endParaRPr>
          </a:p>
        </p:txBody>
      </p:sp>
      <p:sp>
        <p:nvSpPr>
          <p:cNvPr id="5225" name="Rectangle 105"/>
          <p:cNvSpPr>
            <a:spLocks noChangeArrowheads="1"/>
          </p:cNvSpPr>
          <p:nvPr/>
        </p:nvSpPr>
        <p:spPr bwMode="auto">
          <a:xfrm>
            <a:off x="4619626" y="3500438"/>
            <a:ext cx="21939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600">
                <a:solidFill>
                  <a:schemeClr val="folHlink"/>
                </a:solidFill>
                <a:latin typeface="Comic Sans MS" pitchFamily="66" charset="0"/>
              </a:rPr>
              <a:t>interfacial roughness</a:t>
            </a:r>
            <a:endParaRPr lang="en-US" sz="16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5226" name="Line 106"/>
          <p:cNvSpPr>
            <a:spLocks noChangeShapeType="1"/>
          </p:cNvSpPr>
          <p:nvPr/>
        </p:nvSpPr>
        <p:spPr bwMode="auto">
          <a:xfrm flipH="1" flipV="1">
            <a:off x="5664201" y="3859214"/>
            <a:ext cx="3651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227" name="Line 107"/>
          <p:cNvSpPr>
            <a:spLocks noChangeShapeType="1"/>
          </p:cNvSpPr>
          <p:nvPr/>
        </p:nvSpPr>
        <p:spPr bwMode="auto">
          <a:xfrm>
            <a:off x="3432175" y="3571875"/>
            <a:ext cx="1187450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5228" name="Picture 108" descr="neutron_d2o_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2125" y="1160464"/>
            <a:ext cx="1974850" cy="1546225"/>
          </a:xfrm>
          <a:prstGeom prst="rect">
            <a:avLst/>
          </a:prstGeom>
          <a:noFill/>
        </p:spPr>
      </p:pic>
      <p:sp>
        <p:nvSpPr>
          <p:cNvPr id="5229" name="Text Box 109"/>
          <p:cNvSpPr txBox="1">
            <a:spLocks noChangeArrowheads="1"/>
          </p:cNvSpPr>
          <p:nvPr/>
        </p:nvSpPr>
        <p:spPr bwMode="auto">
          <a:xfrm rot="16200000">
            <a:off x="9342438" y="1946275"/>
            <a:ext cx="15113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 b="1">
                <a:solidFill>
                  <a:schemeClr val="folHlink"/>
                </a:solidFill>
                <a:latin typeface="Comic Sans MS" pitchFamily="66" charset="0"/>
              </a:rPr>
              <a:t>courtesy of www.ill.fr</a:t>
            </a:r>
            <a:endParaRPr lang="en-US" sz="900" b="1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5230" name="Line 110"/>
          <p:cNvSpPr>
            <a:spLocks noChangeShapeType="1"/>
          </p:cNvSpPr>
          <p:nvPr/>
        </p:nvSpPr>
        <p:spPr bwMode="auto">
          <a:xfrm>
            <a:off x="3071813" y="1989138"/>
            <a:ext cx="684212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231" name="Rectangle 111"/>
          <p:cNvSpPr>
            <a:spLocks noChangeArrowheads="1"/>
          </p:cNvSpPr>
          <p:nvPr/>
        </p:nvSpPr>
        <p:spPr bwMode="auto">
          <a:xfrm>
            <a:off x="3827463" y="1976438"/>
            <a:ext cx="584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1600">
                <a:solidFill>
                  <a:schemeClr val="folHlink"/>
                </a:solidFill>
                <a:latin typeface="Comic Sans MS" pitchFamily="66" charset="0"/>
              </a:rPr>
              <a:t>SLD</a:t>
            </a:r>
            <a:endParaRPr lang="en-US" sz="1600">
              <a:solidFill>
                <a:schemeClr val="folHlink"/>
              </a:solidFill>
              <a:latin typeface="Comic Sans MS" pitchFamily="66" charset="0"/>
            </a:endParaRPr>
          </a:p>
        </p:txBody>
      </p:sp>
      <p:graphicFrame>
        <p:nvGraphicFramePr>
          <p:cNvPr id="5232" name="Object 112"/>
          <p:cNvGraphicFramePr>
            <a:graphicFrameLocks noGrp="1" noChangeAspect="1"/>
          </p:cNvGraphicFramePr>
          <p:nvPr>
            <p:ph idx="1"/>
          </p:nvPr>
        </p:nvGraphicFramePr>
        <p:xfrm>
          <a:off x="5495926" y="5697538"/>
          <a:ext cx="8874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6" imgW="736560" imgH="393480" progId="Equation.3">
                  <p:embed/>
                </p:oleObj>
              </mc:Choice>
              <mc:Fallback>
                <p:oleObj name="Equation" r:id="rId6" imgW="7365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6" y="5697538"/>
                        <a:ext cx="8874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3" name="Rectangle 113"/>
          <p:cNvSpPr>
            <a:spLocks noChangeArrowheads="1"/>
          </p:cNvSpPr>
          <p:nvPr/>
        </p:nvSpPr>
        <p:spPr bwMode="auto">
          <a:xfrm>
            <a:off x="8075614" y="2600326"/>
            <a:ext cx="21304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sz="1600">
                <a:solidFill>
                  <a:schemeClr val="folHlink"/>
                </a:solidFill>
                <a:latin typeface="Comic Sans MS" pitchFamily="66" charset="0"/>
              </a:rPr>
              <a:t>contrast adjustment</a:t>
            </a:r>
            <a:br>
              <a:rPr lang="en-GB" sz="160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en-GB" sz="1600">
                <a:solidFill>
                  <a:schemeClr val="folHlink"/>
                </a:solidFill>
                <a:latin typeface="Comic Sans MS" pitchFamily="66" charset="0"/>
              </a:rPr>
              <a:t>by deuteration</a:t>
            </a:r>
            <a:endParaRPr lang="en-US" sz="160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3507 0.1032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5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022E-16 L -0.02986 -0.28704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04514 -0.03495 " pathEditMode="relative" rAng="0" ptsTypes="AA">
                                      <p:cBhvr>
                                        <p:cTn id="90" dur="100" fill="hold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9" grpId="0" animBg="1"/>
      <p:bldP spid="5210" grpId="0" animBg="1"/>
      <p:bldP spid="5212" grpId="0" animBg="1"/>
      <p:bldP spid="5223" grpId="0"/>
      <p:bldP spid="5223" grpId="1"/>
      <p:bldP spid="5224" grpId="0"/>
      <p:bldP spid="5225" grpId="0"/>
      <p:bldP spid="5226" grpId="0" animBg="1"/>
      <p:bldP spid="5227" grpId="0" animBg="1"/>
      <p:bldP spid="5229" grpId="0"/>
      <p:bldP spid="5230" grpId="0" animBg="1"/>
      <p:bldP spid="5231" grpId="0"/>
      <p:bldP spid="5231" grpId="1"/>
      <p:bldP spid="52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524000" y="-24"/>
            <a:ext cx="9144000" cy="785818"/>
          </a:xfrm>
        </p:spPr>
        <p:txBody>
          <a:bodyPr/>
          <a:lstStyle/>
          <a:p>
            <a:r>
              <a:rPr lang="en-GB" b="1" dirty="0" smtClean="0"/>
              <a:t>Aligned Sample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 rot="20970736">
            <a:off x="4943872" y="3429000"/>
            <a:ext cx="2304256" cy="2160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endCxn id="4" idx="0"/>
          </p:cNvCxnSpPr>
          <p:nvPr/>
        </p:nvCxnSpPr>
        <p:spPr>
          <a:xfrm flipH="1">
            <a:off x="6096000" y="1916832"/>
            <a:ext cx="4536504" cy="15121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8657" b="17516"/>
          <a:stretch/>
        </p:blipFill>
        <p:spPr>
          <a:xfrm>
            <a:off x="1222322" y="3556361"/>
            <a:ext cx="287274" cy="288032"/>
          </a:xfrm>
          <a:prstGeom prst="rect">
            <a:avLst/>
          </a:prstGeom>
        </p:spPr>
      </p:pic>
      <p:sp>
        <p:nvSpPr>
          <p:cNvPr id="14" name="Arc 13"/>
          <p:cNvSpPr/>
          <p:nvPr/>
        </p:nvSpPr>
        <p:spPr>
          <a:xfrm>
            <a:off x="6888088" y="2996952"/>
            <a:ext cx="216024" cy="720080"/>
          </a:xfrm>
          <a:prstGeom prst="arc">
            <a:avLst>
              <a:gd name="adj1" fmla="val 17406270"/>
              <a:gd name="adj2" fmla="val 191168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559496" y="3429000"/>
            <a:ext cx="4536504" cy="1512168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flipH="1">
            <a:off x="4130964" y="3068960"/>
            <a:ext cx="288032" cy="1116124"/>
          </a:xfrm>
          <a:prstGeom prst="arc">
            <a:avLst>
              <a:gd name="adj1" fmla="val 19413594"/>
              <a:gd name="adj2" fmla="val 457499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096000" y="4077072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16200000" flipH="1">
            <a:off x="7212124" y="3465004"/>
            <a:ext cx="288032" cy="1656184"/>
          </a:xfrm>
          <a:prstGeom prst="arc">
            <a:avLst>
              <a:gd name="adj1" fmla="val 16713409"/>
              <a:gd name="adj2" fmla="val 4919825"/>
            </a:avLst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14664" y="47565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height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55643" y="44871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angle</a:t>
            </a:r>
            <a:endParaRPr lang="en-GB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960096" y="3068960"/>
            <a:ext cx="1080120" cy="152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32618" y="2851756"/>
            <a:ext cx="43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ymbol" panose="05050102010706020507" pitchFamily="18" charset="2"/>
              </a:rPr>
              <a:t>q</a:t>
            </a:r>
            <a:endParaRPr lang="en-GB" b="1" dirty="0">
              <a:latin typeface="Symbol" panose="05050102010706020507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0764" y="3537012"/>
            <a:ext cx="43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ymbol" panose="05050102010706020507" pitchFamily="18" charset="2"/>
              </a:rPr>
              <a:t>2q</a:t>
            </a:r>
            <a:endParaRPr lang="en-GB" b="1" dirty="0">
              <a:latin typeface="Symbol" panose="05050102010706020507" pitchFamily="18" charset="2"/>
            </a:endParaRPr>
          </a:p>
        </p:txBody>
      </p:sp>
      <p:sp>
        <p:nvSpPr>
          <p:cNvPr id="8" name="Flowchart: Or 7"/>
          <p:cNvSpPr/>
          <p:nvPr/>
        </p:nvSpPr>
        <p:spPr>
          <a:xfrm>
            <a:off x="5807761" y="3136912"/>
            <a:ext cx="576064" cy="576064"/>
          </a:xfrm>
          <a:prstGeom prst="flowChartOr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 rot="900000" flipH="1">
            <a:off x="1448543" y="2810862"/>
            <a:ext cx="4536504" cy="15121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1344714" y="-1322907"/>
            <a:ext cx="9503814" cy="9503814"/>
          </a:xfrm>
          <a:prstGeom prst="arc">
            <a:avLst>
              <a:gd name="adj1" fmla="val 10632353"/>
              <a:gd name="adj2" fmla="val 11911235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524000" y="-24"/>
            <a:ext cx="9144000" cy="785818"/>
          </a:xfrm>
        </p:spPr>
        <p:txBody>
          <a:bodyPr/>
          <a:lstStyle/>
          <a:p>
            <a:r>
              <a:rPr lang="en-GB" b="1" dirty="0" smtClean="0"/>
              <a:t>Aligned Sample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4943872" y="3429000"/>
            <a:ext cx="2304256" cy="2160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endCxn id="4" idx="0"/>
          </p:cNvCxnSpPr>
          <p:nvPr/>
        </p:nvCxnSpPr>
        <p:spPr>
          <a:xfrm flipH="1">
            <a:off x="6096000" y="1916832"/>
            <a:ext cx="4536504" cy="15121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8657" b="17516"/>
          <a:stretch/>
        </p:blipFill>
        <p:spPr>
          <a:xfrm>
            <a:off x="1415859" y="1772816"/>
            <a:ext cx="287274" cy="288032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1559496" y="1916832"/>
            <a:ext cx="4536504" cy="15121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888088" y="2996952"/>
            <a:ext cx="216024" cy="720080"/>
          </a:xfrm>
          <a:prstGeom prst="arc">
            <a:avLst>
              <a:gd name="adj1" fmla="val 17406270"/>
              <a:gd name="adj2" fmla="val 20371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559496" y="3429000"/>
            <a:ext cx="4536504" cy="1512168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flipH="1">
            <a:off x="4151784" y="2600908"/>
            <a:ext cx="288032" cy="1656184"/>
          </a:xfrm>
          <a:prstGeom prst="arc">
            <a:avLst>
              <a:gd name="adj1" fmla="val 16713409"/>
              <a:gd name="adj2" fmla="val 491982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096000" y="4077072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16200000" flipH="1">
            <a:off x="7212124" y="3465004"/>
            <a:ext cx="288032" cy="1656184"/>
          </a:xfrm>
          <a:prstGeom prst="arc">
            <a:avLst>
              <a:gd name="adj1" fmla="val 16713409"/>
              <a:gd name="adj2" fmla="val 4919825"/>
            </a:avLst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14664" y="47565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height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55643" y="44871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angle</a:t>
            </a:r>
            <a:endParaRPr lang="en-GB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960096" y="3167680"/>
            <a:ext cx="1080120" cy="152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932618" y="2950476"/>
            <a:ext cx="43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ymbol" panose="05050102010706020507" pitchFamily="18" charset="2"/>
              </a:rPr>
              <a:t>q</a:t>
            </a:r>
            <a:endParaRPr lang="en-GB" b="1" dirty="0">
              <a:latin typeface="Symbol" panose="05050102010706020507" pitchFamily="18" charset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57016" y="3286876"/>
            <a:ext cx="43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ymbol" panose="05050102010706020507" pitchFamily="18" charset="2"/>
              </a:rPr>
              <a:t>2q</a:t>
            </a:r>
            <a:endParaRPr lang="en-GB" b="1" dirty="0">
              <a:latin typeface="Symbol" panose="05050102010706020507" pitchFamily="18" charset="2"/>
            </a:endParaRPr>
          </a:p>
        </p:txBody>
      </p:sp>
      <p:sp>
        <p:nvSpPr>
          <p:cNvPr id="50" name="Flowchart: Or 49"/>
          <p:cNvSpPr/>
          <p:nvPr/>
        </p:nvSpPr>
        <p:spPr>
          <a:xfrm>
            <a:off x="5807761" y="3136912"/>
            <a:ext cx="576064" cy="576064"/>
          </a:xfrm>
          <a:prstGeom prst="flowChartOr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1344714" y="-1322907"/>
            <a:ext cx="9503814" cy="9503814"/>
          </a:xfrm>
          <a:prstGeom prst="arc">
            <a:avLst>
              <a:gd name="adj1" fmla="val 10632353"/>
              <a:gd name="adj2" fmla="val 11911235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524000" y="-24"/>
            <a:ext cx="9144000" cy="785818"/>
          </a:xfrm>
        </p:spPr>
        <p:txBody>
          <a:bodyPr/>
          <a:lstStyle/>
          <a:p>
            <a:r>
              <a:rPr lang="en-GB" b="1" dirty="0" smtClean="0"/>
              <a:t>Misaligned Sample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 rot="20970736">
            <a:off x="4943872" y="3581128"/>
            <a:ext cx="2304256" cy="2160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087888" y="1916832"/>
            <a:ext cx="5544616" cy="18722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698542" y="3063998"/>
            <a:ext cx="432462" cy="1008112"/>
          </a:xfrm>
          <a:prstGeom prst="arc">
            <a:avLst>
              <a:gd name="adj1" fmla="val 17011115"/>
              <a:gd name="adj2" fmla="val 191168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078952" y="3796041"/>
            <a:ext cx="4032448" cy="1368152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flipH="1">
            <a:off x="3935346" y="3429000"/>
            <a:ext cx="288032" cy="924406"/>
          </a:xfrm>
          <a:prstGeom prst="arc">
            <a:avLst>
              <a:gd name="adj1" fmla="val 19413594"/>
              <a:gd name="adj2" fmla="val 40324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096000" y="4077072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16200000" flipH="1">
            <a:off x="7212124" y="3465004"/>
            <a:ext cx="288032" cy="1656184"/>
          </a:xfrm>
          <a:prstGeom prst="arc">
            <a:avLst>
              <a:gd name="adj1" fmla="val 16713409"/>
              <a:gd name="adj2" fmla="val 4919825"/>
            </a:avLst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14664" y="47565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height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55643" y="44871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angle</a:t>
            </a:r>
            <a:endParaRPr lang="en-GB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805711" y="3219221"/>
            <a:ext cx="1080120" cy="152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78233" y="3002017"/>
            <a:ext cx="43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ymbol" panose="05050102010706020507" pitchFamily="18" charset="2"/>
              </a:rPr>
              <a:t>q</a:t>
            </a:r>
            <a:endParaRPr lang="en-GB" b="1" dirty="0">
              <a:latin typeface="Symbol" panose="05050102010706020507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9980" y="3755391"/>
            <a:ext cx="43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ymbol" panose="05050102010706020507" pitchFamily="18" charset="2"/>
              </a:rPr>
              <a:t>2q</a:t>
            </a:r>
            <a:endParaRPr lang="en-GB" b="1" dirty="0">
              <a:latin typeface="Symbol" panose="05050102010706020507" pitchFamily="18" charset="2"/>
            </a:endParaRPr>
          </a:p>
        </p:txBody>
      </p:sp>
      <p:sp>
        <p:nvSpPr>
          <p:cNvPr id="21" name="Flowchart: Or 20"/>
          <p:cNvSpPr/>
          <p:nvPr/>
        </p:nvSpPr>
        <p:spPr>
          <a:xfrm>
            <a:off x="5807761" y="3136912"/>
            <a:ext cx="576064" cy="576064"/>
          </a:xfrm>
          <a:prstGeom prst="flowChartOr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8657" b="17516"/>
          <a:stretch/>
        </p:blipFill>
        <p:spPr>
          <a:xfrm>
            <a:off x="1222322" y="3556361"/>
            <a:ext cx="287274" cy="288032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1415480" y="3712976"/>
            <a:ext cx="3695920" cy="594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>
            <a:off x="1344714" y="-1322907"/>
            <a:ext cx="9503814" cy="9503814"/>
          </a:xfrm>
          <a:prstGeom prst="arc">
            <a:avLst>
              <a:gd name="adj1" fmla="val 10632353"/>
              <a:gd name="adj2" fmla="val 11911235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597918">
            <a:off x="4930693" y="3582660"/>
            <a:ext cx="2304256" cy="2160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63952" y="1916832"/>
            <a:ext cx="4968552" cy="16651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698542" y="3063998"/>
            <a:ext cx="432462" cy="1157090"/>
          </a:xfrm>
          <a:prstGeom prst="arc">
            <a:avLst>
              <a:gd name="adj1" fmla="val 16987948"/>
              <a:gd name="adj2" fmla="val 2091244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628689" y="3578735"/>
            <a:ext cx="4032448" cy="1368152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96000" y="4077072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16200000" flipH="1">
            <a:off x="7212124" y="3465004"/>
            <a:ext cx="288032" cy="1656184"/>
          </a:xfrm>
          <a:prstGeom prst="arc">
            <a:avLst>
              <a:gd name="adj1" fmla="val 16713409"/>
              <a:gd name="adj2" fmla="val 4919825"/>
            </a:avLst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14664" y="47565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height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55643" y="44871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angle</a:t>
            </a:r>
            <a:endParaRPr lang="en-GB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805711" y="3219221"/>
            <a:ext cx="1080120" cy="152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78233" y="3002017"/>
            <a:ext cx="43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ymbol" panose="05050102010706020507" pitchFamily="18" charset="2"/>
              </a:rPr>
              <a:t>q</a:t>
            </a:r>
            <a:endParaRPr lang="en-GB" b="1" dirty="0">
              <a:latin typeface="Symbol" panose="05050102010706020507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9983" y="3424944"/>
            <a:ext cx="43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ymbol" panose="05050102010706020507" pitchFamily="18" charset="2"/>
              </a:rPr>
              <a:t>2q</a:t>
            </a:r>
            <a:endParaRPr lang="en-GB" b="1" dirty="0">
              <a:latin typeface="Symbol" panose="05050102010706020507" pitchFamily="18" charset="2"/>
            </a:endParaRPr>
          </a:p>
        </p:txBody>
      </p:sp>
      <p:sp>
        <p:nvSpPr>
          <p:cNvPr id="21" name="Flowchart: Or 20"/>
          <p:cNvSpPr/>
          <p:nvPr/>
        </p:nvSpPr>
        <p:spPr>
          <a:xfrm>
            <a:off x="5807761" y="3136912"/>
            <a:ext cx="576064" cy="576064"/>
          </a:xfrm>
          <a:prstGeom prst="flowChartOr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487488" y="2132856"/>
            <a:ext cx="4227176" cy="14429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8657" b="17516"/>
          <a:stretch/>
        </p:blipFill>
        <p:spPr>
          <a:xfrm>
            <a:off x="1442238" y="1778678"/>
            <a:ext cx="287274" cy="288032"/>
          </a:xfrm>
          <a:prstGeom prst="rect">
            <a:avLst/>
          </a:prstGeom>
        </p:spPr>
      </p:pic>
      <p:sp>
        <p:nvSpPr>
          <p:cNvPr id="25" name="Arc 24"/>
          <p:cNvSpPr/>
          <p:nvPr/>
        </p:nvSpPr>
        <p:spPr>
          <a:xfrm flipH="1">
            <a:off x="3817379" y="2744924"/>
            <a:ext cx="288032" cy="1656184"/>
          </a:xfrm>
          <a:prstGeom prst="arc">
            <a:avLst>
              <a:gd name="adj1" fmla="val 16713409"/>
              <a:gd name="adj2" fmla="val 491982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itle 39"/>
          <p:cNvSpPr>
            <a:spLocks noGrp="1"/>
          </p:cNvSpPr>
          <p:nvPr>
            <p:ph type="title"/>
          </p:nvPr>
        </p:nvSpPr>
        <p:spPr>
          <a:xfrm>
            <a:off x="1524000" y="-24"/>
            <a:ext cx="9144000" cy="785818"/>
          </a:xfrm>
        </p:spPr>
        <p:txBody>
          <a:bodyPr/>
          <a:lstStyle/>
          <a:p>
            <a:r>
              <a:rPr lang="en-GB" b="1" dirty="0" smtClean="0"/>
              <a:t>Misaligned Sample</a:t>
            </a:r>
            <a:endParaRPr lang="en-GB" b="1" dirty="0"/>
          </a:p>
        </p:txBody>
      </p:sp>
      <p:sp>
        <p:nvSpPr>
          <p:cNvPr id="22" name="Arc 21"/>
          <p:cNvSpPr/>
          <p:nvPr/>
        </p:nvSpPr>
        <p:spPr>
          <a:xfrm>
            <a:off x="1344714" y="-1322907"/>
            <a:ext cx="9503814" cy="9503814"/>
          </a:xfrm>
          <a:prstGeom prst="arc">
            <a:avLst>
              <a:gd name="adj1" fmla="val 10632353"/>
              <a:gd name="adj2" fmla="val 11911235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/>
          <p:nvPr/>
        </p:nvGrpSpPr>
        <p:grpSpPr>
          <a:xfrm rot="-120000">
            <a:off x="10152778" y="4000350"/>
            <a:ext cx="2382" cy="642148"/>
            <a:chOff x="7070742" y="1215216"/>
            <a:chExt cx="2382" cy="642148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49"/>
          <p:cNvGrpSpPr/>
          <p:nvPr/>
        </p:nvGrpSpPr>
        <p:grpSpPr>
          <a:xfrm rot="-120000">
            <a:off x="8851245" y="4053840"/>
            <a:ext cx="2382" cy="642148"/>
            <a:chOff x="7070742" y="1215216"/>
            <a:chExt cx="2382" cy="642148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768338" y="520632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sample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585" y="54170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detector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840172" y="520632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54288" y="520632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S2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524000" y="-24"/>
            <a:ext cx="9144000" cy="785818"/>
          </a:xfrm>
        </p:spPr>
        <p:txBody>
          <a:bodyPr/>
          <a:lstStyle/>
          <a:p>
            <a:r>
              <a:rPr lang="en-GB" b="1" dirty="0" smtClean="0"/>
              <a:t>height scan I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415480" y="107585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initial </a:t>
            </a:r>
            <a:r>
              <a:rPr lang="en-GB" b="1" dirty="0">
                <a:latin typeface="Courier" pitchFamily="49" charset="0"/>
              </a:rPr>
              <a:t>height</a:t>
            </a:r>
            <a:r>
              <a:rPr lang="en-GB" dirty="0"/>
              <a:t> scan to find half-beam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>
                <a:latin typeface="Courier" pitchFamily="49" charset="0"/>
              </a:rPr>
              <a:t>&gt; scan height -</a:t>
            </a:r>
            <a:r>
              <a:rPr lang="en-GB" b="1" dirty="0" smtClean="0">
                <a:latin typeface="Courier" pitchFamily="49" charset="0"/>
              </a:rPr>
              <a:t>1  </a:t>
            </a:r>
            <a:r>
              <a:rPr lang="en-GB" b="1" dirty="0">
                <a:latin typeface="Courier" pitchFamily="49" charset="0"/>
              </a:rPr>
              <a:t>1 16 </a:t>
            </a:r>
            <a:r>
              <a:rPr lang="en-GB" b="1" dirty="0" smtClean="0">
                <a:latin typeface="Courier" pitchFamily="49" charset="0"/>
              </a:rPr>
              <a:t>10</a:t>
            </a:r>
          </a:p>
          <a:p>
            <a:r>
              <a:rPr lang="en-GB" b="1" dirty="0" smtClean="0">
                <a:latin typeface="Courier" pitchFamily="49" charset="0"/>
              </a:rPr>
              <a:t>	&gt; </a:t>
            </a:r>
            <a:r>
              <a:rPr lang="en-GB" b="1" dirty="0">
                <a:latin typeface="Courier" pitchFamily="49" charset="0"/>
              </a:rPr>
              <a:t>scan height </a:t>
            </a:r>
            <a:r>
              <a:rPr lang="en-GB" b="1" dirty="0" smtClean="0">
                <a:latin typeface="Courier" pitchFamily="49" charset="0"/>
              </a:rPr>
              <a:t>6.5 7.5 11 10</a:t>
            </a:r>
            <a:endParaRPr lang="en-GB" b="1" dirty="0">
              <a:latin typeface="Courier" pitchFamily="49" charset="0"/>
            </a:endParaRPr>
          </a:p>
          <a:p>
            <a:endParaRPr lang="en-GB" b="1" dirty="0">
              <a:latin typeface="Courier" pitchFamily="49" charset="0"/>
            </a:endParaRPr>
          </a:p>
        </p:txBody>
      </p:sp>
      <p:sp>
        <p:nvSpPr>
          <p:cNvPr id="46" name="Rectangle 45"/>
          <p:cNvSpPr/>
          <p:nvPr/>
        </p:nvSpPr>
        <p:spPr>
          <a:xfrm rot="-120000">
            <a:off x="3767942" y="4341954"/>
            <a:ext cx="6572296" cy="158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 rot="-120000">
            <a:off x="3696504" y="4572008"/>
            <a:ext cx="4125388" cy="357190"/>
            <a:chOff x="2304000" y="4500570"/>
            <a:chExt cx="4125388" cy="214314"/>
          </a:xfrm>
        </p:grpSpPr>
        <p:sp>
          <p:nvSpPr>
            <p:cNvPr id="17" name="Rectangle 16"/>
            <p:cNvSpPr/>
            <p:nvPr/>
          </p:nvSpPr>
          <p:spPr>
            <a:xfrm>
              <a:off x="4572000" y="4500570"/>
              <a:ext cx="1857388" cy="21431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04000" y="4500570"/>
              <a:ext cx="226800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6" name="Picture 35" descr="height_scan_0.png"/>
          <p:cNvPicPr>
            <a:picLocks noChangeAspect="1"/>
          </p:cNvPicPr>
          <p:nvPr/>
        </p:nvPicPr>
        <p:blipFill>
          <a:blip r:embed="rId3"/>
          <a:srcRect l="9923" t="8570" r="12679" b="2879"/>
          <a:stretch>
            <a:fillRect/>
          </a:stretch>
        </p:blipFill>
        <p:spPr>
          <a:xfrm>
            <a:off x="6310315" y="928670"/>
            <a:ext cx="3505071" cy="278608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575721" y="3503287"/>
            <a:ext cx="199711" cy="1870530"/>
            <a:chOff x="2051720" y="3503287"/>
            <a:chExt cx="199711" cy="1870530"/>
          </a:xfrm>
        </p:grpSpPr>
        <p:sp>
          <p:nvSpPr>
            <p:cNvPr id="6" name="Rectangle 5"/>
            <p:cNvSpPr/>
            <p:nvPr/>
          </p:nvSpPr>
          <p:spPr>
            <a:xfrm rot="-60000">
              <a:off x="2115357" y="3503287"/>
              <a:ext cx="136074" cy="1870530"/>
            </a:xfrm>
            <a:prstGeom prst="rect">
              <a:avLst/>
            </a:prstGeom>
            <a:pattFill prst="dkHorz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" name="Left Bracket 6"/>
            <p:cNvSpPr/>
            <p:nvPr/>
          </p:nvSpPr>
          <p:spPr>
            <a:xfrm>
              <a:off x="2051720" y="4437112"/>
              <a:ext cx="72008" cy="240172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5" y="856366"/>
            <a:ext cx="3773779" cy="283033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776539" y="2034092"/>
            <a:ext cx="1865013" cy="1318801"/>
            <a:chOff x="5244338" y="2038191"/>
            <a:chExt cx="1865013" cy="1318801"/>
          </a:xfrm>
        </p:grpSpPr>
        <p:sp>
          <p:nvSpPr>
            <p:cNvPr id="9" name="TextBox 8"/>
            <p:cNvSpPr txBox="1"/>
            <p:nvPr/>
          </p:nvSpPr>
          <p:spPr>
            <a:xfrm>
              <a:off x="6677303" y="2038191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+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5244338" y="2269023"/>
              <a:ext cx="1631920" cy="135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893327" y="2332802"/>
              <a:ext cx="0" cy="10241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5951984" y="5987411"/>
            <a:ext cx="214398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/>
              <a:t>Set height to 7.08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940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0542E-7 L -3.05556E-6 -0.04582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 rot="21300000">
            <a:off x="3854561" y="4503336"/>
            <a:ext cx="648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 rot="21240000">
            <a:off x="10266258" y="3944366"/>
            <a:ext cx="2382" cy="642148"/>
            <a:chOff x="7070742" y="1215216"/>
            <a:chExt cx="2382" cy="642148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21240000">
            <a:off x="9125262" y="4044784"/>
            <a:ext cx="2382" cy="642148"/>
            <a:chOff x="7070742" y="1215216"/>
            <a:chExt cx="2382" cy="642148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881818" y="49920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sample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5090" y="499201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58256" y="499201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S2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524000" y="-24"/>
            <a:ext cx="9144000" cy="785818"/>
          </a:xfrm>
        </p:spPr>
        <p:txBody>
          <a:bodyPr/>
          <a:lstStyle/>
          <a:p>
            <a:r>
              <a:rPr lang="en-GB" b="1" dirty="0" smtClean="0"/>
              <a:t>phi “shadow” scan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1076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r>
              <a:rPr lang="en-GB" dirty="0" smtClean="0"/>
              <a:t>symmetric </a:t>
            </a:r>
            <a:r>
              <a:rPr lang="en-GB" b="1" dirty="0">
                <a:latin typeface="Courier" pitchFamily="49" charset="0"/>
              </a:rPr>
              <a:t>phi</a:t>
            </a:r>
            <a:r>
              <a:rPr lang="en-GB" dirty="0"/>
              <a:t> scan around   </a:t>
            </a:r>
            <a:r>
              <a:rPr lang="en-GB" b="1" dirty="0">
                <a:latin typeface="Courier" pitchFamily="49" charset="0"/>
              </a:rPr>
              <a:t>phi=</a:t>
            </a:r>
            <a:r>
              <a:rPr lang="en-GB" dirty="0"/>
              <a:t>0° (</a:t>
            </a:r>
            <a:r>
              <a:rPr lang="en-GB" b="1" dirty="0">
                <a:latin typeface="Courier" pitchFamily="49" charset="0"/>
              </a:rPr>
              <a:t>theta=</a:t>
            </a:r>
            <a:r>
              <a:rPr lang="en-GB" dirty="0"/>
              <a:t>0</a:t>
            </a:r>
            <a:r>
              <a:rPr lang="en-GB" dirty="0" smtClean="0"/>
              <a:t>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>
                <a:latin typeface="Courier" pitchFamily="49" charset="0"/>
              </a:rPr>
              <a:t>&gt; scan phi -0.25 0.25 16 100</a:t>
            </a:r>
          </a:p>
        </p:txBody>
      </p:sp>
      <p:sp>
        <p:nvSpPr>
          <p:cNvPr id="54" name="Rectangle 53"/>
          <p:cNvSpPr/>
          <p:nvPr/>
        </p:nvSpPr>
        <p:spPr>
          <a:xfrm rot="-300000">
            <a:off x="3952104" y="4613762"/>
            <a:ext cx="4080328" cy="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 rot="21300000">
            <a:off x="3924928" y="4555477"/>
            <a:ext cx="4478707" cy="11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3721031" y="3750033"/>
            <a:ext cx="199711" cy="1870530"/>
            <a:chOff x="2051720" y="3503287"/>
            <a:chExt cx="199711" cy="1870530"/>
          </a:xfrm>
        </p:grpSpPr>
        <p:sp>
          <p:nvSpPr>
            <p:cNvPr id="33" name="Rectangle 32"/>
            <p:cNvSpPr/>
            <p:nvPr/>
          </p:nvSpPr>
          <p:spPr>
            <a:xfrm rot="-60000">
              <a:off x="2115357" y="3503287"/>
              <a:ext cx="136074" cy="1870530"/>
            </a:xfrm>
            <a:prstGeom prst="rect">
              <a:avLst/>
            </a:prstGeom>
            <a:pattFill prst="dkHorz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Left Bracket 33"/>
            <p:cNvSpPr/>
            <p:nvPr/>
          </p:nvSpPr>
          <p:spPr>
            <a:xfrm>
              <a:off x="2051720" y="4437112"/>
              <a:ext cx="72008" cy="240172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9" name="Rectangle 18"/>
          <p:cNvSpPr/>
          <p:nvPr/>
        </p:nvSpPr>
        <p:spPr>
          <a:xfrm rot="-540000">
            <a:off x="6596066" y="4541665"/>
            <a:ext cx="1857388" cy="2143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3220810" y="5674057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 rot="21300000">
            <a:off x="3854561" y="4503336"/>
            <a:ext cx="648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 rot="21240000">
            <a:off x="10266258" y="3944366"/>
            <a:ext cx="2382" cy="642148"/>
            <a:chOff x="7070742" y="1215216"/>
            <a:chExt cx="2382" cy="642148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21240000">
            <a:off x="9125262" y="4044784"/>
            <a:ext cx="2382" cy="642148"/>
            <a:chOff x="7070742" y="1215216"/>
            <a:chExt cx="2382" cy="642148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881818" y="49920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sample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5090" y="499201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58256" y="499201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S2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524000" y="-24"/>
            <a:ext cx="9144000" cy="785818"/>
          </a:xfrm>
        </p:spPr>
        <p:txBody>
          <a:bodyPr/>
          <a:lstStyle/>
          <a:p>
            <a:r>
              <a:rPr lang="en-GB" b="1" dirty="0" smtClean="0"/>
              <a:t>phi “shadow” scan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1076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r>
              <a:rPr lang="en-GB" dirty="0" smtClean="0"/>
              <a:t>symmetric </a:t>
            </a:r>
            <a:r>
              <a:rPr lang="en-GB" b="1" dirty="0">
                <a:latin typeface="Courier" pitchFamily="49" charset="0"/>
              </a:rPr>
              <a:t>phi</a:t>
            </a:r>
            <a:r>
              <a:rPr lang="en-GB" dirty="0"/>
              <a:t> scan around   </a:t>
            </a:r>
            <a:r>
              <a:rPr lang="en-GB" b="1" dirty="0">
                <a:latin typeface="Courier" pitchFamily="49" charset="0"/>
              </a:rPr>
              <a:t>phi=</a:t>
            </a:r>
            <a:r>
              <a:rPr lang="en-GB" dirty="0"/>
              <a:t>0° (</a:t>
            </a:r>
            <a:r>
              <a:rPr lang="en-GB" b="1" dirty="0">
                <a:latin typeface="Courier" pitchFamily="49" charset="0"/>
              </a:rPr>
              <a:t>theta=0</a:t>
            </a:r>
            <a:r>
              <a:rPr lang="en-GB" b="1" dirty="0" smtClean="0">
                <a:latin typeface="Courier" pitchFamily="49" charset="0"/>
              </a:rPr>
              <a:t>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>
                <a:latin typeface="Courier" pitchFamily="49" charset="0"/>
              </a:rPr>
              <a:t>&gt; scan phi -0.25 0.25 16 100</a:t>
            </a:r>
          </a:p>
        </p:txBody>
      </p:sp>
      <p:sp>
        <p:nvSpPr>
          <p:cNvPr id="54" name="Rectangle 53"/>
          <p:cNvSpPr/>
          <p:nvPr/>
        </p:nvSpPr>
        <p:spPr>
          <a:xfrm rot="-300000">
            <a:off x="3952104" y="4613762"/>
            <a:ext cx="4080328" cy="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3721031" y="3750033"/>
            <a:ext cx="199711" cy="1870530"/>
            <a:chOff x="2051720" y="3503287"/>
            <a:chExt cx="199711" cy="1870530"/>
          </a:xfrm>
        </p:grpSpPr>
        <p:sp>
          <p:nvSpPr>
            <p:cNvPr id="33" name="Rectangle 32"/>
            <p:cNvSpPr/>
            <p:nvPr/>
          </p:nvSpPr>
          <p:spPr>
            <a:xfrm rot="-60000">
              <a:off x="2115357" y="3503287"/>
              <a:ext cx="136074" cy="1870530"/>
            </a:xfrm>
            <a:prstGeom prst="rect">
              <a:avLst/>
            </a:prstGeom>
            <a:pattFill prst="dkHorz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Left Bracket 33"/>
            <p:cNvSpPr/>
            <p:nvPr/>
          </p:nvSpPr>
          <p:spPr>
            <a:xfrm>
              <a:off x="2051720" y="4437112"/>
              <a:ext cx="72008" cy="240172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3" name="Rectangle 52"/>
          <p:cNvSpPr/>
          <p:nvPr/>
        </p:nvSpPr>
        <p:spPr>
          <a:xfrm rot="21300000">
            <a:off x="3924681" y="4635281"/>
            <a:ext cx="454198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rot="-420000">
            <a:off x="6596066" y="4541665"/>
            <a:ext cx="1857388" cy="2143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220810" y="5674057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454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 rot="21300000">
            <a:off x="3854561" y="4503336"/>
            <a:ext cx="648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 rot="21240000">
            <a:off x="10266258" y="3944366"/>
            <a:ext cx="2382" cy="642148"/>
            <a:chOff x="7070742" y="1215216"/>
            <a:chExt cx="2382" cy="642148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21240000">
            <a:off x="9125262" y="4044784"/>
            <a:ext cx="2382" cy="642148"/>
            <a:chOff x="7070742" y="1215216"/>
            <a:chExt cx="2382" cy="642148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6929454" y="1357298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6928660" y="1713694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881818" y="49920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sample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5090" y="499201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58256" y="499201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S2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524000" y="-24"/>
            <a:ext cx="9144000" cy="785818"/>
          </a:xfrm>
        </p:spPr>
        <p:txBody>
          <a:bodyPr/>
          <a:lstStyle/>
          <a:p>
            <a:r>
              <a:rPr lang="en-GB" b="1" dirty="0" smtClean="0"/>
              <a:t>phi “shadow” scan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1076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r>
              <a:rPr lang="en-GB" dirty="0" smtClean="0"/>
              <a:t>symmetric </a:t>
            </a:r>
            <a:r>
              <a:rPr lang="en-GB" b="1" dirty="0">
                <a:latin typeface="Courier" pitchFamily="49" charset="0"/>
              </a:rPr>
              <a:t>phi</a:t>
            </a:r>
            <a:r>
              <a:rPr lang="en-GB" dirty="0"/>
              <a:t> scan around   </a:t>
            </a:r>
            <a:r>
              <a:rPr lang="en-GB" b="1" dirty="0">
                <a:latin typeface="Courier" pitchFamily="49" charset="0"/>
              </a:rPr>
              <a:t>phi=</a:t>
            </a:r>
            <a:r>
              <a:rPr lang="en-GB" dirty="0"/>
              <a:t>0° (</a:t>
            </a:r>
            <a:r>
              <a:rPr lang="en-GB" b="1" dirty="0" smtClean="0">
                <a:latin typeface="Courier" pitchFamily="49" charset="0"/>
              </a:rPr>
              <a:t>theta=0)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>
                <a:latin typeface="Courier" pitchFamily="49" charset="0"/>
              </a:rPr>
              <a:t>&gt; scan phi -0.25 0.25 16 100</a:t>
            </a:r>
          </a:p>
        </p:txBody>
      </p:sp>
      <p:sp>
        <p:nvSpPr>
          <p:cNvPr id="54" name="Rectangle 53"/>
          <p:cNvSpPr/>
          <p:nvPr/>
        </p:nvSpPr>
        <p:spPr>
          <a:xfrm rot="-300000">
            <a:off x="3952104" y="4613762"/>
            <a:ext cx="4080328" cy="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3721031" y="3750033"/>
            <a:ext cx="199711" cy="1870530"/>
            <a:chOff x="2051720" y="3503287"/>
            <a:chExt cx="199711" cy="1870530"/>
          </a:xfrm>
        </p:grpSpPr>
        <p:sp>
          <p:nvSpPr>
            <p:cNvPr id="33" name="Rectangle 32"/>
            <p:cNvSpPr/>
            <p:nvPr/>
          </p:nvSpPr>
          <p:spPr>
            <a:xfrm rot="-60000">
              <a:off x="2115357" y="3503287"/>
              <a:ext cx="136074" cy="1870530"/>
            </a:xfrm>
            <a:prstGeom prst="rect">
              <a:avLst/>
            </a:prstGeom>
            <a:pattFill prst="dkHorz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Left Bracket 33"/>
            <p:cNvSpPr/>
            <p:nvPr/>
          </p:nvSpPr>
          <p:spPr>
            <a:xfrm>
              <a:off x="2051720" y="4437112"/>
              <a:ext cx="72008" cy="240172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3" name="Rectangle 52"/>
          <p:cNvSpPr/>
          <p:nvPr/>
        </p:nvSpPr>
        <p:spPr>
          <a:xfrm rot="21300000">
            <a:off x="3924681" y="4661517"/>
            <a:ext cx="454198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rot="-300000">
            <a:off x="6596066" y="4541665"/>
            <a:ext cx="1857388" cy="21431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220810" y="5674057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13097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10806</TotalTime>
  <Words>408</Words>
  <Application>Microsoft Office PowerPoint</Application>
  <PresentationFormat>Widescreen</PresentationFormat>
  <Paragraphs>125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Comic Sans MS</vt:lpstr>
      <vt:lpstr>Corbel</vt:lpstr>
      <vt:lpstr>Courier</vt:lpstr>
      <vt:lpstr>Lucida Sans</vt:lpstr>
      <vt:lpstr>Symbol</vt:lpstr>
      <vt:lpstr>Wingdings</vt:lpstr>
      <vt:lpstr>WP MathA</vt:lpstr>
      <vt:lpstr>Office Theme</vt:lpstr>
      <vt:lpstr>Parallax</vt:lpstr>
      <vt:lpstr>Equation</vt:lpstr>
      <vt:lpstr>Sample Alignment</vt:lpstr>
      <vt:lpstr>Aligned Sample</vt:lpstr>
      <vt:lpstr>Aligned Sample</vt:lpstr>
      <vt:lpstr>Misaligned Sample</vt:lpstr>
      <vt:lpstr>Misaligned Sample</vt:lpstr>
      <vt:lpstr>height scan I</vt:lpstr>
      <vt:lpstr>phi “shadow” scan</vt:lpstr>
      <vt:lpstr>phi “shadow” scan</vt:lpstr>
      <vt:lpstr>phi “shadow” scan</vt:lpstr>
      <vt:lpstr>phi “shadow” scan</vt:lpstr>
      <vt:lpstr>phi “shadow” scan</vt:lpstr>
      <vt:lpstr>phi (rocking) scan</vt:lpstr>
      <vt:lpstr>theta (detector) scan</vt:lpstr>
      <vt:lpstr>height scan II</vt:lpstr>
      <vt:lpstr>Questions?</vt:lpstr>
      <vt:lpstr>Detection Principle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Maximilian Skoda</dc:creator>
  <cp:lastModifiedBy>Skoda, Maximilian (STFC,RAL,ISIS)</cp:lastModifiedBy>
  <cp:revision>104</cp:revision>
  <dcterms:created xsi:type="dcterms:W3CDTF">2009-02-18T14:44:23Z</dcterms:created>
  <dcterms:modified xsi:type="dcterms:W3CDTF">2021-11-13T17:22:50Z</dcterms:modified>
</cp:coreProperties>
</file>