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5"/>
  </p:notesMasterIdLst>
  <p:sldIdLst>
    <p:sldId id="256" r:id="rId5"/>
    <p:sldId id="264" r:id="rId6"/>
    <p:sldId id="257" r:id="rId7"/>
    <p:sldId id="259" r:id="rId8"/>
    <p:sldId id="258" r:id="rId9"/>
    <p:sldId id="261" r:id="rId10"/>
    <p:sldId id="272" r:id="rId11"/>
    <p:sldId id="273" r:id="rId12"/>
    <p:sldId id="274" r:id="rId13"/>
    <p:sldId id="263" r:id="rId14"/>
    <p:sldId id="267" r:id="rId15"/>
    <p:sldId id="275" r:id="rId16"/>
    <p:sldId id="268" r:id="rId17"/>
    <p:sldId id="276" r:id="rId18"/>
    <p:sldId id="270" r:id="rId19"/>
    <p:sldId id="271" r:id="rId20"/>
    <p:sldId id="277" r:id="rId21"/>
    <p:sldId id="269" r:id="rId22"/>
    <p:sldId id="262" r:id="rId23"/>
    <p:sldId id="279" r:id="rId24"/>
  </p:sldIdLst>
  <p:sldSz cx="12192000" cy="6858000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E5D2925-0D20-97CA-6143-5B0080ED6B80}" name="Hirschfeld, Marin (DLSLtd,RAL,CEO)" initials="MH" userId="S::Marin.Hirschfeld@diamond.ac.uk::fdc9620b-bc95-45d2-9ed4-ccca89dc995b" providerId="AD"/>
  <p188:author id="{C60C8377-C9DB-9567-ECFF-22E8203B800E}" name="Cesmat, Francois (Prium,RAL,CEO)" initials="CF" userId="S::francois.cesmat@diamond.ac.uk::55396621-e195-4c3d-a90a-64591b9f3cba" providerId="AD"/>
  <p188:author id="{9333BE90-A0AE-03FA-28FE-A3F9EFED9A6D}" name="Pallister, Katy (DLSLtd,RAL,CEO)" initials="KP" userId="S::katy.pallister@diamond.ac.uk::f090fab5-fc42-4de6-acd0-9971947153f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D4D2"/>
    <a:srgbClr val="96A4A1"/>
    <a:srgbClr val="90C73E"/>
    <a:srgbClr val="B0008E"/>
    <a:srgbClr val="318CDD"/>
    <a:srgbClr val="C05FEB"/>
    <a:srgbClr val="00AEA9"/>
    <a:srgbClr val="3A5DAB"/>
    <a:srgbClr val="2029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61CB32-438E-4FF6-9BE0-6D6ABAD1F933}" v="341" dt="2026-04-22T20:37:52.5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2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79B71F-70D4-47D1-88C6-E00F8A2913AB}" type="datetimeFigureOut">
              <a:rPr lang="en-GB" smtClean="0"/>
              <a:t>23/04/2026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41545B-7825-4CBC-8B78-35C5E987B7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960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1545B-7825-4CBC-8B78-35C5E987B79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5169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yellow triangle with black background&#10;&#10;AI-generated content may be incorrect.">
            <a:extLst>
              <a:ext uri="{FF2B5EF4-FFF2-40B4-BE49-F238E27FC236}">
                <a16:creationId xmlns:a16="http://schemas.microsoft.com/office/drawing/2014/main" id="{CB9B3FB9-E660-B2D4-F8F2-567E677D5F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34219"/>
          <a:stretch>
            <a:fillRect/>
          </a:stretch>
        </p:blipFill>
        <p:spPr>
          <a:xfrm rot="16200000">
            <a:off x="2438676" y="67716"/>
            <a:ext cx="4351608" cy="92289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9998" y="3482088"/>
            <a:ext cx="7844202" cy="1440000"/>
          </a:xfrm>
        </p:spPr>
        <p:txBody>
          <a:bodyPr anchor="b"/>
          <a:lstStyle>
            <a:lvl1pPr algn="l"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9999" y="4922088"/>
            <a:ext cx="7361600" cy="12600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speaker/date/location</a:t>
            </a:r>
          </a:p>
        </p:txBody>
      </p:sp>
      <p:pic>
        <p:nvPicPr>
          <p:cNvPr id="8" name="Picture 7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2F8A9D49-27ED-CBF2-1046-6C3412777F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14625" y="360001"/>
            <a:ext cx="191737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26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triangle with black background&#10;&#10;AI-generated content may be incorrect.">
            <a:extLst>
              <a:ext uri="{FF2B5EF4-FFF2-40B4-BE49-F238E27FC236}">
                <a16:creationId xmlns:a16="http://schemas.microsoft.com/office/drawing/2014/main" id="{2CE17C5F-F8FB-DEDA-9141-5E2AD4CC78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34219"/>
          <a:stretch>
            <a:fillRect/>
          </a:stretch>
        </p:blipFill>
        <p:spPr>
          <a:xfrm rot="16200000">
            <a:off x="2438675" y="67716"/>
            <a:ext cx="4351609" cy="9228960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1EBF9CB6-D0A4-075B-E2B5-0C37959F1D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9999" y="4922088"/>
            <a:ext cx="7361599" cy="12600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E73E3B8-88D2-7F4F-FA6D-4D854BD76C7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9998" y="3482088"/>
            <a:ext cx="7844201" cy="1440000"/>
          </a:xfrm>
        </p:spPr>
        <p:txBody>
          <a:bodyPr anchor="b"/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1219342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n orange triangle with black background&#10;&#10;AI-generated content may be incorrect.">
            <a:extLst>
              <a:ext uri="{FF2B5EF4-FFF2-40B4-BE49-F238E27FC236}">
                <a16:creationId xmlns:a16="http://schemas.microsoft.com/office/drawing/2014/main" id="{2B08DB38-3D3B-E016-49FB-58111B4530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34219"/>
          <a:stretch>
            <a:fillRect/>
          </a:stretch>
        </p:blipFill>
        <p:spPr>
          <a:xfrm rot="16200000">
            <a:off x="2438674" y="67716"/>
            <a:ext cx="4351609" cy="922896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1C3EF5A5-1118-6988-0C11-70ED3098B4B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9998" y="3482088"/>
            <a:ext cx="7844201" cy="1440000"/>
          </a:xfrm>
        </p:spPr>
        <p:txBody>
          <a:bodyPr anchor="b"/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thanks/ acknowledgments</a:t>
            </a:r>
          </a:p>
        </p:txBody>
      </p:sp>
      <p:pic>
        <p:nvPicPr>
          <p:cNvPr id="4" name="Picture 3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CEC1AB48-FDBA-A757-CF55-7355906651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14625" y="360001"/>
            <a:ext cx="191737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431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yellow and black triangle&#10;&#10;AI-generated content may be incorrect.">
            <a:extLst>
              <a:ext uri="{FF2B5EF4-FFF2-40B4-BE49-F238E27FC236}">
                <a16:creationId xmlns:a16="http://schemas.microsoft.com/office/drawing/2014/main" id="{73AD4CCE-3C7A-2261-6D4A-1B60C12203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27031"/>
          <a:stretch>
            <a:fillRect/>
          </a:stretch>
        </p:blipFill>
        <p:spPr>
          <a:xfrm flipH="1">
            <a:off x="9842427" y="6173127"/>
            <a:ext cx="1711569" cy="6848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999" y="1461157"/>
            <a:ext cx="11483265" cy="46233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5F8B1C8C-9527-A39E-0D49-E8570B88E5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9999" y="6182088"/>
            <a:ext cx="1277339" cy="360000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7E0EEDE-7FF8-733D-5B2E-C8178EB3FD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F127E9B-FAAE-BAB9-F67D-38437CBB1D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212B95-9EC4-9549-A171-044945CECD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319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yellow and black triangle&#10;&#10;AI-generated content may be incorrect.">
            <a:extLst>
              <a:ext uri="{FF2B5EF4-FFF2-40B4-BE49-F238E27FC236}">
                <a16:creationId xmlns:a16="http://schemas.microsoft.com/office/drawing/2014/main" id="{48F29B54-664F-42C1-31FA-0CF1EB7BE2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27031"/>
          <a:stretch>
            <a:fillRect/>
          </a:stretch>
        </p:blipFill>
        <p:spPr>
          <a:xfrm flipH="1">
            <a:off x="9842427" y="6173127"/>
            <a:ext cx="1711569" cy="68487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9999" y="1461157"/>
            <a:ext cx="5659801" cy="46233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461157"/>
            <a:ext cx="5659800" cy="46233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F2A763EB-DE49-0FAD-41CF-6831772B72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9999" y="6182088"/>
            <a:ext cx="1277339" cy="360000"/>
          </a:xfrm>
          <a:prstGeom prst="rect">
            <a:avLst/>
          </a:prstGeom>
        </p:spPr>
      </p:pic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E839D70-1102-5E7A-A191-7663768A33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350890A-5D20-E4DF-BFC5-59FBA9EF46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212B95-9EC4-9549-A171-044945CECD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642729C-D898-579D-6391-A2D850587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063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365125"/>
            <a:ext cx="5659801" cy="1096031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9999" y="1461156"/>
            <a:ext cx="5659801" cy="4623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552983EE-F9A1-33F7-4355-0A742C6685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9999" y="6182088"/>
            <a:ext cx="1277339" cy="360000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F12AF75-F974-6597-A41F-7CC410DF30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08000" y="1"/>
            <a:ext cx="6075181" cy="6578637"/>
          </a:xfrm>
          <a:custGeom>
            <a:avLst/>
            <a:gdLst>
              <a:gd name="connsiteX0" fmla="*/ 0 w 6075181"/>
              <a:gd name="connsiteY0" fmla="*/ 0 h 6578637"/>
              <a:gd name="connsiteX1" fmla="*/ 1012530 w 6075181"/>
              <a:gd name="connsiteY1" fmla="*/ 0 h 6578637"/>
              <a:gd name="connsiteX2" fmla="*/ 6075180 w 6075181"/>
              <a:gd name="connsiteY2" fmla="*/ 1 h 6578637"/>
              <a:gd name="connsiteX3" fmla="*/ 6075181 w 6075181"/>
              <a:gd name="connsiteY3" fmla="*/ 3168184 h 6578637"/>
              <a:gd name="connsiteX4" fmla="*/ 1753467 w 6075181"/>
              <a:gd name="connsiteY4" fmla="*/ 6424829 h 6578637"/>
              <a:gd name="connsiteX5" fmla="*/ 1632031 w 6075181"/>
              <a:gd name="connsiteY5" fmla="*/ 6498499 h 6578637"/>
              <a:gd name="connsiteX6" fmla="*/ 1532801 w 6075181"/>
              <a:gd name="connsiteY6" fmla="*/ 6534135 h 6578637"/>
              <a:gd name="connsiteX7" fmla="*/ 1502866 w 6075181"/>
              <a:gd name="connsiteY7" fmla="*/ 6546823 h 6578637"/>
              <a:gd name="connsiteX8" fmla="*/ 1363671 w 6075181"/>
              <a:gd name="connsiteY8" fmla="*/ 6575090 h 6578637"/>
              <a:gd name="connsiteX9" fmla="*/ 596028 w 6075181"/>
              <a:gd name="connsiteY9" fmla="*/ 5947295 h 6578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75181" h="6578637">
                <a:moveTo>
                  <a:pt x="0" y="0"/>
                </a:moveTo>
                <a:lnTo>
                  <a:pt x="1012530" y="0"/>
                </a:lnTo>
                <a:lnTo>
                  <a:pt x="6075180" y="1"/>
                </a:lnTo>
                <a:lnTo>
                  <a:pt x="6075181" y="3168184"/>
                </a:lnTo>
                <a:lnTo>
                  <a:pt x="1753467" y="6424829"/>
                </a:lnTo>
                <a:cubicBezTo>
                  <a:pt x="1714805" y="6453962"/>
                  <a:pt x="1674108" y="6478488"/>
                  <a:pt x="1632031" y="6498499"/>
                </a:cubicBezTo>
                <a:lnTo>
                  <a:pt x="1532801" y="6534135"/>
                </a:lnTo>
                <a:lnTo>
                  <a:pt x="1502866" y="6546823"/>
                </a:lnTo>
                <a:cubicBezTo>
                  <a:pt x="1458378" y="6560669"/>
                  <a:pt x="1411839" y="6570263"/>
                  <a:pt x="1363671" y="6575090"/>
                </a:cubicBezTo>
                <a:cubicBezTo>
                  <a:pt x="978333" y="6613708"/>
                  <a:pt x="634646" y="6332635"/>
                  <a:pt x="596028" y="5947295"/>
                </a:cubicBezTo>
                <a:close/>
              </a:path>
            </a:pathLst>
          </a:cu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085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yellow and black triangle&#10;&#10;AI-generated content may be incorrect.">
            <a:extLst>
              <a:ext uri="{FF2B5EF4-FFF2-40B4-BE49-F238E27FC236}">
                <a16:creationId xmlns:a16="http://schemas.microsoft.com/office/drawing/2014/main" id="{410D01EA-BDC0-54D1-B0A4-9B9E44525E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34134"/>
          <a:stretch>
            <a:fillRect/>
          </a:stretch>
        </p:blipFill>
        <p:spPr>
          <a:xfrm flipH="1">
            <a:off x="9851954" y="6239802"/>
            <a:ext cx="1711569" cy="6181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43746" y="618040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2B95-9EC4-9549-A171-044945CECD55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8F194068-312C-D5CE-6970-D07E23F6BD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9999" y="6182088"/>
            <a:ext cx="1277339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420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yellow and black triangle&#10;&#10;AI-generated content may be incorrect.">
            <a:extLst>
              <a:ext uri="{FF2B5EF4-FFF2-40B4-BE49-F238E27FC236}">
                <a16:creationId xmlns:a16="http://schemas.microsoft.com/office/drawing/2014/main" id="{EB565940-7AA8-C75F-A351-3442DA3A13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34134"/>
          <a:stretch>
            <a:fillRect/>
          </a:stretch>
        </p:blipFill>
        <p:spPr>
          <a:xfrm flipH="1">
            <a:off x="9851954" y="6239802"/>
            <a:ext cx="1711569" cy="61819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843746" y="618040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2B95-9EC4-9549-A171-044945CECD55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Picture 1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FEF313C2-E614-D0B1-B4B3-F693D6A83E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9999" y="6182088"/>
            <a:ext cx="1277339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40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9999" y="360000"/>
            <a:ext cx="11472001" cy="1101156"/>
          </a:xfrm>
          <a:prstGeom prst="rect">
            <a:avLst/>
          </a:prstGeom>
        </p:spPr>
        <p:txBody>
          <a:bodyPr vert="horz" lIns="0" tIns="36000" rIns="0" bIns="3600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9999" y="1461156"/>
            <a:ext cx="11483265" cy="4715807"/>
          </a:xfrm>
          <a:prstGeom prst="rect">
            <a:avLst/>
          </a:prstGeom>
        </p:spPr>
        <p:txBody>
          <a:bodyPr vert="horz" lIns="0" tIns="36000" rIns="0" bIns="3600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180409"/>
            <a:ext cx="4114800" cy="365125"/>
          </a:xfrm>
          <a:prstGeom prst="rect">
            <a:avLst/>
          </a:prstGeom>
        </p:spPr>
        <p:txBody>
          <a:bodyPr vert="horz" lIns="0" tIns="36000" rIns="0" bIns="36000" rtlCol="0" anchor="b">
            <a:noAutofit/>
          </a:bodyPr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4001" y="6176963"/>
            <a:ext cx="1278000" cy="365125"/>
          </a:xfrm>
          <a:prstGeom prst="rect">
            <a:avLst/>
          </a:prstGeom>
        </p:spPr>
        <p:txBody>
          <a:bodyPr vert="horz" lIns="0" tIns="36000" rIns="0" bIns="36000" rtlCol="0" anchor="b">
            <a:noAutofit/>
          </a:bodyPr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fld id="{35212B95-9EC4-9549-A171-044945CECD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FDA461-78AB-622F-8526-89B8254DDBBD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071237" y="6626860"/>
            <a:ext cx="2081213" cy="16764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1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Classification: Confidential - General</a:t>
            </a:r>
          </a:p>
        </p:txBody>
      </p:sp>
    </p:spTree>
    <p:extLst>
      <p:ext uri="{BB962C8B-B14F-4D97-AF65-F5344CB8AC3E}">
        <p14:creationId xmlns:p14="http://schemas.microsoft.com/office/powerpoint/2010/main" val="178881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6" r:id="rId3"/>
    <p:sldLayoutId id="2147483650" r:id="rId4"/>
    <p:sldLayoutId id="2147483652" r:id="rId5"/>
    <p:sldLayoutId id="2147483657" r:id="rId6"/>
    <p:sldLayoutId id="2147483654" r:id="rId7"/>
    <p:sldLayoutId id="2147483655" r:id="rId8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 Nova Light" panose="020B03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iucr.org/s/issues/2012/03/00/vv5036/index.html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ubs.acs.org/doi/10.1021/acs.langmuir.1c00686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hyperlink" Target="https://pubs.rsc.org/en/content/articlelanding/2012/sm/c2sm07179g" TargetMode="Externa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pubs.acs.org/doi/10.1021/acs.langmuir.1c00686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s://doi.org/10.1016/j.micromeso.2022.112018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micromeso.2022.112018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doi.org/10.1039/d2cp02695c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nanoscience.com/techniques/langmuir-films/" TargetMode="Externa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doi.org/10.1039/d2cp02695c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s://doi.org/10.1016/j.jcis.2023.12.056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jcis.2023.12.056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-ssrl.slac.stanford.edu/conferences/workshops/xrs2016/documents/hgs_sxr2016_sxrd.pdf" TargetMode="External"/><Relationship Id="rId7" Type="http://schemas.openxmlformats.org/officeDocument/2006/relationships/hyperlink" Target="https://www.diamond.ac.uk/Instruments/Structures-and-Surfaces/I07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reflectometry.org/" TargetMode="External"/><Relationship Id="rId5" Type="http://schemas.openxmlformats.org/officeDocument/2006/relationships/hyperlink" Target="https://neutrons.ornl.gov/sites/default/files/beamline_04A_xray_neutron_reflectivity_tutorial.pdf" TargetMode="External"/><Relationship Id="rId4" Type="http://schemas.openxmlformats.org/officeDocument/2006/relationships/hyperlink" Target="https://www.psi.ch/sites/default/files/import/sinq/amor/ManualsEN/Zuoz2006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journals.iucr.org/s/issues/2016/05/00/vv5140/index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D413578-D9BC-0C91-4F61-96CE45ECE269}"/>
              </a:ext>
            </a:extLst>
          </p:cNvPr>
          <p:cNvSpPr txBox="1">
            <a:spLocks/>
          </p:cNvSpPr>
          <p:nvPr/>
        </p:nvSpPr>
        <p:spPr>
          <a:xfrm>
            <a:off x="360000" y="3481920"/>
            <a:ext cx="7843679" cy="1439639"/>
          </a:xfrm>
          <a:prstGeom prst="rect">
            <a:avLst/>
          </a:prstGeom>
        </p:spPr>
        <p:txBody>
          <a:bodyPr vert="horz" lIns="0" tIns="36000" rIns="0" bIns="3600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0">
                <a:solidFill>
                  <a:srgbClr val="000000"/>
                </a:solidFill>
              </a:rPr>
              <a:t>X-ray Reflectometry - all you need to know</a:t>
            </a:r>
            <a:br>
              <a:rPr lang="en-US" sz="2800" b="0">
                <a:solidFill>
                  <a:srgbClr val="000000"/>
                </a:solidFill>
              </a:rPr>
            </a:br>
            <a:r>
              <a:rPr lang="en-US" sz="2800" b="0">
                <a:solidFill>
                  <a:srgbClr val="000000"/>
                </a:solidFill>
              </a:rPr>
              <a:t>(at least for now)</a:t>
            </a:r>
            <a:endParaRPr lang="en-US" sz="2800" b="0" dirty="0">
              <a:solidFill>
                <a:srgbClr val="000000"/>
              </a:solidFill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E368D48-B87A-2A22-5606-7E00E472163A}"/>
              </a:ext>
            </a:extLst>
          </p:cNvPr>
          <p:cNvSpPr txBox="1">
            <a:spLocks/>
          </p:cNvSpPr>
          <p:nvPr/>
        </p:nvSpPr>
        <p:spPr>
          <a:xfrm>
            <a:off x="360000" y="4921920"/>
            <a:ext cx="7361279" cy="1259639"/>
          </a:xfrm>
          <a:prstGeom prst="rect">
            <a:avLst/>
          </a:prstGeom>
        </p:spPr>
        <p:txBody>
          <a:bodyPr vert="horz" wrap="square" lIns="0" tIns="36000" rIns="0" bIns="3600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 Nova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hangingPunct="0">
              <a:buNone/>
            </a:pPr>
            <a:r>
              <a:rPr lang="en-GB" sz="2400" dirty="0">
                <a:latin typeface="Liberation Sans" pitchFamily="18"/>
              </a:rPr>
              <a:t>Philip Mousley</a:t>
            </a:r>
          </a:p>
          <a:p>
            <a:pPr marL="0" indent="0" hangingPunct="0">
              <a:buNone/>
            </a:pPr>
            <a:r>
              <a:rPr lang="en-GB" sz="2000" dirty="0">
                <a:latin typeface="Liberation Sans" pitchFamily="18"/>
              </a:rPr>
              <a:t>Data analysis scientist:  surfaces and structures beamlines</a:t>
            </a:r>
          </a:p>
          <a:p>
            <a:pPr marL="0" indent="0" hangingPunct="0">
              <a:buNone/>
            </a:pPr>
            <a:r>
              <a:rPr lang="en-GB" sz="2000" dirty="0">
                <a:latin typeface="Liberation Sans" pitchFamily="18"/>
              </a:rPr>
              <a:t>(I05, </a:t>
            </a:r>
            <a:r>
              <a:rPr lang="en-GB" sz="2800" b="1" dirty="0">
                <a:latin typeface="Liberation Sans" pitchFamily="18"/>
              </a:rPr>
              <a:t>I07</a:t>
            </a:r>
            <a:r>
              <a:rPr lang="en-GB" sz="2000" dirty="0">
                <a:latin typeface="Liberation Sans" pitchFamily="18"/>
              </a:rPr>
              <a:t>, B07, I09)</a:t>
            </a:r>
          </a:p>
        </p:txBody>
      </p:sp>
    </p:spTree>
    <p:extLst>
      <p:ext uri="{BB962C8B-B14F-4D97-AF65-F5344CB8AC3E}">
        <p14:creationId xmlns:p14="http://schemas.microsoft.com/office/powerpoint/2010/main" val="3716299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4D711C-ACE9-08D8-8654-0A8FFED157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436E37-9338-A424-97AC-8BE1E42C6B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212B95-9EC4-9549-A171-044945CECD5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17EED44-5813-3323-79B8-432D8A0A7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360000"/>
            <a:ext cx="11472001" cy="1101156"/>
          </a:xfrm>
        </p:spPr>
        <p:txBody>
          <a:bodyPr/>
          <a:lstStyle/>
          <a:p>
            <a:r>
              <a:rPr lang="en-GB" dirty="0"/>
              <a:t>Diamond I07 beamline</a:t>
            </a:r>
            <a:br>
              <a:rPr lang="en-GB" dirty="0"/>
            </a:br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F72829A-C336-F438-17B1-62B16D067A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199"/>
          <a:stretch>
            <a:fillRect/>
          </a:stretch>
        </p:blipFill>
        <p:spPr bwMode="auto">
          <a:xfrm>
            <a:off x="4701125" y="2185227"/>
            <a:ext cx="3740914" cy="2349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2F09269-32F0-6144-7519-E0AFB756CD8D}"/>
              </a:ext>
            </a:extLst>
          </p:cNvPr>
          <p:cNvSpPr txBox="1"/>
          <p:nvPr/>
        </p:nvSpPr>
        <p:spPr>
          <a:xfrm>
            <a:off x="551408" y="1252017"/>
            <a:ext cx="71119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hlinkClick r:id="rId3"/>
              </a:rPr>
              <a:t>https://journals.iucr.org/s/issues/2012/03/00/vv5036/index.html</a:t>
            </a:r>
            <a:r>
              <a:rPr lang="en-GB" sz="1200" dirty="0"/>
              <a:t> </a:t>
            </a:r>
          </a:p>
        </p:txBody>
      </p:sp>
      <p:pic>
        <p:nvPicPr>
          <p:cNvPr id="13" name="Picture 12" descr="A diagram of a diagram&#10;&#10;AI-generated content may be incorrect.">
            <a:extLst>
              <a:ext uri="{FF2B5EF4-FFF2-40B4-BE49-F238E27FC236}">
                <a16:creationId xmlns:a16="http://schemas.microsoft.com/office/drawing/2014/main" id="{AEB5CE50-C6EB-3AED-56E7-BE6C677169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5624" y="4653774"/>
            <a:ext cx="5703169" cy="2054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B65E366-E541-8F6E-7B85-454864E6AE48}"/>
              </a:ext>
            </a:extLst>
          </p:cNvPr>
          <p:cNvSpPr txBox="1"/>
          <p:nvPr/>
        </p:nvSpPr>
        <p:spPr>
          <a:xfrm>
            <a:off x="566057" y="1008119"/>
            <a:ext cx="3313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Double crystal deflector (DCD)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787537-2CC8-C883-505E-CD31B2BD53EB}"/>
              </a:ext>
            </a:extLst>
          </p:cNvPr>
          <p:cNvSpPr txBox="1"/>
          <p:nvPr/>
        </p:nvSpPr>
        <p:spPr>
          <a:xfrm>
            <a:off x="5017387" y="1671445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/>
              <a:t>liquid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C281F4-D4D1-B813-AC1B-F5B204CBFD4E}"/>
              </a:ext>
            </a:extLst>
          </p:cNvPr>
          <p:cNvSpPr txBox="1"/>
          <p:nvPr/>
        </p:nvSpPr>
        <p:spPr>
          <a:xfrm>
            <a:off x="248812" y="1670865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/>
              <a:t>solid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601A0B6-5454-7A45-5FB1-0E847D73DBF4}"/>
              </a:ext>
            </a:extLst>
          </p:cNvPr>
          <p:cNvGrpSpPr/>
          <p:nvPr/>
        </p:nvGrpSpPr>
        <p:grpSpPr>
          <a:xfrm>
            <a:off x="1284513" y="3724275"/>
            <a:ext cx="2300515" cy="238748"/>
            <a:chOff x="7714342" y="2728686"/>
            <a:chExt cx="2300515" cy="23874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A4864C2-101F-C1B5-0026-A468A8C7139A}"/>
                </a:ext>
              </a:extLst>
            </p:cNvPr>
            <p:cNvSpPr/>
            <p:nvPr/>
          </p:nvSpPr>
          <p:spPr>
            <a:xfrm rot="622532">
              <a:off x="7714342" y="2764234"/>
              <a:ext cx="1146629" cy="2032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35A8735B-3D9D-6DF8-8D3D-50D2341EDBF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87657" y="2728686"/>
              <a:ext cx="1727200" cy="68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74B1DDB-2193-CF14-C5D5-AD6EFE626FD4}"/>
              </a:ext>
            </a:extLst>
          </p:cNvPr>
          <p:cNvCxnSpPr>
            <a:cxnSpLocks/>
            <a:stCxn id="17" idx="0"/>
          </p:cNvCxnSpPr>
          <p:nvPr/>
        </p:nvCxnSpPr>
        <p:spPr>
          <a:xfrm flipH="1" flipV="1">
            <a:off x="566057" y="3100160"/>
            <a:ext cx="1310069" cy="6613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26076739-6CE0-9871-4EE9-269949193F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4593" y="0"/>
            <a:ext cx="4099616" cy="2049805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1B28E901-1336-DF45-57F3-FBF65F6BAC90}"/>
              </a:ext>
            </a:extLst>
          </p:cNvPr>
          <p:cNvSpPr/>
          <p:nvPr/>
        </p:nvSpPr>
        <p:spPr>
          <a:xfrm>
            <a:off x="9189914" y="149711"/>
            <a:ext cx="1168879" cy="4031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4" name="Picture 2">
            <a:extLst>
              <a:ext uri="{FF2B5EF4-FFF2-40B4-BE49-F238E27FC236}">
                <a16:creationId xmlns:a16="http://schemas.microsoft.com/office/drawing/2014/main" id="{A19041D0-335B-CC34-6E66-DA78D3F0A4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44"/>
          <a:stretch>
            <a:fillRect/>
          </a:stretch>
        </p:blipFill>
        <p:spPr bwMode="auto">
          <a:xfrm>
            <a:off x="8091086" y="2117367"/>
            <a:ext cx="3740914" cy="225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" name="TextBox 1026">
            <a:extLst>
              <a:ext uri="{FF2B5EF4-FFF2-40B4-BE49-F238E27FC236}">
                <a16:creationId xmlns:a16="http://schemas.microsoft.com/office/drawing/2014/main" id="{B9569650-ACCE-4448-C22A-E6DED3E11FC8}"/>
              </a:ext>
            </a:extLst>
          </p:cNvPr>
          <p:cNvSpPr txBox="1"/>
          <p:nvPr/>
        </p:nvSpPr>
        <p:spPr>
          <a:xfrm>
            <a:off x="3223471" y="3429000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X-ray</a:t>
            </a:r>
          </a:p>
        </p:txBody>
      </p:sp>
      <p:sp>
        <p:nvSpPr>
          <p:cNvPr id="1028" name="TextBox 1027">
            <a:extLst>
              <a:ext uri="{FF2B5EF4-FFF2-40B4-BE49-F238E27FC236}">
                <a16:creationId xmlns:a16="http://schemas.microsoft.com/office/drawing/2014/main" id="{75C9A80B-ECF7-AA51-F622-5F2F99CF7709}"/>
              </a:ext>
            </a:extLst>
          </p:cNvPr>
          <p:cNvSpPr txBox="1"/>
          <p:nvPr/>
        </p:nvSpPr>
        <p:spPr>
          <a:xfrm rot="18294867">
            <a:off x="-46801" y="2763929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Detector</a:t>
            </a:r>
          </a:p>
        </p:txBody>
      </p:sp>
      <p:cxnSp>
        <p:nvCxnSpPr>
          <p:cNvPr id="1030" name="Straight Connector 1029">
            <a:extLst>
              <a:ext uri="{FF2B5EF4-FFF2-40B4-BE49-F238E27FC236}">
                <a16:creationId xmlns:a16="http://schemas.microsoft.com/office/drawing/2014/main" id="{028BDC07-5357-7B1E-0DBD-3FE5C4F41412}"/>
              </a:ext>
            </a:extLst>
          </p:cNvPr>
          <p:cNvCxnSpPr/>
          <p:nvPr/>
        </p:nvCxnSpPr>
        <p:spPr>
          <a:xfrm>
            <a:off x="4238625" y="2040197"/>
            <a:ext cx="0" cy="41367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076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800C2C-E930-AE42-5CA1-8B7A111700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BA136-58A8-D603-491A-65FFDB012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2021 - Gubala et al </a:t>
            </a:r>
            <a:br>
              <a:rPr lang="en-GB" dirty="0"/>
            </a:br>
            <a:r>
              <a:rPr lang="en-GB" sz="2000" dirty="0"/>
              <a:t>Structure, Nanomechanical Properties, and Wettability of Organized </a:t>
            </a:r>
            <a:r>
              <a:rPr lang="en-GB" sz="2000" dirty="0" err="1"/>
              <a:t>Erucamide</a:t>
            </a:r>
            <a:r>
              <a:rPr lang="en-GB" sz="2000" dirty="0"/>
              <a:t> Layers on a Polypropylene Surface</a:t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F2B78D-74C6-9FE5-B40D-DD2D0F1622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212B95-9EC4-9549-A171-044945CECD5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AutoShape 4" descr="Figure 1">
            <a:extLst>
              <a:ext uri="{FF2B5EF4-FFF2-40B4-BE49-F238E27FC236}">
                <a16:creationId xmlns:a16="http://schemas.microsoft.com/office/drawing/2014/main" id="{3B589B52-9C4F-FE45-8675-7FB056AC5AD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DF72D2-1D9E-35F7-1BCB-74E63C1D5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128" y="1805022"/>
            <a:ext cx="4899742" cy="140555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BE7438B-C1B9-FE9C-862D-B8E1A28C54EE}"/>
              </a:ext>
            </a:extLst>
          </p:cNvPr>
          <p:cNvSpPr txBox="1"/>
          <p:nvPr/>
        </p:nvSpPr>
        <p:spPr>
          <a:xfrm>
            <a:off x="171451" y="3429000"/>
            <a:ext cx="60769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Aim</a:t>
            </a:r>
            <a:r>
              <a:rPr lang="en-GB" dirty="0"/>
              <a:t>: investigate </a:t>
            </a:r>
            <a:r>
              <a:rPr lang="en-GB" dirty="0" err="1"/>
              <a:t>erucamide</a:t>
            </a:r>
            <a:r>
              <a:rPr lang="en-GB" dirty="0"/>
              <a:t> thin films prepared via spin casting from its nonaqueous solution on more </a:t>
            </a:r>
            <a:r>
              <a:rPr lang="en-GB" i="1" dirty="0"/>
              <a:t>hydrophobic</a:t>
            </a:r>
            <a:r>
              <a:rPr lang="en-GB" dirty="0"/>
              <a:t> polypropylene-coated silica</a:t>
            </a:r>
          </a:p>
          <a:p>
            <a:endParaRPr lang="en-GB" dirty="0"/>
          </a:p>
          <a:p>
            <a:r>
              <a:rPr lang="en-GB" dirty="0"/>
              <a:t>Interested in the structure, molecular orientation, and nanomechanical properties of the </a:t>
            </a:r>
            <a:r>
              <a:rPr lang="en-GB" dirty="0" err="1"/>
              <a:t>erucamide</a:t>
            </a:r>
            <a:r>
              <a:rPr lang="en-GB" dirty="0"/>
              <a:t> multilayers</a:t>
            </a:r>
          </a:p>
          <a:p>
            <a:endParaRPr lang="en-GB" dirty="0"/>
          </a:p>
          <a:p>
            <a:r>
              <a:rPr lang="en-GB" b="1" dirty="0"/>
              <a:t>Techniques</a:t>
            </a:r>
            <a:r>
              <a:rPr lang="en-GB" dirty="0"/>
              <a:t>: AFM, </a:t>
            </a:r>
          </a:p>
          <a:p>
            <a:r>
              <a:rPr lang="en-GB" dirty="0"/>
              <a:t>quantitative nanomechanical mapping AFM , XRR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7D48FA-BB6A-8BA6-134D-AAE3C18CB874}"/>
              </a:ext>
            </a:extLst>
          </p:cNvPr>
          <p:cNvSpPr txBox="1"/>
          <p:nvPr/>
        </p:nvSpPr>
        <p:spPr>
          <a:xfrm>
            <a:off x="4371975" y="44020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https://pubs.acs.org/doi/10.1021/acs.langmuir.1c00686</a:t>
            </a:r>
            <a:r>
              <a:rPr lang="en-GB" dirty="0"/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41B254A-A2E6-3B8E-6079-4E6445105B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2945" y="2865627"/>
            <a:ext cx="3115453" cy="242313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68BB4AA-8DAC-B846-8E2B-F33BA16F6629}"/>
              </a:ext>
            </a:extLst>
          </p:cNvPr>
          <p:cNvSpPr txBox="1"/>
          <p:nvPr/>
        </p:nvSpPr>
        <p:spPr>
          <a:xfrm>
            <a:off x="6972299" y="2090420"/>
            <a:ext cx="54987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Used a special made XRR cell</a:t>
            </a:r>
          </a:p>
          <a:p>
            <a:r>
              <a:rPr lang="en-GB" sz="1200" dirty="0">
                <a:hlinkClick r:id="rId5"/>
              </a:rPr>
              <a:t>https://pubs.rsc.org/en/content/articlelanding/2012/sm/c2sm07179g</a:t>
            </a:r>
            <a:r>
              <a:rPr lang="en-GB" sz="1200" dirty="0"/>
              <a:t>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9E176AD-4E55-5235-D2AF-68ADF7DC0B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8283" y="2742038"/>
            <a:ext cx="3013717" cy="249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57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0A4F98-A7D7-8D63-33AA-D793EEBB9E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212B95-9EC4-9549-A171-044945CECD55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126" name="Picture 6">
            <a:extLst>
              <a:ext uri="{FF2B5EF4-FFF2-40B4-BE49-F238E27FC236}">
                <a16:creationId xmlns:a16="http://schemas.microsoft.com/office/drawing/2014/main" id="{4D42E2BA-B177-865D-3C59-5207BEA0D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99" y="1541362"/>
            <a:ext cx="4762500" cy="442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A78D21-7E97-BAA3-1F25-F36548CE9B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7324" y="2724168"/>
            <a:ext cx="6467475" cy="155662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FDDFCA5-3984-1539-CBA9-2EA928084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360000"/>
            <a:ext cx="11472001" cy="1101156"/>
          </a:xfrm>
        </p:spPr>
        <p:txBody>
          <a:bodyPr/>
          <a:lstStyle/>
          <a:p>
            <a:r>
              <a:rPr lang="en-GB" dirty="0"/>
              <a:t>2021 - Gubala et al </a:t>
            </a:r>
            <a:br>
              <a:rPr lang="en-GB" dirty="0"/>
            </a:br>
            <a:r>
              <a:rPr lang="en-GB" sz="2000" dirty="0"/>
              <a:t>Structure, Nanomechanical Properties, and Wettability of Organized </a:t>
            </a:r>
            <a:r>
              <a:rPr lang="en-GB" sz="2000" dirty="0" err="1"/>
              <a:t>Erucamide</a:t>
            </a:r>
            <a:r>
              <a:rPr lang="en-GB" sz="2000" dirty="0"/>
              <a:t> Layers on a Polypropylene Surface</a:t>
            </a:r>
            <a:br>
              <a:rPr lang="en-GB" dirty="0"/>
            </a:b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D439CA-865A-9666-35C7-AB3D2DD57D05}"/>
              </a:ext>
            </a:extLst>
          </p:cNvPr>
          <p:cNvSpPr txBox="1"/>
          <p:nvPr/>
        </p:nvSpPr>
        <p:spPr>
          <a:xfrm>
            <a:off x="4371975" y="44020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https://pubs.acs.org/doi/10.1021/acs.langmuir.1c00686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043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EAC44D-CB91-0F31-8D2F-C46DF21357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0EA60-0DE4-345F-BA51-D757F9F16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2022 - Di et al </a:t>
            </a:r>
            <a:br>
              <a:rPr lang="en-GB" dirty="0"/>
            </a:br>
            <a:r>
              <a:rPr lang="en-GB" sz="2000" i="1" dirty="0"/>
              <a:t>In situ</a:t>
            </a:r>
            <a:r>
              <a:rPr lang="en-GB" sz="2000" dirty="0"/>
              <a:t> X-ray reflectivity and GISAXS study of mesoporous silica films grown from sodium silicate solution precursors</a:t>
            </a:r>
            <a:br>
              <a:rPr lang="en-GB" sz="2000" dirty="0"/>
            </a:br>
            <a:endParaRPr lang="en-GB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78D10-02B4-6D3F-D9C0-6EC5FEE25A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9786" y="315912"/>
            <a:ext cx="6396276" cy="4623378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hlinkClick r:id="rId2"/>
              </a:rPr>
              <a:t>https://doi.org/10.1016/j.micromeso.2022.112018</a:t>
            </a:r>
            <a:r>
              <a:rPr lang="en-GB" dirty="0"/>
              <a:t> 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C15B5B-BEA1-D27A-163B-35EF53D8CB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212B95-9EC4-9549-A171-044945CECD55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513EA37-24EF-FEB6-7F19-34A70863F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081" y="2286070"/>
            <a:ext cx="5695950" cy="225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B8128B-4839-E716-4942-2F04FAD5B72E}"/>
              </a:ext>
            </a:extLst>
          </p:cNvPr>
          <p:cNvSpPr txBox="1"/>
          <p:nvPr/>
        </p:nvSpPr>
        <p:spPr>
          <a:xfrm>
            <a:off x="433388" y="3414877"/>
            <a:ext cx="507682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  <a:p>
            <a:r>
              <a:rPr lang="en-GB" dirty="0"/>
              <a:t>Monitoring the evolution of the surface structure, making use of the large electron density contrast between the CTAB-LPEI template and the silica matrix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E3F164-FD96-9DC4-9352-4F1E6099AF17}"/>
              </a:ext>
            </a:extLst>
          </p:cNvPr>
          <p:cNvSpPr txBox="1"/>
          <p:nvPr/>
        </p:nvSpPr>
        <p:spPr>
          <a:xfrm>
            <a:off x="466725" y="2304435"/>
            <a:ext cx="50101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Aim</a:t>
            </a:r>
            <a:r>
              <a:rPr lang="en-GB" dirty="0"/>
              <a:t>: investigate the synthesis of mesoporous silica films using an aqueous Na-silicate as the silica source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93AC43-AE9C-AC44-F629-3C5C43919FF2}"/>
              </a:ext>
            </a:extLst>
          </p:cNvPr>
          <p:cNvSpPr txBox="1"/>
          <p:nvPr/>
        </p:nvSpPr>
        <p:spPr>
          <a:xfrm>
            <a:off x="466725" y="5353050"/>
            <a:ext cx="3117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Techniques</a:t>
            </a:r>
            <a:r>
              <a:rPr lang="en-GB" dirty="0"/>
              <a:t>: GISAXS, XRR</a:t>
            </a:r>
          </a:p>
        </p:txBody>
      </p:sp>
    </p:spTree>
    <p:extLst>
      <p:ext uri="{BB962C8B-B14F-4D97-AF65-F5344CB8AC3E}">
        <p14:creationId xmlns:p14="http://schemas.microsoft.com/office/powerpoint/2010/main" val="3399502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551054-D2EA-19A9-6762-C8419E064F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212B95-9EC4-9549-A171-044945CECD55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2052" name="Picture 4" descr="Fig. 3">
            <a:extLst>
              <a:ext uri="{FF2B5EF4-FFF2-40B4-BE49-F238E27FC236}">
                <a16:creationId xmlns:a16="http://schemas.microsoft.com/office/drawing/2014/main" id="{42184791-80A6-0FFC-8AA5-89F3FC767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92" y="2175996"/>
            <a:ext cx="3854892" cy="283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170FA3F-F994-E6D9-1744-3CCB9A8229BD}"/>
              </a:ext>
            </a:extLst>
          </p:cNvPr>
          <p:cNvSpPr txBox="1"/>
          <p:nvPr/>
        </p:nvSpPr>
        <p:spPr>
          <a:xfrm>
            <a:off x="946385" y="1633910"/>
            <a:ext cx="3993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X-ray (Diamond I07 , DCD, 12.5 keV)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7A7BE0-EFCD-84B7-9AA7-F46A65FDF95E}"/>
              </a:ext>
            </a:extLst>
          </p:cNvPr>
          <p:cNvSpPr txBox="1"/>
          <p:nvPr/>
        </p:nvSpPr>
        <p:spPr>
          <a:xfrm>
            <a:off x="541292" y="5214727"/>
            <a:ext cx="4136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No significant variation time period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Lack of (110) peak seen in dry silica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2B60B32-60DC-E166-0AD6-6A5A4D151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360000"/>
            <a:ext cx="11472001" cy="1101156"/>
          </a:xfrm>
        </p:spPr>
        <p:txBody>
          <a:bodyPr/>
          <a:lstStyle/>
          <a:p>
            <a:r>
              <a:rPr lang="en-GB" dirty="0"/>
              <a:t>2022 - Di et al </a:t>
            </a:r>
            <a:br>
              <a:rPr lang="en-GB" dirty="0"/>
            </a:br>
            <a:r>
              <a:rPr lang="en-GB" sz="2000" i="1" dirty="0"/>
              <a:t>In situ</a:t>
            </a:r>
            <a:r>
              <a:rPr lang="en-GB" sz="2000" dirty="0"/>
              <a:t> X-ray reflectivity and GISAXS study of mesoporous silica films grown from sodium silicate solution precursors</a:t>
            </a:r>
            <a:br>
              <a:rPr lang="en-GB" sz="2000" dirty="0"/>
            </a:br>
            <a:endParaRPr lang="en-GB" sz="20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E518B91-1CA0-2DCF-83D4-EFEB13A98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9786" y="315912"/>
            <a:ext cx="6396276" cy="503238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hlinkClick r:id="rId3"/>
              </a:rPr>
              <a:t>https://doi.org/10.1016/j.micromeso.2022.112018</a:t>
            </a:r>
            <a:r>
              <a:rPr lang="en-GB" dirty="0"/>
              <a:t> 	</a:t>
            </a:r>
          </a:p>
        </p:txBody>
      </p:sp>
      <p:pic>
        <p:nvPicPr>
          <p:cNvPr id="7170" name="Picture 2" descr="Fig. 7">
            <a:extLst>
              <a:ext uri="{FF2B5EF4-FFF2-40B4-BE49-F238E27FC236}">
                <a16:creationId xmlns:a16="http://schemas.microsoft.com/office/drawing/2014/main" id="{CC2104A4-E7FE-35C1-1F29-46F9E7628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49" y="2003242"/>
            <a:ext cx="5557837" cy="278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FD51C71-1D0A-A502-35C6-521E6BC8F3CF}"/>
              </a:ext>
            </a:extLst>
          </p:cNvPr>
          <p:cNvSpPr txBox="1"/>
          <p:nvPr/>
        </p:nvSpPr>
        <p:spPr>
          <a:xfrm>
            <a:off x="5210175" y="5076228"/>
            <a:ext cx="67246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i="1" dirty="0"/>
              <a:t>“</a:t>
            </a:r>
            <a:r>
              <a:rPr lang="en-GB" dirty="0"/>
              <a:t>A broad secondary reflected peak… (ca. 0.190 Å</a:t>
            </a:r>
            <a:r>
              <a:rPr lang="en-GB" baseline="30000" dirty="0"/>
              <a:t>−1</a:t>
            </a:r>
            <a:r>
              <a:rPr lang="en-GB" dirty="0"/>
              <a:t>)…</a:t>
            </a:r>
            <a:r>
              <a:rPr lang="en-GB" i="1" dirty="0"/>
              <a:t>evidence of the formation of a wormlike disordered structure along the perpendicular direction to the surface”</a:t>
            </a:r>
          </a:p>
        </p:txBody>
      </p:sp>
    </p:spTree>
    <p:extLst>
      <p:ext uri="{BB962C8B-B14F-4D97-AF65-F5344CB8AC3E}">
        <p14:creationId xmlns:p14="http://schemas.microsoft.com/office/powerpoint/2010/main" val="56595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81DA6-23E4-FCBB-6C95-177F88AD6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833" y="249195"/>
            <a:ext cx="11472001" cy="1101156"/>
          </a:xfrm>
        </p:spPr>
        <p:txBody>
          <a:bodyPr/>
          <a:lstStyle/>
          <a:p>
            <a:r>
              <a:rPr lang="en-GB" dirty="0"/>
              <a:t>2022 - Elstone et al </a:t>
            </a:r>
            <a:br>
              <a:rPr lang="en-GB" dirty="0"/>
            </a:br>
            <a:r>
              <a:rPr lang="en-GB" sz="2400" dirty="0"/>
              <a:t>Structural investigation of </a:t>
            </a:r>
            <a:r>
              <a:rPr lang="en-GB" sz="2400" dirty="0" err="1"/>
              <a:t>sulfobetaines</a:t>
            </a:r>
            <a:r>
              <a:rPr lang="en-GB" sz="2400" dirty="0"/>
              <a:t> and phospholipid monolayers at the air–water interface</a:t>
            </a:r>
            <a:br>
              <a:rPr lang="en-GB" sz="2400" dirty="0"/>
            </a:br>
            <a:endParaRPr lang="en-GB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B7D030-3C2D-FA49-F872-A623A428B3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212B95-9EC4-9549-A171-044945CECD5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E9DC17-B022-8539-08B2-B4493AB2F503}"/>
              </a:ext>
            </a:extLst>
          </p:cNvPr>
          <p:cNvSpPr txBox="1"/>
          <p:nvPr/>
        </p:nvSpPr>
        <p:spPr>
          <a:xfrm>
            <a:off x="5097001" y="27206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https://doi.org/10.1039/d2cp02695c</a:t>
            </a:r>
            <a:r>
              <a:rPr lang="en-GB" dirty="0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DC653C9-C34B-A45B-2EF7-22D535B52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874" y="2794379"/>
            <a:ext cx="3774776" cy="162902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E17A486-DB05-250C-545B-38B4D2E24F71}"/>
              </a:ext>
            </a:extLst>
          </p:cNvPr>
          <p:cNvSpPr txBox="1"/>
          <p:nvPr/>
        </p:nvSpPr>
        <p:spPr>
          <a:xfrm>
            <a:off x="780874" y="1857304"/>
            <a:ext cx="4119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Aim:</a:t>
            </a:r>
            <a:r>
              <a:rPr lang="en-GB" dirty="0"/>
              <a:t> investigate the structure of monolayers at the air–water inter-</a:t>
            </a:r>
          </a:p>
          <a:p>
            <a:r>
              <a:rPr lang="en-GB" dirty="0"/>
              <a:t>face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AF6947-13A5-C04C-2CF6-C4879DDD6A66}"/>
              </a:ext>
            </a:extLst>
          </p:cNvPr>
          <p:cNvSpPr txBox="1"/>
          <p:nvPr/>
        </p:nvSpPr>
        <p:spPr>
          <a:xfrm>
            <a:off x="5438775" y="4913240"/>
            <a:ext cx="55677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“The position of the trough was also  shifted horizontally between each measurement to minimise beam damage to the monolayer.”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C52E11E-22C4-8A31-790D-0573A3E8938B}"/>
              </a:ext>
            </a:extLst>
          </p:cNvPr>
          <p:cNvGrpSpPr/>
          <p:nvPr/>
        </p:nvGrpSpPr>
        <p:grpSpPr>
          <a:xfrm>
            <a:off x="5220521" y="1799563"/>
            <a:ext cx="8077200" cy="3042237"/>
            <a:chOff x="3885381" y="1574067"/>
            <a:chExt cx="6134100" cy="1882578"/>
          </a:xfrm>
        </p:grpSpPr>
        <p:pic>
          <p:nvPicPr>
            <p:cNvPr id="4098" name="Picture 2">
              <a:extLst>
                <a:ext uri="{FF2B5EF4-FFF2-40B4-BE49-F238E27FC236}">
                  <a16:creationId xmlns:a16="http://schemas.microsoft.com/office/drawing/2014/main" id="{5164D437-A505-98EB-B43A-1FD699C9F1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0191" y="1574067"/>
              <a:ext cx="3020039" cy="1629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55227EB-67C4-6CED-8821-70FEEF76EC38}"/>
                </a:ext>
              </a:extLst>
            </p:cNvPr>
            <p:cNvSpPr txBox="1"/>
            <p:nvPr/>
          </p:nvSpPr>
          <p:spPr>
            <a:xfrm>
              <a:off x="3885381" y="3179646"/>
              <a:ext cx="613410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200" dirty="0">
                  <a:hlinkClick r:id="rId5"/>
                </a:rPr>
                <a:t>https://www.nanoscience.com/techniques/langmuir-films/</a:t>
              </a:r>
              <a:r>
                <a:rPr lang="en-GB" sz="1200" dirty="0"/>
                <a:t> 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7BDD90ED-8ED2-442B-DDBF-9C5E8540FFA7}"/>
              </a:ext>
            </a:extLst>
          </p:cNvPr>
          <p:cNvSpPr txBox="1"/>
          <p:nvPr/>
        </p:nvSpPr>
        <p:spPr>
          <a:xfrm>
            <a:off x="6789501" y="1428032"/>
            <a:ext cx="271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Pressure-area isotherms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60E332F-A0CE-8F6E-9828-23D5A667ED93}"/>
              </a:ext>
            </a:extLst>
          </p:cNvPr>
          <p:cNvSpPr txBox="1"/>
          <p:nvPr/>
        </p:nvSpPr>
        <p:spPr>
          <a:xfrm>
            <a:off x="780874" y="4841800"/>
            <a:ext cx="3975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Techniques</a:t>
            </a:r>
            <a:r>
              <a:rPr lang="en-GB" dirty="0"/>
              <a:t>: NR,XRR, pressure-area isotherms</a:t>
            </a:r>
          </a:p>
        </p:txBody>
      </p:sp>
    </p:spTree>
    <p:extLst>
      <p:ext uri="{BB962C8B-B14F-4D97-AF65-F5344CB8AC3E}">
        <p14:creationId xmlns:p14="http://schemas.microsoft.com/office/powerpoint/2010/main" val="42521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E58B17-E262-C3E8-FBD3-68CD251B5D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212B95-9EC4-9549-A171-044945CECD5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B51104F-D26D-FEDD-01FC-4966D25EF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833" y="249195"/>
            <a:ext cx="11472001" cy="1101156"/>
          </a:xfrm>
        </p:spPr>
        <p:txBody>
          <a:bodyPr/>
          <a:lstStyle/>
          <a:p>
            <a:r>
              <a:rPr lang="en-GB" dirty="0"/>
              <a:t>2022 - Elstone et al </a:t>
            </a:r>
            <a:br>
              <a:rPr lang="en-GB" dirty="0"/>
            </a:br>
            <a:r>
              <a:rPr lang="en-GB" sz="2400" dirty="0"/>
              <a:t>Structural investigation of </a:t>
            </a:r>
            <a:r>
              <a:rPr lang="en-GB" sz="2400" dirty="0" err="1"/>
              <a:t>sulfobetaines</a:t>
            </a:r>
            <a:r>
              <a:rPr lang="en-GB" sz="2400" dirty="0"/>
              <a:t> and phospholipid monolayers at the air–water interface</a:t>
            </a:r>
            <a:br>
              <a:rPr lang="en-GB" sz="2400" dirty="0"/>
            </a:br>
            <a:endParaRPr lang="en-GB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3101D7-E07A-1DFF-6E78-11F5C11BEBC0}"/>
              </a:ext>
            </a:extLst>
          </p:cNvPr>
          <p:cNvSpPr txBox="1"/>
          <p:nvPr/>
        </p:nvSpPr>
        <p:spPr>
          <a:xfrm>
            <a:off x="5097001" y="27206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https://doi.org/10.1039/d2cp02695c</a:t>
            </a:r>
            <a:r>
              <a:rPr lang="en-GB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9D035C-5752-389B-A684-D525EA88625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6078"/>
          <a:stretch>
            <a:fillRect/>
          </a:stretch>
        </p:blipFill>
        <p:spPr>
          <a:xfrm>
            <a:off x="3902167" y="2136818"/>
            <a:ext cx="2984526" cy="40687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813D288-2D57-90F0-0028-8CC346628DDC}"/>
              </a:ext>
            </a:extLst>
          </p:cNvPr>
          <p:cNvSpPr txBox="1"/>
          <p:nvPr/>
        </p:nvSpPr>
        <p:spPr>
          <a:xfrm>
            <a:off x="4308145" y="1568273"/>
            <a:ext cx="27687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X-ray (I07 Diamond, </a:t>
            </a:r>
          </a:p>
          <a:p>
            <a:r>
              <a:rPr lang="en-GB" dirty="0"/>
              <a:t>DCD + Langmuir trough)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B4591F0-4D76-FBF5-7C8D-314173A9729E}"/>
              </a:ext>
            </a:extLst>
          </p:cNvPr>
          <p:cNvGrpSpPr/>
          <p:nvPr/>
        </p:nvGrpSpPr>
        <p:grpSpPr>
          <a:xfrm>
            <a:off x="7937062" y="1198942"/>
            <a:ext cx="3195950" cy="3054270"/>
            <a:chOff x="4504631" y="3531661"/>
            <a:chExt cx="3195950" cy="305427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17405D1-0910-5CD4-24EE-14E73CA289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04631" y="3785216"/>
              <a:ext cx="3195950" cy="2800715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2C773D9-364E-EBEF-52F0-FFF6D8B6EE59}"/>
                </a:ext>
              </a:extLst>
            </p:cNvPr>
            <p:cNvSpPr txBox="1"/>
            <p:nvPr/>
          </p:nvSpPr>
          <p:spPr>
            <a:xfrm>
              <a:off x="4646039" y="3531661"/>
              <a:ext cx="2710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Pressure-area isotherms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F68EBFCD-1DD0-F445-E393-4EB0E6221D1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3613"/>
          <a:stretch>
            <a:fillRect/>
          </a:stretch>
        </p:blipFill>
        <p:spPr>
          <a:xfrm>
            <a:off x="6738616" y="4529204"/>
            <a:ext cx="5453384" cy="14517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99B1510-6D86-18D4-222C-BA00078197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995" y="2214605"/>
            <a:ext cx="2614370" cy="452920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F43A185-E3B5-2BFA-B0B1-50947B9D8389}"/>
              </a:ext>
            </a:extLst>
          </p:cNvPr>
          <p:cNvSpPr txBox="1"/>
          <p:nvPr/>
        </p:nvSpPr>
        <p:spPr>
          <a:xfrm>
            <a:off x="766918" y="1568274"/>
            <a:ext cx="2910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Neutron- INTER beamline on Target Station 2, ISIS</a:t>
            </a:r>
          </a:p>
        </p:txBody>
      </p:sp>
    </p:spTree>
    <p:extLst>
      <p:ext uri="{BB962C8B-B14F-4D97-AF65-F5344CB8AC3E}">
        <p14:creationId xmlns:p14="http://schemas.microsoft.com/office/powerpoint/2010/main" val="69624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EEEC46-9FE7-1BA0-D0DF-86DC88C42C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212B95-9EC4-9549-A171-044945CECD5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C507DB6-789F-792A-3C5F-91CE921C2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360000"/>
            <a:ext cx="11472001" cy="1101156"/>
          </a:xfrm>
        </p:spPr>
        <p:txBody>
          <a:bodyPr/>
          <a:lstStyle/>
          <a:p>
            <a:r>
              <a:rPr lang="en-GB"/>
              <a:t>2023 - </a:t>
            </a:r>
            <a:r>
              <a:rPr lang="en-GB" dirty="0"/>
              <a:t>Stevens et al </a:t>
            </a:r>
            <a:br>
              <a:rPr lang="en-GB" dirty="0"/>
            </a:br>
            <a:r>
              <a:rPr lang="en-GB" sz="2000" dirty="0" err="1"/>
              <a:t>Diblock</a:t>
            </a:r>
            <a:r>
              <a:rPr lang="en-GB" sz="2000" dirty="0"/>
              <a:t> bottlebrush polymer in a non-polar medium: Self-assembly, surface forces, and </a:t>
            </a:r>
            <a:r>
              <a:rPr lang="en-GB" sz="2000" dirty="0" err="1"/>
              <a:t>superlubricity</a:t>
            </a:r>
            <a:br>
              <a:rPr lang="en-GB" dirty="0"/>
            </a:b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C00D5B-552F-8DDD-4FBD-A27DD9170709}"/>
              </a:ext>
            </a:extLst>
          </p:cNvPr>
          <p:cNvSpPr txBox="1"/>
          <p:nvPr/>
        </p:nvSpPr>
        <p:spPr>
          <a:xfrm>
            <a:off x="5274899" y="32684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https://doi.org/10.1016/j.jcis.2023.12.056</a:t>
            </a:r>
            <a:r>
              <a:rPr lang="en-GB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BB1E07-E264-F194-B936-7D272F6CC981}"/>
              </a:ext>
            </a:extLst>
          </p:cNvPr>
          <p:cNvSpPr txBox="1"/>
          <p:nvPr/>
        </p:nvSpPr>
        <p:spPr>
          <a:xfrm>
            <a:off x="1076325" y="5038604"/>
            <a:ext cx="90717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Aim</a:t>
            </a:r>
            <a:r>
              <a:rPr lang="en-GB" dirty="0"/>
              <a:t>: investigate polymer characteristics and friction qualities for lubrication applications</a:t>
            </a:r>
          </a:p>
          <a:p>
            <a:endParaRPr lang="en-GB" dirty="0"/>
          </a:p>
          <a:p>
            <a:r>
              <a:rPr lang="en-GB" b="1" dirty="0"/>
              <a:t>Techniques</a:t>
            </a:r>
            <a:r>
              <a:rPr lang="en-GB" dirty="0"/>
              <a:t>: SANS, XRR, surface force </a:t>
            </a:r>
            <a:r>
              <a:rPr lang="en-GB" dirty="0" err="1"/>
              <a:t>aparatus</a:t>
            </a:r>
            <a:endParaRPr lang="en-GB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FBE40EA1-BD60-4FC5-E852-34FDEBA4B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1705593"/>
            <a:ext cx="7671490" cy="308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562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27F6EC-59F4-A0A5-E6BB-3DD57AB730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35E60-C357-64D1-9592-10B5A6404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2023 - Stevens et al </a:t>
            </a:r>
            <a:br>
              <a:rPr lang="en-GB" dirty="0"/>
            </a:br>
            <a:r>
              <a:rPr lang="en-GB" sz="2000" dirty="0" err="1"/>
              <a:t>Diblock</a:t>
            </a:r>
            <a:r>
              <a:rPr lang="en-GB" sz="2000" dirty="0"/>
              <a:t> bottlebrush polymer in a non-polar medium: Self-assembly, surface forces, and </a:t>
            </a:r>
            <a:r>
              <a:rPr lang="en-GB" sz="2000" dirty="0" err="1"/>
              <a:t>superlubricity</a:t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8D39B4-3584-56A9-2F50-8CB99B547A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212B95-9EC4-9549-A171-044945CECD55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CA353BC-D7D1-D2CE-227C-DBFE28DC0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575" y="1956147"/>
            <a:ext cx="4369689" cy="435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DA0624-753A-2CB9-1E84-8A9866743286}"/>
              </a:ext>
            </a:extLst>
          </p:cNvPr>
          <p:cNvSpPr txBox="1"/>
          <p:nvPr/>
        </p:nvSpPr>
        <p:spPr>
          <a:xfrm>
            <a:off x="5274899" y="32684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https://doi.org/10.1016/j.jcis.2023.12.056</a:t>
            </a:r>
            <a:r>
              <a:rPr lang="en-GB" dirty="0"/>
              <a:t> 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A411A717-426C-5D99-875A-8C16B7B1D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12" y="3008273"/>
            <a:ext cx="2821406" cy="271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8D3F17E-D424-9F13-543C-AB6E3ADA287C}"/>
              </a:ext>
            </a:extLst>
          </p:cNvPr>
          <p:cNvSpPr txBox="1"/>
          <p:nvPr/>
        </p:nvSpPr>
        <p:spPr>
          <a:xfrm>
            <a:off x="4311975" y="1242573"/>
            <a:ext cx="3815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X-ray (Diamond I07, 15keV) </a:t>
            </a:r>
          </a:p>
          <a:p>
            <a:r>
              <a:rPr lang="en-GB" dirty="0"/>
              <a:t>polymer layer thickness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467826-B431-ED72-CAA5-909697573B30}"/>
              </a:ext>
            </a:extLst>
          </p:cNvPr>
          <p:cNvSpPr txBox="1"/>
          <p:nvPr/>
        </p:nvSpPr>
        <p:spPr>
          <a:xfrm>
            <a:off x="256323" y="1669088"/>
            <a:ext cx="37060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Small angle neutron scattering</a:t>
            </a:r>
          </a:p>
          <a:p>
            <a:r>
              <a:rPr lang="en-GB" i="1" dirty="0"/>
              <a:t>(SANS2D beamline, ISIS)</a:t>
            </a:r>
          </a:p>
          <a:p>
            <a:r>
              <a:rPr lang="en-GB" dirty="0"/>
              <a:t>- Guinier analysis – self-assembly shape/process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300BCA-73EE-7DA7-2227-2E667E630CEB}"/>
              </a:ext>
            </a:extLst>
          </p:cNvPr>
          <p:cNvSpPr txBox="1"/>
          <p:nvPr/>
        </p:nvSpPr>
        <p:spPr>
          <a:xfrm>
            <a:off x="8672331" y="1834817"/>
            <a:ext cx="3048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supplementary</a:t>
            </a:r>
          </a:p>
          <a:p>
            <a:r>
              <a:rPr lang="en-GB" i="1" dirty="0"/>
              <a:t>“the XRR results, … clearly indicate that polymers adsorbed to mica and</a:t>
            </a:r>
          </a:p>
          <a:p>
            <a:r>
              <a:rPr lang="en-GB" i="1" dirty="0"/>
              <a:t>the polymer layer thickness depended on the bulk polymer concentration”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EA42881-531C-6265-DA2F-322C7B9A14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1534" y="4078462"/>
            <a:ext cx="3375723" cy="13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98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DC06B-1854-D51F-E6A8-F71D0F1255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D04BA-D33A-9662-41C1-9B10EB7E6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3FCD6-F9B4-7E83-C0D6-EDFC810B5D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[1] BOOK -  Elements of Modern X-ray Physics - Jens Als-Nielsen, Des McMorrow</a:t>
            </a:r>
          </a:p>
          <a:p>
            <a:pPr marL="0" indent="0">
              <a:buNone/>
            </a:pPr>
            <a:r>
              <a:rPr lang="en-GB" dirty="0"/>
              <a:t>[2] </a:t>
            </a:r>
            <a:r>
              <a:rPr lang="en-GB" dirty="0">
                <a:hlinkClick r:id="rId3"/>
              </a:rPr>
              <a:t>https://www-ssrl.slac.stanford.edu/conferences/workshops/xrs2016/documents/hgs_sxr2016_sxrd.pdf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[3] </a:t>
            </a:r>
            <a:r>
              <a:rPr lang="en-GB" dirty="0">
                <a:hlinkClick r:id="rId4"/>
              </a:rPr>
              <a:t>https://www.psi.ch/sites/default/files/import/sinq/amor/ManualsEN/Zuoz2006.pdf</a:t>
            </a:r>
            <a:r>
              <a:rPr lang="en-GB" dirty="0"/>
              <a:t>  </a:t>
            </a:r>
          </a:p>
          <a:p>
            <a:pPr marL="0" indent="0">
              <a:buNone/>
            </a:pPr>
            <a:r>
              <a:rPr lang="en-GB" dirty="0"/>
              <a:t>[4] </a:t>
            </a:r>
            <a:r>
              <a:rPr lang="en-GB" dirty="0">
                <a:hlinkClick r:id="rId5"/>
              </a:rPr>
              <a:t>https://neutrons.ornl.gov/sites/default/files/beamline_04A_xray_neutron_reflectivity_tutorial.pdf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[5] </a:t>
            </a:r>
            <a:r>
              <a:rPr lang="en-GB" dirty="0">
                <a:hlinkClick r:id="rId6"/>
              </a:rPr>
              <a:t>https://www.reflectometry.org/</a:t>
            </a:r>
            <a:r>
              <a:rPr lang="en-GB" b="1" dirty="0"/>
              <a:t> 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>
                <a:hlinkClick r:id="rId7"/>
              </a:rPr>
              <a:t>https://www.diamond.ac.uk/Instruments/Structures-and-Surfaces/I07.html</a:t>
            </a:r>
            <a:r>
              <a:rPr lang="en-GB" b="1" dirty="0"/>
              <a:t>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79C91E-F591-8940-6016-C2B1B546EB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212B95-9EC4-9549-A171-044945CECD5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671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17E451-4006-9756-8EB3-16E2238F17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AB2505-CA4B-FD22-54BB-581A5F4B71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212B95-9EC4-9549-A171-044945CECD5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itle 1_0">
            <a:extLst>
              <a:ext uri="{FF2B5EF4-FFF2-40B4-BE49-F238E27FC236}">
                <a16:creationId xmlns:a16="http://schemas.microsoft.com/office/drawing/2014/main" id="{71B20B5C-736B-7F1E-CF43-4173C24321A2}"/>
              </a:ext>
            </a:extLst>
          </p:cNvPr>
          <p:cNvSpPr txBox="1">
            <a:spLocks/>
          </p:cNvSpPr>
          <p:nvPr/>
        </p:nvSpPr>
        <p:spPr>
          <a:xfrm>
            <a:off x="360000" y="360000"/>
            <a:ext cx="11471760" cy="1100880"/>
          </a:xfrm>
          <a:prstGeom prst="rect">
            <a:avLst/>
          </a:prstGeom>
        </p:spPr>
        <p:txBody>
          <a:bodyPr vert="horz" lIns="0" tIns="36000" rIns="0" bIns="3600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Outline</a:t>
            </a:r>
          </a:p>
        </p:txBody>
      </p:sp>
      <p:sp>
        <p:nvSpPr>
          <p:cNvPr id="6" name="Content Placeholder 2_1">
            <a:extLst>
              <a:ext uri="{FF2B5EF4-FFF2-40B4-BE49-F238E27FC236}">
                <a16:creationId xmlns:a16="http://schemas.microsoft.com/office/drawing/2014/main" id="{84ACA3DC-F6B7-3ACD-5255-3CB5FC4534C5}"/>
              </a:ext>
            </a:extLst>
          </p:cNvPr>
          <p:cNvSpPr txBox="1">
            <a:spLocks/>
          </p:cNvSpPr>
          <p:nvPr/>
        </p:nvSpPr>
        <p:spPr>
          <a:xfrm>
            <a:off x="1198200" y="1553843"/>
            <a:ext cx="11482920" cy="4623120"/>
          </a:xfrm>
          <a:prstGeom prst="rect">
            <a:avLst/>
          </a:prstGeom>
        </p:spPr>
        <p:txBody>
          <a:bodyPr vert="horz" lIns="0" tIns="36000" rIns="0" bIns="3600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 Nova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Similarities to neutrons</a:t>
            </a:r>
          </a:p>
          <a:p>
            <a:r>
              <a:rPr lang="en-US" dirty="0"/>
              <a:t>Differences to neutrons</a:t>
            </a:r>
          </a:p>
          <a:p>
            <a:r>
              <a:rPr lang="en-US" dirty="0"/>
              <a:t>Details on I07</a:t>
            </a:r>
          </a:p>
          <a:p>
            <a:r>
              <a:rPr lang="en-US" dirty="0"/>
              <a:t>Case studies x-ray reflectometry</a:t>
            </a:r>
          </a:p>
        </p:txBody>
      </p:sp>
    </p:spTree>
    <p:extLst>
      <p:ext uri="{BB962C8B-B14F-4D97-AF65-F5344CB8AC3E}">
        <p14:creationId xmlns:p14="http://schemas.microsoft.com/office/powerpoint/2010/main" val="11598475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B1EF0B-A447-8981-23CB-40C780F2DF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96087-80BF-467D-A7D5-2E5707A21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EFDC86-CC02-F11B-3D13-8B11F8A17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6332D1-179B-2B56-3001-903B9782BF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212B95-9EC4-9549-A171-044945CECD5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965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1F54785-331A-219A-903D-53FAE4E4D9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832" t="36014" r="37420"/>
          <a:stretch>
            <a:fillRect/>
          </a:stretch>
        </p:blipFill>
        <p:spPr>
          <a:xfrm>
            <a:off x="5608915" y="4222027"/>
            <a:ext cx="3311053" cy="196124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4C373A-801F-7A10-3293-4F9B4BE991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212B95-9EC4-9549-A171-044945CECD5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FC53334-B290-2594-FEA2-17C308E7CEFE}"/>
              </a:ext>
            </a:extLst>
          </p:cNvPr>
          <p:cNvSpPr txBox="1">
            <a:spLocks/>
          </p:cNvSpPr>
          <p:nvPr/>
        </p:nvSpPr>
        <p:spPr>
          <a:xfrm>
            <a:off x="360000" y="360000"/>
            <a:ext cx="11471760" cy="1100880"/>
          </a:xfrm>
          <a:prstGeom prst="rect">
            <a:avLst/>
          </a:prstGeom>
        </p:spPr>
        <p:txBody>
          <a:bodyPr vert="horz" lIns="0" tIns="36000" rIns="0" bIns="3600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Similarities to neutrons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8D68B30-9C66-FE76-BC91-00A1D1F3428B}"/>
              </a:ext>
            </a:extLst>
          </p:cNvPr>
          <p:cNvSpPr txBox="1">
            <a:spLocks/>
          </p:cNvSpPr>
          <p:nvPr/>
        </p:nvSpPr>
        <p:spPr>
          <a:xfrm>
            <a:off x="360000" y="910440"/>
            <a:ext cx="3671999" cy="4623120"/>
          </a:xfrm>
          <a:prstGeom prst="rect">
            <a:avLst/>
          </a:prstGeom>
        </p:spPr>
        <p:txBody>
          <a:bodyPr vert="horz" lIns="0" tIns="36000" rIns="0" bIns="3600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 Nova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</a:pPr>
            <a:r>
              <a:rPr lang="en-US" dirty="0"/>
              <a:t>Refractive index</a:t>
            </a:r>
          </a:p>
          <a:p>
            <a:pPr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</a:pPr>
            <a:endParaRPr lang="en-US" dirty="0"/>
          </a:p>
          <a:p>
            <a:pPr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</a:pPr>
            <a:endParaRPr lang="en-US" dirty="0"/>
          </a:p>
          <a:p>
            <a:pPr marL="0" indent="0">
              <a:spcBef>
                <a:spcPts val="1417"/>
              </a:spcBef>
              <a:spcAft>
                <a:spcPts val="0"/>
              </a:spcAft>
              <a:buSzPct val="45000"/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680B9A-582B-C1EB-C39D-212E0FE62B8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5260" t="4776" r="5138" b="-1"/>
          <a:stretch>
            <a:fillRect/>
          </a:stretch>
        </p:blipFill>
        <p:spPr>
          <a:xfrm>
            <a:off x="850088" y="1686064"/>
            <a:ext cx="2110462" cy="92351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FB2F9A1-C7C0-E824-5088-D0EB1E7AE0F9}"/>
              </a:ext>
            </a:extLst>
          </p:cNvPr>
          <p:cNvCxnSpPr>
            <a:cxnSpLocks/>
          </p:cNvCxnSpPr>
          <p:nvPr/>
        </p:nvCxnSpPr>
        <p:spPr>
          <a:xfrm>
            <a:off x="4423916" y="2530508"/>
            <a:ext cx="11141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28254C5-711A-CBA4-93C4-9EC781C5BB11}"/>
              </a:ext>
            </a:extLst>
          </p:cNvPr>
          <p:cNvSpPr txBox="1"/>
          <p:nvPr/>
        </p:nvSpPr>
        <p:spPr>
          <a:xfrm>
            <a:off x="1451634" y="1298538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neutrons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FFC53A-3F8B-9DEB-7B63-94664B4CC29E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328193" y="4557302"/>
            <a:ext cx="3407611" cy="141383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3550E6D-E318-9AE6-1032-7D975E88E569}"/>
              </a:ext>
            </a:extLst>
          </p:cNvPr>
          <p:cNvSpPr txBox="1"/>
          <p:nvPr/>
        </p:nvSpPr>
        <p:spPr>
          <a:xfrm>
            <a:off x="1451634" y="3954477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X-rays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DE086A2-9CE2-3849-ECDA-22973CA1BC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342" y="2489442"/>
            <a:ext cx="2110462" cy="148514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9581C3E-F0B7-D6FB-664D-2C61E89A2260}"/>
              </a:ext>
            </a:extLst>
          </p:cNvPr>
          <p:cNvCxnSpPr/>
          <p:nvPr/>
        </p:nvCxnSpPr>
        <p:spPr>
          <a:xfrm>
            <a:off x="751114" y="3974582"/>
            <a:ext cx="109074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FA00915D-1881-E40E-1AAE-DE29BAB252FF}"/>
              </a:ext>
            </a:extLst>
          </p:cNvPr>
          <p:cNvSpPr/>
          <p:nvPr/>
        </p:nvSpPr>
        <p:spPr>
          <a:xfrm>
            <a:off x="7303287" y="4642997"/>
            <a:ext cx="839934" cy="37905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9DD3EA9-DA09-BFD5-1BC4-6BAD0F20F7C3}"/>
              </a:ext>
            </a:extLst>
          </p:cNvPr>
          <p:cNvSpPr/>
          <p:nvPr/>
        </p:nvSpPr>
        <p:spPr>
          <a:xfrm>
            <a:off x="7437292" y="5716035"/>
            <a:ext cx="839934" cy="379057"/>
          </a:xfrm>
          <a:prstGeom prst="rect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4DCBB92-2A1A-A7ED-FE98-10CE26796D8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769731" y="1864162"/>
            <a:ext cx="3407611" cy="1413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77A875A-6C87-2801-5BDE-C8AEF5D4103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63299"/>
          <a:stretch>
            <a:fillRect/>
          </a:stretch>
        </p:blipFill>
        <p:spPr>
          <a:xfrm>
            <a:off x="8892618" y="2359172"/>
            <a:ext cx="1949834" cy="14784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276C44-BE0F-1EBF-250A-4D5BFB63CCE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61903"/>
          <a:stretch>
            <a:fillRect/>
          </a:stretch>
        </p:blipFill>
        <p:spPr>
          <a:xfrm>
            <a:off x="8919968" y="1145152"/>
            <a:ext cx="2023993" cy="1478477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E9E54363-A80E-F171-56FF-8D527C09DA78}"/>
              </a:ext>
            </a:extLst>
          </p:cNvPr>
          <p:cNvSpPr/>
          <p:nvPr/>
        </p:nvSpPr>
        <p:spPr>
          <a:xfrm>
            <a:off x="10204694" y="1630889"/>
            <a:ext cx="839934" cy="37905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8BBD8E6-88FA-5454-6AAE-9902B967BBBD}"/>
              </a:ext>
            </a:extLst>
          </p:cNvPr>
          <p:cNvSpPr/>
          <p:nvPr/>
        </p:nvSpPr>
        <p:spPr>
          <a:xfrm>
            <a:off x="10141725" y="2855930"/>
            <a:ext cx="839934" cy="379057"/>
          </a:xfrm>
          <a:prstGeom prst="rect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A5E84C3-C34D-40F2-4E19-FBCA17EB15F6}"/>
              </a:ext>
            </a:extLst>
          </p:cNvPr>
          <p:cNvCxnSpPr/>
          <p:nvPr/>
        </p:nvCxnSpPr>
        <p:spPr>
          <a:xfrm>
            <a:off x="6305550" y="771525"/>
            <a:ext cx="7620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1C7DD7CE-F8AD-96B7-D945-02F42E62A801}"/>
              </a:ext>
            </a:extLst>
          </p:cNvPr>
          <p:cNvSpPr txBox="1"/>
          <p:nvPr/>
        </p:nvSpPr>
        <p:spPr>
          <a:xfrm>
            <a:off x="7170592" y="578242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density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26E7055-E271-4A2C-1DD9-D7BEEFDCC3A8}"/>
              </a:ext>
            </a:extLst>
          </p:cNvPr>
          <p:cNvCxnSpPr/>
          <p:nvPr/>
        </p:nvCxnSpPr>
        <p:spPr>
          <a:xfrm>
            <a:off x="6280254" y="1112252"/>
            <a:ext cx="762000" cy="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5754CEB4-B16D-F1F5-7619-30881FF25CE6}"/>
              </a:ext>
            </a:extLst>
          </p:cNvPr>
          <p:cNvSpPr txBox="1"/>
          <p:nvPr/>
        </p:nvSpPr>
        <p:spPr>
          <a:xfrm>
            <a:off x="7145296" y="918969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absorption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D5E461F-89D4-C5D7-EE20-330529F5CA48}"/>
              </a:ext>
            </a:extLst>
          </p:cNvPr>
          <p:cNvSpPr/>
          <p:nvPr/>
        </p:nvSpPr>
        <p:spPr>
          <a:xfrm>
            <a:off x="1488259" y="2555197"/>
            <a:ext cx="429031" cy="37905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51B9139-58FF-C9B0-D853-2B8E82C86C11}"/>
              </a:ext>
            </a:extLst>
          </p:cNvPr>
          <p:cNvSpPr/>
          <p:nvPr/>
        </p:nvSpPr>
        <p:spPr>
          <a:xfrm>
            <a:off x="1376387" y="3202334"/>
            <a:ext cx="1101342" cy="379057"/>
          </a:xfrm>
          <a:prstGeom prst="rect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60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 animBg="1"/>
      <p:bldP spid="32" grpId="0" animBg="1"/>
      <p:bldP spid="31" grpId="0" animBg="1"/>
      <p:bldP spid="33" grpId="0" animBg="1"/>
      <p:bldP spid="36" grpId="0"/>
      <p:bldP spid="38" grpId="0"/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351F29-1F23-6D5E-AA37-42B2EB5484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395D46-FCBD-6D5D-D5F0-DAE7DEF642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212B95-9EC4-9549-A171-044945CECD55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A8304F-894B-E577-E308-4FD4E4159E1B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687240" y="2141473"/>
            <a:ext cx="4276440" cy="771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B3C05B1-5432-418E-22F8-7F6D8EF1179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498200" y="315912"/>
            <a:ext cx="5333560" cy="345892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419E17C-91C9-1EF8-74D2-3AB8540F6036}"/>
              </a:ext>
            </a:extLst>
          </p:cNvPr>
          <p:cNvSpPr txBox="1">
            <a:spLocks/>
          </p:cNvSpPr>
          <p:nvPr/>
        </p:nvSpPr>
        <p:spPr>
          <a:xfrm>
            <a:off x="360000" y="360000"/>
            <a:ext cx="11471760" cy="1100880"/>
          </a:xfrm>
          <a:prstGeom prst="rect">
            <a:avLst/>
          </a:prstGeom>
        </p:spPr>
        <p:txBody>
          <a:bodyPr vert="horz" lIns="0" tIns="36000" rIns="0" bIns="3600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Similarities to neutrons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D5BF04-AAC5-E436-D0D2-684BD813A961}"/>
              </a:ext>
            </a:extLst>
          </p:cNvPr>
          <p:cNvSpPr txBox="1"/>
          <p:nvPr/>
        </p:nvSpPr>
        <p:spPr>
          <a:xfrm>
            <a:off x="792000" y="1317282"/>
            <a:ext cx="6098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</a:pPr>
            <a:r>
              <a:rPr lang="en-US" dirty="0"/>
              <a:t> Q vector calculation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3059C2F-BDA1-E11B-F114-65D8003F07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7240" y="3827181"/>
            <a:ext cx="4049535" cy="253234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13FD78C-608F-40B2-816A-11BBD2B8B259}"/>
              </a:ext>
            </a:extLst>
          </p:cNvPr>
          <p:cNvSpPr txBox="1"/>
          <p:nvPr/>
        </p:nvSpPr>
        <p:spPr>
          <a:xfrm>
            <a:off x="776100" y="3357668"/>
            <a:ext cx="6098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</a:pPr>
            <a:r>
              <a:rPr lang="en-US" dirty="0"/>
              <a:t> Multi-layer formalisms (</a:t>
            </a:r>
            <a:r>
              <a:rPr lang="en-US" dirty="0" err="1"/>
              <a:t>Parrat</a:t>
            </a:r>
            <a:r>
              <a:rPr lang="en-US" dirty="0"/>
              <a:t> , Abeles) 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F734BCE-7690-9402-79E6-DCFC431B5B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3384" y="4107202"/>
            <a:ext cx="5589617" cy="164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52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EA22E7-1757-8158-6BEA-D73B29197A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A896B4-FF92-26D4-9A7F-2DC4D78F93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212B95-9EC4-9549-A171-044945CECD5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itle 1_1">
            <a:extLst>
              <a:ext uri="{FF2B5EF4-FFF2-40B4-BE49-F238E27FC236}">
                <a16:creationId xmlns:a16="http://schemas.microsoft.com/office/drawing/2014/main" id="{CDC2A7A4-EE8A-9606-0756-0A85A2174B81}"/>
              </a:ext>
            </a:extLst>
          </p:cNvPr>
          <p:cNvSpPr txBox="1">
            <a:spLocks/>
          </p:cNvSpPr>
          <p:nvPr/>
        </p:nvSpPr>
        <p:spPr>
          <a:xfrm>
            <a:off x="360000" y="360000"/>
            <a:ext cx="11471760" cy="1100880"/>
          </a:xfrm>
          <a:prstGeom prst="rect">
            <a:avLst/>
          </a:prstGeom>
        </p:spPr>
        <p:txBody>
          <a:bodyPr vert="horz" lIns="0" tIns="36000" rIns="0" bIns="3600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Differences to neutrons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EBBC03-98B9-E978-B54A-49BB6ED3A1D4}"/>
              </a:ext>
            </a:extLst>
          </p:cNvPr>
          <p:cNvSpPr txBox="1"/>
          <p:nvPr/>
        </p:nvSpPr>
        <p:spPr>
          <a:xfrm>
            <a:off x="1380302" y="1156867"/>
            <a:ext cx="9812699" cy="120032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Neutrons</a:t>
            </a:r>
            <a:r>
              <a:rPr lang="en-US" dirty="0"/>
              <a:t>: interact with atomic nuclei,  probing effectively the average mass density profile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X-rays</a:t>
            </a:r>
            <a:r>
              <a:rPr lang="en-US" dirty="0"/>
              <a:t>: interact with electronic charge, probing effectively the total electron density profile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D44350E-BBCD-3D7C-D736-88ACA0D33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0712" y="3352533"/>
            <a:ext cx="3482663" cy="288173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4091F08-FF5C-7A5D-044B-BABDB95C7A62}"/>
              </a:ext>
            </a:extLst>
          </p:cNvPr>
          <p:cNvSpPr txBox="1"/>
          <p:nvPr/>
        </p:nvSpPr>
        <p:spPr>
          <a:xfrm>
            <a:off x="428625" y="2669742"/>
            <a:ext cx="759337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Interacts more with sample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Penetrates less into surface, better suited to thinner samples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Possible beam damage</a:t>
            </a:r>
          </a:p>
          <a:p>
            <a:endParaRPr lang="en-US" dirty="0"/>
          </a:p>
          <a:p>
            <a:r>
              <a:rPr lang="en-US" dirty="0"/>
              <a:t>Mostly coherent elastic scattering – much lower incoherent background, increased signal-to-noise ratio</a:t>
            </a:r>
          </a:p>
          <a:p>
            <a:endParaRPr lang="en-US" dirty="0"/>
          </a:p>
          <a:p>
            <a:r>
              <a:rPr lang="en-US" dirty="0"/>
              <a:t>X-rays have higher flux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Smaller samples can be used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Quicker measurements - growth dynamic measurements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Larger Q range – drop off proportional to Q^4, – improved accuracy for thickness and roughness </a:t>
            </a:r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931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8B8294-8222-3FF1-F91E-9ACDE3C639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19993-4450-DEE0-09C7-2B75A0D91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Diamond I07 beamline</a:t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367234-9A37-6A41-F82E-09A29685B0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212B95-9EC4-9549-A171-044945CECD55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94AA89-F41D-10C4-3292-EE5F8C543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946" y="1136403"/>
            <a:ext cx="4783672" cy="50405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01F5A4-AA35-F22B-5B10-60FADAAD741B}"/>
              </a:ext>
            </a:extLst>
          </p:cNvPr>
          <p:cNvSpPr txBox="1"/>
          <p:nvPr/>
        </p:nvSpPr>
        <p:spPr>
          <a:xfrm>
            <a:off x="5605543" y="2923283"/>
            <a:ext cx="54339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Hard x-ray (8-30 </a:t>
            </a:r>
            <a:r>
              <a:rPr lang="en-GB" dirty="0" err="1"/>
              <a:t>keV</a:t>
            </a:r>
            <a:r>
              <a:rPr lang="en-GB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Diffractometer allows both horizontal and vertical geometry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Reflection geometry allows study of thin films and surfaces.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Small sample volume requires intense synchrotron x-rays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Diamond only facility in UK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Range of sample environments possible – UHV, liquids, high gas pressures or buried solid–solid interfaces</a:t>
            </a:r>
          </a:p>
        </p:txBody>
      </p:sp>
      <p:pic>
        <p:nvPicPr>
          <p:cNvPr id="8" name="Picture 7" descr="A diagram of a plane&#10;&#10;AI-generated content may be incorrect.">
            <a:extLst>
              <a:ext uri="{FF2B5EF4-FFF2-40B4-BE49-F238E27FC236}">
                <a16:creationId xmlns:a16="http://schemas.microsoft.com/office/drawing/2014/main" id="{E22A77E2-4EAF-858C-6A60-3A8AEB2D9A8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762" t="6733" r="-1847" b="54370"/>
          <a:stretch>
            <a:fillRect/>
          </a:stretch>
        </p:blipFill>
        <p:spPr>
          <a:xfrm>
            <a:off x="5838996" y="608755"/>
            <a:ext cx="5810079" cy="13800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814A7E9-02A5-7DB8-F3BD-BDDE1394E320}"/>
              </a:ext>
            </a:extLst>
          </p:cNvPr>
          <p:cNvSpPr txBox="1"/>
          <p:nvPr/>
        </p:nvSpPr>
        <p:spPr>
          <a:xfrm>
            <a:off x="8427281" y="541246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EH1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AF741B-E120-7723-F5CB-7DBF819098CD}"/>
              </a:ext>
            </a:extLst>
          </p:cNvPr>
          <p:cNvSpPr txBox="1"/>
          <p:nvPr/>
        </p:nvSpPr>
        <p:spPr>
          <a:xfrm>
            <a:off x="7431732" y="541246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EH2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E2A14F3-2BE2-8DC6-214A-B50EB82473C2}"/>
              </a:ext>
            </a:extLst>
          </p:cNvPr>
          <p:cNvCxnSpPr/>
          <p:nvPr/>
        </p:nvCxnSpPr>
        <p:spPr>
          <a:xfrm flipH="1">
            <a:off x="10106025" y="800100"/>
            <a:ext cx="13906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93AAB85-469B-A0EB-C505-76D47C6D4996}"/>
              </a:ext>
            </a:extLst>
          </p:cNvPr>
          <p:cNvSpPr txBox="1"/>
          <p:nvPr/>
        </p:nvSpPr>
        <p:spPr>
          <a:xfrm>
            <a:off x="10271775" y="430768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X-ray beam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41AE1B-ECB8-4B07-8631-5AC2F4CA849B}"/>
              </a:ext>
            </a:extLst>
          </p:cNvPr>
          <p:cNvSpPr txBox="1"/>
          <p:nvPr/>
        </p:nvSpPr>
        <p:spPr>
          <a:xfrm>
            <a:off x="215383" y="868155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hlinkClick r:id="rId4"/>
              </a:rPr>
              <a:t>https://journals.iucr.org/s/issues/2016/05/00/vv5140/index.html</a:t>
            </a:r>
            <a:r>
              <a:rPr lang="en-GB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875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6EBB94-EFAC-3E27-7BF7-9EC77A5AAA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352D7-751C-0EBD-52DC-0CEC76336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Diamond I07 beamline</a:t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E43DAB-A9FA-6A2F-D524-8C5A4D1132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212B95-9EC4-9549-A171-044945CECD55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847D93-76F3-CE66-20E2-F121D2E70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0578"/>
            <a:ext cx="5126119" cy="2563056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48D77FF-88A1-0206-D177-9935D962B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9725" y="3837273"/>
            <a:ext cx="4207397" cy="1875792"/>
          </a:xfrm>
          <a:solidFill>
            <a:schemeClr val="bg1">
              <a:lumMod val="85000"/>
              <a:alpha val="81000"/>
            </a:schemeClr>
          </a:solidFill>
        </p:spPr>
        <p:txBody>
          <a:bodyPr>
            <a:normAutofit/>
          </a:bodyPr>
          <a:lstStyle/>
          <a:p>
            <a:r>
              <a:rPr lang="en-GB" dirty="0"/>
              <a:t>X-ray Reflectivity – symmetrical diffraction:</a:t>
            </a:r>
          </a:p>
          <a:p>
            <a:pPr marL="800100" lvl="1" indent="-342900">
              <a:buFontTx/>
              <a:buChar char="-"/>
            </a:pPr>
            <a:r>
              <a:rPr lang="en-GB" dirty="0"/>
              <a:t>Layer thickness</a:t>
            </a:r>
          </a:p>
          <a:p>
            <a:pPr marL="800100" lvl="1" indent="-342900">
              <a:buFontTx/>
              <a:buChar char="-"/>
            </a:pPr>
            <a:r>
              <a:rPr lang="en-GB" dirty="0"/>
              <a:t>Scattering length density distribution</a:t>
            </a:r>
          </a:p>
          <a:p>
            <a:pPr marL="800100" lvl="1" indent="-342900">
              <a:buFontTx/>
              <a:buChar char="-"/>
            </a:pPr>
            <a:r>
              <a:rPr lang="en-GB" dirty="0"/>
              <a:t>Interface  and surface roughness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702AC84-9A08-C421-D310-5113C7C18476}"/>
              </a:ext>
            </a:extLst>
          </p:cNvPr>
          <p:cNvSpPr/>
          <p:nvPr/>
        </p:nvSpPr>
        <p:spPr>
          <a:xfrm>
            <a:off x="1286297" y="1138920"/>
            <a:ext cx="1512168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428F26-1E28-4870-E39B-9813C7AAAB77}"/>
              </a:ext>
            </a:extLst>
          </p:cNvPr>
          <p:cNvSpPr/>
          <p:nvPr/>
        </p:nvSpPr>
        <p:spPr>
          <a:xfrm>
            <a:off x="7593985" y="1290456"/>
            <a:ext cx="25032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i="1" dirty="0"/>
              <a:t>Soft Matter</a:t>
            </a:r>
            <a:r>
              <a:rPr lang="en-GB" sz="1400" dirty="0"/>
              <a:t>, 2013,</a:t>
            </a:r>
            <a:r>
              <a:rPr lang="en-GB" sz="1400" b="1" dirty="0"/>
              <a:t>9</a:t>
            </a:r>
            <a:r>
              <a:rPr lang="en-GB" sz="1400" dirty="0"/>
              <a:t>, 7028-7041</a:t>
            </a:r>
          </a:p>
          <a:p>
            <a:r>
              <a:rPr lang="en-GB" sz="1400" dirty="0"/>
              <a:t>DOI - 10.1039/C3SM50336D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F3E5A24-71AB-1C22-9E3D-138897B43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276" y="1925484"/>
            <a:ext cx="3514725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27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  <p:bldP spid="11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803A2C-DB9F-57FD-8E0E-F4D240CAAF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2001B-DAAE-F828-F6A7-30CD40CF0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Diamond I07 beamline</a:t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0BF034-AB40-8E45-F6C0-F7DA6B736B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212B95-9EC4-9549-A171-044945CECD5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0B18AEF-4F51-E8CB-14EA-AC2730BFD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0268" y="4051508"/>
            <a:ext cx="5218520" cy="1665620"/>
          </a:xfrm>
          <a:solidFill>
            <a:schemeClr val="bg1">
              <a:lumMod val="85000"/>
              <a:alpha val="81000"/>
            </a:schemeClr>
          </a:solidFill>
        </p:spPr>
        <p:txBody>
          <a:bodyPr>
            <a:normAutofit/>
          </a:bodyPr>
          <a:lstStyle/>
          <a:p>
            <a:r>
              <a:rPr lang="en-GB" dirty="0"/>
              <a:t>Grazing incidence small angle x-ray scattering</a:t>
            </a:r>
          </a:p>
          <a:p>
            <a:pPr marL="800100" lvl="1" indent="-342900">
              <a:buFontTx/>
              <a:buChar char="-"/>
            </a:pPr>
            <a:r>
              <a:rPr lang="en-GB" dirty="0"/>
              <a:t>Measure shape and size distributions of nanostructures (surfaces and in thin films)</a:t>
            </a:r>
          </a:p>
          <a:p>
            <a:pPr marL="800100" lvl="1" indent="-342900">
              <a:buFontTx/>
              <a:buChar char="-"/>
            </a:pPr>
            <a:r>
              <a:rPr lang="en-GB" dirty="0" err="1"/>
              <a:t>Interparticle</a:t>
            </a:r>
            <a:r>
              <a:rPr lang="en-GB" dirty="0"/>
              <a:t> correlations of nanostructures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9C5BBA-2B68-88D5-C639-37348E0E4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0578"/>
            <a:ext cx="5126119" cy="25630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44046F8-1175-01F9-0B19-A3FCF12E16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1858" y="2314669"/>
            <a:ext cx="3543292" cy="285730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2A3EF9FD-FB8D-2CFA-29CA-9459C2E9E237}"/>
              </a:ext>
            </a:extLst>
          </p:cNvPr>
          <p:cNvSpPr/>
          <p:nvPr/>
        </p:nvSpPr>
        <p:spPr>
          <a:xfrm>
            <a:off x="2683169" y="1140872"/>
            <a:ext cx="2263080" cy="676783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ED03FB-B79D-7FD6-1838-357E7B7D9679}"/>
              </a:ext>
            </a:extLst>
          </p:cNvPr>
          <p:cNvSpPr/>
          <p:nvPr/>
        </p:nvSpPr>
        <p:spPr>
          <a:xfrm>
            <a:off x="7181858" y="1606946"/>
            <a:ext cx="36461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err="1"/>
              <a:t>Agostinelli</a:t>
            </a:r>
            <a:r>
              <a:rPr lang="en-GB" sz="1400" dirty="0"/>
              <a:t> et al </a:t>
            </a:r>
            <a:r>
              <a:rPr lang="nl-NL" sz="1400" dirty="0"/>
              <a:t>(2011). </a:t>
            </a:r>
            <a:r>
              <a:rPr lang="nl-NL" sz="1400" i="1" dirty="0"/>
              <a:t>Adv. Funct. Mater.</a:t>
            </a:r>
            <a:r>
              <a:rPr lang="nl-NL" sz="1400" dirty="0"/>
              <a:t> </a:t>
            </a:r>
            <a:r>
              <a:rPr lang="nl-NL" sz="1400" b="1" dirty="0"/>
              <a:t>21</a:t>
            </a:r>
            <a:r>
              <a:rPr lang="nl-NL" sz="1400" dirty="0"/>
              <a:t>, 1701–1708</a:t>
            </a:r>
          </a:p>
          <a:p>
            <a:r>
              <a:rPr lang="nl-NL" sz="1400" dirty="0"/>
              <a:t>DOI - 10.1002/adfm.201002076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98453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34E966-B079-FBC4-C51B-9A8E08D4E9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46CF4-241F-2738-F0B9-0EA34887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Diamond I07 beamline</a:t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D1243-B5CE-DE69-F1C8-CCC0A9209A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212B95-9EC4-9549-A171-044945CECD5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C2FF096-88DA-AC47-DE40-8B826AEEF1C0}"/>
              </a:ext>
            </a:extLst>
          </p:cNvPr>
          <p:cNvSpPr txBox="1">
            <a:spLocks/>
          </p:cNvSpPr>
          <p:nvPr/>
        </p:nvSpPr>
        <p:spPr>
          <a:xfrm>
            <a:off x="1777586" y="3832473"/>
            <a:ext cx="4104456" cy="2160240"/>
          </a:xfrm>
          <a:prstGeom prst="rect">
            <a:avLst/>
          </a:prstGeom>
          <a:solidFill>
            <a:schemeClr val="bg1">
              <a:lumMod val="85000"/>
              <a:alpha val="81000"/>
            </a:schemeClr>
          </a:solidFill>
        </p:spPr>
        <p:txBody>
          <a:bodyPr vert="horz" lIns="0" tIns="36000" rIns="0" bIns="36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 Nova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Grazing incidence x-ray diffraction</a:t>
            </a:r>
          </a:p>
          <a:p>
            <a:pPr marL="800100" lvl="1" indent="-342900">
              <a:buFontTx/>
              <a:buChar char="-"/>
            </a:pPr>
            <a:r>
              <a:rPr lang="en-GB" dirty="0"/>
              <a:t>Measure layer strain and spacings of both in-plane and out-of-plane directions</a:t>
            </a:r>
          </a:p>
          <a:p>
            <a:pPr marL="800100" lvl="1" indent="-342900">
              <a:buFontTx/>
              <a:buChar char="-"/>
            </a:pPr>
            <a:r>
              <a:rPr lang="en-GB" dirty="0"/>
              <a:t>Adsorbate sites on surfaces</a:t>
            </a:r>
          </a:p>
          <a:p>
            <a:pPr marL="800100" lvl="1" indent="-342900">
              <a:buFontTx/>
              <a:buChar char="-"/>
            </a:pPr>
            <a:r>
              <a:rPr lang="en-GB" dirty="0"/>
              <a:t>Can penetrate sample to investigate solid/liquid interface or buried solid/solid interfaces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ABD873A-E592-24D2-1045-06B45E342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0578"/>
            <a:ext cx="5126119" cy="25630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E76E55-5D1F-23F3-0CAC-BF0BF50CC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1509" y="2031571"/>
            <a:ext cx="4463661" cy="17616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7621448-A141-0A24-C4CC-CB7C161566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1028" y="3852578"/>
            <a:ext cx="4127550" cy="1142402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300C56A8-4097-4A97-A880-90F26FA4027E}"/>
              </a:ext>
            </a:extLst>
          </p:cNvPr>
          <p:cNvSpPr/>
          <p:nvPr/>
        </p:nvSpPr>
        <p:spPr>
          <a:xfrm>
            <a:off x="47626" y="1378073"/>
            <a:ext cx="1777586" cy="56007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BA85DA9-7B10-89BF-3C9A-E705F7469E0D}"/>
              </a:ext>
            </a:extLst>
          </p:cNvPr>
          <p:cNvSpPr/>
          <p:nvPr/>
        </p:nvSpPr>
        <p:spPr>
          <a:xfrm>
            <a:off x="7055178" y="1461156"/>
            <a:ext cx="5454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i="1" dirty="0"/>
              <a:t>J. Phys. Chem. C</a:t>
            </a:r>
            <a:r>
              <a:rPr lang="en-GB" sz="1200" dirty="0"/>
              <a:t>, 2015, 119 (37), pp 21426–21433</a:t>
            </a:r>
          </a:p>
          <a:p>
            <a:r>
              <a:rPr lang="en-GB" sz="1200" b="1" dirty="0"/>
              <a:t>DOI: </a:t>
            </a:r>
            <a:r>
              <a:rPr lang="en-GB" sz="1200" dirty="0"/>
              <a:t>10.1021/acs.jpcc.5b04607</a:t>
            </a:r>
          </a:p>
        </p:txBody>
      </p:sp>
    </p:spTree>
    <p:extLst>
      <p:ext uri="{BB962C8B-B14F-4D97-AF65-F5344CB8AC3E}">
        <p14:creationId xmlns:p14="http://schemas.microsoft.com/office/powerpoint/2010/main" val="343642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nimBg="1"/>
      <p:bldP spid="17" grpId="0"/>
    </p:bldLst>
  </p:timing>
</p:sld>
</file>

<file path=ppt/theme/theme1.xml><?xml version="1.0" encoding="utf-8"?>
<a:theme xmlns:a="http://schemas.openxmlformats.org/drawingml/2006/main" name="Diamond PPT template">
  <a:themeElements>
    <a:clrScheme name="Diamond">
      <a:dk1>
        <a:sysClr val="windowText" lastClr="000000"/>
      </a:dk1>
      <a:lt1>
        <a:sysClr val="window" lastClr="FFFFFF"/>
      </a:lt1>
      <a:dk2>
        <a:srgbClr val="202945"/>
      </a:dk2>
      <a:lt2>
        <a:srgbClr val="E8E8E8"/>
      </a:lt2>
      <a:accent1>
        <a:srgbClr val="202945"/>
      </a:accent1>
      <a:accent2>
        <a:srgbClr val="009CA6"/>
      </a:accent2>
      <a:accent3>
        <a:srgbClr val="008C15"/>
      </a:accent3>
      <a:accent4>
        <a:srgbClr val="FCD021"/>
      </a:accent4>
      <a:accent5>
        <a:srgbClr val="FF6900"/>
      </a:accent5>
      <a:accent6>
        <a:srgbClr val="E10600"/>
      </a:accent6>
      <a:hlink>
        <a:srgbClr val="009CA6"/>
      </a:hlink>
      <a:folHlink>
        <a:srgbClr val="B0008E"/>
      </a:folHlink>
    </a:clrScheme>
    <a:fontScheme name="Diamo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amond_PowerPoint_template.pptx" id="{F04FC931-AB8B-416D-9ED6-FF8B63761193}" vid="{07440020-6A7C-4857-AE6C-D80D94BDBB1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A8A8B91A78D84A8E4E740900E5BBAE" ma:contentTypeVersion="20" ma:contentTypeDescription="Create a new document." ma:contentTypeScope="" ma:versionID="6dfb34acc6d5fd6868f27b2416372f48">
  <xsd:schema xmlns:xsd="http://www.w3.org/2001/XMLSchema" xmlns:xs="http://www.w3.org/2001/XMLSchema" xmlns:p="http://schemas.microsoft.com/office/2006/metadata/properties" xmlns:ns2="4efff595-9748-44a8-a7f7-a5326e5a18d5" xmlns:ns3="b9e61a8e-ce37-4f6f-ab37-54558243974f" xmlns:ns4="5c0669a9-1f0e-4bf0-b923-4ef2d9164cd6" targetNamespace="http://schemas.microsoft.com/office/2006/metadata/properties" ma:root="true" ma:fieldsID="d1d0b47e42c2a8d0e56003649fa41226" ns2:_="" ns3:_="" ns4:_="">
    <xsd:import namespace="4efff595-9748-44a8-a7f7-a5326e5a18d5"/>
    <xsd:import namespace="b9e61a8e-ce37-4f6f-ab37-54558243974f"/>
    <xsd:import namespace="5c0669a9-1f0e-4bf0-b923-4ef2d9164c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link_x0028_test_x0029_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fff595-9748-44a8-a7f7-a5326e5a18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ink_x0028_test_x0029_" ma:index="20" nillable="true" ma:displayName="link (test)" ma:format="Hyperlink" ma:internalName="link_x0028_test_x0029_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337dacbd-2312-46d0-8090-5db071459b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e61a8e-ce37-4f6f-ab37-54558243974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0669a9-1f0e-4bf0-b923-4ef2d9164cd6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5ab0f6cc-d900-402f-a16e-db15990cd4cc}" ma:internalName="TaxCatchAll" ma:showField="CatchAllData" ma:web="b9e61a8e-ce37-4f6f-ab37-54558243974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c0669a9-1f0e-4bf0-b923-4ef2d9164cd6" xsi:nil="true"/>
    <lcf76f155ced4ddcb4097134ff3c332f xmlns="4efff595-9748-44a8-a7f7-a5326e5a18d5">
      <Terms xmlns="http://schemas.microsoft.com/office/infopath/2007/PartnerControls"/>
    </lcf76f155ced4ddcb4097134ff3c332f>
    <link_x0028_test_x0029_ xmlns="4efff595-9748-44a8-a7f7-a5326e5a18d5">
      <Url xsi:nil="true"/>
      <Description xsi:nil="true"/>
    </link_x0028_test_x0029_>
  </documentManagement>
</p:properties>
</file>

<file path=customXml/itemProps1.xml><?xml version="1.0" encoding="utf-8"?>
<ds:datastoreItem xmlns:ds="http://schemas.openxmlformats.org/officeDocument/2006/customXml" ds:itemID="{AC7DA0CE-D320-4109-BDE5-CA1A049229A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5A3AE71-F605-4A16-9445-AEC06515E2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fff595-9748-44a8-a7f7-a5326e5a18d5"/>
    <ds:schemaRef ds:uri="b9e61a8e-ce37-4f6f-ab37-54558243974f"/>
    <ds:schemaRef ds:uri="5c0669a9-1f0e-4bf0-b923-4ef2d9164c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8EF5239-7931-4BED-9ED4-6460ABE47D0B}">
  <ds:schemaRefs>
    <ds:schemaRef ds:uri="http://purl.org/dc/elements/1.1/"/>
    <ds:schemaRef ds:uri="http://schemas.microsoft.com/office/2006/metadata/properties"/>
    <ds:schemaRef ds:uri="5c0669a9-1f0e-4bf0-b923-4ef2d9164cd6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9c9ea966-a634-4411-b641-e42787c7e0ce"/>
    <ds:schemaRef ds:uri="b27aca67-d924-4688-b1c4-ec978c541228"/>
    <ds:schemaRef ds:uri="http://www.w3.org/XML/1998/namespace"/>
    <ds:schemaRef ds:uri="http://purl.org/dc/dcmitype/"/>
    <ds:schemaRef ds:uri="4efff595-9748-44a8-a7f7-a5326e5a18d5"/>
  </ds:schemaRefs>
</ds:datastoreItem>
</file>

<file path=docMetadata/LabelInfo.xml><?xml version="1.0" encoding="utf-8"?>
<clbl:labelList xmlns:clbl="http://schemas.microsoft.com/office/2020/mipLabelMetadata">
  <clbl:label id="{20edffab-db2e-4596-b43e-184a7e5fafb7}" enabled="1" method="Privileged" siteId="{9d27ba74-0100-4d0d-81ff-1d728dae8df6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Diamond_PowerPoint_template</Template>
  <TotalTime>887</TotalTime>
  <Words>1183</Words>
  <Application>Microsoft Office PowerPoint</Application>
  <PresentationFormat>Widescreen</PresentationFormat>
  <Paragraphs>154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Aptos</vt:lpstr>
      <vt:lpstr>Arial</vt:lpstr>
      <vt:lpstr>Arial Nova Light</vt:lpstr>
      <vt:lpstr>Calibri</vt:lpstr>
      <vt:lpstr>Courier New</vt:lpstr>
      <vt:lpstr>Liberation Sans</vt:lpstr>
      <vt:lpstr>StarSymbol</vt:lpstr>
      <vt:lpstr>Wingdings</vt:lpstr>
      <vt:lpstr>Diamond PPT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Diamond I07 beamline </vt:lpstr>
      <vt:lpstr>Diamond I07 beamline </vt:lpstr>
      <vt:lpstr>Diamond I07 beamline </vt:lpstr>
      <vt:lpstr>Diamond I07 beamline </vt:lpstr>
      <vt:lpstr>Diamond I07 beamline </vt:lpstr>
      <vt:lpstr>2021 - Gubala et al  Structure, Nanomechanical Properties, and Wettability of Organized Erucamide Layers on a Polypropylene Surface </vt:lpstr>
      <vt:lpstr>2021 - Gubala et al  Structure, Nanomechanical Properties, and Wettability of Organized Erucamide Layers on a Polypropylene Surface </vt:lpstr>
      <vt:lpstr>2022 - Di et al  In situ X-ray reflectivity and GISAXS study of mesoporous silica films grown from sodium silicate solution precursors </vt:lpstr>
      <vt:lpstr>2022 - Di et al  In situ X-ray reflectivity and GISAXS study of mesoporous silica films grown from sodium silicate solution precursors </vt:lpstr>
      <vt:lpstr>2022 - Elstone et al  Structural investigation of sulfobetaines and phospholipid monolayers at the air–water interface </vt:lpstr>
      <vt:lpstr>2022 - Elstone et al  Structural investigation of sulfobetaines and phospholipid monolayers at the air–water interface </vt:lpstr>
      <vt:lpstr>2023 - Stevens et al  Diblock bottlebrush polymer in a non-polar medium: Self-assembly, surface forces, and superlubricity </vt:lpstr>
      <vt:lpstr>2023 - Stevens et al  Diblock bottlebrush polymer in a non-polar medium: Self-assembly, surface forces, and superlubricity </vt:lpstr>
      <vt:lpstr>References </vt:lpstr>
      <vt:lpstr>PowerPoint Presentation</vt:lpstr>
    </vt:vector>
  </TitlesOfParts>
  <Company>Diamond Light Source Limited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Mousley, Philip (DLSLtd,RAL,CEO)</dc:creator>
  <cp:lastModifiedBy>Mousley, Philip (DLSLtd,RAL,CEO)</cp:lastModifiedBy>
  <cp:revision>3</cp:revision>
  <cp:lastPrinted>2025-11-17T10:20:24Z</cp:lastPrinted>
  <dcterms:created xsi:type="dcterms:W3CDTF">2026-04-22T08:04:24Z</dcterms:created>
  <dcterms:modified xsi:type="dcterms:W3CDTF">2026-04-23T14:16:46Z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0x010100F1A8A8B91A78D84A8E4E740900E5BBAE</vt:lpwstr>
  </property>
  <property fmtid="{D5CDD505-2E9C-101B-9397-08002B2CF9AE}" pid="3" name="MediaServiceImageTags">
    <vt:lpwstr/>
  </property>
  <property fmtid="{D5CDD505-2E9C-101B-9397-08002B2CF9AE}" pid="4" name="ClassificationContentMarkingFooterLocations">
    <vt:lpwstr>Diamond PPT template:7</vt:lpwstr>
  </property>
  <property fmtid="{D5CDD505-2E9C-101B-9397-08002B2CF9AE}" pid="5" name="ClassificationContentMarkingFooterText">
    <vt:lpwstr>Classification: Confidential - General</vt:lpwstr>
  </property>
</Properties>
</file>